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13.jpg" ContentType="image/jpg"/>
  <Override PartName="/ppt/media/image16.jpg" ContentType="image/jpg"/>
  <Override PartName="/ppt/media/image17.jpg" ContentType="image/jpg"/>
  <Override PartName="/ppt/media/image18.jpg" ContentType="image/jpg"/>
  <Override PartName="/ppt/media/image21.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563" r:id="rId2"/>
    <p:sldId id="405" r:id="rId3"/>
    <p:sldId id="362" r:id="rId4"/>
    <p:sldId id="496" r:id="rId5"/>
    <p:sldId id="278" r:id="rId6"/>
    <p:sldId id="258" r:id="rId7"/>
    <p:sldId id="259" r:id="rId8"/>
    <p:sldId id="260" r:id="rId9"/>
    <p:sldId id="261" r:id="rId10"/>
    <p:sldId id="262" r:id="rId11"/>
    <p:sldId id="263" r:id="rId12"/>
    <p:sldId id="264" r:id="rId13"/>
    <p:sldId id="265" r:id="rId14"/>
    <p:sldId id="266" r:id="rId15"/>
    <p:sldId id="267" r:id="rId16"/>
    <p:sldId id="268" r:id="rId17"/>
    <p:sldId id="271" r:id="rId18"/>
    <p:sldId id="274" r:id="rId19"/>
    <p:sldId id="275" r:id="rId20"/>
    <p:sldId id="276" r:id="rId21"/>
    <p:sldId id="277" r:id="rId22"/>
    <p:sldId id="286" r:id="rId23"/>
    <p:sldId id="564" r:id="rId24"/>
    <p:sldId id="279" r:id="rId25"/>
    <p:sldId id="280" r:id="rId26"/>
    <p:sldId id="281" r:id="rId27"/>
    <p:sldId id="282" r:id="rId28"/>
    <p:sldId id="284" r:id="rId29"/>
    <p:sldId id="565" r:id="rId30"/>
    <p:sldId id="550"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5"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5"/>
    <dgm:cxn modelId="{E4A97E14-7D05-4D68-BAE4-4AC1811FFA38}" type="presOf" srcId="{DA82EADB-2721-42A0-95EA-F9B5521A38A6}" destId="{A09CEA93-9338-4361-A5E6-CF85B6019F5A}" srcOrd="0" destOrd="0" presId="urn:microsoft.com/office/officeart/2005/8/layout/gear1#5"/>
    <dgm:cxn modelId="{0A31D815-D077-4866-A600-165E070A2D6F}" type="presOf" srcId="{F9CEBA05-2F10-437E-89B2-54F4D9FAF478}" destId="{5ED88519-AC6C-4AA3-B76D-812B93A167E4}" srcOrd="0" destOrd="0" presId="urn:microsoft.com/office/officeart/2005/8/layout/gear1#5"/>
    <dgm:cxn modelId="{A0416A29-364E-458C-90C5-1284F3C404E9}" type="presOf" srcId="{663C1E13-76F9-4B70-A2F2-CA23180743CE}" destId="{4822A78E-EAEC-401F-941A-3A84E13E2357}" srcOrd="2" destOrd="0" presId="urn:microsoft.com/office/officeart/2005/8/layout/gear1#5"/>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5"/>
    <dgm:cxn modelId="{4A9FFF58-7BC4-4C65-9759-C9C669FC2B76}" type="presOf" srcId="{DACAB5BA-B8B4-4D66-8B11-1D02259E020B}" destId="{B6B6B41B-120B-4968-AB6A-FC6E7C8EF3C0}" srcOrd="1" destOrd="0" presId="urn:microsoft.com/office/officeart/2005/8/layout/gear1#5"/>
    <dgm:cxn modelId="{CD461FA2-0710-4EF6-AA5F-BD774C121CA7}" type="presOf" srcId="{399ACE2F-90C5-48B1-9E65-700A32562848}" destId="{7D3EFDB4-E5D1-439A-86D8-1FCF80D959BA}" srcOrd="2" destOrd="0" presId="urn:microsoft.com/office/officeart/2005/8/layout/gear1#5"/>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5"/>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5"/>
    <dgm:cxn modelId="{5990A8E9-7068-4CD0-BDC1-650288BAF401}" type="presOf" srcId="{663C1E13-76F9-4B70-A2F2-CA23180743CE}" destId="{B9330EE9-43E4-4FD4-8144-E92B1DD0FCDF}" srcOrd="1" destOrd="0" presId="urn:microsoft.com/office/officeart/2005/8/layout/gear1#5"/>
    <dgm:cxn modelId="{9A0FA2F0-3016-4FA6-B4C5-E56783E79BCF}" type="presOf" srcId="{399ACE2F-90C5-48B1-9E65-700A32562848}" destId="{59EDF28D-6C67-49D0-B5A1-DE5C3CBA2292}" srcOrd="0" destOrd="0" presId="urn:microsoft.com/office/officeart/2005/8/layout/gear1#5"/>
    <dgm:cxn modelId="{EEB57BF3-C8C3-4D26-B720-6A2822B576FB}" type="presOf" srcId="{399ACE2F-90C5-48B1-9E65-700A32562848}" destId="{9815588C-16D0-4475-B64C-847FC87C8C32}" srcOrd="3" destOrd="0" presId="urn:microsoft.com/office/officeart/2005/8/layout/gear1#5"/>
    <dgm:cxn modelId="{0C255DF6-A053-4031-BF78-2222755ED1B9}" type="presOf" srcId="{663C1E13-76F9-4B70-A2F2-CA23180743CE}" destId="{93300324-D62F-4E58-B882-734182BDB462}" srcOrd="0" destOrd="0" presId="urn:microsoft.com/office/officeart/2005/8/layout/gear1#5"/>
    <dgm:cxn modelId="{E633DDFA-2095-473F-876E-4E0B2BFEEFF6}" type="presOf" srcId="{23718C41-0A1F-40BF-86BE-8A5476EC271E}" destId="{398423B3-DD54-4226-99D7-017EFC1488DF}" srcOrd="0" destOrd="0" presId="urn:microsoft.com/office/officeart/2005/8/layout/gear1#5"/>
    <dgm:cxn modelId="{1C705BF0-F7A3-4A41-98DE-5AA498EC2268}" type="presParOf" srcId="{5ED88519-AC6C-4AA3-B76D-812B93A167E4}" destId="{87622A90-D0D8-4EA3-BC0D-D537801AF2B1}" srcOrd="0" destOrd="0" presId="urn:microsoft.com/office/officeart/2005/8/layout/gear1#5"/>
    <dgm:cxn modelId="{5266FA23-4487-4733-8F43-10B4A20688EF}" type="presParOf" srcId="{5ED88519-AC6C-4AA3-B76D-812B93A167E4}" destId="{B6B6B41B-120B-4968-AB6A-FC6E7C8EF3C0}" srcOrd="1" destOrd="0" presId="urn:microsoft.com/office/officeart/2005/8/layout/gear1#5"/>
    <dgm:cxn modelId="{23C721C6-4DD1-49A5-A0CC-65BFB64A7E75}" type="presParOf" srcId="{5ED88519-AC6C-4AA3-B76D-812B93A167E4}" destId="{8BC64EA7-2794-42B6-96C9-F39A52CB985A}" srcOrd="2" destOrd="0" presId="urn:microsoft.com/office/officeart/2005/8/layout/gear1#5"/>
    <dgm:cxn modelId="{08D4CDD4-CF96-43E9-B573-3FB26B41DE0C}" type="presParOf" srcId="{5ED88519-AC6C-4AA3-B76D-812B93A167E4}" destId="{93300324-D62F-4E58-B882-734182BDB462}" srcOrd="3" destOrd="0" presId="urn:microsoft.com/office/officeart/2005/8/layout/gear1#5"/>
    <dgm:cxn modelId="{0C03EB2A-BA9F-4177-9C0D-A92A2D112A1E}" type="presParOf" srcId="{5ED88519-AC6C-4AA3-B76D-812B93A167E4}" destId="{B9330EE9-43E4-4FD4-8144-E92B1DD0FCDF}" srcOrd="4" destOrd="0" presId="urn:microsoft.com/office/officeart/2005/8/layout/gear1#5"/>
    <dgm:cxn modelId="{B7789E63-81C6-41C0-A5D9-387B1A51717B}" type="presParOf" srcId="{5ED88519-AC6C-4AA3-B76D-812B93A167E4}" destId="{4822A78E-EAEC-401F-941A-3A84E13E2357}" srcOrd="5" destOrd="0" presId="urn:microsoft.com/office/officeart/2005/8/layout/gear1#5"/>
    <dgm:cxn modelId="{830F74C4-09BC-4E6A-ABCE-5808A3EAE773}" type="presParOf" srcId="{5ED88519-AC6C-4AA3-B76D-812B93A167E4}" destId="{59EDF28D-6C67-49D0-B5A1-DE5C3CBA2292}" srcOrd="6" destOrd="0" presId="urn:microsoft.com/office/officeart/2005/8/layout/gear1#5"/>
    <dgm:cxn modelId="{92E21763-77DE-4C9D-A499-28DE0AED0A6E}" type="presParOf" srcId="{5ED88519-AC6C-4AA3-B76D-812B93A167E4}" destId="{23DC08E4-3725-4448-BFFF-1CCEA2F2987E}" srcOrd="7" destOrd="0" presId="urn:microsoft.com/office/officeart/2005/8/layout/gear1#5"/>
    <dgm:cxn modelId="{E00C3D16-7BB4-47D7-9337-A6DC556836A3}" type="presParOf" srcId="{5ED88519-AC6C-4AA3-B76D-812B93A167E4}" destId="{7D3EFDB4-E5D1-439A-86D8-1FCF80D959BA}" srcOrd="8" destOrd="0" presId="urn:microsoft.com/office/officeart/2005/8/layout/gear1#5"/>
    <dgm:cxn modelId="{B1A8B9D7-A8F9-4D92-9BB0-4672EC454C94}" type="presParOf" srcId="{5ED88519-AC6C-4AA3-B76D-812B93A167E4}" destId="{9815588C-16D0-4475-B64C-847FC87C8C32}" srcOrd="9" destOrd="0" presId="urn:microsoft.com/office/officeart/2005/8/layout/gear1#5"/>
    <dgm:cxn modelId="{FFB249CB-C123-4064-A0AD-BE7A0B9EF2A4}" type="presParOf" srcId="{5ED88519-AC6C-4AA3-B76D-812B93A167E4}" destId="{398423B3-DD54-4226-99D7-017EFC1488DF}" srcOrd="10" destOrd="0" presId="urn:microsoft.com/office/officeart/2005/8/layout/gear1#5"/>
    <dgm:cxn modelId="{00DCB96D-7544-4E39-9DB2-EC33C479AC4C}" type="presParOf" srcId="{5ED88519-AC6C-4AA3-B76D-812B93A167E4}" destId="{6DF3A3A0-5919-4E69-80DD-61760D6340A0}" srcOrd="11" destOrd="0" presId="urn:microsoft.com/office/officeart/2005/8/layout/gear1#5"/>
    <dgm:cxn modelId="{A941BE95-AD73-4534-949E-F30171D085E1}" type="presParOf" srcId="{5ED88519-AC6C-4AA3-B76D-812B93A167E4}" destId="{A09CEA93-9338-4361-A5E6-CF85B6019F5A}" srcOrd="12" destOrd="0" presId="urn:microsoft.com/office/officeart/2005/8/layout/gear1#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41954" y="2016277"/>
          <a:ext cx="1889692" cy="1889692"/>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Wisdom</a:t>
          </a:r>
        </a:p>
      </dsp:txBody>
      <dsp:txXfrm>
        <a:off x="1921866" y="2458928"/>
        <a:ext cx="1129868" cy="971341"/>
      </dsp:txXfrm>
    </dsp:sp>
    <dsp:sp modelId="{93300324-D62F-4E58-B882-734182BDB462}">
      <dsp:nvSpPr>
        <dsp:cNvPr id="0" name=""/>
        <dsp:cNvSpPr/>
      </dsp:nvSpPr>
      <dsp:spPr>
        <a:xfrm>
          <a:off x="446654" y="1573780"/>
          <a:ext cx="1374322" cy="137432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Black" pitchFamily="34" charset="0"/>
            </a:rPr>
            <a:t>Truth</a:t>
          </a:r>
          <a:r>
            <a:rPr lang="en-US" sz="1300" kern="1200" dirty="0"/>
            <a:t> </a:t>
          </a:r>
        </a:p>
      </dsp:txBody>
      <dsp:txXfrm>
        <a:off x="792644" y="1921861"/>
        <a:ext cx="682342" cy="678160"/>
      </dsp:txXfrm>
    </dsp:sp>
    <dsp:sp modelId="{59EDF28D-6C67-49D0-B5A1-DE5C3CBA2292}">
      <dsp:nvSpPr>
        <dsp:cNvPr id="0" name=""/>
        <dsp:cNvSpPr/>
      </dsp:nvSpPr>
      <dsp:spPr>
        <a:xfrm rot="20700000">
          <a:off x="1216415" y="625638"/>
          <a:ext cx="1346555" cy="1346555"/>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b="1" kern="1200" dirty="0">
              <a:latin typeface="Arial Black" pitchFamily="34" charset="0"/>
            </a:rPr>
            <a:t>Servic</a:t>
          </a:r>
          <a:r>
            <a:rPr lang="en-US" sz="1300" kern="1200" dirty="0">
              <a:latin typeface="Arial Black" pitchFamily="34" charset="0"/>
            </a:rPr>
            <a:t>e</a:t>
          </a:r>
          <a:r>
            <a:rPr lang="en-US" sz="1300" kern="1200" dirty="0"/>
            <a:t> </a:t>
          </a:r>
        </a:p>
      </dsp:txBody>
      <dsp:txXfrm rot="-20700000">
        <a:off x="1511754" y="920977"/>
        <a:ext cx="755877" cy="755877"/>
      </dsp:txXfrm>
    </dsp:sp>
    <dsp:sp modelId="{398423B3-DD54-4226-99D7-017EFC1488DF}">
      <dsp:nvSpPr>
        <dsp:cNvPr id="0" name=""/>
        <dsp:cNvSpPr/>
      </dsp:nvSpPr>
      <dsp:spPr>
        <a:xfrm>
          <a:off x="1392658" y="1739889"/>
          <a:ext cx="2418806" cy="2418806"/>
        </a:xfrm>
        <a:prstGeom prst="circularArrow">
          <a:avLst>
            <a:gd name="adj1" fmla="val 4687"/>
            <a:gd name="adj2" fmla="val 299029"/>
            <a:gd name="adj3" fmla="val 2494985"/>
            <a:gd name="adj4" fmla="val 15907681"/>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03264" y="1272950"/>
          <a:ext cx="1757414" cy="1757414"/>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04943" y="333947"/>
          <a:ext cx="1894846" cy="1894846"/>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5">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262010-51CC-4879-AA49-9AFEAD298394}" type="datetimeFigureOut">
              <a:rPr lang="en-US" smtClean="0"/>
              <a:t>2/18/2025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F12D-EC3C-44AD-8262-1354B164A540}" type="slidenum">
              <a:rPr lang="en-US" smtClean="0"/>
              <a:t>‹#›</a:t>
            </a:fld>
            <a:endParaRPr lang="en-US" dirty="0"/>
          </a:p>
        </p:txBody>
      </p:sp>
    </p:spTree>
    <p:extLst>
      <p:ext uri="{BB962C8B-B14F-4D97-AF65-F5344CB8AC3E}">
        <p14:creationId xmlns:p14="http://schemas.microsoft.com/office/powerpoint/2010/main" val="288225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E924B-647E-4C04-8932-E515AB078F82}" type="slidenum">
              <a:rPr lang="en-US" smtClean="0"/>
              <a:pPr/>
              <a:t>1</a:t>
            </a:fld>
            <a:endParaRPr lang="en-US" dirty="0"/>
          </a:p>
        </p:txBody>
      </p:sp>
    </p:spTree>
    <p:extLst>
      <p:ext uri="{BB962C8B-B14F-4D97-AF65-F5344CB8AC3E}">
        <p14:creationId xmlns:p14="http://schemas.microsoft.com/office/powerpoint/2010/main" val="3607528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07705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1202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015125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46303" y="6391655"/>
            <a:ext cx="8833485" cy="309880"/>
          </a:xfrm>
          <a:custGeom>
            <a:avLst/>
            <a:gdLst/>
            <a:ahLst/>
            <a:cxnLst/>
            <a:rect l="l" t="t" r="r" b="b"/>
            <a:pathLst>
              <a:path w="8833485" h="309879">
                <a:moveTo>
                  <a:pt x="8833104" y="0"/>
                </a:moveTo>
                <a:lnTo>
                  <a:pt x="0" y="0"/>
                </a:lnTo>
                <a:lnTo>
                  <a:pt x="0" y="309562"/>
                </a:lnTo>
                <a:lnTo>
                  <a:pt x="8833104" y="309562"/>
                </a:lnTo>
                <a:lnTo>
                  <a:pt x="8833104" y="0"/>
                </a:lnTo>
                <a:close/>
              </a:path>
            </a:pathLst>
          </a:custGeom>
          <a:solidFill>
            <a:srgbClr val="A18E6A"/>
          </a:solidFill>
        </p:spPr>
        <p:txBody>
          <a:bodyPr wrap="square" lIns="0" tIns="0" rIns="0" bIns="0" rtlCol="0"/>
          <a:lstStyle/>
          <a:p>
            <a:endParaRPr/>
          </a:p>
        </p:txBody>
      </p:sp>
      <p:sp>
        <p:nvSpPr>
          <p:cNvPr id="17" name="bg object 17"/>
          <p:cNvSpPr/>
          <p:nvPr/>
        </p:nvSpPr>
        <p:spPr>
          <a:xfrm>
            <a:off x="152400" y="158495"/>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12699">
            <a:solidFill>
              <a:srgbClr val="8E7B5C"/>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800" b="1" i="0">
                <a:solidFill>
                  <a:schemeClr val="bg1"/>
                </a:solidFill>
                <a:latin typeface="Georgia"/>
                <a:cs typeface="Georgia"/>
              </a:defRPr>
            </a:lvl1pPr>
          </a:lstStyle>
          <a:p>
            <a:endParaRPr/>
          </a:p>
        </p:txBody>
      </p:sp>
      <p:sp>
        <p:nvSpPr>
          <p:cNvPr id="3" name="Holder 3"/>
          <p:cNvSpPr>
            <a:spLocks noGrp="1"/>
          </p:cNvSpPr>
          <p:nvPr>
            <p:ph sz="half" idx="2"/>
          </p:nvPr>
        </p:nvSpPr>
        <p:spPr>
          <a:xfrm>
            <a:off x="380491" y="1665478"/>
            <a:ext cx="3940175" cy="4379595"/>
          </a:xfrm>
          <a:prstGeom prst="rect">
            <a:avLst/>
          </a:prstGeom>
        </p:spPr>
        <p:txBody>
          <a:bodyPr wrap="square" lIns="0" tIns="0" rIns="0" bIns="0">
            <a:spAutoFit/>
          </a:bodyPr>
          <a:lstStyle>
            <a:lvl1pPr>
              <a:defRPr sz="2400" b="1" i="0">
                <a:solidFill>
                  <a:srgbClr val="C00000"/>
                </a:solidFill>
                <a:latin typeface="Arial"/>
                <a:cs typeface="Arial"/>
              </a:defRPr>
            </a:lvl1pPr>
          </a:lstStyle>
          <a:p>
            <a:endParaRPr/>
          </a:p>
        </p:txBody>
      </p:sp>
      <p:sp>
        <p:nvSpPr>
          <p:cNvPr id="4" name="Holder 4"/>
          <p:cNvSpPr>
            <a:spLocks noGrp="1"/>
          </p:cNvSpPr>
          <p:nvPr>
            <p:ph sz="half" idx="3"/>
          </p:nvPr>
        </p:nvSpPr>
        <p:spPr>
          <a:xfrm>
            <a:off x="4733925" y="1628975"/>
            <a:ext cx="3651250" cy="4498340"/>
          </a:xfrm>
          <a:prstGeom prst="rect">
            <a:avLst/>
          </a:prstGeom>
        </p:spPr>
        <p:txBody>
          <a:bodyPr wrap="square" lIns="0" tIns="0" rIns="0" bIns="0">
            <a:spAutoFit/>
          </a:bodyPr>
          <a:lstStyle>
            <a:lvl1pPr>
              <a:defRPr sz="2400" b="1" i="0">
                <a:solidFill>
                  <a:srgbClr val="C00000"/>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2680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2018532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663458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93025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47960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106277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4103294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35621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8D645C-3E65-483A-8DE8-52F64BB23A80}" type="datetimeFigureOut">
              <a:rPr lang="en-US" smtClean="0"/>
              <a:t>2/18/2025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8D47E4-2CE8-4924-858E-48A4035B5E4C}" type="slidenum">
              <a:rPr lang="en-US" smtClean="0"/>
              <a:t>‹#›</a:t>
            </a:fld>
            <a:endParaRPr lang="en-US" dirty="0"/>
          </a:p>
        </p:txBody>
      </p:sp>
    </p:spTree>
    <p:extLst>
      <p:ext uri="{BB962C8B-B14F-4D97-AF65-F5344CB8AC3E}">
        <p14:creationId xmlns:p14="http://schemas.microsoft.com/office/powerpoint/2010/main" val="3961481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645C-3E65-483A-8DE8-52F64BB23A80}" type="datetimeFigureOut">
              <a:rPr lang="en-US" smtClean="0"/>
              <a:t>2/18/2025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D47E4-2CE8-4924-858E-48A4035B5E4C}" type="slidenum">
              <a:rPr lang="en-US" smtClean="0"/>
              <a:t>‹#›</a:t>
            </a:fld>
            <a:endParaRPr lang="en-US" dirty="0"/>
          </a:p>
        </p:txBody>
      </p:sp>
    </p:spTree>
    <p:extLst>
      <p:ext uri="{BB962C8B-B14F-4D97-AF65-F5344CB8AC3E}">
        <p14:creationId xmlns:p14="http://schemas.microsoft.com/office/powerpoint/2010/main" val="180091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jmir.org/search?term=Tea%20Vuku%C5%A1i%C4%87%20Rukavina&amp;type=author&amp;precise=tr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www.afmc.ca/pages/professionalism/1CruessSlides.ppt"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3"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10590" y="459689"/>
            <a:ext cx="7718425" cy="483234"/>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4E160F"/>
                </a:solidFill>
              </a:rPr>
              <a:t>10</a:t>
            </a:r>
            <a:r>
              <a:rPr sz="3000" spc="-30" dirty="0">
                <a:solidFill>
                  <a:srgbClr val="4E160F"/>
                </a:solidFill>
              </a:rPr>
              <a:t> </a:t>
            </a:r>
            <a:r>
              <a:rPr sz="3000" spc="-5" dirty="0">
                <a:solidFill>
                  <a:srgbClr val="4E160F"/>
                </a:solidFill>
              </a:rPr>
              <a:t>commitments</a:t>
            </a:r>
            <a:r>
              <a:rPr sz="3000" spc="10" dirty="0">
                <a:solidFill>
                  <a:srgbClr val="4E160F"/>
                </a:solidFill>
              </a:rPr>
              <a:t> </a:t>
            </a:r>
            <a:r>
              <a:rPr sz="3000" dirty="0">
                <a:solidFill>
                  <a:srgbClr val="4E160F"/>
                </a:solidFill>
              </a:rPr>
              <a:t>of</a:t>
            </a:r>
            <a:r>
              <a:rPr sz="3000" spc="-10" dirty="0">
                <a:solidFill>
                  <a:srgbClr val="4E160F"/>
                </a:solidFill>
              </a:rPr>
              <a:t> </a:t>
            </a:r>
            <a:r>
              <a:rPr sz="3000" spc="-5" dirty="0">
                <a:solidFill>
                  <a:srgbClr val="4E160F"/>
                </a:solidFill>
              </a:rPr>
              <a:t>professional</a:t>
            </a:r>
            <a:r>
              <a:rPr sz="3000" spc="20" dirty="0">
                <a:solidFill>
                  <a:srgbClr val="4E160F"/>
                </a:solidFill>
              </a:rPr>
              <a:t> </a:t>
            </a:r>
            <a:r>
              <a:rPr sz="3000" spc="-5" dirty="0">
                <a:solidFill>
                  <a:srgbClr val="4E160F"/>
                </a:solidFill>
              </a:rPr>
              <a:t>doctor</a:t>
            </a:r>
            <a:endParaRPr sz="3000"/>
          </a:p>
        </p:txBody>
      </p:sp>
      <p:sp>
        <p:nvSpPr>
          <p:cNvPr id="3" name="object 3"/>
          <p:cNvSpPr txBox="1"/>
          <p:nvPr/>
        </p:nvSpPr>
        <p:spPr>
          <a:xfrm>
            <a:off x="380491" y="1474368"/>
            <a:ext cx="6005195" cy="4217670"/>
          </a:xfrm>
          <a:prstGeom prst="rect">
            <a:avLst/>
          </a:prstGeom>
        </p:spPr>
        <p:txBody>
          <a:bodyPr vert="horz" wrap="square" lIns="0" tIns="50800" rIns="0" bIns="0" rtlCol="0">
            <a:spAutoFit/>
          </a:bodyPr>
          <a:lstStyle/>
          <a:p>
            <a:pPr marL="287020" indent="-274320">
              <a:lnSpc>
                <a:spcPct val="100000"/>
              </a:lnSpc>
              <a:spcBef>
                <a:spcPts val="400"/>
              </a:spcBef>
              <a:buClr>
                <a:srgbClr val="D24717"/>
              </a:buClr>
              <a:buSzPct val="84000"/>
              <a:buFont typeface="Segoe UI Symbol"/>
              <a:buChar char="⚫"/>
              <a:tabLst>
                <a:tab pos="287020" algn="l"/>
              </a:tabLst>
            </a:pPr>
            <a:r>
              <a:rPr sz="2500" spc="-5" dirty="0">
                <a:latin typeface="Georgia"/>
                <a:cs typeface="Georgia"/>
              </a:rPr>
              <a:t>to</a:t>
            </a:r>
            <a:r>
              <a:rPr sz="2500" spc="-15" dirty="0">
                <a:latin typeface="Georgia"/>
                <a:cs typeface="Georgia"/>
              </a:rPr>
              <a:t> </a:t>
            </a:r>
            <a:r>
              <a:rPr sz="2500" spc="-10" dirty="0">
                <a:latin typeface="Georgia"/>
                <a:cs typeface="Georgia"/>
              </a:rPr>
              <a:t>professional</a:t>
            </a:r>
            <a:r>
              <a:rPr sz="2500" spc="5" dirty="0">
                <a:latin typeface="Georgia"/>
                <a:cs typeface="Georgia"/>
              </a:rPr>
              <a:t> </a:t>
            </a:r>
            <a:r>
              <a:rPr sz="2500" spc="-10" dirty="0">
                <a:latin typeface="Georgia"/>
                <a:cs typeface="Georgia"/>
              </a:rPr>
              <a:t>competence</a:t>
            </a:r>
            <a:endParaRPr sz="2500">
              <a:latin typeface="Georgia"/>
              <a:cs typeface="Georgia"/>
            </a:endParaRPr>
          </a:p>
          <a:p>
            <a:pPr marL="287020" indent="-274320">
              <a:lnSpc>
                <a:spcPct val="100000"/>
              </a:lnSpc>
              <a:spcBef>
                <a:spcPts val="300"/>
              </a:spcBef>
              <a:buClr>
                <a:srgbClr val="D24717"/>
              </a:buClr>
              <a:buSzPct val="84000"/>
              <a:buFont typeface="Segoe UI Symbol"/>
              <a:buChar char="⚫"/>
              <a:tabLst>
                <a:tab pos="287020" algn="l"/>
              </a:tabLst>
            </a:pPr>
            <a:r>
              <a:rPr sz="2500" spc="-5" dirty="0">
                <a:latin typeface="Georgia"/>
                <a:cs typeface="Georgia"/>
              </a:rPr>
              <a:t>to</a:t>
            </a:r>
            <a:r>
              <a:rPr sz="2500" spc="-35" dirty="0">
                <a:latin typeface="Georgia"/>
                <a:cs typeface="Georgia"/>
              </a:rPr>
              <a:t> </a:t>
            </a:r>
            <a:r>
              <a:rPr sz="2500" spc="-5" dirty="0">
                <a:latin typeface="Georgia"/>
                <a:cs typeface="Georgia"/>
              </a:rPr>
              <a:t>honesty</a:t>
            </a:r>
            <a:r>
              <a:rPr sz="2500" spc="-20" dirty="0">
                <a:latin typeface="Georgia"/>
                <a:cs typeface="Georgia"/>
              </a:rPr>
              <a:t> </a:t>
            </a:r>
            <a:r>
              <a:rPr sz="2500" spc="-10" dirty="0">
                <a:latin typeface="Georgia"/>
                <a:cs typeface="Georgia"/>
              </a:rPr>
              <a:t>with </a:t>
            </a:r>
            <a:r>
              <a:rPr sz="2500" spc="-5" dirty="0">
                <a:latin typeface="Georgia"/>
                <a:cs typeface="Georgia"/>
              </a:rPr>
              <a:t>patients</a:t>
            </a:r>
            <a:endParaRPr sz="2500">
              <a:latin typeface="Georgia"/>
              <a:cs typeface="Georgia"/>
            </a:endParaRPr>
          </a:p>
          <a:p>
            <a:pPr marL="287020" indent="-274320">
              <a:lnSpc>
                <a:spcPct val="100000"/>
              </a:lnSpc>
              <a:spcBef>
                <a:spcPts val="300"/>
              </a:spcBef>
              <a:buClr>
                <a:srgbClr val="D24717"/>
              </a:buClr>
              <a:buSzPct val="84000"/>
              <a:buFont typeface="Segoe UI Symbol"/>
              <a:buChar char="⚫"/>
              <a:tabLst>
                <a:tab pos="287020" algn="l"/>
              </a:tabLst>
            </a:pPr>
            <a:r>
              <a:rPr sz="2500" spc="-5" dirty="0">
                <a:latin typeface="Georgia"/>
                <a:cs typeface="Georgia"/>
              </a:rPr>
              <a:t>to</a:t>
            </a:r>
            <a:r>
              <a:rPr sz="2500" spc="-20" dirty="0">
                <a:latin typeface="Georgia"/>
                <a:cs typeface="Georgia"/>
              </a:rPr>
              <a:t> </a:t>
            </a:r>
            <a:r>
              <a:rPr sz="2500" spc="-5" dirty="0">
                <a:latin typeface="Georgia"/>
                <a:cs typeface="Georgia"/>
              </a:rPr>
              <a:t>patients’</a:t>
            </a:r>
            <a:r>
              <a:rPr sz="2500" spc="-10" dirty="0">
                <a:latin typeface="Georgia"/>
                <a:cs typeface="Georgia"/>
              </a:rPr>
              <a:t> confidentiality</a:t>
            </a:r>
            <a:endParaRPr sz="2500">
              <a:latin typeface="Georgia"/>
              <a:cs typeface="Georgia"/>
            </a:endParaRPr>
          </a:p>
          <a:p>
            <a:pPr marL="287020" indent="-274320">
              <a:lnSpc>
                <a:spcPct val="100000"/>
              </a:lnSpc>
              <a:spcBef>
                <a:spcPts val="300"/>
              </a:spcBef>
              <a:buClr>
                <a:srgbClr val="D24717"/>
              </a:buClr>
              <a:buSzPct val="84000"/>
              <a:buFont typeface="Segoe UI Symbol"/>
              <a:buChar char="⚫"/>
              <a:tabLst>
                <a:tab pos="287020" algn="l"/>
              </a:tabLst>
            </a:pPr>
            <a:r>
              <a:rPr sz="2500" spc="-5" dirty="0">
                <a:latin typeface="Georgia"/>
                <a:cs typeface="Georgia"/>
              </a:rPr>
              <a:t>to</a:t>
            </a:r>
            <a:r>
              <a:rPr sz="2500" spc="-10" dirty="0">
                <a:latin typeface="Georgia"/>
                <a:cs typeface="Georgia"/>
              </a:rPr>
              <a:t> </a:t>
            </a:r>
            <a:r>
              <a:rPr sz="2500" spc="-5" dirty="0">
                <a:latin typeface="Georgia"/>
                <a:cs typeface="Georgia"/>
              </a:rPr>
              <a:t>maintaining</a:t>
            </a:r>
            <a:r>
              <a:rPr sz="2500" spc="30" dirty="0">
                <a:latin typeface="Georgia"/>
                <a:cs typeface="Georgia"/>
              </a:rPr>
              <a:t> </a:t>
            </a:r>
            <a:r>
              <a:rPr sz="2500" spc="-5" dirty="0">
                <a:latin typeface="Georgia"/>
                <a:cs typeface="Georgia"/>
              </a:rPr>
              <a:t>appropriate</a:t>
            </a:r>
            <a:r>
              <a:rPr sz="2500" spc="35" dirty="0">
                <a:latin typeface="Georgia"/>
                <a:cs typeface="Georgia"/>
              </a:rPr>
              <a:t> </a:t>
            </a:r>
            <a:r>
              <a:rPr sz="2500" spc="-5" dirty="0">
                <a:latin typeface="Georgia"/>
                <a:cs typeface="Georgia"/>
              </a:rPr>
              <a:t>relationships</a:t>
            </a:r>
            <a:endParaRPr sz="2500">
              <a:latin typeface="Georgia"/>
              <a:cs typeface="Georgia"/>
            </a:endParaRPr>
          </a:p>
          <a:p>
            <a:pPr marL="287020" indent="-274320">
              <a:lnSpc>
                <a:spcPct val="100000"/>
              </a:lnSpc>
              <a:spcBef>
                <a:spcPts val="300"/>
              </a:spcBef>
              <a:buClr>
                <a:srgbClr val="D24717"/>
              </a:buClr>
              <a:buSzPct val="84000"/>
              <a:buFont typeface="Segoe UI Symbol"/>
              <a:buChar char="⚫"/>
              <a:tabLst>
                <a:tab pos="287020" algn="l"/>
              </a:tabLst>
            </a:pPr>
            <a:r>
              <a:rPr sz="2500" spc="-5" dirty="0">
                <a:latin typeface="Georgia"/>
                <a:cs typeface="Georgia"/>
              </a:rPr>
              <a:t>to</a:t>
            </a:r>
            <a:r>
              <a:rPr sz="2500" spc="-25" dirty="0">
                <a:latin typeface="Georgia"/>
                <a:cs typeface="Georgia"/>
              </a:rPr>
              <a:t> </a:t>
            </a:r>
            <a:r>
              <a:rPr sz="2500" spc="-5" dirty="0">
                <a:latin typeface="Georgia"/>
                <a:cs typeface="Georgia"/>
              </a:rPr>
              <a:t>improving</a:t>
            </a:r>
            <a:r>
              <a:rPr sz="2500" spc="20" dirty="0">
                <a:latin typeface="Georgia"/>
                <a:cs typeface="Georgia"/>
              </a:rPr>
              <a:t> </a:t>
            </a:r>
            <a:r>
              <a:rPr sz="2500" spc="-5" dirty="0">
                <a:latin typeface="Georgia"/>
                <a:cs typeface="Georgia"/>
              </a:rPr>
              <a:t>quality</a:t>
            </a:r>
            <a:r>
              <a:rPr sz="2500" spc="-15" dirty="0">
                <a:latin typeface="Georgia"/>
                <a:cs typeface="Georgia"/>
              </a:rPr>
              <a:t> </a:t>
            </a:r>
            <a:r>
              <a:rPr sz="2500" spc="-5" dirty="0">
                <a:latin typeface="Georgia"/>
                <a:cs typeface="Georgia"/>
              </a:rPr>
              <a:t>of</a:t>
            </a:r>
            <a:r>
              <a:rPr sz="2500" spc="-10" dirty="0">
                <a:latin typeface="Georgia"/>
                <a:cs typeface="Georgia"/>
              </a:rPr>
              <a:t> care</a:t>
            </a:r>
            <a:endParaRPr sz="2500">
              <a:latin typeface="Georgia"/>
              <a:cs typeface="Georgia"/>
            </a:endParaRPr>
          </a:p>
          <a:p>
            <a:pPr marL="287020" indent="-274320">
              <a:lnSpc>
                <a:spcPct val="100000"/>
              </a:lnSpc>
              <a:spcBef>
                <a:spcPts val="305"/>
              </a:spcBef>
              <a:buClr>
                <a:srgbClr val="D24717"/>
              </a:buClr>
              <a:buSzPct val="84000"/>
              <a:buFont typeface="Segoe UI Symbol"/>
              <a:buChar char="⚫"/>
              <a:tabLst>
                <a:tab pos="287020" algn="l"/>
              </a:tabLst>
            </a:pPr>
            <a:r>
              <a:rPr sz="2500" spc="-5" dirty="0">
                <a:latin typeface="Georgia"/>
                <a:cs typeface="Georgia"/>
              </a:rPr>
              <a:t>to</a:t>
            </a:r>
            <a:r>
              <a:rPr sz="2500" spc="-35" dirty="0">
                <a:latin typeface="Georgia"/>
                <a:cs typeface="Georgia"/>
              </a:rPr>
              <a:t> </a:t>
            </a:r>
            <a:r>
              <a:rPr sz="2500" spc="-5" dirty="0">
                <a:latin typeface="Georgia"/>
                <a:cs typeface="Georgia"/>
              </a:rPr>
              <a:t>improving</a:t>
            </a:r>
            <a:r>
              <a:rPr sz="2500" spc="10" dirty="0">
                <a:latin typeface="Georgia"/>
                <a:cs typeface="Georgia"/>
              </a:rPr>
              <a:t> </a:t>
            </a:r>
            <a:r>
              <a:rPr sz="2500" spc="-5" dirty="0">
                <a:latin typeface="Georgia"/>
                <a:cs typeface="Georgia"/>
              </a:rPr>
              <a:t>access to</a:t>
            </a:r>
            <a:r>
              <a:rPr sz="2500" spc="-20" dirty="0">
                <a:latin typeface="Georgia"/>
                <a:cs typeface="Georgia"/>
              </a:rPr>
              <a:t> </a:t>
            </a:r>
            <a:r>
              <a:rPr sz="2500" spc="-5" dirty="0">
                <a:latin typeface="Georgia"/>
                <a:cs typeface="Georgia"/>
              </a:rPr>
              <a:t>care</a:t>
            </a:r>
            <a:endParaRPr sz="2500">
              <a:latin typeface="Georgia"/>
              <a:cs typeface="Georgia"/>
            </a:endParaRPr>
          </a:p>
          <a:p>
            <a:pPr marL="287020" indent="-274320">
              <a:lnSpc>
                <a:spcPct val="100000"/>
              </a:lnSpc>
              <a:spcBef>
                <a:spcPts val="300"/>
              </a:spcBef>
              <a:buClr>
                <a:srgbClr val="D24717"/>
              </a:buClr>
              <a:buSzPct val="84000"/>
              <a:buFont typeface="Segoe UI Symbol"/>
              <a:buChar char="⚫"/>
              <a:tabLst>
                <a:tab pos="287020" algn="l"/>
              </a:tabLst>
            </a:pPr>
            <a:r>
              <a:rPr sz="2500" spc="-5" dirty="0">
                <a:latin typeface="Georgia"/>
                <a:cs typeface="Georgia"/>
              </a:rPr>
              <a:t>to</a:t>
            </a:r>
            <a:r>
              <a:rPr sz="2500" spc="-20" dirty="0">
                <a:latin typeface="Georgia"/>
                <a:cs typeface="Georgia"/>
              </a:rPr>
              <a:t> </a:t>
            </a:r>
            <a:r>
              <a:rPr sz="2500" spc="-5" dirty="0">
                <a:latin typeface="Georgia"/>
                <a:cs typeface="Georgia"/>
              </a:rPr>
              <a:t>a</a:t>
            </a:r>
            <a:r>
              <a:rPr sz="2500" spc="5" dirty="0">
                <a:latin typeface="Georgia"/>
                <a:cs typeface="Georgia"/>
              </a:rPr>
              <a:t> </a:t>
            </a:r>
            <a:r>
              <a:rPr sz="2500" spc="-5" dirty="0">
                <a:latin typeface="Georgia"/>
                <a:cs typeface="Georgia"/>
              </a:rPr>
              <a:t>just</a:t>
            </a:r>
            <a:r>
              <a:rPr sz="2500" spc="-25" dirty="0">
                <a:latin typeface="Georgia"/>
                <a:cs typeface="Georgia"/>
              </a:rPr>
              <a:t> </a:t>
            </a:r>
            <a:r>
              <a:rPr sz="2500" spc="-10" dirty="0">
                <a:latin typeface="Georgia"/>
                <a:cs typeface="Georgia"/>
              </a:rPr>
              <a:t>distribution</a:t>
            </a:r>
            <a:r>
              <a:rPr sz="2500" spc="30" dirty="0">
                <a:latin typeface="Georgia"/>
                <a:cs typeface="Georgia"/>
              </a:rPr>
              <a:t> </a:t>
            </a:r>
            <a:r>
              <a:rPr sz="2500" spc="-5" dirty="0">
                <a:latin typeface="Georgia"/>
                <a:cs typeface="Georgia"/>
              </a:rPr>
              <a:t>of finite</a:t>
            </a:r>
            <a:r>
              <a:rPr sz="2500" spc="10" dirty="0">
                <a:latin typeface="Georgia"/>
                <a:cs typeface="Georgia"/>
              </a:rPr>
              <a:t> </a:t>
            </a:r>
            <a:r>
              <a:rPr sz="2500" spc="-5" dirty="0">
                <a:latin typeface="Georgia"/>
                <a:cs typeface="Georgia"/>
              </a:rPr>
              <a:t>resources</a:t>
            </a:r>
            <a:endParaRPr sz="2500">
              <a:latin typeface="Georgia"/>
              <a:cs typeface="Georgia"/>
            </a:endParaRPr>
          </a:p>
          <a:p>
            <a:pPr marL="287020" indent="-274320">
              <a:lnSpc>
                <a:spcPct val="100000"/>
              </a:lnSpc>
              <a:spcBef>
                <a:spcPts val="300"/>
              </a:spcBef>
              <a:buClr>
                <a:srgbClr val="D24717"/>
              </a:buClr>
              <a:buSzPct val="84000"/>
              <a:buFont typeface="Segoe UI Symbol"/>
              <a:buChar char="⚫"/>
              <a:tabLst>
                <a:tab pos="287020" algn="l"/>
              </a:tabLst>
            </a:pPr>
            <a:r>
              <a:rPr sz="2500" spc="-5" dirty="0">
                <a:latin typeface="Georgia"/>
                <a:cs typeface="Georgia"/>
              </a:rPr>
              <a:t>to</a:t>
            </a:r>
            <a:r>
              <a:rPr sz="2500" spc="-35" dirty="0">
                <a:latin typeface="Georgia"/>
                <a:cs typeface="Georgia"/>
              </a:rPr>
              <a:t> </a:t>
            </a:r>
            <a:r>
              <a:rPr sz="2500" spc="-10" dirty="0">
                <a:latin typeface="Georgia"/>
                <a:cs typeface="Georgia"/>
              </a:rPr>
              <a:t>scientific</a:t>
            </a:r>
            <a:r>
              <a:rPr sz="2500" dirty="0">
                <a:latin typeface="Georgia"/>
                <a:cs typeface="Georgia"/>
              </a:rPr>
              <a:t> </a:t>
            </a:r>
            <a:r>
              <a:rPr sz="2500" spc="-5" dirty="0">
                <a:latin typeface="Georgia"/>
                <a:cs typeface="Georgia"/>
              </a:rPr>
              <a:t>knowledge</a:t>
            </a:r>
            <a:endParaRPr sz="2500">
              <a:latin typeface="Georgia"/>
              <a:cs typeface="Georgia"/>
            </a:endParaRPr>
          </a:p>
          <a:p>
            <a:pPr marL="287020" indent="-274320">
              <a:lnSpc>
                <a:spcPct val="100000"/>
              </a:lnSpc>
              <a:spcBef>
                <a:spcPts val="300"/>
              </a:spcBef>
              <a:buClr>
                <a:srgbClr val="D24717"/>
              </a:buClr>
              <a:buSzPct val="84000"/>
              <a:buFont typeface="Segoe UI Symbol"/>
              <a:buChar char="⚫"/>
              <a:tabLst>
                <a:tab pos="287020" algn="l"/>
              </a:tabLst>
            </a:pPr>
            <a:r>
              <a:rPr sz="2500" spc="-5" dirty="0">
                <a:latin typeface="Georgia"/>
                <a:cs typeface="Georgia"/>
              </a:rPr>
              <a:t>to</a:t>
            </a:r>
            <a:r>
              <a:rPr sz="2500" spc="-20" dirty="0">
                <a:latin typeface="Georgia"/>
                <a:cs typeface="Georgia"/>
              </a:rPr>
              <a:t> </a:t>
            </a:r>
            <a:r>
              <a:rPr sz="2500" spc="-5" dirty="0">
                <a:latin typeface="Georgia"/>
                <a:cs typeface="Georgia"/>
              </a:rPr>
              <a:t>maintaining</a:t>
            </a:r>
            <a:r>
              <a:rPr sz="2500" spc="20" dirty="0">
                <a:latin typeface="Georgia"/>
                <a:cs typeface="Georgia"/>
              </a:rPr>
              <a:t> </a:t>
            </a:r>
            <a:r>
              <a:rPr sz="2500" spc="-10" dirty="0">
                <a:latin typeface="Georgia"/>
                <a:cs typeface="Georgia"/>
              </a:rPr>
              <a:t>trust</a:t>
            </a:r>
            <a:r>
              <a:rPr sz="2500" spc="5" dirty="0">
                <a:latin typeface="Georgia"/>
                <a:cs typeface="Georgia"/>
              </a:rPr>
              <a:t> </a:t>
            </a:r>
            <a:r>
              <a:rPr sz="2500" spc="-5" dirty="0">
                <a:latin typeface="Georgia"/>
                <a:cs typeface="Georgia"/>
              </a:rPr>
              <a:t>by</a:t>
            </a:r>
            <a:r>
              <a:rPr sz="2500" spc="-10" dirty="0">
                <a:latin typeface="Georgia"/>
                <a:cs typeface="Georgia"/>
              </a:rPr>
              <a:t> </a:t>
            </a:r>
            <a:r>
              <a:rPr sz="2500" spc="-5" dirty="0">
                <a:latin typeface="Georgia"/>
                <a:cs typeface="Georgia"/>
              </a:rPr>
              <a:t>managing</a:t>
            </a:r>
            <a:r>
              <a:rPr sz="2500" spc="10" dirty="0">
                <a:latin typeface="Georgia"/>
                <a:cs typeface="Georgia"/>
              </a:rPr>
              <a:t> </a:t>
            </a:r>
            <a:r>
              <a:rPr sz="2500" spc="-5" dirty="0">
                <a:latin typeface="Georgia"/>
                <a:cs typeface="Georgia"/>
              </a:rPr>
              <a:t>COI’s</a:t>
            </a:r>
            <a:endParaRPr sz="2500">
              <a:latin typeface="Georgia"/>
              <a:cs typeface="Georgia"/>
            </a:endParaRPr>
          </a:p>
          <a:p>
            <a:pPr marL="287020" indent="-274320">
              <a:lnSpc>
                <a:spcPct val="100000"/>
              </a:lnSpc>
              <a:spcBef>
                <a:spcPts val="300"/>
              </a:spcBef>
              <a:buClr>
                <a:srgbClr val="D24717"/>
              </a:buClr>
              <a:buSzPct val="84000"/>
              <a:buFont typeface="Segoe UI Symbol"/>
              <a:buChar char="⚫"/>
              <a:tabLst>
                <a:tab pos="287020" algn="l"/>
              </a:tabLst>
            </a:pPr>
            <a:r>
              <a:rPr sz="2500" spc="-5" dirty="0">
                <a:latin typeface="Georgia"/>
                <a:cs typeface="Georgia"/>
              </a:rPr>
              <a:t>to</a:t>
            </a:r>
            <a:r>
              <a:rPr sz="2500" spc="-15" dirty="0">
                <a:latin typeface="Georgia"/>
                <a:cs typeface="Georgia"/>
              </a:rPr>
              <a:t> </a:t>
            </a:r>
            <a:r>
              <a:rPr sz="2500" spc="-10" dirty="0">
                <a:latin typeface="Georgia"/>
                <a:cs typeface="Georgia"/>
              </a:rPr>
              <a:t>professional</a:t>
            </a:r>
            <a:r>
              <a:rPr sz="2500" spc="10" dirty="0">
                <a:latin typeface="Georgia"/>
                <a:cs typeface="Georgia"/>
              </a:rPr>
              <a:t> </a:t>
            </a:r>
            <a:r>
              <a:rPr sz="2500" spc="-5" dirty="0">
                <a:latin typeface="Georgia"/>
                <a:cs typeface="Georgia"/>
              </a:rPr>
              <a:t>responsibilities</a:t>
            </a:r>
            <a:endParaRPr sz="2500">
              <a:latin typeface="Georgia"/>
              <a:cs typeface="Georgia"/>
            </a:endParaRPr>
          </a:p>
        </p:txBody>
      </p:sp>
      <p:sp>
        <p:nvSpPr>
          <p:cNvPr id="4" name="TextBox 3">
            <a:extLst>
              <a:ext uri="{FF2B5EF4-FFF2-40B4-BE49-F238E27FC236}">
                <a16:creationId xmlns:a16="http://schemas.microsoft.com/office/drawing/2014/main" id="{9512D987-A38C-9E73-8599-143E01B53718}"/>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0491" y="808730"/>
            <a:ext cx="8458709" cy="505267"/>
          </a:xfrm>
          <a:prstGeom prst="rect">
            <a:avLst/>
          </a:prstGeom>
        </p:spPr>
        <p:txBody>
          <a:bodyPr vert="horz" wrap="square" lIns="0" tIns="12700" rIns="0" bIns="0" rtlCol="0">
            <a:spAutoFit/>
          </a:bodyPr>
          <a:lstStyle/>
          <a:p>
            <a:pPr marL="1605280" marR="5080" indent="-1592580" algn="l">
              <a:lnSpc>
                <a:spcPct val="100000"/>
              </a:lnSpc>
              <a:spcBef>
                <a:spcPts val="100"/>
              </a:spcBef>
            </a:pPr>
            <a:r>
              <a:rPr sz="3200" b="1" spc="-5" dirty="0">
                <a:solidFill>
                  <a:srgbClr val="1C1811"/>
                </a:solidFill>
              </a:rPr>
              <a:t>Commitments </a:t>
            </a:r>
            <a:r>
              <a:rPr sz="3200" b="1" dirty="0">
                <a:solidFill>
                  <a:srgbClr val="1C1811"/>
                </a:solidFill>
              </a:rPr>
              <a:t>as a professional </a:t>
            </a:r>
            <a:r>
              <a:rPr sz="3200" b="1" spc="-800" dirty="0">
                <a:solidFill>
                  <a:srgbClr val="1C1811"/>
                </a:solidFill>
              </a:rPr>
              <a:t> </a:t>
            </a:r>
            <a:r>
              <a:rPr sz="3200" b="1" spc="-5" dirty="0">
                <a:solidFill>
                  <a:srgbClr val="1C1811"/>
                </a:solidFill>
              </a:rPr>
              <a:t>Medical</a:t>
            </a:r>
            <a:r>
              <a:rPr lang="en-US" sz="3200" b="1" spc="-30" dirty="0">
                <a:solidFill>
                  <a:srgbClr val="1C1811"/>
                </a:solidFill>
              </a:rPr>
              <a:t> </a:t>
            </a:r>
            <a:r>
              <a:rPr sz="3200" b="1" dirty="0">
                <a:solidFill>
                  <a:srgbClr val="1C1811"/>
                </a:solidFill>
              </a:rPr>
              <a:t>Student</a:t>
            </a:r>
            <a:endParaRPr sz="3200" b="1" dirty="0"/>
          </a:p>
        </p:txBody>
      </p:sp>
      <p:sp>
        <p:nvSpPr>
          <p:cNvPr id="3" name="object 3"/>
          <p:cNvSpPr txBox="1"/>
          <p:nvPr/>
        </p:nvSpPr>
        <p:spPr>
          <a:xfrm>
            <a:off x="380491" y="1478026"/>
            <a:ext cx="8347075" cy="4342765"/>
          </a:xfrm>
          <a:prstGeom prst="rect">
            <a:avLst/>
          </a:prstGeom>
        </p:spPr>
        <p:txBody>
          <a:bodyPr vert="horz" wrap="square" lIns="0" tIns="85725" rIns="0" bIns="0" rtlCol="0">
            <a:spAutoFit/>
          </a:bodyPr>
          <a:lstStyle/>
          <a:p>
            <a:pPr marL="287020" indent="-274320">
              <a:lnSpc>
                <a:spcPct val="100000"/>
              </a:lnSpc>
              <a:spcBef>
                <a:spcPts val="675"/>
              </a:spcBef>
              <a:buClr>
                <a:srgbClr val="D24717"/>
              </a:buClr>
              <a:buSzPct val="85416"/>
              <a:buFont typeface="Segoe UI Symbol"/>
              <a:buChar char="⚫"/>
              <a:tabLst>
                <a:tab pos="286385" algn="l"/>
                <a:tab pos="287020" algn="l"/>
              </a:tabLst>
            </a:pPr>
            <a:r>
              <a:rPr sz="2400" spc="-5" dirty="0">
                <a:latin typeface="Georgia"/>
                <a:cs typeface="Georgia"/>
              </a:rPr>
              <a:t>Respect</a:t>
            </a:r>
            <a:r>
              <a:rPr sz="2400" spc="-10" dirty="0">
                <a:latin typeface="Georgia"/>
                <a:cs typeface="Georgia"/>
              </a:rPr>
              <a:t> </a:t>
            </a:r>
            <a:r>
              <a:rPr sz="2400" spc="-5" dirty="0">
                <a:latin typeface="Georgia"/>
                <a:cs typeface="Georgia"/>
              </a:rPr>
              <a:t>for</a:t>
            </a:r>
            <a:r>
              <a:rPr sz="2400" dirty="0">
                <a:latin typeface="Georgia"/>
                <a:cs typeface="Georgia"/>
              </a:rPr>
              <a:t> </a:t>
            </a:r>
            <a:r>
              <a:rPr sz="2400" spc="-10" dirty="0">
                <a:latin typeface="Georgia"/>
                <a:cs typeface="Georgia"/>
              </a:rPr>
              <a:t>professors,</a:t>
            </a:r>
            <a:r>
              <a:rPr sz="2400" spc="30" dirty="0">
                <a:latin typeface="Georgia"/>
                <a:cs typeface="Georgia"/>
              </a:rPr>
              <a:t> </a:t>
            </a:r>
            <a:r>
              <a:rPr sz="2400" spc="-5" dirty="0">
                <a:latin typeface="Georgia"/>
                <a:cs typeface="Georgia"/>
              </a:rPr>
              <a:t>preceptors, </a:t>
            </a:r>
            <a:r>
              <a:rPr sz="2400" dirty="0">
                <a:latin typeface="Georgia"/>
                <a:cs typeface="Georgia"/>
              </a:rPr>
              <a:t>and </a:t>
            </a:r>
            <a:r>
              <a:rPr sz="2400" spc="-5" dirty="0">
                <a:latin typeface="Georgia"/>
                <a:cs typeface="Georgia"/>
              </a:rPr>
              <a:t>peers</a:t>
            </a:r>
            <a:endParaRPr sz="2400">
              <a:latin typeface="Georgia"/>
              <a:cs typeface="Georgia"/>
            </a:endParaRPr>
          </a:p>
          <a:p>
            <a:pPr marL="287020" indent="-274320">
              <a:lnSpc>
                <a:spcPct val="100000"/>
              </a:lnSpc>
              <a:spcBef>
                <a:spcPts val="575"/>
              </a:spcBef>
              <a:buClr>
                <a:srgbClr val="D24717"/>
              </a:buClr>
              <a:buSzPct val="85416"/>
              <a:buFont typeface="Segoe UI Symbol"/>
              <a:buChar char="⚫"/>
              <a:tabLst>
                <a:tab pos="286385" algn="l"/>
                <a:tab pos="287020" algn="l"/>
              </a:tabLst>
            </a:pPr>
            <a:r>
              <a:rPr sz="2400" spc="-5" dirty="0">
                <a:latin typeface="Georgia"/>
                <a:cs typeface="Georgia"/>
              </a:rPr>
              <a:t>Respect</a:t>
            </a:r>
            <a:r>
              <a:rPr sz="2400" spc="-10" dirty="0">
                <a:latin typeface="Georgia"/>
                <a:cs typeface="Georgia"/>
              </a:rPr>
              <a:t> </a:t>
            </a:r>
            <a:r>
              <a:rPr sz="2400" spc="-5" dirty="0">
                <a:latin typeface="Georgia"/>
                <a:cs typeface="Georgia"/>
              </a:rPr>
              <a:t>for guest</a:t>
            </a:r>
            <a:r>
              <a:rPr sz="2400" spc="-10" dirty="0">
                <a:latin typeface="Georgia"/>
                <a:cs typeface="Georgia"/>
              </a:rPr>
              <a:t> </a:t>
            </a:r>
            <a:r>
              <a:rPr sz="2400" spc="-5" dirty="0">
                <a:latin typeface="Georgia"/>
                <a:cs typeface="Georgia"/>
              </a:rPr>
              <a:t>speakers</a:t>
            </a:r>
            <a:r>
              <a:rPr sz="2400" spc="5" dirty="0">
                <a:latin typeface="Georgia"/>
                <a:cs typeface="Georgia"/>
              </a:rPr>
              <a:t> </a:t>
            </a:r>
            <a:r>
              <a:rPr sz="2400" dirty="0">
                <a:latin typeface="Georgia"/>
                <a:cs typeface="Georgia"/>
              </a:rPr>
              <a:t>and</a:t>
            </a:r>
            <a:r>
              <a:rPr sz="2400" spc="-5" dirty="0">
                <a:latin typeface="Georgia"/>
                <a:cs typeface="Georgia"/>
              </a:rPr>
              <a:t> </a:t>
            </a:r>
            <a:r>
              <a:rPr sz="2400" dirty="0">
                <a:latin typeface="Georgia"/>
                <a:cs typeface="Georgia"/>
              </a:rPr>
              <a:t>visiting</a:t>
            </a:r>
            <a:r>
              <a:rPr sz="2400" spc="-40" dirty="0">
                <a:latin typeface="Georgia"/>
                <a:cs typeface="Georgia"/>
              </a:rPr>
              <a:t> </a:t>
            </a:r>
            <a:r>
              <a:rPr sz="2400" spc="-5" dirty="0">
                <a:latin typeface="Georgia"/>
                <a:cs typeface="Georgia"/>
              </a:rPr>
              <a:t>patients</a:t>
            </a:r>
            <a:endParaRPr sz="2400">
              <a:latin typeface="Georgia"/>
              <a:cs typeface="Georgia"/>
            </a:endParaRPr>
          </a:p>
          <a:p>
            <a:pPr marL="287020" marR="809625" indent="-274320">
              <a:lnSpc>
                <a:spcPct val="100000"/>
              </a:lnSpc>
              <a:spcBef>
                <a:spcPts val="580"/>
              </a:spcBef>
              <a:buClr>
                <a:srgbClr val="D24717"/>
              </a:buClr>
              <a:buSzPct val="85416"/>
              <a:buFont typeface="Segoe UI Symbol"/>
              <a:buChar char="⚫"/>
              <a:tabLst>
                <a:tab pos="286385" algn="l"/>
                <a:tab pos="287020" algn="l"/>
              </a:tabLst>
            </a:pPr>
            <a:r>
              <a:rPr sz="2400" spc="-5" dirty="0">
                <a:latin typeface="Georgia"/>
                <a:cs typeface="Georgia"/>
              </a:rPr>
              <a:t>Respect for cadavers </a:t>
            </a:r>
            <a:r>
              <a:rPr sz="2400" dirty="0">
                <a:latin typeface="Georgia"/>
                <a:cs typeface="Georgia"/>
              </a:rPr>
              <a:t>and </a:t>
            </a:r>
            <a:r>
              <a:rPr sz="2400" spc="-5" dirty="0">
                <a:latin typeface="Georgia"/>
                <a:cs typeface="Georgia"/>
              </a:rPr>
              <a:t>anatomical specimens </a:t>
            </a:r>
            <a:r>
              <a:rPr sz="2400" dirty="0">
                <a:latin typeface="Georgia"/>
                <a:cs typeface="Georgia"/>
              </a:rPr>
              <a:t>in </a:t>
            </a:r>
            <a:r>
              <a:rPr sz="2400" spc="-5" dirty="0">
                <a:latin typeface="Georgia"/>
                <a:cs typeface="Georgia"/>
              </a:rPr>
              <a:t>the </a:t>
            </a:r>
            <a:r>
              <a:rPr sz="2400" spc="-565" dirty="0">
                <a:latin typeface="Georgia"/>
                <a:cs typeface="Georgia"/>
              </a:rPr>
              <a:t> </a:t>
            </a:r>
            <a:r>
              <a:rPr sz="2400" dirty="0">
                <a:latin typeface="Georgia"/>
                <a:cs typeface="Georgia"/>
              </a:rPr>
              <a:t>anatomy</a:t>
            </a:r>
            <a:r>
              <a:rPr sz="2400" spc="-5" dirty="0">
                <a:latin typeface="Georgia"/>
                <a:cs typeface="Georgia"/>
              </a:rPr>
              <a:t> lab</a:t>
            </a:r>
            <a:endParaRPr sz="2400">
              <a:latin typeface="Georgia"/>
              <a:cs typeface="Georgia"/>
            </a:endParaRPr>
          </a:p>
          <a:p>
            <a:pPr marL="287020" indent="-274320">
              <a:lnSpc>
                <a:spcPct val="100000"/>
              </a:lnSpc>
              <a:spcBef>
                <a:spcPts val="575"/>
              </a:spcBef>
              <a:buClr>
                <a:srgbClr val="D24717"/>
              </a:buClr>
              <a:buSzPct val="85416"/>
              <a:buFont typeface="Segoe UI Symbol"/>
              <a:buChar char="⚫"/>
              <a:tabLst>
                <a:tab pos="286385" algn="l"/>
                <a:tab pos="287020" algn="l"/>
              </a:tabLst>
            </a:pPr>
            <a:r>
              <a:rPr sz="2400" spc="-5" dirty="0">
                <a:latin typeface="Georgia"/>
                <a:cs typeface="Georgia"/>
              </a:rPr>
              <a:t>Respect</a:t>
            </a:r>
            <a:r>
              <a:rPr sz="2400" spc="-10" dirty="0">
                <a:latin typeface="Georgia"/>
                <a:cs typeface="Georgia"/>
              </a:rPr>
              <a:t> </a:t>
            </a:r>
            <a:r>
              <a:rPr sz="2400" spc="-5" dirty="0">
                <a:latin typeface="Georgia"/>
                <a:cs typeface="Georgia"/>
              </a:rPr>
              <a:t>for the</a:t>
            </a:r>
            <a:r>
              <a:rPr sz="2400" spc="-10" dirty="0">
                <a:latin typeface="Georgia"/>
                <a:cs typeface="Georgia"/>
              </a:rPr>
              <a:t> </a:t>
            </a:r>
            <a:r>
              <a:rPr sz="2400" spc="-5" dirty="0">
                <a:latin typeface="Georgia"/>
                <a:cs typeface="Georgia"/>
              </a:rPr>
              <a:t>institution</a:t>
            </a:r>
            <a:r>
              <a:rPr sz="2400" spc="-45" dirty="0">
                <a:latin typeface="Georgia"/>
                <a:cs typeface="Georgia"/>
              </a:rPr>
              <a:t> </a:t>
            </a:r>
            <a:r>
              <a:rPr sz="2400" spc="-5" dirty="0">
                <a:latin typeface="Georgia"/>
                <a:cs typeface="Georgia"/>
              </a:rPr>
              <a:t>of which</a:t>
            </a:r>
            <a:r>
              <a:rPr sz="2400" spc="-10" dirty="0">
                <a:latin typeface="Georgia"/>
                <a:cs typeface="Georgia"/>
              </a:rPr>
              <a:t> </a:t>
            </a:r>
            <a:r>
              <a:rPr sz="2400" spc="-5" dirty="0">
                <a:latin typeface="Georgia"/>
                <a:cs typeface="Georgia"/>
              </a:rPr>
              <a:t>you</a:t>
            </a:r>
            <a:r>
              <a:rPr sz="2400" dirty="0">
                <a:latin typeface="Georgia"/>
                <a:cs typeface="Georgia"/>
              </a:rPr>
              <a:t> are</a:t>
            </a:r>
            <a:r>
              <a:rPr sz="2400" spc="-5" dirty="0">
                <a:latin typeface="Georgia"/>
                <a:cs typeface="Georgia"/>
              </a:rPr>
              <a:t> </a:t>
            </a:r>
            <a:r>
              <a:rPr sz="2400" dirty="0">
                <a:latin typeface="Georgia"/>
                <a:cs typeface="Georgia"/>
              </a:rPr>
              <a:t>a </a:t>
            </a:r>
            <a:r>
              <a:rPr sz="2400" spc="-5" dirty="0">
                <a:latin typeface="Georgia"/>
                <a:cs typeface="Georgia"/>
              </a:rPr>
              <a:t>part</a:t>
            </a:r>
            <a:endParaRPr sz="2400">
              <a:latin typeface="Georgia"/>
              <a:cs typeface="Georgia"/>
            </a:endParaRPr>
          </a:p>
          <a:p>
            <a:pPr marL="287020" indent="-274320">
              <a:lnSpc>
                <a:spcPct val="100000"/>
              </a:lnSpc>
              <a:spcBef>
                <a:spcPts val="580"/>
              </a:spcBef>
              <a:buClr>
                <a:srgbClr val="D24717"/>
              </a:buClr>
              <a:buSzPct val="85416"/>
              <a:buFont typeface="Segoe UI Symbol"/>
              <a:buChar char="⚫"/>
              <a:tabLst>
                <a:tab pos="286385" algn="l"/>
                <a:tab pos="287020" algn="l"/>
              </a:tabLst>
            </a:pPr>
            <a:r>
              <a:rPr sz="2400" spc="-5" dirty="0">
                <a:latin typeface="Georgia"/>
                <a:cs typeface="Georgia"/>
              </a:rPr>
              <a:t>Respect for patients</a:t>
            </a:r>
            <a:r>
              <a:rPr sz="2400" spc="-25" dirty="0">
                <a:latin typeface="Georgia"/>
                <a:cs typeface="Georgia"/>
              </a:rPr>
              <a:t> </a:t>
            </a:r>
            <a:r>
              <a:rPr sz="2400" dirty="0">
                <a:latin typeface="Georgia"/>
                <a:cs typeface="Georgia"/>
              </a:rPr>
              <a:t>and</a:t>
            </a:r>
            <a:r>
              <a:rPr sz="2400" spc="5" dirty="0">
                <a:latin typeface="Georgia"/>
                <a:cs typeface="Georgia"/>
              </a:rPr>
              <a:t> </a:t>
            </a:r>
            <a:r>
              <a:rPr sz="2400" spc="-5" dirty="0">
                <a:latin typeface="Georgia"/>
                <a:cs typeface="Georgia"/>
              </a:rPr>
              <a:t>their</a:t>
            </a:r>
            <a:r>
              <a:rPr sz="2400" spc="-20" dirty="0">
                <a:latin typeface="Georgia"/>
                <a:cs typeface="Georgia"/>
              </a:rPr>
              <a:t> </a:t>
            </a:r>
            <a:r>
              <a:rPr sz="2400" spc="-5" dirty="0">
                <a:latin typeface="Georgia"/>
                <a:cs typeface="Georgia"/>
              </a:rPr>
              <a:t>families</a:t>
            </a:r>
            <a:r>
              <a:rPr sz="2400" spc="-20" dirty="0">
                <a:latin typeface="Georgia"/>
                <a:cs typeface="Georgia"/>
              </a:rPr>
              <a:t> </a:t>
            </a:r>
            <a:r>
              <a:rPr sz="2400" dirty="0">
                <a:latin typeface="Georgia"/>
                <a:cs typeface="Georgia"/>
              </a:rPr>
              <a:t>at</a:t>
            </a:r>
            <a:r>
              <a:rPr sz="2400" spc="5" dirty="0">
                <a:latin typeface="Georgia"/>
                <a:cs typeface="Georgia"/>
              </a:rPr>
              <a:t> </a:t>
            </a:r>
            <a:r>
              <a:rPr sz="2400" spc="-5" dirty="0">
                <a:latin typeface="Georgia"/>
                <a:cs typeface="Georgia"/>
              </a:rPr>
              <a:t>clinical</a:t>
            </a:r>
            <a:r>
              <a:rPr sz="2400" spc="-30" dirty="0">
                <a:latin typeface="Georgia"/>
                <a:cs typeface="Georgia"/>
              </a:rPr>
              <a:t> </a:t>
            </a:r>
            <a:r>
              <a:rPr sz="2400" spc="-5" dirty="0">
                <a:latin typeface="Georgia"/>
                <a:cs typeface="Georgia"/>
              </a:rPr>
              <a:t>encounters</a:t>
            </a:r>
            <a:endParaRPr sz="2400">
              <a:latin typeface="Georgia"/>
              <a:cs typeface="Georgia"/>
            </a:endParaRPr>
          </a:p>
          <a:p>
            <a:pPr marL="287020" indent="-274320">
              <a:lnSpc>
                <a:spcPct val="100000"/>
              </a:lnSpc>
              <a:spcBef>
                <a:spcPts val="575"/>
              </a:spcBef>
              <a:buClr>
                <a:srgbClr val="D24717"/>
              </a:buClr>
              <a:buSzPct val="85416"/>
              <a:buFont typeface="Segoe UI Symbol"/>
              <a:buChar char="⚫"/>
              <a:tabLst>
                <a:tab pos="286385" algn="l"/>
                <a:tab pos="287020" algn="l"/>
              </a:tabLst>
            </a:pPr>
            <a:r>
              <a:rPr sz="2400" spc="-5" dirty="0">
                <a:latin typeface="Georgia"/>
                <a:cs typeface="Georgia"/>
              </a:rPr>
              <a:t>Respect</a:t>
            </a:r>
            <a:r>
              <a:rPr sz="2400" spc="-15" dirty="0">
                <a:latin typeface="Georgia"/>
                <a:cs typeface="Georgia"/>
              </a:rPr>
              <a:t> </a:t>
            </a:r>
            <a:r>
              <a:rPr sz="2400" spc="-5" dirty="0">
                <a:latin typeface="Georgia"/>
                <a:cs typeface="Georgia"/>
              </a:rPr>
              <a:t>for patient</a:t>
            </a:r>
            <a:r>
              <a:rPr sz="2400" spc="-25" dirty="0">
                <a:latin typeface="Georgia"/>
                <a:cs typeface="Georgia"/>
              </a:rPr>
              <a:t> </a:t>
            </a:r>
            <a:r>
              <a:rPr sz="2400" spc="-5" dirty="0">
                <a:latin typeface="Georgia"/>
                <a:cs typeface="Georgia"/>
              </a:rPr>
              <a:t>confidentiality</a:t>
            </a:r>
            <a:endParaRPr sz="2400">
              <a:latin typeface="Georgia"/>
              <a:cs typeface="Georgia"/>
            </a:endParaRPr>
          </a:p>
          <a:p>
            <a:pPr marL="287020" indent="-274320">
              <a:lnSpc>
                <a:spcPct val="100000"/>
              </a:lnSpc>
              <a:spcBef>
                <a:spcPts val="575"/>
              </a:spcBef>
              <a:buClr>
                <a:srgbClr val="D24717"/>
              </a:buClr>
              <a:buSzPct val="85416"/>
              <a:buFont typeface="Segoe UI Symbol"/>
              <a:buChar char="⚫"/>
              <a:tabLst>
                <a:tab pos="286385" algn="l"/>
                <a:tab pos="287020" algn="l"/>
              </a:tabLst>
            </a:pPr>
            <a:r>
              <a:rPr sz="2400" spc="-5" dirty="0">
                <a:latin typeface="Georgia"/>
                <a:cs typeface="Georgia"/>
              </a:rPr>
              <a:t>Respect</a:t>
            </a:r>
            <a:r>
              <a:rPr sz="2400" spc="-10" dirty="0">
                <a:latin typeface="Georgia"/>
                <a:cs typeface="Georgia"/>
              </a:rPr>
              <a:t> </a:t>
            </a:r>
            <a:r>
              <a:rPr sz="2400" spc="-5" dirty="0">
                <a:latin typeface="Georgia"/>
                <a:cs typeface="Georgia"/>
              </a:rPr>
              <a:t>for </a:t>
            </a:r>
            <a:r>
              <a:rPr sz="2400" dirty="0">
                <a:latin typeface="Georgia"/>
                <a:cs typeface="Georgia"/>
              </a:rPr>
              <a:t>all</a:t>
            </a:r>
            <a:r>
              <a:rPr sz="2400" spc="-15" dirty="0">
                <a:latin typeface="Georgia"/>
                <a:cs typeface="Georgia"/>
              </a:rPr>
              <a:t> </a:t>
            </a:r>
            <a:r>
              <a:rPr sz="2400" dirty="0">
                <a:latin typeface="Georgia"/>
                <a:cs typeface="Georgia"/>
              </a:rPr>
              <a:t>members </a:t>
            </a:r>
            <a:r>
              <a:rPr sz="2400" spc="-5" dirty="0">
                <a:latin typeface="Georgia"/>
                <a:cs typeface="Georgia"/>
              </a:rPr>
              <a:t>of</a:t>
            </a:r>
            <a:r>
              <a:rPr sz="2400" spc="-10" dirty="0">
                <a:latin typeface="Georgia"/>
                <a:cs typeface="Georgia"/>
              </a:rPr>
              <a:t> </a:t>
            </a:r>
            <a:r>
              <a:rPr sz="2400" spc="-5" dirty="0">
                <a:latin typeface="Georgia"/>
                <a:cs typeface="Georgia"/>
              </a:rPr>
              <a:t>the</a:t>
            </a:r>
            <a:r>
              <a:rPr sz="2400" spc="-10" dirty="0">
                <a:latin typeface="Georgia"/>
                <a:cs typeface="Georgia"/>
              </a:rPr>
              <a:t> </a:t>
            </a:r>
            <a:r>
              <a:rPr sz="2400" spc="-5" dirty="0">
                <a:latin typeface="Georgia"/>
                <a:cs typeface="Georgia"/>
              </a:rPr>
              <a:t>health</a:t>
            </a:r>
            <a:r>
              <a:rPr sz="2400" spc="5" dirty="0">
                <a:latin typeface="Georgia"/>
                <a:cs typeface="Georgia"/>
              </a:rPr>
              <a:t> </a:t>
            </a:r>
            <a:r>
              <a:rPr sz="2400" spc="-5" dirty="0">
                <a:latin typeface="Georgia"/>
                <a:cs typeface="Georgia"/>
              </a:rPr>
              <a:t>care</a:t>
            </a:r>
            <a:r>
              <a:rPr sz="2400" spc="-15" dirty="0">
                <a:latin typeface="Georgia"/>
                <a:cs typeface="Georgia"/>
              </a:rPr>
              <a:t> </a:t>
            </a:r>
            <a:r>
              <a:rPr sz="2400" spc="-5" dirty="0">
                <a:latin typeface="Georgia"/>
                <a:cs typeface="Georgia"/>
              </a:rPr>
              <a:t>team</a:t>
            </a:r>
            <a:endParaRPr sz="2400">
              <a:latin typeface="Georgia"/>
              <a:cs typeface="Georgia"/>
            </a:endParaRPr>
          </a:p>
          <a:p>
            <a:pPr marL="287020" indent="-274320">
              <a:lnSpc>
                <a:spcPct val="100000"/>
              </a:lnSpc>
              <a:spcBef>
                <a:spcPts val="575"/>
              </a:spcBef>
              <a:buClr>
                <a:srgbClr val="D24717"/>
              </a:buClr>
              <a:buSzPct val="85416"/>
              <a:buFont typeface="Segoe UI Symbol"/>
              <a:buChar char="⚫"/>
              <a:tabLst>
                <a:tab pos="286385" algn="l"/>
                <a:tab pos="287020" algn="l"/>
              </a:tabLst>
            </a:pPr>
            <a:r>
              <a:rPr sz="2400" spc="-5" dirty="0">
                <a:latin typeface="Georgia"/>
                <a:cs typeface="Georgia"/>
              </a:rPr>
              <a:t>Respect</a:t>
            </a:r>
            <a:r>
              <a:rPr sz="2400" spc="-15" dirty="0">
                <a:latin typeface="Georgia"/>
                <a:cs typeface="Georgia"/>
              </a:rPr>
              <a:t> </a:t>
            </a:r>
            <a:r>
              <a:rPr sz="2400" spc="-5" dirty="0">
                <a:latin typeface="Georgia"/>
                <a:cs typeface="Georgia"/>
              </a:rPr>
              <a:t>for administrative</a:t>
            </a:r>
            <a:r>
              <a:rPr sz="2400" spc="-45" dirty="0">
                <a:latin typeface="Georgia"/>
                <a:cs typeface="Georgia"/>
              </a:rPr>
              <a:t> </a:t>
            </a:r>
            <a:r>
              <a:rPr sz="2400" dirty="0">
                <a:latin typeface="Georgia"/>
                <a:cs typeface="Georgia"/>
              </a:rPr>
              <a:t>and</a:t>
            </a:r>
            <a:r>
              <a:rPr sz="2400" spc="-5" dirty="0">
                <a:latin typeface="Georgia"/>
                <a:cs typeface="Georgia"/>
              </a:rPr>
              <a:t> support</a:t>
            </a:r>
            <a:r>
              <a:rPr sz="2400" dirty="0">
                <a:latin typeface="Georgia"/>
                <a:cs typeface="Georgia"/>
              </a:rPr>
              <a:t> </a:t>
            </a:r>
            <a:r>
              <a:rPr sz="2400" spc="-5" dirty="0">
                <a:latin typeface="Georgia"/>
                <a:cs typeface="Georgia"/>
              </a:rPr>
              <a:t>staff</a:t>
            </a:r>
            <a:endParaRPr sz="2400">
              <a:latin typeface="Georgia"/>
              <a:cs typeface="Georgia"/>
            </a:endParaRPr>
          </a:p>
          <a:p>
            <a:pPr marL="287020" indent="-274320">
              <a:lnSpc>
                <a:spcPct val="100000"/>
              </a:lnSpc>
              <a:spcBef>
                <a:spcPts val="580"/>
              </a:spcBef>
              <a:buClr>
                <a:srgbClr val="D24717"/>
              </a:buClr>
              <a:buSzPct val="85416"/>
              <a:buFont typeface="Segoe UI Symbol"/>
              <a:buChar char="⚫"/>
              <a:tabLst>
                <a:tab pos="286385" algn="l"/>
                <a:tab pos="287020" algn="l"/>
              </a:tabLst>
            </a:pPr>
            <a:r>
              <a:rPr sz="2400" spc="-5" dirty="0">
                <a:latin typeface="Georgia"/>
                <a:cs typeface="Georgia"/>
              </a:rPr>
              <a:t>Respect for</a:t>
            </a:r>
            <a:r>
              <a:rPr sz="2400" dirty="0">
                <a:latin typeface="Georgia"/>
                <a:cs typeface="Georgia"/>
              </a:rPr>
              <a:t> </a:t>
            </a:r>
            <a:r>
              <a:rPr sz="2400" spc="-10" dirty="0">
                <a:latin typeface="Georgia"/>
                <a:cs typeface="Georgia"/>
              </a:rPr>
              <a:t>the</a:t>
            </a:r>
            <a:r>
              <a:rPr sz="2400" dirty="0">
                <a:latin typeface="Georgia"/>
                <a:cs typeface="Georgia"/>
              </a:rPr>
              <a:t> </a:t>
            </a:r>
            <a:r>
              <a:rPr sz="2400" spc="-5" dirty="0">
                <a:latin typeface="Georgia"/>
                <a:cs typeface="Georgia"/>
              </a:rPr>
              <a:t>core</a:t>
            </a:r>
            <a:r>
              <a:rPr sz="2400" dirty="0">
                <a:latin typeface="Georgia"/>
                <a:cs typeface="Georgia"/>
              </a:rPr>
              <a:t> values</a:t>
            </a:r>
            <a:r>
              <a:rPr sz="2400" spc="-5" dirty="0">
                <a:latin typeface="Georgia"/>
                <a:cs typeface="Georgia"/>
              </a:rPr>
              <a:t> of professionalism</a:t>
            </a:r>
            <a:endParaRPr sz="2400">
              <a:latin typeface="Georgia"/>
              <a:cs typeface="Georgia"/>
            </a:endParaRPr>
          </a:p>
        </p:txBody>
      </p:sp>
      <p:sp>
        <p:nvSpPr>
          <p:cNvPr id="4" name="TextBox 3">
            <a:extLst>
              <a:ext uri="{FF2B5EF4-FFF2-40B4-BE49-F238E27FC236}">
                <a16:creationId xmlns:a16="http://schemas.microsoft.com/office/drawing/2014/main" id="{B39E3861-FAAB-EC28-C449-9D4D35BC23B9}"/>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15163" y="826231"/>
            <a:ext cx="5662930"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000000"/>
                </a:solidFill>
              </a:rPr>
              <a:t>Lack</a:t>
            </a:r>
            <a:r>
              <a:rPr sz="3200" b="1" spc="-60" dirty="0">
                <a:solidFill>
                  <a:srgbClr val="000000"/>
                </a:solidFill>
              </a:rPr>
              <a:t> </a:t>
            </a:r>
            <a:r>
              <a:rPr sz="3200" b="1" dirty="0">
                <a:solidFill>
                  <a:srgbClr val="000000"/>
                </a:solidFill>
              </a:rPr>
              <a:t>of</a:t>
            </a:r>
            <a:r>
              <a:rPr sz="3200" b="1" spc="-35" dirty="0">
                <a:solidFill>
                  <a:srgbClr val="000000"/>
                </a:solidFill>
              </a:rPr>
              <a:t> </a:t>
            </a:r>
            <a:r>
              <a:rPr sz="3200" b="1" spc="-5" dirty="0">
                <a:solidFill>
                  <a:srgbClr val="000000"/>
                </a:solidFill>
              </a:rPr>
              <a:t>Professionalism</a:t>
            </a:r>
            <a:endParaRPr sz="3200" b="1" dirty="0"/>
          </a:p>
        </p:txBody>
      </p:sp>
      <p:sp>
        <p:nvSpPr>
          <p:cNvPr id="3" name="object 3"/>
          <p:cNvSpPr txBox="1"/>
          <p:nvPr/>
        </p:nvSpPr>
        <p:spPr>
          <a:xfrm>
            <a:off x="609600" y="1602644"/>
            <a:ext cx="7586345" cy="3966022"/>
          </a:xfrm>
          <a:prstGeom prst="rect">
            <a:avLst/>
          </a:prstGeom>
        </p:spPr>
        <p:txBody>
          <a:bodyPr vert="horz" wrap="square" lIns="0" tIns="12065" rIns="0" bIns="0" rtlCol="0">
            <a:spAutoFit/>
          </a:bodyPr>
          <a:lstStyle/>
          <a:p>
            <a:pPr marL="12700">
              <a:lnSpc>
                <a:spcPts val="3190"/>
              </a:lnSpc>
              <a:spcBef>
                <a:spcPts val="95"/>
              </a:spcBef>
            </a:pPr>
            <a:r>
              <a:rPr sz="2400" b="1" i="1" spc="-5" dirty="0">
                <a:latin typeface="Georgia"/>
                <a:cs typeface="Georgia"/>
              </a:rPr>
              <a:t>Signs </a:t>
            </a:r>
            <a:r>
              <a:rPr sz="2400" b="1" i="1" spc="-10" dirty="0">
                <a:latin typeface="Georgia"/>
                <a:cs typeface="Georgia"/>
              </a:rPr>
              <a:t>an</a:t>
            </a:r>
            <a:r>
              <a:rPr sz="2400" b="1" i="1" spc="-5" dirty="0">
                <a:latin typeface="Georgia"/>
                <a:cs typeface="Georgia"/>
              </a:rPr>
              <a:t>d</a:t>
            </a:r>
            <a:r>
              <a:rPr sz="2400" b="1" i="1" dirty="0">
                <a:latin typeface="Georgia"/>
                <a:cs typeface="Georgia"/>
              </a:rPr>
              <a:t> </a:t>
            </a:r>
            <a:r>
              <a:rPr sz="2400" b="1" i="1" spc="-5" dirty="0">
                <a:latin typeface="Georgia"/>
                <a:cs typeface="Georgia"/>
              </a:rPr>
              <a:t>Sym</a:t>
            </a:r>
            <a:r>
              <a:rPr sz="2400" b="1" i="1" spc="-20" dirty="0">
                <a:latin typeface="Georgia"/>
                <a:cs typeface="Georgia"/>
              </a:rPr>
              <a:t>p</a:t>
            </a:r>
            <a:r>
              <a:rPr sz="2400" b="1" i="1" spc="-5" dirty="0">
                <a:latin typeface="Georgia"/>
                <a:cs typeface="Georgia"/>
              </a:rPr>
              <a:t>to</a:t>
            </a:r>
            <a:r>
              <a:rPr sz="2400" b="1" i="1" spc="-15" dirty="0">
                <a:latin typeface="Georgia"/>
                <a:cs typeface="Georgia"/>
              </a:rPr>
              <a:t>m</a:t>
            </a:r>
            <a:r>
              <a:rPr sz="2400" b="1" i="1" spc="-5" dirty="0">
                <a:latin typeface="Georgia"/>
                <a:cs typeface="Georgia"/>
              </a:rPr>
              <a:t>s</a:t>
            </a:r>
            <a:r>
              <a:rPr sz="2400" b="1" i="1" spc="-170" dirty="0">
                <a:latin typeface="Georgia"/>
                <a:cs typeface="Georgia"/>
              </a:rPr>
              <a:t> </a:t>
            </a:r>
            <a:r>
              <a:rPr b="1" i="1" dirty="0">
                <a:latin typeface="Georgia"/>
                <a:cs typeface="Georgia"/>
              </a:rPr>
              <a:t>(</a:t>
            </a:r>
            <a:r>
              <a:rPr b="1" i="1" spc="5" dirty="0">
                <a:latin typeface="Georgia"/>
                <a:cs typeface="Georgia"/>
              </a:rPr>
              <a:t>A</a:t>
            </a:r>
            <a:r>
              <a:rPr b="1" i="1" spc="-5" dirty="0">
                <a:latin typeface="Georgia"/>
                <a:cs typeface="Georgia"/>
              </a:rPr>
              <a:t>BIM</a:t>
            </a:r>
            <a:r>
              <a:rPr b="1" i="1" dirty="0">
                <a:latin typeface="Georgia"/>
                <a:cs typeface="Georgia"/>
              </a:rPr>
              <a:t>,</a:t>
            </a:r>
            <a:r>
              <a:rPr b="1" i="1" spc="-30" dirty="0">
                <a:latin typeface="Georgia"/>
                <a:cs typeface="Georgia"/>
              </a:rPr>
              <a:t> </a:t>
            </a:r>
            <a:r>
              <a:rPr b="1" i="1" spc="-5" dirty="0">
                <a:latin typeface="Georgia"/>
                <a:cs typeface="Georgia"/>
              </a:rPr>
              <a:t>200</a:t>
            </a:r>
            <a:r>
              <a:rPr b="1" i="1" spc="5" dirty="0">
                <a:latin typeface="Georgia"/>
                <a:cs typeface="Georgia"/>
              </a:rPr>
              <a:t>1</a:t>
            </a:r>
            <a:r>
              <a:rPr b="1" i="1" dirty="0">
                <a:latin typeface="Georgia"/>
                <a:cs typeface="Georgia"/>
              </a:rPr>
              <a:t>)</a:t>
            </a:r>
            <a:endParaRPr dirty="0">
              <a:latin typeface="Georgia"/>
              <a:cs typeface="Georgia"/>
            </a:endParaRPr>
          </a:p>
          <a:p>
            <a:pPr marL="410209" indent="-398145">
              <a:lnSpc>
                <a:spcPts val="3060"/>
              </a:lnSpc>
              <a:buAutoNum type="arabicPlain"/>
              <a:tabLst>
                <a:tab pos="410845" algn="l"/>
              </a:tabLst>
            </a:pPr>
            <a:r>
              <a:rPr sz="2400" b="1" spc="-10" dirty="0">
                <a:latin typeface="Georgia"/>
                <a:cs typeface="Georgia"/>
              </a:rPr>
              <a:t>Abuse</a:t>
            </a:r>
            <a:r>
              <a:rPr sz="2400" b="1" spc="-5" dirty="0">
                <a:latin typeface="Georgia"/>
                <a:cs typeface="Georgia"/>
              </a:rPr>
              <a:t> of</a:t>
            </a:r>
            <a:r>
              <a:rPr sz="2400" b="1" spc="-15" dirty="0">
                <a:latin typeface="Georgia"/>
                <a:cs typeface="Georgia"/>
              </a:rPr>
              <a:t> </a:t>
            </a:r>
            <a:r>
              <a:rPr sz="2400" b="1" spc="-10" dirty="0">
                <a:latin typeface="Georgia"/>
                <a:cs typeface="Georgia"/>
              </a:rPr>
              <a:t>power:</a:t>
            </a:r>
            <a:endParaRPr sz="2400" dirty="0">
              <a:latin typeface="Georgia"/>
              <a:cs typeface="Georgia"/>
            </a:endParaRPr>
          </a:p>
          <a:p>
            <a:pPr marL="561340" lvl="1" indent="-275590">
              <a:lnSpc>
                <a:spcPts val="2490"/>
              </a:lnSpc>
              <a:buClr>
                <a:srgbClr val="9B2C1F"/>
              </a:buClr>
              <a:buSzPct val="69565"/>
              <a:buFont typeface="Wingdings"/>
              <a:buChar char=""/>
              <a:tabLst>
                <a:tab pos="561975" algn="l"/>
              </a:tabLst>
            </a:pPr>
            <a:r>
              <a:rPr sz="2000" dirty="0">
                <a:solidFill>
                  <a:srgbClr val="1C1811"/>
                </a:solidFill>
                <a:latin typeface="Georgia"/>
                <a:cs typeface="Georgia"/>
              </a:rPr>
              <a:t>abuse</a:t>
            </a:r>
            <a:r>
              <a:rPr sz="2000" spc="-25" dirty="0">
                <a:solidFill>
                  <a:srgbClr val="1C1811"/>
                </a:solidFill>
                <a:latin typeface="Georgia"/>
                <a:cs typeface="Georgia"/>
              </a:rPr>
              <a:t> </a:t>
            </a:r>
            <a:r>
              <a:rPr sz="2000" spc="-5" dirty="0">
                <a:solidFill>
                  <a:srgbClr val="1C1811"/>
                </a:solidFill>
                <a:latin typeface="Georgia"/>
                <a:cs typeface="Georgia"/>
              </a:rPr>
              <a:t>while interacting</a:t>
            </a:r>
            <a:r>
              <a:rPr sz="2000" spc="5" dirty="0">
                <a:solidFill>
                  <a:srgbClr val="1C1811"/>
                </a:solidFill>
                <a:latin typeface="Georgia"/>
                <a:cs typeface="Georgia"/>
              </a:rPr>
              <a:t> </a:t>
            </a:r>
            <a:r>
              <a:rPr sz="2000" spc="-5" dirty="0">
                <a:solidFill>
                  <a:srgbClr val="1C1811"/>
                </a:solidFill>
                <a:latin typeface="Georgia"/>
                <a:cs typeface="Georgia"/>
              </a:rPr>
              <a:t>with</a:t>
            </a:r>
            <a:r>
              <a:rPr sz="2000" dirty="0">
                <a:solidFill>
                  <a:srgbClr val="1C1811"/>
                </a:solidFill>
                <a:latin typeface="Georgia"/>
                <a:cs typeface="Georgia"/>
              </a:rPr>
              <a:t> </a:t>
            </a:r>
            <a:r>
              <a:rPr sz="2000" spc="-5" dirty="0">
                <a:solidFill>
                  <a:srgbClr val="1C1811"/>
                </a:solidFill>
                <a:latin typeface="Georgia"/>
                <a:cs typeface="Georgia"/>
              </a:rPr>
              <a:t>patients</a:t>
            </a:r>
            <a:r>
              <a:rPr sz="2000" spc="15" dirty="0">
                <a:solidFill>
                  <a:srgbClr val="1C1811"/>
                </a:solidFill>
                <a:latin typeface="Georgia"/>
                <a:cs typeface="Georgia"/>
              </a:rPr>
              <a:t> </a:t>
            </a:r>
            <a:r>
              <a:rPr sz="2000" dirty="0">
                <a:solidFill>
                  <a:srgbClr val="1C1811"/>
                </a:solidFill>
                <a:latin typeface="Georgia"/>
                <a:cs typeface="Georgia"/>
              </a:rPr>
              <a:t>and</a:t>
            </a:r>
            <a:r>
              <a:rPr sz="2000" spc="-10" dirty="0">
                <a:solidFill>
                  <a:srgbClr val="1C1811"/>
                </a:solidFill>
                <a:latin typeface="Georgia"/>
                <a:cs typeface="Georgia"/>
              </a:rPr>
              <a:t> </a:t>
            </a:r>
            <a:r>
              <a:rPr sz="2000" dirty="0">
                <a:solidFill>
                  <a:srgbClr val="1C1811"/>
                </a:solidFill>
                <a:latin typeface="Georgia"/>
                <a:cs typeface="Georgia"/>
              </a:rPr>
              <a:t>colleagues;</a:t>
            </a:r>
            <a:endParaRPr sz="2000" dirty="0">
              <a:latin typeface="Georgia"/>
              <a:cs typeface="Georgia"/>
            </a:endParaRPr>
          </a:p>
          <a:p>
            <a:pPr marL="561340" lvl="1" indent="-275590">
              <a:lnSpc>
                <a:spcPts val="2485"/>
              </a:lnSpc>
              <a:buClr>
                <a:srgbClr val="9B2C1F"/>
              </a:buClr>
              <a:buSzPct val="69565"/>
              <a:buFont typeface="Wingdings"/>
              <a:buChar char=""/>
              <a:tabLst>
                <a:tab pos="561975" algn="l"/>
              </a:tabLst>
            </a:pPr>
            <a:r>
              <a:rPr sz="2000" spc="-5" dirty="0">
                <a:solidFill>
                  <a:srgbClr val="1C1811"/>
                </a:solidFill>
                <a:latin typeface="Georgia"/>
                <a:cs typeface="Georgia"/>
              </a:rPr>
              <a:t>bias</a:t>
            </a:r>
            <a:r>
              <a:rPr sz="2000" spc="-20" dirty="0">
                <a:solidFill>
                  <a:srgbClr val="1C1811"/>
                </a:solidFill>
                <a:latin typeface="Georgia"/>
                <a:cs typeface="Georgia"/>
              </a:rPr>
              <a:t> </a:t>
            </a:r>
            <a:r>
              <a:rPr sz="2000" dirty="0">
                <a:solidFill>
                  <a:srgbClr val="1C1811"/>
                </a:solidFill>
                <a:latin typeface="Georgia"/>
                <a:cs typeface="Georgia"/>
              </a:rPr>
              <a:t>and</a:t>
            </a:r>
            <a:r>
              <a:rPr sz="2000" spc="-20" dirty="0">
                <a:solidFill>
                  <a:srgbClr val="1C1811"/>
                </a:solidFill>
                <a:latin typeface="Georgia"/>
                <a:cs typeface="Georgia"/>
              </a:rPr>
              <a:t> </a:t>
            </a:r>
            <a:r>
              <a:rPr sz="2000" spc="-5" dirty="0">
                <a:solidFill>
                  <a:srgbClr val="1C1811"/>
                </a:solidFill>
                <a:latin typeface="Georgia"/>
                <a:cs typeface="Georgia"/>
              </a:rPr>
              <a:t>sexual</a:t>
            </a:r>
            <a:r>
              <a:rPr sz="2000" dirty="0">
                <a:solidFill>
                  <a:srgbClr val="1C1811"/>
                </a:solidFill>
                <a:latin typeface="Georgia"/>
                <a:cs typeface="Georgia"/>
              </a:rPr>
              <a:t> harassment;</a:t>
            </a:r>
            <a:r>
              <a:rPr sz="2000" spc="-30" dirty="0">
                <a:solidFill>
                  <a:srgbClr val="1C1811"/>
                </a:solidFill>
                <a:latin typeface="Georgia"/>
                <a:cs typeface="Georgia"/>
              </a:rPr>
              <a:t> </a:t>
            </a:r>
            <a:r>
              <a:rPr sz="2000" dirty="0">
                <a:solidFill>
                  <a:srgbClr val="1C1811"/>
                </a:solidFill>
                <a:latin typeface="Georgia"/>
                <a:cs typeface="Georgia"/>
              </a:rPr>
              <a:t>and</a:t>
            </a:r>
            <a:endParaRPr sz="2000" dirty="0">
              <a:latin typeface="Georgia"/>
              <a:cs typeface="Georgia"/>
            </a:endParaRPr>
          </a:p>
          <a:p>
            <a:pPr marL="561340" lvl="1" indent="-275590">
              <a:lnSpc>
                <a:spcPts val="2450"/>
              </a:lnSpc>
              <a:buClr>
                <a:srgbClr val="9B2C1F"/>
              </a:buClr>
              <a:buSzPct val="69565"/>
              <a:buFont typeface="Wingdings"/>
              <a:buChar char=""/>
              <a:tabLst>
                <a:tab pos="561975" algn="l"/>
              </a:tabLst>
            </a:pPr>
            <a:r>
              <a:rPr sz="2000" spc="-5" dirty="0">
                <a:solidFill>
                  <a:srgbClr val="1C1811"/>
                </a:solidFill>
                <a:latin typeface="Georgia"/>
                <a:cs typeface="Georgia"/>
              </a:rPr>
              <a:t>breach</a:t>
            </a:r>
            <a:r>
              <a:rPr sz="2000" spc="-40" dirty="0">
                <a:solidFill>
                  <a:srgbClr val="1C1811"/>
                </a:solidFill>
                <a:latin typeface="Georgia"/>
                <a:cs typeface="Georgia"/>
              </a:rPr>
              <a:t> </a:t>
            </a:r>
            <a:r>
              <a:rPr sz="2000" spc="-5" dirty="0">
                <a:solidFill>
                  <a:srgbClr val="1C1811"/>
                </a:solidFill>
                <a:latin typeface="Georgia"/>
                <a:cs typeface="Georgia"/>
              </a:rPr>
              <a:t>of</a:t>
            </a:r>
            <a:r>
              <a:rPr sz="2000" spc="-15" dirty="0">
                <a:solidFill>
                  <a:srgbClr val="1C1811"/>
                </a:solidFill>
                <a:latin typeface="Georgia"/>
                <a:cs typeface="Georgia"/>
              </a:rPr>
              <a:t> </a:t>
            </a:r>
            <a:r>
              <a:rPr sz="2000" spc="-5" dirty="0">
                <a:solidFill>
                  <a:srgbClr val="1C1811"/>
                </a:solidFill>
                <a:latin typeface="Georgia"/>
                <a:cs typeface="Georgia"/>
              </a:rPr>
              <a:t>confidentiality</a:t>
            </a:r>
            <a:r>
              <a:rPr sz="2000" spc="-5" dirty="0">
                <a:solidFill>
                  <a:srgbClr val="696363"/>
                </a:solidFill>
                <a:latin typeface="Georgia"/>
                <a:cs typeface="Georgia"/>
              </a:rPr>
              <a:t>;</a:t>
            </a:r>
            <a:endParaRPr sz="2000" dirty="0">
              <a:latin typeface="Georgia"/>
              <a:cs typeface="Georgia"/>
            </a:endParaRPr>
          </a:p>
          <a:p>
            <a:pPr marL="286385" marR="161925" indent="-274320">
              <a:lnSpc>
                <a:spcPct val="70000"/>
              </a:lnSpc>
              <a:spcBef>
                <a:spcPts val="835"/>
              </a:spcBef>
              <a:buAutoNum type="arabicPlain"/>
              <a:tabLst>
                <a:tab pos="459740" algn="l"/>
              </a:tabLst>
            </a:pPr>
            <a:r>
              <a:rPr sz="2400" b="1" spc="-10" dirty="0">
                <a:latin typeface="Georgia"/>
                <a:cs typeface="Georgia"/>
              </a:rPr>
              <a:t>Arrogance</a:t>
            </a:r>
            <a:r>
              <a:rPr sz="2400" b="1" spc="20" dirty="0">
                <a:latin typeface="Georgia"/>
                <a:cs typeface="Georgia"/>
              </a:rPr>
              <a:t> </a:t>
            </a:r>
            <a:r>
              <a:rPr sz="2400" spc="-5" dirty="0">
                <a:latin typeface="Georgia"/>
                <a:cs typeface="Georgia"/>
              </a:rPr>
              <a:t>(offensive</a:t>
            </a:r>
            <a:r>
              <a:rPr sz="2400" spc="10" dirty="0">
                <a:latin typeface="Georgia"/>
                <a:cs typeface="Georgia"/>
              </a:rPr>
              <a:t> </a:t>
            </a:r>
            <a:r>
              <a:rPr sz="2400" spc="-10" dirty="0">
                <a:latin typeface="Georgia"/>
                <a:cs typeface="Georgia"/>
              </a:rPr>
              <a:t>display</a:t>
            </a:r>
            <a:r>
              <a:rPr sz="2400" spc="30" dirty="0">
                <a:latin typeface="Georgia"/>
                <a:cs typeface="Georgia"/>
              </a:rPr>
              <a:t> </a:t>
            </a:r>
            <a:r>
              <a:rPr sz="2400" spc="-5" dirty="0">
                <a:latin typeface="Georgia"/>
                <a:cs typeface="Georgia"/>
              </a:rPr>
              <a:t>of</a:t>
            </a:r>
            <a:r>
              <a:rPr sz="2400" spc="5" dirty="0">
                <a:latin typeface="Georgia"/>
                <a:cs typeface="Georgia"/>
              </a:rPr>
              <a:t> </a:t>
            </a:r>
            <a:r>
              <a:rPr sz="2400" spc="-10" dirty="0">
                <a:latin typeface="Georgia"/>
                <a:cs typeface="Georgia"/>
              </a:rPr>
              <a:t>superiority </a:t>
            </a:r>
            <a:r>
              <a:rPr sz="2400" spc="-660" dirty="0">
                <a:latin typeface="Georgia"/>
                <a:cs typeface="Georgia"/>
              </a:rPr>
              <a:t> </a:t>
            </a:r>
            <a:r>
              <a:rPr sz="2400" spc="-5" dirty="0">
                <a:latin typeface="Georgia"/>
                <a:cs typeface="Georgia"/>
              </a:rPr>
              <a:t>and</a:t>
            </a:r>
            <a:r>
              <a:rPr sz="2400" spc="-10" dirty="0">
                <a:latin typeface="Georgia"/>
                <a:cs typeface="Georgia"/>
              </a:rPr>
              <a:t> </a:t>
            </a:r>
            <a:r>
              <a:rPr sz="2400" spc="-5" dirty="0">
                <a:latin typeface="Georgia"/>
                <a:cs typeface="Georgia"/>
              </a:rPr>
              <a:t>self-importance);</a:t>
            </a:r>
            <a:endParaRPr sz="2400" dirty="0">
              <a:latin typeface="Georgia"/>
              <a:cs typeface="Georgia"/>
            </a:endParaRPr>
          </a:p>
          <a:p>
            <a:pPr marL="286385" marR="540385" indent="-274320">
              <a:lnSpc>
                <a:spcPct val="70000"/>
              </a:lnSpc>
              <a:spcBef>
                <a:spcPts val="675"/>
              </a:spcBef>
              <a:buAutoNum type="arabicPlain"/>
              <a:tabLst>
                <a:tab pos="459740" algn="l"/>
              </a:tabLst>
            </a:pPr>
            <a:r>
              <a:rPr sz="2400" b="1" spc="-10" dirty="0">
                <a:latin typeface="Georgia"/>
                <a:cs typeface="Georgia"/>
              </a:rPr>
              <a:t>Greed</a:t>
            </a:r>
            <a:r>
              <a:rPr sz="2400" b="1" spc="5" dirty="0">
                <a:latin typeface="Georgia"/>
                <a:cs typeface="Georgia"/>
              </a:rPr>
              <a:t> </a:t>
            </a:r>
            <a:r>
              <a:rPr sz="2400" spc="-5" dirty="0">
                <a:latin typeface="Georgia"/>
                <a:cs typeface="Georgia"/>
              </a:rPr>
              <a:t>(when money</a:t>
            </a:r>
            <a:r>
              <a:rPr sz="2400" spc="-10" dirty="0">
                <a:latin typeface="Georgia"/>
                <a:cs typeface="Georgia"/>
              </a:rPr>
              <a:t> becomes</a:t>
            </a:r>
            <a:r>
              <a:rPr sz="2400" spc="-5" dirty="0">
                <a:latin typeface="Georgia"/>
                <a:cs typeface="Georgia"/>
              </a:rPr>
              <a:t> the</a:t>
            </a:r>
            <a:r>
              <a:rPr sz="2400" spc="-20" dirty="0">
                <a:latin typeface="Georgia"/>
                <a:cs typeface="Georgia"/>
              </a:rPr>
              <a:t> </a:t>
            </a:r>
            <a:r>
              <a:rPr sz="2400" spc="-5" dirty="0">
                <a:latin typeface="Georgia"/>
                <a:cs typeface="Georgia"/>
              </a:rPr>
              <a:t>driving </a:t>
            </a:r>
            <a:r>
              <a:rPr sz="2400" spc="-660" dirty="0">
                <a:latin typeface="Georgia"/>
                <a:cs typeface="Georgia"/>
              </a:rPr>
              <a:t> </a:t>
            </a:r>
            <a:r>
              <a:rPr sz="2400" spc="-5" dirty="0">
                <a:latin typeface="Georgia"/>
                <a:cs typeface="Georgia"/>
              </a:rPr>
              <a:t>force);</a:t>
            </a:r>
            <a:endParaRPr sz="2400" dirty="0">
              <a:latin typeface="Georgia"/>
              <a:cs typeface="Georgia"/>
            </a:endParaRPr>
          </a:p>
          <a:p>
            <a:pPr marL="454659" marR="1249045" indent="-454659" algn="r">
              <a:lnSpc>
                <a:spcPts val="2520"/>
              </a:lnSpc>
              <a:buAutoNum type="arabicPlain"/>
              <a:tabLst>
                <a:tab pos="454659" algn="l"/>
              </a:tabLst>
            </a:pPr>
            <a:r>
              <a:rPr sz="2400" b="1" spc="-10" dirty="0">
                <a:latin typeface="Georgia"/>
                <a:cs typeface="Georgia"/>
              </a:rPr>
              <a:t>Misrepresentation</a:t>
            </a:r>
            <a:r>
              <a:rPr sz="2400" b="1" spc="65" dirty="0">
                <a:latin typeface="Georgia"/>
                <a:cs typeface="Georgia"/>
              </a:rPr>
              <a:t> </a:t>
            </a:r>
            <a:r>
              <a:rPr sz="2400" spc="-5" dirty="0">
                <a:solidFill>
                  <a:srgbClr val="1C1811"/>
                </a:solidFill>
                <a:latin typeface="Georgia"/>
                <a:cs typeface="Georgia"/>
              </a:rPr>
              <a:t>(lying,</a:t>
            </a:r>
            <a:r>
              <a:rPr sz="2400" spc="10" dirty="0">
                <a:solidFill>
                  <a:srgbClr val="1C1811"/>
                </a:solidFill>
                <a:latin typeface="Georgia"/>
                <a:cs typeface="Georgia"/>
              </a:rPr>
              <a:t> </a:t>
            </a:r>
            <a:r>
              <a:rPr sz="2400" spc="-10" dirty="0">
                <a:solidFill>
                  <a:srgbClr val="1C1811"/>
                </a:solidFill>
                <a:latin typeface="Georgia"/>
                <a:cs typeface="Georgia"/>
              </a:rPr>
              <a:t>which</a:t>
            </a:r>
            <a:r>
              <a:rPr sz="2400" spc="30" dirty="0">
                <a:solidFill>
                  <a:srgbClr val="1C1811"/>
                </a:solidFill>
                <a:latin typeface="Georgia"/>
                <a:cs typeface="Georgia"/>
              </a:rPr>
              <a:t> </a:t>
            </a:r>
            <a:r>
              <a:rPr sz="2400" spc="-5" dirty="0">
                <a:solidFill>
                  <a:srgbClr val="1C1811"/>
                </a:solidFill>
                <a:latin typeface="Georgia"/>
                <a:cs typeface="Georgia"/>
              </a:rPr>
              <a:t>is</a:t>
            </a:r>
            <a:endParaRPr sz="2400" dirty="0">
              <a:latin typeface="Georgia"/>
              <a:cs typeface="Georgia"/>
            </a:endParaRPr>
          </a:p>
          <a:p>
            <a:pPr marR="1156970" algn="r">
              <a:lnSpc>
                <a:spcPts val="2350"/>
              </a:lnSpc>
            </a:pPr>
            <a:r>
              <a:rPr sz="2400" spc="-5" dirty="0">
                <a:solidFill>
                  <a:srgbClr val="1C1811"/>
                </a:solidFill>
                <a:latin typeface="Georgia"/>
                <a:cs typeface="Georgia"/>
              </a:rPr>
              <a:t>consciously </a:t>
            </a:r>
            <a:r>
              <a:rPr sz="2400" spc="-10" dirty="0">
                <a:solidFill>
                  <a:srgbClr val="1C1811"/>
                </a:solidFill>
                <a:latin typeface="Georgia"/>
                <a:cs typeface="Georgia"/>
              </a:rPr>
              <a:t>failing</a:t>
            </a:r>
            <a:r>
              <a:rPr sz="2400" spc="10" dirty="0">
                <a:solidFill>
                  <a:srgbClr val="1C1811"/>
                </a:solidFill>
                <a:latin typeface="Georgia"/>
                <a:cs typeface="Georgia"/>
              </a:rPr>
              <a:t> </a:t>
            </a:r>
            <a:r>
              <a:rPr sz="2400" spc="-5" dirty="0">
                <a:solidFill>
                  <a:srgbClr val="1C1811"/>
                </a:solidFill>
                <a:latin typeface="Georgia"/>
                <a:cs typeface="Georgia"/>
              </a:rPr>
              <a:t>to</a:t>
            </a:r>
            <a:r>
              <a:rPr sz="2400" spc="5" dirty="0">
                <a:solidFill>
                  <a:srgbClr val="1C1811"/>
                </a:solidFill>
                <a:latin typeface="Georgia"/>
                <a:cs typeface="Georgia"/>
              </a:rPr>
              <a:t> </a:t>
            </a:r>
            <a:r>
              <a:rPr sz="2400" spc="-10" dirty="0">
                <a:solidFill>
                  <a:srgbClr val="1C1811"/>
                </a:solidFill>
                <a:latin typeface="Georgia"/>
                <a:cs typeface="Georgia"/>
              </a:rPr>
              <a:t>tell</a:t>
            </a:r>
            <a:r>
              <a:rPr sz="2400" spc="-15" dirty="0">
                <a:solidFill>
                  <a:srgbClr val="1C1811"/>
                </a:solidFill>
                <a:latin typeface="Georgia"/>
                <a:cs typeface="Georgia"/>
              </a:rPr>
              <a:t> </a:t>
            </a:r>
            <a:r>
              <a:rPr sz="2400" spc="-10" dirty="0">
                <a:solidFill>
                  <a:srgbClr val="1C1811"/>
                </a:solidFill>
                <a:latin typeface="Georgia"/>
                <a:cs typeface="Georgia"/>
              </a:rPr>
              <a:t>the</a:t>
            </a:r>
            <a:r>
              <a:rPr sz="2400" spc="-5" dirty="0">
                <a:solidFill>
                  <a:srgbClr val="1C1811"/>
                </a:solidFill>
                <a:latin typeface="Georgia"/>
                <a:cs typeface="Georgia"/>
              </a:rPr>
              <a:t> </a:t>
            </a:r>
            <a:r>
              <a:rPr sz="2400" spc="-10" dirty="0">
                <a:solidFill>
                  <a:srgbClr val="1C1811"/>
                </a:solidFill>
                <a:latin typeface="Georgia"/>
                <a:cs typeface="Georgia"/>
              </a:rPr>
              <a:t>truth;</a:t>
            </a:r>
            <a:r>
              <a:rPr sz="2400" spc="20" dirty="0">
                <a:solidFill>
                  <a:srgbClr val="1C1811"/>
                </a:solidFill>
                <a:latin typeface="Georgia"/>
                <a:cs typeface="Georgia"/>
              </a:rPr>
              <a:t> </a:t>
            </a:r>
            <a:r>
              <a:rPr sz="2400" spc="-5" dirty="0">
                <a:solidFill>
                  <a:srgbClr val="1C1811"/>
                </a:solidFill>
                <a:latin typeface="Georgia"/>
                <a:cs typeface="Georgia"/>
              </a:rPr>
              <a:t>and</a:t>
            </a:r>
            <a:endParaRPr sz="2400" dirty="0">
              <a:latin typeface="Georgia"/>
              <a:cs typeface="Georgia"/>
            </a:endParaRPr>
          </a:p>
          <a:p>
            <a:pPr marL="286385" marR="5080">
              <a:lnSpc>
                <a:spcPct val="70100"/>
              </a:lnSpc>
              <a:spcBef>
                <a:spcPts val="500"/>
              </a:spcBef>
            </a:pPr>
            <a:r>
              <a:rPr sz="2400" spc="-10" dirty="0">
                <a:solidFill>
                  <a:srgbClr val="1C1811"/>
                </a:solidFill>
                <a:latin typeface="Georgia"/>
                <a:cs typeface="Georgia"/>
              </a:rPr>
              <a:t>fraud,</a:t>
            </a:r>
            <a:r>
              <a:rPr sz="2400" spc="10" dirty="0">
                <a:solidFill>
                  <a:srgbClr val="1C1811"/>
                </a:solidFill>
                <a:latin typeface="Georgia"/>
                <a:cs typeface="Georgia"/>
              </a:rPr>
              <a:t> </a:t>
            </a:r>
            <a:r>
              <a:rPr sz="2400" spc="-5" dirty="0">
                <a:solidFill>
                  <a:srgbClr val="1C1811"/>
                </a:solidFill>
                <a:latin typeface="Georgia"/>
                <a:cs typeface="Georgia"/>
              </a:rPr>
              <a:t>which</a:t>
            </a:r>
            <a:r>
              <a:rPr sz="2400" dirty="0">
                <a:solidFill>
                  <a:srgbClr val="1C1811"/>
                </a:solidFill>
                <a:latin typeface="Georgia"/>
                <a:cs typeface="Georgia"/>
              </a:rPr>
              <a:t> </a:t>
            </a:r>
            <a:r>
              <a:rPr sz="2400" spc="-5" dirty="0">
                <a:solidFill>
                  <a:srgbClr val="1C1811"/>
                </a:solidFill>
                <a:latin typeface="Georgia"/>
                <a:cs typeface="Georgia"/>
              </a:rPr>
              <a:t>is</a:t>
            </a:r>
            <a:r>
              <a:rPr sz="2400" spc="10" dirty="0">
                <a:solidFill>
                  <a:srgbClr val="1C1811"/>
                </a:solidFill>
                <a:latin typeface="Georgia"/>
                <a:cs typeface="Georgia"/>
              </a:rPr>
              <a:t> </a:t>
            </a:r>
            <a:r>
              <a:rPr sz="2400" spc="-5" dirty="0">
                <a:solidFill>
                  <a:srgbClr val="1C1811"/>
                </a:solidFill>
                <a:latin typeface="Georgia"/>
                <a:cs typeface="Georgia"/>
              </a:rPr>
              <a:t>conscious</a:t>
            </a:r>
            <a:r>
              <a:rPr sz="2400" spc="25" dirty="0">
                <a:solidFill>
                  <a:srgbClr val="1C1811"/>
                </a:solidFill>
                <a:latin typeface="Georgia"/>
                <a:cs typeface="Georgia"/>
              </a:rPr>
              <a:t> </a:t>
            </a:r>
            <a:r>
              <a:rPr sz="2400" spc="-10" dirty="0">
                <a:solidFill>
                  <a:srgbClr val="1C1811"/>
                </a:solidFill>
                <a:latin typeface="Georgia"/>
                <a:cs typeface="Georgia"/>
              </a:rPr>
              <a:t>misrepresentation</a:t>
            </a:r>
            <a:r>
              <a:rPr sz="2400" spc="25" dirty="0">
                <a:solidFill>
                  <a:srgbClr val="1C1811"/>
                </a:solidFill>
                <a:latin typeface="Georgia"/>
                <a:cs typeface="Georgia"/>
              </a:rPr>
              <a:t> </a:t>
            </a:r>
            <a:r>
              <a:rPr sz="2400" spc="-10" dirty="0">
                <a:solidFill>
                  <a:srgbClr val="1C1811"/>
                </a:solidFill>
                <a:latin typeface="Georgia"/>
                <a:cs typeface="Georgia"/>
              </a:rPr>
              <a:t>of </a:t>
            </a:r>
            <a:r>
              <a:rPr sz="2400" spc="-660" dirty="0">
                <a:solidFill>
                  <a:srgbClr val="1C1811"/>
                </a:solidFill>
                <a:latin typeface="Georgia"/>
                <a:cs typeface="Georgia"/>
              </a:rPr>
              <a:t> </a:t>
            </a:r>
            <a:r>
              <a:rPr sz="2400" spc="-10" dirty="0">
                <a:solidFill>
                  <a:srgbClr val="1C1811"/>
                </a:solidFill>
                <a:latin typeface="Georgia"/>
                <a:cs typeface="Georgia"/>
              </a:rPr>
              <a:t>material</a:t>
            </a:r>
            <a:r>
              <a:rPr sz="2400" spc="15" dirty="0">
                <a:solidFill>
                  <a:srgbClr val="1C1811"/>
                </a:solidFill>
                <a:latin typeface="Georgia"/>
                <a:cs typeface="Georgia"/>
              </a:rPr>
              <a:t> </a:t>
            </a:r>
            <a:r>
              <a:rPr sz="2400" spc="-10" dirty="0">
                <a:solidFill>
                  <a:srgbClr val="1C1811"/>
                </a:solidFill>
                <a:latin typeface="Georgia"/>
                <a:cs typeface="Georgia"/>
              </a:rPr>
              <a:t>fact</a:t>
            </a:r>
            <a:r>
              <a:rPr sz="2400" spc="-5" dirty="0">
                <a:solidFill>
                  <a:srgbClr val="1C1811"/>
                </a:solidFill>
                <a:latin typeface="Georgia"/>
                <a:cs typeface="Georgia"/>
              </a:rPr>
              <a:t> with </a:t>
            </a:r>
            <a:r>
              <a:rPr sz="2400" spc="-10" dirty="0">
                <a:solidFill>
                  <a:srgbClr val="1C1811"/>
                </a:solidFill>
                <a:latin typeface="Georgia"/>
                <a:cs typeface="Georgia"/>
              </a:rPr>
              <a:t>the</a:t>
            </a:r>
            <a:r>
              <a:rPr sz="2400" dirty="0">
                <a:solidFill>
                  <a:srgbClr val="1C1811"/>
                </a:solidFill>
                <a:latin typeface="Georgia"/>
                <a:cs typeface="Georgia"/>
              </a:rPr>
              <a:t> </a:t>
            </a:r>
            <a:r>
              <a:rPr sz="2400" spc="-5" dirty="0">
                <a:solidFill>
                  <a:srgbClr val="1C1811"/>
                </a:solidFill>
                <a:latin typeface="Georgia"/>
                <a:cs typeface="Georgia"/>
              </a:rPr>
              <a:t>intent to</a:t>
            </a:r>
            <a:r>
              <a:rPr sz="2400" dirty="0">
                <a:solidFill>
                  <a:srgbClr val="1C1811"/>
                </a:solidFill>
                <a:latin typeface="Georgia"/>
                <a:cs typeface="Georgia"/>
              </a:rPr>
              <a:t> </a:t>
            </a:r>
            <a:r>
              <a:rPr sz="2400" spc="-5" dirty="0">
                <a:solidFill>
                  <a:srgbClr val="1C1811"/>
                </a:solidFill>
                <a:latin typeface="Georgia"/>
                <a:cs typeface="Georgia"/>
              </a:rPr>
              <a:t>mislead);</a:t>
            </a:r>
            <a:endParaRPr sz="2400" dirty="0">
              <a:latin typeface="Georgia"/>
              <a:cs typeface="Georgia"/>
            </a:endParaRPr>
          </a:p>
        </p:txBody>
      </p:sp>
      <p:sp>
        <p:nvSpPr>
          <p:cNvPr id="4" name="TextBox 3">
            <a:extLst>
              <a:ext uri="{FF2B5EF4-FFF2-40B4-BE49-F238E27FC236}">
                <a16:creationId xmlns:a16="http://schemas.microsoft.com/office/drawing/2014/main" id="{AD46996B-0192-957B-0151-1008E2E852EA}"/>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4029" y="633333"/>
            <a:ext cx="8072755" cy="635000"/>
          </a:xfrm>
          <a:prstGeom prst="rect">
            <a:avLst/>
          </a:prstGeom>
        </p:spPr>
        <p:txBody>
          <a:bodyPr vert="horz" wrap="square" lIns="0" tIns="12065" rIns="0" bIns="0" rtlCol="0">
            <a:spAutoFit/>
          </a:bodyPr>
          <a:lstStyle/>
          <a:p>
            <a:pPr marL="12700">
              <a:lnSpc>
                <a:spcPct val="100000"/>
              </a:lnSpc>
              <a:spcBef>
                <a:spcPts val="95"/>
              </a:spcBef>
            </a:pPr>
            <a:r>
              <a:rPr sz="4000" spc="-10" dirty="0">
                <a:solidFill>
                  <a:srgbClr val="000000"/>
                </a:solidFill>
              </a:rPr>
              <a:t>Lack </a:t>
            </a:r>
            <a:r>
              <a:rPr sz="4000" spc="-5" dirty="0">
                <a:solidFill>
                  <a:srgbClr val="000000"/>
                </a:solidFill>
              </a:rPr>
              <a:t>of</a:t>
            </a:r>
            <a:r>
              <a:rPr sz="4000" dirty="0">
                <a:solidFill>
                  <a:srgbClr val="000000"/>
                </a:solidFill>
              </a:rPr>
              <a:t> </a:t>
            </a:r>
            <a:r>
              <a:rPr sz="4000" spc="-10" dirty="0">
                <a:solidFill>
                  <a:srgbClr val="000000"/>
                </a:solidFill>
              </a:rPr>
              <a:t>Professionalism…cont.</a:t>
            </a:r>
            <a:endParaRPr sz="4000" dirty="0"/>
          </a:p>
        </p:txBody>
      </p:sp>
      <p:sp>
        <p:nvSpPr>
          <p:cNvPr id="3" name="object 3"/>
          <p:cNvSpPr txBox="1"/>
          <p:nvPr/>
        </p:nvSpPr>
        <p:spPr>
          <a:xfrm>
            <a:off x="535940" y="1440002"/>
            <a:ext cx="7988934" cy="3878579"/>
          </a:xfrm>
          <a:prstGeom prst="rect">
            <a:avLst/>
          </a:prstGeom>
        </p:spPr>
        <p:txBody>
          <a:bodyPr vert="horz" wrap="square" lIns="0" tIns="12700" rIns="0" bIns="0" rtlCol="0">
            <a:spAutoFit/>
          </a:bodyPr>
          <a:lstStyle/>
          <a:p>
            <a:pPr marL="12700">
              <a:lnSpc>
                <a:spcPct val="100000"/>
              </a:lnSpc>
              <a:spcBef>
                <a:spcPts val="100"/>
              </a:spcBef>
            </a:pPr>
            <a:r>
              <a:rPr sz="2400" b="1" i="1" dirty="0">
                <a:latin typeface="Georgia"/>
                <a:cs typeface="Georgia"/>
              </a:rPr>
              <a:t>Signs</a:t>
            </a:r>
            <a:r>
              <a:rPr sz="2400" b="1" i="1" spc="-30" dirty="0">
                <a:latin typeface="Georgia"/>
                <a:cs typeface="Georgia"/>
              </a:rPr>
              <a:t> </a:t>
            </a:r>
            <a:r>
              <a:rPr sz="2400" b="1" i="1" spc="-5" dirty="0">
                <a:latin typeface="Georgia"/>
                <a:cs typeface="Georgia"/>
              </a:rPr>
              <a:t>an</a:t>
            </a:r>
            <a:r>
              <a:rPr sz="2400" b="1" i="1" dirty="0">
                <a:latin typeface="Georgia"/>
                <a:cs typeface="Georgia"/>
              </a:rPr>
              <a:t>d</a:t>
            </a:r>
            <a:r>
              <a:rPr sz="2400" b="1" i="1" spc="-10" dirty="0">
                <a:latin typeface="Georgia"/>
                <a:cs typeface="Georgia"/>
              </a:rPr>
              <a:t> </a:t>
            </a:r>
            <a:r>
              <a:rPr sz="2400" b="1" i="1" dirty="0">
                <a:latin typeface="Georgia"/>
                <a:cs typeface="Georgia"/>
              </a:rPr>
              <a:t>Sympt</a:t>
            </a:r>
            <a:r>
              <a:rPr sz="2400" b="1" i="1" spc="-10" dirty="0">
                <a:latin typeface="Georgia"/>
                <a:cs typeface="Georgia"/>
              </a:rPr>
              <a:t>o</a:t>
            </a:r>
            <a:r>
              <a:rPr sz="2400" b="1" i="1" dirty="0">
                <a:latin typeface="Georgia"/>
                <a:cs typeface="Georgia"/>
              </a:rPr>
              <a:t>ms</a:t>
            </a:r>
            <a:r>
              <a:rPr sz="2400" b="1" i="1" spc="-170" dirty="0">
                <a:latin typeface="Georgia"/>
                <a:cs typeface="Georgia"/>
              </a:rPr>
              <a:t> </a:t>
            </a:r>
            <a:r>
              <a:rPr sz="1800" b="1" i="1" dirty="0">
                <a:latin typeface="Georgia"/>
                <a:cs typeface="Georgia"/>
              </a:rPr>
              <a:t>(ABIM,</a:t>
            </a:r>
            <a:r>
              <a:rPr sz="1800" b="1" i="1" spc="-20" dirty="0">
                <a:latin typeface="Georgia"/>
                <a:cs typeface="Georgia"/>
              </a:rPr>
              <a:t> </a:t>
            </a:r>
            <a:r>
              <a:rPr sz="1800" b="1" i="1" spc="-5" dirty="0">
                <a:latin typeface="Georgia"/>
                <a:cs typeface="Georgia"/>
              </a:rPr>
              <a:t>20</a:t>
            </a:r>
            <a:r>
              <a:rPr sz="1800" b="1" i="1" spc="-10" dirty="0">
                <a:latin typeface="Georgia"/>
                <a:cs typeface="Georgia"/>
              </a:rPr>
              <a:t>0</a:t>
            </a:r>
            <a:r>
              <a:rPr sz="1800" b="1" i="1" spc="-5" dirty="0">
                <a:latin typeface="Georgia"/>
                <a:cs typeface="Georgia"/>
              </a:rPr>
              <a:t>1</a:t>
            </a:r>
            <a:r>
              <a:rPr sz="1800" b="1" i="1" dirty="0">
                <a:latin typeface="Georgia"/>
                <a:cs typeface="Georgia"/>
              </a:rPr>
              <a:t>)</a:t>
            </a:r>
            <a:endParaRPr sz="1800">
              <a:latin typeface="Georgia"/>
              <a:cs typeface="Georgia"/>
            </a:endParaRPr>
          </a:p>
          <a:p>
            <a:pPr>
              <a:lnSpc>
                <a:spcPct val="100000"/>
              </a:lnSpc>
              <a:spcBef>
                <a:spcPts val="20"/>
              </a:spcBef>
            </a:pPr>
            <a:endParaRPr sz="3250">
              <a:latin typeface="Georgia"/>
              <a:cs typeface="Georgia"/>
            </a:endParaRPr>
          </a:p>
          <a:p>
            <a:pPr marL="286385" marR="229235" indent="-274320">
              <a:lnSpc>
                <a:spcPts val="2500"/>
              </a:lnSpc>
              <a:buAutoNum type="arabicPlain" startAt="5"/>
              <a:tabLst>
                <a:tab pos="419734" algn="l"/>
              </a:tabLst>
            </a:pPr>
            <a:r>
              <a:rPr sz="2600" b="1" dirty="0">
                <a:solidFill>
                  <a:srgbClr val="1C1811"/>
                </a:solidFill>
                <a:latin typeface="Georgia"/>
                <a:cs typeface="Georgia"/>
              </a:rPr>
              <a:t>Impairment </a:t>
            </a:r>
            <a:r>
              <a:rPr sz="2600" spc="-5" dirty="0">
                <a:solidFill>
                  <a:srgbClr val="1C1811"/>
                </a:solidFill>
                <a:latin typeface="Georgia"/>
                <a:cs typeface="Georgia"/>
              </a:rPr>
              <a:t>(any </a:t>
            </a:r>
            <a:r>
              <a:rPr sz="2600" dirty="0">
                <a:solidFill>
                  <a:srgbClr val="1C1811"/>
                </a:solidFill>
                <a:latin typeface="Georgia"/>
                <a:cs typeface="Georgia"/>
              </a:rPr>
              <a:t>disability </a:t>
            </a:r>
            <a:r>
              <a:rPr sz="2600" spc="-5" dirty="0">
                <a:solidFill>
                  <a:srgbClr val="1C1811"/>
                </a:solidFill>
                <a:latin typeface="Georgia"/>
                <a:cs typeface="Georgia"/>
              </a:rPr>
              <a:t>that </a:t>
            </a:r>
            <a:r>
              <a:rPr sz="2600" dirty="0">
                <a:solidFill>
                  <a:srgbClr val="1C1811"/>
                </a:solidFill>
                <a:latin typeface="Georgia"/>
                <a:cs typeface="Georgia"/>
              </a:rPr>
              <a:t>may </a:t>
            </a:r>
            <a:r>
              <a:rPr sz="2600" spc="-5" dirty="0">
                <a:solidFill>
                  <a:srgbClr val="1C1811"/>
                </a:solidFill>
                <a:latin typeface="Georgia"/>
                <a:cs typeface="Georgia"/>
              </a:rPr>
              <a:t>prevent the </a:t>
            </a:r>
            <a:r>
              <a:rPr sz="2600" spc="-615" dirty="0">
                <a:solidFill>
                  <a:srgbClr val="1C1811"/>
                </a:solidFill>
                <a:latin typeface="Georgia"/>
                <a:cs typeface="Georgia"/>
              </a:rPr>
              <a:t> </a:t>
            </a:r>
            <a:r>
              <a:rPr sz="2600" spc="-5" dirty="0">
                <a:solidFill>
                  <a:srgbClr val="1C1811"/>
                </a:solidFill>
                <a:latin typeface="Georgia"/>
                <a:cs typeface="Georgia"/>
              </a:rPr>
              <a:t>physician</a:t>
            </a:r>
            <a:r>
              <a:rPr sz="2600" spc="-50" dirty="0">
                <a:solidFill>
                  <a:srgbClr val="1C1811"/>
                </a:solidFill>
                <a:latin typeface="Georgia"/>
                <a:cs typeface="Georgia"/>
              </a:rPr>
              <a:t> </a:t>
            </a:r>
            <a:r>
              <a:rPr sz="2600" spc="-5" dirty="0">
                <a:solidFill>
                  <a:srgbClr val="1C1811"/>
                </a:solidFill>
                <a:latin typeface="Georgia"/>
                <a:cs typeface="Georgia"/>
              </a:rPr>
              <a:t>from</a:t>
            </a:r>
            <a:r>
              <a:rPr sz="2600" spc="-25" dirty="0">
                <a:solidFill>
                  <a:srgbClr val="1C1811"/>
                </a:solidFill>
                <a:latin typeface="Georgia"/>
                <a:cs typeface="Georgia"/>
              </a:rPr>
              <a:t> </a:t>
            </a:r>
            <a:r>
              <a:rPr sz="2600" dirty="0">
                <a:solidFill>
                  <a:srgbClr val="1C1811"/>
                </a:solidFill>
                <a:latin typeface="Georgia"/>
                <a:cs typeface="Georgia"/>
              </a:rPr>
              <a:t>discharging</a:t>
            </a:r>
            <a:r>
              <a:rPr sz="2600" spc="-50" dirty="0">
                <a:solidFill>
                  <a:srgbClr val="1C1811"/>
                </a:solidFill>
                <a:latin typeface="Georgia"/>
                <a:cs typeface="Georgia"/>
              </a:rPr>
              <a:t> </a:t>
            </a:r>
            <a:r>
              <a:rPr sz="2600" spc="-5" dirty="0">
                <a:solidFill>
                  <a:srgbClr val="1C1811"/>
                </a:solidFill>
                <a:latin typeface="Georgia"/>
                <a:cs typeface="Georgia"/>
              </a:rPr>
              <a:t>his/her</a:t>
            </a:r>
            <a:r>
              <a:rPr sz="2600" spc="-15" dirty="0">
                <a:solidFill>
                  <a:srgbClr val="1C1811"/>
                </a:solidFill>
                <a:latin typeface="Georgia"/>
                <a:cs typeface="Georgia"/>
              </a:rPr>
              <a:t> </a:t>
            </a:r>
            <a:r>
              <a:rPr sz="2600" spc="-5" dirty="0">
                <a:solidFill>
                  <a:srgbClr val="1C1811"/>
                </a:solidFill>
                <a:latin typeface="Georgia"/>
                <a:cs typeface="Georgia"/>
              </a:rPr>
              <a:t>duties);</a:t>
            </a:r>
            <a:endParaRPr sz="2600">
              <a:latin typeface="Georgia"/>
              <a:cs typeface="Georgia"/>
            </a:endParaRPr>
          </a:p>
          <a:p>
            <a:pPr marL="286385" marR="725805" indent="-274320">
              <a:lnSpc>
                <a:spcPct val="80000"/>
              </a:lnSpc>
              <a:spcBef>
                <a:spcPts val="640"/>
              </a:spcBef>
              <a:buAutoNum type="arabicPlain" startAt="5"/>
              <a:tabLst>
                <a:tab pos="434975" algn="l"/>
              </a:tabLst>
            </a:pPr>
            <a:r>
              <a:rPr sz="2600" b="1" dirty="0">
                <a:solidFill>
                  <a:srgbClr val="1C1811"/>
                </a:solidFill>
                <a:latin typeface="Georgia"/>
                <a:cs typeface="Georgia"/>
              </a:rPr>
              <a:t>Lack</a:t>
            </a:r>
            <a:r>
              <a:rPr sz="2600" b="1" spc="-5" dirty="0">
                <a:solidFill>
                  <a:srgbClr val="1C1811"/>
                </a:solidFill>
                <a:latin typeface="Georgia"/>
                <a:cs typeface="Georgia"/>
              </a:rPr>
              <a:t> </a:t>
            </a:r>
            <a:r>
              <a:rPr sz="2600" b="1" dirty="0">
                <a:solidFill>
                  <a:srgbClr val="1C1811"/>
                </a:solidFill>
                <a:latin typeface="Georgia"/>
                <a:cs typeface="Georgia"/>
              </a:rPr>
              <a:t>of </a:t>
            </a:r>
            <a:r>
              <a:rPr sz="2600" b="1" spc="-5" dirty="0">
                <a:solidFill>
                  <a:srgbClr val="1C1811"/>
                </a:solidFill>
                <a:latin typeface="Georgia"/>
                <a:cs typeface="Georgia"/>
              </a:rPr>
              <a:t>conscientiousness</a:t>
            </a:r>
            <a:r>
              <a:rPr sz="2600" b="1" spc="30" dirty="0">
                <a:solidFill>
                  <a:srgbClr val="1C1811"/>
                </a:solidFill>
                <a:latin typeface="Georgia"/>
                <a:cs typeface="Georgia"/>
              </a:rPr>
              <a:t> </a:t>
            </a:r>
            <a:r>
              <a:rPr sz="2600" dirty="0">
                <a:solidFill>
                  <a:srgbClr val="1C1811"/>
                </a:solidFill>
                <a:latin typeface="Georgia"/>
                <a:cs typeface="Georgia"/>
              </a:rPr>
              <a:t>(failure to</a:t>
            </a:r>
            <a:r>
              <a:rPr sz="2600" spc="-15" dirty="0">
                <a:solidFill>
                  <a:srgbClr val="1C1811"/>
                </a:solidFill>
                <a:latin typeface="Georgia"/>
                <a:cs typeface="Georgia"/>
              </a:rPr>
              <a:t> </a:t>
            </a:r>
            <a:r>
              <a:rPr sz="2600" dirty="0">
                <a:solidFill>
                  <a:srgbClr val="1C1811"/>
                </a:solidFill>
                <a:latin typeface="Georgia"/>
                <a:cs typeface="Georgia"/>
              </a:rPr>
              <a:t>fulfill </a:t>
            </a:r>
            <a:r>
              <a:rPr sz="2600" spc="-610" dirty="0">
                <a:solidFill>
                  <a:srgbClr val="1C1811"/>
                </a:solidFill>
                <a:latin typeface="Georgia"/>
                <a:cs typeface="Georgia"/>
              </a:rPr>
              <a:t> </a:t>
            </a:r>
            <a:r>
              <a:rPr sz="2600" dirty="0">
                <a:solidFill>
                  <a:srgbClr val="1C1811"/>
                </a:solidFill>
                <a:latin typeface="Georgia"/>
                <a:cs typeface="Georgia"/>
              </a:rPr>
              <a:t>responsibilities);</a:t>
            </a:r>
            <a:endParaRPr sz="2600">
              <a:latin typeface="Georgia"/>
              <a:cs typeface="Georgia"/>
            </a:endParaRPr>
          </a:p>
          <a:p>
            <a:pPr marL="286385" marR="5080" indent="-274320">
              <a:lnSpc>
                <a:spcPct val="80000"/>
              </a:lnSpc>
              <a:spcBef>
                <a:spcPts val="625"/>
              </a:spcBef>
              <a:buAutoNum type="arabicPlain" startAt="5"/>
              <a:tabLst>
                <a:tab pos="403225" algn="l"/>
                <a:tab pos="2082800" algn="l"/>
              </a:tabLst>
            </a:pPr>
            <a:r>
              <a:rPr sz="2600" b="1" spc="-5" dirty="0">
                <a:solidFill>
                  <a:srgbClr val="1C1811"/>
                </a:solidFill>
                <a:latin typeface="Georgia"/>
                <a:cs typeface="Georgia"/>
              </a:rPr>
              <a:t>Conflicts	</a:t>
            </a:r>
            <a:r>
              <a:rPr sz="2600" b="1" dirty="0">
                <a:solidFill>
                  <a:srgbClr val="1C1811"/>
                </a:solidFill>
                <a:latin typeface="Georgia"/>
                <a:cs typeface="Georgia"/>
              </a:rPr>
              <a:t>in</a:t>
            </a:r>
            <a:r>
              <a:rPr sz="2600" b="1" spc="10" dirty="0">
                <a:solidFill>
                  <a:srgbClr val="1C1811"/>
                </a:solidFill>
                <a:latin typeface="Georgia"/>
                <a:cs typeface="Georgia"/>
              </a:rPr>
              <a:t> </a:t>
            </a:r>
            <a:r>
              <a:rPr sz="2600" b="1" dirty="0">
                <a:solidFill>
                  <a:srgbClr val="1C1811"/>
                </a:solidFill>
                <a:latin typeface="Georgia"/>
                <a:cs typeface="Georgia"/>
              </a:rPr>
              <a:t>interests</a:t>
            </a:r>
            <a:r>
              <a:rPr sz="2600" b="1" spc="5" dirty="0">
                <a:solidFill>
                  <a:srgbClr val="1C1811"/>
                </a:solidFill>
                <a:latin typeface="Georgia"/>
                <a:cs typeface="Georgia"/>
              </a:rPr>
              <a:t> </a:t>
            </a:r>
            <a:r>
              <a:rPr sz="2600" spc="-5" dirty="0">
                <a:solidFill>
                  <a:srgbClr val="1C1811"/>
                </a:solidFill>
                <a:latin typeface="Georgia"/>
                <a:cs typeface="Georgia"/>
              </a:rPr>
              <a:t>(self-promotion/ </a:t>
            </a:r>
            <a:r>
              <a:rPr sz="2600" dirty="0">
                <a:solidFill>
                  <a:srgbClr val="1C1811"/>
                </a:solidFill>
                <a:latin typeface="Georgia"/>
                <a:cs typeface="Georgia"/>
              </a:rPr>
              <a:t> advertising </a:t>
            </a:r>
            <a:r>
              <a:rPr sz="2600" spc="-5" dirty="0">
                <a:solidFill>
                  <a:srgbClr val="1C1811"/>
                </a:solidFill>
                <a:latin typeface="Georgia"/>
                <a:cs typeface="Georgia"/>
              </a:rPr>
              <a:t>or unethical collaboration with </a:t>
            </a:r>
            <a:r>
              <a:rPr sz="2600" dirty="0">
                <a:solidFill>
                  <a:srgbClr val="1C1811"/>
                </a:solidFill>
                <a:latin typeface="Georgia"/>
                <a:cs typeface="Georgia"/>
              </a:rPr>
              <a:t>industry; </a:t>
            </a:r>
            <a:r>
              <a:rPr sz="2600" spc="5" dirty="0">
                <a:solidFill>
                  <a:srgbClr val="1C1811"/>
                </a:solidFill>
                <a:latin typeface="Georgia"/>
                <a:cs typeface="Georgia"/>
              </a:rPr>
              <a:t> </a:t>
            </a:r>
            <a:r>
              <a:rPr sz="2600" spc="-5" dirty="0">
                <a:solidFill>
                  <a:srgbClr val="1C1811"/>
                </a:solidFill>
                <a:latin typeface="Georgia"/>
                <a:cs typeface="Georgia"/>
              </a:rPr>
              <a:t>acceptance of </a:t>
            </a:r>
            <a:r>
              <a:rPr sz="2600" dirty="0">
                <a:solidFill>
                  <a:srgbClr val="1C1811"/>
                </a:solidFill>
                <a:latin typeface="Georgia"/>
                <a:cs typeface="Georgia"/>
              </a:rPr>
              <a:t>gifts; and misuse </a:t>
            </a:r>
            <a:r>
              <a:rPr sz="2600" spc="-5" dirty="0">
                <a:solidFill>
                  <a:srgbClr val="1C1811"/>
                </a:solidFill>
                <a:latin typeface="Georgia"/>
                <a:cs typeface="Georgia"/>
              </a:rPr>
              <a:t>of services </a:t>
            </a:r>
            <a:r>
              <a:rPr sz="2600" dirty="0">
                <a:solidFill>
                  <a:srgbClr val="1C1811"/>
                </a:solidFill>
                <a:latin typeface="Georgia"/>
                <a:cs typeface="Georgia"/>
              </a:rPr>
              <a:t>– </a:t>
            </a:r>
            <a:r>
              <a:rPr sz="2600" spc="5" dirty="0">
                <a:solidFill>
                  <a:srgbClr val="1C1811"/>
                </a:solidFill>
                <a:latin typeface="Georgia"/>
                <a:cs typeface="Georgia"/>
              </a:rPr>
              <a:t> </a:t>
            </a:r>
            <a:r>
              <a:rPr sz="2600" spc="-5" dirty="0">
                <a:solidFill>
                  <a:srgbClr val="1C1811"/>
                </a:solidFill>
                <a:latin typeface="Georgia"/>
                <a:cs typeface="Georgia"/>
              </a:rPr>
              <a:t>overcharging, </a:t>
            </a:r>
            <a:r>
              <a:rPr sz="2600" dirty="0">
                <a:solidFill>
                  <a:srgbClr val="1C1811"/>
                </a:solidFill>
                <a:latin typeface="Georgia"/>
                <a:cs typeface="Georgia"/>
              </a:rPr>
              <a:t>inappropriate </a:t>
            </a:r>
            <a:r>
              <a:rPr sz="2600" spc="-5" dirty="0">
                <a:solidFill>
                  <a:srgbClr val="1C1811"/>
                </a:solidFill>
                <a:latin typeface="Georgia"/>
                <a:cs typeface="Georgia"/>
              </a:rPr>
              <a:t>treatment </a:t>
            </a:r>
            <a:r>
              <a:rPr sz="2600" dirty="0">
                <a:solidFill>
                  <a:srgbClr val="1C1811"/>
                </a:solidFill>
                <a:latin typeface="Georgia"/>
                <a:cs typeface="Georgia"/>
              </a:rPr>
              <a:t>or </a:t>
            </a:r>
            <a:r>
              <a:rPr sz="2600" spc="-5" dirty="0">
                <a:solidFill>
                  <a:srgbClr val="1C1811"/>
                </a:solidFill>
                <a:latin typeface="Georgia"/>
                <a:cs typeface="Georgia"/>
              </a:rPr>
              <a:t>prolonging </a:t>
            </a:r>
            <a:r>
              <a:rPr sz="2600" spc="-615" dirty="0">
                <a:solidFill>
                  <a:srgbClr val="1C1811"/>
                </a:solidFill>
                <a:latin typeface="Georgia"/>
                <a:cs typeface="Georgia"/>
              </a:rPr>
              <a:t> </a:t>
            </a:r>
            <a:r>
              <a:rPr sz="2600" spc="-5" dirty="0">
                <a:solidFill>
                  <a:srgbClr val="1C1811"/>
                </a:solidFill>
                <a:latin typeface="Georgia"/>
                <a:cs typeface="Georgia"/>
              </a:rPr>
              <a:t>contact</a:t>
            </a:r>
            <a:r>
              <a:rPr sz="2600" spc="-40" dirty="0">
                <a:solidFill>
                  <a:srgbClr val="1C1811"/>
                </a:solidFill>
                <a:latin typeface="Georgia"/>
                <a:cs typeface="Georgia"/>
              </a:rPr>
              <a:t> </a:t>
            </a:r>
            <a:r>
              <a:rPr sz="2600" spc="-5" dirty="0">
                <a:solidFill>
                  <a:srgbClr val="1C1811"/>
                </a:solidFill>
                <a:latin typeface="Georgia"/>
                <a:cs typeface="Georgia"/>
              </a:rPr>
              <a:t>with</a:t>
            </a:r>
            <a:r>
              <a:rPr sz="2600" spc="-15" dirty="0">
                <a:solidFill>
                  <a:srgbClr val="1C1811"/>
                </a:solidFill>
                <a:latin typeface="Georgia"/>
                <a:cs typeface="Georgia"/>
              </a:rPr>
              <a:t> </a:t>
            </a:r>
            <a:r>
              <a:rPr sz="2600" spc="-5" dirty="0">
                <a:solidFill>
                  <a:srgbClr val="1C1811"/>
                </a:solidFill>
                <a:latin typeface="Georgia"/>
                <a:cs typeface="Georgia"/>
              </a:rPr>
              <a:t>patients).</a:t>
            </a:r>
            <a:endParaRPr sz="2600">
              <a:latin typeface="Georgia"/>
              <a:cs typeface="Georgia"/>
            </a:endParaRPr>
          </a:p>
        </p:txBody>
      </p:sp>
      <p:sp>
        <p:nvSpPr>
          <p:cNvPr id="4" name="TextBox 3">
            <a:extLst>
              <a:ext uri="{FF2B5EF4-FFF2-40B4-BE49-F238E27FC236}">
                <a16:creationId xmlns:a16="http://schemas.microsoft.com/office/drawing/2014/main" id="{08740B77-D199-DA8F-F552-28481244C6F7}"/>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807355"/>
            <a:ext cx="8229600" cy="1243289"/>
          </a:xfrm>
          <a:prstGeom prst="rect">
            <a:avLst/>
          </a:prstGeom>
        </p:spPr>
        <p:txBody>
          <a:bodyPr vert="horz" wrap="square" lIns="0" tIns="12065" rIns="0" bIns="0" rtlCol="0">
            <a:spAutoFit/>
          </a:bodyPr>
          <a:lstStyle/>
          <a:p>
            <a:pPr marL="1151255" marR="5080" indent="-1139190">
              <a:lnSpc>
                <a:spcPct val="100000"/>
              </a:lnSpc>
              <a:spcBef>
                <a:spcPts val="95"/>
              </a:spcBef>
            </a:pPr>
            <a:r>
              <a:rPr lang="en-US" sz="4000" b="1" spc="-5" dirty="0">
                <a:solidFill>
                  <a:srgbClr val="7030A0"/>
                </a:solidFill>
              </a:rPr>
              <a:t>How</a:t>
            </a:r>
            <a:r>
              <a:rPr lang="en-US" sz="4000" b="1" spc="-45" dirty="0">
                <a:solidFill>
                  <a:srgbClr val="7030A0"/>
                </a:solidFill>
              </a:rPr>
              <a:t> </a:t>
            </a:r>
            <a:r>
              <a:rPr lang="en-US" sz="4000" b="1" spc="-5" dirty="0">
                <a:solidFill>
                  <a:srgbClr val="7030A0"/>
                </a:solidFill>
              </a:rPr>
              <a:t>Professionalism</a:t>
            </a:r>
            <a:r>
              <a:rPr lang="en-US" sz="4000" b="1" spc="-60" dirty="0">
                <a:solidFill>
                  <a:srgbClr val="7030A0"/>
                </a:solidFill>
              </a:rPr>
              <a:t> </a:t>
            </a:r>
            <a:r>
              <a:rPr lang="en-US" sz="4000" b="1" spc="-10" dirty="0">
                <a:solidFill>
                  <a:srgbClr val="7030A0"/>
                </a:solidFill>
              </a:rPr>
              <a:t>Can </a:t>
            </a:r>
            <a:r>
              <a:rPr lang="en-US" sz="4000" b="1" spc="-1075" dirty="0">
                <a:solidFill>
                  <a:srgbClr val="7030A0"/>
                </a:solidFill>
              </a:rPr>
              <a:t> </a:t>
            </a:r>
            <a:r>
              <a:rPr lang="en-US" sz="4000" b="1" spc="-5" dirty="0">
                <a:solidFill>
                  <a:srgbClr val="7030A0"/>
                </a:solidFill>
              </a:rPr>
              <a:t>Be</a:t>
            </a:r>
            <a:r>
              <a:rPr lang="en-US" sz="4000" b="1" spc="-10" dirty="0">
                <a:solidFill>
                  <a:srgbClr val="7030A0"/>
                </a:solidFill>
              </a:rPr>
              <a:t> </a:t>
            </a:r>
            <a:r>
              <a:rPr lang="en-US" sz="4000" b="1" spc="-5" dirty="0">
                <a:solidFill>
                  <a:srgbClr val="7030A0"/>
                </a:solidFill>
              </a:rPr>
              <a:t>Implemented?</a:t>
            </a:r>
            <a:endParaRPr lang="en-US" sz="4000" b="1" dirty="0">
              <a:solidFill>
                <a:srgbClr val="7030A0"/>
              </a:solidFill>
            </a:endParaRPr>
          </a:p>
        </p:txBody>
      </p:sp>
      <p:sp>
        <p:nvSpPr>
          <p:cNvPr id="3" name="TextBox 2">
            <a:extLst>
              <a:ext uri="{FF2B5EF4-FFF2-40B4-BE49-F238E27FC236}">
                <a16:creationId xmlns:a16="http://schemas.microsoft.com/office/drawing/2014/main" id="{ABBA011C-846A-4E0C-DD98-77CA35B9E2D4}"/>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4000" cy="6858000"/>
          </a:xfrm>
          <a:prstGeom prst="rect">
            <a:avLst/>
          </a:prstGeom>
        </p:spPr>
      </p:pic>
      <p:sp>
        <p:nvSpPr>
          <p:cNvPr id="3" name="object 3"/>
          <p:cNvSpPr txBox="1">
            <a:spLocks noGrp="1"/>
          </p:cNvSpPr>
          <p:nvPr>
            <p:ph type="title"/>
          </p:nvPr>
        </p:nvSpPr>
        <p:spPr>
          <a:xfrm>
            <a:off x="701446" y="531317"/>
            <a:ext cx="7741284" cy="514350"/>
          </a:xfrm>
          <a:prstGeom prst="rect">
            <a:avLst/>
          </a:prstGeom>
        </p:spPr>
        <p:txBody>
          <a:bodyPr vert="horz" wrap="square" lIns="0" tIns="13335" rIns="0" bIns="0" rtlCol="0">
            <a:spAutoFit/>
          </a:bodyPr>
          <a:lstStyle/>
          <a:p>
            <a:pPr marL="12700">
              <a:lnSpc>
                <a:spcPct val="100000"/>
              </a:lnSpc>
              <a:spcBef>
                <a:spcPts val="105"/>
              </a:spcBef>
            </a:pPr>
            <a:r>
              <a:rPr sz="3200" spc="-5" dirty="0">
                <a:solidFill>
                  <a:srgbClr val="4E160F"/>
                </a:solidFill>
                <a:latin typeface="Arial"/>
                <a:cs typeface="Arial"/>
              </a:rPr>
              <a:t>Professionalism</a:t>
            </a:r>
            <a:r>
              <a:rPr sz="3200" spc="-55" dirty="0">
                <a:solidFill>
                  <a:srgbClr val="4E160F"/>
                </a:solidFill>
                <a:latin typeface="Arial"/>
                <a:cs typeface="Arial"/>
              </a:rPr>
              <a:t> </a:t>
            </a:r>
            <a:r>
              <a:rPr sz="3200" dirty="0">
                <a:solidFill>
                  <a:srgbClr val="4E160F"/>
                </a:solidFill>
                <a:latin typeface="Arial"/>
                <a:cs typeface="Arial"/>
              </a:rPr>
              <a:t>and</a:t>
            </a:r>
            <a:r>
              <a:rPr sz="3200" spc="-25" dirty="0">
                <a:solidFill>
                  <a:srgbClr val="4E160F"/>
                </a:solidFill>
                <a:latin typeface="Arial"/>
                <a:cs typeface="Arial"/>
              </a:rPr>
              <a:t> </a:t>
            </a:r>
            <a:r>
              <a:rPr sz="3200" dirty="0">
                <a:solidFill>
                  <a:srgbClr val="4E160F"/>
                </a:solidFill>
                <a:latin typeface="Arial"/>
                <a:cs typeface="Arial"/>
              </a:rPr>
              <a:t>Curriculum</a:t>
            </a:r>
            <a:r>
              <a:rPr sz="3200" spc="-35" dirty="0">
                <a:solidFill>
                  <a:srgbClr val="4E160F"/>
                </a:solidFill>
                <a:latin typeface="Arial"/>
                <a:cs typeface="Arial"/>
              </a:rPr>
              <a:t> </a:t>
            </a:r>
            <a:r>
              <a:rPr sz="3200" dirty="0">
                <a:solidFill>
                  <a:srgbClr val="4E160F"/>
                </a:solidFill>
                <a:latin typeface="Arial"/>
                <a:cs typeface="Arial"/>
              </a:rPr>
              <a:t>Design</a:t>
            </a:r>
            <a:endParaRPr sz="3200">
              <a:latin typeface="Arial"/>
              <a:cs typeface="Arial"/>
            </a:endParaRPr>
          </a:p>
        </p:txBody>
      </p:sp>
      <p:pic>
        <p:nvPicPr>
          <p:cNvPr id="4" name="object 4"/>
          <p:cNvPicPr/>
          <p:nvPr/>
        </p:nvPicPr>
        <p:blipFill>
          <a:blip r:embed="rId3" cstate="print"/>
          <a:stretch>
            <a:fillRect/>
          </a:stretch>
        </p:blipFill>
        <p:spPr>
          <a:xfrm>
            <a:off x="1746250" y="1212850"/>
            <a:ext cx="5880100" cy="5651507"/>
          </a:xfrm>
          <a:prstGeom prst="rect">
            <a:avLst/>
          </a:prstGeom>
        </p:spPr>
      </p:pic>
      <p:sp>
        <p:nvSpPr>
          <p:cNvPr id="5" name="object 5"/>
          <p:cNvSpPr txBox="1"/>
          <p:nvPr/>
        </p:nvSpPr>
        <p:spPr>
          <a:xfrm>
            <a:off x="3727450" y="3511422"/>
            <a:ext cx="1997710" cy="878840"/>
          </a:xfrm>
          <a:prstGeom prst="rect">
            <a:avLst/>
          </a:prstGeom>
        </p:spPr>
        <p:txBody>
          <a:bodyPr vert="horz" wrap="square" lIns="0" tIns="12065" rIns="0" bIns="0" rtlCol="0">
            <a:spAutoFit/>
          </a:bodyPr>
          <a:lstStyle/>
          <a:p>
            <a:pPr marL="402590" marR="5080" indent="-390525">
              <a:lnSpc>
                <a:spcPct val="100000"/>
              </a:lnSpc>
              <a:spcBef>
                <a:spcPts val="95"/>
              </a:spcBef>
            </a:pPr>
            <a:r>
              <a:rPr sz="2800" b="1" spc="-5" dirty="0">
                <a:latin typeface="Times New Roman"/>
                <a:cs typeface="Times New Roman"/>
              </a:rPr>
              <a:t>P</a:t>
            </a:r>
            <a:r>
              <a:rPr sz="2800" b="1" spc="-15" dirty="0">
                <a:latin typeface="Times New Roman"/>
                <a:cs typeface="Times New Roman"/>
              </a:rPr>
              <a:t>e</a:t>
            </a:r>
            <a:r>
              <a:rPr sz="2800" b="1" spc="-5" dirty="0">
                <a:latin typeface="Times New Roman"/>
                <a:cs typeface="Times New Roman"/>
              </a:rPr>
              <a:t>rforma</a:t>
            </a:r>
            <a:r>
              <a:rPr sz="2800" b="1" spc="5" dirty="0">
                <a:latin typeface="Times New Roman"/>
                <a:cs typeface="Times New Roman"/>
              </a:rPr>
              <a:t>n</a:t>
            </a:r>
            <a:r>
              <a:rPr sz="2800" b="1" spc="-5" dirty="0">
                <a:latin typeface="Times New Roman"/>
                <a:cs typeface="Times New Roman"/>
              </a:rPr>
              <a:t>ce  Of</a:t>
            </a:r>
            <a:r>
              <a:rPr sz="2800" b="1" spc="-75" dirty="0">
                <a:latin typeface="Times New Roman"/>
                <a:cs typeface="Times New Roman"/>
              </a:rPr>
              <a:t> </a:t>
            </a:r>
            <a:r>
              <a:rPr sz="2800" b="1" spc="-70" dirty="0">
                <a:latin typeface="Times New Roman"/>
                <a:cs typeface="Times New Roman"/>
              </a:rPr>
              <a:t>Task</a:t>
            </a:r>
            <a:endParaRPr sz="2800">
              <a:latin typeface="Times New Roman"/>
              <a:cs typeface="Times New Roman"/>
            </a:endParaRPr>
          </a:p>
        </p:txBody>
      </p:sp>
      <p:sp>
        <p:nvSpPr>
          <p:cNvPr id="6" name="TextBox 5">
            <a:extLst>
              <a:ext uri="{FF2B5EF4-FFF2-40B4-BE49-F238E27FC236}">
                <a16:creationId xmlns:a16="http://schemas.microsoft.com/office/drawing/2014/main" id="{17C6E789-1350-DE5C-B876-1DE5A54C509E}"/>
              </a:ext>
            </a:extLst>
          </p:cNvPr>
          <p:cNvSpPr txBox="1"/>
          <p:nvPr/>
        </p:nvSpPr>
        <p:spPr>
          <a:xfrm>
            <a:off x="14731" y="71735"/>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6644132" y="1563484"/>
            <a:ext cx="1811020" cy="258404"/>
          </a:xfrm>
          <a:prstGeom prst="rect">
            <a:avLst/>
          </a:prstGeom>
          <a:solidFill>
            <a:schemeClr val="bg1">
              <a:lumMod val="95000"/>
            </a:schemeClr>
          </a:solidFill>
          <a:ln>
            <a:solidFill>
              <a:schemeClr val="bg1">
                <a:lumMod val="95000"/>
              </a:schemeClr>
            </a:solidFill>
          </a:ln>
        </p:spPr>
        <p:txBody>
          <a:bodyPr vert="horz" wrap="square" lIns="0" tIns="12065" rIns="0" bIns="0" rtlCol="0">
            <a:spAutoFit/>
          </a:bodyPr>
          <a:lstStyle/>
          <a:p>
            <a:pPr marL="12700">
              <a:lnSpc>
                <a:spcPct val="100000"/>
              </a:lnSpc>
              <a:spcBef>
                <a:spcPts val="95"/>
              </a:spcBef>
            </a:pPr>
            <a:r>
              <a:rPr sz="1600" b="1" spc="-5" dirty="0">
                <a:solidFill>
                  <a:schemeClr val="tx1">
                    <a:lumMod val="95000"/>
                    <a:lumOff val="5000"/>
                  </a:schemeClr>
                </a:solidFill>
                <a:latin typeface="Times New Roman"/>
                <a:cs typeface="Times New Roman"/>
              </a:rPr>
              <a:t>Patient</a:t>
            </a:r>
            <a:r>
              <a:rPr sz="1600" b="1" spc="-10" dirty="0">
                <a:solidFill>
                  <a:schemeClr val="tx1">
                    <a:lumMod val="95000"/>
                    <a:lumOff val="5000"/>
                  </a:schemeClr>
                </a:solidFill>
                <a:latin typeface="Times New Roman"/>
                <a:cs typeface="Times New Roman"/>
              </a:rPr>
              <a:t> management</a:t>
            </a:r>
            <a:endParaRPr sz="1600" dirty="0">
              <a:solidFill>
                <a:schemeClr val="tx1">
                  <a:lumMod val="95000"/>
                  <a:lumOff val="5000"/>
                </a:schemeClr>
              </a:solidFill>
              <a:latin typeface="Times New Roman"/>
              <a:cs typeface="Times New Roman"/>
            </a:endParaRPr>
          </a:p>
        </p:txBody>
      </p:sp>
      <p:sp>
        <p:nvSpPr>
          <p:cNvPr id="7" name="object 7"/>
          <p:cNvSpPr txBox="1"/>
          <p:nvPr/>
        </p:nvSpPr>
        <p:spPr>
          <a:xfrm>
            <a:off x="6317107" y="970552"/>
            <a:ext cx="997585" cy="258404"/>
          </a:xfrm>
          <a:prstGeom prst="rect">
            <a:avLst/>
          </a:prstGeom>
          <a:solidFill>
            <a:schemeClr val="bg1">
              <a:lumMod val="85000"/>
            </a:schemeClr>
          </a:solidFill>
        </p:spPr>
        <p:txBody>
          <a:bodyPr vert="horz" wrap="square" lIns="0" tIns="12065" rIns="0" bIns="0" rtlCol="0">
            <a:spAutoFit/>
          </a:bodyPr>
          <a:lstStyle/>
          <a:p>
            <a:pPr marL="12700" algn="r">
              <a:lnSpc>
                <a:spcPct val="100000"/>
              </a:lnSpc>
              <a:spcBef>
                <a:spcPts val="95"/>
              </a:spcBef>
            </a:pPr>
            <a:r>
              <a:rPr sz="1600" b="1" spc="-5" dirty="0">
                <a:solidFill>
                  <a:schemeClr val="tx1">
                    <a:lumMod val="95000"/>
                    <a:lumOff val="5000"/>
                  </a:schemeClr>
                </a:solidFill>
                <a:latin typeface="Times New Roman"/>
                <a:cs typeface="Times New Roman"/>
              </a:rPr>
              <a:t>Knowledge</a:t>
            </a:r>
            <a:endParaRPr sz="1600" dirty="0">
              <a:solidFill>
                <a:schemeClr val="tx1">
                  <a:lumMod val="95000"/>
                  <a:lumOff val="5000"/>
                </a:schemeClr>
              </a:solidFill>
              <a:latin typeface="Times New Roman"/>
              <a:cs typeface="Times New Roman"/>
            </a:endParaRPr>
          </a:p>
        </p:txBody>
      </p:sp>
      <p:sp>
        <p:nvSpPr>
          <p:cNvPr id="9" name="object 9"/>
          <p:cNvSpPr txBox="1"/>
          <p:nvPr/>
        </p:nvSpPr>
        <p:spPr>
          <a:xfrm>
            <a:off x="6815900" y="4743600"/>
            <a:ext cx="2065020" cy="258404"/>
          </a:xfrm>
          <a:prstGeom prst="rect">
            <a:avLst/>
          </a:prstGeom>
          <a:solidFill>
            <a:schemeClr val="bg1">
              <a:lumMod val="85000"/>
            </a:schemeClr>
          </a:solidFill>
        </p:spPr>
        <p:txBody>
          <a:bodyPr vert="horz" wrap="square" lIns="0" tIns="12065" rIns="0" bIns="0" rtlCol="0">
            <a:spAutoFit/>
          </a:bodyPr>
          <a:lstStyle/>
          <a:p>
            <a:pPr marL="12700">
              <a:lnSpc>
                <a:spcPct val="100000"/>
              </a:lnSpc>
              <a:spcBef>
                <a:spcPts val="95"/>
              </a:spcBef>
            </a:pPr>
            <a:r>
              <a:rPr sz="1600" b="1" spc="-5" dirty="0">
                <a:solidFill>
                  <a:schemeClr val="tx1">
                    <a:lumMod val="95000"/>
                    <a:lumOff val="5000"/>
                  </a:schemeClr>
                </a:solidFill>
                <a:latin typeface="Times New Roman"/>
                <a:cs typeface="Times New Roman"/>
              </a:rPr>
              <a:t>Practical</a:t>
            </a:r>
            <a:r>
              <a:rPr sz="1600" b="1" spc="-15" dirty="0">
                <a:solidFill>
                  <a:schemeClr val="tx1">
                    <a:lumMod val="95000"/>
                    <a:lumOff val="5000"/>
                  </a:schemeClr>
                </a:solidFill>
                <a:latin typeface="Times New Roman"/>
                <a:cs typeface="Times New Roman"/>
              </a:rPr>
              <a:t> </a:t>
            </a:r>
            <a:r>
              <a:rPr sz="1600" b="1" spc="-10" dirty="0">
                <a:solidFill>
                  <a:schemeClr val="tx1">
                    <a:lumMod val="95000"/>
                    <a:lumOff val="5000"/>
                  </a:schemeClr>
                </a:solidFill>
                <a:latin typeface="Times New Roman"/>
                <a:cs typeface="Times New Roman"/>
              </a:rPr>
              <a:t>procedures</a:t>
            </a:r>
            <a:endParaRPr sz="1600" dirty="0">
              <a:solidFill>
                <a:schemeClr val="tx1">
                  <a:lumMod val="95000"/>
                  <a:lumOff val="5000"/>
                </a:schemeClr>
              </a:solidFill>
              <a:latin typeface="Times New Roman"/>
              <a:cs typeface="Times New Roman"/>
            </a:endParaRPr>
          </a:p>
        </p:txBody>
      </p:sp>
      <p:sp>
        <p:nvSpPr>
          <p:cNvPr id="13" name="object 13"/>
          <p:cNvSpPr txBox="1"/>
          <p:nvPr/>
        </p:nvSpPr>
        <p:spPr>
          <a:xfrm>
            <a:off x="6897624" y="2438400"/>
            <a:ext cx="2089532" cy="251992"/>
          </a:xfrm>
          <a:prstGeom prst="rect">
            <a:avLst/>
          </a:prstGeom>
          <a:solidFill>
            <a:schemeClr val="bg1">
              <a:lumMod val="85000"/>
            </a:schemeClr>
          </a:solidFill>
          <a:ln w="12700">
            <a:solidFill>
              <a:schemeClr val="bg1">
                <a:lumMod val="95000"/>
              </a:schemeClr>
            </a:solidFill>
          </a:ln>
        </p:spPr>
        <p:txBody>
          <a:bodyPr vert="horz" wrap="square" lIns="0" tIns="5715" rIns="0" bIns="0" rtlCol="0">
            <a:spAutoFit/>
          </a:bodyPr>
          <a:lstStyle/>
          <a:p>
            <a:pPr marL="92075">
              <a:lnSpc>
                <a:spcPct val="100000"/>
              </a:lnSpc>
            </a:pPr>
            <a:r>
              <a:rPr sz="1600" b="1" spc="-5" dirty="0">
                <a:solidFill>
                  <a:schemeClr val="tx1">
                    <a:lumMod val="95000"/>
                    <a:lumOff val="5000"/>
                  </a:schemeClr>
                </a:solidFill>
                <a:latin typeface="Times New Roman"/>
                <a:cs typeface="Times New Roman"/>
              </a:rPr>
              <a:t>Patient investigation</a:t>
            </a:r>
            <a:endParaRPr sz="1600" dirty="0">
              <a:solidFill>
                <a:schemeClr val="tx1">
                  <a:lumMod val="95000"/>
                  <a:lumOff val="5000"/>
                </a:schemeClr>
              </a:solidFill>
              <a:latin typeface="Times New Roman"/>
              <a:cs typeface="Times New Roman"/>
            </a:endParaRPr>
          </a:p>
        </p:txBody>
      </p:sp>
      <p:sp>
        <p:nvSpPr>
          <p:cNvPr id="15" name="object 15"/>
          <p:cNvSpPr txBox="1"/>
          <p:nvPr/>
        </p:nvSpPr>
        <p:spPr>
          <a:xfrm>
            <a:off x="7013828" y="3837812"/>
            <a:ext cx="1572895" cy="258404"/>
          </a:xfrm>
          <a:prstGeom prst="rect">
            <a:avLst/>
          </a:prstGeom>
          <a:solidFill>
            <a:schemeClr val="bg1">
              <a:lumMod val="95000"/>
            </a:schemeClr>
          </a:solidFill>
        </p:spPr>
        <p:txBody>
          <a:bodyPr vert="horz" wrap="square" lIns="0" tIns="12065" rIns="0" bIns="0" rtlCol="0">
            <a:spAutoFit/>
          </a:bodyPr>
          <a:lstStyle/>
          <a:p>
            <a:pPr marL="12700">
              <a:lnSpc>
                <a:spcPct val="100000"/>
              </a:lnSpc>
              <a:spcBef>
                <a:spcPts val="95"/>
              </a:spcBef>
            </a:pPr>
            <a:r>
              <a:rPr sz="1600" b="1" spc="-5" dirty="0">
                <a:solidFill>
                  <a:schemeClr val="tx1">
                    <a:lumMod val="95000"/>
                    <a:lumOff val="5000"/>
                  </a:schemeClr>
                </a:solidFill>
                <a:latin typeface="Times New Roman"/>
                <a:cs typeface="Times New Roman"/>
              </a:rPr>
              <a:t>Clinical</a:t>
            </a:r>
            <a:r>
              <a:rPr sz="1600" b="1" spc="-45" dirty="0">
                <a:solidFill>
                  <a:schemeClr val="tx1">
                    <a:lumMod val="95000"/>
                    <a:lumOff val="5000"/>
                  </a:schemeClr>
                </a:solidFill>
                <a:latin typeface="Times New Roman"/>
                <a:cs typeface="Times New Roman"/>
              </a:rPr>
              <a:t> </a:t>
            </a:r>
            <a:r>
              <a:rPr sz="1600" b="1" spc="-5" dirty="0">
                <a:solidFill>
                  <a:schemeClr val="tx1">
                    <a:lumMod val="95000"/>
                    <a:lumOff val="5000"/>
                  </a:schemeClr>
                </a:solidFill>
                <a:latin typeface="Times New Roman"/>
                <a:cs typeface="Times New Roman"/>
              </a:rPr>
              <a:t>skills</a:t>
            </a:r>
            <a:endParaRPr sz="1600" dirty="0">
              <a:solidFill>
                <a:schemeClr val="tx1">
                  <a:lumMod val="95000"/>
                  <a:lumOff val="5000"/>
                </a:schemeClr>
              </a:solidFill>
              <a:latin typeface="Times New Roman"/>
              <a:cs typeface="Times New Roman"/>
            </a:endParaRPr>
          </a:p>
        </p:txBody>
      </p:sp>
      <p:sp>
        <p:nvSpPr>
          <p:cNvPr id="21" name="object 21"/>
          <p:cNvSpPr txBox="1"/>
          <p:nvPr/>
        </p:nvSpPr>
        <p:spPr>
          <a:xfrm>
            <a:off x="6512561" y="5285689"/>
            <a:ext cx="2074163" cy="504625"/>
          </a:xfrm>
          <a:prstGeom prst="rect">
            <a:avLst/>
          </a:prstGeom>
          <a:solidFill>
            <a:schemeClr val="bg1">
              <a:lumMod val="75000"/>
            </a:schemeClr>
          </a:solidFill>
          <a:ln>
            <a:solidFill>
              <a:schemeClr val="bg1">
                <a:lumMod val="85000"/>
              </a:schemeClr>
            </a:solidFill>
          </a:ln>
        </p:spPr>
        <p:txBody>
          <a:bodyPr vert="horz" wrap="square" lIns="0" tIns="12065" rIns="0" bIns="0" rtlCol="0">
            <a:spAutoFit/>
          </a:bodyPr>
          <a:lstStyle/>
          <a:p>
            <a:pPr marL="12700">
              <a:lnSpc>
                <a:spcPct val="100000"/>
              </a:lnSpc>
              <a:spcBef>
                <a:spcPts val="95"/>
              </a:spcBef>
            </a:pPr>
            <a:r>
              <a:rPr sz="1600" b="1" spc="-5" dirty="0">
                <a:solidFill>
                  <a:schemeClr val="tx1">
                    <a:lumMod val="95000"/>
                    <a:lumOff val="5000"/>
                  </a:schemeClr>
                </a:solidFill>
                <a:latin typeface="Times New Roman"/>
                <a:cs typeface="Times New Roman"/>
              </a:rPr>
              <a:t>Health </a:t>
            </a:r>
            <a:r>
              <a:rPr sz="1600" b="1" spc="-10" dirty="0">
                <a:solidFill>
                  <a:schemeClr val="tx1">
                    <a:lumMod val="95000"/>
                    <a:lumOff val="5000"/>
                  </a:schemeClr>
                </a:solidFill>
                <a:latin typeface="Times New Roman"/>
                <a:cs typeface="Times New Roman"/>
              </a:rPr>
              <a:t>promotion</a:t>
            </a:r>
            <a:r>
              <a:rPr sz="1600" b="1" spc="10" dirty="0">
                <a:solidFill>
                  <a:schemeClr val="tx1">
                    <a:lumMod val="95000"/>
                    <a:lumOff val="5000"/>
                  </a:schemeClr>
                </a:solidFill>
                <a:latin typeface="Times New Roman"/>
                <a:cs typeface="Times New Roman"/>
              </a:rPr>
              <a:t> </a:t>
            </a:r>
            <a:r>
              <a:rPr sz="1600" b="1" spc="-5" dirty="0">
                <a:solidFill>
                  <a:schemeClr val="tx1">
                    <a:lumMod val="95000"/>
                    <a:lumOff val="5000"/>
                  </a:schemeClr>
                </a:solidFill>
                <a:latin typeface="Times New Roman"/>
                <a:cs typeface="Times New Roman"/>
              </a:rPr>
              <a:t>and</a:t>
            </a:r>
            <a:endParaRPr sz="1600" dirty="0">
              <a:solidFill>
                <a:schemeClr val="tx1">
                  <a:lumMod val="95000"/>
                  <a:lumOff val="5000"/>
                </a:schemeClr>
              </a:solidFill>
              <a:latin typeface="Times New Roman"/>
              <a:cs typeface="Times New Roman"/>
            </a:endParaRPr>
          </a:p>
          <a:p>
            <a:pPr marL="12700">
              <a:lnSpc>
                <a:spcPct val="100000"/>
              </a:lnSpc>
            </a:pPr>
            <a:r>
              <a:rPr sz="1600" b="1" spc="-5" dirty="0">
                <a:solidFill>
                  <a:schemeClr val="tx1">
                    <a:lumMod val="95000"/>
                    <a:lumOff val="5000"/>
                  </a:schemeClr>
                </a:solidFill>
                <a:latin typeface="Times New Roman"/>
                <a:cs typeface="Times New Roman"/>
              </a:rPr>
              <a:t>Disease</a:t>
            </a:r>
            <a:r>
              <a:rPr sz="1600" b="1" spc="-35" dirty="0">
                <a:solidFill>
                  <a:schemeClr val="tx1">
                    <a:lumMod val="95000"/>
                    <a:lumOff val="5000"/>
                  </a:schemeClr>
                </a:solidFill>
                <a:latin typeface="Times New Roman"/>
                <a:cs typeface="Times New Roman"/>
              </a:rPr>
              <a:t> </a:t>
            </a:r>
            <a:r>
              <a:rPr sz="1600" b="1" spc="-5" dirty="0">
                <a:solidFill>
                  <a:schemeClr val="tx1">
                    <a:lumMod val="95000"/>
                    <a:lumOff val="5000"/>
                  </a:schemeClr>
                </a:solidFill>
                <a:latin typeface="Times New Roman"/>
                <a:cs typeface="Times New Roman"/>
              </a:rPr>
              <a:t>prevention</a:t>
            </a:r>
            <a:endParaRPr sz="1600" dirty="0">
              <a:solidFill>
                <a:schemeClr val="tx1">
                  <a:lumMod val="95000"/>
                  <a:lumOff val="5000"/>
                </a:schemeClr>
              </a:solidFill>
              <a:latin typeface="Times New Roman"/>
              <a:cs typeface="Times New Roman"/>
            </a:endParaRPr>
          </a:p>
        </p:txBody>
      </p:sp>
      <p:sp>
        <p:nvSpPr>
          <p:cNvPr id="22" name="object 22"/>
          <p:cNvSpPr/>
          <p:nvPr/>
        </p:nvSpPr>
        <p:spPr>
          <a:xfrm>
            <a:off x="228600" y="1219200"/>
            <a:ext cx="3181350" cy="590550"/>
          </a:xfrm>
          <a:custGeom>
            <a:avLst/>
            <a:gdLst/>
            <a:ahLst/>
            <a:cxnLst/>
            <a:rect l="l" t="t" r="r" b="b"/>
            <a:pathLst>
              <a:path w="3181350" h="590550">
                <a:moveTo>
                  <a:pt x="3181350" y="0"/>
                </a:moveTo>
                <a:lnTo>
                  <a:pt x="0" y="0"/>
                </a:lnTo>
                <a:lnTo>
                  <a:pt x="0" y="590550"/>
                </a:lnTo>
                <a:lnTo>
                  <a:pt x="3181350" y="590550"/>
                </a:lnTo>
                <a:lnTo>
                  <a:pt x="3181350" y="0"/>
                </a:lnTo>
                <a:close/>
              </a:path>
            </a:pathLst>
          </a:custGeom>
          <a:solidFill>
            <a:srgbClr val="FF9933"/>
          </a:solidFill>
        </p:spPr>
        <p:txBody>
          <a:bodyPr wrap="square" lIns="0" tIns="0" rIns="0" bIns="0" rtlCol="0"/>
          <a:lstStyle/>
          <a:p>
            <a:endParaRPr/>
          </a:p>
        </p:txBody>
      </p:sp>
      <p:sp>
        <p:nvSpPr>
          <p:cNvPr id="23" name="object 23"/>
          <p:cNvSpPr txBox="1"/>
          <p:nvPr/>
        </p:nvSpPr>
        <p:spPr>
          <a:xfrm>
            <a:off x="228600" y="1248376"/>
            <a:ext cx="3181350" cy="532197"/>
          </a:xfrm>
          <a:prstGeom prst="rect">
            <a:avLst/>
          </a:prstGeom>
          <a:ln w="12700">
            <a:solidFill>
              <a:srgbClr val="000000"/>
            </a:solidFill>
          </a:ln>
        </p:spPr>
        <p:txBody>
          <a:bodyPr vert="horz" wrap="square" lIns="0" tIns="39370" rIns="0" bIns="0" rtlCol="0">
            <a:spAutoFit/>
          </a:bodyPr>
          <a:lstStyle/>
          <a:p>
            <a:pPr marL="90805" marR="101600">
              <a:lnSpc>
                <a:spcPct val="100000"/>
              </a:lnSpc>
              <a:spcBef>
                <a:spcPts val="310"/>
              </a:spcBef>
            </a:pPr>
            <a:r>
              <a:rPr sz="1600" spc="-5" dirty="0">
                <a:latin typeface="Times New Roman"/>
                <a:cs typeface="Times New Roman"/>
              </a:rPr>
              <a:t>Decision</a:t>
            </a:r>
            <a:r>
              <a:rPr sz="1600" dirty="0">
                <a:latin typeface="Times New Roman"/>
                <a:cs typeface="Times New Roman"/>
              </a:rPr>
              <a:t> </a:t>
            </a:r>
            <a:r>
              <a:rPr sz="1600" spc="-10" dirty="0">
                <a:latin typeface="Times New Roman"/>
                <a:cs typeface="Times New Roman"/>
              </a:rPr>
              <a:t>making</a:t>
            </a:r>
            <a:r>
              <a:rPr sz="1600" spc="30" dirty="0">
                <a:latin typeface="Times New Roman"/>
                <a:cs typeface="Times New Roman"/>
              </a:rPr>
              <a:t> </a:t>
            </a:r>
            <a:r>
              <a:rPr sz="1600" spc="-5" dirty="0">
                <a:latin typeface="Times New Roman"/>
                <a:cs typeface="Times New Roman"/>
              </a:rPr>
              <a:t>skills</a:t>
            </a:r>
            <a:r>
              <a:rPr sz="1600" spc="25" dirty="0">
                <a:latin typeface="Times New Roman"/>
                <a:cs typeface="Times New Roman"/>
              </a:rPr>
              <a:t> </a:t>
            </a:r>
            <a:r>
              <a:rPr sz="1600" spc="-5" dirty="0">
                <a:latin typeface="Times New Roman"/>
                <a:cs typeface="Times New Roman"/>
              </a:rPr>
              <a:t>and</a:t>
            </a:r>
            <a:r>
              <a:rPr sz="1600" spc="-10" dirty="0">
                <a:latin typeface="Times New Roman"/>
                <a:cs typeface="Times New Roman"/>
              </a:rPr>
              <a:t> </a:t>
            </a:r>
            <a:r>
              <a:rPr sz="1600" spc="-5" dirty="0">
                <a:latin typeface="Times New Roman"/>
                <a:cs typeface="Times New Roman"/>
              </a:rPr>
              <a:t>clinical </a:t>
            </a:r>
            <a:r>
              <a:rPr sz="1600" spc="-385" dirty="0">
                <a:latin typeface="Times New Roman"/>
                <a:cs typeface="Times New Roman"/>
              </a:rPr>
              <a:t> </a:t>
            </a:r>
            <a:r>
              <a:rPr sz="1600" spc="-5" dirty="0">
                <a:latin typeface="Times New Roman"/>
                <a:cs typeface="Times New Roman"/>
              </a:rPr>
              <a:t>reasoning</a:t>
            </a:r>
            <a:r>
              <a:rPr sz="1600" spc="-15" dirty="0">
                <a:latin typeface="Times New Roman"/>
                <a:cs typeface="Times New Roman"/>
              </a:rPr>
              <a:t> </a:t>
            </a:r>
            <a:r>
              <a:rPr sz="1600" spc="-5" dirty="0">
                <a:latin typeface="Times New Roman"/>
                <a:cs typeface="Times New Roman"/>
              </a:rPr>
              <a:t>and </a:t>
            </a:r>
            <a:r>
              <a:rPr sz="1600" spc="-10" dirty="0">
                <a:latin typeface="Times New Roman"/>
                <a:cs typeface="Times New Roman"/>
              </a:rPr>
              <a:t>judgment</a:t>
            </a:r>
            <a:endParaRPr sz="1600" dirty="0">
              <a:latin typeface="Times New Roman"/>
              <a:cs typeface="Times New Roman"/>
            </a:endParaRPr>
          </a:p>
        </p:txBody>
      </p:sp>
      <p:sp>
        <p:nvSpPr>
          <p:cNvPr id="24" name="object 24"/>
          <p:cNvSpPr txBox="1"/>
          <p:nvPr/>
        </p:nvSpPr>
        <p:spPr>
          <a:xfrm>
            <a:off x="228600" y="2438400"/>
            <a:ext cx="1708150" cy="532197"/>
          </a:xfrm>
          <a:prstGeom prst="rect">
            <a:avLst/>
          </a:prstGeom>
          <a:solidFill>
            <a:srgbClr val="FF9933"/>
          </a:solidFill>
          <a:ln w="12700">
            <a:solidFill>
              <a:srgbClr val="000000"/>
            </a:solidFill>
          </a:ln>
        </p:spPr>
        <p:txBody>
          <a:bodyPr vert="horz" wrap="square" lIns="0" tIns="39370" rIns="0" bIns="0" rtlCol="0">
            <a:spAutoFit/>
          </a:bodyPr>
          <a:lstStyle/>
          <a:p>
            <a:pPr marL="90805" marR="146685">
              <a:lnSpc>
                <a:spcPct val="100000"/>
              </a:lnSpc>
              <a:spcBef>
                <a:spcPts val="310"/>
              </a:spcBef>
            </a:pPr>
            <a:r>
              <a:rPr sz="1600" spc="-5" dirty="0">
                <a:latin typeface="Times New Roman"/>
                <a:cs typeface="Times New Roman"/>
              </a:rPr>
              <a:t>Basic,</a:t>
            </a:r>
            <a:r>
              <a:rPr sz="1600" spc="-30" dirty="0">
                <a:latin typeface="Times New Roman"/>
                <a:cs typeface="Times New Roman"/>
              </a:rPr>
              <a:t> </a:t>
            </a:r>
            <a:r>
              <a:rPr sz="1600" spc="-5" dirty="0">
                <a:latin typeface="Times New Roman"/>
                <a:cs typeface="Times New Roman"/>
              </a:rPr>
              <a:t>Social</a:t>
            </a:r>
            <a:r>
              <a:rPr sz="1600" spc="-15" dirty="0">
                <a:latin typeface="Times New Roman"/>
                <a:cs typeface="Times New Roman"/>
              </a:rPr>
              <a:t> </a:t>
            </a:r>
            <a:r>
              <a:rPr sz="1600" spc="-5" dirty="0">
                <a:latin typeface="Times New Roman"/>
                <a:cs typeface="Times New Roman"/>
              </a:rPr>
              <a:t>and </a:t>
            </a:r>
            <a:r>
              <a:rPr sz="1600" spc="-385" dirty="0">
                <a:latin typeface="Times New Roman"/>
                <a:cs typeface="Times New Roman"/>
              </a:rPr>
              <a:t> </a:t>
            </a:r>
            <a:r>
              <a:rPr sz="1600" spc="-5" dirty="0">
                <a:latin typeface="Times New Roman"/>
                <a:cs typeface="Times New Roman"/>
              </a:rPr>
              <a:t>clinical sciences</a:t>
            </a:r>
            <a:endParaRPr sz="1600" dirty="0">
              <a:latin typeface="Times New Roman"/>
              <a:cs typeface="Times New Roman"/>
            </a:endParaRPr>
          </a:p>
        </p:txBody>
      </p:sp>
      <p:grpSp>
        <p:nvGrpSpPr>
          <p:cNvPr id="25" name="object 25"/>
          <p:cNvGrpSpPr/>
          <p:nvPr/>
        </p:nvGrpSpPr>
        <p:grpSpPr>
          <a:xfrm>
            <a:off x="385885" y="4563948"/>
            <a:ext cx="2222500" cy="1092200"/>
            <a:chOff x="192023" y="4870450"/>
            <a:chExt cx="2222500" cy="1092200"/>
          </a:xfrm>
        </p:grpSpPr>
        <p:sp>
          <p:nvSpPr>
            <p:cNvPr id="26" name="object 26"/>
            <p:cNvSpPr/>
            <p:nvPr/>
          </p:nvSpPr>
          <p:spPr>
            <a:xfrm>
              <a:off x="228600" y="4876800"/>
              <a:ext cx="2143125" cy="1079500"/>
            </a:xfrm>
            <a:custGeom>
              <a:avLst/>
              <a:gdLst/>
              <a:ahLst/>
              <a:cxnLst/>
              <a:rect l="l" t="t" r="r" b="b"/>
              <a:pathLst>
                <a:path w="2143125" h="1079500">
                  <a:moveTo>
                    <a:pt x="2143125" y="0"/>
                  </a:moveTo>
                  <a:lnTo>
                    <a:pt x="0" y="0"/>
                  </a:lnTo>
                  <a:lnTo>
                    <a:pt x="0" y="1079500"/>
                  </a:lnTo>
                  <a:lnTo>
                    <a:pt x="2143125" y="1079500"/>
                  </a:lnTo>
                  <a:lnTo>
                    <a:pt x="2143125" y="0"/>
                  </a:lnTo>
                  <a:close/>
                </a:path>
              </a:pathLst>
            </a:custGeom>
            <a:solidFill>
              <a:srgbClr val="0099FF"/>
            </a:solidFill>
          </p:spPr>
          <p:txBody>
            <a:bodyPr wrap="square" lIns="0" tIns="0" rIns="0" bIns="0" rtlCol="0"/>
            <a:lstStyle/>
            <a:p>
              <a:endParaRPr/>
            </a:p>
          </p:txBody>
        </p:sp>
        <p:sp>
          <p:nvSpPr>
            <p:cNvPr id="27" name="object 27"/>
            <p:cNvSpPr/>
            <p:nvPr/>
          </p:nvSpPr>
          <p:spPr>
            <a:xfrm>
              <a:off x="228600" y="4876800"/>
              <a:ext cx="2143125" cy="1079500"/>
            </a:xfrm>
            <a:custGeom>
              <a:avLst/>
              <a:gdLst/>
              <a:ahLst/>
              <a:cxnLst/>
              <a:rect l="l" t="t" r="r" b="b"/>
              <a:pathLst>
                <a:path w="2143125" h="1079500">
                  <a:moveTo>
                    <a:pt x="0" y="1079500"/>
                  </a:moveTo>
                  <a:lnTo>
                    <a:pt x="2143125" y="1079500"/>
                  </a:lnTo>
                  <a:lnTo>
                    <a:pt x="2143125" y="0"/>
                  </a:lnTo>
                  <a:lnTo>
                    <a:pt x="0" y="0"/>
                  </a:lnTo>
                  <a:lnTo>
                    <a:pt x="0" y="1079500"/>
                  </a:lnTo>
                  <a:close/>
                </a:path>
              </a:pathLst>
            </a:custGeom>
            <a:ln w="12700">
              <a:solidFill>
                <a:srgbClr val="000000"/>
              </a:solidFill>
            </a:ln>
          </p:spPr>
          <p:txBody>
            <a:bodyPr wrap="square" lIns="0" tIns="0" rIns="0" bIns="0" rtlCol="0"/>
            <a:lstStyle/>
            <a:p>
              <a:endParaRPr/>
            </a:p>
          </p:txBody>
        </p:sp>
        <p:pic>
          <p:nvPicPr>
            <p:cNvPr id="28" name="object 28"/>
            <p:cNvPicPr/>
            <p:nvPr/>
          </p:nvPicPr>
          <p:blipFill>
            <a:blip r:embed="rId2" cstate="print"/>
            <a:stretch>
              <a:fillRect/>
            </a:stretch>
          </p:blipFill>
          <p:spPr>
            <a:xfrm>
              <a:off x="192023" y="5099304"/>
              <a:ext cx="2221992" cy="341375"/>
            </a:xfrm>
            <a:prstGeom prst="rect">
              <a:avLst/>
            </a:prstGeom>
          </p:spPr>
        </p:pic>
        <p:pic>
          <p:nvPicPr>
            <p:cNvPr id="29" name="object 29"/>
            <p:cNvPicPr/>
            <p:nvPr/>
          </p:nvPicPr>
          <p:blipFill>
            <a:blip r:embed="rId3" cstate="print"/>
            <a:stretch>
              <a:fillRect/>
            </a:stretch>
          </p:blipFill>
          <p:spPr>
            <a:xfrm>
              <a:off x="192023" y="5343144"/>
              <a:ext cx="2127504" cy="341375"/>
            </a:xfrm>
            <a:prstGeom prst="rect">
              <a:avLst/>
            </a:prstGeom>
          </p:spPr>
        </p:pic>
      </p:grpSp>
      <p:pic>
        <p:nvPicPr>
          <p:cNvPr id="31" name="object 31"/>
          <p:cNvPicPr/>
          <p:nvPr/>
        </p:nvPicPr>
        <p:blipFill>
          <a:blip r:embed="rId4" cstate="print"/>
          <a:stretch>
            <a:fillRect/>
          </a:stretch>
        </p:blipFill>
        <p:spPr>
          <a:xfrm>
            <a:off x="228600" y="6096798"/>
            <a:ext cx="5408676" cy="373760"/>
          </a:xfrm>
          <a:prstGeom prst="rect">
            <a:avLst/>
          </a:prstGeom>
        </p:spPr>
      </p:pic>
      <p:pic>
        <p:nvPicPr>
          <p:cNvPr id="33" name="object 33"/>
          <p:cNvPicPr/>
          <p:nvPr/>
        </p:nvPicPr>
        <p:blipFill>
          <a:blip r:embed="rId5" cstate="print"/>
          <a:stretch>
            <a:fillRect/>
          </a:stretch>
        </p:blipFill>
        <p:spPr>
          <a:xfrm>
            <a:off x="2508250" y="1670050"/>
            <a:ext cx="4356100" cy="4127500"/>
          </a:xfrm>
          <a:prstGeom prst="rect">
            <a:avLst/>
          </a:prstGeom>
        </p:spPr>
      </p:pic>
      <p:sp>
        <p:nvSpPr>
          <p:cNvPr id="34" name="object 34"/>
          <p:cNvSpPr txBox="1"/>
          <p:nvPr/>
        </p:nvSpPr>
        <p:spPr>
          <a:xfrm>
            <a:off x="4078604" y="3544570"/>
            <a:ext cx="1296670" cy="574040"/>
          </a:xfrm>
          <a:prstGeom prst="rect">
            <a:avLst/>
          </a:prstGeom>
        </p:spPr>
        <p:txBody>
          <a:bodyPr vert="horz" wrap="square" lIns="0" tIns="12700" rIns="0" bIns="0" rtlCol="0">
            <a:spAutoFit/>
          </a:bodyPr>
          <a:lstStyle/>
          <a:p>
            <a:pPr marL="291465" marR="5080" indent="-279400">
              <a:lnSpc>
                <a:spcPct val="100000"/>
              </a:lnSpc>
              <a:spcBef>
                <a:spcPts val="100"/>
              </a:spcBef>
            </a:pPr>
            <a:r>
              <a:rPr sz="1800" b="1" dirty="0">
                <a:latin typeface="Times New Roman"/>
                <a:cs typeface="Times New Roman"/>
              </a:rPr>
              <a:t>P</a:t>
            </a:r>
            <a:r>
              <a:rPr sz="1800" b="1" spc="5" dirty="0">
                <a:latin typeface="Times New Roman"/>
                <a:cs typeface="Times New Roman"/>
              </a:rPr>
              <a:t>e</a:t>
            </a:r>
            <a:r>
              <a:rPr sz="1800" b="1" dirty="0">
                <a:latin typeface="Times New Roman"/>
                <a:cs typeface="Times New Roman"/>
              </a:rPr>
              <a:t>rformance  Of</a:t>
            </a:r>
            <a:r>
              <a:rPr sz="1800" b="1" spc="-30" dirty="0">
                <a:latin typeface="Times New Roman"/>
                <a:cs typeface="Times New Roman"/>
              </a:rPr>
              <a:t> </a:t>
            </a:r>
            <a:r>
              <a:rPr sz="1800" b="1" spc="-5" dirty="0">
                <a:latin typeface="Times New Roman"/>
                <a:cs typeface="Times New Roman"/>
              </a:rPr>
              <a:t>task</a:t>
            </a:r>
            <a:endParaRPr sz="1800">
              <a:latin typeface="Times New Roman"/>
              <a:cs typeface="Times New Roman"/>
            </a:endParaRPr>
          </a:p>
        </p:txBody>
      </p:sp>
      <p:sp>
        <p:nvSpPr>
          <p:cNvPr id="35" name="TextBox 34">
            <a:extLst>
              <a:ext uri="{FF2B5EF4-FFF2-40B4-BE49-F238E27FC236}">
                <a16:creationId xmlns:a16="http://schemas.microsoft.com/office/drawing/2014/main" id="{66CD4C99-2859-A14F-7C40-BF7FE7AC7652}"/>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6050" y="152145"/>
            <a:ext cx="8846185" cy="6560184"/>
            <a:chOff x="146050" y="152145"/>
            <a:chExt cx="8846185" cy="6560184"/>
          </a:xfrm>
        </p:grpSpPr>
        <p:sp>
          <p:nvSpPr>
            <p:cNvPr id="3" name="object 3"/>
            <p:cNvSpPr/>
            <p:nvPr/>
          </p:nvSpPr>
          <p:spPr>
            <a:xfrm>
              <a:off x="146303" y="6391655"/>
              <a:ext cx="8833485" cy="309880"/>
            </a:xfrm>
            <a:custGeom>
              <a:avLst/>
              <a:gdLst/>
              <a:ahLst/>
              <a:cxnLst/>
              <a:rect l="l" t="t" r="r" b="b"/>
              <a:pathLst>
                <a:path w="8833485" h="309879">
                  <a:moveTo>
                    <a:pt x="8833104" y="0"/>
                  </a:moveTo>
                  <a:lnTo>
                    <a:pt x="0" y="0"/>
                  </a:lnTo>
                  <a:lnTo>
                    <a:pt x="0" y="309562"/>
                  </a:lnTo>
                  <a:lnTo>
                    <a:pt x="8833104" y="309562"/>
                  </a:lnTo>
                  <a:lnTo>
                    <a:pt x="8833104" y="0"/>
                  </a:lnTo>
                  <a:close/>
                </a:path>
              </a:pathLst>
            </a:custGeom>
            <a:solidFill>
              <a:srgbClr val="A18E6A"/>
            </a:solidFill>
          </p:spPr>
          <p:txBody>
            <a:bodyPr wrap="square" lIns="0" tIns="0" rIns="0" bIns="0" rtlCol="0"/>
            <a:lstStyle/>
            <a:p>
              <a:endParaRPr/>
            </a:p>
          </p:txBody>
        </p:sp>
        <p:sp>
          <p:nvSpPr>
            <p:cNvPr id="4" name="object 4"/>
            <p:cNvSpPr/>
            <p:nvPr/>
          </p:nvSpPr>
          <p:spPr>
            <a:xfrm>
              <a:off x="152400" y="158495"/>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12699">
              <a:solidFill>
                <a:srgbClr val="8E7B5C"/>
              </a:solidFill>
            </a:ln>
          </p:spPr>
          <p:txBody>
            <a:bodyPr wrap="square" lIns="0" tIns="0" rIns="0" bIns="0" rtlCol="0"/>
            <a:lstStyle/>
            <a:p>
              <a:endParaRPr/>
            </a:p>
          </p:txBody>
        </p:sp>
      </p:grpSp>
      <p:sp>
        <p:nvSpPr>
          <p:cNvPr id="5" name="object 5"/>
          <p:cNvSpPr txBox="1">
            <a:spLocks noGrp="1"/>
          </p:cNvSpPr>
          <p:nvPr>
            <p:ph type="title"/>
          </p:nvPr>
        </p:nvSpPr>
        <p:spPr>
          <a:xfrm>
            <a:off x="527100" y="714502"/>
            <a:ext cx="8058150" cy="574040"/>
          </a:xfrm>
          <a:prstGeom prst="rect">
            <a:avLst/>
          </a:prstGeom>
        </p:spPr>
        <p:txBody>
          <a:bodyPr vert="horz" wrap="square" lIns="0" tIns="12700" rIns="0" bIns="0" rtlCol="0">
            <a:spAutoFit/>
          </a:bodyPr>
          <a:lstStyle/>
          <a:p>
            <a:pPr marL="12700">
              <a:lnSpc>
                <a:spcPct val="100000"/>
              </a:lnSpc>
              <a:spcBef>
                <a:spcPts val="100"/>
              </a:spcBef>
            </a:pPr>
            <a:r>
              <a:rPr sz="3600" spc="-5" dirty="0">
                <a:solidFill>
                  <a:srgbClr val="4E160F"/>
                </a:solidFill>
                <a:latin typeface="Arial"/>
                <a:cs typeface="Arial"/>
              </a:rPr>
              <a:t>How can</a:t>
            </a:r>
            <a:r>
              <a:rPr sz="3600" spc="-15" dirty="0">
                <a:solidFill>
                  <a:srgbClr val="4E160F"/>
                </a:solidFill>
                <a:latin typeface="Arial"/>
                <a:cs typeface="Arial"/>
              </a:rPr>
              <a:t> </a:t>
            </a:r>
            <a:r>
              <a:rPr sz="3600" spc="-35" dirty="0">
                <a:solidFill>
                  <a:srgbClr val="4E160F"/>
                </a:solidFill>
                <a:latin typeface="Arial"/>
                <a:cs typeface="Arial"/>
              </a:rPr>
              <a:t>We</a:t>
            </a:r>
            <a:r>
              <a:rPr sz="3600" dirty="0">
                <a:solidFill>
                  <a:srgbClr val="4E160F"/>
                </a:solidFill>
                <a:latin typeface="Arial"/>
                <a:cs typeface="Arial"/>
              </a:rPr>
              <a:t> </a:t>
            </a:r>
            <a:r>
              <a:rPr sz="3600" spc="-55" dirty="0">
                <a:solidFill>
                  <a:srgbClr val="4E160F"/>
                </a:solidFill>
                <a:latin typeface="Arial"/>
                <a:cs typeface="Arial"/>
              </a:rPr>
              <a:t>Teach</a:t>
            </a:r>
            <a:r>
              <a:rPr sz="3600" spc="-15" dirty="0">
                <a:solidFill>
                  <a:srgbClr val="4E160F"/>
                </a:solidFill>
                <a:latin typeface="Arial"/>
                <a:cs typeface="Arial"/>
              </a:rPr>
              <a:t> </a:t>
            </a:r>
            <a:r>
              <a:rPr sz="3600" spc="-5" dirty="0">
                <a:solidFill>
                  <a:srgbClr val="4E160F"/>
                </a:solidFill>
                <a:latin typeface="Arial"/>
                <a:cs typeface="Arial"/>
              </a:rPr>
              <a:t>Professionalism?</a:t>
            </a:r>
            <a:endParaRPr sz="3600">
              <a:latin typeface="Arial"/>
              <a:cs typeface="Arial"/>
            </a:endParaRPr>
          </a:p>
        </p:txBody>
      </p:sp>
      <p:sp>
        <p:nvSpPr>
          <p:cNvPr id="6" name="object 6"/>
          <p:cNvSpPr txBox="1"/>
          <p:nvPr/>
        </p:nvSpPr>
        <p:spPr>
          <a:xfrm>
            <a:off x="380491" y="1978503"/>
            <a:ext cx="8311515" cy="4025265"/>
          </a:xfrm>
          <a:prstGeom prst="rect">
            <a:avLst/>
          </a:prstGeom>
        </p:spPr>
        <p:txBody>
          <a:bodyPr vert="horz" wrap="square" lIns="0" tIns="109855" rIns="0" bIns="0" rtlCol="0">
            <a:spAutoFit/>
          </a:bodyPr>
          <a:lstStyle/>
          <a:p>
            <a:pPr marL="355600" indent="-342900">
              <a:lnSpc>
                <a:spcPct val="100000"/>
              </a:lnSpc>
              <a:spcBef>
                <a:spcPts val="865"/>
              </a:spcBef>
              <a:buChar char="•"/>
              <a:tabLst>
                <a:tab pos="354965" algn="l"/>
                <a:tab pos="355600" algn="l"/>
              </a:tabLst>
            </a:pPr>
            <a:r>
              <a:rPr sz="3200" dirty="0">
                <a:latin typeface="Arial MT"/>
                <a:cs typeface="Arial MT"/>
              </a:rPr>
              <a:t>Role</a:t>
            </a:r>
            <a:r>
              <a:rPr sz="3200" spc="-65" dirty="0">
                <a:latin typeface="Arial MT"/>
                <a:cs typeface="Arial MT"/>
              </a:rPr>
              <a:t> </a:t>
            </a:r>
            <a:r>
              <a:rPr sz="3200" spc="-5" dirty="0">
                <a:latin typeface="Arial MT"/>
                <a:cs typeface="Arial MT"/>
              </a:rPr>
              <a:t>Modeling</a:t>
            </a:r>
            <a:endParaRPr sz="3200" dirty="0">
              <a:latin typeface="Arial MT"/>
              <a:cs typeface="Arial MT"/>
            </a:endParaRPr>
          </a:p>
          <a:p>
            <a:pPr marL="355600" indent="-342900">
              <a:lnSpc>
                <a:spcPct val="100000"/>
              </a:lnSpc>
              <a:spcBef>
                <a:spcPts val="770"/>
              </a:spcBef>
              <a:buChar char="•"/>
              <a:tabLst>
                <a:tab pos="354965" algn="l"/>
                <a:tab pos="355600" algn="l"/>
              </a:tabLst>
            </a:pPr>
            <a:r>
              <a:rPr sz="3200" dirty="0">
                <a:latin typeface="Arial MT"/>
                <a:cs typeface="Arial MT"/>
              </a:rPr>
              <a:t>Bed</a:t>
            </a:r>
            <a:r>
              <a:rPr sz="3200" spc="-55" dirty="0">
                <a:latin typeface="Arial MT"/>
                <a:cs typeface="Arial MT"/>
              </a:rPr>
              <a:t> </a:t>
            </a:r>
            <a:r>
              <a:rPr sz="3200" spc="-5" dirty="0">
                <a:latin typeface="Arial MT"/>
                <a:cs typeface="Arial MT"/>
              </a:rPr>
              <a:t>Side</a:t>
            </a:r>
            <a:r>
              <a:rPr sz="3200" spc="-90" dirty="0">
                <a:latin typeface="Arial MT"/>
                <a:cs typeface="Arial MT"/>
              </a:rPr>
              <a:t> </a:t>
            </a:r>
            <a:r>
              <a:rPr sz="3200" spc="-50" dirty="0">
                <a:latin typeface="Arial MT"/>
                <a:cs typeface="Arial MT"/>
              </a:rPr>
              <a:t>Teaching</a:t>
            </a:r>
            <a:endParaRPr sz="3200" dirty="0">
              <a:latin typeface="Arial MT"/>
              <a:cs typeface="Arial MT"/>
            </a:endParaRPr>
          </a:p>
          <a:p>
            <a:pPr marL="355600" indent="-342900">
              <a:lnSpc>
                <a:spcPct val="100000"/>
              </a:lnSpc>
              <a:spcBef>
                <a:spcPts val="770"/>
              </a:spcBef>
              <a:buChar char="•"/>
              <a:tabLst>
                <a:tab pos="354965" algn="l"/>
                <a:tab pos="355600" algn="l"/>
              </a:tabLst>
            </a:pPr>
            <a:r>
              <a:rPr sz="3200" spc="-5" dirty="0">
                <a:latin typeface="Arial MT"/>
                <a:cs typeface="Arial MT"/>
              </a:rPr>
              <a:t>Simulated</a:t>
            </a:r>
            <a:r>
              <a:rPr sz="3200" spc="-75" dirty="0">
                <a:latin typeface="Arial MT"/>
                <a:cs typeface="Arial MT"/>
              </a:rPr>
              <a:t> </a:t>
            </a:r>
            <a:r>
              <a:rPr sz="3200" spc="-5" dirty="0">
                <a:latin typeface="Arial MT"/>
                <a:cs typeface="Arial MT"/>
              </a:rPr>
              <a:t>Patients</a:t>
            </a:r>
            <a:endParaRPr sz="3200" dirty="0">
              <a:latin typeface="Arial MT"/>
              <a:cs typeface="Arial MT"/>
            </a:endParaRPr>
          </a:p>
          <a:p>
            <a:pPr marL="355600" indent="-342900">
              <a:lnSpc>
                <a:spcPct val="100000"/>
              </a:lnSpc>
              <a:spcBef>
                <a:spcPts val="770"/>
              </a:spcBef>
              <a:buChar char="•"/>
              <a:tabLst>
                <a:tab pos="354965" algn="l"/>
                <a:tab pos="355600" algn="l"/>
              </a:tabLst>
            </a:pPr>
            <a:r>
              <a:rPr sz="3200" spc="-5" dirty="0">
                <a:latin typeface="Arial MT"/>
                <a:cs typeface="Arial MT"/>
              </a:rPr>
              <a:t>Small</a:t>
            </a:r>
            <a:r>
              <a:rPr sz="3200" spc="-20" dirty="0">
                <a:latin typeface="Arial MT"/>
                <a:cs typeface="Arial MT"/>
              </a:rPr>
              <a:t> </a:t>
            </a:r>
            <a:r>
              <a:rPr sz="3200" dirty="0">
                <a:latin typeface="Arial MT"/>
                <a:cs typeface="Arial MT"/>
              </a:rPr>
              <a:t>Group</a:t>
            </a:r>
            <a:r>
              <a:rPr sz="3200" spc="-55" dirty="0">
                <a:latin typeface="Arial MT"/>
                <a:cs typeface="Arial MT"/>
              </a:rPr>
              <a:t> </a:t>
            </a:r>
            <a:r>
              <a:rPr sz="3200" dirty="0">
                <a:latin typeface="Arial MT"/>
                <a:cs typeface="Arial MT"/>
              </a:rPr>
              <a:t>Discussions</a:t>
            </a:r>
          </a:p>
          <a:p>
            <a:pPr>
              <a:lnSpc>
                <a:spcPct val="100000"/>
              </a:lnSpc>
              <a:spcBef>
                <a:spcPts val="30"/>
              </a:spcBef>
            </a:pPr>
            <a:endParaRPr sz="4650" dirty="0">
              <a:latin typeface="Arial MT"/>
              <a:cs typeface="Arial MT"/>
            </a:endParaRPr>
          </a:p>
          <a:p>
            <a:pPr marL="67945" algn="ctr">
              <a:lnSpc>
                <a:spcPct val="100000"/>
              </a:lnSpc>
            </a:pPr>
            <a:r>
              <a:rPr sz="3200" b="1" i="1" spc="-30" dirty="0">
                <a:solidFill>
                  <a:srgbClr val="4E160F"/>
                </a:solidFill>
                <a:latin typeface="Arial"/>
                <a:cs typeface="Arial"/>
              </a:rPr>
              <a:t>We</a:t>
            </a:r>
            <a:r>
              <a:rPr sz="3200" b="1" i="1" spc="-25" dirty="0">
                <a:solidFill>
                  <a:srgbClr val="4E160F"/>
                </a:solidFill>
                <a:latin typeface="Arial"/>
                <a:cs typeface="Arial"/>
              </a:rPr>
              <a:t> </a:t>
            </a:r>
            <a:r>
              <a:rPr sz="3200" b="1" i="1" spc="-5" dirty="0">
                <a:solidFill>
                  <a:srgbClr val="4E160F"/>
                </a:solidFill>
                <a:latin typeface="Arial"/>
                <a:cs typeface="Arial"/>
              </a:rPr>
              <a:t>teach</a:t>
            </a:r>
            <a:r>
              <a:rPr sz="3200" b="1" i="1" spc="-25" dirty="0">
                <a:solidFill>
                  <a:srgbClr val="4E160F"/>
                </a:solidFill>
                <a:latin typeface="Arial"/>
                <a:cs typeface="Arial"/>
              </a:rPr>
              <a:t> </a:t>
            </a:r>
            <a:r>
              <a:rPr sz="3200" b="1" i="1" dirty="0">
                <a:solidFill>
                  <a:srgbClr val="4E160F"/>
                </a:solidFill>
                <a:latin typeface="Arial"/>
                <a:cs typeface="Arial"/>
              </a:rPr>
              <a:t>students</a:t>
            </a:r>
            <a:r>
              <a:rPr sz="3200" b="1" i="1" spc="-45" dirty="0">
                <a:solidFill>
                  <a:srgbClr val="4E160F"/>
                </a:solidFill>
                <a:latin typeface="Arial"/>
                <a:cs typeface="Arial"/>
              </a:rPr>
              <a:t> </a:t>
            </a:r>
            <a:r>
              <a:rPr sz="3200" b="1" i="1" dirty="0">
                <a:solidFill>
                  <a:srgbClr val="4E160F"/>
                </a:solidFill>
                <a:latin typeface="Arial"/>
                <a:cs typeface="Arial"/>
              </a:rPr>
              <a:t>the</a:t>
            </a:r>
            <a:r>
              <a:rPr sz="3200" b="1" i="1" spc="-25" dirty="0">
                <a:solidFill>
                  <a:srgbClr val="4E160F"/>
                </a:solidFill>
                <a:latin typeface="Arial"/>
                <a:cs typeface="Arial"/>
              </a:rPr>
              <a:t> </a:t>
            </a:r>
            <a:r>
              <a:rPr sz="3200" b="1" i="1" spc="-5" dirty="0">
                <a:solidFill>
                  <a:srgbClr val="4E160F"/>
                </a:solidFill>
                <a:latin typeface="Arial"/>
                <a:cs typeface="Arial"/>
              </a:rPr>
              <a:t>ideal,</a:t>
            </a:r>
            <a:r>
              <a:rPr sz="3200" b="1" i="1" spc="-25" dirty="0">
                <a:solidFill>
                  <a:srgbClr val="4E160F"/>
                </a:solidFill>
                <a:latin typeface="Arial"/>
                <a:cs typeface="Arial"/>
              </a:rPr>
              <a:t> </a:t>
            </a:r>
            <a:r>
              <a:rPr sz="3200" b="1" i="1" dirty="0">
                <a:solidFill>
                  <a:srgbClr val="4E160F"/>
                </a:solidFill>
                <a:latin typeface="Arial"/>
                <a:cs typeface="Arial"/>
              </a:rPr>
              <a:t>but</a:t>
            </a:r>
            <a:r>
              <a:rPr sz="3200" b="1" i="1" spc="-15" dirty="0">
                <a:solidFill>
                  <a:srgbClr val="4E160F"/>
                </a:solidFill>
                <a:latin typeface="Arial"/>
                <a:cs typeface="Arial"/>
              </a:rPr>
              <a:t> </a:t>
            </a:r>
            <a:r>
              <a:rPr sz="3200" b="1" i="1" dirty="0">
                <a:solidFill>
                  <a:srgbClr val="4E160F"/>
                </a:solidFill>
                <a:latin typeface="Arial"/>
                <a:cs typeface="Arial"/>
              </a:rPr>
              <a:t>they</a:t>
            </a:r>
            <a:r>
              <a:rPr sz="3200" b="1" i="1" spc="-30" dirty="0">
                <a:solidFill>
                  <a:srgbClr val="4E160F"/>
                </a:solidFill>
                <a:latin typeface="Arial"/>
                <a:cs typeface="Arial"/>
              </a:rPr>
              <a:t> </a:t>
            </a:r>
            <a:r>
              <a:rPr sz="3200" b="1" i="1" spc="-5" dirty="0">
                <a:solidFill>
                  <a:srgbClr val="4E160F"/>
                </a:solidFill>
                <a:latin typeface="Arial"/>
                <a:cs typeface="Arial"/>
              </a:rPr>
              <a:t>learn</a:t>
            </a:r>
            <a:endParaRPr sz="3200" dirty="0">
              <a:latin typeface="Arial"/>
              <a:cs typeface="Arial"/>
            </a:endParaRPr>
          </a:p>
          <a:p>
            <a:pPr marL="413384" algn="ctr">
              <a:lnSpc>
                <a:spcPct val="100000"/>
              </a:lnSpc>
            </a:pPr>
            <a:r>
              <a:rPr sz="3200" b="1" i="1" dirty="0">
                <a:solidFill>
                  <a:srgbClr val="4E160F"/>
                </a:solidFill>
                <a:latin typeface="Arial"/>
                <a:cs typeface="Arial"/>
              </a:rPr>
              <a:t>from</a:t>
            </a:r>
            <a:r>
              <a:rPr sz="3200" b="1" i="1" spc="-50" dirty="0">
                <a:solidFill>
                  <a:srgbClr val="4E160F"/>
                </a:solidFill>
                <a:latin typeface="Arial"/>
                <a:cs typeface="Arial"/>
              </a:rPr>
              <a:t> </a:t>
            </a:r>
            <a:r>
              <a:rPr sz="3200" b="1" i="1" dirty="0">
                <a:solidFill>
                  <a:srgbClr val="4E160F"/>
                </a:solidFill>
                <a:latin typeface="Arial"/>
                <a:cs typeface="Arial"/>
              </a:rPr>
              <a:t>the</a:t>
            </a:r>
            <a:r>
              <a:rPr sz="3200" b="1" i="1" spc="-45" dirty="0">
                <a:solidFill>
                  <a:srgbClr val="4E160F"/>
                </a:solidFill>
                <a:latin typeface="Arial"/>
                <a:cs typeface="Arial"/>
              </a:rPr>
              <a:t> </a:t>
            </a:r>
            <a:r>
              <a:rPr sz="3200" b="1" i="1" dirty="0">
                <a:solidFill>
                  <a:srgbClr val="4E160F"/>
                </a:solidFill>
                <a:latin typeface="Arial"/>
                <a:cs typeface="Arial"/>
              </a:rPr>
              <a:t>real</a:t>
            </a:r>
            <a:endParaRPr sz="3200" dirty="0">
              <a:latin typeface="Arial"/>
              <a:cs typeface="Arial"/>
            </a:endParaRPr>
          </a:p>
        </p:txBody>
      </p:sp>
      <p:sp>
        <p:nvSpPr>
          <p:cNvPr id="7" name="TextBox 6">
            <a:extLst>
              <a:ext uri="{FF2B5EF4-FFF2-40B4-BE49-F238E27FC236}">
                <a16:creationId xmlns:a16="http://schemas.microsoft.com/office/drawing/2014/main" id="{555C24D2-326E-A78E-4C33-E432399DBD21}"/>
              </a:ext>
            </a:extLst>
          </p:cNvPr>
          <p:cNvSpPr txBox="1"/>
          <p:nvPr/>
        </p:nvSpPr>
        <p:spPr>
          <a:xfrm>
            <a:off x="146303" y="170497"/>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0"/>
              <a:ext cx="9144000" cy="6858000"/>
            </a:xfrm>
            <a:prstGeom prst="rect">
              <a:avLst/>
            </a:prstGeom>
          </p:spPr>
        </p:pic>
        <p:pic>
          <p:nvPicPr>
            <p:cNvPr id="4" name="object 4"/>
            <p:cNvPicPr/>
            <p:nvPr/>
          </p:nvPicPr>
          <p:blipFill>
            <a:blip r:embed="rId3" cstate="print"/>
            <a:stretch>
              <a:fillRect/>
            </a:stretch>
          </p:blipFill>
          <p:spPr>
            <a:xfrm>
              <a:off x="9544" y="5029199"/>
              <a:ext cx="9134455" cy="1828797"/>
            </a:xfrm>
            <a:prstGeom prst="rect">
              <a:avLst/>
            </a:prstGeom>
          </p:spPr>
        </p:pic>
        <p:pic>
          <p:nvPicPr>
            <p:cNvPr id="5" name="object 5"/>
            <p:cNvPicPr/>
            <p:nvPr/>
          </p:nvPicPr>
          <p:blipFill>
            <a:blip r:embed="rId4" cstate="print"/>
            <a:stretch>
              <a:fillRect/>
            </a:stretch>
          </p:blipFill>
          <p:spPr>
            <a:xfrm>
              <a:off x="80448" y="6358864"/>
              <a:ext cx="1228667" cy="183667"/>
            </a:xfrm>
            <a:prstGeom prst="rect">
              <a:avLst/>
            </a:prstGeom>
          </p:spPr>
        </p:pic>
        <p:pic>
          <p:nvPicPr>
            <p:cNvPr id="6" name="object 6"/>
            <p:cNvPicPr/>
            <p:nvPr/>
          </p:nvPicPr>
          <p:blipFill>
            <a:blip r:embed="rId5" cstate="print"/>
            <a:stretch>
              <a:fillRect/>
            </a:stretch>
          </p:blipFill>
          <p:spPr>
            <a:xfrm>
              <a:off x="487680" y="5739384"/>
              <a:ext cx="454152" cy="460248"/>
            </a:xfrm>
            <a:prstGeom prst="rect">
              <a:avLst/>
            </a:prstGeom>
          </p:spPr>
        </p:pic>
        <p:pic>
          <p:nvPicPr>
            <p:cNvPr id="7" name="object 7"/>
            <p:cNvPicPr/>
            <p:nvPr/>
          </p:nvPicPr>
          <p:blipFill>
            <a:blip r:embed="rId6" cstate="print"/>
            <a:stretch>
              <a:fillRect/>
            </a:stretch>
          </p:blipFill>
          <p:spPr>
            <a:xfrm>
              <a:off x="463550" y="5714999"/>
              <a:ext cx="450850" cy="457200"/>
            </a:xfrm>
            <a:prstGeom prst="rect">
              <a:avLst/>
            </a:prstGeom>
          </p:spPr>
        </p:pic>
        <p:pic>
          <p:nvPicPr>
            <p:cNvPr id="8" name="object 8"/>
            <p:cNvPicPr/>
            <p:nvPr/>
          </p:nvPicPr>
          <p:blipFill>
            <a:blip r:embed="rId7" cstate="print"/>
            <a:stretch>
              <a:fillRect/>
            </a:stretch>
          </p:blipFill>
          <p:spPr>
            <a:xfrm>
              <a:off x="0" y="0"/>
              <a:ext cx="9144000" cy="6857998"/>
            </a:xfrm>
            <a:prstGeom prst="rect">
              <a:avLst/>
            </a:prstGeom>
          </p:spPr>
        </p:pic>
        <p:sp>
          <p:nvSpPr>
            <p:cNvPr id="9" name="object 9"/>
            <p:cNvSpPr/>
            <p:nvPr/>
          </p:nvSpPr>
          <p:spPr>
            <a:xfrm>
              <a:off x="3504873" y="228563"/>
              <a:ext cx="3063240" cy="1323975"/>
            </a:xfrm>
            <a:custGeom>
              <a:avLst/>
              <a:gdLst/>
              <a:ahLst/>
              <a:cxnLst/>
              <a:rect l="l" t="t" r="r" b="b"/>
              <a:pathLst>
                <a:path w="3063240" h="1323975">
                  <a:moveTo>
                    <a:pt x="2374331" y="816011"/>
                  </a:moveTo>
                  <a:lnTo>
                    <a:pt x="1812362" y="816011"/>
                  </a:lnTo>
                  <a:lnTo>
                    <a:pt x="3062677" y="1323757"/>
                  </a:lnTo>
                  <a:lnTo>
                    <a:pt x="2374331" y="816011"/>
                  </a:lnTo>
                  <a:close/>
                </a:path>
                <a:path w="3063240" h="1323975">
                  <a:moveTo>
                    <a:pt x="1352497" y="0"/>
                  </a:moveTo>
                  <a:lnTo>
                    <a:pt x="1292497" y="668"/>
                  </a:lnTo>
                  <a:lnTo>
                    <a:pt x="1232321" y="2155"/>
                  </a:lnTo>
                  <a:lnTo>
                    <a:pt x="1172046" y="4471"/>
                  </a:lnTo>
                  <a:lnTo>
                    <a:pt x="1111749" y="7628"/>
                  </a:lnTo>
                  <a:lnTo>
                    <a:pt x="1051506" y="11638"/>
                  </a:lnTo>
                  <a:lnTo>
                    <a:pt x="991394" y="16512"/>
                  </a:lnTo>
                  <a:lnTo>
                    <a:pt x="931490" y="22261"/>
                  </a:lnTo>
                  <a:lnTo>
                    <a:pt x="860869" y="30229"/>
                  </a:lnTo>
                  <a:lnTo>
                    <a:pt x="792534" y="39249"/>
                  </a:lnTo>
                  <a:lnTo>
                    <a:pt x="726551" y="49278"/>
                  </a:lnTo>
                  <a:lnTo>
                    <a:pt x="662985" y="60277"/>
                  </a:lnTo>
                  <a:lnTo>
                    <a:pt x="601901" y="72206"/>
                  </a:lnTo>
                  <a:lnTo>
                    <a:pt x="543366" y="85022"/>
                  </a:lnTo>
                  <a:lnTo>
                    <a:pt x="487443" y="98687"/>
                  </a:lnTo>
                  <a:lnTo>
                    <a:pt x="434200" y="113160"/>
                  </a:lnTo>
                  <a:lnTo>
                    <a:pt x="383700" y="128399"/>
                  </a:lnTo>
                  <a:lnTo>
                    <a:pt x="336011" y="144365"/>
                  </a:lnTo>
                  <a:lnTo>
                    <a:pt x="291196" y="161016"/>
                  </a:lnTo>
                  <a:lnTo>
                    <a:pt x="249321" y="178313"/>
                  </a:lnTo>
                  <a:lnTo>
                    <a:pt x="210453" y="196214"/>
                  </a:lnTo>
                  <a:lnTo>
                    <a:pt x="174655" y="214679"/>
                  </a:lnTo>
                  <a:lnTo>
                    <a:pt x="112536" y="253141"/>
                  </a:lnTo>
                  <a:lnTo>
                    <a:pt x="63487" y="293372"/>
                  </a:lnTo>
                  <a:lnTo>
                    <a:pt x="28031" y="335048"/>
                  </a:lnTo>
                  <a:lnTo>
                    <a:pt x="6692" y="377845"/>
                  </a:lnTo>
                  <a:lnTo>
                    <a:pt x="0" y="421504"/>
                  </a:lnTo>
                  <a:lnTo>
                    <a:pt x="2297" y="443434"/>
                  </a:lnTo>
                  <a:lnTo>
                    <a:pt x="18539" y="487614"/>
                  </a:lnTo>
                  <a:lnTo>
                    <a:pt x="50730" y="531780"/>
                  </a:lnTo>
                  <a:lnTo>
                    <a:pt x="94474" y="571785"/>
                  </a:lnTo>
                  <a:lnTo>
                    <a:pt x="144612" y="606383"/>
                  </a:lnTo>
                  <a:lnTo>
                    <a:pt x="203745" y="638955"/>
                  </a:lnTo>
                  <a:lnTo>
                    <a:pt x="271257" y="669411"/>
                  </a:lnTo>
                  <a:lnTo>
                    <a:pt x="307964" y="683816"/>
                  </a:lnTo>
                  <a:lnTo>
                    <a:pt x="346536" y="697657"/>
                  </a:lnTo>
                  <a:lnTo>
                    <a:pt x="386896" y="710923"/>
                  </a:lnTo>
                  <a:lnTo>
                    <a:pt x="428967" y="723601"/>
                  </a:lnTo>
                  <a:lnTo>
                    <a:pt x="472672" y="735681"/>
                  </a:lnTo>
                  <a:lnTo>
                    <a:pt x="517935" y="747151"/>
                  </a:lnTo>
                  <a:lnTo>
                    <a:pt x="564679" y="757999"/>
                  </a:lnTo>
                  <a:lnTo>
                    <a:pt x="612827" y="768214"/>
                  </a:lnTo>
                  <a:lnTo>
                    <a:pt x="662303" y="777785"/>
                  </a:lnTo>
                  <a:lnTo>
                    <a:pt x="713029" y="786699"/>
                  </a:lnTo>
                  <a:lnTo>
                    <a:pt x="764930" y="794945"/>
                  </a:lnTo>
                  <a:lnTo>
                    <a:pt x="817927" y="802512"/>
                  </a:lnTo>
                  <a:lnTo>
                    <a:pt x="871945" y="809388"/>
                  </a:lnTo>
                  <a:lnTo>
                    <a:pt x="926906" y="815561"/>
                  </a:lnTo>
                  <a:lnTo>
                    <a:pt x="982734" y="821020"/>
                  </a:lnTo>
                  <a:lnTo>
                    <a:pt x="1039352" y="825754"/>
                  </a:lnTo>
                  <a:lnTo>
                    <a:pt x="1096684" y="829751"/>
                  </a:lnTo>
                  <a:lnTo>
                    <a:pt x="1154652" y="832999"/>
                  </a:lnTo>
                  <a:lnTo>
                    <a:pt x="1213180" y="835486"/>
                  </a:lnTo>
                  <a:lnTo>
                    <a:pt x="1272191" y="837202"/>
                  </a:lnTo>
                  <a:lnTo>
                    <a:pt x="1331609" y="838135"/>
                  </a:lnTo>
                  <a:lnTo>
                    <a:pt x="1391356" y="838273"/>
                  </a:lnTo>
                  <a:lnTo>
                    <a:pt x="1451355" y="837604"/>
                  </a:lnTo>
                  <a:lnTo>
                    <a:pt x="1511531" y="836117"/>
                  </a:lnTo>
                  <a:lnTo>
                    <a:pt x="1571806" y="833801"/>
                  </a:lnTo>
                  <a:lnTo>
                    <a:pt x="1632103" y="830644"/>
                  </a:lnTo>
                  <a:lnTo>
                    <a:pt x="1692346" y="826634"/>
                  </a:lnTo>
                  <a:lnTo>
                    <a:pt x="1752458" y="821761"/>
                  </a:lnTo>
                  <a:lnTo>
                    <a:pt x="1812362" y="816011"/>
                  </a:lnTo>
                  <a:lnTo>
                    <a:pt x="2374331" y="816011"/>
                  </a:lnTo>
                  <a:lnTo>
                    <a:pt x="2266895" y="736763"/>
                  </a:lnTo>
                  <a:lnTo>
                    <a:pt x="2335052" y="717569"/>
                  </a:lnTo>
                  <a:lnTo>
                    <a:pt x="2398246" y="697213"/>
                  </a:lnTo>
                  <a:lnTo>
                    <a:pt x="2456399" y="675782"/>
                  </a:lnTo>
                  <a:lnTo>
                    <a:pt x="2509434" y="653363"/>
                  </a:lnTo>
                  <a:lnTo>
                    <a:pt x="2557273" y="630044"/>
                  </a:lnTo>
                  <a:lnTo>
                    <a:pt x="2599837" y="605911"/>
                  </a:lnTo>
                  <a:lnTo>
                    <a:pt x="2637050" y="581051"/>
                  </a:lnTo>
                  <a:lnTo>
                    <a:pt x="2668832" y="555551"/>
                  </a:lnTo>
                  <a:lnTo>
                    <a:pt x="2715796" y="502981"/>
                  </a:lnTo>
                  <a:lnTo>
                    <a:pt x="2740106" y="448896"/>
                  </a:lnTo>
                  <a:lnTo>
                    <a:pt x="2743571" y="421504"/>
                  </a:lnTo>
                  <a:lnTo>
                    <a:pt x="2741139" y="393993"/>
                  </a:lnTo>
                  <a:lnTo>
                    <a:pt x="2718272" y="338968"/>
                  </a:lnTo>
                  <a:lnTo>
                    <a:pt x="2670882" y="284516"/>
                  </a:lnTo>
                  <a:lnTo>
                    <a:pt x="2625471" y="248941"/>
                  </a:lnTo>
                  <a:lnTo>
                    <a:pt x="2570759" y="215344"/>
                  </a:lnTo>
                  <a:lnTo>
                    <a:pt x="2507360" y="183819"/>
                  </a:lnTo>
                  <a:lnTo>
                    <a:pt x="2435888" y="154456"/>
                  </a:lnTo>
                  <a:lnTo>
                    <a:pt x="2397316" y="140615"/>
                  </a:lnTo>
                  <a:lnTo>
                    <a:pt x="2356956" y="127350"/>
                  </a:lnTo>
                  <a:lnTo>
                    <a:pt x="2314885" y="114671"/>
                  </a:lnTo>
                  <a:lnTo>
                    <a:pt x="2271180" y="102591"/>
                  </a:lnTo>
                  <a:lnTo>
                    <a:pt x="2225917" y="91121"/>
                  </a:lnTo>
                  <a:lnTo>
                    <a:pt x="2179173" y="80273"/>
                  </a:lnTo>
                  <a:lnTo>
                    <a:pt x="2131025" y="70058"/>
                  </a:lnTo>
                  <a:lnTo>
                    <a:pt x="2081549" y="60487"/>
                  </a:lnTo>
                  <a:lnTo>
                    <a:pt x="2030823" y="51573"/>
                  </a:lnTo>
                  <a:lnTo>
                    <a:pt x="1978923" y="43327"/>
                  </a:lnTo>
                  <a:lnTo>
                    <a:pt x="1925925" y="35760"/>
                  </a:lnTo>
                  <a:lnTo>
                    <a:pt x="1871907" y="28885"/>
                  </a:lnTo>
                  <a:lnTo>
                    <a:pt x="1816946" y="22711"/>
                  </a:lnTo>
                  <a:lnTo>
                    <a:pt x="1761118" y="17252"/>
                  </a:lnTo>
                  <a:lnTo>
                    <a:pt x="1704500" y="12518"/>
                  </a:lnTo>
                  <a:lnTo>
                    <a:pt x="1647168" y="8522"/>
                  </a:lnTo>
                  <a:lnTo>
                    <a:pt x="1589200" y="5274"/>
                  </a:lnTo>
                  <a:lnTo>
                    <a:pt x="1530672" y="2786"/>
                  </a:lnTo>
                  <a:lnTo>
                    <a:pt x="1471661" y="1070"/>
                  </a:lnTo>
                  <a:lnTo>
                    <a:pt x="1412243" y="137"/>
                  </a:lnTo>
                  <a:lnTo>
                    <a:pt x="1352497" y="0"/>
                  </a:lnTo>
                  <a:close/>
                </a:path>
              </a:pathLst>
            </a:custGeom>
            <a:solidFill>
              <a:srgbClr val="D24717"/>
            </a:solidFill>
          </p:spPr>
          <p:txBody>
            <a:bodyPr wrap="square" lIns="0" tIns="0" rIns="0" bIns="0" rtlCol="0"/>
            <a:lstStyle/>
            <a:p>
              <a:endParaRPr/>
            </a:p>
          </p:txBody>
        </p:sp>
        <p:sp>
          <p:nvSpPr>
            <p:cNvPr id="10" name="object 10"/>
            <p:cNvSpPr/>
            <p:nvPr/>
          </p:nvSpPr>
          <p:spPr>
            <a:xfrm>
              <a:off x="3504866" y="228563"/>
              <a:ext cx="3063240" cy="1323975"/>
            </a:xfrm>
            <a:custGeom>
              <a:avLst/>
              <a:gdLst/>
              <a:ahLst/>
              <a:cxnLst/>
              <a:rect l="l" t="t" r="r" b="b"/>
              <a:pathLst>
                <a:path w="3063240" h="1323975">
                  <a:moveTo>
                    <a:pt x="3062684" y="1323757"/>
                  </a:moveTo>
                  <a:lnTo>
                    <a:pt x="1812369" y="816011"/>
                  </a:lnTo>
                  <a:lnTo>
                    <a:pt x="1752465" y="821761"/>
                  </a:lnTo>
                  <a:lnTo>
                    <a:pt x="1692353" y="826634"/>
                  </a:lnTo>
                  <a:lnTo>
                    <a:pt x="1632110" y="830644"/>
                  </a:lnTo>
                  <a:lnTo>
                    <a:pt x="1571812" y="833801"/>
                  </a:lnTo>
                  <a:lnTo>
                    <a:pt x="1511537" y="836117"/>
                  </a:lnTo>
                  <a:lnTo>
                    <a:pt x="1451362" y="837604"/>
                  </a:lnTo>
                  <a:lnTo>
                    <a:pt x="1391362" y="838273"/>
                  </a:lnTo>
                  <a:lnTo>
                    <a:pt x="1331615" y="838135"/>
                  </a:lnTo>
                  <a:lnTo>
                    <a:pt x="1272198" y="837202"/>
                  </a:lnTo>
                  <a:lnTo>
                    <a:pt x="1213187" y="835486"/>
                  </a:lnTo>
                  <a:lnTo>
                    <a:pt x="1154659" y="832999"/>
                  </a:lnTo>
                  <a:lnTo>
                    <a:pt x="1096691" y="829751"/>
                  </a:lnTo>
                  <a:lnTo>
                    <a:pt x="1039359" y="825754"/>
                  </a:lnTo>
                  <a:lnTo>
                    <a:pt x="982741" y="821020"/>
                  </a:lnTo>
                  <a:lnTo>
                    <a:pt x="926913" y="815561"/>
                  </a:lnTo>
                  <a:lnTo>
                    <a:pt x="871951" y="809388"/>
                  </a:lnTo>
                  <a:lnTo>
                    <a:pt x="817934" y="802512"/>
                  </a:lnTo>
                  <a:lnTo>
                    <a:pt x="764936" y="794945"/>
                  </a:lnTo>
                  <a:lnTo>
                    <a:pt x="713036" y="786699"/>
                  </a:lnTo>
                  <a:lnTo>
                    <a:pt x="662310" y="777785"/>
                  </a:lnTo>
                  <a:lnTo>
                    <a:pt x="612834" y="768214"/>
                  </a:lnTo>
                  <a:lnTo>
                    <a:pt x="564686" y="757999"/>
                  </a:lnTo>
                  <a:lnTo>
                    <a:pt x="517942" y="747151"/>
                  </a:lnTo>
                  <a:lnTo>
                    <a:pt x="472679" y="735681"/>
                  </a:lnTo>
                  <a:lnTo>
                    <a:pt x="428973" y="723601"/>
                  </a:lnTo>
                  <a:lnTo>
                    <a:pt x="386902" y="710923"/>
                  </a:lnTo>
                  <a:lnTo>
                    <a:pt x="346543" y="697657"/>
                  </a:lnTo>
                  <a:lnTo>
                    <a:pt x="307971" y="683816"/>
                  </a:lnTo>
                  <a:lnTo>
                    <a:pt x="271264" y="669411"/>
                  </a:lnTo>
                  <a:lnTo>
                    <a:pt x="203752" y="638955"/>
                  </a:lnTo>
                  <a:lnTo>
                    <a:pt x="144619" y="606383"/>
                  </a:lnTo>
                  <a:lnTo>
                    <a:pt x="94481" y="571785"/>
                  </a:lnTo>
                  <a:lnTo>
                    <a:pt x="50737" y="531780"/>
                  </a:lnTo>
                  <a:lnTo>
                    <a:pt x="18546" y="487614"/>
                  </a:lnTo>
                  <a:lnTo>
                    <a:pt x="2304" y="443434"/>
                  </a:lnTo>
                  <a:lnTo>
                    <a:pt x="0" y="421439"/>
                  </a:lnTo>
                  <a:lnTo>
                    <a:pt x="1486" y="399563"/>
                  </a:lnTo>
                  <a:lnTo>
                    <a:pt x="15571" y="356327"/>
                  </a:lnTo>
                  <a:lnTo>
                    <a:pt x="44034" y="314049"/>
                  </a:lnTo>
                  <a:lnTo>
                    <a:pt x="86352" y="273055"/>
                  </a:lnTo>
                  <a:lnTo>
                    <a:pt x="142001" y="233668"/>
                  </a:lnTo>
                  <a:lnTo>
                    <a:pt x="210459" y="196214"/>
                  </a:lnTo>
                  <a:lnTo>
                    <a:pt x="249328" y="178313"/>
                  </a:lnTo>
                  <a:lnTo>
                    <a:pt x="291202" y="161016"/>
                  </a:lnTo>
                  <a:lnTo>
                    <a:pt x="336017" y="144365"/>
                  </a:lnTo>
                  <a:lnTo>
                    <a:pt x="383707" y="128399"/>
                  </a:lnTo>
                  <a:lnTo>
                    <a:pt x="434207" y="113160"/>
                  </a:lnTo>
                  <a:lnTo>
                    <a:pt x="487450" y="98687"/>
                  </a:lnTo>
                  <a:lnTo>
                    <a:pt x="543373" y="85022"/>
                  </a:lnTo>
                  <a:lnTo>
                    <a:pt x="601908" y="72206"/>
                  </a:lnTo>
                  <a:lnTo>
                    <a:pt x="662992" y="60277"/>
                  </a:lnTo>
                  <a:lnTo>
                    <a:pt x="726558" y="49278"/>
                  </a:lnTo>
                  <a:lnTo>
                    <a:pt x="792541" y="39249"/>
                  </a:lnTo>
                  <a:lnTo>
                    <a:pt x="860876" y="30229"/>
                  </a:lnTo>
                  <a:lnTo>
                    <a:pt x="931497" y="22261"/>
                  </a:lnTo>
                  <a:lnTo>
                    <a:pt x="991401" y="16512"/>
                  </a:lnTo>
                  <a:lnTo>
                    <a:pt x="1051513" y="11638"/>
                  </a:lnTo>
                  <a:lnTo>
                    <a:pt x="1111756" y="7628"/>
                  </a:lnTo>
                  <a:lnTo>
                    <a:pt x="1172053" y="4471"/>
                  </a:lnTo>
                  <a:lnTo>
                    <a:pt x="1232328" y="2155"/>
                  </a:lnTo>
                  <a:lnTo>
                    <a:pt x="1292504" y="668"/>
                  </a:lnTo>
                  <a:lnTo>
                    <a:pt x="1352503" y="0"/>
                  </a:lnTo>
                  <a:lnTo>
                    <a:pt x="1412250" y="137"/>
                  </a:lnTo>
                  <a:lnTo>
                    <a:pt x="1471667" y="1070"/>
                  </a:lnTo>
                  <a:lnTo>
                    <a:pt x="1530678" y="2786"/>
                  </a:lnTo>
                  <a:lnTo>
                    <a:pt x="1589206" y="5274"/>
                  </a:lnTo>
                  <a:lnTo>
                    <a:pt x="1647175" y="8522"/>
                  </a:lnTo>
                  <a:lnTo>
                    <a:pt x="1704506" y="12518"/>
                  </a:lnTo>
                  <a:lnTo>
                    <a:pt x="1761125" y="17252"/>
                  </a:lnTo>
                  <a:lnTo>
                    <a:pt x="1816953" y="22711"/>
                  </a:lnTo>
                  <a:lnTo>
                    <a:pt x="1871914" y="28885"/>
                  </a:lnTo>
                  <a:lnTo>
                    <a:pt x="1925932" y="35760"/>
                  </a:lnTo>
                  <a:lnTo>
                    <a:pt x="1978929" y="43327"/>
                  </a:lnTo>
                  <a:lnTo>
                    <a:pt x="2030829" y="51573"/>
                  </a:lnTo>
                  <a:lnTo>
                    <a:pt x="2081556" y="60487"/>
                  </a:lnTo>
                  <a:lnTo>
                    <a:pt x="2131031" y="70058"/>
                  </a:lnTo>
                  <a:lnTo>
                    <a:pt x="2179180" y="80273"/>
                  </a:lnTo>
                  <a:lnTo>
                    <a:pt x="2225924" y="91121"/>
                  </a:lnTo>
                  <a:lnTo>
                    <a:pt x="2271187" y="102591"/>
                  </a:lnTo>
                  <a:lnTo>
                    <a:pt x="2314892" y="114671"/>
                  </a:lnTo>
                  <a:lnTo>
                    <a:pt x="2356963" y="127350"/>
                  </a:lnTo>
                  <a:lnTo>
                    <a:pt x="2397323" y="140615"/>
                  </a:lnTo>
                  <a:lnTo>
                    <a:pt x="2435894" y="154456"/>
                  </a:lnTo>
                  <a:lnTo>
                    <a:pt x="2472601" y="168861"/>
                  </a:lnTo>
                  <a:lnTo>
                    <a:pt x="2540114" y="199317"/>
                  </a:lnTo>
                  <a:lnTo>
                    <a:pt x="2599246" y="231889"/>
                  </a:lnTo>
                  <a:lnTo>
                    <a:pt x="2649384" y="266487"/>
                  </a:lnTo>
                  <a:lnTo>
                    <a:pt x="2697688" y="311627"/>
                  </a:lnTo>
                  <a:lnTo>
                    <a:pt x="2732739" y="366452"/>
                  </a:lnTo>
                  <a:lnTo>
                    <a:pt x="2743578" y="421504"/>
                  </a:lnTo>
                  <a:lnTo>
                    <a:pt x="2740113" y="448896"/>
                  </a:lnTo>
                  <a:lnTo>
                    <a:pt x="2715803" y="502981"/>
                  </a:lnTo>
                  <a:lnTo>
                    <a:pt x="2668839" y="555551"/>
                  </a:lnTo>
                  <a:lnTo>
                    <a:pt x="2637057" y="581051"/>
                  </a:lnTo>
                  <a:lnTo>
                    <a:pt x="2599844" y="605911"/>
                  </a:lnTo>
                  <a:lnTo>
                    <a:pt x="2557279" y="630044"/>
                  </a:lnTo>
                  <a:lnTo>
                    <a:pt x="2509441" y="653363"/>
                  </a:lnTo>
                  <a:lnTo>
                    <a:pt x="2456406" y="675782"/>
                  </a:lnTo>
                  <a:lnTo>
                    <a:pt x="2398252" y="697213"/>
                  </a:lnTo>
                  <a:lnTo>
                    <a:pt x="2335058" y="717569"/>
                  </a:lnTo>
                  <a:lnTo>
                    <a:pt x="2266902" y="736763"/>
                  </a:lnTo>
                  <a:lnTo>
                    <a:pt x="3062684" y="1323757"/>
                  </a:lnTo>
                  <a:close/>
                </a:path>
              </a:pathLst>
            </a:custGeom>
            <a:ln w="57149">
              <a:solidFill>
                <a:srgbClr val="FF0000"/>
              </a:solidFill>
            </a:ln>
          </p:spPr>
          <p:txBody>
            <a:bodyPr wrap="square" lIns="0" tIns="0" rIns="0" bIns="0" rtlCol="0"/>
            <a:lstStyle/>
            <a:p>
              <a:endParaRPr/>
            </a:p>
          </p:txBody>
        </p:sp>
      </p:grpSp>
      <p:sp>
        <p:nvSpPr>
          <p:cNvPr id="11" name="object 11"/>
          <p:cNvSpPr txBox="1">
            <a:spLocks noGrp="1"/>
          </p:cNvSpPr>
          <p:nvPr>
            <p:ph type="title"/>
          </p:nvPr>
        </p:nvSpPr>
        <p:spPr>
          <a:xfrm>
            <a:off x="4026534" y="382905"/>
            <a:ext cx="1703070" cy="635635"/>
          </a:xfrm>
          <a:prstGeom prst="rect">
            <a:avLst/>
          </a:prstGeom>
        </p:spPr>
        <p:txBody>
          <a:bodyPr vert="horz" wrap="square" lIns="0" tIns="13335" rIns="0" bIns="0" rtlCol="0">
            <a:spAutoFit/>
          </a:bodyPr>
          <a:lstStyle/>
          <a:p>
            <a:pPr marL="12700" marR="5080" indent="149225">
              <a:lnSpc>
                <a:spcPct val="100000"/>
              </a:lnSpc>
              <a:spcBef>
                <a:spcPts val="105"/>
              </a:spcBef>
            </a:pPr>
            <a:r>
              <a:rPr sz="2000" dirty="0">
                <a:solidFill>
                  <a:srgbClr val="CC9900"/>
                </a:solidFill>
                <a:latin typeface="Tahoma"/>
                <a:cs typeface="Tahoma"/>
              </a:rPr>
              <a:t>Do that.. &amp; </a:t>
            </a:r>
            <a:r>
              <a:rPr sz="2000" spc="5" dirty="0">
                <a:solidFill>
                  <a:srgbClr val="CC9900"/>
                </a:solidFill>
                <a:latin typeface="Tahoma"/>
                <a:cs typeface="Tahoma"/>
              </a:rPr>
              <a:t> </a:t>
            </a:r>
            <a:r>
              <a:rPr sz="2000" spc="-5" dirty="0">
                <a:solidFill>
                  <a:srgbClr val="CC9900"/>
                </a:solidFill>
                <a:latin typeface="Tahoma"/>
                <a:cs typeface="Tahoma"/>
              </a:rPr>
              <a:t>Don’t</a:t>
            </a:r>
            <a:r>
              <a:rPr sz="2000" spc="-75" dirty="0">
                <a:solidFill>
                  <a:srgbClr val="CC9900"/>
                </a:solidFill>
                <a:latin typeface="Tahoma"/>
                <a:cs typeface="Tahoma"/>
              </a:rPr>
              <a:t> </a:t>
            </a:r>
            <a:r>
              <a:rPr sz="2000" dirty="0">
                <a:solidFill>
                  <a:srgbClr val="CC9900"/>
                </a:solidFill>
                <a:latin typeface="Tahoma"/>
                <a:cs typeface="Tahoma"/>
              </a:rPr>
              <a:t>do</a:t>
            </a:r>
            <a:r>
              <a:rPr sz="2000" spc="-40" dirty="0">
                <a:solidFill>
                  <a:srgbClr val="CC9900"/>
                </a:solidFill>
                <a:latin typeface="Tahoma"/>
                <a:cs typeface="Tahoma"/>
              </a:rPr>
              <a:t> </a:t>
            </a:r>
            <a:r>
              <a:rPr sz="2000" dirty="0">
                <a:solidFill>
                  <a:srgbClr val="CC9900"/>
                </a:solidFill>
                <a:latin typeface="Tahoma"/>
                <a:cs typeface="Tahoma"/>
              </a:rPr>
              <a:t>that</a:t>
            </a:r>
            <a:endParaRPr sz="2000">
              <a:latin typeface="Tahoma"/>
              <a:cs typeface="Taho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146304" y="6391655"/>
              <a:ext cx="8833485" cy="309880"/>
            </a:xfrm>
            <a:custGeom>
              <a:avLst/>
              <a:gdLst/>
              <a:ahLst/>
              <a:cxnLst/>
              <a:rect l="l" t="t" r="r" b="b"/>
              <a:pathLst>
                <a:path w="8833485" h="309879">
                  <a:moveTo>
                    <a:pt x="8833104" y="0"/>
                  </a:moveTo>
                  <a:lnTo>
                    <a:pt x="0" y="0"/>
                  </a:lnTo>
                  <a:lnTo>
                    <a:pt x="0" y="309562"/>
                  </a:lnTo>
                  <a:lnTo>
                    <a:pt x="8833104" y="309562"/>
                  </a:lnTo>
                  <a:lnTo>
                    <a:pt x="8833104" y="0"/>
                  </a:lnTo>
                  <a:close/>
                </a:path>
              </a:pathLst>
            </a:custGeom>
            <a:solidFill>
              <a:srgbClr val="A18E6A"/>
            </a:solidFill>
          </p:spPr>
          <p:txBody>
            <a:bodyPr wrap="square" lIns="0" tIns="0" rIns="0" bIns="0" rtlCol="0"/>
            <a:lstStyle/>
            <a:p>
              <a:endParaRPr/>
            </a:p>
          </p:txBody>
        </p:sp>
        <p:sp>
          <p:nvSpPr>
            <p:cNvPr id="4" name="object 4"/>
            <p:cNvSpPr/>
            <p:nvPr/>
          </p:nvSpPr>
          <p:spPr>
            <a:xfrm>
              <a:off x="152400" y="158495"/>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12699">
              <a:solidFill>
                <a:srgbClr val="8E7B5C"/>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0"/>
              <a:ext cx="9144000" cy="6857998"/>
            </a:xfrm>
            <a:prstGeom prst="rect">
              <a:avLst/>
            </a:prstGeom>
          </p:spPr>
        </p:pic>
        <p:sp>
          <p:nvSpPr>
            <p:cNvPr id="6" name="object 6"/>
            <p:cNvSpPr/>
            <p:nvPr/>
          </p:nvSpPr>
          <p:spPr>
            <a:xfrm>
              <a:off x="6857982" y="304738"/>
              <a:ext cx="2210435" cy="899160"/>
            </a:xfrm>
            <a:custGeom>
              <a:avLst/>
              <a:gdLst/>
              <a:ahLst/>
              <a:cxnLst/>
              <a:rect l="l" t="t" r="r" b="b"/>
              <a:pathLst>
                <a:path w="2210434" h="899160">
                  <a:moveTo>
                    <a:pt x="1088202" y="0"/>
                  </a:moveTo>
                  <a:lnTo>
                    <a:pt x="1030848" y="820"/>
                  </a:lnTo>
                  <a:lnTo>
                    <a:pt x="973926" y="2664"/>
                  </a:lnTo>
                  <a:lnTo>
                    <a:pt x="917544" y="5512"/>
                  </a:lnTo>
                  <a:lnTo>
                    <a:pt x="861810" y="9349"/>
                  </a:lnTo>
                  <a:lnTo>
                    <a:pt x="806833" y="14158"/>
                  </a:lnTo>
                  <a:lnTo>
                    <a:pt x="752721" y="19920"/>
                  </a:lnTo>
                  <a:lnTo>
                    <a:pt x="699582" y="26620"/>
                  </a:lnTo>
                  <a:lnTo>
                    <a:pt x="647526" y="34240"/>
                  </a:lnTo>
                  <a:lnTo>
                    <a:pt x="596660" y="42762"/>
                  </a:lnTo>
                  <a:lnTo>
                    <a:pt x="547092" y="52171"/>
                  </a:lnTo>
                  <a:lnTo>
                    <a:pt x="498932" y="62448"/>
                  </a:lnTo>
                  <a:lnTo>
                    <a:pt x="452288" y="73577"/>
                  </a:lnTo>
                  <a:lnTo>
                    <a:pt x="407268" y="85541"/>
                  </a:lnTo>
                  <a:lnTo>
                    <a:pt x="363980" y="98323"/>
                  </a:lnTo>
                  <a:lnTo>
                    <a:pt x="322533" y="111904"/>
                  </a:lnTo>
                  <a:lnTo>
                    <a:pt x="283036" y="126270"/>
                  </a:lnTo>
                  <a:lnTo>
                    <a:pt x="245597" y="141402"/>
                  </a:lnTo>
                  <a:lnTo>
                    <a:pt x="210323" y="157283"/>
                  </a:lnTo>
                  <a:lnTo>
                    <a:pt x="146710" y="191224"/>
                  </a:lnTo>
                  <a:lnTo>
                    <a:pt x="93062" y="227958"/>
                  </a:lnTo>
                  <a:lnTo>
                    <a:pt x="46089" y="272073"/>
                  </a:lnTo>
                  <a:lnTo>
                    <a:pt x="13128" y="321969"/>
                  </a:lnTo>
                  <a:lnTo>
                    <a:pt x="0" y="371925"/>
                  </a:lnTo>
                  <a:lnTo>
                    <a:pt x="631" y="396743"/>
                  </a:lnTo>
                  <a:lnTo>
                    <a:pt x="15807" y="445694"/>
                  </a:lnTo>
                  <a:lnTo>
                    <a:pt x="48889" y="493245"/>
                  </a:lnTo>
                  <a:lnTo>
                    <a:pt x="99108" y="538811"/>
                  </a:lnTo>
                  <a:lnTo>
                    <a:pt x="130403" y="560667"/>
                  </a:lnTo>
                  <a:lnTo>
                    <a:pt x="165694" y="581807"/>
                  </a:lnTo>
                  <a:lnTo>
                    <a:pt x="204885" y="602160"/>
                  </a:lnTo>
                  <a:lnTo>
                    <a:pt x="247878" y="621651"/>
                  </a:lnTo>
                  <a:lnTo>
                    <a:pt x="294578" y="640207"/>
                  </a:lnTo>
                  <a:lnTo>
                    <a:pt x="344889" y="657756"/>
                  </a:lnTo>
                  <a:lnTo>
                    <a:pt x="398714" y="674225"/>
                  </a:lnTo>
                  <a:lnTo>
                    <a:pt x="455957" y="689540"/>
                  </a:lnTo>
                  <a:lnTo>
                    <a:pt x="516522" y="703628"/>
                  </a:lnTo>
                  <a:lnTo>
                    <a:pt x="580312" y="716417"/>
                  </a:lnTo>
                  <a:lnTo>
                    <a:pt x="647232" y="727833"/>
                  </a:lnTo>
                  <a:lnTo>
                    <a:pt x="717185" y="737804"/>
                  </a:lnTo>
                  <a:lnTo>
                    <a:pt x="852567" y="898586"/>
                  </a:lnTo>
                  <a:lnTo>
                    <a:pt x="1132983" y="761934"/>
                  </a:lnTo>
                  <a:lnTo>
                    <a:pt x="1196926" y="760738"/>
                  </a:lnTo>
                  <a:lnTo>
                    <a:pt x="1260040" y="758295"/>
                  </a:lnTo>
                  <a:lnTo>
                    <a:pt x="1322204" y="754635"/>
                  </a:lnTo>
                  <a:lnTo>
                    <a:pt x="1383295" y="749788"/>
                  </a:lnTo>
                  <a:lnTo>
                    <a:pt x="1443191" y="743784"/>
                  </a:lnTo>
                  <a:lnTo>
                    <a:pt x="1501771" y="736653"/>
                  </a:lnTo>
                  <a:lnTo>
                    <a:pt x="1558913" y="728425"/>
                  </a:lnTo>
                  <a:lnTo>
                    <a:pt x="1614494" y="719129"/>
                  </a:lnTo>
                  <a:lnTo>
                    <a:pt x="1668394" y="708796"/>
                  </a:lnTo>
                  <a:lnTo>
                    <a:pt x="1720489" y="697456"/>
                  </a:lnTo>
                  <a:lnTo>
                    <a:pt x="1770658" y="685138"/>
                  </a:lnTo>
                  <a:lnTo>
                    <a:pt x="1818779" y="671873"/>
                  </a:lnTo>
                  <a:lnTo>
                    <a:pt x="1864730" y="657690"/>
                  </a:lnTo>
                  <a:lnTo>
                    <a:pt x="1908389" y="642620"/>
                  </a:lnTo>
                  <a:lnTo>
                    <a:pt x="1949634" y="626692"/>
                  </a:lnTo>
                  <a:lnTo>
                    <a:pt x="1988343" y="609936"/>
                  </a:lnTo>
                  <a:lnTo>
                    <a:pt x="2024395" y="592383"/>
                  </a:lnTo>
                  <a:lnTo>
                    <a:pt x="2088037" y="555003"/>
                  </a:lnTo>
                  <a:lnTo>
                    <a:pt x="2139585" y="514792"/>
                  </a:lnTo>
                  <a:lnTo>
                    <a:pt x="2182751" y="465145"/>
                  </a:lnTo>
                  <a:lnTo>
                    <a:pt x="2205699" y="415146"/>
                  </a:lnTo>
                  <a:lnTo>
                    <a:pt x="2209833" y="390196"/>
                  </a:lnTo>
                  <a:lnTo>
                    <a:pt x="2209201" y="365378"/>
                  </a:lnTo>
                  <a:lnTo>
                    <a:pt x="2194026" y="316427"/>
                  </a:lnTo>
                  <a:lnTo>
                    <a:pt x="2160944" y="268877"/>
                  </a:lnTo>
                  <a:lnTo>
                    <a:pt x="2110724" y="223311"/>
                  </a:lnTo>
                  <a:lnTo>
                    <a:pt x="2079429" y="201455"/>
                  </a:lnTo>
                  <a:lnTo>
                    <a:pt x="2044138" y="180314"/>
                  </a:lnTo>
                  <a:lnTo>
                    <a:pt x="2004948" y="159962"/>
                  </a:lnTo>
                  <a:lnTo>
                    <a:pt x="1961955" y="140471"/>
                  </a:lnTo>
                  <a:lnTo>
                    <a:pt x="1915254" y="121915"/>
                  </a:lnTo>
                  <a:lnTo>
                    <a:pt x="1864944" y="104365"/>
                  </a:lnTo>
                  <a:lnTo>
                    <a:pt x="1811119" y="87897"/>
                  </a:lnTo>
                  <a:lnTo>
                    <a:pt x="1753876" y="72582"/>
                  </a:lnTo>
                  <a:lnTo>
                    <a:pt x="1693311" y="58493"/>
                  </a:lnTo>
                  <a:lnTo>
                    <a:pt x="1629520" y="45705"/>
                  </a:lnTo>
                  <a:lnTo>
                    <a:pt x="1562600" y="34288"/>
                  </a:lnTo>
                  <a:lnTo>
                    <a:pt x="1492647" y="24318"/>
                  </a:lnTo>
                  <a:lnTo>
                    <a:pt x="1435310" y="17503"/>
                  </a:lnTo>
                  <a:lnTo>
                    <a:pt x="1377645" y="11830"/>
                  </a:lnTo>
                  <a:lnTo>
                    <a:pt x="1319761" y="7283"/>
                  </a:lnTo>
                  <a:lnTo>
                    <a:pt x="1261766" y="3843"/>
                  </a:lnTo>
                  <a:lnTo>
                    <a:pt x="1203769" y="1494"/>
                  </a:lnTo>
                  <a:lnTo>
                    <a:pt x="1145878" y="218"/>
                  </a:lnTo>
                  <a:lnTo>
                    <a:pt x="1088202" y="0"/>
                  </a:lnTo>
                  <a:close/>
                </a:path>
              </a:pathLst>
            </a:custGeom>
            <a:solidFill>
              <a:srgbClr val="D24717"/>
            </a:solidFill>
          </p:spPr>
          <p:txBody>
            <a:bodyPr wrap="square" lIns="0" tIns="0" rIns="0" bIns="0" rtlCol="0"/>
            <a:lstStyle/>
            <a:p>
              <a:endParaRPr/>
            </a:p>
          </p:txBody>
        </p:sp>
        <p:sp>
          <p:nvSpPr>
            <p:cNvPr id="7" name="object 7"/>
            <p:cNvSpPr/>
            <p:nvPr/>
          </p:nvSpPr>
          <p:spPr>
            <a:xfrm>
              <a:off x="6857982" y="304738"/>
              <a:ext cx="2210435" cy="899160"/>
            </a:xfrm>
            <a:custGeom>
              <a:avLst/>
              <a:gdLst/>
              <a:ahLst/>
              <a:cxnLst/>
              <a:rect l="l" t="t" r="r" b="b"/>
              <a:pathLst>
                <a:path w="2210434" h="899160">
                  <a:moveTo>
                    <a:pt x="852567" y="898586"/>
                  </a:moveTo>
                  <a:lnTo>
                    <a:pt x="717185" y="737804"/>
                  </a:lnTo>
                  <a:lnTo>
                    <a:pt x="647232" y="727833"/>
                  </a:lnTo>
                  <a:lnTo>
                    <a:pt x="580312" y="716417"/>
                  </a:lnTo>
                  <a:lnTo>
                    <a:pt x="516522" y="703628"/>
                  </a:lnTo>
                  <a:lnTo>
                    <a:pt x="455957" y="689540"/>
                  </a:lnTo>
                  <a:lnTo>
                    <a:pt x="398714" y="674225"/>
                  </a:lnTo>
                  <a:lnTo>
                    <a:pt x="344889" y="657756"/>
                  </a:lnTo>
                  <a:lnTo>
                    <a:pt x="294578" y="640207"/>
                  </a:lnTo>
                  <a:lnTo>
                    <a:pt x="247878" y="621651"/>
                  </a:lnTo>
                  <a:lnTo>
                    <a:pt x="204885" y="602160"/>
                  </a:lnTo>
                  <a:lnTo>
                    <a:pt x="165694" y="581807"/>
                  </a:lnTo>
                  <a:lnTo>
                    <a:pt x="130403" y="560667"/>
                  </a:lnTo>
                  <a:lnTo>
                    <a:pt x="99108" y="538811"/>
                  </a:lnTo>
                  <a:lnTo>
                    <a:pt x="48889" y="493245"/>
                  </a:lnTo>
                  <a:lnTo>
                    <a:pt x="15807" y="445694"/>
                  </a:lnTo>
                  <a:lnTo>
                    <a:pt x="631" y="396743"/>
                  </a:lnTo>
                  <a:lnTo>
                    <a:pt x="0" y="371925"/>
                  </a:lnTo>
                  <a:lnTo>
                    <a:pt x="4133" y="346976"/>
                  </a:lnTo>
                  <a:lnTo>
                    <a:pt x="27082" y="296977"/>
                  </a:lnTo>
                  <a:lnTo>
                    <a:pt x="70247" y="247330"/>
                  </a:lnTo>
                  <a:lnTo>
                    <a:pt x="118586" y="209251"/>
                  </a:lnTo>
                  <a:lnTo>
                    <a:pt x="177325" y="173896"/>
                  </a:lnTo>
                  <a:lnTo>
                    <a:pt x="245597" y="141402"/>
                  </a:lnTo>
                  <a:lnTo>
                    <a:pt x="283036" y="126270"/>
                  </a:lnTo>
                  <a:lnTo>
                    <a:pt x="322533" y="111904"/>
                  </a:lnTo>
                  <a:lnTo>
                    <a:pt x="363980" y="98323"/>
                  </a:lnTo>
                  <a:lnTo>
                    <a:pt x="407268" y="85541"/>
                  </a:lnTo>
                  <a:lnTo>
                    <a:pt x="452288" y="73577"/>
                  </a:lnTo>
                  <a:lnTo>
                    <a:pt x="498932" y="62448"/>
                  </a:lnTo>
                  <a:lnTo>
                    <a:pt x="547092" y="52171"/>
                  </a:lnTo>
                  <a:lnTo>
                    <a:pt x="596660" y="42762"/>
                  </a:lnTo>
                  <a:lnTo>
                    <a:pt x="647526" y="34240"/>
                  </a:lnTo>
                  <a:lnTo>
                    <a:pt x="699582" y="26620"/>
                  </a:lnTo>
                  <a:lnTo>
                    <a:pt x="752721" y="19920"/>
                  </a:lnTo>
                  <a:lnTo>
                    <a:pt x="806833" y="14158"/>
                  </a:lnTo>
                  <a:lnTo>
                    <a:pt x="861810" y="9349"/>
                  </a:lnTo>
                  <a:lnTo>
                    <a:pt x="917544" y="5512"/>
                  </a:lnTo>
                  <a:lnTo>
                    <a:pt x="973926" y="2664"/>
                  </a:lnTo>
                  <a:lnTo>
                    <a:pt x="1030848" y="820"/>
                  </a:lnTo>
                  <a:lnTo>
                    <a:pt x="1088202" y="0"/>
                  </a:lnTo>
                  <a:lnTo>
                    <a:pt x="1145878" y="218"/>
                  </a:lnTo>
                  <a:lnTo>
                    <a:pt x="1203769" y="1494"/>
                  </a:lnTo>
                  <a:lnTo>
                    <a:pt x="1261766" y="3843"/>
                  </a:lnTo>
                  <a:lnTo>
                    <a:pt x="1319761" y="7283"/>
                  </a:lnTo>
                  <a:lnTo>
                    <a:pt x="1377645" y="11830"/>
                  </a:lnTo>
                  <a:lnTo>
                    <a:pt x="1435310" y="17503"/>
                  </a:lnTo>
                  <a:lnTo>
                    <a:pt x="1492647" y="24318"/>
                  </a:lnTo>
                  <a:lnTo>
                    <a:pt x="1562600" y="34288"/>
                  </a:lnTo>
                  <a:lnTo>
                    <a:pt x="1629520" y="45705"/>
                  </a:lnTo>
                  <a:lnTo>
                    <a:pt x="1693311" y="58493"/>
                  </a:lnTo>
                  <a:lnTo>
                    <a:pt x="1753876" y="72582"/>
                  </a:lnTo>
                  <a:lnTo>
                    <a:pt x="1811119" y="87897"/>
                  </a:lnTo>
                  <a:lnTo>
                    <a:pt x="1864944" y="104365"/>
                  </a:lnTo>
                  <a:lnTo>
                    <a:pt x="1915254" y="121915"/>
                  </a:lnTo>
                  <a:lnTo>
                    <a:pt x="1961955" y="140471"/>
                  </a:lnTo>
                  <a:lnTo>
                    <a:pt x="2004948" y="159962"/>
                  </a:lnTo>
                  <a:lnTo>
                    <a:pt x="2044138" y="180314"/>
                  </a:lnTo>
                  <a:lnTo>
                    <a:pt x="2079429" y="201455"/>
                  </a:lnTo>
                  <a:lnTo>
                    <a:pt x="2110724" y="223311"/>
                  </a:lnTo>
                  <a:lnTo>
                    <a:pt x="2160944" y="268877"/>
                  </a:lnTo>
                  <a:lnTo>
                    <a:pt x="2194026" y="316427"/>
                  </a:lnTo>
                  <a:lnTo>
                    <a:pt x="2209201" y="365378"/>
                  </a:lnTo>
                  <a:lnTo>
                    <a:pt x="2209833" y="390196"/>
                  </a:lnTo>
                  <a:lnTo>
                    <a:pt x="2205699" y="415146"/>
                  </a:lnTo>
                  <a:lnTo>
                    <a:pt x="2182751" y="465145"/>
                  </a:lnTo>
                  <a:lnTo>
                    <a:pt x="2139585" y="514792"/>
                  </a:lnTo>
                  <a:lnTo>
                    <a:pt x="2088037" y="555003"/>
                  </a:lnTo>
                  <a:lnTo>
                    <a:pt x="2024395" y="592383"/>
                  </a:lnTo>
                  <a:lnTo>
                    <a:pt x="1988343" y="609936"/>
                  </a:lnTo>
                  <a:lnTo>
                    <a:pt x="1949634" y="626692"/>
                  </a:lnTo>
                  <a:lnTo>
                    <a:pt x="1908389" y="642620"/>
                  </a:lnTo>
                  <a:lnTo>
                    <a:pt x="1864730" y="657690"/>
                  </a:lnTo>
                  <a:lnTo>
                    <a:pt x="1818779" y="671873"/>
                  </a:lnTo>
                  <a:lnTo>
                    <a:pt x="1770658" y="685138"/>
                  </a:lnTo>
                  <a:lnTo>
                    <a:pt x="1720489" y="697456"/>
                  </a:lnTo>
                  <a:lnTo>
                    <a:pt x="1668394" y="708796"/>
                  </a:lnTo>
                  <a:lnTo>
                    <a:pt x="1614494" y="719129"/>
                  </a:lnTo>
                  <a:lnTo>
                    <a:pt x="1558913" y="728425"/>
                  </a:lnTo>
                  <a:lnTo>
                    <a:pt x="1501771" y="736653"/>
                  </a:lnTo>
                  <a:lnTo>
                    <a:pt x="1443191" y="743784"/>
                  </a:lnTo>
                  <a:lnTo>
                    <a:pt x="1383295" y="749788"/>
                  </a:lnTo>
                  <a:lnTo>
                    <a:pt x="1322204" y="754635"/>
                  </a:lnTo>
                  <a:lnTo>
                    <a:pt x="1260040" y="758295"/>
                  </a:lnTo>
                  <a:lnTo>
                    <a:pt x="1196926" y="760738"/>
                  </a:lnTo>
                  <a:lnTo>
                    <a:pt x="1132983" y="761934"/>
                  </a:lnTo>
                  <a:lnTo>
                    <a:pt x="852567" y="898586"/>
                  </a:lnTo>
                  <a:close/>
                </a:path>
              </a:pathLst>
            </a:custGeom>
            <a:ln w="57149">
              <a:solidFill>
                <a:srgbClr val="FF0000"/>
              </a:solidFill>
            </a:ln>
          </p:spPr>
          <p:txBody>
            <a:bodyPr wrap="square" lIns="0" tIns="0" rIns="0" bIns="0" rtlCol="0"/>
            <a:lstStyle/>
            <a:p>
              <a:endParaRPr/>
            </a:p>
          </p:txBody>
        </p:sp>
      </p:grpSp>
      <p:sp>
        <p:nvSpPr>
          <p:cNvPr id="8" name="object 8"/>
          <p:cNvSpPr txBox="1">
            <a:spLocks noGrp="1"/>
          </p:cNvSpPr>
          <p:nvPr>
            <p:ph type="title"/>
          </p:nvPr>
        </p:nvSpPr>
        <p:spPr>
          <a:xfrm>
            <a:off x="7305547" y="447878"/>
            <a:ext cx="1317625" cy="331470"/>
          </a:xfrm>
          <a:prstGeom prst="rect">
            <a:avLst/>
          </a:prstGeom>
        </p:spPr>
        <p:txBody>
          <a:bodyPr vert="horz" wrap="square" lIns="0" tIns="13335" rIns="0" bIns="0" rtlCol="0">
            <a:spAutoFit/>
          </a:bodyPr>
          <a:lstStyle/>
          <a:p>
            <a:pPr marL="12700">
              <a:lnSpc>
                <a:spcPct val="100000"/>
              </a:lnSpc>
              <a:spcBef>
                <a:spcPts val="105"/>
              </a:spcBef>
            </a:pPr>
            <a:r>
              <a:rPr sz="2000" spc="-5" dirty="0">
                <a:solidFill>
                  <a:srgbClr val="CC9900"/>
                </a:solidFill>
                <a:latin typeface="Tahoma"/>
                <a:cs typeface="Tahoma"/>
              </a:rPr>
              <a:t>Follow</a:t>
            </a:r>
            <a:r>
              <a:rPr sz="2000" spc="-85" dirty="0">
                <a:solidFill>
                  <a:srgbClr val="CC9900"/>
                </a:solidFill>
                <a:latin typeface="Tahoma"/>
                <a:cs typeface="Tahoma"/>
              </a:rPr>
              <a:t> </a:t>
            </a:r>
            <a:r>
              <a:rPr sz="2000" spc="-5" dirty="0">
                <a:solidFill>
                  <a:srgbClr val="CC9900"/>
                </a:solidFill>
                <a:latin typeface="Tahoma"/>
                <a:cs typeface="Tahoma"/>
              </a:rPr>
              <a:t>Me</a:t>
            </a:r>
            <a:endParaRPr sz="20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181599" y="1944912"/>
          <a:ext cx="3435805" cy="4384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152400" y="528636"/>
            <a:ext cx="8465005" cy="1387249"/>
          </a:xfrm>
        </p:spPr>
        <p:txBody>
          <a:bodyPr>
            <a:normAutofit/>
          </a:bodyPr>
          <a:lstStyle/>
          <a:p>
            <a:pPr algn="l"/>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       MOTTO</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3" name="Content Placeholder 12"/>
          <p:cNvSpPr>
            <a:spLocks noGrp="1"/>
          </p:cNvSpPr>
          <p:nvPr>
            <p:ph sz="quarter" idx="4"/>
          </p:nvPr>
        </p:nvSpPr>
        <p:spPr>
          <a:xfrm>
            <a:off x="304800" y="2016349"/>
            <a:ext cx="4648200" cy="4384451"/>
          </a:xfrm>
        </p:spPr>
        <p:txBody>
          <a:bodyPr>
            <a:normAutofit/>
          </a:bodyPr>
          <a:lstStyle/>
          <a:p>
            <a:pPr lvl="0"/>
            <a:r>
              <a:rPr lang="en-US" sz="2800" dirty="0"/>
              <a:t>To impart evidence based research oriented medical education</a:t>
            </a:r>
          </a:p>
          <a:p>
            <a:pPr lvl="0"/>
            <a:r>
              <a:rPr lang="en-US" sz="2800" dirty="0"/>
              <a:t>To provide best possible patient care</a:t>
            </a:r>
          </a:p>
          <a:p>
            <a:pPr lvl="0"/>
            <a:r>
              <a:rPr lang="en-US" sz="2800" dirty="0"/>
              <a:t>To inculcate the values of mutual respect and ethical practice of medicine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6050" y="152145"/>
            <a:ext cx="8846185" cy="6560184"/>
            <a:chOff x="146050" y="152145"/>
            <a:chExt cx="8846185" cy="6560184"/>
          </a:xfrm>
        </p:grpSpPr>
        <p:sp>
          <p:nvSpPr>
            <p:cNvPr id="3" name="object 3"/>
            <p:cNvSpPr/>
            <p:nvPr/>
          </p:nvSpPr>
          <p:spPr>
            <a:xfrm>
              <a:off x="146303" y="6391655"/>
              <a:ext cx="8833485" cy="309880"/>
            </a:xfrm>
            <a:custGeom>
              <a:avLst/>
              <a:gdLst/>
              <a:ahLst/>
              <a:cxnLst/>
              <a:rect l="l" t="t" r="r" b="b"/>
              <a:pathLst>
                <a:path w="8833485" h="309879">
                  <a:moveTo>
                    <a:pt x="8833104" y="0"/>
                  </a:moveTo>
                  <a:lnTo>
                    <a:pt x="0" y="0"/>
                  </a:lnTo>
                  <a:lnTo>
                    <a:pt x="0" y="309562"/>
                  </a:lnTo>
                  <a:lnTo>
                    <a:pt x="8833104" y="309562"/>
                  </a:lnTo>
                  <a:lnTo>
                    <a:pt x="8833104" y="0"/>
                  </a:lnTo>
                  <a:close/>
                </a:path>
              </a:pathLst>
            </a:custGeom>
            <a:solidFill>
              <a:srgbClr val="A18E6A"/>
            </a:solidFill>
          </p:spPr>
          <p:txBody>
            <a:bodyPr wrap="square" lIns="0" tIns="0" rIns="0" bIns="0" rtlCol="0"/>
            <a:lstStyle/>
            <a:p>
              <a:endParaRPr/>
            </a:p>
          </p:txBody>
        </p:sp>
        <p:sp>
          <p:nvSpPr>
            <p:cNvPr id="4" name="object 4"/>
            <p:cNvSpPr/>
            <p:nvPr/>
          </p:nvSpPr>
          <p:spPr>
            <a:xfrm>
              <a:off x="152400" y="158495"/>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12699">
              <a:solidFill>
                <a:srgbClr val="8E7B5C"/>
              </a:solidFill>
            </a:ln>
          </p:spPr>
          <p:txBody>
            <a:bodyPr wrap="square" lIns="0" tIns="0" rIns="0" bIns="0" rtlCol="0"/>
            <a:lstStyle/>
            <a:p>
              <a:endParaRPr/>
            </a:p>
          </p:txBody>
        </p:sp>
      </p:grpSp>
      <p:sp>
        <p:nvSpPr>
          <p:cNvPr id="5" name="object 5"/>
          <p:cNvSpPr txBox="1">
            <a:spLocks noGrp="1"/>
          </p:cNvSpPr>
          <p:nvPr>
            <p:ph type="title"/>
          </p:nvPr>
        </p:nvSpPr>
        <p:spPr>
          <a:xfrm>
            <a:off x="-274690" y="2647339"/>
            <a:ext cx="9675470" cy="627736"/>
          </a:xfrm>
          <a:prstGeom prst="rect">
            <a:avLst/>
          </a:prstGeom>
        </p:spPr>
        <p:txBody>
          <a:bodyPr vert="horz" wrap="square" lIns="0" tIns="12065" rIns="0" bIns="0" rtlCol="0">
            <a:spAutoFit/>
          </a:bodyPr>
          <a:lstStyle/>
          <a:p>
            <a:pPr marL="2032000" marR="5080" indent="-2019935">
              <a:lnSpc>
                <a:spcPct val="100000"/>
              </a:lnSpc>
              <a:spcBef>
                <a:spcPts val="95"/>
              </a:spcBef>
            </a:pPr>
            <a:r>
              <a:rPr sz="4000" b="1" spc="-5" dirty="0">
                <a:solidFill>
                  <a:srgbClr val="7030A0"/>
                </a:solidFill>
              </a:rPr>
              <a:t>How can </a:t>
            </a:r>
            <a:r>
              <a:rPr lang="en-US" sz="4000" b="1" spc="-5" dirty="0">
                <a:solidFill>
                  <a:srgbClr val="7030A0"/>
                </a:solidFill>
              </a:rPr>
              <a:t>P</a:t>
            </a:r>
            <a:r>
              <a:rPr sz="4000" b="1" spc="-5" dirty="0">
                <a:solidFill>
                  <a:srgbClr val="7030A0"/>
                </a:solidFill>
              </a:rPr>
              <a:t>rofessionalism</a:t>
            </a:r>
            <a:r>
              <a:rPr lang="en-US" sz="4000" b="1" spc="-5" dirty="0">
                <a:solidFill>
                  <a:srgbClr val="7030A0"/>
                </a:solidFill>
              </a:rPr>
              <a:t> </a:t>
            </a:r>
            <a:r>
              <a:rPr sz="4000" b="1" spc="-5" dirty="0">
                <a:solidFill>
                  <a:srgbClr val="7030A0"/>
                </a:solidFill>
              </a:rPr>
              <a:t>be</a:t>
            </a:r>
            <a:r>
              <a:rPr lang="en-US" sz="4000" b="1" spc="-5" dirty="0">
                <a:solidFill>
                  <a:srgbClr val="7030A0"/>
                </a:solidFill>
              </a:rPr>
              <a:t> </a:t>
            </a:r>
            <a:r>
              <a:rPr sz="4000" b="1" spc="-10" dirty="0">
                <a:solidFill>
                  <a:srgbClr val="7030A0"/>
                </a:solidFill>
              </a:rPr>
              <a:t>Assessed?</a:t>
            </a:r>
            <a:endParaRPr sz="4000" b="1" dirty="0">
              <a:solidFill>
                <a:srgbClr val="7030A0"/>
              </a:solidFill>
            </a:endParaRPr>
          </a:p>
        </p:txBody>
      </p:sp>
      <p:sp>
        <p:nvSpPr>
          <p:cNvPr id="6" name="TextBox 5">
            <a:extLst>
              <a:ext uri="{FF2B5EF4-FFF2-40B4-BE49-F238E27FC236}">
                <a16:creationId xmlns:a16="http://schemas.microsoft.com/office/drawing/2014/main" id="{8A69DE50-3D02-2300-61D5-50E3986EAA13}"/>
              </a:ext>
            </a:extLst>
          </p:cNvPr>
          <p:cNvSpPr txBox="1"/>
          <p:nvPr/>
        </p:nvSpPr>
        <p:spPr>
          <a:xfrm>
            <a:off x="158115" y="242611"/>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6050" y="152145"/>
            <a:ext cx="8846185" cy="6560184"/>
            <a:chOff x="146050" y="152145"/>
            <a:chExt cx="8846185" cy="6560184"/>
          </a:xfrm>
        </p:grpSpPr>
        <p:sp>
          <p:nvSpPr>
            <p:cNvPr id="3" name="object 3"/>
            <p:cNvSpPr/>
            <p:nvPr/>
          </p:nvSpPr>
          <p:spPr>
            <a:xfrm>
              <a:off x="1600200" y="1600199"/>
              <a:ext cx="4724400" cy="4114800"/>
            </a:xfrm>
            <a:custGeom>
              <a:avLst/>
              <a:gdLst/>
              <a:ahLst/>
              <a:cxnLst/>
              <a:rect l="l" t="t" r="r" b="b"/>
              <a:pathLst>
                <a:path w="4724400" h="4114800">
                  <a:moveTo>
                    <a:pt x="0" y="4114800"/>
                  </a:moveTo>
                  <a:lnTo>
                    <a:pt x="2362200" y="0"/>
                  </a:lnTo>
                  <a:lnTo>
                    <a:pt x="4724400" y="4114800"/>
                  </a:lnTo>
                  <a:lnTo>
                    <a:pt x="0" y="4114800"/>
                  </a:lnTo>
                  <a:close/>
                </a:path>
              </a:pathLst>
            </a:custGeom>
            <a:ln w="50800">
              <a:solidFill>
                <a:srgbClr val="000000"/>
              </a:solidFill>
            </a:ln>
          </p:spPr>
          <p:txBody>
            <a:bodyPr wrap="square" lIns="0" tIns="0" rIns="0" bIns="0" rtlCol="0"/>
            <a:lstStyle/>
            <a:p>
              <a:endParaRPr/>
            </a:p>
          </p:txBody>
        </p:sp>
        <p:sp>
          <p:nvSpPr>
            <p:cNvPr id="4" name="object 4"/>
            <p:cNvSpPr/>
            <p:nvPr/>
          </p:nvSpPr>
          <p:spPr>
            <a:xfrm>
              <a:off x="1600200" y="1600199"/>
              <a:ext cx="4724400" cy="4114800"/>
            </a:xfrm>
            <a:custGeom>
              <a:avLst/>
              <a:gdLst/>
              <a:ahLst/>
              <a:cxnLst/>
              <a:rect l="l" t="t" r="r" b="b"/>
              <a:pathLst>
                <a:path w="4724400" h="4114800">
                  <a:moveTo>
                    <a:pt x="0" y="4114800"/>
                  </a:moveTo>
                  <a:lnTo>
                    <a:pt x="528447" y="3200400"/>
                  </a:lnTo>
                  <a:lnTo>
                    <a:pt x="4195953" y="3200400"/>
                  </a:lnTo>
                  <a:lnTo>
                    <a:pt x="4724400" y="4114800"/>
                  </a:lnTo>
                  <a:lnTo>
                    <a:pt x="0" y="4114800"/>
                  </a:lnTo>
                  <a:close/>
                </a:path>
                <a:path w="4724400" h="4114800">
                  <a:moveTo>
                    <a:pt x="533400" y="3200400"/>
                  </a:moveTo>
                  <a:lnTo>
                    <a:pt x="1069848" y="2286000"/>
                  </a:lnTo>
                  <a:lnTo>
                    <a:pt x="3654552" y="2286000"/>
                  </a:lnTo>
                  <a:lnTo>
                    <a:pt x="4191000" y="3200400"/>
                  </a:lnTo>
                  <a:lnTo>
                    <a:pt x="533400" y="3200400"/>
                  </a:lnTo>
                  <a:close/>
                </a:path>
                <a:path w="4724400" h="4114800">
                  <a:moveTo>
                    <a:pt x="1066800" y="2286000"/>
                  </a:moveTo>
                  <a:lnTo>
                    <a:pt x="1555750" y="1371600"/>
                  </a:lnTo>
                  <a:lnTo>
                    <a:pt x="3168650" y="1371600"/>
                  </a:lnTo>
                  <a:lnTo>
                    <a:pt x="3657600" y="2286000"/>
                  </a:lnTo>
                  <a:lnTo>
                    <a:pt x="1066800" y="2286000"/>
                  </a:lnTo>
                  <a:close/>
                </a:path>
                <a:path w="4724400" h="4114800">
                  <a:moveTo>
                    <a:pt x="1562100" y="1371600"/>
                  </a:moveTo>
                  <a:lnTo>
                    <a:pt x="2362200" y="0"/>
                  </a:lnTo>
                  <a:lnTo>
                    <a:pt x="3162300" y="1371600"/>
                  </a:lnTo>
                  <a:lnTo>
                    <a:pt x="1562100" y="1371600"/>
                  </a:lnTo>
                  <a:close/>
                </a:path>
              </a:pathLst>
            </a:custGeom>
            <a:ln w="19050">
              <a:solidFill>
                <a:srgbClr val="000000"/>
              </a:solidFill>
            </a:ln>
          </p:spPr>
          <p:txBody>
            <a:bodyPr wrap="square" lIns="0" tIns="0" rIns="0" bIns="0" rtlCol="0"/>
            <a:lstStyle/>
            <a:p>
              <a:endParaRPr/>
            </a:p>
          </p:txBody>
        </p:sp>
      </p:grpSp>
      <p:sp>
        <p:nvSpPr>
          <p:cNvPr id="5" name="object 5"/>
          <p:cNvSpPr txBox="1"/>
          <p:nvPr/>
        </p:nvSpPr>
        <p:spPr>
          <a:xfrm>
            <a:off x="3076194" y="5772099"/>
            <a:ext cx="1849120"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Times New Roman"/>
                <a:cs typeface="Times New Roman"/>
              </a:rPr>
              <a:t>Miller’s</a:t>
            </a:r>
            <a:r>
              <a:rPr sz="2000" b="1" spc="-114" dirty="0">
                <a:latin typeface="Times New Roman"/>
                <a:cs typeface="Times New Roman"/>
              </a:rPr>
              <a:t> </a:t>
            </a:r>
            <a:r>
              <a:rPr sz="2000" b="1" spc="-20" dirty="0">
                <a:latin typeface="Times New Roman"/>
                <a:cs typeface="Times New Roman"/>
              </a:rPr>
              <a:t>Triangle</a:t>
            </a:r>
            <a:endParaRPr sz="2000">
              <a:latin typeface="Times New Roman"/>
              <a:cs typeface="Times New Roman"/>
            </a:endParaRPr>
          </a:p>
        </p:txBody>
      </p:sp>
      <p:sp>
        <p:nvSpPr>
          <p:cNvPr id="6" name="object 6"/>
          <p:cNvSpPr txBox="1"/>
          <p:nvPr/>
        </p:nvSpPr>
        <p:spPr>
          <a:xfrm>
            <a:off x="3415029" y="4890642"/>
            <a:ext cx="109156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MT"/>
                <a:cs typeface="Arial MT"/>
              </a:rPr>
              <a:t>Knows</a:t>
            </a:r>
            <a:endParaRPr sz="2800">
              <a:latin typeface="Arial MT"/>
              <a:cs typeface="Arial MT"/>
            </a:endParaRPr>
          </a:p>
        </p:txBody>
      </p:sp>
      <p:sp>
        <p:nvSpPr>
          <p:cNvPr id="7" name="object 7"/>
          <p:cNvSpPr txBox="1"/>
          <p:nvPr/>
        </p:nvSpPr>
        <p:spPr>
          <a:xfrm>
            <a:off x="3042030" y="3148711"/>
            <a:ext cx="184340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MT"/>
                <a:cs typeface="Arial MT"/>
              </a:rPr>
              <a:t>Shows</a:t>
            </a:r>
            <a:r>
              <a:rPr sz="2800" spc="-75" dirty="0">
                <a:latin typeface="Arial MT"/>
                <a:cs typeface="Arial MT"/>
              </a:rPr>
              <a:t> </a:t>
            </a:r>
            <a:r>
              <a:rPr sz="2800" dirty="0">
                <a:latin typeface="Arial MT"/>
                <a:cs typeface="Arial MT"/>
              </a:rPr>
              <a:t>how</a:t>
            </a:r>
            <a:endParaRPr sz="2800">
              <a:latin typeface="Arial MT"/>
              <a:cs typeface="Arial MT"/>
            </a:endParaRPr>
          </a:p>
        </p:txBody>
      </p:sp>
      <p:sp>
        <p:nvSpPr>
          <p:cNvPr id="8" name="object 8"/>
          <p:cNvSpPr txBox="1"/>
          <p:nvPr/>
        </p:nvSpPr>
        <p:spPr>
          <a:xfrm>
            <a:off x="3040507" y="4063365"/>
            <a:ext cx="1843405"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MT"/>
                <a:cs typeface="Arial MT"/>
              </a:rPr>
              <a:t>Knows</a:t>
            </a:r>
            <a:r>
              <a:rPr sz="2800" spc="-75" dirty="0">
                <a:latin typeface="Arial MT"/>
                <a:cs typeface="Arial MT"/>
              </a:rPr>
              <a:t> </a:t>
            </a:r>
            <a:r>
              <a:rPr sz="2800" dirty="0">
                <a:latin typeface="Arial MT"/>
                <a:cs typeface="Arial MT"/>
              </a:rPr>
              <a:t>how</a:t>
            </a:r>
            <a:endParaRPr sz="2800">
              <a:latin typeface="Arial MT"/>
              <a:cs typeface="Arial MT"/>
            </a:endParaRPr>
          </a:p>
        </p:txBody>
      </p:sp>
      <p:sp>
        <p:nvSpPr>
          <p:cNvPr id="9" name="object 9"/>
          <p:cNvSpPr txBox="1"/>
          <p:nvPr/>
        </p:nvSpPr>
        <p:spPr>
          <a:xfrm>
            <a:off x="3534283" y="2310511"/>
            <a:ext cx="854710" cy="452120"/>
          </a:xfrm>
          <a:prstGeom prst="rect">
            <a:avLst/>
          </a:prstGeom>
        </p:spPr>
        <p:txBody>
          <a:bodyPr vert="horz" wrap="square" lIns="0" tIns="12065" rIns="0" bIns="0" rtlCol="0">
            <a:spAutoFit/>
          </a:bodyPr>
          <a:lstStyle/>
          <a:p>
            <a:pPr marL="12700">
              <a:lnSpc>
                <a:spcPct val="100000"/>
              </a:lnSpc>
              <a:spcBef>
                <a:spcPts val="95"/>
              </a:spcBef>
            </a:pPr>
            <a:r>
              <a:rPr sz="2800" spc="-5" dirty="0">
                <a:latin typeface="Arial MT"/>
                <a:cs typeface="Arial MT"/>
              </a:rPr>
              <a:t>Does</a:t>
            </a:r>
            <a:endParaRPr sz="2800">
              <a:latin typeface="Arial MT"/>
              <a:cs typeface="Arial MT"/>
            </a:endParaRPr>
          </a:p>
        </p:txBody>
      </p:sp>
      <p:grpSp>
        <p:nvGrpSpPr>
          <p:cNvPr id="10" name="object 10"/>
          <p:cNvGrpSpPr/>
          <p:nvPr/>
        </p:nvGrpSpPr>
        <p:grpSpPr>
          <a:xfrm>
            <a:off x="525462" y="1516062"/>
            <a:ext cx="1158875" cy="4206875"/>
            <a:chOff x="525462" y="1516062"/>
            <a:chExt cx="1158875" cy="4206875"/>
          </a:xfrm>
        </p:grpSpPr>
        <p:pic>
          <p:nvPicPr>
            <p:cNvPr id="11" name="object 11"/>
            <p:cNvPicPr/>
            <p:nvPr/>
          </p:nvPicPr>
          <p:blipFill>
            <a:blip r:embed="rId2" cstate="print"/>
            <a:stretch>
              <a:fillRect/>
            </a:stretch>
          </p:blipFill>
          <p:spPr>
            <a:xfrm>
              <a:off x="533400" y="1524000"/>
              <a:ext cx="1143000" cy="4191000"/>
            </a:xfrm>
            <a:prstGeom prst="rect">
              <a:avLst/>
            </a:prstGeom>
          </p:spPr>
        </p:pic>
        <p:sp>
          <p:nvSpPr>
            <p:cNvPr id="12" name="object 12"/>
            <p:cNvSpPr/>
            <p:nvPr/>
          </p:nvSpPr>
          <p:spPr>
            <a:xfrm>
              <a:off x="533400" y="1524000"/>
              <a:ext cx="1143000" cy="4191000"/>
            </a:xfrm>
            <a:custGeom>
              <a:avLst/>
              <a:gdLst/>
              <a:ahLst/>
              <a:cxnLst/>
              <a:rect l="l" t="t" r="r" b="b"/>
              <a:pathLst>
                <a:path w="1143000" h="4191000">
                  <a:moveTo>
                    <a:pt x="285750" y="4191000"/>
                  </a:moveTo>
                  <a:lnTo>
                    <a:pt x="285750" y="1047750"/>
                  </a:lnTo>
                  <a:lnTo>
                    <a:pt x="0" y="1047750"/>
                  </a:lnTo>
                  <a:lnTo>
                    <a:pt x="571500" y="0"/>
                  </a:lnTo>
                  <a:lnTo>
                    <a:pt x="1143000" y="1047750"/>
                  </a:lnTo>
                  <a:lnTo>
                    <a:pt x="857250" y="1047750"/>
                  </a:lnTo>
                  <a:lnTo>
                    <a:pt x="857250" y="4191000"/>
                  </a:lnTo>
                  <a:lnTo>
                    <a:pt x="285750" y="4191000"/>
                  </a:lnTo>
                  <a:close/>
                </a:path>
              </a:pathLst>
            </a:custGeom>
            <a:ln w="15875">
              <a:solidFill>
                <a:srgbClr val="000000"/>
              </a:solidFill>
            </a:ln>
          </p:spPr>
          <p:txBody>
            <a:bodyPr wrap="square" lIns="0" tIns="0" rIns="0" bIns="0" rtlCol="0"/>
            <a:lstStyle/>
            <a:p>
              <a:endParaRPr/>
            </a:p>
          </p:txBody>
        </p:sp>
        <p:pic>
          <p:nvPicPr>
            <p:cNvPr id="13" name="object 13"/>
            <p:cNvPicPr/>
            <p:nvPr/>
          </p:nvPicPr>
          <p:blipFill>
            <a:blip r:embed="rId3" cstate="print"/>
            <a:stretch>
              <a:fillRect/>
            </a:stretch>
          </p:blipFill>
          <p:spPr>
            <a:xfrm>
              <a:off x="784859" y="2656332"/>
              <a:ext cx="499872" cy="2557272"/>
            </a:xfrm>
            <a:prstGeom prst="rect">
              <a:avLst/>
            </a:prstGeom>
          </p:spPr>
        </p:pic>
      </p:grpSp>
      <p:sp>
        <p:nvSpPr>
          <p:cNvPr id="14" name="object 14"/>
          <p:cNvSpPr txBox="1"/>
          <p:nvPr/>
        </p:nvSpPr>
        <p:spPr>
          <a:xfrm>
            <a:off x="891863" y="2863341"/>
            <a:ext cx="366395" cy="2174240"/>
          </a:xfrm>
          <a:prstGeom prst="rect">
            <a:avLst/>
          </a:prstGeom>
        </p:spPr>
        <p:txBody>
          <a:bodyPr vert="vert270" wrap="square" lIns="0" tIns="0" rIns="0" bIns="0" rtlCol="0">
            <a:spAutoFit/>
          </a:bodyPr>
          <a:lstStyle/>
          <a:p>
            <a:pPr marL="12700">
              <a:lnSpc>
                <a:spcPts val="2755"/>
              </a:lnSpc>
            </a:pPr>
            <a:r>
              <a:rPr sz="2400" spc="-5" dirty="0">
                <a:solidFill>
                  <a:srgbClr val="9B2C1F"/>
                </a:solidFill>
                <a:latin typeface="Arial MT"/>
                <a:cs typeface="Arial MT"/>
              </a:rPr>
              <a:t>Professionalism</a:t>
            </a:r>
            <a:endParaRPr sz="2400">
              <a:latin typeface="Arial MT"/>
              <a:cs typeface="Arial MT"/>
            </a:endParaRPr>
          </a:p>
        </p:txBody>
      </p:sp>
      <p:grpSp>
        <p:nvGrpSpPr>
          <p:cNvPr id="15" name="object 15"/>
          <p:cNvGrpSpPr/>
          <p:nvPr/>
        </p:nvGrpSpPr>
        <p:grpSpPr>
          <a:xfrm>
            <a:off x="2819400" y="1516062"/>
            <a:ext cx="3886200" cy="4143375"/>
            <a:chOff x="2819400" y="1516062"/>
            <a:chExt cx="3886200" cy="4143375"/>
          </a:xfrm>
        </p:grpSpPr>
        <p:sp>
          <p:nvSpPr>
            <p:cNvPr id="16" name="object 16"/>
            <p:cNvSpPr/>
            <p:nvPr/>
          </p:nvSpPr>
          <p:spPr>
            <a:xfrm>
              <a:off x="2819400" y="3816350"/>
              <a:ext cx="3886200" cy="1828800"/>
            </a:xfrm>
            <a:custGeom>
              <a:avLst/>
              <a:gdLst/>
              <a:ahLst/>
              <a:cxnLst/>
              <a:rect l="l" t="t" r="r" b="b"/>
              <a:pathLst>
                <a:path w="3886200" h="1828800">
                  <a:moveTo>
                    <a:pt x="0" y="0"/>
                  </a:moveTo>
                  <a:lnTo>
                    <a:pt x="3886200" y="0"/>
                  </a:lnTo>
                </a:path>
                <a:path w="3886200" h="1828800">
                  <a:moveTo>
                    <a:pt x="0" y="1828800"/>
                  </a:moveTo>
                  <a:lnTo>
                    <a:pt x="3886200" y="1828800"/>
                  </a:lnTo>
                </a:path>
              </a:pathLst>
            </a:custGeom>
            <a:ln w="28575">
              <a:solidFill>
                <a:srgbClr val="000000"/>
              </a:solidFill>
              <a:prstDash val="lgDash"/>
            </a:ln>
          </p:spPr>
          <p:txBody>
            <a:bodyPr wrap="square" lIns="0" tIns="0" rIns="0" bIns="0" rtlCol="0"/>
            <a:lstStyle/>
            <a:p>
              <a:endParaRPr/>
            </a:p>
          </p:txBody>
        </p:sp>
        <p:sp>
          <p:nvSpPr>
            <p:cNvPr id="17" name="object 17"/>
            <p:cNvSpPr/>
            <p:nvPr/>
          </p:nvSpPr>
          <p:spPr>
            <a:xfrm>
              <a:off x="6438900" y="3816350"/>
              <a:ext cx="228600" cy="1828800"/>
            </a:xfrm>
            <a:custGeom>
              <a:avLst/>
              <a:gdLst/>
              <a:ahLst/>
              <a:cxnLst/>
              <a:rect l="l" t="t" r="r" b="b"/>
              <a:pathLst>
                <a:path w="228600" h="1828800">
                  <a:moveTo>
                    <a:pt x="76200" y="1600200"/>
                  </a:moveTo>
                  <a:lnTo>
                    <a:pt x="0" y="1600200"/>
                  </a:lnTo>
                  <a:lnTo>
                    <a:pt x="114300" y="1828800"/>
                  </a:lnTo>
                  <a:lnTo>
                    <a:pt x="209550" y="1638300"/>
                  </a:lnTo>
                  <a:lnTo>
                    <a:pt x="76200" y="1638300"/>
                  </a:lnTo>
                  <a:lnTo>
                    <a:pt x="76200" y="1600200"/>
                  </a:lnTo>
                  <a:close/>
                </a:path>
                <a:path w="228600" h="1828800">
                  <a:moveTo>
                    <a:pt x="152400" y="190500"/>
                  </a:moveTo>
                  <a:lnTo>
                    <a:pt x="76200" y="190500"/>
                  </a:lnTo>
                  <a:lnTo>
                    <a:pt x="76200" y="1638300"/>
                  </a:lnTo>
                  <a:lnTo>
                    <a:pt x="152400" y="1638300"/>
                  </a:lnTo>
                  <a:lnTo>
                    <a:pt x="152400" y="190500"/>
                  </a:lnTo>
                  <a:close/>
                </a:path>
                <a:path w="228600" h="1828800">
                  <a:moveTo>
                    <a:pt x="228600" y="1600200"/>
                  </a:moveTo>
                  <a:lnTo>
                    <a:pt x="152400" y="1600200"/>
                  </a:lnTo>
                  <a:lnTo>
                    <a:pt x="152400" y="1638300"/>
                  </a:lnTo>
                  <a:lnTo>
                    <a:pt x="209550" y="1638300"/>
                  </a:lnTo>
                  <a:lnTo>
                    <a:pt x="228600" y="1600200"/>
                  </a:lnTo>
                  <a:close/>
                </a:path>
                <a:path w="228600" h="1828800">
                  <a:moveTo>
                    <a:pt x="114300" y="0"/>
                  </a:moveTo>
                  <a:lnTo>
                    <a:pt x="0" y="228600"/>
                  </a:lnTo>
                  <a:lnTo>
                    <a:pt x="76200" y="228600"/>
                  </a:lnTo>
                  <a:lnTo>
                    <a:pt x="76200" y="190500"/>
                  </a:lnTo>
                  <a:lnTo>
                    <a:pt x="209550" y="190500"/>
                  </a:lnTo>
                  <a:lnTo>
                    <a:pt x="114300" y="0"/>
                  </a:lnTo>
                  <a:close/>
                </a:path>
                <a:path w="228600" h="1828800">
                  <a:moveTo>
                    <a:pt x="209550" y="190500"/>
                  </a:moveTo>
                  <a:lnTo>
                    <a:pt x="152400" y="190500"/>
                  </a:lnTo>
                  <a:lnTo>
                    <a:pt x="152400" y="228600"/>
                  </a:lnTo>
                  <a:lnTo>
                    <a:pt x="228600" y="228600"/>
                  </a:lnTo>
                  <a:lnTo>
                    <a:pt x="209550" y="190500"/>
                  </a:lnTo>
                  <a:close/>
                </a:path>
              </a:pathLst>
            </a:custGeom>
            <a:solidFill>
              <a:srgbClr val="000000"/>
            </a:solidFill>
          </p:spPr>
          <p:txBody>
            <a:bodyPr wrap="square" lIns="0" tIns="0" rIns="0" bIns="0" rtlCol="0"/>
            <a:lstStyle/>
            <a:p>
              <a:endParaRPr/>
            </a:p>
          </p:txBody>
        </p:sp>
        <p:sp>
          <p:nvSpPr>
            <p:cNvPr id="18" name="object 18"/>
            <p:cNvSpPr/>
            <p:nvPr/>
          </p:nvSpPr>
          <p:spPr>
            <a:xfrm>
              <a:off x="3657600" y="1530350"/>
              <a:ext cx="2971800" cy="2286000"/>
            </a:xfrm>
            <a:custGeom>
              <a:avLst/>
              <a:gdLst/>
              <a:ahLst/>
              <a:cxnLst/>
              <a:rect l="l" t="t" r="r" b="b"/>
              <a:pathLst>
                <a:path w="2971800" h="2286000">
                  <a:moveTo>
                    <a:pt x="304800" y="0"/>
                  </a:moveTo>
                  <a:lnTo>
                    <a:pt x="2971800" y="0"/>
                  </a:lnTo>
                </a:path>
                <a:path w="2971800" h="2286000">
                  <a:moveTo>
                    <a:pt x="0" y="2286000"/>
                  </a:moveTo>
                  <a:lnTo>
                    <a:pt x="2971800" y="2286000"/>
                  </a:lnTo>
                </a:path>
              </a:pathLst>
            </a:custGeom>
            <a:ln w="28575">
              <a:solidFill>
                <a:srgbClr val="000000"/>
              </a:solidFill>
              <a:prstDash val="lgDash"/>
            </a:ln>
          </p:spPr>
          <p:txBody>
            <a:bodyPr wrap="square" lIns="0" tIns="0" rIns="0" bIns="0" rtlCol="0"/>
            <a:lstStyle/>
            <a:p>
              <a:endParaRPr/>
            </a:p>
          </p:txBody>
        </p:sp>
        <p:sp>
          <p:nvSpPr>
            <p:cNvPr id="19" name="object 19"/>
            <p:cNvSpPr/>
            <p:nvPr/>
          </p:nvSpPr>
          <p:spPr>
            <a:xfrm>
              <a:off x="6467475" y="1530350"/>
              <a:ext cx="171450" cy="2286000"/>
            </a:xfrm>
            <a:custGeom>
              <a:avLst/>
              <a:gdLst/>
              <a:ahLst/>
              <a:cxnLst/>
              <a:rect l="l" t="t" r="r" b="b"/>
              <a:pathLst>
                <a:path w="171450" h="2286000">
                  <a:moveTo>
                    <a:pt x="57150" y="2114550"/>
                  </a:moveTo>
                  <a:lnTo>
                    <a:pt x="0" y="2114550"/>
                  </a:lnTo>
                  <a:lnTo>
                    <a:pt x="85725" y="2286000"/>
                  </a:lnTo>
                  <a:lnTo>
                    <a:pt x="157162" y="2143125"/>
                  </a:lnTo>
                  <a:lnTo>
                    <a:pt x="57150" y="2143125"/>
                  </a:lnTo>
                  <a:lnTo>
                    <a:pt x="57150" y="2114550"/>
                  </a:lnTo>
                  <a:close/>
                </a:path>
                <a:path w="171450" h="2286000">
                  <a:moveTo>
                    <a:pt x="114300" y="142875"/>
                  </a:moveTo>
                  <a:lnTo>
                    <a:pt x="57150" y="142875"/>
                  </a:lnTo>
                  <a:lnTo>
                    <a:pt x="57150" y="2143125"/>
                  </a:lnTo>
                  <a:lnTo>
                    <a:pt x="114300" y="2143125"/>
                  </a:lnTo>
                  <a:lnTo>
                    <a:pt x="114300" y="142875"/>
                  </a:lnTo>
                  <a:close/>
                </a:path>
                <a:path w="171450" h="2286000">
                  <a:moveTo>
                    <a:pt x="171450" y="2114550"/>
                  </a:moveTo>
                  <a:lnTo>
                    <a:pt x="114300" y="2114550"/>
                  </a:lnTo>
                  <a:lnTo>
                    <a:pt x="114300" y="2143125"/>
                  </a:lnTo>
                  <a:lnTo>
                    <a:pt x="157162" y="2143125"/>
                  </a:lnTo>
                  <a:lnTo>
                    <a:pt x="171450" y="2114550"/>
                  </a:lnTo>
                  <a:close/>
                </a:path>
                <a:path w="171450" h="2286000">
                  <a:moveTo>
                    <a:pt x="85725" y="0"/>
                  </a:moveTo>
                  <a:lnTo>
                    <a:pt x="0" y="171450"/>
                  </a:lnTo>
                  <a:lnTo>
                    <a:pt x="57150" y="171450"/>
                  </a:lnTo>
                  <a:lnTo>
                    <a:pt x="57150" y="142875"/>
                  </a:lnTo>
                  <a:lnTo>
                    <a:pt x="157162" y="142875"/>
                  </a:lnTo>
                  <a:lnTo>
                    <a:pt x="85725" y="0"/>
                  </a:lnTo>
                  <a:close/>
                </a:path>
                <a:path w="171450" h="2286000">
                  <a:moveTo>
                    <a:pt x="157162" y="142875"/>
                  </a:moveTo>
                  <a:lnTo>
                    <a:pt x="114300" y="142875"/>
                  </a:lnTo>
                  <a:lnTo>
                    <a:pt x="114300" y="171450"/>
                  </a:lnTo>
                  <a:lnTo>
                    <a:pt x="171450" y="171450"/>
                  </a:lnTo>
                  <a:lnTo>
                    <a:pt x="157162" y="142875"/>
                  </a:lnTo>
                  <a:close/>
                </a:path>
              </a:pathLst>
            </a:custGeom>
            <a:solidFill>
              <a:srgbClr val="000000"/>
            </a:solidFill>
          </p:spPr>
          <p:txBody>
            <a:bodyPr wrap="square" lIns="0" tIns="0" rIns="0" bIns="0" rtlCol="0"/>
            <a:lstStyle/>
            <a:p>
              <a:endParaRPr/>
            </a:p>
          </p:txBody>
        </p:sp>
      </p:grpSp>
      <p:sp>
        <p:nvSpPr>
          <p:cNvPr id="20" name="object 20"/>
          <p:cNvSpPr txBox="1"/>
          <p:nvPr/>
        </p:nvSpPr>
        <p:spPr>
          <a:xfrm>
            <a:off x="6785229" y="3678682"/>
            <a:ext cx="1946910" cy="2159000"/>
          </a:xfrm>
          <a:prstGeom prst="rect">
            <a:avLst/>
          </a:prstGeom>
        </p:spPr>
        <p:txBody>
          <a:bodyPr vert="horz" wrap="square" lIns="0" tIns="12065" rIns="0" bIns="0" rtlCol="0">
            <a:spAutoFit/>
          </a:bodyPr>
          <a:lstStyle/>
          <a:p>
            <a:pPr marL="12700" marR="5080">
              <a:lnSpc>
                <a:spcPct val="100000"/>
              </a:lnSpc>
              <a:spcBef>
                <a:spcPts val="95"/>
              </a:spcBef>
            </a:pPr>
            <a:r>
              <a:rPr sz="2800" spc="-15" dirty="0">
                <a:latin typeface="Tahoma"/>
                <a:cs typeface="Tahoma"/>
              </a:rPr>
              <a:t>Written,</a:t>
            </a:r>
            <a:r>
              <a:rPr sz="2800" spc="-85" dirty="0">
                <a:latin typeface="Tahoma"/>
                <a:cs typeface="Tahoma"/>
              </a:rPr>
              <a:t> </a:t>
            </a:r>
            <a:r>
              <a:rPr sz="2800" spc="-20" dirty="0">
                <a:latin typeface="Tahoma"/>
                <a:cs typeface="Tahoma"/>
              </a:rPr>
              <a:t>Ora </a:t>
            </a:r>
            <a:r>
              <a:rPr sz="2800" spc="-860" dirty="0">
                <a:latin typeface="Tahoma"/>
                <a:cs typeface="Tahoma"/>
              </a:rPr>
              <a:t> </a:t>
            </a:r>
            <a:r>
              <a:rPr sz="2800" dirty="0">
                <a:latin typeface="Tahoma"/>
                <a:cs typeface="Tahoma"/>
              </a:rPr>
              <a:t> </a:t>
            </a:r>
            <a:r>
              <a:rPr sz="2800" spc="-5" dirty="0">
                <a:latin typeface="Tahoma"/>
                <a:cs typeface="Tahoma"/>
              </a:rPr>
              <a:t>l or </a:t>
            </a:r>
            <a:r>
              <a:rPr sz="2800" dirty="0">
                <a:latin typeface="Tahoma"/>
                <a:cs typeface="Tahoma"/>
              </a:rPr>
              <a:t> </a:t>
            </a:r>
            <a:r>
              <a:rPr sz="2800" spc="-5" dirty="0">
                <a:latin typeface="Tahoma"/>
                <a:cs typeface="Tahoma"/>
              </a:rPr>
              <a:t>Computer </a:t>
            </a:r>
            <a:r>
              <a:rPr sz="2800" dirty="0">
                <a:latin typeface="Tahoma"/>
                <a:cs typeface="Tahoma"/>
              </a:rPr>
              <a:t> </a:t>
            </a:r>
            <a:r>
              <a:rPr sz="2800" spc="-5" dirty="0">
                <a:latin typeface="Tahoma"/>
                <a:cs typeface="Tahoma"/>
              </a:rPr>
              <a:t>based </a:t>
            </a:r>
            <a:r>
              <a:rPr sz="2800" dirty="0">
                <a:latin typeface="Tahoma"/>
                <a:cs typeface="Tahoma"/>
              </a:rPr>
              <a:t> </a:t>
            </a:r>
            <a:r>
              <a:rPr sz="2800" spc="-5" dirty="0">
                <a:latin typeface="Tahoma"/>
                <a:cs typeface="Tahoma"/>
              </a:rPr>
              <a:t>assessment</a:t>
            </a:r>
            <a:endParaRPr sz="2800">
              <a:latin typeface="Tahoma"/>
              <a:cs typeface="Tahoma"/>
            </a:endParaRPr>
          </a:p>
        </p:txBody>
      </p:sp>
      <p:sp>
        <p:nvSpPr>
          <p:cNvPr id="21" name="object 21"/>
          <p:cNvSpPr txBox="1">
            <a:spLocks noGrp="1"/>
          </p:cNvSpPr>
          <p:nvPr>
            <p:ph type="title"/>
          </p:nvPr>
        </p:nvSpPr>
        <p:spPr>
          <a:xfrm>
            <a:off x="6785229" y="1631949"/>
            <a:ext cx="1993900" cy="1732280"/>
          </a:xfrm>
          <a:prstGeom prst="rect">
            <a:avLst/>
          </a:prstGeom>
        </p:spPr>
        <p:txBody>
          <a:bodyPr vert="horz" wrap="square" lIns="0" tIns="12065" rIns="0" bIns="0" rtlCol="0">
            <a:spAutoFit/>
          </a:bodyPr>
          <a:lstStyle/>
          <a:p>
            <a:pPr marL="12700" marR="5080">
              <a:lnSpc>
                <a:spcPct val="100000"/>
              </a:lnSpc>
              <a:spcBef>
                <a:spcPts val="95"/>
              </a:spcBef>
            </a:pPr>
            <a:r>
              <a:rPr sz="2800" b="0" spc="-75" dirty="0">
                <a:solidFill>
                  <a:srgbClr val="000000"/>
                </a:solidFill>
                <a:latin typeface="Tahoma"/>
                <a:cs typeface="Tahoma"/>
              </a:rPr>
              <a:t>P</a:t>
            </a:r>
            <a:r>
              <a:rPr sz="2800" b="0" spc="-10" dirty="0">
                <a:solidFill>
                  <a:srgbClr val="000000"/>
                </a:solidFill>
                <a:latin typeface="Tahoma"/>
                <a:cs typeface="Tahoma"/>
              </a:rPr>
              <a:t>er</a:t>
            </a:r>
            <a:r>
              <a:rPr sz="2800" b="0" spc="-30" dirty="0">
                <a:solidFill>
                  <a:srgbClr val="000000"/>
                </a:solidFill>
                <a:latin typeface="Tahoma"/>
                <a:cs typeface="Tahoma"/>
              </a:rPr>
              <a:t>f</a:t>
            </a:r>
            <a:r>
              <a:rPr sz="2800" b="0" spc="-5" dirty="0">
                <a:solidFill>
                  <a:srgbClr val="000000"/>
                </a:solidFill>
                <a:latin typeface="Tahoma"/>
                <a:cs typeface="Tahoma"/>
              </a:rPr>
              <a:t>or</a:t>
            </a:r>
            <a:r>
              <a:rPr sz="2800" b="0" dirty="0">
                <a:solidFill>
                  <a:srgbClr val="000000"/>
                </a:solidFill>
                <a:latin typeface="Tahoma"/>
                <a:cs typeface="Tahoma"/>
              </a:rPr>
              <a:t>m</a:t>
            </a:r>
            <a:r>
              <a:rPr sz="2800" b="0" spc="-5" dirty="0">
                <a:solidFill>
                  <a:srgbClr val="000000"/>
                </a:solidFill>
                <a:latin typeface="Tahoma"/>
                <a:cs typeface="Tahoma"/>
              </a:rPr>
              <a:t>ance  or hands on </a:t>
            </a:r>
            <a:r>
              <a:rPr sz="2800" b="0" spc="-860" dirty="0">
                <a:solidFill>
                  <a:srgbClr val="000000"/>
                </a:solidFill>
                <a:latin typeface="Tahoma"/>
                <a:cs typeface="Tahoma"/>
              </a:rPr>
              <a:t> </a:t>
            </a:r>
            <a:r>
              <a:rPr sz="2800" b="0" spc="-5" dirty="0">
                <a:solidFill>
                  <a:srgbClr val="000000"/>
                </a:solidFill>
                <a:latin typeface="Tahoma"/>
                <a:cs typeface="Tahoma"/>
              </a:rPr>
              <a:t>assessment </a:t>
            </a:r>
            <a:r>
              <a:rPr sz="2800" b="0" dirty="0">
                <a:solidFill>
                  <a:srgbClr val="000000"/>
                </a:solidFill>
                <a:latin typeface="Tahoma"/>
                <a:cs typeface="Tahoma"/>
              </a:rPr>
              <a:t> </a:t>
            </a:r>
            <a:r>
              <a:rPr sz="2800" b="0" spc="-15" dirty="0">
                <a:solidFill>
                  <a:srgbClr val="000000"/>
                </a:solidFill>
                <a:latin typeface="Tahoma"/>
                <a:cs typeface="Tahoma"/>
              </a:rPr>
              <a:t>Portfolios</a:t>
            </a:r>
            <a:endParaRPr sz="2800">
              <a:latin typeface="Tahoma"/>
              <a:cs typeface="Tahoma"/>
            </a:endParaRPr>
          </a:p>
        </p:txBody>
      </p:sp>
      <p:sp>
        <p:nvSpPr>
          <p:cNvPr id="22" name="TextBox 21">
            <a:extLst>
              <a:ext uri="{FF2B5EF4-FFF2-40B4-BE49-F238E27FC236}">
                <a16:creationId xmlns:a16="http://schemas.microsoft.com/office/drawing/2014/main" id="{399E3227-0E8E-2755-F9BD-CE853014448B}"/>
              </a:ext>
            </a:extLst>
          </p:cNvPr>
          <p:cNvSpPr txBox="1"/>
          <p:nvPr/>
        </p:nvSpPr>
        <p:spPr>
          <a:xfrm>
            <a:off x="132246" y="265337"/>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3F91D-6141-49BE-9332-0EBFECFABD1B}"/>
              </a:ext>
            </a:extLst>
          </p:cNvPr>
          <p:cNvSpPr>
            <a:spLocks noGrp="1"/>
          </p:cNvSpPr>
          <p:nvPr>
            <p:ph type="title"/>
          </p:nvPr>
        </p:nvSpPr>
        <p:spPr>
          <a:xfrm>
            <a:off x="457200" y="671524"/>
            <a:ext cx="8382000" cy="1661993"/>
          </a:xfrm>
        </p:spPr>
        <p:txBody>
          <a:bodyPr/>
          <a:lstStyle/>
          <a:p>
            <a:r>
              <a:rPr lang="en-US" sz="3600" dirty="0">
                <a:solidFill>
                  <a:schemeClr val="tx1"/>
                </a:solidFill>
              </a:rPr>
              <a:t>How to measure professionalism in an individual</a:t>
            </a:r>
          </a:p>
        </p:txBody>
      </p:sp>
      <p:sp>
        <p:nvSpPr>
          <p:cNvPr id="6" name="TextBox 5">
            <a:extLst>
              <a:ext uri="{FF2B5EF4-FFF2-40B4-BE49-F238E27FC236}">
                <a16:creationId xmlns:a16="http://schemas.microsoft.com/office/drawing/2014/main" id="{6F70B13D-B071-4779-85E3-5C1BC09DEA2C}"/>
              </a:ext>
            </a:extLst>
          </p:cNvPr>
          <p:cNvSpPr txBox="1"/>
          <p:nvPr/>
        </p:nvSpPr>
        <p:spPr>
          <a:xfrm>
            <a:off x="473612" y="2209800"/>
            <a:ext cx="7944814" cy="4154984"/>
          </a:xfrm>
          <a:prstGeom prst="rect">
            <a:avLst/>
          </a:prstGeom>
          <a:noFill/>
        </p:spPr>
        <p:txBody>
          <a:bodyPr wrap="square">
            <a:spAutoFit/>
          </a:bodyPr>
          <a:lstStyle/>
          <a:p>
            <a:r>
              <a:rPr lang="en-US" sz="2400" dirty="0"/>
              <a:t>Demonstrates respect, compassion, integrity</a:t>
            </a:r>
            <a:br>
              <a:rPr lang="en-US" sz="2400" dirty="0"/>
            </a:br>
            <a:endParaRPr lang="en-US" sz="2400" dirty="0"/>
          </a:p>
          <a:p>
            <a:r>
              <a:rPr lang="en-US" sz="2400" dirty="0"/>
              <a:t>Responsive and accountable to needs of patients, society and the profession</a:t>
            </a:r>
            <a:br>
              <a:rPr lang="en-US" sz="2400" dirty="0"/>
            </a:br>
            <a:endParaRPr lang="en-US" sz="2400" dirty="0"/>
          </a:p>
          <a:p>
            <a:r>
              <a:rPr lang="en-US" sz="2400" dirty="0"/>
              <a:t>Committed to excellence</a:t>
            </a:r>
            <a:br>
              <a:rPr lang="en-US" sz="2400" dirty="0"/>
            </a:br>
            <a:endParaRPr lang="en-US" sz="2400" dirty="0"/>
          </a:p>
          <a:p>
            <a:r>
              <a:rPr lang="en-US" sz="2400" dirty="0"/>
              <a:t>Ethical in clinical care, patient confidentiality, informed consent, and business practices</a:t>
            </a:r>
            <a:br>
              <a:rPr lang="en-US" sz="2400" dirty="0"/>
            </a:br>
            <a:endParaRPr lang="en-US" sz="2400" dirty="0"/>
          </a:p>
          <a:p>
            <a:r>
              <a:rPr lang="en-US" sz="2400" dirty="0"/>
              <a:t>Sensitive to culture, age, gender, disabilities</a:t>
            </a:r>
          </a:p>
        </p:txBody>
      </p:sp>
      <p:sp>
        <p:nvSpPr>
          <p:cNvPr id="3" name="TextBox 2">
            <a:extLst>
              <a:ext uri="{FF2B5EF4-FFF2-40B4-BE49-F238E27FC236}">
                <a16:creationId xmlns:a16="http://schemas.microsoft.com/office/drawing/2014/main" id="{594F3494-EE2C-BBE5-553C-21FC29EAB2AE}"/>
              </a:ext>
            </a:extLst>
          </p:cNvPr>
          <p:cNvSpPr txBox="1"/>
          <p:nvPr/>
        </p:nvSpPr>
        <p:spPr>
          <a:xfrm>
            <a:off x="152400" y="194619"/>
            <a:ext cx="3429000" cy="461665"/>
          </a:xfrm>
          <a:prstGeom prst="rect">
            <a:avLst/>
          </a:prstGeom>
          <a:noFill/>
        </p:spPr>
        <p:txBody>
          <a:bodyPr wrap="square" rtlCol="0">
            <a:spAutoFit/>
          </a:bodyPr>
          <a:lstStyle/>
          <a:p>
            <a:r>
              <a:rPr lang="en-US" sz="2400" b="1" dirty="0"/>
              <a:t>Core Concept</a:t>
            </a:r>
          </a:p>
        </p:txBody>
      </p:sp>
    </p:spTree>
    <p:extLst>
      <p:ext uri="{BB962C8B-B14F-4D97-AF65-F5344CB8AC3E}">
        <p14:creationId xmlns:p14="http://schemas.microsoft.com/office/powerpoint/2010/main" val="3831644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46050" y="152145"/>
            <a:ext cx="8846185" cy="6560184"/>
            <a:chOff x="146050" y="152145"/>
            <a:chExt cx="8846185" cy="6560184"/>
          </a:xfrm>
        </p:grpSpPr>
        <p:sp>
          <p:nvSpPr>
            <p:cNvPr id="3" name="object 3"/>
            <p:cNvSpPr/>
            <p:nvPr/>
          </p:nvSpPr>
          <p:spPr>
            <a:xfrm>
              <a:off x="146303" y="6391655"/>
              <a:ext cx="8833485" cy="309880"/>
            </a:xfrm>
            <a:custGeom>
              <a:avLst/>
              <a:gdLst/>
              <a:ahLst/>
              <a:cxnLst/>
              <a:rect l="l" t="t" r="r" b="b"/>
              <a:pathLst>
                <a:path w="8833485" h="309879">
                  <a:moveTo>
                    <a:pt x="8833104" y="0"/>
                  </a:moveTo>
                  <a:lnTo>
                    <a:pt x="0" y="0"/>
                  </a:lnTo>
                  <a:lnTo>
                    <a:pt x="0" y="309562"/>
                  </a:lnTo>
                  <a:lnTo>
                    <a:pt x="8833104" y="309562"/>
                  </a:lnTo>
                  <a:lnTo>
                    <a:pt x="8833104" y="0"/>
                  </a:lnTo>
                  <a:close/>
                </a:path>
              </a:pathLst>
            </a:custGeom>
            <a:solidFill>
              <a:srgbClr val="A18E6A"/>
            </a:solidFill>
          </p:spPr>
          <p:txBody>
            <a:bodyPr wrap="square" lIns="0" tIns="0" rIns="0" bIns="0" rtlCol="0"/>
            <a:lstStyle/>
            <a:p>
              <a:endParaRPr/>
            </a:p>
          </p:txBody>
        </p:sp>
        <p:sp>
          <p:nvSpPr>
            <p:cNvPr id="4" name="object 4"/>
            <p:cNvSpPr/>
            <p:nvPr/>
          </p:nvSpPr>
          <p:spPr>
            <a:xfrm>
              <a:off x="152400" y="158495"/>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12699">
              <a:solidFill>
                <a:srgbClr val="8E7B5C"/>
              </a:solidFill>
            </a:ln>
          </p:spPr>
          <p:txBody>
            <a:bodyPr wrap="square" lIns="0" tIns="0" rIns="0" bIns="0" rtlCol="0"/>
            <a:lstStyle/>
            <a:p>
              <a:endParaRPr/>
            </a:p>
          </p:txBody>
        </p:sp>
      </p:grpSp>
      <p:sp>
        <p:nvSpPr>
          <p:cNvPr id="5" name="object 5"/>
          <p:cNvSpPr txBox="1">
            <a:spLocks noGrp="1"/>
          </p:cNvSpPr>
          <p:nvPr>
            <p:ph type="title"/>
          </p:nvPr>
        </p:nvSpPr>
        <p:spPr>
          <a:xfrm>
            <a:off x="850517" y="1053825"/>
            <a:ext cx="7425055" cy="514350"/>
          </a:xfrm>
          <a:prstGeom prst="rect">
            <a:avLst/>
          </a:prstGeom>
        </p:spPr>
        <p:txBody>
          <a:bodyPr vert="horz" wrap="square" lIns="0" tIns="13335" rIns="0" bIns="0" rtlCol="0">
            <a:spAutoFit/>
          </a:bodyPr>
          <a:lstStyle/>
          <a:p>
            <a:pPr marL="12700">
              <a:lnSpc>
                <a:spcPct val="100000"/>
              </a:lnSpc>
              <a:spcBef>
                <a:spcPts val="105"/>
              </a:spcBef>
            </a:pPr>
            <a:r>
              <a:rPr sz="3200" dirty="0">
                <a:solidFill>
                  <a:srgbClr val="000000"/>
                </a:solidFill>
                <a:latin typeface="Arial"/>
                <a:cs typeface="Arial"/>
              </a:rPr>
              <a:t>How</a:t>
            </a:r>
            <a:r>
              <a:rPr sz="3200" spc="-40" dirty="0">
                <a:solidFill>
                  <a:srgbClr val="000000"/>
                </a:solidFill>
                <a:latin typeface="Arial"/>
                <a:cs typeface="Arial"/>
              </a:rPr>
              <a:t> </a:t>
            </a:r>
            <a:r>
              <a:rPr sz="3200" spc="-5" dirty="0">
                <a:solidFill>
                  <a:srgbClr val="000000"/>
                </a:solidFill>
                <a:latin typeface="Arial"/>
                <a:cs typeface="Arial"/>
              </a:rPr>
              <a:t>can</a:t>
            </a:r>
            <a:r>
              <a:rPr sz="3200" spc="5" dirty="0">
                <a:solidFill>
                  <a:srgbClr val="000000"/>
                </a:solidFill>
                <a:latin typeface="Arial"/>
                <a:cs typeface="Arial"/>
              </a:rPr>
              <a:t> </a:t>
            </a:r>
            <a:r>
              <a:rPr sz="3200" spc="-35" dirty="0">
                <a:solidFill>
                  <a:srgbClr val="000000"/>
                </a:solidFill>
                <a:latin typeface="Arial"/>
                <a:cs typeface="Arial"/>
              </a:rPr>
              <a:t>We</a:t>
            </a:r>
            <a:r>
              <a:rPr lang="en-US" sz="3200" spc="-35" dirty="0">
                <a:solidFill>
                  <a:srgbClr val="000000"/>
                </a:solidFill>
                <a:latin typeface="Arial"/>
                <a:cs typeface="Arial"/>
              </a:rPr>
              <a:t> </a:t>
            </a:r>
            <a:r>
              <a:rPr sz="3200" spc="-130" dirty="0">
                <a:solidFill>
                  <a:srgbClr val="000000"/>
                </a:solidFill>
                <a:latin typeface="Arial"/>
                <a:cs typeface="Arial"/>
              </a:rPr>
              <a:t> </a:t>
            </a:r>
            <a:r>
              <a:rPr sz="3200" spc="-5" dirty="0">
                <a:solidFill>
                  <a:srgbClr val="000000"/>
                </a:solidFill>
                <a:latin typeface="Arial"/>
                <a:cs typeface="Arial"/>
              </a:rPr>
              <a:t>Assess</a:t>
            </a:r>
            <a:r>
              <a:rPr sz="3200" spc="-20" dirty="0">
                <a:solidFill>
                  <a:srgbClr val="000000"/>
                </a:solidFill>
                <a:latin typeface="Arial"/>
                <a:cs typeface="Arial"/>
              </a:rPr>
              <a:t> </a:t>
            </a:r>
            <a:r>
              <a:rPr sz="3200" spc="-5" dirty="0">
                <a:solidFill>
                  <a:srgbClr val="000000"/>
                </a:solidFill>
                <a:latin typeface="Arial"/>
                <a:cs typeface="Arial"/>
              </a:rPr>
              <a:t>Professionalism?</a:t>
            </a:r>
            <a:endParaRPr sz="3200" dirty="0">
              <a:latin typeface="Arial"/>
              <a:cs typeface="Arial"/>
            </a:endParaRPr>
          </a:p>
        </p:txBody>
      </p:sp>
      <p:sp>
        <p:nvSpPr>
          <p:cNvPr id="6" name="object 6"/>
          <p:cNvSpPr txBox="1"/>
          <p:nvPr/>
        </p:nvSpPr>
        <p:spPr>
          <a:xfrm>
            <a:off x="380491" y="1999950"/>
            <a:ext cx="7812405" cy="2693035"/>
          </a:xfrm>
          <a:prstGeom prst="rect">
            <a:avLst/>
          </a:prstGeom>
        </p:spPr>
        <p:txBody>
          <a:bodyPr vert="horz" wrap="square" lIns="0" tIns="53975" rIns="0" bIns="0" rtlCol="0">
            <a:spAutoFit/>
          </a:bodyPr>
          <a:lstStyle/>
          <a:p>
            <a:pPr marL="355600" indent="-342900">
              <a:lnSpc>
                <a:spcPct val="100000"/>
              </a:lnSpc>
              <a:spcBef>
                <a:spcPts val="425"/>
              </a:spcBef>
              <a:buChar char="•"/>
              <a:tabLst>
                <a:tab pos="354965" algn="l"/>
                <a:tab pos="355600" algn="l"/>
              </a:tabLst>
            </a:pPr>
            <a:r>
              <a:rPr sz="3200" spc="-5" dirty="0">
                <a:latin typeface="Arial MT"/>
                <a:cs typeface="Arial MT"/>
              </a:rPr>
              <a:t>Peer</a:t>
            </a:r>
            <a:r>
              <a:rPr sz="3200" spc="-80" dirty="0">
                <a:latin typeface="Arial MT"/>
                <a:cs typeface="Arial MT"/>
              </a:rPr>
              <a:t> </a:t>
            </a:r>
            <a:r>
              <a:rPr sz="3200" spc="-5" dirty="0">
                <a:latin typeface="Arial MT"/>
                <a:cs typeface="Arial MT"/>
              </a:rPr>
              <a:t>Evaluation</a:t>
            </a:r>
            <a:endParaRPr sz="3200">
              <a:latin typeface="Arial MT"/>
              <a:cs typeface="Arial MT"/>
            </a:endParaRPr>
          </a:p>
          <a:p>
            <a:pPr marL="355600" indent="-342900">
              <a:lnSpc>
                <a:spcPct val="100000"/>
              </a:lnSpc>
              <a:spcBef>
                <a:spcPts val="325"/>
              </a:spcBef>
              <a:buChar char="•"/>
              <a:tabLst>
                <a:tab pos="354965" algn="l"/>
                <a:tab pos="355600" algn="l"/>
              </a:tabLst>
            </a:pPr>
            <a:r>
              <a:rPr sz="3200" spc="-5" dirty="0">
                <a:latin typeface="Arial MT"/>
                <a:cs typeface="Arial MT"/>
              </a:rPr>
              <a:t>Patient</a:t>
            </a:r>
            <a:r>
              <a:rPr sz="3200" spc="-80" dirty="0">
                <a:latin typeface="Arial MT"/>
                <a:cs typeface="Arial MT"/>
              </a:rPr>
              <a:t> </a:t>
            </a:r>
            <a:r>
              <a:rPr sz="3200" dirty="0">
                <a:latin typeface="Arial MT"/>
                <a:cs typeface="Arial MT"/>
              </a:rPr>
              <a:t>Surveys</a:t>
            </a:r>
            <a:endParaRPr sz="3200">
              <a:latin typeface="Arial MT"/>
              <a:cs typeface="Arial MT"/>
            </a:endParaRPr>
          </a:p>
          <a:p>
            <a:pPr marL="355600" indent="-342900">
              <a:lnSpc>
                <a:spcPct val="100000"/>
              </a:lnSpc>
              <a:spcBef>
                <a:spcPts val="380"/>
              </a:spcBef>
              <a:buChar char="•"/>
              <a:tabLst>
                <a:tab pos="354965" algn="l"/>
                <a:tab pos="355600" algn="l"/>
              </a:tabLst>
            </a:pPr>
            <a:r>
              <a:rPr sz="3200" spc="-15" dirty="0">
                <a:latin typeface="Arial MT"/>
                <a:cs typeface="Arial MT"/>
              </a:rPr>
              <a:t>Staff</a:t>
            </a:r>
            <a:r>
              <a:rPr sz="3200" spc="-50" dirty="0">
                <a:latin typeface="Arial MT"/>
                <a:cs typeface="Arial MT"/>
              </a:rPr>
              <a:t> </a:t>
            </a:r>
            <a:r>
              <a:rPr sz="3200" spc="-5" dirty="0">
                <a:latin typeface="Arial MT"/>
                <a:cs typeface="Arial MT"/>
              </a:rPr>
              <a:t>evaluations</a:t>
            </a:r>
            <a:endParaRPr sz="3200">
              <a:latin typeface="Arial MT"/>
              <a:cs typeface="Arial MT"/>
            </a:endParaRPr>
          </a:p>
          <a:p>
            <a:pPr marL="355600" indent="-342900">
              <a:lnSpc>
                <a:spcPct val="100000"/>
              </a:lnSpc>
              <a:spcBef>
                <a:spcPts val="390"/>
              </a:spcBef>
              <a:buChar char="•"/>
              <a:tabLst>
                <a:tab pos="354965" algn="l"/>
                <a:tab pos="355600" algn="l"/>
              </a:tabLst>
            </a:pPr>
            <a:r>
              <a:rPr sz="3200" spc="-5" dirty="0">
                <a:latin typeface="Arial MT"/>
                <a:cs typeface="Arial MT"/>
              </a:rPr>
              <a:t>Professionalism</a:t>
            </a:r>
            <a:r>
              <a:rPr sz="3200" spc="-30" dirty="0">
                <a:latin typeface="Arial MT"/>
                <a:cs typeface="Arial MT"/>
              </a:rPr>
              <a:t> </a:t>
            </a:r>
            <a:r>
              <a:rPr sz="3200" spc="-5" dirty="0">
                <a:latin typeface="Arial MT"/>
                <a:cs typeface="Arial MT"/>
              </a:rPr>
              <a:t>Portfolio</a:t>
            </a:r>
            <a:r>
              <a:rPr sz="3200" spc="5" dirty="0">
                <a:latin typeface="Arial MT"/>
                <a:cs typeface="Arial MT"/>
              </a:rPr>
              <a:t> </a:t>
            </a:r>
            <a:r>
              <a:rPr sz="3200" dirty="0">
                <a:latin typeface="Arial MT"/>
                <a:cs typeface="Arial MT"/>
              </a:rPr>
              <a:t>(self</a:t>
            </a:r>
            <a:r>
              <a:rPr sz="3200" spc="-10" dirty="0">
                <a:latin typeface="Arial MT"/>
                <a:cs typeface="Arial MT"/>
              </a:rPr>
              <a:t> </a:t>
            </a:r>
            <a:r>
              <a:rPr sz="3200" spc="-5" dirty="0">
                <a:latin typeface="Arial MT"/>
                <a:cs typeface="Arial MT"/>
              </a:rPr>
              <a:t>evaluation)</a:t>
            </a:r>
            <a:endParaRPr sz="3200">
              <a:latin typeface="Arial MT"/>
              <a:cs typeface="Arial MT"/>
            </a:endParaRPr>
          </a:p>
          <a:p>
            <a:pPr marL="355600" indent="-342900">
              <a:lnSpc>
                <a:spcPct val="100000"/>
              </a:lnSpc>
              <a:spcBef>
                <a:spcPts val="380"/>
              </a:spcBef>
              <a:buChar char="•"/>
              <a:tabLst>
                <a:tab pos="354965" algn="l"/>
                <a:tab pos="355600" algn="l"/>
              </a:tabLst>
            </a:pPr>
            <a:r>
              <a:rPr sz="3200" spc="-5" dirty="0">
                <a:latin typeface="Arial MT"/>
                <a:cs typeface="Arial MT"/>
              </a:rPr>
              <a:t>360</a:t>
            </a:r>
            <a:r>
              <a:rPr sz="3200" spc="-35" dirty="0">
                <a:latin typeface="Arial MT"/>
                <a:cs typeface="Arial MT"/>
              </a:rPr>
              <a:t> </a:t>
            </a:r>
            <a:r>
              <a:rPr sz="3200" spc="-5" dirty="0">
                <a:latin typeface="Arial MT"/>
                <a:cs typeface="Arial MT"/>
              </a:rPr>
              <a:t>degree</a:t>
            </a:r>
            <a:r>
              <a:rPr sz="3200" spc="-30" dirty="0">
                <a:latin typeface="Arial MT"/>
                <a:cs typeface="Arial MT"/>
              </a:rPr>
              <a:t> </a:t>
            </a:r>
            <a:r>
              <a:rPr sz="3200" spc="-5" dirty="0">
                <a:latin typeface="Arial MT"/>
                <a:cs typeface="Arial MT"/>
              </a:rPr>
              <a:t>evaluation</a:t>
            </a:r>
            <a:endParaRPr sz="3200">
              <a:latin typeface="Arial MT"/>
              <a:cs typeface="Arial MT"/>
            </a:endParaRPr>
          </a:p>
        </p:txBody>
      </p:sp>
      <p:sp>
        <p:nvSpPr>
          <p:cNvPr id="7" name="TextBox 6">
            <a:extLst>
              <a:ext uri="{FF2B5EF4-FFF2-40B4-BE49-F238E27FC236}">
                <a16:creationId xmlns:a16="http://schemas.microsoft.com/office/drawing/2014/main" id="{59E6CE03-7408-48B4-7D37-1165FBB2482A}"/>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43200" y="808057"/>
            <a:ext cx="3837304" cy="628377"/>
          </a:xfrm>
          <a:prstGeom prst="rect">
            <a:avLst/>
          </a:prstGeom>
        </p:spPr>
        <p:txBody>
          <a:bodyPr vert="horz" wrap="square" lIns="0" tIns="12700" rIns="0" bIns="0" rtlCol="0">
            <a:spAutoFit/>
          </a:bodyPr>
          <a:lstStyle/>
          <a:p>
            <a:pPr marL="12700">
              <a:lnSpc>
                <a:spcPct val="100000"/>
              </a:lnSpc>
              <a:spcBef>
                <a:spcPts val="100"/>
              </a:spcBef>
            </a:pPr>
            <a:r>
              <a:rPr sz="4000" b="1" spc="-5" dirty="0">
                <a:solidFill>
                  <a:srgbClr val="4E160F"/>
                </a:solidFill>
              </a:rPr>
              <a:t>Evaluation</a:t>
            </a:r>
            <a:r>
              <a:rPr sz="4000" b="1" spc="-95" dirty="0">
                <a:solidFill>
                  <a:srgbClr val="4E160F"/>
                </a:solidFill>
              </a:rPr>
              <a:t> </a:t>
            </a:r>
            <a:r>
              <a:rPr sz="4000" b="1" dirty="0">
                <a:solidFill>
                  <a:srgbClr val="4E160F"/>
                </a:solidFill>
              </a:rPr>
              <a:t>aspect</a:t>
            </a:r>
            <a:endParaRPr sz="4000" b="1" dirty="0"/>
          </a:p>
        </p:txBody>
      </p:sp>
      <p:sp>
        <p:nvSpPr>
          <p:cNvPr id="3" name="object 3"/>
          <p:cNvSpPr txBox="1"/>
          <p:nvPr/>
        </p:nvSpPr>
        <p:spPr>
          <a:xfrm>
            <a:off x="380491" y="1782826"/>
            <a:ext cx="8152130" cy="3221990"/>
          </a:xfrm>
          <a:prstGeom prst="rect">
            <a:avLst/>
          </a:prstGeom>
        </p:spPr>
        <p:txBody>
          <a:bodyPr vert="horz" wrap="square" lIns="0" tIns="12700" rIns="0" bIns="0" rtlCol="0">
            <a:spAutoFit/>
          </a:bodyPr>
          <a:lstStyle/>
          <a:p>
            <a:pPr marL="287020" indent="-274320">
              <a:lnSpc>
                <a:spcPct val="100000"/>
              </a:lnSpc>
              <a:spcBef>
                <a:spcPts val="100"/>
              </a:spcBef>
              <a:buClr>
                <a:srgbClr val="D24717"/>
              </a:buClr>
              <a:buSzPct val="85185"/>
              <a:buFont typeface="Segoe UI Symbol"/>
              <a:buChar char="⚫"/>
              <a:tabLst>
                <a:tab pos="287020" algn="l"/>
              </a:tabLst>
            </a:pPr>
            <a:r>
              <a:rPr sz="2700" spc="-5" dirty="0">
                <a:latin typeface="Georgia"/>
                <a:cs typeface="Georgia"/>
              </a:rPr>
              <a:t>Minor</a:t>
            </a:r>
            <a:r>
              <a:rPr sz="2700" spc="-60" dirty="0">
                <a:latin typeface="Georgia"/>
                <a:cs typeface="Georgia"/>
              </a:rPr>
              <a:t> </a:t>
            </a:r>
            <a:r>
              <a:rPr sz="2700" spc="-10" dirty="0">
                <a:latin typeface="Georgia"/>
                <a:cs typeface="Georgia"/>
              </a:rPr>
              <a:t>lapses,</a:t>
            </a:r>
            <a:endParaRPr sz="2700">
              <a:latin typeface="Georgia"/>
              <a:cs typeface="Georgia"/>
            </a:endParaRPr>
          </a:p>
          <a:p>
            <a:pPr>
              <a:lnSpc>
                <a:spcPct val="100000"/>
              </a:lnSpc>
              <a:spcBef>
                <a:spcPts val="30"/>
              </a:spcBef>
              <a:buClr>
                <a:srgbClr val="D24717"/>
              </a:buClr>
              <a:buFont typeface="Segoe UI Symbol"/>
              <a:buChar char="⚫"/>
            </a:pPr>
            <a:endParaRPr sz="2350">
              <a:latin typeface="Georgia"/>
              <a:cs typeface="Georgia"/>
            </a:endParaRPr>
          </a:p>
          <a:p>
            <a:pPr marL="287020" indent="-274320">
              <a:lnSpc>
                <a:spcPct val="100000"/>
              </a:lnSpc>
              <a:buClr>
                <a:srgbClr val="D24717"/>
              </a:buClr>
              <a:buSzPct val="85185"/>
              <a:buFont typeface="Segoe UI Symbol"/>
              <a:buChar char="⚫"/>
              <a:tabLst>
                <a:tab pos="287020" algn="l"/>
              </a:tabLst>
            </a:pPr>
            <a:r>
              <a:rPr sz="2700" spc="-5" dirty="0">
                <a:latin typeface="Georgia"/>
                <a:cs typeface="Georgia"/>
              </a:rPr>
              <a:t>Major</a:t>
            </a:r>
            <a:r>
              <a:rPr sz="2700" spc="-65" dirty="0">
                <a:latin typeface="Georgia"/>
                <a:cs typeface="Georgia"/>
              </a:rPr>
              <a:t> </a:t>
            </a:r>
            <a:r>
              <a:rPr sz="2700" spc="-5" dirty="0">
                <a:latin typeface="Georgia"/>
                <a:cs typeface="Georgia"/>
              </a:rPr>
              <a:t>lapses</a:t>
            </a:r>
            <a:r>
              <a:rPr sz="2700" spc="-35" dirty="0">
                <a:latin typeface="Georgia"/>
                <a:cs typeface="Georgia"/>
              </a:rPr>
              <a:t> </a:t>
            </a:r>
            <a:r>
              <a:rPr sz="2700" dirty="0">
                <a:latin typeface="Georgia"/>
                <a:cs typeface="Georgia"/>
              </a:rPr>
              <a:t>and</a:t>
            </a:r>
            <a:endParaRPr sz="2700">
              <a:latin typeface="Georgia"/>
              <a:cs typeface="Georgia"/>
            </a:endParaRPr>
          </a:p>
          <a:p>
            <a:pPr>
              <a:lnSpc>
                <a:spcPct val="100000"/>
              </a:lnSpc>
              <a:spcBef>
                <a:spcPts val="30"/>
              </a:spcBef>
              <a:buClr>
                <a:srgbClr val="D24717"/>
              </a:buClr>
              <a:buFont typeface="Segoe UI Symbol"/>
              <a:buChar char="⚫"/>
            </a:pPr>
            <a:endParaRPr sz="2350">
              <a:latin typeface="Georgia"/>
              <a:cs typeface="Georgia"/>
            </a:endParaRPr>
          </a:p>
          <a:p>
            <a:pPr marL="287020" indent="-274320">
              <a:lnSpc>
                <a:spcPct val="100000"/>
              </a:lnSpc>
              <a:buClr>
                <a:srgbClr val="D24717"/>
              </a:buClr>
              <a:buSzPct val="85185"/>
              <a:buFont typeface="Segoe UI Symbol"/>
              <a:buChar char="⚫"/>
              <a:tabLst>
                <a:tab pos="287020" algn="l"/>
              </a:tabLst>
            </a:pPr>
            <a:r>
              <a:rPr sz="2700" spc="-5" dirty="0">
                <a:latin typeface="Georgia"/>
                <a:cs typeface="Georgia"/>
              </a:rPr>
              <a:t>“Critical</a:t>
            </a:r>
            <a:r>
              <a:rPr sz="2700" spc="-25" dirty="0">
                <a:latin typeface="Georgia"/>
                <a:cs typeface="Georgia"/>
              </a:rPr>
              <a:t> </a:t>
            </a:r>
            <a:r>
              <a:rPr sz="2700" spc="-5" dirty="0">
                <a:latin typeface="Georgia"/>
                <a:cs typeface="Georgia"/>
              </a:rPr>
              <a:t>events”</a:t>
            </a:r>
            <a:endParaRPr sz="2700">
              <a:latin typeface="Georgia"/>
              <a:cs typeface="Georgia"/>
            </a:endParaRPr>
          </a:p>
          <a:p>
            <a:pPr>
              <a:lnSpc>
                <a:spcPct val="100000"/>
              </a:lnSpc>
              <a:spcBef>
                <a:spcPts val="25"/>
              </a:spcBef>
            </a:pPr>
            <a:endParaRPr sz="3400">
              <a:latin typeface="Georgia"/>
              <a:cs typeface="Georgia"/>
            </a:endParaRPr>
          </a:p>
          <a:p>
            <a:pPr marL="191770" algn="ctr">
              <a:lnSpc>
                <a:spcPts val="3080"/>
              </a:lnSpc>
              <a:spcBef>
                <a:spcPts val="5"/>
              </a:spcBef>
            </a:pPr>
            <a:r>
              <a:rPr sz="2700" spc="-5" dirty="0">
                <a:solidFill>
                  <a:srgbClr val="D24717"/>
                </a:solidFill>
                <a:latin typeface="Georgia"/>
                <a:cs typeface="Georgia"/>
              </a:rPr>
              <a:t>Subject</a:t>
            </a:r>
            <a:r>
              <a:rPr sz="2700" spc="-25" dirty="0">
                <a:solidFill>
                  <a:srgbClr val="D24717"/>
                </a:solidFill>
                <a:latin typeface="Georgia"/>
                <a:cs typeface="Georgia"/>
              </a:rPr>
              <a:t> </a:t>
            </a:r>
            <a:r>
              <a:rPr sz="2700" spc="-5" dirty="0">
                <a:solidFill>
                  <a:srgbClr val="D24717"/>
                </a:solidFill>
                <a:latin typeface="Georgia"/>
                <a:cs typeface="Georgia"/>
              </a:rPr>
              <a:t>to</a:t>
            </a:r>
            <a:r>
              <a:rPr sz="2700" spc="-10" dirty="0">
                <a:solidFill>
                  <a:srgbClr val="D24717"/>
                </a:solidFill>
                <a:latin typeface="Georgia"/>
                <a:cs typeface="Georgia"/>
              </a:rPr>
              <a:t> </a:t>
            </a:r>
            <a:r>
              <a:rPr sz="2700" dirty="0">
                <a:solidFill>
                  <a:srgbClr val="D24717"/>
                </a:solidFill>
                <a:latin typeface="Georgia"/>
                <a:cs typeface="Georgia"/>
              </a:rPr>
              <a:t>judgment</a:t>
            </a:r>
            <a:r>
              <a:rPr sz="2700" spc="-15" dirty="0">
                <a:solidFill>
                  <a:srgbClr val="D24717"/>
                </a:solidFill>
                <a:latin typeface="Georgia"/>
                <a:cs typeface="Georgia"/>
              </a:rPr>
              <a:t> </a:t>
            </a:r>
            <a:r>
              <a:rPr sz="2700" spc="-5" dirty="0">
                <a:solidFill>
                  <a:srgbClr val="D24717"/>
                </a:solidFill>
                <a:latin typeface="Georgia"/>
                <a:cs typeface="Georgia"/>
              </a:rPr>
              <a:t>and hence</a:t>
            </a:r>
            <a:r>
              <a:rPr sz="2700" spc="-15" dirty="0">
                <a:solidFill>
                  <a:srgbClr val="D24717"/>
                </a:solidFill>
                <a:latin typeface="Georgia"/>
                <a:cs typeface="Georgia"/>
              </a:rPr>
              <a:t> </a:t>
            </a:r>
            <a:r>
              <a:rPr sz="2700" dirty="0">
                <a:solidFill>
                  <a:srgbClr val="D24717"/>
                </a:solidFill>
                <a:latin typeface="Georgia"/>
                <a:cs typeface="Georgia"/>
              </a:rPr>
              <a:t>a review</a:t>
            </a:r>
            <a:r>
              <a:rPr sz="2700" spc="-40" dirty="0">
                <a:solidFill>
                  <a:srgbClr val="D24717"/>
                </a:solidFill>
                <a:latin typeface="Georgia"/>
                <a:cs typeface="Georgia"/>
              </a:rPr>
              <a:t> </a:t>
            </a:r>
            <a:r>
              <a:rPr sz="2700" spc="-5" dirty="0">
                <a:solidFill>
                  <a:srgbClr val="D24717"/>
                </a:solidFill>
                <a:latin typeface="Georgia"/>
                <a:cs typeface="Georgia"/>
              </a:rPr>
              <a:t>process</a:t>
            </a:r>
            <a:r>
              <a:rPr sz="2700" spc="-40" dirty="0">
                <a:solidFill>
                  <a:srgbClr val="D24717"/>
                </a:solidFill>
                <a:latin typeface="Georgia"/>
                <a:cs typeface="Georgia"/>
              </a:rPr>
              <a:t> </a:t>
            </a:r>
            <a:r>
              <a:rPr sz="2700" dirty="0">
                <a:solidFill>
                  <a:srgbClr val="D24717"/>
                </a:solidFill>
                <a:latin typeface="Georgia"/>
                <a:cs typeface="Georgia"/>
              </a:rPr>
              <a:t>is</a:t>
            </a:r>
            <a:r>
              <a:rPr sz="2700" spc="-30" dirty="0">
                <a:solidFill>
                  <a:srgbClr val="D24717"/>
                </a:solidFill>
                <a:latin typeface="Georgia"/>
                <a:cs typeface="Georgia"/>
              </a:rPr>
              <a:t> </a:t>
            </a:r>
            <a:r>
              <a:rPr sz="2700" dirty="0">
                <a:solidFill>
                  <a:srgbClr val="D24717"/>
                </a:solidFill>
                <a:latin typeface="Georgia"/>
                <a:cs typeface="Georgia"/>
              </a:rPr>
              <a:t>in</a:t>
            </a:r>
            <a:endParaRPr sz="2700">
              <a:latin typeface="Georgia"/>
              <a:cs typeface="Georgia"/>
            </a:endParaRPr>
          </a:p>
          <a:p>
            <a:pPr marL="468630" algn="ctr">
              <a:lnSpc>
                <a:spcPts val="3080"/>
              </a:lnSpc>
            </a:pPr>
            <a:r>
              <a:rPr sz="2700" spc="-5" dirty="0">
                <a:solidFill>
                  <a:srgbClr val="D24717"/>
                </a:solidFill>
                <a:latin typeface="Georgia"/>
                <a:cs typeface="Georgia"/>
              </a:rPr>
              <a:t>place.</a:t>
            </a:r>
            <a:endParaRPr sz="2700">
              <a:latin typeface="Georgia"/>
              <a:cs typeface="Georgia"/>
            </a:endParaRPr>
          </a:p>
        </p:txBody>
      </p:sp>
      <p:sp>
        <p:nvSpPr>
          <p:cNvPr id="4" name="TextBox 3">
            <a:extLst>
              <a:ext uri="{FF2B5EF4-FFF2-40B4-BE49-F238E27FC236}">
                <a16:creationId xmlns:a16="http://schemas.microsoft.com/office/drawing/2014/main" id="{217EC053-82AA-F5EE-3DD5-731E0EE01EB1}"/>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1538" y="412445"/>
            <a:ext cx="2818765" cy="528955"/>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4E160F"/>
                </a:solidFill>
              </a:rPr>
              <a:t>Minor</a:t>
            </a:r>
            <a:r>
              <a:rPr sz="3300" spc="-95" dirty="0">
                <a:solidFill>
                  <a:srgbClr val="4E160F"/>
                </a:solidFill>
              </a:rPr>
              <a:t> </a:t>
            </a:r>
            <a:r>
              <a:rPr sz="3300" spc="-5" dirty="0">
                <a:solidFill>
                  <a:srgbClr val="4E160F"/>
                </a:solidFill>
              </a:rPr>
              <a:t>lapses</a:t>
            </a:r>
            <a:endParaRPr sz="3300"/>
          </a:p>
        </p:txBody>
      </p:sp>
      <p:sp>
        <p:nvSpPr>
          <p:cNvPr id="3" name="object 3"/>
          <p:cNvSpPr txBox="1"/>
          <p:nvPr/>
        </p:nvSpPr>
        <p:spPr>
          <a:xfrm>
            <a:off x="380491" y="1817877"/>
            <a:ext cx="8255634" cy="3503295"/>
          </a:xfrm>
          <a:prstGeom prst="rect">
            <a:avLst/>
          </a:prstGeom>
        </p:spPr>
        <p:txBody>
          <a:bodyPr vert="horz" wrap="square" lIns="0" tIns="12065" rIns="0" bIns="0" rtlCol="0">
            <a:spAutoFit/>
          </a:bodyPr>
          <a:lstStyle/>
          <a:p>
            <a:pPr marL="545465" marR="222250" indent="-533400">
              <a:lnSpc>
                <a:spcPct val="100000"/>
              </a:lnSpc>
              <a:spcBef>
                <a:spcPts val="95"/>
              </a:spcBef>
              <a:buClr>
                <a:srgbClr val="D24717"/>
              </a:buClr>
              <a:buSzPct val="83928"/>
              <a:buFont typeface="Segoe UI Symbol"/>
              <a:buChar char="⚫"/>
              <a:tabLst>
                <a:tab pos="545465" algn="l"/>
                <a:tab pos="546100" algn="l"/>
                <a:tab pos="2969895" algn="l"/>
              </a:tabLst>
            </a:pPr>
            <a:r>
              <a:rPr sz="2800" spc="-10" dirty="0">
                <a:latin typeface="Georgia"/>
                <a:cs typeface="Georgia"/>
              </a:rPr>
              <a:t>Minor</a:t>
            </a:r>
            <a:r>
              <a:rPr sz="2800" dirty="0">
                <a:latin typeface="Georgia"/>
                <a:cs typeface="Georgia"/>
              </a:rPr>
              <a:t> </a:t>
            </a:r>
            <a:r>
              <a:rPr sz="2800" spc="-10" dirty="0">
                <a:latin typeface="Georgia"/>
                <a:cs typeface="Georgia"/>
              </a:rPr>
              <a:t>lapses</a:t>
            </a:r>
            <a:r>
              <a:rPr sz="2800" spc="10" dirty="0">
                <a:latin typeface="Georgia"/>
                <a:cs typeface="Georgia"/>
              </a:rPr>
              <a:t> </a:t>
            </a:r>
            <a:r>
              <a:rPr sz="2800" spc="-10" dirty="0">
                <a:latin typeface="Georgia"/>
                <a:cs typeface="Georgia"/>
              </a:rPr>
              <a:t>are</a:t>
            </a:r>
            <a:r>
              <a:rPr sz="2800" spc="10" dirty="0">
                <a:latin typeface="Georgia"/>
                <a:cs typeface="Georgia"/>
              </a:rPr>
              <a:t> </a:t>
            </a:r>
            <a:r>
              <a:rPr sz="2800" spc="-10" dirty="0">
                <a:latin typeface="Georgia"/>
                <a:cs typeface="Georgia"/>
              </a:rPr>
              <a:t>errors</a:t>
            </a:r>
            <a:r>
              <a:rPr sz="2800" spc="20" dirty="0">
                <a:latin typeface="Georgia"/>
                <a:cs typeface="Georgia"/>
              </a:rPr>
              <a:t> </a:t>
            </a:r>
            <a:r>
              <a:rPr sz="2800" spc="-10" dirty="0">
                <a:latin typeface="Georgia"/>
                <a:cs typeface="Georgia"/>
              </a:rPr>
              <a:t>but</a:t>
            </a:r>
            <a:r>
              <a:rPr sz="2800" spc="-5" dirty="0">
                <a:latin typeface="Georgia"/>
                <a:cs typeface="Georgia"/>
              </a:rPr>
              <a:t> </a:t>
            </a:r>
            <a:r>
              <a:rPr sz="2800" spc="-10" dirty="0">
                <a:latin typeface="Georgia"/>
                <a:cs typeface="Georgia"/>
              </a:rPr>
              <a:t>have</a:t>
            </a:r>
            <a:r>
              <a:rPr sz="2800" spc="-5" dirty="0">
                <a:latin typeface="Georgia"/>
                <a:cs typeface="Georgia"/>
              </a:rPr>
              <a:t> minimal </a:t>
            </a:r>
            <a:r>
              <a:rPr sz="2800" dirty="0">
                <a:latin typeface="Georgia"/>
                <a:cs typeface="Georgia"/>
              </a:rPr>
              <a:t> </a:t>
            </a:r>
            <a:r>
              <a:rPr sz="2800" spc="-5" dirty="0">
                <a:latin typeface="Georgia"/>
                <a:cs typeface="Georgia"/>
              </a:rPr>
              <a:t>consequences.	</a:t>
            </a:r>
            <a:r>
              <a:rPr sz="2800" spc="-10" dirty="0">
                <a:latin typeface="Georgia"/>
                <a:cs typeface="Georgia"/>
              </a:rPr>
              <a:t>Often </a:t>
            </a:r>
            <a:r>
              <a:rPr sz="2800" spc="-5" dirty="0">
                <a:latin typeface="Georgia"/>
                <a:cs typeface="Georgia"/>
              </a:rPr>
              <a:t>there</a:t>
            </a:r>
            <a:r>
              <a:rPr sz="2800" spc="-10" dirty="0">
                <a:latin typeface="Georgia"/>
                <a:cs typeface="Georgia"/>
              </a:rPr>
              <a:t> </a:t>
            </a:r>
            <a:r>
              <a:rPr sz="2800" spc="-5" dirty="0">
                <a:latin typeface="Georgia"/>
                <a:cs typeface="Georgia"/>
              </a:rPr>
              <a:t>is no awareness</a:t>
            </a:r>
            <a:r>
              <a:rPr sz="2800" spc="5" dirty="0">
                <a:latin typeface="Georgia"/>
                <a:cs typeface="Georgia"/>
              </a:rPr>
              <a:t> </a:t>
            </a:r>
            <a:r>
              <a:rPr sz="2800" spc="-10" dirty="0">
                <a:latin typeface="Georgia"/>
                <a:cs typeface="Georgia"/>
              </a:rPr>
              <a:t>of </a:t>
            </a:r>
            <a:r>
              <a:rPr sz="2800" spc="-5" dirty="0">
                <a:latin typeface="Georgia"/>
                <a:cs typeface="Georgia"/>
              </a:rPr>
              <a:t> </a:t>
            </a:r>
            <a:r>
              <a:rPr sz="2800" spc="-10" dirty="0">
                <a:latin typeface="Georgia"/>
                <a:cs typeface="Georgia"/>
              </a:rPr>
              <a:t>the</a:t>
            </a:r>
            <a:r>
              <a:rPr sz="2800" spc="-30" dirty="0">
                <a:latin typeface="Georgia"/>
                <a:cs typeface="Georgia"/>
              </a:rPr>
              <a:t> </a:t>
            </a:r>
            <a:r>
              <a:rPr sz="2800" spc="-5" dirty="0">
                <a:latin typeface="Georgia"/>
                <a:cs typeface="Georgia"/>
              </a:rPr>
              <a:t>unprofessional</a:t>
            </a:r>
            <a:r>
              <a:rPr sz="2800" spc="20" dirty="0">
                <a:latin typeface="Georgia"/>
                <a:cs typeface="Georgia"/>
              </a:rPr>
              <a:t> </a:t>
            </a:r>
            <a:r>
              <a:rPr sz="2800" spc="-5" dirty="0">
                <a:latin typeface="Georgia"/>
                <a:cs typeface="Georgia"/>
              </a:rPr>
              <a:t>act or</a:t>
            </a:r>
            <a:r>
              <a:rPr sz="2800" spc="15" dirty="0">
                <a:latin typeface="Georgia"/>
                <a:cs typeface="Georgia"/>
              </a:rPr>
              <a:t> </a:t>
            </a:r>
            <a:r>
              <a:rPr sz="2800" spc="-5" dirty="0">
                <a:latin typeface="Georgia"/>
                <a:cs typeface="Georgia"/>
              </a:rPr>
              <a:t>it occurs</a:t>
            </a:r>
            <a:r>
              <a:rPr sz="2800" spc="15" dirty="0">
                <a:latin typeface="Georgia"/>
                <a:cs typeface="Georgia"/>
              </a:rPr>
              <a:t> </a:t>
            </a:r>
            <a:r>
              <a:rPr sz="2800" spc="-5" dirty="0">
                <a:latin typeface="Georgia"/>
                <a:cs typeface="Georgia"/>
              </a:rPr>
              <a:t>after</a:t>
            </a:r>
            <a:r>
              <a:rPr sz="2800" spc="-10" dirty="0">
                <a:latin typeface="Georgia"/>
                <a:cs typeface="Georgia"/>
              </a:rPr>
              <a:t> the</a:t>
            </a:r>
            <a:r>
              <a:rPr sz="2800" dirty="0">
                <a:latin typeface="Georgia"/>
                <a:cs typeface="Georgia"/>
              </a:rPr>
              <a:t> </a:t>
            </a:r>
            <a:r>
              <a:rPr sz="2800" spc="-10" dirty="0">
                <a:latin typeface="Georgia"/>
                <a:cs typeface="Georgia"/>
              </a:rPr>
              <a:t>fact. </a:t>
            </a:r>
            <a:r>
              <a:rPr sz="2800" spc="-660" dirty="0">
                <a:latin typeface="Georgia"/>
                <a:cs typeface="Georgia"/>
              </a:rPr>
              <a:t> </a:t>
            </a:r>
            <a:r>
              <a:rPr sz="2800" spc="-5" dirty="0">
                <a:latin typeface="Georgia"/>
                <a:cs typeface="Georgia"/>
              </a:rPr>
              <a:t>There </a:t>
            </a:r>
            <a:r>
              <a:rPr sz="2800" spc="-10" dirty="0">
                <a:latin typeface="Georgia"/>
                <a:cs typeface="Georgia"/>
              </a:rPr>
              <a:t>may</a:t>
            </a:r>
            <a:r>
              <a:rPr sz="2800" dirty="0">
                <a:latin typeface="Georgia"/>
                <a:cs typeface="Georgia"/>
              </a:rPr>
              <a:t> </a:t>
            </a:r>
            <a:r>
              <a:rPr sz="2800" spc="-5" dirty="0">
                <a:latin typeface="Georgia"/>
                <a:cs typeface="Georgia"/>
              </a:rPr>
              <a:t>often</a:t>
            </a:r>
            <a:r>
              <a:rPr sz="2800" spc="-10" dirty="0">
                <a:latin typeface="Georgia"/>
                <a:cs typeface="Georgia"/>
              </a:rPr>
              <a:t> </a:t>
            </a:r>
            <a:r>
              <a:rPr sz="2800" spc="-5" dirty="0">
                <a:latin typeface="Georgia"/>
                <a:cs typeface="Georgia"/>
              </a:rPr>
              <a:t>be mitigating</a:t>
            </a:r>
            <a:r>
              <a:rPr sz="2800" spc="20" dirty="0">
                <a:latin typeface="Georgia"/>
                <a:cs typeface="Georgia"/>
              </a:rPr>
              <a:t> </a:t>
            </a:r>
            <a:r>
              <a:rPr sz="2800" spc="-10" dirty="0">
                <a:latin typeface="Georgia"/>
                <a:cs typeface="Georgia"/>
              </a:rPr>
              <a:t>circumstances.</a:t>
            </a:r>
            <a:endParaRPr sz="2800" dirty="0">
              <a:latin typeface="Georgia"/>
              <a:cs typeface="Georgia"/>
            </a:endParaRPr>
          </a:p>
          <a:p>
            <a:pPr marL="546100" indent="-533400">
              <a:lnSpc>
                <a:spcPct val="100000"/>
              </a:lnSpc>
              <a:spcBef>
                <a:spcPts val="2405"/>
              </a:spcBef>
              <a:buClr>
                <a:srgbClr val="D24717"/>
              </a:buClr>
              <a:buSzPct val="83928"/>
              <a:buFont typeface="Segoe UI Symbol"/>
              <a:buChar char="⚫"/>
              <a:tabLst>
                <a:tab pos="545465" algn="l"/>
                <a:tab pos="546100" algn="l"/>
              </a:tabLst>
            </a:pPr>
            <a:r>
              <a:rPr sz="2800" spc="-10" dirty="0">
                <a:latin typeface="Georgia"/>
                <a:cs typeface="Georgia"/>
              </a:rPr>
              <a:t>Examples:</a:t>
            </a:r>
            <a:endParaRPr sz="2800" dirty="0">
              <a:latin typeface="Georgia"/>
              <a:cs typeface="Georgia"/>
            </a:endParaRPr>
          </a:p>
          <a:p>
            <a:pPr marL="1308100" lvl="1" indent="-381635">
              <a:lnSpc>
                <a:spcPct val="100000"/>
              </a:lnSpc>
              <a:spcBef>
                <a:spcPts val="500"/>
              </a:spcBef>
              <a:buClr>
                <a:srgbClr val="A18E6A"/>
              </a:buClr>
              <a:buSzPct val="75000"/>
              <a:buAutoNum type="arabicPeriod"/>
              <a:tabLst>
                <a:tab pos="1308100" algn="l"/>
                <a:tab pos="1308735" algn="l"/>
              </a:tabLst>
            </a:pPr>
            <a:r>
              <a:rPr sz="2000" dirty="0">
                <a:latin typeface="Georgia"/>
                <a:cs typeface="Georgia"/>
              </a:rPr>
              <a:t>Student</a:t>
            </a:r>
            <a:r>
              <a:rPr sz="2000" spc="-35" dirty="0">
                <a:latin typeface="Georgia"/>
                <a:cs typeface="Georgia"/>
              </a:rPr>
              <a:t> </a:t>
            </a:r>
            <a:r>
              <a:rPr sz="2000" spc="-5" dirty="0">
                <a:latin typeface="Georgia"/>
                <a:cs typeface="Georgia"/>
              </a:rPr>
              <a:t>falls</a:t>
            </a:r>
            <a:r>
              <a:rPr sz="2000" spc="10" dirty="0">
                <a:latin typeface="Georgia"/>
                <a:cs typeface="Georgia"/>
              </a:rPr>
              <a:t> </a:t>
            </a:r>
            <a:r>
              <a:rPr sz="2000" dirty="0">
                <a:latin typeface="Georgia"/>
                <a:cs typeface="Georgia"/>
              </a:rPr>
              <a:t>asleep</a:t>
            </a:r>
            <a:r>
              <a:rPr sz="2000" spc="-20" dirty="0">
                <a:latin typeface="Georgia"/>
                <a:cs typeface="Georgia"/>
              </a:rPr>
              <a:t> </a:t>
            </a:r>
            <a:r>
              <a:rPr sz="2000" spc="-5" dirty="0">
                <a:latin typeface="Georgia"/>
                <a:cs typeface="Georgia"/>
              </a:rPr>
              <a:t>on</a:t>
            </a:r>
            <a:r>
              <a:rPr sz="2000" dirty="0">
                <a:latin typeface="Georgia"/>
                <a:cs typeface="Georgia"/>
              </a:rPr>
              <a:t> a</a:t>
            </a:r>
            <a:r>
              <a:rPr sz="2000" spc="10" dirty="0">
                <a:latin typeface="Georgia"/>
                <a:cs typeface="Georgia"/>
              </a:rPr>
              <a:t> </a:t>
            </a:r>
            <a:r>
              <a:rPr sz="2000" spc="-5" dirty="0">
                <a:latin typeface="Georgia"/>
                <a:cs typeface="Georgia"/>
              </a:rPr>
              <a:t>stretcher</a:t>
            </a:r>
            <a:r>
              <a:rPr sz="2000" spc="-15" dirty="0">
                <a:latin typeface="Georgia"/>
                <a:cs typeface="Georgia"/>
              </a:rPr>
              <a:t> </a:t>
            </a:r>
            <a:r>
              <a:rPr sz="2000" dirty="0">
                <a:latin typeface="Georgia"/>
                <a:cs typeface="Georgia"/>
              </a:rPr>
              <a:t>in</a:t>
            </a:r>
            <a:r>
              <a:rPr sz="2000" spc="5" dirty="0">
                <a:latin typeface="Georgia"/>
                <a:cs typeface="Georgia"/>
              </a:rPr>
              <a:t> </a:t>
            </a:r>
            <a:r>
              <a:rPr sz="2000" dirty="0">
                <a:latin typeface="Georgia"/>
                <a:cs typeface="Georgia"/>
              </a:rPr>
              <a:t>the</a:t>
            </a:r>
            <a:r>
              <a:rPr sz="2000" spc="-15" dirty="0">
                <a:latin typeface="Georgia"/>
                <a:cs typeface="Georgia"/>
              </a:rPr>
              <a:t> </a:t>
            </a:r>
            <a:r>
              <a:rPr sz="2000" spc="-5" dirty="0">
                <a:latin typeface="Georgia"/>
                <a:cs typeface="Georgia"/>
              </a:rPr>
              <a:t>hall</a:t>
            </a:r>
            <a:r>
              <a:rPr sz="2000" spc="10" dirty="0">
                <a:latin typeface="Georgia"/>
                <a:cs typeface="Georgia"/>
              </a:rPr>
              <a:t> </a:t>
            </a:r>
            <a:r>
              <a:rPr sz="2000" spc="-5" dirty="0">
                <a:latin typeface="Georgia"/>
                <a:cs typeface="Georgia"/>
              </a:rPr>
              <a:t>of the</a:t>
            </a:r>
            <a:r>
              <a:rPr sz="2000" spc="-10" dirty="0">
                <a:latin typeface="Georgia"/>
                <a:cs typeface="Georgia"/>
              </a:rPr>
              <a:t> </a:t>
            </a:r>
            <a:r>
              <a:rPr sz="2000" spc="-5" dirty="0">
                <a:latin typeface="Georgia"/>
                <a:cs typeface="Georgia"/>
              </a:rPr>
              <a:t>hospital.</a:t>
            </a:r>
            <a:endParaRPr sz="2000" dirty="0">
              <a:latin typeface="Georgia"/>
              <a:cs typeface="Georgia"/>
            </a:endParaRPr>
          </a:p>
          <a:p>
            <a:pPr marL="1308100" marR="5080" lvl="1" indent="-381000">
              <a:lnSpc>
                <a:spcPct val="100000"/>
              </a:lnSpc>
              <a:spcBef>
                <a:spcPts val="480"/>
              </a:spcBef>
              <a:buClr>
                <a:srgbClr val="A18E6A"/>
              </a:buClr>
              <a:buSzPct val="75000"/>
              <a:buAutoNum type="arabicPeriod"/>
              <a:tabLst>
                <a:tab pos="1308100" algn="l"/>
                <a:tab pos="1308735" algn="l"/>
              </a:tabLst>
            </a:pPr>
            <a:r>
              <a:rPr sz="2000" dirty="0">
                <a:latin typeface="Georgia"/>
                <a:cs typeface="Georgia"/>
              </a:rPr>
              <a:t>Student </a:t>
            </a:r>
            <a:r>
              <a:rPr sz="2000" spc="-5" dirty="0">
                <a:latin typeface="Georgia"/>
                <a:cs typeface="Georgia"/>
              </a:rPr>
              <a:t>does </a:t>
            </a:r>
            <a:r>
              <a:rPr sz="2000" dirty="0">
                <a:latin typeface="Georgia"/>
                <a:cs typeface="Georgia"/>
              </a:rPr>
              <a:t>not meet deadline </a:t>
            </a:r>
            <a:r>
              <a:rPr sz="2000" spc="-5" dirty="0">
                <a:latin typeface="Georgia"/>
                <a:cs typeface="Georgia"/>
              </a:rPr>
              <a:t>for paper due </a:t>
            </a:r>
            <a:r>
              <a:rPr sz="2000" dirty="0">
                <a:latin typeface="Georgia"/>
                <a:cs typeface="Georgia"/>
              </a:rPr>
              <a:t>to </a:t>
            </a:r>
            <a:r>
              <a:rPr sz="2000" spc="-5" dirty="0">
                <a:latin typeface="Georgia"/>
                <a:cs typeface="Georgia"/>
              </a:rPr>
              <a:t>family </a:t>
            </a:r>
            <a:r>
              <a:rPr sz="2000" dirty="0">
                <a:latin typeface="Georgia"/>
                <a:cs typeface="Georgia"/>
              </a:rPr>
              <a:t>illness </a:t>
            </a:r>
            <a:r>
              <a:rPr sz="2000" spc="-470" dirty="0">
                <a:latin typeface="Georgia"/>
                <a:cs typeface="Georgia"/>
              </a:rPr>
              <a:t> </a:t>
            </a:r>
            <a:r>
              <a:rPr sz="2000" spc="-5" dirty="0">
                <a:latin typeface="Georgia"/>
                <a:cs typeface="Georgia"/>
              </a:rPr>
              <a:t>but</a:t>
            </a:r>
            <a:r>
              <a:rPr sz="2000" spc="-25" dirty="0">
                <a:latin typeface="Georgia"/>
                <a:cs typeface="Georgia"/>
              </a:rPr>
              <a:t> </a:t>
            </a:r>
            <a:r>
              <a:rPr sz="2000" spc="-5" dirty="0">
                <a:latin typeface="Georgia"/>
                <a:cs typeface="Georgia"/>
              </a:rPr>
              <a:t>does </a:t>
            </a:r>
            <a:r>
              <a:rPr sz="2000" dirty="0">
                <a:latin typeface="Georgia"/>
                <a:cs typeface="Georgia"/>
              </a:rPr>
              <a:t>not</a:t>
            </a:r>
            <a:r>
              <a:rPr sz="2000" spc="-10" dirty="0">
                <a:latin typeface="Georgia"/>
                <a:cs typeface="Georgia"/>
              </a:rPr>
              <a:t> </a:t>
            </a:r>
            <a:r>
              <a:rPr sz="2000" dirty="0">
                <a:latin typeface="Georgia"/>
                <a:cs typeface="Georgia"/>
              </a:rPr>
              <a:t>notify</a:t>
            </a:r>
            <a:r>
              <a:rPr sz="2000" spc="-10" dirty="0">
                <a:latin typeface="Georgia"/>
                <a:cs typeface="Georgia"/>
              </a:rPr>
              <a:t> </a:t>
            </a:r>
            <a:r>
              <a:rPr sz="2000" dirty="0">
                <a:latin typeface="Georgia"/>
                <a:cs typeface="Georgia"/>
              </a:rPr>
              <a:t>anyone.</a:t>
            </a:r>
          </a:p>
        </p:txBody>
      </p:sp>
      <p:sp>
        <p:nvSpPr>
          <p:cNvPr id="4" name="TextBox 3">
            <a:extLst>
              <a:ext uri="{FF2B5EF4-FFF2-40B4-BE49-F238E27FC236}">
                <a16:creationId xmlns:a16="http://schemas.microsoft.com/office/drawing/2014/main" id="{8B46C23E-83CC-C47D-579B-417ACEA85458}"/>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81350" y="412445"/>
            <a:ext cx="2774950" cy="528955"/>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4E160F"/>
                </a:solidFill>
              </a:rPr>
              <a:t>Major</a:t>
            </a:r>
            <a:r>
              <a:rPr sz="3300" spc="-105" dirty="0">
                <a:solidFill>
                  <a:srgbClr val="4E160F"/>
                </a:solidFill>
              </a:rPr>
              <a:t> </a:t>
            </a:r>
            <a:r>
              <a:rPr sz="3300" spc="-5" dirty="0">
                <a:solidFill>
                  <a:srgbClr val="4E160F"/>
                </a:solidFill>
              </a:rPr>
              <a:t>lapses</a:t>
            </a:r>
            <a:endParaRPr sz="3300"/>
          </a:p>
        </p:txBody>
      </p:sp>
      <p:sp>
        <p:nvSpPr>
          <p:cNvPr id="3" name="object 3"/>
          <p:cNvSpPr txBox="1"/>
          <p:nvPr/>
        </p:nvSpPr>
        <p:spPr>
          <a:xfrm>
            <a:off x="380491" y="1756917"/>
            <a:ext cx="8135620" cy="3832860"/>
          </a:xfrm>
          <a:prstGeom prst="rect">
            <a:avLst/>
          </a:prstGeom>
        </p:spPr>
        <p:txBody>
          <a:bodyPr vert="horz" wrap="square" lIns="0" tIns="54610" rIns="0" bIns="0" rtlCol="0">
            <a:spAutoFit/>
          </a:bodyPr>
          <a:lstStyle/>
          <a:p>
            <a:pPr marL="545465" marR="248285" indent="-533400">
              <a:lnSpc>
                <a:spcPct val="90000"/>
              </a:lnSpc>
              <a:spcBef>
                <a:spcPts val="430"/>
              </a:spcBef>
              <a:buClr>
                <a:srgbClr val="D24717"/>
              </a:buClr>
              <a:buSzPct val="83928"/>
              <a:buFont typeface="Segoe UI Symbol"/>
              <a:buChar char="⚫"/>
              <a:tabLst>
                <a:tab pos="545465" algn="l"/>
                <a:tab pos="546100" algn="l"/>
                <a:tab pos="2969895" algn="l"/>
                <a:tab pos="3783965" algn="l"/>
                <a:tab pos="7377430" algn="l"/>
              </a:tabLst>
            </a:pPr>
            <a:r>
              <a:rPr sz="2800" spc="-10" dirty="0">
                <a:latin typeface="Georgia"/>
                <a:cs typeface="Georgia"/>
              </a:rPr>
              <a:t>Major</a:t>
            </a:r>
            <a:r>
              <a:rPr sz="2800" spc="-5" dirty="0">
                <a:latin typeface="Georgia"/>
                <a:cs typeface="Georgia"/>
              </a:rPr>
              <a:t> lapses</a:t>
            </a:r>
            <a:r>
              <a:rPr sz="2800" spc="5" dirty="0">
                <a:latin typeface="Georgia"/>
                <a:cs typeface="Georgia"/>
              </a:rPr>
              <a:t> </a:t>
            </a:r>
            <a:r>
              <a:rPr sz="2800" spc="-10" dirty="0">
                <a:latin typeface="Georgia"/>
                <a:cs typeface="Georgia"/>
              </a:rPr>
              <a:t>are</a:t>
            </a:r>
            <a:r>
              <a:rPr sz="2800" spc="10" dirty="0">
                <a:latin typeface="Georgia"/>
                <a:cs typeface="Georgia"/>
              </a:rPr>
              <a:t> </a:t>
            </a:r>
            <a:r>
              <a:rPr sz="2800" spc="-10" dirty="0">
                <a:latin typeface="Georgia"/>
                <a:cs typeface="Georgia"/>
              </a:rPr>
              <a:t>errors</a:t>
            </a:r>
            <a:r>
              <a:rPr sz="2800" spc="20" dirty="0">
                <a:latin typeface="Georgia"/>
                <a:cs typeface="Georgia"/>
              </a:rPr>
              <a:t> </a:t>
            </a:r>
            <a:r>
              <a:rPr sz="2800" spc="-10" dirty="0">
                <a:latin typeface="Georgia"/>
                <a:cs typeface="Georgia"/>
              </a:rPr>
              <a:t>but</a:t>
            </a:r>
            <a:r>
              <a:rPr sz="2800" spc="-5" dirty="0">
                <a:latin typeface="Georgia"/>
                <a:cs typeface="Georgia"/>
              </a:rPr>
              <a:t> </a:t>
            </a:r>
            <a:r>
              <a:rPr sz="2800" spc="-10" dirty="0">
                <a:latin typeface="Georgia"/>
                <a:cs typeface="Georgia"/>
              </a:rPr>
              <a:t>have</a:t>
            </a:r>
            <a:r>
              <a:rPr sz="2800" spc="-5" dirty="0">
                <a:latin typeface="Georgia"/>
                <a:cs typeface="Georgia"/>
              </a:rPr>
              <a:t> </a:t>
            </a:r>
            <a:r>
              <a:rPr sz="2800" spc="-10" dirty="0">
                <a:latin typeface="Georgia"/>
                <a:cs typeface="Georgia"/>
              </a:rPr>
              <a:t>serious </a:t>
            </a:r>
            <a:r>
              <a:rPr sz="2800" spc="-5" dirty="0">
                <a:latin typeface="Georgia"/>
                <a:cs typeface="Georgia"/>
              </a:rPr>
              <a:t> </a:t>
            </a:r>
            <a:r>
              <a:rPr sz="2800" spc="-10" dirty="0">
                <a:latin typeface="Georgia"/>
                <a:cs typeface="Georgia"/>
              </a:rPr>
              <a:t>con</a:t>
            </a:r>
            <a:r>
              <a:rPr sz="2800" dirty="0">
                <a:latin typeface="Georgia"/>
                <a:cs typeface="Georgia"/>
              </a:rPr>
              <a:t>s</a:t>
            </a:r>
            <a:r>
              <a:rPr sz="2800" spc="-10" dirty="0">
                <a:latin typeface="Georgia"/>
                <a:cs typeface="Georgia"/>
              </a:rPr>
              <a:t>equenc</a:t>
            </a:r>
            <a:r>
              <a:rPr sz="2800" spc="-5" dirty="0">
                <a:latin typeface="Georgia"/>
                <a:cs typeface="Georgia"/>
              </a:rPr>
              <a:t>e</a:t>
            </a:r>
            <a:r>
              <a:rPr sz="2800" spc="-10" dirty="0">
                <a:latin typeface="Georgia"/>
                <a:cs typeface="Georgia"/>
              </a:rPr>
              <a:t>s</a:t>
            </a:r>
            <a:r>
              <a:rPr sz="2800" spc="-5" dirty="0">
                <a:latin typeface="Georgia"/>
                <a:cs typeface="Georgia"/>
              </a:rPr>
              <a:t>.</a:t>
            </a:r>
            <a:r>
              <a:rPr sz="2800" dirty="0">
                <a:latin typeface="Georgia"/>
                <a:cs typeface="Georgia"/>
              </a:rPr>
              <a:t>	</a:t>
            </a:r>
            <a:r>
              <a:rPr sz="2800" spc="-10" dirty="0">
                <a:latin typeface="Georgia"/>
                <a:cs typeface="Georgia"/>
              </a:rPr>
              <a:t>Of</a:t>
            </a:r>
            <a:r>
              <a:rPr sz="2800" spc="-15" dirty="0">
                <a:latin typeface="Georgia"/>
                <a:cs typeface="Georgia"/>
              </a:rPr>
              <a:t>t</a:t>
            </a:r>
            <a:r>
              <a:rPr sz="2800" spc="-10" dirty="0">
                <a:latin typeface="Georgia"/>
                <a:cs typeface="Georgia"/>
              </a:rPr>
              <a:t>e</a:t>
            </a:r>
            <a:r>
              <a:rPr sz="2800" spc="-5" dirty="0">
                <a:latin typeface="Georgia"/>
                <a:cs typeface="Georgia"/>
              </a:rPr>
              <a:t>n </a:t>
            </a:r>
            <a:r>
              <a:rPr sz="2800" spc="-10" dirty="0">
                <a:latin typeface="Georgia"/>
                <a:cs typeface="Georgia"/>
              </a:rPr>
              <a:t>ther</a:t>
            </a:r>
            <a:r>
              <a:rPr sz="2800" spc="-5" dirty="0">
                <a:latin typeface="Georgia"/>
                <a:cs typeface="Georgia"/>
              </a:rPr>
              <a:t>e is</a:t>
            </a:r>
            <a:r>
              <a:rPr sz="2800" dirty="0">
                <a:latin typeface="Georgia"/>
                <a:cs typeface="Georgia"/>
              </a:rPr>
              <a:t> </a:t>
            </a:r>
            <a:r>
              <a:rPr sz="2800" spc="-5" dirty="0">
                <a:latin typeface="Georgia"/>
                <a:cs typeface="Georgia"/>
              </a:rPr>
              <a:t>aw</a:t>
            </a:r>
            <a:r>
              <a:rPr sz="2800" spc="-20" dirty="0">
                <a:latin typeface="Georgia"/>
                <a:cs typeface="Georgia"/>
              </a:rPr>
              <a:t>a</a:t>
            </a:r>
            <a:r>
              <a:rPr sz="2800" spc="-5" dirty="0">
                <a:latin typeface="Georgia"/>
                <a:cs typeface="Georgia"/>
              </a:rPr>
              <a:t>reness</a:t>
            </a:r>
            <a:r>
              <a:rPr sz="2800" spc="10" dirty="0">
                <a:latin typeface="Georgia"/>
                <a:cs typeface="Georgia"/>
              </a:rPr>
              <a:t> </a:t>
            </a:r>
            <a:r>
              <a:rPr sz="2800" spc="-10" dirty="0">
                <a:latin typeface="Georgia"/>
                <a:cs typeface="Georgia"/>
              </a:rPr>
              <a:t>o</a:t>
            </a:r>
            <a:r>
              <a:rPr sz="2800" spc="-5" dirty="0">
                <a:latin typeface="Georgia"/>
                <a:cs typeface="Georgia"/>
              </a:rPr>
              <a:t>f</a:t>
            </a:r>
            <a:r>
              <a:rPr sz="2800" dirty="0">
                <a:latin typeface="Georgia"/>
                <a:cs typeface="Georgia"/>
              </a:rPr>
              <a:t>	</a:t>
            </a:r>
            <a:r>
              <a:rPr sz="2800" spc="-10" dirty="0">
                <a:latin typeface="Georgia"/>
                <a:cs typeface="Georgia"/>
              </a:rPr>
              <a:t>the  </a:t>
            </a:r>
            <a:r>
              <a:rPr sz="2800" spc="-5" dirty="0">
                <a:latin typeface="Georgia"/>
                <a:cs typeface="Georgia"/>
              </a:rPr>
              <a:t>unprofessional</a:t>
            </a:r>
            <a:r>
              <a:rPr sz="2800" spc="15" dirty="0">
                <a:latin typeface="Georgia"/>
                <a:cs typeface="Georgia"/>
              </a:rPr>
              <a:t> </a:t>
            </a:r>
            <a:r>
              <a:rPr sz="2800" spc="-5" dirty="0">
                <a:latin typeface="Georgia"/>
                <a:cs typeface="Georgia"/>
              </a:rPr>
              <a:t>act</a:t>
            </a:r>
            <a:r>
              <a:rPr sz="2800" dirty="0">
                <a:latin typeface="Georgia"/>
                <a:cs typeface="Georgia"/>
              </a:rPr>
              <a:t> </a:t>
            </a:r>
            <a:r>
              <a:rPr sz="2800" spc="-5" dirty="0">
                <a:latin typeface="Georgia"/>
                <a:cs typeface="Georgia"/>
              </a:rPr>
              <a:t>.	Usually, </a:t>
            </a:r>
            <a:r>
              <a:rPr sz="2800" spc="-10" dirty="0">
                <a:latin typeface="Georgia"/>
                <a:cs typeface="Georgia"/>
              </a:rPr>
              <a:t>there are</a:t>
            </a:r>
            <a:r>
              <a:rPr sz="2800" spc="5" dirty="0">
                <a:latin typeface="Georgia"/>
                <a:cs typeface="Georgia"/>
              </a:rPr>
              <a:t> </a:t>
            </a:r>
            <a:r>
              <a:rPr sz="2800" spc="-5" dirty="0">
                <a:latin typeface="Georgia"/>
                <a:cs typeface="Georgia"/>
              </a:rPr>
              <a:t>no </a:t>
            </a:r>
            <a:r>
              <a:rPr sz="2800" dirty="0">
                <a:latin typeface="Georgia"/>
                <a:cs typeface="Georgia"/>
              </a:rPr>
              <a:t> </a:t>
            </a:r>
            <a:r>
              <a:rPr sz="2800" spc="-5" dirty="0">
                <a:latin typeface="Georgia"/>
                <a:cs typeface="Georgia"/>
              </a:rPr>
              <a:t>mitigating</a:t>
            </a:r>
            <a:r>
              <a:rPr sz="2800" spc="15" dirty="0">
                <a:latin typeface="Georgia"/>
                <a:cs typeface="Georgia"/>
              </a:rPr>
              <a:t> </a:t>
            </a:r>
            <a:r>
              <a:rPr sz="2800" spc="-10" dirty="0">
                <a:latin typeface="Georgia"/>
                <a:cs typeface="Georgia"/>
              </a:rPr>
              <a:t>circumstances.</a:t>
            </a:r>
            <a:endParaRPr sz="2800">
              <a:latin typeface="Georgia"/>
              <a:cs typeface="Georgia"/>
            </a:endParaRPr>
          </a:p>
          <a:p>
            <a:pPr marL="546100" indent="-533400">
              <a:lnSpc>
                <a:spcPct val="100000"/>
              </a:lnSpc>
              <a:spcBef>
                <a:spcPts val="1925"/>
              </a:spcBef>
              <a:buClr>
                <a:srgbClr val="D24717"/>
              </a:buClr>
              <a:buSzPct val="83928"/>
              <a:buFont typeface="Segoe UI Symbol"/>
              <a:buChar char="⚫"/>
              <a:tabLst>
                <a:tab pos="545465" algn="l"/>
                <a:tab pos="546100" algn="l"/>
              </a:tabLst>
            </a:pPr>
            <a:r>
              <a:rPr sz="2800" spc="-10" dirty="0">
                <a:latin typeface="Georgia"/>
                <a:cs typeface="Georgia"/>
              </a:rPr>
              <a:t>Examples:</a:t>
            </a:r>
            <a:endParaRPr sz="2800">
              <a:latin typeface="Georgia"/>
              <a:cs typeface="Georgia"/>
            </a:endParaRPr>
          </a:p>
          <a:p>
            <a:pPr marL="1308100" marR="513080" lvl="1" indent="-381000">
              <a:lnSpc>
                <a:spcPts val="2160"/>
              </a:lnSpc>
              <a:spcBef>
                <a:spcPts val="530"/>
              </a:spcBef>
              <a:buClr>
                <a:srgbClr val="A18E6A"/>
              </a:buClr>
              <a:buSzPct val="75000"/>
              <a:buAutoNum type="arabicPeriod"/>
              <a:tabLst>
                <a:tab pos="1308100" algn="l"/>
                <a:tab pos="1308735" algn="l"/>
              </a:tabLst>
            </a:pPr>
            <a:r>
              <a:rPr sz="2000" dirty="0">
                <a:latin typeface="Georgia"/>
                <a:cs typeface="Georgia"/>
              </a:rPr>
              <a:t>Student </a:t>
            </a:r>
            <a:r>
              <a:rPr sz="2000" spc="-5" dirty="0">
                <a:latin typeface="Georgia"/>
                <a:cs typeface="Georgia"/>
              </a:rPr>
              <a:t>refuses to </a:t>
            </a:r>
            <a:r>
              <a:rPr sz="2000" dirty="0">
                <a:latin typeface="Georgia"/>
                <a:cs typeface="Georgia"/>
              </a:rPr>
              <a:t>return </a:t>
            </a:r>
            <a:r>
              <a:rPr sz="2000" spc="-5" dirty="0">
                <a:latin typeface="Georgia"/>
                <a:cs typeface="Georgia"/>
              </a:rPr>
              <a:t>phone calls </a:t>
            </a:r>
            <a:r>
              <a:rPr sz="2000" dirty="0">
                <a:latin typeface="Georgia"/>
                <a:cs typeface="Georgia"/>
              </a:rPr>
              <a:t>and e-mails </a:t>
            </a:r>
            <a:r>
              <a:rPr sz="2000" spc="-5" dirty="0">
                <a:latin typeface="Georgia"/>
                <a:cs typeface="Georgia"/>
              </a:rPr>
              <a:t>from </a:t>
            </a:r>
            <a:r>
              <a:rPr sz="2000" dirty="0">
                <a:latin typeface="Georgia"/>
                <a:cs typeface="Georgia"/>
              </a:rPr>
              <a:t>a </a:t>
            </a:r>
            <a:r>
              <a:rPr sz="2000" spc="-470" dirty="0">
                <a:latin typeface="Georgia"/>
                <a:cs typeface="Georgia"/>
              </a:rPr>
              <a:t> </a:t>
            </a:r>
            <a:r>
              <a:rPr sz="2000" spc="-5" dirty="0">
                <a:latin typeface="Georgia"/>
                <a:cs typeface="Georgia"/>
              </a:rPr>
              <a:t>professor.</a:t>
            </a:r>
            <a:endParaRPr sz="2000">
              <a:latin typeface="Georgia"/>
              <a:cs typeface="Georgia"/>
            </a:endParaRPr>
          </a:p>
          <a:p>
            <a:pPr marL="1308100" lvl="1" indent="-381635">
              <a:lnSpc>
                <a:spcPct val="100000"/>
              </a:lnSpc>
              <a:spcBef>
                <a:spcPts val="209"/>
              </a:spcBef>
              <a:buClr>
                <a:srgbClr val="A18E6A"/>
              </a:buClr>
              <a:buSzPct val="75000"/>
              <a:buAutoNum type="arabicPeriod"/>
              <a:tabLst>
                <a:tab pos="1308100" algn="l"/>
                <a:tab pos="1308735" algn="l"/>
              </a:tabLst>
            </a:pPr>
            <a:r>
              <a:rPr sz="2000" dirty="0">
                <a:latin typeface="Georgia"/>
                <a:cs typeface="Georgia"/>
              </a:rPr>
              <a:t>Student</a:t>
            </a:r>
            <a:r>
              <a:rPr sz="2000" spc="-40" dirty="0">
                <a:latin typeface="Georgia"/>
                <a:cs typeface="Georgia"/>
              </a:rPr>
              <a:t> </a:t>
            </a:r>
            <a:r>
              <a:rPr sz="2000" spc="-5" dirty="0">
                <a:latin typeface="Georgia"/>
                <a:cs typeface="Georgia"/>
              </a:rPr>
              <a:t>does</a:t>
            </a:r>
            <a:r>
              <a:rPr sz="2000" spc="-15" dirty="0">
                <a:latin typeface="Georgia"/>
                <a:cs typeface="Georgia"/>
              </a:rPr>
              <a:t> </a:t>
            </a:r>
            <a:r>
              <a:rPr sz="2000" dirty="0">
                <a:latin typeface="Georgia"/>
                <a:cs typeface="Georgia"/>
              </a:rPr>
              <a:t>not</a:t>
            </a:r>
            <a:r>
              <a:rPr sz="2000" spc="-10" dirty="0">
                <a:latin typeface="Georgia"/>
                <a:cs typeface="Georgia"/>
              </a:rPr>
              <a:t> </a:t>
            </a:r>
            <a:r>
              <a:rPr sz="2000" dirty="0">
                <a:latin typeface="Georgia"/>
                <a:cs typeface="Georgia"/>
              </a:rPr>
              <a:t>answer </a:t>
            </a:r>
            <a:r>
              <a:rPr sz="2000" spc="-5" dirty="0">
                <a:latin typeface="Georgia"/>
                <a:cs typeface="Georgia"/>
              </a:rPr>
              <a:t>his</a:t>
            </a:r>
            <a:r>
              <a:rPr sz="2000" spc="-10" dirty="0">
                <a:latin typeface="Georgia"/>
                <a:cs typeface="Georgia"/>
              </a:rPr>
              <a:t> </a:t>
            </a:r>
            <a:r>
              <a:rPr sz="2000" spc="-5" dirty="0">
                <a:latin typeface="Georgia"/>
                <a:cs typeface="Georgia"/>
              </a:rPr>
              <a:t>pager</a:t>
            </a:r>
            <a:r>
              <a:rPr sz="2000" spc="5" dirty="0">
                <a:latin typeface="Georgia"/>
                <a:cs typeface="Georgia"/>
              </a:rPr>
              <a:t> </a:t>
            </a:r>
            <a:r>
              <a:rPr sz="2000" spc="-5" dirty="0">
                <a:latin typeface="Georgia"/>
                <a:cs typeface="Georgia"/>
              </a:rPr>
              <a:t>from</a:t>
            </a:r>
            <a:r>
              <a:rPr sz="2000" spc="5" dirty="0">
                <a:latin typeface="Georgia"/>
                <a:cs typeface="Georgia"/>
              </a:rPr>
              <a:t> </a:t>
            </a:r>
            <a:r>
              <a:rPr sz="2000" spc="-5" dirty="0">
                <a:latin typeface="Georgia"/>
                <a:cs typeface="Georgia"/>
              </a:rPr>
              <a:t>the</a:t>
            </a:r>
            <a:r>
              <a:rPr sz="2000" spc="-15" dirty="0">
                <a:latin typeface="Georgia"/>
                <a:cs typeface="Georgia"/>
              </a:rPr>
              <a:t> </a:t>
            </a:r>
            <a:r>
              <a:rPr sz="2000" dirty="0">
                <a:latin typeface="Georgia"/>
                <a:cs typeface="Georgia"/>
              </a:rPr>
              <a:t>emergency</a:t>
            </a:r>
            <a:r>
              <a:rPr sz="2000" spc="-25" dirty="0">
                <a:latin typeface="Georgia"/>
                <a:cs typeface="Georgia"/>
              </a:rPr>
              <a:t> </a:t>
            </a:r>
            <a:r>
              <a:rPr sz="2000" dirty="0">
                <a:latin typeface="Georgia"/>
                <a:cs typeface="Georgia"/>
              </a:rPr>
              <a:t>room</a:t>
            </a:r>
            <a:endParaRPr sz="2000">
              <a:latin typeface="Georgia"/>
              <a:cs typeface="Georgia"/>
            </a:endParaRPr>
          </a:p>
          <a:p>
            <a:pPr marL="1308100" lvl="1" indent="-381635">
              <a:lnSpc>
                <a:spcPts val="2280"/>
              </a:lnSpc>
              <a:spcBef>
                <a:spcPts val="240"/>
              </a:spcBef>
              <a:buClr>
                <a:srgbClr val="A18E6A"/>
              </a:buClr>
              <a:buSzPct val="75000"/>
              <a:buAutoNum type="arabicPeriod"/>
              <a:tabLst>
                <a:tab pos="1308100" algn="l"/>
                <a:tab pos="1308735" algn="l"/>
              </a:tabLst>
            </a:pPr>
            <a:r>
              <a:rPr sz="2000" dirty="0">
                <a:latin typeface="Georgia"/>
                <a:cs typeface="Georgia"/>
              </a:rPr>
              <a:t>Student</a:t>
            </a:r>
            <a:r>
              <a:rPr sz="2000" spc="-30" dirty="0">
                <a:latin typeface="Georgia"/>
                <a:cs typeface="Georgia"/>
              </a:rPr>
              <a:t> </a:t>
            </a:r>
            <a:r>
              <a:rPr sz="2000" spc="-5" dirty="0">
                <a:latin typeface="Georgia"/>
                <a:cs typeface="Georgia"/>
              </a:rPr>
              <a:t>rushes</a:t>
            </a:r>
            <a:r>
              <a:rPr sz="2000" spc="5" dirty="0">
                <a:latin typeface="Georgia"/>
                <a:cs typeface="Georgia"/>
              </a:rPr>
              <a:t> </a:t>
            </a:r>
            <a:r>
              <a:rPr sz="2000" dirty="0">
                <a:latin typeface="Georgia"/>
                <a:cs typeface="Georgia"/>
              </a:rPr>
              <a:t>in</a:t>
            </a:r>
            <a:r>
              <a:rPr sz="2000" spc="10" dirty="0">
                <a:latin typeface="Georgia"/>
                <a:cs typeface="Georgia"/>
              </a:rPr>
              <a:t> </a:t>
            </a:r>
            <a:r>
              <a:rPr sz="2000" spc="-5" dirty="0">
                <a:latin typeface="Georgia"/>
                <a:cs typeface="Georgia"/>
              </a:rPr>
              <a:t>to</a:t>
            </a:r>
            <a:r>
              <a:rPr sz="2000" dirty="0">
                <a:latin typeface="Georgia"/>
                <a:cs typeface="Georgia"/>
              </a:rPr>
              <a:t> </a:t>
            </a:r>
            <a:r>
              <a:rPr sz="2000" spc="-5" dirty="0">
                <a:latin typeface="Georgia"/>
                <a:cs typeface="Georgia"/>
              </a:rPr>
              <a:t>see </a:t>
            </a:r>
            <a:r>
              <a:rPr sz="2000" dirty="0">
                <a:latin typeface="Georgia"/>
                <a:cs typeface="Georgia"/>
              </a:rPr>
              <a:t>a</a:t>
            </a:r>
            <a:r>
              <a:rPr sz="2000" spc="15" dirty="0">
                <a:latin typeface="Georgia"/>
                <a:cs typeface="Georgia"/>
              </a:rPr>
              <a:t> </a:t>
            </a:r>
            <a:r>
              <a:rPr sz="2000" spc="-5" dirty="0">
                <a:latin typeface="Georgia"/>
                <a:cs typeface="Georgia"/>
              </a:rPr>
              <a:t>patient</a:t>
            </a:r>
            <a:r>
              <a:rPr sz="2000" spc="-15" dirty="0">
                <a:latin typeface="Georgia"/>
                <a:cs typeface="Georgia"/>
              </a:rPr>
              <a:t> </a:t>
            </a:r>
            <a:r>
              <a:rPr sz="2000" spc="-5" dirty="0">
                <a:latin typeface="Georgia"/>
                <a:cs typeface="Georgia"/>
              </a:rPr>
              <a:t>with</a:t>
            </a:r>
            <a:r>
              <a:rPr sz="2000" spc="5" dirty="0">
                <a:latin typeface="Georgia"/>
                <a:cs typeface="Georgia"/>
              </a:rPr>
              <a:t> </a:t>
            </a:r>
            <a:r>
              <a:rPr sz="2000" spc="-5" dirty="0">
                <a:latin typeface="Georgia"/>
                <a:cs typeface="Georgia"/>
              </a:rPr>
              <a:t>“interesting”</a:t>
            </a:r>
            <a:r>
              <a:rPr sz="2000" spc="-10" dirty="0">
                <a:latin typeface="Georgia"/>
                <a:cs typeface="Georgia"/>
              </a:rPr>
              <a:t> </a:t>
            </a:r>
            <a:r>
              <a:rPr sz="2000" spc="-5" dirty="0">
                <a:latin typeface="Georgia"/>
                <a:cs typeface="Georgia"/>
              </a:rPr>
              <a:t>findings</a:t>
            </a:r>
            <a:endParaRPr sz="2000">
              <a:latin typeface="Georgia"/>
              <a:cs typeface="Georgia"/>
            </a:endParaRPr>
          </a:p>
          <a:p>
            <a:pPr marL="1308100">
              <a:lnSpc>
                <a:spcPts val="2280"/>
              </a:lnSpc>
            </a:pPr>
            <a:r>
              <a:rPr sz="2000" spc="-5" dirty="0">
                <a:latin typeface="Georgia"/>
                <a:cs typeface="Georgia"/>
              </a:rPr>
              <a:t>despite</a:t>
            </a:r>
            <a:r>
              <a:rPr sz="2000" spc="-45" dirty="0">
                <a:latin typeface="Georgia"/>
                <a:cs typeface="Georgia"/>
              </a:rPr>
              <a:t> </a:t>
            </a:r>
            <a:r>
              <a:rPr sz="2000" dirty="0">
                <a:latin typeface="Georgia"/>
                <a:cs typeface="Georgia"/>
              </a:rPr>
              <a:t>being</a:t>
            </a:r>
            <a:r>
              <a:rPr sz="2000" spc="-20" dirty="0">
                <a:latin typeface="Georgia"/>
                <a:cs typeface="Georgia"/>
              </a:rPr>
              <a:t> </a:t>
            </a:r>
            <a:r>
              <a:rPr sz="2000" spc="-5" dirty="0">
                <a:latin typeface="Georgia"/>
                <a:cs typeface="Georgia"/>
              </a:rPr>
              <a:t>told</a:t>
            </a:r>
            <a:r>
              <a:rPr sz="2000" spc="-15" dirty="0">
                <a:latin typeface="Georgia"/>
                <a:cs typeface="Georgia"/>
              </a:rPr>
              <a:t> </a:t>
            </a:r>
            <a:r>
              <a:rPr sz="2000" dirty="0">
                <a:latin typeface="Georgia"/>
                <a:cs typeface="Georgia"/>
              </a:rPr>
              <a:t>to</a:t>
            </a:r>
            <a:r>
              <a:rPr sz="2000" spc="-15" dirty="0">
                <a:latin typeface="Georgia"/>
                <a:cs typeface="Georgia"/>
              </a:rPr>
              <a:t> </a:t>
            </a:r>
            <a:r>
              <a:rPr sz="2000" dirty="0">
                <a:latin typeface="Georgia"/>
                <a:cs typeface="Georgia"/>
              </a:rPr>
              <a:t>not</a:t>
            </a:r>
            <a:r>
              <a:rPr sz="2000" spc="-5" dirty="0">
                <a:latin typeface="Georgia"/>
                <a:cs typeface="Georgia"/>
              </a:rPr>
              <a:t> </a:t>
            </a:r>
            <a:r>
              <a:rPr sz="2000" dirty="0">
                <a:latin typeface="Georgia"/>
                <a:cs typeface="Georgia"/>
              </a:rPr>
              <a:t>do</a:t>
            </a:r>
            <a:r>
              <a:rPr sz="2000" spc="-5" dirty="0">
                <a:latin typeface="Georgia"/>
                <a:cs typeface="Georgia"/>
              </a:rPr>
              <a:t> so.</a:t>
            </a:r>
            <a:endParaRPr sz="2000">
              <a:latin typeface="Georgia"/>
              <a:cs typeface="Georgia"/>
            </a:endParaRPr>
          </a:p>
        </p:txBody>
      </p:sp>
      <p:sp>
        <p:nvSpPr>
          <p:cNvPr id="4" name="TextBox 3">
            <a:extLst>
              <a:ext uri="{FF2B5EF4-FFF2-40B4-BE49-F238E27FC236}">
                <a16:creationId xmlns:a16="http://schemas.microsoft.com/office/drawing/2014/main" id="{9C51E81E-7E95-E83E-D6B7-12CEA1829E7E}"/>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15233" y="412445"/>
            <a:ext cx="3112770" cy="528955"/>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4E160F"/>
                </a:solidFill>
              </a:rPr>
              <a:t>Critical</a:t>
            </a:r>
            <a:r>
              <a:rPr sz="3300" spc="-85" dirty="0">
                <a:solidFill>
                  <a:srgbClr val="4E160F"/>
                </a:solidFill>
              </a:rPr>
              <a:t> </a:t>
            </a:r>
            <a:r>
              <a:rPr sz="3300" spc="-5" dirty="0">
                <a:solidFill>
                  <a:srgbClr val="4E160F"/>
                </a:solidFill>
              </a:rPr>
              <a:t>events</a:t>
            </a:r>
            <a:endParaRPr sz="3300"/>
          </a:p>
        </p:txBody>
      </p:sp>
      <p:sp>
        <p:nvSpPr>
          <p:cNvPr id="3" name="object 3"/>
          <p:cNvSpPr txBox="1"/>
          <p:nvPr/>
        </p:nvSpPr>
        <p:spPr>
          <a:xfrm>
            <a:off x="380491" y="1817877"/>
            <a:ext cx="8277859" cy="3747770"/>
          </a:xfrm>
          <a:prstGeom prst="rect">
            <a:avLst/>
          </a:prstGeom>
        </p:spPr>
        <p:txBody>
          <a:bodyPr vert="horz" wrap="square" lIns="0" tIns="12065" rIns="0" bIns="0" rtlCol="0">
            <a:spAutoFit/>
          </a:bodyPr>
          <a:lstStyle/>
          <a:p>
            <a:pPr marL="545465" marR="5080" indent="-533400">
              <a:lnSpc>
                <a:spcPct val="100000"/>
              </a:lnSpc>
              <a:spcBef>
                <a:spcPts val="95"/>
              </a:spcBef>
              <a:buClr>
                <a:srgbClr val="D24717"/>
              </a:buClr>
              <a:buSzPct val="83928"/>
              <a:buFont typeface="Segoe UI Symbol"/>
              <a:buChar char="⚫"/>
              <a:tabLst>
                <a:tab pos="545465" algn="l"/>
                <a:tab pos="546100" algn="l"/>
                <a:tab pos="6332855" algn="l"/>
              </a:tabLst>
            </a:pPr>
            <a:r>
              <a:rPr sz="2800" spc="-5" dirty="0">
                <a:latin typeface="Georgia"/>
                <a:cs typeface="Georgia"/>
              </a:rPr>
              <a:t>Critical</a:t>
            </a:r>
            <a:r>
              <a:rPr sz="2800" spc="15" dirty="0">
                <a:latin typeface="Georgia"/>
                <a:cs typeface="Georgia"/>
              </a:rPr>
              <a:t> </a:t>
            </a:r>
            <a:r>
              <a:rPr sz="2800" spc="-5" dirty="0">
                <a:latin typeface="Georgia"/>
                <a:cs typeface="Georgia"/>
              </a:rPr>
              <a:t>events</a:t>
            </a:r>
            <a:r>
              <a:rPr sz="2800" spc="-15" dirty="0">
                <a:latin typeface="Georgia"/>
                <a:cs typeface="Georgia"/>
              </a:rPr>
              <a:t> </a:t>
            </a:r>
            <a:r>
              <a:rPr sz="2800" spc="-10" dirty="0">
                <a:latin typeface="Georgia"/>
                <a:cs typeface="Georgia"/>
              </a:rPr>
              <a:t>are</a:t>
            </a:r>
            <a:r>
              <a:rPr sz="2800" spc="15" dirty="0">
                <a:latin typeface="Georgia"/>
                <a:cs typeface="Georgia"/>
              </a:rPr>
              <a:t> </a:t>
            </a:r>
            <a:r>
              <a:rPr sz="2800" spc="-5" dirty="0">
                <a:latin typeface="Georgia"/>
                <a:cs typeface="Georgia"/>
              </a:rPr>
              <a:t>serious</a:t>
            </a:r>
            <a:r>
              <a:rPr sz="2800" spc="20" dirty="0">
                <a:latin typeface="Georgia"/>
                <a:cs typeface="Georgia"/>
              </a:rPr>
              <a:t> </a:t>
            </a:r>
            <a:r>
              <a:rPr sz="2800" spc="-5" dirty="0">
                <a:latin typeface="Georgia"/>
                <a:cs typeface="Georgia"/>
              </a:rPr>
              <a:t>events</a:t>
            </a:r>
            <a:r>
              <a:rPr sz="2800" spc="-10" dirty="0">
                <a:latin typeface="Georgia"/>
                <a:cs typeface="Georgia"/>
              </a:rPr>
              <a:t> that</a:t>
            </a:r>
            <a:r>
              <a:rPr sz="2800" spc="-5" dirty="0">
                <a:latin typeface="Georgia"/>
                <a:cs typeface="Georgia"/>
              </a:rPr>
              <a:t> </a:t>
            </a:r>
            <a:r>
              <a:rPr sz="2800" spc="-10" dirty="0">
                <a:latin typeface="Georgia"/>
                <a:cs typeface="Georgia"/>
              </a:rPr>
              <a:t>will</a:t>
            </a:r>
            <a:r>
              <a:rPr sz="2800" dirty="0">
                <a:latin typeface="Georgia"/>
                <a:cs typeface="Georgia"/>
              </a:rPr>
              <a:t> </a:t>
            </a:r>
            <a:r>
              <a:rPr sz="2800" spc="-10" dirty="0">
                <a:latin typeface="Georgia"/>
                <a:cs typeface="Georgia"/>
              </a:rPr>
              <a:t>require </a:t>
            </a:r>
            <a:r>
              <a:rPr sz="2800" spc="-660" dirty="0">
                <a:latin typeface="Georgia"/>
                <a:cs typeface="Georgia"/>
              </a:rPr>
              <a:t> </a:t>
            </a:r>
            <a:r>
              <a:rPr sz="2800" spc="-5" dirty="0">
                <a:latin typeface="Georgia"/>
                <a:cs typeface="Georgia"/>
              </a:rPr>
              <a:t>immediate</a:t>
            </a:r>
            <a:r>
              <a:rPr sz="2800" spc="5" dirty="0">
                <a:latin typeface="Georgia"/>
                <a:cs typeface="Georgia"/>
              </a:rPr>
              <a:t> </a:t>
            </a:r>
            <a:r>
              <a:rPr sz="2800" spc="-5" dirty="0">
                <a:latin typeface="Georgia"/>
                <a:cs typeface="Georgia"/>
              </a:rPr>
              <a:t>action</a:t>
            </a:r>
            <a:r>
              <a:rPr sz="2800" spc="20" dirty="0">
                <a:latin typeface="Georgia"/>
                <a:cs typeface="Georgia"/>
              </a:rPr>
              <a:t> </a:t>
            </a:r>
            <a:r>
              <a:rPr sz="2800" spc="-5" dirty="0">
                <a:latin typeface="Georgia"/>
                <a:cs typeface="Georgia"/>
              </a:rPr>
              <a:t>by</a:t>
            </a:r>
            <a:r>
              <a:rPr sz="2800" spc="5" dirty="0">
                <a:latin typeface="Georgia"/>
                <a:cs typeface="Georgia"/>
              </a:rPr>
              <a:t> </a:t>
            </a:r>
            <a:r>
              <a:rPr sz="2800" spc="-10" dirty="0">
                <a:latin typeface="Georgia"/>
                <a:cs typeface="Georgia"/>
              </a:rPr>
              <a:t>the</a:t>
            </a:r>
            <a:r>
              <a:rPr sz="2800" dirty="0">
                <a:latin typeface="Georgia"/>
                <a:cs typeface="Georgia"/>
              </a:rPr>
              <a:t> </a:t>
            </a:r>
            <a:r>
              <a:rPr sz="2800" spc="-5" dirty="0">
                <a:latin typeface="Georgia"/>
                <a:cs typeface="Georgia"/>
              </a:rPr>
              <a:t>supervisor.	It is a clear </a:t>
            </a:r>
            <a:r>
              <a:rPr sz="2800" dirty="0">
                <a:latin typeface="Georgia"/>
                <a:cs typeface="Georgia"/>
              </a:rPr>
              <a:t> </a:t>
            </a:r>
            <a:r>
              <a:rPr sz="2800" spc="-5" dirty="0">
                <a:latin typeface="Georgia"/>
                <a:cs typeface="Georgia"/>
              </a:rPr>
              <a:t>violation</a:t>
            </a:r>
            <a:r>
              <a:rPr sz="2800" spc="5" dirty="0">
                <a:latin typeface="Georgia"/>
                <a:cs typeface="Georgia"/>
              </a:rPr>
              <a:t> </a:t>
            </a:r>
            <a:r>
              <a:rPr sz="2800" spc="-5" dirty="0">
                <a:latin typeface="Georgia"/>
                <a:cs typeface="Georgia"/>
              </a:rPr>
              <a:t>of </a:t>
            </a:r>
            <a:r>
              <a:rPr sz="2800" spc="-10" dirty="0">
                <a:latin typeface="Georgia"/>
                <a:cs typeface="Georgia"/>
              </a:rPr>
              <a:t>the </a:t>
            </a:r>
            <a:r>
              <a:rPr sz="2800" spc="-5" dirty="0">
                <a:latin typeface="Georgia"/>
                <a:cs typeface="Georgia"/>
              </a:rPr>
              <a:t>code</a:t>
            </a:r>
            <a:r>
              <a:rPr sz="2800" spc="5" dirty="0">
                <a:latin typeface="Georgia"/>
                <a:cs typeface="Georgia"/>
              </a:rPr>
              <a:t> </a:t>
            </a:r>
            <a:r>
              <a:rPr sz="2800" spc="-5" dirty="0">
                <a:latin typeface="Georgia"/>
                <a:cs typeface="Georgia"/>
              </a:rPr>
              <a:t>of conduct.</a:t>
            </a:r>
            <a:endParaRPr sz="2800">
              <a:latin typeface="Georgia"/>
              <a:cs typeface="Georgia"/>
            </a:endParaRPr>
          </a:p>
          <a:p>
            <a:pPr marL="546100" indent="-533400">
              <a:lnSpc>
                <a:spcPct val="100000"/>
              </a:lnSpc>
              <a:spcBef>
                <a:spcPts val="2400"/>
              </a:spcBef>
              <a:buClr>
                <a:srgbClr val="D24717"/>
              </a:buClr>
              <a:buSzPct val="83928"/>
              <a:buFont typeface="Segoe UI Symbol"/>
              <a:buChar char="⚫"/>
              <a:tabLst>
                <a:tab pos="545465" algn="l"/>
                <a:tab pos="546100" algn="l"/>
              </a:tabLst>
            </a:pPr>
            <a:r>
              <a:rPr sz="2800" spc="-10" dirty="0">
                <a:latin typeface="Georgia"/>
                <a:cs typeface="Georgia"/>
              </a:rPr>
              <a:t>Examples:</a:t>
            </a:r>
            <a:endParaRPr sz="2800">
              <a:latin typeface="Georgia"/>
              <a:cs typeface="Georgia"/>
            </a:endParaRPr>
          </a:p>
          <a:p>
            <a:pPr marL="1308100" marR="391160" lvl="1" indent="-381000">
              <a:lnSpc>
                <a:spcPct val="100000"/>
              </a:lnSpc>
              <a:spcBef>
                <a:spcPts val="505"/>
              </a:spcBef>
              <a:buClr>
                <a:srgbClr val="A18E6A"/>
              </a:buClr>
              <a:buSzPct val="75000"/>
              <a:buAutoNum type="arabicPeriod"/>
              <a:tabLst>
                <a:tab pos="1308100" algn="l"/>
                <a:tab pos="1308735" algn="l"/>
              </a:tabLst>
            </a:pPr>
            <a:r>
              <a:rPr sz="2000" dirty="0">
                <a:latin typeface="Georgia"/>
                <a:cs typeface="Georgia"/>
              </a:rPr>
              <a:t>Student being </a:t>
            </a:r>
            <a:r>
              <a:rPr sz="2000" spc="-5" dirty="0">
                <a:latin typeface="Georgia"/>
                <a:cs typeface="Georgia"/>
              </a:rPr>
              <a:t>dishonest either by lying or misrepresenting </a:t>
            </a:r>
            <a:r>
              <a:rPr sz="2000" spc="-470" dirty="0">
                <a:latin typeface="Georgia"/>
                <a:cs typeface="Georgia"/>
              </a:rPr>
              <a:t> </a:t>
            </a:r>
            <a:r>
              <a:rPr sz="2000" spc="-5" dirty="0">
                <a:latin typeface="Georgia"/>
                <a:cs typeface="Georgia"/>
              </a:rPr>
              <a:t>himself/herself.</a:t>
            </a:r>
            <a:endParaRPr sz="2000">
              <a:latin typeface="Georgia"/>
              <a:cs typeface="Georgia"/>
            </a:endParaRPr>
          </a:p>
          <a:p>
            <a:pPr marL="1308100" lvl="1" indent="-381635">
              <a:lnSpc>
                <a:spcPct val="100000"/>
              </a:lnSpc>
              <a:spcBef>
                <a:spcPts val="480"/>
              </a:spcBef>
              <a:buClr>
                <a:srgbClr val="A18E6A"/>
              </a:buClr>
              <a:buSzPct val="75000"/>
              <a:buAutoNum type="arabicPeriod"/>
              <a:tabLst>
                <a:tab pos="1308100" algn="l"/>
                <a:tab pos="1308735" algn="l"/>
              </a:tabLst>
            </a:pPr>
            <a:r>
              <a:rPr sz="2000" dirty="0">
                <a:latin typeface="Georgia"/>
                <a:cs typeface="Georgia"/>
              </a:rPr>
              <a:t>Student</a:t>
            </a:r>
            <a:r>
              <a:rPr sz="2000" spc="-50" dirty="0">
                <a:latin typeface="Georgia"/>
                <a:cs typeface="Georgia"/>
              </a:rPr>
              <a:t> </a:t>
            </a:r>
            <a:r>
              <a:rPr sz="2000" dirty="0">
                <a:latin typeface="Georgia"/>
                <a:cs typeface="Georgia"/>
              </a:rPr>
              <a:t>hitting</a:t>
            </a:r>
            <a:r>
              <a:rPr sz="2000" spc="-35" dirty="0">
                <a:latin typeface="Georgia"/>
                <a:cs typeface="Georgia"/>
              </a:rPr>
              <a:t> </a:t>
            </a:r>
            <a:r>
              <a:rPr sz="2000" dirty="0">
                <a:latin typeface="Georgia"/>
                <a:cs typeface="Georgia"/>
              </a:rPr>
              <a:t>a</a:t>
            </a:r>
            <a:r>
              <a:rPr sz="2000" spc="-10" dirty="0">
                <a:latin typeface="Georgia"/>
                <a:cs typeface="Georgia"/>
              </a:rPr>
              <a:t> </a:t>
            </a:r>
            <a:r>
              <a:rPr sz="2000" spc="-5" dirty="0">
                <a:latin typeface="Georgia"/>
                <a:cs typeface="Georgia"/>
              </a:rPr>
              <a:t>patient.</a:t>
            </a:r>
            <a:endParaRPr sz="2000">
              <a:latin typeface="Georgia"/>
              <a:cs typeface="Georgia"/>
            </a:endParaRPr>
          </a:p>
          <a:p>
            <a:pPr marL="1308100" lvl="1" indent="-381635">
              <a:lnSpc>
                <a:spcPct val="100000"/>
              </a:lnSpc>
              <a:spcBef>
                <a:spcPts val="480"/>
              </a:spcBef>
              <a:buClr>
                <a:srgbClr val="A18E6A"/>
              </a:buClr>
              <a:buSzPct val="75000"/>
              <a:buAutoNum type="arabicPeriod"/>
              <a:tabLst>
                <a:tab pos="1308100" algn="l"/>
                <a:tab pos="1308735" algn="l"/>
              </a:tabLst>
            </a:pPr>
            <a:r>
              <a:rPr sz="2000" dirty="0">
                <a:latin typeface="Georgia"/>
                <a:cs typeface="Georgia"/>
              </a:rPr>
              <a:t>Student</a:t>
            </a:r>
            <a:r>
              <a:rPr sz="2000" spc="-30" dirty="0">
                <a:latin typeface="Georgia"/>
                <a:cs typeface="Georgia"/>
              </a:rPr>
              <a:t> </a:t>
            </a:r>
            <a:r>
              <a:rPr sz="2000" dirty="0">
                <a:latin typeface="Georgia"/>
                <a:cs typeface="Georgia"/>
              </a:rPr>
              <a:t>being</a:t>
            </a:r>
            <a:r>
              <a:rPr sz="2000" spc="-5" dirty="0">
                <a:latin typeface="Georgia"/>
                <a:cs typeface="Georgia"/>
              </a:rPr>
              <a:t> sexually</a:t>
            </a:r>
            <a:r>
              <a:rPr sz="2000" spc="5" dirty="0">
                <a:latin typeface="Georgia"/>
                <a:cs typeface="Georgia"/>
              </a:rPr>
              <a:t> </a:t>
            </a:r>
            <a:r>
              <a:rPr sz="2000" spc="-5" dirty="0">
                <a:latin typeface="Georgia"/>
                <a:cs typeface="Georgia"/>
              </a:rPr>
              <a:t>inappropriate</a:t>
            </a:r>
            <a:r>
              <a:rPr sz="2000" spc="10" dirty="0">
                <a:latin typeface="Georgia"/>
                <a:cs typeface="Georgia"/>
              </a:rPr>
              <a:t> </a:t>
            </a:r>
            <a:r>
              <a:rPr sz="2000" spc="-5" dirty="0">
                <a:latin typeface="Georgia"/>
                <a:cs typeface="Georgia"/>
              </a:rPr>
              <a:t>with</a:t>
            </a:r>
            <a:r>
              <a:rPr sz="2000" dirty="0">
                <a:latin typeface="Georgia"/>
                <a:cs typeface="Georgia"/>
              </a:rPr>
              <a:t> a</a:t>
            </a:r>
            <a:r>
              <a:rPr sz="2000" spc="5" dirty="0">
                <a:latin typeface="Georgia"/>
                <a:cs typeface="Georgia"/>
              </a:rPr>
              <a:t> </a:t>
            </a:r>
            <a:r>
              <a:rPr sz="2000" spc="-5" dirty="0">
                <a:latin typeface="Georgia"/>
                <a:cs typeface="Georgia"/>
              </a:rPr>
              <a:t>patient</a:t>
            </a:r>
            <a:r>
              <a:rPr sz="2000" spc="-10" dirty="0">
                <a:latin typeface="Georgia"/>
                <a:cs typeface="Georgia"/>
              </a:rPr>
              <a:t> </a:t>
            </a:r>
            <a:r>
              <a:rPr sz="2000" spc="-5" dirty="0">
                <a:latin typeface="Georgia"/>
                <a:cs typeface="Georgia"/>
              </a:rPr>
              <a:t>or</a:t>
            </a:r>
            <a:r>
              <a:rPr sz="2000" spc="5" dirty="0">
                <a:latin typeface="Georgia"/>
                <a:cs typeface="Georgia"/>
              </a:rPr>
              <a:t> </a:t>
            </a:r>
            <a:r>
              <a:rPr sz="2000" spc="-5" dirty="0">
                <a:latin typeface="Georgia"/>
                <a:cs typeface="Georgia"/>
              </a:rPr>
              <a:t>fellow</a:t>
            </a:r>
            <a:endParaRPr sz="2000">
              <a:latin typeface="Georgia"/>
              <a:cs typeface="Georgia"/>
            </a:endParaRPr>
          </a:p>
          <a:p>
            <a:pPr marL="1308100">
              <a:lnSpc>
                <a:spcPct val="100000"/>
              </a:lnSpc>
            </a:pPr>
            <a:r>
              <a:rPr sz="2000" dirty="0">
                <a:latin typeface="Georgia"/>
                <a:cs typeface="Georgia"/>
              </a:rPr>
              <a:t>member</a:t>
            </a:r>
            <a:r>
              <a:rPr sz="2000" spc="-45" dirty="0">
                <a:latin typeface="Georgia"/>
                <a:cs typeface="Georgia"/>
              </a:rPr>
              <a:t> </a:t>
            </a:r>
            <a:r>
              <a:rPr sz="2000" dirty="0">
                <a:latin typeface="Georgia"/>
                <a:cs typeface="Georgia"/>
              </a:rPr>
              <a:t>of</a:t>
            </a:r>
            <a:r>
              <a:rPr sz="2000" spc="-5" dirty="0">
                <a:latin typeface="Georgia"/>
                <a:cs typeface="Georgia"/>
              </a:rPr>
              <a:t> </a:t>
            </a:r>
            <a:r>
              <a:rPr sz="2000" dirty="0">
                <a:latin typeface="Georgia"/>
                <a:cs typeface="Georgia"/>
              </a:rPr>
              <a:t>the</a:t>
            </a:r>
            <a:r>
              <a:rPr sz="2000" spc="-25" dirty="0">
                <a:latin typeface="Georgia"/>
                <a:cs typeface="Georgia"/>
              </a:rPr>
              <a:t> </a:t>
            </a:r>
            <a:r>
              <a:rPr sz="2000" spc="-5" dirty="0">
                <a:latin typeface="Georgia"/>
                <a:cs typeface="Georgia"/>
              </a:rPr>
              <a:t>health</a:t>
            </a:r>
            <a:r>
              <a:rPr sz="2000" spc="-25" dirty="0">
                <a:latin typeface="Georgia"/>
                <a:cs typeface="Georgia"/>
              </a:rPr>
              <a:t> </a:t>
            </a:r>
            <a:r>
              <a:rPr sz="2000" spc="-5" dirty="0">
                <a:latin typeface="Georgia"/>
                <a:cs typeface="Georgia"/>
              </a:rPr>
              <a:t>care</a:t>
            </a:r>
            <a:r>
              <a:rPr sz="2000" dirty="0">
                <a:latin typeface="Georgia"/>
                <a:cs typeface="Georgia"/>
              </a:rPr>
              <a:t> team.</a:t>
            </a:r>
            <a:endParaRPr sz="2000">
              <a:latin typeface="Georgia"/>
              <a:cs typeface="Georgia"/>
            </a:endParaRPr>
          </a:p>
        </p:txBody>
      </p:sp>
      <p:sp>
        <p:nvSpPr>
          <p:cNvPr id="4" name="TextBox 3">
            <a:extLst>
              <a:ext uri="{FF2B5EF4-FFF2-40B4-BE49-F238E27FC236}">
                <a16:creationId xmlns:a16="http://schemas.microsoft.com/office/drawing/2014/main" id="{74AB9E14-C966-07DF-D8DC-43EB224535BB}"/>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25545" y="413969"/>
            <a:ext cx="2689860" cy="528955"/>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8E7B5C"/>
                </a:solidFill>
              </a:rPr>
              <a:t>Final</a:t>
            </a:r>
            <a:r>
              <a:rPr sz="3300" spc="-105" dirty="0">
                <a:solidFill>
                  <a:srgbClr val="8E7B5C"/>
                </a:solidFill>
              </a:rPr>
              <a:t> </a:t>
            </a:r>
            <a:r>
              <a:rPr sz="3300" spc="-5" dirty="0">
                <a:solidFill>
                  <a:srgbClr val="8E7B5C"/>
                </a:solidFill>
              </a:rPr>
              <a:t>Words</a:t>
            </a:r>
            <a:endParaRPr sz="3300"/>
          </a:p>
        </p:txBody>
      </p:sp>
      <p:sp>
        <p:nvSpPr>
          <p:cNvPr id="3" name="object 3"/>
          <p:cNvSpPr txBox="1"/>
          <p:nvPr/>
        </p:nvSpPr>
        <p:spPr>
          <a:xfrm>
            <a:off x="508812" y="1449070"/>
            <a:ext cx="8183880" cy="5042535"/>
          </a:xfrm>
          <a:prstGeom prst="rect">
            <a:avLst/>
          </a:prstGeom>
        </p:spPr>
        <p:txBody>
          <a:bodyPr vert="horz" wrap="square" lIns="0" tIns="110489" rIns="0" bIns="0" rtlCol="0">
            <a:spAutoFit/>
          </a:bodyPr>
          <a:lstStyle/>
          <a:p>
            <a:pPr marL="143510" marR="135255" algn="ctr">
              <a:lnSpc>
                <a:spcPct val="80000"/>
              </a:lnSpc>
              <a:spcBef>
                <a:spcPts val="869"/>
              </a:spcBef>
              <a:tabLst>
                <a:tab pos="4549775" algn="l"/>
              </a:tabLst>
            </a:pPr>
            <a:r>
              <a:rPr sz="3200" i="1" dirty="0">
                <a:latin typeface="Georgia"/>
                <a:cs typeface="Georgia"/>
              </a:rPr>
              <a:t>“There </a:t>
            </a:r>
            <a:r>
              <a:rPr sz="3200" i="1" spc="-5" dirty="0">
                <a:latin typeface="Georgia"/>
                <a:cs typeface="Georgia"/>
              </a:rPr>
              <a:t>is </a:t>
            </a:r>
            <a:r>
              <a:rPr sz="3200" i="1" dirty="0">
                <a:latin typeface="Georgia"/>
                <a:cs typeface="Georgia"/>
              </a:rPr>
              <a:t>a </a:t>
            </a:r>
            <a:r>
              <a:rPr sz="3200" i="1" spc="-5" dirty="0">
                <a:latin typeface="Georgia"/>
                <a:cs typeface="Georgia"/>
              </a:rPr>
              <a:t>tendency to underemphasize the </a:t>
            </a:r>
            <a:r>
              <a:rPr sz="3200" i="1" spc="-760" dirty="0">
                <a:latin typeface="Georgia"/>
                <a:cs typeface="Georgia"/>
              </a:rPr>
              <a:t> </a:t>
            </a:r>
            <a:r>
              <a:rPr sz="3200" i="1" spc="-5" dirty="0">
                <a:latin typeface="Georgia"/>
                <a:cs typeface="Georgia"/>
              </a:rPr>
              <a:t>personal characteristics… </a:t>
            </a:r>
            <a:r>
              <a:rPr sz="3200" i="1" dirty="0">
                <a:latin typeface="Georgia"/>
                <a:cs typeface="Georgia"/>
              </a:rPr>
              <a:t>, because </a:t>
            </a:r>
            <a:r>
              <a:rPr sz="3200" i="1" spc="-5" dirty="0">
                <a:latin typeface="Georgia"/>
                <a:cs typeface="Georgia"/>
              </a:rPr>
              <a:t>they </a:t>
            </a:r>
            <a:r>
              <a:rPr sz="3200" i="1" dirty="0">
                <a:latin typeface="Georgia"/>
                <a:cs typeface="Georgia"/>
              </a:rPr>
              <a:t> are</a:t>
            </a:r>
            <a:r>
              <a:rPr sz="3200" i="1" spc="10" dirty="0">
                <a:latin typeface="Georgia"/>
                <a:cs typeface="Georgia"/>
              </a:rPr>
              <a:t> </a:t>
            </a:r>
            <a:r>
              <a:rPr sz="3200" i="1" spc="-5" dirty="0">
                <a:latin typeface="Georgia"/>
                <a:cs typeface="Georgia"/>
              </a:rPr>
              <a:t>harder to</a:t>
            </a:r>
            <a:r>
              <a:rPr sz="3200" i="1" spc="5" dirty="0">
                <a:latin typeface="Georgia"/>
                <a:cs typeface="Georgia"/>
              </a:rPr>
              <a:t> </a:t>
            </a:r>
            <a:r>
              <a:rPr sz="3200" i="1" dirty="0">
                <a:latin typeface="Georgia"/>
                <a:cs typeface="Georgia"/>
              </a:rPr>
              <a:t>measure,	and </a:t>
            </a:r>
            <a:r>
              <a:rPr sz="3200" i="1" spc="-5" dirty="0">
                <a:latin typeface="Georgia"/>
                <a:cs typeface="Georgia"/>
              </a:rPr>
              <a:t>to </a:t>
            </a:r>
            <a:r>
              <a:rPr sz="3200" i="1" dirty="0">
                <a:latin typeface="Georgia"/>
                <a:cs typeface="Georgia"/>
              </a:rPr>
              <a:t> </a:t>
            </a:r>
            <a:r>
              <a:rPr sz="3200" i="1" spc="-5" dirty="0">
                <a:latin typeface="Georgia"/>
                <a:cs typeface="Georgia"/>
              </a:rPr>
              <a:t>overemphasize the </a:t>
            </a:r>
            <a:r>
              <a:rPr sz="3200" i="1" dirty="0">
                <a:latin typeface="Georgia"/>
                <a:cs typeface="Georgia"/>
              </a:rPr>
              <a:t>more easily measured </a:t>
            </a:r>
            <a:r>
              <a:rPr sz="3200" i="1" spc="5" dirty="0">
                <a:latin typeface="Georgia"/>
                <a:cs typeface="Georgia"/>
              </a:rPr>
              <a:t> </a:t>
            </a:r>
            <a:r>
              <a:rPr sz="3200" i="1" spc="-5" dirty="0">
                <a:latin typeface="Georgia"/>
                <a:cs typeface="Georgia"/>
              </a:rPr>
              <a:t>indices</a:t>
            </a:r>
            <a:r>
              <a:rPr sz="3200" i="1" spc="-30" dirty="0">
                <a:latin typeface="Georgia"/>
                <a:cs typeface="Georgia"/>
              </a:rPr>
              <a:t> </a:t>
            </a:r>
            <a:r>
              <a:rPr sz="3200" i="1" spc="-5" dirty="0">
                <a:latin typeface="Georgia"/>
                <a:cs typeface="Georgia"/>
              </a:rPr>
              <a:t>of </a:t>
            </a:r>
            <a:r>
              <a:rPr sz="3200" i="1" dirty="0">
                <a:latin typeface="Georgia"/>
                <a:cs typeface="Georgia"/>
              </a:rPr>
              <a:t>academic</a:t>
            </a:r>
            <a:r>
              <a:rPr sz="3200" i="1" spc="-30" dirty="0">
                <a:latin typeface="Georgia"/>
                <a:cs typeface="Georgia"/>
              </a:rPr>
              <a:t> </a:t>
            </a:r>
            <a:r>
              <a:rPr sz="3200" i="1" dirty="0">
                <a:latin typeface="Georgia"/>
                <a:cs typeface="Georgia"/>
              </a:rPr>
              <a:t>achievement”</a:t>
            </a:r>
            <a:endParaRPr sz="3200">
              <a:latin typeface="Georgia"/>
              <a:cs typeface="Georgia"/>
            </a:endParaRPr>
          </a:p>
          <a:p>
            <a:pPr marR="85725" algn="ctr">
              <a:lnSpc>
                <a:spcPct val="100000"/>
              </a:lnSpc>
              <a:spcBef>
                <a:spcPts val="35"/>
              </a:spcBef>
            </a:pPr>
            <a:r>
              <a:rPr sz="2000" spc="-5" dirty="0">
                <a:latin typeface="Georgia"/>
                <a:cs typeface="Georgia"/>
              </a:rPr>
              <a:t>Cohen</a:t>
            </a:r>
            <a:r>
              <a:rPr sz="2000" spc="-45" dirty="0">
                <a:latin typeface="Georgia"/>
                <a:cs typeface="Georgia"/>
              </a:rPr>
              <a:t> </a:t>
            </a:r>
            <a:r>
              <a:rPr sz="2000" spc="-5" dirty="0">
                <a:latin typeface="Georgia"/>
                <a:cs typeface="Georgia"/>
              </a:rPr>
              <a:t>(2002)</a:t>
            </a:r>
            <a:endParaRPr sz="2000">
              <a:latin typeface="Georgia"/>
              <a:cs typeface="Georgia"/>
            </a:endParaRPr>
          </a:p>
          <a:p>
            <a:pPr>
              <a:lnSpc>
                <a:spcPct val="100000"/>
              </a:lnSpc>
              <a:spcBef>
                <a:spcPts val="45"/>
              </a:spcBef>
            </a:pPr>
            <a:endParaRPr sz="2700">
              <a:latin typeface="Georgia"/>
              <a:cs typeface="Georgia"/>
            </a:endParaRPr>
          </a:p>
          <a:p>
            <a:pPr marL="549275" marR="102870" indent="-537210">
              <a:lnSpc>
                <a:spcPts val="3070"/>
              </a:lnSpc>
            </a:pPr>
            <a:r>
              <a:rPr sz="3200" spc="-5" dirty="0">
                <a:latin typeface="Georgia"/>
                <a:cs typeface="Georgia"/>
              </a:rPr>
              <a:t>“</a:t>
            </a:r>
            <a:r>
              <a:rPr sz="3200" i="1" spc="-5" dirty="0">
                <a:latin typeface="Georgia"/>
                <a:cs typeface="Georgia"/>
              </a:rPr>
              <a:t>Students tend to internalize </a:t>
            </a:r>
            <a:r>
              <a:rPr sz="3200" i="1" dirty="0">
                <a:latin typeface="Georgia"/>
                <a:cs typeface="Georgia"/>
              </a:rPr>
              <a:t>and </a:t>
            </a:r>
            <a:r>
              <a:rPr sz="3200" i="1" spc="-5" dirty="0">
                <a:latin typeface="Georgia"/>
                <a:cs typeface="Georgia"/>
              </a:rPr>
              <a:t>perpetuate </a:t>
            </a:r>
            <a:r>
              <a:rPr sz="3200" i="1" spc="-760" dirty="0">
                <a:latin typeface="Georgia"/>
                <a:cs typeface="Georgia"/>
              </a:rPr>
              <a:t> </a:t>
            </a:r>
            <a:r>
              <a:rPr sz="3200" i="1" spc="-5" dirty="0">
                <a:latin typeface="Georgia"/>
                <a:cs typeface="Georgia"/>
              </a:rPr>
              <a:t>the</a:t>
            </a:r>
            <a:r>
              <a:rPr sz="3200" i="1" spc="-25" dirty="0">
                <a:latin typeface="Georgia"/>
                <a:cs typeface="Georgia"/>
              </a:rPr>
              <a:t> </a:t>
            </a:r>
            <a:r>
              <a:rPr sz="3200" i="1" spc="-5" dirty="0">
                <a:latin typeface="Georgia"/>
                <a:cs typeface="Georgia"/>
              </a:rPr>
              <a:t>patterns </a:t>
            </a:r>
            <a:r>
              <a:rPr sz="3200" i="1" spc="-10" dirty="0">
                <a:latin typeface="Georgia"/>
                <a:cs typeface="Georgia"/>
              </a:rPr>
              <a:t>of</a:t>
            </a:r>
            <a:r>
              <a:rPr sz="3200" i="1" spc="15" dirty="0">
                <a:latin typeface="Georgia"/>
                <a:cs typeface="Georgia"/>
              </a:rPr>
              <a:t> </a:t>
            </a:r>
            <a:r>
              <a:rPr sz="3200" i="1" dirty="0">
                <a:latin typeface="Georgia"/>
                <a:cs typeface="Georgia"/>
              </a:rPr>
              <a:t>behaviour </a:t>
            </a:r>
            <a:r>
              <a:rPr sz="3200" i="1" spc="-5" dirty="0">
                <a:latin typeface="Georgia"/>
                <a:cs typeface="Georgia"/>
              </a:rPr>
              <a:t>that surround</a:t>
            </a:r>
            <a:endParaRPr sz="3200">
              <a:latin typeface="Georgia"/>
              <a:cs typeface="Georgia"/>
            </a:endParaRPr>
          </a:p>
          <a:p>
            <a:pPr marL="676910" marR="5080" indent="-487045">
              <a:lnSpc>
                <a:spcPts val="3070"/>
              </a:lnSpc>
              <a:spcBef>
                <a:spcPts val="5"/>
              </a:spcBef>
            </a:pPr>
            <a:r>
              <a:rPr sz="3200" i="1" dirty="0">
                <a:latin typeface="Georgia"/>
                <a:cs typeface="Georgia"/>
              </a:rPr>
              <a:t>them- </a:t>
            </a:r>
            <a:r>
              <a:rPr sz="3200" i="1" spc="-5" dirty="0">
                <a:latin typeface="Georgia"/>
                <a:cs typeface="Georgia"/>
              </a:rPr>
              <a:t>the </a:t>
            </a:r>
            <a:r>
              <a:rPr sz="3200" i="1" dirty="0">
                <a:latin typeface="Georgia"/>
                <a:cs typeface="Georgia"/>
              </a:rPr>
              <a:t>way they </a:t>
            </a:r>
            <a:r>
              <a:rPr sz="3200" i="1" spc="-5" dirty="0">
                <a:latin typeface="Georgia"/>
                <a:cs typeface="Georgia"/>
              </a:rPr>
              <a:t>see people treating </a:t>
            </a:r>
            <a:r>
              <a:rPr sz="3200" i="1" dirty="0">
                <a:latin typeface="Georgia"/>
                <a:cs typeface="Georgia"/>
              </a:rPr>
              <a:t>each </a:t>
            </a:r>
            <a:r>
              <a:rPr sz="3200" i="1" spc="-760" dirty="0">
                <a:latin typeface="Georgia"/>
                <a:cs typeface="Georgia"/>
              </a:rPr>
              <a:t> </a:t>
            </a:r>
            <a:r>
              <a:rPr sz="3200" i="1" spc="-5" dirty="0">
                <a:latin typeface="Georgia"/>
                <a:cs typeface="Georgia"/>
              </a:rPr>
              <a:t>other</a:t>
            </a:r>
            <a:r>
              <a:rPr sz="3200" i="1" spc="-15" dirty="0">
                <a:latin typeface="Georgia"/>
                <a:cs typeface="Georgia"/>
              </a:rPr>
              <a:t> </a:t>
            </a:r>
            <a:r>
              <a:rPr sz="3200" i="1" dirty="0">
                <a:latin typeface="Georgia"/>
                <a:cs typeface="Georgia"/>
              </a:rPr>
              <a:t>and </a:t>
            </a:r>
            <a:r>
              <a:rPr sz="3200" i="1" spc="-5" dirty="0">
                <a:latin typeface="Georgia"/>
                <a:cs typeface="Georgia"/>
              </a:rPr>
              <a:t>the way they</a:t>
            </a:r>
            <a:r>
              <a:rPr sz="3200" i="1" spc="-20" dirty="0">
                <a:latin typeface="Georgia"/>
                <a:cs typeface="Georgia"/>
              </a:rPr>
              <a:t> </a:t>
            </a:r>
            <a:r>
              <a:rPr sz="3200" i="1" spc="-5" dirty="0">
                <a:latin typeface="Georgia"/>
                <a:cs typeface="Georgia"/>
              </a:rPr>
              <a:t>themselves</a:t>
            </a:r>
            <a:r>
              <a:rPr sz="3200" i="1" spc="-15" dirty="0">
                <a:latin typeface="Georgia"/>
                <a:cs typeface="Georgia"/>
              </a:rPr>
              <a:t> </a:t>
            </a:r>
            <a:r>
              <a:rPr sz="3200" i="1" dirty="0">
                <a:latin typeface="Georgia"/>
                <a:cs typeface="Georgia"/>
              </a:rPr>
              <a:t>are</a:t>
            </a:r>
            <a:endParaRPr sz="3200">
              <a:latin typeface="Georgia"/>
              <a:cs typeface="Georgia"/>
            </a:endParaRPr>
          </a:p>
          <a:p>
            <a:pPr marL="2948305">
              <a:lnSpc>
                <a:spcPts val="3105"/>
              </a:lnSpc>
            </a:pPr>
            <a:r>
              <a:rPr sz="3200" i="1" spc="-5" dirty="0">
                <a:latin typeface="Georgia"/>
                <a:cs typeface="Georgia"/>
              </a:rPr>
              <a:t>treated”</a:t>
            </a:r>
            <a:r>
              <a:rPr sz="3200" spc="-5" dirty="0">
                <a:latin typeface="Georgia"/>
                <a:cs typeface="Georgia"/>
              </a:rPr>
              <a:t>.</a:t>
            </a:r>
            <a:endParaRPr sz="3200">
              <a:latin typeface="Georgia"/>
              <a:cs typeface="Georgia"/>
            </a:endParaRPr>
          </a:p>
          <a:p>
            <a:pPr marR="85090" algn="ctr">
              <a:lnSpc>
                <a:spcPct val="100000"/>
              </a:lnSpc>
              <a:spcBef>
                <a:spcPts val="35"/>
              </a:spcBef>
            </a:pPr>
            <a:r>
              <a:rPr sz="2000" dirty="0">
                <a:latin typeface="Georgia"/>
                <a:cs typeface="Georgia"/>
              </a:rPr>
              <a:t>TS</a:t>
            </a:r>
            <a:r>
              <a:rPr sz="2000" spc="-55" dirty="0">
                <a:latin typeface="Georgia"/>
                <a:cs typeface="Georgia"/>
              </a:rPr>
              <a:t> </a:t>
            </a:r>
            <a:r>
              <a:rPr sz="2000" dirty="0">
                <a:latin typeface="Georgia"/>
                <a:cs typeface="Georgia"/>
              </a:rPr>
              <a:t>Inui</a:t>
            </a:r>
            <a:endParaRPr sz="2000">
              <a:latin typeface="Georgia"/>
              <a:cs typeface="Georgia"/>
            </a:endParaRPr>
          </a:p>
        </p:txBody>
      </p:sp>
      <p:sp>
        <p:nvSpPr>
          <p:cNvPr id="4" name="TextBox 3">
            <a:extLst>
              <a:ext uri="{FF2B5EF4-FFF2-40B4-BE49-F238E27FC236}">
                <a16:creationId xmlns:a16="http://schemas.microsoft.com/office/drawing/2014/main" id="{87BA7F14-80AD-D9F6-AAF8-446508088C96}"/>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AC70C-4F34-42A3-3838-D4EC75D3E253}"/>
              </a:ext>
            </a:extLst>
          </p:cNvPr>
          <p:cNvSpPr>
            <a:spLocks noGrp="1"/>
          </p:cNvSpPr>
          <p:nvPr>
            <p:ph type="title"/>
          </p:nvPr>
        </p:nvSpPr>
        <p:spPr>
          <a:xfrm>
            <a:off x="457200" y="1371600"/>
            <a:ext cx="8229600" cy="46038"/>
          </a:xfrm>
        </p:spPr>
        <p:txBody>
          <a:bodyPr>
            <a:normAutofit fontScale="90000"/>
          </a:bodyPr>
          <a:lstStyle/>
          <a:p>
            <a:pPr algn="l"/>
            <a:br>
              <a:rPr lang="en-US" b="1" i="0" dirty="0">
                <a:solidFill>
                  <a:srgbClr val="1A254C"/>
                </a:solidFill>
                <a:effectLst/>
                <a:latin typeface="Roboto" panose="02000000000000000000" pitchFamily="2" charset="0"/>
              </a:rPr>
            </a:br>
            <a:r>
              <a:rPr lang="en-US" sz="3100" b="1" i="0" dirty="0">
                <a:solidFill>
                  <a:srgbClr val="7030A0"/>
                </a:solidFill>
                <a:effectLst/>
                <a:latin typeface="+mn-lt"/>
              </a:rPr>
              <a:t>Dangers and Benefits of Social Media on E-Professionalism of Health Care Professionals: Scoping Review</a:t>
            </a:r>
            <a:br>
              <a:rPr lang="en-US" sz="3100" b="1" i="0" dirty="0">
                <a:solidFill>
                  <a:srgbClr val="7030A0"/>
                </a:solidFill>
                <a:effectLst/>
                <a:latin typeface="+mn-lt"/>
              </a:rPr>
            </a:br>
            <a:r>
              <a:rPr lang="en-US" sz="2200" b="0" i="0" u="none" strike="noStrike" dirty="0">
                <a:solidFill>
                  <a:srgbClr val="00B0F0"/>
                </a:solidFill>
                <a:effectLst/>
                <a:latin typeface="+mn-lt"/>
                <a:hlinkClick r:id="rId2">
                  <a:extLst>
                    <a:ext uri="{A12FA001-AC4F-418D-AE19-62706E023703}">
                      <ahyp:hlinkClr xmlns:ahyp="http://schemas.microsoft.com/office/drawing/2018/hyperlinkcolor" val="tx"/>
                    </a:ext>
                  </a:extLst>
                </a:hlinkClick>
              </a:rPr>
              <a:t>Tea </a:t>
            </a:r>
            <a:r>
              <a:rPr lang="en-US" sz="2200" b="0" i="0" u="none" strike="noStrike" dirty="0" err="1">
                <a:solidFill>
                  <a:srgbClr val="00B0F0"/>
                </a:solidFill>
                <a:effectLst/>
                <a:latin typeface="+mn-lt"/>
                <a:hlinkClick r:id="rId2">
                  <a:extLst>
                    <a:ext uri="{A12FA001-AC4F-418D-AE19-62706E023703}">
                      <ahyp:hlinkClr xmlns:ahyp="http://schemas.microsoft.com/office/drawing/2018/hyperlinkcolor" val="tx"/>
                    </a:ext>
                  </a:extLst>
                </a:hlinkClick>
              </a:rPr>
              <a:t>Vukušić</a:t>
            </a:r>
            <a:r>
              <a:rPr lang="en-US" sz="2200" b="0" i="0" u="none" strike="noStrike" dirty="0">
                <a:solidFill>
                  <a:srgbClr val="00B0F0"/>
                </a:solidFill>
                <a:effectLst/>
                <a:latin typeface="+mn-lt"/>
                <a:hlinkClick r:id="rId2">
                  <a:extLst>
                    <a:ext uri="{A12FA001-AC4F-418D-AE19-62706E023703}">
                      <ahyp:hlinkClr xmlns:ahyp="http://schemas.microsoft.com/office/drawing/2018/hyperlinkcolor" val="tx"/>
                    </a:ext>
                  </a:extLst>
                </a:hlinkClick>
              </a:rPr>
              <a:t> </a:t>
            </a:r>
            <a:r>
              <a:rPr lang="en-US" sz="2200" b="0" i="0" u="none" strike="noStrike" dirty="0" err="1">
                <a:solidFill>
                  <a:srgbClr val="00B0F0"/>
                </a:solidFill>
                <a:effectLst/>
                <a:latin typeface="+mn-lt"/>
                <a:hlinkClick r:id="rId2">
                  <a:extLst>
                    <a:ext uri="{A12FA001-AC4F-418D-AE19-62706E023703}">
                      <ahyp:hlinkClr xmlns:ahyp="http://schemas.microsoft.com/office/drawing/2018/hyperlinkcolor" val="tx"/>
                    </a:ext>
                  </a:extLst>
                </a:hlinkClick>
              </a:rPr>
              <a:t>Rukavin</a:t>
            </a:r>
            <a:br>
              <a:rPr lang="en-US" b="0" i="0" dirty="0">
                <a:solidFill>
                  <a:srgbClr val="1A254C"/>
                </a:solidFill>
                <a:effectLst/>
                <a:latin typeface="Roboto" panose="02000000000000000000" pitchFamily="2" charset="0"/>
              </a:rPr>
            </a:br>
            <a:endParaRPr lang="en-US" dirty="0"/>
          </a:p>
        </p:txBody>
      </p:sp>
      <p:sp>
        <p:nvSpPr>
          <p:cNvPr id="3" name="Content Placeholder 2">
            <a:extLst>
              <a:ext uri="{FF2B5EF4-FFF2-40B4-BE49-F238E27FC236}">
                <a16:creationId xmlns:a16="http://schemas.microsoft.com/office/drawing/2014/main" id="{5D6F8E6E-3534-0CE5-7A83-E6027BB20C6B}"/>
              </a:ext>
            </a:extLst>
          </p:cNvPr>
          <p:cNvSpPr>
            <a:spLocks noGrp="1"/>
          </p:cNvSpPr>
          <p:nvPr>
            <p:ph idx="1"/>
          </p:nvPr>
        </p:nvSpPr>
        <p:spPr>
          <a:xfrm>
            <a:off x="457200" y="2286000"/>
            <a:ext cx="8229600" cy="3840163"/>
          </a:xfrm>
        </p:spPr>
        <p:txBody>
          <a:bodyPr>
            <a:normAutofit fontScale="77500" lnSpcReduction="20000"/>
          </a:bodyPr>
          <a:lstStyle/>
          <a:p>
            <a:r>
              <a:rPr lang="en-US" dirty="0"/>
              <a:t>This scoping review examines the impact of social media (SM) on the e-professionalism of healthcare professionals (HCPs) by analyzing studies from 2014 to 2020. </a:t>
            </a:r>
          </a:p>
          <a:p>
            <a:r>
              <a:rPr lang="en-US" dirty="0"/>
              <a:t>It highlights three key benefits (networking, education, and patient engagement) and five main risks (accountability issues, confidentiality breaches, blurred boundaries, unprofessional behavior, and legal consequences). </a:t>
            </a:r>
          </a:p>
          <a:p>
            <a:r>
              <a:rPr lang="en-US" dirty="0"/>
              <a:t>The review underscores the need for stronger research, improved guidelines, and educational curriculum updates to ensure responsible SM use in healthcare</a:t>
            </a:r>
          </a:p>
        </p:txBody>
      </p:sp>
      <p:sp>
        <p:nvSpPr>
          <p:cNvPr id="5" name="TextBox 4">
            <a:extLst>
              <a:ext uri="{FF2B5EF4-FFF2-40B4-BE49-F238E27FC236}">
                <a16:creationId xmlns:a16="http://schemas.microsoft.com/office/drawing/2014/main" id="{0291F638-3D09-FB31-C9C7-3E7FB2779FCB}"/>
              </a:ext>
            </a:extLst>
          </p:cNvPr>
          <p:cNvSpPr txBox="1"/>
          <p:nvPr/>
        </p:nvSpPr>
        <p:spPr>
          <a:xfrm>
            <a:off x="1219200" y="6106234"/>
            <a:ext cx="4572000" cy="369332"/>
          </a:xfrm>
          <a:prstGeom prst="rect">
            <a:avLst/>
          </a:prstGeom>
          <a:noFill/>
        </p:spPr>
        <p:txBody>
          <a:bodyPr wrap="square">
            <a:spAutoFit/>
          </a:bodyPr>
          <a:lstStyle/>
          <a:p>
            <a:r>
              <a:rPr lang="en-US" dirty="0">
                <a:solidFill>
                  <a:schemeClr val="accent1">
                    <a:lumMod val="75000"/>
                  </a:schemeClr>
                </a:solidFill>
              </a:rPr>
              <a:t>https://www.jmir.org/2021/11/e25770/</a:t>
            </a:r>
          </a:p>
        </p:txBody>
      </p:sp>
      <p:sp>
        <p:nvSpPr>
          <p:cNvPr id="6" name="TextBox 5">
            <a:extLst>
              <a:ext uri="{FF2B5EF4-FFF2-40B4-BE49-F238E27FC236}">
                <a16:creationId xmlns:a16="http://schemas.microsoft.com/office/drawing/2014/main" id="{F0E5F891-3C91-F928-68F7-FF4C6E7A606B}"/>
              </a:ext>
            </a:extLst>
          </p:cNvPr>
          <p:cNvSpPr txBox="1"/>
          <p:nvPr/>
        </p:nvSpPr>
        <p:spPr>
          <a:xfrm>
            <a:off x="14731" y="0"/>
            <a:ext cx="3429000" cy="461665"/>
          </a:xfrm>
          <a:prstGeom prst="rect">
            <a:avLst/>
          </a:prstGeom>
          <a:noFill/>
        </p:spPr>
        <p:txBody>
          <a:bodyPr wrap="square" rtlCol="0">
            <a:spAutoFit/>
          </a:bodyPr>
          <a:lstStyle/>
          <a:p>
            <a:r>
              <a:rPr lang="en-US" sz="2400" b="1" dirty="0"/>
              <a:t>Longitudinal Integration</a:t>
            </a:r>
          </a:p>
        </p:txBody>
      </p:sp>
    </p:spTree>
    <p:extLst>
      <p:ext uri="{BB962C8B-B14F-4D97-AF65-F5344CB8AC3E}">
        <p14:creationId xmlns:p14="http://schemas.microsoft.com/office/powerpoint/2010/main" val="1252487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4D89EC1-778C-DB18-11AA-2C217E49F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4724400"/>
            <a:ext cx="3646154" cy="2005879"/>
          </a:xfrm>
          <a:prstGeom prst="rect">
            <a:avLst/>
          </a:prstGeom>
        </p:spPr>
      </p:pic>
      <p:sp>
        <p:nvSpPr>
          <p:cNvPr id="8" name="object 21">
            <a:extLst>
              <a:ext uri="{FF2B5EF4-FFF2-40B4-BE49-F238E27FC236}">
                <a16:creationId xmlns:a16="http://schemas.microsoft.com/office/drawing/2014/main" id="{F6F30B04-A34A-652F-ED47-EC823FDCA762}"/>
              </a:ext>
            </a:extLst>
          </p:cNvPr>
          <p:cNvSpPr txBox="1">
            <a:spLocks noGrp="1"/>
          </p:cNvSpPr>
          <p:nvPr>
            <p:ph type="ctrTitle"/>
          </p:nvPr>
        </p:nvSpPr>
        <p:spPr>
          <a:xfrm>
            <a:off x="609600" y="2440262"/>
            <a:ext cx="7772400" cy="751488"/>
          </a:xfrm>
          <a:prstGeom prst="rect">
            <a:avLst/>
          </a:prstGeom>
        </p:spPr>
        <p:txBody>
          <a:bodyPr vert="horz" wrap="square" lIns="0" tIns="12700" rIns="0" bIns="0" rtlCol="0">
            <a:spAutoFit/>
          </a:bodyPr>
          <a:lstStyle/>
          <a:p>
            <a:pPr marL="12700">
              <a:lnSpc>
                <a:spcPct val="100000"/>
              </a:lnSpc>
              <a:spcBef>
                <a:spcPts val="100"/>
              </a:spcBef>
            </a:pPr>
            <a:r>
              <a:rPr sz="4800" b="1" spc="55" dirty="0">
                <a:solidFill>
                  <a:srgbClr val="7030A0"/>
                </a:solidFill>
                <a:latin typeface="+mn-lt"/>
                <a:cs typeface="Trebuchet MS"/>
              </a:rPr>
              <a:t>Professionalism</a:t>
            </a:r>
            <a:r>
              <a:rPr sz="4800" b="1" spc="-90" dirty="0">
                <a:solidFill>
                  <a:srgbClr val="7030A0"/>
                </a:solidFill>
                <a:latin typeface="+mn-lt"/>
                <a:cs typeface="Trebuchet MS"/>
              </a:rPr>
              <a:t> </a:t>
            </a:r>
            <a:r>
              <a:rPr sz="4800" b="1" spc="35" dirty="0">
                <a:solidFill>
                  <a:srgbClr val="7030A0"/>
                </a:solidFill>
                <a:latin typeface="+mn-lt"/>
                <a:cs typeface="Trebuchet MS"/>
              </a:rPr>
              <a:t>in</a:t>
            </a:r>
            <a:r>
              <a:rPr sz="4800" b="1" spc="-45" dirty="0">
                <a:solidFill>
                  <a:srgbClr val="7030A0"/>
                </a:solidFill>
                <a:latin typeface="+mn-lt"/>
                <a:cs typeface="Trebuchet MS"/>
              </a:rPr>
              <a:t> </a:t>
            </a:r>
            <a:r>
              <a:rPr lang="en-US" sz="4800" b="1" spc="-55" dirty="0">
                <a:solidFill>
                  <a:srgbClr val="7030A0"/>
                </a:solidFill>
                <a:latin typeface="+mn-lt"/>
                <a:cs typeface="Trebuchet MS"/>
              </a:rPr>
              <a:t>Healthcare</a:t>
            </a:r>
            <a:endParaRPr sz="4800" b="1" dirty="0">
              <a:solidFill>
                <a:srgbClr val="7030A0"/>
              </a:solidFill>
              <a:latin typeface="+mn-lt"/>
              <a:cs typeface="Trebuchet MS"/>
            </a:endParaRPr>
          </a:p>
        </p:txBody>
      </p:sp>
    </p:spTree>
    <p:extLst>
      <p:ext uri="{BB962C8B-B14F-4D97-AF65-F5344CB8AC3E}">
        <p14:creationId xmlns:p14="http://schemas.microsoft.com/office/powerpoint/2010/main" val="1213911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0" y="2236763"/>
            <a:ext cx="8623495" cy="4133903"/>
          </a:xfrm>
        </p:spPr>
        <p:txBody>
          <a:bodyPr>
            <a:noAutofit/>
          </a:bodyPr>
          <a:lstStyle/>
          <a:p>
            <a:pPr marL="257175" indent="-257175" algn="l">
              <a:buClr>
                <a:schemeClr val="tx1"/>
              </a:buClr>
              <a:buFont typeface="Arial" panose="020B0604020202020204" pitchFamily="34" charset="0"/>
              <a:buChar char="•"/>
            </a:pPr>
            <a:r>
              <a:rPr lang="en-US" sz="2500" dirty="0"/>
              <a:t>The </a:t>
            </a:r>
            <a:r>
              <a:rPr lang="en-US" sz="2500" dirty="0">
                <a:solidFill>
                  <a:srgbClr val="FF0000"/>
                </a:solidFill>
              </a:rPr>
              <a:t>principle of confidentiality </a:t>
            </a:r>
            <a:r>
              <a:rPr lang="en-US" sz="2500" dirty="0"/>
              <a:t>is the ethical obligation of physician to preserve the information gathered in association with patient care.</a:t>
            </a:r>
            <a:br>
              <a:rPr lang="en-US" sz="2500" dirty="0"/>
            </a:br>
            <a:br>
              <a:rPr lang="en-US" sz="2500" dirty="0"/>
            </a:br>
            <a:r>
              <a:rPr lang="en-US" sz="2500" dirty="0"/>
              <a:t>The patient needs to be able </a:t>
            </a:r>
            <a:r>
              <a:rPr lang="en-US" sz="2500" dirty="0">
                <a:solidFill>
                  <a:srgbClr val="FF0000"/>
                </a:solidFill>
              </a:rPr>
              <a:t>to trust the physicians</a:t>
            </a:r>
            <a:r>
              <a:rPr lang="en-US" sz="2500" dirty="0"/>
              <a:t>, will protect the information shared in confidence.</a:t>
            </a:r>
            <a:br>
              <a:rPr lang="en-US" sz="2500" dirty="0"/>
            </a:br>
            <a:br>
              <a:rPr lang="en-US" sz="2500" dirty="0"/>
            </a:br>
            <a:r>
              <a:rPr lang="en-US" sz="2500" dirty="0"/>
              <a:t>It is worth emphasizing that, confidentiality can be </a:t>
            </a:r>
            <a:r>
              <a:rPr lang="en-US" sz="2500" dirty="0">
                <a:solidFill>
                  <a:srgbClr val="FF0000"/>
                </a:solidFill>
              </a:rPr>
              <a:t>breached in few cases</a:t>
            </a:r>
            <a:r>
              <a:rPr lang="en-US" sz="2500" dirty="0"/>
              <a:t>, to other healthcare personnels for patient care, patient can harm oneself or others or required by law.</a:t>
            </a:r>
            <a:endParaRPr lang="en-US" sz="2500" dirty="0">
              <a:latin typeface="Arial Rounded MT Bold" panose="020F0704030504030204" pitchFamily="34" charset="0"/>
            </a:endParaRPr>
          </a:p>
        </p:txBody>
      </p:sp>
      <p:sp>
        <p:nvSpPr>
          <p:cNvPr id="5" name="Oval 4"/>
          <p:cNvSpPr/>
          <p:nvPr/>
        </p:nvSpPr>
        <p:spPr>
          <a:xfrm>
            <a:off x="3105359" y="664270"/>
            <a:ext cx="2933282" cy="144105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342900"/>
            <a:r>
              <a:rPr lang="en-US" sz="2400" b="1" dirty="0">
                <a:solidFill>
                  <a:prstClr val="white"/>
                </a:solidFill>
                <a:latin typeface="Calibri"/>
              </a:rPr>
              <a:t>Confidentiality</a:t>
            </a:r>
          </a:p>
        </p:txBody>
      </p:sp>
      <p:sp>
        <p:nvSpPr>
          <p:cNvPr id="3" name="TextBox 2">
            <a:extLst>
              <a:ext uri="{FF2B5EF4-FFF2-40B4-BE49-F238E27FC236}">
                <a16:creationId xmlns:a16="http://schemas.microsoft.com/office/drawing/2014/main" id="{196BD3AB-59D7-A490-FD8F-7549AC57A1E2}"/>
              </a:ext>
            </a:extLst>
          </p:cNvPr>
          <p:cNvSpPr txBox="1"/>
          <p:nvPr/>
        </p:nvSpPr>
        <p:spPr>
          <a:xfrm>
            <a:off x="14731" y="0"/>
            <a:ext cx="3429000" cy="461665"/>
          </a:xfrm>
          <a:prstGeom prst="rect">
            <a:avLst/>
          </a:prstGeom>
          <a:noFill/>
        </p:spPr>
        <p:txBody>
          <a:bodyPr wrap="square" rtlCol="0">
            <a:spAutoFit/>
          </a:bodyPr>
          <a:lstStyle/>
          <a:p>
            <a:r>
              <a:rPr lang="en-US" sz="2400" b="1" dirty="0"/>
              <a:t>Longitudinal Integration</a:t>
            </a:r>
          </a:p>
        </p:txBody>
      </p:sp>
    </p:spTree>
    <p:extLst>
      <p:ext uri="{BB962C8B-B14F-4D97-AF65-F5344CB8AC3E}">
        <p14:creationId xmlns:p14="http://schemas.microsoft.com/office/powerpoint/2010/main" val="423149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sp>
          <p:nvSpPr>
            <p:cNvPr id="3" name="object 3"/>
            <p:cNvSpPr/>
            <p:nvPr/>
          </p:nvSpPr>
          <p:spPr>
            <a:xfrm>
              <a:off x="146304" y="6391655"/>
              <a:ext cx="8833485" cy="309880"/>
            </a:xfrm>
            <a:custGeom>
              <a:avLst/>
              <a:gdLst/>
              <a:ahLst/>
              <a:cxnLst/>
              <a:rect l="l" t="t" r="r" b="b"/>
              <a:pathLst>
                <a:path w="8833485" h="309879">
                  <a:moveTo>
                    <a:pt x="8833104" y="0"/>
                  </a:moveTo>
                  <a:lnTo>
                    <a:pt x="0" y="0"/>
                  </a:lnTo>
                  <a:lnTo>
                    <a:pt x="0" y="309562"/>
                  </a:lnTo>
                  <a:lnTo>
                    <a:pt x="8833104" y="309562"/>
                  </a:lnTo>
                  <a:lnTo>
                    <a:pt x="8833104" y="0"/>
                  </a:lnTo>
                  <a:close/>
                </a:path>
              </a:pathLst>
            </a:custGeom>
            <a:solidFill>
              <a:srgbClr val="A18E6A"/>
            </a:solidFill>
          </p:spPr>
          <p:txBody>
            <a:bodyPr wrap="square" lIns="0" tIns="0" rIns="0" bIns="0" rtlCol="0"/>
            <a:lstStyle/>
            <a:p>
              <a:endParaRPr/>
            </a:p>
          </p:txBody>
        </p:sp>
        <p:sp>
          <p:nvSpPr>
            <p:cNvPr id="4" name="object 4"/>
            <p:cNvSpPr/>
            <p:nvPr/>
          </p:nvSpPr>
          <p:spPr>
            <a:xfrm>
              <a:off x="152400" y="158495"/>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12699">
              <a:solidFill>
                <a:srgbClr val="8E7B5C"/>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0"/>
              <a:ext cx="9144000" cy="6857998"/>
            </a:xfrm>
            <a:prstGeom prst="rect">
              <a:avLst/>
            </a:prstGeom>
          </p:spPr>
        </p:pic>
        <p:pic>
          <p:nvPicPr>
            <p:cNvPr id="6" name="object 6"/>
            <p:cNvPicPr/>
            <p:nvPr/>
          </p:nvPicPr>
          <p:blipFill>
            <a:blip r:embed="rId3" cstate="print"/>
            <a:stretch>
              <a:fillRect/>
            </a:stretch>
          </p:blipFill>
          <p:spPr>
            <a:xfrm>
              <a:off x="390715" y="3127501"/>
              <a:ext cx="3695382" cy="2556510"/>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66800"/>
            <a:ext cx="5572124" cy="54864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469444540"/>
              </p:ext>
            </p:extLst>
          </p:nvPr>
        </p:nvGraphicFramePr>
        <p:xfrm>
          <a:off x="5715000" y="923568"/>
          <a:ext cx="3362325" cy="5715075"/>
        </p:xfrm>
        <a:graphic>
          <a:graphicData uri="http://schemas.openxmlformats.org/drawingml/2006/table">
            <a:tbl>
              <a:tblPr firstRow="1" bandRow="1">
                <a:tableStyleId>{00A15C55-8517-42AA-B614-E9B94910E393}</a:tableStyleId>
              </a:tblPr>
              <a:tblGrid>
                <a:gridCol w="1981200">
                  <a:extLst>
                    <a:ext uri="{9D8B030D-6E8A-4147-A177-3AD203B41FA5}">
                      <a16:colId xmlns:a16="http://schemas.microsoft.com/office/drawing/2014/main" val="20000"/>
                    </a:ext>
                  </a:extLst>
                </a:gridCol>
                <a:gridCol w="1381125">
                  <a:extLst>
                    <a:ext uri="{9D8B030D-6E8A-4147-A177-3AD203B41FA5}">
                      <a16:colId xmlns:a16="http://schemas.microsoft.com/office/drawing/2014/main" val="20001"/>
                    </a:ext>
                  </a:extLst>
                </a:gridCol>
              </a:tblGrid>
              <a:tr h="885169">
                <a:tc gridSpan="2">
                  <a:txBody>
                    <a:bodyPr/>
                    <a:lstStyle/>
                    <a:p>
                      <a:r>
                        <a:rPr lang="en-US" sz="1400" dirty="0"/>
                        <a:t>Prof Umar’s model of clinically oriented integrated</a:t>
                      </a:r>
                      <a:r>
                        <a:rPr lang="en-US" sz="1400" baseline="0" dirty="0"/>
                        <a:t>  Lecture</a:t>
                      </a:r>
                    </a:p>
                    <a:p>
                      <a:r>
                        <a:rPr lang="en-US" sz="1400" baseline="0" dirty="0"/>
                        <a:t>First Y ear MBBS</a:t>
                      </a:r>
                      <a:endParaRPr lang="en-US" sz="1400" dirty="0"/>
                    </a:p>
                  </a:txBody>
                  <a:tcPr/>
                </a:tc>
                <a:tc hMerge="1">
                  <a:txBody>
                    <a:bodyPr/>
                    <a:lstStyle/>
                    <a:p>
                      <a:endParaRPr lang="en-US" dirty="0"/>
                    </a:p>
                  </a:txBody>
                  <a:tcPr/>
                </a:tc>
                <a:extLst>
                  <a:ext uri="{0D108BD9-81ED-4DB2-BD59-A6C34878D82A}">
                    <a16:rowId xmlns:a16="http://schemas.microsoft.com/office/drawing/2014/main" val="10000"/>
                  </a:ext>
                </a:extLst>
              </a:tr>
              <a:tr h="354068">
                <a:tc>
                  <a:txBody>
                    <a:bodyPr/>
                    <a:lstStyle/>
                    <a:p>
                      <a:r>
                        <a:rPr lang="en-US" sz="1100" dirty="0"/>
                        <a:t>Core subject </a:t>
                      </a:r>
                    </a:p>
                  </a:txBody>
                  <a:tcPr/>
                </a:tc>
                <a:tc>
                  <a:txBody>
                    <a:bodyPr/>
                    <a:lstStyle/>
                    <a:p>
                      <a:r>
                        <a:rPr lang="en-US" sz="1200" dirty="0"/>
                        <a:t>90%</a:t>
                      </a:r>
                    </a:p>
                    <a:p>
                      <a:r>
                        <a:rPr lang="en-US" sz="1200" dirty="0"/>
                        <a:t>≈ 19-20slides</a:t>
                      </a:r>
                    </a:p>
                  </a:txBody>
                  <a:tcPr/>
                </a:tc>
                <a:extLst>
                  <a:ext uri="{0D108BD9-81ED-4DB2-BD59-A6C34878D82A}">
                    <a16:rowId xmlns:a16="http://schemas.microsoft.com/office/drawing/2014/main" val="10001"/>
                  </a:ext>
                </a:extLst>
              </a:tr>
              <a:tr h="1149072">
                <a:tc>
                  <a:txBody>
                    <a:bodyPr/>
                    <a:lstStyle/>
                    <a:p>
                      <a:r>
                        <a:rPr lang="en-US" sz="1100" dirty="0"/>
                        <a:t>Horizontal integration </a:t>
                      </a:r>
                    </a:p>
                    <a:p>
                      <a:r>
                        <a:rPr lang="en-US" sz="1100" dirty="0"/>
                        <a:t>(</a:t>
                      </a:r>
                      <a:r>
                        <a:rPr lang="en-US" sz="1100" baseline="0" dirty="0"/>
                        <a:t> Same year subjects)</a:t>
                      </a:r>
                    </a:p>
                    <a:p>
                      <a:r>
                        <a:rPr lang="en-US" sz="1100" baseline="0" dirty="0"/>
                        <a:t>Anatomy, Biochemistry, Physiology</a:t>
                      </a:r>
                      <a:endParaRPr lang="en-US" sz="1100" dirty="0"/>
                    </a:p>
                  </a:txBody>
                  <a:tcPr/>
                </a:tc>
                <a:tc>
                  <a:txBody>
                    <a:bodyPr/>
                    <a:lstStyle/>
                    <a:p>
                      <a:r>
                        <a:rPr lang="en-US" sz="1200" dirty="0"/>
                        <a:t>0%</a:t>
                      </a:r>
                    </a:p>
                  </a:txBody>
                  <a:tcPr/>
                </a:tc>
                <a:extLst>
                  <a:ext uri="{0D108BD9-81ED-4DB2-BD59-A6C34878D82A}">
                    <a16:rowId xmlns:a16="http://schemas.microsoft.com/office/drawing/2014/main" val="10002"/>
                  </a:ext>
                </a:extLst>
              </a:tr>
              <a:tr h="1268742">
                <a:tc>
                  <a:txBody>
                    <a:bodyPr/>
                    <a:lstStyle/>
                    <a:p>
                      <a:r>
                        <a:rPr lang="en-US" sz="1100" dirty="0"/>
                        <a:t>Vertical Integration </a:t>
                      </a:r>
                    </a:p>
                    <a:p>
                      <a:r>
                        <a:rPr lang="en-US" sz="1100" dirty="0"/>
                        <a:t>(Basic sciences subjects of different years(Forensic Medicine,</a:t>
                      </a:r>
                      <a:r>
                        <a:rPr lang="en-US" sz="1100" baseline="0" dirty="0"/>
                        <a:t> Pharmacology, Community medicine</a:t>
                      </a:r>
                      <a:endParaRPr lang="en-US" sz="1100" dirty="0"/>
                    </a:p>
                  </a:txBody>
                  <a:tcPr/>
                </a:tc>
                <a:tc>
                  <a:txBody>
                    <a:bodyPr/>
                    <a:lstStyle/>
                    <a:p>
                      <a:r>
                        <a:rPr lang="en-US" sz="1200" dirty="0"/>
                        <a:t>0%</a:t>
                      </a:r>
                    </a:p>
                  </a:txBody>
                  <a:tcPr/>
                </a:tc>
                <a:extLst>
                  <a:ext uri="{0D108BD9-81ED-4DB2-BD59-A6C34878D82A}">
                    <a16:rowId xmlns:a16="http://schemas.microsoft.com/office/drawing/2014/main" val="10003"/>
                  </a:ext>
                </a:extLst>
              </a:tr>
              <a:tr h="796652">
                <a:tc>
                  <a:txBody>
                    <a:bodyPr/>
                    <a:lstStyle/>
                    <a:p>
                      <a:r>
                        <a:rPr lang="en-US" sz="1100" dirty="0"/>
                        <a:t>Vertical Integration </a:t>
                      </a:r>
                    </a:p>
                    <a:p>
                      <a:r>
                        <a:rPr lang="en-US" sz="1100" dirty="0"/>
                        <a:t>Clinical Subjects</a:t>
                      </a:r>
                      <a:r>
                        <a:rPr lang="en-US" sz="1100" baseline="0" dirty="0"/>
                        <a:t> (Medicine, Surgery, Gynae/</a:t>
                      </a:r>
                      <a:r>
                        <a:rPr lang="en-US" sz="1100" baseline="0" dirty="0" err="1"/>
                        <a:t>Obs</a:t>
                      </a:r>
                      <a:r>
                        <a:rPr lang="en-US" sz="1100" baseline="0" dirty="0"/>
                        <a:t> </a:t>
                      </a:r>
                      <a:r>
                        <a:rPr lang="en-US" sz="1100" baseline="0" dirty="0" err="1"/>
                        <a:t>etc</a:t>
                      </a:r>
                      <a:r>
                        <a:rPr lang="en-US" sz="1100" baseline="0" dirty="0"/>
                        <a:t>)</a:t>
                      </a:r>
                    </a:p>
                  </a:txBody>
                  <a:tcPr/>
                </a:tc>
                <a:tc>
                  <a:txBody>
                    <a:bodyPr/>
                    <a:lstStyle/>
                    <a:p>
                      <a:r>
                        <a:rPr lang="en-US" sz="1200" dirty="0"/>
                        <a:t>0%</a:t>
                      </a:r>
                    </a:p>
                  </a:txBody>
                  <a:tcPr/>
                </a:tc>
                <a:extLst>
                  <a:ext uri="{0D108BD9-81ED-4DB2-BD59-A6C34878D82A}">
                    <a16:rowId xmlns:a16="http://schemas.microsoft.com/office/drawing/2014/main" val="10004"/>
                  </a:ext>
                </a:extLst>
              </a:tr>
              <a:tr h="1032697">
                <a:tc>
                  <a:txBody>
                    <a:bodyPr/>
                    <a:lstStyle/>
                    <a:p>
                      <a:r>
                        <a:rPr lang="en-US" sz="1400" baseline="0" dirty="0"/>
                        <a:t>Longitudinal/ ongoing integration ( Bioethics, Research, Artificial Intelligence, Family Medicine </a:t>
                      </a:r>
                    </a:p>
                  </a:txBody>
                  <a:tcPr/>
                </a:tc>
                <a:tc>
                  <a:txBody>
                    <a:bodyPr/>
                    <a:lstStyle/>
                    <a:p>
                      <a:r>
                        <a:rPr lang="en-US" sz="1600" dirty="0"/>
                        <a:t>10%</a:t>
                      </a:r>
                    </a:p>
                    <a:p>
                      <a:r>
                        <a:rPr lang="en-US" sz="1600" dirty="0"/>
                        <a:t>≈ 2 slides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84220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34722-D3C5-1216-4D87-259D63641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788251-24BE-E932-7FC4-39C42EF989EF}"/>
              </a:ext>
            </a:extLst>
          </p:cNvPr>
          <p:cNvSpPr>
            <a:spLocks noGrp="1"/>
          </p:cNvSpPr>
          <p:nvPr>
            <p:ph type="title"/>
          </p:nvPr>
        </p:nvSpPr>
        <p:spPr/>
        <p:txBody>
          <a:bodyPr/>
          <a:lstStyle/>
          <a:p>
            <a:r>
              <a:rPr lang="en-US" b="1" dirty="0">
                <a:solidFill>
                  <a:srgbClr val="7030A0"/>
                </a:solidFill>
              </a:rPr>
              <a:t>Learning Outcomes</a:t>
            </a:r>
          </a:p>
        </p:txBody>
      </p:sp>
      <p:sp>
        <p:nvSpPr>
          <p:cNvPr id="3" name="Content Placeholder 2">
            <a:extLst>
              <a:ext uri="{FF2B5EF4-FFF2-40B4-BE49-F238E27FC236}">
                <a16:creationId xmlns:a16="http://schemas.microsoft.com/office/drawing/2014/main" id="{9EC91EA2-5DDC-42C7-3DFE-AB43162B9F24}"/>
              </a:ext>
            </a:extLst>
          </p:cNvPr>
          <p:cNvSpPr>
            <a:spLocks noGrp="1"/>
          </p:cNvSpPr>
          <p:nvPr>
            <p:ph idx="1"/>
          </p:nvPr>
        </p:nvSpPr>
        <p:spPr>
          <a:xfrm>
            <a:off x="457200" y="1746737"/>
            <a:ext cx="8229600" cy="4830763"/>
          </a:xfrm>
        </p:spPr>
        <p:txBody>
          <a:bodyPr>
            <a:normAutofit/>
          </a:bodyPr>
          <a:lstStyle/>
          <a:p>
            <a:pPr marL="0" indent="0">
              <a:buNone/>
            </a:pPr>
            <a:r>
              <a:rPr lang="en-US" sz="2800" dirty="0"/>
              <a:t>At the</a:t>
            </a:r>
            <a:r>
              <a:rPr lang="en-US" sz="2800" dirty="0">
                <a:solidFill>
                  <a:srgbClr val="FF0000"/>
                </a:solidFill>
              </a:rPr>
              <a:t> </a:t>
            </a:r>
            <a:r>
              <a:rPr lang="en-US" sz="2800" dirty="0"/>
              <a:t>end</a:t>
            </a:r>
            <a:r>
              <a:rPr lang="en-US" sz="2800" dirty="0">
                <a:solidFill>
                  <a:srgbClr val="FF0000"/>
                </a:solidFill>
              </a:rPr>
              <a:t> </a:t>
            </a:r>
            <a:r>
              <a:rPr lang="en-US" sz="2800" dirty="0"/>
              <a:t>of the session the participants should be able to</a:t>
            </a:r>
          </a:p>
          <a:p>
            <a:pPr marL="0" indent="0">
              <a:buNone/>
            </a:pPr>
            <a:endParaRPr lang="en-US" sz="4400" dirty="0"/>
          </a:p>
          <a:p>
            <a:pPr marL="287020" indent="-274320">
              <a:lnSpc>
                <a:spcPct val="100000"/>
              </a:lnSpc>
              <a:spcBef>
                <a:spcPts val="865"/>
              </a:spcBef>
              <a:buClr>
                <a:srgbClr val="D24717"/>
              </a:buClr>
              <a:buSzPct val="84375"/>
              <a:buFont typeface="Segoe UI Symbol"/>
              <a:buChar char="⚫"/>
              <a:tabLst>
                <a:tab pos="287020" algn="l"/>
              </a:tabLst>
            </a:pPr>
            <a:r>
              <a:rPr lang="en-US" sz="2800" spc="-5" dirty="0">
                <a:latin typeface="Georgia"/>
                <a:cs typeface="Georgia"/>
              </a:rPr>
              <a:t>What</a:t>
            </a:r>
            <a:r>
              <a:rPr lang="en-US" sz="2800" spc="-35" dirty="0">
                <a:latin typeface="Georgia"/>
                <a:cs typeface="Georgia"/>
              </a:rPr>
              <a:t> </a:t>
            </a:r>
            <a:r>
              <a:rPr lang="en-US" sz="2800" dirty="0">
                <a:latin typeface="Georgia"/>
                <a:cs typeface="Georgia"/>
              </a:rPr>
              <a:t>is</a:t>
            </a:r>
            <a:r>
              <a:rPr lang="en-US" sz="2800" spc="-5" dirty="0">
                <a:latin typeface="Georgia"/>
                <a:cs typeface="Georgia"/>
              </a:rPr>
              <a:t> professionalism?</a:t>
            </a:r>
            <a:endParaRPr lang="en-US" sz="2800" dirty="0">
              <a:latin typeface="Georgia"/>
              <a:cs typeface="Georgia"/>
            </a:endParaRPr>
          </a:p>
          <a:p>
            <a:pPr marL="287020" indent="-274320">
              <a:lnSpc>
                <a:spcPct val="100000"/>
              </a:lnSpc>
              <a:spcBef>
                <a:spcPts val="770"/>
              </a:spcBef>
              <a:buClr>
                <a:srgbClr val="D24717"/>
              </a:buClr>
              <a:buSzPct val="84375"/>
              <a:buFont typeface="Segoe UI Symbol"/>
              <a:buChar char="⚫"/>
              <a:tabLst>
                <a:tab pos="287020" algn="l"/>
              </a:tabLst>
            </a:pPr>
            <a:r>
              <a:rPr lang="en-US" sz="2800" dirty="0">
                <a:latin typeface="Georgia"/>
                <a:cs typeface="Georgia"/>
              </a:rPr>
              <a:t>What</a:t>
            </a:r>
            <a:r>
              <a:rPr lang="en-US" sz="2800" spc="-25" dirty="0">
                <a:latin typeface="Georgia"/>
                <a:cs typeface="Georgia"/>
              </a:rPr>
              <a:t> </a:t>
            </a:r>
            <a:r>
              <a:rPr lang="en-US" sz="2800" dirty="0">
                <a:latin typeface="Georgia"/>
                <a:cs typeface="Georgia"/>
              </a:rPr>
              <a:t>constitutes</a:t>
            </a:r>
            <a:r>
              <a:rPr lang="en-US" sz="2800" spc="-35" dirty="0">
                <a:latin typeface="Georgia"/>
                <a:cs typeface="Georgia"/>
              </a:rPr>
              <a:t> </a:t>
            </a:r>
            <a:r>
              <a:rPr lang="en-US" sz="2800" spc="-5" dirty="0">
                <a:latin typeface="Georgia"/>
                <a:cs typeface="Georgia"/>
              </a:rPr>
              <a:t>professionalism?</a:t>
            </a:r>
            <a:endParaRPr lang="en-US" sz="2800" dirty="0">
              <a:latin typeface="Georgia"/>
              <a:cs typeface="Georgia"/>
            </a:endParaRPr>
          </a:p>
          <a:p>
            <a:pPr marL="287020" indent="-274320">
              <a:lnSpc>
                <a:spcPct val="100000"/>
              </a:lnSpc>
              <a:spcBef>
                <a:spcPts val="770"/>
              </a:spcBef>
              <a:buClr>
                <a:srgbClr val="D24717"/>
              </a:buClr>
              <a:buSzPct val="84375"/>
              <a:buFont typeface="Segoe UI Symbol"/>
              <a:buChar char="⚫"/>
              <a:tabLst>
                <a:tab pos="287020" algn="l"/>
              </a:tabLst>
            </a:pPr>
            <a:r>
              <a:rPr lang="en-US" sz="2800" dirty="0">
                <a:latin typeface="Georgia"/>
                <a:cs typeface="Georgia"/>
              </a:rPr>
              <a:t>How</a:t>
            </a:r>
            <a:r>
              <a:rPr lang="en-US" sz="2800" spc="-10" dirty="0">
                <a:latin typeface="Georgia"/>
                <a:cs typeface="Georgia"/>
              </a:rPr>
              <a:t> </a:t>
            </a:r>
            <a:r>
              <a:rPr lang="en-US" sz="2800" spc="-5" dirty="0">
                <a:latin typeface="Georgia"/>
                <a:cs typeface="Georgia"/>
              </a:rPr>
              <a:t>to</a:t>
            </a:r>
            <a:r>
              <a:rPr lang="en-US" sz="2800" spc="-20" dirty="0">
                <a:latin typeface="Georgia"/>
                <a:cs typeface="Georgia"/>
              </a:rPr>
              <a:t> </a:t>
            </a:r>
            <a:r>
              <a:rPr lang="en-US" sz="2800" dirty="0">
                <a:latin typeface="Georgia"/>
                <a:cs typeface="Georgia"/>
              </a:rPr>
              <a:t>measure</a:t>
            </a:r>
            <a:r>
              <a:rPr lang="en-US" sz="2800" spc="-10" dirty="0">
                <a:latin typeface="Georgia"/>
                <a:cs typeface="Georgia"/>
              </a:rPr>
              <a:t> </a:t>
            </a:r>
            <a:r>
              <a:rPr lang="en-US" sz="2800" spc="-5" dirty="0">
                <a:latin typeface="Georgia"/>
                <a:cs typeface="Georgia"/>
              </a:rPr>
              <a:t>your</a:t>
            </a:r>
            <a:r>
              <a:rPr lang="en-US" sz="2800" spc="-10" dirty="0">
                <a:latin typeface="Georgia"/>
                <a:cs typeface="Georgia"/>
              </a:rPr>
              <a:t> </a:t>
            </a:r>
            <a:r>
              <a:rPr lang="en-US" sz="2800" spc="-5" dirty="0">
                <a:latin typeface="Georgia"/>
                <a:cs typeface="Georgia"/>
              </a:rPr>
              <a:t>professionalism?</a:t>
            </a:r>
            <a:endParaRPr lang="en-US" sz="2800" dirty="0">
              <a:latin typeface="Georgia"/>
              <a:cs typeface="Georgia"/>
            </a:endParaRPr>
          </a:p>
          <a:p>
            <a:pPr marL="0" indent="0">
              <a:buNone/>
            </a:pPr>
            <a:endParaRPr lang="en-US" dirty="0"/>
          </a:p>
        </p:txBody>
      </p:sp>
    </p:spTree>
    <p:extLst>
      <p:ext uri="{BB962C8B-B14F-4D97-AF65-F5344CB8AC3E}">
        <p14:creationId xmlns:p14="http://schemas.microsoft.com/office/powerpoint/2010/main" val="3837199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9E4DC"/>
          </a:solidFill>
        </p:spPr>
        <p:txBody>
          <a:bodyPr wrap="square" lIns="0" tIns="0" rIns="0" bIns="0" rtlCol="0"/>
          <a:lstStyle/>
          <a:p>
            <a:endParaRPr/>
          </a:p>
        </p:txBody>
      </p:sp>
      <p:sp>
        <p:nvSpPr>
          <p:cNvPr id="3" name="object 3"/>
          <p:cNvSpPr/>
          <p:nvPr/>
        </p:nvSpPr>
        <p:spPr>
          <a:xfrm>
            <a:off x="4572000" y="2286000"/>
            <a:ext cx="0" cy="4102735"/>
          </a:xfrm>
          <a:custGeom>
            <a:avLst/>
            <a:gdLst/>
            <a:ahLst/>
            <a:cxnLst/>
            <a:rect l="l" t="t" r="r" b="b"/>
            <a:pathLst>
              <a:path h="4102735">
                <a:moveTo>
                  <a:pt x="0" y="0"/>
                </a:moveTo>
                <a:lnTo>
                  <a:pt x="0" y="4102227"/>
                </a:lnTo>
              </a:path>
            </a:pathLst>
          </a:custGeom>
          <a:ln w="12700">
            <a:solidFill>
              <a:srgbClr val="696363"/>
            </a:solidFill>
            <a:prstDash val="sysDash"/>
          </a:ln>
        </p:spPr>
        <p:txBody>
          <a:bodyPr wrap="square" lIns="0" tIns="0" rIns="0" bIns="0" rtlCol="0"/>
          <a:lstStyle/>
          <a:p>
            <a:endParaRPr/>
          </a:p>
        </p:txBody>
      </p:sp>
      <p:sp>
        <p:nvSpPr>
          <p:cNvPr id="4" name="object 4"/>
          <p:cNvSpPr/>
          <p:nvPr/>
        </p:nvSpPr>
        <p:spPr>
          <a:xfrm>
            <a:off x="0" y="0"/>
            <a:ext cx="9144000" cy="1447800"/>
          </a:xfrm>
          <a:custGeom>
            <a:avLst/>
            <a:gdLst/>
            <a:ahLst/>
            <a:cxnLst/>
            <a:rect l="l" t="t" r="r" b="b"/>
            <a:pathLst>
              <a:path w="9144000" h="1447800">
                <a:moveTo>
                  <a:pt x="9144000" y="0"/>
                </a:moveTo>
                <a:lnTo>
                  <a:pt x="0" y="0"/>
                </a:lnTo>
                <a:lnTo>
                  <a:pt x="0" y="1447800"/>
                </a:lnTo>
                <a:lnTo>
                  <a:pt x="9144000" y="1447800"/>
                </a:lnTo>
                <a:lnTo>
                  <a:pt x="9144000" y="0"/>
                </a:lnTo>
                <a:close/>
              </a:path>
            </a:pathLst>
          </a:custGeom>
          <a:solidFill>
            <a:srgbClr val="FFFFFF"/>
          </a:solidFill>
        </p:spPr>
        <p:txBody>
          <a:bodyPr wrap="square" lIns="0" tIns="0" rIns="0" bIns="0" rtlCol="0"/>
          <a:lstStyle/>
          <a:p>
            <a:endParaRPr/>
          </a:p>
        </p:txBody>
      </p:sp>
      <p:grpSp>
        <p:nvGrpSpPr>
          <p:cNvPr id="5" name="object 5"/>
          <p:cNvGrpSpPr/>
          <p:nvPr/>
        </p:nvGrpSpPr>
        <p:grpSpPr>
          <a:xfrm>
            <a:off x="0" y="0"/>
            <a:ext cx="9144000" cy="6858000"/>
            <a:chOff x="0" y="0"/>
            <a:chExt cx="9144000" cy="6858000"/>
          </a:xfrm>
        </p:grpSpPr>
        <p:sp>
          <p:nvSpPr>
            <p:cNvPr id="6" name="object 6"/>
            <p:cNvSpPr/>
            <p:nvPr/>
          </p:nvSpPr>
          <p:spPr>
            <a:xfrm>
              <a:off x="0" y="0"/>
              <a:ext cx="9144000" cy="6858000"/>
            </a:xfrm>
            <a:custGeom>
              <a:avLst/>
              <a:gdLst/>
              <a:ahLst/>
              <a:cxnLst/>
              <a:rect l="l" t="t" r="r" b="b"/>
              <a:pathLst>
                <a:path w="9144000" h="6858000">
                  <a:moveTo>
                    <a:pt x="9144000" y="0"/>
                  </a:moveTo>
                  <a:lnTo>
                    <a:pt x="8991600" y="0"/>
                  </a:lnTo>
                  <a:lnTo>
                    <a:pt x="8991600" y="6705600"/>
                  </a:lnTo>
                  <a:lnTo>
                    <a:pt x="152400" y="6705600"/>
                  </a:lnTo>
                  <a:lnTo>
                    <a:pt x="152400" y="0"/>
                  </a:lnTo>
                  <a:lnTo>
                    <a:pt x="0" y="0"/>
                  </a:lnTo>
                  <a:lnTo>
                    <a:pt x="0" y="6705600"/>
                  </a:lnTo>
                  <a:lnTo>
                    <a:pt x="0" y="6858000"/>
                  </a:lnTo>
                  <a:lnTo>
                    <a:pt x="152400" y="6858000"/>
                  </a:lnTo>
                  <a:lnTo>
                    <a:pt x="8991600" y="6858000"/>
                  </a:lnTo>
                  <a:lnTo>
                    <a:pt x="9144000" y="6858000"/>
                  </a:lnTo>
                  <a:lnTo>
                    <a:pt x="9144000" y="6705600"/>
                  </a:lnTo>
                  <a:lnTo>
                    <a:pt x="9144000" y="0"/>
                  </a:lnTo>
                  <a:close/>
                </a:path>
              </a:pathLst>
            </a:custGeom>
            <a:solidFill>
              <a:srgbClr val="FFFFFF"/>
            </a:solidFill>
          </p:spPr>
          <p:txBody>
            <a:bodyPr wrap="square" lIns="0" tIns="0" rIns="0" bIns="0" rtlCol="0"/>
            <a:lstStyle/>
            <a:p>
              <a:endParaRPr/>
            </a:p>
          </p:txBody>
        </p:sp>
        <p:sp>
          <p:nvSpPr>
            <p:cNvPr id="7" name="object 7"/>
            <p:cNvSpPr/>
            <p:nvPr/>
          </p:nvSpPr>
          <p:spPr>
            <a:xfrm>
              <a:off x="152400" y="1371600"/>
              <a:ext cx="8833485" cy="914400"/>
            </a:xfrm>
            <a:custGeom>
              <a:avLst/>
              <a:gdLst/>
              <a:ahLst/>
              <a:cxnLst/>
              <a:rect l="l" t="t" r="r" b="b"/>
              <a:pathLst>
                <a:path w="8833485" h="914400">
                  <a:moveTo>
                    <a:pt x="8833104" y="0"/>
                  </a:moveTo>
                  <a:lnTo>
                    <a:pt x="0" y="0"/>
                  </a:lnTo>
                  <a:lnTo>
                    <a:pt x="0" y="914400"/>
                  </a:lnTo>
                  <a:lnTo>
                    <a:pt x="8833104" y="914400"/>
                  </a:lnTo>
                  <a:lnTo>
                    <a:pt x="8833104" y="0"/>
                  </a:lnTo>
                  <a:close/>
                </a:path>
              </a:pathLst>
            </a:custGeom>
            <a:solidFill>
              <a:srgbClr val="D24717"/>
            </a:solidFill>
          </p:spPr>
          <p:txBody>
            <a:bodyPr wrap="square" lIns="0" tIns="0" rIns="0" bIns="0" rtlCol="0"/>
            <a:lstStyle/>
            <a:p>
              <a:endParaRPr/>
            </a:p>
          </p:txBody>
        </p:sp>
        <p:sp>
          <p:nvSpPr>
            <p:cNvPr id="8" name="object 8"/>
            <p:cNvSpPr/>
            <p:nvPr/>
          </p:nvSpPr>
          <p:spPr>
            <a:xfrm>
              <a:off x="145922" y="6391655"/>
              <a:ext cx="8833485" cy="311150"/>
            </a:xfrm>
            <a:custGeom>
              <a:avLst/>
              <a:gdLst/>
              <a:ahLst/>
              <a:cxnLst/>
              <a:rect l="l" t="t" r="r" b="b"/>
              <a:pathLst>
                <a:path w="8833485" h="311150">
                  <a:moveTo>
                    <a:pt x="8833104" y="0"/>
                  </a:moveTo>
                  <a:lnTo>
                    <a:pt x="0" y="0"/>
                  </a:lnTo>
                  <a:lnTo>
                    <a:pt x="0" y="310896"/>
                  </a:lnTo>
                  <a:lnTo>
                    <a:pt x="8833104" y="310896"/>
                  </a:lnTo>
                  <a:lnTo>
                    <a:pt x="8833104" y="0"/>
                  </a:lnTo>
                  <a:close/>
                </a:path>
              </a:pathLst>
            </a:custGeom>
            <a:solidFill>
              <a:srgbClr val="A18E6A"/>
            </a:solidFill>
          </p:spPr>
          <p:txBody>
            <a:bodyPr wrap="square" lIns="0" tIns="0" rIns="0" bIns="0" rtlCol="0"/>
            <a:lstStyle/>
            <a:p>
              <a:endParaRPr/>
            </a:p>
          </p:txBody>
        </p:sp>
        <p:sp>
          <p:nvSpPr>
            <p:cNvPr id="9" name="object 9"/>
            <p:cNvSpPr/>
            <p:nvPr/>
          </p:nvSpPr>
          <p:spPr>
            <a:xfrm>
              <a:off x="152400" y="1280159"/>
              <a:ext cx="8833485" cy="0"/>
            </a:xfrm>
            <a:custGeom>
              <a:avLst/>
              <a:gdLst/>
              <a:ahLst/>
              <a:cxnLst/>
              <a:rect l="l" t="t" r="r" b="b"/>
              <a:pathLst>
                <a:path w="8833485">
                  <a:moveTo>
                    <a:pt x="0" y="0"/>
                  </a:moveTo>
                  <a:lnTo>
                    <a:pt x="8833104" y="0"/>
                  </a:lnTo>
                </a:path>
              </a:pathLst>
            </a:custGeom>
            <a:ln w="12700">
              <a:solidFill>
                <a:srgbClr val="8E7B5C"/>
              </a:solidFill>
              <a:prstDash val="sysDash"/>
            </a:ln>
          </p:spPr>
          <p:txBody>
            <a:bodyPr wrap="square" lIns="0" tIns="0" rIns="0" bIns="0" rtlCol="0"/>
            <a:lstStyle/>
            <a:p>
              <a:endParaRPr/>
            </a:p>
          </p:txBody>
        </p:sp>
        <p:sp>
          <p:nvSpPr>
            <p:cNvPr id="10" name="object 10"/>
            <p:cNvSpPr/>
            <p:nvPr/>
          </p:nvSpPr>
          <p:spPr>
            <a:xfrm>
              <a:off x="152400" y="155448"/>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12699">
              <a:solidFill>
                <a:srgbClr val="8E7B5C"/>
              </a:solidFill>
            </a:ln>
          </p:spPr>
          <p:txBody>
            <a:bodyPr wrap="square" lIns="0" tIns="0" rIns="0" bIns="0" rtlCol="0"/>
            <a:lstStyle/>
            <a:p>
              <a:endParaRPr/>
            </a:p>
          </p:txBody>
        </p:sp>
        <p:sp>
          <p:nvSpPr>
            <p:cNvPr id="11" name="object 11"/>
            <p:cNvSpPr/>
            <p:nvPr/>
          </p:nvSpPr>
          <p:spPr>
            <a:xfrm>
              <a:off x="4267200" y="956055"/>
              <a:ext cx="609600" cy="609600"/>
            </a:xfrm>
            <a:custGeom>
              <a:avLst/>
              <a:gdLst/>
              <a:ahLst/>
              <a:cxnLst/>
              <a:rect l="l" t="t" r="r" b="b"/>
              <a:pathLst>
                <a:path w="609600" h="609600">
                  <a:moveTo>
                    <a:pt x="609600" y="304800"/>
                  </a:moveTo>
                  <a:lnTo>
                    <a:pt x="605599" y="255346"/>
                  </a:lnTo>
                  <a:lnTo>
                    <a:pt x="594042" y="208445"/>
                  </a:lnTo>
                  <a:lnTo>
                    <a:pt x="575564" y="164706"/>
                  </a:lnTo>
                  <a:lnTo>
                    <a:pt x="550760" y="124764"/>
                  </a:lnTo>
                  <a:lnTo>
                    <a:pt x="520293" y="89255"/>
                  </a:lnTo>
                  <a:lnTo>
                    <a:pt x="484771" y="58801"/>
                  </a:lnTo>
                  <a:lnTo>
                    <a:pt x="444842" y="34010"/>
                  </a:lnTo>
                  <a:lnTo>
                    <a:pt x="401116" y="15544"/>
                  </a:lnTo>
                  <a:lnTo>
                    <a:pt x="354215" y="3987"/>
                  </a:lnTo>
                  <a:lnTo>
                    <a:pt x="304800" y="0"/>
                  </a:lnTo>
                  <a:lnTo>
                    <a:pt x="255371" y="3987"/>
                  </a:lnTo>
                  <a:lnTo>
                    <a:pt x="208470" y="15544"/>
                  </a:lnTo>
                  <a:lnTo>
                    <a:pt x="164744" y="34010"/>
                  </a:lnTo>
                  <a:lnTo>
                    <a:pt x="124815" y="58801"/>
                  </a:lnTo>
                  <a:lnTo>
                    <a:pt x="89293" y="89255"/>
                  </a:lnTo>
                  <a:lnTo>
                    <a:pt x="58826" y="124764"/>
                  </a:lnTo>
                  <a:lnTo>
                    <a:pt x="34023" y="164706"/>
                  </a:lnTo>
                  <a:lnTo>
                    <a:pt x="15544" y="208445"/>
                  </a:lnTo>
                  <a:lnTo>
                    <a:pt x="3987" y="255346"/>
                  </a:lnTo>
                  <a:lnTo>
                    <a:pt x="0" y="304800"/>
                  </a:lnTo>
                  <a:lnTo>
                    <a:pt x="3987" y="354228"/>
                  </a:lnTo>
                  <a:lnTo>
                    <a:pt x="15544" y="401129"/>
                  </a:lnTo>
                  <a:lnTo>
                    <a:pt x="34023" y="444855"/>
                  </a:lnTo>
                  <a:lnTo>
                    <a:pt x="58826" y="484784"/>
                  </a:lnTo>
                  <a:lnTo>
                    <a:pt x="89293" y="520306"/>
                  </a:lnTo>
                  <a:lnTo>
                    <a:pt x="124815" y="550773"/>
                  </a:lnTo>
                  <a:lnTo>
                    <a:pt x="164744" y="575576"/>
                  </a:lnTo>
                  <a:lnTo>
                    <a:pt x="208483" y="594055"/>
                  </a:lnTo>
                  <a:lnTo>
                    <a:pt x="255371" y="605612"/>
                  </a:lnTo>
                  <a:lnTo>
                    <a:pt x="304800" y="609600"/>
                  </a:lnTo>
                  <a:lnTo>
                    <a:pt x="354215" y="605612"/>
                  </a:lnTo>
                  <a:lnTo>
                    <a:pt x="401104" y="594055"/>
                  </a:lnTo>
                  <a:lnTo>
                    <a:pt x="444842" y="575576"/>
                  </a:lnTo>
                  <a:lnTo>
                    <a:pt x="484771" y="550773"/>
                  </a:lnTo>
                  <a:lnTo>
                    <a:pt x="520293" y="520306"/>
                  </a:lnTo>
                  <a:lnTo>
                    <a:pt x="550760" y="484784"/>
                  </a:lnTo>
                  <a:lnTo>
                    <a:pt x="575564" y="444855"/>
                  </a:lnTo>
                  <a:lnTo>
                    <a:pt x="594055" y="401129"/>
                  </a:lnTo>
                  <a:lnTo>
                    <a:pt x="605599" y="354228"/>
                  </a:lnTo>
                  <a:lnTo>
                    <a:pt x="609600" y="304800"/>
                  </a:lnTo>
                  <a:close/>
                </a:path>
              </a:pathLst>
            </a:custGeom>
            <a:solidFill>
              <a:srgbClr val="FFFFFF"/>
            </a:solidFill>
          </p:spPr>
          <p:txBody>
            <a:bodyPr wrap="square" lIns="0" tIns="0" rIns="0" bIns="0" rtlCol="0"/>
            <a:lstStyle/>
            <a:p>
              <a:endParaRPr/>
            </a:p>
          </p:txBody>
        </p:sp>
        <p:sp>
          <p:nvSpPr>
            <p:cNvPr id="12" name="object 12"/>
            <p:cNvSpPr/>
            <p:nvPr/>
          </p:nvSpPr>
          <p:spPr>
            <a:xfrm>
              <a:off x="4336288" y="1025397"/>
              <a:ext cx="471805" cy="471170"/>
            </a:xfrm>
            <a:custGeom>
              <a:avLst/>
              <a:gdLst/>
              <a:ahLst/>
              <a:cxnLst/>
              <a:rect l="l" t="t" r="r" b="b"/>
              <a:pathLst>
                <a:path w="471804" h="471169">
                  <a:moveTo>
                    <a:pt x="234441" y="0"/>
                  </a:moveTo>
                  <a:lnTo>
                    <a:pt x="187071" y="5080"/>
                  </a:lnTo>
                  <a:lnTo>
                    <a:pt x="142875" y="19050"/>
                  </a:lnTo>
                  <a:lnTo>
                    <a:pt x="102997" y="41910"/>
                  </a:lnTo>
                  <a:lnTo>
                    <a:pt x="68325" y="69850"/>
                  </a:lnTo>
                  <a:lnTo>
                    <a:pt x="39624" y="105410"/>
                  </a:lnTo>
                  <a:lnTo>
                    <a:pt x="18161" y="146050"/>
                  </a:lnTo>
                  <a:lnTo>
                    <a:pt x="4572" y="190500"/>
                  </a:lnTo>
                  <a:lnTo>
                    <a:pt x="0" y="237490"/>
                  </a:lnTo>
                  <a:lnTo>
                    <a:pt x="1397" y="261620"/>
                  </a:lnTo>
                  <a:lnTo>
                    <a:pt x="11049" y="307340"/>
                  </a:lnTo>
                  <a:lnTo>
                    <a:pt x="29083" y="349250"/>
                  </a:lnTo>
                  <a:lnTo>
                    <a:pt x="54610" y="387350"/>
                  </a:lnTo>
                  <a:lnTo>
                    <a:pt x="86740" y="419100"/>
                  </a:lnTo>
                  <a:lnTo>
                    <a:pt x="124460" y="444500"/>
                  </a:lnTo>
                  <a:lnTo>
                    <a:pt x="166877" y="462280"/>
                  </a:lnTo>
                  <a:lnTo>
                    <a:pt x="212978" y="471170"/>
                  </a:lnTo>
                  <a:lnTo>
                    <a:pt x="261112" y="471170"/>
                  </a:lnTo>
                  <a:lnTo>
                    <a:pt x="284352" y="467360"/>
                  </a:lnTo>
                  <a:lnTo>
                    <a:pt x="307086" y="461010"/>
                  </a:lnTo>
                  <a:lnTo>
                    <a:pt x="322507" y="454660"/>
                  </a:lnTo>
                  <a:lnTo>
                    <a:pt x="236092" y="454660"/>
                  </a:lnTo>
                  <a:lnTo>
                    <a:pt x="213740" y="453390"/>
                  </a:lnTo>
                  <a:lnTo>
                    <a:pt x="171069" y="445770"/>
                  </a:lnTo>
                  <a:lnTo>
                    <a:pt x="131825" y="429260"/>
                  </a:lnTo>
                  <a:lnTo>
                    <a:pt x="96900" y="405130"/>
                  </a:lnTo>
                  <a:lnTo>
                    <a:pt x="67183" y="375920"/>
                  </a:lnTo>
                  <a:lnTo>
                    <a:pt x="43561" y="340360"/>
                  </a:lnTo>
                  <a:lnTo>
                    <a:pt x="26924" y="302260"/>
                  </a:lnTo>
                  <a:lnTo>
                    <a:pt x="18034" y="259080"/>
                  </a:lnTo>
                  <a:lnTo>
                    <a:pt x="16954" y="237490"/>
                  </a:lnTo>
                  <a:lnTo>
                    <a:pt x="16958" y="234950"/>
                  </a:lnTo>
                  <a:lnTo>
                    <a:pt x="21336" y="193040"/>
                  </a:lnTo>
                  <a:lnTo>
                    <a:pt x="34036" y="151130"/>
                  </a:lnTo>
                  <a:lnTo>
                    <a:pt x="54101" y="114300"/>
                  </a:lnTo>
                  <a:lnTo>
                    <a:pt x="80772" y="81280"/>
                  </a:lnTo>
                  <a:lnTo>
                    <a:pt x="113157" y="54610"/>
                  </a:lnTo>
                  <a:lnTo>
                    <a:pt x="150240" y="34290"/>
                  </a:lnTo>
                  <a:lnTo>
                    <a:pt x="191262" y="21590"/>
                  </a:lnTo>
                  <a:lnTo>
                    <a:pt x="235331" y="17780"/>
                  </a:lnTo>
                  <a:lnTo>
                    <a:pt x="323160" y="17780"/>
                  </a:lnTo>
                  <a:lnTo>
                    <a:pt x="304546" y="10160"/>
                  </a:lnTo>
                  <a:lnTo>
                    <a:pt x="281939" y="5080"/>
                  </a:lnTo>
                  <a:lnTo>
                    <a:pt x="258445" y="1270"/>
                  </a:lnTo>
                  <a:lnTo>
                    <a:pt x="234441" y="0"/>
                  </a:lnTo>
                  <a:close/>
                </a:path>
                <a:path w="471804" h="471169">
                  <a:moveTo>
                    <a:pt x="323160" y="17780"/>
                  </a:moveTo>
                  <a:lnTo>
                    <a:pt x="235331" y="17780"/>
                  </a:lnTo>
                  <a:lnTo>
                    <a:pt x="257683" y="19050"/>
                  </a:lnTo>
                  <a:lnTo>
                    <a:pt x="279400" y="21590"/>
                  </a:lnTo>
                  <a:lnTo>
                    <a:pt x="320548" y="34290"/>
                  </a:lnTo>
                  <a:lnTo>
                    <a:pt x="357759" y="54610"/>
                  </a:lnTo>
                  <a:lnTo>
                    <a:pt x="390144" y="81280"/>
                  </a:lnTo>
                  <a:lnTo>
                    <a:pt x="416940" y="113030"/>
                  </a:lnTo>
                  <a:lnTo>
                    <a:pt x="437134" y="151130"/>
                  </a:lnTo>
                  <a:lnTo>
                    <a:pt x="449961" y="191770"/>
                  </a:lnTo>
                  <a:lnTo>
                    <a:pt x="454469" y="234950"/>
                  </a:lnTo>
                  <a:lnTo>
                    <a:pt x="454465" y="237490"/>
                  </a:lnTo>
                  <a:lnTo>
                    <a:pt x="450088" y="279400"/>
                  </a:lnTo>
                  <a:lnTo>
                    <a:pt x="437514" y="321310"/>
                  </a:lnTo>
                  <a:lnTo>
                    <a:pt x="417322" y="358140"/>
                  </a:lnTo>
                  <a:lnTo>
                    <a:pt x="390778" y="391160"/>
                  </a:lnTo>
                  <a:lnTo>
                    <a:pt x="358394" y="417830"/>
                  </a:lnTo>
                  <a:lnTo>
                    <a:pt x="321310" y="438150"/>
                  </a:lnTo>
                  <a:lnTo>
                    <a:pt x="280162" y="450850"/>
                  </a:lnTo>
                  <a:lnTo>
                    <a:pt x="236092" y="454660"/>
                  </a:lnTo>
                  <a:lnTo>
                    <a:pt x="322507" y="454660"/>
                  </a:lnTo>
                  <a:lnTo>
                    <a:pt x="368553" y="430530"/>
                  </a:lnTo>
                  <a:lnTo>
                    <a:pt x="403351" y="401320"/>
                  </a:lnTo>
                  <a:lnTo>
                    <a:pt x="431800" y="367030"/>
                  </a:lnTo>
                  <a:lnTo>
                    <a:pt x="453389" y="326390"/>
                  </a:lnTo>
                  <a:lnTo>
                    <a:pt x="466851" y="281940"/>
                  </a:lnTo>
                  <a:lnTo>
                    <a:pt x="471424" y="234950"/>
                  </a:lnTo>
                  <a:lnTo>
                    <a:pt x="470026" y="210820"/>
                  </a:lnTo>
                  <a:lnTo>
                    <a:pt x="460501" y="165100"/>
                  </a:lnTo>
                  <a:lnTo>
                    <a:pt x="442340" y="123190"/>
                  </a:lnTo>
                  <a:lnTo>
                    <a:pt x="416813" y="85090"/>
                  </a:lnTo>
                  <a:lnTo>
                    <a:pt x="384683" y="53340"/>
                  </a:lnTo>
                  <a:lnTo>
                    <a:pt x="347090" y="27940"/>
                  </a:lnTo>
                  <a:lnTo>
                    <a:pt x="326263" y="19050"/>
                  </a:lnTo>
                  <a:lnTo>
                    <a:pt x="323160" y="17780"/>
                  </a:lnTo>
                  <a:close/>
                </a:path>
                <a:path w="471804" h="471169">
                  <a:moveTo>
                    <a:pt x="236092" y="34290"/>
                  </a:moveTo>
                  <a:lnTo>
                    <a:pt x="195452" y="38100"/>
                  </a:lnTo>
                  <a:lnTo>
                    <a:pt x="157607" y="49530"/>
                  </a:lnTo>
                  <a:lnTo>
                    <a:pt x="123189" y="68580"/>
                  </a:lnTo>
                  <a:lnTo>
                    <a:pt x="93217" y="92710"/>
                  </a:lnTo>
                  <a:lnTo>
                    <a:pt x="68579" y="123190"/>
                  </a:lnTo>
                  <a:lnTo>
                    <a:pt x="49911" y="157480"/>
                  </a:lnTo>
                  <a:lnTo>
                    <a:pt x="38100" y="195580"/>
                  </a:lnTo>
                  <a:lnTo>
                    <a:pt x="33968" y="234950"/>
                  </a:lnTo>
                  <a:lnTo>
                    <a:pt x="33964" y="237490"/>
                  </a:lnTo>
                  <a:lnTo>
                    <a:pt x="34798" y="256540"/>
                  </a:lnTo>
                  <a:lnTo>
                    <a:pt x="42799" y="295910"/>
                  </a:lnTo>
                  <a:lnTo>
                    <a:pt x="58038" y="331470"/>
                  </a:lnTo>
                  <a:lnTo>
                    <a:pt x="79628" y="364490"/>
                  </a:lnTo>
                  <a:lnTo>
                    <a:pt x="107061" y="391160"/>
                  </a:lnTo>
                  <a:lnTo>
                    <a:pt x="139191" y="414020"/>
                  </a:lnTo>
                  <a:lnTo>
                    <a:pt x="175387" y="429260"/>
                  </a:lnTo>
                  <a:lnTo>
                    <a:pt x="214629" y="436880"/>
                  </a:lnTo>
                  <a:lnTo>
                    <a:pt x="235331" y="438150"/>
                  </a:lnTo>
                  <a:lnTo>
                    <a:pt x="255904" y="436880"/>
                  </a:lnTo>
                  <a:lnTo>
                    <a:pt x="275971" y="434340"/>
                  </a:lnTo>
                  <a:lnTo>
                    <a:pt x="295401" y="429260"/>
                  </a:lnTo>
                  <a:lnTo>
                    <a:pt x="313944" y="422910"/>
                  </a:lnTo>
                  <a:lnTo>
                    <a:pt x="316465" y="421640"/>
                  </a:lnTo>
                  <a:lnTo>
                    <a:pt x="234441" y="421640"/>
                  </a:lnTo>
                  <a:lnTo>
                    <a:pt x="215391" y="420370"/>
                  </a:lnTo>
                  <a:lnTo>
                    <a:pt x="162687" y="406400"/>
                  </a:lnTo>
                  <a:lnTo>
                    <a:pt x="117221" y="378460"/>
                  </a:lnTo>
                  <a:lnTo>
                    <a:pt x="81661" y="337820"/>
                  </a:lnTo>
                  <a:lnTo>
                    <a:pt x="58674" y="289560"/>
                  </a:lnTo>
                  <a:lnTo>
                    <a:pt x="50800" y="234950"/>
                  </a:lnTo>
                  <a:lnTo>
                    <a:pt x="51815" y="215900"/>
                  </a:lnTo>
                  <a:lnTo>
                    <a:pt x="65786" y="162560"/>
                  </a:lnTo>
                  <a:lnTo>
                    <a:pt x="93725" y="118110"/>
                  </a:lnTo>
                  <a:lnTo>
                    <a:pt x="133350" y="82550"/>
                  </a:lnTo>
                  <a:lnTo>
                    <a:pt x="181863" y="59690"/>
                  </a:lnTo>
                  <a:lnTo>
                    <a:pt x="236982" y="50800"/>
                  </a:lnTo>
                  <a:lnTo>
                    <a:pt x="314706" y="50800"/>
                  </a:lnTo>
                  <a:lnTo>
                    <a:pt x="296163" y="43180"/>
                  </a:lnTo>
                  <a:lnTo>
                    <a:pt x="276860" y="38100"/>
                  </a:lnTo>
                  <a:lnTo>
                    <a:pt x="256794" y="35560"/>
                  </a:lnTo>
                  <a:lnTo>
                    <a:pt x="236092" y="34290"/>
                  </a:lnTo>
                  <a:close/>
                </a:path>
                <a:path w="471804" h="471169">
                  <a:moveTo>
                    <a:pt x="314706" y="50800"/>
                  </a:moveTo>
                  <a:lnTo>
                    <a:pt x="236982" y="50800"/>
                  </a:lnTo>
                  <a:lnTo>
                    <a:pt x="256032" y="52070"/>
                  </a:lnTo>
                  <a:lnTo>
                    <a:pt x="291973" y="59690"/>
                  </a:lnTo>
                  <a:lnTo>
                    <a:pt x="340106" y="83820"/>
                  </a:lnTo>
                  <a:lnTo>
                    <a:pt x="379222" y="119380"/>
                  </a:lnTo>
                  <a:lnTo>
                    <a:pt x="406653" y="165100"/>
                  </a:lnTo>
                  <a:lnTo>
                    <a:pt x="419862" y="218440"/>
                  </a:lnTo>
                  <a:lnTo>
                    <a:pt x="420624" y="237490"/>
                  </a:lnTo>
                  <a:lnTo>
                    <a:pt x="419608" y="256540"/>
                  </a:lnTo>
                  <a:lnTo>
                    <a:pt x="405638" y="309880"/>
                  </a:lnTo>
                  <a:lnTo>
                    <a:pt x="377698" y="354330"/>
                  </a:lnTo>
                  <a:lnTo>
                    <a:pt x="338200" y="389890"/>
                  </a:lnTo>
                  <a:lnTo>
                    <a:pt x="271779" y="417830"/>
                  </a:lnTo>
                  <a:lnTo>
                    <a:pt x="234441" y="421640"/>
                  </a:lnTo>
                  <a:lnTo>
                    <a:pt x="316465" y="421640"/>
                  </a:lnTo>
                  <a:lnTo>
                    <a:pt x="363854" y="392430"/>
                  </a:lnTo>
                  <a:lnTo>
                    <a:pt x="391287" y="364490"/>
                  </a:lnTo>
                  <a:lnTo>
                    <a:pt x="413003" y="332740"/>
                  </a:lnTo>
                  <a:lnTo>
                    <a:pt x="428371" y="297180"/>
                  </a:lnTo>
                  <a:lnTo>
                    <a:pt x="436499" y="257810"/>
                  </a:lnTo>
                  <a:lnTo>
                    <a:pt x="437459" y="234950"/>
                  </a:lnTo>
                  <a:lnTo>
                    <a:pt x="436625" y="215900"/>
                  </a:lnTo>
                  <a:lnTo>
                    <a:pt x="428625" y="176530"/>
                  </a:lnTo>
                  <a:lnTo>
                    <a:pt x="413512" y="139700"/>
                  </a:lnTo>
                  <a:lnTo>
                    <a:pt x="391795" y="107950"/>
                  </a:lnTo>
                  <a:lnTo>
                    <a:pt x="364489" y="81280"/>
                  </a:lnTo>
                  <a:lnTo>
                    <a:pt x="332359" y="58420"/>
                  </a:lnTo>
                  <a:lnTo>
                    <a:pt x="314706" y="50800"/>
                  </a:lnTo>
                  <a:close/>
                </a:path>
              </a:pathLst>
            </a:custGeom>
            <a:solidFill>
              <a:srgbClr val="8E7B5C"/>
            </a:solidFill>
          </p:spPr>
          <p:txBody>
            <a:bodyPr wrap="square" lIns="0" tIns="0" rIns="0" bIns="0" rtlCol="0"/>
            <a:lstStyle/>
            <a:p>
              <a:endParaRPr/>
            </a:p>
          </p:txBody>
        </p:sp>
        <p:pic>
          <p:nvPicPr>
            <p:cNvPr id="13" name="object 13"/>
            <p:cNvPicPr/>
            <p:nvPr/>
          </p:nvPicPr>
          <p:blipFill>
            <a:blip r:embed="rId2" cstate="print"/>
            <a:stretch>
              <a:fillRect/>
            </a:stretch>
          </p:blipFill>
          <p:spPr>
            <a:xfrm>
              <a:off x="185928" y="1539239"/>
              <a:ext cx="1758696" cy="505967"/>
            </a:xfrm>
            <a:prstGeom prst="rect">
              <a:avLst/>
            </a:prstGeom>
          </p:spPr>
        </p:pic>
      </p:grpSp>
      <p:sp>
        <p:nvSpPr>
          <p:cNvPr id="14" name="object 14"/>
          <p:cNvSpPr txBox="1"/>
          <p:nvPr/>
        </p:nvSpPr>
        <p:spPr>
          <a:xfrm>
            <a:off x="383540" y="1625041"/>
            <a:ext cx="1290955" cy="360680"/>
          </a:xfrm>
          <a:prstGeom prst="rect">
            <a:avLst/>
          </a:prstGeom>
        </p:spPr>
        <p:txBody>
          <a:bodyPr vert="horz" wrap="square" lIns="0" tIns="12065" rIns="0" bIns="0" rtlCol="0">
            <a:spAutoFit/>
          </a:bodyPr>
          <a:lstStyle/>
          <a:p>
            <a:pPr marL="12700">
              <a:lnSpc>
                <a:spcPct val="100000"/>
              </a:lnSpc>
              <a:spcBef>
                <a:spcPts val="95"/>
              </a:spcBef>
            </a:pPr>
            <a:r>
              <a:rPr sz="2200" b="1" spc="-10" dirty="0">
                <a:solidFill>
                  <a:srgbClr val="FFFFFF"/>
                </a:solidFill>
                <a:latin typeface="Georgia"/>
                <a:cs typeface="Georgia"/>
              </a:rPr>
              <a:t>Amateur</a:t>
            </a:r>
            <a:endParaRPr sz="2200">
              <a:latin typeface="Georgia"/>
              <a:cs typeface="Georgia"/>
            </a:endParaRPr>
          </a:p>
        </p:txBody>
      </p:sp>
      <p:pic>
        <p:nvPicPr>
          <p:cNvPr id="15" name="object 15"/>
          <p:cNvPicPr/>
          <p:nvPr/>
        </p:nvPicPr>
        <p:blipFill>
          <a:blip r:embed="rId3" cstate="print"/>
          <a:stretch>
            <a:fillRect/>
          </a:stretch>
        </p:blipFill>
        <p:spPr>
          <a:xfrm>
            <a:off x="5708903" y="1461516"/>
            <a:ext cx="2296668" cy="505967"/>
          </a:xfrm>
          <a:prstGeom prst="rect">
            <a:avLst/>
          </a:prstGeom>
        </p:spPr>
      </p:pic>
      <p:sp>
        <p:nvSpPr>
          <p:cNvPr id="16" name="object 16"/>
          <p:cNvSpPr txBox="1"/>
          <p:nvPr/>
        </p:nvSpPr>
        <p:spPr>
          <a:xfrm>
            <a:off x="5908040" y="1548129"/>
            <a:ext cx="1830705" cy="360680"/>
          </a:xfrm>
          <a:prstGeom prst="rect">
            <a:avLst/>
          </a:prstGeom>
        </p:spPr>
        <p:txBody>
          <a:bodyPr vert="horz" wrap="square" lIns="0" tIns="12065" rIns="0" bIns="0" rtlCol="0">
            <a:spAutoFit/>
          </a:bodyPr>
          <a:lstStyle/>
          <a:p>
            <a:pPr marL="12700">
              <a:lnSpc>
                <a:spcPct val="100000"/>
              </a:lnSpc>
              <a:spcBef>
                <a:spcPts val="95"/>
              </a:spcBef>
            </a:pPr>
            <a:r>
              <a:rPr sz="2200" b="1" spc="-5" dirty="0">
                <a:solidFill>
                  <a:srgbClr val="FFFFFF"/>
                </a:solidFill>
                <a:latin typeface="Georgia"/>
                <a:cs typeface="Georgia"/>
              </a:rPr>
              <a:t>Professional</a:t>
            </a:r>
            <a:endParaRPr sz="2200">
              <a:latin typeface="Georgia"/>
              <a:cs typeface="Georgia"/>
            </a:endParaRPr>
          </a:p>
        </p:txBody>
      </p:sp>
      <p:sp>
        <p:nvSpPr>
          <p:cNvPr id="17" name="object 17"/>
          <p:cNvSpPr txBox="1">
            <a:spLocks noGrp="1"/>
          </p:cNvSpPr>
          <p:nvPr>
            <p:ph type="title"/>
          </p:nvPr>
        </p:nvSpPr>
        <p:spPr>
          <a:xfrm>
            <a:off x="1458849" y="413969"/>
            <a:ext cx="6222365" cy="528955"/>
          </a:xfrm>
          <a:prstGeom prst="rect">
            <a:avLst/>
          </a:prstGeom>
        </p:spPr>
        <p:txBody>
          <a:bodyPr vert="horz" wrap="square" lIns="0" tIns="12700" rIns="0" bIns="0" rtlCol="0">
            <a:spAutoFit/>
          </a:bodyPr>
          <a:lstStyle/>
          <a:p>
            <a:pPr marL="12700">
              <a:lnSpc>
                <a:spcPct val="100000"/>
              </a:lnSpc>
              <a:spcBef>
                <a:spcPts val="100"/>
              </a:spcBef>
            </a:pPr>
            <a:r>
              <a:rPr sz="3300" dirty="0">
                <a:solidFill>
                  <a:srgbClr val="4E160F"/>
                </a:solidFill>
              </a:rPr>
              <a:t>Does</a:t>
            </a:r>
            <a:r>
              <a:rPr sz="3300" spc="-35" dirty="0">
                <a:solidFill>
                  <a:srgbClr val="4E160F"/>
                </a:solidFill>
              </a:rPr>
              <a:t> </a:t>
            </a:r>
            <a:r>
              <a:rPr sz="3300" dirty="0">
                <a:solidFill>
                  <a:srgbClr val="4E160F"/>
                </a:solidFill>
              </a:rPr>
              <a:t>it</a:t>
            </a:r>
            <a:r>
              <a:rPr sz="3300" spc="-15" dirty="0">
                <a:solidFill>
                  <a:srgbClr val="4E160F"/>
                </a:solidFill>
              </a:rPr>
              <a:t> </a:t>
            </a:r>
            <a:r>
              <a:rPr sz="3300" spc="-5" dirty="0">
                <a:solidFill>
                  <a:srgbClr val="4E160F"/>
                </a:solidFill>
              </a:rPr>
              <a:t>make</a:t>
            </a:r>
            <a:r>
              <a:rPr sz="3300" spc="-15" dirty="0">
                <a:solidFill>
                  <a:srgbClr val="4E160F"/>
                </a:solidFill>
              </a:rPr>
              <a:t> </a:t>
            </a:r>
            <a:r>
              <a:rPr sz="3300" dirty="0">
                <a:solidFill>
                  <a:srgbClr val="4E160F"/>
                </a:solidFill>
              </a:rPr>
              <a:t>any</a:t>
            </a:r>
            <a:r>
              <a:rPr sz="3300" spc="-30" dirty="0">
                <a:solidFill>
                  <a:srgbClr val="4E160F"/>
                </a:solidFill>
              </a:rPr>
              <a:t> </a:t>
            </a:r>
            <a:r>
              <a:rPr sz="3300" spc="-5" dirty="0">
                <a:solidFill>
                  <a:srgbClr val="4E160F"/>
                </a:solidFill>
              </a:rPr>
              <a:t>difference?</a:t>
            </a:r>
            <a:endParaRPr sz="3300"/>
          </a:p>
        </p:txBody>
      </p:sp>
      <p:pic>
        <p:nvPicPr>
          <p:cNvPr id="18" name="object 18"/>
          <p:cNvPicPr/>
          <p:nvPr/>
        </p:nvPicPr>
        <p:blipFill>
          <a:blip r:embed="rId4" cstate="print"/>
          <a:stretch>
            <a:fillRect/>
          </a:stretch>
        </p:blipFill>
        <p:spPr>
          <a:xfrm>
            <a:off x="152400" y="1295349"/>
            <a:ext cx="8610600" cy="5336032"/>
          </a:xfrm>
          <a:prstGeom prst="rect">
            <a:avLst/>
          </a:prstGeom>
        </p:spPr>
      </p:pic>
      <p:sp>
        <p:nvSpPr>
          <p:cNvPr id="19" name="object 19"/>
          <p:cNvSpPr txBox="1"/>
          <p:nvPr/>
        </p:nvSpPr>
        <p:spPr>
          <a:xfrm>
            <a:off x="535940" y="6416580"/>
            <a:ext cx="6221095" cy="314960"/>
          </a:xfrm>
          <a:prstGeom prst="rect">
            <a:avLst/>
          </a:prstGeom>
        </p:spPr>
        <p:txBody>
          <a:bodyPr vert="horz" wrap="square" lIns="0" tIns="12065" rIns="0" bIns="0" rtlCol="0">
            <a:spAutoFit/>
          </a:bodyPr>
          <a:lstStyle/>
          <a:p>
            <a:pPr marL="12700">
              <a:lnSpc>
                <a:spcPct val="100000"/>
              </a:lnSpc>
              <a:spcBef>
                <a:spcPts val="95"/>
              </a:spcBef>
            </a:pPr>
            <a:r>
              <a:rPr sz="1900" u="heavy" spc="-55" dirty="0">
                <a:solidFill>
                  <a:srgbClr val="1C1811"/>
                </a:solidFill>
                <a:uFill>
                  <a:solidFill>
                    <a:srgbClr val="1C1811"/>
                  </a:solidFill>
                </a:uFill>
                <a:latin typeface="Tahoma"/>
                <a:cs typeface="Tahoma"/>
                <a:hlinkClick r:id="rId5"/>
              </a:rPr>
              <a:t>http://www.afmc.ca/pages/professionalism/1CruessSlides.ppt</a:t>
            </a:r>
            <a:endParaRPr sz="1900">
              <a:latin typeface="Tahoma"/>
              <a:cs typeface="Tahoma"/>
            </a:endParaRPr>
          </a:p>
        </p:txBody>
      </p:sp>
      <p:sp>
        <p:nvSpPr>
          <p:cNvPr id="20" name="TextBox 19">
            <a:extLst>
              <a:ext uri="{FF2B5EF4-FFF2-40B4-BE49-F238E27FC236}">
                <a16:creationId xmlns:a16="http://schemas.microsoft.com/office/drawing/2014/main" id="{B80B5963-4A42-B9A4-7A0D-4268CC8A768F}"/>
              </a:ext>
            </a:extLst>
          </p:cNvPr>
          <p:cNvSpPr txBox="1"/>
          <p:nvPr/>
        </p:nvSpPr>
        <p:spPr>
          <a:xfrm>
            <a:off x="36342" y="48421"/>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E9E4DC"/>
          </a:solidFill>
        </p:spPr>
        <p:txBody>
          <a:bodyPr wrap="square" lIns="0" tIns="0" rIns="0" bIns="0" rtlCol="0"/>
          <a:lstStyle/>
          <a:p>
            <a:endParaRPr/>
          </a:p>
        </p:txBody>
      </p:sp>
      <p:sp>
        <p:nvSpPr>
          <p:cNvPr id="3" name="object 3"/>
          <p:cNvSpPr/>
          <p:nvPr/>
        </p:nvSpPr>
        <p:spPr>
          <a:xfrm>
            <a:off x="0" y="6705600"/>
            <a:ext cx="9144000" cy="152400"/>
          </a:xfrm>
          <a:custGeom>
            <a:avLst/>
            <a:gdLst/>
            <a:ahLst/>
            <a:cxnLst/>
            <a:rect l="l" t="t" r="r" b="b"/>
            <a:pathLst>
              <a:path w="9144000" h="152400">
                <a:moveTo>
                  <a:pt x="9144000" y="0"/>
                </a:moveTo>
                <a:lnTo>
                  <a:pt x="0" y="0"/>
                </a:lnTo>
                <a:lnTo>
                  <a:pt x="0" y="152400"/>
                </a:lnTo>
                <a:lnTo>
                  <a:pt x="9144000" y="152400"/>
                </a:lnTo>
                <a:lnTo>
                  <a:pt x="9144000" y="0"/>
                </a:lnTo>
                <a:close/>
              </a:path>
            </a:pathLst>
          </a:custGeom>
          <a:solidFill>
            <a:srgbClr val="FFFFFF"/>
          </a:solidFill>
        </p:spPr>
        <p:txBody>
          <a:bodyPr wrap="square" lIns="0" tIns="0" rIns="0" bIns="0" rtlCol="0"/>
          <a:lstStyle/>
          <a:p>
            <a:endParaRPr/>
          </a:p>
        </p:txBody>
      </p:sp>
      <p:grpSp>
        <p:nvGrpSpPr>
          <p:cNvPr id="4" name="object 4"/>
          <p:cNvGrpSpPr/>
          <p:nvPr/>
        </p:nvGrpSpPr>
        <p:grpSpPr>
          <a:xfrm>
            <a:off x="0" y="0"/>
            <a:ext cx="9144000" cy="6858000"/>
            <a:chOff x="0" y="0"/>
            <a:chExt cx="9144000" cy="6858000"/>
          </a:xfrm>
        </p:grpSpPr>
        <p:sp>
          <p:nvSpPr>
            <p:cNvPr id="5" name="object 5"/>
            <p:cNvSpPr/>
            <p:nvPr/>
          </p:nvSpPr>
          <p:spPr>
            <a:xfrm>
              <a:off x="0" y="0"/>
              <a:ext cx="9144000" cy="6858000"/>
            </a:xfrm>
            <a:custGeom>
              <a:avLst/>
              <a:gdLst/>
              <a:ahLst/>
              <a:cxnLst/>
              <a:rect l="l" t="t" r="r" b="b"/>
              <a:pathLst>
                <a:path w="9144000" h="6858000">
                  <a:moveTo>
                    <a:pt x="9144000" y="0"/>
                  </a:moveTo>
                  <a:lnTo>
                    <a:pt x="8991600" y="0"/>
                  </a:lnTo>
                  <a:lnTo>
                    <a:pt x="152400" y="0"/>
                  </a:lnTo>
                  <a:lnTo>
                    <a:pt x="0" y="0"/>
                  </a:lnTo>
                  <a:lnTo>
                    <a:pt x="0" y="1393317"/>
                  </a:lnTo>
                  <a:lnTo>
                    <a:pt x="0" y="6858000"/>
                  </a:lnTo>
                  <a:lnTo>
                    <a:pt x="152400" y="6858000"/>
                  </a:lnTo>
                  <a:lnTo>
                    <a:pt x="152400" y="1393317"/>
                  </a:lnTo>
                  <a:lnTo>
                    <a:pt x="8991600" y="1393317"/>
                  </a:lnTo>
                  <a:lnTo>
                    <a:pt x="8991600" y="6858000"/>
                  </a:lnTo>
                  <a:lnTo>
                    <a:pt x="9144000" y="6858000"/>
                  </a:lnTo>
                  <a:lnTo>
                    <a:pt x="9144000" y="1393317"/>
                  </a:lnTo>
                  <a:lnTo>
                    <a:pt x="9144000" y="0"/>
                  </a:lnTo>
                  <a:close/>
                </a:path>
              </a:pathLst>
            </a:custGeom>
            <a:solidFill>
              <a:srgbClr val="FFFFFF"/>
            </a:solidFill>
          </p:spPr>
          <p:txBody>
            <a:bodyPr wrap="square" lIns="0" tIns="0" rIns="0" bIns="0" rtlCol="0"/>
            <a:lstStyle/>
            <a:p>
              <a:endParaRPr/>
            </a:p>
          </p:txBody>
        </p:sp>
        <p:sp>
          <p:nvSpPr>
            <p:cNvPr id="6" name="object 6"/>
            <p:cNvSpPr/>
            <p:nvPr/>
          </p:nvSpPr>
          <p:spPr>
            <a:xfrm>
              <a:off x="149352" y="6388379"/>
              <a:ext cx="8833485" cy="309880"/>
            </a:xfrm>
            <a:custGeom>
              <a:avLst/>
              <a:gdLst/>
              <a:ahLst/>
              <a:cxnLst/>
              <a:rect l="l" t="t" r="r" b="b"/>
              <a:pathLst>
                <a:path w="8833485" h="309879">
                  <a:moveTo>
                    <a:pt x="8833104" y="0"/>
                  </a:moveTo>
                  <a:lnTo>
                    <a:pt x="0" y="0"/>
                  </a:lnTo>
                  <a:lnTo>
                    <a:pt x="0" y="309562"/>
                  </a:lnTo>
                  <a:lnTo>
                    <a:pt x="8833104" y="309562"/>
                  </a:lnTo>
                  <a:lnTo>
                    <a:pt x="8833104" y="0"/>
                  </a:lnTo>
                  <a:close/>
                </a:path>
              </a:pathLst>
            </a:custGeom>
            <a:solidFill>
              <a:srgbClr val="A18E6A"/>
            </a:solidFill>
          </p:spPr>
          <p:txBody>
            <a:bodyPr wrap="square" lIns="0" tIns="0" rIns="0" bIns="0" rtlCol="0"/>
            <a:lstStyle/>
            <a:p>
              <a:endParaRPr/>
            </a:p>
          </p:txBody>
        </p:sp>
        <p:sp>
          <p:nvSpPr>
            <p:cNvPr id="7" name="object 7"/>
            <p:cNvSpPr/>
            <p:nvPr/>
          </p:nvSpPr>
          <p:spPr>
            <a:xfrm>
              <a:off x="152400" y="155448"/>
              <a:ext cx="8833485" cy="6547484"/>
            </a:xfrm>
            <a:custGeom>
              <a:avLst/>
              <a:gdLst/>
              <a:ahLst/>
              <a:cxnLst/>
              <a:rect l="l" t="t" r="r" b="b"/>
              <a:pathLst>
                <a:path w="8833485" h="6547484">
                  <a:moveTo>
                    <a:pt x="0" y="6547104"/>
                  </a:moveTo>
                  <a:lnTo>
                    <a:pt x="8833104" y="6547104"/>
                  </a:lnTo>
                  <a:lnTo>
                    <a:pt x="8833104" y="0"/>
                  </a:lnTo>
                  <a:lnTo>
                    <a:pt x="0" y="0"/>
                  </a:lnTo>
                  <a:lnTo>
                    <a:pt x="0" y="6547104"/>
                  </a:lnTo>
                  <a:close/>
                </a:path>
              </a:pathLst>
            </a:custGeom>
            <a:ln w="12699">
              <a:solidFill>
                <a:srgbClr val="8E7B5C"/>
              </a:solidFill>
            </a:ln>
          </p:spPr>
          <p:txBody>
            <a:bodyPr wrap="square" lIns="0" tIns="0" rIns="0" bIns="0" rtlCol="0"/>
            <a:lstStyle/>
            <a:p>
              <a:endParaRPr/>
            </a:p>
          </p:txBody>
        </p:sp>
        <p:sp>
          <p:nvSpPr>
            <p:cNvPr id="8" name="object 8"/>
            <p:cNvSpPr/>
            <p:nvPr/>
          </p:nvSpPr>
          <p:spPr>
            <a:xfrm>
              <a:off x="152400" y="1276731"/>
              <a:ext cx="8833485" cy="0"/>
            </a:xfrm>
            <a:custGeom>
              <a:avLst/>
              <a:gdLst/>
              <a:ahLst/>
              <a:cxnLst/>
              <a:rect l="l" t="t" r="r" b="b"/>
              <a:pathLst>
                <a:path w="8833485">
                  <a:moveTo>
                    <a:pt x="0" y="0"/>
                  </a:moveTo>
                  <a:lnTo>
                    <a:pt x="8833104" y="0"/>
                  </a:lnTo>
                </a:path>
              </a:pathLst>
            </a:custGeom>
            <a:ln w="12700">
              <a:solidFill>
                <a:srgbClr val="8E7B5C"/>
              </a:solidFill>
              <a:prstDash val="sysDash"/>
            </a:ln>
          </p:spPr>
          <p:txBody>
            <a:bodyPr wrap="square" lIns="0" tIns="0" rIns="0" bIns="0" rtlCol="0"/>
            <a:lstStyle/>
            <a:p>
              <a:endParaRPr/>
            </a:p>
          </p:txBody>
        </p:sp>
        <p:sp>
          <p:nvSpPr>
            <p:cNvPr id="9" name="object 9"/>
            <p:cNvSpPr/>
            <p:nvPr/>
          </p:nvSpPr>
          <p:spPr>
            <a:xfrm>
              <a:off x="4267200" y="956055"/>
              <a:ext cx="609600" cy="609600"/>
            </a:xfrm>
            <a:custGeom>
              <a:avLst/>
              <a:gdLst/>
              <a:ahLst/>
              <a:cxnLst/>
              <a:rect l="l" t="t" r="r" b="b"/>
              <a:pathLst>
                <a:path w="609600" h="609600">
                  <a:moveTo>
                    <a:pt x="609600" y="304800"/>
                  </a:moveTo>
                  <a:lnTo>
                    <a:pt x="605599" y="255346"/>
                  </a:lnTo>
                  <a:lnTo>
                    <a:pt x="594042" y="208445"/>
                  </a:lnTo>
                  <a:lnTo>
                    <a:pt x="575564" y="164706"/>
                  </a:lnTo>
                  <a:lnTo>
                    <a:pt x="550760" y="124764"/>
                  </a:lnTo>
                  <a:lnTo>
                    <a:pt x="520293" y="89255"/>
                  </a:lnTo>
                  <a:lnTo>
                    <a:pt x="484771" y="58801"/>
                  </a:lnTo>
                  <a:lnTo>
                    <a:pt x="444842" y="34010"/>
                  </a:lnTo>
                  <a:lnTo>
                    <a:pt x="401116" y="15544"/>
                  </a:lnTo>
                  <a:lnTo>
                    <a:pt x="354215" y="3987"/>
                  </a:lnTo>
                  <a:lnTo>
                    <a:pt x="304800" y="0"/>
                  </a:lnTo>
                  <a:lnTo>
                    <a:pt x="255371" y="3987"/>
                  </a:lnTo>
                  <a:lnTo>
                    <a:pt x="208470" y="15544"/>
                  </a:lnTo>
                  <a:lnTo>
                    <a:pt x="164744" y="34010"/>
                  </a:lnTo>
                  <a:lnTo>
                    <a:pt x="124815" y="58801"/>
                  </a:lnTo>
                  <a:lnTo>
                    <a:pt x="89293" y="89255"/>
                  </a:lnTo>
                  <a:lnTo>
                    <a:pt x="58826" y="124764"/>
                  </a:lnTo>
                  <a:lnTo>
                    <a:pt x="34023" y="164706"/>
                  </a:lnTo>
                  <a:lnTo>
                    <a:pt x="15544" y="208445"/>
                  </a:lnTo>
                  <a:lnTo>
                    <a:pt x="3987" y="255346"/>
                  </a:lnTo>
                  <a:lnTo>
                    <a:pt x="0" y="304800"/>
                  </a:lnTo>
                  <a:lnTo>
                    <a:pt x="3987" y="354228"/>
                  </a:lnTo>
                  <a:lnTo>
                    <a:pt x="15544" y="401129"/>
                  </a:lnTo>
                  <a:lnTo>
                    <a:pt x="34023" y="444855"/>
                  </a:lnTo>
                  <a:lnTo>
                    <a:pt x="58826" y="484784"/>
                  </a:lnTo>
                  <a:lnTo>
                    <a:pt x="89293" y="520306"/>
                  </a:lnTo>
                  <a:lnTo>
                    <a:pt x="124815" y="550773"/>
                  </a:lnTo>
                  <a:lnTo>
                    <a:pt x="164744" y="575576"/>
                  </a:lnTo>
                  <a:lnTo>
                    <a:pt x="208483" y="594055"/>
                  </a:lnTo>
                  <a:lnTo>
                    <a:pt x="255371" y="605612"/>
                  </a:lnTo>
                  <a:lnTo>
                    <a:pt x="304800" y="609600"/>
                  </a:lnTo>
                  <a:lnTo>
                    <a:pt x="354215" y="605612"/>
                  </a:lnTo>
                  <a:lnTo>
                    <a:pt x="401104" y="594055"/>
                  </a:lnTo>
                  <a:lnTo>
                    <a:pt x="444842" y="575576"/>
                  </a:lnTo>
                  <a:lnTo>
                    <a:pt x="484771" y="550773"/>
                  </a:lnTo>
                  <a:lnTo>
                    <a:pt x="520293" y="520306"/>
                  </a:lnTo>
                  <a:lnTo>
                    <a:pt x="550760" y="484784"/>
                  </a:lnTo>
                  <a:lnTo>
                    <a:pt x="575564" y="444855"/>
                  </a:lnTo>
                  <a:lnTo>
                    <a:pt x="594055" y="401129"/>
                  </a:lnTo>
                  <a:lnTo>
                    <a:pt x="605599" y="354228"/>
                  </a:lnTo>
                  <a:lnTo>
                    <a:pt x="609600" y="304800"/>
                  </a:lnTo>
                  <a:close/>
                </a:path>
              </a:pathLst>
            </a:custGeom>
            <a:solidFill>
              <a:srgbClr val="FFFFFF"/>
            </a:solidFill>
          </p:spPr>
          <p:txBody>
            <a:bodyPr wrap="square" lIns="0" tIns="0" rIns="0" bIns="0" rtlCol="0"/>
            <a:lstStyle/>
            <a:p>
              <a:endParaRPr/>
            </a:p>
          </p:txBody>
        </p:sp>
        <p:sp>
          <p:nvSpPr>
            <p:cNvPr id="10" name="object 10"/>
            <p:cNvSpPr/>
            <p:nvPr/>
          </p:nvSpPr>
          <p:spPr>
            <a:xfrm>
              <a:off x="4336288" y="1025397"/>
              <a:ext cx="471805" cy="471170"/>
            </a:xfrm>
            <a:custGeom>
              <a:avLst/>
              <a:gdLst/>
              <a:ahLst/>
              <a:cxnLst/>
              <a:rect l="l" t="t" r="r" b="b"/>
              <a:pathLst>
                <a:path w="471804" h="471169">
                  <a:moveTo>
                    <a:pt x="234441" y="0"/>
                  </a:moveTo>
                  <a:lnTo>
                    <a:pt x="187071" y="5080"/>
                  </a:lnTo>
                  <a:lnTo>
                    <a:pt x="142875" y="19050"/>
                  </a:lnTo>
                  <a:lnTo>
                    <a:pt x="102997" y="41910"/>
                  </a:lnTo>
                  <a:lnTo>
                    <a:pt x="68325" y="69850"/>
                  </a:lnTo>
                  <a:lnTo>
                    <a:pt x="39624" y="105410"/>
                  </a:lnTo>
                  <a:lnTo>
                    <a:pt x="18161" y="146050"/>
                  </a:lnTo>
                  <a:lnTo>
                    <a:pt x="4572" y="190500"/>
                  </a:lnTo>
                  <a:lnTo>
                    <a:pt x="0" y="237490"/>
                  </a:lnTo>
                  <a:lnTo>
                    <a:pt x="1397" y="261620"/>
                  </a:lnTo>
                  <a:lnTo>
                    <a:pt x="11049" y="307340"/>
                  </a:lnTo>
                  <a:lnTo>
                    <a:pt x="29083" y="349250"/>
                  </a:lnTo>
                  <a:lnTo>
                    <a:pt x="54610" y="387350"/>
                  </a:lnTo>
                  <a:lnTo>
                    <a:pt x="86740" y="419100"/>
                  </a:lnTo>
                  <a:lnTo>
                    <a:pt x="124460" y="444500"/>
                  </a:lnTo>
                  <a:lnTo>
                    <a:pt x="166877" y="462280"/>
                  </a:lnTo>
                  <a:lnTo>
                    <a:pt x="212978" y="471170"/>
                  </a:lnTo>
                  <a:lnTo>
                    <a:pt x="261112" y="471170"/>
                  </a:lnTo>
                  <a:lnTo>
                    <a:pt x="284352" y="467360"/>
                  </a:lnTo>
                  <a:lnTo>
                    <a:pt x="307086" y="461010"/>
                  </a:lnTo>
                  <a:lnTo>
                    <a:pt x="322507" y="454660"/>
                  </a:lnTo>
                  <a:lnTo>
                    <a:pt x="236092" y="454660"/>
                  </a:lnTo>
                  <a:lnTo>
                    <a:pt x="213740" y="453390"/>
                  </a:lnTo>
                  <a:lnTo>
                    <a:pt x="171069" y="445770"/>
                  </a:lnTo>
                  <a:lnTo>
                    <a:pt x="131825" y="429260"/>
                  </a:lnTo>
                  <a:lnTo>
                    <a:pt x="96900" y="405130"/>
                  </a:lnTo>
                  <a:lnTo>
                    <a:pt x="67183" y="375920"/>
                  </a:lnTo>
                  <a:lnTo>
                    <a:pt x="43561" y="340360"/>
                  </a:lnTo>
                  <a:lnTo>
                    <a:pt x="26924" y="302260"/>
                  </a:lnTo>
                  <a:lnTo>
                    <a:pt x="18034" y="259080"/>
                  </a:lnTo>
                  <a:lnTo>
                    <a:pt x="16954" y="237490"/>
                  </a:lnTo>
                  <a:lnTo>
                    <a:pt x="16958" y="234950"/>
                  </a:lnTo>
                  <a:lnTo>
                    <a:pt x="21336" y="193040"/>
                  </a:lnTo>
                  <a:lnTo>
                    <a:pt x="34036" y="151130"/>
                  </a:lnTo>
                  <a:lnTo>
                    <a:pt x="54101" y="114300"/>
                  </a:lnTo>
                  <a:lnTo>
                    <a:pt x="80772" y="81280"/>
                  </a:lnTo>
                  <a:lnTo>
                    <a:pt x="113157" y="54610"/>
                  </a:lnTo>
                  <a:lnTo>
                    <a:pt x="150240" y="34290"/>
                  </a:lnTo>
                  <a:lnTo>
                    <a:pt x="191262" y="21590"/>
                  </a:lnTo>
                  <a:lnTo>
                    <a:pt x="235331" y="17780"/>
                  </a:lnTo>
                  <a:lnTo>
                    <a:pt x="323160" y="17780"/>
                  </a:lnTo>
                  <a:lnTo>
                    <a:pt x="304546" y="10160"/>
                  </a:lnTo>
                  <a:lnTo>
                    <a:pt x="281939" y="5080"/>
                  </a:lnTo>
                  <a:lnTo>
                    <a:pt x="258445" y="1270"/>
                  </a:lnTo>
                  <a:lnTo>
                    <a:pt x="234441" y="0"/>
                  </a:lnTo>
                  <a:close/>
                </a:path>
                <a:path w="471804" h="471169">
                  <a:moveTo>
                    <a:pt x="323160" y="17780"/>
                  </a:moveTo>
                  <a:lnTo>
                    <a:pt x="235331" y="17780"/>
                  </a:lnTo>
                  <a:lnTo>
                    <a:pt x="257683" y="19050"/>
                  </a:lnTo>
                  <a:lnTo>
                    <a:pt x="279400" y="21590"/>
                  </a:lnTo>
                  <a:lnTo>
                    <a:pt x="320548" y="34290"/>
                  </a:lnTo>
                  <a:lnTo>
                    <a:pt x="357759" y="54610"/>
                  </a:lnTo>
                  <a:lnTo>
                    <a:pt x="390144" y="81280"/>
                  </a:lnTo>
                  <a:lnTo>
                    <a:pt x="416940" y="113030"/>
                  </a:lnTo>
                  <a:lnTo>
                    <a:pt x="437134" y="151130"/>
                  </a:lnTo>
                  <a:lnTo>
                    <a:pt x="449961" y="191770"/>
                  </a:lnTo>
                  <a:lnTo>
                    <a:pt x="454469" y="234950"/>
                  </a:lnTo>
                  <a:lnTo>
                    <a:pt x="454465" y="237490"/>
                  </a:lnTo>
                  <a:lnTo>
                    <a:pt x="450088" y="279400"/>
                  </a:lnTo>
                  <a:lnTo>
                    <a:pt x="437514" y="321310"/>
                  </a:lnTo>
                  <a:lnTo>
                    <a:pt x="417322" y="358140"/>
                  </a:lnTo>
                  <a:lnTo>
                    <a:pt x="390778" y="391160"/>
                  </a:lnTo>
                  <a:lnTo>
                    <a:pt x="358394" y="417830"/>
                  </a:lnTo>
                  <a:lnTo>
                    <a:pt x="321310" y="438150"/>
                  </a:lnTo>
                  <a:lnTo>
                    <a:pt x="280162" y="450850"/>
                  </a:lnTo>
                  <a:lnTo>
                    <a:pt x="236092" y="454660"/>
                  </a:lnTo>
                  <a:lnTo>
                    <a:pt x="322507" y="454660"/>
                  </a:lnTo>
                  <a:lnTo>
                    <a:pt x="368553" y="430530"/>
                  </a:lnTo>
                  <a:lnTo>
                    <a:pt x="403351" y="401320"/>
                  </a:lnTo>
                  <a:lnTo>
                    <a:pt x="431800" y="367030"/>
                  </a:lnTo>
                  <a:lnTo>
                    <a:pt x="453389" y="326390"/>
                  </a:lnTo>
                  <a:lnTo>
                    <a:pt x="466851" y="281940"/>
                  </a:lnTo>
                  <a:lnTo>
                    <a:pt x="471424" y="234950"/>
                  </a:lnTo>
                  <a:lnTo>
                    <a:pt x="470026" y="210820"/>
                  </a:lnTo>
                  <a:lnTo>
                    <a:pt x="460501" y="165100"/>
                  </a:lnTo>
                  <a:lnTo>
                    <a:pt x="442340" y="123190"/>
                  </a:lnTo>
                  <a:lnTo>
                    <a:pt x="416813" y="85090"/>
                  </a:lnTo>
                  <a:lnTo>
                    <a:pt x="384683" y="53340"/>
                  </a:lnTo>
                  <a:lnTo>
                    <a:pt x="347090" y="27940"/>
                  </a:lnTo>
                  <a:lnTo>
                    <a:pt x="326263" y="19050"/>
                  </a:lnTo>
                  <a:lnTo>
                    <a:pt x="323160" y="17780"/>
                  </a:lnTo>
                  <a:close/>
                </a:path>
                <a:path w="471804" h="471169">
                  <a:moveTo>
                    <a:pt x="236092" y="34290"/>
                  </a:moveTo>
                  <a:lnTo>
                    <a:pt x="195452" y="38100"/>
                  </a:lnTo>
                  <a:lnTo>
                    <a:pt x="157607" y="49530"/>
                  </a:lnTo>
                  <a:lnTo>
                    <a:pt x="123189" y="68580"/>
                  </a:lnTo>
                  <a:lnTo>
                    <a:pt x="93217" y="92710"/>
                  </a:lnTo>
                  <a:lnTo>
                    <a:pt x="68579" y="123190"/>
                  </a:lnTo>
                  <a:lnTo>
                    <a:pt x="49911" y="157480"/>
                  </a:lnTo>
                  <a:lnTo>
                    <a:pt x="38100" y="195580"/>
                  </a:lnTo>
                  <a:lnTo>
                    <a:pt x="33968" y="234950"/>
                  </a:lnTo>
                  <a:lnTo>
                    <a:pt x="33964" y="237490"/>
                  </a:lnTo>
                  <a:lnTo>
                    <a:pt x="34798" y="256540"/>
                  </a:lnTo>
                  <a:lnTo>
                    <a:pt x="42799" y="295910"/>
                  </a:lnTo>
                  <a:lnTo>
                    <a:pt x="58038" y="331470"/>
                  </a:lnTo>
                  <a:lnTo>
                    <a:pt x="79628" y="364490"/>
                  </a:lnTo>
                  <a:lnTo>
                    <a:pt x="107061" y="391160"/>
                  </a:lnTo>
                  <a:lnTo>
                    <a:pt x="139191" y="414020"/>
                  </a:lnTo>
                  <a:lnTo>
                    <a:pt x="175387" y="429260"/>
                  </a:lnTo>
                  <a:lnTo>
                    <a:pt x="214629" y="436880"/>
                  </a:lnTo>
                  <a:lnTo>
                    <a:pt x="235331" y="438150"/>
                  </a:lnTo>
                  <a:lnTo>
                    <a:pt x="255904" y="436880"/>
                  </a:lnTo>
                  <a:lnTo>
                    <a:pt x="275971" y="434340"/>
                  </a:lnTo>
                  <a:lnTo>
                    <a:pt x="295401" y="429260"/>
                  </a:lnTo>
                  <a:lnTo>
                    <a:pt x="313944" y="422910"/>
                  </a:lnTo>
                  <a:lnTo>
                    <a:pt x="316465" y="421640"/>
                  </a:lnTo>
                  <a:lnTo>
                    <a:pt x="234441" y="421640"/>
                  </a:lnTo>
                  <a:lnTo>
                    <a:pt x="215391" y="420370"/>
                  </a:lnTo>
                  <a:lnTo>
                    <a:pt x="162687" y="406400"/>
                  </a:lnTo>
                  <a:lnTo>
                    <a:pt x="117221" y="378460"/>
                  </a:lnTo>
                  <a:lnTo>
                    <a:pt x="81661" y="337820"/>
                  </a:lnTo>
                  <a:lnTo>
                    <a:pt x="58674" y="289560"/>
                  </a:lnTo>
                  <a:lnTo>
                    <a:pt x="50800" y="234950"/>
                  </a:lnTo>
                  <a:lnTo>
                    <a:pt x="51815" y="215900"/>
                  </a:lnTo>
                  <a:lnTo>
                    <a:pt x="65786" y="162560"/>
                  </a:lnTo>
                  <a:lnTo>
                    <a:pt x="93725" y="118110"/>
                  </a:lnTo>
                  <a:lnTo>
                    <a:pt x="133350" y="82550"/>
                  </a:lnTo>
                  <a:lnTo>
                    <a:pt x="181863" y="59690"/>
                  </a:lnTo>
                  <a:lnTo>
                    <a:pt x="236982" y="50800"/>
                  </a:lnTo>
                  <a:lnTo>
                    <a:pt x="314706" y="50800"/>
                  </a:lnTo>
                  <a:lnTo>
                    <a:pt x="296163" y="43180"/>
                  </a:lnTo>
                  <a:lnTo>
                    <a:pt x="276860" y="38100"/>
                  </a:lnTo>
                  <a:lnTo>
                    <a:pt x="256794" y="35560"/>
                  </a:lnTo>
                  <a:lnTo>
                    <a:pt x="236092" y="34290"/>
                  </a:lnTo>
                  <a:close/>
                </a:path>
                <a:path w="471804" h="471169">
                  <a:moveTo>
                    <a:pt x="314706" y="50800"/>
                  </a:moveTo>
                  <a:lnTo>
                    <a:pt x="236982" y="50800"/>
                  </a:lnTo>
                  <a:lnTo>
                    <a:pt x="256032" y="52070"/>
                  </a:lnTo>
                  <a:lnTo>
                    <a:pt x="291973" y="59690"/>
                  </a:lnTo>
                  <a:lnTo>
                    <a:pt x="340106" y="83820"/>
                  </a:lnTo>
                  <a:lnTo>
                    <a:pt x="379222" y="119380"/>
                  </a:lnTo>
                  <a:lnTo>
                    <a:pt x="406653" y="165100"/>
                  </a:lnTo>
                  <a:lnTo>
                    <a:pt x="419862" y="218440"/>
                  </a:lnTo>
                  <a:lnTo>
                    <a:pt x="420624" y="237490"/>
                  </a:lnTo>
                  <a:lnTo>
                    <a:pt x="419608" y="256540"/>
                  </a:lnTo>
                  <a:lnTo>
                    <a:pt x="405638" y="309880"/>
                  </a:lnTo>
                  <a:lnTo>
                    <a:pt x="377698" y="354330"/>
                  </a:lnTo>
                  <a:lnTo>
                    <a:pt x="338200" y="389890"/>
                  </a:lnTo>
                  <a:lnTo>
                    <a:pt x="271779" y="417830"/>
                  </a:lnTo>
                  <a:lnTo>
                    <a:pt x="234441" y="421640"/>
                  </a:lnTo>
                  <a:lnTo>
                    <a:pt x="316465" y="421640"/>
                  </a:lnTo>
                  <a:lnTo>
                    <a:pt x="363854" y="392430"/>
                  </a:lnTo>
                  <a:lnTo>
                    <a:pt x="391287" y="364490"/>
                  </a:lnTo>
                  <a:lnTo>
                    <a:pt x="413003" y="332740"/>
                  </a:lnTo>
                  <a:lnTo>
                    <a:pt x="428371" y="297180"/>
                  </a:lnTo>
                  <a:lnTo>
                    <a:pt x="436499" y="257810"/>
                  </a:lnTo>
                  <a:lnTo>
                    <a:pt x="437459" y="234950"/>
                  </a:lnTo>
                  <a:lnTo>
                    <a:pt x="436625" y="215900"/>
                  </a:lnTo>
                  <a:lnTo>
                    <a:pt x="428625" y="176530"/>
                  </a:lnTo>
                  <a:lnTo>
                    <a:pt x="413512" y="139700"/>
                  </a:lnTo>
                  <a:lnTo>
                    <a:pt x="391795" y="107950"/>
                  </a:lnTo>
                  <a:lnTo>
                    <a:pt x="364489" y="81280"/>
                  </a:lnTo>
                  <a:lnTo>
                    <a:pt x="332359" y="58420"/>
                  </a:lnTo>
                  <a:lnTo>
                    <a:pt x="314706" y="50800"/>
                  </a:lnTo>
                  <a:close/>
                </a:path>
              </a:pathLst>
            </a:custGeom>
            <a:solidFill>
              <a:srgbClr val="8E7B5C"/>
            </a:solidFill>
          </p:spPr>
          <p:txBody>
            <a:bodyPr wrap="square" lIns="0" tIns="0" rIns="0" bIns="0" rtlCol="0"/>
            <a:lstStyle/>
            <a:p>
              <a:endParaRPr/>
            </a:p>
          </p:txBody>
        </p:sp>
      </p:grpSp>
      <p:sp>
        <p:nvSpPr>
          <p:cNvPr id="11" name="object 11"/>
          <p:cNvSpPr txBox="1">
            <a:spLocks noGrp="1"/>
          </p:cNvSpPr>
          <p:nvPr>
            <p:ph type="title"/>
          </p:nvPr>
        </p:nvSpPr>
        <p:spPr>
          <a:xfrm>
            <a:off x="3452621" y="413969"/>
            <a:ext cx="2235835" cy="528955"/>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4E160F"/>
                </a:solidFill>
              </a:rPr>
              <a:t>Definition</a:t>
            </a:r>
            <a:endParaRPr sz="3300"/>
          </a:p>
        </p:txBody>
      </p:sp>
      <p:sp>
        <p:nvSpPr>
          <p:cNvPr id="12" name="object 12"/>
          <p:cNvSpPr txBox="1"/>
          <p:nvPr/>
        </p:nvSpPr>
        <p:spPr>
          <a:xfrm>
            <a:off x="380491" y="1549653"/>
            <a:ext cx="8342630" cy="4272965"/>
          </a:xfrm>
          <a:prstGeom prst="rect">
            <a:avLst/>
          </a:prstGeom>
        </p:spPr>
        <p:txBody>
          <a:bodyPr vert="horz" wrap="square" lIns="0" tIns="12700" rIns="0" bIns="0" rtlCol="0">
            <a:spAutoFit/>
          </a:bodyPr>
          <a:lstStyle/>
          <a:p>
            <a:pPr marL="287020" marR="94615" indent="-274320">
              <a:lnSpc>
                <a:spcPct val="100000"/>
              </a:lnSpc>
              <a:spcBef>
                <a:spcPts val="100"/>
              </a:spcBef>
              <a:buClr>
                <a:srgbClr val="D24717"/>
              </a:buClr>
              <a:buSzPct val="85185"/>
              <a:buFont typeface="Segoe UI Symbol"/>
              <a:buChar char="⚫"/>
              <a:tabLst>
                <a:tab pos="287020" algn="l"/>
              </a:tabLst>
            </a:pPr>
            <a:r>
              <a:rPr lang="en-US" sz="2700" spc="-5" dirty="0">
                <a:latin typeface="Georgia"/>
                <a:cs typeface="Georgia"/>
              </a:rPr>
              <a:t>Professionalism is commitment to carrying out professional responsibilities, adherence to ethical principles, and sensitivity to a diverse patient population.</a:t>
            </a:r>
          </a:p>
          <a:p>
            <a:pPr marL="287020" marR="94615" indent="-274320">
              <a:lnSpc>
                <a:spcPct val="100000"/>
              </a:lnSpc>
              <a:spcBef>
                <a:spcPts val="100"/>
              </a:spcBef>
              <a:buClr>
                <a:srgbClr val="D24717"/>
              </a:buClr>
              <a:buSzPct val="85185"/>
              <a:buFont typeface="Segoe UI Symbol"/>
              <a:buChar char="⚫"/>
              <a:tabLst>
                <a:tab pos="287020" algn="l"/>
              </a:tabLst>
            </a:pPr>
            <a:r>
              <a:rPr sz="2700" spc="-5" dirty="0">
                <a:latin typeface="Georgia"/>
                <a:cs typeface="Georgia"/>
              </a:rPr>
              <a:t>Professionalism </a:t>
            </a:r>
            <a:r>
              <a:rPr sz="2700" dirty="0">
                <a:latin typeface="Georgia"/>
                <a:cs typeface="Georgia"/>
              </a:rPr>
              <a:t>in medicine requires </a:t>
            </a:r>
            <a:r>
              <a:rPr sz="2700" spc="-5" dirty="0">
                <a:latin typeface="Georgia"/>
                <a:cs typeface="Georgia"/>
              </a:rPr>
              <a:t>the physician </a:t>
            </a:r>
            <a:r>
              <a:rPr sz="2700" dirty="0">
                <a:latin typeface="Georgia"/>
                <a:cs typeface="Georgia"/>
              </a:rPr>
              <a:t> </a:t>
            </a:r>
            <a:r>
              <a:rPr sz="2700" spc="-5" dirty="0">
                <a:latin typeface="Georgia"/>
                <a:cs typeface="Georgia"/>
              </a:rPr>
              <a:t>to serve the </a:t>
            </a:r>
            <a:r>
              <a:rPr sz="2700" dirty="0">
                <a:latin typeface="Georgia"/>
                <a:cs typeface="Georgia"/>
              </a:rPr>
              <a:t>interests </a:t>
            </a:r>
            <a:r>
              <a:rPr sz="2700" spc="-5" dirty="0">
                <a:latin typeface="Georgia"/>
                <a:cs typeface="Georgia"/>
              </a:rPr>
              <a:t>of the patient (and </a:t>
            </a:r>
            <a:r>
              <a:rPr sz="2700" spc="-10" dirty="0">
                <a:latin typeface="Georgia"/>
                <a:cs typeface="Georgia"/>
              </a:rPr>
              <a:t>community) </a:t>
            </a:r>
            <a:r>
              <a:rPr sz="2700" spc="-640" dirty="0">
                <a:latin typeface="Georgia"/>
                <a:cs typeface="Georgia"/>
              </a:rPr>
              <a:t> </a:t>
            </a:r>
            <a:r>
              <a:rPr sz="2700" dirty="0">
                <a:latin typeface="Georgia"/>
                <a:cs typeface="Georgia"/>
              </a:rPr>
              <a:t>above</a:t>
            </a:r>
            <a:r>
              <a:rPr sz="2700" spc="-35" dirty="0">
                <a:latin typeface="Georgia"/>
                <a:cs typeface="Georgia"/>
              </a:rPr>
              <a:t> </a:t>
            </a:r>
            <a:r>
              <a:rPr sz="2700" spc="-5" dirty="0">
                <a:latin typeface="Georgia"/>
                <a:cs typeface="Georgia"/>
              </a:rPr>
              <a:t>his or</a:t>
            </a:r>
            <a:r>
              <a:rPr sz="2700" spc="-15" dirty="0">
                <a:latin typeface="Georgia"/>
                <a:cs typeface="Georgia"/>
              </a:rPr>
              <a:t> </a:t>
            </a:r>
            <a:r>
              <a:rPr sz="2700" spc="-5" dirty="0">
                <a:latin typeface="Georgia"/>
                <a:cs typeface="Georgia"/>
              </a:rPr>
              <a:t>her</a:t>
            </a:r>
            <a:r>
              <a:rPr sz="2700" spc="-20" dirty="0">
                <a:latin typeface="Georgia"/>
                <a:cs typeface="Georgia"/>
              </a:rPr>
              <a:t> </a:t>
            </a:r>
            <a:r>
              <a:rPr sz="2700" spc="-5" dirty="0">
                <a:latin typeface="Georgia"/>
                <a:cs typeface="Georgia"/>
              </a:rPr>
              <a:t>self-interest.</a:t>
            </a:r>
            <a:endParaRPr sz="2700" dirty="0">
              <a:latin typeface="Georgia"/>
              <a:cs typeface="Georgia"/>
            </a:endParaRPr>
          </a:p>
          <a:p>
            <a:pPr marL="287020" indent="-274320">
              <a:lnSpc>
                <a:spcPct val="100000"/>
              </a:lnSpc>
              <a:spcBef>
                <a:spcPts val="650"/>
              </a:spcBef>
              <a:buClr>
                <a:srgbClr val="D24717"/>
              </a:buClr>
              <a:buSzPct val="85185"/>
              <a:buFont typeface="Segoe UI Symbol"/>
              <a:buChar char="⚫"/>
              <a:tabLst>
                <a:tab pos="287020" algn="l"/>
              </a:tabLst>
            </a:pPr>
            <a:r>
              <a:rPr sz="2700" spc="-5" dirty="0">
                <a:latin typeface="Georgia"/>
                <a:cs typeface="Georgia"/>
              </a:rPr>
              <a:t>Professionalism</a:t>
            </a:r>
            <a:r>
              <a:rPr sz="2700" spc="-55" dirty="0">
                <a:latin typeface="Georgia"/>
                <a:cs typeface="Georgia"/>
              </a:rPr>
              <a:t> </a:t>
            </a:r>
            <a:r>
              <a:rPr sz="2700" dirty="0">
                <a:latin typeface="Georgia"/>
                <a:cs typeface="Georgia"/>
              </a:rPr>
              <a:t>aspires</a:t>
            </a:r>
            <a:r>
              <a:rPr sz="2700" spc="-60" dirty="0">
                <a:latin typeface="Georgia"/>
                <a:cs typeface="Georgia"/>
              </a:rPr>
              <a:t> </a:t>
            </a:r>
            <a:r>
              <a:rPr sz="2700" spc="-5" dirty="0">
                <a:latin typeface="Georgia"/>
                <a:cs typeface="Georgia"/>
              </a:rPr>
              <a:t>to</a:t>
            </a:r>
            <a:endParaRPr sz="2700" dirty="0">
              <a:latin typeface="Georgia"/>
              <a:cs typeface="Georgia"/>
            </a:endParaRPr>
          </a:p>
          <a:p>
            <a:pPr marL="287020" marR="5080">
              <a:lnSpc>
                <a:spcPts val="3229"/>
              </a:lnSpc>
              <a:spcBef>
                <a:spcPts val="110"/>
              </a:spcBef>
            </a:pPr>
            <a:r>
              <a:rPr sz="2700" spc="-5" dirty="0">
                <a:latin typeface="Georgia"/>
                <a:cs typeface="Georgia"/>
              </a:rPr>
              <a:t>altruism, accountability, excellence, duty, honour, </a:t>
            </a:r>
            <a:r>
              <a:rPr sz="2700" dirty="0">
                <a:latin typeface="Georgia"/>
                <a:cs typeface="Georgia"/>
              </a:rPr>
              <a:t>int</a:t>
            </a:r>
            <a:r>
              <a:rPr sz="2700" spc="-5" dirty="0">
                <a:latin typeface="Georgia"/>
                <a:cs typeface="Georgia"/>
              </a:rPr>
              <a:t>egrity,</a:t>
            </a:r>
            <a:r>
              <a:rPr sz="2700" spc="-55" dirty="0">
                <a:latin typeface="Georgia"/>
                <a:cs typeface="Georgia"/>
              </a:rPr>
              <a:t> </a:t>
            </a:r>
            <a:r>
              <a:rPr sz="2700" dirty="0">
                <a:latin typeface="Georgia"/>
                <a:cs typeface="Georgia"/>
              </a:rPr>
              <a:t>and</a:t>
            </a:r>
            <a:r>
              <a:rPr sz="2700" spc="5" dirty="0">
                <a:latin typeface="Georgia"/>
                <a:cs typeface="Georgia"/>
              </a:rPr>
              <a:t> </a:t>
            </a:r>
            <a:r>
              <a:rPr sz="2700" dirty="0">
                <a:latin typeface="Georgia"/>
                <a:cs typeface="Georgia"/>
              </a:rPr>
              <a:t>respect</a:t>
            </a:r>
            <a:r>
              <a:rPr sz="2700" spc="-35" dirty="0">
                <a:latin typeface="Georgia"/>
                <a:cs typeface="Georgia"/>
              </a:rPr>
              <a:t> </a:t>
            </a:r>
            <a:r>
              <a:rPr sz="2700" spc="-5" dirty="0">
                <a:latin typeface="Georgia"/>
                <a:cs typeface="Georgia"/>
              </a:rPr>
              <a:t>for</a:t>
            </a:r>
            <a:r>
              <a:rPr sz="2700" spc="-15" dirty="0">
                <a:latin typeface="Georgia"/>
                <a:cs typeface="Georgia"/>
              </a:rPr>
              <a:t> </a:t>
            </a:r>
            <a:r>
              <a:rPr sz="2700" spc="-5" dirty="0">
                <a:latin typeface="Georgia"/>
                <a:cs typeface="Georgia"/>
              </a:rPr>
              <a:t>other</a:t>
            </a:r>
            <a:endParaRPr sz="2700" dirty="0">
              <a:latin typeface="Georgia"/>
              <a:cs typeface="Georgia"/>
            </a:endParaRPr>
          </a:p>
        </p:txBody>
      </p:sp>
      <p:sp>
        <p:nvSpPr>
          <p:cNvPr id="13" name="TextBox 12">
            <a:extLst>
              <a:ext uri="{FF2B5EF4-FFF2-40B4-BE49-F238E27FC236}">
                <a16:creationId xmlns:a16="http://schemas.microsoft.com/office/drawing/2014/main" id="{F0CBB7D1-B406-BD2B-541A-EFC20832F920}"/>
              </a:ext>
            </a:extLst>
          </p:cNvPr>
          <p:cNvSpPr txBox="1"/>
          <p:nvPr/>
        </p:nvSpPr>
        <p:spPr>
          <a:xfrm>
            <a:off x="158115" y="132457"/>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69845" y="528320"/>
            <a:ext cx="3977004" cy="696595"/>
          </a:xfrm>
          <a:prstGeom prst="rect">
            <a:avLst/>
          </a:prstGeom>
        </p:spPr>
        <p:txBody>
          <a:bodyPr vert="horz" wrap="square" lIns="0" tIns="13335" rIns="0" bIns="0" rtlCol="0">
            <a:spAutoFit/>
          </a:bodyPr>
          <a:lstStyle/>
          <a:p>
            <a:pPr marL="12700">
              <a:lnSpc>
                <a:spcPct val="100000"/>
              </a:lnSpc>
              <a:spcBef>
                <a:spcPts val="105"/>
              </a:spcBef>
            </a:pPr>
            <a:r>
              <a:rPr sz="4400" b="0" dirty="0">
                <a:solidFill>
                  <a:srgbClr val="696363"/>
                </a:solidFill>
                <a:latin typeface="Arial MT"/>
                <a:cs typeface="Arial MT"/>
              </a:rPr>
              <a:t>Professionalism</a:t>
            </a:r>
            <a:endParaRPr sz="4400">
              <a:latin typeface="Arial MT"/>
              <a:cs typeface="Arial MT"/>
            </a:endParaRPr>
          </a:p>
        </p:txBody>
      </p:sp>
      <p:sp>
        <p:nvSpPr>
          <p:cNvPr id="3" name="object 3"/>
          <p:cNvSpPr txBox="1">
            <a:spLocks noGrp="1"/>
          </p:cNvSpPr>
          <p:nvPr>
            <p:ph sz="half" idx="2"/>
          </p:nvPr>
        </p:nvSpPr>
        <p:spPr>
          <a:prstGeom prst="rect">
            <a:avLst/>
          </a:prstGeom>
        </p:spPr>
        <p:txBody>
          <a:bodyPr vert="horz" wrap="square" lIns="0" tIns="53975" rIns="0" bIns="0" rtlCol="0">
            <a:spAutoFit/>
          </a:bodyPr>
          <a:lstStyle/>
          <a:p>
            <a:pPr marL="355600" marR="5080" indent="-342900">
              <a:lnSpc>
                <a:spcPts val="2590"/>
              </a:lnSpc>
              <a:spcBef>
                <a:spcPts val="425"/>
              </a:spcBef>
              <a:buFont typeface="Arial MT"/>
              <a:buChar char="•"/>
              <a:tabLst>
                <a:tab pos="354965" algn="l"/>
                <a:tab pos="355600" algn="l"/>
              </a:tabLst>
            </a:pPr>
            <a:r>
              <a:rPr spc="-5" dirty="0"/>
              <a:t>Role</a:t>
            </a:r>
            <a:r>
              <a:rPr spc="-25" dirty="0"/>
              <a:t> </a:t>
            </a:r>
            <a:r>
              <a:rPr dirty="0"/>
              <a:t>of</a:t>
            </a:r>
            <a:r>
              <a:rPr spc="-25" dirty="0"/>
              <a:t> </a:t>
            </a:r>
            <a:r>
              <a:rPr spc="-5" dirty="0"/>
              <a:t>the doctor </a:t>
            </a:r>
            <a:r>
              <a:rPr dirty="0"/>
              <a:t>within </a:t>
            </a:r>
            <a:r>
              <a:rPr spc="-650" dirty="0"/>
              <a:t> </a:t>
            </a:r>
            <a:r>
              <a:rPr dirty="0"/>
              <a:t>the</a:t>
            </a:r>
            <a:r>
              <a:rPr spc="-30" dirty="0"/>
              <a:t> </a:t>
            </a:r>
            <a:r>
              <a:rPr spc="-5" dirty="0"/>
              <a:t>health</a:t>
            </a:r>
            <a:r>
              <a:rPr spc="-15" dirty="0"/>
              <a:t> </a:t>
            </a:r>
            <a:r>
              <a:rPr spc="-5" dirty="0"/>
              <a:t>service</a:t>
            </a:r>
          </a:p>
          <a:p>
            <a:pPr marL="756285" marR="622935" lvl="1" indent="-287020">
              <a:lnSpc>
                <a:spcPts val="2160"/>
              </a:lnSpc>
              <a:spcBef>
                <a:spcPts val="484"/>
              </a:spcBef>
              <a:buFont typeface="Arial MT"/>
              <a:buChar char="–"/>
              <a:tabLst>
                <a:tab pos="756285" algn="l"/>
                <a:tab pos="756920" algn="l"/>
              </a:tabLst>
            </a:pPr>
            <a:r>
              <a:rPr sz="2000" b="1" dirty="0">
                <a:latin typeface="Arial"/>
                <a:cs typeface="Arial"/>
              </a:rPr>
              <a:t>Understanding</a:t>
            </a:r>
            <a:r>
              <a:rPr sz="2000" b="1" spc="-80" dirty="0">
                <a:latin typeface="Arial"/>
                <a:cs typeface="Arial"/>
              </a:rPr>
              <a:t> </a:t>
            </a:r>
            <a:r>
              <a:rPr sz="2000" b="1" dirty="0">
                <a:latin typeface="Arial"/>
                <a:cs typeface="Arial"/>
              </a:rPr>
              <a:t>of</a:t>
            </a:r>
            <a:r>
              <a:rPr sz="2000" b="1" spc="-45" dirty="0">
                <a:latin typeface="Arial"/>
                <a:cs typeface="Arial"/>
              </a:rPr>
              <a:t> </a:t>
            </a:r>
            <a:r>
              <a:rPr sz="2000" b="1" dirty="0">
                <a:latin typeface="Arial"/>
                <a:cs typeface="Arial"/>
              </a:rPr>
              <a:t>the </a:t>
            </a:r>
            <a:r>
              <a:rPr sz="2000" b="1" spc="-540" dirty="0">
                <a:latin typeface="Arial"/>
                <a:cs typeface="Arial"/>
              </a:rPr>
              <a:t> </a:t>
            </a:r>
            <a:r>
              <a:rPr sz="2000" b="1" dirty="0">
                <a:latin typeface="Arial"/>
                <a:cs typeface="Arial"/>
              </a:rPr>
              <a:t>health</a:t>
            </a:r>
            <a:r>
              <a:rPr sz="2000" b="1" spc="-55" dirty="0">
                <a:latin typeface="Arial"/>
                <a:cs typeface="Arial"/>
              </a:rPr>
              <a:t> </a:t>
            </a:r>
            <a:r>
              <a:rPr sz="2000" b="1" dirty="0">
                <a:latin typeface="Arial"/>
                <a:cs typeface="Arial"/>
              </a:rPr>
              <a:t>care</a:t>
            </a:r>
            <a:r>
              <a:rPr sz="2000" b="1" spc="-25" dirty="0">
                <a:latin typeface="Arial"/>
                <a:cs typeface="Arial"/>
              </a:rPr>
              <a:t> </a:t>
            </a:r>
            <a:r>
              <a:rPr sz="2000" b="1" spc="-5" dirty="0">
                <a:latin typeface="Arial"/>
                <a:cs typeface="Arial"/>
              </a:rPr>
              <a:t>system</a:t>
            </a:r>
            <a:endParaRPr sz="2000">
              <a:latin typeface="Arial"/>
              <a:cs typeface="Arial"/>
            </a:endParaRPr>
          </a:p>
          <a:p>
            <a:pPr marL="756285" marR="142875" lvl="1" indent="-287020">
              <a:lnSpc>
                <a:spcPts val="2160"/>
              </a:lnSpc>
              <a:spcBef>
                <a:spcPts val="480"/>
              </a:spcBef>
              <a:buFont typeface="Arial MT"/>
              <a:buChar char="–"/>
              <a:tabLst>
                <a:tab pos="756285" algn="l"/>
                <a:tab pos="756920" algn="l"/>
              </a:tabLst>
            </a:pPr>
            <a:r>
              <a:rPr sz="2000" b="1" dirty="0">
                <a:latin typeface="Arial"/>
                <a:cs typeface="Arial"/>
              </a:rPr>
              <a:t>Understanding</a:t>
            </a:r>
            <a:r>
              <a:rPr sz="2000" b="1" spc="-80" dirty="0">
                <a:latin typeface="Arial"/>
                <a:cs typeface="Arial"/>
              </a:rPr>
              <a:t> </a:t>
            </a:r>
            <a:r>
              <a:rPr sz="2000" b="1" dirty="0">
                <a:latin typeface="Arial"/>
                <a:cs typeface="Arial"/>
              </a:rPr>
              <a:t>of</a:t>
            </a:r>
            <a:r>
              <a:rPr sz="2000" b="1" spc="-50" dirty="0">
                <a:latin typeface="Arial"/>
                <a:cs typeface="Arial"/>
              </a:rPr>
              <a:t> </a:t>
            </a:r>
            <a:r>
              <a:rPr sz="2000" b="1" dirty="0">
                <a:latin typeface="Arial"/>
                <a:cs typeface="Arial"/>
              </a:rPr>
              <a:t>clinical </a:t>
            </a:r>
            <a:r>
              <a:rPr sz="2000" b="1" spc="-540" dirty="0">
                <a:latin typeface="Arial"/>
                <a:cs typeface="Arial"/>
              </a:rPr>
              <a:t> </a:t>
            </a:r>
            <a:r>
              <a:rPr sz="2000" b="1" dirty="0">
                <a:latin typeface="Arial"/>
                <a:cs typeface="Arial"/>
              </a:rPr>
              <a:t>responsibilities</a:t>
            </a:r>
            <a:endParaRPr sz="2000">
              <a:latin typeface="Arial"/>
              <a:cs typeface="Arial"/>
            </a:endParaRPr>
          </a:p>
          <a:p>
            <a:pPr marL="756285" marR="102870" lvl="1" indent="-287020">
              <a:lnSpc>
                <a:spcPts val="2160"/>
              </a:lnSpc>
              <a:spcBef>
                <a:spcPts val="480"/>
              </a:spcBef>
              <a:buFont typeface="Arial MT"/>
              <a:buChar char="–"/>
              <a:tabLst>
                <a:tab pos="756285" algn="l"/>
                <a:tab pos="756920" algn="l"/>
              </a:tabLst>
            </a:pPr>
            <a:r>
              <a:rPr sz="2000" b="1" dirty="0">
                <a:latin typeface="Arial"/>
                <a:cs typeface="Arial"/>
              </a:rPr>
              <a:t>Appreciation</a:t>
            </a:r>
            <a:r>
              <a:rPr sz="2000" b="1" spc="-65" dirty="0">
                <a:latin typeface="Arial"/>
                <a:cs typeface="Arial"/>
              </a:rPr>
              <a:t> </a:t>
            </a:r>
            <a:r>
              <a:rPr sz="2000" b="1" dirty="0">
                <a:latin typeface="Arial"/>
                <a:cs typeface="Arial"/>
              </a:rPr>
              <a:t>of</a:t>
            </a:r>
            <a:r>
              <a:rPr sz="2000" b="1" spc="-35" dirty="0">
                <a:latin typeface="Arial"/>
                <a:cs typeface="Arial"/>
              </a:rPr>
              <a:t> </a:t>
            </a:r>
            <a:r>
              <a:rPr sz="2000" b="1" dirty="0">
                <a:latin typeface="Arial"/>
                <a:cs typeface="Arial"/>
              </a:rPr>
              <a:t>doctor</a:t>
            </a:r>
            <a:r>
              <a:rPr sz="2000" b="1" spc="-45" dirty="0">
                <a:latin typeface="Arial"/>
                <a:cs typeface="Arial"/>
              </a:rPr>
              <a:t> </a:t>
            </a:r>
            <a:r>
              <a:rPr sz="2000" b="1" dirty="0">
                <a:latin typeface="Arial"/>
                <a:cs typeface="Arial"/>
              </a:rPr>
              <a:t>as </a:t>
            </a:r>
            <a:r>
              <a:rPr sz="2000" b="1" spc="-540" dirty="0">
                <a:latin typeface="Arial"/>
                <a:cs typeface="Arial"/>
              </a:rPr>
              <a:t> </a:t>
            </a:r>
            <a:r>
              <a:rPr sz="2000" b="1" dirty="0">
                <a:latin typeface="Arial"/>
                <a:cs typeface="Arial"/>
              </a:rPr>
              <a:t>researcher</a:t>
            </a:r>
            <a:endParaRPr sz="2000">
              <a:latin typeface="Arial"/>
              <a:cs typeface="Arial"/>
            </a:endParaRPr>
          </a:p>
          <a:p>
            <a:pPr marL="756285" marR="102870" lvl="1" indent="-287020">
              <a:lnSpc>
                <a:spcPts val="2160"/>
              </a:lnSpc>
              <a:spcBef>
                <a:spcPts val="480"/>
              </a:spcBef>
              <a:buFont typeface="Arial MT"/>
              <a:buChar char="–"/>
              <a:tabLst>
                <a:tab pos="756285" algn="l"/>
                <a:tab pos="756920" algn="l"/>
              </a:tabLst>
            </a:pPr>
            <a:r>
              <a:rPr sz="2000" b="1" dirty="0">
                <a:latin typeface="Arial"/>
                <a:cs typeface="Arial"/>
              </a:rPr>
              <a:t>Appreciation</a:t>
            </a:r>
            <a:r>
              <a:rPr sz="2000" b="1" spc="-65" dirty="0">
                <a:latin typeface="Arial"/>
                <a:cs typeface="Arial"/>
              </a:rPr>
              <a:t> </a:t>
            </a:r>
            <a:r>
              <a:rPr sz="2000" b="1" dirty="0">
                <a:latin typeface="Arial"/>
                <a:cs typeface="Arial"/>
              </a:rPr>
              <a:t>of</a:t>
            </a:r>
            <a:r>
              <a:rPr sz="2000" b="1" spc="-35" dirty="0">
                <a:latin typeface="Arial"/>
                <a:cs typeface="Arial"/>
              </a:rPr>
              <a:t> </a:t>
            </a:r>
            <a:r>
              <a:rPr sz="2000" b="1" dirty="0">
                <a:latin typeface="Arial"/>
                <a:cs typeface="Arial"/>
              </a:rPr>
              <a:t>doctor</a:t>
            </a:r>
            <a:r>
              <a:rPr sz="2000" b="1" spc="-45" dirty="0">
                <a:latin typeface="Arial"/>
                <a:cs typeface="Arial"/>
              </a:rPr>
              <a:t> </a:t>
            </a:r>
            <a:r>
              <a:rPr sz="2000" b="1" dirty="0">
                <a:latin typeface="Arial"/>
                <a:cs typeface="Arial"/>
              </a:rPr>
              <a:t>as </a:t>
            </a:r>
            <a:r>
              <a:rPr sz="2000" b="1" spc="-540" dirty="0">
                <a:latin typeface="Arial"/>
                <a:cs typeface="Arial"/>
              </a:rPr>
              <a:t> </a:t>
            </a:r>
            <a:r>
              <a:rPr sz="2000" b="1" dirty="0">
                <a:latin typeface="Arial"/>
                <a:cs typeface="Arial"/>
              </a:rPr>
              <a:t>mentor</a:t>
            </a:r>
            <a:r>
              <a:rPr sz="2000" b="1" spc="-45" dirty="0">
                <a:latin typeface="Arial"/>
                <a:cs typeface="Arial"/>
              </a:rPr>
              <a:t> </a:t>
            </a:r>
            <a:r>
              <a:rPr sz="2000" b="1" dirty="0">
                <a:latin typeface="Arial"/>
                <a:cs typeface="Arial"/>
              </a:rPr>
              <a:t>or</a:t>
            </a:r>
            <a:r>
              <a:rPr sz="2000" b="1" spc="-5" dirty="0">
                <a:latin typeface="Arial"/>
                <a:cs typeface="Arial"/>
              </a:rPr>
              <a:t> </a:t>
            </a:r>
            <a:r>
              <a:rPr sz="2000" b="1" dirty="0">
                <a:latin typeface="Arial"/>
                <a:cs typeface="Arial"/>
              </a:rPr>
              <a:t>teacher</a:t>
            </a:r>
            <a:endParaRPr sz="2000">
              <a:latin typeface="Arial"/>
              <a:cs typeface="Arial"/>
            </a:endParaRPr>
          </a:p>
          <a:p>
            <a:pPr marL="756285" marR="31115" lvl="1" indent="-287020" algn="just">
              <a:lnSpc>
                <a:spcPct val="90100"/>
              </a:lnSpc>
              <a:spcBef>
                <a:spcPts val="445"/>
              </a:spcBef>
              <a:buFont typeface="Arial MT"/>
              <a:buChar char="–"/>
              <a:tabLst>
                <a:tab pos="756920" algn="l"/>
              </a:tabLst>
            </a:pPr>
            <a:r>
              <a:rPr sz="2000" b="1" dirty="0">
                <a:latin typeface="Arial"/>
                <a:cs typeface="Arial"/>
              </a:rPr>
              <a:t>Appreciation of doctor as </a:t>
            </a:r>
            <a:r>
              <a:rPr sz="2000" b="1" spc="-545" dirty="0">
                <a:latin typeface="Arial"/>
                <a:cs typeface="Arial"/>
              </a:rPr>
              <a:t> </a:t>
            </a:r>
            <a:r>
              <a:rPr sz="2000" b="1" dirty="0">
                <a:latin typeface="Arial"/>
                <a:cs typeface="Arial"/>
              </a:rPr>
              <a:t>manager</a:t>
            </a:r>
            <a:r>
              <a:rPr sz="2000" b="1" spc="-50" dirty="0">
                <a:latin typeface="Arial"/>
                <a:cs typeface="Arial"/>
              </a:rPr>
              <a:t> </a:t>
            </a:r>
            <a:r>
              <a:rPr sz="2000" b="1" spc="-5" dirty="0">
                <a:latin typeface="Arial"/>
                <a:cs typeface="Arial"/>
              </a:rPr>
              <a:t>including</a:t>
            </a:r>
            <a:r>
              <a:rPr sz="2000" b="1" spc="-45" dirty="0">
                <a:latin typeface="Arial"/>
                <a:cs typeface="Arial"/>
              </a:rPr>
              <a:t> </a:t>
            </a:r>
            <a:r>
              <a:rPr sz="2000" b="1" dirty="0">
                <a:latin typeface="Arial"/>
                <a:cs typeface="Arial"/>
              </a:rPr>
              <a:t>quality </a:t>
            </a:r>
            <a:r>
              <a:rPr sz="2000" b="1" spc="-540" dirty="0">
                <a:latin typeface="Arial"/>
                <a:cs typeface="Arial"/>
              </a:rPr>
              <a:t> </a:t>
            </a:r>
            <a:r>
              <a:rPr sz="2000" b="1" dirty="0">
                <a:latin typeface="Arial"/>
                <a:cs typeface="Arial"/>
              </a:rPr>
              <a:t>control</a:t>
            </a:r>
            <a:endParaRPr sz="2000">
              <a:latin typeface="Arial"/>
              <a:cs typeface="Arial"/>
            </a:endParaRPr>
          </a:p>
          <a:p>
            <a:pPr marL="756285" lvl="1" indent="-287655" algn="just">
              <a:lnSpc>
                <a:spcPct val="100000"/>
              </a:lnSpc>
              <a:spcBef>
                <a:spcPts val="240"/>
              </a:spcBef>
              <a:buFont typeface="Arial MT"/>
              <a:buChar char="–"/>
              <a:tabLst>
                <a:tab pos="756920" algn="l"/>
              </a:tabLst>
            </a:pPr>
            <a:r>
              <a:rPr sz="2000" b="1" spc="-35" dirty="0">
                <a:latin typeface="Arial"/>
                <a:cs typeface="Arial"/>
              </a:rPr>
              <a:t>Team</a:t>
            </a:r>
            <a:r>
              <a:rPr sz="2000" b="1" spc="-80" dirty="0">
                <a:latin typeface="Arial"/>
                <a:cs typeface="Arial"/>
              </a:rPr>
              <a:t> </a:t>
            </a:r>
            <a:r>
              <a:rPr sz="2000" b="1" spc="5" dirty="0">
                <a:latin typeface="Arial"/>
                <a:cs typeface="Arial"/>
              </a:rPr>
              <a:t>working</a:t>
            </a:r>
            <a:endParaRPr sz="2000">
              <a:latin typeface="Arial"/>
              <a:cs typeface="Arial"/>
            </a:endParaRPr>
          </a:p>
        </p:txBody>
      </p:sp>
      <p:sp>
        <p:nvSpPr>
          <p:cNvPr id="4" name="object 4"/>
          <p:cNvSpPr txBox="1">
            <a:spLocks noGrp="1"/>
          </p:cNvSpPr>
          <p:nvPr>
            <p:ph sz="half" idx="3"/>
          </p:nvPr>
        </p:nvSpPr>
        <p:spPr>
          <a:prstGeom prst="rect">
            <a:avLst/>
          </a:prstGeom>
        </p:spPr>
        <p:txBody>
          <a:bodyPr vert="horz" wrap="square" lIns="0" tIns="48895" rIns="0" bIns="0" rtlCol="0">
            <a:spAutoFit/>
          </a:bodyPr>
          <a:lstStyle/>
          <a:p>
            <a:pPr marL="355600" indent="-342900">
              <a:lnSpc>
                <a:spcPct val="100000"/>
              </a:lnSpc>
              <a:spcBef>
                <a:spcPts val="385"/>
              </a:spcBef>
              <a:buFont typeface="Arial MT"/>
              <a:buChar char="•"/>
              <a:tabLst>
                <a:tab pos="354965" algn="l"/>
                <a:tab pos="355600" algn="l"/>
              </a:tabLst>
            </a:pPr>
            <a:r>
              <a:rPr spc="-5" dirty="0"/>
              <a:t>Personal</a:t>
            </a:r>
            <a:r>
              <a:rPr spc="-35" dirty="0"/>
              <a:t> </a:t>
            </a:r>
            <a:r>
              <a:rPr spc="-5" dirty="0"/>
              <a:t>Development</a:t>
            </a:r>
          </a:p>
          <a:p>
            <a:pPr marL="756285" lvl="1" indent="-287020">
              <a:lnSpc>
                <a:spcPct val="100000"/>
              </a:lnSpc>
              <a:spcBef>
                <a:spcPts val="245"/>
              </a:spcBef>
              <a:buFont typeface="Arial MT"/>
              <a:buChar char="–"/>
              <a:tabLst>
                <a:tab pos="756285" algn="l"/>
                <a:tab pos="756920" algn="l"/>
              </a:tabLst>
            </a:pPr>
            <a:r>
              <a:rPr sz="2000" b="1" dirty="0">
                <a:latin typeface="Arial"/>
                <a:cs typeface="Arial"/>
              </a:rPr>
              <a:t>Lifelong</a:t>
            </a:r>
            <a:r>
              <a:rPr sz="2000" b="1" spc="-70" dirty="0">
                <a:latin typeface="Arial"/>
                <a:cs typeface="Arial"/>
              </a:rPr>
              <a:t> </a:t>
            </a:r>
            <a:r>
              <a:rPr sz="2000" b="1" dirty="0">
                <a:latin typeface="Arial"/>
                <a:cs typeface="Arial"/>
              </a:rPr>
              <a:t>Learner</a:t>
            </a:r>
            <a:endParaRPr sz="2000">
              <a:latin typeface="Arial"/>
              <a:cs typeface="Arial"/>
            </a:endParaRPr>
          </a:p>
          <a:p>
            <a:pPr marL="756285" lvl="1" indent="-287020">
              <a:lnSpc>
                <a:spcPct val="100000"/>
              </a:lnSpc>
              <a:spcBef>
                <a:spcPts val="244"/>
              </a:spcBef>
              <a:buFont typeface="Arial MT"/>
              <a:buChar char="–"/>
              <a:tabLst>
                <a:tab pos="756285" algn="l"/>
                <a:tab pos="756920" algn="l"/>
              </a:tabLst>
            </a:pPr>
            <a:r>
              <a:rPr sz="2000" b="1" spc="-5" dirty="0">
                <a:latin typeface="Arial"/>
                <a:cs typeface="Arial"/>
              </a:rPr>
              <a:t>Self</a:t>
            </a:r>
            <a:r>
              <a:rPr sz="2000" b="1" spc="-50" dirty="0">
                <a:latin typeface="Arial"/>
                <a:cs typeface="Arial"/>
              </a:rPr>
              <a:t> </a:t>
            </a:r>
            <a:r>
              <a:rPr sz="2000" b="1" dirty="0">
                <a:latin typeface="Arial"/>
                <a:cs typeface="Arial"/>
              </a:rPr>
              <a:t>awareness</a:t>
            </a:r>
            <a:endParaRPr sz="2000">
              <a:latin typeface="Arial"/>
              <a:cs typeface="Arial"/>
            </a:endParaRPr>
          </a:p>
          <a:p>
            <a:pPr marL="756285" lvl="1" indent="-287020">
              <a:lnSpc>
                <a:spcPct val="100000"/>
              </a:lnSpc>
              <a:spcBef>
                <a:spcPts val="240"/>
              </a:spcBef>
              <a:buFont typeface="Arial MT"/>
              <a:buChar char="–"/>
              <a:tabLst>
                <a:tab pos="756285" algn="l"/>
                <a:tab pos="756920" algn="l"/>
              </a:tabLst>
            </a:pPr>
            <a:r>
              <a:rPr sz="2000" b="1" spc="-5" dirty="0">
                <a:latin typeface="Arial"/>
                <a:cs typeface="Arial"/>
              </a:rPr>
              <a:t>Self</a:t>
            </a:r>
            <a:r>
              <a:rPr sz="2000" b="1" spc="-55" dirty="0">
                <a:latin typeface="Arial"/>
                <a:cs typeface="Arial"/>
              </a:rPr>
              <a:t> </a:t>
            </a:r>
            <a:r>
              <a:rPr sz="2000" b="1" dirty="0">
                <a:latin typeface="Arial"/>
                <a:cs typeface="Arial"/>
              </a:rPr>
              <a:t>confidence</a:t>
            </a:r>
            <a:endParaRPr sz="2000">
              <a:latin typeface="Arial"/>
              <a:cs typeface="Arial"/>
            </a:endParaRPr>
          </a:p>
          <a:p>
            <a:pPr marL="756285" lvl="1" indent="-287020">
              <a:lnSpc>
                <a:spcPct val="100000"/>
              </a:lnSpc>
              <a:spcBef>
                <a:spcPts val="240"/>
              </a:spcBef>
              <a:buFont typeface="Arial MT"/>
              <a:buChar char="–"/>
              <a:tabLst>
                <a:tab pos="756285" algn="l"/>
                <a:tab pos="756920" algn="l"/>
              </a:tabLst>
            </a:pPr>
            <a:r>
              <a:rPr sz="2000" b="1" spc="-5" dirty="0">
                <a:latin typeface="Arial"/>
                <a:cs typeface="Arial"/>
              </a:rPr>
              <a:t>Self</a:t>
            </a:r>
            <a:r>
              <a:rPr sz="2000" b="1" spc="-90" dirty="0">
                <a:latin typeface="Arial"/>
                <a:cs typeface="Arial"/>
              </a:rPr>
              <a:t> </a:t>
            </a:r>
            <a:r>
              <a:rPr sz="2000" b="1" dirty="0">
                <a:latin typeface="Arial"/>
                <a:cs typeface="Arial"/>
              </a:rPr>
              <a:t>regulation</a:t>
            </a:r>
            <a:endParaRPr sz="2000">
              <a:latin typeface="Arial"/>
              <a:cs typeface="Arial"/>
            </a:endParaRPr>
          </a:p>
          <a:p>
            <a:pPr marL="1155700" lvl="2" indent="-229235">
              <a:lnSpc>
                <a:spcPct val="100000"/>
              </a:lnSpc>
              <a:spcBef>
                <a:spcPts val="220"/>
              </a:spcBef>
              <a:buFont typeface="Arial MT"/>
              <a:buChar char="•"/>
              <a:tabLst>
                <a:tab pos="1155700" algn="l"/>
                <a:tab pos="1156335" algn="l"/>
              </a:tabLst>
            </a:pPr>
            <a:r>
              <a:rPr sz="1800" b="1" spc="-5" dirty="0">
                <a:latin typeface="Arial"/>
                <a:cs typeface="Arial"/>
              </a:rPr>
              <a:t>Self</a:t>
            </a:r>
            <a:r>
              <a:rPr sz="1800" b="1" spc="-75" dirty="0">
                <a:latin typeface="Arial"/>
                <a:cs typeface="Arial"/>
              </a:rPr>
              <a:t> </a:t>
            </a:r>
            <a:r>
              <a:rPr sz="1800" b="1" spc="-10" dirty="0">
                <a:latin typeface="Arial"/>
                <a:cs typeface="Arial"/>
              </a:rPr>
              <a:t>care</a:t>
            </a:r>
            <a:endParaRPr sz="1800">
              <a:latin typeface="Arial"/>
              <a:cs typeface="Arial"/>
            </a:endParaRPr>
          </a:p>
          <a:p>
            <a:pPr marL="1155700" lvl="2" indent="-229235">
              <a:lnSpc>
                <a:spcPct val="100000"/>
              </a:lnSpc>
              <a:spcBef>
                <a:spcPts val="220"/>
              </a:spcBef>
              <a:buFont typeface="Arial MT"/>
              <a:buChar char="•"/>
              <a:tabLst>
                <a:tab pos="1155700" algn="l"/>
                <a:tab pos="1156335" algn="l"/>
              </a:tabLst>
            </a:pPr>
            <a:r>
              <a:rPr sz="1800" b="1" spc="-5" dirty="0">
                <a:latin typeface="Arial"/>
                <a:cs typeface="Arial"/>
              </a:rPr>
              <a:t>Self</a:t>
            </a:r>
            <a:r>
              <a:rPr sz="1800" b="1" spc="-35" dirty="0">
                <a:latin typeface="Arial"/>
                <a:cs typeface="Arial"/>
              </a:rPr>
              <a:t> </a:t>
            </a:r>
            <a:r>
              <a:rPr sz="1800" b="1" spc="-5" dirty="0">
                <a:latin typeface="Arial"/>
                <a:cs typeface="Arial"/>
              </a:rPr>
              <a:t>control</a:t>
            </a:r>
            <a:endParaRPr sz="1800">
              <a:latin typeface="Arial"/>
              <a:cs typeface="Arial"/>
            </a:endParaRPr>
          </a:p>
          <a:p>
            <a:pPr marL="1155700" marR="989965" lvl="2" indent="-228600">
              <a:lnSpc>
                <a:spcPts val="1939"/>
              </a:lnSpc>
              <a:spcBef>
                <a:spcPts val="465"/>
              </a:spcBef>
              <a:buFont typeface="Arial MT"/>
              <a:buChar char="•"/>
              <a:tabLst>
                <a:tab pos="1155700" algn="l"/>
                <a:tab pos="1156335" algn="l"/>
              </a:tabLst>
            </a:pPr>
            <a:r>
              <a:rPr sz="1800" b="1" spc="-5" dirty="0">
                <a:latin typeface="Arial"/>
                <a:cs typeface="Arial"/>
              </a:rPr>
              <a:t>Personal</a:t>
            </a:r>
            <a:r>
              <a:rPr sz="1800" b="1" spc="-65" dirty="0">
                <a:latin typeface="Arial"/>
                <a:cs typeface="Arial"/>
              </a:rPr>
              <a:t> </a:t>
            </a:r>
            <a:r>
              <a:rPr sz="1800" b="1" spc="-5" dirty="0">
                <a:latin typeface="Arial"/>
                <a:cs typeface="Arial"/>
              </a:rPr>
              <a:t>time </a:t>
            </a:r>
            <a:r>
              <a:rPr sz="1800" b="1" spc="-484" dirty="0">
                <a:latin typeface="Arial"/>
                <a:cs typeface="Arial"/>
              </a:rPr>
              <a:t> </a:t>
            </a:r>
            <a:r>
              <a:rPr sz="1800" b="1" spc="-5" dirty="0">
                <a:latin typeface="Arial"/>
                <a:cs typeface="Arial"/>
              </a:rPr>
              <a:t>management</a:t>
            </a:r>
            <a:endParaRPr sz="1800">
              <a:latin typeface="Arial"/>
              <a:cs typeface="Arial"/>
            </a:endParaRPr>
          </a:p>
          <a:p>
            <a:pPr marL="824865" lvl="1" indent="-355600">
              <a:lnSpc>
                <a:spcPct val="100000"/>
              </a:lnSpc>
              <a:spcBef>
                <a:spcPts val="204"/>
              </a:spcBef>
              <a:buFont typeface="Arial MT"/>
              <a:buChar char="–"/>
              <a:tabLst>
                <a:tab pos="824865" algn="l"/>
                <a:tab pos="825500" algn="l"/>
              </a:tabLst>
            </a:pPr>
            <a:r>
              <a:rPr sz="2000" b="1" spc="-5" dirty="0">
                <a:latin typeface="Arial"/>
                <a:cs typeface="Arial"/>
              </a:rPr>
              <a:t>Motivation</a:t>
            </a:r>
            <a:endParaRPr sz="2000">
              <a:latin typeface="Arial"/>
              <a:cs typeface="Arial"/>
            </a:endParaRPr>
          </a:p>
          <a:p>
            <a:pPr marL="1155700" lvl="2" indent="-229235">
              <a:lnSpc>
                <a:spcPct val="100000"/>
              </a:lnSpc>
              <a:spcBef>
                <a:spcPts val="225"/>
              </a:spcBef>
              <a:buFont typeface="Arial MT"/>
              <a:buChar char="•"/>
              <a:tabLst>
                <a:tab pos="1155700" algn="l"/>
                <a:tab pos="1156335" algn="l"/>
              </a:tabLst>
            </a:pPr>
            <a:r>
              <a:rPr sz="1800" b="1" spc="-10" dirty="0">
                <a:latin typeface="Arial"/>
                <a:cs typeface="Arial"/>
              </a:rPr>
              <a:t>Achievement</a:t>
            </a:r>
            <a:r>
              <a:rPr sz="1800" b="1" spc="10" dirty="0">
                <a:latin typeface="Arial"/>
                <a:cs typeface="Arial"/>
              </a:rPr>
              <a:t> </a:t>
            </a:r>
            <a:r>
              <a:rPr sz="1800" b="1" spc="-10" dirty="0">
                <a:latin typeface="Arial"/>
                <a:cs typeface="Arial"/>
              </a:rPr>
              <a:t>drive</a:t>
            </a:r>
            <a:endParaRPr sz="1800">
              <a:latin typeface="Arial"/>
              <a:cs typeface="Arial"/>
            </a:endParaRPr>
          </a:p>
          <a:p>
            <a:pPr marL="1155700" lvl="2" indent="-229235">
              <a:lnSpc>
                <a:spcPct val="100000"/>
              </a:lnSpc>
              <a:spcBef>
                <a:spcPts val="215"/>
              </a:spcBef>
              <a:buFont typeface="Arial MT"/>
              <a:buChar char="•"/>
              <a:tabLst>
                <a:tab pos="1155700" algn="l"/>
                <a:tab pos="1156335" algn="l"/>
              </a:tabLst>
            </a:pPr>
            <a:r>
              <a:rPr sz="1800" b="1" spc="-5" dirty="0">
                <a:latin typeface="Arial"/>
                <a:cs typeface="Arial"/>
              </a:rPr>
              <a:t>Commitment</a:t>
            </a:r>
            <a:endParaRPr sz="1800">
              <a:latin typeface="Arial"/>
              <a:cs typeface="Arial"/>
            </a:endParaRPr>
          </a:p>
          <a:p>
            <a:pPr marL="1155700" lvl="2" indent="-229235">
              <a:lnSpc>
                <a:spcPct val="100000"/>
              </a:lnSpc>
              <a:spcBef>
                <a:spcPts val="220"/>
              </a:spcBef>
              <a:buFont typeface="Arial MT"/>
              <a:buChar char="•"/>
              <a:tabLst>
                <a:tab pos="1155700" algn="l"/>
                <a:tab pos="1156335" algn="l"/>
              </a:tabLst>
            </a:pPr>
            <a:r>
              <a:rPr sz="1800" b="1" spc="-5" dirty="0">
                <a:latin typeface="Arial"/>
                <a:cs typeface="Arial"/>
              </a:rPr>
              <a:t>initiative</a:t>
            </a:r>
            <a:endParaRPr sz="1800">
              <a:latin typeface="Arial"/>
              <a:cs typeface="Arial"/>
            </a:endParaRPr>
          </a:p>
          <a:p>
            <a:pPr marL="756285" lvl="1" indent="-287020">
              <a:lnSpc>
                <a:spcPct val="100000"/>
              </a:lnSpc>
              <a:spcBef>
                <a:spcPts val="234"/>
              </a:spcBef>
              <a:buFont typeface="Arial MT"/>
              <a:buChar char="–"/>
              <a:tabLst>
                <a:tab pos="756285" algn="l"/>
                <a:tab pos="756920" algn="l"/>
              </a:tabLst>
            </a:pPr>
            <a:r>
              <a:rPr sz="2000" b="1" dirty="0">
                <a:latin typeface="Arial"/>
                <a:cs typeface="Arial"/>
              </a:rPr>
              <a:t>Career</a:t>
            </a:r>
            <a:r>
              <a:rPr sz="2000" b="1" spc="-70" dirty="0">
                <a:latin typeface="Arial"/>
                <a:cs typeface="Arial"/>
              </a:rPr>
              <a:t> </a:t>
            </a:r>
            <a:r>
              <a:rPr sz="2000" b="1" dirty="0">
                <a:latin typeface="Arial"/>
                <a:cs typeface="Arial"/>
              </a:rPr>
              <a:t>choice</a:t>
            </a:r>
            <a:endParaRPr sz="2000">
              <a:latin typeface="Arial"/>
              <a:cs typeface="Arial"/>
            </a:endParaRPr>
          </a:p>
        </p:txBody>
      </p:sp>
      <p:sp>
        <p:nvSpPr>
          <p:cNvPr id="5" name="TextBox 4">
            <a:extLst>
              <a:ext uri="{FF2B5EF4-FFF2-40B4-BE49-F238E27FC236}">
                <a16:creationId xmlns:a16="http://schemas.microsoft.com/office/drawing/2014/main" id="{0419D348-9D1A-144F-86C5-2DA4F70B90A7}"/>
              </a:ext>
            </a:extLst>
          </p:cNvPr>
          <p:cNvSpPr txBox="1"/>
          <p:nvPr/>
        </p:nvSpPr>
        <p:spPr>
          <a:xfrm>
            <a:off x="152400" y="87757"/>
            <a:ext cx="3429000" cy="523220"/>
          </a:xfrm>
          <a:prstGeom prst="rect">
            <a:avLst/>
          </a:prstGeom>
          <a:noFill/>
        </p:spPr>
        <p:txBody>
          <a:bodyPr wrap="square" rtlCol="0">
            <a:spAutoFit/>
          </a:bodyPr>
          <a:lstStyle/>
          <a:p>
            <a:r>
              <a:rPr lang="en-US" sz="2800" b="1" dirty="0"/>
              <a:t>Core Concept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77136" y="413969"/>
            <a:ext cx="6191250" cy="528955"/>
          </a:xfrm>
          <a:prstGeom prst="rect">
            <a:avLst/>
          </a:prstGeom>
        </p:spPr>
        <p:txBody>
          <a:bodyPr vert="horz" wrap="square" lIns="0" tIns="12700" rIns="0" bIns="0" rtlCol="0">
            <a:spAutoFit/>
          </a:bodyPr>
          <a:lstStyle/>
          <a:p>
            <a:pPr marL="12700">
              <a:lnSpc>
                <a:spcPct val="100000"/>
              </a:lnSpc>
              <a:spcBef>
                <a:spcPts val="100"/>
              </a:spcBef>
            </a:pPr>
            <a:r>
              <a:rPr sz="3300" spc="-5" dirty="0">
                <a:solidFill>
                  <a:srgbClr val="4E160F"/>
                </a:solidFill>
              </a:rPr>
              <a:t>Elements</a:t>
            </a:r>
            <a:r>
              <a:rPr sz="3300" spc="-30" dirty="0">
                <a:solidFill>
                  <a:srgbClr val="4E160F"/>
                </a:solidFill>
              </a:rPr>
              <a:t> </a:t>
            </a:r>
            <a:r>
              <a:rPr sz="3300" dirty="0">
                <a:solidFill>
                  <a:srgbClr val="4E160F"/>
                </a:solidFill>
              </a:rPr>
              <a:t>of</a:t>
            </a:r>
            <a:r>
              <a:rPr sz="3300" spc="-10" dirty="0">
                <a:solidFill>
                  <a:srgbClr val="4E160F"/>
                </a:solidFill>
              </a:rPr>
              <a:t> </a:t>
            </a:r>
            <a:r>
              <a:rPr sz="3300" spc="-5" dirty="0">
                <a:solidFill>
                  <a:srgbClr val="4E160F"/>
                </a:solidFill>
              </a:rPr>
              <a:t>Professionalism</a:t>
            </a:r>
            <a:endParaRPr sz="3300"/>
          </a:p>
        </p:txBody>
      </p:sp>
      <p:sp>
        <p:nvSpPr>
          <p:cNvPr id="3" name="object 3"/>
          <p:cNvSpPr txBox="1"/>
          <p:nvPr/>
        </p:nvSpPr>
        <p:spPr>
          <a:xfrm>
            <a:off x="380491" y="1395729"/>
            <a:ext cx="8328659" cy="5055235"/>
          </a:xfrm>
          <a:prstGeom prst="rect">
            <a:avLst/>
          </a:prstGeom>
        </p:spPr>
        <p:txBody>
          <a:bodyPr vert="horz" wrap="square" lIns="0" tIns="85725" rIns="0" bIns="0" rtlCol="0">
            <a:spAutoFit/>
          </a:bodyPr>
          <a:lstStyle/>
          <a:p>
            <a:pPr marL="287020" marR="606425" indent="-274320">
              <a:lnSpc>
                <a:spcPts val="2400"/>
              </a:lnSpc>
              <a:spcBef>
                <a:spcPts val="675"/>
              </a:spcBef>
              <a:buClr>
                <a:srgbClr val="D24717"/>
              </a:buClr>
              <a:buSzPct val="84000"/>
              <a:buFont typeface="Segoe UI Symbol"/>
              <a:buChar char="⚫"/>
              <a:tabLst>
                <a:tab pos="287020" algn="l"/>
              </a:tabLst>
            </a:pPr>
            <a:r>
              <a:rPr sz="2500" b="1" spc="-5" dirty="0">
                <a:latin typeface="Georgia"/>
                <a:cs typeface="Georgia"/>
              </a:rPr>
              <a:t>Altruism</a:t>
            </a:r>
            <a:r>
              <a:rPr sz="2500" b="1" spc="-40" dirty="0">
                <a:latin typeface="Georgia"/>
                <a:cs typeface="Georgia"/>
              </a:rPr>
              <a:t> </a:t>
            </a:r>
            <a:r>
              <a:rPr sz="2500" spc="-5" dirty="0">
                <a:latin typeface="Georgia"/>
                <a:cs typeface="Georgia"/>
              </a:rPr>
              <a:t>is </a:t>
            </a:r>
            <a:r>
              <a:rPr sz="2500" spc="-10" dirty="0">
                <a:latin typeface="Georgia"/>
                <a:cs typeface="Georgia"/>
              </a:rPr>
              <a:t>the</a:t>
            </a:r>
            <a:r>
              <a:rPr sz="2500" spc="5" dirty="0">
                <a:latin typeface="Georgia"/>
                <a:cs typeface="Georgia"/>
              </a:rPr>
              <a:t> </a:t>
            </a:r>
            <a:r>
              <a:rPr sz="2500" spc="-10" dirty="0">
                <a:latin typeface="Georgia"/>
                <a:cs typeface="Georgia"/>
              </a:rPr>
              <a:t>essence</a:t>
            </a:r>
            <a:r>
              <a:rPr sz="2500" dirty="0">
                <a:latin typeface="Georgia"/>
                <a:cs typeface="Georgia"/>
              </a:rPr>
              <a:t> </a:t>
            </a:r>
            <a:r>
              <a:rPr sz="2500" spc="-5" dirty="0">
                <a:latin typeface="Georgia"/>
                <a:cs typeface="Georgia"/>
              </a:rPr>
              <a:t>of professionalism.</a:t>
            </a:r>
            <a:r>
              <a:rPr sz="2500" dirty="0">
                <a:latin typeface="Georgia"/>
                <a:cs typeface="Georgia"/>
              </a:rPr>
              <a:t> </a:t>
            </a:r>
            <a:r>
              <a:rPr sz="2500" spc="-5" dirty="0">
                <a:latin typeface="Georgia"/>
                <a:cs typeface="Georgia"/>
              </a:rPr>
              <a:t>The</a:t>
            </a:r>
            <a:r>
              <a:rPr sz="2500" spc="5" dirty="0">
                <a:latin typeface="Georgia"/>
                <a:cs typeface="Georgia"/>
              </a:rPr>
              <a:t> </a:t>
            </a:r>
            <a:r>
              <a:rPr sz="2500" spc="-10" dirty="0">
                <a:latin typeface="Georgia"/>
                <a:cs typeface="Georgia"/>
              </a:rPr>
              <a:t>best </a:t>
            </a:r>
            <a:r>
              <a:rPr sz="2500" spc="-585" dirty="0">
                <a:latin typeface="Georgia"/>
                <a:cs typeface="Georgia"/>
              </a:rPr>
              <a:t> </a:t>
            </a:r>
            <a:r>
              <a:rPr sz="2500" spc="-5" dirty="0">
                <a:latin typeface="Georgia"/>
                <a:cs typeface="Georgia"/>
              </a:rPr>
              <a:t>interest of</a:t>
            </a:r>
            <a:r>
              <a:rPr sz="2500" dirty="0">
                <a:latin typeface="Georgia"/>
                <a:cs typeface="Georgia"/>
              </a:rPr>
              <a:t> </a:t>
            </a:r>
            <a:r>
              <a:rPr sz="2500" spc="-10" dirty="0">
                <a:latin typeface="Georgia"/>
                <a:cs typeface="Georgia"/>
              </a:rPr>
              <a:t>the</a:t>
            </a:r>
            <a:r>
              <a:rPr sz="2500" spc="15" dirty="0">
                <a:latin typeface="Georgia"/>
                <a:cs typeface="Georgia"/>
              </a:rPr>
              <a:t> </a:t>
            </a:r>
            <a:r>
              <a:rPr sz="2500" spc="-5" dirty="0">
                <a:latin typeface="Georgia"/>
                <a:cs typeface="Georgia"/>
              </a:rPr>
              <a:t>patients,</a:t>
            </a:r>
            <a:r>
              <a:rPr sz="2500" dirty="0">
                <a:latin typeface="Georgia"/>
                <a:cs typeface="Georgia"/>
              </a:rPr>
              <a:t> </a:t>
            </a:r>
            <a:r>
              <a:rPr sz="2500" spc="-5" dirty="0">
                <a:latin typeface="Georgia"/>
                <a:cs typeface="Georgia"/>
              </a:rPr>
              <a:t>not</a:t>
            </a:r>
            <a:r>
              <a:rPr sz="2500" dirty="0">
                <a:latin typeface="Georgia"/>
                <a:cs typeface="Georgia"/>
              </a:rPr>
              <a:t> </a:t>
            </a:r>
            <a:r>
              <a:rPr sz="2500" spc="-5" dirty="0">
                <a:latin typeface="Georgia"/>
                <a:cs typeface="Georgia"/>
              </a:rPr>
              <a:t>self-interest,</a:t>
            </a:r>
            <a:r>
              <a:rPr sz="2500" spc="10" dirty="0">
                <a:latin typeface="Georgia"/>
                <a:cs typeface="Georgia"/>
              </a:rPr>
              <a:t> </a:t>
            </a:r>
            <a:r>
              <a:rPr sz="2500" spc="-5" dirty="0">
                <a:latin typeface="Georgia"/>
                <a:cs typeface="Georgia"/>
              </a:rPr>
              <a:t>is</a:t>
            </a:r>
            <a:r>
              <a:rPr sz="2500" dirty="0">
                <a:latin typeface="Georgia"/>
                <a:cs typeface="Georgia"/>
              </a:rPr>
              <a:t> </a:t>
            </a:r>
            <a:r>
              <a:rPr sz="2500" spc="-10" dirty="0">
                <a:latin typeface="Georgia"/>
                <a:cs typeface="Georgia"/>
              </a:rPr>
              <a:t>the</a:t>
            </a:r>
            <a:r>
              <a:rPr sz="2500" dirty="0">
                <a:latin typeface="Georgia"/>
                <a:cs typeface="Georgia"/>
              </a:rPr>
              <a:t> </a:t>
            </a:r>
            <a:r>
              <a:rPr sz="2500" spc="-5" dirty="0">
                <a:latin typeface="Georgia"/>
                <a:cs typeface="Georgia"/>
              </a:rPr>
              <a:t>rule.</a:t>
            </a:r>
            <a:endParaRPr sz="2500">
              <a:latin typeface="Georgia"/>
              <a:cs typeface="Georgia"/>
            </a:endParaRPr>
          </a:p>
          <a:p>
            <a:pPr marL="287020" marR="1353820" indent="-274320">
              <a:lnSpc>
                <a:spcPts val="2400"/>
              </a:lnSpc>
              <a:spcBef>
                <a:spcPts val="605"/>
              </a:spcBef>
              <a:buClr>
                <a:srgbClr val="D24717"/>
              </a:buClr>
              <a:buSzPct val="84000"/>
              <a:buFont typeface="Segoe UI Symbol"/>
              <a:buChar char="⚫"/>
              <a:tabLst>
                <a:tab pos="287020" algn="l"/>
              </a:tabLst>
            </a:pPr>
            <a:r>
              <a:rPr sz="2500" b="1" spc="-5" dirty="0">
                <a:latin typeface="Georgia"/>
                <a:cs typeface="Georgia"/>
              </a:rPr>
              <a:t>Accountability </a:t>
            </a:r>
            <a:r>
              <a:rPr sz="2500" spc="-5" dirty="0">
                <a:latin typeface="Georgia"/>
                <a:cs typeface="Georgia"/>
              </a:rPr>
              <a:t>is required at many levels - </a:t>
            </a:r>
            <a:r>
              <a:rPr sz="2500" spc="-10" dirty="0">
                <a:latin typeface="Georgia"/>
                <a:cs typeface="Georgia"/>
              </a:rPr>
              <a:t>to </a:t>
            </a:r>
            <a:r>
              <a:rPr sz="2500" spc="-5" dirty="0">
                <a:latin typeface="Georgia"/>
                <a:cs typeface="Georgia"/>
              </a:rPr>
              <a:t> individual</a:t>
            </a:r>
            <a:r>
              <a:rPr sz="2500" spc="15" dirty="0">
                <a:latin typeface="Georgia"/>
                <a:cs typeface="Georgia"/>
              </a:rPr>
              <a:t> </a:t>
            </a:r>
            <a:r>
              <a:rPr sz="2500" spc="-5" dirty="0">
                <a:latin typeface="Georgia"/>
                <a:cs typeface="Georgia"/>
              </a:rPr>
              <a:t>patients,</a:t>
            </a:r>
            <a:r>
              <a:rPr sz="2500" dirty="0">
                <a:latin typeface="Georgia"/>
                <a:cs typeface="Georgia"/>
              </a:rPr>
              <a:t> </a:t>
            </a:r>
            <a:r>
              <a:rPr sz="2500" spc="-10" dirty="0">
                <a:latin typeface="Georgia"/>
                <a:cs typeface="Georgia"/>
              </a:rPr>
              <a:t>society</a:t>
            </a:r>
            <a:r>
              <a:rPr sz="2500" spc="25" dirty="0">
                <a:latin typeface="Georgia"/>
                <a:cs typeface="Georgia"/>
              </a:rPr>
              <a:t> </a:t>
            </a:r>
            <a:r>
              <a:rPr sz="2500" spc="-5" dirty="0">
                <a:latin typeface="Georgia"/>
                <a:cs typeface="Georgia"/>
              </a:rPr>
              <a:t>and</a:t>
            </a:r>
            <a:r>
              <a:rPr sz="2500" spc="5" dirty="0">
                <a:latin typeface="Georgia"/>
                <a:cs typeface="Georgia"/>
              </a:rPr>
              <a:t> </a:t>
            </a:r>
            <a:r>
              <a:rPr sz="2500" spc="-10" dirty="0">
                <a:latin typeface="Georgia"/>
                <a:cs typeface="Georgia"/>
              </a:rPr>
              <a:t>the profession…</a:t>
            </a:r>
            <a:endParaRPr sz="2500">
              <a:latin typeface="Georgia"/>
              <a:cs typeface="Georgia"/>
            </a:endParaRPr>
          </a:p>
          <a:p>
            <a:pPr marL="287020" marR="5080" indent="-274320">
              <a:lnSpc>
                <a:spcPct val="80000"/>
              </a:lnSpc>
              <a:spcBef>
                <a:spcPts val="620"/>
              </a:spcBef>
              <a:buClr>
                <a:srgbClr val="D24717"/>
              </a:buClr>
              <a:buSzPct val="84000"/>
              <a:buFont typeface="Segoe UI Symbol"/>
              <a:buChar char="⚫"/>
              <a:tabLst>
                <a:tab pos="287020" algn="l"/>
              </a:tabLst>
            </a:pPr>
            <a:r>
              <a:rPr sz="2500" b="1" spc="-5" dirty="0">
                <a:latin typeface="Georgia"/>
                <a:cs typeface="Georgia"/>
              </a:rPr>
              <a:t>Excellence </a:t>
            </a:r>
            <a:r>
              <a:rPr sz="2500" spc="-5" dirty="0">
                <a:latin typeface="Georgia"/>
                <a:cs typeface="Georgia"/>
              </a:rPr>
              <a:t>entails a </a:t>
            </a:r>
            <a:r>
              <a:rPr sz="2500" spc="-10" dirty="0">
                <a:latin typeface="Georgia"/>
                <a:cs typeface="Georgia"/>
              </a:rPr>
              <a:t>conscientious </a:t>
            </a:r>
            <a:r>
              <a:rPr sz="2500" spc="-5" dirty="0">
                <a:latin typeface="Georgia"/>
                <a:cs typeface="Georgia"/>
              </a:rPr>
              <a:t>effort to exceed </a:t>
            </a:r>
            <a:r>
              <a:rPr sz="2500" dirty="0">
                <a:latin typeface="Georgia"/>
                <a:cs typeface="Georgia"/>
              </a:rPr>
              <a:t> </a:t>
            </a:r>
            <a:r>
              <a:rPr sz="2500" spc="-5" dirty="0">
                <a:latin typeface="Georgia"/>
                <a:cs typeface="Georgia"/>
              </a:rPr>
              <a:t>normal</a:t>
            </a:r>
            <a:r>
              <a:rPr sz="2500" spc="-10" dirty="0">
                <a:latin typeface="Georgia"/>
                <a:cs typeface="Georgia"/>
              </a:rPr>
              <a:t> </a:t>
            </a:r>
            <a:r>
              <a:rPr sz="2500" spc="-5" dirty="0">
                <a:latin typeface="Georgia"/>
                <a:cs typeface="Georgia"/>
              </a:rPr>
              <a:t>expectations</a:t>
            </a:r>
            <a:r>
              <a:rPr sz="2500" spc="5" dirty="0">
                <a:latin typeface="Georgia"/>
                <a:cs typeface="Georgia"/>
              </a:rPr>
              <a:t> </a:t>
            </a:r>
            <a:r>
              <a:rPr sz="2500" spc="-5" dirty="0">
                <a:latin typeface="Georgia"/>
                <a:cs typeface="Georgia"/>
              </a:rPr>
              <a:t>and</a:t>
            </a:r>
            <a:r>
              <a:rPr sz="2500" dirty="0">
                <a:latin typeface="Georgia"/>
                <a:cs typeface="Georgia"/>
              </a:rPr>
              <a:t> </a:t>
            </a:r>
            <a:r>
              <a:rPr sz="2500" spc="-5" dirty="0">
                <a:latin typeface="Georgia"/>
                <a:cs typeface="Georgia"/>
              </a:rPr>
              <a:t>make</a:t>
            </a:r>
            <a:r>
              <a:rPr sz="2500" dirty="0">
                <a:latin typeface="Georgia"/>
                <a:cs typeface="Georgia"/>
              </a:rPr>
              <a:t> </a:t>
            </a:r>
            <a:r>
              <a:rPr sz="2500" spc="-5" dirty="0">
                <a:latin typeface="Georgia"/>
                <a:cs typeface="Georgia"/>
              </a:rPr>
              <a:t>a commitment</a:t>
            </a:r>
            <a:r>
              <a:rPr sz="2500" spc="35" dirty="0">
                <a:latin typeface="Georgia"/>
                <a:cs typeface="Georgia"/>
              </a:rPr>
              <a:t> </a:t>
            </a:r>
            <a:r>
              <a:rPr sz="2500" spc="-5" dirty="0">
                <a:latin typeface="Georgia"/>
                <a:cs typeface="Georgia"/>
              </a:rPr>
              <a:t>to life-long </a:t>
            </a:r>
            <a:r>
              <a:rPr sz="2500" spc="-590" dirty="0">
                <a:latin typeface="Georgia"/>
                <a:cs typeface="Georgia"/>
              </a:rPr>
              <a:t> </a:t>
            </a:r>
            <a:r>
              <a:rPr sz="2500" spc="-5" dirty="0">
                <a:latin typeface="Georgia"/>
                <a:cs typeface="Georgia"/>
              </a:rPr>
              <a:t>learning…</a:t>
            </a:r>
            <a:endParaRPr sz="2500">
              <a:latin typeface="Georgia"/>
              <a:cs typeface="Georgia"/>
            </a:endParaRPr>
          </a:p>
          <a:p>
            <a:pPr marL="287020" indent="-274320">
              <a:lnSpc>
                <a:spcPct val="100000"/>
              </a:lnSpc>
              <a:buClr>
                <a:srgbClr val="D24717"/>
              </a:buClr>
              <a:buSzPct val="84000"/>
              <a:buFont typeface="Segoe UI Symbol"/>
              <a:buChar char="⚫"/>
              <a:tabLst>
                <a:tab pos="287020" algn="l"/>
              </a:tabLst>
            </a:pPr>
            <a:r>
              <a:rPr sz="2500" b="1" spc="-5" dirty="0">
                <a:latin typeface="Georgia"/>
                <a:cs typeface="Georgia"/>
              </a:rPr>
              <a:t>Duty</a:t>
            </a:r>
            <a:r>
              <a:rPr sz="2500" b="1" spc="-45" dirty="0">
                <a:latin typeface="Georgia"/>
                <a:cs typeface="Georgia"/>
              </a:rPr>
              <a:t> </a:t>
            </a:r>
            <a:r>
              <a:rPr sz="2500" spc="-5" dirty="0">
                <a:latin typeface="Georgia"/>
                <a:cs typeface="Georgia"/>
              </a:rPr>
              <a:t>is the</a:t>
            </a:r>
            <a:r>
              <a:rPr sz="2500" spc="-10" dirty="0">
                <a:latin typeface="Georgia"/>
                <a:cs typeface="Georgia"/>
              </a:rPr>
              <a:t> </a:t>
            </a:r>
            <a:r>
              <a:rPr sz="2500" spc="-5" dirty="0">
                <a:latin typeface="Georgia"/>
                <a:cs typeface="Georgia"/>
              </a:rPr>
              <a:t>free</a:t>
            </a:r>
            <a:r>
              <a:rPr sz="2500" spc="10" dirty="0">
                <a:latin typeface="Georgia"/>
                <a:cs typeface="Georgia"/>
              </a:rPr>
              <a:t> </a:t>
            </a:r>
            <a:r>
              <a:rPr sz="2500" spc="-5" dirty="0">
                <a:latin typeface="Georgia"/>
                <a:cs typeface="Georgia"/>
              </a:rPr>
              <a:t>acceptance</a:t>
            </a:r>
            <a:r>
              <a:rPr sz="2500" spc="15" dirty="0">
                <a:latin typeface="Georgia"/>
                <a:cs typeface="Georgia"/>
              </a:rPr>
              <a:t> </a:t>
            </a:r>
            <a:r>
              <a:rPr sz="2500" spc="-5" dirty="0">
                <a:latin typeface="Georgia"/>
                <a:cs typeface="Georgia"/>
              </a:rPr>
              <a:t>of</a:t>
            </a:r>
            <a:r>
              <a:rPr sz="2500" dirty="0">
                <a:latin typeface="Georgia"/>
                <a:cs typeface="Georgia"/>
              </a:rPr>
              <a:t> </a:t>
            </a:r>
            <a:r>
              <a:rPr sz="2500" spc="-5" dirty="0">
                <a:latin typeface="Georgia"/>
                <a:cs typeface="Georgia"/>
              </a:rPr>
              <a:t>a </a:t>
            </a:r>
            <a:r>
              <a:rPr sz="2500" spc="-10" dirty="0">
                <a:latin typeface="Georgia"/>
                <a:cs typeface="Georgia"/>
              </a:rPr>
              <a:t>commitment</a:t>
            </a:r>
            <a:r>
              <a:rPr sz="2500" spc="30" dirty="0">
                <a:latin typeface="Georgia"/>
                <a:cs typeface="Georgia"/>
              </a:rPr>
              <a:t> </a:t>
            </a:r>
            <a:r>
              <a:rPr sz="2500" spc="-5" dirty="0">
                <a:latin typeface="Georgia"/>
                <a:cs typeface="Georgia"/>
              </a:rPr>
              <a:t>to</a:t>
            </a:r>
            <a:r>
              <a:rPr sz="2500" dirty="0">
                <a:latin typeface="Georgia"/>
                <a:cs typeface="Georgia"/>
              </a:rPr>
              <a:t> </a:t>
            </a:r>
            <a:r>
              <a:rPr sz="2500" spc="-10" dirty="0">
                <a:latin typeface="Georgia"/>
                <a:cs typeface="Georgia"/>
              </a:rPr>
              <a:t>service.</a:t>
            </a:r>
            <a:endParaRPr sz="2500">
              <a:latin typeface="Georgia"/>
              <a:cs typeface="Georgia"/>
            </a:endParaRPr>
          </a:p>
          <a:p>
            <a:pPr marL="287020" marR="9525" indent="-274320">
              <a:lnSpc>
                <a:spcPts val="2400"/>
              </a:lnSpc>
              <a:spcBef>
                <a:spcPts val="580"/>
              </a:spcBef>
              <a:buClr>
                <a:srgbClr val="D24717"/>
              </a:buClr>
              <a:buSzPct val="84000"/>
              <a:buFont typeface="Segoe UI Symbol"/>
              <a:buChar char="⚫"/>
              <a:tabLst>
                <a:tab pos="287020" algn="l"/>
              </a:tabLst>
            </a:pPr>
            <a:r>
              <a:rPr sz="2500" b="1" spc="-10" dirty="0">
                <a:latin typeface="Georgia"/>
                <a:cs typeface="Georgia"/>
              </a:rPr>
              <a:t>Honour</a:t>
            </a:r>
            <a:r>
              <a:rPr sz="2500" b="1" dirty="0">
                <a:latin typeface="Georgia"/>
                <a:cs typeface="Georgia"/>
              </a:rPr>
              <a:t> </a:t>
            </a:r>
            <a:r>
              <a:rPr sz="2500" b="1" spc="-5" dirty="0">
                <a:latin typeface="Georgia"/>
                <a:cs typeface="Georgia"/>
              </a:rPr>
              <a:t>and</a:t>
            </a:r>
            <a:r>
              <a:rPr sz="2500" b="1" spc="5" dirty="0">
                <a:latin typeface="Georgia"/>
                <a:cs typeface="Georgia"/>
              </a:rPr>
              <a:t> </a:t>
            </a:r>
            <a:r>
              <a:rPr sz="2500" b="1" spc="-5" dirty="0">
                <a:latin typeface="Georgia"/>
                <a:cs typeface="Georgia"/>
              </a:rPr>
              <a:t>integrity</a:t>
            </a:r>
            <a:r>
              <a:rPr sz="2500" b="1" spc="-40" dirty="0">
                <a:latin typeface="Georgia"/>
                <a:cs typeface="Georgia"/>
              </a:rPr>
              <a:t> </a:t>
            </a:r>
            <a:r>
              <a:rPr sz="2500" spc="-5" dirty="0">
                <a:latin typeface="Georgia"/>
                <a:cs typeface="Georgia"/>
              </a:rPr>
              <a:t>are</a:t>
            </a:r>
            <a:r>
              <a:rPr sz="2500" spc="10" dirty="0">
                <a:latin typeface="Georgia"/>
                <a:cs typeface="Georgia"/>
              </a:rPr>
              <a:t> </a:t>
            </a:r>
            <a:r>
              <a:rPr sz="2500" spc="-10" dirty="0">
                <a:latin typeface="Georgia"/>
                <a:cs typeface="Georgia"/>
              </a:rPr>
              <a:t>the</a:t>
            </a:r>
            <a:r>
              <a:rPr sz="2500" dirty="0">
                <a:latin typeface="Georgia"/>
                <a:cs typeface="Georgia"/>
              </a:rPr>
              <a:t> </a:t>
            </a:r>
            <a:r>
              <a:rPr sz="2500" spc="-5" dirty="0">
                <a:latin typeface="Georgia"/>
                <a:cs typeface="Georgia"/>
              </a:rPr>
              <a:t>consistent</a:t>
            </a:r>
            <a:r>
              <a:rPr sz="2500" spc="5" dirty="0">
                <a:latin typeface="Georgia"/>
                <a:cs typeface="Georgia"/>
              </a:rPr>
              <a:t> </a:t>
            </a:r>
            <a:r>
              <a:rPr sz="2500" spc="-5" dirty="0">
                <a:latin typeface="Georgia"/>
                <a:cs typeface="Georgia"/>
              </a:rPr>
              <a:t>regard</a:t>
            </a:r>
            <a:r>
              <a:rPr sz="2500" spc="15" dirty="0">
                <a:latin typeface="Georgia"/>
                <a:cs typeface="Georgia"/>
              </a:rPr>
              <a:t> </a:t>
            </a:r>
            <a:r>
              <a:rPr sz="2500" spc="-5" dirty="0">
                <a:latin typeface="Georgia"/>
                <a:cs typeface="Georgia"/>
              </a:rPr>
              <a:t>for</a:t>
            </a:r>
            <a:r>
              <a:rPr sz="2500" spc="5" dirty="0">
                <a:latin typeface="Georgia"/>
                <a:cs typeface="Georgia"/>
              </a:rPr>
              <a:t> </a:t>
            </a:r>
            <a:r>
              <a:rPr sz="2500" spc="-10" dirty="0">
                <a:latin typeface="Georgia"/>
                <a:cs typeface="Georgia"/>
              </a:rPr>
              <a:t>the </a:t>
            </a:r>
            <a:r>
              <a:rPr sz="2500" spc="-590" dirty="0">
                <a:latin typeface="Georgia"/>
                <a:cs typeface="Georgia"/>
              </a:rPr>
              <a:t> </a:t>
            </a:r>
            <a:r>
              <a:rPr sz="2500" spc="-5" dirty="0">
                <a:latin typeface="Georgia"/>
                <a:cs typeface="Georgia"/>
              </a:rPr>
              <a:t>highest</a:t>
            </a:r>
            <a:r>
              <a:rPr sz="2500" spc="75" dirty="0">
                <a:latin typeface="Georgia"/>
                <a:cs typeface="Georgia"/>
              </a:rPr>
              <a:t> </a:t>
            </a:r>
            <a:r>
              <a:rPr sz="2500" spc="-10" dirty="0">
                <a:latin typeface="Georgia"/>
                <a:cs typeface="Georgia"/>
              </a:rPr>
              <a:t>standards</a:t>
            </a:r>
            <a:r>
              <a:rPr sz="2500" spc="95" dirty="0">
                <a:latin typeface="Georgia"/>
                <a:cs typeface="Georgia"/>
              </a:rPr>
              <a:t> </a:t>
            </a:r>
            <a:r>
              <a:rPr sz="2500" spc="-5" dirty="0">
                <a:latin typeface="Georgia"/>
                <a:cs typeface="Georgia"/>
              </a:rPr>
              <a:t>of</a:t>
            </a:r>
            <a:r>
              <a:rPr sz="2500" spc="105" dirty="0">
                <a:latin typeface="Georgia"/>
                <a:cs typeface="Georgia"/>
              </a:rPr>
              <a:t> </a:t>
            </a:r>
            <a:r>
              <a:rPr sz="2500" spc="-10" dirty="0">
                <a:latin typeface="Georgia"/>
                <a:cs typeface="Georgia"/>
              </a:rPr>
              <a:t>behaviour</a:t>
            </a:r>
            <a:r>
              <a:rPr sz="2500" spc="120" dirty="0">
                <a:latin typeface="Georgia"/>
                <a:cs typeface="Georgia"/>
              </a:rPr>
              <a:t> </a:t>
            </a:r>
            <a:r>
              <a:rPr sz="2500" spc="-5" dirty="0">
                <a:latin typeface="Georgia"/>
                <a:cs typeface="Georgia"/>
              </a:rPr>
              <a:t>and</a:t>
            </a:r>
            <a:r>
              <a:rPr sz="2500" spc="85" dirty="0">
                <a:latin typeface="Georgia"/>
                <a:cs typeface="Georgia"/>
              </a:rPr>
              <a:t> </a:t>
            </a:r>
            <a:r>
              <a:rPr sz="2500" spc="-5" dirty="0">
                <a:latin typeface="Georgia"/>
                <a:cs typeface="Georgia"/>
              </a:rPr>
              <a:t>refusal</a:t>
            </a:r>
            <a:r>
              <a:rPr sz="2500" spc="100" dirty="0">
                <a:latin typeface="Georgia"/>
                <a:cs typeface="Georgia"/>
              </a:rPr>
              <a:t> </a:t>
            </a:r>
            <a:r>
              <a:rPr sz="2500" spc="-5" dirty="0">
                <a:latin typeface="Georgia"/>
                <a:cs typeface="Georgia"/>
              </a:rPr>
              <a:t>to</a:t>
            </a:r>
            <a:r>
              <a:rPr sz="2500" spc="85" dirty="0">
                <a:latin typeface="Georgia"/>
                <a:cs typeface="Georgia"/>
              </a:rPr>
              <a:t> </a:t>
            </a:r>
            <a:r>
              <a:rPr sz="2500" spc="-5" dirty="0">
                <a:latin typeface="Georgia"/>
                <a:cs typeface="Georgia"/>
              </a:rPr>
              <a:t>violate </a:t>
            </a:r>
            <a:r>
              <a:rPr sz="2500" dirty="0">
                <a:latin typeface="Georgia"/>
                <a:cs typeface="Georgia"/>
              </a:rPr>
              <a:t> </a:t>
            </a:r>
            <a:r>
              <a:rPr sz="2500" spc="-10" dirty="0">
                <a:latin typeface="Georgia"/>
                <a:cs typeface="Georgia"/>
              </a:rPr>
              <a:t>ones </a:t>
            </a:r>
            <a:r>
              <a:rPr sz="2500" spc="-5" dirty="0">
                <a:latin typeface="Georgia"/>
                <a:cs typeface="Georgia"/>
              </a:rPr>
              <a:t>personal</a:t>
            </a:r>
            <a:r>
              <a:rPr sz="2500" dirty="0">
                <a:latin typeface="Georgia"/>
                <a:cs typeface="Georgia"/>
              </a:rPr>
              <a:t> </a:t>
            </a:r>
            <a:r>
              <a:rPr sz="2500" spc="-5" dirty="0">
                <a:latin typeface="Georgia"/>
                <a:cs typeface="Georgia"/>
              </a:rPr>
              <a:t>and</a:t>
            </a:r>
            <a:r>
              <a:rPr sz="2500" spc="5" dirty="0">
                <a:latin typeface="Georgia"/>
                <a:cs typeface="Georgia"/>
              </a:rPr>
              <a:t> </a:t>
            </a:r>
            <a:r>
              <a:rPr sz="2500" spc="-10" dirty="0">
                <a:latin typeface="Georgia"/>
                <a:cs typeface="Georgia"/>
              </a:rPr>
              <a:t>professional</a:t>
            </a:r>
            <a:r>
              <a:rPr sz="2500" spc="5" dirty="0">
                <a:latin typeface="Georgia"/>
                <a:cs typeface="Georgia"/>
              </a:rPr>
              <a:t> </a:t>
            </a:r>
            <a:r>
              <a:rPr sz="2500" spc="-10" dirty="0">
                <a:latin typeface="Georgia"/>
                <a:cs typeface="Georgia"/>
              </a:rPr>
              <a:t>codes.</a:t>
            </a:r>
            <a:endParaRPr sz="2500">
              <a:latin typeface="Georgia"/>
              <a:cs typeface="Georgia"/>
            </a:endParaRPr>
          </a:p>
          <a:p>
            <a:pPr marL="287020" marR="267970" indent="-274320">
              <a:lnSpc>
                <a:spcPct val="80000"/>
              </a:lnSpc>
              <a:spcBef>
                <a:spcPts val="625"/>
              </a:spcBef>
              <a:buClr>
                <a:srgbClr val="D24717"/>
              </a:buClr>
              <a:buSzPct val="84000"/>
              <a:buFont typeface="Segoe UI Symbol"/>
              <a:buChar char="⚫"/>
              <a:tabLst>
                <a:tab pos="287020" algn="l"/>
              </a:tabLst>
            </a:pPr>
            <a:r>
              <a:rPr sz="2500" b="1" spc="-10" dirty="0">
                <a:latin typeface="Georgia"/>
                <a:cs typeface="Georgia"/>
              </a:rPr>
              <a:t>Respect </a:t>
            </a:r>
            <a:r>
              <a:rPr sz="2500" b="1" spc="-5" dirty="0">
                <a:latin typeface="Georgia"/>
                <a:cs typeface="Georgia"/>
              </a:rPr>
              <a:t>for</a:t>
            </a:r>
            <a:r>
              <a:rPr sz="2500" b="1" spc="10" dirty="0">
                <a:latin typeface="Georgia"/>
                <a:cs typeface="Georgia"/>
              </a:rPr>
              <a:t> </a:t>
            </a:r>
            <a:r>
              <a:rPr sz="2500" b="1" spc="-5" dirty="0">
                <a:latin typeface="Georgia"/>
                <a:cs typeface="Georgia"/>
              </a:rPr>
              <a:t>others</a:t>
            </a:r>
            <a:r>
              <a:rPr sz="2500" b="1" spc="-10" dirty="0">
                <a:latin typeface="Georgia"/>
                <a:cs typeface="Georgia"/>
              </a:rPr>
              <a:t> </a:t>
            </a:r>
            <a:r>
              <a:rPr sz="2500" spc="-5" dirty="0">
                <a:latin typeface="Georgia"/>
                <a:cs typeface="Georgia"/>
              </a:rPr>
              <a:t>(patients</a:t>
            </a:r>
            <a:r>
              <a:rPr sz="2500" spc="15" dirty="0">
                <a:latin typeface="Georgia"/>
                <a:cs typeface="Georgia"/>
              </a:rPr>
              <a:t> </a:t>
            </a:r>
            <a:r>
              <a:rPr sz="2500" spc="-5" dirty="0">
                <a:latin typeface="Georgia"/>
                <a:cs typeface="Georgia"/>
              </a:rPr>
              <a:t>and</a:t>
            </a:r>
            <a:r>
              <a:rPr sz="2500" spc="5" dirty="0">
                <a:latin typeface="Georgia"/>
                <a:cs typeface="Georgia"/>
              </a:rPr>
              <a:t> </a:t>
            </a:r>
            <a:r>
              <a:rPr sz="2500" spc="-5" dirty="0">
                <a:latin typeface="Georgia"/>
                <a:cs typeface="Georgia"/>
              </a:rPr>
              <a:t>their</a:t>
            </a:r>
            <a:r>
              <a:rPr sz="2500" spc="10" dirty="0">
                <a:latin typeface="Georgia"/>
                <a:cs typeface="Georgia"/>
              </a:rPr>
              <a:t> </a:t>
            </a:r>
            <a:r>
              <a:rPr sz="2500" spc="-5" dirty="0">
                <a:latin typeface="Georgia"/>
                <a:cs typeface="Georgia"/>
              </a:rPr>
              <a:t>families,</a:t>
            </a:r>
            <a:r>
              <a:rPr sz="2500" spc="10" dirty="0">
                <a:latin typeface="Georgia"/>
                <a:cs typeface="Georgia"/>
              </a:rPr>
              <a:t> </a:t>
            </a:r>
            <a:r>
              <a:rPr sz="2500" spc="-10" dirty="0">
                <a:latin typeface="Georgia"/>
                <a:cs typeface="Georgia"/>
              </a:rPr>
              <a:t>other </a:t>
            </a:r>
            <a:r>
              <a:rPr sz="2500" spc="-590" dirty="0">
                <a:latin typeface="Georgia"/>
                <a:cs typeface="Georgia"/>
              </a:rPr>
              <a:t> </a:t>
            </a:r>
            <a:r>
              <a:rPr sz="2500" spc="-10" dirty="0">
                <a:latin typeface="Georgia"/>
                <a:cs typeface="Georgia"/>
              </a:rPr>
              <a:t>physicians</a:t>
            </a:r>
            <a:r>
              <a:rPr sz="2500" spc="-5" dirty="0">
                <a:latin typeface="Georgia"/>
                <a:cs typeface="Georgia"/>
              </a:rPr>
              <a:t> and</a:t>
            </a:r>
            <a:r>
              <a:rPr sz="2500" dirty="0">
                <a:latin typeface="Georgia"/>
                <a:cs typeface="Georgia"/>
              </a:rPr>
              <a:t> </a:t>
            </a:r>
            <a:r>
              <a:rPr sz="2500" spc="-10" dirty="0">
                <a:latin typeface="Georgia"/>
                <a:cs typeface="Georgia"/>
              </a:rPr>
              <a:t>professional</a:t>
            </a:r>
            <a:r>
              <a:rPr sz="2500" spc="5" dirty="0">
                <a:latin typeface="Georgia"/>
                <a:cs typeface="Georgia"/>
              </a:rPr>
              <a:t> </a:t>
            </a:r>
            <a:r>
              <a:rPr sz="2500" spc="-5" dirty="0">
                <a:latin typeface="Georgia"/>
                <a:cs typeface="Georgia"/>
              </a:rPr>
              <a:t>colleagues</a:t>
            </a:r>
            <a:r>
              <a:rPr sz="2500" dirty="0">
                <a:latin typeface="Georgia"/>
                <a:cs typeface="Georgia"/>
              </a:rPr>
              <a:t> </a:t>
            </a:r>
            <a:r>
              <a:rPr sz="2500" spc="-10" dirty="0">
                <a:latin typeface="Georgia"/>
                <a:cs typeface="Georgia"/>
              </a:rPr>
              <a:t>such</a:t>
            </a:r>
            <a:r>
              <a:rPr sz="2500" spc="-5" dirty="0">
                <a:latin typeface="Georgia"/>
                <a:cs typeface="Georgia"/>
              </a:rPr>
              <a:t> as</a:t>
            </a:r>
            <a:endParaRPr sz="2500">
              <a:latin typeface="Georgia"/>
              <a:cs typeface="Georgia"/>
            </a:endParaRPr>
          </a:p>
          <a:p>
            <a:pPr marL="287020" marR="1238250">
              <a:lnSpc>
                <a:spcPct val="80000"/>
              </a:lnSpc>
            </a:pPr>
            <a:r>
              <a:rPr sz="2500" spc="-5" dirty="0">
                <a:latin typeface="Georgia"/>
                <a:cs typeface="Georgia"/>
              </a:rPr>
              <a:t>nurses,</a:t>
            </a:r>
            <a:r>
              <a:rPr sz="2500" spc="-10" dirty="0">
                <a:latin typeface="Georgia"/>
                <a:cs typeface="Georgia"/>
              </a:rPr>
              <a:t> </a:t>
            </a:r>
            <a:r>
              <a:rPr sz="2500" spc="-5" dirty="0">
                <a:latin typeface="Georgia"/>
                <a:cs typeface="Georgia"/>
              </a:rPr>
              <a:t>medical</a:t>
            </a:r>
            <a:r>
              <a:rPr sz="2500" spc="40" dirty="0">
                <a:latin typeface="Georgia"/>
                <a:cs typeface="Georgia"/>
              </a:rPr>
              <a:t> </a:t>
            </a:r>
            <a:r>
              <a:rPr sz="2500" spc="-10" dirty="0">
                <a:latin typeface="Georgia"/>
                <a:cs typeface="Georgia"/>
              </a:rPr>
              <a:t>students,</a:t>
            </a:r>
            <a:r>
              <a:rPr sz="2500" spc="-5" dirty="0">
                <a:latin typeface="Georgia"/>
                <a:cs typeface="Georgia"/>
              </a:rPr>
              <a:t> residents,</a:t>
            </a:r>
            <a:r>
              <a:rPr sz="2500" spc="20" dirty="0">
                <a:latin typeface="Georgia"/>
                <a:cs typeface="Georgia"/>
              </a:rPr>
              <a:t> </a:t>
            </a:r>
            <a:r>
              <a:rPr sz="2500" spc="-10" dirty="0">
                <a:latin typeface="Georgia"/>
                <a:cs typeface="Georgia"/>
              </a:rPr>
              <a:t>subspecialty </a:t>
            </a:r>
            <a:r>
              <a:rPr sz="2500" spc="-585" dirty="0">
                <a:latin typeface="Georgia"/>
                <a:cs typeface="Georgia"/>
              </a:rPr>
              <a:t> </a:t>
            </a:r>
            <a:r>
              <a:rPr sz="2500" spc="-5" dirty="0">
                <a:latin typeface="Georgia"/>
                <a:cs typeface="Georgia"/>
              </a:rPr>
              <a:t>fellows,</a:t>
            </a:r>
            <a:r>
              <a:rPr sz="2500" spc="-35" dirty="0">
                <a:latin typeface="Georgia"/>
                <a:cs typeface="Georgia"/>
              </a:rPr>
              <a:t> </a:t>
            </a:r>
            <a:r>
              <a:rPr sz="2500" spc="-5" dirty="0">
                <a:latin typeface="Georgia"/>
                <a:cs typeface="Georgia"/>
              </a:rPr>
              <a:t>and</a:t>
            </a:r>
            <a:r>
              <a:rPr sz="2500" dirty="0">
                <a:latin typeface="Georgia"/>
                <a:cs typeface="Georgia"/>
              </a:rPr>
              <a:t> </a:t>
            </a:r>
            <a:r>
              <a:rPr sz="2500" spc="-5" dirty="0">
                <a:latin typeface="Georgia"/>
                <a:cs typeface="Georgia"/>
              </a:rPr>
              <a:t>self)</a:t>
            </a:r>
            <a:r>
              <a:rPr sz="2500" spc="-15" dirty="0">
                <a:latin typeface="Georgia"/>
                <a:cs typeface="Georgia"/>
              </a:rPr>
              <a:t> </a:t>
            </a:r>
            <a:r>
              <a:rPr sz="2500" spc="-5" dirty="0">
                <a:latin typeface="Georgia"/>
                <a:cs typeface="Georgia"/>
              </a:rPr>
              <a:t>is</a:t>
            </a:r>
            <a:r>
              <a:rPr sz="2500" dirty="0">
                <a:latin typeface="Georgia"/>
                <a:cs typeface="Georgia"/>
              </a:rPr>
              <a:t> </a:t>
            </a:r>
            <a:r>
              <a:rPr sz="2500" spc="-10" dirty="0">
                <a:latin typeface="Georgia"/>
                <a:cs typeface="Georgia"/>
              </a:rPr>
              <a:t>the</a:t>
            </a:r>
            <a:r>
              <a:rPr sz="2500" spc="5" dirty="0">
                <a:latin typeface="Georgia"/>
                <a:cs typeface="Georgia"/>
              </a:rPr>
              <a:t> </a:t>
            </a:r>
            <a:r>
              <a:rPr sz="2500" spc="-10" dirty="0">
                <a:latin typeface="Georgia"/>
                <a:cs typeface="Georgia"/>
              </a:rPr>
              <a:t>essence</a:t>
            </a:r>
            <a:r>
              <a:rPr sz="2500" dirty="0">
                <a:latin typeface="Georgia"/>
                <a:cs typeface="Georgia"/>
              </a:rPr>
              <a:t> </a:t>
            </a:r>
            <a:r>
              <a:rPr sz="2500" spc="-5" dirty="0">
                <a:latin typeface="Georgia"/>
                <a:cs typeface="Georgia"/>
              </a:rPr>
              <a:t>of </a:t>
            </a:r>
            <a:r>
              <a:rPr sz="2500" spc="-10" dirty="0">
                <a:latin typeface="Georgia"/>
                <a:cs typeface="Georgia"/>
              </a:rPr>
              <a:t>humanism…"</a:t>
            </a:r>
            <a:endParaRPr sz="2500">
              <a:latin typeface="Georgia"/>
              <a:cs typeface="Georgia"/>
            </a:endParaRPr>
          </a:p>
        </p:txBody>
      </p:sp>
      <p:sp>
        <p:nvSpPr>
          <p:cNvPr id="4" name="TextBox 3">
            <a:extLst>
              <a:ext uri="{FF2B5EF4-FFF2-40B4-BE49-F238E27FC236}">
                <a16:creationId xmlns:a16="http://schemas.microsoft.com/office/drawing/2014/main" id="{76DBFD8E-82EE-41BD-0B11-F8E83EC65C00}"/>
              </a:ext>
            </a:extLst>
          </p:cNvPr>
          <p:cNvSpPr txBox="1"/>
          <p:nvPr/>
        </p:nvSpPr>
        <p:spPr>
          <a:xfrm>
            <a:off x="14731" y="0"/>
            <a:ext cx="3429000" cy="461665"/>
          </a:xfrm>
          <a:prstGeom prst="rect">
            <a:avLst/>
          </a:prstGeom>
          <a:noFill/>
        </p:spPr>
        <p:txBody>
          <a:bodyPr wrap="square" rtlCol="0">
            <a:spAutoFit/>
          </a:bodyPr>
          <a:lstStyle/>
          <a:p>
            <a:r>
              <a:rPr lang="en-US" sz="2400" b="1" dirty="0"/>
              <a:t>Core Concept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1440</Words>
  <Application>Microsoft Office PowerPoint</Application>
  <PresentationFormat>On-screen Show (4:3)</PresentationFormat>
  <Paragraphs>219</Paragraphs>
  <Slides>31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Arial Black</vt:lpstr>
      <vt:lpstr>Arial MT</vt:lpstr>
      <vt:lpstr>Arial Rounded MT Bold</vt:lpstr>
      <vt:lpstr>Calibri</vt:lpstr>
      <vt:lpstr>Georgia</vt:lpstr>
      <vt:lpstr>Roboto</vt:lpstr>
      <vt:lpstr>Segoe UI Symbol</vt:lpstr>
      <vt:lpstr>Tahoma</vt:lpstr>
      <vt:lpstr>Times New Roman</vt:lpstr>
      <vt:lpstr>Wingdings</vt:lpstr>
      <vt:lpstr>Office Theme</vt:lpstr>
      <vt:lpstr>PowerPoint Presentation</vt:lpstr>
      <vt:lpstr>Vision; The Dream/Tomorrow       MOTTO</vt:lpstr>
      <vt:lpstr>Professionalism in Healthcare</vt:lpstr>
      <vt:lpstr>PowerPoint Presentation</vt:lpstr>
      <vt:lpstr>Learning Outcomes</vt:lpstr>
      <vt:lpstr>Does it make any difference?</vt:lpstr>
      <vt:lpstr>Definition</vt:lpstr>
      <vt:lpstr>Professionalism</vt:lpstr>
      <vt:lpstr>Elements of Professionalism</vt:lpstr>
      <vt:lpstr>10 commitments of professional doctor</vt:lpstr>
      <vt:lpstr>Commitments as a professional  Medical Student</vt:lpstr>
      <vt:lpstr>Lack of Professionalism</vt:lpstr>
      <vt:lpstr>Lack of Professionalism…cont.</vt:lpstr>
      <vt:lpstr>How Professionalism Can  Be Implemented?</vt:lpstr>
      <vt:lpstr>Professionalism and Curriculum Design</vt:lpstr>
      <vt:lpstr>PowerPoint Presentation</vt:lpstr>
      <vt:lpstr>How can We Teach Professionalism?</vt:lpstr>
      <vt:lpstr>Do that.. &amp;  Don’t do that</vt:lpstr>
      <vt:lpstr>Follow Me</vt:lpstr>
      <vt:lpstr>How can Professionalism be Assessed?</vt:lpstr>
      <vt:lpstr>Performance  or hands on  assessment  Portfolios</vt:lpstr>
      <vt:lpstr>How to measure professionalism in an individual</vt:lpstr>
      <vt:lpstr>How can We  Assess Professionalism?</vt:lpstr>
      <vt:lpstr>Evaluation aspect</vt:lpstr>
      <vt:lpstr>Minor lapses</vt:lpstr>
      <vt:lpstr>Major lapses</vt:lpstr>
      <vt:lpstr>Critical events</vt:lpstr>
      <vt:lpstr>Final Words</vt:lpstr>
      <vt:lpstr> Dangers and Benefits of Social Media on E-Professionalism of Health Care Professionals: Scoping Review Tea Vukušić Rukavin </vt:lpstr>
      <vt:lpstr>The principle of confidentiality is the ethical obligation of physician to preserve the information gathered in association with patient care.  The patient needs to be able to trust the physicians, will protect the information shared in confidence.  It is worth emphasizing that, confidentiality can be breached in few cases, to other healthcare personnels for patient care, patient can harm oneself or others or required by law.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Kainat Mirza</cp:lastModifiedBy>
  <cp:revision>125</cp:revision>
  <dcterms:created xsi:type="dcterms:W3CDTF">2020-02-26T17:20:51Z</dcterms:created>
  <dcterms:modified xsi:type="dcterms:W3CDTF">2025-02-18T17:59:54Z</dcterms:modified>
</cp:coreProperties>
</file>