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563" r:id="rId2"/>
    <p:sldId id="405" r:id="rId3"/>
    <p:sldId id="362" r:id="rId4"/>
    <p:sldId id="496" r:id="rId5"/>
    <p:sldId id="278" r:id="rId6"/>
    <p:sldId id="257" r:id="rId7"/>
    <p:sldId id="566" r:id="rId8"/>
    <p:sldId id="586" r:id="rId9"/>
    <p:sldId id="587" r:id="rId10"/>
    <p:sldId id="588" r:id="rId11"/>
    <p:sldId id="589" r:id="rId12"/>
    <p:sldId id="574" r:id="rId13"/>
    <p:sldId id="550" r:id="rId14"/>
    <p:sldId id="573" r:id="rId15"/>
    <p:sldId id="575" r:id="rId16"/>
    <p:sldId id="576" r:id="rId17"/>
    <p:sldId id="54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nat Mirza" initials="KM" lastIdx="1" clrIdx="0">
    <p:extLst>
      <p:ext uri="{19B8F6BF-5375-455C-9EA6-DF929625EA0E}">
        <p15:presenceInfo xmlns:p15="http://schemas.microsoft.com/office/powerpoint/2012/main" userId="d9d122cefe2461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5"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5"/>
    <dgm:cxn modelId="{E4A97E14-7D05-4D68-BAE4-4AC1811FFA38}" type="presOf" srcId="{DA82EADB-2721-42A0-95EA-F9B5521A38A6}" destId="{A09CEA93-9338-4361-A5E6-CF85B6019F5A}" srcOrd="0" destOrd="0" presId="urn:microsoft.com/office/officeart/2005/8/layout/gear1#5"/>
    <dgm:cxn modelId="{0A31D815-D077-4866-A600-165E070A2D6F}" type="presOf" srcId="{F9CEBA05-2F10-437E-89B2-54F4D9FAF478}" destId="{5ED88519-AC6C-4AA3-B76D-812B93A167E4}" srcOrd="0" destOrd="0" presId="urn:microsoft.com/office/officeart/2005/8/layout/gear1#5"/>
    <dgm:cxn modelId="{A0416A29-364E-458C-90C5-1284F3C404E9}" type="presOf" srcId="{663C1E13-76F9-4B70-A2F2-CA23180743CE}" destId="{4822A78E-EAEC-401F-941A-3A84E13E2357}" srcOrd="2" destOrd="0" presId="urn:microsoft.com/office/officeart/2005/8/layout/gear1#5"/>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5"/>
    <dgm:cxn modelId="{4A9FFF58-7BC4-4C65-9759-C9C669FC2B76}" type="presOf" srcId="{DACAB5BA-B8B4-4D66-8B11-1D02259E020B}" destId="{B6B6B41B-120B-4968-AB6A-FC6E7C8EF3C0}" srcOrd="1" destOrd="0" presId="urn:microsoft.com/office/officeart/2005/8/layout/gear1#5"/>
    <dgm:cxn modelId="{CD461FA2-0710-4EF6-AA5F-BD774C121CA7}" type="presOf" srcId="{399ACE2F-90C5-48B1-9E65-700A32562848}" destId="{7D3EFDB4-E5D1-439A-86D8-1FCF80D959BA}" srcOrd="2" destOrd="0" presId="urn:microsoft.com/office/officeart/2005/8/layout/gear1#5"/>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5"/>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5"/>
    <dgm:cxn modelId="{5990A8E9-7068-4CD0-BDC1-650288BAF401}" type="presOf" srcId="{663C1E13-76F9-4B70-A2F2-CA23180743CE}" destId="{B9330EE9-43E4-4FD4-8144-E92B1DD0FCDF}" srcOrd="1" destOrd="0" presId="urn:microsoft.com/office/officeart/2005/8/layout/gear1#5"/>
    <dgm:cxn modelId="{9A0FA2F0-3016-4FA6-B4C5-E56783E79BCF}" type="presOf" srcId="{399ACE2F-90C5-48B1-9E65-700A32562848}" destId="{59EDF28D-6C67-49D0-B5A1-DE5C3CBA2292}" srcOrd="0" destOrd="0" presId="urn:microsoft.com/office/officeart/2005/8/layout/gear1#5"/>
    <dgm:cxn modelId="{EEB57BF3-C8C3-4D26-B720-6A2822B576FB}" type="presOf" srcId="{399ACE2F-90C5-48B1-9E65-700A32562848}" destId="{9815588C-16D0-4475-B64C-847FC87C8C32}" srcOrd="3" destOrd="0" presId="urn:microsoft.com/office/officeart/2005/8/layout/gear1#5"/>
    <dgm:cxn modelId="{0C255DF6-A053-4031-BF78-2222755ED1B9}" type="presOf" srcId="{663C1E13-76F9-4B70-A2F2-CA23180743CE}" destId="{93300324-D62F-4E58-B882-734182BDB462}" srcOrd="0" destOrd="0" presId="urn:microsoft.com/office/officeart/2005/8/layout/gear1#5"/>
    <dgm:cxn modelId="{E633DDFA-2095-473F-876E-4E0B2BFEEFF6}" type="presOf" srcId="{23718C41-0A1F-40BF-86BE-8A5476EC271E}" destId="{398423B3-DD54-4226-99D7-017EFC1488DF}" srcOrd="0" destOrd="0" presId="urn:microsoft.com/office/officeart/2005/8/layout/gear1#5"/>
    <dgm:cxn modelId="{1C705BF0-F7A3-4A41-98DE-5AA498EC2268}" type="presParOf" srcId="{5ED88519-AC6C-4AA3-B76D-812B93A167E4}" destId="{87622A90-D0D8-4EA3-BC0D-D537801AF2B1}" srcOrd="0" destOrd="0" presId="urn:microsoft.com/office/officeart/2005/8/layout/gear1#5"/>
    <dgm:cxn modelId="{5266FA23-4487-4733-8F43-10B4A20688EF}" type="presParOf" srcId="{5ED88519-AC6C-4AA3-B76D-812B93A167E4}" destId="{B6B6B41B-120B-4968-AB6A-FC6E7C8EF3C0}" srcOrd="1" destOrd="0" presId="urn:microsoft.com/office/officeart/2005/8/layout/gear1#5"/>
    <dgm:cxn modelId="{23C721C6-4DD1-49A5-A0CC-65BFB64A7E75}" type="presParOf" srcId="{5ED88519-AC6C-4AA3-B76D-812B93A167E4}" destId="{8BC64EA7-2794-42B6-96C9-F39A52CB985A}" srcOrd="2" destOrd="0" presId="urn:microsoft.com/office/officeart/2005/8/layout/gear1#5"/>
    <dgm:cxn modelId="{08D4CDD4-CF96-43E9-B573-3FB26B41DE0C}" type="presParOf" srcId="{5ED88519-AC6C-4AA3-B76D-812B93A167E4}" destId="{93300324-D62F-4E58-B882-734182BDB462}" srcOrd="3" destOrd="0" presId="urn:microsoft.com/office/officeart/2005/8/layout/gear1#5"/>
    <dgm:cxn modelId="{0C03EB2A-BA9F-4177-9C0D-A92A2D112A1E}" type="presParOf" srcId="{5ED88519-AC6C-4AA3-B76D-812B93A167E4}" destId="{B9330EE9-43E4-4FD4-8144-E92B1DD0FCDF}" srcOrd="4" destOrd="0" presId="urn:microsoft.com/office/officeart/2005/8/layout/gear1#5"/>
    <dgm:cxn modelId="{B7789E63-81C6-41C0-A5D9-387B1A51717B}" type="presParOf" srcId="{5ED88519-AC6C-4AA3-B76D-812B93A167E4}" destId="{4822A78E-EAEC-401F-941A-3A84E13E2357}" srcOrd="5" destOrd="0" presId="urn:microsoft.com/office/officeart/2005/8/layout/gear1#5"/>
    <dgm:cxn modelId="{830F74C4-09BC-4E6A-ABCE-5808A3EAE773}" type="presParOf" srcId="{5ED88519-AC6C-4AA3-B76D-812B93A167E4}" destId="{59EDF28D-6C67-49D0-B5A1-DE5C3CBA2292}" srcOrd="6" destOrd="0" presId="urn:microsoft.com/office/officeart/2005/8/layout/gear1#5"/>
    <dgm:cxn modelId="{92E21763-77DE-4C9D-A499-28DE0AED0A6E}" type="presParOf" srcId="{5ED88519-AC6C-4AA3-B76D-812B93A167E4}" destId="{23DC08E4-3725-4448-BFFF-1CCEA2F2987E}" srcOrd="7" destOrd="0" presId="urn:microsoft.com/office/officeart/2005/8/layout/gear1#5"/>
    <dgm:cxn modelId="{E00C3D16-7BB4-47D7-9337-A6DC556836A3}" type="presParOf" srcId="{5ED88519-AC6C-4AA3-B76D-812B93A167E4}" destId="{7D3EFDB4-E5D1-439A-86D8-1FCF80D959BA}" srcOrd="8" destOrd="0" presId="urn:microsoft.com/office/officeart/2005/8/layout/gear1#5"/>
    <dgm:cxn modelId="{B1A8B9D7-A8F9-4D92-9BB0-4672EC454C94}" type="presParOf" srcId="{5ED88519-AC6C-4AA3-B76D-812B93A167E4}" destId="{9815588C-16D0-4475-B64C-847FC87C8C32}" srcOrd="9" destOrd="0" presId="urn:microsoft.com/office/officeart/2005/8/layout/gear1#5"/>
    <dgm:cxn modelId="{FFB249CB-C123-4064-A0AD-BE7A0B9EF2A4}" type="presParOf" srcId="{5ED88519-AC6C-4AA3-B76D-812B93A167E4}" destId="{398423B3-DD54-4226-99D7-017EFC1488DF}" srcOrd="10" destOrd="0" presId="urn:microsoft.com/office/officeart/2005/8/layout/gear1#5"/>
    <dgm:cxn modelId="{00DCB96D-7544-4E39-9DB2-EC33C479AC4C}" type="presParOf" srcId="{5ED88519-AC6C-4AA3-B76D-812B93A167E4}" destId="{6DF3A3A0-5919-4E69-80DD-61760D6340A0}" srcOrd="11" destOrd="0" presId="urn:microsoft.com/office/officeart/2005/8/layout/gear1#5"/>
    <dgm:cxn modelId="{A941BE95-AD73-4534-949E-F30171D085E1}" type="presParOf" srcId="{5ED88519-AC6C-4AA3-B76D-812B93A167E4}" destId="{A09CEA93-9338-4361-A5E6-CF85B6019F5A}" srcOrd="12" destOrd="0" presId="urn:microsoft.com/office/officeart/2005/8/layout/gear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41954" y="2016277"/>
          <a:ext cx="1889692" cy="1889692"/>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Wisdom</a:t>
          </a:r>
        </a:p>
      </dsp:txBody>
      <dsp:txXfrm>
        <a:off x="1921866" y="2458928"/>
        <a:ext cx="1129868" cy="971341"/>
      </dsp:txXfrm>
    </dsp:sp>
    <dsp:sp modelId="{93300324-D62F-4E58-B882-734182BDB462}">
      <dsp:nvSpPr>
        <dsp:cNvPr id="0" name=""/>
        <dsp:cNvSpPr/>
      </dsp:nvSpPr>
      <dsp:spPr>
        <a:xfrm>
          <a:off x="446654" y="1573780"/>
          <a:ext cx="1374322" cy="137432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Black" pitchFamily="34" charset="0"/>
            </a:rPr>
            <a:t>Truth</a:t>
          </a:r>
          <a:r>
            <a:rPr lang="en-US" sz="1300" kern="1200" dirty="0"/>
            <a:t> </a:t>
          </a:r>
        </a:p>
      </dsp:txBody>
      <dsp:txXfrm>
        <a:off x="792644" y="1921861"/>
        <a:ext cx="682342" cy="678160"/>
      </dsp:txXfrm>
    </dsp:sp>
    <dsp:sp modelId="{59EDF28D-6C67-49D0-B5A1-DE5C3CBA2292}">
      <dsp:nvSpPr>
        <dsp:cNvPr id="0" name=""/>
        <dsp:cNvSpPr/>
      </dsp:nvSpPr>
      <dsp:spPr>
        <a:xfrm rot="20700000">
          <a:off x="1216415" y="625638"/>
          <a:ext cx="1346555" cy="1346555"/>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Servic</a:t>
          </a:r>
          <a:r>
            <a:rPr lang="en-US" sz="1300" kern="1200" dirty="0">
              <a:latin typeface="Arial Black" pitchFamily="34" charset="0"/>
            </a:rPr>
            <a:t>e</a:t>
          </a:r>
          <a:r>
            <a:rPr lang="en-US" sz="1300" kern="1200" dirty="0"/>
            <a:t> </a:t>
          </a:r>
        </a:p>
      </dsp:txBody>
      <dsp:txXfrm rot="-20700000">
        <a:off x="1511754" y="920977"/>
        <a:ext cx="755877" cy="755877"/>
      </dsp:txXfrm>
    </dsp:sp>
    <dsp:sp modelId="{398423B3-DD54-4226-99D7-017EFC1488DF}">
      <dsp:nvSpPr>
        <dsp:cNvPr id="0" name=""/>
        <dsp:cNvSpPr/>
      </dsp:nvSpPr>
      <dsp:spPr>
        <a:xfrm>
          <a:off x="1392658" y="1739889"/>
          <a:ext cx="2418806" cy="2418806"/>
        </a:xfrm>
        <a:prstGeom prst="circularArrow">
          <a:avLst>
            <a:gd name="adj1" fmla="val 4687"/>
            <a:gd name="adj2" fmla="val 299029"/>
            <a:gd name="adj3" fmla="val 2494985"/>
            <a:gd name="adj4" fmla="val 15907681"/>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03264" y="1272950"/>
          <a:ext cx="1757414" cy="1757414"/>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04943" y="333947"/>
          <a:ext cx="1894846" cy="1894846"/>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5">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62010-51CC-4879-AA49-9AFEAD298394}" type="datetimeFigureOut">
              <a:rPr lang="en-US" smtClean="0"/>
              <a:t>2/18/2025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F12D-EC3C-44AD-8262-1354B164A540}" type="slidenum">
              <a:rPr lang="en-US" smtClean="0"/>
              <a:t>‹#›</a:t>
            </a:fld>
            <a:endParaRPr lang="en-US" dirty="0"/>
          </a:p>
        </p:txBody>
      </p:sp>
    </p:spTree>
    <p:extLst>
      <p:ext uri="{BB962C8B-B14F-4D97-AF65-F5344CB8AC3E}">
        <p14:creationId xmlns:p14="http://schemas.microsoft.com/office/powerpoint/2010/main" val="288225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a:t>
            </a:fld>
            <a:endParaRPr lang="en-US" dirty="0"/>
          </a:p>
        </p:txBody>
      </p:sp>
    </p:spTree>
    <p:extLst>
      <p:ext uri="{BB962C8B-B14F-4D97-AF65-F5344CB8AC3E}">
        <p14:creationId xmlns:p14="http://schemas.microsoft.com/office/powerpoint/2010/main" val="360752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07705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120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01512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201853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6634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9302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47960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06277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10329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3562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96148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645C-3E65-483A-8DE8-52F64BB23A80}" type="datetimeFigureOut">
              <a:rPr lang="en-US" smtClean="0"/>
              <a:t>2/18/2025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D47E4-2CE8-4924-858E-48A4035B5E4C}" type="slidenum">
              <a:rPr lang="en-US" smtClean="0"/>
              <a:t>‹#›</a:t>
            </a:fld>
            <a:endParaRPr lang="en-US" dirty="0"/>
          </a:p>
        </p:txBody>
      </p:sp>
    </p:spTree>
    <p:extLst>
      <p:ext uri="{BB962C8B-B14F-4D97-AF65-F5344CB8AC3E}">
        <p14:creationId xmlns:p14="http://schemas.microsoft.com/office/powerpoint/2010/main" val="180091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3"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FBB1-3299-9FFD-F611-1F1C2613B91A}"/>
              </a:ext>
            </a:extLst>
          </p:cNvPr>
          <p:cNvSpPr>
            <a:spLocks noGrp="1"/>
          </p:cNvSpPr>
          <p:nvPr>
            <p:ph type="title"/>
          </p:nvPr>
        </p:nvSpPr>
        <p:spPr/>
        <p:txBody>
          <a:bodyPr/>
          <a:lstStyle/>
          <a:p>
            <a:r>
              <a:rPr lang="en-US" b="1" dirty="0">
                <a:solidFill>
                  <a:srgbClr val="7030A0"/>
                </a:solidFill>
              </a:rPr>
              <a:t>Rights of the Doctor </a:t>
            </a:r>
          </a:p>
        </p:txBody>
      </p:sp>
      <p:sp>
        <p:nvSpPr>
          <p:cNvPr id="3" name="Content Placeholder 2">
            <a:extLst>
              <a:ext uri="{FF2B5EF4-FFF2-40B4-BE49-F238E27FC236}">
                <a16:creationId xmlns:a16="http://schemas.microsoft.com/office/drawing/2014/main" id="{30CF49DC-4A60-3576-0D7F-BA6BD7448980}"/>
              </a:ext>
            </a:extLst>
          </p:cNvPr>
          <p:cNvSpPr>
            <a:spLocks noGrp="1"/>
          </p:cNvSpPr>
          <p:nvPr>
            <p:ph idx="1"/>
          </p:nvPr>
        </p:nvSpPr>
        <p:spPr/>
        <p:txBody>
          <a:bodyPr>
            <a:normAutofit fontScale="92500"/>
          </a:bodyPr>
          <a:lstStyle/>
          <a:p>
            <a:r>
              <a:rPr lang="en-US" dirty="0"/>
              <a:t>A doctor has the right to </a:t>
            </a:r>
            <a:r>
              <a:rPr lang="en-US" b="1" dirty="0">
                <a:solidFill>
                  <a:srgbClr val="C00000"/>
                </a:solidFill>
              </a:rPr>
              <a:t>refuse to undertake </a:t>
            </a:r>
            <a:r>
              <a:rPr lang="en-US" dirty="0"/>
              <a:t>an action, a procedure or an intervention which is </a:t>
            </a:r>
            <a:r>
              <a:rPr lang="en-US" dirty="0">
                <a:solidFill>
                  <a:srgbClr val="C00000"/>
                </a:solidFill>
              </a:rPr>
              <a:t>against his/her personal ethics </a:t>
            </a:r>
            <a:r>
              <a:rPr lang="en-US" dirty="0"/>
              <a:t>or beliefs.</a:t>
            </a:r>
          </a:p>
          <a:p>
            <a:r>
              <a:rPr lang="en-US" dirty="0"/>
              <a:t> S/he also has the right </a:t>
            </a:r>
            <a:r>
              <a:rPr lang="en-US" b="1" dirty="0">
                <a:solidFill>
                  <a:srgbClr val="00B050"/>
                </a:solidFill>
              </a:rPr>
              <a:t>to refuse </a:t>
            </a:r>
            <a:r>
              <a:rPr lang="en-US" dirty="0"/>
              <a:t>to treat a certain individual provided the individual is </a:t>
            </a:r>
            <a:r>
              <a:rPr lang="en-US" b="1" dirty="0">
                <a:solidFill>
                  <a:srgbClr val="C00000"/>
                </a:solidFill>
              </a:rPr>
              <a:t>not</a:t>
            </a:r>
            <a:r>
              <a:rPr lang="en-US" dirty="0"/>
              <a:t> in any immediate Life-threatening danger </a:t>
            </a:r>
          </a:p>
          <a:p>
            <a:r>
              <a:rPr lang="en-US" dirty="0"/>
              <a:t>In such an eventuality the physician is under obligation to refer the patient to another professional. </a:t>
            </a:r>
          </a:p>
        </p:txBody>
      </p:sp>
    </p:spTree>
    <p:extLst>
      <p:ext uri="{BB962C8B-B14F-4D97-AF65-F5344CB8AC3E}">
        <p14:creationId xmlns:p14="http://schemas.microsoft.com/office/powerpoint/2010/main" val="265107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16A7-840F-B207-4875-9E28C8FD94F6}"/>
              </a:ext>
            </a:extLst>
          </p:cNvPr>
          <p:cNvSpPr>
            <a:spLocks noGrp="1"/>
          </p:cNvSpPr>
          <p:nvPr>
            <p:ph type="title"/>
          </p:nvPr>
        </p:nvSpPr>
        <p:spPr/>
        <p:txBody>
          <a:bodyPr/>
          <a:lstStyle/>
          <a:p>
            <a:r>
              <a:rPr lang="en-US" b="1" dirty="0">
                <a:solidFill>
                  <a:srgbClr val="7030A0"/>
                </a:solidFill>
              </a:rPr>
              <a:t>Responsibilities of Doctor</a:t>
            </a:r>
          </a:p>
        </p:txBody>
      </p:sp>
      <p:sp>
        <p:nvSpPr>
          <p:cNvPr id="3" name="Content Placeholder 2">
            <a:extLst>
              <a:ext uri="{FF2B5EF4-FFF2-40B4-BE49-F238E27FC236}">
                <a16:creationId xmlns:a16="http://schemas.microsoft.com/office/drawing/2014/main" id="{A0650C14-2C12-715B-CDEF-3B0A3E3F3EC9}"/>
              </a:ext>
            </a:extLst>
          </p:cNvPr>
          <p:cNvSpPr>
            <a:spLocks noGrp="1"/>
          </p:cNvSpPr>
          <p:nvPr>
            <p:ph idx="1"/>
          </p:nvPr>
        </p:nvSpPr>
        <p:spPr/>
        <p:txBody>
          <a:bodyPr>
            <a:normAutofit fontScale="85000" lnSpcReduction="10000"/>
          </a:bodyPr>
          <a:lstStyle/>
          <a:p>
            <a:r>
              <a:rPr lang="en-US" dirty="0"/>
              <a:t>Provide </a:t>
            </a:r>
            <a:r>
              <a:rPr lang="en-US" dirty="0">
                <a:solidFill>
                  <a:srgbClr val="C00000"/>
                </a:solidFill>
              </a:rPr>
              <a:t>scientific information </a:t>
            </a:r>
            <a:r>
              <a:rPr lang="en-US" dirty="0"/>
              <a:t>on disease, diagnostics and treatment options available to the patient.</a:t>
            </a:r>
          </a:p>
          <a:p>
            <a:r>
              <a:rPr lang="en-US" dirty="0"/>
              <a:t>S/he is also </a:t>
            </a:r>
            <a:r>
              <a:rPr lang="en-US" b="1" dirty="0">
                <a:solidFill>
                  <a:srgbClr val="C00000"/>
                </a:solidFill>
              </a:rPr>
              <a:t>responsible for addressing </a:t>
            </a:r>
            <a:r>
              <a:rPr lang="en-US" dirty="0"/>
              <a:t>a patient’s concerns and taking informed consent for all therapeutic actions. </a:t>
            </a:r>
          </a:p>
          <a:p>
            <a:r>
              <a:rPr lang="en-US" dirty="0"/>
              <a:t>Doctors must </a:t>
            </a:r>
            <a:r>
              <a:rPr lang="en-US" b="1" dirty="0">
                <a:solidFill>
                  <a:srgbClr val="C00000"/>
                </a:solidFill>
              </a:rPr>
              <a:t>respect</a:t>
            </a:r>
            <a:r>
              <a:rPr lang="en-US" dirty="0"/>
              <a:t> the patient’s decisions even when they are in </a:t>
            </a:r>
            <a:r>
              <a:rPr lang="en-US" dirty="0">
                <a:solidFill>
                  <a:srgbClr val="00B050"/>
                </a:solidFill>
              </a:rPr>
              <a:t>disagreement</a:t>
            </a:r>
            <a:r>
              <a:rPr lang="en-US" dirty="0"/>
              <a:t> with them. </a:t>
            </a:r>
          </a:p>
          <a:p>
            <a:r>
              <a:rPr lang="en-US" dirty="0"/>
              <a:t>They must </a:t>
            </a:r>
            <a:r>
              <a:rPr lang="en-US" b="1" dirty="0">
                <a:solidFill>
                  <a:srgbClr val="C00000"/>
                </a:solidFill>
              </a:rPr>
              <a:t>uphold the interest </a:t>
            </a:r>
            <a:r>
              <a:rPr lang="en-US" dirty="0"/>
              <a:t>of their patient </a:t>
            </a:r>
            <a:r>
              <a:rPr lang="en-US" dirty="0">
                <a:solidFill>
                  <a:srgbClr val="00B050"/>
                </a:solidFill>
              </a:rPr>
              <a:t>above their own</a:t>
            </a:r>
            <a:r>
              <a:rPr lang="en-US" dirty="0"/>
              <a:t>.</a:t>
            </a:r>
          </a:p>
          <a:p>
            <a:r>
              <a:rPr lang="en-US" dirty="0"/>
              <a:t>They must also </a:t>
            </a:r>
            <a:r>
              <a:rPr lang="en-US" b="1" dirty="0">
                <a:solidFill>
                  <a:srgbClr val="C00000"/>
                </a:solidFill>
              </a:rPr>
              <a:t>never use </a:t>
            </a:r>
            <a:r>
              <a:rPr lang="en-US" dirty="0"/>
              <a:t>their authority in any cause other than the </a:t>
            </a:r>
            <a:r>
              <a:rPr lang="en-US" dirty="0">
                <a:solidFill>
                  <a:srgbClr val="00B050"/>
                </a:solidFill>
              </a:rPr>
              <a:t>best interest of the patient</a:t>
            </a:r>
          </a:p>
        </p:txBody>
      </p:sp>
    </p:spTree>
    <p:extLst>
      <p:ext uri="{BB962C8B-B14F-4D97-AF65-F5344CB8AC3E}">
        <p14:creationId xmlns:p14="http://schemas.microsoft.com/office/powerpoint/2010/main" val="3669727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1B80-8413-4639-8F9C-C5F7C2657D8F}"/>
              </a:ext>
            </a:extLst>
          </p:cNvPr>
          <p:cNvSpPr>
            <a:spLocks noGrp="1"/>
          </p:cNvSpPr>
          <p:nvPr>
            <p:ph type="title"/>
          </p:nvPr>
        </p:nvSpPr>
        <p:spPr>
          <a:xfrm>
            <a:off x="609600" y="1142999"/>
            <a:ext cx="8229600" cy="731837"/>
          </a:xfrm>
        </p:spPr>
        <p:txBody>
          <a:bodyPr>
            <a:noAutofit/>
          </a:bodyPr>
          <a:lstStyle/>
          <a:p>
            <a:pPr algn="l"/>
            <a:r>
              <a:rPr lang="en-US" sz="2000" b="1" dirty="0">
                <a:solidFill>
                  <a:srgbClr val="7030A0"/>
                </a:solidFill>
              </a:rPr>
              <a:t>The impact of artificial intelligence on the person-</a:t>
            </a:r>
            <a:r>
              <a:rPr lang="en-US" sz="2000" b="1" dirty="0" err="1">
                <a:solidFill>
                  <a:srgbClr val="7030A0"/>
                </a:solidFill>
              </a:rPr>
              <a:t>centred</a:t>
            </a:r>
            <a:r>
              <a:rPr lang="en-US" sz="2000" b="1" dirty="0">
                <a:solidFill>
                  <a:srgbClr val="7030A0"/>
                </a:solidFill>
              </a:rPr>
              <a:t>, doctor-patient relationship: some problems and solutions</a:t>
            </a:r>
            <a:br>
              <a:rPr lang="en-US" sz="2000" b="1" dirty="0">
                <a:solidFill>
                  <a:srgbClr val="7030A0"/>
                </a:solidFill>
              </a:rPr>
            </a:br>
            <a:r>
              <a:rPr lang="en-US" sz="1800" dirty="0">
                <a:solidFill>
                  <a:srgbClr val="0070C0"/>
                </a:solidFill>
              </a:rPr>
              <a:t>Aurelia </a:t>
            </a:r>
            <a:r>
              <a:rPr lang="en-US" sz="1800" dirty="0" err="1">
                <a:solidFill>
                  <a:srgbClr val="0070C0"/>
                </a:solidFill>
              </a:rPr>
              <a:t>Sauerbrei</a:t>
            </a:r>
            <a:r>
              <a:rPr lang="en-US" sz="1800" dirty="0">
                <a:solidFill>
                  <a:srgbClr val="0070C0"/>
                </a:solidFill>
              </a:rPr>
              <a:t> et al.</a:t>
            </a:r>
            <a:br>
              <a:rPr lang="en-US" sz="2000" b="1" dirty="0">
                <a:solidFill>
                  <a:srgbClr val="7030A0"/>
                </a:solidFill>
              </a:rPr>
            </a:br>
            <a:r>
              <a:rPr lang="en-US" sz="1200" b="1" dirty="0">
                <a:solidFill>
                  <a:srgbClr val="7030A0"/>
                </a:solidFill>
              </a:rPr>
              <a:t>Published: 20 April 2023</a:t>
            </a:r>
            <a:br>
              <a:rPr lang="en-US" sz="1050" b="1" dirty="0">
                <a:solidFill>
                  <a:srgbClr val="7030A0"/>
                </a:solidFill>
              </a:rPr>
            </a:br>
            <a:r>
              <a:rPr lang="en-US" sz="1600" b="1" dirty="0">
                <a:solidFill>
                  <a:srgbClr val="7030A0"/>
                </a:solidFill>
              </a:rPr>
              <a:t>Volume 23, article number 73</a:t>
            </a:r>
            <a:endParaRPr lang="en-US" sz="2800" dirty="0">
              <a:solidFill>
                <a:srgbClr val="0070C0"/>
              </a:solidFill>
            </a:endParaRPr>
          </a:p>
        </p:txBody>
      </p:sp>
      <p:sp>
        <p:nvSpPr>
          <p:cNvPr id="3" name="Content Placeholder 2">
            <a:extLst>
              <a:ext uri="{FF2B5EF4-FFF2-40B4-BE49-F238E27FC236}">
                <a16:creationId xmlns:a16="http://schemas.microsoft.com/office/drawing/2014/main" id="{9FC6D18A-1472-7D57-7CC1-9340CC0165EC}"/>
              </a:ext>
            </a:extLst>
          </p:cNvPr>
          <p:cNvSpPr>
            <a:spLocks noGrp="1"/>
          </p:cNvSpPr>
          <p:nvPr>
            <p:ph idx="1"/>
          </p:nvPr>
        </p:nvSpPr>
        <p:spPr>
          <a:xfrm>
            <a:off x="457200" y="2556170"/>
            <a:ext cx="8229600" cy="3569993"/>
          </a:xfrm>
        </p:spPr>
        <p:txBody>
          <a:bodyPr>
            <a:normAutofit fontScale="85000" lnSpcReduction="10000"/>
          </a:bodyPr>
          <a:lstStyle/>
          <a:p>
            <a:r>
              <a:rPr lang="en-US" dirty="0"/>
              <a:t>This study explores the impact of artificial intelligence (AI) on empathy, compassion, and trust in doctor-patient relationships. </a:t>
            </a:r>
          </a:p>
          <a:p>
            <a:r>
              <a:rPr lang="en-US" dirty="0"/>
              <a:t>It highlights the need for AI to be used in an assistive role and for medical education to adapt accordingly.</a:t>
            </a:r>
          </a:p>
          <a:p>
            <a:r>
              <a:rPr lang="en-US" dirty="0"/>
              <a:t> The authors emphasize intentional efforts to ensure AI supports, rather than undermines, person-centered care.</a:t>
            </a:r>
          </a:p>
        </p:txBody>
      </p:sp>
      <p:sp>
        <p:nvSpPr>
          <p:cNvPr id="5" name="TextBox 4">
            <a:extLst>
              <a:ext uri="{FF2B5EF4-FFF2-40B4-BE49-F238E27FC236}">
                <a16:creationId xmlns:a16="http://schemas.microsoft.com/office/drawing/2014/main" id="{183B5A15-EF11-76A2-5D7B-8EA2BAC5F8F1}"/>
              </a:ext>
            </a:extLst>
          </p:cNvPr>
          <p:cNvSpPr txBox="1"/>
          <p:nvPr/>
        </p:nvSpPr>
        <p:spPr>
          <a:xfrm>
            <a:off x="609600" y="6248400"/>
            <a:ext cx="6400800" cy="369332"/>
          </a:xfrm>
          <a:prstGeom prst="rect">
            <a:avLst/>
          </a:prstGeom>
          <a:noFill/>
        </p:spPr>
        <p:txBody>
          <a:bodyPr wrap="square">
            <a:spAutoFit/>
          </a:bodyPr>
          <a:lstStyle/>
          <a:p>
            <a:r>
              <a:rPr lang="en-US" dirty="0">
                <a:solidFill>
                  <a:srgbClr val="0070C0"/>
                </a:solidFill>
              </a:rPr>
              <a:t>https://link.springer.com/article/10.1186/s12911-023-02162-y</a:t>
            </a:r>
          </a:p>
        </p:txBody>
      </p:sp>
      <p:sp>
        <p:nvSpPr>
          <p:cNvPr id="6" name="TextBox 5">
            <a:extLst>
              <a:ext uri="{FF2B5EF4-FFF2-40B4-BE49-F238E27FC236}">
                <a16:creationId xmlns:a16="http://schemas.microsoft.com/office/drawing/2014/main" id="{C50D260B-CA6C-D8E2-987B-682B5E58F5AF}"/>
              </a:ext>
            </a:extLst>
          </p:cNvPr>
          <p:cNvSpPr txBox="1"/>
          <p:nvPr/>
        </p:nvSpPr>
        <p:spPr>
          <a:xfrm>
            <a:off x="14731" y="0"/>
            <a:ext cx="3429000" cy="461665"/>
          </a:xfrm>
          <a:prstGeom prst="rect">
            <a:avLst/>
          </a:prstGeom>
          <a:noFill/>
        </p:spPr>
        <p:txBody>
          <a:bodyPr wrap="square" rtlCol="0">
            <a:spAutoFit/>
          </a:bodyPr>
          <a:lstStyle/>
          <a:p>
            <a:r>
              <a:rPr lang="en-US" sz="2400" b="1" dirty="0"/>
              <a:t>Longitudinal Integration</a:t>
            </a:r>
          </a:p>
        </p:txBody>
      </p:sp>
    </p:spTree>
    <p:extLst>
      <p:ext uri="{BB962C8B-B14F-4D97-AF65-F5344CB8AC3E}">
        <p14:creationId xmlns:p14="http://schemas.microsoft.com/office/powerpoint/2010/main" val="252762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0" y="2236763"/>
            <a:ext cx="8623495" cy="4133903"/>
          </a:xfrm>
        </p:spPr>
        <p:txBody>
          <a:bodyPr>
            <a:noAutofit/>
          </a:bodyPr>
          <a:lstStyle/>
          <a:p>
            <a:pPr marL="257175" indent="-257175" algn="l">
              <a:buClr>
                <a:schemeClr val="tx1"/>
              </a:buClr>
              <a:buFont typeface="Arial" panose="020B0604020202020204" pitchFamily="34" charset="0"/>
              <a:buChar char="•"/>
            </a:pPr>
            <a:r>
              <a:rPr lang="en-US" sz="2500" dirty="0"/>
              <a:t>The </a:t>
            </a:r>
            <a:r>
              <a:rPr lang="en-US" sz="2500" dirty="0">
                <a:solidFill>
                  <a:srgbClr val="FF0000"/>
                </a:solidFill>
              </a:rPr>
              <a:t>principle of confidentiality </a:t>
            </a:r>
            <a:r>
              <a:rPr lang="en-US" sz="2500" dirty="0"/>
              <a:t>is the ethical obligation of physician to preserve the information gathered in association with patient care.</a:t>
            </a:r>
            <a:br>
              <a:rPr lang="en-US" sz="2500" dirty="0"/>
            </a:br>
            <a:br>
              <a:rPr lang="en-US" sz="2500" dirty="0"/>
            </a:br>
            <a:r>
              <a:rPr lang="en-US" sz="2500" dirty="0"/>
              <a:t>The patient needs to be able </a:t>
            </a:r>
            <a:r>
              <a:rPr lang="en-US" sz="2500" dirty="0">
                <a:solidFill>
                  <a:srgbClr val="FF0000"/>
                </a:solidFill>
              </a:rPr>
              <a:t>to trust the physicians</a:t>
            </a:r>
            <a:r>
              <a:rPr lang="en-US" sz="2500" dirty="0"/>
              <a:t>, will protect the information shared in confidence.</a:t>
            </a:r>
            <a:br>
              <a:rPr lang="en-US" sz="2500" dirty="0"/>
            </a:br>
            <a:br>
              <a:rPr lang="en-US" sz="2500" dirty="0"/>
            </a:br>
            <a:r>
              <a:rPr lang="en-US" sz="2500" dirty="0"/>
              <a:t>It is worth emphasizing that, confidentiality can be </a:t>
            </a:r>
            <a:r>
              <a:rPr lang="en-US" sz="2500" dirty="0">
                <a:solidFill>
                  <a:srgbClr val="FF0000"/>
                </a:solidFill>
              </a:rPr>
              <a:t>breached in few cases</a:t>
            </a:r>
            <a:r>
              <a:rPr lang="en-US" sz="2500" dirty="0"/>
              <a:t>, to other healthcare personnels for patient care, patient can harm oneself or others or required by law.</a:t>
            </a:r>
            <a:endParaRPr lang="en-US" sz="2500" dirty="0">
              <a:latin typeface="Arial Rounded MT Bold" panose="020F0704030504030204" pitchFamily="34" charset="0"/>
            </a:endParaRPr>
          </a:p>
        </p:txBody>
      </p:sp>
      <p:sp>
        <p:nvSpPr>
          <p:cNvPr id="5" name="Oval 4"/>
          <p:cNvSpPr/>
          <p:nvPr/>
        </p:nvSpPr>
        <p:spPr>
          <a:xfrm>
            <a:off x="3105359" y="664270"/>
            <a:ext cx="2933282" cy="14410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r>
              <a:rPr lang="en-US" sz="2400" b="1" dirty="0">
                <a:solidFill>
                  <a:prstClr val="white"/>
                </a:solidFill>
                <a:latin typeface="Calibri"/>
              </a:rPr>
              <a:t>Confidentiality</a:t>
            </a:r>
          </a:p>
        </p:txBody>
      </p:sp>
      <p:sp>
        <p:nvSpPr>
          <p:cNvPr id="3" name="TextBox 2">
            <a:extLst>
              <a:ext uri="{FF2B5EF4-FFF2-40B4-BE49-F238E27FC236}">
                <a16:creationId xmlns:a16="http://schemas.microsoft.com/office/drawing/2014/main" id="{196BD3AB-59D7-A490-FD8F-7549AC57A1E2}"/>
              </a:ext>
            </a:extLst>
          </p:cNvPr>
          <p:cNvSpPr txBox="1"/>
          <p:nvPr/>
        </p:nvSpPr>
        <p:spPr>
          <a:xfrm>
            <a:off x="14731" y="0"/>
            <a:ext cx="3429000" cy="461665"/>
          </a:xfrm>
          <a:prstGeom prst="rect">
            <a:avLst/>
          </a:prstGeom>
          <a:noFill/>
        </p:spPr>
        <p:txBody>
          <a:bodyPr wrap="square" rtlCol="0">
            <a:spAutoFit/>
          </a:bodyPr>
          <a:lstStyle/>
          <a:p>
            <a:r>
              <a:rPr lang="en-US" sz="2400" b="1" dirty="0"/>
              <a:t>Longitudinal Integration</a:t>
            </a:r>
          </a:p>
        </p:txBody>
      </p:sp>
    </p:spTree>
    <p:extLst>
      <p:ext uri="{BB962C8B-B14F-4D97-AF65-F5344CB8AC3E}">
        <p14:creationId xmlns:p14="http://schemas.microsoft.com/office/powerpoint/2010/main" val="42314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D6C5-2DEE-7AD2-2404-DC5947A459A7}"/>
              </a:ext>
            </a:extLst>
          </p:cNvPr>
          <p:cNvSpPr>
            <a:spLocks noGrp="1"/>
          </p:cNvSpPr>
          <p:nvPr>
            <p:ph type="title"/>
          </p:nvPr>
        </p:nvSpPr>
        <p:spPr/>
        <p:txBody>
          <a:bodyPr>
            <a:normAutofit/>
          </a:bodyPr>
          <a:lstStyle/>
          <a:p>
            <a:r>
              <a:rPr lang="en-US" sz="4800" b="1" dirty="0">
                <a:solidFill>
                  <a:srgbClr val="7030A0"/>
                </a:solidFill>
              </a:rPr>
              <a:t>MCQ</a:t>
            </a:r>
          </a:p>
        </p:txBody>
      </p:sp>
      <p:sp>
        <p:nvSpPr>
          <p:cNvPr id="3" name="Content Placeholder 2">
            <a:extLst>
              <a:ext uri="{FF2B5EF4-FFF2-40B4-BE49-F238E27FC236}">
                <a16:creationId xmlns:a16="http://schemas.microsoft.com/office/drawing/2014/main" id="{DC9305FD-67F5-01E7-95B0-7BC59F58B809}"/>
              </a:ext>
            </a:extLst>
          </p:cNvPr>
          <p:cNvSpPr>
            <a:spLocks noGrp="1"/>
          </p:cNvSpPr>
          <p:nvPr>
            <p:ph idx="1"/>
          </p:nvPr>
        </p:nvSpPr>
        <p:spPr/>
        <p:txBody>
          <a:bodyPr>
            <a:normAutofit fontScale="85000" lnSpcReduction="20000"/>
          </a:bodyPr>
          <a:lstStyle/>
          <a:p>
            <a:pPr marL="0" indent="0">
              <a:buNone/>
            </a:pPr>
            <a:r>
              <a:rPr lang="en-US" dirty="0"/>
              <a:t>1. A 45-year-old patient with hypertension refuses to take his prescribed medication, stating that he prefers herbal remedies. The doctor believes this will negatively impact his health. What is the doctor’s ethical responsibility in this situation?</a:t>
            </a:r>
          </a:p>
          <a:p>
            <a:pPr marL="0" indent="0">
              <a:buNone/>
            </a:pPr>
            <a:r>
              <a:rPr lang="en-US" dirty="0"/>
              <a:t>A) Force the patient to take the medication for their own benefit</a:t>
            </a:r>
          </a:p>
          <a:p>
            <a:pPr marL="0" indent="0">
              <a:buNone/>
            </a:pPr>
            <a:r>
              <a:rPr lang="en-US" dirty="0"/>
              <a:t>B) Respect the patient’s autonomy but provide information on the risks of not taking the medication</a:t>
            </a:r>
          </a:p>
          <a:p>
            <a:pPr marL="0" indent="0">
              <a:buNone/>
            </a:pPr>
            <a:r>
              <a:rPr lang="en-US" dirty="0"/>
              <a:t>C) Stop treating the patient as they are non-compliant</a:t>
            </a:r>
          </a:p>
          <a:p>
            <a:pPr marL="0" indent="0">
              <a:buNone/>
            </a:pPr>
            <a:r>
              <a:rPr lang="en-US" dirty="0"/>
              <a:t>D) Prescribe an herbal remedy instead to satisfy the patient</a:t>
            </a:r>
          </a:p>
        </p:txBody>
      </p:sp>
      <p:sp>
        <p:nvSpPr>
          <p:cNvPr id="4" name="TextBox 3">
            <a:extLst>
              <a:ext uri="{FF2B5EF4-FFF2-40B4-BE49-F238E27FC236}">
                <a16:creationId xmlns:a16="http://schemas.microsoft.com/office/drawing/2014/main" id="{79A80176-B602-B92F-1427-B6073F47B944}"/>
              </a:ext>
            </a:extLst>
          </p:cNvPr>
          <p:cNvSpPr txBox="1"/>
          <p:nvPr/>
        </p:nvSpPr>
        <p:spPr>
          <a:xfrm>
            <a:off x="3124200" y="6141938"/>
            <a:ext cx="2438400" cy="369332"/>
          </a:xfrm>
          <a:prstGeom prst="rect">
            <a:avLst/>
          </a:prstGeom>
          <a:noFill/>
        </p:spPr>
        <p:txBody>
          <a:bodyPr wrap="square" rtlCol="0">
            <a:spAutoFit/>
          </a:bodyPr>
          <a:lstStyle/>
          <a:p>
            <a:r>
              <a:rPr lang="en-US" dirty="0">
                <a:solidFill>
                  <a:srgbClr val="C00000"/>
                </a:solidFill>
              </a:rPr>
              <a:t>Answer: B</a:t>
            </a:r>
          </a:p>
        </p:txBody>
      </p:sp>
    </p:spTree>
    <p:extLst>
      <p:ext uri="{BB962C8B-B14F-4D97-AF65-F5344CB8AC3E}">
        <p14:creationId xmlns:p14="http://schemas.microsoft.com/office/powerpoint/2010/main" val="16038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F248-73A1-ED94-AA8C-E6F08BF60743}"/>
              </a:ext>
            </a:extLst>
          </p:cNvPr>
          <p:cNvSpPr>
            <a:spLocks noGrp="1"/>
          </p:cNvSpPr>
          <p:nvPr>
            <p:ph type="title"/>
          </p:nvPr>
        </p:nvSpPr>
        <p:spPr/>
        <p:txBody>
          <a:bodyPr/>
          <a:lstStyle/>
          <a:p>
            <a:r>
              <a:rPr lang="en-US" sz="4400" b="1" dirty="0">
                <a:solidFill>
                  <a:srgbClr val="7030A0"/>
                </a:solidFill>
              </a:rPr>
              <a:t>MCQ</a:t>
            </a:r>
            <a:endParaRPr lang="en-US" dirty="0"/>
          </a:p>
        </p:txBody>
      </p:sp>
      <p:sp>
        <p:nvSpPr>
          <p:cNvPr id="3" name="Content Placeholder 2">
            <a:extLst>
              <a:ext uri="{FF2B5EF4-FFF2-40B4-BE49-F238E27FC236}">
                <a16:creationId xmlns:a16="http://schemas.microsoft.com/office/drawing/2014/main" id="{12EACFC2-A5D8-192B-1C5D-DE4DEF5948C3}"/>
              </a:ext>
            </a:extLst>
          </p:cNvPr>
          <p:cNvSpPr>
            <a:spLocks noGrp="1"/>
          </p:cNvSpPr>
          <p:nvPr>
            <p:ph idx="1"/>
          </p:nvPr>
        </p:nvSpPr>
        <p:spPr/>
        <p:txBody>
          <a:bodyPr>
            <a:normAutofit fontScale="92500" lnSpcReduction="20000"/>
          </a:bodyPr>
          <a:lstStyle/>
          <a:p>
            <a:pPr marL="0" indent="0">
              <a:buNone/>
            </a:pPr>
            <a:r>
              <a:rPr lang="en-US" dirty="0"/>
              <a:t>A 30-year-old woman requests a medical procedure that the doctor believes is unnecessary and may pose risks to her health. What is the doctor’s ethical responsibility?</a:t>
            </a:r>
          </a:p>
          <a:p>
            <a:pPr marL="0" indent="0">
              <a:buNone/>
            </a:pPr>
            <a:r>
              <a:rPr lang="en-US" dirty="0"/>
              <a:t>A) Perform the procedure because the patient has the right to request it</a:t>
            </a:r>
            <a:br>
              <a:rPr lang="en-US" dirty="0"/>
            </a:br>
            <a:r>
              <a:rPr lang="en-US" dirty="0"/>
              <a:t>B) Refuse the procedure without explanation</a:t>
            </a:r>
            <a:br>
              <a:rPr lang="en-US" dirty="0"/>
            </a:br>
            <a:r>
              <a:rPr lang="en-US" dirty="0"/>
              <a:t>C) Explain the risks and benefits and decline if it is not medically justified</a:t>
            </a:r>
            <a:br>
              <a:rPr lang="en-US" dirty="0"/>
            </a:br>
            <a:r>
              <a:rPr lang="en-US" dirty="0"/>
              <a:t>D) Proceed with the procedure to maintain a good doctor-patient relationship</a:t>
            </a:r>
          </a:p>
          <a:p>
            <a:endParaRPr lang="en-US" dirty="0"/>
          </a:p>
        </p:txBody>
      </p:sp>
      <p:sp>
        <p:nvSpPr>
          <p:cNvPr id="6" name="TextBox 5">
            <a:extLst>
              <a:ext uri="{FF2B5EF4-FFF2-40B4-BE49-F238E27FC236}">
                <a16:creationId xmlns:a16="http://schemas.microsoft.com/office/drawing/2014/main" id="{4D5C9AAA-FBFE-62A7-4F16-B35D1FEF99C8}"/>
              </a:ext>
            </a:extLst>
          </p:cNvPr>
          <p:cNvSpPr txBox="1"/>
          <p:nvPr/>
        </p:nvSpPr>
        <p:spPr>
          <a:xfrm>
            <a:off x="3124200" y="6141938"/>
            <a:ext cx="2438400" cy="369332"/>
          </a:xfrm>
          <a:prstGeom prst="rect">
            <a:avLst/>
          </a:prstGeom>
          <a:noFill/>
        </p:spPr>
        <p:txBody>
          <a:bodyPr wrap="square" rtlCol="0">
            <a:spAutoFit/>
          </a:bodyPr>
          <a:lstStyle/>
          <a:p>
            <a:r>
              <a:rPr lang="en-US" dirty="0">
                <a:solidFill>
                  <a:srgbClr val="C00000"/>
                </a:solidFill>
              </a:rPr>
              <a:t>Answer: C</a:t>
            </a:r>
          </a:p>
        </p:txBody>
      </p:sp>
    </p:spTree>
    <p:extLst>
      <p:ext uri="{BB962C8B-B14F-4D97-AF65-F5344CB8AC3E}">
        <p14:creationId xmlns:p14="http://schemas.microsoft.com/office/powerpoint/2010/main" val="39305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F002-3603-8780-BAFF-D0FDF980A7B8}"/>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5E179AF1-1FE5-668D-A7DC-00F275840EBA}"/>
              </a:ext>
            </a:extLst>
          </p:cNvPr>
          <p:cNvSpPr>
            <a:spLocks noGrp="1"/>
          </p:cNvSpPr>
          <p:nvPr>
            <p:ph idx="1"/>
          </p:nvPr>
        </p:nvSpPr>
        <p:spPr/>
        <p:txBody>
          <a:bodyPr>
            <a:normAutofit fontScale="85000" lnSpcReduction="20000"/>
          </a:bodyPr>
          <a:lstStyle/>
          <a:p>
            <a:pPr marL="0" indent="0">
              <a:buNone/>
            </a:pPr>
            <a:r>
              <a:rPr lang="en-US" dirty="0"/>
              <a:t>3. A patient undergoing surgery insists that only a male doctor perform the procedure due to cultural beliefs. The hospital has only female surgeons available. What should be the doctor's response?</a:t>
            </a:r>
          </a:p>
          <a:p>
            <a:pPr marL="0" indent="0">
              <a:buNone/>
            </a:pPr>
            <a:r>
              <a:rPr lang="en-US" dirty="0"/>
              <a:t>A) Insist that the patient undergoes surgery with the available doctor, as it is medically necessary</a:t>
            </a:r>
            <a:br>
              <a:rPr lang="en-US" dirty="0"/>
            </a:br>
            <a:r>
              <a:rPr lang="en-US" dirty="0"/>
              <a:t>B) Respect the patient’s cultural beliefs and try to arrange for a male surgeon if possible</a:t>
            </a:r>
            <a:br>
              <a:rPr lang="en-US" dirty="0"/>
            </a:br>
            <a:r>
              <a:rPr lang="en-US" dirty="0"/>
              <a:t>C) Refuse to treat the patient since they are being unreasonable</a:t>
            </a:r>
            <a:br>
              <a:rPr lang="en-US" dirty="0"/>
            </a:br>
            <a:r>
              <a:rPr lang="en-US" dirty="0"/>
              <a:t>D) Inform the patient that they must sign a consent form acknowledging they are declining treatment due to personal preference</a:t>
            </a:r>
          </a:p>
          <a:p>
            <a:endParaRPr lang="en-US" dirty="0"/>
          </a:p>
        </p:txBody>
      </p:sp>
      <p:sp>
        <p:nvSpPr>
          <p:cNvPr id="4" name="TextBox 3">
            <a:extLst>
              <a:ext uri="{FF2B5EF4-FFF2-40B4-BE49-F238E27FC236}">
                <a16:creationId xmlns:a16="http://schemas.microsoft.com/office/drawing/2014/main" id="{93FC9A86-96EF-2EB1-4443-1D18DA90F544}"/>
              </a:ext>
            </a:extLst>
          </p:cNvPr>
          <p:cNvSpPr txBox="1"/>
          <p:nvPr/>
        </p:nvSpPr>
        <p:spPr>
          <a:xfrm>
            <a:off x="3124200" y="6141938"/>
            <a:ext cx="2438400" cy="369332"/>
          </a:xfrm>
          <a:prstGeom prst="rect">
            <a:avLst/>
          </a:prstGeom>
          <a:noFill/>
        </p:spPr>
        <p:txBody>
          <a:bodyPr wrap="square" rtlCol="0">
            <a:spAutoFit/>
          </a:bodyPr>
          <a:lstStyle/>
          <a:p>
            <a:r>
              <a:rPr lang="en-US" dirty="0">
                <a:solidFill>
                  <a:srgbClr val="C00000"/>
                </a:solidFill>
              </a:rPr>
              <a:t>Answer: B</a:t>
            </a:r>
          </a:p>
        </p:txBody>
      </p:sp>
    </p:spTree>
    <p:extLst>
      <p:ext uri="{BB962C8B-B14F-4D97-AF65-F5344CB8AC3E}">
        <p14:creationId xmlns:p14="http://schemas.microsoft.com/office/powerpoint/2010/main" val="124695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181599" y="1944912"/>
          <a:ext cx="3435805" cy="43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2400" y="528636"/>
            <a:ext cx="8465005" cy="1387249"/>
          </a:xfrm>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       MOTTO</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304800" y="2016349"/>
            <a:ext cx="4648200" cy="4384451"/>
          </a:xfrm>
        </p:spPr>
        <p:txBody>
          <a:bodyPr>
            <a:normAutofit/>
          </a:bodyPr>
          <a:lstStyle/>
          <a:p>
            <a:pPr lvl="0"/>
            <a:r>
              <a:rPr lang="en-US" sz="2800" dirty="0"/>
              <a:t>To impart evidence based research oriented medical education</a:t>
            </a:r>
          </a:p>
          <a:p>
            <a:pPr lvl="0"/>
            <a:r>
              <a:rPr lang="en-US" sz="2800" dirty="0"/>
              <a:t>To provide best possible patient care</a:t>
            </a:r>
          </a:p>
          <a:p>
            <a:pPr lvl="0"/>
            <a:r>
              <a:rPr lang="en-US" sz="2800" dirty="0"/>
              <a:t>To inculcate the values of mutual respect and ethical practice of medicine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4D89EC1-778C-DB18-11AA-2C217E4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724400"/>
            <a:ext cx="3646154" cy="2005879"/>
          </a:xfrm>
          <a:prstGeom prst="rect">
            <a:avLst/>
          </a:prstGeom>
        </p:spPr>
      </p:pic>
      <p:sp>
        <p:nvSpPr>
          <p:cNvPr id="8" name="object 21">
            <a:extLst>
              <a:ext uri="{FF2B5EF4-FFF2-40B4-BE49-F238E27FC236}">
                <a16:creationId xmlns:a16="http://schemas.microsoft.com/office/drawing/2014/main" id="{F6F30B04-A34A-652F-ED47-EC823FDCA762}"/>
              </a:ext>
            </a:extLst>
          </p:cNvPr>
          <p:cNvSpPr txBox="1">
            <a:spLocks noGrp="1"/>
          </p:cNvSpPr>
          <p:nvPr>
            <p:ph type="ctrTitle"/>
          </p:nvPr>
        </p:nvSpPr>
        <p:spPr>
          <a:xfrm>
            <a:off x="609600" y="2317152"/>
            <a:ext cx="7772400" cy="997709"/>
          </a:xfrm>
          <a:prstGeom prst="rect">
            <a:avLst/>
          </a:prstGeom>
        </p:spPr>
        <p:txBody>
          <a:bodyPr vert="horz" wrap="square" lIns="0" tIns="12700" rIns="0" bIns="0" rtlCol="0">
            <a:spAutoFit/>
          </a:bodyPr>
          <a:lstStyle/>
          <a:p>
            <a:pPr marL="12700">
              <a:lnSpc>
                <a:spcPct val="100000"/>
              </a:lnSpc>
              <a:spcBef>
                <a:spcPts val="100"/>
              </a:spcBef>
            </a:pPr>
            <a:r>
              <a:rPr lang="en-US" sz="3200" b="1" kern="0" dirty="0">
                <a:solidFill>
                  <a:srgbClr val="7030A0"/>
                </a:solidFill>
                <a:effectLst/>
                <a:latin typeface="+mn-lt"/>
                <a:ea typeface="Calibri" panose="020F0502020204030204" pitchFamily="34" charset="0"/>
              </a:rPr>
              <a:t>Rights AND RESPONSIBILITIES OF PATIENTS AND DOCTORS</a:t>
            </a:r>
            <a:endParaRPr lang="en-US" sz="7200" b="1" dirty="0">
              <a:solidFill>
                <a:srgbClr val="7030A0"/>
              </a:solidFill>
              <a:latin typeface="+mn-lt"/>
              <a:cs typeface="Trebuchet MS"/>
            </a:endParaRPr>
          </a:p>
        </p:txBody>
      </p:sp>
    </p:spTree>
    <p:extLst>
      <p:ext uri="{BB962C8B-B14F-4D97-AF65-F5344CB8AC3E}">
        <p14:creationId xmlns:p14="http://schemas.microsoft.com/office/powerpoint/2010/main" val="121391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95841020"/>
              </p:ext>
            </p:extLst>
          </p:nvPr>
        </p:nvGraphicFramePr>
        <p:xfrm>
          <a:off x="5715000" y="923568"/>
          <a:ext cx="3362325" cy="5715075"/>
        </p:xfrm>
        <a:graphic>
          <a:graphicData uri="http://schemas.openxmlformats.org/drawingml/2006/table">
            <a:tbl>
              <a:tblPr firstRow="1" bandRow="1">
                <a:tableStyleId>{00A15C55-8517-42AA-B614-E9B94910E393}</a:tableStyleId>
              </a:tblPr>
              <a:tblGrid>
                <a:gridCol w="1981200">
                  <a:extLst>
                    <a:ext uri="{9D8B030D-6E8A-4147-A177-3AD203B41FA5}">
                      <a16:colId xmlns:a16="http://schemas.microsoft.com/office/drawing/2014/main" val="20000"/>
                    </a:ext>
                  </a:extLst>
                </a:gridCol>
                <a:gridCol w="1381125">
                  <a:extLst>
                    <a:ext uri="{9D8B030D-6E8A-4147-A177-3AD203B41FA5}">
                      <a16:colId xmlns:a16="http://schemas.microsoft.com/office/drawing/2014/main" val="20001"/>
                    </a:ext>
                  </a:extLst>
                </a:gridCol>
              </a:tblGrid>
              <a:tr h="885169">
                <a:tc gridSpan="2">
                  <a:txBody>
                    <a:bodyPr/>
                    <a:lstStyle/>
                    <a:p>
                      <a:r>
                        <a:rPr lang="en-US" sz="1400" dirty="0"/>
                        <a:t>Prof Umar’s model of clinically oriented integrated</a:t>
                      </a:r>
                      <a:r>
                        <a:rPr lang="en-US" sz="1400" baseline="0" dirty="0"/>
                        <a:t>  Lecture</a:t>
                      </a:r>
                    </a:p>
                    <a:p>
                      <a:r>
                        <a:rPr lang="en-US" sz="1400" baseline="0" dirty="0"/>
                        <a:t>First Year MBBS</a:t>
                      </a:r>
                      <a:endParaRPr lang="en-US" sz="1400" dirty="0"/>
                    </a:p>
                  </a:txBody>
                  <a:tcPr/>
                </a:tc>
                <a:tc hMerge="1">
                  <a:txBody>
                    <a:bodyPr/>
                    <a:lstStyle/>
                    <a:p>
                      <a:endParaRPr lang="en-US" dirty="0"/>
                    </a:p>
                  </a:txBody>
                  <a:tcPr/>
                </a:tc>
                <a:extLst>
                  <a:ext uri="{0D108BD9-81ED-4DB2-BD59-A6C34878D82A}">
                    <a16:rowId xmlns:a16="http://schemas.microsoft.com/office/drawing/2014/main" val="10000"/>
                  </a:ext>
                </a:extLst>
              </a:tr>
              <a:tr h="354068">
                <a:tc>
                  <a:txBody>
                    <a:bodyPr/>
                    <a:lstStyle/>
                    <a:p>
                      <a:r>
                        <a:rPr lang="en-US" sz="1100" dirty="0"/>
                        <a:t>Core subject </a:t>
                      </a:r>
                    </a:p>
                  </a:txBody>
                  <a:tcPr/>
                </a:tc>
                <a:tc>
                  <a:txBody>
                    <a:bodyPr/>
                    <a:lstStyle/>
                    <a:p>
                      <a:r>
                        <a:rPr lang="en-US" sz="1200" dirty="0"/>
                        <a:t>90%</a:t>
                      </a:r>
                    </a:p>
                    <a:p>
                      <a:r>
                        <a:rPr lang="en-US" sz="1200" dirty="0"/>
                        <a:t>≈ 11-12 slides</a:t>
                      </a:r>
                    </a:p>
                  </a:txBody>
                  <a:tcPr/>
                </a:tc>
                <a:extLst>
                  <a:ext uri="{0D108BD9-81ED-4DB2-BD59-A6C34878D82A}">
                    <a16:rowId xmlns:a16="http://schemas.microsoft.com/office/drawing/2014/main" val="10001"/>
                  </a:ext>
                </a:extLst>
              </a:tr>
              <a:tr h="1149072">
                <a:tc>
                  <a:txBody>
                    <a:bodyPr/>
                    <a:lstStyle/>
                    <a:p>
                      <a:r>
                        <a:rPr lang="en-US" sz="1100" dirty="0"/>
                        <a:t>Horizontal integration </a:t>
                      </a:r>
                    </a:p>
                    <a:p>
                      <a:r>
                        <a:rPr lang="en-US" sz="1100" dirty="0"/>
                        <a:t>(</a:t>
                      </a:r>
                      <a:r>
                        <a:rPr lang="en-US" sz="1100" baseline="0" dirty="0"/>
                        <a:t> Same year subjects)</a:t>
                      </a:r>
                    </a:p>
                    <a:p>
                      <a:r>
                        <a:rPr lang="en-US" sz="1100" baseline="0" dirty="0"/>
                        <a:t>Anatomy, Biochemistry, Physiology</a:t>
                      </a:r>
                      <a:endParaRPr lang="en-US" sz="1100" dirty="0"/>
                    </a:p>
                  </a:txBody>
                  <a:tcPr/>
                </a:tc>
                <a:tc>
                  <a:txBody>
                    <a:bodyPr/>
                    <a:lstStyle/>
                    <a:p>
                      <a:r>
                        <a:rPr lang="en-US" sz="1200" dirty="0"/>
                        <a:t>0%</a:t>
                      </a:r>
                    </a:p>
                  </a:txBody>
                  <a:tcPr/>
                </a:tc>
                <a:extLst>
                  <a:ext uri="{0D108BD9-81ED-4DB2-BD59-A6C34878D82A}">
                    <a16:rowId xmlns:a16="http://schemas.microsoft.com/office/drawing/2014/main" val="10002"/>
                  </a:ext>
                </a:extLst>
              </a:tr>
              <a:tr h="1268742">
                <a:tc>
                  <a:txBody>
                    <a:bodyPr/>
                    <a:lstStyle/>
                    <a:p>
                      <a:r>
                        <a:rPr lang="en-US" sz="1100" dirty="0"/>
                        <a:t>Vertical Integration </a:t>
                      </a:r>
                    </a:p>
                    <a:p>
                      <a:r>
                        <a:rPr lang="en-US" sz="1100" dirty="0"/>
                        <a:t>(Basic sciences subjects of different years(Forensic Medicine,</a:t>
                      </a:r>
                      <a:r>
                        <a:rPr lang="en-US" sz="1100" baseline="0" dirty="0"/>
                        <a:t> Pharmacology, Community medicine</a:t>
                      </a:r>
                      <a:endParaRPr lang="en-US" sz="1100" dirty="0"/>
                    </a:p>
                  </a:txBody>
                  <a:tcPr/>
                </a:tc>
                <a:tc>
                  <a:txBody>
                    <a:bodyPr/>
                    <a:lstStyle/>
                    <a:p>
                      <a:r>
                        <a:rPr lang="en-US" sz="1200" dirty="0"/>
                        <a:t>0%</a:t>
                      </a:r>
                    </a:p>
                  </a:txBody>
                  <a:tcPr/>
                </a:tc>
                <a:extLst>
                  <a:ext uri="{0D108BD9-81ED-4DB2-BD59-A6C34878D82A}">
                    <a16:rowId xmlns:a16="http://schemas.microsoft.com/office/drawing/2014/main" val="10003"/>
                  </a:ext>
                </a:extLst>
              </a:tr>
              <a:tr h="796652">
                <a:tc>
                  <a:txBody>
                    <a:bodyPr/>
                    <a:lstStyle/>
                    <a:p>
                      <a:r>
                        <a:rPr lang="en-US" sz="1100" dirty="0"/>
                        <a:t>Vertical Integration </a:t>
                      </a:r>
                    </a:p>
                    <a:p>
                      <a:r>
                        <a:rPr lang="en-US" sz="1100" dirty="0"/>
                        <a:t>Clinical Subjects</a:t>
                      </a:r>
                      <a:r>
                        <a:rPr lang="en-US" sz="1100" baseline="0" dirty="0"/>
                        <a:t> (Medicine, Surgery, Gynae/</a:t>
                      </a:r>
                      <a:r>
                        <a:rPr lang="en-US" sz="1100" baseline="0" dirty="0" err="1"/>
                        <a:t>Obs</a:t>
                      </a:r>
                      <a:r>
                        <a:rPr lang="en-US" sz="1100" baseline="0" dirty="0"/>
                        <a:t> </a:t>
                      </a:r>
                      <a:r>
                        <a:rPr lang="en-US" sz="1100" baseline="0" dirty="0" err="1"/>
                        <a:t>etc</a:t>
                      </a:r>
                      <a:r>
                        <a:rPr lang="en-US" sz="1100" baseline="0" dirty="0"/>
                        <a:t>)</a:t>
                      </a:r>
                    </a:p>
                  </a:txBody>
                  <a:tcPr/>
                </a:tc>
                <a:tc>
                  <a:txBody>
                    <a:bodyPr/>
                    <a:lstStyle/>
                    <a:p>
                      <a:r>
                        <a:rPr lang="en-US" sz="1200" dirty="0"/>
                        <a:t>0%</a:t>
                      </a:r>
                    </a:p>
                  </a:txBody>
                  <a:tcPr/>
                </a:tc>
                <a:extLst>
                  <a:ext uri="{0D108BD9-81ED-4DB2-BD59-A6C34878D82A}">
                    <a16:rowId xmlns:a16="http://schemas.microsoft.com/office/drawing/2014/main" val="10004"/>
                  </a:ext>
                </a:extLst>
              </a:tr>
              <a:tr h="1032697">
                <a:tc>
                  <a:txBody>
                    <a:bodyPr/>
                    <a:lstStyle/>
                    <a:p>
                      <a:r>
                        <a:rPr lang="en-US" sz="1400" baseline="0" dirty="0"/>
                        <a:t>Longitudinal/ ongoing integration ( Bioethics, Research, Artificial Intelligence, Family Medicine </a:t>
                      </a:r>
                    </a:p>
                  </a:txBody>
                  <a:tcPr/>
                </a:tc>
                <a:tc>
                  <a:txBody>
                    <a:bodyPr/>
                    <a:lstStyle/>
                    <a:p>
                      <a:r>
                        <a:rPr lang="en-US" sz="1600" dirty="0"/>
                        <a:t>10%</a:t>
                      </a:r>
                    </a:p>
                    <a:p>
                      <a:r>
                        <a:rPr lang="en-US" sz="1600" dirty="0"/>
                        <a:t>≈ 2 slides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4722-D3C5-1216-4D87-259D63641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88251-24BE-E932-7FC4-39C42EF989EF}"/>
              </a:ext>
            </a:extLst>
          </p:cNvPr>
          <p:cNvSpPr>
            <a:spLocks noGrp="1"/>
          </p:cNvSpPr>
          <p:nvPr>
            <p:ph type="title"/>
          </p:nvPr>
        </p:nvSpPr>
        <p:spPr/>
        <p:txBody>
          <a:bodyPr/>
          <a:lstStyle/>
          <a:p>
            <a:r>
              <a:rPr lang="en-US" b="1" dirty="0">
                <a:solidFill>
                  <a:srgbClr val="7030A0"/>
                </a:solidFill>
              </a:rPr>
              <a:t>Learning Outcomes</a:t>
            </a:r>
          </a:p>
        </p:txBody>
      </p:sp>
      <p:sp>
        <p:nvSpPr>
          <p:cNvPr id="3" name="Content Placeholder 2">
            <a:extLst>
              <a:ext uri="{FF2B5EF4-FFF2-40B4-BE49-F238E27FC236}">
                <a16:creationId xmlns:a16="http://schemas.microsoft.com/office/drawing/2014/main" id="{9EC91EA2-5DDC-42C7-3DFE-AB43162B9F24}"/>
              </a:ext>
            </a:extLst>
          </p:cNvPr>
          <p:cNvSpPr>
            <a:spLocks noGrp="1"/>
          </p:cNvSpPr>
          <p:nvPr>
            <p:ph idx="1"/>
          </p:nvPr>
        </p:nvSpPr>
        <p:spPr>
          <a:xfrm>
            <a:off x="457200" y="1746737"/>
            <a:ext cx="8229600" cy="4830763"/>
          </a:xfrm>
        </p:spPr>
        <p:txBody>
          <a:bodyPr>
            <a:normAutofit lnSpcReduction="10000"/>
          </a:bodyPr>
          <a:lstStyle/>
          <a:p>
            <a:pPr marL="0" indent="0">
              <a:buNone/>
            </a:pPr>
            <a:r>
              <a:rPr lang="en-US" sz="2800" dirty="0"/>
              <a:t>At the</a:t>
            </a:r>
            <a:r>
              <a:rPr lang="en-US" sz="2800" dirty="0">
                <a:solidFill>
                  <a:srgbClr val="FF0000"/>
                </a:solidFill>
              </a:rPr>
              <a:t> </a:t>
            </a:r>
            <a:r>
              <a:rPr lang="en-US" sz="2800" dirty="0"/>
              <a:t>end</a:t>
            </a:r>
            <a:r>
              <a:rPr lang="en-US" sz="2800" dirty="0">
                <a:solidFill>
                  <a:srgbClr val="FF0000"/>
                </a:solidFill>
              </a:rPr>
              <a:t> </a:t>
            </a:r>
            <a:r>
              <a:rPr lang="en-US" sz="2800" dirty="0"/>
              <a:t>of the session the participants should be able to</a:t>
            </a:r>
          </a:p>
          <a:p>
            <a:pPr marL="0" indent="0">
              <a:buClr>
                <a:schemeClr val="tx1">
                  <a:lumMod val="95000"/>
                  <a:lumOff val="5000"/>
                </a:schemeClr>
              </a:buClr>
              <a:buNone/>
            </a:pPr>
            <a:endParaRPr lang="en-US" sz="4400" dirty="0"/>
          </a:p>
          <a:p>
            <a:pPr marL="0" indent="0">
              <a:buNone/>
            </a:pPr>
            <a:r>
              <a:rPr lang="en-US" dirty="0"/>
              <a:t>• Understand the rights and responsibilities of doctors</a:t>
            </a:r>
          </a:p>
          <a:p>
            <a:pPr marL="0" indent="0">
              <a:buNone/>
            </a:pPr>
            <a:r>
              <a:rPr lang="en-US" dirty="0"/>
              <a:t>• Understand the rights and responsibilities of patients</a:t>
            </a:r>
          </a:p>
          <a:p>
            <a:pPr marL="0" indent="0">
              <a:buNone/>
            </a:pPr>
            <a:r>
              <a:rPr lang="en-US" dirty="0"/>
              <a:t>• Analyze critical situations/ challenges in clinical practice to solve clinical problems</a:t>
            </a:r>
          </a:p>
          <a:p>
            <a:pPr marL="0" indent="0">
              <a:buNone/>
            </a:pPr>
            <a:endParaRPr lang="en-US" dirty="0"/>
          </a:p>
        </p:txBody>
      </p:sp>
    </p:spTree>
    <p:extLst>
      <p:ext uri="{BB962C8B-B14F-4D97-AF65-F5344CB8AC3E}">
        <p14:creationId xmlns:p14="http://schemas.microsoft.com/office/powerpoint/2010/main" val="383719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42147"/>
            <a:ext cx="7886700" cy="3835447"/>
          </a:xfrm>
        </p:spPr>
        <p:txBody>
          <a:bodyPr>
            <a:noAutofit/>
          </a:bodyPr>
          <a:lstStyle/>
          <a:p>
            <a:r>
              <a:rPr lang="en-US" sz="2200" dirty="0"/>
              <a:t>The basis of the </a:t>
            </a:r>
            <a:r>
              <a:rPr lang="en-US" sz="2200" dirty="0">
                <a:solidFill>
                  <a:srgbClr val="C00000"/>
                </a:solidFill>
              </a:rPr>
              <a:t>unique relationship</a:t>
            </a:r>
            <a:r>
              <a:rPr lang="en-US" sz="2200" dirty="0"/>
              <a:t> between doctor and patient is the </a:t>
            </a:r>
            <a:r>
              <a:rPr lang="en-US" sz="2200" dirty="0">
                <a:solidFill>
                  <a:srgbClr val="FF0000"/>
                </a:solidFill>
              </a:rPr>
              <a:t>capacity of the doctor </a:t>
            </a:r>
            <a:r>
              <a:rPr lang="en-US" sz="2200" dirty="0"/>
              <a:t>to appreciate the complexity of human behavior. </a:t>
            </a:r>
          </a:p>
          <a:p>
            <a:r>
              <a:rPr lang="en-US" sz="2200" dirty="0"/>
              <a:t>A doctor must be sensitive to the effects of history, culture, and environment on his patients. At the center of this therapeutic relationship is the trust that a patient has in the doctor,</a:t>
            </a:r>
          </a:p>
          <a:p>
            <a:r>
              <a:rPr lang="en-US" sz="2200" dirty="0"/>
              <a:t> This trust is built on the </a:t>
            </a:r>
            <a:r>
              <a:rPr lang="en-US" sz="2200" b="1" dirty="0">
                <a:solidFill>
                  <a:srgbClr val="00B050"/>
                </a:solidFill>
              </a:rPr>
              <a:t>unconditional positive regard </a:t>
            </a:r>
            <a:r>
              <a:rPr lang="en-US" sz="2200" dirty="0"/>
              <a:t>that the doctor holds for the patient, irrespective of their gender, social class, caste, color or creed. </a:t>
            </a:r>
          </a:p>
        </p:txBody>
      </p:sp>
      <p:sp>
        <p:nvSpPr>
          <p:cNvPr id="4" name="TextBox 3">
            <a:extLst>
              <a:ext uri="{FF2B5EF4-FFF2-40B4-BE49-F238E27FC236}">
                <a16:creationId xmlns:a16="http://schemas.microsoft.com/office/drawing/2014/main" id="{66D29F12-12D8-701C-579C-C5D124231374}"/>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
        <p:nvSpPr>
          <p:cNvPr id="6" name="Title 5">
            <a:extLst>
              <a:ext uri="{FF2B5EF4-FFF2-40B4-BE49-F238E27FC236}">
                <a16:creationId xmlns:a16="http://schemas.microsoft.com/office/drawing/2014/main" id="{9B6E4653-C59E-6008-E2B6-21B4E4CEF55F}"/>
              </a:ext>
            </a:extLst>
          </p:cNvPr>
          <p:cNvSpPr>
            <a:spLocks noGrp="1"/>
          </p:cNvSpPr>
          <p:nvPr>
            <p:ph type="title"/>
          </p:nvPr>
        </p:nvSpPr>
        <p:spPr>
          <a:xfrm>
            <a:off x="457200" y="780406"/>
            <a:ext cx="8229600" cy="1143000"/>
          </a:xfrm>
        </p:spPr>
        <p:txBody>
          <a:bodyPr/>
          <a:lstStyle/>
          <a:p>
            <a:r>
              <a:rPr lang="en-US" b="1" dirty="0">
                <a:solidFill>
                  <a:srgbClr val="7030A0"/>
                </a:solidFill>
              </a:rPr>
              <a:t>Doctor-Patient Relationship</a:t>
            </a:r>
          </a:p>
        </p:txBody>
      </p:sp>
    </p:spTree>
    <p:extLst>
      <p:ext uri="{BB962C8B-B14F-4D97-AF65-F5344CB8AC3E}">
        <p14:creationId xmlns:p14="http://schemas.microsoft.com/office/powerpoint/2010/main" val="424733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181100"/>
            <a:ext cx="8305800" cy="4495800"/>
          </a:xfrm>
        </p:spPr>
        <p:txBody>
          <a:bodyPr>
            <a:noAutofit/>
          </a:bodyPr>
          <a:lstStyle/>
          <a:p>
            <a:endParaRPr lang="en-GB" sz="2000" dirty="0">
              <a:cs typeface="Times New Roman" panose="02020603050405020304" pitchFamily="18" charset="0"/>
            </a:endParaRPr>
          </a:p>
          <a:p>
            <a:endParaRPr lang="en-GB" sz="2000" dirty="0">
              <a:cs typeface="Times New Roman" panose="02020603050405020304" pitchFamily="18" charset="0"/>
            </a:endParaRPr>
          </a:p>
        </p:txBody>
      </p:sp>
      <p:sp>
        <p:nvSpPr>
          <p:cNvPr id="8" name="TextBox 7">
            <a:extLst>
              <a:ext uri="{FF2B5EF4-FFF2-40B4-BE49-F238E27FC236}">
                <a16:creationId xmlns:a16="http://schemas.microsoft.com/office/drawing/2014/main" id="{C3A6A790-BA0A-538B-B340-8A60CAA04216}"/>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
        <p:nvSpPr>
          <p:cNvPr id="10" name="TextBox 9">
            <a:extLst>
              <a:ext uri="{FF2B5EF4-FFF2-40B4-BE49-F238E27FC236}">
                <a16:creationId xmlns:a16="http://schemas.microsoft.com/office/drawing/2014/main" id="{F385DD8C-81C4-36A7-9F0A-3041C6688E0E}"/>
              </a:ext>
            </a:extLst>
          </p:cNvPr>
          <p:cNvSpPr txBox="1"/>
          <p:nvPr/>
        </p:nvSpPr>
        <p:spPr>
          <a:xfrm>
            <a:off x="571500" y="1612106"/>
            <a:ext cx="8001000" cy="4339650"/>
          </a:xfrm>
          <a:prstGeom prst="rect">
            <a:avLst/>
          </a:prstGeom>
          <a:noFill/>
        </p:spPr>
        <p:txBody>
          <a:bodyPr wrap="square">
            <a:spAutoFit/>
          </a:bodyPr>
          <a:lstStyle/>
          <a:p>
            <a:r>
              <a:rPr lang="en-US" dirty="0"/>
              <a:t>It is useful to have a list of rights that medical ethics grant to a patient. Doctors have a duty to communicate and assist patients in protecting these rights. </a:t>
            </a:r>
          </a:p>
          <a:p>
            <a:pPr marL="285750" indent="-285750">
              <a:buFont typeface="Arial" panose="020B0604020202020204" pitchFamily="34" charset="0"/>
              <a:buChar char="•"/>
            </a:pPr>
            <a:r>
              <a:rPr lang="en-US" sz="2000" dirty="0"/>
              <a:t>Patients have the </a:t>
            </a:r>
            <a:r>
              <a:rPr lang="en-US" sz="2000" dirty="0">
                <a:solidFill>
                  <a:srgbClr val="C00000"/>
                </a:solidFill>
              </a:rPr>
              <a:t>right to have informed consent </a:t>
            </a:r>
            <a:r>
              <a:rPr lang="en-US" sz="2000" dirty="0"/>
              <a:t>taken from them. This is </a:t>
            </a:r>
            <a:r>
              <a:rPr lang="en-US" sz="2000" b="1" dirty="0">
                <a:solidFill>
                  <a:srgbClr val="C00000"/>
                </a:solidFill>
              </a:rPr>
              <a:t>after they have been educated </a:t>
            </a:r>
            <a:r>
              <a:rPr lang="en-US" sz="2000" dirty="0"/>
              <a:t>about the illness and its treatment, alternative treatment options and side-effects involved.</a:t>
            </a:r>
          </a:p>
          <a:p>
            <a:pPr marL="285750" indent="-285750">
              <a:buFont typeface="Arial" panose="020B0604020202020204" pitchFamily="34" charset="0"/>
              <a:buChar char="•"/>
            </a:pPr>
            <a:r>
              <a:rPr lang="en-US" sz="2000" dirty="0">
                <a:solidFill>
                  <a:srgbClr val="C00000"/>
                </a:solidFill>
              </a:rPr>
              <a:t>Costs of the proposed treatment </a:t>
            </a:r>
            <a:r>
              <a:rPr lang="en-US" sz="2000" dirty="0"/>
              <a:t>and any further costs associated with rehabilitation and details of support services must also be communicated to the patient. </a:t>
            </a:r>
          </a:p>
          <a:p>
            <a:pPr marL="285750" indent="-285750">
              <a:buFont typeface="Arial" panose="020B0604020202020204" pitchFamily="34" charset="0"/>
              <a:buChar char="•"/>
            </a:pPr>
            <a:r>
              <a:rPr lang="en-US" sz="2000" b="1" dirty="0">
                <a:solidFill>
                  <a:srgbClr val="00B050"/>
                </a:solidFill>
              </a:rPr>
              <a:t>Withdraw</a:t>
            </a:r>
            <a:r>
              <a:rPr lang="en-US" sz="2000" dirty="0"/>
              <a:t> consent at any time. </a:t>
            </a:r>
          </a:p>
          <a:p>
            <a:pPr marL="285750" indent="-285750">
              <a:buFont typeface="Arial" panose="020B0604020202020204" pitchFamily="34" charset="0"/>
              <a:buChar char="•"/>
            </a:pPr>
            <a:r>
              <a:rPr lang="en-US" sz="2000" b="1" dirty="0">
                <a:solidFill>
                  <a:srgbClr val="0070C0"/>
                </a:solidFill>
              </a:rPr>
              <a:t>Refuse</a:t>
            </a:r>
            <a:r>
              <a:rPr lang="en-US" sz="2000" dirty="0"/>
              <a:t> experimental or research treatment</a:t>
            </a:r>
          </a:p>
          <a:p>
            <a:pPr marL="285750" indent="-285750">
              <a:buFont typeface="Arial" panose="020B0604020202020204" pitchFamily="34" charset="0"/>
              <a:buChar char="•"/>
            </a:pPr>
            <a:r>
              <a:rPr lang="en-US" sz="2000" dirty="0"/>
              <a:t>Obtain a </a:t>
            </a:r>
            <a:r>
              <a:rPr lang="en-US" sz="2000" b="1" dirty="0">
                <a:solidFill>
                  <a:srgbClr val="0070C0"/>
                </a:solidFill>
              </a:rPr>
              <a:t>second opinion.</a:t>
            </a:r>
          </a:p>
          <a:p>
            <a:pPr marL="285750" indent="-285750">
              <a:buFont typeface="Arial" panose="020B0604020202020204" pitchFamily="34" charset="0"/>
              <a:buChar char="•"/>
            </a:pPr>
            <a:r>
              <a:rPr lang="en-US" sz="2000" dirty="0"/>
              <a:t>Confidentiality regarding details of a condition and treatment being maintained by medical and hospital staff</a:t>
            </a:r>
          </a:p>
          <a:p>
            <a:pPr marL="285750" indent="-285750">
              <a:buFont typeface="Arial" panose="020B0604020202020204" pitchFamily="34" charset="0"/>
              <a:buChar char="•"/>
            </a:pPr>
            <a:r>
              <a:rPr lang="en-US" sz="2000" dirty="0">
                <a:solidFill>
                  <a:srgbClr val="FF0000"/>
                </a:solidFill>
              </a:rPr>
              <a:t>Leave the hospital </a:t>
            </a:r>
            <a:r>
              <a:rPr lang="en-US" sz="2000" dirty="0"/>
              <a:t>at any time</a:t>
            </a:r>
          </a:p>
        </p:txBody>
      </p:sp>
      <p:sp>
        <p:nvSpPr>
          <p:cNvPr id="11" name="TextBox 10">
            <a:extLst>
              <a:ext uri="{FF2B5EF4-FFF2-40B4-BE49-F238E27FC236}">
                <a16:creationId xmlns:a16="http://schemas.microsoft.com/office/drawing/2014/main" id="{DA2B46E8-1666-E3C1-0022-786DD639AD53}"/>
              </a:ext>
            </a:extLst>
          </p:cNvPr>
          <p:cNvSpPr txBox="1"/>
          <p:nvPr/>
        </p:nvSpPr>
        <p:spPr>
          <a:xfrm>
            <a:off x="1676400" y="652165"/>
            <a:ext cx="5562600" cy="769441"/>
          </a:xfrm>
          <a:prstGeom prst="rect">
            <a:avLst/>
          </a:prstGeom>
          <a:noFill/>
        </p:spPr>
        <p:txBody>
          <a:bodyPr wrap="square" rtlCol="0">
            <a:spAutoFit/>
          </a:bodyPr>
          <a:lstStyle/>
          <a:p>
            <a:pPr algn="ctr"/>
            <a:r>
              <a:rPr lang="en-US" sz="4400" b="1" dirty="0">
                <a:solidFill>
                  <a:srgbClr val="7030A0"/>
                </a:solidFill>
              </a:rPr>
              <a:t>Rights of a Patient</a:t>
            </a:r>
          </a:p>
        </p:txBody>
      </p:sp>
    </p:spTree>
    <p:extLst>
      <p:ext uri="{BB962C8B-B14F-4D97-AF65-F5344CB8AC3E}">
        <p14:creationId xmlns:p14="http://schemas.microsoft.com/office/powerpoint/2010/main" val="353508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482710-3EFE-E9BA-BF7D-C0A495D38419}"/>
              </a:ext>
            </a:extLst>
          </p:cNvPr>
          <p:cNvSpPr>
            <a:spLocks noGrp="1"/>
          </p:cNvSpPr>
          <p:nvPr>
            <p:ph idx="1"/>
          </p:nvPr>
        </p:nvSpPr>
        <p:spPr>
          <a:xfrm>
            <a:off x="457200" y="1066800"/>
            <a:ext cx="8229600" cy="5059363"/>
          </a:xfrm>
        </p:spPr>
        <p:txBody>
          <a:bodyPr>
            <a:normAutofit fontScale="92500" lnSpcReduction="10000"/>
          </a:bodyPr>
          <a:lstStyle/>
          <a:p>
            <a:r>
              <a:rPr lang="en-US" b="1" dirty="0">
                <a:solidFill>
                  <a:srgbClr val="C00000"/>
                </a:solidFill>
              </a:rPr>
              <a:t>Be treated </a:t>
            </a:r>
            <a:r>
              <a:rPr lang="en-US" dirty="0"/>
              <a:t>with care, consideration and dignity, </a:t>
            </a:r>
          </a:p>
          <a:p>
            <a:r>
              <a:rPr lang="en-US" b="1" dirty="0">
                <a:solidFill>
                  <a:srgbClr val="002060"/>
                </a:solidFill>
              </a:rPr>
              <a:t>Request medical files </a:t>
            </a:r>
            <a:r>
              <a:rPr lang="en-US" dirty="0"/>
              <a:t>from the doctor. </a:t>
            </a:r>
          </a:p>
          <a:p>
            <a:r>
              <a:rPr lang="en-US" dirty="0"/>
              <a:t>Obtain </a:t>
            </a:r>
            <a:r>
              <a:rPr lang="en-US" b="1" dirty="0">
                <a:solidFill>
                  <a:srgbClr val="002060"/>
                </a:solidFill>
              </a:rPr>
              <a:t>legal advice </a:t>
            </a:r>
            <a:r>
              <a:rPr lang="en-US" dirty="0"/>
              <a:t>regarding any matter arising from the treatment. </a:t>
            </a:r>
          </a:p>
          <a:p>
            <a:r>
              <a:rPr lang="en-US" dirty="0"/>
              <a:t>Contact friends, relatives, solicitors, members of the religious/faith group or his or her wards if he or she is the parent or guardian. </a:t>
            </a:r>
          </a:p>
          <a:p>
            <a:r>
              <a:rPr lang="en-US" dirty="0"/>
              <a:t> </a:t>
            </a:r>
            <a:r>
              <a:rPr lang="en-US" dirty="0">
                <a:solidFill>
                  <a:srgbClr val="C00000"/>
                </a:solidFill>
              </a:rPr>
              <a:t>Ask to stay</a:t>
            </a:r>
            <a:r>
              <a:rPr lang="en-US" dirty="0"/>
              <a:t> with a child at all times except where separation is necessary for medical reasons.  inform nursing staff if he or she wants to or does not want to see or speak to a visitor. </a:t>
            </a:r>
          </a:p>
        </p:txBody>
      </p:sp>
    </p:spTree>
    <p:extLst>
      <p:ext uri="{BB962C8B-B14F-4D97-AF65-F5344CB8AC3E}">
        <p14:creationId xmlns:p14="http://schemas.microsoft.com/office/powerpoint/2010/main" val="2395799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6E6E-7555-4442-6B99-7912156024EE}"/>
              </a:ext>
            </a:extLst>
          </p:cNvPr>
          <p:cNvSpPr>
            <a:spLocks noGrp="1"/>
          </p:cNvSpPr>
          <p:nvPr>
            <p:ph type="title"/>
          </p:nvPr>
        </p:nvSpPr>
        <p:spPr>
          <a:xfrm>
            <a:off x="457200" y="533400"/>
            <a:ext cx="8229600" cy="1143000"/>
          </a:xfrm>
        </p:spPr>
        <p:txBody>
          <a:bodyPr/>
          <a:lstStyle/>
          <a:p>
            <a:r>
              <a:rPr lang="en-US" b="1" dirty="0">
                <a:solidFill>
                  <a:srgbClr val="7030A0"/>
                </a:solidFill>
              </a:rPr>
              <a:t>Responsibilities of the Patients </a:t>
            </a:r>
          </a:p>
        </p:txBody>
      </p:sp>
      <p:sp>
        <p:nvSpPr>
          <p:cNvPr id="3" name="Content Placeholder 2">
            <a:extLst>
              <a:ext uri="{FF2B5EF4-FFF2-40B4-BE49-F238E27FC236}">
                <a16:creationId xmlns:a16="http://schemas.microsoft.com/office/drawing/2014/main" id="{65448C9B-2C51-34FD-E1A4-03045633D402}"/>
              </a:ext>
            </a:extLst>
          </p:cNvPr>
          <p:cNvSpPr>
            <a:spLocks noGrp="1"/>
          </p:cNvSpPr>
          <p:nvPr>
            <p:ph idx="1"/>
          </p:nvPr>
        </p:nvSpPr>
        <p:spPr>
          <a:xfrm>
            <a:off x="457200" y="1676400"/>
            <a:ext cx="8229600" cy="4525963"/>
          </a:xfrm>
        </p:spPr>
        <p:txBody>
          <a:bodyPr>
            <a:normAutofit fontScale="85000" lnSpcReduction="20000"/>
          </a:bodyPr>
          <a:lstStyle/>
          <a:p>
            <a:r>
              <a:rPr lang="en-US" dirty="0"/>
              <a:t>Know their own medical history including medications taken </a:t>
            </a:r>
          </a:p>
          <a:p>
            <a:r>
              <a:rPr lang="en-US" dirty="0"/>
              <a:t> Keep appointments or advise / inform those concerned if they are unable to do so. </a:t>
            </a:r>
          </a:p>
          <a:p>
            <a:r>
              <a:rPr lang="en-US" dirty="0"/>
              <a:t>Comply with the treatment advised / supplied.</a:t>
            </a:r>
          </a:p>
          <a:p>
            <a:r>
              <a:rPr lang="en-US" dirty="0"/>
              <a:t> Inform the doctor if they are receiving treatment from another health professional</a:t>
            </a:r>
          </a:p>
          <a:p>
            <a:r>
              <a:rPr lang="en-US" dirty="0"/>
              <a:t>Know how their charges of treatment are best covered. </a:t>
            </a:r>
          </a:p>
          <a:p>
            <a:r>
              <a:rPr lang="en-US" dirty="0"/>
              <a:t>Conduct themselves in a manner which will not interfere with the welt-being or rights of other patients or staff. </a:t>
            </a:r>
          </a:p>
        </p:txBody>
      </p:sp>
    </p:spTree>
    <p:extLst>
      <p:ext uri="{BB962C8B-B14F-4D97-AF65-F5344CB8AC3E}">
        <p14:creationId xmlns:p14="http://schemas.microsoft.com/office/powerpoint/2010/main" val="1339692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1222</Words>
  <Application>Microsoft Office PowerPoint</Application>
  <PresentationFormat>On-screen Show (4:3)</PresentationFormat>
  <Paragraphs>96</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Arial Rounded MT Bold</vt:lpstr>
      <vt:lpstr>Calibri</vt:lpstr>
      <vt:lpstr>Times New Roman</vt:lpstr>
      <vt:lpstr>Office Theme</vt:lpstr>
      <vt:lpstr>PowerPoint Presentation</vt:lpstr>
      <vt:lpstr>Vision; The Dream/Tomorrow       MOTTO</vt:lpstr>
      <vt:lpstr>Rights AND RESPONSIBILITIES OF PATIENTS AND DOCTORS</vt:lpstr>
      <vt:lpstr>PowerPoint Presentation</vt:lpstr>
      <vt:lpstr>Learning Outcomes</vt:lpstr>
      <vt:lpstr>Doctor-Patient Relationship</vt:lpstr>
      <vt:lpstr>PowerPoint Presentation</vt:lpstr>
      <vt:lpstr>PowerPoint Presentation</vt:lpstr>
      <vt:lpstr>Responsibilities of the Patients </vt:lpstr>
      <vt:lpstr>Rights of the Doctor </vt:lpstr>
      <vt:lpstr>Responsibilities of Doctor</vt:lpstr>
      <vt:lpstr>The impact of artificial intelligence on the person-centred, doctor-patient relationship: some problems and solutions Aurelia Sauerbrei et al. Published: 20 April 2023 Volume 23, article number 73</vt:lpstr>
      <vt:lpstr>The principle of confidentiality is the ethical obligation of physician to preserve the information gathered in association with patient care.  The patient needs to be able to trust the physicians, will protect the information shared in confidence.  It is worth emphasizing that, confidentiality can be breached in few cases, to other healthcare personnels for patient care, patient can harm oneself or others or required by law.</vt:lpstr>
      <vt:lpstr>MCQ</vt:lpstr>
      <vt:lpstr>MCQ</vt:lpstr>
      <vt:lpstr>MCQ</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Kainat Mirza</cp:lastModifiedBy>
  <cp:revision>129</cp:revision>
  <dcterms:created xsi:type="dcterms:W3CDTF">2020-02-26T17:20:51Z</dcterms:created>
  <dcterms:modified xsi:type="dcterms:W3CDTF">2025-02-18T19:30:53Z</dcterms:modified>
</cp:coreProperties>
</file>