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7"/>
  </p:notesMasterIdLst>
  <p:sldIdLst>
    <p:sldId id="340" r:id="rId2"/>
    <p:sldId id="379" r:id="rId3"/>
    <p:sldId id="378" r:id="rId4"/>
    <p:sldId id="380" r:id="rId5"/>
    <p:sldId id="403" r:id="rId6"/>
    <p:sldId id="387" r:id="rId7"/>
    <p:sldId id="258" r:id="rId8"/>
    <p:sldId id="259" r:id="rId9"/>
    <p:sldId id="388" r:id="rId10"/>
    <p:sldId id="262" r:id="rId11"/>
    <p:sldId id="389" r:id="rId12"/>
    <p:sldId id="390" r:id="rId13"/>
    <p:sldId id="391" r:id="rId14"/>
    <p:sldId id="393" r:id="rId15"/>
    <p:sldId id="394" r:id="rId16"/>
    <p:sldId id="395" r:id="rId17"/>
    <p:sldId id="396" r:id="rId18"/>
    <p:sldId id="397" r:id="rId19"/>
    <p:sldId id="398" r:id="rId20"/>
    <p:sldId id="399" r:id="rId21"/>
    <p:sldId id="402" r:id="rId22"/>
    <p:sldId id="277" r:id="rId23"/>
    <p:sldId id="278" r:id="rId24"/>
    <p:sldId id="279" r:id="rId25"/>
    <p:sldId id="280" r:id="rId26"/>
    <p:sldId id="281" r:id="rId27"/>
    <p:sldId id="282" r:id="rId28"/>
    <p:sldId id="284" r:id="rId29"/>
    <p:sldId id="285" r:id="rId30"/>
    <p:sldId id="381" r:id="rId31"/>
    <p:sldId id="386" r:id="rId32"/>
    <p:sldId id="382" r:id="rId33"/>
    <p:sldId id="383" r:id="rId34"/>
    <p:sldId id="404" r:id="rId35"/>
    <p:sldId id="38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82" autoAdjust="0"/>
    <p:restoredTop sz="94660"/>
  </p:normalViewPr>
  <p:slideViewPr>
    <p:cSldViewPr>
      <p:cViewPr varScale="1">
        <p:scale>
          <a:sx n="72" d="100"/>
          <a:sy n="72" d="100"/>
        </p:scale>
        <p:origin x="14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2" qsCatId="3D" csTypeId="urn:microsoft.com/office/officeart/2005/8/colors/colorful4#2" csCatId="colorful" phldr="1"/>
      <dgm:spPr/>
    </dgm:pt>
    <dgm:pt modelId="{DACAB5BA-B8B4-4D66-8B11-1D02259E020B}">
      <dgm:prSet phldrT="[Text]"/>
      <dgm:spPr/>
      <dgm:t>
        <a:bodyPr/>
        <a:lstStyle/>
        <a:p>
          <a:pPr algn="ctr"/>
          <a:r>
            <a:rPr lang="en-US" b="1" dirty="0">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anose="020B0A04020102020204" pitchFamily="34" charset="0"/>
            </a:rPr>
            <a:t>Servic</a:t>
          </a:r>
          <a:r>
            <a:rPr lang="en-US" dirty="0">
              <a:latin typeface="Arial Black" panose="020B0A04020102020204"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596" custLinFactNeighborY="-4627">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0A31D815-D077-4866-A600-165E070A2D6F}" type="presOf" srcId="{F9CEBA05-2F10-437E-89B2-54F4D9FAF478}" destId="{5ED88519-AC6C-4AA3-B76D-812B93A167E4}" srcOrd="0" destOrd="0" presId="urn:microsoft.com/office/officeart/2005/8/layout/gear1#1"/>
    <dgm:cxn modelId="{A0416A29-364E-458C-90C5-1284F3C404E9}" type="presOf" srcId="{663C1E13-76F9-4B70-A2F2-CA23180743CE}" destId="{4822A78E-EAEC-401F-941A-3A84E13E2357}"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CD461FA2-0710-4EF6-AA5F-BD774C121CA7}"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1"/>
    <dgm:cxn modelId="{5990A8E9-7068-4CD0-BDC1-650288BAF401}" type="presOf" srcId="{663C1E13-76F9-4B70-A2F2-CA23180743CE}" destId="{B9330EE9-43E4-4FD4-8144-E92B1DD0FCDF}" srcOrd="1" destOrd="0" presId="urn:microsoft.com/office/officeart/2005/8/layout/gear1#1"/>
    <dgm:cxn modelId="{9A0FA2F0-3016-4FA6-B4C5-E56783E79BCF}" type="presOf" srcId="{399ACE2F-90C5-48B1-9E65-700A32562848}" destId="{59EDF28D-6C67-49D0-B5A1-DE5C3CBA2292}"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999700-CD5F-4E02-83AE-9626CC1CC895}" type="doc">
      <dgm:prSet loTypeId="urn:microsoft.com/office/officeart/2005/8/layout/venn1" loCatId="relationship" qsTypeId="urn:microsoft.com/office/officeart/2005/8/quickstyle/simple1" qsCatId="simple" csTypeId="urn:microsoft.com/office/officeart/2005/8/colors/accent1_2" csCatId="accent1" phldr="1"/>
      <dgm:spPr/>
    </dgm:pt>
    <dgm:pt modelId="{B16944B8-02B9-4DE5-90AF-1B82F1685CC0}">
      <dgm:prSet phldrT="[Text]" custT="1"/>
      <dgm:spPr/>
      <dgm:t>
        <a:bodyPr/>
        <a:lstStyle/>
        <a:p>
          <a:endParaRPr lang="en-US" sz="3700" dirty="0"/>
        </a:p>
        <a:p>
          <a:r>
            <a:rPr lang="en-US" sz="2000" b="1" dirty="0">
              <a:latin typeface="Times New Roman" pitchFamily="18" charset="0"/>
              <a:cs typeface="Times New Roman" pitchFamily="18" charset="0"/>
            </a:rPr>
            <a:t>Biological </a:t>
          </a:r>
        </a:p>
      </dgm:t>
    </dgm:pt>
    <dgm:pt modelId="{17FEE0EB-71E4-4E40-8505-C6C6B7F09280}" type="parTrans" cxnId="{52314CE2-8ED3-4FD9-99A7-40DAC1E14515}">
      <dgm:prSet/>
      <dgm:spPr/>
      <dgm:t>
        <a:bodyPr/>
        <a:lstStyle/>
        <a:p>
          <a:endParaRPr lang="en-US"/>
        </a:p>
      </dgm:t>
    </dgm:pt>
    <dgm:pt modelId="{6D7C0A95-8D32-48A3-AC51-746E240EA858}" type="sibTrans" cxnId="{52314CE2-8ED3-4FD9-99A7-40DAC1E14515}">
      <dgm:prSet/>
      <dgm:spPr/>
      <dgm:t>
        <a:bodyPr/>
        <a:lstStyle/>
        <a:p>
          <a:endParaRPr lang="en-US"/>
        </a:p>
      </dgm:t>
    </dgm:pt>
    <dgm:pt modelId="{D674663F-E384-41AD-B982-A491A73AA33F}">
      <dgm:prSet phldrT="[Text]" custT="1"/>
      <dgm:spPr/>
      <dgm:t>
        <a:bodyPr/>
        <a:lstStyle/>
        <a:p>
          <a:r>
            <a:rPr lang="en-US" sz="2000" b="1" dirty="0">
              <a:latin typeface="Times New Roman" pitchFamily="18" charset="0"/>
              <a:cs typeface="Times New Roman" pitchFamily="18" charset="0"/>
            </a:rPr>
            <a:t>Sociological</a:t>
          </a:r>
          <a:r>
            <a:rPr lang="en-US" sz="2500" b="1" dirty="0"/>
            <a:t> </a:t>
          </a:r>
        </a:p>
      </dgm:t>
    </dgm:pt>
    <dgm:pt modelId="{9CBD2F9D-5A0F-4B46-952B-0F5CC6626E18}" type="parTrans" cxnId="{25769D6D-1F07-40C5-AD36-D14B21ACFDB1}">
      <dgm:prSet/>
      <dgm:spPr/>
      <dgm:t>
        <a:bodyPr/>
        <a:lstStyle/>
        <a:p>
          <a:endParaRPr lang="en-US"/>
        </a:p>
      </dgm:t>
    </dgm:pt>
    <dgm:pt modelId="{E61BEC08-4DF0-477A-B801-BA6ADB88D28C}" type="sibTrans" cxnId="{25769D6D-1F07-40C5-AD36-D14B21ACFDB1}">
      <dgm:prSet/>
      <dgm:spPr/>
      <dgm:t>
        <a:bodyPr/>
        <a:lstStyle/>
        <a:p>
          <a:endParaRPr lang="en-US"/>
        </a:p>
      </dgm:t>
    </dgm:pt>
    <dgm:pt modelId="{8560EF04-CBFE-48EB-A534-FDEA386C6803}">
      <dgm:prSet phldrT="[Text]" custT="1"/>
      <dgm:spPr/>
      <dgm:t>
        <a:bodyPr/>
        <a:lstStyle/>
        <a:p>
          <a:r>
            <a:rPr lang="en-US" sz="2000" b="1" dirty="0">
              <a:latin typeface="Times New Roman" pitchFamily="18" charset="0"/>
              <a:cs typeface="Times New Roman" pitchFamily="18" charset="0"/>
            </a:rPr>
            <a:t>Psychological   </a:t>
          </a:r>
        </a:p>
      </dgm:t>
    </dgm:pt>
    <dgm:pt modelId="{07C46E7B-2979-4CD7-A267-2104F38705A1}" type="parTrans" cxnId="{790734E6-9FF0-4DEB-83CD-38FA65D30132}">
      <dgm:prSet/>
      <dgm:spPr/>
      <dgm:t>
        <a:bodyPr/>
        <a:lstStyle/>
        <a:p>
          <a:endParaRPr lang="en-US"/>
        </a:p>
      </dgm:t>
    </dgm:pt>
    <dgm:pt modelId="{1EDAB01D-8E7B-4EA4-8B72-48D0885AF503}" type="sibTrans" cxnId="{790734E6-9FF0-4DEB-83CD-38FA65D30132}">
      <dgm:prSet/>
      <dgm:spPr/>
      <dgm:t>
        <a:bodyPr/>
        <a:lstStyle/>
        <a:p>
          <a:endParaRPr lang="en-US"/>
        </a:p>
      </dgm:t>
    </dgm:pt>
    <dgm:pt modelId="{0719B753-28B6-4EEA-94E8-BAFDEAE13453}" type="pres">
      <dgm:prSet presAssocID="{BA999700-CD5F-4E02-83AE-9626CC1CC895}" presName="compositeShape" presStyleCnt="0">
        <dgm:presLayoutVars>
          <dgm:chMax val="7"/>
          <dgm:dir/>
          <dgm:resizeHandles val="exact"/>
        </dgm:presLayoutVars>
      </dgm:prSet>
      <dgm:spPr/>
    </dgm:pt>
    <dgm:pt modelId="{041242B7-3096-4255-AAA7-253F717CCC52}" type="pres">
      <dgm:prSet presAssocID="{B16944B8-02B9-4DE5-90AF-1B82F1685CC0}" presName="circ1" presStyleLbl="vennNode1" presStyleIdx="0" presStyleCnt="3" custLinFactNeighborX="7910" custLinFactNeighborY="65261"/>
      <dgm:spPr/>
    </dgm:pt>
    <dgm:pt modelId="{2F1162CA-B1D6-4EAD-B6F1-D90C1BD69C86}" type="pres">
      <dgm:prSet presAssocID="{B16944B8-02B9-4DE5-90AF-1B82F1685CC0}" presName="circ1Tx" presStyleLbl="revTx" presStyleIdx="0" presStyleCnt="0">
        <dgm:presLayoutVars>
          <dgm:chMax val="0"/>
          <dgm:chPref val="0"/>
          <dgm:bulletEnabled val="1"/>
        </dgm:presLayoutVars>
      </dgm:prSet>
      <dgm:spPr/>
    </dgm:pt>
    <dgm:pt modelId="{69D79A62-F432-4D1C-8CCE-81D6950500F6}" type="pres">
      <dgm:prSet presAssocID="{D674663F-E384-41AD-B982-A491A73AA33F}" presName="circ2" presStyleLbl="vennNode1" presStyleIdx="1" presStyleCnt="3" custLinFactNeighborX="5499" custLinFactNeighborY="-53359"/>
      <dgm:spPr/>
    </dgm:pt>
    <dgm:pt modelId="{BDAC9F38-A95F-4412-BE5A-5CB8F3DF11AD}" type="pres">
      <dgm:prSet presAssocID="{D674663F-E384-41AD-B982-A491A73AA33F}" presName="circ2Tx" presStyleLbl="revTx" presStyleIdx="0" presStyleCnt="0">
        <dgm:presLayoutVars>
          <dgm:chMax val="0"/>
          <dgm:chPref val="0"/>
          <dgm:bulletEnabled val="1"/>
        </dgm:presLayoutVars>
      </dgm:prSet>
      <dgm:spPr/>
    </dgm:pt>
    <dgm:pt modelId="{8932A76A-B60D-4888-BE72-C0EC3CCC29E3}" type="pres">
      <dgm:prSet presAssocID="{8560EF04-CBFE-48EB-A534-FDEA386C6803}" presName="circ3" presStyleLbl="vennNode1" presStyleIdx="2" presStyleCnt="3" custScaleX="94387" custLinFactNeighborX="1902" custLinFactNeighborY="-53359"/>
      <dgm:spPr/>
    </dgm:pt>
    <dgm:pt modelId="{FE9E68AD-21FF-4C1A-BDF2-112ECCD423F3}" type="pres">
      <dgm:prSet presAssocID="{8560EF04-CBFE-48EB-A534-FDEA386C6803}" presName="circ3Tx" presStyleLbl="revTx" presStyleIdx="0" presStyleCnt="0">
        <dgm:presLayoutVars>
          <dgm:chMax val="0"/>
          <dgm:chPref val="0"/>
          <dgm:bulletEnabled val="1"/>
        </dgm:presLayoutVars>
      </dgm:prSet>
      <dgm:spPr/>
    </dgm:pt>
  </dgm:ptLst>
  <dgm:cxnLst>
    <dgm:cxn modelId="{FE5EF32E-CB6F-435E-8DB3-16431A00CE34}" type="presOf" srcId="{BA999700-CD5F-4E02-83AE-9626CC1CC895}" destId="{0719B753-28B6-4EEA-94E8-BAFDEAE13453}" srcOrd="0" destOrd="0" presId="urn:microsoft.com/office/officeart/2005/8/layout/venn1"/>
    <dgm:cxn modelId="{1A50B23E-A4F0-4C0D-9FAC-DBB71213BF73}" type="presOf" srcId="{8560EF04-CBFE-48EB-A534-FDEA386C6803}" destId="{FE9E68AD-21FF-4C1A-BDF2-112ECCD423F3}" srcOrd="1" destOrd="0" presId="urn:microsoft.com/office/officeart/2005/8/layout/venn1"/>
    <dgm:cxn modelId="{84B9874A-DDB6-4D0D-A1C0-70BBF22A9251}" type="presOf" srcId="{D674663F-E384-41AD-B982-A491A73AA33F}" destId="{BDAC9F38-A95F-4412-BE5A-5CB8F3DF11AD}" srcOrd="1" destOrd="0" presId="urn:microsoft.com/office/officeart/2005/8/layout/venn1"/>
    <dgm:cxn modelId="{25769D6D-1F07-40C5-AD36-D14B21ACFDB1}" srcId="{BA999700-CD5F-4E02-83AE-9626CC1CC895}" destId="{D674663F-E384-41AD-B982-A491A73AA33F}" srcOrd="1" destOrd="0" parTransId="{9CBD2F9D-5A0F-4B46-952B-0F5CC6626E18}" sibTransId="{E61BEC08-4DF0-477A-B801-BA6ADB88D28C}"/>
    <dgm:cxn modelId="{A726E677-B548-45C6-8D3A-CD63D3A02EA2}" type="presOf" srcId="{B16944B8-02B9-4DE5-90AF-1B82F1685CC0}" destId="{2F1162CA-B1D6-4EAD-B6F1-D90C1BD69C86}" srcOrd="1" destOrd="0" presId="urn:microsoft.com/office/officeart/2005/8/layout/venn1"/>
    <dgm:cxn modelId="{2228DC7F-1C72-4EBE-8632-C83797A61432}" type="presOf" srcId="{8560EF04-CBFE-48EB-A534-FDEA386C6803}" destId="{8932A76A-B60D-4888-BE72-C0EC3CCC29E3}" srcOrd="0" destOrd="0" presId="urn:microsoft.com/office/officeart/2005/8/layout/venn1"/>
    <dgm:cxn modelId="{E30C53B7-AC0C-4B86-8D41-E7B329D0B071}" type="presOf" srcId="{B16944B8-02B9-4DE5-90AF-1B82F1685CC0}" destId="{041242B7-3096-4255-AAA7-253F717CCC52}" srcOrd="0" destOrd="0" presId="urn:microsoft.com/office/officeart/2005/8/layout/venn1"/>
    <dgm:cxn modelId="{619890C2-123D-4A00-A08F-B06C52AA0558}" type="presOf" srcId="{D674663F-E384-41AD-B982-A491A73AA33F}" destId="{69D79A62-F432-4D1C-8CCE-81D6950500F6}" srcOrd="0" destOrd="0" presId="urn:microsoft.com/office/officeart/2005/8/layout/venn1"/>
    <dgm:cxn modelId="{52314CE2-8ED3-4FD9-99A7-40DAC1E14515}" srcId="{BA999700-CD5F-4E02-83AE-9626CC1CC895}" destId="{B16944B8-02B9-4DE5-90AF-1B82F1685CC0}" srcOrd="0" destOrd="0" parTransId="{17FEE0EB-71E4-4E40-8505-C6C6B7F09280}" sibTransId="{6D7C0A95-8D32-48A3-AC51-746E240EA858}"/>
    <dgm:cxn modelId="{790734E6-9FF0-4DEB-83CD-38FA65D30132}" srcId="{BA999700-CD5F-4E02-83AE-9626CC1CC895}" destId="{8560EF04-CBFE-48EB-A534-FDEA386C6803}" srcOrd="2" destOrd="0" parTransId="{07C46E7B-2979-4CD7-A267-2104F38705A1}" sibTransId="{1EDAB01D-8E7B-4EA4-8B72-48D0885AF503}"/>
    <dgm:cxn modelId="{1631E8B0-7E13-41B4-BF69-14F1F82CCD15}" type="presParOf" srcId="{0719B753-28B6-4EEA-94E8-BAFDEAE13453}" destId="{041242B7-3096-4255-AAA7-253F717CCC52}" srcOrd="0" destOrd="0" presId="urn:microsoft.com/office/officeart/2005/8/layout/venn1"/>
    <dgm:cxn modelId="{96B4BD36-8C24-490D-A1FC-BAF4E41B9B56}" type="presParOf" srcId="{0719B753-28B6-4EEA-94E8-BAFDEAE13453}" destId="{2F1162CA-B1D6-4EAD-B6F1-D90C1BD69C86}" srcOrd="1" destOrd="0" presId="urn:microsoft.com/office/officeart/2005/8/layout/venn1"/>
    <dgm:cxn modelId="{BF93233C-4067-42E2-B44A-DEFC70BC88AE}" type="presParOf" srcId="{0719B753-28B6-4EEA-94E8-BAFDEAE13453}" destId="{69D79A62-F432-4D1C-8CCE-81D6950500F6}" srcOrd="2" destOrd="0" presId="urn:microsoft.com/office/officeart/2005/8/layout/venn1"/>
    <dgm:cxn modelId="{7FD60F4E-91B0-4FDF-96D0-FB0BFA69A68D}" type="presParOf" srcId="{0719B753-28B6-4EEA-94E8-BAFDEAE13453}" destId="{BDAC9F38-A95F-4412-BE5A-5CB8F3DF11AD}" srcOrd="3" destOrd="0" presId="urn:microsoft.com/office/officeart/2005/8/layout/venn1"/>
    <dgm:cxn modelId="{63CE244B-70B0-446C-84D2-B9FF42328CDD}" type="presParOf" srcId="{0719B753-28B6-4EEA-94E8-BAFDEAE13453}" destId="{8932A76A-B60D-4888-BE72-C0EC3CCC29E3}" srcOrd="4" destOrd="0" presId="urn:microsoft.com/office/officeart/2005/8/layout/venn1"/>
    <dgm:cxn modelId="{E2C18855-324E-4592-9AAB-6E8D4D691739}" type="presParOf" srcId="{0719B753-28B6-4EEA-94E8-BAFDEAE13453}" destId="{FE9E68AD-21FF-4C1A-BDF2-112ECCD423F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595711" y="1795068"/>
          <a:ext cx="1964624" cy="1964624"/>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Wisdom</a:t>
          </a:r>
        </a:p>
      </dsp:txBody>
      <dsp:txXfrm>
        <a:off x="1990688" y="2255272"/>
        <a:ext cx="1174670" cy="1009857"/>
      </dsp:txXfrm>
    </dsp:sp>
    <dsp:sp modelId="{93300324-D62F-4E58-B882-734182BDB462}">
      <dsp:nvSpPr>
        <dsp:cNvPr id="0" name=""/>
        <dsp:cNvSpPr/>
      </dsp:nvSpPr>
      <dsp:spPr>
        <a:xfrm>
          <a:off x="464365" y="1421605"/>
          <a:ext cx="1428818" cy="1428818"/>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Black" panose="020B0A04020102020204" pitchFamily="34" charset="0"/>
            </a:rPr>
            <a:t>Truth</a:t>
          </a:r>
          <a:r>
            <a:rPr lang="en-US" sz="1400" kern="1200" dirty="0"/>
            <a:t> </a:t>
          </a:r>
        </a:p>
      </dsp:txBody>
      <dsp:txXfrm>
        <a:off x="824074" y="1783488"/>
        <a:ext cx="709400" cy="705052"/>
      </dsp:txXfrm>
    </dsp:sp>
    <dsp:sp modelId="{59EDF28D-6C67-49D0-B5A1-DE5C3CBA2292}">
      <dsp:nvSpPr>
        <dsp:cNvPr id="0" name=""/>
        <dsp:cNvSpPr/>
      </dsp:nvSpPr>
      <dsp:spPr>
        <a:xfrm rot="20700000">
          <a:off x="1264649" y="435867"/>
          <a:ext cx="1399950" cy="1399950"/>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Servic</a:t>
          </a:r>
          <a:r>
            <a:rPr lang="en-US" sz="1400" kern="1200" dirty="0">
              <a:latin typeface="Arial Black" panose="020B0A04020102020204" pitchFamily="34" charset="0"/>
            </a:rPr>
            <a:t>e</a:t>
          </a:r>
          <a:r>
            <a:rPr lang="en-US" sz="1400" kern="1200" dirty="0"/>
            <a:t> </a:t>
          </a:r>
        </a:p>
      </dsp:txBody>
      <dsp:txXfrm rot="-20700000">
        <a:off x="1571699" y="742917"/>
        <a:ext cx="785849" cy="785849"/>
      </dsp:txXfrm>
    </dsp:sp>
    <dsp:sp modelId="{398423B3-DD54-4226-99D7-017EFC1488DF}">
      <dsp:nvSpPr>
        <dsp:cNvPr id="0" name=""/>
        <dsp:cNvSpPr/>
      </dsp:nvSpPr>
      <dsp:spPr>
        <a:xfrm>
          <a:off x="1449642" y="1593311"/>
          <a:ext cx="2514719" cy="2514719"/>
        </a:xfrm>
        <a:prstGeom prst="circularArrow">
          <a:avLst>
            <a:gd name="adj1" fmla="val 4687"/>
            <a:gd name="adj2" fmla="val 299029"/>
            <a:gd name="adj3" fmla="val 2499371"/>
            <a:gd name="adj4" fmla="val 15897942"/>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11324" y="1108132"/>
          <a:ext cx="1827101" cy="182710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40826" y="131896"/>
          <a:ext cx="1969982" cy="1969982"/>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242B7-3096-4255-AAA7-253F717CCC52}">
      <dsp:nvSpPr>
        <dsp:cNvPr id="0" name=""/>
        <dsp:cNvSpPr/>
      </dsp:nvSpPr>
      <dsp:spPr>
        <a:xfrm>
          <a:off x="3127556" y="1583047"/>
          <a:ext cx="2258452" cy="22584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dirty="0"/>
        </a:p>
        <a:p>
          <a:pPr marL="0" lvl="0" indent="0" algn="ctr" defTabSz="1644650">
            <a:lnSpc>
              <a:spcPct val="90000"/>
            </a:lnSpc>
            <a:spcBef>
              <a:spcPct val="0"/>
            </a:spcBef>
            <a:spcAft>
              <a:spcPct val="35000"/>
            </a:spcAft>
            <a:buNone/>
          </a:pPr>
          <a:r>
            <a:rPr lang="en-US" sz="2000" b="1" kern="1200" dirty="0">
              <a:latin typeface="Times New Roman" pitchFamily="18" charset="0"/>
              <a:cs typeface="Times New Roman" pitchFamily="18" charset="0"/>
            </a:rPr>
            <a:t>Biological </a:t>
          </a:r>
        </a:p>
      </dsp:txBody>
      <dsp:txXfrm>
        <a:off x="3428683" y="1978276"/>
        <a:ext cx="1656198" cy="1016303"/>
      </dsp:txXfrm>
    </dsp:sp>
    <dsp:sp modelId="{69D79A62-F432-4D1C-8CCE-81D6950500F6}">
      <dsp:nvSpPr>
        <dsp:cNvPr id="0" name=""/>
        <dsp:cNvSpPr/>
      </dsp:nvSpPr>
      <dsp:spPr>
        <a:xfrm>
          <a:off x="3888029" y="315603"/>
          <a:ext cx="2258452" cy="22584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itchFamily="18" charset="0"/>
              <a:cs typeface="Times New Roman" pitchFamily="18" charset="0"/>
            </a:rPr>
            <a:t>Sociological</a:t>
          </a:r>
          <a:r>
            <a:rPr lang="en-US" sz="2500" b="1" kern="1200" dirty="0"/>
            <a:t> </a:t>
          </a:r>
        </a:p>
      </dsp:txBody>
      <dsp:txXfrm>
        <a:off x="4578739" y="899037"/>
        <a:ext cx="1355071" cy="1242148"/>
      </dsp:txXfrm>
    </dsp:sp>
    <dsp:sp modelId="{8932A76A-B60D-4888-BE72-C0EC3CCC29E3}">
      <dsp:nvSpPr>
        <dsp:cNvPr id="0" name=""/>
        <dsp:cNvSpPr/>
      </dsp:nvSpPr>
      <dsp:spPr>
        <a:xfrm>
          <a:off x="2240326" y="315603"/>
          <a:ext cx="2131685" cy="22584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itchFamily="18" charset="0"/>
              <a:cs typeface="Times New Roman" pitchFamily="18" charset="0"/>
            </a:rPr>
            <a:t>Psychological   </a:t>
          </a:r>
        </a:p>
      </dsp:txBody>
      <dsp:txXfrm>
        <a:off x="2441060" y="899037"/>
        <a:ext cx="1279011" cy="1242148"/>
      </dsp:txXfrm>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2">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B0ECED-1BA1-41AB-97BA-7424E208C14D}" type="datetimeFigureOut">
              <a:rPr lang="en-US" smtClean="0"/>
              <a:t>2/18/2025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DEEF0E-5A7B-485A-B56B-5B9CE6D60A6F}" type="slidenum">
              <a:rPr lang="en-US" smtClean="0"/>
              <a:t>‹#›</a:t>
            </a:fld>
            <a:endParaRPr lang="en-US"/>
          </a:p>
        </p:txBody>
      </p:sp>
    </p:spTree>
    <p:extLst>
      <p:ext uri="{BB962C8B-B14F-4D97-AF65-F5344CB8AC3E}">
        <p14:creationId xmlns:p14="http://schemas.microsoft.com/office/powerpoint/2010/main" val="243110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biological system ensures a structural biochemical and a molecular study of a</a:t>
            </a:r>
            <a:r>
              <a:rPr lang="en-US" baseline="0" dirty="0"/>
              <a:t> disease.</a:t>
            </a:r>
          </a:p>
          <a:p>
            <a:r>
              <a:rPr lang="en-US" baseline="0" dirty="0"/>
              <a:t>Psychological system provides insight into the role </a:t>
            </a:r>
            <a:r>
              <a:rPr lang="en-US" baseline="0" dirty="0" err="1"/>
              <a:t>ofpersonality,attitudes,attributes,and</a:t>
            </a:r>
            <a:r>
              <a:rPr lang="en-US" baseline="0" dirty="0"/>
              <a:t> motivation in the </a:t>
            </a:r>
            <a:r>
              <a:rPr lang="en-US" baseline="0" dirty="0" err="1"/>
              <a:t>genesisof</a:t>
            </a:r>
            <a:r>
              <a:rPr lang="en-US" baseline="0" dirty="0"/>
              <a:t> the illness.</a:t>
            </a:r>
          </a:p>
          <a:p>
            <a:r>
              <a:rPr lang="en-US" baseline="0" dirty="0"/>
              <a:t>Social system emphasis the impact of family, society, and social forces on the etiology, presentation and the management f a given illness.</a:t>
            </a:r>
            <a:endParaRPr lang="en-US" dirty="0"/>
          </a:p>
        </p:txBody>
      </p:sp>
      <p:sp>
        <p:nvSpPr>
          <p:cNvPr id="4" name="Slide Number Placeholder 3"/>
          <p:cNvSpPr>
            <a:spLocks noGrp="1"/>
          </p:cNvSpPr>
          <p:nvPr>
            <p:ph type="sldNum" sz="quarter" idx="10"/>
          </p:nvPr>
        </p:nvSpPr>
        <p:spPr/>
        <p:txBody>
          <a:bodyPr/>
          <a:lstStyle/>
          <a:p>
            <a:fld id="{89E0E935-8E53-4DEF-98B2-F94FE1034FD3}"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According to this model, health is a state of a harmonious equilibrium between these domains which occurs in response to </a:t>
            </a:r>
            <a:r>
              <a:rPr lang="en-US" dirty="0" err="1"/>
              <a:t>eustress</a:t>
            </a:r>
            <a:r>
              <a:rPr lang="en-US" dirty="0"/>
              <a:t> or distress. </a:t>
            </a:r>
          </a:p>
          <a:p>
            <a:r>
              <a:rPr lang="en-US" dirty="0"/>
              <a:t>The</a:t>
            </a:r>
            <a:r>
              <a:rPr lang="en-US" baseline="0" dirty="0"/>
              <a:t> state is achieved through homeostasis or </a:t>
            </a:r>
            <a:r>
              <a:rPr lang="en-US" baseline="0" dirty="0" err="1"/>
              <a:t>allostasis</a:t>
            </a:r>
            <a:r>
              <a:rPr lang="en-US" baseline="0" dirty="0"/>
              <a:t>.</a:t>
            </a:r>
            <a:endParaRPr lang="en-US" dirty="0"/>
          </a:p>
        </p:txBody>
      </p:sp>
      <p:sp>
        <p:nvSpPr>
          <p:cNvPr id="4" name="Slide Number Placeholder 3"/>
          <p:cNvSpPr>
            <a:spLocks noGrp="1"/>
          </p:cNvSpPr>
          <p:nvPr>
            <p:ph type="sldNum" sz="quarter" idx="10"/>
          </p:nvPr>
        </p:nvSpPr>
        <p:spPr/>
        <p:txBody>
          <a:bodyPr/>
          <a:lstStyle/>
          <a:p>
            <a:fld id="{89E0E935-8E53-4DEF-98B2-F94FE1034FD3}"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E79EA4-AAE9-4A2E-8441-F45CF561F673}"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4ADB-2172-4219-A81E-78DA25A386B8}" type="slidenum">
              <a:rPr lang="en-US" smtClean="0"/>
              <a:t>‹#›</a:t>
            </a:fld>
            <a:endParaRPr lang="en-US"/>
          </a:p>
        </p:txBody>
      </p:sp>
    </p:spTree>
    <p:extLst>
      <p:ext uri="{BB962C8B-B14F-4D97-AF65-F5344CB8AC3E}">
        <p14:creationId xmlns:p14="http://schemas.microsoft.com/office/powerpoint/2010/main" val="263403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E79EA4-AAE9-4A2E-8441-F45CF561F673}"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4ADB-2172-4219-A81E-78DA25A386B8}" type="slidenum">
              <a:rPr lang="en-US" smtClean="0"/>
              <a:t>‹#›</a:t>
            </a:fld>
            <a:endParaRPr lang="en-US"/>
          </a:p>
        </p:txBody>
      </p:sp>
    </p:spTree>
    <p:extLst>
      <p:ext uri="{BB962C8B-B14F-4D97-AF65-F5344CB8AC3E}">
        <p14:creationId xmlns:p14="http://schemas.microsoft.com/office/powerpoint/2010/main" val="27216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E79EA4-AAE9-4A2E-8441-F45CF561F673}"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4ADB-2172-4219-A81E-78DA25A386B8}" type="slidenum">
              <a:rPr lang="en-US" smtClean="0"/>
              <a:t>‹#›</a:t>
            </a:fld>
            <a:endParaRPr lang="en-US"/>
          </a:p>
        </p:txBody>
      </p:sp>
    </p:spTree>
    <p:extLst>
      <p:ext uri="{BB962C8B-B14F-4D97-AF65-F5344CB8AC3E}">
        <p14:creationId xmlns:p14="http://schemas.microsoft.com/office/powerpoint/2010/main" val="617266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E79EA4-AAE9-4A2E-8441-F45CF561F673}"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4ADB-2172-4219-A81E-78DA25A386B8}" type="slidenum">
              <a:rPr lang="en-US" smtClean="0"/>
              <a:t>‹#›</a:t>
            </a:fld>
            <a:endParaRPr lang="en-US"/>
          </a:p>
        </p:txBody>
      </p:sp>
    </p:spTree>
    <p:extLst>
      <p:ext uri="{BB962C8B-B14F-4D97-AF65-F5344CB8AC3E}">
        <p14:creationId xmlns:p14="http://schemas.microsoft.com/office/powerpoint/2010/main" val="1228696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E79EA4-AAE9-4A2E-8441-F45CF561F673}"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4ADB-2172-4219-A81E-78DA25A386B8}" type="slidenum">
              <a:rPr lang="en-US" smtClean="0"/>
              <a:t>‹#›</a:t>
            </a:fld>
            <a:endParaRPr lang="en-US"/>
          </a:p>
        </p:txBody>
      </p:sp>
    </p:spTree>
    <p:extLst>
      <p:ext uri="{BB962C8B-B14F-4D97-AF65-F5344CB8AC3E}">
        <p14:creationId xmlns:p14="http://schemas.microsoft.com/office/powerpoint/2010/main" val="1635800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E79EA4-AAE9-4A2E-8441-F45CF561F673}"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4ADB-2172-4219-A81E-78DA25A386B8}" type="slidenum">
              <a:rPr lang="en-US" smtClean="0"/>
              <a:t>‹#›</a:t>
            </a:fld>
            <a:endParaRPr lang="en-US"/>
          </a:p>
        </p:txBody>
      </p:sp>
    </p:spTree>
    <p:extLst>
      <p:ext uri="{BB962C8B-B14F-4D97-AF65-F5344CB8AC3E}">
        <p14:creationId xmlns:p14="http://schemas.microsoft.com/office/powerpoint/2010/main" val="25317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E79EA4-AAE9-4A2E-8441-F45CF561F673}" type="datetimeFigureOut">
              <a:rPr lang="en-US" smtClean="0"/>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C4ADB-2172-4219-A81E-78DA25A386B8}" type="slidenum">
              <a:rPr lang="en-US" smtClean="0"/>
              <a:t>‹#›</a:t>
            </a:fld>
            <a:endParaRPr lang="en-US"/>
          </a:p>
        </p:txBody>
      </p:sp>
    </p:spTree>
    <p:extLst>
      <p:ext uri="{BB962C8B-B14F-4D97-AF65-F5344CB8AC3E}">
        <p14:creationId xmlns:p14="http://schemas.microsoft.com/office/powerpoint/2010/main" val="232847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E79EA4-AAE9-4A2E-8441-F45CF561F673}" type="datetimeFigureOut">
              <a:rPr lang="en-US" smtClean="0"/>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C4ADB-2172-4219-A81E-78DA25A386B8}" type="slidenum">
              <a:rPr lang="en-US" smtClean="0"/>
              <a:t>‹#›</a:t>
            </a:fld>
            <a:endParaRPr lang="en-US"/>
          </a:p>
        </p:txBody>
      </p:sp>
    </p:spTree>
    <p:extLst>
      <p:ext uri="{BB962C8B-B14F-4D97-AF65-F5344CB8AC3E}">
        <p14:creationId xmlns:p14="http://schemas.microsoft.com/office/powerpoint/2010/main" val="123091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79EA4-AAE9-4A2E-8441-F45CF561F673}" type="datetimeFigureOut">
              <a:rPr lang="en-US" smtClean="0"/>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C4ADB-2172-4219-A81E-78DA25A386B8}" type="slidenum">
              <a:rPr lang="en-US" smtClean="0"/>
              <a:t>‹#›</a:t>
            </a:fld>
            <a:endParaRPr lang="en-US"/>
          </a:p>
        </p:txBody>
      </p:sp>
    </p:spTree>
    <p:extLst>
      <p:ext uri="{BB962C8B-B14F-4D97-AF65-F5344CB8AC3E}">
        <p14:creationId xmlns:p14="http://schemas.microsoft.com/office/powerpoint/2010/main" val="232996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E79EA4-AAE9-4A2E-8441-F45CF561F673}"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4ADB-2172-4219-A81E-78DA25A386B8}" type="slidenum">
              <a:rPr lang="en-US" smtClean="0"/>
              <a:t>‹#›</a:t>
            </a:fld>
            <a:endParaRPr lang="en-US"/>
          </a:p>
        </p:txBody>
      </p:sp>
    </p:spTree>
    <p:extLst>
      <p:ext uri="{BB962C8B-B14F-4D97-AF65-F5344CB8AC3E}">
        <p14:creationId xmlns:p14="http://schemas.microsoft.com/office/powerpoint/2010/main" val="2998449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E79EA4-AAE9-4A2E-8441-F45CF561F673}"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4ADB-2172-4219-A81E-78DA25A386B8}" type="slidenum">
              <a:rPr lang="en-US" smtClean="0"/>
              <a:t>‹#›</a:t>
            </a:fld>
            <a:endParaRPr lang="en-US"/>
          </a:p>
        </p:txBody>
      </p:sp>
    </p:spTree>
    <p:extLst>
      <p:ext uri="{BB962C8B-B14F-4D97-AF65-F5344CB8AC3E}">
        <p14:creationId xmlns:p14="http://schemas.microsoft.com/office/powerpoint/2010/main" val="567373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79EA4-AAE9-4A2E-8441-F45CF561F673}" type="datetimeFigureOut">
              <a:rPr lang="en-US" smtClean="0"/>
              <a:t>2/18/2025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C4ADB-2172-4219-A81E-78DA25A386B8}" type="slidenum">
              <a:rPr lang="en-US" smtClean="0"/>
              <a:t>‹#›</a:t>
            </a:fld>
            <a:endParaRPr lang="en-US"/>
          </a:p>
        </p:txBody>
      </p:sp>
    </p:spTree>
    <p:extLst>
      <p:ext uri="{BB962C8B-B14F-4D97-AF65-F5344CB8AC3E}">
        <p14:creationId xmlns:p14="http://schemas.microsoft.com/office/powerpoint/2010/main" val="1192094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2" cstate="print"/>
          <a:stretch>
            <a:fillRect/>
          </a:stretch>
        </p:blipFill>
        <p:spPr>
          <a:xfrm>
            <a:off x="2514600" y="16002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87" y="743020"/>
            <a:ext cx="8229600" cy="1143000"/>
          </a:xfrm>
        </p:spPr>
        <p:txBody>
          <a:bodyPr>
            <a:noAutofit/>
          </a:bodyPr>
          <a:lstStyle/>
          <a:p>
            <a:r>
              <a:rPr lang="en-US" sz="3200" b="1" dirty="0">
                <a:solidFill>
                  <a:srgbClr val="7030A0"/>
                </a:solidFill>
              </a:rPr>
              <a:t>Difference between Traditional Allopathic Medicine and Holistic medicine</a:t>
            </a:r>
          </a:p>
        </p:txBody>
      </p:sp>
      <p:sp>
        <p:nvSpPr>
          <p:cNvPr id="3" name="Content Placeholder 2"/>
          <p:cNvSpPr>
            <a:spLocks noGrp="1"/>
          </p:cNvSpPr>
          <p:nvPr>
            <p:ph idx="1"/>
          </p:nvPr>
        </p:nvSpPr>
        <p:spPr>
          <a:xfrm>
            <a:off x="457200" y="2057399"/>
            <a:ext cx="8229600" cy="4525963"/>
          </a:xfrm>
        </p:spPr>
        <p:txBody>
          <a:bodyPr/>
          <a:lstStyle/>
          <a:p>
            <a:r>
              <a:rPr lang="en-US" u="sng" dirty="0"/>
              <a:t>Traditional allopathic medicine:-</a:t>
            </a:r>
          </a:p>
          <a:p>
            <a:r>
              <a:rPr lang="en-US" dirty="0"/>
              <a:t>Works on a biomedical model that aims to treat the diseased part of the human body.</a:t>
            </a:r>
          </a:p>
          <a:p>
            <a:r>
              <a:rPr lang="en-US" u="sng" dirty="0"/>
              <a:t>Holistic medicine:-</a:t>
            </a:r>
          </a:p>
          <a:p>
            <a:r>
              <a:rPr lang="en-US" dirty="0"/>
              <a:t>Restoration of health and wellness to the person as a whole, rather than treating only the diseased part.</a:t>
            </a:r>
          </a:p>
          <a:p>
            <a:endParaRPr lang="en-US" dirty="0"/>
          </a:p>
        </p:txBody>
      </p:sp>
      <p:sp>
        <p:nvSpPr>
          <p:cNvPr id="4" name="TextBox 3">
            <a:extLst>
              <a:ext uri="{FF2B5EF4-FFF2-40B4-BE49-F238E27FC236}">
                <a16:creationId xmlns:a16="http://schemas.microsoft.com/office/drawing/2014/main" id="{7A4B1630-76B7-F597-1389-932D0A44020A}"/>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641"/>
            <a:ext cx="8229600" cy="792162"/>
          </a:xfrm>
        </p:spPr>
        <p:txBody>
          <a:bodyPr/>
          <a:lstStyle/>
          <a:p>
            <a:r>
              <a:rPr lang="en-US" b="1" dirty="0">
                <a:solidFill>
                  <a:srgbClr val="7030A0"/>
                </a:solidFill>
              </a:rPr>
              <a:t>Elements of holistic approach</a:t>
            </a:r>
          </a:p>
        </p:txBody>
      </p:sp>
      <p:sp>
        <p:nvSpPr>
          <p:cNvPr id="3" name="Content Placeholder 2"/>
          <p:cNvSpPr>
            <a:spLocks noGrp="1"/>
          </p:cNvSpPr>
          <p:nvPr>
            <p:ph idx="1"/>
          </p:nvPr>
        </p:nvSpPr>
        <p:spPr>
          <a:xfrm>
            <a:off x="457200" y="1371600"/>
            <a:ext cx="8229600" cy="4876800"/>
          </a:xfrm>
        </p:spPr>
        <p:txBody>
          <a:bodyPr>
            <a:normAutofit fontScale="92500" lnSpcReduction="20000"/>
          </a:bodyPr>
          <a:lstStyle/>
          <a:p>
            <a:r>
              <a:rPr lang="en-US" dirty="0"/>
              <a:t>A health professional committed to holistic medicine is expected to understand the following elements o this approach:</a:t>
            </a:r>
          </a:p>
          <a:p>
            <a:r>
              <a:rPr lang="en-US" u="sng" dirty="0">
                <a:solidFill>
                  <a:srgbClr val="7030A0"/>
                </a:solidFill>
              </a:rPr>
              <a:t>Person</a:t>
            </a:r>
          </a:p>
          <a:p>
            <a:r>
              <a:rPr lang="en-US" dirty="0"/>
              <a:t>A human being who has the well integrated elements of mind body and spirit held in a dynamic balance</a:t>
            </a:r>
          </a:p>
          <a:p>
            <a:r>
              <a:rPr lang="en-US" u="sng" dirty="0">
                <a:solidFill>
                  <a:srgbClr val="7030A0"/>
                </a:solidFill>
              </a:rPr>
              <a:t>Environment</a:t>
            </a:r>
          </a:p>
          <a:p>
            <a:r>
              <a:rPr lang="en-US" dirty="0"/>
              <a:t>A set of external forces involving family, community, culture, socio-economic resources, access  to and quality of health care that shape our attitudes and health beliefs</a:t>
            </a:r>
          </a:p>
          <a:p>
            <a:endParaRPr lang="en-US" dirty="0"/>
          </a:p>
        </p:txBody>
      </p:sp>
      <p:sp>
        <p:nvSpPr>
          <p:cNvPr id="4" name="TextBox 3">
            <a:extLst>
              <a:ext uri="{FF2B5EF4-FFF2-40B4-BE49-F238E27FC236}">
                <a16:creationId xmlns:a16="http://schemas.microsoft.com/office/drawing/2014/main" id="{17429543-C7D7-0F1F-C958-911082B05287}"/>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6"/>
            <a:ext cx="8229600" cy="685801"/>
          </a:xfrm>
        </p:spPr>
        <p:txBody>
          <a:bodyPr>
            <a:normAutofit fontScale="90000"/>
          </a:bodyPr>
          <a:lstStyle/>
          <a:p>
            <a:r>
              <a:rPr lang="en-US" b="1" dirty="0">
                <a:solidFill>
                  <a:srgbClr val="7030A0"/>
                </a:solidFill>
              </a:rPr>
              <a:t>Health</a:t>
            </a:r>
          </a:p>
        </p:txBody>
      </p:sp>
      <p:sp>
        <p:nvSpPr>
          <p:cNvPr id="3" name="Content Placeholder 2"/>
          <p:cNvSpPr>
            <a:spLocks noGrp="1"/>
          </p:cNvSpPr>
          <p:nvPr>
            <p:ph idx="1"/>
          </p:nvPr>
        </p:nvSpPr>
        <p:spPr/>
        <p:txBody>
          <a:bodyPr/>
          <a:lstStyle/>
          <a:p>
            <a:r>
              <a:rPr lang="en-US" dirty="0"/>
              <a:t>A state of well being.</a:t>
            </a:r>
          </a:p>
          <a:p>
            <a:pPr marL="0" indent="0">
              <a:buNone/>
            </a:pPr>
            <a:r>
              <a:rPr lang="en-US" u="sng" dirty="0"/>
              <a:t>Physician</a:t>
            </a:r>
          </a:p>
          <a:p>
            <a:r>
              <a:rPr lang="en-US" dirty="0"/>
              <a:t>Practitioner of holistic medicine-believes that health result from dynamic and interactive relationship between the person his environment and the person.</a:t>
            </a:r>
          </a:p>
        </p:txBody>
      </p:sp>
      <p:sp>
        <p:nvSpPr>
          <p:cNvPr id="4" name="TextBox 3">
            <a:extLst>
              <a:ext uri="{FF2B5EF4-FFF2-40B4-BE49-F238E27FC236}">
                <a16:creationId xmlns:a16="http://schemas.microsoft.com/office/drawing/2014/main" id="{16A7FF8C-C0AA-C9BC-BDC1-C6DCAD4A8CC5}"/>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6745"/>
            <a:ext cx="8229600" cy="1143000"/>
          </a:xfrm>
        </p:spPr>
        <p:txBody>
          <a:bodyPr>
            <a:normAutofit fontScale="90000"/>
          </a:bodyPr>
          <a:lstStyle/>
          <a:p>
            <a:r>
              <a:rPr lang="en-US" dirty="0">
                <a:solidFill>
                  <a:srgbClr val="7030A0"/>
                </a:solidFill>
              </a:rPr>
              <a:t>Holistic medicine-characteristics of the practitioner</a:t>
            </a:r>
          </a:p>
        </p:txBody>
      </p:sp>
      <p:sp>
        <p:nvSpPr>
          <p:cNvPr id="3" name="Content Placeholder 2"/>
          <p:cNvSpPr>
            <a:spLocks noGrp="1"/>
          </p:cNvSpPr>
          <p:nvPr>
            <p:ph idx="4294967295"/>
          </p:nvPr>
        </p:nvSpPr>
        <p:spPr>
          <a:xfrm>
            <a:off x="304800" y="1981200"/>
            <a:ext cx="8229600" cy="4525963"/>
          </a:xfrm>
        </p:spPr>
        <p:txBody>
          <a:bodyPr>
            <a:normAutofit lnSpcReduction="10000"/>
          </a:bodyPr>
          <a:lstStyle/>
          <a:p>
            <a:r>
              <a:rPr lang="en-US" dirty="0"/>
              <a:t>Belief in potential of the healing act</a:t>
            </a:r>
          </a:p>
          <a:p>
            <a:r>
              <a:rPr lang="en-US" dirty="0"/>
              <a:t>Capacity to listen and empathize</a:t>
            </a:r>
          </a:p>
          <a:p>
            <a:r>
              <a:rPr lang="en-US" dirty="0"/>
              <a:t>Respect for the dignity of human beings</a:t>
            </a:r>
          </a:p>
          <a:p>
            <a:r>
              <a:rPr lang="en-US" dirty="0"/>
              <a:t>Tolerance for difference of opinion.</a:t>
            </a:r>
          </a:p>
          <a:p>
            <a:r>
              <a:rPr lang="en-US" dirty="0"/>
              <a:t>A gentle spirit</a:t>
            </a:r>
          </a:p>
          <a:p>
            <a:r>
              <a:rPr lang="en-US" dirty="0"/>
              <a:t>Ability to mix creative thinking and intuition with specific thought</a:t>
            </a:r>
          </a:p>
          <a:p>
            <a:r>
              <a:rPr lang="en-US" dirty="0"/>
              <a:t>Never give up hope against odds</a:t>
            </a:r>
          </a:p>
        </p:txBody>
      </p:sp>
      <p:sp>
        <p:nvSpPr>
          <p:cNvPr id="4" name="TextBox 3">
            <a:extLst>
              <a:ext uri="{FF2B5EF4-FFF2-40B4-BE49-F238E27FC236}">
                <a16:creationId xmlns:a16="http://schemas.microsoft.com/office/drawing/2014/main" id="{8A62F2CC-DF4D-E8F8-2F1E-D455F0BAE5DA}"/>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47800"/>
            <a:ext cx="8382000" cy="228600"/>
          </a:xfrm>
        </p:spPr>
        <p:txBody>
          <a:bodyPr>
            <a:noAutofit/>
          </a:bodyPr>
          <a:lstStyle/>
          <a:p>
            <a:r>
              <a:rPr lang="en-US" sz="4000" b="1" dirty="0">
                <a:solidFill>
                  <a:srgbClr val="7030A0"/>
                </a:solidFill>
              </a:rPr>
              <a:t>Bio-Psychosocial (bps) Model </a:t>
            </a:r>
            <a:br>
              <a:rPr lang="en-US" dirty="0"/>
            </a:br>
            <a:endParaRPr lang="en-US" dirty="0"/>
          </a:p>
        </p:txBody>
      </p:sp>
      <p:sp>
        <p:nvSpPr>
          <p:cNvPr id="3" name="Content Placeholder 2"/>
          <p:cNvSpPr>
            <a:spLocks noGrp="1"/>
          </p:cNvSpPr>
          <p:nvPr>
            <p:ph idx="4294967295"/>
          </p:nvPr>
        </p:nvSpPr>
        <p:spPr>
          <a:xfrm>
            <a:off x="228600" y="1676400"/>
            <a:ext cx="8610600" cy="4953000"/>
          </a:xfrm>
        </p:spPr>
        <p:txBody>
          <a:bodyPr>
            <a:normAutofit fontScale="77500" lnSpcReduction="20000"/>
          </a:bodyPr>
          <a:lstStyle/>
          <a:p>
            <a:r>
              <a:rPr lang="en-US" dirty="0"/>
              <a:t>In 1977 George Engel theorized the importance of integrating </a:t>
            </a:r>
            <a:r>
              <a:rPr lang="en-US" dirty="0" err="1"/>
              <a:t>patho</a:t>
            </a:r>
            <a:r>
              <a:rPr lang="en-US" dirty="0"/>
              <a:t>-physiological aspects with the behavioral sciences.</a:t>
            </a:r>
          </a:p>
          <a:p>
            <a:endParaRPr lang="en-US" dirty="0"/>
          </a:p>
          <a:p>
            <a:r>
              <a:rPr lang="en-US" u="sng" dirty="0"/>
              <a:t>Bps model was based on three principles:</a:t>
            </a:r>
          </a:p>
          <a:p>
            <a:r>
              <a:rPr lang="en-US" dirty="0"/>
              <a:t>Disease is a result of multiple factors that interact to make an individual ill. Illness and disease are not a consequence of biological factors alone.</a:t>
            </a:r>
          </a:p>
          <a:p>
            <a:r>
              <a:rPr lang="en-US" dirty="0"/>
              <a:t>An individual is composed of a complex, integrated system of composed of interacting subsystem elements of mind body spirit and social relationships, all having feedback loops. Any change in one will result to changes in other systems.</a:t>
            </a:r>
          </a:p>
          <a:p>
            <a:r>
              <a:rPr lang="en-US" dirty="0">
                <a:solidFill>
                  <a:srgbClr val="C00000"/>
                </a:solidFill>
              </a:rPr>
              <a:t>Biological, </a:t>
            </a:r>
            <a:r>
              <a:rPr lang="en-US" dirty="0">
                <a:solidFill>
                  <a:srgbClr val="00B0F0"/>
                </a:solidFill>
              </a:rPr>
              <a:t>psychological </a:t>
            </a:r>
            <a:r>
              <a:rPr lang="en-US" dirty="0"/>
              <a:t>and </a:t>
            </a:r>
            <a:r>
              <a:rPr lang="en-US" dirty="0">
                <a:solidFill>
                  <a:srgbClr val="7030A0"/>
                </a:solidFill>
              </a:rPr>
              <a:t>social factors </a:t>
            </a:r>
            <a:r>
              <a:rPr lang="en-US" dirty="0"/>
              <a:t>form a triad to interact and serve as determinants of disease.</a:t>
            </a:r>
          </a:p>
          <a:p>
            <a:endParaRPr lang="en-US" dirty="0"/>
          </a:p>
          <a:p>
            <a:endParaRPr lang="en-US" dirty="0"/>
          </a:p>
        </p:txBody>
      </p:sp>
      <p:sp>
        <p:nvSpPr>
          <p:cNvPr id="2" name="TextBox 1">
            <a:extLst>
              <a:ext uri="{FF2B5EF4-FFF2-40B4-BE49-F238E27FC236}">
                <a16:creationId xmlns:a16="http://schemas.microsoft.com/office/drawing/2014/main" id="{130C0741-15E8-8E01-3606-A6649A21ABD0}"/>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33251"/>
            <a:ext cx="8229600" cy="1143000"/>
          </a:xfrm>
        </p:spPr>
        <p:txBody>
          <a:bodyPr>
            <a:normAutofit fontScale="90000"/>
          </a:bodyPr>
          <a:lstStyle/>
          <a:p>
            <a:r>
              <a:rPr lang="en-US" b="1" dirty="0">
                <a:solidFill>
                  <a:srgbClr val="7030A0"/>
                </a:solidFill>
              </a:rPr>
              <a:t>Bio-Psycho-Social model of health and illness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01999132"/>
              </p:ext>
            </p:extLst>
          </p:nvPr>
        </p:nvGraphicFramePr>
        <p:xfrm>
          <a:off x="467138" y="2237861"/>
          <a:ext cx="8219661" cy="38883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E2FD8BA-CBB8-50D4-2DEB-D6C0EB05A9FA}"/>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6"/>
            <a:ext cx="8229600" cy="685801"/>
          </a:xfrm>
        </p:spPr>
        <p:txBody>
          <a:bodyPr>
            <a:normAutofit fontScale="90000"/>
          </a:bodyPr>
          <a:lstStyle/>
          <a:p>
            <a:r>
              <a:rPr lang="en-US" b="1" dirty="0">
                <a:solidFill>
                  <a:srgbClr val="7030A0"/>
                </a:solidFill>
              </a:rPr>
              <a:t>Management</a:t>
            </a:r>
          </a:p>
        </p:txBody>
      </p:sp>
      <p:sp>
        <p:nvSpPr>
          <p:cNvPr id="3" name="Content Placeholder 2"/>
          <p:cNvSpPr>
            <a:spLocks noGrp="1"/>
          </p:cNvSpPr>
          <p:nvPr>
            <p:ph idx="1"/>
          </p:nvPr>
        </p:nvSpPr>
        <p:spPr>
          <a:xfrm>
            <a:off x="457200" y="2057400"/>
            <a:ext cx="8229600" cy="3840163"/>
          </a:xfrm>
        </p:spPr>
        <p:txBody>
          <a:bodyPr/>
          <a:lstStyle/>
          <a:p>
            <a:r>
              <a:rPr lang="en-US" dirty="0"/>
              <a:t>Management through BPS model involves psychological assessment, the use of communication skills, informational care, </a:t>
            </a:r>
            <a:r>
              <a:rPr lang="en-US" dirty="0" err="1"/>
              <a:t>counselling</a:t>
            </a:r>
            <a:r>
              <a:rPr lang="en-US" dirty="0"/>
              <a:t> crisis intervention and extension of care to the family.</a:t>
            </a:r>
          </a:p>
        </p:txBody>
      </p:sp>
      <p:sp>
        <p:nvSpPr>
          <p:cNvPr id="4" name="TextBox 3">
            <a:extLst>
              <a:ext uri="{FF2B5EF4-FFF2-40B4-BE49-F238E27FC236}">
                <a16:creationId xmlns:a16="http://schemas.microsoft.com/office/drawing/2014/main" id="{C4D3C413-8BCA-F3F6-12FF-BCBAA63A50FC}"/>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480593"/>
            <a:ext cx="8229600" cy="1107952"/>
          </a:xfrm>
        </p:spPr>
        <p:txBody>
          <a:bodyPr>
            <a:normAutofit/>
          </a:bodyPr>
          <a:lstStyle/>
          <a:p>
            <a:r>
              <a:rPr lang="en-US" sz="4000" b="1" dirty="0">
                <a:solidFill>
                  <a:srgbClr val="7030A0"/>
                </a:solidFill>
              </a:rPr>
              <a:t>The Integrated Model Of Health Care</a:t>
            </a:r>
          </a:p>
        </p:txBody>
      </p:sp>
      <p:sp>
        <p:nvSpPr>
          <p:cNvPr id="3" name="Content Placeholder 2"/>
          <p:cNvSpPr>
            <a:spLocks noGrp="1"/>
          </p:cNvSpPr>
          <p:nvPr>
            <p:ph idx="1"/>
          </p:nvPr>
        </p:nvSpPr>
        <p:spPr>
          <a:xfrm>
            <a:off x="457200" y="1905000"/>
            <a:ext cx="8229600" cy="4221163"/>
          </a:xfrm>
        </p:spPr>
        <p:txBody>
          <a:bodyPr>
            <a:normAutofit/>
          </a:bodyPr>
          <a:lstStyle/>
          <a:p>
            <a:r>
              <a:rPr lang="en-US" sz="2800" dirty="0"/>
              <a:t>This model is a step head of BPS model</a:t>
            </a:r>
          </a:p>
          <a:p>
            <a:pPr marL="0" indent="0">
              <a:buNone/>
            </a:pPr>
            <a:r>
              <a:rPr lang="en-US" sz="2800" dirty="0"/>
              <a:t>Suggests a dynamic functional link between 5 domains:</a:t>
            </a:r>
          </a:p>
          <a:p>
            <a:r>
              <a:rPr lang="en-US" sz="2800" dirty="0"/>
              <a:t>Biological </a:t>
            </a:r>
          </a:p>
          <a:p>
            <a:r>
              <a:rPr lang="en-US" sz="2800" dirty="0"/>
              <a:t>Cognitive</a:t>
            </a:r>
          </a:p>
          <a:p>
            <a:r>
              <a:rPr lang="en-US" sz="2800" dirty="0"/>
              <a:t>Behavioral</a:t>
            </a:r>
          </a:p>
          <a:p>
            <a:r>
              <a:rPr lang="en-US" sz="2800" dirty="0"/>
              <a:t>Socio-cultural</a:t>
            </a:r>
          </a:p>
          <a:p>
            <a:r>
              <a:rPr lang="en-US" sz="2800" dirty="0"/>
              <a:t>environmental</a:t>
            </a:r>
          </a:p>
        </p:txBody>
      </p:sp>
      <p:sp>
        <p:nvSpPr>
          <p:cNvPr id="4" name="TextBox 3">
            <a:extLst>
              <a:ext uri="{FF2B5EF4-FFF2-40B4-BE49-F238E27FC236}">
                <a16:creationId xmlns:a16="http://schemas.microsoft.com/office/drawing/2014/main" id="{7DA733CB-23E9-6173-DA1E-C88CF02E847C}"/>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6"/>
            <a:ext cx="8229600" cy="685801"/>
          </a:xfrm>
        </p:spPr>
        <p:txBody>
          <a:bodyPr>
            <a:normAutofit fontScale="90000"/>
          </a:bodyPr>
          <a:lstStyle/>
          <a:p>
            <a:r>
              <a:rPr lang="en-US" b="1" dirty="0">
                <a:solidFill>
                  <a:srgbClr val="7030A0"/>
                </a:solidFill>
              </a:rPr>
              <a:t>Homeostasis</a:t>
            </a:r>
          </a:p>
        </p:txBody>
      </p:sp>
      <p:sp>
        <p:nvSpPr>
          <p:cNvPr id="3" name="Content Placeholder 2"/>
          <p:cNvSpPr>
            <a:spLocks noGrp="1"/>
          </p:cNvSpPr>
          <p:nvPr>
            <p:ph idx="1"/>
          </p:nvPr>
        </p:nvSpPr>
        <p:spPr/>
        <p:txBody>
          <a:bodyPr>
            <a:normAutofit/>
          </a:bodyPr>
          <a:lstStyle/>
          <a:p>
            <a:r>
              <a:rPr lang="en-US" b="1" dirty="0"/>
              <a:t>Homeostasis</a:t>
            </a:r>
            <a:r>
              <a:rPr lang="en-US" dirty="0"/>
              <a:t> is a reactive state that ensures harmony with in the body systems through adaptive negative feedback loops. It also uses reactive behavioral adjustments in domains operating outside the body.</a:t>
            </a:r>
          </a:p>
          <a:p>
            <a:r>
              <a:rPr lang="en-US" b="1" dirty="0"/>
              <a:t>E.g. :- </a:t>
            </a:r>
            <a:r>
              <a:rPr lang="en-US" dirty="0"/>
              <a:t>a typical example of homeostasis is the increased intake of fluids and salts while working on a hot summer day</a:t>
            </a:r>
          </a:p>
        </p:txBody>
      </p:sp>
      <p:sp>
        <p:nvSpPr>
          <p:cNvPr id="4" name="TextBox 3">
            <a:extLst>
              <a:ext uri="{FF2B5EF4-FFF2-40B4-BE49-F238E27FC236}">
                <a16:creationId xmlns:a16="http://schemas.microsoft.com/office/drawing/2014/main" id="{332C5F9B-5D20-748B-5B75-7028A23ABD33}"/>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7"/>
            <a:ext cx="8229600" cy="715963"/>
          </a:xfrm>
        </p:spPr>
        <p:txBody>
          <a:bodyPr>
            <a:normAutofit fontScale="90000"/>
          </a:bodyPr>
          <a:lstStyle/>
          <a:p>
            <a:r>
              <a:rPr lang="en-US" b="1" dirty="0" err="1">
                <a:solidFill>
                  <a:srgbClr val="7030A0"/>
                </a:solidFill>
              </a:rPr>
              <a:t>Allostasis</a:t>
            </a:r>
            <a:br>
              <a:rPr lang="en-US" b="1" dirty="0">
                <a:solidFill>
                  <a:srgbClr val="7030A0"/>
                </a:solidFill>
              </a:rPr>
            </a:br>
            <a:endParaRPr lang="en-US" b="1" dirty="0">
              <a:solidFill>
                <a:srgbClr val="7030A0"/>
              </a:solidFill>
            </a:endParaRPr>
          </a:p>
        </p:txBody>
      </p:sp>
      <p:sp>
        <p:nvSpPr>
          <p:cNvPr id="3" name="Content Placeholder 2"/>
          <p:cNvSpPr>
            <a:spLocks noGrp="1"/>
          </p:cNvSpPr>
          <p:nvPr>
            <p:ph idx="1"/>
          </p:nvPr>
        </p:nvSpPr>
        <p:spPr/>
        <p:txBody>
          <a:bodyPr/>
          <a:lstStyle/>
          <a:p>
            <a:r>
              <a:rPr lang="en-US" dirty="0" err="1"/>
              <a:t>Allostasis</a:t>
            </a:r>
            <a:r>
              <a:rPr lang="en-US" dirty="0"/>
              <a:t> is an adaptive mechanism(psychological or behavioral change) in which the individual makes the adaptations by predicting changes in advance</a:t>
            </a:r>
          </a:p>
          <a:p>
            <a:r>
              <a:rPr lang="en-US" dirty="0"/>
              <a:t>E.g.:- to organize your work schedule in advance to be undertaken at the time of the day when it is least hot, so one may not need the extra salts and fluids.</a:t>
            </a:r>
          </a:p>
          <a:p>
            <a:endParaRPr lang="en-US" dirty="0"/>
          </a:p>
        </p:txBody>
      </p:sp>
      <p:sp>
        <p:nvSpPr>
          <p:cNvPr id="4" name="TextBox 3">
            <a:extLst>
              <a:ext uri="{FF2B5EF4-FFF2-40B4-BE49-F238E27FC236}">
                <a16:creationId xmlns:a16="http://schemas.microsoft.com/office/drawing/2014/main" id="{9CF5EF1E-8B6E-6606-31BA-46A7173ADF52}"/>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114755" y="1489774"/>
          <a:ext cx="3572045" cy="4129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457200" y="712303"/>
            <a:ext cx="8229600" cy="930967"/>
          </a:xfrm>
        </p:spPr>
        <p:txBody>
          <a:bodyPr>
            <a:normAutofit/>
          </a:bodyPr>
          <a:lstStyle/>
          <a:p>
            <a:r>
              <a:rPr lang="en-US" sz="4000" b="1" dirty="0">
                <a:solidFill>
                  <a:srgbClr val="7030A0"/>
                </a:solidFill>
                <a:latin typeface="+mn-lt"/>
                <a:cs typeface="Times New Roman" panose="02020603050405020304" pitchFamily="18" charset="0"/>
              </a:rPr>
              <a:t>Motto Vision;</a:t>
            </a:r>
            <a:r>
              <a:rPr lang="en-US" sz="4000" b="1" dirty="0">
                <a:latin typeface="+mn-lt"/>
              </a:rPr>
              <a:t> </a:t>
            </a:r>
            <a:r>
              <a:rPr lang="en-US" sz="4000" b="1" dirty="0">
                <a:solidFill>
                  <a:srgbClr val="7030A0"/>
                </a:solidFill>
                <a:latin typeface="+mn-lt"/>
                <a:cs typeface="Times New Roman" panose="02020603050405020304" pitchFamily="18" charset="0"/>
              </a:rPr>
              <a:t>The Dream/Tomorrow</a:t>
            </a:r>
          </a:p>
        </p:txBody>
      </p:sp>
      <p:sp>
        <p:nvSpPr>
          <p:cNvPr id="11" name="Content Placeholder 10"/>
          <p:cNvSpPr>
            <a:spLocks noGrp="1"/>
          </p:cNvSpPr>
          <p:nvPr>
            <p:ph sz="half" idx="2"/>
          </p:nvPr>
        </p:nvSpPr>
        <p:spPr>
          <a:xfrm>
            <a:off x="336177" y="1855303"/>
            <a:ext cx="5109883" cy="4728059"/>
          </a:xfrm>
        </p:spPr>
        <p:txBody>
          <a:bodyPr>
            <a:normAutofit/>
          </a:bodyPr>
          <a:lstStyle/>
          <a:p>
            <a:pPr lvl="0"/>
            <a:r>
              <a:rPr lang="en-US" sz="3000" dirty="0"/>
              <a:t>To impart evidence based research oriented medical education</a:t>
            </a:r>
          </a:p>
          <a:p>
            <a:pPr lvl="0"/>
            <a:r>
              <a:rPr lang="en-US" sz="3000" dirty="0"/>
              <a:t>To provide best possible patient care</a:t>
            </a:r>
          </a:p>
          <a:p>
            <a:pPr lvl="0"/>
            <a:r>
              <a:rPr lang="en-US" sz="3000" dirty="0"/>
              <a:t>To inculcate the values of mutual respect and ethical practice of medicine</a:t>
            </a:r>
          </a:p>
          <a:p>
            <a:pPr marL="0" indent="0">
              <a:buNone/>
            </a:pPr>
            <a:endParaRPr lang="en-US" sz="3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Eustress And Distress</a:t>
            </a:r>
          </a:p>
        </p:txBody>
      </p:sp>
      <p:sp>
        <p:nvSpPr>
          <p:cNvPr id="3" name="Content Placeholder 2"/>
          <p:cNvSpPr>
            <a:spLocks noGrp="1"/>
          </p:cNvSpPr>
          <p:nvPr>
            <p:ph idx="1"/>
          </p:nvPr>
        </p:nvSpPr>
        <p:spPr/>
        <p:txBody>
          <a:bodyPr>
            <a:normAutofit fontScale="85000" lnSpcReduction="10000"/>
          </a:bodyPr>
          <a:lstStyle/>
          <a:p>
            <a:r>
              <a:rPr lang="en-US" b="1" dirty="0" err="1">
                <a:solidFill>
                  <a:srgbClr val="C00000"/>
                </a:solidFill>
              </a:rPr>
              <a:t>Eustress</a:t>
            </a:r>
            <a:r>
              <a:rPr lang="en-US" b="1" dirty="0"/>
              <a:t> </a:t>
            </a:r>
            <a:r>
              <a:rPr lang="en-US" dirty="0"/>
              <a:t>is beneficial stress either physiological or psychological</a:t>
            </a:r>
          </a:p>
          <a:p>
            <a:r>
              <a:rPr lang="en-US" dirty="0" err="1"/>
              <a:t>Eustress</a:t>
            </a:r>
            <a:r>
              <a:rPr lang="en-US" dirty="0"/>
              <a:t> is an optimum degree of stress, which is necessary for a person to function and stay healthy.</a:t>
            </a:r>
          </a:p>
          <a:p>
            <a:r>
              <a:rPr lang="en-US" b="1" dirty="0">
                <a:solidFill>
                  <a:srgbClr val="C00000"/>
                </a:solidFill>
              </a:rPr>
              <a:t>Distress</a:t>
            </a:r>
            <a:r>
              <a:rPr lang="en-US" dirty="0"/>
              <a:t> is a state in which the homeostatic and allostatic mechanisms of the five domains are challenged by extrinsic or extrinsic factors.</a:t>
            </a:r>
          </a:p>
          <a:p>
            <a:r>
              <a:rPr lang="en-US" dirty="0"/>
              <a:t>Challenge to any one domain influences all the other domains and sets up a restorative feed back loop. </a:t>
            </a:r>
          </a:p>
          <a:p>
            <a:r>
              <a:rPr lang="en-US" dirty="0"/>
              <a:t>.</a:t>
            </a:r>
          </a:p>
        </p:txBody>
      </p:sp>
      <p:sp>
        <p:nvSpPr>
          <p:cNvPr id="4" name="TextBox 3">
            <a:extLst>
              <a:ext uri="{FF2B5EF4-FFF2-40B4-BE49-F238E27FC236}">
                <a16:creationId xmlns:a16="http://schemas.microsoft.com/office/drawing/2014/main" id="{EBA67072-EDAE-99BF-60DC-B388E51D3D30}"/>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1702"/>
            <a:ext cx="8229600" cy="1143000"/>
          </a:xfrm>
        </p:spPr>
        <p:txBody>
          <a:bodyPr>
            <a:normAutofit fontScale="90000"/>
          </a:bodyPr>
          <a:lstStyle/>
          <a:p>
            <a:r>
              <a:rPr lang="en-US" b="1" dirty="0">
                <a:solidFill>
                  <a:srgbClr val="7030A0"/>
                </a:solidFill>
              </a:rPr>
              <a:t>Clinical Application Of Integrated Healthcare Model</a:t>
            </a:r>
          </a:p>
        </p:txBody>
      </p:sp>
      <p:sp>
        <p:nvSpPr>
          <p:cNvPr id="3" name="Content Placeholder 2"/>
          <p:cNvSpPr>
            <a:spLocks noGrp="1"/>
          </p:cNvSpPr>
          <p:nvPr>
            <p:ph idx="1"/>
          </p:nvPr>
        </p:nvSpPr>
        <p:spPr>
          <a:xfrm>
            <a:off x="457200" y="1828800"/>
            <a:ext cx="8229600" cy="4297363"/>
          </a:xfrm>
        </p:spPr>
        <p:txBody>
          <a:bodyPr/>
          <a:lstStyle/>
          <a:p>
            <a:r>
              <a:rPr lang="en-US" b="1" dirty="0">
                <a:solidFill>
                  <a:srgbClr val="7030A0"/>
                </a:solidFill>
              </a:rPr>
              <a:t>Distress</a:t>
            </a:r>
          </a:p>
          <a:p>
            <a:r>
              <a:rPr lang="en-US" dirty="0"/>
              <a:t>Distress is a state in which the homeostatic and </a:t>
            </a:r>
            <a:r>
              <a:rPr lang="en-US" dirty="0" err="1"/>
              <a:t>allostatic</a:t>
            </a:r>
            <a:r>
              <a:rPr lang="en-US" dirty="0"/>
              <a:t> mechanisms of the five domains are challenged by extrinsic or extrinsic factors.</a:t>
            </a:r>
          </a:p>
          <a:p>
            <a:r>
              <a:rPr lang="en-US" dirty="0"/>
              <a:t>Challenge to any one domain influences all the other domains and sets up a restorative feed back loop. </a:t>
            </a:r>
          </a:p>
          <a:p>
            <a:endParaRPr lang="en-US" dirty="0"/>
          </a:p>
          <a:p>
            <a:endParaRPr lang="en-US" dirty="0"/>
          </a:p>
        </p:txBody>
      </p:sp>
      <p:sp>
        <p:nvSpPr>
          <p:cNvPr id="4" name="TextBox 3">
            <a:extLst>
              <a:ext uri="{FF2B5EF4-FFF2-40B4-BE49-F238E27FC236}">
                <a16:creationId xmlns:a16="http://schemas.microsoft.com/office/drawing/2014/main" id="{0105D9B1-8A2D-EBCB-9998-82260CF433A9}"/>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b="1" dirty="0">
                <a:solidFill>
                  <a:srgbClr val="7030A0"/>
                </a:solidFill>
              </a:rPr>
              <a:t>Symptoms </a:t>
            </a:r>
          </a:p>
        </p:txBody>
      </p:sp>
      <p:sp>
        <p:nvSpPr>
          <p:cNvPr id="3" name="Content Placeholder 2"/>
          <p:cNvSpPr>
            <a:spLocks noGrp="1"/>
          </p:cNvSpPr>
          <p:nvPr>
            <p:ph idx="1"/>
          </p:nvPr>
        </p:nvSpPr>
        <p:spPr>
          <a:xfrm>
            <a:off x="457200" y="1371600"/>
            <a:ext cx="8229600" cy="4953000"/>
          </a:xfrm>
        </p:spPr>
        <p:txBody>
          <a:bodyPr>
            <a:normAutofit lnSpcReduction="10000"/>
          </a:bodyPr>
          <a:lstStyle/>
          <a:p>
            <a:r>
              <a:rPr lang="en-US" dirty="0"/>
              <a:t>Headache</a:t>
            </a:r>
          </a:p>
          <a:p>
            <a:r>
              <a:rPr lang="en-US" dirty="0"/>
              <a:t>Backache</a:t>
            </a:r>
          </a:p>
          <a:p>
            <a:r>
              <a:rPr lang="en-US" dirty="0"/>
              <a:t>Vague bodily discomforts</a:t>
            </a:r>
          </a:p>
          <a:p>
            <a:r>
              <a:rPr lang="en-US" dirty="0"/>
              <a:t>Feeling of indigestion</a:t>
            </a:r>
          </a:p>
          <a:p>
            <a:r>
              <a:rPr lang="en-US" dirty="0"/>
              <a:t>Heaviness in abdomen</a:t>
            </a:r>
          </a:p>
          <a:p>
            <a:r>
              <a:rPr lang="en-US" dirty="0"/>
              <a:t>Lack of headedness</a:t>
            </a:r>
          </a:p>
          <a:p>
            <a:r>
              <a:rPr lang="en-US" dirty="0"/>
              <a:t>Urge to remain silent</a:t>
            </a:r>
          </a:p>
          <a:p>
            <a:r>
              <a:rPr lang="en-US" dirty="0"/>
              <a:t>Avoid responsibility at home or work</a:t>
            </a:r>
          </a:p>
          <a:p>
            <a:r>
              <a:rPr lang="en-US" dirty="0"/>
              <a:t>General feeling of inability to cope.</a:t>
            </a:r>
          </a:p>
          <a:p>
            <a:endParaRPr lang="en-US" dirty="0"/>
          </a:p>
        </p:txBody>
      </p:sp>
      <p:sp>
        <p:nvSpPr>
          <p:cNvPr id="4" name="TextBox 3">
            <a:extLst>
              <a:ext uri="{FF2B5EF4-FFF2-40B4-BE49-F238E27FC236}">
                <a16:creationId xmlns:a16="http://schemas.microsoft.com/office/drawing/2014/main" id="{27FB3390-66EE-F48D-C6F0-83AE43FB66A9}"/>
              </a:ext>
            </a:extLst>
          </p:cNvPr>
          <p:cNvSpPr txBox="1"/>
          <p:nvPr/>
        </p:nvSpPr>
        <p:spPr>
          <a:xfrm>
            <a:off x="36342" y="48421"/>
            <a:ext cx="3429000" cy="523220"/>
          </a:xfrm>
          <a:prstGeom prst="rect">
            <a:avLst/>
          </a:prstGeom>
          <a:noFill/>
        </p:spPr>
        <p:txBody>
          <a:bodyPr wrap="square" rtlCol="0">
            <a:spAutoFit/>
          </a:bodyPr>
          <a:lstStyle/>
          <a:p>
            <a:r>
              <a:rPr lang="en-US" sz="2800" b="1" dirty="0"/>
              <a:t>Vertical Integration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Duration</a:t>
            </a:r>
          </a:p>
        </p:txBody>
      </p:sp>
      <p:sp>
        <p:nvSpPr>
          <p:cNvPr id="3" name="Content Placeholder 2"/>
          <p:cNvSpPr>
            <a:spLocks noGrp="1"/>
          </p:cNvSpPr>
          <p:nvPr>
            <p:ph idx="1"/>
          </p:nvPr>
        </p:nvSpPr>
        <p:spPr>
          <a:xfrm>
            <a:off x="457200" y="1295400"/>
            <a:ext cx="8229600" cy="5105400"/>
          </a:xfrm>
        </p:spPr>
        <p:txBody>
          <a:bodyPr/>
          <a:lstStyle/>
          <a:p>
            <a:r>
              <a:rPr lang="en-US" dirty="0"/>
              <a:t>These feelings in a state of distress usually lasts for a </a:t>
            </a:r>
            <a:r>
              <a:rPr lang="en-US" dirty="0">
                <a:solidFill>
                  <a:srgbClr val="C00000"/>
                </a:solidFill>
              </a:rPr>
              <a:t>few hours</a:t>
            </a:r>
            <a:r>
              <a:rPr lang="en-US" dirty="0"/>
              <a:t>, or a </a:t>
            </a:r>
            <a:r>
              <a:rPr lang="en-US" dirty="0">
                <a:solidFill>
                  <a:srgbClr val="C00000"/>
                </a:solidFill>
              </a:rPr>
              <a:t>day or two</a:t>
            </a:r>
            <a:r>
              <a:rPr lang="en-US" dirty="0"/>
              <a:t>, but never beyond a week in one go.</a:t>
            </a:r>
          </a:p>
          <a:p>
            <a:r>
              <a:rPr lang="en-US" dirty="0"/>
              <a:t>Intervention/management</a:t>
            </a:r>
          </a:p>
          <a:p>
            <a:r>
              <a:rPr lang="en-US" dirty="0"/>
              <a:t>Self limiting</a:t>
            </a:r>
          </a:p>
          <a:p>
            <a:r>
              <a:rPr lang="en-US" dirty="0"/>
              <a:t>Improve with pleasant meetings</a:t>
            </a:r>
          </a:p>
          <a:p>
            <a:r>
              <a:rPr lang="en-US" dirty="0"/>
              <a:t>Sharing feelings</a:t>
            </a:r>
          </a:p>
          <a:p>
            <a:r>
              <a:rPr lang="en-US" dirty="0"/>
              <a:t>Indulging in a hobby</a:t>
            </a:r>
          </a:p>
          <a:p>
            <a:r>
              <a:rPr lang="en-US" dirty="0"/>
              <a:t>Couple of </a:t>
            </a:r>
            <a:r>
              <a:rPr lang="en-US" dirty="0" err="1"/>
              <a:t>paracetamol</a:t>
            </a:r>
            <a:r>
              <a:rPr lang="en-US" dirty="0"/>
              <a:t> tablets</a:t>
            </a:r>
          </a:p>
          <a:p>
            <a:endParaRPr lang="en-US" dirty="0"/>
          </a:p>
          <a:p>
            <a:endParaRPr lang="en-US" dirty="0"/>
          </a:p>
          <a:p>
            <a:endParaRPr lang="en-US" dirty="0"/>
          </a:p>
        </p:txBody>
      </p:sp>
      <p:sp>
        <p:nvSpPr>
          <p:cNvPr id="4" name="TextBox 3">
            <a:extLst>
              <a:ext uri="{FF2B5EF4-FFF2-40B4-BE49-F238E27FC236}">
                <a16:creationId xmlns:a16="http://schemas.microsoft.com/office/drawing/2014/main" id="{4AA1ED32-C027-A610-76BB-46156D5AEB1A}"/>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640"/>
            <a:ext cx="8229600" cy="845997"/>
          </a:xfrm>
        </p:spPr>
        <p:txBody>
          <a:bodyPr/>
          <a:lstStyle/>
          <a:p>
            <a:r>
              <a:rPr lang="en-US" b="1" dirty="0">
                <a:solidFill>
                  <a:srgbClr val="7030A0"/>
                </a:solidFill>
              </a:rPr>
              <a:t>Sick role</a:t>
            </a:r>
          </a:p>
        </p:txBody>
      </p:sp>
      <p:sp>
        <p:nvSpPr>
          <p:cNvPr id="3" name="Content Placeholder 2"/>
          <p:cNvSpPr>
            <a:spLocks noGrp="1"/>
          </p:cNvSpPr>
          <p:nvPr>
            <p:ph idx="1"/>
          </p:nvPr>
        </p:nvSpPr>
        <p:spPr/>
        <p:txBody>
          <a:bodyPr/>
          <a:lstStyle/>
          <a:p>
            <a:r>
              <a:rPr lang="en-US" dirty="0"/>
              <a:t>A state in which a person assumes his inability to perform his routine roles.</a:t>
            </a:r>
          </a:p>
          <a:p>
            <a:r>
              <a:rPr lang="en-US" dirty="0"/>
              <a:t>May succeed in freeing the individual from their routine duties.</a:t>
            </a:r>
          </a:p>
          <a:p>
            <a:r>
              <a:rPr lang="en-US" dirty="0"/>
              <a:t>The following person is expected o seek the medical help and the advice of his well-wisher.</a:t>
            </a:r>
          </a:p>
        </p:txBody>
      </p:sp>
      <p:sp>
        <p:nvSpPr>
          <p:cNvPr id="4" name="TextBox 3">
            <a:extLst>
              <a:ext uri="{FF2B5EF4-FFF2-40B4-BE49-F238E27FC236}">
                <a16:creationId xmlns:a16="http://schemas.microsoft.com/office/drawing/2014/main" id="{07B49554-AAB8-F317-625E-D77573D1C199}"/>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Illness</a:t>
            </a:r>
          </a:p>
        </p:txBody>
      </p:sp>
      <p:sp>
        <p:nvSpPr>
          <p:cNvPr id="3" name="Content Placeholder 2"/>
          <p:cNvSpPr>
            <a:spLocks noGrp="1"/>
          </p:cNvSpPr>
          <p:nvPr>
            <p:ph idx="1"/>
          </p:nvPr>
        </p:nvSpPr>
        <p:spPr/>
        <p:txBody>
          <a:bodyPr/>
          <a:lstStyle/>
          <a:p>
            <a:r>
              <a:rPr lang="en-US" dirty="0"/>
              <a:t>A person who is feeling sick or unwell. If the family have no well known explanation of the symptoms the likelihood of medical consultation is rare.</a:t>
            </a:r>
          </a:p>
          <a:p>
            <a:r>
              <a:rPr lang="en-US" dirty="0"/>
              <a:t>The patient will, instead be taken to a spiritual healer or an </a:t>
            </a:r>
            <a:r>
              <a:rPr lang="en-US" dirty="0" err="1"/>
              <a:t>aamil</a:t>
            </a:r>
            <a:r>
              <a:rPr lang="en-US" dirty="0"/>
              <a:t>.</a:t>
            </a:r>
          </a:p>
          <a:p>
            <a:r>
              <a:rPr lang="en-US" dirty="0"/>
              <a:t>Patients suffering from psychiatric disorders, epilepsy and behavioral problems.</a:t>
            </a:r>
          </a:p>
        </p:txBody>
      </p:sp>
      <p:sp>
        <p:nvSpPr>
          <p:cNvPr id="4" name="TextBox 3">
            <a:extLst>
              <a:ext uri="{FF2B5EF4-FFF2-40B4-BE49-F238E27FC236}">
                <a16:creationId xmlns:a16="http://schemas.microsoft.com/office/drawing/2014/main" id="{F71AD062-8837-FDE0-EFCE-1422344D12AB}"/>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640"/>
            <a:ext cx="8229600" cy="845997"/>
          </a:xfrm>
        </p:spPr>
        <p:txBody>
          <a:bodyPr/>
          <a:lstStyle/>
          <a:p>
            <a:r>
              <a:rPr lang="en-US" b="1" dirty="0">
                <a:solidFill>
                  <a:srgbClr val="7030A0"/>
                </a:solidFill>
              </a:rPr>
              <a:t>Disease</a:t>
            </a:r>
          </a:p>
        </p:txBody>
      </p:sp>
      <p:sp>
        <p:nvSpPr>
          <p:cNvPr id="3" name="Content Placeholder 2"/>
          <p:cNvSpPr>
            <a:spLocks noGrp="1"/>
          </p:cNvSpPr>
          <p:nvPr>
            <p:ph idx="1"/>
          </p:nvPr>
        </p:nvSpPr>
        <p:spPr>
          <a:xfrm>
            <a:off x="457200" y="1600200"/>
            <a:ext cx="8229600" cy="4953000"/>
          </a:xfrm>
        </p:spPr>
        <p:txBody>
          <a:bodyPr/>
          <a:lstStyle/>
          <a:p>
            <a:r>
              <a:rPr lang="en-US" dirty="0"/>
              <a:t>Injury, an organism, a substance, a pathological or structural change that cause changes in biological, and social functioning.</a:t>
            </a:r>
          </a:p>
          <a:p>
            <a:r>
              <a:rPr lang="en-US" dirty="0"/>
              <a:t>Disease= impairment</a:t>
            </a:r>
          </a:p>
          <a:p>
            <a:r>
              <a:rPr lang="en-US" dirty="0"/>
              <a:t>These factors destroy homeostatic and allostatic  mechanisms.</a:t>
            </a:r>
          </a:p>
          <a:p>
            <a:r>
              <a:rPr lang="en-US" dirty="0">
                <a:solidFill>
                  <a:srgbClr val="C00000"/>
                </a:solidFill>
              </a:rPr>
              <a:t>Enteric fever, a fracture, or insulin dependent diabetes mellitus.</a:t>
            </a:r>
          </a:p>
          <a:p>
            <a:pPr>
              <a:buNone/>
            </a:pPr>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5191A369-489F-3820-115B-721E2F95C895}"/>
              </a:ext>
            </a:extLst>
          </p:cNvPr>
          <p:cNvSpPr txBox="1"/>
          <p:nvPr/>
        </p:nvSpPr>
        <p:spPr>
          <a:xfrm>
            <a:off x="36342" y="48421"/>
            <a:ext cx="3429000" cy="523220"/>
          </a:xfrm>
          <a:prstGeom prst="rect">
            <a:avLst/>
          </a:prstGeom>
          <a:noFill/>
        </p:spPr>
        <p:txBody>
          <a:bodyPr wrap="square" rtlCol="0">
            <a:spAutoFit/>
          </a:bodyPr>
          <a:lstStyle/>
          <a:p>
            <a:r>
              <a:rPr lang="en-US" sz="2800" b="1" dirty="0"/>
              <a:t>Vertical Integration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452" y="910398"/>
            <a:ext cx="8229600" cy="805310"/>
          </a:xfrm>
        </p:spPr>
        <p:txBody>
          <a:bodyPr/>
          <a:lstStyle/>
          <a:p>
            <a:r>
              <a:rPr lang="en-US" b="1" dirty="0">
                <a:solidFill>
                  <a:srgbClr val="7030A0"/>
                </a:solidFill>
              </a:rPr>
              <a:t>Intervention</a:t>
            </a:r>
          </a:p>
        </p:txBody>
      </p:sp>
      <p:sp>
        <p:nvSpPr>
          <p:cNvPr id="3" name="Content Placeholder 2"/>
          <p:cNvSpPr>
            <a:spLocks noGrp="1"/>
          </p:cNvSpPr>
          <p:nvPr>
            <p:ph idx="1"/>
          </p:nvPr>
        </p:nvSpPr>
        <p:spPr>
          <a:xfrm>
            <a:off x="457200" y="2438399"/>
            <a:ext cx="8229600" cy="2895601"/>
          </a:xfrm>
        </p:spPr>
        <p:txBody>
          <a:bodyPr/>
          <a:lstStyle/>
          <a:p>
            <a:r>
              <a:rPr lang="en-US" sz="3600" dirty="0"/>
              <a:t>A complete return to health  and reversal of disease is guaranteed through a medical or surgical intervention.</a:t>
            </a:r>
          </a:p>
          <a:p>
            <a:pPr>
              <a:buNone/>
            </a:pPr>
            <a:endParaRPr lang="en-US" dirty="0"/>
          </a:p>
        </p:txBody>
      </p:sp>
      <p:sp>
        <p:nvSpPr>
          <p:cNvPr id="5" name="TextBox 4">
            <a:extLst>
              <a:ext uri="{FF2B5EF4-FFF2-40B4-BE49-F238E27FC236}">
                <a16:creationId xmlns:a16="http://schemas.microsoft.com/office/drawing/2014/main" id="{CE357546-67AE-1605-8D59-C7BB89C135EE}"/>
              </a:ext>
            </a:extLst>
          </p:cNvPr>
          <p:cNvSpPr txBox="1"/>
          <p:nvPr/>
        </p:nvSpPr>
        <p:spPr>
          <a:xfrm>
            <a:off x="46281" y="89108"/>
            <a:ext cx="3429000" cy="523220"/>
          </a:xfrm>
          <a:prstGeom prst="rect">
            <a:avLst/>
          </a:prstGeom>
          <a:noFill/>
        </p:spPr>
        <p:txBody>
          <a:bodyPr wrap="square" rtlCol="0">
            <a:spAutoFit/>
          </a:bodyPr>
          <a:lstStyle/>
          <a:p>
            <a:r>
              <a:rPr lang="en-US" sz="2800" b="1" dirty="0"/>
              <a:t>Vertical Integration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7030A0"/>
                </a:solidFill>
              </a:rPr>
              <a:t>Public Health Care Model</a:t>
            </a:r>
          </a:p>
        </p:txBody>
      </p:sp>
      <p:sp>
        <p:nvSpPr>
          <p:cNvPr id="3" name="Content Placeholder 2"/>
          <p:cNvSpPr>
            <a:spLocks noGrp="1"/>
          </p:cNvSpPr>
          <p:nvPr>
            <p:ph idx="1"/>
          </p:nvPr>
        </p:nvSpPr>
        <p:spPr/>
        <p:txBody>
          <a:bodyPr/>
          <a:lstStyle/>
          <a:p>
            <a:r>
              <a:rPr lang="en-US" dirty="0"/>
              <a:t>Model is committed to treatment of common diseases and basic health issues through primary health care centers.</a:t>
            </a:r>
          </a:p>
          <a:p>
            <a:r>
              <a:rPr lang="en-US" dirty="0"/>
              <a:t>Primary health care centers are established at grass root levels.</a:t>
            </a:r>
          </a:p>
          <a:p>
            <a:r>
              <a:rPr lang="en-US" dirty="0"/>
              <a:t>In Pakistan these are called Basic Health Units (BHU) and Rural Health Centers.</a:t>
            </a:r>
          </a:p>
        </p:txBody>
      </p:sp>
      <p:sp>
        <p:nvSpPr>
          <p:cNvPr id="4" name="TextBox 3">
            <a:extLst>
              <a:ext uri="{FF2B5EF4-FFF2-40B4-BE49-F238E27FC236}">
                <a16:creationId xmlns:a16="http://schemas.microsoft.com/office/drawing/2014/main" id="{AB7DA6F3-3751-E81F-E6D2-EB1BF5364714}"/>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a:t>
            </a:r>
          </a:p>
        </p:txBody>
      </p:sp>
      <p:sp>
        <p:nvSpPr>
          <p:cNvPr id="3" name="Content Placeholder 2"/>
          <p:cNvSpPr>
            <a:spLocks noGrp="1"/>
          </p:cNvSpPr>
          <p:nvPr>
            <p:ph idx="1"/>
          </p:nvPr>
        </p:nvSpPr>
        <p:spPr/>
        <p:txBody>
          <a:bodyPr/>
          <a:lstStyle/>
          <a:p>
            <a:r>
              <a:rPr lang="en-US" dirty="0"/>
              <a:t>Include immunization campaigns.</a:t>
            </a:r>
          </a:p>
          <a:p>
            <a:r>
              <a:rPr lang="en-US" dirty="0"/>
              <a:t>Mother and child health </a:t>
            </a:r>
            <a:r>
              <a:rPr lang="en-US" dirty="0" err="1"/>
              <a:t>programmes</a:t>
            </a:r>
            <a:r>
              <a:rPr lang="en-US" dirty="0"/>
              <a:t>.</a:t>
            </a:r>
          </a:p>
          <a:p>
            <a:r>
              <a:rPr lang="en-US" dirty="0"/>
              <a:t>Reproductive health.</a:t>
            </a:r>
          </a:p>
          <a:p>
            <a:r>
              <a:rPr lang="en-US" dirty="0"/>
              <a:t>HIV-AIDS </a:t>
            </a:r>
            <a:r>
              <a:rPr lang="en-US" dirty="0" err="1"/>
              <a:t>programmes</a:t>
            </a:r>
            <a:r>
              <a:rPr lang="en-US" dirty="0"/>
              <a:t>.</a:t>
            </a:r>
          </a:p>
          <a:p>
            <a:r>
              <a:rPr lang="en-US" dirty="0" err="1"/>
              <a:t>Natioal</a:t>
            </a:r>
            <a:r>
              <a:rPr lang="en-US" dirty="0"/>
              <a:t> </a:t>
            </a:r>
            <a:r>
              <a:rPr lang="en-US" dirty="0" err="1"/>
              <a:t>programme</a:t>
            </a:r>
            <a:r>
              <a:rPr lang="en-US" dirty="0"/>
              <a:t> of mental health.</a:t>
            </a:r>
          </a:p>
          <a:p>
            <a:r>
              <a:rPr lang="en-US" dirty="0"/>
              <a:t>Narcotics control.</a:t>
            </a:r>
          </a:p>
          <a:p>
            <a:r>
              <a:rPr lang="en-US" dirty="0"/>
              <a:t>Anti-malarial and dengue control </a:t>
            </a:r>
            <a:r>
              <a:rPr lang="en-US" dirty="0" err="1"/>
              <a:t>programme</a:t>
            </a:r>
            <a:r>
              <a:rPr lang="en-US" dirty="0"/>
              <a:t>.</a:t>
            </a:r>
          </a:p>
        </p:txBody>
      </p:sp>
      <p:sp>
        <p:nvSpPr>
          <p:cNvPr id="4" name="TextBox 3">
            <a:extLst>
              <a:ext uri="{FF2B5EF4-FFF2-40B4-BE49-F238E27FC236}">
                <a16:creationId xmlns:a16="http://schemas.microsoft.com/office/drawing/2014/main" id="{DE9DA69D-BFE2-B970-98B2-355C8E896845}"/>
              </a:ext>
            </a:extLst>
          </p:cNvPr>
          <p:cNvSpPr txBox="1"/>
          <p:nvPr/>
        </p:nvSpPr>
        <p:spPr>
          <a:xfrm>
            <a:off x="36342" y="48421"/>
            <a:ext cx="3429000" cy="523220"/>
          </a:xfrm>
          <a:prstGeom prst="rect">
            <a:avLst/>
          </a:prstGeom>
          <a:noFill/>
        </p:spPr>
        <p:txBody>
          <a:bodyPr wrap="square" rtlCol="0">
            <a:spAutoFit/>
          </a:bodyPr>
          <a:lstStyle/>
          <a:p>
            <a:r>
              <a:rPr lang="en-US" sz="2800" b="1" dirty="0"/>
              <a:t>Vertical Integration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61E5-4D24-3AE2-D829-2BFE15AF6F69}"/>
              </a:ext>
            </a:extLst>
          </p:cNvPr>
          <p:cNvSpPr>
            <a:spLocks noGrp="1"/>
          </p:cNvSpPr>
          <p:nvPr>
            <p:ph type="title"/>
          </p:nvPr>
        </p:nvSpPr>
        <p:spPr>
          <a:xfrm>
            <a:off x="334865" y="1828800"/>
            <a:ext cx="8474270" cy="2286000"/>
          </a:xfrm>
        </p:spPr>
        <p:txBody>
          <a:bodyPr>
            <a:noAutofit/>
          </a:bodyPr>
          <a:lstStyle/>
          <a:p>
            <a:r>
              <a:rPr lang="en-US" sz="2800" b="1" dirty="0">
                <a:solidFill>
                  <a:srgbClr val="7030A0"/>
                </a:solidFill>
                <a:effectLst/>
                <a:latin typeface="Times New Roman" panose="02020603050405020304" pitchFamily="18" charset="0"/>
                <a:ea typeface="Times New Roman" panose="02020603050405020304" pitchFamily="18" charset="0"/>
              </a:rPr>
              <a:t>Healthcare Models and their clinical application</a:t>
            </a:r>
            <a:br>
              <a:rPr lang="en-US" sz="3200" b="1" dirty="0">
                <a:solidFill>
                  <a:srgbClr val="7030A0"/>
                </a:solidFill>
                <a:latin typeface="Times New Roman" panose="02020603050405020304" pitchFamily="18" charset="0"/>
                <a:ea typeface="Times New Roman" panose="02020603050405020304" pitchFamily="18" charset="0"/>
              </a:rPr>
            </a:br>
            <a:r>
              <a:rPr lang="en-US" sz="2400" b="1" dirty="0">
                <a:solidFill>
                  <a:srgbClr val="7030A0"/>
                </a:solidFill>
                <a:effectLst/>
                <a:latin typeface="Times New Roman" panose="02020603050405020304" pitchFamily="18" charset="0"/>
                <a:ea typeface="Times New Roman" panose="02020603050405020304" pitchFamily="18" charset="0"/>
              </a:rPr>
              <a:t>Bio-psychosocial model</a:t>
            </a:r>
            <a:br>
              <a:rPr lang="en-US" sz="2400" b="1" dirty="0">
                <a:solidFill>
                  <a:srgbClr val="7030A0"/>
                </a:solidFill>
                <a:effectLst/>
                <a:latin typeface="Times New Roman" panose="02020603050405020304" pitchFamily="18" charset="0"/>
                <a:ea typeface="Times New Roman" panose="02020603050405020304" pitchFamily="18" charset="0"/>
              </a:rPr>
            </a:br>
            <a:r>
              <a:rPr lang="en-US" sz="2400" b="1" dirty="0">
                <a:solidFill>
                  <a:srgbClr val="7030A0"/>
                </a:solidFill>
                <a:effectLst/>
                <a:latin typeface="Times New Roman" panose="02020603050405020304" pitchFamily="18" charset="0"/>
                <a:ea typeface="Times New Roman" panose="02020603050405020304" pitchFamily="18" charset="0"/>
              </a:rPr>
              <a:t>          Integrated health care model</a:t>
            </a:r>
            <a:br>
              <a:rPr lang="en-US" sz="2400" b="1" dirty="0">
                <a:solidFill>
                  <a:srgbClr val="7030A0"/>
                </a:solidFill>
                <a:effectLst/>
                <a:latin typeface="Times New Roman" panose="02020603050405020304" pitchFamily="18" charset="0"/>
                <a:ea typeface="Times New Roman" panose="02020603050405020304" pitchFamily="18" charset="0"/>
              </a:rPr>
            </a:br>
            <a:r>
              <a:rPr lang="en-US" sz="2400" b="1" dirty="0">
                <a:solidFill>
                  <a:srgbClr val="7030A0"/>
                </a:solidFill>
                <a:effectLst/>
                <a:latin typeface="Times New Roman" panose="02020603050405020304" pitchFamily="18" charset="0"/>
                <a:ea typeface="Times New Roman" panose="02020603050405020304" pitchFamily="18" charset="0"/>
              </a:rPr>
              <a:t>  Public health care model</a:t>
            </a:r>
            <a:endParaRPr lang="en-US" sz="3200" b="1" dirty="0">
              <a:solidFill>
                <a:srgbClr val="7030A0"/>
              </a:solidFill>
              <a:effectLst/>
              <a:latin typeface="Times New Roman" panose="02020603050405020304" pitchFamily="18" charset="0"/>
              <a:ea typeface="Times New Roman" panose="02020603050405020304" pitchFamily="18" charset="0"/>
            </a:endParaRP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75522" y="4652889"/>
            <a:ext cx="3646154" cy="2005879"/>
          </a:xfrm>
        </p:spPr>
      </p:pic>
    </p:spTree>
    <p:extLst>
      <p:ext uri="{BB962C8B-B14F-4D97-AF65-F5344CB8AC3E}">
        <p14:creationId xmlns:p14="http://schemas.microsoft.com/office/powerpoint/2010/main" val="1273605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4E2B-4924-932E-9884-D6356666ED97}"/>
              </a:ext>
            </a:extLst>
          </p:cNvPr>
          <p:cNvSpPr>
            <a:spLocks noGrp="1"/>
          </p:cNvSpPr>
          <p:nvPr>
            <p:ph type="title"/>
          </p:nvPr>
        </p:nvSpPr>
        <p:spPr>
          <a:xfrm>
            <a:off x="444500" y="533400"/>
            <a:ext cx="8229600" cy="1528763"/>
          </a:xfrm>
        </p:spPr>
        <p:txBody>
          <a:bodyPr>
            <a:noAutofit/>
          </a:bodyPr>
          <a:lstStyle/>
          <a:p>
            <a:pPr algn="l"/>
            <a:r>
              <a:rPr lang="en-US" sz="2800" b="1" dirty="0">
                <a:solidFill>
                  <a:srgbClr val="7030A0"/>
                </a:solidFill>
              </a:rPr>
              <a:t>A critical review of the biopsychosocial model of low back pain care: time for a new approach?</a:t>
            </a:r>
            <a:br>
              <a:rPr lang="en-US" sz="2800" b="1" dirty="0">
                <a:solidFill>
                  <a:srgbClr val="7030A0"/>
                </a:solidFill>
              </a:rPr>
            </a:br>
            <a:r>
              <a:rPr lang="en-US" sz="2000" dirty="0" err="1">
                <a:solidFill>
                  <a:schemeClr val="accent1"/>
                </a:solidFill>
              </a:rPr>
              <a:t>Karime</a:t>
            </a:r>
            <a:r>
              <a:rPr lang="en-US" sz="2000" dirty="0">
                <a:solidFill>
                  <a:schemeClr val="accent1"/>
                </a:solidFill>
              </a:rPr>
              <a:t> </a:t>
            </a:r>
            <a:r>
              <a:rPr lang="en-US" sz="2000" dirty="0" err="1">
                <a:solidFill>
                  <a:schemeClr val="accent1"/>
                </a:solidFill>
              </a:rPr>
              <a:t>Mescouto</a:t>
            </a:r>
            <a:br>
              <a:rPr lang="en-US" sz="2000" dirty="0">
                <a:solidFill>
                  <a:schemeClr val="accent1"/>
                </a:solidFill>
              </a:rPr>
            </a:br>
            <a:r>
              <a:rPr lang="en-US" sz="2000" dirty="0">
                <a:solidFill>
                  <a:schemeClr val="accent1"/>
                </a:solidFill>
              </a:rPr>
              <a:t>2022</a:t>
            </a:r>
            <a:endParaRPr lang="en-US" sz="3200" dirty="0">
              <a:solidFill>
                <a:schemeClr val="accent1"/>
              </a:solidFill>
            </a:endParaRPr>
          </a:p>
        </p:txBody>
      </p:sp>
      <p:sp>
        <p:nvSpPr>
          <p:cNvPr id="3" name="Content Placeholder 2">
            <a:extLst>
              <a:ext uri="{FF2B5EF4-FFF2-40B4-BE49-F238E27FC236}">
                <a16:creationId xmlns:a16="http://schemas.microsoft.com/office/drawing/2014/main" id="{8A29C2F5-040E-CAFA-940B-EA9096EE984D}"/>
              </a:ext>
            </a:extLst>
          </p:cNvPr>
          <p:cNvSpPr>
            <a:spLocks noGrp="1"/>
          </p:cNvSpPr>
          <p:nvPr>
            <p:ph idx="1"/>
          </p:nvPr>
        </p:nvSpPr>
        <p:spPr>
          <a:xfrm>
            <a:off x="457200" y="2286000"/>
            <a:ext cx="8229600" cy="3840163"/>
          </a:xfrm>
        </p:spPr>
        <p:txBody>
          <a:bodyPr>
            <a:normAutofit fontScale="85000" lnSpcReduction="20000"/>
          </a:bodyPr>
          <a:lstStyle/>
          <a:p>
            <a:r>
              <a:rPr lang="en-US" dirty="0"/>
              <a:t>This study critically reviewed 66 articles to examine how the biopsychosocial (BPS) model is applied in low back pain (LBP) management within physiotherapy.</a:t>
            </a:r>
          </a:p>
          <a:p>
            <a:r>
              <a:rPr lang="en-US" dirty="0"/>
              <a:t>Findings indicate that many texts conflate BPS with the biomedical model, primarily focusing on cognitive and behavioral aspects while neglecting social, cultural, and power dynamics in care. </a:t>
            </a:r>
          </a:p>
          <a:p>
            <a:r>
              <a:rPr lang="en-US" dirty="0"/>
              <a:t>The study highlights the need for a more comprehensive integration of the BPS model in physiotherapy research and practice.</a:t>
            </a:r>
          </a:p>
        </p:txBody>
      </p:sp>
      <p:sp>
        <p:nvSpPr>
          <p:cNvPr id="6" name="TextBox 5">
            <a:extLst>
              <a:ext uri="{FF2B5EF4-FFF2-40B4-BE49-F238E27FC236}">
                <a16:creationId xmlns:a16="http://schemas.microsoft.com/office/drawing/2014/main" id="{2C80B007-C5B9-B01F-82F7-C77A8D12E2E0}"/>
              </a:ext>
            </a:extLst>
          </p:cNvPr>
          <p:cNvSpPr txBox="1"/>
          <p:nvPr/>
        </p:nvSpPr>
        <p:spPr>
          <a:xfrm>
            <a:off x="825500" y="6324600"/>
            <a:ext cx="8089900" cy="369332"/>
          </a:xfrm>
          <a:prstGeom prst="rect">
            <a:avLst/>
          </a:prstGeom>
          <a:noFill/>
        </p:spPr>
        <p:txBody>
          <a:bodyPr wrap="square">
            <a:spAutoFit/>
          </a:bodyPr>
          <a:lstStyle/>
          <a:p>
            <a:r>
              <a:rPr lang="es-ES">
                <a:solidFill>
                  <a:schemeClr val="accent1"/>
                </a:solidFill>
              </a:rPr>
              <a:t>https://www.tandfonline.com/doi/full/10.1080/09638288.2020.1851783#abstract</a:t>
            </a:r>
            <a:endParaRPr lang="en-US" dirty="0">
              <a:solidFill>
                <a:schemeClr val="accent1"/>
              </a:solidFill>
            </a:endParaRPr>
          </a:p>
        </p:txBody>
      </p:sp>
      <p:sp>
        <p:nvSpPr>
          <p:cNvPr id="7" name="TextBox 6">
            <a:extLst>
              <a:ext uri="{FF2B5EF4-FFF2-40B4-BE49-F238E27FC236}">
                <a16:creationId xmlns:a16="http://schemas.microsoft.com/office/drawing/2014/main" id="{ADA49BE2-2759-C4D8-5D60-83ADB8B5DF47}"/>
              </a:ext>
            </a:extLst>
          </p:cNvPr>
          <p:cNvSpPr txBox="1"/>
          <p:nvPr/>
        </p:nvSpPr>
        <p:spPr>
          <a:xfrm>
            <a:off x="36342" y="48421"/>
            <a:ext cx="3429000" cy="369332"/>
          </a:xfrm>
          <a:prstGeom prst="rect">
            <a:avLst/>
          </a:prstGeom>
          <a:noFill/>
        </p:spPr>
        <p:txBody>
          <a:bodyPr wrap="square" rtlCol="0">
            <a:spAutoFit/>
          </a:bodyPr>
          <a:lstStyle/>
          <a:p>
            <a:r>
              <a:rPr lang="en-US" b="1" dirty="0"/>
              <a:t>Longitudinal integration</a:t>
            </a:r>
          </a:p>
        </p:txBody>
      </p:sp>
    </p:spTree>
    <p:extLst>
      <p:ext uri="{BB962C8B-B14F-4D97-AF65-F5344CB8AC3E}">
        <p14:creationId xmlns:p14="http://schemas.microsoft.com/office/powerpoint/2010/main" val="1791052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90D18F-8C71-DC9E-3454-1FB0B226B231}"/>
              </a:ext>
            </a:extLst>
          </p:cNvPr>
          <p:cNvSpPr>
            <a:spLocks noGrp="1"/>
          </p:cNvSpPr>
          <p:nvPr>
            <p:ph idx="1"/>
          </p:nvPr>
        </p:nvSpPr>
        <p:spPr>
          <a:xfrm>
            <a:off x="377371" y="2220686"/>
            <a:ext cx="8309429" cy="3905477"/>
          </a:xfrm>
        </p:spPr>
        <p:txBody>
          <a:bodyPr>
            <a:normAutofit lnSpcReduction="10000"/>
          </a:bodyPr>
          <a:lstStyle/>
          <a:p>
            <a:pPr algn="just"/>
            <a:r>
              <a:rPr lang="en-US" dirty="0"/>
              <a:t>Autonomy is a practice that acknowledges </a:t>
            </a:r>
            <a:r>
              <a:rPr lang="en-US" dirty="0">
                <a:solidFill>
                  <a:srgbClr val="FF0000"/>
                </a:solidFill>
              </a:rPr>
              <a:t>patients have the right to exercise control over </a:t>
            </a:r>
            <a:r>
              <a:rPr lang="en-US" dirty="0"/>
              <a:t>what happens to them regarding treatment. </a:t>
            </a:r>
          </a:p>
          <a:p>
            <a:pPr algn="just"/>
            <a:r>
              <a:rPr lang="en-US" dirty="0"/>
              <a:t>Autonomy also requires </a:t>
            </a:r>
            <a:r>
              <a:rPr lang="en-US" dirty="0">
                <a:solidFill>
                  <a:srgbClr val="00B050"/>
                </a:solidFill>
              </a:rPr>
              <a:t>informed consent</a:t>
            </a:r>
            <a:r>
              <a:rPr lang="en-US" dirty="0"/>
              <a:t>, which involves </a:t>
            </a:r>
            <a:r>
              <a:rPr lang="en-US" dirty="0">
                <a:solidFill>
                  <a:schemeClr val="tx2">
                    <a:lumMod val="60000"/>
                    <a:lumOff val="40000"/>
                  </a:schemeClr>
                </a:solidFill>
              </a:rPr>
              <a:t>communication between a patient and their healthcare provider </a:t>
            </a:r>
            <a:r>
              <a:rPr lang="en-US" dirty="0"/>
              <a:t>that leads to an agreement or authorization for care, treatment, or services. </a:t>
            </a:r>
          </a:p>
          <a:p>
            <a:endParaRPr lang="en-US" dirty="0"/>
          </a:p>
        </p:txBody>
      </p:sp>
      <p:sp>
        <p:nvSpPr>
          <p:cNvPr id="4" name="Oval 3">
            <a:extLst>
              <a:ext uri="{FF2B5EF4-FFF2-40B4-BE49-F238E27FC236}">
                <a16:creationId xmlns:a16="http://schemas.microsoft.com/office/drawing/2014/main" id="{A2DB2352-AAE6-13D2-0449-6DC369133322}"/>
              </a:ext>
            </a:extLst>
          </p:cNvPr>
          <p:cNvSpPr/>
          <p:nvPr/>
        </p:nvSpPr>
        <p:spPr>
          <a:xfrm>
            <a:off x="3044371" y="515500"/>
            <a:ext cx="3055257" cy="13133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Autonomy</a:t>
            </a:r>
          </a:p>
        </p:txBody>
      </p:sp>
      <p:sp>
        <p:nvSpPr>
          <p:cNvPr id="2" name="TextBox 1">
            <a:extLst>
              <a:ext uri="{FF2B5EF4-FFF2-40B4-BE49-F238E27FC236}">
                <a16:creationId xmlns:a16="http://schemas.microsoft.com/office/drawing/2014/main" id="{90CC217B-B084-22F9-BDA2-7EED1F3A2955}"/>
              </a:ext>
            </a:extLst>
          </p:cNvPr>
          <p:cNvSpPr txBox="1"/>
          <p:nvPr/>
        </p:nvSpPr>
        <p:spPr>
          <a:xfrm>
            <a:off x="36342" y="48421"/>
            <a:ext cx="3429000" cy="369332"/>
          </a:xfrm>
          <a:prstGeom prst="rect">
            <a:avLst/>
          </a:prstGeom>
          <a:noFill/>
        </p:spPr>
        <p:txBody>
          <a:bodyPr wrap="square" rtlCol="0">
            <a:spAutoFit/>
          </a:bodyPr>
          <a:lstStyle/>
          <a:p>
            <a:r>
              <a:rPr lang="en-US" b="1" dirty="0"/>
              <a:t>Longitudinal integration</a:t>
            </a:r>
          </a:p>
        </p:txBody>
      </p:sp>
    </p:spTree>
    <p:extLst>
      <p:ext uri="{BB962C8B-B14F-4D97-AF65-F5344CB8AC3E}">
        <p14:creationId xmlns:p14="http://schemas.microsoft.com/office/powerpoint/2010/main" val="793615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54EA0-643B-2AC0-BF93-FAC4F22FD6E8}"/>
              </a:ext>
            </a:extLst>
          </p:cNvPr>
          <p:cNvSpPr>
            <a:spLocks noGrp="1"/>
          </p:cNvSpPr>
          <p:nvPr>
            <p:ph type="title"/>
          </p:nvPr>
        </p:nvSpPr>
        <p:spPr>
          <a:xfrm>
            <a:off x="457200" y="102900"/>
            <a:ext cx="8229600" cy="1143000"/>
          </a:xfrm>
        </p:spPr>
        <p:txBody>
          <a:bodyPr/>
          <a:lstStyle/>
          <a:p>
            <a:r>
              <a:rPr lang="en-US" b="1" dirty="0">
                <a:solidFill>
                  <a:srgbClr val="7030A0"/>
                </a:solidFill>
              </a:rPr>
              <a:t>MCQ</a:t>
            </a:r>
          </a:p>
        </p:txBody>
      </p:sp>
      <p:sp>
        <p:nvSpPr>
          <p:cNvPr id="5" name="TextBox 4">
            <a:extLst>
              <a:ext uri="{FF2B5EF4-FFF2-40B4-BE49-F238E27FC236}">
                <a16:creationId xmlns:a16="http://schemas.microsoft.com/office/drawing/2014/main" id="{DC9376DF-F2E9-CECA-252D-ADB62B8CC3C1}"/>
              </a:ext>
            </a:extLst>
          </p:cNvPr>
          <p:cNvSpPr txBox="1"/>
          <p:nvPr/>
        </p:nvSpPr>
        <p:spPr>
          <a:xfrm>
            <a:off x="381000" y="1279030"/>
            <a:ext cx="8305800" cy="4524315"/>
          </a:xfrm>
          <a:prstGeom prst="rect">
            <a:avLst/>
          </a:prstGeom>
          <a:noFill/>
        </p:spPr>
        <p:txBody>
          <a:bodyPr wrap="square">
            <a:spAutoFit/>
          </a:bodyPr>
          <a:lstStyle/>
          <a:p>
            <a:pPr marL="457200" indent="-457200">
              <a:buAutoNum type="arabicPeriod"/>
            </a:pPr>
            <a:r>
              <a:rPr lang="en-US" sz="2400" dirty="0"/>
              <a:t>A 50-year-old patient with chronic low back pain has normal MRI findings but continues to report severe pain and disability. He also experiences job-related stress and feelings of helplessness. According to the biopsychosocial model, which of the following is the best approach to managing his condition?</a:t>
            </a:r>
          </a:p>
          <a:p>
            <a:endParaRPr lang="en-US" sz="2400" dirty="0"/>
          </a:p>
          <a:p>
            <a:r>
              <a:rPr lang="en-US" sz="2400" dirty="0"/>
              <a:t>a) Increasing the dose of analgesic medications</a:t>
            </a:r>
            <a:br>
              <a:rPr lang="en-US" sz="2400" dirty="0"/>
            </a:br>
            <a:r>
              <a:rPr lang="en-US" sz="2400" dirty="0"/>
              <a:t>b) Recommending surgery based on pain severity</a:t>
            </a:r>
            <a:br>
              <a:rPr lang="en-US" sz="2400" dirty="0"/>
            </a:br>
            <a:r>
              <a:rPr lang="en-US" sz="2400" dirty="0"/>
              <a:t>c) Addressing psychological and social factors alongside physical rehabilitation</a:t>
            </a:r>
            <a:br>
              <a:rPr lang="en-US" sz="2400" dirty="0"/>
            </a:br>
            <a:r>
              <a:rPr lang="en-US" sz="2400" dirty="0"/>
              <a:t>d) Advising complete bed rest to prevent further injury</a:t>
            </a:r>
          </a:p>
        </p:txBody>
      </p:sp>
      <p:sp>
        <p:nvSpPr>
          <p:cNvPr id="6" name="TextBox 5">
            <a:extLst>
              <a:ext uri="{FF2B5EF4-FFF2-40B4-BE49-F238E27FC236}">
                <a16:creationId xmlns:a16="http://schemas.microsoft.com/office/drawing/2014/main" id="{EA30F4D7-38B5-C484-805B-810015B1A1CC}"/>
              </a:ext>
            </a:extLst>
          </p:cNvPr>
          <p:cNvSpPr txBox="1"/>
          <p:nvPr/>
        </p:nvSpPr>
        <p:spPr>
          <a:xfrm>
            <a:off x="3600352" y="6096465"/>
            <a:ext cx="2616591" cy="369332"/>
          </a:xfrm>
          <a:prstGeom prst="rect">
            <a:avLst/>
          </a:prstGeom>
          <a:noFill/>
        </p:spPr>
        <p:txBody>
          <a:bodyPr wrap="square" rtlCol="0">
            <a:spAutoFit/>
          </a:bodyPr>
          <a:lstStyle/>
          <a:p>
            <a:r>
              <a:rPr lang="en-US" b="1" dirty="0">
                <a:solidFill>
                  <a:srgbClr val="FF0000"/>
                </a:solidFill>
              </a:rPr>
              <a:t>Answer: c</a:t>
            </a:r>
          </a:p>
        </p:txBody>
      </p:sp>
    </p:spTree>
    <p:extLst>
      <p:ext uri="{BB962C8B-B14F-4D97-AF65-F5344CB8AC3E}">
        <p14:creationId xmlns:p14="http://schemas.microsoft.com/office/powerpoint/2010/main" val="114910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12DF8-9F8D-4363-A8B3-5F1AAC20D43C}"/>
              </a:ext>
            </a:extLst>
          </p:cNvPr>
          <p:cNvSpPr>
            <a:spLocks noGrp="1"/>
          </p:cNvSpPr>
          <p:nvPr>
            <p:ph type="title"/>
          </p:nvPr>
        </p:nvSpPr>
        <p:spPr/>
        <p:txBody>
          <a:bodyPr/>
          <a:lstStyle/>
          <a:p>
            <a:r>
              <a:rPr lang="en-US" b="1" dirty="0">
                <a:solidFill>
                  <a:srgbClr val="7030A0"/>
                </a:solidFill>
              </a:rPr>
              <a:t>MCQ</a:t>
            </a:r>
          </a:p>
        </p:txBody>
      </p:sp>
      <p:sp>
        <p:nvSpPr>
          <p:cNvPr id="5" name="TextBox 4">
            <a:extLst>
              <a:ext uri="{FF2B5EF4-FFF2-40B4-BE49-F238E27FC236}">
                <a16:creationId xmlns:a16="http://schemas.microsoft.com/office/drawing/2014/main" id="{137DAB74-EFDA-6FD9-61B8-E762E903D285}"/>
              </a:ext>
            </a:extLst>
          </p:cNvPr>
          <p:cNvSpPr txBox="1"/>
          <p:nvPr/>
        </p:nvSpPr>
        <p:spPr>
          <a:xfrm>
            <a:off x="457200" y="1676400"/>
            <a:ext cx="8229600" cy="3416320"/>
          </a:xfrm>
          <a:prstGeom prst="rect">
            <a:avLst/>
          </a:prstGeom>
          <a:noFill/>
        </p:spPr>
        <p:txBody>
          <a:bodyPr wrap="square">
            <a:spAutoFit/>
          </a:bodyPr>
          <a:lstStyle/>
          <a:p>
            <a:r>
              <a:rPr lang="en-US" sz="2400" dirty="0"/>
              <a:t>2. A 60-year-old man with knee osteoarthritis struggles with pain and mobility. He has limited family support and financial stress affecting his ability to afford treatment. According to the BPS model, what social factor is most relevant in his case?</a:t>
            </a:r>
          </a:p>
          <a:p>
            <a:endParaRPr lang="en-US" sz="2400" dirty="0"/>
          </a:p>
          <a:p>
            <a:r>
              <a:rPr lang="en-US" sz="2400" dirty="0"/>
              <a:t>a) Genetic predisposition</a:t>
            </a:r>
            <a:br>
              <a:rPr lang="en-US" sz="2400" dirty="0"/>
            </a:br>
            <a:r>
              <a:rPr lang="en-US" sz="2400" dirty="0"/>
              <a:t>b) Neurotransmitter imbalances</a:t>
            </a:r>
            <a:br>
              <a:rPr lang="en-US" sz="2400" dirty="0"/>
            </a:br>
            <a:r>
              <a:rPr lang="en-US" sz="2400" dirty="0"/>
              <a:t>c) Lack of social support and financial stress</a:t>
            </a:r>
            <a:br>
              <a:rPr lang="en-US" sz="2400" dirty="0"/>
            </a:br>
            <a:r>
              <a:rPr lang="en-US" sz="2400" dirty="0"/>
              <a:t>d) Inflammatory markers in the synovial fluid</a:t>
            </a:r>
          </a:p>
        </p:txBody>
      </p:sp>
      <p:sp>
        <p:nvSpPr>
          <p:cNvPr id="6" name="TextBox 5">
            <a:extLst>
              <a:ext uri="{FF2B5EF4-FFF2-40B4-BE49-F238E27FC236}">
                <a16:creationId xmlns:a16="http://schemas.microsoft.com/office/drawing/2014/main" id="{A4F7507E-36C8-F258-B481-31913C221A02}"/>
              </a:ext>
            </a:extLst>
          </p:cNvPr>
          <p:cNvSpPr txBox="1"/>
          <p:nvPr/>
        </p:nvSpPr>
        <p:spPr>
          <a:xfrm>
            <a:off x="3600352" y="6096465"/>
            <a:ext cx="2616591" cy="369332"/>
          </a:xfrm>
          <a:prstGeom prst="rect">
            <a:avLst/>
          </a:prstGeom>
          <a:noFill/>
        </p:spPr>
        <p:txBody>
          <a:bodyPr wrap="square" rtlCol="0">
            <a:spAutoFit/>
          </a:bodyPr>
          <a:lstStyle/>
          <a:p>
            <a:r>
              <a:rPr lang="en-US" b="1" dirty="0">
                <a:solidFill>
                  <a:srgbClr val="FF0000"/>
                </a:solidFill>
              </a:rPr>
              <a:t>Answer: C</a:t>
            </a:r>
          </a:p>
        </p:txBody>
      </p:sp>
    </p:spTree>
    <p:extLst>
      <p:ext uri="{BB962C8B-B14F-4D97-AF65-F5344CB8AC3E}">
        <p14:creationId xmlns:p14="http://schemas.microsoft.com/office/powerpoint/2010/main" val="124509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CDF8-9AEE-8469-E332-43A2095E5385}"/>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8A433FA0-853A-861B-0129-43E3DA03B733}"/>
              </a:ext>
            </a:extLst>
          </p:cNvPr>
          <p:cNvSpPr>
            <a:spLocks noGrp="1"/>
          </p:cNvSpPr>
          <p:nvPr>
            <p:ph idx="1"/>
          </p:nvPr>
        </p:nvSpPr>
        <p:spPr/>
        <p:txBody>
          <a:bodyPr>
            <a:normAutofit fontScale="85000" lnSpcReduction="20000"/>
          </a:bodyPr>
          <a:lstStyle/>
          <a:p>
            <a:pPr marL="0" indent="0">
              <a:buNone/>
            </a:pPr>
            <a:r>
              <a:rPr lang="en-US" dirty="0"/>
              <a:t>3. A 35-year-old man with generalized anxiety disorder (GAD) presents with muscle tension, difficulty sleeping, and excessive worrying about his job. Which of the following is the most appropriate treatment approach based on the BPS model?</a:t>
            </a:r>
          </a:p>
          <a:p>
            <a:pPr marL="0" indent="0">
              <a:buNone/>
            </a:pPr>
            <a:r>
              <a:rPr lang="en-US" dirty="0"/>
              <a:t>a) Prescribing an SSRI and avoiding discussions about work stress</a:t>
            </a:r>
            <a:br>
              <a:rPr lang="en-US" dirty="0"/>
            </a:br>
            <a:r>
              <a:rPr lang="en-US" dirty="0"/>
              <a:t>b) Focusing solely on relaxation exercises without addressing work concerns</a:t>
            </a:r>
            <a:br>
              <a:rPr lang="en-US" dirty="0"/>
            </a:br>
            <a:r>
              <a:rPr lang="en-US" dirty="0"/>
              <a:t>c) Combining pharmacotherapy, cognitive-behavioral therapy, and stress management strategies</a:t>
            </a:r>
            <a:br>
              <a:rPr lang="en-US" dirty="0"/>
            </a:br>
            <a:r>
              <a:rPr lang="en-US" dirty="0"/>
              <a:t>d) Telling the patient to ignore his worries and focus on physical exercise</a:t>
            </a:r>
          </a:p>
          <a:p>
            <a:endParaRPr lang="en-US" dirty="0"/>
          </a:p>
        </p:txBody>
      </p:sp>
      <p:sp>
        <p:nvSpPr>
          <p:cNvPr id="4" name="TextBox 3">
            <a:extLst>
              <a:ext uri="{FF2B5EF4-FFF2-40B4-BE49-F238E27FC236}">
                <a16:creationId xmlns:a16="http://schemas.microsoft.com/office/drawing/2014/main" id="{C4EB549A-2C6C-3F33-EA3E-9A465416DE2B}"/>
              </a:ext>
            </a:extLst>
          </p:cNvPr>
          <p:cNvSpPr txBox="1"/>
          <p:nvPr/>
        </p:nvSpPr>
        <p:spPr>
          <a:xfrm>
            <a:off x="3600352" y="6096465"/>
            <a:ext cx="2616591" cy="369332"/>
          </a:xfrm>
          <a:prstGeom prst="rect">
            <a:avLst/>
          </a:prstGeom>
          <a:noFill/>
        </p:spPr>
        <p:txBody>
          <a:bodyPr wrap="square" rtlCol="0">
            <a:spAutoFit/>
          </a:bodyPr>
          <a:lstStyle/>
          <a:p>
            <a:r>
              <a:rPr lang="en-US" b="1" dirty="0">
                <a:solidFill>
                  <a:srgbClr val="FF0000"/>
                </a:solidFill>
              </a:rPr>
              <a:t>Answer: C</a:t>
            </a:r>
          </a:p>
        </p:txBody>
      </p:sp>
    </p:spTree>
    <p:extLst>
      <p:ext uri="{BB962C8B-B14F-4D97-AF65-F5344CB8AC3E}">
        <p14:creationId xmlns:p14="http://schemas.microsoft.com/office/powerpoint/2010/main" val="209770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E59CFC-4010-AEA0-D262-BEAD1899F009}"/>
              </a:ext>
            </a:extLst>
          </p:cNvPr>
          <p:cNvSpPr>
            <a:spLocks noGrp="1"/>
          </p:cNvSpPr>
          <p:nvPr>
            <p:ph idx="1"/>
          </p:nvPr>
        </p:nvSpPr>
        <p:spPr/>
        <p:txBody>
          <a:bodyPr>
            <a:normAutofit/>
          </a:bodyPr>
          <a:lstStyle/>
          <a:p>
            <a:pPr marL="0" indent="0" algn="ctr">
              <a:buNone/>
            </a:pPr>
            <a:r>
              <a:rPr lang="en-US" sz="8000" b="1" dirty="0">
                <a:solidFill>
                  <a:srgbClr val="7030A0"/>
                </a:solidFill>
              </a:rPr>
              <a:t> Thank You</a:t>
            </a:r>
          </a:p>
          <a:p>
            <a:pPr marL="0" indent="0" algn="ctr">
              <a:buNone/>
            </a:pPr>
            <a:endParaRPr lang="en-US" sz="8000" b="1" dirty="0">
              <a:solidFill>
                <a:srgbClr val="7030A0"/>
              </a:solidFill>
            </a:endParaRPr>
          </a:p>
          <a:p>
            <a:pPr marL="0" indent="0" algn="ctr">
              <a:buNone/>
            </a:pPr>
            <a:r>
              <a:rPr lang="en-US" sz="4000" b="1" dirty="0">
                <a:solidFill>
                  <a:schemeClr val="tx1">
                    <a:lumMod val="95000"/>
                    <a:lumOff val="5000"/>
                  </a:schemeClr>
                </a:solidFill>
              </a:rPr>
              <a:t>ioprmu@gmail.com</a:t>
            </a:r>
          </a:p>
        </p:txBody>
      </p:sp>
    </p:spTree>
    <p:extLst>
      <p:ext uri="{BB962C8B-B14F-4D97-AF65-F5344CB8AC3E}">
        <p14:creationId xmlns:p14="http://schemas.microsoft.com/office/powerpoint/2010/main" val="611366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18283"/>
            <a:ext cx="5605670" cy="563491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975453710"/>
              </p:ext>
            </p:extLst>
          </p:nvPr>
        </p:nvGraphicFramePr>
        <p:xfrm>
          <a:off x="5715000" y="923568"/>
          <a:ext cx="3362325" cy="5559052"/>
        </p:xfrm>
        <a:graphic>
          <a:graphicData uri="http://schemas.openxmlformats.org/drawingml/2006/table">
            <a:tbl>
              <a:tblPr firstRow="1" bandRow="1">
                <a:tableStyleId>{F5AB1C69-6EDB-4FF4-983F-18BD219EF322}</a:tableStyleId>
              </a:tblPr>
              <a:tblGrid>
                <a:gridCol w="2324100">
                  <a:extLst>
                    <a:ext uri="{9D8B030D-6E8A-4147-A177-3AD203B41FA5}">
                      <a16:colId xmlns:a16="http://schemas.microsoft.com/office/drawing/2014/main" val="20000"/>
                    </a:ext>
                  </a:extLst>
                </a:gridCol>
                <a:gridCol w="1038225">
                  <a:extLst>
                    <a:ext uri="{9D8B030D-6E8A-4147-A177-3AD203B41FA5}">
                      <a16:colId xmlns:a16="http://schemas.microsoft.com/office/drawing/2014/main" val="20001"/>
                    </a:ext>
                  </a:extLst>
                </a:gridCol>
              </a:tblGrid>
              <a:tr h="885169">
                <a:tc gridSpan="2">
                  <a:txBody>
                    <a:bodyPr/>
                    <a:lstStyle/>
                    <a:p>
                      <a:r>
                        <a:rPr lang="en-US" sz="1100" dirty="0"/>
                        <a:t>Prof Umar’s model of clinically oriented integrated</a:t>
                      </a:r>
                      <a:r>
                        <a:rPr lang="en-US" sz="1100" baseline="0" dirty="0"/>
                        <a:t>  Lecture</a:t>
                      </a:r>
                    </a:p>
                    <a:p>
                      <a:r>
                        <a:rPr lang="en-US" sz="1100" baseline="0" dirty="0"/>
                        <a:t>Second year MBBS</a:t>
                      </a:r>
                      <a:endParaRPr lang="en-US" sz="1100" dirty="0"/>
                    </a:p>
                  </a:txBody>
                  <a:tcPr/>
                </a:tc>
                <a:tc hMerge="1">
                  <a:txBody>
                    <a:bodyPr/>
                    <a:lstStyle/>
                    <a:p>
                      <a:endParaRPr lang="en-US"/>
                    </a:p>
                  </a:txBody>
                  <a:tcPr/>
                </a:tc>
                <a:extLst>
                  <a:ext uri="{0D108BD9-81ED-4DB2-BD59-A6C34878D82A}">
                    <a16:rowId xmlns:a16="http://schemas.microsoft.com/office/drawing/2014/main" val="10000"/>
                  </a:ext>
                </a:extLst>
              </a:tr>
              <a:tr h="354068">
                <a:tc>
                  <a:txBody>
                    <a:bodyPr/>
                    <a:lstStyle/>
                    <a:p>
                      <a:r>
                        <a:rPr lang="en-US" sz="1200" dirty="0"/>
                        <a:t>Core subject </a:t>
                      </a:r>
                    </a:p>
                  </a:txBody>
                  <a:tcPr/>
                </a:tc>
                <a:tc>
                  <a:txBody>
                    <a:bodyPr/>
                    <a:lstStyle/>
                    <a:p>
                      <a:r>
                        <a:rPr lang="en-US" sz="1100"/>
                        <a:t>73%</a:t>
                      </a:r>
                      <a:endParaRPr lang="en-US" sz="1100" dirty="0"/>
                    </a:p>
                    <a:p>
                      <a:r>
                        <a:rPr lang="en-US" sz="1100" b="1" dirty="0"/>
                        <a:t>≈</a:t>
                      </a:r>
                      <a:r>
                        <a:rPr lang="en-US" sz="1100" b="0" dirty="0"/>
                        <a:t>13-14 slides</a:t>
                      </a:r>
                    </a:p>
                  </a:txBody>
                  <a:tcPr/>
                </a:tc>
                <a:extLst>
                  <a:ext uri="{0D108BD9-81ED-4DB2-BD59-A6C34878D82A}">
                    <a16:rowId xmlns:a16="http://schemas.microsoft.com/office/drawing/2014/main" val="10001"/>
                  </a:ext>
                </a:extLst>
              </a:tr>
              <a:tr h="1149072">
                <a:tc>
                  <a:txBody>
                    <a:bodyPr/>
                    <a:lstStyle/>
                    <a:p>
                      <a:r>
                        <a:rPr lang="en-US" sz="1200" dirty="0"/>
                        <a:t>Horizontal integration </a:t>
                      </a:r>
                    </a:p>
                    <a:p>
                      <a:r>
                        <a:rPr lang="en-US" sz="1200" dirty="0"/>
                        <a:t>(</a:t>
                      </a:r>
                      <a:r>
                        <a:rPr lang="en-US" sz="1200" baseline="0" dirty="0"/>
                        <a:t> Same year subjects)</a:t>
                      </a:r>
                    </a:p>
                    <a:p>
                      <a:r>
                        <a:rPr lang="en-US" sz="1200" baseline="0" dirty="0"/>
                        <a:t>Anatomy, Biochemistry, Physiology</a:t>
                      </a:r>
                      <a:endParaRPr lang="en-US" sz="1200" dirty="0"/>
                    </a:p>
                  </a:txBody>
                  <a:tcPr/>
                </a:tc>
                <a:tc>
                  <a:txBody>
                    <a:bodyPr/>
                    <a:lstStyle/>
                    <a:p>
                      <a:r>
                        <a:rPr lang="en-US" sz="1100" dirty="0"/>
                        <a:t>0%</a:t>
                      </a:r>
                    </a:p>
                  </a:txBody>
                  <a:tcPr/>
                </a:tc>
                <a:extLst>
                  <a:ext uri="{0D108BD9-81ED-4DB2-BD59-A6C34878D82A}">
                    <a16:rowId xmlns:a16="http://schemas.microsoft.com/office/drawing/2014/main" val="10002"/>
                  </a:ext>
                </a:extLst>
              </a:tr>
              <a:tr h="1268742">
                <a:tc>
                  <a:txBody>
                    <a:bodyPr/>
                    <a:lstStyle/>
                    <a:p>
                      <a:r>
                        <a:rPr lang="en-US" sz="1200" dirty="0"/>
                        <a:t>Vertical Integration </a:t>
                      </a:r>
                    </a:p>
                    <a:p>
                      <a:r>
                        <a:rPr lang="en-US" sz="1200" dirty="0"/>
                        <a:t>(Basic sciences subjects of different years(Forensic Medicine,</a:t>
                      </a:r>
                      <a:r>
                        <a:rPr lang="en-US" sz="1200" baseline="0" dirty="0"/>
                        <a:t> Pharmacology, Community medicine</a:t>
                      </a:r>
                      <a:endParaRPr lang="en-US" sz="1200" dirty="0"/>
                    </a:p>
                  </a:txBody>
                  <a:tcPr/>
                </a:tc>
                <a:tc>
                  <a:txBody>
                    <a:bodyPr/>
                    <a:lstStyle/>
                    <a:p>
                      <a:r>
                        <a:rPr lang="en-US" sz="1100" dirty="0"/>
                        <a:t>9%</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t>≈</a:t>
                      </a:r>
                      <a:r>
                        <a:rPr lang="en-US" sz="1100" b="0" dirty="0"/>
                        <a:t>1-2 slides</a:t>
                      </a:r>
                    </a:p>
                    <a:p>
                      <a:endParaRPr lang="en-US" sz="1100" dirty="0"/>
                    </a:p>
                  </a:txBody>
                  <a:tcPr/>
                </a:tc>
                <a:extLst>
                  <a:ext uri="{0D108BD9-81ED-4DB2-BD59-A6C34878D82A}">
                    <a16:rowId xmlns:a16="http://schemas.microsoft.com/office/drawing/2014/main" val="10003"/>
                  </a:ext>
                </a:extLst>
              </a:tr>
              <a:tr h="796652">
                <a:tc>
                  <a:txBody>
                    <a:bodyPr/>
                    <a:lstStyle/>
                    <a:p>
                      <a:r>
                        <a:rPr lang="en-US" sz="1200" dirty="0"/>
                        <a:t>Vertical Integration </a:t>
                      </a:r>
                    </a:p>
                    <a:p>
                      <a:r>
                        <a:rPr lang="en-US" sz="1200" dirty="0"/>
                        <a:t>Clinical Subjects</a:t>
                      </a:r>
                      <a:r>
                        <a:rPr lang="en-US" sz="1200" baseline="0" dirty="0"/>
                        <a:t> (Medicine, Surgery, Gynae/</a:t>
                      </a:r>
                      <a:r>
                        <a:rPr lang="en-US" sz="1200" baseline="0" dirty="0" err="1"/>
                        <a:t>Obs</a:t>
                      </a:r>
                      <a:r>
                        <a:rPr lang="en-US" sz="1200" baseline="0" dirty="0"/>
                        <a:t> </a:t>
                      </a:r>
                      <a:r>
                        <a:rPr lang="en-US" sz="1200" baseline="0" dirty="0" err="1"/>
                        <a:t>etc</a:t>
                      </a:r>
                      <a:r>
                        <a:rPr lang="en-US" sz="1200" baseline="0" dirty="0"/>
                        <a:t>)</a:t>
                      </a:r>
                    </a:p>
                  </a:txBody>
                  <a:tcPr/>
                </a:tc>
                <a:tc>
                  <a:txBody>
                    <a:bodyPr/>
                    <a:lstStyle/>
                    <a:p>
                      <a:r>
                        <a:rPr lang="en-US" sz="1100" dirty="0"/>
                        <a:t>9%</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t>≈</a:t>
                      </a:r>
                      <a:r>
                        <a:rPr lang="en-US" sz="1100" b="0" dirty="0"/>
                        <a:t>1-3 slides</a:t>
                      </a:r>
                    </a:p>
                    <a:p>
                      <a:endParaRPr lang="en-US" sz="1100" dirty="0"/>
                    </a:p>
                  </a:txBody>
                  <a:tcPr/>
                </a:tc>
                <a:extLst>
                  <a:ext uri="{0D108BD9-81ED-4DB2-BD59-A6C34878D82A}">
                    <a16:rowId xmlns:a16="http://schemas.microsoft.com/office/drawing/2014/main" val="10004"/>
                  </a:ext>
                </a:extLst>
              </a:tr>
              <a:tr h="1032697">
                <a:tc>
                  <a:txBody>
                    <a:bodyPr/>
                    <a:lstStyle/>
                    <a:p>
                      <a:r>
                        <a:rPr lang="en-US" sz="1200" baseline="0" dirty="0"/>
                        <a:t>Longitudinal/ ongoing integration ( Bioethics, Research, Artificial Intelligence, Family Medicine </a:t>
                      </a:r>
                    </a:p>
                  </a:txBody>
                  <a:tcPr/>
                </a:tc>
                <a:tc>
                  <a:txBody>
                    <a:bodyPr/>
                    <a:lstStyle/>
                    <a:p>
                      <a:r>
                        <a:rPr lang="en-US" sz="1100" dirty="0"/>
                        <a:t>9%</a:t>
                      </a:r>
                    </a:p>
                    <a:p>
                      <a:r>
                        <a:rPr lang="en-US" sz="1100" b="1" dirty="0"/>
                        <a:t>≈</a:t>
                      </a:r>
                      <a:r>
                        <a:rPr lang="en-US" sz="1100" b="0" dirty="0"/>
                        <a:t>2-4 slides</a:t>
                      </a:r>
                    </a:p>
                    <a:p>
                      <a:endParaRPr lang="en-US" sz="1100" dirty="0"/>
                    </a:p>
                  </a:txBody>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0BA777C2-46DD-58A0-30D7-5BA5C757E400}"/>
              </a:ext>
            </a:extLst>
          </p:cNvPr>
          <p:cNvSpPr txBox="1"/>
          <p:nvPr/>
        </p:nvSpPr>
        <p:spPr>
          <a:xfrm>
            <a:off x="265043" y="186697"/>
            <a:ext cx="8348870" cy="523220"/>
          </a:xfrm>
          <a:prstGeom prst="rect">
            <a:avLst/>
          </a:prstGeom>
          <a:noFill/>
        </p:spPr>
        <p:txBody>
          <a:bodyPr wrap="square">
            <a:spAutoFit/>
          </a:bodyPr>
          <a:lstStyle/>
          <a:p>
            <a:pPr algn="ctr"/>
            <a:r>
              <a:rPr lang="en-US" sz="2800" b="1" dirty="0">
                <a:latin typeface="+mn-lt"/>
              </a:rPr>
              <a:t>Professor Umar Model of Integrated Lecture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508427-BA4A-C747-F8F0-B0C3F31B58EC}"/>
              </a:ext>
            </a:extLst>
          </p:cNvPr>
          <p:cNvSpPr txBox="1"/>
          <p:nvPr/>
        </p:nvSpPr>
        <p:spPr>
          <a:xfrm>
            <a:off x="533400" y="1752600"/>
            <a:ext cx="8458200" cy="4430380"/>
          </a:xfrm>
          <a:prstGeom prst="rect">
            <a:avLst/>
          </a:prstGeom>
          <a:noFill/>
        </p:spPr>
        <p:txBody>
          <a:bodyPr wrap="square">
            <a:spAutoFit/>
          </a:bodyPr>
          <a:lstStyle/>
          <a:p>
            <a:pPr marL="0" marR="0">
              <a:lnSpc>
                <a:spcPct val="115000"/>
              </a:lnSpc>
              <a:spcAft>
                <a:spcPts val="1000"/>
              </a:spcAft>
            </a:pPr>
            <a:r>
              <a:rPr lang="en-US" sz="2400" dirty="0">
                <a:effectLst/>
                <a:ea typeface="Calibri" panose="020F0502020204030204" pitchFamily="34" charset="0"/>
                <a:cs typeface="Times New Roman" panose="02020603050405020304" pitchFamily="18" charset="0"/>
              </a:rPr>
              <a:t>The student should be able</a:t>
            </a:r>
            <a:endParaRPr lang="en-US" sz="2800" dirty="0">
              <a:effectLst/>
              <a:ea typeface="Calibri" panose="020F0502020204030204" pitchFamily="34" charset="0"/>
              <a:cs typeface="Arial" panose="020B0604020202020204" pitchFamily="34" charset="0"/>
            </a:endParaRPr>
          </a:p>
          <a:p>
            <a:pPr marL="342900" marR="0" lvl="0" indent="-342900">
              <a:lnSpc>
                <a:spcPct val="107000"/>
              </a:lnSpc>
              <a:spcAft>
                <a:spcPts val="1000"/>
              </a:spcAft>
              <a:buFont typeface="Symbol" panose="05050102010706020507" pitchFamily="18" charset="2"/>
              <a:buChar char=""/>
            </a:pPr>
            <a:r>
              <a:rPr lang="en-US" sz="2400" dirty="0">
                <a:effectLst/>
                <a:ea typeface="Times New Roman" panose="02020603050405020304" pitchFamily="18" charset="0"/>
                <a:cs typeface="Times New Roman" panose="02020603050405020304" pitchFamily="18" charset="0"/>
              </a:rPr>
              <a:t>To define bio-psychosocial model of health care.</a:t>
            </a:r>
            <a:endParaRPr lang="en-US" sz="2800" dirty="0">
              <a:effectLst/>
              <a:ea typeface="Calibri" panose="020F0502020204030204" pitchFamily="34" charset="0"/>
              <a:cs typeface="Arial" panose="020B0604020202020204" pitchFamily="34" charset="0"/>
            </a:endParaRPr>
          </a:p>
          <a:p>
            <a:pPr marL="342900" marR="0" lvl="0" indent="-342900">
              <a:lnSpc>
                <a:spcPct val="107000"/>
              </a:lnSpc>
              <a:spcAft>
                <a:spcPts val="1000"/>
              </a:spcAft>
              <a:buFont typeface="Symbol" panose="05050102010706020507" pitchFamily="18" charset="2"/>
              <a:buChar char=""/>
            </a:pPr>
            <a:r>
              <a:rPr lang="en-US" sz="2400" dirty="0">
                <a:effectLst/>
                <a:ea typeface="Times New Roman" panose="02020603050405020304" pitchFamily="18" charset="0"/>
                <a:cs typeface="Times New Roman" panose="02020603050405020304" pitchFamily="18" charset="0"/>
              </a:rPr>
              <a:t>To describe Integrated model of healthcare</a:t>
            </a:r>
            <a:endParaRPr lang="en-US" sz="2800" dirty="0">
              <a:effectLst/>
              <a:ea typeface="Calibri" panose="020F0502020204030204" pitchFamily="34" charset="0"/>
              <a:cs typeface="Arial" panose="020B0604020202020204" pitchFamily="34" charset="0"/>
            </a:endParaRPr>
          </a:p>
          <a:p>
            <a:pPr marL="342900" marR="0" lvl="0" indent="-342900">
              <a:lnSpc>
                <a:spcPct val="107000"/>
              </a:lnSpc>
              <a:spcAft>
                <a:spcPts val="1000"/>
              </a:spcAft>
              <a:buFont typeface="Symbol" panose="05050102010706020507" pitchFamily="18" charset="2"/>
              <a:buChar char=""/>
            </a:pPr>
            <a:r>
              <a:rPr lang="en-US" sz="2400" dirty="0">
                <a:effectLst/>
                <a:ea typeface="Times New Roman" panose="02020603050405020304" pitchFamily="18" charset="0"/>
                <a:cs typeface="Times New Roman" panose="02020603050405020304" pitchFamily="18" charset="0"/>
              </a:rPr>
              <a:t>To describe Public health care model</a:t>
            </a:r>
            <a:endParaRPr lang="en-US" sz="2800" dirty="0">
              <a:effectLst/>
              <a:ea typeface="Calibri" panose="020F0502020204030204" pitchFamily="34" charset="0"/>
              <a:cs typeface="Arial" panose="020B0604020202020204" pitchFamily="34" charset="0"/>
            </a:endParaRPr>
          </a:p>
          <a:p>
            <a:pPr marL="342900" marR="0" lvl="0" indent="-342900">
              <a:lnSpc>
                <a:spcPct val="107000"/>
              </a:lnSpc>
              <a:spcAft>
                <a:spcPts val="1000"/>
              </a:spcAft>
              <a:buFont typeface="Symbol" panose="05050102010706020507" pitchFamily="18" charset="2"/>
              <a:buChar char=""/>
            </a:pPr>
            <a:r>
              <a:rPr lang="en-US" sz="2400" dirty="0">
                <a:effectLst/>
                <a:ea typeface="Times New Roman" panose="02020603050405020304" pitchFamily="18" charset="0"/>
                <a:cs typeface="Times New Roman" panose="02020603050405020304" pitchFamily="18" charset="0"/>
              </a:rPr>
              <a:t>To describe Holistic and Traditional Allopathic medicine.</a:t>
            </a:r>
            <a:endParaRPr lang="en-US" sz="2800" dirty="0">
              <a:effectLst/>
              <a:ea typeface="Calibri" panose="020F0502020204030204" pitchFamily="34" charset="0"/>
              <a:cs typeface="Arial" panose="020B0604020202020204" pitchFamily="34" charset="0"/>
            </a:endParaRPr>
          </a:p>
          <a:p>
            <a:pPr marL="342900" marR="0" lvl="0" indent="-342900">
              <a:lnSpc>
                <a:spcPct val="107000"/>
              </a:lnSpc>
              <a:spcAft>
                <a:spcPts val="1000"/>
              </a:spcAft>
              <a:buFont typeface="Symbol" panose="05050102010706020507" pitchFamily="18" charset="2"/>
              <a:buChar char=""/>
            </a:pPr>
            <a:r>
              <a:rPr lang="en-US" sz="2400" dirty="0">
                <a:effectLst/>
                <a:ea typeface="Times New Roman" panose="02020603050405020304" pitchFamily="18" charset="0"/>
                <a:cs typeface="Times New Roman" panose="02020603050405020304" pitchFamily="18" charset="0"/>
              </a:rPr>
              <a:t>To obtain information from the patient according to bio-psychosocial model</a:t>
            </a:r>
            <a:endParaRPr lang="en-US" sz="2800" dirty="0">
              <a:ea typeface="Times New Roman" panose="02020603050405020304" pitchFamily="18" charset="0"/>
              <a:cs typeface="Arial" panose="020B0604020202020204" pitchFamily="34" charset="0"/>
            </a:endParaRPr>
          </a:p>
          <a:p>
            <a:pPr marL="342900" marR="0" lvl="0" indent="-342900">
              <a:lnSpc>
                <a:spcPct val="107000"/>
              </a:lnSpc>
              <a:spcAft>
                <a:spcPts val="1000"/>
              </a:spcAft>
              <a:buFont typeface="Symbol" panose="05050102010706020507" pitchFamily="18" charset="2"/>
              <a:buChar char=""/>
            </a:pPr>
            <a:r>
              <a:rPr lang="en-US" sz="2400" kern="0" dirty="0">
                <a:effectLst/>
                <a:ea typeface="Times New Roman" panose="02020603050405020304" pitchFamily="18" charset="0"/>
              </a:rPr>
              <a:t>Elaborate the importance of health belief model in clinical setting</a:t>
            </a:r>
            <a:endParaRPr lang="en-US" sz="2400" dirty="0"/>
          </a:p>
        </p:txBody>
      </p:sp>
      <p:sp>
        <p:nvSpPr>
          <p:cNvPr id="4" name="TextBox 3">
            <a:extLst>
              <a:ext uri="{FF2B5EF4-FFF2-40B4-BE49-F238E27FC236}">
                <a16:creationId xmlns:a16="http://schemas.microsoft.com/office/drawing/2014/main" id="{09E977F0-3FA1-90EB-B7E1-434B6BF6C953}"/>
              </a:ext>
            </a:extLst>
          </p:cNvPr>
          <p:cNvSpPr txBox="1"/>
          <p:nvPr/>
        </p:nvSpPr>
        <p:spPr>
          <a:xfrm>
            <a:off x="533400" y="548164"/>
            <a:ext cx="4953000" cy="646331"/>
          </a:xfrm>
          <a:prstGeom prst="rect">
            <a:avLst/>
          </a:prstGeom>
          <a:noFill/>
        </p:spPr>
        <p:txBody>
          <a:bodyPr wrap="square" rtlCol="0">
            <a:spAutoFit/>
          </a:bodyPr>
          <a:lstStyle/>
          <a:p>
            <a:r>
              <a:rPr lang="en-US" sz="3600" b="1" dirty="0">
                <a:solidFill>
                  <a:srgbClr val="7030A0"/>
                </a:solidFill>
              </a:rPr>
              <a:t>Learning Objectives</a:t>
            </a:r>
          </a:p>
        </p:txBody>
      </p:sp>
    </p:spTree>
    <p:extLst>
      <p:ext uri="{BB962C8B-B14F-4D97-AF65-F5344CB8AC3E}">
        <p14:creationId xmlns:p14="http://schemas.microsoft.com/office/powerpoint/2010/main" val="254855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22" y="917366"/>
            <a:ext cx="8229600" cy="685801"/>
          </a:xfrm>
        </p:spPr>
        <p:txBody>
          <a:bodyPr>
            <a:normAutofit fontScale="90000"/>
          </a:bodyPr>
          <a:lstStyle/>
          <a:p>
            <a:r>
              <a:rPr lang="en-US" b="1" dirty="0">
                <a:solidFill>
                  <a:srgbClr val="7030A0"/>
                </a:solidFill>
              </a:rPr>
              <a:t>Objectives Of Behavioral Sciences</a:t>
            </a:r>
            <a:br>
              <a:rPr lang="en-US" b="1" dirty="0">
                <a:solidFill>
                  <a:srgbClr val="7030A0"/>
                </a:solidFill>
              </a:rPr>
            </a:br>
            <a:endParaRPr lang="en-US" b="1" dirty="0">
              <a:solidFill>
                <a:srgbClr val="7030A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a:t>Examine the role of emotions</a:t>
            </a:r>
          </a:p>
          <a:p>
            <a:r>
              <a:rPr lang="en-US" dirty="0"/>
              <a:t>Thoughts</a:t>
            </a:r>
          </a:p>
          <a:p>
            <a:r>
              <a:rPr lang="en-US" dirty="0"/>
              <a:t>Cognitions</a:t>
            </a:r>
          </a:p>
          <a:p>
            <a:r>
              <a:rPr lang="en-US" dirty="0"/>
              <a:t>Motivations</a:t>
            </a:r>
          </a:p>
          <a:p>
            <a:r>
              <a:rPr lang="en-US" dirty="0"/>
              <a:t>Perceptions</a:t>
            </a:r>
          </a:p>
          <a:p>
            <a:r>
              <a:rPr lang="en-US" dirty="0"/>
              <a:t>Intelligence in maintaining health</a:t>
            </a:r>
          </a:p>
          <a:p>
            <a:r>
              <a:rPr lang="en-US" dirty="0"/>
              <a:t>Family, society and community-major influence on human behavior.</a:t>
            </a:r>
          </a:p>
          <a:p>
            <a:endParaRPr lang="en-US" dirty="0"/>
          </a:p>
        </p:txBody>
      </p:sp>
      <p:sp>
        <p:nvSpPr>
          <p:cNvPr id="4" name="TextBox 3">
            <a:extLst>
              <a:ext uri="{FF2B5EF4-FFF2-40B4-BE49-F238E27FC236}">
                <a16:creationId xmlns:a16="http://schemas.microsoft.com/office/drawing/2014/main" id="{626F888A-A437-60EA-E280-43040F7ABEB8}"/>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lstStyle/>
          <a:p>
            <a:r>
              <a:rPr lang="en-US" b="1" dirty="0">
                <a:solidFill>
                  <a:srgbClr val="7030A0"/>
                </a:solidFill>
              </a:rPr>
              <a:t>Medical Anthropology</a:t>
            </a:r>
          </a:p>
        </p:txBody>
      </p:sp>
      <p:sp>
        <p:nvSpPr>
          <p:cNvPr id="3" name="Content Placeholder 2"/>
          <p:cNvSpPr>
            <a:spLocks noGrp="1"/>
          </p:cNvSpPr>
          <p:nvPr>
            <p:ph idx="1"/>
          </p:nvPr>
        </p:nvSpPr>
        <p:spPr/>
        <p:txBody>
          <a:bodyPr/>
          <a:lstStyle/>
          <a:p>
            <a:r>
              <a:rPr lang="en-US" dirty="0"/>
              <a:t>Involves cultural history</a:t>
            </a:r>
          </a:p>
          <a:p>
            <a:r>
              <a:rPr lang="en-US" dirty="0"/>
              <a:t>Racial classification</a:t>
            </a:r>
          </a:p>
          <a:p>
            <a:r>
              <a:rPr lang="en-US" dirty="0"/>
              <a:t>Geographic distribution of human races</a:t>
            </a:r>
          </a:p>
          <a:p>
            <a:r>
              <a:rPr lang="en-US" dirty="0"/>
              <a:t>Effects on health</a:t>
            </a:r>
          </a:p>
          <a:p>
            <a:r>
              <a:rPr lang="en-US" dirty="0"/>
              <a:t>Signs and symptoms of disease</a:t>
            </a:r>
          </a:p>
          <a:p>
            <a:pPr>
              <a:buNone/>
            </a:pPr>
            <a:endParaRPr lang="en-US" dirty="0"/>
          </a:p>
          <a:p>
            <a:endParaRPr lang="en-US" dirty="0"/>
          </a:p>
          <a:p>
            <a:endParaRPr lang="en-US" dirty="0"/>
          </a:p>
        </p:txBody>
      </p:sp>
      <p:sp>
        <p:nvSpPr>
          <p:cNvPr id="6" name="TextBox 5">
            <a:extLst>
              <a:ext uri="{FF2B5EF4-FFF2-40B4-BE49-F238E27FC236}">
                <a16:creationId xmlns:a16="http://schemas.microsoft.com/office/drawing/2014/main" id="{1DEA86B1-EA35-DD7F-75EE-48B112D7EF74}"/>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7030A0"/>
                </a:solidFill>
              </a:rPr>
              <a:t>Objectives Of Medical Anthropology</a:t>
            </a:r>
          </a:p>
        </p:txBody>
      </p:sp>
      <p:sp>
        <p:nvSpPr>
          <p:cNvPr id="3" name="Content Placeholder 2"/>
          <p:cNvSpPr>
            <a:spLocks noGrp="1"/>
          </p:cNvSpPr>
          <p:nvPr>
            <p:ph idx="1"/>
          </p:nvPr>
        </p:nvSpPr>
        <p:spPr>
          <a:xfrm>
            <a:off x="457200" y="2057400"/>
            <a:ext cx="8229600" cy="4068763"/>
          </a:xfrm>
        </p:spPr>
        <p:txBody>
          <a:bodyPr/>
          <a:lstStyle/>
          <a:p>
            <a:r>
              <a:rPr lang="en-US" dirty="0"/>
              <a:t>Study of cultural methods of dealing with diseases as well as other distressing events.</a:t>
            </a:r>
          </a:p>
          <a:p>
            <a:pPr marL="0" indent="0">
              <a:buNone/>
            </a:pPr>
            <a:r>
              <a:rPr lang="en-US" dirty="0"/>
              <a:t>E.g.- which disease should be stigmatized </a:t>
            </a:r>
          </a:p>
          <a:p>
            <a:r>
              <a:rPr lang="en-US" dirty="0"/>
              <a:t>Which symptom should be secret</a:t>
            </a:r>
          </a:p>
          <a:p>
            <a:r>
              <a:rPr lang="en-US" dirty="0"/>
              <a:t>What should be handed over to the doctor</a:t>
            </a:r>
          </a:p>
          <a:p>
            <a:r>
              <a:rPr lang="en-US" dirty="0"/>
              <a:t> and what should be handed over to the faith healers.</a:t>
            </a:r>
          </a:p>
        </p:txBody>
      </p:sp>
      <p:sp>
        <p:nvSpPr>
          <p:cNvPr id="4" name="TextBox 3">
            <a:extLst>
              <a:ext uri="{FF2B5EF4-FFF2-40B4-BE49-F238E27FC236}">
                <a16:creationId xmlns:a16="http://schemas.microsoft.com/office/drawing/2014/main" id="{8D48792F-5122-D79B-3E40-127CEE1DA3B8}"/>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Holistic Medicine</a:t>
            </a:r>
          </a:p>
        </p:txBody>
      </p:sp>
      <p:sp>
        <p:nvSpPr>
          <p:cNvPr id="3" name="Content Placeholder 2"/>
          <p:cNvSpPr>
            <a:spLocks noGrp="1"/>
          </p:cNvSpPr>
          <p:nvPr>
            <p:ph idx="1"/>
          </p:nvPr>
        </p:nvSpPr>
        <p:spPr/>
        <p:txBody>
          <a:bodyPr/>
          <a:lstStyle/>
          <a:p>
            <a:r>
              <a:rPr lang="en-US" dirty="0"/>
              <a:t>Holistic medicine is inspired by the theory of holism</a:t>
            </a:r>
          </a:p>
          <a:p>
            <a:r>
              <a:rPr lang="en-US" u="sng" dirty="0">
                <a:solidFill>
                  <a:srgbClr val="7030A0"/>
                </a:solidFill>
              </a:rPr>
              <a:t>Theory of holism</a:t>
            </a:r>
          </a:p>
          <a:p>
            <a:r>
              <a:rPr lang="en-US" dirty="0"/>
              <a:t>According to the theory of holism the sum of whole is </a:t>
            </a:r>
            <a:r>
              <a:rPr lang="en-US" dirty="0">
                <a:solidFill>
                  <a:srgbClr val="C00000"/>
                </a:solidFill>
              </a:rPr>
              <a:t>greater than </a:t>
            </a:r>
            <a:r>
              <a:rPr lang="en-US" dirty="0"/>
              <a:t>the sum of its parts</a:t>
            </a:r>
          </a:p>
          <a:p>
            <a:r>
              <a:rPr lang="en-US" dirty="0"/>
              <a:t>Mind body and spirit(sub parts) forms the man and there is a dynamic interconnection between these sub parts.</a:t>
            </a:r>
          </a:p>
        </p:txBody>
      </p:sp>
      <p:sp>
        <p:nvSpPr>
          <p:cNvPr id="4" name="TextBox 3">
            <a:extLst>
              <a:ext uri="{FF2B5EF4-FFF2-40B4-BE49-F238E27FC236}">
                <a16:creationId xmlns:a16="http://schemas.microsoft.com/office/drawing/2014/main" id="{FE845118-F40A-08DB-CDBD-E10A4ECC05F0}"/>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TotalTime>
  <Words>1918</Words>
  <Application>Microsoft Office PowerPoint</Application>
  <PresentationFormat>On-screen Show (4:3)</PresentationFormat>
  <Paragraphs>230</Paragraphs>
  <Slides>35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Black</vt:lpstr>
      <vt:lpstr>Calibri</vt:lpstr>
      <vt:lpstr>Symbol</vt:lpstr>
      <vt:lpstr>Times New Roman</vt:lpstr>
      <vt:lpstr>Office Theme</vt:lpstr>
      <vt:lpstr>PowerPoint Presentation</vt:lpstr>
      <vt:lpstr>Motto Vision; The Dream/Tomorrow</vt:lpstr>
      <vt:lpstr>Healthcare Models and their clinical application Bio-psychosocial model           Integrated health care model   Public health care model</vt:lpstr>
      <vt:lpstr>PowerPoint Presentation</vt:lpstr>
      <vt:lpstr>PowerPoint Presentation</vt:lpstr>
      <vt:lpstr>Objectives Of Behavioral Sciences </vt:lpstr>
      <vt:lpstr>Medical Anthropology</vt:lpstr>
      <vt:lpstr>Objectives Of Medical Anthropology</vt:lpstr>
      <vt:lpstr>Holistic Medicine</vt:lpstr>
      <vt:lpstr>Difference between Traditional Allopathic Medicine and Holistic medicine</vt:lpstr>
      <vt:lpstr>Elements of holistic approach</vt:lpstr>
      <vt:lpstr>Health</vt:lpstr>
      <vt:lpstr>Holistic medicine-characteristics of the practitioner</vt:lpstr>
      <vt:lpstr>Bio-Psychosocial (bps) Model  </vt:lpstr>
      <vt:lpstr>Bio-Psycho-Social model of health and illness</vt:lpstr>
      <vt:lpstr>Management</vt:lpstr>
      <vt:lpstr>The Integrated Model Of Health Care</vt:lpstr>
      <vt:lpstr>Homeostasis</vt:lpstr>
      <vt:lpstr>Allostasis </vt:lpstr>
      <vt:lpstr>Eustress And Distress</vt:lpstr>
      <vt:lpstr>Clinical Application Of Integrated Healthcare Model</vt:lpstr>
      <vt:lpstr>Symptoms </vt:lpstr>
      <vt:lpstr>Duration</vt:lpstr>
      <vt:lpstr>Sick role</vt:lpstr>
      <vt:lpstr>Illness</vt:lpstr>
      <vt:lpstr>Disease</vt:lpstr>
      <vt:lpstr>Intervention</vt:lpstr>
      <vt:lpstr>Public Health Care Model</vt:lpstr>
      <vt:lpstr>Strategies</vt:lpstr>
      <vt:lpstr>A critical review of the biopsychosocial model of low back pain care: time for a new approach? Karime Mescouto 2022</vt:lpstr>
      <vt:lpstr>PowerPoint Presentation</vt:lpstr>
      <vt:lpstr>MCQ</vt:lpstr>
      <vt:lpstr>MCQ</vt:lpstr>
      <vt:lpstr>MCQ</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Kainat Mirza</cp:lastModifiedBy>
  <cp:revision>32</cp:revision>
  <dcterms:created xsi:type="dcterms:W3CDTF">2017-07-15T17:40:41Z</dcterms:created>
  <dcterms:modified xsi:type="dcterms:W3CDTF">2025-02-18T08:37:07Z</dcterms:modified>
</cp:coreProperties>
</file>