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6"/>
  </p:notesMasterIdLst>
  <p:sldIdLst>
    <p:sldId id="340" r:id="rId2"/>
    <p:sldId id="379" r:id="rId3"/>
    <p:sldId id="378" r:id="rId4"/>
    <p:sldId id="380" r:id="rId5"/>
    <p:sldId id="6845" r:id="rId6"/>
    <p:sldId id="6842" r:id="rId7"/>
    <p:sldId id="317" r:id="rId8"/>
    <p:sldId id="574" r:id="rId9"/>
    <p:sldId id="578" r:id="rId10"/>
    <p:sldId id="6849" r:id="rId11"/>
    <p:sldId id="6868" r:id="rId12"/>
    <p:sldId id="6867" r:id="rId13"/>
    <p:sldId id="6850" r:id="rId14"/>
    <p:sldId id="6851" r:id="rId15"/>
    <p:sldId id="6852" r:id="rId16"/>
    <p:sldId id="6853" r:id="rId17"/>
    <p:sldId id="6854" r:id="rId18"/>
    <p:sldId id="6855" r:id="rId19"/>
    <p:sldId id="6862" r:id="rId20"/>
    <p:sldId id="6863" r:id="rId21"/>
    <p:sldId id="6864" r:id="rId22"/>
    <p:sldId id="6869" r:id="rId23"/>
    <p:sldId id="6865" r:id="rId24"/>
    <p:sldId id="686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5" autoAdjust="0"/>
    <p:restoredTop sz="92954"/>
  </p:normalViewPr>
  <p:slideViewPr>
    <p:cSldViewPr>
      <p:cViewPr varScale="1">
        <p:scale>
          <a:sx n="67" d="100"/>
          <a:sy n="67" d="100"/>
        </p:scale>
        <p:origin x="146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#2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CEBA05-2F10-437E-89B2-54F4D9FAF478}" type="doc">
      <dgm:prSet loTypeId="urn:microsoft.com/office/officeart/2005/8/layout/gear1#1" loCatId="cycle" qsTypeId="urn:microsoft.com/office/officeart/2005/8/quickstyle/3d5#2" qsCatId="3D" csTypeId="urn:microsoft.com/office/officeart/2005/8/colors/colorful4#2" csCatId="colorful" phldr="1"/>
      <dgm:spPr/>
    </dgm:pt>
    <dgm:pt modelId="{DACAB5BA-B8B4-4D66-8B11-1D02259E020B}">
      <dgm:prSet phldrT="[Text]"/>
      <dgm:spPr/>
      <dgm:t>
        <a:bodyPr/>
        <a:lstStyle/>
        <a:p>
          <a:pPr algn="ctr"/>
          <a:r>
            <a:rPr lang="en-US" b="1" dirty="0">
              <a:latin typeface="Arial Black" panose="020B0A04020102020204" pitchFamily="34" charset="0"/>
            </a:rPr>
            <a:t>Wisdom</a:t>
          </a:r>
        </a:p>
      </dgm:t>
    </dgm:pt>
    <dgm:pt modelId="{D76093C5-B96B-4182-8418-CFDB341D2418}" type="par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23718C41-0A1F-40BF-86BE-8A5476EC271E}" type="sib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663C1E13-76F9-4B70-A2F2-CA23180743CE}">
      <dgm:prSet phldrT="[Text]"/>
      <dgm:spPr/>
      <dgm:t>
        <a:bodyPr/>
        <a:lstStyle/>
        <a:p>
          <a:pPr algn="ctr"/>
          <a:r>
            <a:rPr lang="en-US" dirty="0">
              <a:latin typeface="Arial Black" panose="020B0A04020102020204" pitchFamily="34" charset="0"/>
            </a:rPr>
            <a:t>Truth</a:t>
          </a:r>
          <a:r>
            <a:rPr lang="en-US" dirty="0"/>
            <a:t> </a:t>
          </a:r>
        </a:p>
      </dgm:t>
    </dgm:pt>
    <dgm:pt modelId="{637C3D51-3F4B-4277-8185-724806355FF8}" type="par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188C389E-9423-41DE-9C5E-D4A7E95C7E62}" type="sib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399ACE2F-90C5-48B1-9E65-700A32562848}">
      <dgm:prSet phldrT="[Text]"/>
      <dgm:spPr/>
      <dgm:t>
        <a:bodyPr/>
        <a:lstStyle/>
        <a:p>
          <a:pPr algn="ctr"/>
          <a:r>
            <a:rPr lang="en-US" b="1" dirty="0">
              <a:latin typeface="Arial Black" panose="020B0A04020102020204" pitchFamily="34" charset="0"/>
            </a:rPr>
            <a:t>Servic</a:t>
          </a:r>
          <a:r>
            <a:rPr lang="en-US" dirty="0">
              <a:latin typeface="Arial Black" panose="020B0A04020102020204" pitchFamily="34" charset="0"/>
            </a:rPr>
            <a:t>e</a:t>
          </a:r>
          <a:r>
            <a:rPr lang="en-US" dirty="0"/>
            <a:t> </a:t>
          </a:r>
        </a:p>
      </dgm:t>
    </dgm:pt>
    <dgm:pt modelId="{1911F9CB-1EEA-4FFD-A302-90DCBC7D11BE}" type="par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DA82EADB-2721-42A0-95EA-F9B5521A38A6}" type="sib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5ED88519-AC6C-4AA3-B76D-812B93A167E4}" type="pres">
      <dgm:prSet presAssocID="{F9CEBA05-2F10-437E-89B2-54F4D9FAF47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7622A90-D0D8-4EA3-BC0D-D537801AF2B1}" type="pres">
      <dgm:prSet presAssocID="{DACAB5BA-B8B4-4D66-8B11-1D02259E020B}" presName="gear1" presStyleLbl="node1" presStyleIdx="0" presStyleCnt="3" custLinFactNeighborX="-596" custLinFactNeighborY="-4627">
        <dgm:presLayoutVars>
          <dgm:chMax val="1"/>
          <dgm:bulletEnabled val="1"/>
        </dgm:presLayoutVars>
      </dgm:prSet>
      <dgm:spPr/>
    </dgm:pt>
    <dgm:pt modelId="{B6B6B41B-120B-4968-AB6A-FC6E7C8EF3C0}" type="pres">
      <dgm:prSet presAssocID="{DACAB5BA-B8B4-4D66-8B11-1D02259E020B}" presName="gear1srcNode" presStyleLbl="node1" presStyleIdx="0" presStyleCnt="3"/>
      <dgm:spPr/>
    </dgm:pt>
    <dgm:pt modelId="{8BC64EA7-2794-42B6-96C9-F39A52CB985A}" type="pres">
      <dgm:prSet presAssocID="{DACAB5BA-B8B4-4D66-8B11-1D02259E020B}" presName="gear1dstNode" presStyleLbl="node1" presStyleIdx="0" presStyleCnt="3"/>
      <dgm:spPr/>
    </dgm:pt>
    <dgm:pt modelId="{93300324-D62F-4E58-B882-734182BDB462}" type="pres">
      <dgm:prSet presAssocID="{663C1E13-76F9-4B70-A2F2-CA23180743CE}" presName="gear2" presStyleLbl="node1" presStyleIdx="1" presStyleCnt="3">
        <dgm:presLayoutVars>
          <dgm:chMax val="1"/>
          <dgm:bulletEnabled val="1"/>
        </dgm:presLayoutVars>
      </dgm:prSet>
      <dgm:spPr/>
    </dgm:pt>
    <dgm:pt modelId="{B9330EE9-43E4-4FD4-8144-E92B1DD0FCDF}" type="pres">
      <dgm:prSet presAssocID="{663C1E13-76F9-4B70-A2F2-CA23180743CE}" presName="gear2srcNode" presStyleLbl="node1" presStyleIdx="1" presStyleCnt="3"/>
      <dgm:spPr/>
    </dgm:pt>
    <dgm:pt modelId="{4822A78E-EAEC-401F-941A-3A84E13E2357}" type="pres">
      <dgm:prSet presAssocID="{663C1E13-76F9-4B70-A2F2-CA23180743CE}" presName="gear2dstNode" presStyleLbl="node1" presStyleIdx="1" presStyleCnt="3"/>
      <dgm:spPr/>
    </dgm:pt>
    <dgm:pt modelId="{59EDF28D-6C67-49D0-B5A1-DE5C3CBA2292}" type="pres">
      <dgm:prSet presAssocID="{399ACE2F-90C5-48B1-9E65-700A32562848}" presName="gear3" presStyleLbl="node1" presStyleIdx="2" presStyleCnt="3"/>
      <dgm:spPr/>
    </dgm:pt>
    <dgm:pt modelId="{23DC08E4-3725-4448-BFFF-1CCEA2F2987E}" type="pres">
      <dgm:prSet presAssocID="{399ACE2F-90C5-48B1-9E65-700A3256284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D3EFDB4-E5D1-439A-86D8-1FCF80D959BA}" type="pres">
      <dgm:prSet presAssocID="{399ACE2F-90C5-48B1-9E65-700A32562848}" presName="gear3srcNode" presStyleLbl="node1" presStyleIdx="2" presStyleCnt="3"/>
      <dgm:spPr/>
    </dgm:pt>
    <dgm:pt modelId="{9815588C-16D0-4475-B64C-847FC87C8C32}" type="pres">
      <dgm:prSet presAssocID="{399ACE2F-90C5-48B1-9E65-700A32562848}" presName="gear3dstNode" presStyleLbl="node1" presStyleIdx="2" presStyleCnt="3"/>
      <dgm:spPr/>
    </dgm:pt>
    <dgm:pt modelId="{398423B3-DD54-4226-99D7-017EFC1488DF}" type="pres">
      <dgm:prSet presAssocID="{23718C41-0A1F-40BF-86BE-8A5476EC271E}" presName="connector1" presStyleLbl="sibTrans2D1" presStyleIdx="0" presStyleCnt="3"/>
      <dgm:spPr/>
    </dgm:pt>
    <dgm:pt modelId="{6DF3A3A0-5919-4E69-80DD-61760D6340A0}" type="pres">
      <dgm:prSet presAssocID="{188C389E-9423-41DE-9C5E-D4A7E95C7E62}" presName="connector2" presStyleLbl="sibTrans2D1" presStyleIdx="1" presStyleCnt="3"/>
      <dgm:spPr/>
    </dgm:pt>
    <dgm:pt modelId="{A09CEA93-9338-4361-A5E6-CF85B6019F5A}" type="pres">
      <dgm:prSet presAssocID="{DA82EADB-2721-42A0-95EA-F9B5521A38A6}" presName="connector3" presStyleLbl="sibTrans2D1" presStyleIdx="2" presStyleCnt="3"/>
      <dgm:spPr/>
    </dgm:pt>
  </dgm:ptLst>
  <dgm:cxnLst>
    <dgm:cxn modelId="{17623212-9C52-4B97-A93F-581E50A0EE7B}" type="presOf" srcId="{DACAB5BA-B8B4-4D66-8B11-1D02259E020B}" destId="{8BC64EA7-2794-42B6-96C9-F39A52CB985A}" srcOrd="2" destOrd="0" presId="urn:microsoft.com/office/officeart/2005/8/layout/gear1#1"/>
    <dgm:cxn modelId="{E4A97E14-7D05-4D68-BAE4-4AC1811FFA38}" type="presOf" srcId="{DA82EADB-2721-42A0-95EA-F9B5521A38A6}" destId="{A09CEA93-9338-4361-A5E6-CF85B6019F5A}" srcOrd="0" destOrd="0" presId="urn:microsoft.com/office/officeart/2005/8/layout/gear1#1"/>
    <dgm:cxn modelId="{0A31D815-D077-4866-A600-165E070A2D6F}" type="presOf" srcId="{F9CEBA05-2F10-437E-89B2-54F4D9FAF478}" destId="{5ED88519-AC6C-4AA3-B76D-812B93A167E4}" srcOrd="0" destOrd="0" presId="urn:microsoft.com/office/officeart/2005/8/layout/gear1#1"/>
    <dgm:cxn modelId="{A0416A29-364E-458C-90C5-1284F3C404E9}" type="presOf" srcId="{663C1E13-76F9-4B70-A2F2-CA23180743CE}" destId="{4822A78E-EAEC-401F-941A-3A84E13E2357}" srcOrd="2" destOrd="0" presId="urn:microsoft.com/office/officeart/2005/8/layout/gear1#1"/>
    <dgm:cxn modelId="{32FAE72D-29B2-4404-A917-2C4136EE3C4F}" srcId="{F9CEBA05-2F10-437E-89B2-54F4D9FAF478}" destId="{663C1E13-76F9-4B70-A2F2-CA23180743CE}" srcOrd="1" destOrd="0" parTransId="{637C3D51-3F4B-4277-8185-724806355FF8}" sibTransId="{188C389E-9423-41DE-9C5E-D4A7E95C7E62}"/>
    <dgm:cxn modelId="{8DEEF35F-B436-4B54-B7F8-F04A2A69F5A6}" type="presOf" srcId="{188C389E-9423-41DE-9C5E-D4A7E95C7E62}" destId="{6DF3A3A0-5919-4E69-80DD-61760D6340A0}" srcOrd="0" destOrd="0" presId="urn:microsoft.com/office/officeart/2005/8/layout/gear1#1"/>
    <dgm:cxn modelId="{4A9FFF58-7BC4-4C65-9759-C9C669FC2B76}" type="presOf" srcId="{DACAB5BA-B8B4-4D66-8B11-1D02259E020B}" destId="{B6B6B41B-120B-4968-AB6A-FC6E7C8EF3C0}" srcOrd="1" destOrd="0" presId="urn:microsoft.com/office/officeart/2005/8/layout/gear1#1"/>
    <dgm:cxn modelId="{CD461FA2-0710-4EF6-AA5F-BD774C121CA7}" type="presOf" srcId="{399ACE2F-90C5-48B1-9E65-700A32562848}" destId="{7D3EFDB4-E5D1-439A-86D8-1FCF80D959BA}" srcOrd="2" destOrd="0" presId="urn:microsoft.com/office/officeart/2005/8/layout/gear1#1"/>
    <dgm:cxn modelId="{0F63D9BC-9028-4C84-92D9-B4BDAB4F1E91}" srcId="{F9CEBA05-2F10-437E-89B2-54F4D9FAF478}" destId="{DACAB5BA-B8B4-4D66-8B11-1D02259E020B}" srcOrd="0" destOrd="0" parTransId="{D76093C5-B96B-4182-8418-CFDB341D2418}" sibTransId="{23718C41-0A1F-40BF-86BE-8A5476EC271E}"/>
    <dgm:cxn modelId="{EC63EEBE-12D9-4B46-A3D6-28286309B01D}" type="presOf" srcId="{DACAB5BA-B8B4-4D66-8B11-1D02259E020B}" destId="{87622A90-D0D8-4EA3-BC0D-D537801AF2B1}" srcOrd="0" destOrd="0" presId="urn:microsoft.com/office/officeart/2005/8/layout/gear1#1"/>
    <dgm:cxn modelId="{7C4913C1-9DC8-4658-A4FC-A894F8F82CF0}" srcId="{F9CEBA05-2F10-437E-89B2-54F4D9FAF478}" destId="{399ACE2F-90C5-48B1-9E65-700A32562848}" srcOrd="2" destOrd="0" parTransId="{1911F9CB-1EEA-4FFD-A302-90DCBC7D11BE}" sibTransId="{DA82EADB-2721-42A0-95EA-F9B5521A38A6}"/>
    <dgm:cxn modelId="{ED902FCE-FC6D-4D59-A8C3-CAA6A78FCEEC}" type="presOf" srcId="{399ACE2F-90C5-48B1-9E65-700A32562848}" destId="{23DC08E4-3725-4448-BFFF-1CCEA2F2987E}" srcOrd="1" destOrd="0" presId="urn:microsoft.com/office/officeart/2005/8/layout/gear1#1"/>
    <dgm:cxn modelId="{5990A8E9-7068-4CD0-BDC1-650288BAF401}" type="presOf" srcId="{663C1E13-76F9-4B70-A2F2-CA23180743CE}" destId="{B9330EE9-43E4-4FD4-8144-E92B1DD0FCDF}" srcOrd="1" destOrd="0" presId="urn:microsoft.com/office/officeart/2005/8/layout/gear1#1"/>
    <dgm:cxn modelId="{9A0FA2F0-3016-4FA6-B4C5-E56783E79BCF}" type="presOf" srcId="{399ACE2F-90C5-48B1-9E65-700A32562848}" destId="{59EDF28D-6C67-49D0-B5A1-DE5C3CBA2292}" srcOrd="0" destOrd="0" presId="urn:microsoft.com/office/officeart/2005/8/layout/gear1#1"/>
    <dgm:cxn modelId="{EEB57BF3-C8C3-4D26-B720-6A2822B576FB}" type="presOf" srcId="{399ACE2F-90C5-48B1-9E65-700A32562848}" destId="{9815588C-16D0-4475-B64C-847FC87C8C32}" srcOrd="3" destOrd="0" presId="urn:microsoft.com/office/officeart/2005/8/layout/gear1#1"/>
    <dgm:cxn modelId="{0C255DF6-A053-4031-BF78-2222755ED1B9}" type="presOf" srcId="{663C1E13-76F9-4B70-A2F2-CA23180743CE}" destId="{93300324-D62F-4E58-B882-734182BDB462}" srcOrd="0" destOrd="0" presId="urn:microsoft.com/office/officeart/2005/8/layout/gear1#1"/>
    <dgm:cxn modelId="{E633DDFA-2095-473F-876E-4E0B2BFEEFF6}" type="presOf" srcId="{23718C41-0A1F-40BF-86BE-8A5476EC271E}" destId="{398423B3-DD54-4226-99D7-017EFC1488DF}" srcOrd="0" destOrd="0" presId="urn:microsoft.com/office/officeart/2005/8/layout/gear1#1"/>
    <dgm:cxn modelId="{1C705BF0-F7A3-4A41-98DE-5AA498EC2268}" type="presParOf" srcId="{5ED88519-AC6C-4AA3-B76D-812B93A167E4}" destId="{87622A90-D0D8-4EA3-BC0D-D537801AF2B1}" srcOrd="0" destOrd="0" presId="urn:microsoft.com/office/officeart/2005/8/layout/gear1#1"/>
    <dgm:cxn modelId="{5266FA23-4487-4733-8F43-10B4A20688EF}" type="presParOf" srcId="{5ED88519-AC6C-4AA3-B76D-812B93A167E4}" destId="{B6B6B41B-120B-4968-AB6A-FC6E7C8EF3C0}" srcOrd="1" destOrd="0" presId="urn:microsoft.com/office/officeart/2005/8/layout/gear1#1"/>
    <dgm:cxn modelId="{23C721C6-4DD1-49A5-A0CC-65BFB64A7E75}" type="presParOf" srcId="{5ED88519-AC6C-4AA3-B76D-812B93A167E4}" destId="{8BC64EA7-2794-42B6-96C9-F39A52CB985A}" srcOrd="2" destOrd="0" presId="urn:microsoft.com/office/officeart/2005/8/layout/gear1#1"/>
    <dgm:cxn modelId="{08D4CDD4-CF96-43E9-B573-3FB26B41DE0C}" type="presParOf" srcId="{5ED88519-AC6C-4AA3-B76D-812B93A167E4}" destId="{93300324-D62F-4E58-B882-734182BDB462}" srcOrd="3" destOrd="0" presId="urn:microsoft.com/office/officeart/2005/8/layout/gear1#1"/>
    <dgm:cxn modelId="{0C03EB2A-BA9F-4177-9C0D-A92A2D112A1E}" type="presParOf" srcId="{5ED88519-AC6C-4AA3-B76D-812B93A167E4}" destId="{B9330EE9-43E4-4FD4-8144-E92B1DD0FCDF}" srcOrd="4" destOrd="0" presId="urn:microsoft.com/office/officeart/2005/8/layout/gear1#1"/>
    <dgm:cxn modelId="{B7789E63-81C6-41C0-A5D9-387B1A51717B}" type="presParOf" srcId="{5ED88519-AC6C-4AA3-B76D-812B93A167E4}" destId="{4822A78E-EAEC-401F-941A-3A84E13E2357}" srcOrd="5" destOrd="0" presId="urn:microsoft.com/office/officeart/2005/8/layout/gear1#1"/>
    <dgm:cxn modelId="{830F74C4-09BC-4E6A-ABCE-5808A3EAE773}" type="presParOf" srcId="{5ED88519-AC6C-4AA3-B76D-812B93A167E4}" destId="{59EDF28D-6C67-49D0-B5A1-DE5C3CBA2292}" srcOrd="6" destOrd="0" presId="urn:microsoft.com/office/officeart/2005/8/layout/gear1#1"/>
    <dgm:cxn modelId="{92E21763-77DE-4C9D-A499-28DE0AED0A6E}" type="presParOf" srcId="{5ED88519-AC6C-4AA3-B76D-812B93A167E4}" destId="{23DC08E4-3725-4448-BFFF-1CCEA2F2987E}" srcOrd="7" destOrd="0" presId="urn:microsoft.com/office/officeart/2005/8/layout/gear1#1"/>
    <dgm:cxn modelId="{E00C3D16-7BB4-47D7-9337-A6DC556836A3}" type="presParOf" srcId="{5ED88519-AC6C-4AA3-B76D-812B93A167E4}" destId="{7D3EFDB4-E5D1-439A-86D8-1FCF80D959BA}" srcOrd="8" destOrd="0" presId="urn:microsoft.com/office/officeart/2005/8/layout/gear1#1"/>
    <dgm:cxn modelId="{B1A8B9D7-A8F9-4D92-9BB0-4672EC454C94}" type="presParOf" srcId="{5ED88519-AC6C-4AA3-B76D-812B93A167E4}" destId="{9815588C-16D0-4475-B64C-847FC87C8C32}" srcOrd="9" destOrd="0" presId="urn:microsoft.com/office/officeart/2005/8/layout/gear1#1"/>
    <dgm:cxn modelId="{FFB249CB-C123-4064-A0AD-BE7A0B9EF2A4}" type="presParOf" srcId="{5ED88519-AC6C-4AA3-B76D-812B93A167E4}" destId="{398423B3-DD54-4226-99D7-017EFC1488DF}" srcOrd="10" destOrd="0" presId="urn:microsoft.com/office/officeart/2005/8/layout/gear1#1"/>
    <dgm:cxn modelId="{00DCB96D-7544-4E39-9DB2-EC33C479AC4C}" type="presParOf" srcId="{5ED88519-AC6C-4AA3-B76D-812B93A167E4}" destId="{6DF3A3A0-5919-4E69-80DD-61760D6340A0}" srcOrd="11" destOrd="0" presId="urn:microsoft.com/office/officeart/2005/8/layout/gear1#1"/>
    <dgm:cxn modelId="{A941BE95-AD73-4534-949E-F30171D085E1}" type="presParOf" srcId="{5ED88519-AC6C-4AA3-B76D-812B93A167E4}" destId="{A09CEA93-9338-4361-A5E6-CF85B6019F5A}" srcOrd="12" destOrd="0" presId="urn:microsoft.com/office/officeart/2005/8/layout/gear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103D95-FC01-4A45-B0B0-C7F321B685D9}" type="doc">
      <dgm:prSet loTypeId="urn:microsoft.com/office/officeart/2005/8/layout/venn1" loCatId="" qsTypeId="urn:microsoft.com/office/officeart/2005/8/quickstyle/simple4" qsCatId="simple" csTypeId="urn:microsoft.com/office/officeart/2005/8/colors/accent1_2" csCatId="accent1" phldr="1"/>
      <dgm:spPr/>
    </dgm:pt>
    <dgm:pt modelId="{29E0F030-FCA9-BE48-B32F-DDDA81207F59}">
      <dgm:prSet phldrT="[Text]" custT="1"/>
      <dgm:spPr>
        <a:solidFill>
          <a:schemeClr val="accent1">
            <a:alpha val="76000"/>
          </a:schemeClr>
        </a:solidFill>
      </dgm:spPr>
      <dgm:t>
        <a:bodyPr/>
        <a:lstStyle/>
        <a:p>
          <a:pPr algn="l"/>
          <a:r>
            <a:rPr lang="en-US" sz="3200" dirty="0"/>
            <a:t>Mental illness</a:t>
          </a:r>
        </a:p>
      </dgm:t>
    </dgm:pt>
    <dgm:pt modelId="{EC174CAB-3BC5-414D-9D82-6DB1E27EBC74}" type="parTrans" cxnId="{19808267-76CE-DB49-81F0-F5CB1F0E48C0}">
      <dgm:prSet/>
      <dgm:spPr/>
      <dgm:t>
        <a:bodyPr/>
        <a:lstStyle/>
        <a:p>
          <a:endParaRPr lang="en-US"/>
        </a:p>
      </dgm:t>
    </dgm:pt>
    <dgm:pt modelId="{D5F038EE-9A8A-1740-B5AF-E6A1C60C0A71}" type="sibTrans" cxnId="{19808267-76CE-DB49-81F0-F5CB1F0E48C0}">
      <dgm:prSet/>
      <dgm:spPr/>
      <dgm:t>
        <a:bodyPr/>
        <a:lstStyle/>
        <a:p>
          <a:endParaRPr lang="en-US"/>
        </a:p>
      </dgm:t>
    </dgm:pt>
    <dgm:pt modelId="{31FE41B8-99FF-364E-BB58-6D74BF05AC7B}">
      <dgm:prSet phldrT="[Text]" custT="1"/>
      <dgm:spPr>
        <a:solidFill>
          <a:schemeClr val="accent6">
            <a:alpha val="55000"/>
          </a:schemeClr>
        </a:solidFill>
        <a:ln>
          <a:solidFill>
            <a:srgbClr val="E39F6A">
              <a:alpha val="0"/>
            </a:srgbClr>
          </a:solidFill>
        </a:ln>
      </dgm:spPr>
      <dgm:t>
        <a:bodyPr/>
        <a:lstStyle/>
        <a:p>
          <a:pPr algn="r"/>
          <a:r>
            <a:rPr lang="en-US" sz="3200" dirty="0"/>
            <a:t>Physical illness</a:t>
          </a:r>
        </a:p>
      </dgm:t>
    </dgm:pt>
    <dgm:pt modelId="{86D84A50-41B1-7F48-853A-41140C10A38A}" type="sibTrans" cxnId="{83958238-C66B-9E43-81CF-6889E20FE224}">
      <dgm:prSet/>
      <dgm:spPr/>
      <dgm:t>
        <a:bodyPr/>
        <a:lstStyle/>
        <a:p>
          <a:endParaRPr lang="en-US"/>
        </a:p>
      </dgm:t>
    </dgm:pt>
    <dgm:pt modelId="{797386FD-8F37-9F45-AB1E-216935CA05AE}" type="parTrans" cxnId="{83958238-C66B-9E43-81CF-6889E20FE224}">
      <dgm:prSet/>
      <dgm:spPr/>
      <dgm:t>
        <a:bodyPr/>
        <a:lstStyle/>
        <a:p>
          <a:endParaRPr lang="en-US"/>
        </a:p>
      </dgm:t>
    </dgm:pt>
    <dgm:pt modelId="{64EA0A0E-E44A-774B-AF85-9A7AC1E65A96}" type="pres">
      <dgm:prSet presAssocID="{0A103D95-FC01-4A45-B0B0-C7F321B685D9}" presName="compositeShape" presStyleCnt="0">
        <dgm:presLayoutVars>
          <dgm:chMax val="7"/>
          <dgm:dir/>
          <dgm:resizeHandles val="exact"/>
        </dgm:presLayoutVars>
      </dgm:prSet>
      <dgm:spPr/>
    </dgm:pt>
    <dgm:pt modelId="{1178C30D-A216-B849-84BD-3D47AD497CA0}" type="pres">
      <dgm:prSet presAssocID="{29E0F030-FCA9-BE48-B32F-DDDA81207F59}" presName="circ1" presStyleLbl="vennNode1" presStyleIdx="0" presStyleCnt="2" custLinFactNeighborX="10482" custLinFactNeighborY="419"/>
      <dgm:spPr/>
    </dgm:pt>
    <dgm:pt modelId="{21797231-0407-E547-9C43-858198F8377D}" type="pres">
      <dgm:prSet presAssocID="{29E0F030-FCA9-BE48-B32F-DDDA81207F5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65D28A7-8D5B-2847-98DD-772A5DEC372C}" type="pres">
      <dgm:prSet presAssocID="{31FE41B8-99FF-364E-BB58-6D74BF05AC7B}" presName="circ2" presStyleLbl="vennNode1" presStyleIdx="1" presStyleCnt="2" custLinFactNeighborX="-23199" custLinFactNeighborY="419"/>
      <dgm:spPr/>
    </dgm:pt>
    <dgm:pt modelId="{D2475FEF-5E93-E042-96C4-03261F8C0B73}" type="pres">
      <dgm:prSet presAssocID="{31FE41B8-99FF-364E-BB58-6D74BF05AC7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58EC401-99EA-45F8-A4D9-E1794AE95768}" type="presOf" srcId="{31FE41B8-99FF-364E-BB58-6D74BF05AC7B}" destId="{D2475FEF-5E93-E042-96C4-03261F8C0B73}" srcOrd="1" destOrd="0" presId="urn:microsoft.com/office/officeart/2005/8/layout/venn1"/>
    <dgm:cxn modelId="{09F1500C-01CF-4D68-9AD2-F970C40D5F4F}" type="presOf" srcId="{0A103D95-FC01-4A45-B0B0-C7F321B685D9}" destId="{64EA0A0E-E44A-774B-AF85-9A7AC1E65A96}" srcOrd="0" destOrd="0" presId="urn:microsoft.com/office/officeart/2005/8/layout/venn1"/>
    <dgm:cxn modelId="{DCC83D2C-0999-426C-B2D6-830F7D14BC95}" type="presOf" srcId="{29E0F030-FCA9-BE48-B32F-DDDA81207F59}" destId="{1178C30D-A216-B849-84BD-3D47AD497CA0}" srcOrd="0" destOrd="0" presId="urn:microsoft.com/office/officeart/2005/8/layout/venn1"/>
    <dgm:cxn modelId="{83958238-C66B-9E43-81CF-6889E20FE224}" srcId="{0A103D95-FC01-4A45-B0B0-C7F321B685D9}" destId="{31FE41B8-99FF-364E-BB58-6D74BF05AC7B}" srcOrd="1" destOrd="0" parTransId="{797386FD-8F37-9F45-AB1E-216935CA05AE}" sibTransId="{86D84A50-41B1-7F48-853A-41140C10A38A}"/>
    <dgm:cxn modelId="{2BB8813B-5157-458E-A42F-2B1D8FC1373D}" type="presOf" srcId="{29E0F030-FCA9-BE48-B32F-DDDA81207F59}" destId="{21797231-0407-E547-9C43-858198F8377D}" srcOrd="1" destOrd="0" presId="urn:microsoft.com/office/officeart/2005/8/layout/venn1"/>
    <dgm:cxn modelId="{19808267-76CE-DB49-81F0-F5CB1F0E48C0}" srcId="{0A103D95-FC01-4A45-B0B0-C7F321B685D9}" destId="{29E0F030-FCA9-BE48-B32F-DDDA81207F59}" srcOrd="0" destOrd="0" parTransId="{EC174CAB-3BC5-414D-9D82-6DB1E27EBC74}" sibTransId="{D5F038EE-9A8A-1740-B5AF-E6A1C60C0A71}"/>
    <dgm:cxn modelId="{F01CF9F0-3B3F-47B4-AA24-B206FAEFDB99}" type="presOf" srcId="{31FE41B8-99FF-364E-BB58-6D74BF05AC7B}" destId="{865D28A7-8D5B-2847-98DD-772A5DEC372C}" srcOrd="0" destOrd="0" presId="urn:microsoft.com/office/officeart/2005/8/layout/venn1"/>
    <dgm:cxn modelId="{783A3E8C-7DE8-4C78-ABB6-56D563F4C420}" type="presParOf" srcId="{64EA0A0E-E44A-774B-AF85-9A7AC1E65A96}" destId="{1178C30D-A216-B849-84BD-3D47AD497CA0}" srcOrd="0" destOrd="0" presId="urn:microsoft.com/office/officeart/2005/8/layout/venn1"/>
    <dgm:cxn modelId="{C11E49A7-FB67-43CD-BBAC-698100ABA548}" type="presParOf" srcId="{64EA0A0E-E44A-774B-AF85-9A7AC1E65A96}" destId="{21797231-0407-E547-9C43-858198F8377D}" srcOrd="1" destOrd="0" presId="urn:microsoft.com/office/officeart/2005/8/layout/venn1"/>
    <dgm:cxn modelId="{C4A4A332-2E2A-4BB3-ABD7-14AB73BA0A1F}" type="presParOf" srcId="{64EA0A0E-E44A-774B-AF85-9A7AC1E65A96}" destId="{865D28A7-8D5B-2847-98DD-772A5DEC372C}" srcOrd="2" destOrd="0" presId="urn:microsoft.com/office/officeart/2005/8/layout/venn1"/>
    <dgm:cxn modelId="{AE8C74DD-9F8B-465C-8640-7EA6708A8050}" type="presParOf" srcId="{64EA0A0E-E44A-774B-AF85-9A7AC1E65A96}" destId="{D2475FEF-5E93-E042-96C4-03261F8C0B73}" srcOrd="3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22A90-D0D8-4EA3-BC0D-D537801AF2B1}">
      <dsp:nvSpPr>
        <dsp:cNvPr id="0" name=""/>
        <dsp:cNvSpPr/>
      </dsp:nvSpPr>
      <dsp:spPr>
        <a:xfrm>
          <a:off x="1595711" y="1795068"/>
          <a:ext cx="1964624" cy="1964624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 Black" panose="020B0A04020102020204" pitchFamily="34" charset="0"/>
            </a:rPr>
            <a:t>Wisdom</a:t>
          </a:r>
        </a:p>
      </dsp:txBody>
      <dsp:txXfrm>
        <a:off x="1990688" y="2255272"/>
        <a:ext cx="1174670" cy="1009857"/>
      </dsp:txXfrm>
    </dsp:sp>
    <dsp:sp modelId="{93300324-D62F-4E58-B882-734182BDB462}">
      <dsp:nvSpPr>
        <dsp:cNvPr id="0" name=""/>
        <dsp:cNvSpPr/>
      </dsp:nvSpPr>
      <dsp:spPr>
        <a:xfrm>
          <a:off x="464365" y="1421605"/>
          <a:ext cx="1428818" cy="1428818"/>
        </a:xfrm>
        <a:prstGeom prst="gear6">
          <a:avLst/>
        </a:prstGeom>
        <a:solidFill>
          <a:schemeClr val="accent4">
            <a:hueOff val="-3518287"/>
            <a:satOff val="21119"/>
            <a:lumOff val="-186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 Black" panose="020B0A04020102020204" pitchFamily="34" charset="0"/>
            </a:rPr>
            <a:t>Truth</a:t>
          </a:r>
          <a:r>
            <a:rPr lang="en-US" sz="1400" kern="1200" dirty="0"/>
            <a:t> </a:t>
          </a:r>
        </a:p>
      </dsp:txBody>
      <dsp:txXfrm>
        <a:off x="824074" y="1783488"/>
        <a:ext cx="709400" cy="705052"/>
      </dsp:txXfrm>
    </dsp:sp>
    <dsp:sp modelId="{59EDF28D-6C67-49D0-B5A1-DE5C3CBA2292}">
      <dsp:nvSpPr>
        <dsp:cNvPr id="0" name=""/>
        <dsp:cNvSpPr/>
      </dsp:nvSpPr>
      <dsp:spPr>
        <a:xfrm rot="20700000">
          <a:off x="1264649" y="435867"/>
          <a:ext cx="1399950" cy="1399950"/>
        </a:xfrm>
        <a:prstGeom prst="gear6">
          <a:avLst/>
        </a:prstGeom>
        <a:solidFill>
          <a:schemeClr val="accent4">
            <a:hueOff val="-7036575"/>
            <a:satOff val="42238"/>
            <a:lumOff val="-372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 Black" panose="020B0A04020102020204" pitchFamily="34" charset="0"/>
            </a:rPr>
            <a:t>Servic</a:t>
          </a:r>
          <a:r>
            <a:rPr lang="en-US" sz="1400" kern="1200" dirty="0">
              <a:latin typeface="Arial Black" panose="020B0A04020102020204" pitchFamily="34" charset="0"/>
            </a:rPr>
            <a:t>e</a:t>
          </a:r>
          <a:r>
            <a:rPr lang="en-US" sz="1400" kern="1200" dirty="0"/>
            <a:t> </a:t>
          </a:r>
        </a:p>
      </dsp:txBody>
      <dsp:txXfrm rot="-20700000">
        <a:off x="1571699" y="742917"/>
        <a:ext cx="785849" cy="785849"/>
      </dsp:txXfrm>
    </dsp:sp>
    <dsp:sp modelId="{398423B3-DD54-4226-99D7-017EFC1488DF}">
      <dsp:nvSpPr>
        <dsp:cNvPr id="0" name=""/>
        <dsp:cNvSpPr/>
      </dsp:nvSpPr>
      <dsp:spPr>
        <a:xfrm>
          <a:off x="1449642" y="1593311"/>
          <a:ext cx="2514719" cy="2514719"/>
        </a:xfrm>
        <a:prstGeom prst="circularArrow">
          <a:avLst>
            <a:gd name="adj1" fmla="val 4687"/>
            <a:gd name="adj2" fmla="val 299029"/>
            <a:gd name="adj3" fmla="val 2499371"/>
            <a:gd name="adj4" fmla="val 15897942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3A3A0-5919-4E69-80DD-61760D6340A0}">
      <dsp:nvSpPr>
        <dsp:cNvPr id="0" name=""/>
        <dsp:cNvSpPr/>
      </dsp:nvSpPr>
      <dsp:spPr>
        <a:xfrm>
          <a:off x="211324" y="1108132"/>
          <a:ext cx="1827101" cy="182710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3518287"/>
            <a:satOff val="21119"/>
            <a:lumOff val="-1863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CEA93-9338-4361-A5E6-CF85B6019F5A}">
      <dsp:nvSpPr>
        <dsp:cNvPr id="0" name=""/>
        <dsp:cNvSpPr/>
      </dsp:nvSpPr>
      <dsp:spPr>
        <a:xfrm>
          <a:off x="940826" y="131896"/>
          <a:ext cx="1969982" cy="196998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7036575"/>
            <a:satOff val="42238"/>
            <a:lumOff val="-3725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8C30D-A216-B849-84BD-3D47AD497CA0}">
      <dsp:nvSpPr>
        <dsp:cNvPr id="0" name=""/>
        <dsp:cNvSpPr/>
      </dsp:nvSpPr>
      <dsp:spPr>
        <a:xfrm>
          <a:off x="348194" y="873314"/>
          <a:ext cx="2395387" cy="2395387"/>
        </a:xfrm>
        <a:prstGeom prst="ellipse">
          <a:avLst/>
        </a:prstGeom>
        <a:solidFill>
          <a:schemeClr val="accent1">
            <a:alpha val="76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Mental illness</a:t>
          </a:r>
        </a:p>
      </dsp:txBody>
      <dsp:txXfrm>
        <a:off x="682685" y="1155782"/>
        <a:ext cx="1381124" cy="1830452"/>
      </dsp:txXfrm>
    </dsp:sp>
    <dsp:sp modelId="{865D28A7-8D5B-2847-98DD-772A5DEC372C}">
      <dsp:nvSpPr>
        <dsp:cNvPr id="0" name=""/>
        <dsp:cNvSpPr/>
      </dsp:nvSpPr>
      <dsp:spPr>
        <a:xfrm>
          <a:off x="1267809" y="873314"/>
          <a:ext cx="2395387" cy="2395387"/>
        </a:xfrm>
        <a:prstGeom prst="ellipse">
          <a:avLst/>
        </a:prstGeom>
        <a:solidFill>
          <a:schemeClr val="accent6">
            <a:alpha val="55000"/>
          </a:schemeClr>
        </a:solidFill>
        <a:ln>
          <a:solidFill>
            <a:srgbClr val="E39F6A">
              <a:alpha val="0"/>
            </a:srgb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Physical illness</a:t>
          </a:r>
        </a:p>
      </dsp:txBody>
      <dsp:txXfrm>
        <a:off x="1947582" y="1155782"/>
        <a:ext cx="1381124" cy="1830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#1">
  <dgm:title val=""/>
  <dgm:desc val=""/>
  <dgm:catLst>
    <dgm:cat type="relationship" pri="109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#2">
  <dgm:title val=""/>
  <dgm:desc val=""/>
  <dgm:catLst>
    <dgm:cat type="3D" pri="11500"/>
  </dgm:catLst>
  <dgm:scene3d>
    <a:camera prst="isometricOffAxis2Left" zoom="95000"/>
    <a:lightRig rig="flat" dir="t"/>
  </dgm:scene3d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162DC-BCA8-4075-BCD9-D426A93308C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CDFCF-524F-4775-9C9B-A7E9AF9890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12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CABE2-8B65-F15A-F045-5579DD74C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2B88ACCC-9CE2-F3F7-AD47-DDFA700FB05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28688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28688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28688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28688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28688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1E7FB8"/>
              </a:buClr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1E7FB8"/>
              </a:buClr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1E7FB8"/>
              </a:buClr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1E7FB8"/>
              </a:buClr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sz="1200" b="0">
                <a:solidFill>
                  <a:schemeClr val="tx1"/>
                </a:solidFill>
              </a:rPr>
              <a:t>World Health Organization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D23164C8-B827-EF16-7F1E-0D5199D740C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28688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28688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28688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28688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28688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1E7FB8"/>
              </a:buClr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1E7FB8"/>
              </a:buClr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1E7FB8"/>
              </a:buClr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1E7FB8"/>
              </a:buClr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8C778B7-CC99-4862-95A8-79C3858887E8}" type="datetime3">
              <a:rPr lang="en-US" altLang="ja-JP" sz="1200" b="0" smtClean="0">
                <a:solidFill>
                  <a:schemeClr val="tx1"/>
                </a:solidFill>
              </a:rPr>
              <a:pPr eaLnBrk="1" hangingPunct="1"/>
              <a:t>18 February 2025</a:t>
            </a:fld>
            <a:endParaRPr lang="en-US" altLang="ja-JP" sz="1200" b="0">
              <a:solidFill>
                <a:schemeClr val="tx1"/>
              </a:solidFill>
            </a:endParaRPr>
          </a:p>
        </p:txBody>
      </p:sp>
      <p:sp>
        <p:nvSpPr>
          <p:cNvPr id="46084" name="Rectangle 7">
            <a:extLst>
              <a:ext uri="{FF2B5EF4-FFF2-40B4-BE49-F238E27FC236}">
                <a16:creationId xmlns:a16="http://schemas.microsoft.com/office/drawing/2014/main" id="{93CADD05-E238-2770-6313-FC171D7063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28688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28688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28688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28688" eaLnBrk="0" hangingPunct="0"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1E7FB8"/>
              </a:buClr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1E7FB8"/>
              </a:buClr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1E7FB8"/>
              </a:buClr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buClr>
                <a:srgbClr val="1E7FB8"/>
              </a:buClr>
              <a:defRPr sz="2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1040342-715C-4CD8-9659-DE7C6CFFCF8C}" type="slidenum">
              <a:rPr lang="en-US" altLang="ja-JP" sz="1200" b="0" smtClean="0">
                <a:solidFill>
                  <a:schemeClr val="tx1"/>
                </a:solidFill>
              </a:rPr>
              <a:pPr eaLnBrk="1" hangingPunct="1"/>
              <a:t>7</a:t>
            </a:fld>
            <a:endParaRPr lang="en-US" altLang="ja-JP" sz="1200" b="0">
              <a:solidFill>
                <a:schemeClr val="tx1"/>
              </a:solidFill>
            </a:endParaRPr>
          </a:p>
        </p:txBody>
      </p:sp>
      <p:sp>
        <p:nvSpPr>
          <p:cNvPr id="46085" name="Rectangle 2">
            <a:extLst>
              <a:ext uri="{FF2B5EF4-FFF2-40B4-BE49-F238E27FC236}">
                <a16:creationId xmlns:a16="http://schemas.microsoft.com/office/drawing/2014/main" id="{E8CE1257-7B34-1E1E-5580-5DB26F087D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6" name="Rectangle 3">
            <a:extLst>
              <a:ext uri="{FF2B5EF4-FFF2-40B4-BE49-F238E27FC236}">
                <a16:creationId xmlns:a16="http://schemas.microsoft.com/office/drawing/2014/main" id="{693BEEB9-E9C9-8B33-7892-E56BEC911E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430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8463D-336B-8FDB-2077-7F62CC620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DB4BF2D8-2C30-DEC4-3251-1A481CB896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</a:pPr>
            <a:fld id="{81EF5BFC-B1DD-2441-8E2D-61FAB399170F}" type="slidenum">
              <a:rPr lang="ar-SA" altLang="en-US"/>
              <a:pPr rtl="0"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785E21B7-F579-F601-28A9-6BBDC62F6F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AB5064E0-FCA3-8A70-EDBA-CC2C371FE5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924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10EEF-31A8-B2E6-DE4A-4104F362E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5F954CA7-4342-1BA9-0564-DCE0666F91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</a:pPr>
            <a:fld id="{F7123F27-F167-1944-8BB5-7416551B536B}" type="slidenum">
              <a:rPr lang="ar-SA" altLang="en-US"/>
              <a:pPr rtl="0"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D3834F3B-EBAB-1508-1902-4C1C605177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EFD4E544-E1AA-A85D-AE5D-CBBE9304C2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958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33017-643E-E380-99B2-E9B991F49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A25962AD-5DE6-6D53-99F9-47BFE139A9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</a:pPr>
            <a:fld id="{BB281C47-DFDA-E643-863E-E343F67BD6E6}" type="slidenum">
              <a:rPr lang="ar-SA" altLang="en-US"/>
              <a:pPr rtl="0"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94B53A0D-43B0-0F2D-8A58-ADE0693115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2A41A13A-8CCC-7C68-0E53-2A3E608275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374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1D1A7-EC58-0060-6951-693EC58D0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888AEB12-8D28-B715-FA2B-AD80666999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</a:pPr>
            <a:fld id="{775F8813-93D7-3A4F-A6F1-563761708739}" type="slidenum">
              <a:rPr lang="ar-SA" altLang="en-US"/>
              <a:pPr rtl="0"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FA64B88F-AD62-93D8-4108-C6DEE4774E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7779BFA9-BDA3-86C2-F3D1-5BC2C895CF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670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A004F-FE95-5860-67CC-E2D121E30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301EA5DD-2CD5-7B8F-4573-E23E2D9B22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</a:pPr>
            <a:fld id="{ECD0E18F-173F-114E-ACB4-352619ADFCE9}" type="slidenum">
              <a:rPr lang="ar-SA" altLang="en-US"/>
              <a:pPr rtl="0"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FC024DF1-C912-D53D-9296-2FB916910E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90C66861-BAEF-C599-FF69-8A81857947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507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05889-3B5B-BCB7-037C-7C073DBB9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6C48BBBB-FE4E-62F8-8401-5A5B3537D9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</a:pPr>
            <a:fld id="{0C89B9B6-4E61-7D49-B4DB-ACF453BC030D}" type="slidenum">
              <a:rPr lang="ar-SA" altLang="en-US"/>
              <a:pPr rtl="0"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18A27DC5-6634-3A4F-D6BE-BA530D4542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50C6316C-C5BC-4DFF-BB7C-701572A83F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087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20AFB-E4D1-A09D-53CE-6B2A9C731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92163FB7-9D1A-30A4-D93E-0E3A8898F5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</a:pPr>
            <a:fld id="{C8337C12-5F67-4349-A168-036A8B6258FF}" type="slidenum">
              <a:rPr lang="ar-SA" altLang="en-US"/>
              <a:pPr rtl="0"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77863B07-2E73-76A0-FC85-9CCE49A912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3CB352BA-EB5E-A2D7-13D4-734DFFC90B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482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8FC2C-C302-C19D-90DE-ABC00EA99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FECA9F76-A4BC-0F85-9642-0128D9AA12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</a:pPr>
            <a:fld id="{23C9A3AD-2AEF-D04F-80D7-14543BBD04CD}" type="slidenum">
              <a:rPr lang="ar-SA" altLang="en-US"/>
              <a:pPr rtl="0"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9DA08652-179D-0FAF-6A6B-D4DA69F1C5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998B6CB0-BC6C-42E2-8889-6300C1D5DB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693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74EC3-4522-80FB-3C53-FF26731C8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1B8B145B-07D0-AD91-1406-3B5AEC3EB4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</a:pPr>
            <a:fld id="{6352910F-4C4E-B34A-90CB-7B852250C733}" type="slidenum">
              <a:rPr lang="ar-SA" altLang="en-US"/>
              <a:pPr rtl="0"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01EBE3A4-C65E-528E-BA98-E384AC1864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48CF05C7-ADD3-1704-36FA-3678BF6E6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69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FDBD-789E-45A1-8DF5-8300EDEBD615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FDBD-789E-45A1-8DF5-8300EDEBD615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E40A-9AAE-4C9E-8A80-114E0D49BE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FDBD-789E-45A1-8DF5-8300EDEBD615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E40A-9AAE-4C9E-8A80-114E0D49BE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1_Content with Caption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23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4590D0D-12B3-1A74-FAF3-9903FFAF4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CF1DED9-411F-EF00-1C6C-177A80B0C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E1A708-5E36-9C86-1F6A-C2F67ADD2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96782F-4F31-064E-8610-092B5AF02716}" type="slidenum">
              <a:rPr lang="ar-SA" altLang="en-US"/>
              <a:pPr/>
              <a:t>‹#›</a:t>
            </a:fld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0304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FDBD-789E-45A1-8DF5-8300EDEBD615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E40A-9AAE-4C9E-8A80-114E0D49BE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FDBD-789E-45A1-8DF5-8300EDEBD615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E40A-9AAE-4C9E-8A80-114E0D49BE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FDBD-789E-45A1-8DF5-8300EDEBD615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E40A-9AAE-4C9E-8A80-114E0D49BE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FDBD-789E-45A1-8DF5-8300EDEBD615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E40A-9AAE-4C9E-8A80-114E0D49BE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FDBD-789E-45A1-8DF5-8300EDEBD615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E40A-9AAE-4C9E-8A80-114E0D49BE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FDBD-789E-45A1-8DF5-8300EDEBD615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E40A-9AAE-4C9E-8A80-114E0D49BE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FDBD-789E-45A1-8DF5-8300EDEBD615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FDBD-789E-45A1-8DF5-8300EDEBD615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10E40A-9AAE-4C9E-8A80-114E0D49BE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210E40A-9AAE-4C9E-8A80-114E0D49BE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83FFDBD-789E-45A1-8DF5-8300EDEBD615}" type="datetimeFigureOut">
              <a:rPr lang="en-US" smtClean="0"/>
              <a:pPr/>
              <a:t>2/18/2025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Logo Bismilla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1600200"/>
            <a:ext cx="4048991" cy="35209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5BF29-4B9F-9013-F002-04779725D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EE2DA-A27B-F57E-A8D7-FB759F6E2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7848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b="1" dirty="0">
                <a:solidFill>
                  <a:schemeClr val="tx1"/>
                </a:solidFill>
                <a:latin typeface="Arial" pitchFamily="34" charset="0"/>
              </a:rPr>
              <a:t>Behavioural Sciences ?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A1007-9786-A274-3BEF-8F4FB8B070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 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58EB09-7B43-EBA5-9178-BD9B171508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04629"/>
            <a:ext cx="4157776" cy="537717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3A9A99-3AF1-F00E-ACD8-F0337EFA0F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76" y="4114800"/>
            <a:ext cx="4140820" cy="266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4582EF-7836-8652-E39B-15F1525EE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76" y="1156294"/>
            <a:ext cx="3919424" cy="29497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4A0C42-F444-FD90-E178-233A4A803678}"/>
              </a:ext>
            </a:extLst>
          </p:cNvPr>
          <p:cNvSpPr txBox="1"/>
          <p:nvPr/>
        </p:nvSpPr>
        <p:spPr>
          <a:xfrm>
            <a:off x="36342" y="48421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Core Concept</a:t>
            </a:r>
          </a:p>
        </p:txBody>
      </p:sp>
    </p:spTree>
    <p:extLst>
      <p:ext uri="{BB962C8B-B14F-4D97-AF65-F5344CB8AC3E}">
        <p14:creationId xmlns:p14="http://schemas.microsoft.com/office/powerpoint/2010/main" val="21406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4D53D7-AA2E-65FA-E53A-2F3B1B21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14421"/>
            <a:ext cx="7924800" cy="1143000"/>
          </a:xfrm>
        </p:spPr>
        <p:txBody>
          <a:bodyPr/>
          <a:lstStyle/>
          <a:p>
            <a:r>
              <a:rPr lang="en-PK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Behavioural Sciences – Artificial Intellligence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4FF588-47ED-3038-8538-99223659B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7924800" cy="48006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EB5858-7FC8-81E0-ECA0-386F7BE49F05}"/>
              </a:ext>
            </a:extLst>
          </p:cNvPr>
          <p:cNvSpPr txBox="1"/>
          <p:nvPr/>
        </p:nvSpPr>
        <p:spPr>
          <a:xfrm>
            <a:off x="36342" y="48421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Core Concept</a:t>
            </a:r>
          </a:p>
        </p:txBody>
      </p:sp>
    </p:spTree>
    <p:extLst>
      <p:ext uri="{BB962C8B-B14F-4D97-AF65-F5344CB8AC3E}">
        <p14:creationId xmlns:p14="http://schemas.microsoft.com/office/powerpoint/2010/main" val="1087707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89CF9-BB5B-B503-CD1E-D2638FF99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C7AC-7FEA-A336-FC87-9C2C75338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685800"/>
            <a:ext cx="80772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b="1" dirty="0">
                <a:solidFill>
                  <a:schemeClr val="tx1"/>
                </a:solidFill>
                <a:latin typeface="Arial" pitchFamily="34" charset="0"/>
              </a:rPr>
              <a:t>Behavioural Sciences ?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7D5D9-710C-BB7A-D7B1-484CB66AD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76400"/>
            <a:ext cx="8001000" cy="4495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 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28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Is the systematic analysis and investigation of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28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 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HUMAN BEHAVIOUR 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en-US" sz="2800" b="1" dirty="0">
              <a:solidFill>
                <a:srgbClr val="FF99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28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through observation and disciplined scientific experimentation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3862F4-41BB-E571-93F3-D39D49A88C1D}"/>
              </a:ext>
            </a:extLst>
          </p:cNvPr>
          <p:cNvSpPr txBox="1"/>
          <p:nvPr/>
        </p:nvSpPr>
        <p:spPr>
          <a:xfrm>
            <a:off x="36342" y="48421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Core Concept</a:t>
            </a:r>
          </a:p>
        </p:txBody>
      </p:sp>
    </p:spTree>
    <p:extLst>
      <p:ext uri="{BB962C8B-B14F-4D97-AF65-F5344CB8AC3E}">
        <p14:creationId xmlns:p14="http://schemas.microsoft.com/office/powerpoint/2010/main" val="211075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E40A6-64B2-AF86-A6E0-43B479FB3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9CA38A6-162E-8D8E-7171-F7670BE6A27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33362" y="990600"/>
            <a:ext cx="80772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b="1" dirty="0">
                <a:solidFill>
                  <a:schemeClr val="tx1"/>
                </a:solidFill>
                <a:latin typeface="Arial" pitchFamily="34" charset="0"/>
              </a:rPr>
              <a:t>Behavioural Sciences ?</a:t>
            </a:r>
            <a:endParaRPr lang="en-US" sz="36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1FC01F88-30C7-E992-215C-40C91C6EC1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8077200" cy="44497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GB" altLang="en-US" b="1" dirty="0">
              <a:solidFill>
                <a:srgbClr val="FFFF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Mind-Body interactions in health and disease</a:t>
            </a:r>
          </a:p>
          <a:p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Patient Behavior</a:t>
            </a:r>
          </a:p>
          <a:p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Doctor Behavior </a:t>
            </a:r>
          </a:p>
          <a:p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Doctor Patient relationship</a:t>
            </a:r>
          </a:p>
          <a:p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Social/Cultural issues in health care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44FAFD-D664-2126-316F-83D34CBD2173}"/>
              </a:ext>
            </a:extLst>
          </p:cNvPr>
          <p:cNvSpPr txBox="1"/>
          <p:nvPr/>
        </p:nvSpPr>
        <p:spPr>
          <a:xfrm>
            <a:off x="36342" y="48421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Core Concept</a:t>
            </a:r>
          </a:p>
        </p:txBody>
      </p:sp>
    </p:spTree>
    <p:extLst>
      <p:ext uri="{BB962C8B-B14F-4D97-AF65-F5344CB8AC3E}">
        <p14:creationId xmlns:p14="http://schemas.microsoft.com/office/powerpoint/2010/main" val="3309706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5339280-1247-0830-9C72-D26D1DA10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>
            <a:extLst>
              <a:ext uri="{FF2B5EF4-FFF2-40B4-BE49-F238E27FC236}">
                <a16:creationId xmlns:a16="http://schemas.microsoft.com/office/drawing/2014/main" id="{5178B8CB-556E-BFA7-A872-DF784A01E59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484188"/>
            <a:ext cx="8001000" cy="11160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Psychology</a:t>
            </a:r>
          </a:p>
        </p:txBody>
      </p:sp>
      <p:sp>
        <p:nvSpPr>
          <p:cNvPr id="79878" name="Rectangle 6">
            <a:extLst>
              <a:ext uri="{FF2B5EF4-FFF2-40B4-BE49-F238E27FC236}">
                <a16:creationId xmlns:a16="http://schemas.microsoft.com/office/drawing/2014/main" id="{A61C847D-F7C4-C5A0-FE71-D39DDB736E6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57200" y="2193925"/>
            <a:ext cx="7772400" cy="3932238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  <a:r>
              <a:rPr lang="en-US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Study of human mind for the understanding of </a:t>
            </a:r>
          </a:p>
          <a:p>
            <a:pPr eaLnBrk="1" hangingPunct="1"/>
            <a:r>
              <a:rPr lang="en-US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emotions</a:t>
            </a:r>
          </a:p>
          <a:p>
            <a:pPr eaLnBrk="1" hangingPunct="1"/>
            <a:r>
              <a:rPr lang="en-US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thoughts</a:t>
            </a:r>
          </a:p>
          <a:p>
            <a:pPr eaLnBrk="1" hangingPunct="1"/>
            <a:r>
              <a:rPr lang="en-US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perceptions &amp; </a:t>
            </a:r>
          </a:p>
          <a:p>
            <a:pPr eaLnBrk="1" hangingPunct="1"/>
            <a:r>
              <a:rPr lang="en-US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intelligence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	in maintaining health or causing disease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37F1DC-BBC1-0D8C-4AEF-37B9B5CD6A89}"/>
              </a:ext>
            </a:extLst>
          </p:cNvPr>
          <p:cNvSpPr txBox="1"/>
          <p:nvPr/>
        </p:nvSpPr>
        <p:spPr>
          <a:xfrm>
            <a:off x="36342" y="48421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Core Concept</a:t>
            </a:r>
          </a:p>
        </p:txBody>
      </p:sp>
    </p:spTree>
    <p:extLst>
      <p:ext uri="{BB962C8B-B14F-4D97-AF65-F5344CB8AC3E}">
        <p14:creationId xmlns:p14="http://schemas.microsoft.com/office/powerpoint/2010/main" val="4203080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09B3C27-B234-406A-772D-1CCD37AF8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4">
            <a:extLst>
              <a:ext uri="{FF2B5EF4-FFF2-40B4-BE49-F238E27FC236}">
                <a16:creationId xmlns:a16="http://schemas.microsoft.com/office/drawing/2014/main" id="{C56CBDBB-0B5F-4FA8-08F6-155ED7C7E5E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484188"/>
            <a:ext cx="8153400" cy="11160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SOCIOLOGY</a:t>
            </a:r>
          </a:p>
        </p:txBody>
      </p:sp>
      <p:sp>
        <p:nvSpPr>
          <p:cNvPr id="82950" name="Rectangle 6">
            <a:extLst>
              <a:ext uri="{FF2B5EF4-FFF2-40B4-BE49-F238E27FC236}">
                <a16:creationId xmlns:a16="http://schemas.microsoft.com/office/drawing/2014/main" id="{18024B98-0A55-2646-2A91-C445518873CC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57200" y="1981200"/>
            <a:ext cx="7620000" cy="4144963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  <a:r>
              <a:rPr lang="en-US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Study of the </a:t>
            </a:r>
          </a:p>
          <a:p>
            <a:pPr eaLnBrk="1" hangingPunct="1"/>
            <a:r>
              <a:rPr lang="en-US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influence of the society and </a:t>
            </a:r>
          </a:p>
          <a:p>
            <a:pPr eaLnBrk="1" hangingPunct="1"/>
            <a:r>
              <a:rPr lang="en-US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its various institutions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	on the process of health and their change bringing health or disease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6B6E15-6F39-D910-5E23-313741876851}"/>
              </a:ext>
            </a:extLst>
          </p:cNvPr>
          <p:cNvSpPr txBox="1"/>
          <p:nvPr/>
        </p:nvSpPr>
        <p:spPr>
          <a:xfrm>
            <a:off x="36342" y="48421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Core Concept</a:t>
            </a:r>
          </a:p>
        </p:txBody>
      </p:sp>
    </p:spTree>
    <p:extLst>
      <p:ext uri="{BB962C8B-B14F-4D97-AF65-F5344CB8AC3E}">
        <p14:creationId xmlns:p14="http://schemas.microsoft.com/office/powerpoint/2010/main" val="3086500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B322E95-17BB-EA92-4861-62DCF3FCB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>
            <a:extLst>
              <a:ext uri="{FF2B5EF4-FFF2-40B4-BE49-F238E27FC236}">
                <a16:creationId xmlns:a16="http://schemas.microsoft.com/office/drawing/2014/main" id="{4A71CC78-9B87-BF4A-D136-DB69AF852C6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81000" y="484188"/>
            <a:ext cx="8077200" cy="11160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Anthropology</a:t>
            </a:r>
          </a:p>
        </p:txBody>
      </p:sp>
      <p:sp>
        <p:nvSpPr>
          <p:cNvPr id="84998" name="Rectangle 6">
            <a:extLst>
              <a:ext uri="{FF2B5EF4-FFF2-40B4-BE49-F238E27FC236}">
                <a16:creationId xmlns:a16="http://schemas.microsoft.com/office/drawing/2014/main" id="{A6BC3A40-97B1-992A-221A-B85CDCBEF5A6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57200" y="2193925"/>
            <a:ext cx="7696200" cy="3932238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Study of the effects of the</a:t>
            </a:r>
          </a:p>
          <a:p>
            <a:pPr eaLnBrk="1" hangingPunct="1"/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evolution </a:t>
            </a:r>
          </a:p>
          <a:p>
            <a:pPr eaLnBrk="1" hangingPunct="1"/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culture</a:t>
            </a:r>
          </a:p>
          <a:p>
            <a:pPr eaLnBrk="1" hangingPunct="1"/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race and </a:t>
            </a:r>
          </a:p>
          <a:p>
            <a:pPr eaLnBrk="1" hangingPunct="1"/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geographic distribution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on health and disease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8F60AE-A843-38F5-285D-A091E9FB63D3}"/>
              </a:ext>
            </a:extLst>
          </p:cNvPr>
          <p:cNvSpPr txBox="1"/>
          <p:nvPr/>
        </p:nvSpPr>
        <p:spPr>
          <a:xfrm>
            <a:off x="36342" y="48421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Core Concept</a:t>
            </a:r>
          </a:p>
        </p:txBody>
      </p:sp>
    </p:spTree>
    <p:extLst>
      <p:ext uri="{BB962C8B-B14F-4D97-AF65-F5344CB8AC3E}">
        <p14:creationId xmlns:p14="http://schemas.microsoft.com/office/powerpoint/2010/main" val="248653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4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4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4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49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49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49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42C2F-9F87-829F-91C0-FA82712BF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34495-0A8A-4BC2-10D0-79AA29B4E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188"/>
            <a:ext cx="7620000" cy="798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Teaching Structure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1AB85BC3-D27D-8DB4-D147-6792F7206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4038600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</a:pPr>
            <a:endParaRPr lang="en-US" altLang="en-US"/>
          </a:p>
          <a:p>
            <a:pPr eaLnBrk="1" hangingPunct="1">
              <a:buFont typeface="Wingdings" pitchFamily="2" charset="2"/>
              <a:buChar char="n"/>
            </a:pPr>
            <a:endParaRPr lang="en-US" altLang="en-US"/>
          </a:p>
          <a:p>
            <a:pPr eaLnBrk="1" hangingPunct="1">
              <a:buFont typeface="Wingdings" pitchFamily="2" charset="2"/>
              <a:buChar char="n"/>
            </a:pPr>
            <a:endParaRPr lang="en-US" altLang="en-US" b="1"/>
          </a:p>
          <a:p>
            <a:pPr eaLnBrk="1" hangingPunct="1">
              <a:buFont typeface="Wingdings" pitchFamily="2" charset="2"/>
              <a:buChar char="n"/>
            </a:pPr>
            <a:endParaRPr lang="en-US" altLang="en-US"/>
          </a:p>
          <a:p>
            <a:pPr eaLnBrk="1" hangingPunct="1">
              <a:buFont typeface="Wingdings" pitchFamily="2" charset="2"/>
              <a:buChar char="n"/>
            </a:pPr>
            <a:endParaRPr lang="en-US" altLang="en-US"/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FB1A0E1A-049A-3D26-E82B-9B26A4B3E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676400"/>
            <a:ext cx="7467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rtl="1" eaLnBrk="1" hangingPunct="1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First Year </a:t>
            </a:r>
            <a:r>
              <a:rPr lang="en-US" altLang="en-US" sz="2800" b="1">
                <a:latin typeface="Arial" panose="020B0604020202020204" pitchFamily="34" charset="0"/>
              </a:rPr>
              <a:t>– </a:t>
            </a:r>
            <a:r>
              <a:rPr lang="en-US" altLang="en-US" sz="2800" b="1">
                <a:solidFill>
                  <a:srgbClr val="FFC000"/>
                </a:solidFill>
                <a:latin typeface="Arial" panose="020B0604020202020204" pitchFamily="34" charset="0"/>
              </a:rPr>
              <a:t>Behavioral Sciences</a:t>
            </a:r>
          </a:p>
        </p:txBody>
      </p:sp>
      <p:sp>
        <p:nvSpPr>
          <p:cNvPr id="31748" name="Rectangle 5">
            <a:extLst>
              <a:ext uri="{FF2B5EF4-FFF2-40B4-BE49-F238E27FC236}">
                <a16:creationId xmlns:a16="http://schemas.microsoft.com/office/drawing/2014/main" id="{F3AE5A54-620A-3324-C10C-397EAAE9D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438400"/>
            <a:ext cx="7467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rtl="1" eaLnBrk="1" hangingPunct="1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Second Year </a:t>
            </a:r>
            <a:r>
              <a:rPr lang="en-US" altLang="en-US" sz="2800" b="1">
                <a:latin typeface="Arial" panose="020B0604020202020204" pitchFamily="34" charset="0"/>
              </a:rPr>
              <a:t>– </a:t>
            </a:r>
            <a:r>
              <a:rPr lang="en-US" altLang="en-US" sz="2800" b="1">
                <a:solidFill>
                  <a:srgbClr val="FFC000"/>
                </a:solidFill>
                <a:latin typeface="Arial" panose="020B0604020202020204" pitchFamily="34" charset="0"/>
              </a:rPr>
              <a:t>Behavioral Sciences</a:t>
            </a:r>
          </a:p>
        </p:txBody>
      </p:sp>
      <p:sp>
        <p:nvSpPr>
          <p:cNvPr id="31749" name="Rectangle 6">
            <a:extLst>
              <a:ext uri="{FF2B5EF4-FFF2-40B4-BE49-F238E27FC236}">
                <a16:creationId xmlns:a16="http://schemas.microsoft.com/office/drawing/2014/main" id="{95BEBDCD-6E75-3F51-4E13-778CEA038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124200"/>
            <a:ext cx="74676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rtl="1" eaLnBrk="1" hangingPunct="1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Third Year - Psychiatry</a:t>
            </a:r>
          </a:p>
        </p:txBody>
      </p:sp>
      <p:sp>
        <p:nvSpPr>
          <p:cNvPr id="31750" name="Rectangle 7">
            <a:extLst>
              <a:ext uri="{FF2B5EF4-FFF2-40B4-BE49-F238E27FC236}">
                <a16:creationId xmlns:a16="http://schemas.microsoft.com/office/drawing/2014/main" id="{1F97EFC3-CA8E-4732-F36F-3D2A7D9E6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962400"/>
            <a:ext cx="74676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rtl="1" eaLnBrk="1" hangingPunct="1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Fourth Year – Psychiatry</a:t>
            </a:r>
          </a:p>
        </p:txBody>
      </p:sp>
      <p:sp>
        <p:nvSpPr>
          <p:cNvPr id="31751" name="Rectangle 8">
            <a:extLst>
              <a:ext uri="{FF2B5EF4-FFF2-40B4-BE49-F238E27FC236}">
                <a16:creationId xmlns:a16="http://schemas.microsoft.com/office/drawing/2014/main" id="{5BA669FB-5A07-BFCE-B8AF-501D0D348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800600"/>
            <a:ext cx="74676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rtl="1" eaLnBrk="1" hangingPunct="1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Final Year - Psychiatry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F718-C9DD-50FE-BE7F-0F71E0149ACB}"/>
              </a:ext>
            </a:extLst>
          </p:cNvPr>
          <p:cNvSpPr txBox="1"/>
          <p:nvPr/>
        </p:nvSpPr>
        <p:spPr>
          <a:xfrm>
            <a:off x="36342" y="48421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Core Concept</a:t>
            </a:r>
          </a:p>
        </p:txBody>
      </p:sp>
    </p:spTree>
    <p:extLst>
      <p:ext uri="{BB962C8B-B14F-4D97-AF65-F5344CB8AC3E}">
        <p14:creationId xmlns:p14="http://schemas.microsoft.com/office/powerpoint/2010/main" val="4202596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FC3C2-0E30-B20C-3413-EC08E0FA1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B576AEB7-A9D0-E791-29BE-8A570BF9411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Faculty for teaching Behavioral Sciences</a:t>
            </a:r>
          </a:p>
        </p:txBody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EF8102FC-A51E-3B23-56E1-4E019163AC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752600"/>
            <a:ext cx="7239000" cy="4343400"/>
          </a:xfrm>
        </p:spPr>
        <p:txBody>
          <a:bodyPr rtlCol="0">
            <a:normAutofit lnSpcReduction="10000"/>
          </a:bodyPr>
          <a:lstStyle/>
          <a:p>
            <a:pPr marL="182880" indent="-182880"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charset="2"/>
              <a:buNone/>
              <a:defRPr/>
            </a:pPr>
            <a:r>
              <a:rPr lang="en-US" altLang="en-US" sz="2800" b="1" dirty="0">
                <a:ea typeface="ＭＳ Ｐゴシック" charset="-128"/>
              </a:rPr>
              <a:t>	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charset="2"/>
              <a:buNone/>
              <a:defRPr/>
            </a:pPr>
            <a:r>
              <a:rPr lang="en-US" altLang="en-US" sz="2400" b="1" dirty="0">
                <a:latin typeface="Arial" charset="0"/>
                <a:ea typeface="ＭＳ Ｐゴシック" charset="-128"/>
              </a:rPr>
              <a:t>Prof Dr Asad Tamizuddin Nizami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charset="2"/>
              <a:buNone/>
              <a:defRPr/>
            </a:pPr>
            <a:r>
              <a:rPr lang="en-US" altLang="en-US" sz="2400" b="1" dirty="0">
                <a:latin typeface="Arial" charset="0"/>
                <a:ea typeface="ＭＳ Ｐゴシック" charset="-128"/>
              </a:rPr>
              <a:t>Dr Muhammad Kashif</a:t>
            </a:r>
          </a:p>
          <a:p>
            <a:pPr marL="182880" indent="-182880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altLang="en-US" sz="2400" b="1" dirty="0">
                <a:latin typeface="Arial" charset="0"/>
                <a:ea typeface="ＭＳ Ｐゴシック" charset="-128"/>
              </a:rPr>
              <a:t>Dr Azeem Khan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charset="2"/>
              <a:buNone/>
              <a:defRPr/>
            </a:pPr>
            <a:r>
              <a:rPr lang="en-US" altLang="en-US" sz="2400" b="1" dirty="0">
                <a:latin typeface="Arial" charset="0"/>
                <a:ea typeface="ＭＳ Ｐゴシック" charset="-128"/>
              </a:rPr>
              <a:t>Dr Mahmood Jaffri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charset="2"/>
              <a:buNone/>
              <a:defRPr/>
            </a:pPr>
            <a:r>
              <a:rPr lang="en-US" altLang="en-US" sz="2400" b="1" dirty="0">
                <a:latin typeface="Arial" charset="0"/>
                <a:ea typeface="ＭＳ Ｐゴシック" charset="-128"/>
              </a:rPr>
              <a:t>Dr Sadia Yasir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charset="2"/>
              <a:buNone/>
              <a:defRPr/>
            </a:pPr>
            <a:r>
              <a:rPr lang="en-US" altLang="en-US" sz="2400" b="1" dirty="0">
                <a:latin typeface="Arial" charset="0"/>
                <a:ea typeface="ＭＳ Ｐゴシック" charset="-128"/>
              </a:rPr>
              <a:t>Dr Zona Tahir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charset="2"/>
              <a:buNone/>
              <a:defRPr/>
            </a:pPr>
            <a:r>
              <a:rPr lang="en-US" altLang="en-US" sz="2400" b="1" dirty="0">
                <a:latin typeface="Arial" charset="0"/>
                <a:ea typeface="ＭＳ Ｐゴシック" charset="-128"/>
              </a:rPr>
              <a:t>Dr Sara Afzal</a:t>
            </a:r>
          </a:p>
          <a:p>
            <a:pPr marL="182880" indent="-182880"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charset="2"/>
              <a:buNone/>
              <a:defRPr/>
            </a:pPr>
            <a:endParaRPr lang="en-US" altLang="en-US" sz="2400" b="1" dirty="0">
              <a:latin typeface="Arial" charset="0"/>
              <a:ea typeface="ＭＳ Ｐゴシック" charset="-128"/>
            </a:endParaRPr>
          </a:p>
          <a:p>
            <a:pPr marL="182880" indent="-182880"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charset="2"/>
              <a:buNone/>
              <a:defRPr/>
            </a:pPr>
            <a:r>
              <a:rPr lang="en-US" altLang="en-US" sz="2400" b="1" dirty="0">
                <a:latin typeface="Arial" charset="0"/>
                <a:ea typeface="ＭＳ Ｐゴシック" charset="-128"/>
              </a:rPr>
              <a:t>	</a:t>
            </a:r>
            <a:r>
              <a:rPr lang="en-US" altLang="en-US" sz="2400" b="1" dirty="0" err="1">
                <a:latin typeface="Arial" charset="0"/>
                <a:ea typeface="ＭＳ Ｐゴシック" charset="-128"/>
              </a:rPr>
              <a:t>www.iopsychiatry.com</a:t>
            </a:r>
            <a:endParaRPr lang="en-US" altLang="en-US" sz="2400" b="1" dirty="0">
              <a:latin typeface="Arial" charset="0"/>
              <a:ea typeface="ＭＳ Ｐゴシック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53BE54-25F8-07F3-2D57-26178A423E12}"/>
              </a:ext>
            </a:extLst>
          </p:cNvPr>
          <p:cNvSpPr txBox="1"/>
          <p:nvPr/>
        </p:nvSpPr>
        <p:spPr>
          <a:xfrm>
            <a:off x="36342" y="48421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Core Concept</a:t>
            </a:r>
          </a:p>
        </p:txBody>
      </p:sp>
    </p:spTree>
    <p:extLst>
      <p:ext uri="{BB962C8B-B14F-4D97-AF65-F5344CB8AC3E}">
        <p14:creationId xmlns:p14="http://schemas.microsoft.com/office/powerpoint/2010/main" val="49147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A2BC7-EF72-0A9E-8F32-499586663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BAB3021A-74DB-CD38-5EFE-3B156589014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85800" y="484188"/>
            <a:ext cx="7772400" cy="11922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Behavioral Sciences Examination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6B55A2D9-1CD7-B631-B861-16BD51DCAF5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1905000"/>
            <a:ext cx="4106863" cy="4267200"/>
          </a:xfrm>
        </p:spPr>
        <p:txBody>
          <a:bodyPr rtlCol="0">
            <a:normAutofit fontScale="92500"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n"/>
              <a:defRPr/>
            </a:pPr>
            <a:r>
              <a:rPr lang="en-US" sz="2400" b="1" dirty="0">
                <a:latin typeface="Arial" pitchFamily="34" charset="0"/>
              </a:rPr>
              <a:t>Total Marks                            	</a:t>
            </a:r>
            <a:endParaRPr lang="en-US" sz="2400" b="1" dirty="0">
              <a:solidFill>
                <a:srgbClr val="FF0000"/>
              </a:solidFill>
              <a:latin typeface="Arial" pitchFamily="34" charset="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n"/>
              <a:defRPr/>
            </a:pPr>
            <a:r>
              <a:rPr lang="en-US" sz="2400" b="1" dirty="0">
                <a:latin typeface="Arial" pitchFamily="34" charset="0"/>
              </a:rPr>
              <a:t> MCQs                         	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n"/>
              <a:defRPr/>
            </a:pPr>
            <a:r>
              <a:rPr lang="en-US" sz="2400" b="1" dirty="0">
                <a:latin typeface="Arial" pitchFamily="34" charset="0"/>
              </a:rPr>
              <a:t> SEQs	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n"/>
              <a:defRPr/>
            </a:pPr>
            <a:endParaRPr lang="en-US" sz="2400" b="1" dirty="0">
              <a:latin typeface="Arial" pitchFamily="34" charset="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n"/>
              <a:defRPr/>
            </a:pPr>
            <a:r>
              <a:rPr lang="en-US" sz="2400" b="1" dirty="0">
                <a:latin typeface="Arial" pitchFamily="34" charset="0"/>
              </a:rPr>
              <a:t>TOACS	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n"/>
              <a:defRPr/>
            </a:pPr>
            <a:r>
              <a:rPr lang="en-US" sz="2400" b="1" dirty="0">
                <a:latin typeface="Arial" pitchFamily="34" charset="0"/>
              </a:rPr>
              <a:t>Psycho social Assessment    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n"/>
              <a:defRPr/>
            </a:pPr>
            <a:r>
              <a:rPr lang="en-US" sz="2400" b="1" dirty="0">
                <a:latin typeface="Arial" pitchFamily="34" charset="0"/>
              </a:rPr>
              <a:t>Internal assessment               	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n"/>
              <a:defRPr/>
            </a:pPr>
            <a:r>
              <a:rPr lang="en-US" sz="2400" b="1" dirty="0">
                <a:latin typeface="Arial" pitchFamily="34" charset="0"/>
              </a:rPr>
              <a:t>Pass Marks                           	</a:t>
            </a:r>
            <a:endParaRPr lang="en-US" sz="2800" b="1" dirty="0"/>
          </a:p>
        </p:txBody>
      </p:sp>
      <p:sp>
        <p:nvSpPr>
          <p:cNvPr id="47107" name="Content Placeholder 1">
            <a:extLst>
              <a:ext uri="{FF2B5EF4-FFF2-40B4-BE49-F238E27FC236}">
                <a16:creationId xmlns:a16="http://schemas.microsoft.com/office/drawing/2014/main" id="{53DE3887-8D0E-F241-ADD1-372881D14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3000" y="1905000"/>
            <a:ext cx="3497263" cy="4267200"/>
          </a:xfrm>
        </p:spPr>
        <p:txBody>
          <a:bodyPr>
            <a:normAutofit fontScale="92500"/>
          </a:bodyPr>
          <a:lstStyle/>
          <a:p>
            <a:r>
              <a:rPr lang="en-US" altLang="en-PK" sz="2200" b="1" dirty="0"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  <a:p>
            <a:r>
              <a:rPr lang="en-US" altLang="en-PK" sz="22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  <a:p>
            <a:r>
              <a:rPr lang="en-US" altLang="en-PK" sz="2200" b="1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endParaRPr lang="en-US" altLang="en-PK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PK" sz="22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  <a:p>
            <a:r>
              <a:rPr lang="en-US" altLang="en-PK" sz="22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  <a:p>
            <a:r>
              <a:rPr lang="en-US" altLang="en-PK" sz="22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endParaRPr lang="en-US" altLang="en-PK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PK" sz="2200" b="1" dirty="0">
                <a:latin typeface="Arial" panose="020B0604020202020204" pitchFamily="34" charset="0"/>
                <a:cs typeface="Arial" panose="020B0604020202020204" pitchFamily="34" charset="0"/>
              </a:rPr>
              <a:t>50 %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DB14EB-2915-823A-F0F0-343B38BCC353}"/>
              </a:ext>
            </a:extLst>
          </p:cNvPr>
          <p:cNvSpPr txBox="1"/>
          <p:nvPr/>
        </p:nvSpPr>
        <p:spPr>
          <a:xfrm>
            <a:off x="36342" y="48421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Core Concept</a:t>
            </a:r>
          </a:p>
        </p:txBody>
      </p:sp>
    </p:spTree>
    <p:extLst>
      <p:ext uri="{BB962C8B-B14F-4D97-AF65-F5344CB8AC3E}">
        <p14:creationId xmlns:p14="http://schemas.microsoft.com/office/powerpoint/2010/main" val="379265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5114755" y="1489774"/>
          <a:ext cx="3572045" cy="4129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12303"/>
            <a:ext cx="8229600" cy="93096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Motto Vision;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The Dream/Tomorrow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336177" y="1855303"/>
            <a:ext cx="5109883" cy="4728059"/>
          </a:xfrm>
        </p:spPr>
        <p:txBody>
          <a:bodyPr>
            <a:normAutofit/>
          </a:bodyPr>
          <a:lstStyle/>
          <a:p>
            <a:pPr lvl="0"/>
            <a:r>
              <a:rPr lang="en-US" sz="3000" dirty="0"/>
              <a:t>To impart evidence based research oriented medical education</a:t>
            </a:r>
          </a:p>
          <a:p>
            <a:pPr lvl="0"/>
            <a:r>
              <a:rPr lang="en-US" sz="3000" dirty="0"/>
              <a:t>To provide best possible patient care</a:t>
            </a:r>
          </a:p>
          <a:p>
            <a:pPr lvl="0"/>
            <a:r>
              <a:rPr lang="en-US" sz="3000" dirty="0"/>
              <a:t>To inculcate the values of mutual respect and ethical practice of medicine</a:t>
            </a:r>
          </a:p>
          <a:p>
            <a:pPr marL="0" indent="0">
              <a:buNone/>
            </a:pPr>
            <a:endParaRPr lang="en-US" sz="3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B5DF3-1E04-917E-A560-2B393020D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9" descr="DSC00611">
            <a:extLst>
              <a:ext uri="{FF2B5EF4-FFF2-40B4-BE49-F238E27FC236}">
                <a16:creationId xmlns:a16="http://schemas.microsoft.com/office/drawing/2014/main" id="{4E1CB200-EF72-27F9-025B-99FDFBFD134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7588" y="1600200"/>
            <a:ext cx="2917825" cy="2185988"/>
          </a:xfrm>
        </p:spPr>
      </p:pic>
      <p:pic>
        <p:nvPicPr>
          <p:cNvPr id="49155" name="Picture 10" descr="DSC00609">
            <a:extLst>
              <a:ext uri="{FF2B5EF4-FFF2-40B4-BE49-F238E27FC236}">
                <a16:creationId xmlns:a16="http://schemas.microsoft.com/office/drawing/2014/main" id="{B85F752F-D342-1F91-DF39-F0309F4941D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8588" y="1600200"/>
            <a:ext cx="2917825" cy="2185988"/>
          </a:xfrm>
        </p:spPr>
      </p:pic>
      <p:pic>
        <p:nvPicPr>
          <p:cNvPr id="49156" name="Picture 11" descr="DSC00606">
            <a:extLst>
              <a:ext uri="{FF2B5EF4-FFF2-40B4-BE49-F238E27FC236}">
                <a16:creationId xmlns:a16="http://schemas.microsoft.com/office/drawing/2014/main" id="{8B8FDD79-51E9-392D-B306-BF67DA92744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7588" y="3938588"/>
            <a:ext cx="2917825" cy="2187575"/>
          </a:xfrm>
        </p:spPr>
      </p:pic>
      <p:pic>
        <p:nvPicPr>
          <p:cNvPr id="49157" name="Picture 14" descr="DSC00610">
            <a:extLst>
              <a:ext uri="{FF2B5EF4-FFF2-40B4-BE49-F238E27FC236}">
                <a16:creationId xmlns:a16="http://schemas.microsoft.com/office/drawing/2014/main" id="{40A022EB-01B8-3FDE-98D7-4C894869521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8588" y="3938588"/>
            <a:ext cx="2917825" cy="21875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905E36-A0BD-842D-8BB1-A85D26C0B78C}"/>
              </a:ext>
            </a:extLst>
          </p:cNvPr>
          <p:cNvSpPr txBox="1"/>
          <p:nvPr/>
        </p:nvSpPr>
        <p:spPr>
          <a:xfrm>
            <a:off x="36342" y="48421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Core Concept</a:t>
            </a:r>
          </a:p>
        </p:txBody>
      </p:sp>
    </p:spTree>
    <p:extLst>
      <p:ext uri="{BB962C8B-B14F-4D97-AF65-F5344CB8AC3E}">
        <p14:creationId xmlns:p14="http://schemas.microsoft.com/office/powerpoint/2010/main" val="2401602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8D384-EDBB-D6F6-FFD8-ECDFCE8CD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B6F0AE39-2635-5FAF-6EF8-2B6A67BE4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rtl="1" eaLnBrk="1" hangingPunct="1">
              <a:defRPr/>
            </a:pPr>
            <a:endParaRPr lang="en-US" sz="44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B2006A15-98F7-03ED-6731-6D131026E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838200"/>
            <a:ext cx="8382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-128"/>
              </a:defRPr>
            </a:lvl9pPr>
          </a:lstStyle>
          <a:p>
            <a:pPr algn="ct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pple Chancery" charset="0"/>
                <a:ea typeface="Apple Chancery" charset="0"/>
                <a:cs typeface="Apple Chancery" charset="0"/>
              </a:rPr>
              <a:t>Medicine is a profession </a:t>
            </a:r>
          </a:p>
          <a:p>
            <a:pPr algn="ct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pple Chancery" charset="0"/>
                <a:ea typeface="Apple Chancery" charset="0"/>
                <a:cs typeface="Apple Chancery" charset="0"/>
              </a:rPr>
              <a:t>incorporating science and evidence base</a:t>
            </a:r>
          </a:p>
          <a:p>
            <a:pPr algn="ct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endParaRPr lang="en-US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ple Chancery" charset="0"/>
              <a:ea typeface="Apple Chancery" charset="0"/>
              <a:cs typeface="Apple Chancery" charset="0"/>
            </a:endParaRPr>
          </a:p>
          <a:p>
            <a:pPr algn="ct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pple Chancery" charset="0"/>
                <a:ea typeface="Apple Chancery" charset="0"/>
                <a:cs typeface="Apple Chancery" charset="0"/>
              </a:rPr>
              <a:t>But</a:t>
            </a:r>
          </a:p>
          <a:p>
            <a:pPr algn="ct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endParaRPr lang="en-US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ple Chancery" charset="0"/>
              <a:ea typeface="Apple Chancery" charset="0"/>
              <a:cs typeface="Apple Chancery" charset="0"/>
            </a:endParaRPr>
          </a:p>
          <a:p>
            <a:pPr algn="ctr" rtl="1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  <a:defRPr/>
            </a:pPr>
            <a:r>
              <a:rPr lang="en-US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ja-JP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pple Chancery" charset="0"/>
                <a:ea typeface="Apple Chancery" charset="0"/>
                <a:cs typeface="Apple Chancery" charset="0"/>
              </a:rPr>
              <a:t>‘</a:t>
            </a:r>
            <a:r>
              <a:rPr lang="en-US" altLang="ja-JP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pple Chancery" charset="0"/>
                <a:ea typeface="Apple Chancery" charset="0"/>
                <a:cs typeface="Apple Chancery" charset="0"/>
              </a:rPr>
              <a:t>the art of being a physician</a:t>
            </a:r>
            <a:r>
              <a:rPr lang="ja-JP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pple Chancery" charset="0"/>
                <a:ea typeface="Apple Chancery" charset="0"/>
                <a:cs typeface="Apple Chancery" charset="0"/>
              </a:rPr>
              <a:t>’</a:t>
            </a:r>
            <a:r>
              <a:rPr lang="en-US" altLang="ja-JP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pple Chancery" charset="0"/>
                <a:ea typeface="Apple Chancery" charset="0"/>
                <a:cs typeface="Apple Chancery" charset="0"/>
              </a:rPr>
              <a:t> </a:t>
            </a:r>
            <a:endParaRPr lang="en-US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ple Chancery" charset="0"/>
              <a:ea typeface="Apple Chancery" charset="0"/>
              <a:cs typeface="Apple Chance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626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2024-01-25-22-55-53" descr="VIDEO-2024-01-25-22-55-53">
            <a:hlinkClick r:id="" action="ppaction://media"/>
            <a:extLst>
              <a:ext uri="{FF2B5EF4-FFF2-40B4-BE49-F238E27FC236}">
                <a16:creationId xmlns:a16="http://schemas.microsoft.com/office/drawing/2014/main" id="{A891B20D-9BD3-F84D-A28C-4A170C6BAD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843172"/>
            <a:ext cx="9137650" cy="517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7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E41D2-DDB7-3824-46C8-E808B2AA6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5EB7D-C4F4-735A-E89C-5F64C1258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8458200" cy="11620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800" b="1" dirty="0">
                <a:solidFill>
                  <a:schemeClr val="accent1"/>
                </a:solidFill>
                <a:latin typeface="Arial" pitchFamily="34" charset="0"/>
              </a:rPr>
              <a:t>Behavioural Sciences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4F3D98-8B5F-4ECF-ABA0-FB64858C5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5412014"/>
            <a:ext cx="7086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400" b="1" dirty="0">
                <a:latin typeface="Arial" pitchFamily="34" charset="0"/>
              </a:rPr>
              <a:t>Institute of Psychiatry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400" b="1" dirty="0">
                <a:latin typeface="Arial" pitchFamily="34" charset="0"/>
              </a:rPr>
              <a:t>Benazir Bhutto Hospital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6400"/>
            <a:ext cx="6096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11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C5A9A-9DAB-C3A7-CA5C-E7985D59A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>
            <a:extLst>
              <a:ext uri="{FF2B5EF4-FFF2-40B4-BE49-F238E27FC236}">
                <a16:creationId xmlns:a16="http://schemas.microsoft.com/office/drawing/2014/main" id="{98D82380-7E15-8350-B9AD-C8FDA5043F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altLang="en-US" sz="4400" i="1"/>
          </a:p>
          <a:p>
            <a:pPr algn="ctr" eaLnBrk="1" hangingPunct="1">
              <a:buFont typeface="Wingdings" pitchFamily="2" charset="2"/>
              <a:buNone/>
            </a:pPr>
            <a:endParaRPr lang="en-US" altLang="en-US" sz="4400" i="1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4400" b="1" i="1">
                <a:solidFill>
                  <a:srgbClr val="FF3300"/>
                </a:solidFill>
                <a:latin typeface="Century Gothic" panose="020B0502020202020204" pitchFamily="34" charset="0"/>
              </a:rPr>
              <a:t>Thank you </a:t>
            </a:r>
          </a:p>
          <a:p>
            <a:pPr algn="ctr" eaLnBrk="1" hangingPunct="1">
              <a:buFont typeface="Wingdings" pitchFamily="2" charset="2"/>
              <a:buChar char="n"/>
            </a:pPr>
            <a:endParaRPr lang="en-US" altLang="en-US" sz="4400" b="1" i="1">
              <a:solidFill>
                <a:srgbClr val="FF33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599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E61E5-4D24-3AE2-D829-2BFE15AF6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65" y="1854921"/>
            <a:ext cx="8474270" cy="114300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Introduction to Behavioral Sciences</a:t>
            </a:r>
            <a:endParaRPr lang="en-US" sz="6000" b="1" dirty="0">
              <a:solidFill>
                <a:srgbClr val="7030A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572000"/>
            <a:ext cx="3646154" cy="2005879"/>
          </a:xfrm>
        </p:spPr>
      </p:pic>
    </p:spTree>
    <p:extLst>
      <p:ext uri="{BB962C8B-B14F-4D97-AF65-F5344CB8AC3E}">
        <p14:creationId xmlns:p14="http://schemas.microsoft.com/office/powerpoint/2010/main" val="1273605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3" y="838200"/>
            <a:ext cx="8077200" cy="56349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A777C2-46DD-58A0-30D7-5BA5C757E400}"/>
              </a:ext>
            </a:extLst>
          </p:cNvPr>
          <p:cNvSpPr txBox="1"/>
          <p:nvPr/>
        </p:nvSpPr>
        <p:spPr>
          <a:xfrm>
            <a:off x="265043" y="186697"/>
            <a:ext cx="83488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n-lt"/>
              </a:rPr>
              <a:t>Professor Umar Model of Integrated Lecture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50288-212F-785A-D1AF-A58B1C795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458200" cy="609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Arial" pitchFamily="34" charset="0"/>
              </a:rPr>
              <a:t>Why do you want to become a Doctor ?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7C1FEC2-6C25-BDC1-F376-F61B83AE14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0382303"/>
              </p:ext>
            </p:extLst>
          </p:nvPr>
        </p:nvGraphicFramePr>
        <p:xfrm>
          <a:off x="228600" y="1066801"/>
          <a:ext cx="8077200" cy="5562599"/>
        </p:xfrm>
        <a:graphic>
          <a:graphicData uri="http://schemas.openxmlformats.org/drawingml/2006/table">
            <a:tbl>
              <a:tblPr/>
              <a:tblGrid>
                <a:gridCol w="7030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7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5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Responses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charset="0"/>
                          <a:ea typeface="ＭＳ Ｐゴシック" charset="-128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79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Ability to 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earn money 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and the good social standing in society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79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Eradicating illnesses and 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finding a cure 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for various diseases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79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Medical profession is the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noblest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and the most respected 	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79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Students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ambition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or their parent</a:t>
                      </a:r>
                      <a:r>
                        <a:rPr kumimoji="0" lang="ja-JP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’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 dreams 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551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Inspiration to be of 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service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to the humanity, the nation, the country and religion 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Garamond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Garamond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Garamond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DD5C2-9CCA-538B-4406-3CE62A33D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B6291-0FB1-24E7-DCF8-E288DDED3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001000" cy="792162"/>
          </a:xfrm>
        </p:spPr>
        <p:txBody>
          <a:bodyPr/>
          <a:lstStyle/>
          <a:p>
            <a:pPr algn="ctr"/>
            <a:r>
              <a:rPr lang="en-PK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Health 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374D5-EABC-194E-CEFF-C0DD43D13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536192"/>
            <a:ext cx="5562600" cy="4940808"/>
          </a:xfrm>
        </p:spPr>
        <p:txBody>
          <a:bodyPr>
            <a:normAutofit/>
          </a:bodyPr>
          <a:lstStyle/>
          <a:p>
            <a:pPr marL="361950" indent="-342900"/>
            <a:endParaRPr lang="en-GB" sz="2400" dirty="0">
              <a:solidFill>
                <a:srgbClr val="231F20"/>
              </a:solidFill>
              <a:cs typeface="Arial" panose="020B0604020202020204" pitchFamily="34" charset="0"/>
            </a:endParaRPr>
          </a:p>
          <a:p>
            <a:pPr marL="361950" indent="-342900"/>
            <a:r>
              <a:rPr lang="en-GB" sz="2400" dirty="0">
                <a:solidFill>
                  <a:srgbClr val="231F20"/>
                </a:solidFill>
                <a:cs typeface="Arial" panose="020B0604020202020204" pitchFamily="34" charset="0"/>
              </a:rPr>
              <a:t>Health refers to a state of complete </a:t>
            </a:r>
            <a:r>
              <a:rPr lang="en-GB" sz="2400" b="1" dirty="0">
                <a:solidFill>
                  <a:srgbClr val="C00000"/>
                </a:solidFill>
                <a:cs typeface="APPLE CHANCERY" panose="03020702040506060504" pitchFamily="66" charset="-79"/>
              </a:rPr>
              <a:t>emotional and physical well-being</a:t>
            </a:r>
          </a:p>
          <a:p>
            <a:pPr marL="19050" indent="0">
              <a:buNone/>
            </a:pPr>
            <a:r>
              <a:rPr lang="en-GB" sz="2400" b="1" dirty="0">
                <a:solidFill>
                  <a:srgbClr val="C00000"/>
                </a:solidFill>
                <a:cs typeface="APPLE CHANCERY" panose="03020702040506060504" pitchFamily="66" charset="-79"/>
              </a:rPr>
              <a:t> </a:t>
            </a:r>
          </a:p>
          <a:p>
            <a:pPr marL="361950" indent="-342900"/>
            <a:r>
              <a:rPr lang="en-GB" sz="2400" b="1" dirty="0">
                <a:cs typeface="Arial" panose="020B0604020202020204" pitchFamily="34" charset="0"/>
              </a:rPr>
              <a:t>Mental and Physical health </a:t>
            </a:r>
            <a:r>
              <a:rPr lang="en-GB" sz="2400" dirty="0">
                <a:solidFill>
                  <a:srgbClr val="231F20"/>
                </a:solidFill>
                <a:cs typeface="Arial" panose="020B0604020202020204" pitchFamily="34" charset="0"/>
              </a:rPr>
              <a:t>are the two most frequently discussed types of health. </a:t>
            </a:r>
          </a:p>
          <a:p>
            <a:pPr marL="361950" indent="-342900"/>
            <a:endParaRPr lang="en-GB" sz="2400" dirty="0">
              <a:solidFill>
                <a:srgbClr val="231F20"/>
              </a:solidFill>
              <a:cs typeface="Arial" panose="020B0604020202020204" pitchFamily="34" charset="0"/>
            </a:endParaRPr>
          </a:p>
          <a:p>
            <a:pPr marL="361950" indent="-342900"/>
            <a:r>
              <a:rPr lang="en-GB" sz="2400" b="1" dirty="0">
                <a:solidFill>
                  <a:srgbClr val="231F20"/>
                </a:solidFill>
                <a:cs typeface="Arial" panose="020B0604020202020204" pitchFamily="34" charset="0"/>
              </a:rPr>
              <a:t>Spiritual, Emotional, and Financial health </a:t>
            </a:r>
            <a:r>
              <a:rPr lang="en-GB" sz="2400" dirty="0">
                <a:solidFill>
                  <a:srgbClr val="231F20"/>
                </a:solidFill>
                <a:cs typeface="Arial" panose="020B0604020202020204" pitchFamily="34" charset="0"/>
              </a:rPr>
              <a:t>also contribute to overall health</a:t>
            </a:r>
          </a:p>
          <a:p>
            <a:endParaRPr lang="en-P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E9C864-02DE-649A-D60C-702167DBF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167053"/>
            <a:ext cx="2415777" cy="56909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031D11-63B4-9894-C093-FB009534046D}"/>
              </a:ext>
            </a:extLst>
          </p:cNvPr>
          <p:cNvSpPr txBox="1"/>
          <p:nvPr/>
        </p:nvSpPr>
        <p:spPr>
          <a:xfrm>
            <a:off x="36342" y="48421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Core Concept</a:t>
            </a:r>
          </a:p>
        </p:txBody>
      </p:sp>
    </p:spTree>
    <p:extLst>
      <p:ext uri="{BB962C8B-B14F-4D97-AF65-F5344CB8AC3E}">
        <p14:creationId xmlns:p14="http://schemas.microsoft.com/office/powerpoint/2010/main" val="84402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91CFF-8B16-6EBD-FA40-53523067C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3BE33E1-F1E0-A34C-96CD-B45A4DB6C846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2166938" y="274638"/>
            <a:ext cx="6977062" cy="620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 anchor="ctr"/>
          <a:lstStyle/>
          <a:p>
            <a:pPr eaLnBrk="1" hangingPunct="1"/>
            <a:r>
              <a:rPr lang="en-GB" altLang="ja-JP" sz="2800" dirty="0">
                <a:solidFill>
                  <a:srgbClr val="1E7FB8"/>
                </a:solidFill>
                <a:ea typeface="MS PGothic" pitchFamily="34" charset="-128"/>
              </a:rPr>
              <a:t>   </a:t>
            </a:r>
            <a:endParaRPr lang="en-US" altLang="ja-JP" sz="2800" dirty="0">
              <a:solidFill>
                <a:srgbClr val="1E7FB8"/>
              </a:solidFill>
              <a:ea typeface="MS PGothic" pitchFamily="34" charset="-128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C90189E-92D2-BA00-4F97-A56D6130B2CD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 bwMode="auto">
          <a:xfrm>
            <a:off x="0" y="743466"/>
            <a:ext cx="8364538" cy="14515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normAutofit/>
          </a:bodyPr>
          <a:lstStyle/>
          <a:p>
            <a:pPr marL="560752" lvl="1" indent="-240720" algn="ctr" defTabSz="801472">
              <a:buNone/>
            </a:pPr>
            <a:r>
              <a:rPr lang="en-GB" altLang="ja-JP" sz="2400" b="1" dirty="0">
                <a:latin typeface="Arial" charset="0"/>
                <a:ea typeface="Arial" charset="0"/>
                <a:cs typeface="Arial" charset="0"/>
              </a:rPr>
              <a:t>Almost half of the world's population live in a country where, on an average</a:t>
            </a:r>
            <a:r>
              <a:rPr lang="en-GB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altLang="ja-JP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there is one psychiatrist or less to serve 200,000 people or more. </a:t>
            </a:r>
            <a:endParaRPr lang="en-US" altLang="ja-JP" sz="24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173" name="Picture 13" descr="untitled (Medium)">
            <a:extLst>
              <a:ext uri="{FF2B5EF4-FFF2-40B4-BE49-F238E27FC236}">
                <a16:creationId xmlns:a16="http://schemas.microsoft.com/office/drawing/2014/main" id="{7E02237A-E95D-23C8-64A1-1F22D0FE0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752" y="2043112"/>
            <a:ext cx="7775033" cy="4542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53CDF0-F326-E164-D85C-8FBEE7C1E8AF}"/>
              </a:ext>
            </a:extLst>
          </p:cNvPr>
          <p:cNvSpPr txBox="1"/>
          <p:nvPr/>
        </p:nvSpPr>
        <p:spPr>
          <a:xfrm>
            <a:off x="36342" y="48421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Core Concept</a:t>
            </a:r>
          </a:p>
        </p:txBody>
      </p:sp>
    </p:spTree>
    <p:extLst>
      <p:ext uri="{BB962C8B-B14F-4D97-AF65-F5344CB8AC3E}">
        <p14:creationId xmlns:p14="http://schemas.microsoft.com/office/powerpoint/2010/main" val="2755546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77724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Asia</a:t>
            </a:r>
          </a:p>
        </p:txBody>
      </p:sp>
      <p:pic>
        <p:nvPicPr>
          <p:cNvPr id="4" name="Picture 3" descr="Screen Shot 2017-05-09 at 16.08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17639"/>
            <a:ext cx="3886200" cy="51657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D529D6-E133-F841-BAFB-C94F122E53AE}"/>
              </a:ext>
            </a:extLst>
          </p:cNvPr>
          <p:cNvSpPr/>
          <p:nvPr/>
        </p:nvSpPr>
        <p:spPr>
          <a:xfrm>
            <a:off x="4267201" y="2125267"/>
            <a:ext cx="4038600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Burden of </a:t>
            </a:r>
            <a:r>
              <a:rPr lang="en-GB" sz="2400" b="1" dirty="0">
                <a:solidFill>
                  <a:srgbClr val="FF0000"/>
                </a:solidFill>
              </a:rPr>
              <a:t>Chronic Diseases </a:t>
            </a:r>
            <a:r>
              <a:rPr lang="en-GB" sz="2400" dirty="0">
                <a:solidFill>
                  <a:srgbClr val="FF0000"/>
                </a:solidFill>
              </a:rPr>
              <a:t>is much higher &amp; increasing at a Faster Rate in </a:t>
            </a:r>
          </a:p>
          <a:p>
            <a:pPr algn="ctr"/>
            <a:r>
              <a:rPr lang="en-GB" sz="2400" dirty="0">
                <a:solidFill>
                  <a:srgbClr val="FF0000"/>
                </a:solidFill>
              </a:rPr>
              <a:t>South Asia than Globally</a:t>
            </a:r>
          </a:p>
          <a:p>
            <a:endParaRPr lang="en-GB" sz="2400" dirty="0">
              <a:solidFill>
                <a:srgbClr val="C00000"/>
              </a:solidFill>
            </a:endParaRPr>
          </a:p>
          <a:p>
            <a:endParaRPr lang="en-GB" sz="2400" dirty="0">
              <a:solidFill>
                <a:srgbClr val="C00000"/>
              </a:solidFill>
            </a:endParaRPr>
          </a:p>
          <a:p>
            <a:endParaRPr lang="en-GB" sz="2400" dirty="0">
              <a:solidFill>
                <a:srgbClr val="C00000"/>
              </a:solidFill>
            </a:endParaRPr>
          </a:p>
          <a:p>
            <a:endParaRPr lang="en-GB" sz="900" dirty="0"/>
          </a:p>
          <a:p>
            <a:endParaRPr lang="en-GB" sz="900" dirty="0"/>
          </a:p>
          <a:p>
            <a:endParaRPr lang="en-GB" sz="900" b="1" dirty="0"/>
          </a:p>
          <a:p>
            <a:endParaRPr lang="en-GB" sz="900" b="1" dirty="0"/>
          </a:p>
          <a:p>
            <a:endParaRPr lang="en-GB" sz="900" b="1" dirty="0"/>
          </a:p>
          <a:p>
            <a:endParaRPr lang="en-GB" sz="900" b="1" dirty="0"/>
          </a:p>
          <a:p>
            <a:endParaRPr lang="en-GB" sz="900" b="1" dirty="0"/>
          </a:p>
          <a:p>
            <a:endParaRPr lang="en-GB" sz="900" b="1" dirty="0"/>
          </a:p>
          <a:p>
            <a:endParaRPr lang="en-GB" sz="900" b="1" dirty="0"/>
          </a:p>
          <a:p>
            <a:endParaRPr lang="en-GB" sz="900" b="1" dirty="0"/>
          </a:p>
          <a:p>
            <a:endParaRPr lang="en-GB" sz="900" b="1" dirty="0"/>
          </a:p>
          <a:p>
            <a:pPr algn="ctr"/>
            <a:r>
              <a:rPr lang="en-GB" sz="1200" b="1" dirty="0"/>
              <a:t>(WHO &amp; World Bank)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59ADB8-3B34-8DA1-4B3D-C22CCDC2461F}"/>
              </a:ext>
            </a:extLst>
          </p:cNvPr>
          <p:cNvSpPr txBox="1"/>
          <p:nvPr/>
        </p:nvSpPr>
        <p:spPr>
          <a:xfrm>
            <a:off x="36342" y="48421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Core Concept</a:t>
            </a:r>
          </a:p>
        </p:txBody>
      </p:sp>
    </p:spTree>
    <p:extLst>
      <p:ext uri="{BB962C8B-B14F-4D97-AF65-F5344CB8AC3E}">
        <p14:creationId xmlns:p14="http://schemas.microsoft.com/office/powerpoint/2010/main" val="83510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C654D-EFF4-874B-B2E4-0882F9B59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2" y="918111"/>
            <a:ext cx="8229599" cy="685800"/>
          </a:xfrm>
        </p:spPr>
        <p:txBody>
          <a:bodyPr/>
          <a:lstStyle/>
          <a:p>
            <a:r>
              <a: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and Physical Health: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Morbidity &amp; Mortality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4964D-FECD-B34D-8B6A-2CD65DC57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2400" y="2057400"/>
            <a:ext cx="4316014" cy="3432571"/>
          </a:xfrm>
        </p:spPr>
        <p:txBody>
          <a:bodyPr/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People with mental illness 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earlier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because </a:t>
            </a:r>
            <a:r>
              <a:rPr lang="en-GB" sz="2000" b="1" dirty="0">
                <a:latin typeface="Arial" panose="020B0604020202020204" pitchFamily="34" charset="0"/>
                <a:ea typeface="Wingdings"/>
                <a:cs typeface="Arial" panose="020B0604020202020204" pitchFamily="34" charset="0"/>
                <a:sym typeface="Wingdings"/>
              </a:rPr>
              <a:t>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prevalence physical illness</a:t>
            </a:r>
          </a:p>
          <a:p>
            <a:endParaRPr lang="en-GB" sz="2000" b="1" dirty="0">
              <a:solidFill>
                <a:srgbClr val="F796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People with long term physical illnesses have  </a:t>
            </a:r>
            <a:r>
              <a:rPr lang="en-GB" sz="2000" b="1" dirty="0">
                <a:latin typeface="Arial" panose="020B0604020202020204" pitchFamily="34" charset="0"/>
                <a:ea typeface="Wingdings"/>
                <a:cs typeface="Arial" panose="020B0604020202020204" pitchFamily="34" charset="0"/>
                <a:sym typeface="Wingdings"/>
              </a:rPr>
              <a:t>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prevalence of 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illness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&amp; those with multimorbidity are even worse</a:t>
            </a:r>
          </a:p>
          <a:p>
            <a:pPr marL="85725" indent="0">
              <a:buNone/>
            </a:pPr>
            <a:endParaRPr lang="en-GB" dirty="0"/>
          </a:p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AA7B91A-853B-4244-ADD0-B6433D814E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6537626"/>
              </p:ext>
            </p:extLst>
          </p:nvPr>
        </p:nvGraphicFramePr>
        <p:xfrm>
          <a:off x="152402" y="1368030"/>
          <a:ext cx="4316014" cy="4121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27B4056-1B4C-1F34-F459-6DBF33AAF765}"/>
              </a:ext>
            </a:extLst>
          </p:cNvPr>
          <p:cNvSpPr txBox="1"/>
          <p:nvPr/>
        </p:nvSpPr>
        <p:spPr>
          <a:xfrm>
            <a:off x="36342" y="48421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Core Concept</a:t>
            </a:r>
          </a:p>
        </p:txBody>
      </p:sp>
    </p:spTree>
    <p:extLst>
      <p:ext uri="{BB962C8B-B14F-4D97-AF65-F5344CB8AC3E}">
        <p14:creationId xmlns:p14="http://schemas.microsoft.com/office/powerpoint/2010/main" val="12050743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3551</TotalTime>
  <Words>544</Words>
  <Application>Microsoft Office PowerPoint</Application>
  <PresentationFormat>On-screen Show (4:3)</PresentationFormat>
  <Paragraphs>168</Paragraphs>
  <Slides>24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MS PGothic</vt:lpstr>
      <vt:lpstr>MS PGothic</vt:lpstr>
      <vt:lpstr>APPLE CHANCERY</vt:lpstr>
      <vt:lpstr>APPLE CHANCERY</vt:lpstr>
      <vt:lpstr>Arial</vt:lpstr>
      <vt:lpstr>Arial Black</vt:lpstr>
      <vt:lpstr>Calibri</vt:lpstr>
      <vt:lpstr>Cambria</vt:lpstr>
      <vt:lpstr>Century Gothic</vt:lpstr>
      <vt:lpstr>Comic Sans MS</vt:lpstr>
      <vt:lpstr>Garamond</vt:lpstr>
      <vt:lpstr>Times New Roman</vt:lpstr>
      <vt:lpstr>Wingdings</vt:lpstr>
      <vt:lpstr>Adjacency</vt:lpstr>
      <vt:lpstr>PowerPoint Presentation</vt:lpstr>
      <vt:lpstr>Motto Vision; The Dream/Tomorrow</vt:lpstr>
      <vt:lpstr>Introduction to Behavioral Sciences</vt:lpstr>
      <vt:lpstr>PowerPoint Presentation</vt:lpstr>
      <vt:lpstr>Why do you want to become a Doctor ?</vt:lpstr>
      <vt:lpstr>What is Health ? </vt:lpstr>
      <vt:lpstr>   </vt:lpstr>
      <vt:lpstr>South Asia</vt:lpstr>
      <vt:lpstr>Mental and Physical Health: Morbidity &amp; Mortality</vt:lpstr>
      <vt:lpstr>Behavioural Sciences ?</vt:lpstr>
      <vt:lpstr>Behavioural Sciences – Artificial Intellligence </vt:lpstr>
      <vt:lpstr>Behavioural Sciences ?</vt:lpstr>
      <vt:lpstr>Behavioural Sciences ?</vt:lpstr>
      <vt:lpstr>Psychology</vt:lpstr>
      <vt:lpstr>SOCIOLOGY</vt:lpstr>
      <vt:lpstr>Anthropology</vt:lpstr>
      <vt:lpstr>Teaching Structure</vt:lpstr>
      <vt:lpstr>Faculty for teaching Behavioral Sciences</vt:lpstr>
      <vt:lpstr>Behavioral Sciences Examination</vt:lpstr>
      <vt:lpstr>PowerPoint Presentation</vt:lpstr>
      <vt:lpstr>PowerPoint Presentation</vt:lpstr>
      <vt:lpstr>PowerPoint Presentation</vt:lpstr>
      <vt:lpstr>Behavioural Sciences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</dc:creator>
  <cp:lastModifiedBy>Kainat Mirza</cp:lastModifiedBy>
  <cp:revision>230</cp:revision>
  <dcterms:created xsi:type="dcterms:W3CDTF">2017-09-13T04:32:53Z</dcterms:created>
  <dcterms:modified xsi:type="dcterms:W3CDTF">2025-02-18T07:01:35Z</dcterms:modified>
</cp:coreProperties>
</file>