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Lst>
  <p:notesMasterIdLst>
    <p:notesMasterId r:id="rId50"/>
  </p:notesMasterIdLst>
  <p:sldIdLst>
    <p:sldId id="256" r:id="rId9"/>
    <p:sldId id="294" r:id="rId10"/>
    <p:sldId id="295"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6" r:id="rId47"/>
    <p:sldId id="292" r:id="rId48"/>
    <p:sldId id="293" r:id="rId49"/>
  </p:sldIdLst>
  <p:sldSz cx="9144000" cy="6858000" type="screen4x3"/>
  <p:notesSz cx="6858000" cy="9144000"/>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p:scale>
          <a:sx n="100" d="100"/>
          <a:sy n="100" d="100"/>
        </p:scale>
        <p:origin x="1512" y="27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34849950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3:notes"/>
          <p:cNvSpPr txBox="1"/>
          <p:nvPr/>
        </p:nvSpPr>
        <p:spPr>
          <a:xfrm>
            <a:off x="3886200"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a:t>
            </a:r>
            <a:endParaRPr/>
          </a:p>
        </p:txBody>
      </p:sp>
      <p:sp>
        <p:nvSpPr>
          <p:cNvPr id="399" name="Google Shape;399;p13:notes"/>
          <p:cNvSpPr txBox="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a:solidFill>
                  <a:srgbClr val="000000"/>
                </a:solidFill>
                <a:latin typeface="Times New Roman"/>
                <a:ea typeface="Times New Roman"/>
                <a:cs typeface="Times New Roman"/>
                <a:sym typeface="Times New Roman"/>
              </a:rPr>
              <a:t>Temple College EMS Professions</a:t>
            </a:r>
            <a:endParaRPr/>
          </a:p>
        </p:txBody>
      </p:sp>
      <p:sp>
        <p:nvSpPr>
          <p:cNvPr id="400" name="Google Shape;400;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14</a:t>
            </a:fld>
            <a:endParaRPr/>
          </a:p>
        </p:txBody>
      </p:sp>
      <p:sp>
        <p:nvSpPr>
          <p:cNvPr id="401" name="Google Shape;40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2" name="Google Shape;40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3" name="Google Shape;43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0" name="Google Shape;48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https://bmcpublichealth.biomedcentral.com/articles/10.1186/s12889-022-13887-2#Tab1</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30</a:t>
            </a:fld>
            <a:endParaRPr lang="en-US"/>
          </a:p>
        </p:txBody>
      </p:sp>
    </p:spTree>
    <p:extLst>
      <p:ext uri="{BB962C8B-B14F-4D97-AF65-F5344CB8AC3E}">
        <p14:creationId xmlns:p14="http://schemas.microsoft.com/office/powerpoint/2010/main" val="2199252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Incidence of burns. </a:t>
            </a:r>
            <a:r>
              <a:rPr lang="en-US" b="1" dirty="0"/>
              <a:t>A</a:t>
            </a:r>
            <a:r>
              <a:rPr lang="en-US" dirty="0"/>
              <a:t> distribution of new cases among different age categories in 2019.</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32</a:t>
            </a:fld>
            <a:endParaRPr lang="en-US"/>
          </a:p>
        </p:txBody>
      </p:sp>
    </p:spTree>
    <p:extLst>
      <p:ext uri="{BB962C8B-B14F-4D97-AF65-F5344CB8AC3E}">
        <p14:creationId xmlns:p14="http://schemas.microsoft.com/office/powerpoint/2010/main" val="2408679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 </a:t>
            </a:r>
            <a:r>
              <a:rPr lang="en-US" dirty="0"/>
              <a:t>the increased or decreased in the number of new cases by sex in 2019 compared with 1990 among 204 countries and territories.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33</a:t>
            </a:fld>
            <a:endParaRPr lang="en-US"/>
          </a:p>
        </p:txBody>
      </p:sp>
    </p:spTree>
    <p:extLst>
      <p:ext uri="{BB962C8B-B14F-4D97-AF65-F5344CB8AC3E}">
        <p14:creationId xmlns:p14="http://schemas.microsoft.com/office/powerpoint/2010/main" val="257106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2"/>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24" name="Google Shape;24;p2"/>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19"/>
          <p:cNvSpPr txBox="1">
            <a:spLocks noGrp="1"/>
          </p:cNvSpPr>
          <p:nvPr>
            <p:ph type="body" idx="1"/>
          </p:nvPr>
        </p:nvSpPr>
        <p:spPr>
          <a:xfrm>
            <a:off x="1176868" y="2658533"/>
            <a:ext cx="33375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760"/>
              <a:buNone/>
              <a:defRPr sz="2400" b="0">
                <a:solidFill>
                  <a:schemeClr val="accent1"/>
                </a:solidFill>
              </a:defRPr>
            </a:lvl1pPr>
            <a:lvl2pPr marL="914400" lvl="1" indent="-228600" algn="l" rtl="0">
              <a:spcBef>
                <a:spcPts val="600"/>
              </a:spcBef>
              <a:spcAft>
                <a:spcPts val="0"/>
              </a:spcAft>
              <a:buSzPts val="2300"/>
              <a:buNone/>
              <a:defRPr sz="2000" b="1"/>
            </a:lvl2pPr>
            <a:lvl3pPr marL="1371600" lvl="2" indent="-228600" algn="l" rtl="0">
              <a:spcBef>
                <a:spcPts val="600"/>
              </a:spcBef>
              <a:spcAft>
                <a:spcPts val="0"/>
              </a:spcAft>
              <a:buSzPts val="2070"/>
              <a:buNone/>
              <a:defRPr sz="1800" b="1"/>
            </a:lvl3pPr>
            <a:lvl4pPr marL="1828800" lvl="3" indent="-228600" algn="l" rtl="0">
              <a:spcBef>
                <a:spcPts val="600"/>
              </a:spcBef>
              <a:spcAft>
                <a:spcPts val="0"/>
              </a:spcAft>
              <a:buSzPts val="1840"/>
              <a:buNone/>
              <a:defRPr sz="1600" b="1"/>
            </a:lvl4pPr>
            <a:lvl5pPr marL="2286000" lvl="4" indent="-228600" algn="l" rtl="0">
              <a:spcBef>
                <a:spcPts val="600"/>
              </a:spcBef>
              <a:spcAft>
                <a:spcPts val="0"/>
              </a:spcAft>
              <a:buSzPts val="1840"/>
              <a:buNone/>
              <a:defRPr sz="1600" b="1"/>
            </a:lvl5pPr>
            <a:lvl6pPr marL="2743200" lvl="5" indent="-228600" algn="l" rtl="0">
              <a:spcBef>
                <a:spcPts val="600"/>
              </a:spcBef>
              <a:spcAft>
                <a:spcPts val="0"/>
              </a:spcAft>
              <a:buSzPts val="1840"/>
              <a:buNone/>
              <a:defRPr sz="1600" b="1"/>
            </a:lvl6pPr>
            <a:lvl7pPr marL="3200400" lvl="6" indent="-228600" algn="l" rtl="0">
              <a:spcBef>
                <a:spcPts val="600"/>
              </a:spcBef>
              <a:spcAft>
                <a:spcPts val="0"/>
              </a:spcAft>
              <a:buSzPts val="1840"/>
              <a:buNone/>
              <a:defRPr sz="1600" b="1"/>
            </a:lvl7pPr>
            <a:lvl8pPr marL="3657600" lvl="7" indent="-228600" algn="l" rtl="0">
              <a:spcBef>
                <a:spcPts val="600"/>
              </a:spcBef>
              <a:spcAft>
                <a:spcPts val="0"/>
              </a:spcAft>
              <a:buSzPts val="1840"/>
              <a:buNone/>
              <a:defRPr sz="1600" b="1"/>
            </a:lvl8pPr>
            <a:lvl9pPr marL="4114800" lvl="8" indent="-228600" algn="l" rtl="0">
              <a:spcBef>
                <a:spcPts val="600"/>
              </a:spcBef>
              <a:spcAft>
                <a:spcPts val="600"/>
              </a:spcAft>
              <a:buSzPts val="1840"/>
              <a:buNone/>
              <a:defRPr sz="1600" b="1"/>
            </a:lvl9pPr>
          </a:lstStyle>
          <a:p>
            <a:endParaRPr/>
          </a:p>
        </p:txBody>
      </p:sp>
      <p:sp>
        <p:nvSpPr>
          <p:cNvPr id="167" name="Google Shape;167;p19"/>
          <p:cNvSpPr txBox="1">
            <a:spLocks noGrp="1"/>
          </p:cNvSpPr>
          <p:nvPr>
            <p:ph type="body" idx="2"/>
          </p:nvPr>
        </p:nvSpPr>
        <p:spPr>
          <a:xfrm>
            <a:off x="1176868" y="3243263"/>
            <a:ext cx="3337500" cy="2706600"/>
          </a:xfrm>
          <a:prstGeom prst="rect">
            <a:avLst/>
          </a:prstGeom>
          <a:noFill/>
          <a:ln>
            <a:noFill/>
          </a:ln>
        </p:spPr>
        <p:txBody>
          <a:bodyPr spcFirstLastPara="1" wrap="square" lIns="91425" tIns="45700" rIns="91425" bIns="45700" anchor="t" anchorCtr="0">
            <a:norm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168" name="Google Shape;168;p19"/>
          <p:cNvSpPr txBox="1">
            <a:spLocks noGrp="1"/>
          </p:cNvSpPr>
          <p:nvPr>
            <p:ph type="body" idx="3"/>
          </p:nvPr>
        </p:nvSpPr>
        <p:spPr>
          <a:xfrm>
            <a:off x="4641832" y="2658533"/>
            <a:ext cx="33375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760"/>
              <a:buNone/>
              <a:defRPr sz="2400" b="0">
                <a:solidFill>
                  <a:schemeClr val="accent1"/>
                </a:solidFill>
              </a:defRPr>
            </a:lvl1pPr>
            <a:lvl2pPr marL="914400" lvl="1" indent="-228600" algn="l" rtl="0">
              <a:spcBef>
                <a:spcPts val="600"/>
              </a:spcBef>
              <a:spcAft>
                <a:spcPts val="0"/>
              </a:spcAft>
              <a:buSzPts val="2300"/>
              <a:buNone/>
              <a:defRPr sz="2000" b="1"/>
            </a:lvl2pPr>
            <a:lvl3pPr marL="1371600" lvl="2" indent="-228600" algn="l" rtl="0">
              <a:spcBef>
                <a:spcPts val="600"/>
              </a:spcBef>
              <a:spcAft>
                <a:spcPts val="0"/>
              </a:spcAft>
              <a:buSzPts val="2070"/>
              <a:buNone/>
              <a:defRPr sz="1800" b="1"/>
            </a:lvl3pPr>
            <a:lvl4pPr marL="1828800" lvl="3" indent="-228600" algn="l" rtl="0">
              <a:spcBef>
                <a:spcPts val="600"/>
              </a:spcBef>
              <a:spcAft>
                <a:spcPts val="0"/>
              </a:spcAft>
              <a:buSzPts val="1840"/>
              <a:buNone/>
              <a:defRPr sz="1600" b="1"/>
            </a:lvl4pPr>
            <a:lvl5pPr marL="2286000" lvl="4" indent="-228600" algn="l" rtl="0">
              <a:spcBef>
                <a:spcPts val="600"/>
              </a:spcBef>
              <a:spcAft>
                <a:spcPts val="0"/>
              </a:spcAft>
              <a:buSzPts val="1840"/>
              <a:buNone/>
              <a:defRPr sz="1600" b="1"/>
            </a:lvl5pPr>
            <a:lvl6pPr marL="2743200" lvl="5" indent="-228600" algn="l" rtl="0">
              <a:spcBef>
                <a:spcPts val="600"/>
              </a:spcBef>
              <a:spcAft>
                <a:spcPts val="0"/>
              </a:spcAft>
              <a:buSzPts val="1840"/>
              <a:buNone/>
              <a:defRPr sz="1600" b="1"/>
            </a:lvl6pPr>
            <a:lvl7pPr marL="3200400" lvl="6" indent="-228600" algn="l" rtl="0">
              <a:spcBef>
                <a:spcPts val="600"/>
              </a:spcBef>
              <a:spcAft>
                <a:spcPts val="0"/>
              </a:spcAft>
              <a:buSzPts val="1840"/>
              <a:buNone/>
              <a:defRPr sz="1600" b="1"/>
            </a:lvl7pPr>
            <a:lvl8pPr marL="3657600" lvl="7" indent="-228600" algn="l" rtl="0">
              <a:spcBef>
                <a:spcPts val="600"/>
              </a:spcBef>
              <a:spcAft>
                <a:spcPts val="0"/>
              </a:spcAft>
              <a:buSzPts val="1840"/>
              <a:buNone/>
              <a:defRPr sz="1600" b="1"/>
            </a:lvl8pPr>
            <a:lvl9pPr marL="4114800" lvl="8" indent="-228600" algn="l" rtl="0">
              <a:spcBef>
                <a:spcPts val="600"/>
              </a:spcBef>
              <a:spcAft>
                <a:spcPts val="600"/>
              </a:spcAft>
              <a:buSzPts val="1840"/>
              <a:buNone/>
              <a:defRPr sz="1600" b="1"/>
            </a:lvl9pPr>
          </a:lstStyle>
          <a:p>
            <a:endParaRPr/>
          </a:p>
        </p:txBody>
      </p:sp>
      <p:sp>
        <p:nvSpPr>
          <p:cNvPr id="169" name="Google Shape;169;p19"/>
          <p:cNvSpPr txBox="1">
            <a:spLocks noGrp="1"/>
          </p:cNvSpPr>
          <p:nvPr>
            <p:ph type="body" idx="4"/>
          </p:nvPr>
        </p:nvSpPr>
        <p:spPr>
          <a:xfrm>
            <a:off x="4641832" y="3243263"/>
            <a:ext cx="3337500" cy="2706600"/>
          </a:xfrm>
          <a:prstGeom prst="rect">
            <a:avLst/>
          </a:prstGeom>
          <a:noFill/>
          <a:ln>
            <a:noFill/>
          </a:ln>
        </p:spPr>
        <p:txBody>
          <a:bodyPr spcFirstLastPara="1" wrap="square" lIns="91425" tIns="45700" rIns="91425" bIns="45700" anchor="t" anchorCtr="0">
            <a:norm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170" name="Google Shape;170;p19"/>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p19"/>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19"/>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1278465" y="1641413"/>
            <a:ext cx="6595500" cy="1822500"/>
          </a:xfrm>
          <a:prstGeom prst="rect">
            <a:avLst/>
          </a:prstGeom>
          <a:noFill/>
          <a:ln>
            <a:noFill/>
          </a:ln>
        </p:spPr>
        <p:txBody>
          <a:bodyPr spcFirstLastPara="1" wrap="square" lIns="91425" tIns="45700" rIns="91425" bIns="45700" anchor="b" anchorCtr="0">
            <a:normAutofit/>
          </a:bodyPr>
          <a:lstStyle>
            <a:lvl1pPr lvl="0" algn="ctr" rtl="0">
              <a:spcBef>
                <a:spcPts val="0"/>
              </a:spcBef>
              <a:spcAft>
                <a:spcPts val="0"/>
              </a:spcAft>
              <a:buSzPts val="1400"/>
              <a:buNone/>
              <a:defRPr sz="4000" b="0"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1278465" y="3734859"/>
            <a:ext cx="6595500" cy="10899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480"/>
              </a:spcBef>
              <a:spcAft>
                <a:spcPts val="0"/>
              </a:spcAft>
              <a:buSzPts val="2760"/>
              <a:buNone/>
              <a:defRPr sz="2400">
                <a:solidFill>
                  <a:schemeClr val="dk1"/>
                </a:solidFill>
              </a:defRPr>
            </a:lvl1pPr>
            <a:lvl2pPr marL="914400" lvl="1" indent="-228600" algn="l" rtl="0">
              <a:spcBef>
                <a:spcPts val="600"/>
              </a:spcBef>
              <a:spcAft>
                <a:spcPts val="0"/>
              </a:spcAft>
              <a:buSzPts val="2070"/>
              <a:buNone/>
              <a:defRPr sz="1800">
                <a:solidFill>
                  <a:srgbClr val="888888"/>
                </a:solidFill>
              </a:defRPr>
            </a:lvl2pPr>
            <a:lvl3pPr marL="1371600" lvl="2" indent="-228600" algn="l" rtl="0">
              <a:spcBef>
                <a:spcPts val="600"/>
              </a:spcBef>
              <a:spcAft>
                <a:spcPts val="0"/>
              </a:spcAft>
              <a:buSzPts val="1840"/>
              <a:buNone/>
              <a:defRPr sz="1600">
                <a:solidFill>
                  <a:srgbClr val="888888"/>
                </a:solidFill>
              </a:defRPr>
            </a:lvl3pPr>
            <a:lvl4pPr marL="1828800" lvl="3" indent="-228600" algn="l" rtl="0">
              <a:spcBef>
                <a:spcPts val="600"/>
              </a:spcBef>
              <a:spcAft>
                <a:spcPts val="0"/>
              </a:spcAft>
              <a:buSzPts val="1610"/>
              <a:buNone/>
              <a:defRPr sz="1400">
                <a:solidFill>
                  <a:srgbClr val="888888"/>
                </a:solidFill>
              </a:defRPr>
            </a:lvl4pPr>
            <a:lvl5pPr marL="2286000" lvl="4" indent="-228600" algn="l" rtl="0">
              <a:spcBef>
                <a:spcPts val="600"/>
              </a:spcBef>
              <a:spcAft>
                <a:spcPts val="0"/>
              </a:spcAft>
              <a:buSzPts val="1610"/>
              <a:buNone/>
              <a:defRPr sz="1400">
                <a:solidFill>
                  <a:srgbClr val="888888"/>
                </a:solidFill>
              </a:defRPr>
            </a:lvl5pPr>
            <a:lvl6pPr marL="2743200" lvl="5" indent="-228600" algn="l" rtl="0">
              <a:spcBef>
                <a:spcPts val="600"/>
              </a:spcBef>
              <a:spcAft>
                <a:spcPts val="0"/>
              </a:spcAft>
              <a:buSzPts val="1610"/>
              <a:buNone/>
              <a:defRPr sz="1400">
                <a:solidFill>
                  <a:srgbClr val="888888"/>
                </a:solidFill>
              </a:defRPr>
            </a:lvl6pPr>
            <a:lvl7pPr marL="3200400" lvl="6" indent="-228600" algn="l" rtl="0">
              <a:spcBef>
                <a:spcPts val="600"/>
              </a:spcBef>
              <a:spcAft>
                <a:spcPts val="0"/>
              </a:spcAft>
              <a:buSzPts val="1610"/>
              <a:buNone/>
              <a:defRPr sz="1400">
                <a:solidFill>
                  <a:srgbClr val="888888"/>
                </a:solidFill>
              </a:defRPr>
            </a:lvl7pPr>
            <a:lvl8pPr marL="3657600" lvl="7" indent="-228600" algn="l" rtl="0">
              <a:spcBef>
                <a:spcPts val="600"/>
              </a:spcBef>
              <a:spcAft>
                <a:spcPts val="0"/>
              </a:spcAft>
              <a:buSzPts val="1610"/>
              <a:buNone/>
              <a:defRPr sz="1400">
                <a:solidFill>
                  <a:srgbClr val="888888"/>
                </a:solidFill>
              </a:defRPr>
            </a:lvl8pPr>
            <a:lvl9pPr marL="4114800" lvl="8" indent="-228600" algn="l" rtl="0">
              <a:spcBef>
                <a:spcPts val="600"/>
              </a:spcBef>
              <a:spcAft>
                <a:spcPts val="600"/>
              </a:spcAft>
              <a:buSzPts val="1610"/>
              <a:buNone/>
              <a:defRPr sz="1400">
                <a:solidFill>
                  <a:srgbClr val="888888"/>
                </a:solidFill>
              </a:defRPr>
            </a:lvl9pPr>
          </a:lstStyle>
          <a:p>
            <a:endParaRPr/>
          </a:p>
        </p:txBody>
      </p:sp>
      <p:sp>
        <p:nvSpPr>
          <p:cNvPr id="42" name="Google Shape;42;p4"/>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4"/>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59" name="Google Shape;59;p6"/>
          <p:cNvSpPr>
            <a:spLocks noGrp="1"/>
          </p:cNvSpPr>
          <p:nvPr>
            <p:ph type="clipArt"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60" name="Google Shape;60;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6"/>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1176866" y="915337"/>
            <a:ext cx="6798600" cy="1303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8"/>
          <p:cNvSpPr txBox="1">
            <a:spLocks noGrp="1"/>
          </p:cNvSpPr>
          <p:nvPr>
            <p:ph type="body" idx="1"/>
          </p:nvPr>
        </p:nvSpPr>
        <p:spPr>
          <a:xfrm>
            <a:off x="1176866" y="2487168"/>
            <a:ext cx="3337500" cy="3447300"/>
          </a:xfrm>
          <a:prstGeom prst="rect">
            <a:avLst/>
          </a:prstGeom>
          <a:noFill/>
          <a:ln>
            <a:noFill/>
          </a:ln>
        </p:spPr>
        <p:txBody>
          <a:bodyPr spcFirstLastPara="1" wrap="square" lIns="91425" tIns="45700" rIns="91425" bIns="45700" anchor="t" anchorCtr="0">
            <a:norm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78" name="Google Shape;78;p8"/>
          <p:cNvSpPr txBox="1">
            <a:spLocks noGrp="1"/>
          </p:cNvSpPr>
          <p:nvPr>
            <p:ph type="body" idx="2"/>
          </p:nvPr>
        </p:nvSpPr>
        <p:spPr>
          <a:xfrm>
            <a:off x="4645152" y="2487168"/>
            <a:ext cx="3337500" cy="3447300"/>
          </a:xfrm>
          <a:prstGeom prst="rect">
            <a:avLst/>
          </a:prstGeom>
          <a:noFill/>
          <a:ln>
            <a:noFill/>
          </a:ln>
        </p:spPr>
        <p:txBody>
          <a:bodyPr spcFirstLastPara="1" wrap="square" lIns="91425" tIns="45700" rIns="91425" bIns="45700" anchor="t" anchorCtr="0">
            <a:norm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79" name="Google Shape;79;p8"/>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8"/>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8"/>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a:off x="1176865" y="915337"/>
            <a:ext cx="6798600" cy="1303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2"/>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12"/>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12"/>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4"/>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14"/>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4"/>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1176869" y="3308581"/>
            <a:ext cx="6798600" cy="1468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SzPts val="1400"/>
              <a:buNone/>
              <a:defRPr sz="3200" b="0"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a:off x="1176868" y="4777381"/>
            <a:ext cx="6798600" cy="8604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2070"/>
              <a:buNone/>
              <a:defRPr sz="1800">
                <a:solidFill>
                  <a:schemeClr val="dk1"/>
                </a:solidFill>
              </a:defRPr>
            </a:lvl1pPr>
            <a:lvl2pPr marL="914400" lvl="1" indent="-228600" algn="l" rtl="0">
              <a:spcBef>
                <a:spcPts val="600"/>
              </a:spcBef>
              <a:spcAft>
                <a:spcPts val="0"/>
              </a:spcAft>
              <a:buSzPts val="2070"/>
              <a:buNone/>
              <a:defRPr sz="1800">
                <a:solidFill>
                  <a:srgbClr val="888888"/>
                </a:solidFill>
              </a:defRPr>
            </a:lvl2pPr>
            <a:lvl3pPr marL="1371600" lvl="2" indent="-228600" algn="l" rtl="0">
              <a:spcBef>
                <a:spcPts val="600"/>
              </a:spcBef>
              <a:spcAft>
                <a:spcPts val="0"/>
              </a:spcAft>
              <a:buSzPts val="1840"/>
              <a:buNone/>
              <a:defRPr sz="1600">
                <a:solidFill>
                  <a:srgbClr val="888888"/>
                </a:solidFill>
              </a:defRPr>
            </a:lvl3pPr>
            <a:lvl4pPr marL="1828800" lvl="3" indent="-228600" algn="l" rtl="0">
              <a:spcBef>
                <a:spcPts val="600"/>
              </a:spcBef>
              <a:spcAft>
                <a:spcPts val="0"/>
              </a:spcAft>
              <a:buSzPts val="1610"/>
              <a:buNone/>
              <a:defRPr sz="1400">
                <a:solidFill>
                  <a:srgbClr val="888888"/>
                </a:solidFill>
              </a:defRPr>
            </a:lvl4pPr>
            <a:lvl5pPr marL="2286000" lvl="4" indent="-228600" algn="l" rtl="0">
              <a:spcBef>
                <a:spcPts val="600"/>
              </a:spcBef>
              <a:spcAft>
                <a:spcPts val="0"/>
              </a:spcAft>
              <a:buSzPts val="1610"/>
              <a:buNone/>
              <a:defRPr sz="1400">
                <a:solidFill>
                  <a:srgbClr val="888888"/>
                </a:solidFill>
              </a:defRPr>
            </a:lvl5pPr>
            <a:lvl6pPr marL="2743200" lvl="5" indent="-228600" algn="l" rtl="0">
              <a:spcBef>
                <a:spcPts val="600"/>
              </a:spcBef>
              <a:spcAft>
                <a:spcPts val="0"/>
              </a:spcAft>
              <a:buSzPts val="1610"/>
              <a:buNone/>
              <a:defRPr sz="1400">
                <a:solidFill>
                  <a:srgbClr val="888888"/>
                </a:solidFill>
              </a:defRPr>
            </a:lvl6pPr>
            <a:lvl7pPr marL="3200400" lvl="6" indent="-228600" algn="l" rtl="0">
              <a:spcBef>
                <a:spcPts val="600"/>
              </a:spcBef>
              <a:spcAft>
                <a:spcPts val="0"/>
              </a:spcAft>
              <a:buSzPts val="1610"/>
              <a:buNone/>
              <a:defRPr sz="1400">
                <a:solidFill>
                  <a:srgbClr val="888888"/>
                </a:solidFill>
              </a:defRPr>
            </a:lvl7pPr>
            <a:lvl8pPr marL="3657600" lvl="7" indent="-228600" algn="l" rtl="0">
              <a:spcBef>
                <a:spcPts val="600"/>
              </a:spcBef>
              <a:spcAft>
                <a:spcPts val="0"/>
              </a:spcAft>
              <a:buSzPts val="1610"/>
              <a:buNone/>
              <a:defRPr sz="1400">
                <a:solidFill>
                  <a:srgbClr val="888888"/>
                </a:solidFill>
              </a:defRPr>
            </a:lvl8pPr>
            <a:lvl9pPr marL="4114800" lvl="8" indent="-228600" algn="l" rtl="0">
              <a:spcBef>
                <a:spcPts val="600"/>
              </a:spcBef>
              <a:spcAft>
                <a:spcPts val="600"/>
              </a:spcAft>
              <a:buSzPts val="1610"/>
              <a:buNone/>
              <a:defRPr sz="1400">
                <a:solidFill>
                  <a:srgbClr val="888888"/>
                </a:solidFill>
              </a:defRPr>
            </a:lvl9pPr>
          </a:lstStyle>
          <a:p>
            <a:endParaRPr/>
          </a:p>
        </p:txBody>
      </p:sp>
      <p:sp>
        <p:nvSpPr>
          <p:cNvPr id="135" name="Google Shape;135;p15"/>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15"/>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15"/>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1176866" y="4815415"/>
            <a:ext cx="6798600" cy="566700"/>
          </a:xfrm>
          <a:prstGeom prst="rect">
            <a:avLst/>
          </a:prstGeom>
          <a:noFill/>
          <a:ln>
            <a:noFill/>
          </a:ln>
        </p:spPr>
        <p:txBody>
          <a:bodyPr spcFirstLastPara="1" wrap="square" lIns="91425" tIns="45700" rIns="91425" bIns="45700" anchor="b" anchorCtr="0">
            <a:normAutofit/>
          </a:bodyPr>
          <a:lstStyle>
            <a:lvl1pPr lvl="0" algn="ctr" rtl="0">
              <a:spcBef>
                <a:spcPts val="0"/>
              </a:spcBef>
              <a:spcAft>
                <a:spcPts val="0"/>
              </a:spcAft>
              <a:buSzPts val="1400"/>
              <a:buNone/>
              <a:defRPr sz="2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16"/>
          <p:cNvSpPr>
            <a:spLocks noGrp="1"/>
          </p:cNvSpPr>
          <p:nvPr>
            <p:ph type="pic" idx="2"/>
          </p:nvPr>
        </p:nvSpPr>
        <p:spPr>
          <a:xfrm>
            <a:off x="1026260" y="1032933"/>
            <a:ext cx="7091400" cy="3361200"/>
          </a:xfrm>
          <a:prstGeom prst="roundRect">
            <a:avLst>
              <a:gd name="adj" fmla="val 0"/>
            </a:avLst>
          </a:prstGeom>
          <a:noFill/>
          <a:ln w="57150" cap="flat" cmpd="thickThin">
            <a:solidFill>
              <a:srgbClr val="7F7F7F"/>
            </a:solidFill>
            <a:prstDash val="solid"/>
            <a:round/>
            <a:headEnd type="none" w="sm" len="sm"/>
            <a:tailEnd type="none" w="sm" len="sm"/>
          </a:ln>
          <a:effectLst>
            <a:innerShdw blurRad="57150" dist="38100" dir="14460000">
              <a:srgbClr val="000000">
                <a:alpha val="70000"/>
              </a:srgbClr>
            </a:innerShdw>
          </a:effectLst>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141" name="Google Shape;141;p16"/>
          <p:cNvSpPr txBox="1">
            <a:spLocks noGrp="1"/>
          </p:cNvSpPr>
          <p:nvPr>
            <p:ph type="body" idx="1"/>
          </p:nvPr>
        </p:nvSpPr>
        <p:spPr>
          <a:xfrm>
            <a:off x="1176866" y="5382153"/>
            <a:ext cx="6798600" cy="4938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320"/>
              </a:spcBef>
              <a:spcAft>
                <a:spcPts val="0"/>
              </a:spcAft>
              <a:buSzPts val="1840"/>
              <a:buNone/>
              <a:defRPr sz="1600"/>
            </a:lvl1pPr>
            <a:lvl2pPr marL="914400" lvl="1" indent="-228600" algn="l" rtl="0">
              <a:spcBef>
                <a:spcPts val="600"/>
              </a:spcBef>
              <a:spcAft>
                <a:spcPts val="0"/>
              </a:spcAft>
              <a:buSzPts val="1380"/>
              <a:buNone/>
              <a:defRPr sz="1200"/>
            </a:lvl2pPr>
            <a:lvl3pPr marL="1371600" lvl="2" indent="-228600" algn="l" rtl="0">
              <a:spcBef>
                <a:spcPts val="600"/>
              </a:spcBef>
              <a:spcAft>
                <a:spcPts val="0"/>
              </a:spcAft>
              <a:buSzPts val="1150"/>
              <a:buNone/>
              <a:defRPr sz="1000"/>
            </a:lvl3pPr>
            <a:lvl4pPr marL="1828800" lvl="3" indent="-228600" algn="l" rtl="0">
              <a:spcBef>
                <a:spcPts val="600"/>
              </a:spcBef>
              <a:spcAft>
                <a:spcPts val="0"/>
              </a:spcAft>
              <a:buSzPts val="1035"/>
              <a:buNone/>
              <a:defRPr sz="900"/>
            </a:lvl4pPr>
            <a:lvl5pPr marL="2286000" lvl="4" indent="-228600" algn="l" rtl="0">
              <a:spcBef>
                <a:spcPts val="600"/>
              </a:spcBef>
              <a:spcAft>
                <a:spcPts val="0"/>
              </a:spcAft>
              <a:buSzPts val="1035"/>
              <a:buNone/>
              <a:defRPr sz="900"/>
            </a:lvl5pPr>
            <a:lvl6pPr marL="2743200" lvl="5" indent="-228600" algn="l" rtl="0">
              <a:spcBef>
                <a:spcPts val="600"/>
              </a:spcBef>
              <a:spcAft>
                <a:spcPts val="0"/>
              </a:spcAft>
              <a:buSzPts val="1035"/>
              <a:buNone/>
              <a:defRPr sz="900"/>
            </a:lvl6pPr>
            <a:lvl7pPr marL="3200400" lvl="6" indent="-228600" algn="l" rtl="0">
              <a:spcBef>
                <a:spcPts val="600"/>
              </a:spcBef>
              <a:spcAft>
                <a:spcPts val="0"/>
              </a:spcAft>
              <a:buSzPts val="1035"/>
              <a:buNone/>
              <a:defRPr sz="900"/>
            </a:lvl7pPr>
            <a:lvl8pPr marL="3657600" lvl="7" indent="-228600" algn="l" rtl="0">
              <a:spcBef>
                <a:spcPts val="600"/>
              </a:spcBef>
              <a:spcAft>
                <a:spcPts val="0"/>
              </a:spcAft>
              <a:buSzPts val="1035"/>
              <a:buNone/>
              <a:defRPr sz="900"/>
            </a:lvl8pPr>
            <a:lvl9pPr marL="4114800" lvl="8" indent="-228600" algn="l" rtl="0">
              <a:spcBef>
                <a:spcPts val="600"/>
              </a:spcBef>
              <a:spcAft>
                <a:spcPts val="600"/>
              </a:spcAft>
              <a:buSzPts val="1035"/>
              <a:buNone/>
              <a:defRPr sz="900"/>
            </a:lvl9pPr>
          </a:lstStyle>
          <a:p>
            <a:endParaRPr/>
          </a:p>
        </p:txBody>
      </p:sp>
      <p:sp>
        <p:nvSpPr>
          <p:cNvPr id="142" name="Google Shape;142;p16"/>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16"/>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 name="Google Shape;144;p16"/>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1176865" y="1883832"/>
            <a:ext cx="3632100" cy="1371600"/>
          </a:xfrm>
          <a:prstGeom prst="rect">
            <a:avLst/>
          </a:prstGeom>
          <a:noFill/>
          <a:ln>
            <a:noFill/>
          </a:ln>
        </p:spPr>
        <p:txBody>
          <a:bodyPr spcFirstLastPara="1" wrap="square" lIns="91425" tIns="45700" rIns="91425" bIns="45700" anchor="b" anchorCtr="0">
            <a:normAutofit/>
          </a:bodyPr>
          <a:lstStyle>
            <a:lvl1pPr lvl="0" algn="ctr" rtl="0">
              <a:spcBef>
                <a:spcPts val="0"/>
              </a:spcBef>
              <a:spcAft>
                <a:spcPts val="0"/>
              </a:spcAft>
              <a:buSzPts val="1400"/>
              <a:buNone/>
              <a:defRPr sz="2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17"/>
          <p:cNvSpPr>
            <a:spLocks noGrp="1"/>
          </p:cNvSpPr>
          <p:nvPr>
            <p:ph type="pic" idx="2"/>
          </p:nvPr>
        </p:nvSpPr>
        <p:spPr>
          <a:xfrm>
            <a:off x="5183069" y="1032933"/>
            <a:ext cx="2929500" cy="4792200"/>
          </a:xfrm>
          <a:prstGeom prst="roundRect">
            <a:avLst>
              <a:gd name="adj" fmla="val 0"/>
            </a:avLst>
          </a:prstGeom>
          <a:noFill/>
          <a:ln w="57150" cap="flat" cmpd="thickThin">
            <a:solidFill>
              <a:srgbClr val="7F7F7F"/>
            </a:solidFill>
            <a:prstDash val="solid"/>
            <a:round/>
            <a:headEnd type="none" w="sm" len="sm"/>
            <a:tailEnd type="none" w="sm" len="sm"/>
          </a:ln>
          <a:effectLst>
            <a:innerShdw blurRad="57150" dist="38100" dir="14460000">
              <a:srgbClr val="000000">
                <a:alpha val="70000"/>
              </a:srgbClr>
            </a:innerShdw>
          </a:effectLst>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148" name="Google Shape;148;p17"/>
          <p:cNvSpPr txBox="1">
            <a:spLocks noGrp="1"/>
          </p:cNvSpPr>
          <p:nvPr>
            <p:ph type="body" idx="1"/>
          </p:nvPr>
        </p:nvSpPr>
        <p:spPr>
          <a:xfrm>
            <a:off x="1176865" y="3255432"/>
            <a:ext cx="3632100" cy="18288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320"/>
              </a:spcBef>
              <a:spcAft>
                <a:spcPts val="0"/>
              </a:spcAft>
              <a:buSzPts val="1840"/>
              <a:buNone/>
              <a:defRPr sz="1600"/>
            </a:lvl1pPr>
            <a:lvl2pPr marL="914400" lvl="1" indent="-228600" algn="l" rtl="0">
              <a:spcBef>
                <a:spcPts val="600"/>
              </a:spcBef>
              <a:spcAft>
                <a:spcPts val="0"/>
              </a:spcAft>
              <a:buSzPts val="1380"/>
              <a:buNone/>
              <a:defRPr sz="1200"/>
            </a:lvl2pPr>
            <a:lvl3pPr marL="1371600" lvl="2" indent="-228600" algn="l" rtl="0">
              <a:spcBef>
                <a:spcPts val="600"/>
              </a:spcBef>
              <a:spcAft>
                <a:spcPts val="0"/>
              </a:spcAft>
              <a:buSzPts val="1150"/>
              <a:buNone/>
              <a:defRPr sz="1000"/>
            </a:lvl3pPr>
            <a:lvl4pPr marL="1828800" lvl="3" indent="-228600" algn="l" rtl="0">
              <a:spcBef>
                <a:spcPts val="600"/>
              </a:spcBef>
              <a:spcAft>
                <a:spcPts val="0"/>
              </a:spcAft>
              <a:buSzPts val="1035"/>
              <a:buNone/>
              <a:defRPr sz="900"/>
            </a:lvl4pPr>
            <a:lvl5pPr marL="2286000" lvl="4" indent="-228600" algn="l" rtl="0">
              <a:spcBef>
                <a:spcPts val="600"/>
              </a:spcBef>
              <a:spcAft>
                <a:spcPts val="0"/>
              </a:spcAft>
              <a:buSzPts val="1035"/>
              <a:buNone/>
              <a:defRPr sz="900"/>
            </a:lvl5pPr>
            <a:lvl6pPr marL="2743200" lvl="5" indent="-228600" algn="l" rtl="0">
              <a:spcBef>
                <a:spcPts val="600"/>
              </a:spcBef>
              <a:spcAft>
                <a:spcPts val="0"/>
              </a:spcAft>
              <a:buSzPts val="1035"/>
              <a:buNone/>
              <a:defRPr sz="900"/>
            </a:lvl6pPr>
            <a:lvl7pPr marL="3200400" lvl="6" indent="-228600" algn="l" rtl="0">
              <a:spcBef>
                <a:spcPts val="600"/>
              </a:spcBef>
              <a:spcAft>
                <a:spcPts val="0"/>
              </a:spcAft>
              <a:buSzPts val="1035"/>
              <a:buNone/>
              <a:defRPr sz="900"/>
            </a:lvl7pPr>
            <a:lvl8pPr marL="3657600" lvl="7" indent="-228600" algn="l" rtl="0">
              <a:spcBef>
                <a:spcPts val="600"/>
              </a:spcBef>
              <a:spcAft>
                <a:spcPts val="0"/>
              </a:spcAft>
              <a:buSzPts val="1035"/>
              <a:buNone/>
              <a:defRPr sz="900"/>
            </a:lvl8pPr>
            <a:lvl9pPr marL="4114800" lvl="8" indent="-228600" algn="l" rtl="0">
              <a:spcBef>
                <a:spcPts val="600"/>
              </a:spcBef>
              <a:spcAft>
                <a:spcPts val="600"/>
              </a:spcAft>
              <a:buSzPts val="1035"/>
              <a:buNone/>
              <a:defRPr sz="900"/>
            </a:lvl9pPr>
          </a:lstStyle>
          <a:p>
            <a:endParaRPr/>
          </a:p>
        </p:txBody>
      </p:sp>
      <p:sp>
        <p:nvSpPr>
          <p:cNvPr id="149" name="Google Shape;149;p17"/>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p17"/>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17"/>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0"/>
          <p:cNvSpPr txBox="1">
            <a:spLocks noGrp="1"/>
          </p:cNvSpPr>
          <p:nvPr>
            <p:ph type="ctrTitle"/>
          </p:nvPr>
        </p:nvSpPr>
        <p:spPr>
          <a:xfrm>
            <a:off x="1921934" y="1811863"/>
            <a:ext cx="5308800" cy="15156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sz="4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0"/>
          <p:cNvSpPr txBox="1">
            <a:spLocks noGrp="1"/>
          </p:cNvSpPr>
          <p:nvPr>
            <p:ph type="subTitle" idx="1"/>
          </p:nvPr>
        </p:nvSpPr>
        <p:spPr>
          <a:xfrm>
            <a:off x="1921934" y="3598327"/>
            <a:ext cx="5308800" cy="1377600"/>
          </a:xfrm>
          <a:prstGeom prst="rect">
            <a:avLst/>
          </a:prstGeom>
          <a:noFill/>
          <a:ln>
            <a:noFill/>
          </a:ln>
        </p:spPr>
        <p:txBody>
          <a:bodyPr spcFirstLastPara="1" wrap="square" lIns="91425" tIns="45700" rIns="91425" bIns="45700" anchor="t" anchorCtr="0">
            <a:normAutofit/>
          </a:bodyPr>
          <a:lstStyle>
            <a:lvl1pPr lvl="0" algn="ctr" rtl="0">
              <a:spcBef>
                <a:spcPts val="400"/>
              </a:spcBef>
              <a:spcAft>
                <a:spcPts val="0"/>
              </a:spcAft>
              <a:buSzPts val="2300"/>
              <a:buNone/>
              <a:defRPr sz="2000">
                <a:solidFill>
                  <a:schemeClr val="dk1"/>
                </a:solidFill>
              </a:defRPr>
            </a:lvl1pPr>
            <a:lvl2pPr lvl="1" algn="ctr" rtl="0">
              <a:spcBef>
                <a:spcPts val="600"/>
              </a:spcBef>
              <a:spcAft>
                <a:spcPts val="0"/>
              </a:spcAft>
              <a:buSzPts val="2300"/>
              <a:buNone/>
              <a:defRPr>
                <a:solidFill>
                  <a:srgbClr val="888888"/>
                </a:solidFill>
              </a:defRPr>
            </a:lvl2pPr>
            <a:lvl3pPr lvl="2" algn="ctr" rtl="0">
              <a:spcBef>
                <a:spcPts val="600"/>
              </a:spcBef>
              <a:spcAft>
                <a:spcPts val="0"/>
              </a:spcAft>
              <a:buSzPts val="2070"/>
              <a:buNone/>
              <a:defRPr>
                <a:solidFill>
                  <a:srgbClr val="888888"/>
                </a:solidFill>
              </a:defRPr>
            </a:lvl3pPr>
            <a:lvl4pPr lvl="3" algn="ctr" rtl="0">
              <a:spcBef>
                <a:spcPts val="600"/>
              </a:spcBef>
              <a:spcAft>
                <a:spcPts val="0"/>
              </a:spcAft>
              <a:buSzPts val="1840"/>
              <a:buNone/>
              <a:defRPr>
                <a:solidFill>
                  <a:srgbClr val="888888"/>
                </a:solidFill>
              </a:defRPr>
            </a:lvl4pPr>
            <a:lvl5pPr lvl="4" algn="ctr" rtl="0">
              <a:spcBef>
                <a:spcPts val="600"/>
              </a:spcBef>
              <a:spcAft>
                <a:spcPts val="0"/>
              </a:spcAft>
              <a:buSzPts val="1610"/>
              <a:buNone/>
              <a:defRPr>
                <a:solidFill>
                  <a:srgbClr val="888888"/>
                </a:solidFill>
              </a:defRPr>
            </a:lvl5pPr>
            <a:lvl6pPr lvl="5" algn="ctr" rtl="0">
              <a:spcBef>
                <a:spcPts val="600"/>
              </a:spcBef>
              <a:spcAft>
                <a:spcPts val="0"/>
              </a:spcAft>
              <a:buSzPts val="1610"/>
              <a:buNone/>
              <a:defRPr>
                <a:solidFill>
                  <a:srgbClr val="888888"/>
                </a:solidFill>
              </a:defRPr>
            </a:lvl6pPr>
            <a:lvl7pPr lvl="6" algn="ctr" rtl="0">
              <a:spcBef>
                <a:spcPts val="600"/>
              </a:spcBef>
              <a:spcAft>
                <a:spcPts val="0"/>
              </a:spcAft>
              <a:buSzPts val="1610"/>
              <a:buNone/>
              <a:defRPr>
                <a:solidFill>
                  <a:srgbClr val="888888"/>
                </a:solidFill>
              </a:defRPr>
            </a:lvl7pPr>
            <a:lvl8pPr lvl="7" algn="ctr" rtl="0">
              <a:spcBef>
                <a:spcPts val="600"/>
              </a:spcBef>
              <a:spcAft>
                <a:spcPts val="0"/>
              </a:spcAft>
              <a:buSzPts val="1610"/>
              <a:buNone/>
              <a:defRPr>
                <a:solidFill>
                  <a:srgbClr val="888888"/>
                </a:solidFill>
              </a:defRPr>
            </a:lvl8pPr>
            <a:lvl9pPr lvl="8" algn="ctr" rtl="0">
              <a:spcBef>
                <a:spcPts val="600"/>
              </a:spcBef>
              <a:spcAft>
                <a:spcPts val="600"/>
              </a:spcAft>
              <a:buSzPts val="1610"/>
              <a:buNone/>
              <a:defRPr>
                <a:solidFill>
                  <a:srgbClr val="888888"/>
                </a:solidFill>
              </a:defRPr>
            </a:lvl9pPr>
          </a:lstStyle>
          <a:p>
            <a:endParaRPr/>
          </a:p>
        </p:txBody>
      </p:sp>
      <p:sp>
        <p:nvSpPr>
          <p:cNvPr id="97" name="Google Shape;97;p10"/>
          <p:cNvSpPr txBox="1">
            <a:spLocks noGrp="1"/>
          </p:cNvSpPr>
          <p:nvPr>
            <p:ph type="dt" idx="10"/>
          </p:nvPr>
        </p:nvSpPr>
        <p:spPr>
          <a:xfrm>
            <a:off x="6065837" y="5054600"/>
            <a:ext cx="6732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0"/>
          <p:cNvSpPr txBox="1">
            <a:spLocks noGrp="1"/>
          </p:cNvSpPr>
          <p:nvPr>
            <p:ph type="ftr" idx="11"/>
          </p:nvPr>
        </p:nvSpPr>
        <p:spPr>
          <a:xfrm>
            <a:off x="1922462" y="5054600"/>
            <a:ext cx="40641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0"/>
          <p:cNvSpPr txBox="1">
            <a:spLocks noGrp="1"/>
          </p:cNvSpPr>
          <p:nvPr>
            <p:ph type="sldNum" idx="12"/>
          </p:nvPr>
        </p:nvSpPr>
        <p:spPr>
          <a:xfrm>
            <a:off x="6816725" y="5054600"/>
            <a:ext cx="4143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151552" cy="6858000"/>
            <a:chOff x="0" y="0"/>
            <a:chExt cx="9152467" cy="6858000"/>
          </a:xfrm>
        </p:grpSpPr>
        <p:pic>
          <p:nvPicPr>
            <p:cNvPr id="11" name="Google Shape;11;p1" descr="SD-PanelContent.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2" name="Google Shape;12;p1"/>
            <p:cNvSpPr/>
            <p:nvPr/>
          </p:nvSpPr>
          <p:spPr>
            <a:xfrm>
              <a:off x="553888" y="542807"/>
              <a:ext cx="8039700" cy="5756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 descr="HDRibbonContent-UniformTrim.png"/>
            <p:cNvPicPr preferRelativeResize="0"/>
            <p:nvPr/>
          </p:nvPicPr>
          <p:blipFill rotWithShape="1">
            <a:blip r:embed="rId5">
              <a:alphaModFix/>
            </a:blip>
            <a:srcRect r="14236"/>
            <a:stretch/>
          </p:blipFill>
          <p:spPr>
            <a:xfrm>
              <a:off x="0" y="3128434"/>
              <a:ext cx="685800" cy="606425"/>
            </a:xfrm>
            <a:prstGeom prst="rect">
              <a:avLst/>
            </a:prstGeom>
            <a:noFill/>
            <a:ln>
              <a:noFill/>
            </a:ln>
          </p:spPr>
        </p:pic>
        <p:pic>
          <p:nvPicPr>
            <p:cNvPr id="14" name="Google Shape;14;p1" descr="HDRibbonContent-UniformTrim.png"/>
            <p:cNvPicPr preferRelativeResize="0"/>
            <p:nvPr/>
          </p:nvPicPr>
          <p:blipFill rotWithShape="1">
            <a:blip r:embed="rId5">
              <a:alphaModFix/>
            </a:blip>
            <a:srcRect r="14236"/>
            <a:stretch/>
          </p:blipFill>
          <p:spPr>
            <a:xfrm>
              <a:off x="8466667" y="3128434"/>
              <a:ext cx="685800" cy="606425"/>
            </a:xfrm>
            <a:prstGeom prst="rect">
              <a:avLst/>
            </a:prstGeom>
            <a:noFill/>
            <a:ln>
              <a:noFill/>
            </a:ln>
          </p:spPr>
        </p:pic>
      </p:grpSp>
      <p:cxnSp>
        <p:nvCxnSpPr>
          <p:cNvPr id="15" name="Google Shape;15;p1"/>
          <p:cNvCxnSpPr/>
          <p:nvPr/>
        </p:nvCxnSpPr>
        <p:spPr>
          <a:xfrm>
            <a:off x="1277937" y="2355850"/>
            <a:ext cx="6596100" cy="0"/>
          </a:xfrm>
          <a:prstGeom prst="straightConnector1">
            <a:avLst/>
          </a:prstGeom>
          <a:noFill/>
          <a:ln w="15875" cap="rnd" cmpd="sng">
            <a:solidFill>
              <a:schemeClr val="accent1"/>
            </a:solidFill>
            <a:prstDash val="solid"/>
            <a:miter lim="800000"/>
            <a:headEnd type="none" w="med" len="med"/>
            <a:tailEnd type="none" w="med" len="med"/>
          </a:ln>
        </p:spPr>
      </p:cxnSp>
      <p:sp>
        <p:nvSpPr>
          <p:cNvPr id="16" name="Google Shape;16;p1"/>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1"/>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8" name="Google Shape;18;p1"/>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1"/>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
        <p:cNvGrpSpPr/>
        <p:nvPr/>
      </p:nvGrpSpPr>
      <p:grpSpPr>
        <a:xfrm>
          <a:off x="0" y="0"/>
          <a:ext cx="0" cy="0"/>
          <a:chOff x="0" y="0"/>
          <a:chExt cx="0" cy="0"/>
        </a:xfrm>
      </p:grpSpPr>
      <p:grpSp>
        <p:nvGrpSpPr>
          <p:cNvPr id="46" name="Google Shape;46;p5"/>
          <p:cNvGrpSpPr/>
          <p:nvPr/>
        </p:nvGrpSpPr>
        <p:grpSpPr>
          <a:xfrm>
            <a:off x="0" y="0"/>
            <a:ext cx="9151552" cy="6858000"/>
            <a:chOff x="0" y="0"/>
            <a:chExt cx="9152467" cy="6858000"/>
          </a:xfrm>
        </p:grpSpPr>
        <p:pic>
          <p:nvPicPr>
            <p:cNvPr id="47" name="Google Shape;47;p5" descr="SD-PanelContent.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48" name="Google Shape;48;p5"/>
            <p:cNvSpPr/>
            <p:nvPr/>
          </p:nvSpPr>
          <p:spPr>
            <a:xfrm>
              <a:off x="553888" y="542807"/>
              <a:ext cx="8039700" cy="5756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5" descr="HDRibbonContent-UniformTrim.png"/>
            <p:cNvPicPr preferRelativeResize="0"/>
            <p:nvPr/>
          </p:nvPicPr>
          <p:blipFill rotWithShape="1">
            <a:blip r:embed="rId5">
              <a:alphaModFix/>
            </a:blip>
            <a:srcRect r="14236"/>
            <a:stretch/>
          </p:blipFill>
          <p:spPr>
            <a:xfrm>
              <a:off x="0" y="3128434"/>
              <a:ext cx="685800" cy="606425"/>
            </a:xfrm>
            <a:prstGeom prst="rect">
              <a:avLst/>
            </a:prstGeom>
            <a:noFill/>
            <a:ln>
              <a:noFill/>
            </a:ln>
          </p:spPr>
        </p:pic>
        <p:pic>
          <p:nvPicPr>
            <p:cNvPr id="50" name="Google Shape;50;p5" descr="HDRibbonContent-UniformTrim.png"/>
            <p:cNvPicPr preferRelativeResize="0"/>
            <p:nvPr/>
          </p:nvPicPr>
          <p:blipFill rotWithShape="1">
            <a:blip r:embed="rId5">
              <a:alphaModFix/>
            </a:blip>
            <a:srcRect r="14236"/>
            <a:stretch/>
          </p:blipFill>
          <p:spPr>
            <a:xfrm>
              <a:off x="8466667" y="3128434"/>
              <a:ext cx="685800" cy="606425"/>
            </a:xfrm>
            <a:prstGeom prst="rect">
              <a:avLst/>
            </a:prstGeom>
            <a:noFill/>
            <a:ln>
              <a:noFill/>
            </a:ln>
          </p:spPr>
        </p:pic>
      </p:grpSp>
      <p:sp>
        <p:nvSpPr>
          <p:cNvPr id="51" name="Google Shape;51;p5"/>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2" name="Google Shape;52;p5"/>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3" name="Google Shape;53;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55" name="Google Shape;55;p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grpSp>
        <p:nvGrpSpPr>
          <p:cNvPr id="64" name="Google Shape;64;p7"/>
          <p:cNvGrpSpPr/>
          <p:nvPr/>
        </p:nvGrpSpPr>
        <p:grpSpPr>
          <a:xfrm>
            <a:off x="0" y="0"/>
            <a:ext cx="9151552" cy="6858000"/>
            <a:chOff x="0" y="0"/>
            <a:chExt cx="9152467" cy="6858000"/>
          </a:xfrm>
        </p:grpSpPr>
        <p:pic>
          <p:nvPicPr>
            <p:cNvPr id="65" name="Google Shape;65;p7" descr="SD-PanelContent.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66" name="Google Shape;66;p7"/>
            <p:cNvSpPr/>
            <p:nvPr/>
          </p:nvSpPr>
          <p:spPr>
            <a:xfrm>
              <a:off x="553888" y="542807"/>
              <a:ext cx="8039700" cy="5756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7" descr="HDRibbonContent-UniformTrim.png"/>
            <p:cNvPicPr preferRelativeResize="0"/>
            <p:nvPr/>
          </p:nvPicPr>
          <p:blipFill rotWithShape="1">
            <a:blip r:embed="rId5">
              <a:alphaModFix/>
            </a:blip>
            <a:srcRect r="14236"/>
            <a:stretch/>
          </p:blipFill>
          <p:spPr>
            <a:xfrm>
              <a:off x="0" y="3128434"/>
              <a:ext cx="685800" cy="606425"/>
            </a:xfrm>
            <a:prstGeom prst="rect">
              <a:avLst/>
            </a:prstGeom>
            <a:noFill/>
            <a:ln>
              <a:noFill/>
            </a:ln>
          </p:spPr>
        </p:pic>
        <p:pic>
          <p:nvPicPr>
            <p:cNvPr id="68" name="Google Shape;68;p7" descr="HDRibbonContent-UniformTrim.png"/>
            <p:cNvPicPr preferRelativeResize="0"/>
            <p:nvPr/>
          </p:nvPicPr>
          <p:blipFill rotWithShape="1">
            <a:blip r:embed="rId5">
              <a:alphaModFix/>
            </a:blip>
            <a:srcRect r="14236"/>
            <a:stretch/>
          </p:blipFill>
          <p:spPr>
            <a:xfrm>
              <a:off x="8466667" y="3128434"/>
              <a:ext cx="685800" cy="606425"/>
            </a:xfrm>
            <a:prstGeom prst="rect">
              <a:avLst/>
            </a:prstGeom>
            <a:noFill/>
            <a:ln>
              <a:noFill/>
            </a:ln>
          </p:spPr>
        </p:pic>
      </p:grpSp>
      <p:cxnSp>
        <p:nvCxnSpPr>
          <p:cNvPr id="69" name="Google Shape;69;p7"/>
          <p:cNvCxnSpPr/>
          <p:nvPr/>
        </p:nvCxnSpPr>
        <p:spPr>
          <a:xfrm>
            <a:off x="1277937" y="2355850"/>
            <a:ext cx="6596100" cy="0"/>
          </a:xfrm>
          <a:prstGeom prst="straightConnector1">
            <a:avLst/>
          </a:prstGeom>
          <a:noFill/>
          <a:ln w="15875" cap="rnd" cmpd="sng">
            <a:solidFill>
              <a:schemeClr val="accent1"/>
            </a:solidFill>
            <a:prstDash val="solid"/>
            <a:miter lim="800000"/>
            <a:headEnd type="none" w="med" len="med"/>
            <a:tailEnd type="none" w="med" len="med"/>
          </a:ln>
        </p:spPr>
      </p:cxnSp>
      <p:sp>
        <p:nvSpPr>
          <p:cNvPr id="70" name="Google Shape;70;p7"/>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1" name="Google Shape;71;p7"/>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2" name="Google Shape;72;p7"/>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7"/>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7"/>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grpSp>
        <p:nvGrpSpPr>
          <p:cNvPr id="101" name="Google Shape;101;p11"/>
          <p:cNvGrpSpPr/>
          <p:nvPr/>
        </p:nvGrpSpPr>
        <p:grpSpPr>
          <a:xfrm>
            <a:off x="0" y="0"/>
            <a:ext cx="9151552" cy="6858000"/>
            <a:chOff x="0" y="0"/>
            <a:chExt cx="9152467" cy="6858000"/>
          </a:xfrm>
        </p:grpSpPr>
        <p:pic>
          <p:nvPicPr>
            <p:cNvPr id="102" name="Google Shape;102;p11" descr="SD-PanelContent.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03" name="Google Shape;103;p11"/>
            <p:cNvSpPr/>
            <p:nvPr/>
          </p:nvSpPr>
          <p:spPr>
            <a:xfrm>
              <a:off x="553888" y="542807"/>
              <a:ext cx="8039700" cy="5756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11" descr="HDRibbonContent-UniformTrim.png"/>
            <p:cNvPicPr preferRelativeResize="0"/>
            <p:nvPr/>
          </p:nvPicPr>
          <p:blipFill rotWithShape="1">
            <a:blip r:embed="rId5">
              <a:alphaModFix/>
            </a:blip>
            <a:srcRect r="14236"/>
            <a:stretch/>
          </p:blipFill>
          <p:spPr>
            <a:xfrm>
              <a:off x="0" y="3128434"/>
              <a:ext cx="685800" cy="606425"/>
            </a:xfrm>
            <a:prstGeom prst="rect">
              <a:avLst/>
            </a:prstGeom>
            <a:noFill/>
            <a:ln>
              <a:noFill/>
            </a:ln>
          </p:spPr>
        </p:pic>
        <p:pic>
          <p:nvPicPr>
            <p:cNvPr id="105" name="Google Shape;105;p11" descr="HDRibbonContent-UniformTrim.png"/>
            <p:cNvPicPr preferRelativeResize="0"/>
            <p:nvPr/>
          </p:nvPicPr>
          <p:blipFill rotWithShape="1">
            <a:blip r:embed="rId5">
              <a:alphaModFix/>
            </a:blip>
            <a:srcRect r="14236"/>
            <a:stretch/>
          </p:blipFill>
          <p:spPr>
            <a:xfrm>
              <a:off x="8466667" y="3128434"/>
              <a:ext cx="685800" cy="606425"/>
            </a:xfrm>
            <a:prstGeom prst="rect">
              <a:avLst/>
            </a:prstGeom>
            <a:noFill/>
            <a:ln>
              <a:noFill/>
            </a:ln>
          </p:spPr>
        </p:pic>
      </p:grpSp>
      <p:cxnSp>
        <p:nvCxnSpPr>
          <p:cNvPr id="106" name="Google Shape;106;p11"/>
          <p:cNvCxnSpPr/>
          <p:nvPr/>
        </p:nvCxnSpPr>
        <p:spPr>
          <a:xfrm>
            <a:off x="1277937" y="2354262"/>
            <a:ext cx="6596100" cy="0"/>
          </a:xfrm>
          <a:prstGeom prst="straightConnector1">
            <a:avLst/>
          </a:prstGeom>
          <a:noFill/>
          <a:ln w="15875" cap="rnd" cmpd="sng">
            <a:solidFill>
              <a:schemeClr val="accent1"/>
            </a:solidFill>
            <a:prstDash val="solid"/>
            <a:miter lim="800000"/>
            <a:headEnd type="none" w="med" len="med"/>
            <a:tailEnd type="none" w="med" len="med"/>
          </a:ln>
        </p:spPr>
      </p:cxnSp>
      <p:sp>
        <p:nvSpPr>
          <p:cNvPr id="107" name="Google Shape;107;p11"/>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8" name="Google Shape;108;p11"/>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9" name="Google Shape;109;p11"/>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11"/>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11"/>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117"/>
        <p:cNvGrpSpPr/>
        <p:nvPr/>
      </p:nvGrpSpPr>
      <p:grpSpPr>
        <a:xfrm>
          <a:off x="0" y="0"/>
          <a:ext cx="0" cy="0"/>
          <a:chOff x="0" y="0"/>
          <a:chExt cx="0" cy="0"/>
        </a:xfrm>
      </p:grpSpPr>
      <p:grpSp>
        <p:nvGrpSpPr>
          <p:cNvPr id="118" name="Google Shape;118;p13"/>
          <p:cNvGrpSpPr/>
          <p:nvPr/>
        </p:nvGrpSpPr>
        <p:grpSpPr>
          <a:xfrm>
            <a:off x="0" y="0"/>
            <a:ext cx="9151552" cy="6858000"/>
            <a:chOff x="0" y="0"/>
            <a:chExt cx="9152467" cy="6858000"/>
          </a:xfrm>
        </p:grpSpPr>
        <p:pic>
          <p:nvPicPr>
            <p:cNvPr id="119" name="Google Shape;119;p13" descr="SD-PanelContent.pn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20" name="Google Shape;120;p13"/>
            <p:cNvSpPr/>
            <p:nvPr/>
          </p:nvSpPr>
          <p:spPr>
            <a:xfrm>
              <a:off x="553888" y="542807"/>
              <a:ext cx="8039700" cy="5756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3" descr="HDRibbonContent-UniformTrim.png"/>
            <p:cNvPicPr preferRelativeResize="0"/>
            <p:nvPr/>
          </p:nvPicPr>
          <p:blipFill rotWithShape="1">
            <a:blip r:embed="rId8">
              <a:alphaModFix/>
            </a:blip>
            <a:srcRect r="14236"/>
            <a:stretch/>
          </p:blipFill>
          <p:spPr>
            <a:xfrm>
              <a:off x="0" y="3128434"/>
              <a:ext cx="685800" cy="606425"/>
            </a:xfrm>
            <a:prstGeom prst="rect">
              <a:avLst/>
            </a:prstGeom>
            <a:noFill/>
            <a:ln>
              <a:noFill/>
            </a:ln>
          </p:spPr>
        </p:pic>
        <p:pic>
          <p:nvPicPr>
            <p:cNvPr id="122" name="Google Shape;122;p13" descr="HDRibbonContent-UniformTrim.png"/>
            <p:cNvPicPr preferRelativeResize="0"/>
            <p:nvPr/>
          </p:nvPicPr>
          <p:blipFill rotWithShape="1">
            <a:blip r:embed="rId8">
              <a:alphaModFix/>
            </a:blip>
            <a:srcRect r="14236"/>
            <a:stretch/>
          </p:blipFill>
          <p:spPr>
            <a:xfrm>
              <a:off x="8466667" y="3128434"/>
              <a:ext cx="685800" cy="606425"/>
            </a:xfrm>
            <a:prstGeom prst="rect">
              <a:avLst/>
            </a:prstGeom>
            <a:noFill/>
            <a:ln>
              <a:noFill/>
            </a:ln>
          </p:spPr>
        </p:pic>
      </p:grpSp>
      <p:sp>
        <p:nvSpPr>
          <p:cNvPr id="123" name="Google Shape;123;p13"/>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4" name="Google Shape;124;p13"/>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25" name="Google Shape;125;p13"/>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13"/>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13"/>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grpSp>
        <p:nvGrpSpPr>
          <p:cNvPr id="83" name="Google Shape;83;p9"/>
          <p:cNvGrpSpPr/>
          <p:nvPr/>
        </p:nvGrpSpPr>
        <p:grpSpPr>
          <a:xfrm>
            <a:off x="0" y="0"/>
            <a:ext cx="9143762" cy="6858000"/>
            <a:chOff x="0" y="0"/>
            <a:chExt cx="9144677" cy="6858000"/>
          </a:xfrm>
        </p:grpSpPr>
        <p:pic>
          <p:nvPicPr>
            <p:cNvPr id="84" name="Google Shape;84;p9" descr="SD-PanelTitle-R1.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85" name="Google Shape;85;p9"/>
            <p:cNvSpPr/>
            <p:nvPr/>
          </p:nvSpPr>
          <p:spPr>
            <a:xfrm>
              <a:off x="1515532" y="1520422"/>
              <a:ext cx="6112800" cy="3818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9" descr="HDRibbonTitle-UniformTrim.png"/>
            <p:cNvPicPr preferRelativeResize="0"/>
            <p:nvPr/>
          </p:nvPicPr>
          <p:blipFill rotWithShape="1">
            <a:blip r:embed="rId5">
              <a:alphaModFix/>
            </a:blip>
            <a:srcRect r="47957"/>
            <a:stretch/>
          </p:blipFill>
          <p:spPr>
            <a:xfrm>
              <a:off x="0" y="3128434"/>
              <a:ext cx="1664208" cy="612648"/>
            </a:xfrm>
            <a:prstGeom prst="rect">
              <a:avLst/>
            </a:prstGeom>
            <a:noFill/>
            <a:ln>
              <a:noFill/>
            </a:ln>
          </p:spPr>
        </p:pic>
        <p:pic>
          <p:nvPicPr>
            <p:cNvPr id="87" name="Google Shape;87;p9" descr="HDRibbonTitle-UniformTrim.png"/>
            <p:cNvPicPr preferRelativeResize="0"/>
            <p:nvPr/>
          </p:nvPicPr>
          <p:blipFill rotWithShape="1">
            <a:blip r:embed="rId5">
              <a:alphaModFix/>
            </a:blip>
            <a:srcRect r="47957"/>
            <a:stretch/>
          </p:blipFill>
          <p:spPr>
            <a:xfrm>
              <a:off x="7480469" y="3128434"/>
              <a:ext cx="1664208" cy="612648"/>
            </a:xfrm>
            <a:prstGeom prst="rect">
              <a:avLst/>
            </a:prstGeom>
            <a:noFill/>
            <a:ln>
              <a:noFill/>
            </a:ln>
          </p:spPr>
        </p:pic>
      </p:grpSp>
      <p:cxnSp>
        <p:nvCxnSpPr>
          <p:cNvPr id="88" name="Google Shape;88;p9"/>
          <p:cNvCxnSpPr/>
          <p:nvPr/>
        </p:nvCxnSpPr>
        <p:spPr>
          <a:xfrm>
            <a:off x="2019300" y="3471862"/>
            <a:ext cx="5113200" cy="0"/>
          </a:xfrm>
          <a:prstGeom prst="straightConnector1">
            <a:avLst/>
          </a:prstGeom>
          <a:noFill/>
          <a:ln w="15875" cap="rnd" cmpd="sng">
            <a:solidFill>
              <a:schemeClr val="accent1"/>
            </a:solidFill>
            <a:prstDash val="solid"/>
            <a:miter lim="800000"/>
            <a:headEnd type="none" w="med" len="med"/>
            <a:tailEnd type="none" w="med" len="med"/>
          </a:ln>
        </p:spPr>
      </p:cxnSp>
      <p:sp>
        <p:nvSpPr>
          <p:cNvPr id="89" name="Google Shape;89;p9"/>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0" name="Google Shape;90;p9"/>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91" name="Google Shape;91;p9"/>
          <p:cNvSpPr txBox="1">
            <a:spLocks noGrp="1"/>
          </p:cNvSpPr>
          <p:nvPr>
            <p:ph type="dt" idx="10"/>
          </p:nvPr>
        </p:nvSpPr>
        <p:spPr>
          <a:xfrm>
            <a:off x="6065837" y="5054600"/>
            <a:ext cx="6732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9"/>
          <p:cNvSpPr txBox="1">
            <a:spLocks noGrp="1"/>
          </p:cNvSpPr>
          <p:nvPr>
            <p:ph type="ftr" idx="11"/>
          </p:nvPr>
        </p:nvSpPr>
        <p:spPr>
          <a:xfrm>
            <a:off x="1922462" y="5054600"/>
            <a:ext cx="40641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9"/>
          <p:cNvSpPr txBox="1">
            <a:spLocks noGrp="1"/>
          </p:cNvSpPr>
          <p:nvPr>
            <p:ph type="sldNum" idx="12"/>
          </p:nvPr>
        </p:nvSpPr>
        <p:spPr>
          <a:xfrm>
            <a:off x="6816725" y="5054600"/>
            <a:ext cx="4143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grpSp>
        <p:nvGrpSpPr>
          <p:cNvPr id="153" name="Google Shape;153;p18"/>
          <p:cNvGrpSpPr/>
          <p:nvPr/>
        </p:nvGrpSpPr>
        <p:grpSpPr>
          <a:xfrm>
            <a:off x="0" y="0"/>
            <a:ext cx="9151552" cy="6858000"/>
            <a:chOff x="0" y="0"/>
            <a:chExt cx="9152467" cy="6858000"/>
          </a:xfrm>
        </p:grpSpPr>
        <p:pic>
          <p:nvPicPr>
            <p:cNvPr id="154" name="Google Shape;154;p18" descr="SD-PanelContent.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55" name="Google Shape;155;p18"/>
            <p:cNvSpPr/>
            <p:nvPr/>
          </p:nvSpPr>
          <p:spPr>
            <a:xfrm>
              <a:off x="553888" y="542807"/>
              <a:ext cx="8039700" cy="5756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18" descr="HDRibbonContent-UniformTrim.png"/>
            <p:cNvPicPr preferRelativeResize="0"/>
            <p:nvPr/>
          </p:nvPicPr>
          <p:blipFill rotWithShape="1">
            <a:blip r:embed="rId5">
              <a:alphaModFix/>
            </a:blip>
            <a:srcRect r="14236"/>
            <a:stretch/>
          </p:blipFill>
          <p:spPr>
            <a:xfrm>
              <a:off x="0" y="3128434"/>
              <a:ext cx="685800" cy="606425"/>
            </a:xfrm>
            <a:prstGeom prst="rect">
              <a:avLst/>
            </a:prstGeom>
            <a:noFill/>
            <a:ln>
              <a:noFill/>
            </a:ln>
          </p:spPr>
        </p:pic>
        <p:pic>
          <p:nvPicPr>
            <p:cNvPr id="157" name="Google Shape;157;p18" descr="HDRibbonContent-UniformTrim.png"/>
            <p:cNvPicPr preferRelativeResize="0"/>
            <p:nvPr/>
          </p:nvPicPr>
          <p:blipFill rotWithShape="1">
            <a:blip r:embed="rId5">
              <a:alphaModFix/>
            </a:blip>
            <a:srcRect r="14236"/>
            <a:stretch/>
          </p:blipFill>
          <p:spPr>
            <a:xfrm>
              <a:off x="8466667" y="3128434"/>
              <a:ext cx="685800" cy="606425"/>
            </a:xfrm>
            <a:prstGeom prst="rect">
              <a:avLst/>
            </a:prstGeom>
            <a:noFill/>
            <a:ln>
              <a:noFill/>
            </a:ln>
          </p:spPr>
        </p:pic>
      </p:grpSp>
      <p:cxnSp>
        <p:nvCxnSpPr>
          <p:cNvPr id="158" name="Google Shape;158;p18"/>
          <p:cNvCxnSpPr/>
          <p:nvPr/>
        </p:nvCxnSpPr>
        <p:spPr>
          <a:xfrm>
            <a:off x="1277937" y="2354262"/>
            <a:ext cx="6596100" cy="0"/>
          </a:xfrm>
          <a:prstGeom prst="straightConnector1">
            <a:avLst/>
          </a:prstGeom>
          <a:noFill/>
          <a:ln w="15875" cap="rnd" cmpd="sng">
            <a:solidFill>
              <a:schemeClr val="accent1"/>
            </a:solidFill>
            <a:prstDash val="solid"/>
            <a:miter lim="800000"/>
            <a:headEnd type="none" w="med" len="med"/>
            <a:tailEnd type="none" w="med" len="med"/>
          </a:ln>
        </p:spPr>
      </p:cxnSp>
      <p:sp>
        <p:nvSpPr>
          <p:cNvPr id="159" name="Google Shape;159;p18"/>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0" name="Google Shape;160;p18"/>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61" name="Google Shape;161;p18"/>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Google Shape;162;p18"/>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18"/>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
        <p:cNvGrpSpPr/>
        <p:nvPr/>
      </p:nvGrpSpPr>
      <p:grpSpPr>
        <a:xfrm>
          <a:off x="0" y="0"/>
          <a:ext cx="0" cy="0"/>
          <a:chOff x="0" y="0"/>
          <a:chExt cx="0" cy="0"/>
        </a:xfrm>
      </p:grpSpPr>
      <p:grpSp>
        <p:nvGrpSpPr>
          <p:cNvPr id="28" name="Google Shape;28;p3"/>
          <p:cNvGrpSpPr/>
          <p:nvPr/>
        </p:nvGrpSpPr>
        <p:grpSpPr>
          <a:xfrm>
            <a:off x="0" y="0"/>
            <a:ext cx="9151552" cy="6858000"/>
            <a:chOff x="0" y="0"/>
            <a:chExt cx="9152467" cy="6858000"/>
          </a:xfrm>
        </p:grpSpPr>
        <p:pic>
          <p:nvPicPr>
            <p:cNvPr id="29" name="Google Shape;29;p3" descr="SD-PanelContent.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30" name="Google Shape;30;p3"/>
            <p:cNvSpPr/>
            <p:nvPr/>
          </p:nvSpPr>
          <p:spPr>
            <a:xfrm>
              <a:off x="553888" y="542807"/>
              <a:ext cx="8039700" cy="5756400"/>
            </a:xfrm>
            <a:prstGeom prst="rect">
              <a:avLst/>
            </a:prstGeom>
            <a:noFill/>
            <a:ln w="15875" cap="flat" cmpd="sng">
              <a:solidFill>
                <a:schemeClr val="accent1"/>
              </a:solidFill>
              <a:prstDash val="solid"/>
              <a:miter lim="800000"/>
              <a:headEnd type="none" w="sm" len="sm"/>
              <a:tailEnd type="none" w="sm" len="sm"/>
            </a:ln>
            <a:effectLst>
              <a:innerShdw blurRad="25400" dist="12700" dir="13500000">
                <a:srgbClr val="000000">
                  <a:alpha val="45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descr="HDRibbonContent-UniformTrim.png"/>
            <p:cNvPicPr preferRelativeResize="0"/>
            <p:nvPr/>
          </p:nvPicPr>
          <p:blipFill rotWithShape="1">
            <a:blip r:embed="rId5">
              <a:alphaModFix/>
            </a:blip>
            <a:srcRect r="14236"/>
            <a:stretch/>
          </p:blipFill>
          <p:spPr>
            <a:xfrm>
              <a:off x="0" y="3128434"/>
              <a:ext cx="685800" cy="606425"/>
            </a:xfrm>
            <a:prstGeom prst="rect">
              <a:avLst/>
            </a:prstGeom>
            <a:noFill/>
            <a:ln>
              <a:noFill/>
            </a:ln>
          </p:spPr>
        </p:pic>
        <p:pic>
          <p:nvPicPr>
            <p:cNvPr id="32" name="Google Shape;32;p3" descr="HDRibbonContent-UniformTrim.png"/>
            <p:cNvPicPr preferRelativeResize="0"/>
            <p:nvPr/>
          </p:nvPicPr>
          <p:blipFill rotWithShape="1">
            <a:blip r:embed="rId5">
              <a:alphaModFix/>
            </a:blip>
            <a:srcRect r="14236"/>
            <a:stretch/>
          </p:blipFill>
          <p:spPr>
            <a:xfrm>
              <a:off x="8466667" y="3128434"/>
              <a:ext cx="685800" cy="606425"/>
            </a:xfrm>
            <a:prstGeom prst="rect">
              <a:avLst/>
            </a:prstGeom>
            <a:noFill/>
            <a:ln>
              <a:noFill/>
            </a:ln>
          </p:spPr>
        </p:pic>
      </p:grpSp>
      <p:cxnSp>
        <p:nvCxnSpPr>
          <p:cNvPr id="33" name="Google Shape;33;p3"/>
          <p:cNvCxnSpPr/>
          <p:nvPr/>
        </p:nvCxnSpPr>
        <p:spPr>
          <a:xfrm>
            <a:off x="1277937" y="3598862"/>
            <a:ext cx="6596100" cy="0"/>
          </a:xfrm>
          <a:prstGeom prst="straightConnector1">
            <a:avLst/>
          </a:prstGeom>
          <a:noFill/>
          <a:ln w="15875" cap="rnd" cmpd="sng">
            <a:solidFill>
              <a:schemeClr val="accent1"/>
            </a:solidFill>
            <a:prstDash val="solid"/>
            <a:miter lim="800000"/>
            <a:headEnd type="none" w="med" len="med"/>
            <a:tailEnd type="none" w="med" len="med"/>
          </a:ln>
        </p:spPr>
      </p:cxnSp>
      <p:sp>
        <p:nvSpPr>
          <p:cNvPr id="34" name="Google Shape;34;p3"/>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1pPr>
            <a:lvl2pPr marR="0" lvl="1"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2pPr>
            <a:lvl3pPr marR="0" lvl="2"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3pPr>
            <a:lvl4pPr marR="0" lvl="3"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4pPr>
            <a:lvl5pPr marR="0" lvl="4" algn="ctr" rtl="0">
              <a:spcBef>
                <a:spcPts val="0"/>
              </a:spcBef>
              <a:spcAft>
                <a:spcPts val="0"/>
              </a:spcAft>
              <a:buSzPts val="1400"/>
              <a:buNone/>
              <a:defRPr sz="4000" b="0" i="0" u="none" strike="noStrike" cap="none">
                <a:solidFill>
                  <a:srgbClr val="262626"/>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5" name="Google Shape;35;p3"/>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6" name="Google Shape;36;p3"/>
          <p:cNvSpPr txBox="1">
            <a:spLocks noGrp="1"/>
          </p:cNvSpPr>
          <p:nvPr>
            <p:ph type="dt" idx="10"/>
          </p:nvPr>
        </p:nvSpPr>
        <p:spPr>
          <a:xfrm>
            <a:off x="6356350" y="5961062"/>
            <a:ext cx="11493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3"/>
          <p:cNvSpPr txBox="1">
            <a:spLocks noGrp="1"/>
          </p:cNvSpPr>
          <p:nvPr>
            <p:ph type="ftr" idx="11"/>
          </p:nvPr>
        </p:nvSpPr>
        <p:spPr>
          <a:xfrm>
            <a:off x="1176337" y="5961062"/>
            <a:ext cx="5105400" cy="27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3"/>
          <p:cNvSpPr txBox="1">
            <a:spLocks noGrp="1"/>
          </p:cNvSpPr>
          <p:nvPr>
            <p:ph type="sldNum" idx="12"/>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48"/>
        <p:cNvGrpSpPr/>
        <p:nvPr/>
      </p:nvGrpSpPr>
      <p:grpSpPr>
        <a:xfrm>
          <a:off x="0" y="0"/>
          <a:ext cx="0" cy="0"/>
          <a:chOff x="0" y="0"/>
          <a:chExt cx="0" cy="0"/>
        </a:xfrm>
      </p:grpSpPr>
      <p:sp>
        <p:nvSpPr>
          <p:cNvPr id="6149" name="Google Shape;6149;p1"/>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5400" b="1" i="0" u="none">
                <a:solidFill>
                  <a:srgbClr val="262626"/>
                </a:solidFill>
                <a:latin typeface="Times New Roman"/>
                <a:ea typeface="Times New Roman"/>
                <a:cs typeface="Times New Roman"/>
                <a:sym typeface="Times New Roman"/>
              </a:rPr>
              <a:t>Acute Burn</a:t>
            </a:r>
            <a:endParaRPr sz="5400" b="1"/>
          </a:p>
        </p:txBody>
      </p:sp>
      <p:sp>
        <p:nvSpPr>
          <p:cNvPr id="6150" name="Google Shape;6150;p1"/>
          <p:cNvSpPr txBox="1">
            <a:spLocks noGrp="1"/>
          </p:cNvSpPr>
          <p:nvPr>
            <p:ph type="body" idx="1"/>
          </p:nvPr>
        </p:nvSpPr>
        <p:spPr>
          <a:xfrm>
            <a:off x="1176337" y="2367654"/>
            <a:ext cx="6799200" cy="34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760"/>
              <a:buFont typeface="Arial"/>
              <a:buNone/>
            </a:pPr>
            <a:endParaRPr sz="2400" b="1" i="0" u="none" strike="noStrike" cap="none" dirty="0">
              <a:solidFill>
                <a:srgbClr val="262626"/>
              </a:solidFill>
              <a:latin typeface="Times New Roman"/>
              <a:ea typeface="Times New Roman"/>
              <a:cs typeface="Times New Roman"/>
              <a:sym typeface="Times New Roman"/>
            </a:endParaRPr>
          </a:p>
          <a:p>
            <a:pPr marL="0" marR="0" lvl="0" indent="-175260" algn="ctr"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Dr</a:t>
            </a:r>
            <a:r>
              <a:rPr lang="en-US" dirty="0">
                <a:latin typeface="Times New Roman"/>
                <a:ea typeface="Times New Roman"/>
                <a:cs typeface="Times New Roman"/>
                <a:sym typeface="Times New Roman"/>
              </a:rPr>
              <a:t>.</a:t>
            </a:r>
            <a:r>
              <a:rPr lang="en-US" sz="2400" b="0" i="0" u="none" strike="noStrike" cap="none" dirty="0">
                <a:solidFill>
                  <a:srgbClr val="262626"/>
                </a:solidFill>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Husnain</a:t>
            </a:r>
            <a:r>
              <a:rPr lang="en-US" dirty="0">
                <a:latin typeface="Times New Roman"/>
                <a:ea typeface="Times New Roman"/>
                <a:cs typeface="Times New Roman"/>
                <a:sym typeface="Times New Roman"/>
              </a:rPr>
              <a:t> Khan</a:t>
            </a:r>
            <a:endParaRPr dirty="0"/>
          </a:p>
          <a:p>
            <a:pPr marL="457200" marR="0" lvl="0" indent="0" algn="ctr" rtl="0">
              <a:lnSpc>
                <a:spcPct val="100000"/>
              </a:lnSpc>
              <a:spcBef>
                <a:spcPts val="1080"/>
              </a:spcBef>
              <a:spcAft>
                <a:spcPts val="0"/>
              </a:spcAft>
              <a:buNone/>
            </a:pPr>
            <a:r>
              <a:rPr lang="en-US" dirty="0">
                <a:latin typeface="Times New Roman"/>
                <a:ea typeface="Times New Roman"/>
                <a:cs typeface="Times New Roman"/>
                <a:sym typeface="Times New Roman"/>
              </a:rPr>
              <a:t>Head </a:t>
            </a:r>
            <a:r>
              <a:rPr lang="en-US">
                <a:latin typeface="Times New Roman"/>
                <a:ea typeface="Times New Roman"/>
                <a:cs typeface="Times New Roman"/>
                <a:sym typeface="Times New Roman"/>
              </a:rPr>
              <a:t>of Department, </a:t>
            </a:r>
            <a:r>
              <a:rPr lang="en-US" sz="2400" b="0" i="0" u="none" strike="noStrike" cap="none" dirty="0">
                <a:solidFill>
                  <a:srgbClr val="262626"/>
                </a:solidFill>
                <a:latin typeface="Times New Roman"/>
                <a:ea typeface="Times New Roman"/>
                <a:cs typeface="Times New Roman"/>
                <a:sym typeface="Times New Roman"/>
              </a:rPr>
              <a:t>Plastic Surgery</a:t>
            </a:r>
            <a:endParaRPr dirty="0"/>
          </a:p>
          <a:p>
            <a:pPr marL="457200" marR="0" lvl="0" indent="0" algn="ctr" rtl="0">
              <a:lnSpc>
                <a:spcPct val="100000"/>
              </a:lnSpc>
              <a:spcBef>
                <a:spcPts val="1080"/>
              </a:spcBef>
              <a:spcAft>
                <a:spcPts val="0"/>
              </a:spcAft>
              <a:buNone/>
            </a:pPr>
            <a:r>
              <a:rPr lang="en-US" sz="2400" b="0" i="0" u="none" strike="noStrike" cap="none" dirty="0">
                <a:solidFill>
                  <a:srgbClr val="262626"/>
                </a:solidFill>
                <a:latin typeface="Times New Roman"/>
                <a:ea typeface="Times New Roman"/>
                <a:cs typeface="Times New Roman"/>
                <a:sym typeface="Times New Roman"/>
              </a:rPr>
              <a:t>Holy Family Hospital, Rawalpindi</a:t>
            </a:r>
            <a:endParaRPr dirty="0"/>
          </a:p>
        </p:txBody>
      </p:sp>
      <p:sp>
        <p:nvSpPr>
          <p:cNvPr id="6151" name="Google Shape;6151;p1"/>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1</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Superficial Burns(First Degree)</a:t>
            </a:r>
            <a:endParaRPr/>
          </a:p>
        </p:txBody>
      </p:sp>
      <p:sp>
        <p:nvSpPr>
          <p:cNvPr id="361" name="Google Shape;361;p41"/>
          <p:cNvSpPr txBox="1">
            <a:spLocks noGrp="1"/>
          </p:cNvSpPr>
          <p:nvPr>
            <p:ph type="body" idx="1"/>
          </p:nvPr>
        </p:nvSpPr>
        <p:spPr>
          <a:xfrm>
            <a:off x="228600" y="2133600"/>
            <a:ext cx="4876800" cy="4114800"/>
          </a:xfrm>
          <a:prstGeom prst="rect">
            <a:avLst/>
          </a:prstGeom>
          <a:noFill/>
          <a:ln>
            <a:noFill/>
          </a:ln>
        </p:spPr>
        <p:txBody>
          <a:bodyPr spcFirstLastPara="1" wrap="square" lIns="91425" tIns="45700" rIns="91425" bIns="45700" anchor="t" anchorCtr="0">
            <a:normAutofit/>
          </a:bodyPr>
          <a:lstStyle/>
          <a:p>
            <a:pPr marL="742950" lvl="1" indent="-285750" algn="l" rtl="0">
              <a:lnSpc>
                <a:spcPct val="100000"/>
              </a:lnSpc>
              <a:spcBef>
                <a:spcPts val="0"/>
              </a:spcBef>
              <a:spcAft>
                <a:spcPts val="0"/>
              </a:spcAft>
              <a:buClr>
                <a:schemeClr val="accent1"/>
              </a:buClr>
              <a:buSzPts val="2760"/>
              <a:buFont typeface="Arial"/>
              <a:buChar char="•"/>
            </a:pPr>
            <a:r>
              <a:rPr lang="en-US" sz="2400" b="0" i="0" u="none" dirty="0">
                <a:solidFill>
                  <a:srgbClr val="262626"/>
                </a:solidFill>
                <a:latin typeface="Times New Roman"/>
                <a:ea typeface="Times New Roman"/>
                <a:cs typeface="Times New Roman"/>
                <a:sym typeface="Times New Roman"/>
              </a:rPr>
              <a:t>Involves only epidermis</a:t>
            </a:r>
            <a:endParaRPr dirty="0"/>
          </a:p>
          <a:p>
            <a:pPr marL="742950" lvl="1" indent="-285750" algn="l" rtl="0">
              <a:lnSpc>
                <a:spcPct val="100000"/>
              </a:lnSpc>
              <a:spcBef>
                <a:spcPts val="1080"/>
              </a:spcBef>
              <a:spcAft>
                <a:spcPts val="0"/>
              </a:spcAft>
              <a:buClr>
                <a:schemeClr val="accent1"/>
              </a:buClr>
              <a:buSzPts val="2760"/>
              <a:buFont typeface="Arial"/>
              <a:buChar char="•"/>
            </a:pPr>
            <a:r>
              <a:rPr lang="en-US" sz="2400" b="0" i="0" u="none" dirty="0">
                <a:solidFill>
                  <a:srgbClr val="262626"/>
                </a:solidFill>
                <a:latin typeface="Times New Roman"/>
                <a:ea typeface="Times New Roman"/>
                <a:cs typeface="Times New Roman"/>
                <a:sym typeface="Times New Roman"/>
              </a:rPr>
              <a:t>Red</a:t>
            </a:r>
            <a:endParaRPr dirty="0"/>
          </a:p>
          <a:p>
            <a:pPr marL="742950" lvl="1" indent="-285750" algn="l" rtl="0">
              <a:lnSpc>
                <a:spcPct val="100000"/>
              </a:lnSpc>
              <a:spcBef>
                <a:spcPts val="1080"/>
              </a:spcBef>
              <a:spcAft>
                <a:spcPts val="0"/>
              </a:spcAft>
              <a:buClr>
                <a:schemeClr val="accent1"/>
              </a:buClr>
              <a:buSzPts val="2760"/>
              <a:buFont typeface="Arial"/>
              <a:buChar char="•"/>
            </a:pPr>
            <a:r>
              <a:rPr lang="en-US" sz="2400" b="0" i="0" u="none" dirty="0">
                <a:solidFill>
                  <a:srgbClr val="262626"/>
                </a:solidFill>
                <a:latin typeface="Times New Roman"/>
                <a:ea typeface="Times New Roman"/>
                <a:cs typeface="Times New Roman"/>
                <a:sym typeface="Times New Roman"/>
              </a:rPr>
              <a:t>Painful &amp; Tender</a:t>
            </a:r>
            <a:endParaRPr dirty="0"/>
          </a:p>
          <a:p>
            <a:pPr marL="742950" lvl="1" indent="-285750" algn="l" rtl="0">
              <a:lnSpc>
                <a:spcPct val="100000"/>
              </a:lnSpc>
              <a:spcBef>
                <a:spcPts val="1080"/>
              </a:spcBef>
              <a:spcAft>
                <a:spcPts val="0"/>
              </a:spcAft>
              <a:buClr>
                <a:schemeClr val="accent1"/>
              </a:buClr>
              <a:buSzPts val="2760"/>
              <a:buFont typeface="Arial"/>
              <a:buChar char="•"/>
            </a:pPr>
            <a:r>
              <a:rPr lang="en-US" sz="2400" b="0" i="0" u="none" dirty="0">
                <a:solidFill>
                  <a:srgbClr val="262626"/>
                </a:solidFill>
                <a:latin typeface="Times New Roman"/>
                <a:ea typeface="Times New Roman"/>
                <a:cs typeface="Times New Roman"/>
                <a:sym typeface="Times New Roman"/>
              </a:rPr>
              <a:t>Blanches under pressure</a:t>
            </a:r>
            <a:endParaRPr dirty="0"/>
          </a:p>
          <a:p>
            <a:pPr marL="742950" lvl="1" indent="-285750" algn="l" rtl="0">
              <a:lnSpc>
                <a:spcPct val="100000"/>
              </a:lnSpc>
              <a:spcBef>
                <a:spcPts val="1080"/>
              </a:spcBef>
              <a:spcAft>
                <a:spcPts val="0"/>
              </a:spcAft>
              <a:buClr>
                <a:schemeClr val="accent1"/>
              </a:buClr>
              <a:buSzPts val="2760"/>
              <a:buFont typeface="Arial"/>
              <a:buChar char="•"/>
            </a:pPr>
            <a:r>
              <a:rPr lang="en-US" sz="2400" b="0" i="0" u="none" dirty="0">
                <a:solidFill>
                  <a:srgbClr val="262626"/>
                </a:solidFill>
                <a:latin typeface="Times New Roman"/>
                <a:ea typeface="Times New Roman"/>
                <a:cs typeface="Times New Roman"/>
                <a:sym typeface="Times New Roman"/>
              </a:rPr>
              <a:t>no blisters</a:t>
            </a:r>
            <a:endParaRPr dirty="0"/>
          </a:p>
        </p:txBody>
      </p:sp>
      <p:sp>
        <p:nvSpPr>
          <p:cNvPr id="362" name="Google Shape;362;p41"/>
          <p:cNvSpPr txBox="1"/>
          <p:nvPr/>
        </p:nvSpPr>
        <p:spPr>
          <a:xfrm>
            <a:off x="6553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10</a:t>
            </a:fld>
            <a:endParaRPr/>
          </a:p>
        </p:txBody>
      </p:sp>
      <p:pic>
        <p:nvPicPr>
          <p:cNvPr id="363" name="Google Shape;363;p41" descr="Related image"/>
          <p:cNvPicPr preferRelativeResize="0">
            <a:picLocks noGrp="1"/>
          </p:cNvPicPr>
          <p:nvPr>
            <p:ph type="clipArt" idx="2"/>
          </p:nvPr>
        </p:nvPicPr>
        <p:blipFill rotWithShape="1">
          <a:blip r:embed="rId3">
            <a:alphaModFix/>
          </a:blip>
          <a:srcRect/>
          <a:stretch/>
        </p:blipFill>
        <p:spPr>
          <a:xfrm>
            <a:off x="4419600" y="2524125"/>
            <a:ext cx="4038600" cy="302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 calcmode="lin" valueType="num">
                                      <p:cBhvr additive="base">
                                        <p:cTn id="7" dur="500" fill="hold"/>
                                        <p:tgtEl>
                                          <p:spTgt spid="3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1">
                                            <p:txEl>
                                              <p:pRg st="1" end="1"/>
                                            </p:txEl>
                                          </p:spTgt>
                                        </p:tgtEl>
                                        <p:attrNameLst>
                                          <p:attrName>style.visibility</p:attrName>
                                        </p:attrNameLst>
                                      </p:cBhvr>
                                      <p:to>
                                        <p:strVal val="visible"/>
                                      </p:to>
                                    </p:set>
                                    <p:anim calcmode="lin" valueType="num">
                                      <p:cBhvr additive="base">
                                        <p:cTn id="13" dur="500" fill="hold"/>
                                        <p:tgtEl>
                                          <p:spTgt spid="3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1">
                                            <p:txEl>
                                              <p:pRg st="2" end="2"/>
                                            </p:txEl>
                                          </p:spTgt>
                                        </p:tgtEl>
                                        <p:attrNameLst>
                                          <p:attrName>style.visibility</p:attrName>
                                        </p:attrNameLst>
                                      </p:cBhvr>
                                      <p:to>
                                        <p:strVal val="visible"/>
                                      </p:to>
                                    </p:set>
                                    <p:anim calcmode="lin" valueType="num">
                                      <p:cBhvr additive="base">
                                        <p:cTn id="19" dur="500" fill="hold"/>
                                        <p:tgtEl>
                                          <p:spTgt spid="3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1">
                                            <p:txEl>
                                              <p:pRg st="3" end="3"/>
                                            </p:txEl>
                                          </p:spTgt>
                                        </p:tgtEl>
                                        <p:attrNameLst>
                                          <p:attrName>style.visibility</p:attrName>
                                        </p:attrNameLst>
                                      </p:cBhvr>
                                      <p:to>
                                        <p:strVal val="visible"/>
                                      </p:to>
                                    </p:set>
                                    <p:anim calcmode="lin" valueType="num">
                                      <p:cBhvr additive="base">
                                        <p:cTn id="25" dur="500" fill="hold"/>
                                        <p:tgtEl>
                                          <p:spTgt spid="3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1">
                                            <p:txEl>
                                              <p:pRg st="4" end="4"/>
                                            </p:txEl>
                                          </p:spTgt>
                                        </p:tgtEl>
                                        <p:attrNameLst>
                                          <p:attrName>style.visibility</p:attrName>
                                        </p:attrNameLst>
                                      </p:cBhvr>
                                      <p:to>
                                        <p:strVal val="visible"/>
                                      </p:to>
                                    </p:set>
                                    <p:anim calcmode="lin" valueType="num">
                                      <p:cBhvr additive="base">
                                        <p:cTn id="31" dur="500" fill="hold"/>
                                        <p:tgtEl>
                                          <p:spTgt spid="36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US" sz="4000" b="0" i="0" u="none">
                <a:solidFill>
                  <a:srgbClr val="262626"/>
                </a:solidFill>
                <a:latin typeface="Garamond"/>
                <a:ea typeface="Garamond"/>
                <a:cs typeface="Garamond"/>
                <a:sym typeface="Garamond"/>
              </a:rPr>
              <a:t>Partial Thickness Burns(Second Degree)</a:t>
            </a:r>
            <a:endParaRPr/>
          </a:p>
        </p:txBody>
      </p:sp>
      <p:sp>
        <p:nvSpPr>
          <p:cNvPr id="369" name="Google Shape;369;p42"/>
          <p:cNvSpPr txBox="1">
            <a:spLocks noGrp="1"/>
          </p:cNvSpPr>
          <p:nvPr>
            <p:ph type="body" idx="1"/>
          </p:nvPr>
        </p:nvSpPr>
        <p:spPr>
          <a:xfrm>
            <a:off x="457200" y="2133600"/>
            <a:ext cx="3886200" cy="4114800"/>
          </a:xfrm>
          <a:prstGeom prst="rect">
            <a:avLst/>
          </a:prstGeom>
          <a:noFill/>
          <a:ln>
            <a:noFill/>
          </a:ln>
        </p:spPr>
        <p:txBody>
          <a:bodyPr spcFirstLastPara="1" wrap="square" lIns="91425" tIns="45700" rIns="91425" bIns="45700" anchor="t" anchorCtr="0">
            <a:normAutofit/>
          </a:bodyPr>
          <a:lstStyle/>
          <a:p>
            <a:pPr marL="742950" lvl="1" indent="-285750" algn="l" rtl="0">
              <a:lnSpc>
                <a:spcPct val="100000"/>
              </a:lnSpc>
              <a:spcBef>
                <a:spcPts val="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Extends through epidermis into papillary  dermis</a:t>
            </a:r>
            <a:endParaRPr/>
          </a:p>
          <a:p>
            <a:pPr marL="742950" lvl="1"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Pink</a:t>
            </a:r>
            <a:endParaRPr/>
          </a:p>
          <a:p>
            <a:pPr marL="742950" lvl="1"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Moist, shiny</a:t>
            </a:r>
            <a:endParaRPr/>
          </a:p>
          <a:p>
            <a:pPr marL="742950" lvl="1"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Painful</a:t>
            </a:r>
            <a:endParaRPr/>
          </a:p>
          <a:p>
            <a:pPr marL="742950" lvl="1"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Blisters present</a:t>
            </a:r>
            <a:endParaRPr/>
          </a:p>
        </p:txBody>
      </p:sp>
      <p:pic>
        <p:nvPicPr>
          <p:cNvPr id="370" name="Google Shape;370;p42" descr="burn"/>
          <p:cNvPicPr preferRelativeResize="0">
            <a:picLocks noGrp="1"/>
          </p:cNvPicPr>
          <p:nvPr>
            <p:ph type="clipArt" idx="2"/>
          </p:nvPr>
        </p:nvPicPr>
        <p:blipFill rotWithShape="1">
          <a:blip r:embed="rId3">
            <a:alphaModFix/>
          </a:blip>
          <a:srcRect/>
          <a:stretch/>
        </p:blipFill>
        <p:spPr>
          <a:xfrm>
            <a:off x="4191000" y="2362200"/>
            <a:ext cx="4314900" cy="2895600"/>
          </a:xfrm>
          <a:prstGeom prst="rect">
            <a:avLst/>
          </a:prstGeom>
          <a:noFill/>
          <a:ln w="57150" cap="flat" cmpd="sng">
            <a:solidFill>
              <a:schemeClr val="accent1"/>
            </a:solidFill>
            <a:prstDash val="solid"/>
            <a:miter lim="524288"/>
            <a:headEnd type="none" w="sm" len="sm"/>
            <a:tailEnd type="none" w="sm" len="sm"/>
          </a:ln>
        </p:spPr>
      </p:pic>
      <p:sp>
        <p:nvSpPr>
          <p:cNvPr id="371" name="Google Shape;371;p42"/>
          <p:cNvSpPr txBox="1"/>
          <p:nvPr/>
        </p:nvSpPr>
        <p:spPr>
          <a:xfrm>
            <a:off x="6553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anim calcmode="lin" valueType="num">
                                      <p:cBhvr additive="base">
                                        <p:cTn id="7" dur="500"/>
                                        <p:tgtEl>
                                          <p:spTgt spid="3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9">
                                            <p:txEl>
                                              <p:pRg st="1" end="1"/>
                                            </p:txEl>
                                          </p:spTgt>
                                        </p:tgtEl>
                                        <p:attrNameLst>
                                          <p:attrName>style.visibility</p:attrName>
                                        </p:attrNameLst>
                                      </p:cBhvr>
                                      <p:to>
                                        <p:strVal val="visible"/>
                                      </p:to>
                                    </p:set>
                                    <p:anim calcmode="lin" valueType="num">
                                      <p:cBhvr additive="base">
                                        <p:cTn id="12" dur="500"/>
                                        <p:tgtEl>
                                          <p:spTgt spid="3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9">
                                            <p:txEl>
                                              <p:pRg st="2" end="2"/>
                                            </p:txEl>
                                          </p:spTgt>
                                        </p:tgtEl>
                                        <p:attrNameLst>
                                          <p:attrName>style.visibility</p:attrName>
                                        </p:attrNameLst>
                                      </p:cBhvr>
                                      <p:to>
                                        <p:strVal val="visible"/>
                                      </p:to>
                                    </p:set>
                                    <p:anim calcmode="lin" valueType="num">
                                      <p:cBhvr additive="base">
                                        <p:cTn id="17" dur="500"/>
                                        <p:tgtEl>
                                          <p:spTgt spid="3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9">
                                            <p:txEl>
                                              <p:pRg st="3" end="3"/>
                                            </p:txEl>
                                          </p:spTgt>
                                        </p:tgtEl>
                                        <p:attrNameLst>
                                          <p:attrName>style.visibility</p:attrName>
                                        </p:attrNameLst>
                                      </p:cBhvr>
                                      <p:to>
                                        <p:strVal val="visible"/>
                                      </p:to>
                                    </p:set>
                                    <p:anim calcmode="lin" valueType="num">
                                      <p:cBhvr additive="base">
                                        <p:cTn id="22" dur="500"/>
                                        <p:tgtEl>
                                          <p:spTgt spid="36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9">
                                            <p:txEl>
                                              <p:pRg st="4" end="4"/>
                                            </p:txEl>
                                          </p:spTgt>
                                        </p:tgtEl>
                                        <p:attrNameLst>
                                          <p:attrName>style.visibility</p:attrName>
                                        </p:attrNameLst>
                                      </p:cBhvr>
                                      <p:to>
                                        <p:strVal val="visible"/>
                                      </p:to>
                                    </p:set>
                                    <p:anim calcmode="lin" valueType="num">
                                      <p:cBhvr additive="base">
                                        <p:cTn id="27" dur="500"/>
                                        <p:tgtEl>
                                          <p:spTgt spid="36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3"/>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1" i="0" u="none">
                <a:solidFill>
                  <a:srgbClr val="262626"/>
                </a:solidFill>
                <a:latin typeface="Times New Roman"/>
                <a:ea typeface="Times New Roman"/>
                <a:cs typeface="Times New Roman"/>
                <a:sym typeface="Times New Roman"/>
              </a:rPr>
              <a:t>Deep Partial Thickness Burn(Third Degree)</a:t>
            </a:r>
            <a:endParaRPr/>
          </a:p>
        </p:txBody>
      </p:sp>
      <p:sp>
        <p:nvSpPr>
          <p:cNvPr id="377" name="Google Shape;377;p43"/>
          <p:cNvSpPr txBox="1">
            <a:spLocks noGrp="1"/>
          </p:cNvSpPr>
          <p:nvPr>
            <p:ph type="body" idx="1"/>
          </p:nvPr>
        </p:nvSpPr>
        <p:spPr>
          <a:xfrm>
            <a:off x="1176337" y="2487612"/>
            <a:ext cx="3338400" cy="34464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Involving deep, </a:t>
            </a:r>
            <a:r>
              <a:rPr lang="en-US" sz="2400" b="1" i="0" u="none" strike="noStrike" cap="none">
                <a:solidFill>
                  <a:srgbClr val="262626"/>
                </a:solidFill>
                <a:latin typeface="Times New Roman"/>
                <a:ea typeface="Times New Roman"/>
                <a:cs typeface="Times New Roman"/>
                <a:sym typeface="Times New Roman"/>
              </a:rPr>
              <a:t>Reticular layer </a:t>
            </a:r>
            <a:r>
              <a:rPr lang="en-US" sz="2400" b="0" i="0" u="none" strike="noStrike" cap="none">
                <a:solidFill>
                  <a:srgbClr val="262626"/>
                </a:solidFill>
                <a:latin typeface="Times New Roman"/>
                <a:ea typeface="Times New Roman"/>
                <a:cs typeface="Times New Roman"/>
                <a:sym typeface="Times New Roman"/>
              </a:rPr>
              <a:t>of dermis </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Pink to white color</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Dry, mottled</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Painless or little pain</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Hair Plucking easy </a:t>
            </a:r>
            <a:endParaRPr/>
          </a:p>
        </p:txBody>
      </p:sp>
      <p:sp>
        <p:nvSpPr>
          <p:cNvPr id="378" name="Google Shape;378;p43"/>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12</a:t>
            </a:fld>
            <a:endParaRPr/>
          </a:p>
        </p:txBody>
      </p:sp>
      <p:pic>
        <p:nvPicPr>
          <p:cNvPr id="379" name="Google Shape;379;p43" descr="4453-4474-4871-12812"/>
          <p:cNvPicPr preferRelativeResize="0">
            <a:picLocks noGrp="1"/>
          </p:cNvPicPr>
          <p:nvPr>
            <p:ph type="body" idx="2"/>
          </p:nvPr>
        </p:nvPicPr>
        <p:blipFill rotWithShape="1">
          <a:blip r:embed="rId3">
            <a:alphaModFix/>
          </a:blip>
          <a:srcRect/>
          <a:stretch/>
        </p:blipFill>
        <p:spPr>
          <a:xfrm>
            <a:off x="4645025" y="2492375"/>
            <a:ext cx="3336900" cy="3436800"/>
          </a:xfrm>
          <a:prstGeom prst="rect">
            <a:avLst/>
          </a:prstGeom>
          <a:noFill/>
          <a:ln>
            <a:noFill/>
          </a:ln>
        </p:spPr>
      </p:pic>
      <p:sp>
        <p:nvSpPr>
          <p:cNvPr id="380" name="Google Shape;380;p43"/>
          <p:cNvSpPr/>
          <p:nvPr/>
        </p:nvSpPr>
        <p:spPr>
          <a:xfrm>
            <a:off x="5029200" y="3962400"/>
            <a:ext cx="838200" cy="1295400"/>
          </a:xfrm>
          <a:prstGeom prst="leftBrace">
            <a:avLst>
              <a:gd name="adj1" fmla="val 1165"/>
              <a:gd name="adj2" fmla="val 50000"/>
            </a:avLst>
          </a:prstGeom>
          <a:noFill/>
          <a:ln w="9525" cap="rnd"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 calcmode="lin" valueType="num">
                                      <p:cBhvr additive="base">
                                        <p:cTn id="7" dur="500"/>
                                        <p:tgtEl>
                                          <p:spTgt spid="3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 calcmode="lin" valueType="num">
                                      <p:cBhvr additive="base">
                                        <p:cTn id="12" dur="500"/>
                                        <p:tgtEl>
                                          <p:spTgt spid="3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 calcmode="lin" valueType="num">
                                      <p:cBhvr additive="base">
                                        <p:cTn id="17" dur="500"/>
                                        <p:tgtEl>
                                          <p:spTgt spid="3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7">
                                            <p:txEl>
                                              <p:pRg st="3" end="3"/>
                                            </p:txEl>
                                          </p:spTgt>
                                        </p:tgtEl>
                                        <p:attrNameLst>
                                          <p:attrName>style.visibility</p:attrName>
                                        </p:attrNameLst>
                                      </p:cBhvr>
                                      <p:to>
                                        <p:strVal val="visible"/>
                                      </p:to>
                                    </p:set>
                                    <p:anim calcmode="lin" valueType="num">
                                      <p:cBhvr additive="base">
                                        <p:cTn id="22" dur="500"/>
                                        <p:tgtEl>
                                          <p:spTgt spid="37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7">
                                            <p:txEl>
                                              <p:pRg st="4" end="4"/>
                                            </p:txEl>
                                          </p:spTgt>
                                        </p:tgtEl>
                                        <p:attrNameLst>
                                          <p:attrName>style.visibility</p:attrName>
                                        </p:attrNameLst>
                                      </p:cBhvr>
                                      <p:to>
                                        <p:strVal val="visible"/>
                                      </p:to>
                                    </p:set>
                                    <p:anim calcmode="lin" valueType="num">
                                      <p:cBhvr additive="base">
                                        <p:cTn id="27" dur="500"/>
                                        <p:tgtEl>
                                          <p:spTgt spid="37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Full Thickness Burns(Fourth degree)</a:t>
            </a:r>
            <a:endParaRPr/>
          </a:p>
        </p:txBody>
      </p:sp>
      <p:sp>
        <p:nvSpPr>
          <p:cNvPr id="386" name="Google Shape;386;p44"/>
          <p:cNvSpPr txBox="1">
            <a:spLocks noGrp="1"/>
          </p:cNvSpPr>
          <p:nvPr>
            <p:ph type="body" idx="1"/>
          </p:nvPr>
        </p:nvSpPr>
        <p:spPr>
          <a:xfrm>
            <a:off x="228600" y="2133600"/>
            <a:ext cx="4648200" cy="4114800"/>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Through skin into underlying structures</a:t>
            </a:r>
            <a:endParaRPr/>
          </a:p>
          <a:p>
            <a:pPr marL="742950" lvl="1" indent="-285750" algn="l" rtl="0">
              <a:lnSpc>
                <a:spcPct val="9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Pearly gray or charred black</a:t>
            </a:r>
            <a:endParaRPr/>
          </a:p>
          <a:p>
            <a:pPr marL="742950" lvl="1" indent="-285750" algn="l" rtl="0">
              <a:lnSpc>
                <a:spcPct val="9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Thick, dry</a:t>
            </a:r>
            <a:endParaRPr/>
          </a:p>
          <a:p>
            <a:pPr marL="742950" lvl="1" indent="-285750" algn="l" rtl="0">
              <a:lnSpc>
                <a:spcPct val="9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May bleed from vessel damage</a:t>
            </a:r>
            <a:endParaRPr/>
          </a:p>
          <a:p>
            <a:pPr marL="742950" lvl="1" indent="-285750" algn="l" rtl="0">
              <a:lnSpc>
                <a:spcPct val="9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Painless</a:t>
            </a:r>
            <a:endParaRPr/>
          </a:p>
        </p:txBody>
      </p:sp>
      <p:pic>
        <p:nvPicPr>
          <p:cNvPr id="387" name="Google Shape;387;p44" descr="third degree burn"/>
          <p:cNvPicPr preferRelativeResize="0">
            <a:picLocks noGrp="1"/>
          </p:cNvPicPr>
          <p:nvPr>
            <p:ph type="clipArt" idx="2"/>
          </p:nvPr>
        </p:nvPicPr>
        <p:blipFill rotWithShape="1">
          <a:blip r:embed="rId3">
            <a:alphaModFix/>
          </a:blip>
          <a:srcRect/>
          <a:stretch/>
        </p:blipFill>
        <p:spPr>
          <a:xfrm>
            <a:off x="5105400" y="2133600"/>
            <a:ext cx="3078300" cy="4116300"/>
          </a:xfrm>
          <a:prstGeom prst="rect">
            <a:avLst/>
          </a:prstGeom>
          <a:noFill/>
          <a:ln w="57150" cap="flat" cmpd="sng">
            <a:solidFill>
              <a:schemeClr val="folHlink"/>
            </a:solidFill>
            <a:prstDash val="solid"/>
            <a:miter lim="524288"/>
            <a:headEnd type="none" w="sm" len="sm"/>
            <a:tailEnd type="none" w="sm" len="sm"/>
          </a:ln>
        </p:spPr>
      </p:pic>
      <p:sp>
        <p:nvSpPr>
          <p:cNvPr id="388" name="Google Shape;388;p44"/>
          <p:cNvSpPr txBox="1"/>
          <p:nvPr/>
        </p:nvSpPr>
        <p:spPr>
          <a:xfrm>
            <a:off x="6553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13</a:t>
            </a:fld>
            <a:endParaRPr/>
          </a:p>
        </p:txBody>
      </p:sp>
      <p:sp>
        <p:nvSpPr>
          <p:cNvPr id="389" name="Google Shape;389;p44"/>
          <p:cNvSpPr/>
          <p:nvPr/>
        </p:nvSpPr>
        <p:spPr>
          <a:xfrm>
            <a:off x="4572000" y="4252912"/>
            <a:ext cx="978000" cy="485700"/>
          </a:xfrm>
          <a:prstGeom prst="rightArrow">
            <a:avLst>
              <a:gd name="adj1" fmla="val 16235"/>
              <a:gd name="adj2" fmla="val 50000"/>
            </a:avLst>
          </a:prstGeom>
          <a:solidFill>
            <a:schemeClr val="accent2"/>
          </a:solidFill>
          <a:ln w="15875" cap="rnd"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 calcmode="lin" valueType="num">
                                      <p:cBhvr additive="base">
                                        <p:cTn id="7" dur="500"/>
                                        <p:tgtEl>
                                          <p:spTgt spid="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 calcmode="lin" valueType="num">
                                      <p:cBhvr additive="base">
                                        <p:cTn id="12" dur="500"/>
                                        <p:tgtEl>
                                          <p:spTgt spid="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 calcmode="lin" valueType="num">
                                      <p:cBhvr additive="base">
                                        <p:cTn id="17" dur="500"/>
                                        <p:tgtEl>
                                          <p:spTgt spid="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 calcmode="lin" valueType="num">
                                      <p:cBhvr additive="base">
                                        <p:cTn id="22" dur="500"/>
                                        <p:tgtEl>
                                          <p:spTgt spid="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 calcmode="lin" valueType="num">
                                      <p:cBhvr additive="base">
                                        <p:cTn id="27" dur="500"/>
                                        <p:tgtEl>
                                          <p:spTgt spid="38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1176512" y="363675"/>
            <a:ext cx="6799200" cy="1303200"/>
          </a:xfrm>
          <a:prstGeom prst="rect">
            <a:avLst/>
          </a:prstGeom>
          <a:noFill/>
          <a:ln>
            <a:noFill/>
          </a:ln>
        </p:spPr>
        <p:txBody>
          <a:bodyPr spcFirstLastPara="1" wrap="square" lIns="91425" tIns="45700" rIns="91425" bIns="45700" anchor="ctr" anchorCtr="0">
            <a:noAutofit/>
          </a:bodyPr>
          <a:lstStyle/>
          <a:p>
            <a:pPr lvl="0">
              <a:buClr>
                <a:srgbClr val="262626"/>
              </a:buClr>
              <a:buSzPts val="4000"/>
            </a:pPr>
            <a:r>
              <a:rPr lang="en-US" b="1" dirty="0">
                <a:latin typeface="Times New Roman"/>
                <a:ea typeface="Times New Roman"/>
                <a:cs typeface="Times New Roman"/>
                <a:sym typeface="Times New Roman"/>
              </a:rPr>
              <a:t>BSA Estimation</a:t>
            </a:r>
            <a:br>
              <a:rPr lang="en-US" dirty="0">
                <a:latin typeface="Times New Roman"/>
                <a:ea typeface="Times New Roman"/>
                <a:cs typeface="Times New Roman"/>
                <a:sym typeface="Times New Roman"/>
              </a:rPr>
            </a:br>
            <a:r>
              <a:rPr lang="en-US" dirty="0">
                <a:latin typeface="Times New Roman"/>
                <a:ea typeface="Times New Roman"/>
                <a:cs typeface="Times New Roman"/>
                <a:sym typeface="Times New Roman"/>
              </a:rPr>
              <a:t>Burn </a:t>
            </a:r>
            <a:r>
              <a:rPr lang="en-US" sz="4000" b="0" i="0" u="none" dirty="0">
                <a:solidFill>
                  <a:srgbClr val="262626"/>
                </a:solidFill>
                <a:latin typeface="Times New Roman"/>
                <a:ea typeface="Times New Roman"/>
                <a:cs typeface="Times New Roman"/>
                <a:sym typeface="Times New Roman"/>
              </a:rPr>
              <a:t>Extent: Rule of Nines</a:t>
            </a:r>
            <a:endParaRPr dirty="0"/>
          </a:p>
        </p:txBody>
      </p:sp>
      <p:sp>
        <p:nvSpPr>
          <p:cNvPr id="405" name="Google Shape;405;p46"/>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14</a:t>
            </a:fld>
            <a:endParaRPr/>
          </a:p>
        </p:txBody>
      </p:sp>
      <p:grpSp>
        <p:nvGrpSpPr>
          <p:cNvPr id="406" name="Google Shape;406;p46"/>
          <p:cNvGrpSpPr/>
          <p:nvPr/>
        </p:nvGrpSpPr>
        <p:grpSpPr>
          <a:xfrm>
            <a:off x="304800" y="-457200"/>
            <a:ext cx="158750" cy="476250"/>
            <a:chOff x="1122" y="-83"/>
            <a:chExt cx="600" cy="2100"/>
          </a:xfrm>
        </p:grpSpPr>
        <p:sp>
          <p:nvSpPr>
            <p:cNvPr id="407" name="Google Shape;407;p46"/>
            <p:cNvSpPr/>
            <p:nvPr/>
          </p:nvSpPr>
          <p:spPr>
            <a:xfrm>
              <a:off x="1392" y="1296"/>
              <a:ext cx="300" cy="300"/>
            </a:xfrm>
            <a:prstGeom prst="ellipse">
              <a:avLst/>
            </a:prstGeom>
            <a:solidFill>
              <a:srgbClr val="BF0000"/>
            </a:solidFill>
            <a:ln w="12700" cap="sq" cmpd="sng">
              <a:solidFill>
                <a:srgbClr val="CF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8" name="Google Shape;408;p46"/>
            <p:cNvSpPr txBox="1"/>
            <p:nvPr/>
          </p:nvSpPr>
          <p:spPr>
            <a:xfrm>
              <a:off x="1122" y="-83"/>
              <a:ext cx="600" cy="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409" name="Google Shape;409;p46" descr="Image result for Rule of nine"/>
          <p:cNvPicPr preferRelativeResize="0"/>
          <p:nvPr/>
        </p:nvPicPr>
        <p:blipFill rotWithShape="1">
          <a:blip r:embed="rId3">
            <a:alphaModFix/>
          </a:blip>
          <a:srcRect/>
          <a:stretch/>
        </p:blipFill>
        <p:spPr>
          <a:xfrm>
            <a:off x="1934569" y="1796048"/>
            <a:ext cx="4725537" cy="4618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15</a:t>
            </a:fld>
            <a:endParaRPr/>
          </a:p>
        </p:txBody>
      </p:sp>
      <p:pic>
        <p:nvPicPr>
          <p:cNvPr id="415" name="Google Shape;415;p47" descr="Related image"/>
          <p:cNvPicPr preferRelativeResize="0"/>
          <p:nvPr/>
        </p:nvPicPr>
        <p:blipFill rotWithShape="1">
          <a:blip r:embed="rId3">
            <a:alphaModFix/>
          </a:blip>
          <a:srcRect/>
          <a:stretch/>
        </p:blipFill>
        <p:spPr>
          <a:xfrm>
            <a:off x="1847850" y="1295400"/>
            <a:ext cx="5713412" cy="42846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Burn Extent: Rule of palm</a:t>
            </a:r>
            <a:endParaRPr/>
          </a:p>
        </p:txBody>
      </p:sp>
      <p:sp>
        <p:nvSpPr>
          <p:cNvPr id="421" name="Google Shape;421;p48"/>
          <p:cNvSpPr txBox="1">
            <a:spLocks noGrp="1"/>
          </p:cNvSpPr>
          <p:nvPr>
            <p:ph type="body" idx="1"/>
          </p:nvPr>
        </p:nvSpPr>
        <p:spPr>
          <a:xfrm>
            <a:off x="609600" y="2590800"/>
            <a:ext cx="3810000" cy="26670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 Rule of Palm”</a:t>
            </a:r>
            <a:endParaRPr/>
          </a:p>
          <a:p>
            <a:pPr marL="742950" lvl="1" indent="-285750" algn="l" rtl="0">
              <a:lnSpc>
                <a:spcPct val="100000"/>
              </a:lnSpc>
              <a:spcBef>
                <a:spcPts val="1080"/>
              </a:spcBef>
              <a:spcAft>
                <a:spcPts val="0"/>
              </a:spcAft>
              <a:buClr>
                <a:schemeClr val="accent1"/>
              </a:buClr>
              <a:buSzPts val="2760"/>
              <a:buFont typeface="Arial"/>
              <a:buChar char="•"/>
            </a:pPr>
            <a:r>
              <a:rPr lang="en-US" sz="2400" b="0" i="0" u="sng">
                <a:solidFill>
                  <a:srgbClr val="262626"/>
                </a:solidFill>
                <a:latin typeface="Times New Roman"/>
                <a:ea typeface="Times New Roman"/>
                <a:cs typeface="Times New Roman"/>
                <a:sym typeface="Times New Roman"/>
              </a:rPr>
              <a:t>Patient’s</a:t>
            </a:r>
            <a:r>
              <a:rPr lang="en-US" sz="2400" b="0" i="0" u="none">
                <a:solidFill>
                  <a:srgbClr val="262626"/>
                </a:solidFill>
                <a:latin typeface="Times New Roman"/>
                <a:ea typeface="Times New Roman"/>
                <a:cs typeface="Times New Roman"/>
                <a:sym typeface="Times New Roman"/>
              </a:rPr>
              <a:t> palm equals 1% of </a:t>
            </a:r>
            <a:r>
              <a:rPr lang="en-US" sz="2400" b="0" i="0" u="sng">
                <a:solidFill>
                  <a:srgbClr val="262626"/>
                </a:solidFill>
                <a:latin typeface="Times New Roman"/>
                <a:ea typeface="Times New Roman"/>
                <a:cs typeface="Times New Roman"/>
                <a:sym typeface="Times New Roman"/>
              </a:rPr>
              <a:t>his</a:t>
            </a:r>
            <a:r>
              <a:rPr lang="en-US" sz="2400" b="0" i="0" u="none">
                <a:solidFill>
                  <a:srgbClr val="262626"/>
                </a:solidFill>
                <a:latin typeface="Times New Roman"/>
                <a:ea typeface="Times New Roman"/>
                <a:cs typeface="Times New Roman"/>
                <a:sym typeface="Times New Roman"/>
              </a:rPr>
              <a:t> body surface area</a:t>
            </a:r>
            <a:endParaRPr/>
          </a:p>
        </p:txBody>
      </p:sp>
      <p:sp>
        <p:nvSpPr>
          <p:cNvPr id="422" name="Google Shape;422;p48"/>
          <p:cNvSpPr txBox="1"/>
          <p:nvPr/>
        </p:nvSpPr>
        <p:spPr>
          <a:xfrm>
            <a:off x="6553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16</a:t>
            </a:fld>
            <a:endParaRPr/>
          </a:p>
        </p:txBody>
      </p:sp>
      <p:pic>
        <p:nvPicPr>
          <p:cNvPr id="423" name="Google Shape;423;p48" descr="Hospital careâ¢ A : Airway control.â¢ B :Breathing and ventilation.â¢ C :Circulation.â¢ D: Disability â neurological status.â¢ ..."/>
          <p:cNvPicPr preferRelativeResize="0">
            <a:picLocks noGrp="1"/>
          </p:cNvPicPr>
          <p:nvPr>
            <p:ph type="clipArt" idx="2"/>
          </p:nvPr>
        </p:nvPicPr>
        <p:blipFill rotWithShape="1">
          <a:blip r:embed="rId3">
            <a:alphaModFix/>
          </a:blip>
          <a:srcRect l="5069" b="7646"/>
          <a:stretch/>
        </p:blipFill>
        <p:spPr>
          <a:xfrm>
            <a:off x="4267200" y="2438400"/>
            <a:ext cx="4276800" cy="312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9"/>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dirty="0">
                <a:solidFill>
                  <a:srgbClr val="262626"/>
                </a:solidFill>
                <a:latin typeface="Times New Roman"/>
                <a:ea typeface="Times New Roman"/>
                <a:cs typeface="Times New Roman"/>
                <a:sym typeface="Times New Roman"/>
              </a:rPr>
              <a:t>Burn </a:t>
            </a:r>
            <a:r>
              <a:rPr lang="en-US" dirty="0">
                <a:latin typeface="Times New Roman"/>
                <a:ea typeface="Times New Roman"/>
                <a:cs typeface="Times New Roman"/>
                <a:sym typeface="Times New Roman"/>
              </a:rPr>
              <a:t>Admission</a:t>
            </a:r>
            <a:r>
              <a:rPr lang="en-US" sz="4000" b="0" i="0" u="none" dirty="0">
                <a:solidFill>
                  <a:srgbClr val="262626"/>
                </a:solidFill>
                <a:latin typeface="Times New Roman"/>
                <a:ea typeface="Times New Roman"/>
                <a:cs typeface="Times New Roman"/>
                <a:sym typeface="Times New Roman"/>
              </a:rPr>
              <a:t> Criteria</a:t>
            </a:r>
            <a:endParaRPr dirty="0"/>
          </a:p>
        </p:txBody>
      </p:sp>
      <p:sp>
        <p:nvSpPr>
          <p:cNvPr id="429" name="Google Shape;429;p49"/>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760"/>
              <a:buFont typeface="Garamond"/>
              <a:buAutoNum type="arabicPeriod"/>
            </a:pPr>
            <a:r>
              <a:rPr lang="en-US" sz="2400" b="0" i="0" u="none" strike="noStrike" cap="none" dirty="0">
                <a:solidFill>
                  <a:srgbClr val="262626"/>
                </a:solidFill>
                <a:latin typeface="Times New Roman"/>
                <a:ea typeface="Times New Roman"/>
                <a:cs typeface="Times New Roman"/>
                <a:sym typeface="Times New Roman"/>
              </a:rPr>
              <a:t> Partial thickness burns &gt; 10% TBSA</a:t>
            </a:r>
            <a:endParaRPr dirty="0"/>
          </a:p>
          <a:p>
            <a:pPr marL="457200" marR="0" lvl="0" indent="-457200" algn="l" rtl="0">
              <a:lnSpc>
                <a:spcPct val="100000"/>
              </a:lnSpc>
              <a:spcBef>
                <a:spcPts val="1080"/>
              </a:spcBef>
              <a:spcAft>
                <a:spcPts val="0"/>
              </a:spcAft>
              <a:buClr>
                <a:schemeClr val="accent1"/>
              </a:buClr>
              <a:buSzPts val="2760"/>
              <a:buFont typeface="Garamond"/>
              <a:buAutoNum type="arabicPeriod"/>
            </a:pPr>
            <a:r>
              <a:rPr lang="en-US" sz="2400" b="0" i="0" u="none" strike="noStrike" cap="none" dirty="0">
                <a:solidFill>
                  <a:srgbClr val="262626"/>
                </a:solidFill>
                <a:latin typeface="Times New Roman"/>
                <a:ea typeface="Times New Roman"/>
                <a:cs typeface="Times New Roman"/>
                <a:sym typeface="Times New Roman"/>
              </a:rPr>
              <a:t> Burns that involve the face, hands, feet, genitalia, perineum, or major joints</a:t>
            </a:r>
            <a:endParaRPr dirty="0"/>
          </a:p>
          <a:p>
            <a:pPr marL="457200" marR="0" lvl="0" indent="-457200" algn="l" rtl="0">
              <a:lnSpc>
                <a:spcPct val="100000"/>
              </a:lnSpc>
              <a:spcBef>
                <a:spcPts val="1080"/>
              </a:spcBef>
              <a:spcAft>
                <a:spcPts val="0"/>
              </a:spcAft>
              <a:buClr>
                <a:schemeClr val="accent1"/>
              </a:buClr>
              <a:buSzPts val="2760"/>
              <a:buFont typeface="Garamond"/>
              <a:buAutoNum type="arabicPeriod"/>
            </a:pPr>
            <a:r>
              <a:rPr lang="en-US" sz="2400" b="0" i="0" u="none" strike="noStrike" cap="none" dirty="0">
                <a:solidFill>
                  <a:srgbClr val="262626"/>
                </a:solidFill>
                <a:latin typeface="Times New Roman"/>
                <a:ea typeface="Times New Roman"/>
                <a:cs typeface="Times New Roman"/>
                <a:sym typeface="Times New Roman"/>
              </a:rPr>
              <a:t>Third degree burns in any age group</a:t>
            </a:r>
            <a:endParaRPr dirty="0"/>
          </a:p>
          <a:p>
            <a:pPr marL="457200" marR="0" lvl="0" indent="-457200" algn="l" rtl="0">
              <a:lnSpc>
                <a:spcPct val="100000"/>
              </a:lnSpc>
              <a:spcBef>
                <a:spcPts val="1080"/>
              </a:spcBef>
              <a:spcAft>
                <a:spcPts val="0"/>
              </a:spcAft>
              <a:buClr>
                <a:schemeClr val="accent1"/>
              </a:buClr>
              <a:buSzPts val="2760"/>
              <a:buFont typeface="Garamond"/>
              <a:buAutoNum type="arabicPeriod"/>
            </a:pPr>
            <a:r>
              <a:rPr lang="en-US" sz="2400" b="0" i="0" u="none" strike="noStrike" cap="none" dirty="0">
                <a:solidFill>
                  <a:srgbClr val="262626"/>
                </a:solidFill>
                <a:latin typeface="Times New Roman"/>
                <a:ea typeface="Times New Roman"/>
                <a:cs typeface="Times New Roman"/>
                <a:sym typeface="Times New Roman"/>
              </a:rPr>
              <a:t>Electrical burns, including lightning injury</a:t>
            </a:r>
            <a:endParaRPr dirty="0"/>
          </a:p>
          <a:p>
            <a:pPr marL="457200" marR="0" lvl="0" indent="-457200" algn="l" rtl="0">
              <a:lnSpc>
                <a:spcPct val="100000"/>
              </a:lnSpc>
              <a:spcBef>
                <a:spcPts val="1080"/>
              </a:spcBef>
              <a:spcAft>
                <a:spcPts val="0"/>
              </a:spcAft>
              <a:buClr>
                <a:schemeClr val="accent1"/>
              </a:buClr>
              <a:buSzPts val="2760"/>
              <a:buFont typeface="Garamond"/>
              <a:buAutoNum type="arabicPeriod"/>
            </a:pPr>
            <a:r>
              <a:rPr lang="en-US" sz="2400" b="0" i="0" u="none" strike="noStrike" cap="none" dirty="0">
                <a:solidFill>
                  <a:srgbClr val="262626"/>
                </a:solidFill>
                <a:latin typeface="Times New Roman"/>
                <a:ea typeface="Times New Roman"/>
                <a:cs typeface="Times New Roman"/>
                <a:sym typeface="Times New Roman"/>
              </a:rPr>
              <a:t>Chemical burns.</a:t>
            </a:r>
            <a:endParaRPr dirty="0"/>
          </a:p>
        </p:txBody>
      </p:sp>
      <p:sp>
        <p:nvSpPr>
          <p:cNvPr id="430" name="Google Shape;430;p49"/>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9">
                                            <p:txEl>
                                              <p:pRg st="0" end="0"/>
                                            </p:txEl>
                                          </p:spTgt>
                                        </p:tgtEl>
                                        <p:attrNameLst>
                                          <p:attrName>style.visibility</p:attrName>
                                        </p:attrNameLst>
                                      </p:cBhvr>
                                      <p:to>
                                        <p:strVal val="visible"/>
                                      </p:to>
                                    </p:set>
                                    <p:anim calcmode="lin" valueType="num">
                                      <p:cBhvr additive="base">
                                        <p:cTn id="7" dur="500" fill="hold"/>
                                        <p:tgtEl>
                                          <p:spTgt spid="4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9">
                                            <p:txEl>
                                              <p:pRg st="1" end="1"/>
                                            </p:txEl>
                                          </p:spTgt>
                                        </p:tgtEl>
                                        <p:attrNameLst>
                                          <p:attrName>style.visibility</p:attrName>
                                        </p:attrNameLst>
                                      </p:cBhvr>
                                      <p:to>
                                        <p:strVal val="visible"/>
                                      </p:to>
                                    </p:set>
                                    <p:anim calcmode="lin" valueType="num">
                                      <p:cBhvr additive="base">
                                        <p:cTn id="11" dur="500" fill="hold"/>
                                        <p:tgtEl>
                                          <p:spTgt spid="4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9">
                                            <p:txEl>
                                              <p:pRg st="2" end="2"/>
                                            </p:txEl>
                                          </p:spTgt>
                                        </p:tgtEl>
                                        <p:attrNameLst>
                                          <p:attrName>style.visibility</p:attrName>
                                        </p:attrNameLst>
                                      </p:cBhvr>
                                      <p:to>
                                        <p:strVal val="visible"/>
                                      </p:to>
                                    </p:set>
                                    <p:anim calcmode="lin" valueType="num">
                                      <p:cBhvr additive="base">
                                        <p:cTn id="15" dur="500" fill="hold"/>
                                        <p:tgtEl>
                                          <p:spTgt spid="4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2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9">
                                            <p:txEl>
                                              <p:pRg st="3" end="3"/>
                                            </p:txEl>
                                          </p:spTgt>
                                        </p:tgtEl>
                                        <p:attrNameLst>
                                          <p:attrName>style.visibility</p:attrName>
                                        </p:attrNameLst>
                                      </p:cBhvr>
                                      <p:to>
                                        <p:strVal val="visible"/>
                                      </p:to>
                                    </p:set>
                                    <p:anim calcmode="lin" valueType="num">
                                      <p:cBhvr additive="base">
                                        <p:cTn id="19" dur="500" fill="hold"/>
                                        <p:tgtEl>
                                          <p:spTgt spid="4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29">
                                            <p:txEl>
                                              <p:pRg st="4" end="4"/>
                                            </p:txEl>
                                          </p:spTgt>
                                        </p:tgtEl>
                                        <p:attrNameLst>
                                          <p:attrName>style.visibility</p:attrName>
                                        </p:attrNameLst>
                                      </p:cBhvr>
                                      <p:to>
                                        <p:strVal val="visible"/>
                                      </p:to>
                                    </p:set>
                                    <p:anim calcmode="lin" valueType="num">
                                      <p:cBhvr additive="base">
                                        <p:cTn id="23" dur="500" fill="hold"/>
                                        <p:tgtEl>
                                          <p:spTgt spid="42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0"/>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dirty="0">
                <a:solidFill>
                  <a:srgbClr val="262626"/>
                </a:solidFill>
                <a:latin typeface="Times New Roman"/>
                <a:ea typeface="Times New Roman"/>
                <a:cs typeface="Times New Roman"/>
                <a:sym typeface="Times New Roman"/>
              </a:rPr>
              <a:t>Burn </a:t>
            </a:r>
            <a:r>
              <a:rPr lang="en-US" dirty="0">
                <a:latin typeface="Times New Roman"/>
                <a:ea typeface="Times New Roman"/>
                <a:cs typeface="Times New Roman"/>
                <a:sym typeface="Times New Roman"/>
              </a:rPr>
              <a:t>Admission</a:t>
            </a:r>
            <a:r>
              <a:rPr lang="en-US" sz="4000" b="0" i="0" u="none" dirty="0">
                <a:solidFill>
                  <a:srgbClr val="262626"/>
                </a:solidFill>
                <a:latin typeface="Times New Roman"/>
                <a:ea typeface="Times New Roman"/>
                <a:cs typeface="Times New Roman"/>
                <a:sym typeface="Times New Roman"/>
              </a:rPr>
              <a:t> Criteria</a:t>
            </a:r>
            <a:endParaRPr dirty="0"/>
          </a:p>
        </p:txBody>
      </p:sp>
      <p:sp>
        <p:nvSpPr>
          <p:cNvPr id="436" name="Google Shape;436;p50"/>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760"/>
              <a:buFont typeface="Arial"/>
              <a:buNone/>
            </a:pPr>
            <a:r>
              <a:rPr lang="en-US" sz="2400" b="0" i="0" u="none" strike="noStrike" cap="none" dirty="0">
                <a:solidFill>
                  <a:srgbClr val="262626"/>
                </a:solidFill>
                <a:latin typeface="Times New Roman"/>
                <a:ea typeface="Times New Roman"/>
                <a:cs typeface="Times New Roman"/>
                <a:sym typeface="Times New Roman"/>
              </a:rPr>
              <a:t>6. Inhalation injury</a:t>
            </a:r>
            <a:endParaRPr dirty="0"/>
          </a:p>
          <a:p>
            <a:pPr marL="0" marR="0" lvl="0" indent="0" algn="l" rtl="0">
              <a:lnSpc>
                <a:spcPct val="100000"/>
              </a:lnSpc>
              <a:spcBef>
                <a:spcPts val="1080"/>
              </a:spcBef>
              <a:spcAft>
                <a:spcPts val="0"/>
              </a:spcAft>
              <a:buClr>
                <a:schemeClr val="accent1"/>
              </a:buClr>
              <a:buSzPts val="2760"/>
              <a:buFont typeface="Arial"/>
              <a:buNone/>
            </a:pPr>
            <a:r>
              <a:rPr lang="en-US" sz="2400" b="0" i="0" u="none" strike="noStrike" cap="none" dirty="0">
                <a:solidFill>
                  <a:srgbClr val="262626"/>
                </a:solidFill>
                <a:latin typeface="Times New Roman"/>
                <a:ea typeface="Times New Roman"/>
                <a:cs typeface="Times New Roman"/>
                <a:sym typeface="Times New Roman"/>
              </a:rPr>
              <a:t>7. Burn patients with preexisting medical </a:t>
            </a:r>
            <a:endParaRPr dirty="0"/>
          </a:p>
          <a:p>
            <a:pPr marL="0" marR="0" lvl="0" indent="0" algn="l" rtl="0">
              <a:lnSpc>
                <a:spcPct val="100000"/>
              </a:lnSpc>
              <a:spcBef>
                <a:spcPts val="1080"/>
              </a:spcBef>
              <a:spcAft>
                <a:spcPts val="0"/>
              </a:spcAft>
              <a:buClr>
                <a:schemeClr val="accent1"/>
              </a:buClr>
              <a:buSzPts val="2760"/>
              <a:buFont typeface="Arial"/>
              <a:buNone/>
            </a:pPr>
            <a:r>
              <a:rPr lang="en-US" sz="2400" b="0" i="0" u="none" strike="noStrike" cap="none" dirty="0">
                <a:solidFill>
                  <a:srgbClr val="262626"/>
                </a:solidFill>
                <a:latin typeface="Times New Roman"/>
                <a:ea typeface="Times New Roman"/>
                <a:cs typeface="Times New Roman"/>
                <a:sym typeface="Times New Roman"/>
              </a:rPr>
              <a:t>8. Burns and concomitant trauma (such as fractures) </a:t>
            </a:r>
            <a:endParaRPr dirty="0"/>
          </a:p>
          <a:p>
            <a:pPr marL="0" marR="0" lvl="0" indent="0" algn="l" rtl="0">
              <a:lnSpc>
                <a:spcPct val="100000"/>
              </a:lnSpc>
              <a:spcBef>
                <a:spcPts val="1080"/>
              </a:spcBef>
              <a:spcAft>
                <a:spcPts val="0"/>
              </a:spcAft>
              <a:buClr>
                <a:schemeClr val="accent1"/>
              </a:buClr>
              <a:buSzPts val="2760"/>
              <a:buFont typeface="Arial"/>
              <a:buNone/>
            </a:pPr>
            <a:r>
              <a:rPr lang="en-US" sz="2400" b="0" i="0" u="none" strike="noStrike" cap="none" dirty="0">
                <a:solidFill>
                  <a:srgbClr val="262626"/>
                </a:solidFill>
                <a:latin typeface="Times New Roman"/>
                <a:ea typeface="Times New Roman"/>
                <a:cs typeface="Times New Roman"/>
                <a:sym typeface="Times New Roman"/>
              </a:rPr>
              <a:t>9. Burned children in hospitals without qualified personnel or equipment for the care of children. </a:t>
            </a:r>
            <a:endParaRPr dirty="0"/>
          </a:p>
          <a:p>
            <a:pPr marL="0" marR="0" lvl="0" indent="0" algn="l" rtl="0">
              <a:lnSpc>
                <a:spcPct val="100000"/>
              </a:lnSpc>
              <a:spcBef>
                <a:spcPts val="1080"/>
              </a:spcBef>
              <a:spcAft>
                <a:spcPts val="0"/>
              </a:spcAft>
              <a:buClr>
                <a:schemeClr val="accent1"/>
              </a:buClr>
              <a:buSzPts val="2760"/>
              <a:buFont typeface="Arial"/>
              <a:buNone/>
            </a:pPr>
            <a:r>
              <a:rPr lang="en-US" sz="2400" b="0" i="0" u="none" strike="noStrike" cap="none" dirty="0">
                <a:solidFill>
                  <a:srgbClr val="262626"/>
                </a:solidFill>
                <a:latin typeface="Times New Roman"/>
                <a:ea typeface="Times New Roman"/>
                <a:cs typeface="Times New Roman"/>
                <a:sym typeface="Times New Roman"/>
              </a:rPr>
              <a:t>10. Burn patients who require special social, emotional, or rehabilitative intervention. </a:t>
            </a:r>
            <a:endParaRPr dirty="0"/>
          </a:p>
        </p:txBody>
      </p:sp>
      <p:sp>
        <p:nvSpPr>
          <p:cNvPr id="437" name="Google Shape;437;p50"/>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anim calcmode="lin" valueType="num">
                                      <p:cBhvr additive="base">
                                        <p:cTn id="7" dur="500" fill="hold"/>
                                        <p:tgtEl>
                                          <p:spTgt spid="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6">
                                            <p:txEl>
                                              <p:pRg st="1" end="1"/>
                                            </p:txEl>
                                          </p:spTgt>
                                        </p:tgtEl>
                                        <p:attrNameLst>
                                          <p:attrName>style.visibility</p:attrName>
                                        </p:attrNameLst>
                                      </p:cBhvr>
                                      <p:to>
                                        <p:strVal val="visible"/>
                                      </p:to>
                                    </p:set>
                                    <p:anim calcmode="lin" valueType="num">
                                      <p:cBhvr additive="base">
                                        <p:cTn id="11" dur="500" fill="hold"/>
                                        <p:tgtEl>
                                          <p:spTgt spid="43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6">
                                            <p:txEl>
                                              <p:pRg st="2" end="2"/>
                                            </p:txEl>
                                          </p:spTgt>
                                        </p:tgtEl>
                                        <p:attrNameLst>
                                          <p:attrName>style.visibility</p:attrName>
                                        </p:attrNameLst>
                                      </p:cBhvr>
                                      <p:to>
                                        <p:strVal val="visible"/>
                                      </p:to>
                                    </p:set>
                                    <p:anim calcmode="lin" valueType="num">
                                      <p:cBhvr additive="base">
                                        <p:cTn id="15" dur="500" fill="hold"/>
                                        <p:tgtEl>
                                          <p:spTgt spid="43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6">
                                            <p:txEl>
                                              <p:pRg st="3" end="3"/>
                                            </p:txEl>
                                          </p:spTgt>
                                        </p:tgtEl>
                                        <p:attrNameLst>
                                          <p:attrName>style.visibility</p:attrName>
                                        </p:attrNameLst>
                                      </p:cBhvr>
                                      <p:to>
                                        <p:strVal val="visible"/>
                                      </p:to>
                                    </p:set>
                                    <p:anim calcmode="lin" valueType="num">
                                      <p:cBhvr additive="base">
                                        <p:cTn id="19" dur="500" fill="hold"/>
                                        <p:tgtEl>
                                          <p:spTgt spid="43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6">
                                            <p:txEl>
                                              <p:pRg st="4" end="4"/>
                                            </p:txEl>
                                          </p:spTgt>
                                        </p:tgtEl>
                                        <p:attrNameLst>
                                          <p:attrName>style.visibility</p:attrName>
                                        </p:attrNameLst>
                                      </p:cBhvr>
                                      <p:to>
                                        <p:strVal val="visible"/>
                                      </p:to>
                                    </p:set>
                                    <p:anim calcmode="lin" valueType="num">
                                      <p:cBhvr additive="base">
                                        <p:cTn id="23" dur="500" fill="hold"/>
                                        <p:tgtEl>
                                          <p:spTgt spid="43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1"/>
          <p:cNvSpPr txBox="1">
            <a:spLocks noGrp="1"/>
          </p:cNvSpPr>
          <p:nvPr>
            <p:ph type="ctrTitle"/>
          </p:nvPr>
        </p:nvSpPr>
        <p:spPr>
          <a:xfrm>
            <a:off x="1922462" y="1811337"/>
            <a:ext cx="5308500" cy="1516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4400"/>
              <a:buFont typeface="Times New Roman"/>
              <a:buNone/>
            </a:pPr>
            <a:r>
              <a:rPr lang="en-US" sz="4400" b="0" i="0" u="none">
                <a:solidFill>
                  <a:srgbClr val="262626"/>
                </a:solidFill>
                <a:latin typeface="Times New Roman"/>
                <a:ea typeface="Times New Roman"/>
                <a:cs typeface="Times New Roman"/>
                <a:sym typeface="Times New Roman"/>
              </a:rPr>
              <a:t>MANAGEMENT</a:t>
            </a:r>
            <a:endParaRPr/>
          </a:p>
        </p:txBody>
      </p:sp>
      <p:sp>
        <p:nvSpPr>
          <p:cNvPr id="443" name="Google Shape;443;p51"/>
          <p:cNvSpPr txBox="1">
            <a:spLocks noGrp="1"/>
          </p:cNvSpPr>
          <p:nvPr>
            <p:ph type="subTitle" idx="1"/>
          </p:nvPr>
        </p:nvSpPr>
        <p:spPr>
          <a:xfrm>
            <a:off x="1922462" y="3598862"/>
            <a:ext cx="5308500" cy="1376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300"/>
              <a:buNone/>
            </a:pPr>
            <a:endParaRPr sz="2000">
              <a:solidFill>
                <a:schemeClr val="dk1"/>
              </a:solidFill>
            </a:endParaRPr>
          </a:p>
        </p:txBody>
      </p:sp>
      <p:sp>
        <p:nvSpPr>
          <p:cNvPr id="444" name="Google Shape;444;p51"/>
          <p:cNvSpPr txBox="1"/>
          <p:nvPr/>
        </p:nvSpPr>
        <p:spPr>
          <a:xfrm>
            <a:off x="6816725" y="5054600"/>
            <a:ext cx="4143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942-B02B-4ADD-BF8F-9C3AB98A5A8C}"/>
              </a:ext>
            </a:extLst>
          </p:cNvPr>
          <p:cNvSpPr>
            <a:spLocks noGrp="1"/>
          </p:cNvSpPr>
          <p:nvPr>
            <p:ph type="title"/>
          </p:nvPr>
        </p:nvSpPr>
        <p:spPr/>
        <p:txBody>
          <a:bodyPr/>
          <a:lstStyle/>
          <a:p>
            <a:r>
              <a:rPr lang="en-US" dirty="0"/>
              <a:t>University Motto, Vision, Values &amp; Goals</a:t>
            </a:r>
          </a:p>
        </p:txBody>
      </p:sp>
      <p:sp>
        <p:nvSpPr>
          <p:cNvPr id="3" name="Text Placeholder 2">
            <a:extLst>
              <a:ext uri="{FF2B5EF4-FFF2-40B4-BE49-F238E27FC236}">
                <a16:creationId xmlns:a16="http://schemas.microsoft.com/office/drawing/2014/main" id="{B4B02E57-9ABB-4312-9ABD-55ACFA6248C4}"/>
              </a:ext>
            </a:extLst>
          </p:cNvPr>
          <p:cNvSpPr>
            <a:spLocks noGrp="1"/>
          </p:cNvSpPr>
          <p:nvPr>
            <p:ph type="body" idx="1"/>
          </p:nvPr>
        </p:nvSpPr>
        <p:spPr>
          <a:xfrm>
            <a:off x="2700381" y="2490787"/>
            <a:ext cx="5877022" cy="3444900"/>
          </a:xfrm>
        </p:spPr>
        <p:txBody>
          <a:bodyPr/>
          <a:lstStyle/>
          <a:p>
            <a:pPr marL="12700" marR="0" lvl="0" indent="0" defTabSz="914400" eaLnBrk="1" fontAlgn="auto" latinLnBrk="0" hangingPunct="1">
              <a:spcBef>
                <a:spcPts val="100"/>
              </a:spcBef>
              <a:spcAft>
                <a:spcPts val="0"/>
              </a:spcAft>
              <a:buClrTx/>
              <a:buSzTx/>
              <a:buFontTx/>
              <a:buNone/>
              <a:tabLst/>
              <a:defRPr/>
            </a:pPr>
            <a:r>
              <a:rPr kumimoji="0" lang="en-US" sz="1800" b="1" i="0" u="none" strike="noStrike" kern="0" cap="none" normalizeH="0" baseline="0" noProof="0" dirty="0">
                <a:ln>
                  <a:noFill/>
                </a:ln>
                <a:solidFill>
                  <a:schemeClr val="tx1"/>
                </a:solidFill>
                <a:effectLst/>
                <a:uLnTx/>
                <a:uFillTx/>
                <a:latin typeface="Garamond" panose="02020404030301010803" pitchFamily="18" charset="0"/>
                <a:cs typeface="Verdana"/>
              </a:rPr>
              <a:t>Mission Statement</a:t>
            </a:r>
          </a:p>
          <a:p>
            <a:pPr marL="298450" marR="890269" indent="-285750">
              <a:spcBef>
                <a:spcPts val="204"/>
              </a:spcBef>
              <a:buClrTx/>
              <a:buSzTx/>
              <a:defRPr/>
            </a:pPr>
            <a:r>
              <a:rPr kumimoji="0" lang="en-US" sz="1600" i="0" u="none" strike="noStrike" kern="0" cap="none" normalizeH="0" baseline="0" noProof="0" dirty="0">
                <a:ln>
                  <a:noFill/>
                </a:ln>
                <a:solidFill>
                  <a:schemeClr val="tx1"/>
                </a:solidFill>
                <a:effectLst/>
                <a:uLnTx/>
                <a:uFillTx/>
                <a:latin typeface="Garamond" panose="02020404030301010803" pitchFamily="18" charset="0"/>
                <a:cs typeface="Verdana"/>
              </a:rPr>
              <a:t>To impart evidence-based research-oriented health professional education</a:t>
            </a:r>
            <a:r>
              <a:rPr lang="en-US" sz="1600" dirty="0">
                <a:solidFill>
                  <a:schemeClr val="tx1"/>
                </a:solidFill>
                <a:latin typeface="Garamond" panose="02020404030301010803" pitchFamily="18" charset="0"/>
                <a:cs typeface="Verdana"/>
              </a:rPr>
              <a:t> b</a:t>
            </a:r>
            <a:r>
              <a:rPr kumimoji="0" lang="en-US" sz="1600" i="0" u="none" strike="noStrike" kern="0" cap="none" normalizeH="0" baseline="0" noProof="0" dirty="0" err="1">
                <a:ln>
                  <a:noFill/>
                </a:ln>
                <a:solidFill>
                  <a:schemeClr val="tx1"/>
                </a:solidFill>
                <a:effectLst/>
                <a:uLnTx/>
                <a:uFillTx/>
                <a:latin typeface="Garamond" panose="02020404030301010803" pitchFamily="18" charset="0"/>
                <a:cs typeface="Verdana"/>
              </a:rPr>
              <a:t>est</a:t>
            </a:r>
            <a:r>
              <a:rPr kumimoji="0" lang="en-US" sz="1600" i="0" u="none" strike="noStrike" kern="0" cap="none" normalizeH="0" baseline="0" noProof="0" dirty="0">
                <a:ln>
                  <a:noFill/>
                </a:ln>
                <a:solidFill>
                  <a:schemeClr val="tx1"/>
                </a:solidFill>
                <a:effectLst/>
                <a:uLnTx/>
                <a:uFillTx/>
                <a:latin typeface="Garamond" panose="02020404030301010803" pitchFamily="18" charset="0"/>
                <a:cs typeface="Verdana"/>
              </a:rPr>
              <a:t> possible patient care</a:t>
            </a:r>
          </a:p>
          <a:p>
            <a:pPr marL="298450" marR="393700" indent="-285750">
              <a:spcBef>
                <a:spcPts val="180"/>
              </a:spcBef>
              <a:buClrTx/>
              <a:buSzTx/>
              <a:defRPr/>
            </a:pPr>
            <a:r>
              <a:rPr kumimoji="0" lang="en-US" sz="1600" i="0" u="none" strike="noStrike" kern="0" cap="none" normalizeH="0" baseline="0" noProof="0" dirty="0">
                <a:ln>
                  <a:noFill/>
                </a:ln>
                <a:solidFill>
                  <a:schemeClr val="tx1"/>
                </a:solidFill>
                <a:effectLst/>
                <a:uLnTx/>
                <a:uFillTx/>
                <a:latin typeface="Garamond" panose="02020404030301010803" pitchFamily="18" charset="0"/>
                <a:cs typeface="Verdana"/>
              </a:rPr>
              <a:t>Mutual respect, ethical practice of healthcare and social accountability.</a:t>
            </a:r>
          </a:p>
          <a:p>
            <a:pPr marL="12700" marR="0" lvl="0" indent="0" defTabSz="914400" eaLnBrk="1" fontAlgn="auto" latinLnBrk="0" hangingPunct="1">
              <a:spcBef>
                <a:spcPts val="1010"/>
              </a:spcBef>
              <a:spcAft>
                <a:spcPts val="0"/>
              </a:spcAft>
              <a:buClrTx/>
              <a:buSzTx/>
              <a:buFontTx/>
              <a:buNone/>
              <a:tabLst/>
              <a:defRPr/>
            </a:pPr>
            <a:r>
              <a:rPr kumimoji="0" lang="en-US" sz="1800" b="1" i="0" u="none" strike="noStrike" kern="0" cap="none" normalizeH="0" baseline="0" noProof="0" dirty="0">
                <a:ln>
                  <a:noFill/>
                </a:ln>
                <a:solidFill>
                  <a:schemeClr val="tx1"/>
                </a:solidFill>
                <a:effectLst/>
                <a:uLnTx/>
                <a:uFillTx/>
                <a:latin typeface="Garamond" panose="02020404030301010803" pitchFamily="18" charset="0"/>
                <a:cs typeface="Verdana"/>
              </a:rPr>
              <a:t>Vision and Values</a:t>
            </a:r>
          </a:p>
          <a:p>
            <a:pPr marL="298450" indent="-285750">
              <a:spcBef>
                <a:spcPts val="630"/>
              </a:spcBef>
              <a:buClrTx/>
              <a:buSzTx/>
              <a:defRPr/>
            </a:pPr>
            <a:r>
              <a:rPr kumimoji="0" lang="en-US" sz="1600" i="0" u="none" strike="noStrike" kern="0" cap="none" normalizeH="0" baseline="0" noProof="0" dirty="0">
                <a:ln>
                  <a:noFill/>
                </a:ln>
                <a:solidFill>
                  <a:schemeClr val="tx1"/>
                </a:solidFill>
                <a:effectLst/>
                <a:uLnTx/>
                <a:uFillTx/>
                <a:latin typeface="Garamond" panose="02020404030301010803" pitchFamily="18" charset="0"/>
                <a:cs typeface="Verdana"/>
              </a:rPr>
              <a:t>Highly recognized and accredited center of excellence in</a:t>
            </a:r>
            <a:r>
              <a:rPr lang="en-US" sz="1600" dirty="0">
                <a:solidFill>
                  <a:schemeClr val="tx1"/>
                </a:solidFill>
                <a:latin typeface="Garamond" panose="02020404030301010803" pitchFamily="18" charset="0"/>
                <a:cs typeface="Verdana"/>
              </a:rPr>
              <a:t> M</a:t>
            </a:r>
            <a:r>
              <a:rPr kumimoji="0" lang="en-US" sz="1600" i="0" u="none" strike="noStrike" kern="0" cap="none" normalizeH="0" baseline="0" noProof="0" dirty="0" err="1">
                <a:ln>
                  <a:noFill/>
                </a:ln>
                <a:solidFill>
                  <a:schemeClr val="tx1"/>
                </a:solidFill>
                <a:effectLst/>
                <a:uLnTx/>
                <a:uFillTx/>
                <a:latin typeface="Garamond" panose="02020404030301010803" pitchFamily="18" charset="0"/>
                <a:cs typeface="Verdana"/>
              </a:rPr>
              <a:t>edical</a:t>
            </a:r>
            <a:r>
              <a:rPr kumimoji="0" lang="en-US" sz="1600" i="0" u="none" strike="noStrike" kern="0" cap="none" normalizeH="0" baseline="0" noProof="0" dirty="0">
                <a:ln>
                  <a:noFill/>
                </a:ln>
                <a:solidFill>
                  <a:schemeClr val="tx1"/>
                </a:solidFill>
                <a:effectLst/>
                <a:uLnTx/>
                <a:uFillTx/>
                <a:latin typeface="Garamond" panose="02020404030301010803" pitchFamily="18" charset="0"/>
                <a:cs typeface="Verdana"/>
              </a:rPr>
              <a:t> Education, using evidence-based training techniques for development of highly competent health</a:t>
            </a:r>
            <a:r>
              <a:rPr lang="en-US" sz="1600" dirty="0">
                <a:solidFill>
                  <a:schemeClr val="tx1"/>
                </a:solidFill>
                <a:latin typeface="Garamond" panose="02020404030301010803" pitchFamily="18" charset="0"/>
                <a:cs typeface="Verdana"/>
              </a:rPr>
              <a:t> </a:t>
            </a:r>
            <a:r>
              <a:rPr kumimoji="0" lang="en-US" sz="1600" i="0" u="none" strike="noStrike" kern="0" cap="none" normalizeH="0" baseline="0" noProof="0" dirty="0">
                <a:ln>
                  <a:noFill/>
                </a:ln>
                <a:solidFill>
                  <a:schemeClr val="tx1"/>
                </a:solidFill>
                <a:effectLst/>
                <a:uLnTx/>
                <a:uFillTx/>
                <a:latin typeface="Garamond" panose="02020404030301010803" pitchFamily="18" charset="0"/>
                <a:cs typeface="Verdana"/>
              </a:rPr>
              <a:t>professionals, who are lifelong experiential learner and are socially accountable.</a:t>
            </a:r>
          </a:p>
          <a:p>
            <a:pPr marL="12700" marR="0" lvl="0" indent="0" defTabSz="914400" eaLnBrk="1" fontAlgn="auto" latinLnBrk="0" hangingPunct="1">
              <a:spcBef>
                <a:spcPts val="120"/>
              </a:spcBef>
              <a:spcAft>
                <a:spcPts val="0"/>
              </a:spcAft>
              <a:buClrTx/>
              <a:buSzTx/>
              <a:buFontTx/>
              <a:buNone/>
              <a:tabLst/>
              <a:defRPr/>
            </a:pPr>
            <a:r>
              <a:rPr kumimoji="0" lang="en-US" sz="1800" b="1" i="0" u="none" strike="noStrike" kern="0" cap="none" normalizeH="0" baseline="0" noProof="0" dirty="0">
                <a:ln>
                  <a:noFill/>
                </a:ln>
                <a:solidFill>
                  <a:schemeClr val="tx1"/>
                </a:solidFill>
                <a:effectLst/>
                <a:uLnTx/>
                <a:uFillTx/>
                <a:latin typeface="Garamond" panose="02020404030301010803" pitchFamily="18" charset="0"/>
                <a:cs typeface="Verdana"/>
              </a:rPr>
              <a:t>Goals</a:t>
            </a:r>
          </a:p>
          <a:p>
            <a:pPr marL="298450" marR="5080" indent="-285750">
              <a:spcBef>
                <a:spcPts val="380"/>
              </a:spcBef>
              <a:buClrTx/>
              <a:buSzTx/>
              <a:defRPr/>
            </a:pPr>
            <a:r>
              <a:rPr kumimoji="0" lang="en-US" sz="1600" i="0" u="none" strike="noStrike" kern="0" cap="none" normalizeH="0" baseline="0" noProof="0" dirty="0">
                <a:ln>
                  <a:noFill/>
                </a:ln>
                <a:solidFill>
                  <a:schemeClr val="tx1"/>
                </a:solidFill>
                <a:effectLst/>
                <a:uLnTx/>
                <a:uFillTx/>
                <a:latin typeface="Garamond" panose="02020404030301010803" pitchFamily="18" charset="0"/>
                <a:cs typeface="Verdana"/>
              </a:rPr>
              <a:t>The Undergraduate Integrated Learning Program is geared to provide you with quality medical education in a healthy environment </a:t>
            </a:r>
          </a:p>
        </p:txBody>
      </p:sp>
      <p:pic>
        <p:nvPicPr>
          <p:cNvPr id="5" name="Picture 4">
            <a:extLst>
              <a:ext uri="{FF2B5EF4-FFF2-40B4-BE49-F238E27FC236}">
                <a16:creationId xmlns:a16="http://schemas.microsoft.com/office/drawing/2014/main" id="{4E68DE94-7A2A-4348-A07A-9C56FECAB2CA}"/>
              </a:ext>
            </a:extLst>
          </p:cNvPr>
          <p:cNvPicPr>
            <a:picLocks noChangeAspect="1"/>
          </p:cNvPicPr>
          <p:nvPr/>
        </p:nvPicPr>
        <p:blipFill>
          <a:blip r:embed="rId2"/>
          <a:stretch>
            <a:fillRect/>
          </a:stretch>
        </p:blipFill>
        <p:spPr>
          <a:xfrm>
            <a:off x="604775" y="3840843"/>
            <a:ext cx="2133785" cy="2219136"/>
          </a:xfrm>
          <a:prstGeom prst="rect">
            <a:avLst/>
          </a:prstGeom>
        </p:spPr>
      </p:pic>
      <p:sp>
        <p:nvSpPr>
          <p:cNvPr id="6" name="TextBox 5">
            <a:extLst>
              <a:ext uri="{FF2B5EF4-FFF2-40B4-BE49-F238E27FC236}">
                <a16:creationId xmlns:a16="http://schemas.microsoft.com/office/drawing/2014/main" id="{2024CDB4-383F-488D-9CF9-E6DA89BE673B}"/>
              </a:ext>
            </a:extLst>
          </p:cNvPr>
          <p:cNvSpPr txBox="1"/>
          <p:nvPr/>
        </p:nvSpPr>
        <p:spPr>
          <a:xfrm>
            <a:off x="8291575" y="6053398"/>
            <a:ext cx="247650" cy="276999"/>
          </a:xfrm>
          <a:prstGeom prst="rect">
            <a:avLst/>
          </a:prstGeom>
          <a:noFill/>
        </p:spPr>
        <p:txBody>
          <a:bodyPr wrap="square" rtlCol="0">
            <a:spAutoFit/>
          </a:bodyPr>
          <a:lstStyle/>
          <a:p>
            <a:r>
              <a:rPr lang="en-US" sz="1200" dirty="0">
                <a:latin typeface="Garamond" panose="02020404030301010803" pitchFamily="18" charset="0"/>
              </a:rPr>
              <a:t>2</a:t>
            </a:r>
          </a:p>
        </p:txBody>
      </p:sp>
    </p:spTree>
    <p:extLst>
      <p:ext uri="{BB962C8B-B14F-4D97-AF65-F5344CB8AC3E}">
        <p14:creationId xmlns:p14="http://schemas.microsoft.com/office/powerpoint/2010/main" val="268207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3"/>
          <p:cNvSpPr txBox="1">
            <a:spLocks noGrp="1"/>
          </p:cNvSpPr>
          <p:nvPr>
            <p:ph type="title"/>
          </p:nvPr>
        </p:nvSpPr>
        <p:spPr>
          <a:xfrm>
            <a:off x="-641445" y="491319"/>
            <a:ext cx="7907299" cy="1413970"/>
          </a:xfrm>
          <a:prstGeom prst="rect">
            <a:avLst/>
          </a:prstGeom>
          <a:noFill/>
          <a:ln>
            <a:noFill/>
          </a:ln>
        </p:spPr>
        <p:txBody>
          <a:bodyPr spcFirstLastPara="1" wrap="square" lIns="91425" tIns="45700" rIns="91425" bIns="45700" anchor="ctr" anchorCtr="0">
            <a:noAutofit/>
          </a:bodyPr>
          <a:lstStyle/>
          <a:p>
            <a:pPr lvl="0"/>
            <a:r>
              <a:rPr lang="en-US" dirty="0"/>
              <a:t>Acute Resuscitation</a:t>
            </a:r>
            <a:endParaRPr sz="4000" dirty="0">
              <a:solidFill>
                <a:srgbClr val="262626"/>
              </a:solidFill>
              <a:latin typeface="Garamond"/>
              <a:ea typeface="Garamond"/>
              <a:cs typeface="Garamond"/>
              <a:sym typeface="Garamond"/>
            </a:endParaRPr>
          </a:p>
        </p:txBody>
      </p:sp>
      <p:pic>
        <p:nvPicPr>
          <p:cNvPr id="457" name="Google Shape;457;p53"/>
          <p:cNvPicPr preferRelativeResize="0">
            <a:picLocks noGrp="1"/>
          </p:cNvPicPr>
          <p:nvPr>
            <p:ph type="body" idx="1"/>
          </p:nvPr>
        </p:nvPicPr>
        <p:blipFill rotWithShape="1">
          <a:blip r:embed="rId3">
            <a:alphaModFix/>
          </a:blip>
          <a:srcRect/>
          <a:stretch/>
        </p:blipFill>
        <p:spPr>
          <a:xfrm>
            <a:off x="1173707" y="0"/>
            <a:ext cx="8902891"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ATLS Protocols</a:t>
            </a:r>
            <a:endParaRPr/>
          </a:p>
        </p:txBody>
      </p:sp>
      <p:sp>
        <p:nvSpPr>
          <p:cNvPr id="463" name="Google Shape;463;p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760"/>
              <a:buNone/>
            </a:pPr>
            <a:r>
              <a:rPr lang="en-US" sz="2400" b="1" i="0" u="none" strike="noStrike" cap="none" dirty="0">
                <a:solidFill>
                  <a:srgbClr val="262626"/>
                </a:solidFill>
                <a:latin typeface="Times New Roman"/>
                <a:ea typeface="Times New Roman"/>
                <a:cs typeface="Times New Roman"/>
                <a:sym typeface="Times New Roman"/>
              </a:rPr>
              <a:t>Primary Survey</a:t>
            </a:r>
          </a:p>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A: Airway                                        </a:t>
            </a:r>
            <a:endParaRPr dirty="0"/>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B: Breathing</a:t>
            </a:r>
            <a:endParaRPr dirty="0"/>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C: Circulation</a:t>
            </a:r>
            <a:endParaRPr dirty="0"/>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D: Disability</a:t>
            </a:r>
            <a:endParaRPr dirty="0"/>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E: Environmental Exposure</a:t>
            </a:r>
            <a:endParaRPr dirty="0"/>
          </a:p>
        </p:txBody>
      </p:sp>
      <p:sp>
        <p:nvSpPr>
          <p:cNvPr id="3" name="Text Placeholder 2"/>
          <p:cNvSpPr>
            <a:spLocks noGrp="1"/>
          </p:cNvSpPr>
          <p:nvPr>
            <p:ph type="body" idx="2"/>
          </p:nvPr>
        </p:nvSpPr>
        <p:spPr/>
        <p:txBody>
          <a:bodyPr/>
          <a:lstStyle/>
          <a:p>
            <a:pPr marL="97155" indent="0">
              <a:buNone/>
            </a:pPr>
            <a:r>
              <a:rPr lang="en-US" b="1" dirty="0">
                <a:latin typeface="Times New Roman" pitchFamily="18" charset="0"/>
                <a:cs typeface="Times New Roman" pitchFamily="18" charset="0"/>
              </a:rPr>
              <a:t>Secondary Survey:</a:t>
            </a:r>
          </a:p>
          <a:p>
            <a:r>
              <a:rPr lang="en-US" dirty="0">
                <a:latin typeface="Times New Roman" pitchFamily="18" charset="0"/>
                <a:cs typeface="Times New Roman" pitchFamily="18" charset="0"/>
              </a:rPr>
              <a:t>Total Patient evaluation</a:t>
            </a:r>
          </a:p>
          <a:p>
            <a:pPr marL="554355" indent="-457200">
              <a:buFont typeface="+mj-lt"/>
              <a:buAutoNum type="alphaLcParenR"/>
            </a:pPr>
            <a:r>
              <a:rPr lang="en-US" dirty="0">
                <a:latin typeface="Times New Roman" pitchFamily="18" charset="0"/>
                <a:cs typeface="Times New Roman" pitchFamily="18" charset="0"/>
              </a:rPr>
              <a:t>History: AMPLE</a:t>
            </a:r>
          </a:p>
          <a:p>
            <a:pPr marL="554355" indent="-457200">
              <a:buFont typeface="+mj-lt"/>
              <a:buAutoNum type="alphaLcParenR"/>
            </a:pPr>
            <a:r>
              <a:rPr lang="en-US" dirty="0">
                <a:latin typeface="Times New Roman" pitchFamily="18" charset="0"/>
                <a:cs typeface="Times New Roman" pitchFamily="18" charset="0"/>
              </a:rPr>
              <a:t>Physical Examination: Head to toe</a:t>
            </a:r>
          </a:p>
          <a:p>
            <a:endParaRPr lang="en-US" dirty="0"/>
          </a:p>
        </p:txBody>
      </p:sp>
      <p:sp>
        <p:nvSpPr>
          <p:cNvPr id="464" name="Google Shape;464;p54"/>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6"/>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Fluid Resuscitation</a:t>
            </a:r>
            <a:endParaRPr/>
          </a:p>
        </p:txBody>
      </p:sp>
      <p:sp>
        <p:nvSpPr>
          <p:cNvPr id="477" name="Google Shape;477;p56"/>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760"/>
              <a:buFont typeface="Arial"/>
              <a:buChar char="•"/>
            </a:pPr>
            <a:r>
              <a:rPr lang="en-US" sz="2400" b="0" i="0" u="sng" strike="noStrike" cap="none" dirty="0">
                <a:solidFill>
                  <a:srgbClr val="262626"/>
                </a:solidFill>
                <a:latin typeface="Times New Roman"/>
                <a:ea typeface="Times New Roman"/>
                <a:cs typeface="Times New Roman"/>
                <a:sym typeface="Times New Roman"/>
              </a:rPr>
              <a:t>Parkland Formula</a:t>
            </a:r>
            <a:endParaRPr u="sng" dirty="0"/>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4ml x body weight in Kg  x % of burn</a:t>
            </a:r>
            <a:endParaRPr dirty="0"/>
          </a:p>
          <a:p>
            <a:pPr marL="285750" marR="0" lvl="0" indent="-285750" algn="l" rtl="0">
              <a:lnSpc>
                <a:spcPct val="100000"/>
              </a:lnSpc>
              <a:spcBef>
                <a:spcPts val="1080"/>
              </a:spcBef>
              <a:spcAft>
                <a:spcPts val="0"/>
              </a:spcAft>
              <a:buClr>
                <a:schemeClr val="accent1"/>
              </a:buClr>
              <a:buSzPts val="2760"/>
              <a:buFont typeface="Arial"/>
              <a:buChar char="•"/>
            </a:pPr>
            <a:r>
              <a:rPr lang="en-US" sz="2400" b="0" i="0" u="sng" strike="noStrike" cap="none" dirty="0">
                <a:solidFill>
                  <a:srgbClr val="262626"/>
                </a:solidFill>
                <a:latin typeface="Times New Roman"/>
                <a:ea typeface="Times New Roman"/>
                <a:cs typeface="Times New Roman"/>
                <a:sym typeface="Times New Roman"/>
              </a:rPr>
              <a:t>Ideal fluid</a:t>
            </a:r>
            <a:endParaRPr u="sng" dirty="0"/>
          </a:p>
          <a:p>
            <a:pPr marL="742950" marR="0" lvl="1" indent="-285750" algn="l" rtl="0">
              <a:lnSpc>
                <a:spcPct val="100000"/>
              </a:lnSpc>
              <a:spcBef>
                <a:spcPts val="1080"/>
              </a:spcBef>
              <a:spcAft>
                <a:spcPts val="0"/>
              </a:spcAft>
              <a:buClr>
                <a:schemeClr val="accent1"/>
              </a:buClr>
              <a:buSzPts val="2760"/>
              <a:buFont typeface="Arial"/>
              <a:buChar char="•"/>
            </a:pPr>
            <a:r>
              <a:rPr lang="en-US" sz="2400" b="1" i="0" u="none" strike="noStrike" cap="none" dirty="0">
                <a:solidFill>
                  <a:srgbClr val="262626"/>
                </a:solidFill>
                <a:latin typeface="Times New Roman"/>
                <a:ea typeface="Times New Roman"/>
                <a:cs typeface="Times New Roman"/>
                <a:sym typeface="Times New Roman"/>
              </a:rPr>
              <a:t>Lactated Ringer</a:t>
            </a:r>
            <a:endParaRPr dirty="0"/>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dirty="0" err="1">
                <a:solidFill>
                  <a:srgbClr val="262626"/>
                </a:solidFill>
                <a:latin typeface="Times New Roman"/>
                <a:ea typeface="Times New Roman"/>
                <a:cs typeface="Times New Roman"/>
                <a:sym typeface="Times New Roman"/>
              </a:rPr>
              <a:t>NaCl</a:t>
            </a:r>
            <a:r>
              <a:rPr lang="en-US" sz="2400" b="0" i="0" u="none" strike="noStrike" cap="none" dirty="0">
                <a:solidFill>
                  <a:srgbClr val="262626"/>
                </a:solidFill>
                <a:latin typeface="Times New Roman"/>
                <a:ea typeface="Times New Roman"/>
                <a:cs typeface="Times New Roman"/>
                <a:sym typeface="Times New Roman"/>
              </a:rPr>
              <a:t>?</a:t>
            </a:r>
            <a:endParaRPr dirty="0"/>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Colloids?</a:t>
            </a:r>
            <a:endParaRPr dirty="0"/>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Hypertonic Saline?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Monitoring of Fluid Resuscitation</a:t>
            </a:r>
            <a:endParaRPr/>
          </a:p>
        </p:txBody>
      </p:sp>
      <p:sp>
        <p:nvSpPr>
          <p:cNvPr id="483" name="Google Shape;483;p5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88950" marR="0" lvl="0" indent="-342900" algn="l" rtl="0">
              <a:spcBef>
                <a:spcPts val="1000"/>
              </a:spcBef>
              <a:spcAft>
                <a:spcPts val="0"/>
              </a:spcAft>
              <a:buClr>
                <a:schemeClr val="accent1"/>
              </a:buClr>
              <a:buSzPts val="2300"/>
              <a:buFont typeface="Arial" panose="020B0604020202020204" pitchFamily="34" charset="0"/>
              <a:buChar char="•"/>
            </a:pPr>
            <a:r>
              <a:rPr lang="en-US" sz="2000" b="1" i="0" u="sng" strike="noStrike" cap="none" dirty="0">
                <a:solidFill>
                  <a:srgbClr val="262626"/>
                </a:solidFill>
                <a:latin typeface="Times New Roman"/>
                <a:ea typeface="Times New Roman"/>
                <a:cs typeface="Times New Roman"/>
                <a:sym typeface="Times New Roman"/>
              </a:rPr>
              <a:t>Hourly monitoring</a:t>
            </a:r>
            <a:endParaRPr sz="2000" b="1" i="0" u="sng" strike="noStrike" cap="none" dirty="0">
              <a:solidFill>
                <a:srgbClr val="262626"/>
              </a:solidFill>
              <a:latin typeface="Times New Roman"/>
              <a:ea typeface="Times New Roman"/>
              <a:cs typeface="Times New Roman"/>
              <a:sym typeface="Times New Roman"/>
            </a:endParaRPr>
          </a:p>
        </p:txBody>
      </p:sp>
      <p:sp>
        <p:nvSpPr>
          <p:cNvPr id="2" name="Text Placeholder 1"/>
          <p:cNvSpPr>
            <a:spLocks noGrp="1"/>
          </p:cNvSpPr>
          <p:nvPr>
            <p:ph type="body" idx="2"/>
          </p:nvPr>
        </p:nvSpPr>
        <p:spPr>
          <a:xfrm>
            <a:off x="1176867" y="3243262"/>
            <a:ext cx="4021434" cy="2982173"/>
          </a:xfrm>
        </p:spPr>
        <p:txBody>
          <a:bodyPr>
            <a:normAutofit fontScale="70000" lnSpcReduction="20000"/>
          </a:bodyPr>
          <a:lstStyle/>
          <a:p>
            <a:pPr marL="742950" lvl="1" indent="-285750">
              <a:spcBef>
                <a:spcPts val="1000"/>
              </a:spcBef>
              <a:buSzPts val="2300"/>
            </a:pPr>
            <a:r>
              <a:rPr lang="en-US" sz="2300" dirty="0">
                <a:latin typeface="Times New Roman"/>
                <a:ea typeface="Times New Roman"/>
                <a:cs typeface="Times New Roman"/>
                <a:sym typeface="Times New Roman"/>
              </a:rPr>
              <a:t>Vitals</a:t>
            </a:r>
            <a:endParaRPr lang="en-US" sz="2300" dirty="0"/>
          </a:p>
          <a:p>
            <a:pPr marL="742950" lvl="1" indent="-285750">
              <a:spcBef>
                <a:spcPts val="1000"/>
              </a:spcBef>
              <a:buSzPts val="2300"/>
            </a:pPr>
            <a:r>
              <a:rPr lang="en-US" sz="2300" dirty="0">
                <a:latin typeface="Times New Roman"/>
                <a:ea typeface="Times New Roman"/>
                <a:cs typeface="Times New Roman"/>
                <a:sym typeface="Times New Roman"/>
              </a:rPr>
              <a:t>Oxygen saturation</a:t>
            </a:r>
            <a:endParaRPr lang="en-US" sz="2300" dirty="0"/>
          </a:p>
          <a:p>
            <a:pPr marL="742950" lvl="1" indent="-285750">
              <a:spcBef>
                <a:spcPts val="1000"/>
              </a:spcBef>
              <a:buSzPts val="2300"/>
            </a:pPr>
            <a:r>
              <a:rPr lang="en-US" sz="2300" dirty="0">
                <a:latin typeface="Times New Roman"/>
                <a:ea typeface="Times New Roman"/>
                <a:cs typeface="Times New Roman"/>
                <a:sym typeface="Times New Roman"/>
              </a:rPr>
              <a:t>Intake/ Out put</a:t>
            </a:r>
            <a:endParaRPr lang="en-US" sz="2300" dirty="0"/>
          </a:p>
          <a:p>
            <a:pPr marL="1200150" lvl="2" indent="-285750">
              <a:spcBef>
                <a:spcPts val="1000"/>
              </a:spcBef>
              <a:buSzPts val="2300"/>
            </a:pPr>
            <a:r>
              <a:rPr lang="en-US" sz="2300" dirty="0">
                <a:latin typeface="Times New Roman"/>
                <a:ea typeface="Times New Roman"/>
                <a:cs typeface="Times New Roman"/>
                <a:sym typeface="Times New Roman"/>
              </a:rPr>
              <a:t>Urine output</a:t>
            </a:r>
            <a:endParaRPr lang="en-US" sz="2000" dirty="0"/>
          </a:p>
          <a:p>
            <a:pPr marL="1543050" lvl="3" indent="-171450">
              <a:spcBef>
                <a:spcPts val="1000"/>
              </a:spcBef>
              <a:buSzPts val="2300"/>
            </a:pPr>
            <a:r>
              <a:rPr lang="en-US" sz="2300" dirty="0">
                <a:latin typeface="Times New Roman"/>
                <a:ea typeface="Times New Roman"/>
                <a:cs typeface="Times New Roman"/>
                <a:sym typeface="Times New Roman"/>
              </a:rPr>
              <a:t>Adults		0.5 ml/kg/</a:t>
            </a:r>
            <a:r>
              <a:rPr lang="en-US" sz="2300" dirty="0" err="1">
                <a:latin typeface="Times New Roman"/>
                <a:ea typeface="Times New Roman"/>
                <a:cs typeface="Times New Roman"/>
                <a:sym typeface="Times New Roman"/>
              </a:rPr>
              <a:t>hr</a:t>
            </a:r>
            <a:endParaRPr lang="en-US" sz="1700" dirty="0"/>
          </a:p>
          <a:p>
            <a:pPr marL="1543050" lvl="3" indent="-171450">
              <a:spcBef>
                <a:spcPts val="1000"/>
              </a:spcBef>
              <a:buSzPts val="2300"/>
            </a:pPr>
            <a:r>
              <a:rPr lang="en-US" sz="2300" dirty="0">
                <a:latin typeface="Times New Roman"/>
                <a:ea typeface="Times New Roman"/>
                <a:cs typeface="Times New Roman"/>
                <a:sym typeface="Times New Roman"/>
              </a:rPr>
              <a:t>Children		1ml/kg/</a:t>
            </a:r>
            <a:r>
              <a:rPr lang="en-US" sz="2300" dirty="0" err="1">
                <a:latin typeface="Times New Roman"/>
                <a:ea typeface="Times New Roman"/>
                <a:cs typeface="Times New Roman"/>
                <a:sym typeface="Times New Roman"/>
              </a:rPr>
              <a:t>hr</a:t>
            </a:r>
            <a:endParaRPr lang="en-US" sz="1700" dirty="0"/>
          </a:p>
          <a:p>
            <a:pPr marL="1543050" lvl="3" indent="-171450">
              <a:spcBef>
                <a:spcPts val="1000"/>
              </a:spcBef>
              <a:buSzPts val="2300"/>
            </a:pPr>
            <a:r>
              <a:rPr lang="en-US" sz="2300" dirty="0">
                <a:latin typeface="Times New Roman"/>
                <a:ea typeface="Times New Roman"/>
                <a:cs typeface="Times New Roman"/>
                <a:sym typeface="Times New Roman"/>
              </a:rPr>
              <a:t>Electric injury	1-2ml/kg/</a:t>
            </a:r>
            <a:r>
              <a:rPr lang="en-US" sz="2300" dirty="0" err="1">
                <a:latin typeface="Times New Roman"/>
                <a:ea typeface="Times New Roman"/>
                <a:cs typeface="Times New Roman"/>
                <a:sym typeface="Times New Roman"/>
              </a:rPr>
              <a:t>hr</a:t>
            </a:r>
            <a:endParaRPr lang="en-US" dirty="0"/>
          </a:p>
          <a:p>
            <a:pPr marL="1543050" lvl="3" indent="-171450">
              <a:spcBef>
                <a:spcPts val="1000"/>
              </a:spcBef>
              <a:buSzPts val="2300"/>
            </a:pPr>
            <a:endParaRPr lang="en-US" dirty="0"/>
          </a:p>
        </p:txBody>
      </p:sp>
      <p:sp>
        <p:nvSpPr>
          <p:cNvPr id="3" name="Text Placeholder 2"/>
          <p:cNvSpPr>
            <a:spLocks noGrp="1"/>
          </p:cNvSpPr>
          <p:nvPr>
            <p:ph type="body" idx="3"/>
          </p:nvPr>
        </p:nvSpPr>
        <p:spPr>
          <a:xfrm>
            <a:off x="4529098" y="2696111"/>
            <a:ext cx="3337500" cy="576300"/>
          </a:xfrm>
        </p:spPr>
        <p:txBody>
          <a:bodyPr/>
          <a:lstStyle/>
          <a:p>
            <a:pPr marL="571500" indent="-342900">
              <a:buFont typeface="Arial" panose="020B0604020202020204" pitchFamily="34" charset="0"/>
              <a:buChar char="•"/>
            </a:pPr>
            <a:r>
              <a:rPr lang="en-US" b="1" u="sng" dirty="0">
                <a:solidFill>
                  <a:schemeClr val="tx1"/>
                </a:solidFill>
              </a:rPr>
              <a:t>Daily monitoring</a:t>
            </a:r>
          </a:p>
        </p:txBody>
      </p:sp>
      <p:sp>
        <p:nvSpPr>
          <p:cNvPr id="4" name="Text Placeholder 3"/>
          <p:cNvSpPr>
            <a:spLocks noGrp="1"/>
          </p:cNvSpPr>
          <p:nvPr>
            <p:ph type="body" idx="4"/>
          </p:nvPr>
        </p:nvSpPr>
        <p:spPr/>
        <p:txBody>
          <a:bodyPr/>
          <a:lstStyle/>
          <a:p>
            <a:pPr marL="742950" lvl="1" indent="-285750">
              <a:spcBef>
                <a:spcPts val="1000"/>
              </a:spcBef>
              <a:buSzPts val="2300"/>
            </a:pPr>
            <a:r>
              <a:rPr lang="en-US" dirty="0">
                <a:latin typeface="Times New Roman"/>
                <a:ea typeface="Times New Roman"/>
                <a:cs typeface="Times New Roman"/>
                <a:sym typeface="Times New Roman"/>
              </a:rPr>
              <a:t>Caloric/ proteins in take</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Pain control</a:t>
            </a:r>
            <a:endParaRPr/>
          </a:p>
        </p:txBody>
      </p:sp>
      <p:sp>
        <p:nvSpPr>
          <p:cNvPr id="489" name="Google Shape;489;p5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760"/>
              <a:buNone/>
            </a:pPr>
            <a:r>
              <a:rPr lang="en-US" sz="2400" b="1" i="0" u="sng" dirty="0">
                <a:solidFill>
                  <a:srgbClr val="262626"/>
                </a:solidFill>
                <a:latin typeface="Times New Roman"/>
                <a:ea typeface="Times New Roman"/>
                <a:cs typeface="Times New Roman"/>
                <a:sym typeface="Times New Roman"/>
              </a:rPr>
              <a:t>Back ground pain:</a:t>
            </a:r>
            <a:endParaRPr b="1" u="sng" dirty="0"/>
          </a:p>
          <a:p>
            <a:pPr marL="742950" marR="0" lvl="1" indent="-285750"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Longer acting analgesics</a:t>
            </a:r>
            <a:endParaRPr lang="en-US" dirty="0">
              <a:ea typeface="Times New Roman"/>
              <a:cs typeface="Times New Roman"/>
            </a:endParaRPr>
          </a:p>
          <a:p>
            <a:pPr marL="742950" marR="0" lvl="1" indent="-285750"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Methadone</a:t>
            </a:r>
          </a:p>
          <a:p>
            <a:pPr marL="742950" marR="0" lvl="1" indent="-285750" rtl="0">
              <a:lnSpc>
                <a:spcPct val="10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Times New Roman"/>
                <a:ea typeface="Times New Roman"/>
                <a:cs typeface="Times New Roman"/>
                <a:sym typeface="Times New Roman"/>
              </a:rPr>
              <a:t>Oxycodone/ morphine (break through pain)</a:t>
            </a:r>
            <a:endParaRPr dirty="0"/>
          </a:p>
        </p:txBody>
      </p:sp>
      <p:sp>
        <p:nvSpPr>
          <p:cNvPr id="2" name="Text Placeholder 1"/>
          <p:cNvSpPr>
            <a:spLocks noGrp="1"/>
          </p:cNvSpPr>
          <p:nvPr>
            <p:ph type="body" idx="2"/>
          </p:nvPr>
        </p:nvSpPr>
        <p:spPr/>
        <p:txBody>
          <a:bodyPr/>
          <a:lstStyle/>
          <a:p>
            <a:pPr marL="97155" indent="0">
              <a:buNone/>
            </a:pPr>
            <a:r>
              <a:rPr lang="en-US" b="1" u="sng" dirty="0">
                <a:latin typeface="Times New Roman" pitchFamily="18" charset="0"/>
                <a:cs typeface="Times New Roman" pitchFamily="18" charset="0"/>
              </a:rPr>
              <a:t>Procedural pain:</a:t>
            </a:r>
          </a:p>
          <a:p>
            <a:r>
              <a:rPr lang="en-US" dirty="0">
                <a:latin typeface="Times New Roman" pitchFamily="18" charset="0"/>
                <a:cs typeface="Times New Roman" pitchFamily="18" charset="0"/>
              </a:rPr>
              <a:t>Short acting agents</a:t>
            </a:r>
          </a:p>
          <a:p>
            <a:r>
              <a:rPr lang="en-US" dirty="0">
                <a:latin typeface="Times New Roman" pitchFamily="18" charset="0"/>
                <a:cs typeface="Times New Roman" pitchFamily="18" charset="0"/>
              </a:rPr>
              <a:t>benzodiazepines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9"/>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Treat Burn Wound</a:t>
            </a:r>
            <a:endParaRPr/>
          </a:p>
        </p:txBody>
      </p:sp>
      <p:sp>
        <p:nvSpPr>
          <p:cNvPr id="495" name="Google Shape;495;p59"/>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100000"/>
              </a:lnSpc>
              <a:spcBef>
                <a:spcPts val="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Clean the wound with soap and water</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Debridement of loose tissue and blisters</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Escharotomy for circumferential burns</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Dressing </a:t>
            </a:r>
            <a:endParaRPr/>
          </a:p>
          <a:p>
            <a:pPr marL="285750" marR="0" lvl="0" indent="-110490" algn="l" rtl="0">
              <a:lnSpc>
                <a:spcPct val="100000"/>
              </a:lnSpc>
              <a:spcBef>
                <a:spcPts val="1080"/>
              </a:spcBef>
              <a:spcAft>
                <a:spcPts val="0"/>
              </a:spcAft>
              <a:buClr>
                <a:schemeClr val="accent1"/>
              </a:buClr>
              <a:buSzPts val="2760"/>
              <a:buFont typeface="Arial"/>
              <a:buNone/>
            </a:pPr>
            <a:endParaRPr sz="2400" b="0" i="0" u="none">
              <a:solidFill>
                <a:srgbClr val="262626"/>
              </a:solidFill>
              <a:latin typeface="Times New Roman"/>
              <a:ea typeface="Times New Roman"/>
              <a:cs typeface="Times New Roman"/>
              <a:sym typeface="Times New Roman"/>
            </a:endParaRPr>
          </a:p>
          <a:p>
            <a:pPr marL="285750" marR="0" lvl="0" indent="-110490" algn="l" rtl="0">
              <a:spcBef>
                <a:spcPts val="1080"/>
              </a:spcBef>
              <a:spcAft>
                <a:spcPts val="0"/>
              </a:spcAft>
              <a:buClr>
                <a:schemeClr val="accent1"/>
              </a:buClr>
              <a:buSzPts val="2760"/>
              <a:buFont typeface="Arial"/>
              <a:buNone/>
            </a:pPr>
            <a:endParaRPr sz="2400" b="0" i="0" u="none">
              <a:solidFill>
                <a:srgbClr val="262626"/>
              </a:solidFill>
              <a:latin typeface="Times New Roman"/>
              <a:ea typeface="Times New Roman"/>
              <a:cs typeface="Times New Roman"/>
              <a:sym typeface="Times New Roman"/>
            </a:endParaRPr>
          </a:p>
        </p:txBody>
      </p:sp>
      <p:sp>
        <p:nvSpPr>
          <p:cNvPr id="496" name="Google Shape;496;p59"/>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0"/>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Superficial Burn</a:t>
            </a:r>
            <a:endParaRPr/>
          </a:p>
        </p:txBody>
      </p:sp>
      <p:sp>
        <p:nvSpPr>
          <p:cNvPr id="502" name="Google Shape;502;p60"/>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Cool, moist dressings to accelerate epitheliazation</a:t>
            </a:r>
            <a:endParaRPr/>
          </a:p>
          <a:p>
            <a:pPr marL="742950" marR="0" lvl="1" indent="-285750" algn="l" rtl="0">
              <a:lnSpc>
                <a:spcPct val="100000"/>
              </a:lnSpc>
              <a:spcBef>
                <a:spcPts val="1080"/>
              </a:spcBef>
              <a:spcAft>
                <a:spcPts val="0"/>
              </a:spcAft>
              <a:buClr>
                <a:schemeClr val="accent1"/>
              </a:buClr>
              <a:buSzPts val="2760"/>
              <a:buFont typeface="Arial"/>
              <a:buNone/>
            </a:pPr>
            <a:r>
              <a:rPr lang="en-US" sz="2400" b="0" i="0" u="none" strike="noStrike" cap="none">
                <a:solidFill>
                  <a:srgbClr val="262626"/>
                </a:solidFill>
                <a:latin typeface="Times New Roman"/>
                <a:ea typeface="Times New Roman"/>
                <a:cs typeface="Times New Roman"/>
                <a:sym typeface="Times New Roman"/>
              </a:rPr>
              <a:t> </a:t>
            </a:r>
            <a:endParaRPr/>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Protect from exposure to air</a:t>
            </a:r>
            <a:endParaRPr/>
          </a:p>
          <a:p>
            <a:pPr marL="742950" marR="0" lvl="1" indent="-110490" algn="l" rtl="0">
              <a:lnSpc>
                <a:spcPct val="100000"/>
              </a:lnSpc>
              <a:spcBef>
                <a:spcPts val="1080"/>
              </a:spcBef>
              <a:spcAft>
                <a:spcPts val="0"/>
              </a:spcAft>
              <a:buClr>
                <a:schemeClr val="accent1"/>
              </a:buClr>
              <a:buSzPts val="2760"/>
              <a:buFont typeface="Arial"/>
              <a:buNone/>
            </a:pPr>
            <a:endParaRPr sz="2400" b="0" i="0" u="none" strike="noStrike" cap="none">
              <a:solidFill>
                <a:srgbClr val="262626"/>
              </a:solidFill>
              <a:latin typeface="Times New Roman"/>
              <a:ea typeface="Times New Roman"/>
              <a:cs typeface="Times New Roman"/>
              <a:sym typeface="Times New Roman"/>
            </a:endParaRPr>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Paraffin gauze dressing </a:t>
            </a:r>
            <a:endParaRPr sz="2400" b="0" i="0" u="none" strike="noStrike" cap="none">
              <a:solidFill>
                <a:srgbClr val="262626"/>
              </a:solidFill>
              <a:latin typeface="Times New Roman"/>
              <a:ea typeface="Times New Roman"/>
              <a:cs typeface="Times New Roman"/>
              <a:sym typeface="Times New Roman"/>
            </a:endParaRPr>
          </a:p>
          <a:p>
            <a:pPr marL="742950" marR="0" lvl="1" indent="-285750" algn="l" rtl="0">
              <a:lnSpc>
                <a:spcPct val="100000"/>
              </a:lnSpc>
              <a:spcBef>
                <a:spcPts val="1080"/>
              </a:spcBef>
              <a:spcAft>
                <a:spcPts val="0"/>
              </a:spcAft>
              <a:buClr>
                <a:schemeClr val="accent1"/>
              </a:buClr>
              <a:buSzPts val="2760"/>
              <a:buFont typeface="Arial"/>
              <a:buNone/>
            </a:pPr>
            <a:r>
              <a:rPr lang="en-US" sz="2400" b="0" i="0" u="none" strike="noStrike" cap="none">
                <a:solidFill>
                  <a:srgbClr val="262626"/>
                </a:solidFill>
                <a:latin typeface="Times New Roman"/>
                <a:ea typeface="Times New Roman"/>
                <a:cs typeface="Times New Roman"/>
                <a:sym typeface="Times New Roman"/>
              </a:rPr>
              <a:t> </a:t>
            </a:r>
            <a:endParaRPr/>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Ointments: Bacitacin , neomycin , polymyxin B </a:t>
            </a:r>
            <a:endParaRPr/>
          </a:p>
          <a:p>
            <a:pPr marL="285750" marR="0" lvl="0" indent="-110490" algn="l" rtl="0">
              <a:spcBef>
                <a:spcPts val="1080"/>
              </a:spcBef>
              <a:spcAft>
                <a:spcPts val="0"/>
              </a:spcAft>
              <a:buClr>
                <a:schemeClr val="accent1"/>
              </a:buClr>
              <a:buSzPts val="2760"/>
              <a:buFont typeface="Arial"/>
              <a:buNone/>
            </a:pPr>
            <a:endParaRPr sz="2400" b="0" i="0" u="none" strike="noStrike" cap="none">
              <a:solidFill>
                <a:srgbClr val="262626"/>
              </a:solidFill>
              <a:latin typeface="Times New Roman"/>
              <a:ea typeface="Times New Roman"/>
              <a:cs typeface="Times New Roman"/>
              <a:sym typeface="Times New Roman"/>
            </a:endParaRPr>
          </a:p>
        </p:txBody>
      </p:sp>
      <p:sp>
        <p:nvSpPr>
          <p:cNvPr id="503" name="Google Shape;503;p60"/>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1"/>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Partial/Full Thickness Degree Burn</a:t>
            </a:r>
            <a:endParaRPr/>
          </a:p>
        </p:txBody>
      </p:sp>
      <p:sp>
        <p:nvSpPr>
          <p:cNvPr id="509" name="Google Shape;509;p61"/>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Cover with agents that will protect the Escher from microbial colonization </a:t>
            </a:r>
            <a:endParaRPr/>
          </a:p>
          <a:p>
            <a:pPr marL="742950" marR="0" lvl="1" indent="-285750" algn="l" rtl="0">
              <a:lnSpc>
                <a:spcPct val="100000"/>
              </a:lnSpc>
              <a:spcBef>
                <a:spcPts val="1080"/>
              </a:spcBef>
              <a:spcAft>
                <a:spcPts val="0"/>
              </a:spcAft>
              <a:buClr>
                <a:schemeClr val="accent1"/>
              </a:buClr>
              <a:buSzPts val="2760"/>
              <a:buFont typeface="Arial"/>
              <a:buChar char="•"/>
            </a:pPr>
            <a:r>
              <a:rPr lang="en-US" sz="2400" b="0" i="0" u="none" strike="noStrike" cap="none">
                <a:solidFill>
                  <a:srgbClr val="262626"/>
                </a:solidFill>
                <a:latin typeface="Times New Roman"/>
                <a:ea typeface="Times New Roman"/>
                <a:cs typeface="Times New Roman"/>
                <a:sym typeface="Times New Roman"/>
              </a:rPr>
              <a:t>Topical antimicrobial agent</a:t>
            </a:r>
            <a:endParaRPr/>
          </a:p>
          <a:p>
            <a:pPr marL="742950" marR="0" lvl="1" indent="-285750" algn="l" rtl="0">
              <a:lnSpc>
                <a:spcPct val="100000"/>
              </a:lnSpc>
              <a:spcBef>
                <a:spcPts val="1080"/>
              </a:spcBef>
              <a:spcAft>
                <a:spcPts val="0"/>
              </a:spcAft>
              <a:buClr>
                <a:schemeClr val="accent1"/>
              </a:buClr>
              <a:buSzPts val="2760"/>
              <a:buFont typeface="Garamond"/>
              <a:buAutoNum type="alphaLcPeriod"/>
            </a:pPr>
            <a:r>
              <a:rPr lang="en-US" sz="2400" b="0" i="0" u="none" strike="noStrike" cap="none">
                <a:solidFill>
                  <a:srgbClr val="262626"/>
                </a:solidFill>
                <a:latin typeface="Times New Roman"/>
                <a:ea typeface="Times New Roman"/>
                <a:cs typeface="Times New Roman"/>
                <a:sym typeface="Times New Roman"/>
              </a:rPr>
              <a:t>Silver sulphadiazine</a:t>
            </a:r>
            <a:endParaRPr sz="2400" b="0" i="0" u="none" strike="noStrike" cap="none">
              <a:solidFill>
                <a:srgbClr val="262626"/>
              </a:solidFill>
              <a:latin typeface="Times New Roman"/>
              <a:ea typeface="Times New Roman"/>
              <a:cs typeface="Times New Roman"/>
              <a:sym typeface="Times New Roman"/>
            </a:endParaRPr>
          </a:p>
          <a:p>
            <a:pPr marL="742950" marR="0" lvl="1" indent="-285750" algn="l" rtl="0">
              <a:lnSpc>
                <a:spcPct val="100000"/>
              </a:lnSpc>
              <a:spcBef>
                <a:spcPts val="1080"/>
              </a:spcBef>
              <a:spcAft>
                <a:spcPts val="0"/>
              </a:spcAft>
              <a:buClr>
                <a:schemeClr val="accent1"/>
              </a:buClr>
              <a:buSzPts val="2760"/>
              <a:buFont typeface="Garamond"/>
              <a:buAutoNum type="alphaLcPeriod"/>
            </a:pPr>
            <a:r>
              <a:rPr lang="en-US" sz="2400" b="0" i="0" u="none" strike="noStrike" cap="none">
                <a:solidFill>
                  <a:srgbClr val="262626"/>
                </a:solidFill>
                <a:latin typeface="Times New Roman"/>
                <a:ea typeface="Times New Roman"/>
                <a:cs typeface="Times New Roman"/>
                <a:sym typeface="Times New Roman"/>
              </a:rPr>
              <a:t>Mafenide </a:t>
            </a:r>
            <a:endParaRPr sz="2400" b="0" i="0" u="none" strike="noStrike" cap="none">
              <a:solidFill>
                <a:srgbClr val="262626"/>
              </a:solidFill>
              <a:latin typeface="Times New Roman"/>
              <a:ea typeface="Times New Roman"/>
              <a:cs typeface="Times New Roman"/>
              <a:sym typeface="Times New Roman"/>
            </a:endParaRPr>
          </a:p>
          <a:p>
            <a:pPr marL="742950" marR="0" lvl="1" indent="-285750" algn="l" rtl="0">
              <a:lnSpc>
                <a:spcPct val="100000"/>
              </a:lnSpc>
              <a:spcBef>
                <a:spcPts val="1080"/>
              </a:spcBef>
              <a:spcAft>
                <a:spcPts val="0"/>
              </a:spcAft>
              <a:buClr>
                <a:schemeClr val="accent1"/>
              </a:buClr>
              <a:buSzPts val="2760"/>
              <a:buFont typeface="Garamond"/>
              <a:buAutoNum type="alphaLcPeriod"/>
            </a:pPr>
            <a:r>
              <a:rPr lang="en-US" sz="2400" b="0" i="0" u="none" strike="noStrike" cap="none">
                <a:solidFill>
                  <a:srgbClr val="262626"/>
                </a:solidFill>
                <a:latin typeface="Times New Roman"/>
                <a:ea typeface="Times New Roman"/>
                <a:cs typeface="Times New Roman"/>
                <a:sym typeface="Times New Roman"/>
              </a:rPr>
              <a:t>Silver nitrate </a:t>
            </a:r>
            <a:endParaRPr/>
          </a:p>
        </p:txBody>
      </p:sp>
      <p:sp>
        <p:nvSpPr>
          <p:cNvPr id="510" name="Google Shape;510;p61"/>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2"/>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Life &amp; Limb threatening Conditions</a:t>
            </a:r>
            <a:endParaRPr/>
          </a:p>
        </p:txBody>
      </p:sp>
      <p:sp>
        <p:nvSpPr>
          <p:cNvPr id="516" name="Google Shape;516;p62"/>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Cardiac Arrhythmias and myoglobin-urea after electrical injury</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Inhalational injury</a:t>
            </a:r>
            <a:endParaRPr/>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a:solidFill>
                  <a:srgbClr val="262626"/>
                </a:solidFill>
                <a:latin typeface="Times New Roman"/>
                <a:ea typeface="Times New Roman"/>
                <a:cs typeface="Times New Roman"/>
                <a:sym typeface="Times New Roman"/>
              </a:rPr>
              <a:t>Compartment syndrome</a:t>
            </a:r>
            <a:endParaRPr/>
          </a:p>
        </p:txBody>
      </p:sp>
      <p:sp>
        <p:nvSpPr>
          <p:cNvPr id="517" name="Google Shape;517;p62"/>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0"/>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000">
              <a:solidFill>
                <a:srgbClr val="262626"/>
              </a:solidFill>
              <a:latin typeface="Garamond"/>
              <a:ea typeface="Garamond"/>
              <a:cs typeface="Garamond"/>
              <a:sym typeface="Garamond"/>
            </a:endParaRPr>
          </a:p>
        </p:txBody>
      </p:sp>
      <p:pic>
        <p:nvPicPr>
          <p:cNvPr id="565" name="Google Shape;565;p70" descr="C:\Users\DELL INSPIRON\Desktop\presentation\eschar_complete.jpg"/>
          <p:cNvPicPr preferRelativeResize="0">
            <a:picLocks noGrp="1"/>
          </p:cNvPicPr>
          <p:nvPr>
            <p:ph type="body" idx="1"/>
          </p:nvPr>
        </p:nvPicPr>
        <p:blipFill rotWithShape="1">
          <a:blip r:embed="rId3">
            <a:alphaModFix/>
          </a:blip>
          <a:srcRect/>
          <a:stretch/>
        </p:blipFill>
        <p:spPr>
          <a:xfrm>
            <a:off x="0" y="0"/>
            <a:ext cx="9185400" cy="6629400"/>
          </a:xfrm>
          <a:prstGeom prst="rect">
            <a:avLst/>
          </a:prstGeom>
          <a:noFill/>
          <a:ln>
            <a:noFill/>
          </a:ln>
        </p:spPr>
      </p:pic>
      <p:pic>
        <p:nvPicPr>
          <p:cNvPr id="566" name="Google Shape;566;p70" descr="C:\Users\DELL INSPIRON\Desktop\presentation\Untitled.jpg"/>
          <p:cNvPicPr preferRelativeResize="0">
            <a:picLocks noGrp="1"/>
          </p:cNvPicPr>
          <p:nvPr>
            <p:ph type="body" idx="2"/>
          </p:nvPr>
        </p:nvPicPr>
        <p:blipFill rotWithShape="1">
          <a:blip r:embed="rId4">
            <a:alphaModFix/>
          </a:blip>
          <a:srcRect/>
          <a:stretch/>
        </p:blipFill>
        <p:spPr>
          <a:xfrm>
            <a:off x="66675" y="0"/>
            <a:ext cx="90774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5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6"/>
                                        </p:tgtEl>
                                        <p:attrNameLst>
                                          <p:attrName>style.visibility</p:attrName>
                                        </p:attrNameLst>
                                      </p:cBhvr>
                                      <p:to>
                                        <p:strVal val="visible"/>
                                      </p:to>
                                    </p:set>
                                    <p:animEffect transition="in" filter="fade">
                                      <p:cBhvr>
                                        <p:cTn id="1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7F01-811D-41DC-983C-F9EC8A3986AD}"/>
              </a:ext>
            </a:extLst>
          </p:cNvPr>
          <p:cNvSpPr>
            <a:spLocks noGrp="1"/>
          </p:cNvSpPr>
          <p:nvPr>
            <p:ph type="title"/>
          </p:nvPr>
        </p:nvSpPr>
        <p:spPr/>
        <p:txBody>
          <a:bodyPr/>
          <a:lstStyle/>
          <a:p>
            <a:r>
              <a:rPr lang="en-US" dirty="0"/>
              <a:t>SEQUENCE OF LGIS</a:t>
            </a:r>
          </a:p>
        </p:txBody>
      </p:sp>
      <p:sp>
        <p:nvSpPr>
          <p:cNvPr id="3" name="Text Placeholder 2">
            <a:extLst>
              <a:ext uri="{FF2B5EF4-FFF2-40B4-BE49-F238E27FC236}">
                <a16:creationId xmlns:a16="http://schemas.microsoft.com/office/drawing/2014/main" id="{5106A65E-8BF1-4728-BE35-AB242FFE6622}"/>
              </a:ext>
            </a:extLst>
          </p:cNvPr>
          <p:cNvSpPr>
            <a:spLocks noGrp="1"/>
          </p:cNvSpPr>
          <p:nvPr>
            <p:ph type="body" idx="1"/>
          </p:nvPr>
        </p:nvSpPr>
        <p:spPr>
          <a:xfrm>
            <a:off x="1176337" y="2511446"/>
            <a:ext cx="6799200" cy="3589266"/>
          </a:xfrm>
        </p:spPr>
        <p:txBody>
          <a:bodyPr/>
          <a:lstStyle/>
          <a:p>
            <a:r>
              <a:rPr lang="en-US" dirty="0"/>
              <a:t>Learning objectives</a:t>
            </a:r>
          </a:p>
          <a:p>
            <a:r>
              <a:rPr lang="en-US" dirty="0"/>
              <a:t>Management of acute burn (core concept = 60%)</a:t>
            </a:r>
          </a:p>
          <a:p>
            <a:r>
              <a:rPr lang="en-US" dirty="0"/>
              <a:t>Related Pharmacology and Community medicine (horizontal integration 20%)</a:t>
            </a:r>
          </a:p>
          <a:p>
            <a:r>
              <a:rPr lang="en-US" dirty="0"/>
              <a:t>Related clinical / Dermatology (vertical integration – 15%)</a:t>
            </a:r>
          </a:p>
          <a:p>
            <a:r>
              <a:rPr lang="en-US" dirty="0"/>
              <a:t>Research article related to topic (3%) </a:t>
            </a:r>
          </a:p>
          <a:p>
            <a:r>
              <a:rPr lang="en-US" dirty="0"/>
              <a:t>Ethics (2%)</a:t>
            </a:r>
          </a:p>
          <a:p>
            <a:endParaRPr lang="en-US" spc="-150" dirty="0"/>
          </a:p>
        </p:txBody>
      </p:sp>
      <p:sp>
        <p:nvSpPr>
          <p:cNvPr id="4" name="Slide Number Placeholder 3">
            <a:extLst>
              <a:ext uri="{FF2B5EF4-FFF2-40B4-BE49-F238E27FC236}">
                <a16:creationId xmlns:a16="http://schemas.microsoft.com/office/drawing/2014/main" id="{97E4E364-9A24-4529-A2D6-4B7AF21A1C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589554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Problem Statement</a:t>
            </a:r>
          </a:p>
        </p:txBody>
      </p:sp>
      <p:sp>
        <p:nvSpPr>
          <p:cNvPr id="7" name="Text Placeholder 6"/>
          <p:cNvSpPr>
            <a:spLocks noGrp="1"/>
          </p:cNvSpPr>
          <p:nvPr>
            <p:ph type="body" idx="1"/>
          </p:nvPr>
        </p:nvSpPr>
        <p:spPr/>
        <p:txBody>
          <a:bodyPr/>
          <a:lstStyle/>
          <a:p>
            <a:r>
              <a:rPr lang="en-US" dirty="0"/>
              <a:t>Globally, a total of </a:t>
            </a:r>
            <a:r>
              <a:rPr lang="en-US" b="1" dirty="0"/>
              <a:t>8,955,228 new cases </a:t>
            </a:r>
            <a:r>
              <a:rPr lang="en-US" dirty="0"/>
              <a:t>of burns were identified in 2019</a:t>
            </a:r>
          </a:p>
          <a:p>
            <a:r>
              <a:rPr lang="en-US" dirty="0"/>
              <a:t>evenly split between men and women</a:t>
            </a:r>
          </a:p>
          <a:p>
            <a:r>
              <a:rPr lang="en-US" dirty="0"/>
              <a:t>most of the new cases were concentrated in the </a:t>
            </a:r>
            <a:r>
              <a:rPr lang="en-US" b="1" dirty="0"/>
              <a:t>10–19-year age group</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43939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2" y="147615"/>
            <a:ext cx="7874757" cy="623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88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302" y="352462"/>
            <a:ext cx="6799200" cy="1303200"/>
          </a:xfrm>
        </p:spPr>
        <p:txBody>
          <a:bodyPr/>
          <a:lstStyle/>
          <a:p>
            <a:r>
              <a:rPr lang="en-US" sz="2400" b="1" dirty="0"/>
              <a:t>Incidence of </a:t>
            </a:r>
            <a:r>
              <a:rPr lang="en-US" sz="2400" b="1" dirty="0" err="1"/>
              <a:t>burns:Distribution</a:t>
            </a:r>
            <a:r>
              <a:rPr lang="en-US" sz="2400" b="1" dirty="0"/>
              <a:t> of new cases among different age categories in 2019.</a:t>
            </a:r>
            <a:br>
              <a:rPr lang="en-US" dirty="0"/>
            </a:b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8" y="1327300"/>
            <a:ext cx="8768486" cy="519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90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13" y="438315"/>
            <a:ext cx="6799200" cy="1303200"/>
          </a:xfrm>
        </p:spPr>
        <p:txBody>
          <a:bodyPr/>
          <a:lstStyle/>
          <a:p>
            <a:r>
              <a:rPr lang="en-US" sz="2000" b="1" dirty="0"/>
              <a:t>The changes in the number of new cases by sex in 2019 compared with 1990 among 204 countries and territories. </a:t>
            </a:r>
            <a:br>
              <a:rPr lang="en-US" sz="2000" dirty="0"/>
            </a:br>
            <a:endParaRPr lang="en-US" sz="20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7" y="1501254"/>
            <a:ext cx="7904285" cy="51685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0800000">
            <a:off x="3903410" y="3741901"/>
            <a:ext cx="1148714" cy="359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9099" y="6112609"/>
            <a:ext cx="1009537" cy="329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916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825" y="915987"/>
            <a:ext cx="8191500" cy="1303200"/>
          </a:xfrm>
        </p:spPr>
        <p:txBody>
          <a:bodyPr vert="horz"/>
          <a:lstStyle/>
          <a:p>
            <a:r>
              <a:rPr lang="en-US" sz="3200" b="1" dirty="0"/>
              <a:t>BIOETHICS</a:t>
            </a:r>
            <a:br>
              <a:rPr lang="en-US" sz="3200" b="1" dirty="0"/>
            </a:br>
            <a:r>
              <a:rPr lang="en-US" sz="3200" b="1" dirty="0"/>
              <a:t>(</a:t>
            </a:r>
            <a:r>
              <a:rPr lang="en-US" sz="2000" b="1" dirty="0"/>
              <a:t>Horizontal integration with Community Medicine</a:t>
            </a:r>
            <a:r>
              <a:rPr lang="en-US" sz="3200" b="1" dirty="0"/>
              <a:t>)</a:t>
            </a:r>
          </a:p>
        </p:txBody>
      </p:sp>
      <p:sp>
        <p:nvSpPr>
          <p:cNvPr id="7" name="Text Placeholder 6"/>
          <p:cNvSpPr>
            <a:spLocks noGrp="1"/>
          </p:cNvSpPr>
          <p:nvPr>
            <p:ph type="body" idx="1"/>
          </p:nvPr>
        </p:nvSpPr>
        <p:spPr>
          <a:xfrm>
            <a:off x="676274" y="2490786"/>
            <a:ext cx="7858125" cy="3749575"/>
          </a:xfrm>
        </p:spPr>
        <p:txBody>
          <a:bodyPr/>
          <a:lstStyle/>
          <a:p>
            <a:pPr marL="97155" indent="0" algn="ctr">
              <a:buNone/>
            </a:pPr>
            <a:r>
              <a:rPr lang="en-US" sz="1300" b="1" u="sng" dirty="0"/>
              <a:t>Prevention:</a:t>
            </a:r>
          </a:p>
          <a:p>
            <a:r>
              <a:rPr lang="en-US" sz="1300" dirty="0"/>
              <a:t>Educating individuals on burn prevention techniques, such as safe cooking practices, safe handling of chemicals, use of protective clothing. </a:t>
            </a:r>
          </a:p>
          <a:p>
            <a:pPr marL="97155" indent="0" algn="ctr">
              <a:buNone/>
            </a:pPr>
            <a:r>
              <a:rPr lang="en-US" sz="1300" b="1" u="sng" dirty="0"/>
              <a:t>Protection:</a:t>
            </a:r>
          </a:p>
          <a:p>
            <a:r>
              <a:rPr lang="en-US" sz="1300" dirty="0"/>
              <a:t>Providing appropriate care to prevent the development of complications, such as infections or contractures</a:t>
            </a:r>
          </a:p>
          <a:p>
            <a:r>
              <a:rPr lang="en-US" sz="1300" dirty="0"/>
              <a:t>Take steps to prevent the spread of infectious diseases and other health hazards to burn patients, as they are often at a higher risk of developing these conditions. </a:t>
            </a:r>
          </a:p>
          <a:p>
            <a:pPr marL="97155" indent="0" algn="ctr">
              <a:buNone/>
            </a:pPr>
            <a:r>
              <a:rPr lang="en-US" sz="1300" b="1" u="sng" dirty="0"/>
              <a:t>Diagnosis:</a:t>
            </a:r>
          </a:p>
          <a:p>
            <a:r>
              <a:rPr lang="en-US" sz="1300" dirty="0"/>
              <a:t>Accurate and timely diagnosis for effective treatment. </a:t>
            </a:r>
          </a:p>
          <a:p>
            <a:r>
              <a:rPr lang="en-US" sz="1300" dirty="0"/>
              <a:t>Patients should be fully informed about their condition and the diagnostic process, and their privacy and dignity should be respected at all times. </a:t>
            </a:r>
          </a:p>
          <a:p>
            <a:pPr marL="97155" indent="0" algn="ctr">
              <a:buNone/>
            </a:pPr>
            <a:r>
              <a:rPr lang="en-US" sz="1300" b="1" u="sng" dirty="0"/>
              <a:t>Treatment: </a:t>
            </a:r>
            <a:endParaRPr lang="en-US" sz="1300" u="sng" dirty="0"/>
          </a:p>
          <a:p>
            <a:r>
              <a:rPr lang="en-US" sz="1300" dirty="0"/>
              <a:t>Patients should receive the most appropriate and effective treatment for their burns, taking into account factors such as the severity of the burn, the patient's age and overall health, and the patient's preferences and values.</a:t>
            </a:r>
          </a:p>
          <a:p>
            <a:r>
              <a:rPr lang="en-US" sz="1300" dirty="0"/>
              <a:t>Patients should be fully informed about the risks and benefits of different treatment options.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905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 calcmode="lin" valueType="num">
                                      <p:cBhvr additive="base">
                                        <p:cTn id="5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additive="base">
                                        <p:cTn id="5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8979" y="1883832"/>
            <a:ext cx="3632100" cy="1371600"/>
          </a:xfrm>
        </p:spPr>
        <p:txBody>
          <a:bodyPr/>
          <a:lstStyle/>
          <a:p>
            <a:r>
              <a:rPr lang="en-US" b="1" dirty="0"/>
              <a:t>     RESEARCH</a:t>
            </a:r>
          </a:p>
        </p:txBody>
      </p:sp>
      <p:sp>
        <p:nvSpPr>
          <p:cNvPr id="7" name="Picture Placeholder 6"/>
          <p:cNvSpPr>
            <a:spLocks noGrp="1"/>
          </p:cNvSpPr>
          <p:nvPr>
            <p:ph type="pic" idx="2"/>
          </p:nvPr>
        </p:nvSpPr>
        <p:spPr/>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667" y="105110"/>
            <a:ext cx="6496334" cy="675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993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2"/>
          <p:cNvSpPr txBox="1">
            <a:spLocks noGrp="1"/>
          </p:cNvSpPr>
          <p:nvPr>
            <p:ph type="title"/>
          </p:nvPr>
        </p:nvSpPr>
        <p:spPr>
          <a:xfrm>
            <a:off x="1277937" y="1641475"/>
            <a:ext cx="6596100" cy="1822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Practice </a:t>
            </a:r>
            <a:endParaRPr/>
          </a:p>
        </p:txBody>
      </p:sp>
      <p:sp>
        <p:nvSpPr>
          <p:cNvPr id="579" name="Google Shape;579;p72"/>
          <p:cNvSpPr txBox="1">
            <a:spLocks noGrp="1"/>
          </p:cNvSpPr>
          <p:nvPr>
            <p:ph type="body" idx="1"/>
          </p:nvPr>
        </p:nvSpPr>
        <p:spPr>
          <a:xfrm>
            <a:off x="1277937" y="3735387"/>
            <a:ext cx="6596100" cy="1089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760"/>
              <a:buNone/>
            </a:pPr>
            <a:endParaRPr sz="2400">
              <a:solidFill>
                <a:schemeClr val="dk1"/>
              </a:solidFill>
            </a:endParaRPr>
          </a:p>
        </p:txBody>
      </p:sp>
      <p:sp>
        <p:nvSpPr>
          <p:cNvPr id="580" name="Google Shape;580;p72"/>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3"/>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2400"/>
              <a:buFont typeface="Times New Roman"/>
              <a:buNone/>
            </a:pPr>
            <a:r>
              <a:rPr lang="en-US" sz="2400" b="0" i="0" u="none">
                <a:solidFill>
                  <a:srgbClr val="262626"/>
                </a:solidFill>
                <a:latin typeface="Times New Roman"/>
                <a:ea typeface="Times New Roman"/>
                <a:cs typeface="Times New Roman"/>
                <a:sym typeface="Times New Roman"/>
              </a:rPr>
              <a:t>A 30 year male exposure to sunlight. There is burn on back of his chest with red skin color which is extremely painful. There is no blister formation.</a:t>
            </a:r>
            <a:endParaRPr/>
          </a:p>
        </p:txBody>
      </p:sp>
      <p:pic>
        <p:nvPicPr>
          <p:cNvPr id="586" name="Google Shape;586;p73"/>
          <p:cNvPicPr preferRelativeResize="0">
            <a:picLocks noGrp="1"/>
          </p:cNvPicPr>
          <p:nvPr>
            <p:ph type="body" idx="1"/>
          </p:nvPr>
        </p:nvPicPr>
        <p:blipFill rotWithShape="1">
          <a:blip r:embed="rId3">
            <a:alphaModFix/>
          </a:blip>
          <a:srcRect/>
          <a:stretch/>
        </p:blipFill>
        <p:spPr>
          <a:xfrm>
            <a:off x="3352800" y="2438400"/>
            <a:ext cx="5162700" cy="3444900"/>
          </a:xfrm>
          <a:prstGeom prst="rect">
            <a:avLst/>
          </a:prstGeom>
          <a:noFill/>
          <a:ln>
            <a:noFill/>
          </a:ln>
        </p:spPr>
      </p:pic>
      <p:sp>
        <p:nvSpPr>
          <p:cNvPr id="587" name="Google Shape;587;p73"/>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37</a:t>
            </a:fld>
            <a:endParaRPr/>
          </a:p>
        </p:txBody>
      </p:sp>
      <p:sp>
        <p:nvSpPr>
          <p:cNvPr id="588" name="Google Shape;588;p73"/>
          <p:cNvSpPr/>
          <p:nvPr/>
        </p:nvSpPr>
        <p:spPr>
          <a:xfrm>
            <a:off x="495300" y="2286000"/>
            <a:ext cx="28956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Depth of burn?</a:t>
            </a:r>
            <a:endParaRPr/>
          </a:p>
        </p:txBody>
      </p:sp>
      <p:sp>
        <p:nvSpPr>
          <p:cNvPr id="589" name="Google Shape;589;p73"/>
          <p:cNvSpPr/>
          <p:nvPr/>
        </p:nvSpPr>
        <p:spPr>
          <a:xfrm>
            <a:off x="762000" y="3200400"/>
            <a:ext cx="23622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Percentage of burn?</a:t>
            </a:r>
            <a:endParaRPr/>
          </a:p>
        </p:txBody>
      </p:sp>
      <p:sp>
        <p:nvSpPr>
          <p:cNvPr id="590" name="Google Shape;590;p73"/>
          <p:cNvSpPr/>
          <p:nvPr/>
        </p:nvSpPr>
        <p:spPr>
          <a:xfrm>
            <a:off x="774700" y="4137025"/>
            <a:ext cx="23622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Should he admitted in burn center?</a:t>
            </a:r>
            <a:endParaRPr/>
          </a:p>
        </p:txBody>
      </p:sp>
      <p:sp>
        <p:nvSpPr>
          <p:cNvPr id="591" name="Google Shape;591;p73"/>
          <p:cNvSpPr/>
          <p:nvPr/>
        </p:nvSpPr>
        <p:spPr>
          <a:xfrm>
            <a:off x="777875" y="5181600"/>
            <a:ext cx="31083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What resuscitation does he need in emergency?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4"/>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2400"/>
              <a:buFont typeface="Times New Roman"/>
              <a:buNone/>
            </a:pPr>
            <a:r>
              <a:rPr lang="en-US" sz="2400" b="0" i="0" u="none" dirty="0">
                <a:solidFill>
                  <a:srgbClr val="262626"/>
                </a:solidFill>
                <a:latin typeface="Times New Roman"/>
                <a:ea typeface="Times New Roman"/>
                <a:cs typeface="Times New Roman"/>
                <a:sym typeface="Times New Roman"/>
              </a:rPr>
              <a:t>A 5 year male has history of flame burn in closed space. There is burn on face with pale skin color which is not painful. There is no blister formation.</a:t>
            </a:r>
            <a:endParaRPr dirty="0"/>
          </a:p>
        </p:txBody>
      </p:sp>
      <p:sp>
        <p:nvSpPr>
          <p:cNvPr id="597" name="Google Shape;597;p74"/>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38</a:t>
            </a:fld>
            <a:endParaRPr/>
          </a:p>
        </p:txBody>
      </p:sp>
      <p:sp>
        <p:nvSpPr>
          <p:cNvPr id="598" name="Google Shape;598;p74"/>
          <p:cNvSpPr/>
          <p:nvPr/>
        </p:nvSpPr>
        <p:spPr>
          <a:xfrm>
            <a:off x="495300" y="2286000"/>
            <a:ext cx="28956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Depth of burn?</a:t>
            </a:r>
            <a:endParaRPr/>
          </a:p>
        </p:txBody>
      </p:sp>
      <p:sp>
        <p:nvSpPr>
          <p:cNvPr id="599" name="Google Shape;599;p74"/>
          <p:cNvSpPr/>
          <p:nvPr/>
        </p:nvSpPr>
        <p:spPr>
          <a:xfrm>
            <a:off x="762000" y="3200400"/>
            <a:ext cx="23622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Percentage of burn?</a:t>
            </a:r>
            <a:endParaRPr/>
          </a:p>
        </p:txBody>
      </p:sp>
      <p:sp>
        <p:nvSpPr>
          <p:cNvPr id="600" name="Google Shape;600;p74"/>
          <p:cNvSpPr/>
          <p:nvPr/>
        </p:nvSpPr>
        <p:spPr>
          <a:xfrm>
            <a:off x="774700" y="4137025"/>
            <a:ext cx="23622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Should he admitted in burn center?</a:t>
            </a:r>
            <a:endParaRPr/>
          </a:p>
        </p:txBody>
      </p:sp>
      <p:sp>
        <p:nvSpPr>
          <p:cNvPr id="601" name="Google Shape;601;p74"/>
          <p:cNvSpPr/>
          <p:nvPr/>
        </p:nvSpPr>
        <p:spPr>
          <a:xfrm>
            <a:off x="777875" y="5181600"/>
            <a:ext cx="31083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What resuscitation does he need in emergency?</a:t>
            </a:r>
            <a:endParaRPr/>
          </a:p>
        </p:txBody>
      </p:sp>
      <p:pic>
        <p:nvPicPr>
          <p:cNvPr id="602" name="Google Shape;602;p74"/>
          <p:cNvPicPr preferRelativeResize="0">
            <a:picLocks noGrp="1"/>
          </p:cNvPicPr>
          <p:nvPr>
            <p:ph type="body" idx="1"/>
          </p:nvPr>
        </p:nvPicPr>
        <p:blipFill rotWithShape="1">
          <a:blip r:embed="rId3">
            <a:alphaModFix/>
          </a:blip>
          <a:srcRect/>
          <a:stretch/>
        </p:blipFill>
        <p:spPr>
          <a:xfrm>
            <a:off x="4038600" y="2438400"/>
            <a:ext cx="2928900" cy="3722700"/>
          </a:xfrm>
          <a:prstGeom prst="rect">
            <a:avLst/>
          </a:prstGeom>
          <a:noFill/>
          <a:ln>
            <a:noFill/>
          </a:ln>
        </p:spPr>
      </p:pic>
      <p:sp>
        <p:nvSpPr>
          <p:cNvPr id="603" name="Google Shape;603;p74"/>
          <p:cNvSpPr/>
          <p:nvPr/>
        </p:nvSpPr>
        <p:spPr>
          <a:xfrm>
            <a:off x="6553200" y="4114800"/>
            <a:ext cx="2057400" cy="914400"/>
          </a:xfrm>
          <a:prstGeom prst="ellipse">
            <a:avLst/>
          </a:prstGeom>
          <a:solidFill>
            <a:schemeClr val="accent1"/>
          </a:solidFill>
          <a:ln w="15875" cap="rnd" cmpd="sng">
            <a:solidFill>
              <a:srgbClr val="5F6F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Garamond"/>
              <a:buNone/>
            </a:pPr>
            <a:r>
              <a:rPr lang="en-US" sz="1800" b="0" i="0" u="none">
                <a:solidFill>
                  <a:srgbClr val="FFFFFF"/>
                </a:solidFill>
                <a:latin typeface="Garamond"/>
                <a:ea typeface="Garamond"/>
                <a:cs typeface="Garamond"/>
                <a:sym typeface="Garamond"/>
              </a:rPr>
              <a:t>Any suspicion of lethal injury?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BC02-1AE1-45CE-922F-CB1402E4ECEB}"/>
              </a:ext>
            </a:extLst>
          </p:cNvPr>
          <p:cNvSpPr>
            <a:spLocks noGrp="1"/>
          </p:cNvSpPr>
          <p:nvPr>
            <p:ph type="title"/>
          </p:nvPr>
        </p:nvSpPr>
        <p:spPr/>
        <p:txBody>
          <a:bodyPr/>
          <a:lstStyle/>
          <a:p>
            <a:r>
              <a:rPr lang="en-US" dirty="0"/>
              <a:t>Recent Advances</a:t>
            </a:r>
          </a:p>
        </p:txBody>
      </p:sp>
      <p:sp>
        <p:nvSpPr>
          <p:cNvPr id="3" name="Text Placeholder 2">
            <a:extLst>
              <a:ext uri="{FF2B5EF4-FFF2-40B4-BE49-F238E27FC236}">
                <a16:creationId xmlns:a16="http://schemas.microsoft.com/office/drawing/2014/main" id="{8BB2957C-20DB-4540-B7D8-280AAB778CAF}"/>
              </a:ext>
            </a:extLst>
          </p:cNvPr>
          <p:cNvSpPr>
            <a:spLocks noGrp="1"/>
          </p:cNvSpPr>
          <p:nvPr>
            <p:ph type="body" idx="1"/>
          </p:nvPr>
        </p:nvSpPr>
        <p:spPr>
          <a:xfrm>
            <a:off x="1172400" y="2367674"/>
            <a:ext cx="6799200" cy="3444900"/>
          </a:xfrm>
        </p:spPr>
        <p:txBody>
          <a:bodyPr/>
          <a:lstStyle/>
          <a:p>
            <a:pPr marL="97155" indent="0">
              <a:buNone/>
            </a:pPr>
            <a:r>
              <a:rPr lang="en-US" sz="1800" dirty="0"/>
              <a:t>Skin substitutes:</a:t>
            </a:r>
          </a:p>
          <a:p>
            <a:pPr lvl="1"/>
            <a:r>
              <a:rPr lang="en-US" sz="1600" dirty="0"/>
              <a:t>Development of artificial skin grafts that closely mimic natural skin structure, including engineered tissue with multiple layers, allowing for better wound coverage and faster healing. </a:t>
            </a:r>
            <a:r>
              <a:rPr lang="en-US" sz="1600" dirty="0" err="1"/>
              <a:t>E.g</a:t>
            </a:r>
            <a:r>
              <a:rPr lang="en-US" sz="1600" dirty="0"/>
              <a:t> INTRGRA</a:t>
            </a:r>
          </a:p>
          <a:p>
            <a:pPr marL="97155" indent="0">
              <a:buNone/>
            </a:pPr>
            <a:r>
              <a:rPr lang="en-US" sz="1800" dirty="0"/>
              <a:t>Stem cell therapy:</a:t>
            </a:r>
          </a:p>
          <a:p>
            <a:pPr lvl="1"/>
            <a:r>
              <a:rPr lang="en-US" sz="1600" dirty="0"/>
              <a:t>Using mesenchymal stem cells (MSCs) to promote wound healing by stimulating cell proliferation and angiogenesis. </a:t>
            </a:r>
          </a:p>
          <a:p>
            <a:pPr marL="97155" indent="0">
              <a:buNone/>
            </a:pPr>
            <a:r>
              <a:rPr lang="en-US" sz="1800" dirty="0"/>
              <a:t>Enzymatic debridement:</a:t>
            </a:r>
          </a:p>
          <a:p>
            <a:pPr lvl="1"/>
            <a:r>
              <a:rPr lang="en-US" sz="1600" dirty="0"/>
              <a:t>Minimally invasive removal of dead tissue using enzymes like Papain, reducing the need for extensive surgical debridement. </a:t>
            </a:r>
          </a:p>
          <a:p>
            <a:pPr marL="97155" indent="0">
              <a:buNone/>
            </a:pPr>
            <a:r>
              <a:rPr lang="en-US" sz="1800" dirty="0"/>
              <a:t>Hyperbaric oxygen therapy:</a:t>
            </a:r>
          </a:p>
          <a:p>
            <a:pPr lvl="1"/>
            <a:r>
              <a:rPr lang="en-US" sz="1600" dirty="0"/>
              <a:t>Increasing oxygen levels in the wound environment to enhance healing and combat infection</a:t>
            </a:r>
            <a:r>
              <a:rPr lang="en-US" sz="1400" dirty="0"/>
              <a:t>. </a:t>
            </a:r>
          </a:p>
        </p:txBody>
      </p:sp>
      <p:sp>
        <p:nvSpPr>
          <p:cNvPr id="4" name="Slide Number Placeholder 3">
            <a:extLst>
              <a:ext uri="{FF2B5EF4-FFF2-40B4-BE49-F238E27FC236}">
                <a16:creationId xmlns:a16="http://schemas.microsoft.com/office/drawing/2014/main" id="{6D3B8B4C-BA28-4632-9728-5F7F8B5471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207177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41" y="200754"/>
            <a:ext cx="8789159" cy="6537177"/>
          </a:xfrm>
          <a:prstGeom prst="rect">
            <a:avLst/>
          </a:prstGeom>
          <a:solidFill>
            <a:schemeClr val="bg1"/>
          </a:solidFill>
          <a:ln>
            <a:solidFill>
              <a:schemeClr val="bg1"/>
            </a:solidFill>
          </a:ln>
        </p:spPr>
      </p:pic>
      <p:sp>
        <p:nvSpPr>
          <p:cNvPr id="6" name="Rectangle 5"/>
          <p:cNvSpPr/>
          <p:nvPr/>
        </p:nvSpPr>
        <p:spPr>
          <a:xfrm>
            <a:off x="2442949" y="3684896"/>
            <a:ext cx="1965277" cy="163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PLASTIC SURGERY</a:t>
            </a:r>
          </a:p>
        </p:txBody>
      </p:sp>
      <p:sp>
        <p:nvSpPr>
          <p:cNvPr id="7" name="Rectangle 6"/>
          <p:cNvSpPr/>
          <p:nvPr/>
        </p:nvSpPr>
        <p:spPr>
          <a:xfrm rot="16200000">
            <a:off x="3877671" y="5809602"/>
            <a:ext cx="1659289" cy="437506"/>
          </a:xfrm>
          <a:prstGeom prst="rect">
            <a:avLst/>
          </a:prstGeom>
          <a:solidFill>
            <a:srgbClr val="F0F1F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Calibri" pitchFamily="34" charset="0"/>
              </a:rPr>
              <a:t>DERMATOLOGY</a:t>
            </a:r>
          </a:p>
        </p:txBody>
      </p:sp>
      <p:sp>
        <p:nvSpPr>
          <p:cNvPr id="8" name="Rectangle 7"/>
          <p:cNvSpPr/>
          <p:nvPr/>
        </p:nvSpPr>
        <p:spPr>
          <a:xfrm>
            <a:off x="6141493" y="1105470"/>
            <a:ext cx="1364776" cy="204716"/>
          </a:xfrm>
          <a:prstGeom prst="rect">
            <a:avLst/>
          </a:prstGeom>
          <a:solidFill>
            <a:srgbClr val="F0F1FE"/>
          </a:solidFill>
          <a:ln>
            <a:solidFill>
              <a:srgbClr val="F0F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itchFamily="34" charset="0"/>
              </a:rPr>
              <a:t>PLASTIC SURGERY</a:t>
            </a:r>
          </a:p>
        </p:txBody>
      </p:sp>
      <p:sp>
        <p:nvSpPr>
          <p:cNvPr id="9" name="Rectangle 8"/>
          <p:cNvSpPr/>
          <p:nvPr/>
        </p:nvSpPr>
        <p:spPr>
          <a:xfrm>
            <a:off x="7724632" y="3350527"/>
            <a:ext cx="1228299" cy="334369"/>
          </a:xfrm>
          <a:prstGeom prst="rect">
            <a:avLst/>
          </a:prstGeom>
          <a:solidFill>
            <a:srgbClr val="F0F1FE"/>
          </a:solidFill>
          <a:ln>
            <a:solidFill>
              <a:srgbClr val="F0F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itchFamily="34" charset="0"/>
              </a:rPr>
              <a:t>SURGERY (7%)</a:t>
            </a:r>
          </a:p>
          <a:p>
            <a:pPr algn="ctr"/>
            <a:r>
              <a:rPr lang="en-US" dirty="0">
                <a:solidFill>
                  <a:schemeClr val="tx1"/>
                </a:solidFill>
                <a:latin typeface="Calibri" pitchFamily="34" charset="0"/>
              </a:rPr>
              <a:t>(1-2 slides)</a:t>
            </a:r>
          </a:p>
        </p:txBody>
      </p:sp>
      <p:sp>
        <p:nvSpPr>
          <p:cNvPr id="10" name="Rectangle 9"/>
          <p:cNvSpPr/>
          <p:nvPr/>
        </p:nvSpPr>
        <p:spPr>
          <a:xfrm>
            <a:off x="7560860" y="5305024"/>
            <a:ext cx="1610437" cy="320722"/>
          </a:xfrm>
          <a:prstGeom prst="rect">
            <a:avLst/>
          </a:prstGeom>
          <a:solidFill>
            <a:srgbClr val="F0F1FE"/>
          </a:solidFill>
          <a:ln>
            <a:solidFill>
              <a:srgbClr val="F0F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Dermatology (1-3%)</a:t>
            </a:r>
          </a:p>
          <a:p>
            <a:pPr algn="ctr"/>
            <a:r>
              <a:rPr lang="en-US" sz="1100" dirty="0">
                <a:solidFill>
                  <a:schemeClr val="tx1"/>
                </a:solidFill>
              </a:rPr>
              <a:t>(1-2slides)</a:t>
            </a:r>
          </a:p>
        </p:txBody>
      </p:sp>
    </p:spTree>
    <p:extLst>
      <p:ext uri="{BB962C8B-B14F-4D97-AF65-F5344CB8AC3E}">
        <p14:creationId xmlns:p14="http://schemas.microsoft.com/office/powerpoint/2010/main" val="123165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1"/>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dirty="0">
                <a:latin typeface="Times New Roman"/>
                <a:cs typeface="Times New Roman"/>
                <a:sym typeface="Times New Roman"/>
              </a:rPr>
              <a:t>LEARNING SOURCES</a:t>
            </a:r>
            <a:endParaRPr dirty="0"/>
          </a:p>
        </p:txBody>
      </p:sp>
      <p:sp>
        <p:nvSpPr>
          <p:cNvPr id="572" name="Google Shape;572;p71"/>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80"/>
              </a:spcBef>
              <a:spcAft>
                <a:spcPts val="0"/>
              </a:spcAft>
              <a:buClr>
                <a:schemeClr val="accent1"/>
              </a:buClr>
              <a:buSzPts val="2760"/>
              <a:buFont typeface="Arial"/>
              <a:buChar char="•"/>
            </a:pPr>
            <a:r>
              <a:rPr lang="en-US" sz="2400" b="0" i="0" u="none" dirty="0">
                <a:solidFill>
                  <a:srgbClr val="262626"/>
                </a:solidFill>
                <a:latin typeface="Times New Roman"/>
                <a:ea typeface="Times New Roman"/>
                <a:cs typeface="Times New Roman"/>
                <a:sym typeface="Times New Roman"/>
              </a:rPr>
              <a:t>Principles and Practice of Burn Surgery (Juan P) </a:t>
            </a:r>
            <a:endParaRPr dirty="0"/>
          </a:p>
          <a:p>
            <a:pPr marL="285750" marR="0" lvl="0" indent="-285750" algn="l" rtl="0">
              <a:lnSpc>
                <a:spcPct val="100000"/>
              </a:lnSpc>
              <a:spcBef>
                <a:spcPts val="1080"/>
              </a:spcBef>
              <a:spcAft>
                <a:spcPts val="0"/>
              </a:spcAft>
              <a:buClr>
                <a:schemeClr val="accent1"/>
              </a:buClr>
              <a:buSzPts val="2760"/>
              <a:buFont typeface="Arial"/>
              <a:buChar char="•"/>
            </a:pPr>
            <a:r>
              <a:rPr lang="en-US" sz="2400" b="0" i="0" u="none" dirty="0">
                <a:solidFill>
                  <a:srgbClr val="262626"/>
                </a:solidFill>
                <a:latin typeface="Times New Roman"/>
                <a:ea typeface="Times New Roman"/>
                <a:cs typeface="Times New Roman"/>
                <a:sym typeface="Times New Roman"/>
              </a:rPr>
              <a:t>A color atlas of Burn injuries (John H Clark)</a:t>
            </a:r>
          </a:p>
          <a:p>
            <a:pPr marL="285750" marR="0" lvl="0" indent="-285750" algn="l" rtl="0">
              <a:lnSpc>
                <a:spcPct val="100000"/>
              </a:lnSpc>
              <a:spcBef>
                <a:spcPts val="1080"/>
              </a:spcBef>
              <a:spcAft>
                <a:spcPts val="0"/>
              </a:spcAft>
              <a:buClr>
                <a:schemeClr val="accent1"/>
              </a:buClr>
              <a:buSzPts val="2760"/>
              <a:buFont typeface="Arial"/>
              <a:buChar char="•"/>
            </a:pPr>
            <a:r>
              <a:rPr lang="en-US" dirty="0">
                <a:latin typeface="Times New Roman"/>
                <a:ea typeface="Times New Roman"/>
                <a:cs typeface="Times New Roman"/>
                <a:sym typeface="Times New Roman"/>
              </a:rPr>
              <a:t>Internet</a:t>
            </a:r>
            <a:endParaRPr lang="en-US" dirty="0"/>
          </a:p>
          <a:p>
            <a:pPr marL="285750" marR="0" lvl="0" indent="-110490" algn="l" rtl="0">
              <a:spcBef>
                <a:spcPts val="1080"/>
              </a:spcBef>
              <a:spcAft>
                <a:spcPts val="0"/>
              </a:spcAft>
              <a:buClr>
                <a:schemeClr val="accent1"/>
              </a:buClr>
              <a:buSzPts val="2760"/>
              <a:buFont typeface="Arial"/>
              <a:buNone/>
            </a:pPr>
            <a:endParaRPr sz="2400" b="0" i="0" u="none" dirty="0">
              <a:solidFill>
                <a:srgbClr val="262626"/>
              </a:solidFill>
              <a:latin typeface="Times New Roman"/>
              <a:ea typeface="Times New Roman"/>
              <a:cs typeface="Times New Roman"/>
              <a:sym typeface="Times New Roman"/>
            </a:endParaRPr>
          </a:p>
        </p:txBody>
      </p:sp>
      <p:sp>
        <p:nvSpPr>
          <p:cNvPr id="573" name="Google Shape;573;p71"/>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a:solidFill>
                  <a:schemeClr val="dk1"/>
                </a:solidFill>
                <a:latin typeface="Garamond"/>
                <a:ea typeface="Garamond"/>
                <a:cs typeface="Garamond"/>
                <a:sym typeface="Garamond"/>
              </a:r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THANKYOU</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13081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5"/>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2400"/>
              <a:buFont typeface="Times New Roman"/>
              <a:buNone/>
            </a:pPr>
            <a:r>
              <a:rPr lang="en-US" sz="2400" b="0" i="0" u="none">
                <a:solidFill>
                  <a:srgbClr val="262626"/>
                </a:solidFill>
                <a:latin typeface="Times New Roman"/>
                <a:ea typeface="Times New Roman"/>
                <a:cs typeface="Times New Roman"/>
                <a:sym typeface="Times New Roman"/>
              </a:rPr>
              <a:t> Destroyed 13,200 houses, 87 parish churches, St Paul's Cathedral and burnt 80,000 inhabitants.(1966)</a:t>
            </a:r>
            <a:endParaRPr/>
          </a:p>
        </p:txBody>
      </p:sp>
      <p:pic>
        <p:nvPicPr>
          <p:cNvPr id="319" name="Google Shape;319;p35"/>
          <p:cNvPicPr preferRelativeResize="0">
            <a:picLocks noGrp="1"/>
          </p:cNvPicPr>
          <p:nvPr>
            <p:ph type="body" idx="1"/>
          </p:nvPr>
        </p:nvPicPr>
        <p:blipFill rotWithShape="1">
          <a:blip r:embed="rId3">
            <a:alphaModFix/>
          </a:blip>
          <a:srcRect/>
          <a:stretch/>
        </p:blipFill>
        <p:spPr>
          <a:xfrm>
            <a:off x="3215185" y="2365991"/>
            <a:ext cx="3124200" cy="3972000"/>
          </a:xfrm>
          <a:prstGeom prst="rect">
            <a:avLst/>
          </a:prstGeom>
          <a:noFill/>
          <a:ln>
            <a:noFill/>
          </a:ln>
        </p:spPr>
      </p:pic>
      <p:sp>
        <p:nvSpPr>
          <p:cNvPr id="320" name="Google Shape;320;p35"/>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6"/>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Specific learning objectives</a:t>
            </a:r>
            <a:endParaRPr/>
          </a:p>
        </p:txBody>
      </p:sp>
      <p:sp>
        <p:nvSpPr>
          <p:cNvPr id="326" name="Google Shape;326;p36"/>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Anatomy of skin</a:t>
            </a:r>
          </a:p>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Assess depth of burn </a:t>
            </a:r>
            <a:endParaRPr lang="en-US" dirty="0"/>
          </a:p>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Calculate  percentage of burn </a:t>
            </a:r>
            <a:endParaRPr lang="en-US" dirty="0"/>
          </a:p>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Identify the patients which need to be admitted in burn center.</a:t>
            </a:r>
            <a:endParaRPr lang="en-US" dirty="0"/>
          </a:p>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How to resuscitate burn patient in first 24 hours</a:t>
            </a:r>
          </a:p>
          <a:p>
            <a:pPr marL="285750" marR="0" lvl="0" indent="-285750" algn="l" rtl="0">
              <a:lnSpc>
                <a:spcPct val="100000"/>
              </a:lnSpc>
              <a:spcBef>
                <a:spcPts val="0"/>
              </a:spcBef>
              <a:spcAft>
                <a:spcPts val="0"/>
              </a:spcAft>
              <a:buClr>
                <a:schemeClr val="accent1"/>
              </a:buClr>
              <a:buSzPts val="2760"/>
              <a:buFont typeface="Arial"/>
              <a:buChar char="•"/>
            </a:pPr>
            <a:r>
              <a:rPr lang="en-US" dirty="0"/>
              <a:t>How to treat burns according to depth</a:t>
            </a:r>
          </a:p>
          <a:p>
            <a:pPr marL="285750" marR="0" lvl="0" indent="-285750" algn="l" rtl="0">
              <a:lnSpc>
                <a:spcPct val="10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Identify immediate life threatening conditions </a:t>
            </a:r>
          </a:p>
          <a:p>
            <a:pPr marL="285750" marR="0" lvl="0" indent="-285750" algn="l" rtl="0">
              <a:lnSpc>
                <a:spcPct val="100000"/>
              </a:lnSpc>
              <a:spcBef>
                <a:spcPts val="0"/>
              </a:spcBef>
              <a:spcAft>
                <a:spcPts val="0"/>
              </a:spcAft>
              <a:buClr>
                <a:schemeClr val="accent1"/>
              </a:buClr>
              <a:buSzPts val="2760"/>
              <a:buFont typeface="Arial"/>
              <a:buChar char="•"/>
            </a:pPr>
            <a:r>
              <a:rPr lang="en-US" dirty="0"/>
              <a:t>Bioethics involved in burn</a:t>
            </a:r>
            <a:endParaRPr dirty="0"/>
          </a:p>
        </p:txBody>
      </p:sp>
      <p:sp>
        <p:nvSpPr>
          <p:cNvPr id="327" name="Google Shape;327;p36"/>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760"/>
              <a:buNone/>
            </a:pPr>
            <a:r>
              <a:rPr lang="en-US" sz="2400" b="1" i="0" u="none" strike="noStrike" cap="none" dirty="0">
                <a:solidFill>
                  <a:srgbClr val="262626"/>
                </a:solidFill>
                <a:sym typeface="Garamond"/>
              </a:rPr>
              <a:t>A burn is an injury to the skin or other organic tissue primarily caused by heat or due to radiation, radioactivity, electricity, friction or contact with chemicals.</a:t>
            </a:r>
            <a:endParaRPr b="1" dirty="0"/>
          </a:p>
        </p:txBody>
      </p:sp>
      <p:sp>
        <p:nvSpPr>
          <p:cNvPr id="333" name="Google Shape;333;p37"/>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8"/>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Times New Roman"/>
              <a:buNone/>
            </a:pPr>
            <a:r>
              <a:rPr lang="en-US" sz="4000" b="0" i="0" u="none">
                <a:solidFill>
                  <a:srgbClr val="262626"/>
                </a:solidFill>
                <a:latin typeface="Times New Roman"/>
                <a:ea typeface="Times New Roman"/>
                <a:cs typeface="Times New Roman"/>
                <a:sym typeface="Times New Roman"/>
              </a:rPr>
              <a:t>Skin Anatomy</a:t>
            </a:r>
            <a:endParaRPr/>
          </a:p>
        </p:txBody>
      </p:sp>
      <p:sp>
        <p:nvSpPr>
          <p:cNvPr id="339" name="Google Shape;339;p38"/>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8</a:t>
            </a:fld>
            <a:endParaRPr/>
          </a:p>
        </p:txBody>
      </p:sp>
      <p:pic>
        <p:nvPicPr>
          <p:cNvPr id="340" name="Google Shape;340;p38"/>
          <p:cNvPicPr preferRelativeResize="0">
            <a:picLocks noGrp="1"/>
          </p:cNvPicPr>
          <p:nvPr>
            <p:ph type="body" idx="1"/>
          </p:nvPr>
        </p:nvPicPr>
        <p:blipFill rotWithShape="1">
          <a:blip r:embed="rId3">
            <a:alphaModFix/>
          </a:blip>
          <a:srcRect/>
          <a:stretch/>
        </p:blipFill>
        <p:spPr>
          <a:xfrm>
            <a:off x="2035175" y="2490787"/>
            <a:ext cx="5081700" cy="3444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0"/>
          <p:cNvSpPr txBox="1">
            <a:spLocks noGrp="1"/>
          </p:cNvSpPr>
          <p:nvPr>
            <p:ph type="title"/>
          </p:nvPr>
        </p:nvSpPr>
        <p:spPr>
          <a:xfrm>
            <a:off x="1176337" y="915987"/>
            <a:ext cx="6799200" cy="130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000"/>
              <a:buFont typeface="Garamond"/>
              <a:buNone/>
            </a:pPr>
            <a:r>
              <a:rPr lang="en-US" sz="4000" b="0" i="0" u="none">
                <a:solidFill>
                  <a:srgbClr val="262626"/>
                </a:solidFill>
                <a:latin typeface="Garamond"/>
                <a:ea typeface="Garamond"/>
                <a:cs typeface="Garamond"/>
                <a:sym typeface="Garamond"/>
              </a:rPr>
              <a:t>DEPTH OF BURN</a:t>
            </a:r>
            <a:endParaRPr/>
          </a:p>
        </p:txBody>
      </p:sp>
      <p:sp>
        <p:nvSpPr>
          <p:cNvPr id="353" name="Google Shape;353;p40"/>
          <p:cNvSpPr txBox="1">
            <a:spLocks noGrp="1"/>
          </p:cNvSpPr>
          <p:nvPr>
            <p:ph type="body" idx="1"/>
          </p:nvPr>
        </p:nvSpPr>
        <p:spPr>
          <a:xfrm>
            <a:off x="1176337" y="2490787"/>
            <a:ext cx="6799200" cy="34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760"/>
              <a:buFont typeface="Arial"/>
              <a:buNone/>
            </a:pPr>
            <a:r>
              <a:rPr lang="en-US" sz="2400" b="0" i="0" u="none" strike="noStrike" cap="none">
                <a:solidFill>
                  <a:srgbClr val="262626"/>
                </a:solidFill>
                <a:latin typeface="Garamond"/>
                <a:ea typeface="Garamond"/>
                <a:cs typeface="Garamond"/>
                <a:sym typeface="Garamond"/>
              </a:rPr>
              <a:t> .</a:t>
            </a:r>
            <a:endParaRPr/>
          </a:p>
        </p:txBody>
      </p:sp>
      <p:sp>
        <p:nvSpPr>
          <p:cNvPr id="354" name="Google Shape;354;p40"/>
          <p:cNvSpPr txBox="1"/>
          <p:nvPr/>
        </p:nvSpPr>
        <p:spPr>
          <a:xfrm>
            <a:off x="7580312" y="5961062"/>
            <a:ext cx="395400" cy="279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Garamond"/>
              <a:buNone/>
            </a:pPr>
            <a:fld id="{00000000-1234-1234-1234-123412341234}" type="slidenum">
              <a:rPr lang="en-US" sz="1000" b="0" i="0" u="none" strike="noStrike" cap="none">
                <a:solidFill>
                  <a:schemeClr val="dk1"/>
                </a:solidFill>
                <a:latin typeface="Garamond"/>
                <a:ea typeface="Garamond"/>
                <a:cs typeface="Garamond"/>
                <a:sym typeface="Garamond"/>
              </a:rPr>
              <a:t>9</a:t>
            </a:fld>
            <a:endParaRPr/>
          </a:p>
        </p:txBody>
      </p:sp>
      <p:pic>
        <p:nvPicPr>
          <p:cNvPr id="355" name="Google Shape;355;p40"/>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1635962455"/>
  <p:tag name="PPT/SLIDES/SLIDE36.XML" val="1882074055"/>
  <p:tag name="PPT/SLIDES/SLIDE38.XML" val="3900763056"/>
  <p:tag name="PPT/SLIDES/SLIDE37.XML" val="3210370680"/>
  <p:tag name="PPT/SLIDES/SLIDE35.XML" val="1352867808"/>
  <p:tag name="PPT/SLIDES/SLIDE11.XML" val="2935077109"/>
  <p:tag name="PPT/SLIDES/SLIDE12.XML" val="805978642"/>
  <p:tag name="PPT/SLIDES/SLIDE13.XML" val="4147593160"/>
  <p:tag name="PPT/SLIDES/SLIDE14.XML" val="400171355"/>
  <p:tag name="PPT/SLIDES/SLIDE15.XML" val="3175747552"/>
  <p:tag name="PPT/SLIDES/SLIDE16.XML" val="3355971580"/>
  <p:tag name="PPT/SLIDES/SLIDE18.XML" val="1103712278"/>
  <p:tag name="PPT/SLIDES/SLIDE10.XML" val="3736323273"/>
  <p:tag name="PPT/SLIDES/SLIDE9.XML" val="1896347782"/>
  <p:tag name="PPT/SLIDES/SLIDE8.XML" val="2489877868"/>
  <p:tag name="PPT/SLIDES/SLIDE2.XML" val="2847402141"/>
  <p:tag name="PPT/SLIDES/SLIDE3.XML" val="3495289731"/>
  <p:tag name="PPT/SLIDES/SLIDE4.XML" val="4239312333"/>
  <p:tag name="PPT/SLIDES/SLIDE5.XML" val="1135971430"/>
  <p:tag name="PPT/SLIDES/SLIDE6.XML" val="2767011870"/>
  <p:tag name="PPT/SLIDES/SLIDE7.XML" val="2937663770"/>
  <p:tag name="PPT/SLIDES/SLIDE19.XML" val="2191591451"/>
  <p:tag name="PPT/SLIDES/SLIDE17.XML" val="2026427843"/>
  <p:tag name="PPT/SLIDES/SLIDE21.XML" val="2268915255"/>
  <p:tag name="PPT/SLIDES/SLIDE29.XML" val="730760608"/>
  <p:tag name="PPT/SLIDES/SLIDE30.XML" val="2089519187"/>
  <p:tag name="PPT/SLIDES/SLIDE31.XML" val="978948480"/>
  <p:tag name="PPT/SLIDES/SLIDE33.XML" val="804118365"/>
  <p:tag name="PPT/SLIDES/SLIDE32.XML" val="3232570298"/>
  <p:tag name="PPT/SLIDES/SLIDE34.XML" val="1901060596"/>
  <p:tag name="PPT/SLIDES/SLIDE28.XML" val="3678127952"/>
  <p:tag name="PPT/SLIDES/SLIDE20.XML" val="692228631"/>
  <p:tag name="PPT/SLIDES/SLIDE26.XML" val="1382910813"/>
  <p:tag name="PPT/SLIDES/SLIDE22.XML" val="1968418389"/>
  <p:tag name="PPT/SLIDES/SLIDE23.XML" val="3023520844"/>
  <p:tag name="PPT/SLIDES/SLIDE27.XML" val="3698300932"/>
  <p:tag name="PPT/SLIDES/SLIDE24.XML" val="1397540073"/>
  <p:tag name="PPT/SLIDES/SLIDE25.XML" val="3179412549"/>
  <p:tag name="PPT/SLIDEMASTERS/SLIDEMASTER5.XML" val="3470605830"/>
  <p:tag name="PPT/SLIDEMASTERS/SLIDEMASTER4.XML" val="2898177030"/>
  <p:tag name="PPT/SLIDEMASTERS/SLIDEMASTER3.XML" val="2839950739"/>
  <p:tag name="PPT/SLIDEMASTERS/SLIDEMASTER6.XML" val="1750948208"/>
  <p:tag name="PPT/SLIDEMASTERS/SLIDEMASTER8.XML" val="442631325"/>
  <p:tag name="PPT/SLIDEMASTERS/SLIDEMASTER2.XML" val="3152823257"/>
  <p:tag name="PPT/SLIDEMASTERS/SLIDEMASTER7.XML" val="1683558417"/>
  <p:tag name="PPT/SLIDEMASTERS/SLIDEMASTER1.XML" val="1058277916"/>
  <p:tag name="PPT/NOTESSLIDES/NOTESSLIDE8.XML" val="307546267"/>
  <p:tag name="PPT/NOTESSLIDES/NOTESSLIDE7.XML" val="1424742210"/>
  <p:tag name="PPT/NOTESSLIDES/NOTESSLIDE6.XML" val="2600320625"/>
  <p:tag name="PPT/NOTESSLIDES/NOTESSLIDE5.XML" val="1129902695"/>
  <p:tag name="PPT/NOTESSLIDES/NOTESSLIDE10.XML" val="2003965310"/>
  <p:tag name="PPT/NOTESSLIDES/NOTESSLIDE11.XML" val="1814152768"/>
  <p:tag name="PPT/NOTESSLIDES/NOTESSLIDE12.XML" val="3102523785"/>
  <p:tag name="PPT/NOTESSLIDES/NOTESSLIDE16.XML" val="2500138169"/>
  <p:tag name="PPT/NOTESSLIDES/NOTESSLIDE15.XML" val="2315517219"/>
  <p:tag name="PPT/NOTESSLIDES/NOTESSLIDE14.XML" val="3865368301"/>
  <p:tag name="PPT/NOTESSLIDES/NOTESSLIDE13.XML" val="431444954"/>
  <p:tag name="PPT/NOTESSLIDES/NOTESSLIDE4.XML" val="4234341246"/>
  <p:tag name="PPT/NOTESSLIDES/NOTESSLIDE3.XML" val="4265558240"/>
  <p:tag name="PPT/NOTESSLIDES/NOTESSLIDE2.XML" val="816029317"/>
  <p:tag name="PPT/SLIDELAYOUTS/SLIDELAYOUT5.XML" val="771363951"/>
  <p:tag name="PPT/SLIDELAYOUTS/SLIDELAYOUT4.XML" val="3855873368"/>
  <p:tag name="PPT/SLIDELAYOUTS/SLIDELAYOUT3.XML" val="1901439495"/>
  <p:tag name="PPT/SLIDELAYOUTS/SLIDELAYOUT2.XML" val="1742679168"/>
  <p:tag name="PPT/SLIDELAYOUTS/SLIDELAYOUT1.XML" val="1254056322"/>
  <p:tag name="PPT/SLIDELAYOUTS/SLIDELAYOUT6.XML" val="2089002184"/>
  <p:tag name="PPT/SLIDELAYOUTS/SLIDELAYOUT7.XML" val="860380624"/>
  <p:tag name="PPT/SLIDELAYOUTS/SLIDELAYOUT8.XML" val="3659597266"/>
  <p:tag name="PPT/NOTESSLIDES/NOTESSLIDE1.XML" val="1972861944"/>
  <p:tag name="PPT/SLIDELAYOUTS/SLIDELAYOUT11.XML" val="3426085023"/>
  <p:tag name="PPT/SLIDELAYOUTS/SLIDELAYOUT10.XML" val="2980363379"/>
  <p:tag name="PPT/SLIDELAYOUTS/SLIDELAYOUT9.XML" val="4103450221"/>
  <p:tag name="PPT/NOTESSLIDES/NOTESSLIDE17.XML" val="2703599832"/>
  <p:tag name="PPT/NOTESSLIDES/NOTESSLIDE9.XML" val="3062068023"/>
  <p:tag name="PPT/NOTESSLIDES/NOTESSLIDE18.XML" val="1721693054"/>
  <p:tag name="PPT/NOTESSLIDES/NOTESSLIDE25.XML" val="947307913"/>
  <p:tag name="PPT/NOTESSLIDES/NOTESSLIDE33.XML" val="1110651695"/>
  <p:tag name="PPT/NOTESSLIDES/NOTESSLIDE27.XML" val="1430688049"/>
  <p:tag name="PPT/NOTESSLIDES/NOTESSLIDE28.XML" val="1677784291"/>
  <p:tag name="PPT/NOTESSLIDES/NOTESSLIDE32.XML" val="3009160577"/>
  <p:tag name="PPT/NOTESSLIDES/NOTESSLIDE29.XML" val="3224479309"/>
  <p:tag name="PPT/NOTESSLIDES/NOTESSLIDE31.XML" val="1908696033"/>
  <p:tag name="PPT/NOTESSLIDES/NOTESSLIDE30.XML" val="1764913968"/>
  <p:tag name="PPT/NOTESSLIDES/NOTESSLIDE24.XML" val="3677802390"/>
  <p:tag name="PPT/NOTESSLIDES/NOTESSLIDE26.XML" val="1523107315"/>
  <p:tag name="PPT/NOTESSLIDES/NOTESSLIDE22.XML" val="3884309731"/>
  <p:tag name="PPT/NOTESSLIDES/NOTESSLIDE21.XML" val="2356331650"/>
  <p:tag name="PPT/NOTESSLIDES/NOTESSLIDE20.XML" val="1210181104"/>
  <p:tag name="PPT/NOTESSLIDES/NOTESSLIDE19.XML" val="1975679783"/>
  <p:tag name="PPT/NOTESSLIDES/NOTESSLIDE23.XML" val="908539418"/>
  <p:tag name="PPT/MEDIA/IMAGE5.PNG" val="3769072753"/>
  <p:tag name="PPT/MEDIA/IMAGE2.PNG" val="410224190"/>
  <p:tag name="PPT/NOTESMASTERS/NOTESMASTER1.XML" val="3234309811"/>
  <p:tag name="PPT/THEME/THEME1.XML" val="1665099900"/>
  <p:tag name="PPT/MEDIA/IMAGE24.JPG" val="3018823804"/>
  <p:tag name="PPT/THEME/THEME6.XML" val="3893722808"/>
  <p:tag name="PPT/MEDIA/IMAGE1.JPG" val="226503517"/>
  <p:tag name="PPT/THEME/THEME5.XML" val="73459375"/>
  <p:tag name="PPT/MEDIA/IMAGE3.PNG" val="2855362320"/>
  <p:tag name="PPT/THEME/THEME2.XML" val="1106636237"/>
  <p:tag name="PPT/MEDIA/IMAGE23.PNG" val="1680963623"/>
  <p:tag name="PPT/THEME/THEME3.XML" val="3169146075"/>
  <p:tag name="PPT/THEME/THEME4.XML" val="2910877146"/>
  <p:tag name="PPT/MEDIA/IMAGE25.JPG" val="3289316992"/>
  <p:tag name="PPT/MEDIA/IMAGE4.PNG" val="1675208870"/>
  <p:tag name="PPT/THEME/THEME9.XML" val="2569946419"/>
  <p:tag name="PPT/MEDIA/IMAGE22.EMF" val="862440749"/>
  <p:tag name="PPT/MEDIA/IMAGE10.JPG" val="1566995982"/>
  <p:tag name="PPT/MEDIA/IMAGE11.JPG" val="3665797013"/>
  <p:tag name="PPT/MEDIA/IMAGE12.JPG" val="2409746236"/>
  <p:tag name="PPT/MEDIA/IMAGE13.JPG" val="553344579"/>
  <p:tag name="PPT/MEDIA/IMAGE14.PNG" val="1211030175"/>
  <p:tag name="PPT/MEDIA/IMAGE15.JPG" val="477535753"/>
  <p:tag name="PPT/MEDIA/IMAGE16.JPG" val="711008955"/>
  <p:tag name="PPT/MEDIA/IMAGE18.JPG" val="4102076744"/>
  <p:tag name="PPT/THEME/THEME7.XML" val="2408737301"/>
  <p:tag name="PPT/MEDIA/IMAGE19.JPG" val="3601239550"/>
  <p:tag name="PPT/THEME/THEME8.XML" val="2404053099"/>
  <p:tag name="PPT/MEDIA/IMAGE17.PNG" val="3468182448"/>
  <p:tag name="PPT/MEDIA/IMAGE6.JPEG" val="1011030791"/>
  <p:tag name="PPT/MEDIA/IMAGE9.JPG" val="2575234185"/>
  <p:tag name="PPT/MEDIA/IMAGE21.EMF" val="1559016183"/>
  <p:tag name="PPT/MEDIA/IMAGE20.PNG" val="1699138999"/>
  <p:tag name="PPT/MEDIA/IMAGE7.JPG" val="688680989"/>
  <p:tag name="PPT/MEDIA/IMAGE8.JPG" val="1282425245"/>
</p:tagLst>
</file>

<file path=ppt/theme/theme1.xml><?xml version="1.0" encoding="utf-8"?>
<a:theme xmlns:a="http://schemas.openxmlformats.org/drawingml/2006/main" name="2_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1317</Words>
  <Application>Microsoft Office PowerPoint</Application>
  <PresentationFormat>On-screen Show (4:3)</PresentationFormat>
  <Paragraphs>234</Paragraphs>
  <Slides>41</Slides>
  <Notes>33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41</vt:i4>
      </vt:variant>
    </vt:vector>
  </HeadingPairs>
  <TitlesOfParts>
    <vt:vector size="53" baseType="lpstr">
      <vt:lpstr>Arial</vt:lpstr>
      <vt:lpstr>Calibri</vt:lpstr>
      <vt:lpstr>Garamond</vt:lpstr>
      <vt:lpstr>Times New Roman</vt:lpstr>
      <vt:lpstr>2_Organic</vt:lpstr>
      <vt:lpstr>14_Organic</vt:lpstr>
      <vt:lpstr>4_Organic</vt:lpstr>
      <vt:lpstr>6_Organic</vt:lpstr>
      <vt:lpstr>Organic</vt:lpstr>
      <vt:lpstr>1_Organic</vt:lpstr>
      <vt:lpstr>5_Organic</vt:lpstr>
      <vt:lpstr>3_Organic</vt:lpstr>
      <vt:lpstr>Acute Burn</vt:lpstr>
      <vt:lpstr>University Motto, Vision, Values &amp; Goals</vt:lpstr>
      <vt:lpstr>SEQUENCE OF LGIS</vt:lpstr>
      <vt:lpstr>PowerPoint Presentation</vt:lpstr>
      <vt:lpstr> Destroyed 13,200 houses, 87 parish churches, St Paul's Cathedral and burnt 80,000 inhabitants.(1966)</vt:lpstr>
      <vt:lpstr>Specific learning objectives</vt:lpstr>
      <vt:lpstr>PowerPoint Presentation</vt:lpstr>
      <vt:lpstr>Skin Anatomy</vt:lpstr>
      <vt:lpstr>DEPTH OF BURN</vt:lpstr>
      <vt:lpstr>Superficial Burns(First Degree)</vt:lpstr>
      <vt:lpstr>Partial Thickness Burns(Second Degree)</vt:lpstr>
      <vt:lpstr>Deep Partial Thickness Burn(Third Degree)</vt:lpstr>
      <vt:lpstr>Full Thickness Burns(Fourth degree)</vt:lpstr>
      <vt:lpstr>BSA Estimation Burn Extent: Rule of Nines</vt:lpstr>
      <vt:lpstr>PowerPoint Presentation</vt:lpstr>
      <vt:lpstr>Burn Extent: Rule of palm</vt:lpstr>
      <vt:lpstr>Burn Admission Criteria</vt:lpstr>
      <vt:lpstr>Burn Admission Criteria</vt:lpstr>
      <vt:lpstr>MANAGEMENT</vt:lpstr>
      <vt:lpstr>Acute Resuscitation</vt:lpstr>
      <vt:lpstr>ATLS Protocols</vt:lpstr>
      <vt:lpstr>Fluid Resuscitation</vt:lpstr>
      <vt:lpstr>Monitoring of Fluid Resuscitation</vt:lpstr>
      <vt:lpstr>Pain control</vt:lpstr>
      <vt:lpstr>Treat Burn Wound</vt:lpstr>
      <vt:lpstr>Superficial Burn</vt:lpstr>
      <vt:lpstr>Partial/Full Thickness Degree Burn</vt:lpstr>
      <vt:lpstr>Life &amp; Limb threatening Conditions</vt:lpstr>
      <vt:lpstr>PowerPoint Presentation</vt:lpstr>
      <vt:lpstr>Problem Statement</vt:lpstr>
      <vt:lpstr>PowerPoint Presentation</vt:lpstr>
      <vt:lpstr>Incidence of burns:Distribution of new cases among different age categories in 2019. </vt:lpstr>
      <vt:lpstr>The changes in the number of new cases by sex in 2019 compared with 1990 among 204 countries and territories.  </vt:lpstr>
      <vt:lpstr>BIOETHICS (Horizontal integration with Community Medicine)</vt:lpstr>
      <vt:lpstr>     RESEARCH</vt:lpstr>
      <vt:lpstr>Practice </vt:lpstr>
      <vt:lpstr>A 30 year male exposure to sunlight. There is burn on back of his chest with red skin color which is extremely painful. There is no blister formation.</vt:lpstr>
      <vt:lpstr>A 5 year male has history of flame burn in closed space. There is burn on face with pale skin color which is not painful. There is no blister formation.</vt:lpstr>
      <vt:lpstr>Recent Advances</vt:lpstr>
      <vt:lpstr>LEARNING SOURCES</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Burn</dc:title>
  <cp:lastModifiedBy>hashaam khurshid</cp:lastModifiedBy>
  <cp:revision>1</cp:revision>
  <dcterms:modified xsi:type="dcterms:W3CDTF">2025-02-13T12:37:32Z</dcterms:modified>
</cp:coreProperties>
</file>