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0"/>
  </p:notesMasterIdLst>
  <p:sldIdLst>
    <p:sldId id="318" r:id="rId3"/>
    <p:sldId id="317" r:id="rId4"/>
    <p:sldId id="297" r:id="rId5"/>
    <p:sldId id="296" r:id="rId6"/>
    <p:sldId id="511" r:id="rId7"/>
    <p:sldId id="626" r:id="rId8"/>
    <p:sldId id="628" r:id="rId9"/>
    <p:sldId id="666" r:id="rId10"/>
    <p:sldId id="667" r:id="rId11"/>
    <p:sldId id="652" r:id="rId12"/>
    <p:sldId id="653" r:id="rId13"/>
    <p:sldId id="654" r:id="rId14"/>
    <p:sldId id="655" r:id="rId15"/>
    <p:sldId id="656" r:id="rId16"/>
    <p:sldId id="658" r:id="rId17"/>
    <p:sldId id="659" r:id="rId18"/>
    <p:sldId id="660" r:id="rId19"/>
    <p:sldId id="661" r:id="rId20"/>
    <p:sldId id="662" r:id="rId21"/>
    <p:sldId id="668" r:id="rId22"/>
    <p:sldId id="612" r:id="rId23"/>
    <p:sldId id="613" r:id="rId24"/>
    <p:sldId id="624" r:id="rId25"/>
    <p:sldId id="611" r:id="rId26"/>
    <p:sldId id="314" r:id="rId27"/>
    <p:sldId id="562"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42" d="100"/>
          <a:sy n="42" d="100"/>
        </p:scale>
        <p:origin x="702" y="5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D746359-E4F7-44A1-8BA0-EBB9D3BEF975}" type="presOf" srcId="{DACAB5BA-B8B4-4D66-8B11-1D02259E020B}" destId="{87622A90-D0D8-4EA3-BC0D-D537801AF2B1}"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BCD04705-36DD-4DD8-975E-17A8A8823C24}"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A55751B-D612-4B51-AEC3-36D2858B3260}" type="presOf" srcId="{DA82EADB-2721-42A0-95EA-F9B5521A38A6}" destId="{A09CEA93-9338-4361-A5E6-CF85B6019F5A}"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DFCB2425-075A-4C6C-929E-F6097E5A1C9D}" type="presOf" srcId="{663C1E13-76F9-4B70-A2F2-CA23180743CE}" destId="{B9330EE9-43E4-4FD4-8144-E92B1DD0FCDF}" srcOrd="1" destOrd="0" presId="urn:microsoft.com/office/officeart/2005/8/layout/gear1#1"/>
    <dgm:cxn modelId="{E2FB4CD3-3C8A-4FB6-A753-257CB4D01EB0}" type="presOf" srcId="{663C1E13-76F9-4B70-A2F2-CA23180743CE}" destId="{93300324-D62F-4E58-B882-734182BDB462}"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4829459-B61C-404A-9C90-E05469EA5CE2}" type="presOf" srcId="{23718C41-0A1F-40BF-86BE-8A5476EC271E}" destId="{398423B3-DD54-4226-99D7-017EFC1488DF}" srcOrd="0"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27D5C237-BD22-44BF-9950-F9F1FA679CDF}" type="presOf" srcId="{DACAB5BA-B8B4-4D66-8B11-1D02259E020B}" destId="{B6B6B41B-120B-4968-AB6A-FC6E7C8EF3C0}" srcOrd="1"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xmlns=""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xmlns=""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xmlns=""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xmlns=""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pubmed.ncbi.nlm.nih.gov/31213387/"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571500"/>
            <a:ext cx="8458200" cy="571500"/>
          </a:xfrm>
        </p:spPr>
        <p:txBody>
          <a:bodyPr>
            <a:normAutofit fontScale="92500" lnSpcReduction="10000"/>
          </a:bodyPr>
          <a:lstStyle/>
          <a:p>
            <a:pPr algn="ctr">
              <a:lnSpc>
                <a:spcPct val="150000"/>
              </a:lnSpc>
              <a:defRPr/>
            </a:pPr>
            <a:r>
              <a:rPr lang="en-IN" sz="2400" b="1" u="sng" dirty="0"/>
              <a:t>B) Temperature</a:t>
            </a:r>
            <a:endParaRPr lang="en-US" sz="2400" b="1"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2" name="Rectangle 1">
            <a:extLst>
              <a:ext uri="{FF2B5EF4-FFF2-40B4-BE49-F238E27FC236}">
                <a16:creationId xmlns:a16="http://schemas.microsoft.com/office/drawing/2014/main" xmlns="" id="{9C9272D5-89BA-47EC-B3FF-6EDE6B5F1964}"/>
              </a:ext>
            </a:extLst>
          </p:cNvPr>
          <p:cNvSpPr/>
          <p:nvPr/>
        </p:nvSpPr>
        <p:spPr>
          <a:xfrm>
            <a:off x="457200"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457200" y="1714500"/>
            <a:ext cx="8610600" cy="2308324"/>
          </a:xfrm>
          <a:prstGeom prst="rect">
            <a:avLst/>
          </a:prstGeom>
        </p:spPr>
        <p:txBody>
          <a:bodyPr wrap="square">
            <a:spAutoFit/>
          </a:bodyPr>
          <a:lstStyle/>
          <a:p>
            <a:pPr marL="36900" indent="0">
              <a:buNone/>
            </a:pPr>
            <a:r>
              <a:rPr lang="en-IN" b="1" u="sng" dirty="0">
                <a:effectLst>
                  <a:outerShdw blurRad="38100" dist="38100" dir="2700000" algn="tl">
                    <a:srgbClr val="000000">
                      <a:alpha val="43137"/>
                    </a:srgbClr>
                  </a:outerShdw>
                </a:effectLst>
              </a:rPr>
              <a:t>1) </a:t>
            </a:r>
            <a:r>
              <a:rPr lang="en-US" b="1" u="sng" dirty="0">
                <a:effectLst>
                  <a:outerShdw blurRad="38100" dist="38100" dir="2700000" algn="tl">
                    <a:srgbClr val="000000">
                      <a:alpha val="43137"/>
                    </a:srgbClr>
                  </a:outerShdw>
                </a:effectLst>
              </a:rPr>
              <a:t>Increase of velocity with temperature</a:t>
            </a:r>
          </a:p>
          <a:p>
            <a:r>
              <a:rPr lang="en-US" dirty="0"/>
              <a:t>The reaction velocity increases with temperature until a peak velocity is reached.</a:t>
            </a:r>
          </a:p>
          <a:p>
            <a:r>
              <a:rPr lang="en-US" dirty="0"/>
              <a:t>This increase is the result of the increased number of molecules having sufficient energy to pass over the energy barrier and form the products of the reaction</a:t>
            </a:r>
            <a:r>
              <a:rPr lang="en-US" dirty="0" smtClean="0"/>
              <a:t>.</a:t>
            </a:r>
          </a:p>
          <a:p>
            <a:endParaRPr lang="en-US" dirty="0"/>
          </a:p>
          <a:p>
            <a:pPr marL="36900" indent="0">
              <a:buNone/>
            </a:pPr>
            <a:r>
              <a:rPr lang="en-US" b="1" u="sng" dirty="0">
                <a:effectLst>
                  <a:outerShdw blurRad="38100" dist="38100" dir="2700000" algn="tl">
                    <a:srgbClr val="000000">
                      <a:alpha val="43137"/>
                    </a:srgbClr>
                  </a:outerShdw>
                </a:effectLst>
              </a:rPr>
              <a:t>2) Decrease of velocity with higher </a:t>
            </a:r>
            <a:r>
              <a:rPr lang="en-US" b="1" u="sng" dirty="0" smtClean="0">
                <a:effectLst>
                  <a:outerShdw blurRad="38100" dist="38100" dir="2700000" algn="tl">
                    <a:srgbClr val="000000">
                      <a:alpha val="43137"/>
                    </a:srgbClr>
                  </a:outerShdw>
                </a:effectLst>
              </a:rPr>
              <a:t>temperature</a:t>
            </a:r>
            <a:endParaRPr lang="en-US" b="1" u="sng" dirty="0">
              <a:effectLst>
                <a:outerShdw blurRad="38100" dist="38100" dir="2700000" algn="tl">
                  <a:srgbClr val="000000">
                    <a:alpha val="43137"/>
                  </a:srgbClr>
                </a:outerShdw>
              </a:effectLst>
            </a:endParaRPr>
          </a:p>
          <a:p>
            <a:r>
              <a:rPr lang="en-US" dirty="0"/>
              <a:t>Further elevation of the temperature results in a decrease in reaction velocity as a result of temperature-induced denaturation of the enzyme.</a:t>
            </a:r>
            <a:endParaRPr lang="x-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IN" sz="2400" b="1" u="sng" dirty="0"/>
              <a:t>B) Temperature</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2" name="Rectangle 1">
            <a:extLst>
              <a:ext uri="{FF2B5EF4-FFF2-40B4-BE49-F238E27FC236}">
                <a16:creationId xmlns:a16="http://schemas.microsoft.com/office/drawing/2014/main" xmlns="" id="{08811FA7-08B4-4137-9BD2-2BC02C96FA90}"/>
              </a:ext>
            </a:extLst>
          </p:cNvPr>
          <p:cNvSpPr/>
          <p:nvPr/>
        </p:nvSpPr>
        <p:spPr>
          <a:xfrm>
            <a:off x="3810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7" name="Picture 6">
            <a:extLst>
              <a:ext uri="{FF2B5EF4-FFF2-40B4-BE49-F238E27FC236}">
                <a16:creationId xmlns:a16="http://schemas.microsoft.com/office/drawing/2014/main" xmlns="" id="{45657D2E-2FE6-43B2-B670-268D19FAE7BE}"/>
              </a:ext>
            </a:extLst>
          </p:cNvPr>
          <p:cNvPicPr>
            <a:picLocks noChangeAspect="1"/>
          </p:cNvPicPr>
          <p:nvPr/>
        </p:nvPicPr>
        <p:blipFill>
          <a:blip r:embed="rId2"/>
          <a:stretch>
            <a:fillRect/>
          </a:stretch>
        </p:blipFill>
        <p:spPr>
          <a:xfrm>
            <a:off x="304800" y="1417638"/>
            <a:ext cx="4775940" cy="4746729"/>
          </a:xfrm>
          <a:prstGeom prst="rect">
            <a:avLst/>
          </a:prstGeom>
        </p:spPr>
      </p:pic>
      <p:pic>
        <p:nvPicPr>
          <p:cNvPr id="8" name="Picture 7">
            <a:extLst>
              <a:ext uri="{FF2B5EF4-FFF2-40B4-BE49-F238E27FC236}">
                <a16:creationId xmlns:a16="http://schemas.microsoft.com/office/drawing/2014/main" xmlns="" id="{C3D86CB3-B762-4452-AD70-8A1BAD24608B}"/>
              </a:ext>
            </a:extLst>
          </p:cNvPr>
          <p:cNvPicPr>
            <a:picLocks noChangeAspect="1"/>
          </p:cNvPicPr>
          <p:nvPr/>
        </p:nvPicPr>
        <p:blipFill>
          <a:blip r:embed="rId3"/>
          <a:stretch>
            <a:fillRect/>
          </a:stretch>
        </p:blipFill>
        <p:spPr>
          <a:xfrm>
            <a:off x="5333999" y="3000315"/>
            <a:ext cx="3747367" cy="5048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401878" y="1752600"/>
            <a:ext cx="7239000" cy="5334000"/>
          </a:xfrm>
        </p:spPr>
        <p:txBody>
          <a:bodyPr>
            <a:normAutofit/>
          </a:bodyPr>
          <a:lstStyle/>
          <a:p>
            <a:pPr marL="457200" lvl="0" indent="-457200">
              <a:buAutoNum type="arabicParenR"/>
            </a:pPr>
            <a:r>
              <a:rPr lang="en-US" sz="2400" b="1" u="sng" dirty="0">
                <a:effectLst>
                  <a:outerShdw blurRad="38100" dist="38100" dir="2700000" algn="tl">
                    <a:srgbClr val="000000">
                      <a:alpha val="43137"/>
                    </a:srgbClr>
                  </a:outerShdw>
                </a:effectLst>
              </a:rPr>
              <a:t>Effect of pH on the ionization of the active site</a:t>
            </a:r>
          </a:p>
          <a:p>
            <a:pPr marL="457200" lvl="0" indent="-457200">
              <a:buAutoNum type="arabicParenR"/>
            </a:pPr>
            <a:endParaRPr lang="en-US" sz="2400" dirty="0"/>
          </a:p>
          <a:p>
            <a:pPr lvl="0"/>
            <a:r>
              <a:rPr lang="en-US" sz="2400" dirty="0"/>
              <a:t>The concentration of H+ affects reaction velocity in several ways. The enzyme and substrate have specific chemical groups in either an ionized or un-ionized state in order to interact for the catalytic process.</a:t>
            </a:r>
          </a:p>
          <a:p>
            <a:pPr lvl="0"/>
            <a:r>
              <a:rPr lang="en-US" sz="2400" dirty="0"/>
              <a:t>For example, catalytic activity may require that an amino group of the enzyme be in the protonated form (–NH</a:t>
            </a:r>
            <a:r>
              <a:rPr lang="en-US" sz="2400" baseline="-25000" dirty="0"/>
              <a:t>3</a:t>
            </a:r>
            <a:r>
              <a:rPr lang="en-US" sz="2400" baseline="30000" dirty="0"/>
              <a:t>+</a:t>
            </a:r>
            <a:r>
              <a:rPr lang="en-US" sz="2400" dirty="0"/>
              <a:t>).  At alkaline pH, this group is deprotonated, and the rate of the reaction, therefore, declines</a:t>
            </a:r>
            <a:r>
              <a:rPr lang="en-US" sz="2400" dirty="0" smtClean="0"/>
              <a:t>.</a:t>
            </a:r>
            <a:endParaRPr lang="en-US" sz="2400" dirty="0"/>
          </a:p>
        </p:txBody>
      </p:sp>
      <p:sp>
        <p:nvSpPr>
          <p:cNvPr id="7" name="Title 6"/>
          <p:cNvSpPr>
            <a:spLocks noGrp="1"/>
          </p:cNvSpPr>
          <p:nvPr>
            <p:ph type="title"/>
          </p:nvPr>
        </p:nvSpPr>
        <p:spPr>
          <a:xfrm>
            <a:off x="3027045" y="937920"/>
            <a:ext cx="8229600" cy="1143000"/>
          </a:xfrm>
        </p:spPr>
        <p:txBody>
          <a:bodyPr/>
          <a:lstStyle/>
          <a:p>
            <a:r>
              <a:rPr lang="en-US" dirty="0"/>
              <a:t> </a:t>
            </a:r>
            <a:r>
              <a:rPr lang="en-IN" sz="3600" b="1" u="sng" dirty="0"/>
              <a:t>C) pH</a:t>
            </a:r>
            <a:r>
              <a:rPr lang="en-US" sz="3600" b="1" dirty="0">
                <a:latin typeface="Andalus" pitchFamily="18" charset="-78"/>
                <a:cs typeface="Andalus" pitchFamily="18" charset="-78"/>
              </a:rPr>
              <a:t/>
            </a:r>
            <a:br>
              <a:rPr lang="en-US" sz="3600" b="1" dirty="0">
                <a:latin typeface="Andalus" pitchFamily="18" charset="-78"/>
                <a:cs typeface="Andalus" pitchFamily="18" charset="-78"/>
              </a:rPr>
            </a:br>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2" name="Rectangle 1">
            <a:extLst>
              <a:ext uri="{FF2B5EF4-FFF2-40B4-BE49-F238E27FC236}">
                <a16:creationId xmlns:a16="http://schemas.microsoft.com/office/drawing/2014/main" xmlns="" id="{9379A559-86ED-4305-A8BD-2EFC15542E02}"/>
              </a:ext>
            </a:extLst>
          </p:cNvPr>
          <p:cNvSpPr/>
          <p:nvPr/>
        </p:nvSpPr>
        <p:spPr>
          <a:xfrm>
            <a:off x="428625"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2" name="Rectangle 1">
            <a:extLst>
              <a:ext uri="{FF2B5EF4-FFF2-40B4-BE49-F238E27FC236}">
                <a16:creationId xmlns:a16="http://schemas.microsoft.com/office/drawing/2014/main" xmlns="" id="{9F3956EB-CFBD-4D42-A1C5-91BF83002415}"/>
              </a:ext>
            </a:extLst>
          </p:cNvPr>
          <p:cNvSpPr/>
          <p:nvPr/>
        </p:nvSpPr>
        <p:spPr>
          <a:xfrm>
            <a:off x="533400"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Rectangle 3"/>
          <p:cNvSpPr/>
          <p:nvPr/>
        </p:nvSpPr>
        <p:spPr>
          <a:xfrm>
            <a:off x="533400" y="1430337"/>
            <a:ext cx="8229600" cy="3323987"/>
          </a:xfrm>
          <a:prstGeom prst="rect">
            <a:avLst/>
          </a:prstGeom>
        </p:spPr>
        <p:txBody>
          <a:bodyPr wrap="square">
            <a:spAutoFit/>
          </a:bodyPr>
          <a:lstStyle/>
          <a:p>
            <a:pPr marL="36900" indent="0">
              <a:buNone/>
            </a:pPr>
            <a:r>
              <a:rPr lang="en-US" b="1" i="1" u="sng" dirty="0">
                <a:solidFill>
                  <a:schemeClr val="accent4">
                    <a:lumMod val="75000"/>
                  </a:schemeClr>
                </a:solidFill>
                <a:effectLst>
                  <a:outerShdw blurRad="38100" dist="38100" dir="2700000" algn="tl">
                    <a:srgbClr val="000000">
                      <a:alpha val="43137"/>
                    </a:srgbClr>
                  </a:outerShdw>
                </a:effectLst>
              </a:rPr>
              <a:t>2</a:t>
            </a:r>
            <a:r>
              <a:rPr lang="en-US" sz="2400" b="1" i="1" u="sng" dirty="0">
                <a:solidFill>
                  <a:schemeClr val="accent4">
                    <a:lumMod val="75000"/>
                  </a:schemeClr>
                </a:solidFill>
                <a:effectLst>
                  <a:outerShdw blurRad="38100" dist="38100" dir="2700000" algn="tl">
                    <a:srgbClr val="000000">
                      <a:alpha val="43137"/>
                    </a:srgbClr>
                  </a:outerShdw>
                </a:effectLst>
              </a:rPr>
              <a:t>) </a:t>
            </a:r>
            <a:r>
              <a:rPr lang="en-US" sz="2400" b="1" u="sng" dirty="0">
                <a:effectLst>
                  <a:outerShdw blurRad="38100" dist="38100" dir="2700000" algn="tl">
                    <a:srgbClr val="000000">
                      <a:alpha val="43137"/>
                    </a:srgbClr>
                  </a:outerShdw>
                </a:effectLst>
              </a:rPr>
              <a:t>Effect of pH on enzyme denaturation</a:t>
            </a:r>
            <a:endParaRPr lang="en-US" sz="2400" b="1" u="sng" dirty="0"/>
          </a:p>
          <a:p>
            <a:pPr marL="36900" indent="0">
              <a:buNone/>
            </a:pPr>
            <a:r>
              <a:rPr lang="en-US" dirty="0"/>
              <a:t>Extremes of pH can also lead to denaturation of the enzyme, because the structure of the catalytically active protein molecule depends on the ionic character of the amino acid side chains.</a:t>
            </a:r>
          </a:p>
          <a:p>
            <a:pPr marL="36900" indent="0">
              <a:buNone/>
            </a:pPr>
            <a:endParaRPr lang="en-US" dirty="0"/>
          </a:p>
          <a:p>
            <a:pPr marL="36900" indent="0">
              <a:buNone/>
            </a:pPr>
            <a:r>
              <a:rPr lang="en-US" b="1" i="1" u="sng" dirty="0">
                <a:solidFill>
                  <a:schemeClr val="accent4">
                    <a:lumMod val="75000"/>
                  </a:schemeClr>
                </a:solidFill>
                <a:effectLst>
                  <a:outerShdw blurRad="38100" dist="38100" dir="2700000" algn="tl">
                    <a:srgbClr val="000000">
                      <a:alpha val="43137"/>
                    </a:srgbClr>
                  </a:outerShdw>
                </a:effectLst>
              </a:rPr>
              <a:t>3</a:t>
            </a:r>
            <a:r>
              <a:rPr lang="en-US" sz="2400" b="1" u="sng" dirty="0">
                <a:effectLst>
                  <a:outerShdw blurRad="38100" dist="38100" dir="2700000" algn="tl">
                    <a:srgbClr val="000000">
                      <a:alpha val="43137"/>
                    </a:srgbClr>
                  </a:outerShdw>
                </a:effectLst>
              </a:rPr>
              <a:t>) The pH optimum varies for different enzymes</a:t>
            </a:r>
            <a:endParaRPr lang="x-none" sz="2400" b="1" u="sng" dirty="0"/>
          </a:p>
          <a:p>
            <a:pPr marL="36900" indent="0">
              <a:buNone/>
            </a:pPr>
            <a:r>
              <a:rPr lang="en-US" dirty="0"/>
              <a:t>The pH at which maximal enzyme activity is achieved is different for different enzymes, and often reflects the [H+] at which the enzyme functions in the body. For example, pepsin, a digestive enzyme in the stomach, is maximally active at pH 2, whereas other enzymes, designed to work at neutral pH, are denatured by such an acidic environment.</a:t>
            </a:r>
            <a:endParaRPr 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19100"/>
            <a:ext cx="8229600" cy="1066800"/>
          </a:xfrm>
        </p:spPr>
        <p:txBody>
          <a:bodyPr>
            <a:normAutofit/>
          </a:bodyPr>
          <a:lstStyle/>
          <a:p>
            <a:pPr algn="ctr">
              <a:defRPr/>
            </a:pP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4" name="Rectangle 3">
            <a:extLst>
              <a:ext uri="{FF2B5EF4-FFF2-40B4-BE49-F238E27FC236}">
                <a16:creationId xmlns:a16="http://schemas.microsoft.com/office/drawing/2014/main" xmlns="" id="{748CD2B2-C1BB-470D-BDC3-1B5B18D0869A}"/>
              </a:ext>
            </a:extLst>
          </p:cNvPr>
          <p:cNvSpPr/>
          <p:nvPr/>
        </p:nvSpPr>
        <p:spPr>
          <a:xfrm>
            <a:off x="381000" y="1901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Picture 7">
            <a:extLst>
              <a:ext uri="{FF2B5EF4-FFF2-40B4-BE49-F238E27FC236}">
                <a16:creationId xmlns="" xmlns:a16="http://schemas.microsoft.com/office/drawing/2014/main" id="{6A606564-25DD-457D-B595-E473F226FE4D}"/>
              </a:ext>
            </a:extLst>
          </p:cNvPr>
          <p:cNvPicPr>
            <a:picLocks noChangeAspect="1"/>
          </p:cNvPicPr>
          <p:nvPr/>
        </p:nvPicPr>
        <p:blipFill>
          <a:blip r:embed="rId2"/>
          <a:stretch>
            <a:fillRect/>
          </a:stretch>
        </p:blipFill>
        <p:spPr>
          <a:xfrm>
            <a:off x="228600" y="1436688"/>
            <a:ext cx="5095875" cy="5033731"/>
          </a:xfrm>
          <a:prstGeom prst="rect">
            <a:avLst/>
          </a:prstGeom>
        </p:spPr>
      </p:pic>
      <p:pic>
        <p:nvPicPr>
          <p:cNvPr id="9" name="Picture 8">
            <a:extLst>
              <a:ext uri="{FF2B5EF4-FFF2-40B4-BE49-F238E27FC236}">
                <a16:creationId xmlns="" xmlns:a16="http://schemas.microsoft.com/office/drawing/2014/main" id="{3A52DDCF-BB6B-4AE6-A6FE-4A83AB092DCE}"/>
              </a:ext>
            </a:extLst>
          </p:cNvPr>
          <p:cNvPicPr>
            <a:picLocks noChangeAspect="1"/>
          </p:cNvPicPr>
          <p:nvPr/>
        </p:nvPicPr>
        <p:blipFill>
          <a:blip r:embed="rId3"/>
          <a:stretch>
            <a:fillRect/>
          </a:stretch>
        </p:blipFill>
        <p:spPr>
          <a:xfrm>
            <a:off x="5512886" y="3161487"/>
            <a:ext cx="3373939" cy="5350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buNone/>
              <a:defRPr/>
            </a:pPr>
            <a:r>
              <a:rPr lang="en-IN" sz="2400" b="1" u="sng" dirty="0"/>
              <a:t>Mechanism of Enzyme </a:t>
            </a:r>
            <a:r>
              <a:rPr lang="en-IN" sz="2400" b="1" u="sng" dirty="0" smtClean="0"/>
              <a:t>action</a:t>
            </a:r>
          </a:p>
          <a:p>
            <a:pPr>
              <a:buNone/>
              <a:defRPr/>
            </a:pPr>
            <a:endParaRPr lang="en-IN" sz="2400" b="1" u="sng" dirty="0">
              <a:latin typeface="Andalus" pitchFamily="18" charset="-78"/>
              <a:cs typeface="Andalus" pitchFamily="18" charset="-78"/>
            </a:endParaRPr>
          </a:p>
          <a:p>
            <a:pPr lvl="0">
              <a:buNone/>
              <a:defRPr/>
            </a:pPr>
            <a:r>
              <a:rPr lang="en-US" sz="1800" dirty="0"/>
              <a:t>The mechanism of enzyme action can be viewed from two different perspectives:</a:t>
            </a:r>
          </a:p>
          <a:p>
            <a:pPr>
              <a:buNone/>
              <a:defRPr/>
            </a:pPr>
            <a:endParaRPr lang="en-US" sz="1800" dirty="0" smtClean="0">
              <a:latin typeface="Andalus" pitchFamily="18" charset="-78"/>
              <a:cs typeface="Andalus" pitchFamily="18" charset="-78"/>
            </a:endParaRPr>
          </a:p>
          <a:p>
            <a:pPr lvl="0">
              <a:buNone/>
              <a:defRPr/>
            </a:pPr>
            <a:r>
              <a:rPr lang="en-US" sz="1800" dirty="0"/>
              <a:t>The first treats catalysis in terms of energy changes that occur during the reaction, that is, enzymes provide an alternate, energetically favorable reaction pathway different from the </a:t>
            </a:r>
            <a:r>
              <a:rPr lang="en-US" sz="1800" dirty="0" err="1"/>
              <a:t>uncatalyzed</a:t>
            </a:r>
            <a:r>
              <a:rPr lang="en-US" sz="1800" dirty="0"/>
              <a:t> reaction.</a:t>
            </a:r>
          </a:p>
          <a:p>
            <a:pPr>
              <a:buNone/>
              <a:defRPr/>
            </a:pPr>
            <a:endParaRPr lang="en-US" sz="1800" dirty="0" smtClean="0">
              <a:latin typeface="Andalus" pitchFamily="18" charset="-78"/>
              <a:cs typeface="Andalus" pitchFamily="18" charset="-78"/>
            </a:endParaRPr>
          </a:p>
          <a:p>
            <a:pPr lvl="0">
              <a:buNone/>
              <a:defRPr/>
            </a:pPr>
            <a:r>
              <a:rPr lang="en-US" sz="1800" dirty="0"/>
              <a:t>The second perspective describes how the active site chemically facilitates catalysis.</a:t>
            </a:r>
          </a:p>
          <a:p>
            <a:pPr>
              <a:buNone/>
              <a:defRPr/>
            </a:pPr>
            <a:endParaRPr lang="en-US" sz="2400" b="1"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2" name="Rectangle 1">
            <a:extLst>
              <a:ext uri="{FF2B5EF4-FFF2-40B4-BE49-F238E27FC236}">
                <a16:creationId xmlns:a16="http://schemas.microsoft.com/office/drawing/2014/main" xmlns="" id="{D86EE818-5FF6-4813-8603-DE77429C5BB8}"/>
              </a:ext>
            </a:extLst>
          </p:cNvPr>
          <p:cNvSpPr/>
          <p:nvPr/>
        </p:nvSpPr>
        <p:spPr>
          <a:xfrm>
            <a:off x="209550" y="15430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1905000"/>
            <a:ext cx="8229600" cy="5334000"/>
          </a:xfrm>
        </p:spPr>
        <p:txBody>
          <a:bodyPr>
            <a:normAutofit/>
          </a:bodyPr>
          <a:lstStyle/>
          <a:p>
            <a:pPr>
              <a:defRPr/>
            </a:pPr>
            <a:endParaRPr lang="en-US" sz="1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2" name="Rectangle 1">
            <a:extLst>
              <a:ext uri="{FF2B5EF4-FFF2-40B4-BE49-F238E27FC236}">
                <a16:creationId xmlns:a16="http://schemas.microsoft.com/office/drawing/2014/main" xmlns="" id="{6AB9DFD1-F0E2-4981-BA29-CEAAA2B499D6}"/>
              </a:ext>
            </a:extLst>
          </p:cNvPr>
          <p:cNvSpPr/>
          <p:nvPr/>
        </p:nvSpPr>
        <p:spPr>
          <a:xfrm>
            <a:off x="228600" y="12572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55" y="1219200"/>
            <a:ext cx="7562090" cy="50413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r>
              <a:rPr lang="en-US" sz="2400" b="1" u="sng" dirty="0"/>
              <a:t>A) Energy changes occurring during the </a:t>
            </a:r>
            <a:r>
              <a:rPr lang="en-US" sz="2400" b="1" u="sng" dirty="0" smtClean="0"/>
              <a:t>reaction</a:t>
            </a:r>
          </a:p>
          <a:p>
            <a:pPr algn="just">
              <a:lnSpc>
                <a:spcPct val="150000"/>
              </a:lnSpc>
              <a:defRPr/>
            </a:pPr>
            <a:endParaRPr lang="en-US" sz="2400" b="1"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2" name="Rectangle 1">
            <a:extLst>
              <a:ext uri="{FF2B5EF4-FFF2-40B4-BE49-F238E27FC236}">
                <a16:creationId xmlns:a16="http://schemas.microsoft.com/office/drawing/2014/main" xmlns="" id="{23EA9C9B-02FB-45C1-80A5-3C40243E4705}"/>
              </a:ext>
            </a:extLst>
          </p:cNvPr>
          <p:cNvSpPr/>
          <p:nvPr/>
        </p:nvSpPr>
        <p:spPr>
          <a:xfrm>
            <a:off x="228600"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9" name="Picture 8">
            <a:extLst>
              <a:ext uri="{FF2B5EF4-FFF2-40B4-BE49-F238E27FC236}">
                <a16:creationId xmlns="" xmlns:a16="http://schemas.microsoft.com/office/drawing/2014/main" id="{A8FCE587-E1F2-460C-8EA9-C6FD0BE24C38}"/>
              </a:ext>
            </a:extLst>
          </p:cNvPr>
          <p:cNvPicPr>
            <a:picLocks noChangeAspect="1"/>
          </p:cNvPicPr>
          <p:nvPr/>
        </p:nvPicPr>
        <p:blipFill>
          <a:blip r:embed="rId2"/>
          <a:stretch>
            <a:fillRect/>
          </a:stretch>
        </p:blipFill>
        <p:spPr>
          <a:xfrm>
            <a:off x="152400" y="1524000"/>
            <a:ext cx="3719321" cy="5164213"/>
          </a:xfrm>
          <a:prstGeom prst="rect">
            <a:avLst/>
          </a:prstGeom>
        </p:spPr>
      </p:pic>
      <p:sp>
        <p:nvSpPr>
          <p:cNvPr id="3" name="Rectangle 2"/>
          <p:cNvSpPr/>
          <p:nvPr/>
        </p:nvSpPr>
        <p:spPr>
          <a:xfrm>
            <a:off x="4114800" y="2917805"/>
            <a:ext cx="4572000" cy="923330"/>
          </a:xfrm>
          <a:prstGeom prst="rect">
            <a:avLst/>
          </a:prstGeom>
        </p:spPr>
        <p:txBody>
          <a:bodyPr>
            <a:spAutoFit/>
          </a:bodyPr>
          <a:lstStyle/>
          <a:p>
            <a:pPr marL="27675" indent="0">
              <a:buNone/>
            </a:pPr>
            <a:r>
              <a:rPr lang="en-US" dirty="0"/>
              <a:t>) Free energy of activation</a:t>
            </a:r>
          </a:p>
          <a:p>
            <a:pPr marL="27675" indent="0">
              <a:buNone/>
            </a:pPr>
            <a:r>
              <a:rPr lang="en-IN" dirty="0"/>
              <a:t>2) Rate of reaction</a:t>
            </a:r>
          </a:p>
          <a:p>
            <a:pPr marL="27675" indent="0">
              <a:buNone/>
            </a:pPr>
            <a:r>
              <a:rPr lang="en-IN" dirty="0"/>
              <a:t>3) Alternate reaction pathway</a:t>
            </a:r>
            <a:endParaRPr 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85750" indent="-285750"/>
            <a:r>
              <a:rPr lang="en-US" sz="2000" dirty="0"/>
              <a:t>Transition-state stabilization</a:t>
            </a:r>
          </a:p>
          <a:p>
            <a:pPr marL="285750" indent="-285750"/>
            <a:endParaRPr lang="en-US" sz="2000" dirty="0"/>
          </a:p>
          <a:p>
            <a:pPr marL="285750" indent="-285750"/>
            <a:r>
              <a:rPr lang="en-IN" sz="2000" dirty="0"/>
              <a:t>Catalysis</a:t>
            </a:r>
          </a:p>
          <a:p>
            <a:pPr marL="285750" indent="-285750"/>
            <a:endParaRPr lang="en-US" sz="2000" dirty="0"/>
          </a:p>
          <a:p>
            <a:pPr marL="285750" indent="-285750"/>
            <a:r>
              <a:rPr lang="en-US" sz="2000" dirty="0"/>
              <a:t>Visualization of the transition state</a:t>
            </a:r>
            <a:endParaRPr lang="en-US" sz="2000" dirty="0"/>
          </a:p>
        </p:txBody>
      </p:sp>
      <p:sp>
        <p:nvSpPr>
          <p:cNvPr id="5" name="Rectangle 4"/>
          <p:cNvSpPr/>
          <p:nvPr/>
        </p:nvSpPr>
        <p:spPr>
          <a:xfrm>
            <a:off x="2514600" y="457200"/>
            <a:ext cx="4002249" cy="461665"/>
          </a:xfrm>
          <a:prstGeom prst="rect">
            <a:avLst/>
          </a:prstGeom>
        </p:spPr>
        <p:txBody>
          <a:bodyPr wrap="none">
            <a:spAutoFit/>
          </a:bodyPr>
          <a:lstStyle/>
          <a:p>
            <a:r>
              <a:rPr lang="en-US" sz="2400" b="1" u="sng" dirty="0"/>
              <a:t>B) Chemistry of the active site</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71500"/>
            <a:ext cx="8229600" cy="1143000"/>
          </a:xfrm>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2" name="Rectangle 1">
            <a:extLst>
              <a:ext uri="{FF2B5EF4-FFF2-40B4-BE49-F238E27FC236}">
                <a16:creationId xmlns:a16="http://schemas.microsoft.com/office/drawing/2014/main" xmlns="" id="{643C7205-FD0B-4039-9D1E-4629AC0EB4F9}"/>
              </a:ext>
            </a:extLst>
          </p:cNvPr>
          <p:cNvSpPr/>
          <p:nvPr/>
        </p:nvSpPr>
        <p:spPr>
          <a:xfrm>
            <a:off x="152400" y="1917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Content Placeholder 4">
            <a:extLst>
              <a:ext uri="{FF2B5EF4-FFF2-40B4-BE49-F238E27FC236}">
                <a16:creationId xmlns="" xmlns:a16="http://schemas.microsoft.com/office/drawing/2014/main" id="{233C3F71-4F39-42BD-B36C-3C83D829D16F}"/>
              </a:ext>
            </a:extLst>
          </p:cNvPr>
          <p:cNvPicPr>
            <a:picLocks noChangeAspect="1"/>
          </p:cNvPicPr>
          <p:nvPr/>
        </p:nvPicPr>
        <p:blipFill>
          <a:blip r:embed="rId2"/>
          <a:stretch>
            <a:fillRect/>
          </a:stretch>
        </p:blipFill>
        <p:spPr>
          <a:xfrm>
            <a:off x="1524000" y="1295400"/>
            <a:ext cx="2381286" cy="4108373"/>
          </a:xfrm>
          <a:prstGeom prst="rect">
            <a:avLst/>
          </a:prstGeom>
        </p:spPr>
      </p:pic>
      <p:pic>
        <p:nvPicPr>
          <p:cNvPr id="10" name="Picture 9">
            <a:extLst>
              <a:ext uri="{FF2B5EF4-FFF2-40B4-BE49-F238E27FC236}">
                <a16:creationId xmlns="" xmlns:a16="http://schemas.microsoft.com/office/drawing/2014/main" id="{B17DAFF3-E48A-4B3B-B81E-813FAADEB5E9}"/>
              </a:ext>
            </a:extLst>
          </p:cNvPr>
          <p:cNvPicPr>
            <a:picLocks noChangeAspect="1"/>
          </p:cNvPicPr>
          <p:nvPr/>
        </p:nvPicPr>
        <p:blipFill>
          <a:blip r:embed="rId3"/>
          <a:stretch>
            <a:fillRect/>
          </a:stretch>
        </p:blipFill>
        <p:spPr>
          <a:xfrm>
            <a:off x="5105400" y="1355763"/>
            <a:ext cx="2533496" cy="4108373"/>
          </a:xfrm>
          <a:prstGeom prst="rect">
            <a:avLst/>
          </a:prstGeom>
        </p:spPr>
      </p:pic>
      <p:sp>
        <p:nvSpPr>
          <p:cNvPr id="5" name="Rectangle 4"/>
          <p:cNvSpPr/>
          <p:nvPr/>
        </p:nvSpPr>
        <p:spPr>
          <a:xfrm>
            <a:off x="1493520" y="5587871"/>
            <a:ext cx="6145376" cy="923330"/>
          </a:xfrm>
          <a:prstGeom prst="rect">
            <a:avLst/>
          </a:prstGeom>
        </p:spPr>
        <p:txBody>
          <a:bodyPr wrap="square">
            <a:spAutoFit/>
          </a:bodyPr>
          <a:lstStyle/>
          <a:p>
            <a:r>
              <a:rPr lang="en-US" b="1" dirty="0"/>
              <a:t>Schematic representation of energy changes accompanying formation of an enzyme–substrate complex and subsequent formation of a transition state.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r>
              <a:rPr lang="en-US" sz="4000" u="sng" dirty="0">
                <a:cs typeface="Times New Roman" pitchFamily="18" charset="0"/>
              </a:rPr>
              <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r>
              <a:rPr lang="en-US" sz="4000" u="sng" dirty="0">
                <a:cs typeface="Times New Roman" pitchFamily="18" charset="0"/>
              </a:rPr>
              <a:t/>
            </a:r>
            <a:br>
              <a:rPr lang="en-US" sz="4000" u="sng" dirty="0">
                <a:cs typeface="Times New Roman" pitchFamily="18" charset="0"/>
              </a:rPr>
            </a:br>
            <a:r>
              <a:rPr lang="en-US" sz="4000" b="1" dirty="0" smtClean="0">
                <a:cs typeface="Times New Roman" pitchFamily="18" charset="0"/>
              </a:rPr>
              <a:t>Factors Affecting Enzyme Activity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a:t>
            </a:r>
            <a:r>
              <a:rPr lang="en-US" sz="7200" b="1" dirty="0" err="1" smtClean="0">
                <a:cs typeface="Times New Roman" pitchFamily="18" charset="0"/>
              </a:rPr>
              <a:t>Dr</a:t>
            </a:r>
            <a:r>
              <a:rPr lang="en-US" sz="7200" b="1" dirty="0" smtClean="0">
                <a:cs typeface="Times New Roman" pitchFamily="18" charset="0"/>
              </a:rPr>
              <a:t>  Raja Khalid </a:t>
            </a:r>
            <a:r>
              <a:rPr lang="en-US" sz="7200" b="1" dirty="0" err="1" smtClean="0">
                <a:cs typeface="Times New Roman" pitchFamily="18" charset="0"/>
              </a:rPr>
              <a:t>Yaqub</a:t>
            </a:r>
            <a:r>
              <a:rPr lang="en-US" sz="7200" b="1" dirty="0">
                <a:cs typeface="Times New Roman" pitchFamily="18" charset="0"/>
              </a:rPr>
              <a:t>				Date: 27-01-25</a:t>
            </a:r>
          </a:p>
          <a:p>
            <a:pPr algn="l"/>
            <a:r>
              <a:rPr lang="en-US" sz="7200" b="1" dirty="0">
                <a:cs typeface="Times New Roman" pitchFamily="18" charset="0"/>
              </a:rPr>
              <a: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xmlns="" id="{19CA7372-2742-4B9F-A749-33409957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83001"/>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73731" name="Title 1"/>
          <p:cNvSpPr>
            <a:spLocks noGrp="1"/>
          </p:cNvSpPr>
          <p:nvPr>
            <p:ph type="title"/>
          </p:nvPr>
        </p:nvSpPr>
        <p:spPr>
          <a:xfrm>
            <a:off x="457200" y="457200"/>
            <a:ext cx="8229600" cy="1371600"/>
          </a:xfrm>
        </p:spPr>
        <p:txBody>
          <a:bodyPr>
            <a:normAutofit/>
          </a:bodyPr>
          <a:lstStyle/>
          <a:p>
            <a:pPr algn="ctr">
              <a:defRPr/>
            </a:pPr>
            <a:r>
              <a:rPr lang="en-US" sz="3200" b="1" u="sng" dirty="0"/>
              <a:t>Albinism: </a:t>
            </a:r>
            <a:br>
              <a:rPr lang="en-US" sz="3200" b="1" u="sng" dirty="0"/>
            </a:br>
            <a:endParaRPr lang="en-US" sz="3200" b="1" dirty="0">
              <a:solidFill>
                <a:schemeClr val="tx1">
                  <a:lumMod val="95000"/>
                  <a:lumOff val="5000"/>
                </a:schemeClr>
              </a:solidFill>
              <a:latin typeface="Andalus" pitchFamily="18" charset="-78"/>
              <a:ea typeface="+mn-ea"/>
              <a:cs typeface="Andalus" pitchFamily="18" charset="-78"/>
            </a:endParaRPr>
          </a:p>
        </p:txBody>
      </p:sp>
      <p:sp>
        <p:nvSpPr>
          <p:cNvPr id="2" name="Rectangle 1">
            <a:extLst>
              <a:ext uri="{FF2B5EF4-FFF2-40B4-BE49-F238E27FC236}">
                <a16:creationId xmlns:a16="http://schemas.microsoft.com/office/drawing/2014/main" xmlns="" id="{FBBDFD3F-9A33-40A1-87F2-A20376E5B24C}"/>
              </a:ext>
            </a:extLst>
          </p:cNvPr>
          <p:cNvSpPr/>
          <p:nvPr/>
        </p:nvSpPr>
        <p:spPr>
          <a:xfrm>
            <a:off x="152400" y="1155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4" name="Rectangle 3"/>
          <p:cNvSpPr/>
          <p:nvPr/>
        </p:nvSpPr>
        <p:spPr>
          <a:xfrm>
            <a:off x="548772" y="2340739"/>
            <a:ext cx="3505200" cy="2862322"/>
          </a:xfrm>
          <a:prstGeom prst="rect">
            <a:avLst/>
          </a:prstGeom>
        </p:spPr>
        <p:txBody>
          <a:bodyPr wrap="square">
            <a:spAutoFit/>
          </a:bodyPr>
          <a:lstStyle/>
          <a:p>
            <a:r>
              <a:rPr lang="en-US" dirty="0"/>
              <a:t>Albinism results from an absent or defective </a:t>
            </a:r>
            <a:r>
              <a:rPr lang="en-US" b="1" dirty="0"/>
              <a:t>copper requiring </a:t>
            </a:r>
            <a:r>
              <a:rPr lang="en-US" b="1" dirty="0" err="1"/>
              <a:t>tyrosinase</a:t>
            </a:r>
            <a:r>
              <a:rPr lang="en-US" dirty="0"/>
              <a:t>. Total absence of the pigment from the hair, eyes and the skin. </a:t>
            </a:r>
          </a:p>
          <a:p>
            <a:r>
              <a:rPr lang="en-US" dirty="0" err="1"/>
              <a:t>Alkaptonuiria</a:t>
            </a:r>
            <a:r>
              <a:rPr lang="en-US" dirty="0"/>
              <a:t> results from the deficiency of </a:t>
            </a:r>
            <a:r>
              <a:rPr lang="en-US" b="1" dirty="0" err="1"/>
              <a:t>enzynme</a:t>
            </a:r>
            <a:r>
              <a:rPr lang="en-US" b="1" dirty="0"/>
              <a:t> </a:t>
            </a:r>
            <a:r>
              <a:rPr lang="en-US" b="1" dirty="0" err="1"/>
              <a:t>homogentisic</a:t>
            </a:r>
            <a:r>
              <a:rPr lang="en-US" b="1" dirty="0"/>
              <a:t> acid oxidase</a:t>
            </a:r>
            <a:r>
              <a:rPr lang="en-US" dirty="0"/>
              <a:t>, resulting in the accumulation </a:t>
            </a:r>
            <a:r>
              <a:rPr lang="en-US" dirty="0" err="1"/>
              <a:t>homogentisic</a:t>
            </a:r>
            <a:r>
              <a:rPr lang="en-US" dirty="0"/>
              <a:t> acid</a:t>
            </a:r>
          </a:p>
        </p:txBody>
      </p:sp>
      <p:pic>
        <p:nvPicPr>
          <p:cNvPr id="8" name="Picture 7">
            <a:extLst>
              <a:ext uri="{FF2B5EF4-FFF2-40B4-BE49-F238E27FC236}">
                <a16:creationId xmlns="" xmlns:a16="http://schemas.microsoft.com/office/drawing/2014/main" id="{C492DAD8-1598-5328-EA56-F1CBB15F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764" y="1752600"/>
            <a:ext cx="3482886" cy="1828800"/>
          </a:xfrm>
          <a:prstGeom prst="rect">
            <a:avLst/>
          </a:prstGeom>
        </p:spPr>
      </p:pic>
      <p:pic>
        <p:nvPicPr>
          <p:cNvPr id="9" name="Picture 8">
            <a:extLst>
              <a:ext uri="{FF2B5EF4-FFF2-40B4-BE49-F238E27FC236}">
                <a16:creationId xmlns="" xmlns:a16="http://schemas.microsoft.com/office/drawing/2014/main" id="{733CC92E-F62D-7782-3CE6-9DE1CB13F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434" y="3733800"/>
            <a:ext cx="3439215" cy="22352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xmlns=""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xmlns=""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sp>
        <p:nvSpPr>
          <p:cNvPr id="5" name="Rectangle 4">
            <a:extLst>
              <a:ext uri="{FF2B5EF4-FFF2-40B4-BE49-F238E27FC236}">
                <a16:creationId xmlns:a16="http://schemas.microsoft.com/office/drawing/2014/main" xmlns=""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xmlns=""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1800" dirty="0"/>
              <a:t>AI can assist in several ways to support individuals with albinism.</a:t>
            </a:r>
          </a:p>
          <a:p>
            <a:r>
              <a:rPr lang="en-US" sz="1800" dirty="0"/>
              <a:t>Diagnostic assistance: AI-powered image recognition and analysis tools can aid in the early detection of skin conditions such as skin cancer, which individuals with albinism are at higher risk for.</a:t>
            </a:r>
          </a:p>
          <a:p>
            <a:r>
              <a:rPr lang="en-US" sz="1800" dirty="0"/>
              <a:t>Vision Assistance: AI-powered vision enhancement technologies can help individuals with albinism compensate for vision impairments.</a:t>
            </a:r>
          </a:p>
          <a:p>
            <a:r>
              <a:rPr lang="en-US" sz="1800" dirty="0"/>
              <a:t>Personalized Healthcare: AI algorithms can analyze genetic data to provide personalized healthcare recommendations based on an individual's genetic predispositions and medical history</a:t>
            </a:r>
          </a:p>
          <a:p>
            <a:pPr marL="0" indent="0">
              <a:buNone/>
            </a:pPr>
            <a:endParaRPr lang="en-US" sz="1800" dirty="0"/>
          </a:p>
        </p:txBody>
      </p:sp>
      <p:sp>
        <p:nvSpPr>
          <p:cNvPr id="14" name="Slide Number Placeholder 13">
            <a:extLst>
              <a:ext uri="{FF2B5EF4-FFF2-40B4-BE49-F238E27FC236}">
                <a16:creationId xmlns:a16="http://schemas.microsoft.com/office/drawing/2014/main" xmlns=""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22</a:t>
            </a:fld>
            <a:endParaRPr lang="en-US"/>
          </a:p>
        </p:txBody>
      </p:sp>
      <p:sp>
        <p:nvSpPr>
          <p:cNvPr id="4" name="Rectangle 3">
            <a:extLst>
              <a:ext uri="{FF2B5EF4-FFF2-40B4-BE49-F238E27FC236}">
                <a16:creationId xmlns:a16="http://schemas.microsoft.com/office/drawing/2014/main" xmlns=""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xmlns=""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4400" dirty="0"/>
              <a:t>Link: </a:t>
            </a:r>
            <a:r>
              <a:rPr lang="en-US" sz="4400" dirty="0">
                <a:hlinkClick r:id="rId2"/>
              </a:rPr>
              <a:t>https://pubmed.ncbi.nlm.nih.gov/31213387/</a:t>
            </a:r>
            <a:endParaRPr lang="en-US" sz="4400" dirty="0"/>
          </a:p>
          <a:p>
            <a:pPr marL="0" indent="0">
              <a:buNone/>
            </a:pPr>
            <a:endParaRPr lang="en-US" sz="4400" dirty="0"/>
          </a:p>
          <a:p>
            <a:pPr>
              <a:buNone/>
            </a:pPr>
            <a:r>
              <a:rPr lang="en-US" sz="4400" dirty="0"/>
              <a:t>Journal Name : Trends Genet</a:t>
            </a:r>
          </a:p>
          <a:p>
            <a:pPr marL="0" indent="0" algn="l">
              <a:buNone/>
            </a:pPr>
            <a:r>
              <a:rPr lang="en-US" sz="4400" dirty="0"/>
              <a:t> </a:t>
            </a:r>
          </a:p>
          <a:p>
            <a:pPr marL="0" indent="0">
              <a:buNone/>
            </a:pPr>
            <a:r>
              <a:rPr lang="en-US" sz="4400" dirty="0"/>
              <a:t>Title: Transcriptional Control by Premature Termination: A Forgotten Mechanism</a:t>
            </a:r>
          </a:p>
          <a:p>
            <a:pPr marL="0" indent="0">
              <a:buNone/>
            </a:pPr>
            <a:endParaRPr lang="en-US" sz="4400" dirty="0"/>
          </a:p>
          <a:p>
            <a:pPr marL="0" indent="0">
              <a:buNone/>
            </a:pPr>
            <a:endParaRPr lang="en-US" sz="4400" dirty="0"/>
          </a:p>
          <a:p>
            <a:pPr marL="0" indent="0">
              <a:buNone/>
            </a:pPr>
            <a:r>
              <a:rPr lang="en-US" sz="4400" dirty="0"/>
              <a:t>Author Name: </a:t>
            </a:r>
            <a:r>
              <a:rPr lang="en-US" sz="4400" dirty="0" err="1"/>
              <a:t>Kinga</a:t>
            </a:r>
            <a:r>
              <a:rPr lang="en-US" sz="4400" dirty="0"/>
              <a:t> </a:t>
            </a:r>
            <a:r>
              <a:rPr lang="en-US" sz="4400" dirty="0" err="1"/>
              <a:t>Kamieniarz-Gdula</a:t>
            </a:r>
            <a:r>
              <a:rPr lang="en-US" sz="4400" dirty="0"/>
              <a:t>, Nick J </a:t>
            </a:r>
            <a:r>
              <a:rPr lang="en-US" sz="4400" dirty="0" err="1"/>
              <a:t>Proudfoot</a:t>
            </a:r>
            <a:endParaRPr lang="en-US" sz="4400" dirty="0"/>
          </a:p>
          <a:p>
            <a:pPr marL="0" indent="0">
              <a:buNone/>
            </a:pPr>
            <a:endParaRPr lang="en-US" dirty="0"/>
          </a:p>
        </p:txBody>
      </p:sp>
      <p:sp>
        <p:nvSpPr>
          <p:cNvPr id="4" name="Content Placeholder 3">
            <a:extLst>
              <a:ext uri="{FF2B5EF4-FFF2-40B4-BE49-F238E27FC236}">
                <a16:creationId xmlns:a16="http://schemas.microsoft.com/office/drawing/2014/main" xmlns=""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500" dirty="0"/>
              <a:t>The concept of early termination as an important means of transcriptional control has long been established. Even so, its role in metazoan gene expression is underappreciated. Recent technological advances provide novel insights into premature transcription termination (PTT). This process is frequent, widespread, and can occur close to the transcription start site (TSS), or within the gene body. Stable prematurely terminated transcripts contribute to the transcriptome as instances of alternative polyadenylation (APA). Independently of transcript stability and function, premature termination opposes the formation of full-length transcripts, thereby negatively regulating gene expression, especially of transcriptional regulators. Premature termination can be beneficial or harmful, depending on its context. As a result, multiple factors have evolved to control this process</a:t>
            </a: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23</a:t>
            </a:fld>
            <a:endParaRPr lang="en-US"/>
          </a:p>
        </p:txBody>
      </p:sp>
      <p:sp>
        <p:nvSpPr>
          <p:cNvPr id="5" name="Rectangle 4">
            <a:extLst>
              <a:ext uri="{FF2B5EF4-FFF2-40B4-BE49-F238E27FC236}">
                <a16:creationId xmlns:a16="http://schemas.microsoft.com/office/drawing/2014/main" xmlns="" id="{927C3327-EA09-45FE-B815-959941990084}"/>
              </a:ext>
            </a:extLst>
          </p:cNvPr>
          <p:cNvSpPr/>
          <p:nvPr/>
        </p:nvSpPr>
        <p:spPr>
          <a:xfrm>
            <a:off x="228600" y="1038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xmlns=""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xmlns=""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4" name="Rectangle 3">
            <a:extLst>
              <a:ext uri="{FF2B5EF4-FFF2-40B4-BE49-F238E27FC236}">
                <a16:creationId xmlns:a16="http://schemas.microsoft.com/office/drawing/2014/main" xmlns=""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77743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a:t>
            </a:r>
            <a:r>
              <a:rPr lang="en-GB" sz="2400" dirty="0" smtClean="0"/>
              <a:t>no</a:t>
            </a:r>
          </a:p>
          <a:p>
            <a:pPr>
              <a:lnSpc>
                <a:spcPct val="150000"/>
              </a:lnSpc>
            </a:pPr>
            <a:r>
              <a:rPr lang="en-US" sz="2400" dirty="0" smtClean="0"/>
              <a:t>Google </a:t>
            </a:r>
            <a:r>
              <a:rPr lang="en-US" sz="2400" dirty="0"/>
              <a:t>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Tree>
    <p:extLst>
      <p:ext uri="{BB962C8B-B14F-4D97-AF65-F5344CB8AC3E}">
        <p14:creationId xmlns:p14="http://schemas.microsoft.com/office/powerpoint/2010/main" val="86772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4" name="Title 3">
            <a:extLst>
              <a:ext uri="{FF2B5EF4-FFF2-40B4-BE49-F238E27FC236}">
                <a16:creationId xmlns:a16="http://schemas.microsoft.com/office/drawing/2014/main" xmlns="" id="{0310D2D6-D333-4C63-B40A-A5A892A718DB}"/>
              </a:ext>
            </a:extLst>
          </p:cNvPr>
          <p:cNvSpPr>
            <a:spLocks noGrp="1"/>
          </p:cNvSpPr>
          <p:nvPr>
            <p:ph type="title"/>
          </p:nvPr>
        </p:nvSpPr>
        <p:spPr/>
        <p:txBody>
          <a:bodyPr/>
          <a:lstStyle/>
          <a:p>
            <a:r>
              <a:rPr lang="en-US" dirty="0"/>
              <a:t> </a:t>
            </a:r>
            <a:endParaRPr lang="x-none" dirty="0"/>
          </a:p>
        </p:txBody>
      </p:sp>
      <p:pic>
        <p:nvPicPr>
          <p:cNvPr id="7" name="Picture 2" descr="Image result for THANKS">
            <a:extLst>
              <a:ext uri="{FF2B5EF4-FFF2-40B4-BE49-F238E27FC236}">
                <a16:creationId xmlns:a16="http://schemas.microsoft.com/office/drawing/2014/main" xmlns=""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1800" dirty="0">
                <a:latin typeface="Andalus" pitchFamily="18" charset="-78"/>
                <a:cs typeface="Andalus" pitchFamily="18" charset="-78"/>
              </a:rPr>
              <a:t>At the end of this lecture students should be able to </a:t>
            </a:r>
          </a:p>
          <a:p>
            <a:pPr marL="457200" indent="-457200">
              <a:buAutoNum type="arabicPeriod"/>
            </a:pPr>
            <a:r>
              <a:rPr lang="en-US" sz="1800" dirty="0"/>
              <a:t>Explain factors affecting enzyme activity.</a:t>
            </a:r>
          </a:p>
          <a:p>
            <a:pPr marL="457200" indent="-457200">
              <a:buAutoNum type="arabicPeriod"/>
            </a:pPr>
            <a:r>
              <a:rPr lang="en-US" sz="1800" dirty="0"/>
              <a:t>Describe mechanism of enzyme action.</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6E0E7-2A62-CE3D-60BE-8475107DD673}"/>
              </a:ext>
            </a:extLst>
          </p:cNvPr>
          <p:cNvSpPr>
            <a:spLocks noGrp="1"/>
          </p:cNvSpPr>
          <p:nvPr>
            <p:ph type="title"/>
          </p:nvPr>
        </p:nvSpPr>
        <p:spPr>
          <a:xfrm>
            <a:off x="381000" y="457200"/>
            <a:ext cx="8229600" cy="1143000"/>
          </a:xfrm>
        </p:spPr>
        <p:txBody>
          <a:bodyPr>
            <a:normAutofit/>
          </a:bodyPr>
          <a:lstStyle/>
          <a:p>
            <a:pPr algn="ctr"/>
            <a:r>
              <a:rPr lang="en-US" sz="4000" dirty="0" smtClean="0">
                <a:latin typeface="Andalus" pitchFamily="18" charset="-78"/>
                <a:cs typeface="Andalus" pitchFamily="18" charset="-78"/>
              </a:rPr>
              <a:t> </a:t>
            </a:r>
            <a:endParaRPr lang="en-US" sz="4000" b="1" dirty="0">
              <a:latin typeface="Andalus" pitchFamily="18" charset="-78"/>
              <a:cs typeface="Andalus" pitchFamily="18" charset="-78"/>
            </a:endParaRPr>
          </a:p>
        </p:txBody>
      </p:sp>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a16="http://schemas.microsoft.com/office/drawing/2014/main" xmlns=""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Rectangle 4"/>
          <p:cNvSpPr/>
          <p:nvPr/>
        </p:nvSpPr>
        <p:spPr>
          <a:xfrm>
            <a:off x="470535" y="676593"/>
            <a:ext cx="8286750" cy="461665"/>
          </a:xfrm>
          <a:prstGeom prst="rect">
            <a:avLst/>
          </a:prstGeom>
        </p:spPr>
        <p:txBody>
          <a:bodyPr wrap="square">
            <a:spAutoFit/>
          </a:bodyPr>
          <a:lstStyle/>
          <a:p>
            <a:pPr algn="ctr"/>
            <a:r>
              <a:rPr lang="en-IN" sz="2400" b="1" u="sng" dirty="0"/>
              <a:t>Factors affecting Enzyme Activity</a:t>
            </a:r>
            <a:endParaRPr lang="en-US" sz="2400" b="1" dirty="0"/>
          </a:p>
        </p:txBody>
      </p:sp>
      <p:sp>
        <p:nvSpPr>
          <p:cNvPr id="10" name="Content Placeholder 9"/>
          <p:cNvSpPr>
            <a:spLocks noGrp="1"/>
          </p:cNvSpPr>
          <p:nvPr>
            <p:ph idx="1"/>
          </p:nvPr>
        </p:nvSpPr>
        <p:spPr>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lvl="0"/>
            <a:r>
              <a:rPr lang="en-IN" dirty="0" smtClean="0"/>
              <a:t>A) Substrate concentration</a:t>
            </a:r>
            <a:endParaRPr lang="en-US" dirty="0" smtClean="0"/>
          </a:p>
          <a:p>
            <a:pPr lvl="0"/>
            <a:r>
              <a:rPr lang="en-IN" dirty="0" smtClean="0"/>
              <a:t>B</a:t>
            </a:r>
            <a:r>
              <a:rPr lang="en-IN" dirty="0"/>
              <a:t>) Temperature</a:t>
            </a:r>
            <a:endParaRPr lang="en-US" dirty="0"/>
          </a:p>
          <a:p>
            <a:pPr lvl="0"/>
            <a:r>
              <a:rPr lang="en-IN" dirty="0"/>
              <a:t>C) pH</a:t>
            </a:r>
            <a:endParaRPr lang="en-US" dirty="0"/>
          </a:p>
          <a:p>
            <a:endParaRPr lang="en-US" dirty="0"/>
          </a:p>
        </p:txBody>
      </p:sp>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IN" sz="2400" b="1" u="sng" dirty="0"/>
              <a:t>A) Substrate concentration</a:t>
            </a:r>
            <a:endParaRPr lang="en-US" altLang="en-US" sz="2400" b="1"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71500" y="2057400"/>
            <a:ext cx="7848600" cy="3995738"/>
          </a:xfrm>
        </p:spPr>
        <p:txBody>
          <a:bodyPr>
            <a:normAutofit/>
          </a:bodyPr>
          <a:lstStyle/>
          <a:p>
            <a:pPr marL="494100" indent="-457200">
              <a:buAutoNum type="arabicPeriod"/>
            </a:pPr>
            <a:r>
              <a:rPr lang="en-IN" sz="2800" b="1" u="sng" dirty="0">
                <a:effectLst>
                  <a:outerShdw blurRad="38100" dist="38100" dir="2700000" algn="tl">
                    <a:srgbClr val="000000">
                      <a:alpha val="43137"/>
                    </a:srgbClr>
                  </a:outerShdw>
                </a:effectLst>
              </a:rPr>
              <a:t>Maximal velocity</a:t>
            </a:r>
          </a:p>
          <a:p>
            <a:pPr marL="36900" indent="0">
              <a:buNone/>
            </a:pPr>
            <a:endParaRPr lang="en-IN" sz="2800" b="1" i="1" u="sng" dirty="0">
              <a:solidFill>
                <a:schemeClr val="accent4">
                  <a:lumMod val="75000"/>
                </a:schemeClr>
              </a:solidFill>
              <a:effectLst>
                <a:outerShdw blurRad="38100" dist="38100" dir="2700000" algn="tl">
                  <a:srgbClr val="000000">
                    <a:alpha val="43137"/>
                  </a:srgbClr>
                </a:outerShdw>
              </a:effectLst>
            </a:endParaRPr>
          </a:p>
          <a:p>
            <a:r>
              <a:rPr lang="en-US" sz="1900" dirty="0"/>
              <a:t>The rate or velocity of a reaction (v) is the number of substrate molecules converted to product per unit time; velocity is usually expressed as </a:t>
            </a:r>
            <a:r>
              <a:rPr lang="en-US" sz="1900" dirty="0" err="1"/>
              <a:t>μmol</a:t>
            </a:r>
            <a:r>
              <a:rPr lang="en-US" sz="1900" dirty="0"/>
              <a:t> of product formed per minute</a:t>
            </a:r>
            <a:r>
              <a:rPr lang="en-US" sz="1900" dirty="0" smtClean="0"/>
              <a:t>.</a:t>
            </a:r>
          </a:p>
          <a:p>
            <a:pPr marL="0" indent="0">
              <a:buNone/>
            </a:pPr>
            <a:r>
              <a:rPr lang="en-US" sz="1900" dirty="0" smtClean="0"/>
              <a:t> </a:t>
            </a:r>
            <a:endParaRPr lang="en-US" sz="1900" dirty="0"/>
          </a:p>
          <a:p>
            <a:r>
              <a:rPr lang="en-US" sz="1900" dirty="0"/>
              <a:t>The rate of an enzyme-catalyzed reaction increases with substrate concentration until a maximal velocity (</a:t>
            </a:r>
            <a:r>
              <a:rPr lang="en-US" sz="1900" dirty="0" err="1"/>
              <a:t>Vmax</a:t>
            </a:r>
            <a:r>
              <a:rPr lang="en-US" sz="1900" dirty="0"/>
              <a:t>) is reached. The leveling off of the reaction rate at high substrate concentrations reflects the saturation with substrate of all available binding sites on the enzyme molecules present.</a:t>
            </a:r>
            <a:endParaRPr lang="en-IN" sz="1900" dirty="0"/>
          </a:p>
          <a:p>
            <a:endParaRPr lang="en-US" sz="2800" dirty="0"/>
          </a:p>
          <a:p>
            <a:pPr marL="0" indent="0" algn="just">
              <a:buFont typeface="Arial" charset="0"/>
              <a:buNone/>
              <a:defRPr/>
            </a:pPr>
            <a:endParaRPr lang="en-US" sz="2800" dirty="0">
              <a:latin typeface="Andalus" pitchFamily="18" charset="-78"/>
              <a:cs typeface="Andalus" pitchFamily="18" charset="-78"/>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7</a:t>
            </a:fld>
            <a:endParaRPr lang="en-US" sz="1400" dirty="0"/>
          </a:p>
        </p:txBody>
      </p:sp>
      <p:sp>
        <p:nvSpPr>
          <p:cNvPr id="2" name="Rectangle 1">
            <a:extLst>
              <a:ext uri="{FF2B5EF4-FFF2-40B4-BE49-F238E27FC236}">
                <a16:creationId xmlns:a16="http://schemas.microsoft.com/office/drawing/2014/main" xmlns="" id="{96428EF2-F52C-485A-8FDA-F1A7BFA36DB6}"/>
              </a:ext>
            </a:extLst>
          </p:cNvPr>
          <p:cNvSpPr/>
          <p:nvPr/>
        </p:nvSpPr>
        <p:spPr>
          <a:xfrm>
            <a:off x="152400" y="774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IN" sz="2400" b="1" u="sng" dirty="0"/>
              <a:t>A) Substrate concentration</a:t>
            </a:r>
            <a:endParaRPr lang="en-US" altLang="en-US" sz="2400" b="1"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marL="36900" indent="0">
              <a:buNone/>
            </a:pPr>
            <a:r>
              <a:rPr lang="en-US" sz="2000" b="1" u="sng" dirty="0">
                <a:effectLst>
                  <a:outerShdw blurRad="38100" dist="38100" dir="2700000" algn="tl">
                    <a:srgbClr val="000000">
                      <a:alpha val="43137"/>
                    </a:srgbClr>
                  </a:outerShdw>
                </a:effectLst>
              </a:rPr>
              <a:t>2. Hyperbolic shape of the enzyme kinetics curve</a:t>
            </a:r>
          </a:p>
          <a:p>
            <a:pPr marL="36900" indent="0">
              <a:buNone/>
            </a:pPr>
            <a:endParaRPr lang="en-US" sz="2000" b="1" i="1" u="sng" dirty="0">
              <a:solidFill>
                <a:schemeClr val="accent4">
                  <a:lumMod val="75000"/>
                </a:schemeClr>
              </a:solidFill>
              <a:effectLst>
                <a:outerShdw blurRad="38100" dist="38100" dir="2700000" algn="tl">
                  <a:srgbClr val="000000">
                    <a:alpha val="43137"/>
                  </a:srgbClr>
                </a:outerShdw>
              </a:effectLst>
            </a:endParaRPr>
          </a:p>
          <a:p>
            <a:r>
              <a:rPr lang="en-US" sz="1800" dirty="0"/>
              <a:t>Most enzymes show </a:t>
            </a:r>
            <a:r>
              <a:rPr lang="en-US" sz="1800" dirty="0" err="1"/>
              <a:t>Michaelis-Menten</a:t>
            </a:r>
            <a:r>
              <a:rPr lang="en-US" sz="1800" dirty="0"/>
              <a:t> kinetics, in which the plot of initial reaction velocity (</a:t>
            </a:r>
            <a:r>
              <a:rPr lang="en-US" sz="1800" dirty="0" err="1"/>
              <a:t>v</a:t>
            </a:r>
            <a:r>
              <a:rPr lang="en-US" sz="1800" baseline="-25000" dirty="0" err="1"/>
              <a:t>o</a:t>
            </a:r>
            <a:r>
              <a:rPr lang="en-US" sz="1800" dirty="0"/>
              <a:t>) against substrate concentration [S], is hyperbolic.</a:t>
            </a:r>
          </a:p>
          <a:p>
            <a:r>
              <a:rPr lang="en-US" sz="1800" dirty="0"/>
              <a:t>In contrast, allosteric enzymes do not follow </a:t>
            </a:r>
            <a:r>
              <a:rPr lang="en-US" sz="1800" dirty="0" err="1"/>
              <a:t>Michaelis-Menten</a:t>
            </a:r>
            <a:r>
              <a:rPr lang="en-US" sz="1800" dirty="0"/>
              <a:t> kinetics and show a sigmoidal curve.</a:t>
            </a:r>
            <a:endParaRPr lang="x-none" sz="1800" dirty="0"/>
          </a:p>
          <a:p>
            <a:endParaRPr lang="en-US" altLang="en-US" sz="18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8</a:t>
            </a:fld>
            <a:endParaRPr lang="en-US" sz="1400" dirty="0"/>
          </a:p>
        </p:txBody>
      </p:sp>
      <p:sp>
        <p:nvSpPr>
          <p:cNvPr id="2" name="Rectangle 1">
            <a:extLst>
              <a:ext uri="{FF2B5EF4-FFF2-40B4-BE49-F238E27FC236}">
                <a16:creationId xmlns:a16="http://schemas.microsoft.com/office/drawing/2014/main" xmlns="" id="{75C5B851-1217-442D-9F2B-700D61FC5DD1}"/>
              </a:ext>
            </a:extLst>
          </p:cNvPr>
          <p:cNvSpPr/>
          <p:nvPr/>
        </p:nvSpPr>
        <p:spPr>
          <a:xfrm>
            <a:off x="381000"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smtClean="0">
                <a:latin typeface="Andalus" pitchFamily="18" charset="-78"/>
                <a:cs typeface="Andalus" pitchFamily="18" charset="-78"/>
              </a:rPr>
              <a:t>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sp>
        <p:nvSpPr>
          <p:cNvPr id="2" name="Rectangle 1">
            <a:extLst>
              <a:ext uri="{FF2B5EF4-FFF2-40B4-BE49-F238E27FC236}">
                <a16:creationId xmlns:a16="http://schemas.microsoft.com/office/drawing/2014/main" xmlns="" id="{ED20D1E4-04FC-4D1C-9F3A-C7B95081D0D4}"/>
              </a:ext>
            </a:extLst>
          </p:cNvPr>
          <p:cNvSpPr/>
          <p:nvPr/>
        </p:nvSpPr>
        <p:spPr>
          <a:xfrm>
            <a:off x="3810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Content Placeholder 6">
            <a:extLst>
              <a:ext uri="{FF2B5EF4-FFF2-40B4-BE49-F238E27FC236}">
                <a16:creationId xmlns:a16="http://schemas.microsoft.com/office/drawing/2014/main" xmlns="" id="{B12C08C5-8D2E-4DCE-95FF-47FEB62D5E79}"/>
              </a:ext>
            </a:extLst>
          </p:cNvPr>
          <p:cNvPicPr>
            <a:picLocks noChangeAspect="1"/>
          </p:cNvPicPr>
          <p:nvPr/>
        </p:nvPicPr>
        <p:blipFill>
          <a:blip r:embed="rId2"/>
          <a:stretch>
            <a:fillRect/>
          </a:stretch>
        </p:blipFill>
        <p:spPr>
          <a:xfrm>
            <a:off x="275796" y="1417638"/>
            <a:ext cx="4800600" cy="5020140"/>
          </a:xfrm>
          <a:prstGeom prst="rect">
            <a:avLst/>
          </a:prstGeom>
        </p:spPr>
      </p:pic>
      <p:pic>
        <p:nvPicPr>
          <p:cNvPr id="9" name="Picture 8">
            <a:extLst>
              <a:ext uri="{FF2B5EF4-FFF2-40B4-BE49-F238E27FC236}">
                <a16:creationId xmlns:a16="http://schemas.microsoft.com/office/drawing/2014/main" xmlns="" id="{85FB8209-52D0-419F-8B8F-E6DB642EE4C1}"/>
              </a:ext>
            </a:extLst>
          </p:cNvPr>
          <p:cNvPicPr>
            <a:picLocks noChangeAspect="1"/>
          </p:cNvPicPr>
          <p:nvPr/>
        </p:nvPicPr>
        <p:blipFill>
          <a:blip r:embed="rId3"/>
          <a:stretch>
            <a:fillRect/>
          </a:stretch>
        </p:blipFill>
        <p:spPr>
          <a:xfrm>
            <a:off x="5316252" y="3085580"/>
            <a:ext cx="3751548" cy="5342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2256</TotalTime>
  <Words>1146</Words>
  <Application>Microsoft Office PowerPoint</Application>
  <PresentationFormat>On-screen Show (4:3)</PresentationFormat>
  <Paragraphs>167</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Andalus</vt:lpstr>
      <vt:lpstr>Arial</vt:lpstr>
      <vt:lpstr>Arial Black</vt:lpstr>
      <vt:lpstr>Britannic Bold</vt:lpstr>
      <vt:lpstr>Calibri</vt:lpstr>
      <vt:lpstr>Calibri Light</vt:lpstr>
      <vt:lpstr>Cambria</vt:lpstr>
      <vt:lpstr>Segoe UI</vt:lpstr>
      <vt:lpstr>Times New Roman</vt:lpstr>
      <vt:lpstr>Wingdings</vt:lpstr>
      <vt:lpstr>Office Theme</vt:lpstr>
      <vt:lpstr>1_Office Theme</vt:lpstr>
      <vt:lpstr>PowerPoint Presentation</vt:lpstr>
      <vt:lpstr>Foundation Module 1st Year MBBS (LGIS) Factors Affecting Enzyme Activity </vt:lpstr>
      <vt:lpstr>Motto, Vision, Dream</vt:lpstr>
      <vt:lpstr>PowerPoint Presentation</vt:lpstr>
      <vt:lpstr>PowerPoint Presentation</vt:lpstr>
      <vt:lpstr> </vt:lpstr>
      <vt:lpstr>A) Substrate concentration</vt:lpstr>
      <vt:lpstr>A) Substrate concentration</vt:lpstr>
      <vt:lpstr> </vt:lpstr>
      <vt:lpstr> </vt:lpstr>
      <vt:lpstr>B) Temperature</vt:lpstr>
      <vt:lpstr> C) pH </vt:lpstr>
      <vt:lpstr> </vt:lpstr>
      <vt:lpstr>PowerPoint Presentation</vt:lpstr>
      <vt:lpstr> </vt:lpstr>
      <vt:lpstr> </vt:lpstr>
      <vt:lpstr> </vt:lpstr>
      <vt:lpstr>PowerPoint Presentation</vt:lpstr>
      <vt:lpstr> </vt:lpstr>
      <vt:lpstr>Albinism: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RKY</cp:lastModifiedBy>
  <cp:revision>123</cp:revision>
  <dcterms:created xsi:type="dcterms:W3CDTF">2006-08-16T00:00:00Z</dcterms:created>
  <dcterms:modified xsi:type="dcterms:W3CDTF">2025-02-04T16:30:55Z</dcterms:modified>
</cp:coreProperties>
</file>