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55"/>
  </p:notesMasterIdLst>
  <p:handoutMasterIdLst>
    <p:handoutMasterId r:id="rId56"/>
  </p:handoutMasterIdLst>
  <p:sldIdLst>
    <p:sldId id="311" r:id="rId4"/>
    <p:sldId id="301" r:id="rId5"/>
    <p:sldId id="302" r:id="rId6"/>
    <p:sldId id="303" r:id="rId7"/>
    <p:sldId id="310" r:id="rId8"/>
    <p:sldId id="304" r:id="rId9"/>
    <p:sldId id="262" r:id="rId10"/>
    <p:sldId id="265" r:id="rId11"/>
    <p:sldId id="266" r:id="rId12"/>
    <p:sldId id="26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58" r:id="rId29"/>
    <p:sldId id="259" r:id="rId30"/>
    <p:sldId id="313" r:id="rId31"/>
    <p:sldId id="314" r:id="rId32"/>
    <p:sldId id="315" r:id="rId33"/>
    <p:sldId id="316" r:id="rId34"/>
    <p:sldId id="284" r:id="rId35"/>
    <p:sldId id="285" r:id="rId36"/>
    <p:sldId id="312" r:id="rId37"/>
    <p:sldId id="288" r:id="rId38"/>
    <p:sldId id="289" r:id="rId39"/>
    <p:sldId id="290" r:id="rId40"/>
    <p:sldId id="321" r:id="rId41"/>
    <p:sldId id="317" r:id="rId42"/>
    <p:sldId id="318" r:id="rId43"/>
    <p:sldId id="319" r:id="rId44"/>
    <p:sldId id="320" r:id="rId45"/>
    <p:sldId id="292" r:id="rId46"/>
    <p:sldId id="293" r:id="rId47"/>
    <p:sldId id="295" r:id="rId48"/>
    <p:sldId id="296" r:id="rId49"/>
    <p:sldId id="297" r:id="rId50"/>
    <p:sldId id="298" r:id="rId51"/>
    <p:sldId id="309" r:id="rId52"/>
    <p:sldId id="308" r:id="rId53"/>
    <p:sldId id="29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kash" initials="Ak" lastIdx="1" clrIdx="0">
    <p:extLst>
      <p:ext uri="{19B8F6BF-5375-455C-9EA6-DF929625EA0E}">
        <p15:presenceInfo xmlns:p15="http://schemas.microsoft.com/office/powerpoint/2012/main" userId="8e5bbe1c07ce23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85" d="100"/>
          <a:sy n="85"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34CD2-CF7C-49DB-8326-AE6F20867731}" type="doc">
      <dgm:prSet loTypeId="urn:microsoft.com/office/officeart/2005/8/layout/radial3" loCatId="matrix" qsTypeId="urn:microsoft.com/office/officeart/2005/8/quickstyle/simple1" qsCatId="simple" csTypeId="urn:microsoft.com/office/officeart/2005/8/colors/colorful1" csCatId="colorful" phldr="1"/>
      <dgm:spPr/>
      <dgm:t>
        <a:bodyPr/>
        <a:lstStyle/>
        <a:p>
          <a:endParaRPr lang="en-US"/>
        </a:p>
      </dgm:t>
    </dgm:pt>
    <dgm:pt modelId="{E524E2B3-1C5C-41AB-ACE0-33F26302EB57}">
      <dgm:prSet phldrT="[Text]" custT="1"/>
      <dgm:spPr>
        <a:xfrm>
          <a:off x="2317122" y="1259732"/>
          <a:ext cx="2920165" cy="2920165"/>
        </a:xfrm>
        <a:prstGeom prst="ellipse">
          <a:avLst/>
        </a:prstGeom>
        <a:solidFill>
          <a:srgbClr val="2BAC6D">
            <a:alpha val="50000"/>
          </a:srgbClr>
        </a:solidFill>
        <a:ln w="25400" cap="flat" cmpd="sng" algn="ctr">
          <a:solidFill>
            <a:srgbClr val="FFFFFF">
              <a:hueOff val="0"/>
              <a:satOff val="0"/>
              <a:lumOff val="0"/>
              <a:alphaOff val="0"/>
            </a:srgbClr>
          </a:solidFill>
          <a:prstDash val="solid"/>
        </a:ln>
        <a:effectLst/>
      </dgm:spPr>
      <dgm:t>
        <a:bodyPr/>
        <a:lstStyle/>
        <a:p>
          <a:r>
            <a:rPr lang="en-US" sz="1800" b="1" dirty="0">
              <a:solidFill>
                <a:srgbClr val="000000"/>
              </a:solidFill>
              <a:latin typeface="Corbel" panose="020B0503020204020204"/>
              <a:ea typeface="+mn-ea"/>
              <a:cs typeface="+mn-cs"/>
            </a:rPr>
            <a:t>PARTICIPANT </a:t>
          </a:r>
        </a:p>
        <a:p>
          <a:r>
            <a:rPr lang="en-US" sz="1800" b="1" dirty="0">
              <a:solidFill>
                <a:srgbClr val="000000"/>
              </a:solidFill>
              <a:latin typeface="Corbel" panose="020B0503020204020204"/>
              <a:ea typeface="+mn-ea"/>
              <a:cs typeface="+mn-cs"/>
            </a:rPr>
            <a:t>PROTECTION </a:t>
          </a:r>
        </a:p>
      </dgm:t>
    </dgm:pt>
    <dgm:pt modelId="{E4731D22-256F-4C7C-AE23-4E8D18C6F9AE}" type="parTrans" cxnId="{E9C82C41-EB5C-496D-927F-1D6892C19F6D}">
      <dgm:prSet/>
      <dgm:spPr/>
      <dgm:t>
        <a:bodyPr/>
        <a:lstStyle/>
        <a:p>
          <a:endParaRPr lang="en-US"/>
        </a:p>
      </dgm:t>
    </dgm:pt>
    <dgm:pt modelId="{229B03D8-000C-47B7-9D9D-ADC8278C0350}" type="sibTrans" cxnId="{E9C82C41-EB5C-496D-927F-1D6892C19F6D}">
      <dgm:prSet/>
      <dgm:spPr/>
      <dgm:t>
        <a:bodyPr/>
        <a:lstStyle/>
        <a:p>
          <a:endParaRPr lang="en-US"/>
        </a:p>
      </dgm:t>
    </dgm:pt>
    <dgm:pt modelId="{2B7C9E92-29FD-4A3F-A4D9-B5A3E98AC054}">
      <dgm:prSet phldrT="[Text]" custT="1"/>
      <dgm:spPr>
        <a:xfrm>
          <a:off x="2714038" y="90094"/>
          <a:ext cx="2126333" cy="1460082"/>
        </a:xfrm>
        <a:prstGeom prst="ellipse">
          <a:avLst/>
        </a:prstGeom>
        <a:solidFill>
          <a:srgbClr val="00ABCE">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800" b="0" dirty="0">
              <a:solidFill>
                <a:srgbClr val="FF0000"/>
              </a:solidFill>
              <a:latin typeface="Corbel" panose="020B0503020204020204"/>
              <a:ea typeface="+mn-ea"/>
              <a:cs typeface="+mn-cs"/>
            </a:rPr>
            <a:t>Regulations </a:t>
          </a:r>
          <a:r>
            <a:rPr lang="en-US" sz="2000" b="0" dirty="0">
              <a:solidFill>
                <a:srgbClr val="FF0000"/>
              </a:solidFill>
              <a:latin typeface="Corbel" panose="020B0503020204020204"/>
              <a:ea typeface="+mn-ea"/>
              <a:cs typeface="+mn-cs"/>
            </a:rPr>
            <a:t>&amp; Guidelines</a:t>
          </a:r>
        </a:p>
      </dgm:t>
    </dgm:pt>
    <dgm:pt modelId="{BE2A21F1-1B74-4534-8FCB-3DD74DCBF4C5}" type="parTrans" cxnId="{4C83E396-7931-4316-ABA0-495700EF94D1}">
      <dgm:prSet/>
      <dgm:spPr/>
      <dgm:t>
        <a:bodyPr/>
        <a:lstStyle/>
        <a:p>
          <a:endParaRPr lang="en-US"/>
        </a:p>
      </dgm:t>
    </dgm:pt>
    <dgm:pt modelId="{7C9A6539-6B1B-4BDE-8460-C16CD675FCF0}" type="sibTrans" cxnId="{4C83E396-7931-4316-ABA0-495700EF94D1}">
      <dgm:prSet/>
      <dgm:spPr/>
      <dgm:t>
        <a:bodyPr/>
        <a:lstStyle/>
        <a:p>
          <a:endParaRPr lang="en-US"/>
        </a:p>
      </dgm:t>
    </dgm:pt>
    <dgm:pt modelId="{4BF9AA86-13D5-4115-B1D6-B978BE263E88}">
      <dgm:prSet phldrT="[Text]" custT="1"/>
      <dgm:spPr>
        <a:xfrm>
          <a:off x="1651647" y="3526647"/>
          <a:ext cx="2017907" cy="1460082"/>
        </a:xfrm>
        <a:prstGeom prst="ellipse">
          <a:avLst/>
        </a:prstGeom>
        <a:solidFill>
          <a:srgbClr val="B1B2B3">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Informed Consent </a:t>
          </a:r>
        </a:p>
      </dgm:t>
    </dgm:pt>
    <dgm:pt modelId="{36139DAB-2EF5-41EE-AEF5-108C0037EF21}" type="parTrans" cxnId="{383FB47A-78E3-4C04-B185-C508F578C203}">
      <dgm:prSet/>
      <dgm:spPr/>
      <dgm:t>
        <a:bodyPr/>
        <a:lstStyle/>
        <a:p>
          <a:endParaRPr lang="en-US"/>
        </a:p>
      </dgm:t>
    </dgm:pt>
    <dgm:pt modelId="{C8FFE0F6-F021-43C0-9EA4-6E75D760F383}" type="sibTrans" cxnId="{383FB47A-78E3-4C04-B185-C508F578C203}">
      <dgm:prSet/>
      <dgm:spPr/>
      <dgm:t>
        <a:bodyPr/>
        <a:lstStyle/>
        <a:p>
          <a:endParaRPr lang="en-US"/>
        </a:p>
      </dgm:t>
    </dgm:pt>
    <dgm:pt modelId="{0CCF2D17-A271-654B-AD37-9DDD03175A9A}">
      <dgm:prSet phldrT="[Text]" custT="1"/>
      <dgm:spPr>
        <a:xfrm>
          <a:off x="4418258" y="1402740"/>
          <a:ext cx="2331299" cy="1460082"/>
        </a:xfrm>
        <a:prstGeom prst="ellipse">
          <a:avLst/>
        </a:prstGeom>
        <a:solidFill>
          <a:srgbClr val="FBB80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Ethics Committee review  </a:t>
          </a:r>
        </a:p>
      </dgm:t>
    </dgm:pt>
    <dgm:pt modelId="{4BBB7DCB-58B4-894B-B6EC-EED4530A7488}" type="parTrans" cxnId="{B5E3EF06-42ED-714B-8D01-C584C39C7122}">
      <dgm:prSet/>
      <dgm:spPr/>
      <dgm:t>
        <a:bodyPr/>
        <a:lstStyle/>
        <a:p>
          <a:endParaRPr lang="en-GB"/>
        </a:p>
      </dgm:t>
    </dgm:pt>
    <dgm:pt modelId="{6B9B008C-95C3-9A49-A09D-BC6DB98B6B40}" type="sibTrans" cxnId="{B5E3EF06-42ED-714B-8D01-C584C39C7122}">
      <dgm:prSet/>
      <dgm:spPr/>
      <dgm:t>
        <a:bodyPr/>
        <a:lstStyle/>
        <a:p>
          <a:endParaRPr lang="en-GB"/>
        </a:p>
      </dgm:t>
    </dgm:pt>
    <dgm:pt modelId="{0921EAFE-0349-D64C-9301-928662FAC1FB}">
      <dgm:prSet phldrT="[Text]" custT="1"/>
      <dgm:spPr>
        <a:xfrm>
          <a:off x="627763" y="1414366"/>
          <a:ext cx="2314421" cy="1329098"/>
        </a:xfrm>
        <a:prstGeom prst="ellipse">
          <a:avLst/>
        </a:prstGeom>
        <a:solidFill>
          <a:srgbClr val="00455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0" dirty="0" err="1">
              <a:solidFill>
                <a:srgbClr val="000000"/>
              </a:solidFill>
              <a:latin typeface="Corbel" panose="020B0503020204020204"/>
              <a:ea typeface="+mn-ea"/>
              <a:cs typeface="+mn-cs"/>
            </a:rPr>
            <a:t>Confidentia-lity</a:t>
          </a:r>
          <a:endParaRPr lang="en-US" sz="1600" b="0" dirty="0">
            <a:solidFill>
              <a:srgbClr val="000000"/>
            </a:solidFill>
            <a:latin typeface="Corbel" panose="020B0503020204020204"/>
            <a:ea typeface="+mn-ea"/>
            <a:cs typeface="+mn-cs"/>
          </a:endParaRPr>
        </a:p>
      </dgm:t>
    </dgm:pt>
    <dgm:pt modelId="{49178E12-72A1-7543-BCBE-DC0E0772793F}" type="parTrans" cxnId="{F2D2236E-F26E-684B-B347-C1078617F999}">
      <dgm:prSet/>
      <dgm:spPr/>
      <dgm:t>
        <a:bodyPr/>
        <a:lstStyle/>
        <a:p>
          <a:endParaRPr lang="en-GB"/>
        </a:p>
      </dgm:t>
    </dgm:pt>
    <dgm:pt modelId="{F6B690C1-C62A-7E43-9095-527A5182C579}" type="sibTrans" cxnId="{F2D2236E-F26E-684B-B347-C1078617F999}">
      <dgm:prSet/>
      <dgm:spPr/>
      <dgm:t>
        <a:bodyPr/>
        <a:lstStyle/>
        <a:p>
          <a:endParaRPr lang="en-GB"/>
        </a:p>
      </dgm:t>
    </dgm:pt>
    <dgm:pt modelId="{B9D6BB50-0586-0949-BD61-4DCEEC4D984D}">
      <dgm:prSet phldrT="[Text]" custT="1"/>
      <dgm:spPr>
        <a:xfrm>
          <a:off x="3795082" y="3526647"/>
          <a:ext cx="2197454" cy="1460082"/>
        </a:xfrm>
        <a:prstGeom prst="ellipse">
          <a:avLst/>
        </a:prstGeom>
        <a:solidFill>
          <a:srgbClr val="E95B0C">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Risk Benefit</a:t>
          </a:r>
        </a:p>
      </dgm:t>
    </dgm:pt>
    <dgm:pt modelId="{333233C5-76F8-BC46-8B56-9550A3D11B82}" type="parTrans" cxnId="{D6D52C7E-1ACE-9A4B-A87E-80B61F46F1ED}">
      <dgm:prSet/>
      <dgm:spPr/>
      <dgm:t>
        <a:bodyPr/>
        <a:lstStyle/>
        <a:p>
          <a:endParaRPr lang="en-GB"/>
        </a:p>
      </dgm:t>
    </dgm:pt>
    <dgm:pt modelId="{6A684D9C-F3F7-9A46-BEB7-884741DA17E8}" type="sibTrans" cxnId="{D6D52C7E-1ACE-9A4B-A87E-80B61F46F1ED}">
      <dgm:prSet/>
      <dgm:spPr/>
      <dgm:t>
        <a:bodyPr/>
        <a:lstStyle/>
        <a:p>
          <a:endParaRPr lang="en-GB"/>
        </a:p>
      </dgm:t>
    </dgm:pt>
    <dgm:pt modelId="{E10FF642-2EA9-0E4C-A980-DC3BADE7948E}" type="pres">
      <dgm:prSet presAssocID="{63F34CD2-CF7C-49DB-8326-AE6F20867731}" presName="composite" presStyleCnt="0">
        <dgm:presLayoutVars>
          <dgm:chMax val="1"/>
          <dgm:dir/>
          <dgm:resizeHandles val="exact"/>
        </dgm:presLayoutVars>
      </dgm:prSet>
      <dgm:spPr/>
    </dgm:pt>
    <dgm:pt modelId="{6D1B0F0D-933E-F74D-B457-29BE667ECFE9}" type="pres">
      <dgm:prSet presAssocID="{63F34CD2-CF7C-49DB-8326-AE6F20867731}" presName="radial" presStyleCnt="0">
        <dgm:presLayoutVars>
          <dgm:animLvl val="ctr"/>
        </dgm:presLayoutVars>
      </dgm:prSet>
      <dgm:spPr/>
    </dgm:pt>
    <dgm:pt modelId="{31483894-6768-104C-8553-DF45A8F4BC4C}" type="pres">
      <dgm:prSet presAssocID="{E524E2B3-1C5C-41AB-ACE0-33F26302EB57}" presName="centerShape" presStyleLbl="vennNode1" presStyleIdx="0" presStyleCnt="6"/>
      <dgm:spPr/>
    </dgm:pt>
    <dgm:pt modelId="{E9DDE352-3DAE-274B-973C-648CBB5E4277}" type="pres">
      <dgm:prSet presAssocID="{2B7C9E92-29FD-4A3F-A4D9-B5A3E98AC054}" presName="node" presStyleLbl="vennNode1" presStyleIdx="1" presStyleCnt="6" custScaleX="164577">
        <dgm:presLayoutVars>
          <dgm:bulletEnabled val="1"/>
        </dgm:presLayoutVars>
      </dgm:prSet>
      <dgm:spPr/>
    </dgm:pt>
    <dgm:pt modelId="{F51920DC-CEBF-DE44-B235-458D49D14C65}" type="pres">
      <dgm:prSet presAssocID="{0CCF2D17-A271-654B-AD37-9DDD03175A9A}" presName="node" presStyleLbl="vennNode1" presStyleIdx="2" presStyleCnt="6" custScaleX="159669">
        <dgm:presLayoutVars>
          <dgm:bulletEnabled val="1"/>
        </dgm:presLayoutVars>
      </dgm:prSet>
      <dgm:spPr/>
    </dgm:pt>
    <dgm:pt modelId="{E9A8CA9C-A667-EE4A-8607-92BCB47CE8C5}" type="pres">
      <dgm:prSet presAssocID="{B9D6BB50-0586-0949-BD61-4DCEEC4D984D}" presName="node" presStyleLbl="vennNode1" presStyleIdx="3" presStyleCnt="6" custScaleX="150502">
        <dgm:presLayoutVars>
          <dgm:bulletEnabled val="1"/>
        </dgm:presLayoutVars>
      </dgm:prSet>
      <dgm:spPr/>
    </dgm:pt>
    <dgm:pt modelId="{90FC1F63-3F30-0B46-B6DE-4644544BD0C9}" type="pres">
      <dgm:prSet presAssocID="{4BF9AA86-13D5-4115-B1D6-B978BE263E88}" presName="node" presStyleLbl="vennNode1" presStyleIdx="4" presStyleCnt="6" custScaleX="138205">
        <dgm:presLayoutVars>
          <dgm:bulletEnabled val="1"/>
        </dgm:presLayoutVars>
      </dgm:prSet>
      <dgm:spPr/>
    </dgm:pt>
    <dgm:pt modelId="{4C34053C-7C96-0242-80FD-5E2F57981844}" type="pres">
      <dgm:prSet presAssocID="{0921EAFE-0349-D64C-9301-928662FAC1FB}" presName="node" presStyleLbl="vennNode1" presStyleIdx="5" presStyleCnt="6" custScaleX="133040" custScaleY="105518" custRadScaleRad="117374" custRadScaleInc="-1155">
        <dgm:presLayoutVars>
          <dgm:bulletEnabled val="1"/>
        </dgm:presLayoutVars>
      </dgm:prSet>
      <dgm:spPr/>
    </dgm:pt>
  </dgm:ptLst>
  <dgm:cxnLst>
    <dgm:cxn modelId="{B5E3EF06-42ED-714B-8D01-C584C39C7122}" srcId="{E524E2B3-1C5C-41AB-ACE0-33F26302EB57}" destId="{0CCF2D17-A271-654B-AD37-9DDD03175A9A}" srcOrd="1" destOrd="0" parTransId="{4BBB7DCB-58B4-894B-B6EC-EED4530A7488}" sibTransId="{6B9B008C-95C3-9A49-A09D-BC6DB98B6B40}"/>
    <dgm:cxn modelId="{11845760-39CE-A742-8FA8-3A1A059FB898}" type="presOf" srcId="{B9D6BB50-0586-0949-BD61-4DCEEC4D984D}" destId="{E9A8CA9C-A667-EE4A-8607-92BCB47CE8C5}" srcOrd="0" destOrd="0" presId="urn:microsoft.com/office/officeart/2005/8/layout/radial3"/>
    <dgm:cxn modelId="{E9C82C41-EB5C-496D-927F-1D6892C19F6D}" srcId="{63F34CD2-CF7C-49DB-8326-AE6F20867731}" destId="{E524E2B3-1C5C-41AB-ACE0-33F26302EB57}" srcOrd="0" destOrd="0" parTransId="{E4731D22-256F-4C7C-AE23-4E8D18C6F9AE}" sibTransId="{229B03D8-000C-47B7-9D9D-ADC8278C0350}"/>
    <dgm:cxn modelId="{F2D2236E-F26E-684B-B347-C1078617F999}" srcId="{E524E2B3-1C5C-41AB-ACE0-33F26302EB57}" destId="{0921EAFE-0349-D64C-9301-928662FAC1FB}" srcOrd="4" destOrd="0" parTransId="{49178E12-72A1-7543-BCBE-DC0E0772793F}" sibTransId="{F6B690C1-C62A-7E43-9095-527A5182C579}"/>
    <dgm:cxn modelId="{3D3B6851-ECF6-384F-B1B9-2246385F8F66}" type="presOf" srcId="{4BF9AA86-13D5-4115-B1D6-B978BE263E88}" destId="{90FC1F63-3F30-0B46-B6DE-4644544BD0C9}" srcOrd="0" destOrd="0" presId="urn:microsoft.com/office/officeart/2005/8/layout/radial3"/>
    <dgm:cxn modelId="{0AED9678-D429-4C40-87C4-492AD9DCB5BD}" type="presOf" srcId="{2B7C9E92-29FD-4A3F-A4D9-B5A3E98AC054}" destId="{E9DDE352-3DAE-274B-973C-648CBB5E4277}" srcOrd="0" destOrd="0" presId="urn:microsoft.com/office/officeart/2005/8/layout/radial3"/>
    <dgm:cxn modelId="{383FB47A-78E3-4C04-B185-C508F578C203}" srcId="{E524E2B3-1C5C-41AB-ACE0-33F26302EB57}" destId="{4BF9AA86-13D5-4115-B1D6-B978BE263E88}" srcOrd="3" destOrd="0" parTransId="{36139DAB-2EF5-41EE-AEF5-108C0037EF21}" sibTransId="{C8FFE0F6-F021-43C0-9EA4-6E75D760F383}"/>
    <dgm:cxn modelId="{D6D52C7E-1ACE-9A4B-A87E-80B61F46F1ED}" srcId="{E524E2B3-1C5C-41AB-ACE0-33F26302EB57}" destId="{B9D6BB50-0586-0949-BD61-4DCEEC4D984D}" srcOrd="2" destOrd="0" parTransId="{333233C5-76F8-BC46-8B56-9550A3D11B82}" sibTransId="{6A684D9C-F3F7-9A46-BEB7-884741DA17E8}"/>
    <dgm:cxn modelId="{4C83E396-7931-4316-ABA0-495700EF94D1}" srcId="{E524E2B3-1C5C-41AB-ACE0-33F26302EB57}" destId="{2B7C9E92-29FD-4A3F-A4D9-B5A3E98AC054}" srcOrd="0" destOrd="0" parTransId="{BE2A21F1-1B74-4534-8FCB-3DD74DCBF4C5}" sibTransId="{7C9A6539-6B1B-4BDE-8460-C16CD675FCF0}"/>
    <dgm:cxn modelId="{2CB43AA1-EF00-CB45-8882-46916AE6874E}" type="presOf" srcId="{0921EAFE-0349-D64C-9301-928662FAC1FB}" destId="{4C34053C-7C96-0242-80FD-5E2F57981844}" srcOrd="0" destOrd="0" presId="urn:microsoft.com/office/officeart/2005/8/layout/radial3"/>
    <dgm:cxn modelId="{B0E6F6AA-AC71-0842-8A2B-232E11FDCAE9}" type="presOf" srcId="{0CCF2D17-A271-654B-AD37-9DDD03175A9A}" destId="{F51920DC-CEBF-DE44-B235-458D49D14C65}" srcOrd="0" destOrd="0" presId="urn:microsoft.com/office/officeart/2005/8/layout/radial3"/>
    <dgm:cxn modelId="{2EBC31BB-3855-5A4C-9133-0CBBB1B7D145}" type="presOf" srcId="{63F34CD2-CF7C-49DB-8326-AE6F20867731}" destId="{E10FF642-2EA9-0E4C-A980-DC3BADE7948E}" srcOrd="0" destOrd="0" presId="urn:microsoft.com/office/officeart/2005/8/layout/radial3"/>
    <dgm:cxn modelId="{0E2623D9-7CF8-894E-9EC6-7E2CDD1AE44C}" type="presOf" srcId="{E524E2B3-1C5C-41AB-ACE0-33F26302EB57}" destId="{31483894-6768-104C-8553-DF45A8F4BC4C}" srcOrd="0" destOrd="0" presId="urn:microsoft.com/office/officeart/2005/8/layout/radial3"/>
    <dgm:cxn modelId="{D7C1582C-6D6A-B444-864C-F2D4E3AD52FD}" type="presParOf" srcId="{E10FF642-2EA9-0E4C-A980-DC3BADE7948E}" destId="{6D1B0F0D-933E-F74D-B457-29BE667ECFE9}" srcOrd="0" destOrd="0" presId="urn:microsoft.com/office/officeart/2005/8/layout/radial3"/>
    <dgm:cxn modelId="{B3469671-5650-3043-9B4D-833A6600BB77}" type="presParOf" srcId="{6D1B0F0D-933E-F74D-B457-29BE667ECFE9}" destId="{31483894-6768-104C-8553-DF45A8F4BC4C}" srcOrd="0" destOrd="0" presId="urn:microsoft.com/office/officeart/2005/8/layout/radial3"/>
    <dgm:cxn modelId="{583FE1E3-CAAA-2C4B-BBE6-ED7D8294D4FA}" type="presParOf" srcId="{6D1B0F0D-933E-F74D-B457-29BE667ECFE9}" destId="{E9DDE352-3DAE-274B-973C-648CBB5E4277}" srcOrd="1" destOrd="0" presId="urn:microsoft.com/office/officeart/2005/8/layout/radial3"/>
    <dgm:cxn modelId="{BCACAB0D-DDF5-EA4B-9639-81E91F858A39}" type="presParOf" srcId="{6D1B0F0D-933E-F74D-B457-29BE667ECFE9}" destId="{F51920DC-CEBF-DE44-B235-458D49D14C65}" srcOrd="2" destOrd="0" presId="urn:microsoft.com/office/officeart/2005/8/layout/radial3"/>
    <dgm:cxn modelId="{C0BF2D6F-ADB2-8246-9C68-BF6B29DA372F}" type="presParOf" srcId="{6D1B0F0D-933E-F74D-B457-29BE667ECFE9}" destId="{E9A8CA9C-A667-EE4A-8607-92BCB47CE8C5}" srcOrd="3" destOrd="0" presId="urn:microsoft.com/office/officeart/2005/8/layout/radial3"/>
    <dgm:cxn modelId="{B86A866B-8CB0-AA4F-891E-F770C8EBCAD4}" type="presParOf" srcId="{6D1B0F0D-933E-F74D-B457-29BE667ECFE9}" destId="{90FC1F63-3F30-0B46-B6DE-4644544BD0C9}" srcOrd="4" destOrd="0" presId="urn:microsoft.com/office/officeart/2005/8/layout/radial3"/>
    <dgm:cxn modelId="{0147844A-A09F-A240-AA76-FD777AFE86A0}" type="presParOf" srcId="{6D1B0F0D-933E-F74D-B457-29BE667ECFE9}" destId="{4C34053C-7C96-0242-80FD-5E2F5798184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F34CD2-CF7C-49DB-8326-AE6F20867731}" type="doc">
      <dgm:prSet loTypeId="urn:microsoft.com/office/officeart/2005/8/layout/radial3" loCatId="matrix" qsTypeId="urn:microsoft.com/office/officeart/2005/8/quickstyle/simple1" qsCatId="simple" csTypeId="urn:microsoft.com/office/officeart/2005/8/colors/colorful1" csCatId="colorful" phldr="1"/>
      <dgm:spPr/>
      <dgm:t>
        <a:bodyPr/>
        <a:lstStyle/>
        <a:p>
          <a:endParaRPr lang="en-US"/>
        </a:p>
      </dgm:t>
    </dgm:pt>
    <dgm:pt modelId="{E524E2B3-1C5C-41AB-ACE0-33F26302EB57}">
      <dgm:prSet phldrT="[Text]" custT="1"/>
      <dgm:spPr>
        <a:xfrm>
          <a:off x="2317122" y="1259732"/>
          <a:ext cx="2920165" cy="2920165"/>
        </a:xfrm>
        <a:prstGeom prst="ellipse">
          <a:avLst/>
        </a:prstGeom>
        <a:solidFill>
          <a:srgbClr val="2BAC6D">
            <a:alpha val="50000"/>
          </a:srgbClr>
        </a:solidFill>
        <a:ln w="25400" cap="flat" cmpd="sng" algn="ctr">
          <a:solidFill>
            <a:srgbClr val="FFFFFF">
              <a:hueOff val="0"/>
              <a:satOff val="0"/>
              <a:lumOff val="0"/>
              <a:alphaOff val="0"/>
            </a:srgbClr>
          </a:solidFill>
          <a:prstDash val="solid"/>
        </a:ln>
        <a:effectLst/>
      </dgm:spPr>
      <dgm:t>
        <a:bodyPr/>
        <a:lstStyle/>
        <a:p>
          <a:r>
            <a:rPr lang="en-US" sz="2000" b="1">
              <a:solidFill>
                <a:srgbClr val="000000"/>
              </a:solidFill>
              <a:latin typeface="Corbel" panose="020B0503020204020204"/>
              <a:ea typeface="+mn-ea"/>
              <a:cs typeface="+mn-cs"/>
            </a:rPr>
            <a:t>PARTICIPANT </a:t>
          </a:r>
        </a:p>
        <a:p>
          <a:r>
            <a:rPr lang="en-US" sz="2000" b="1">
              <a:solidFill>
                <a:srgbClr val="000000"/>
              </a:solidFill>
              <a:latin typeface="Corbel" panose="020B0503020204020204"/>
              <a:ea typeface="+mn-ea"/>
              <a:cs typeface="+mn-cs"/>
            </a:rPr>
            <a:t>PROTECTION </a:t>
          </a:r>
          <a:endParaRPr lang="en-US" sz="2000" b="1" dirty="0">
            <a:solidFill>
              <a:srgbClr val="000000"/>
            </a:solidFill>
            <a:latin typeface="Corbel" panose="020B0503020204020204"/>
            <a:ea typeface="+mn-ea"/>
            <a:cs typeface="+mn-cs"/>
          </a:endParaRPr>
        </a:p>
      </dgm:t>
    </dgm:pt>
    <dgm:pt modelId="{E4731D22-256F-4C7C-AE23-4E8D18C6F9AE}" type="parTrans" cxnId="{E9C82C41-EB5C-496D-927F-1D6892C19F6D}">
      <dgm:prSet/>
      <dgm:spPr/>
      <dgm:t>
        <a:bodyPr/>
        <a:lstStyle/>
        <a:p>
          <a:endParaRPr lang="en-US"/>
        </a:p>
      </dgm:t>
    </dgm:pt>
    <dgm:pt modelId="{229B03D8-000C-47B7-9D9D-ADC8278C0350}" type="sibTrans" cxnId="{E9C82C41-EB5C-496D-927F-1D6892C19F6D}">
      <dgm:prSet/>
      <dgm:spPr/>
      <dgm:t>
        <a:bodyPr/>
        <a:lstStyle/>
        <a:p>
          <a:endParaRPr lang="en-US"/>
        </a:p>
      </dgm:t>
    </dgm:pt>
    <dgm:pt modelId="{2B7C9E92-29FD-4A3F-A4D9-B5A3E98AC054}">
      <dgm:prSet phldrT="[Text]" custT="1"/>
      <dgm:spPr>
        <a:xfrm>
          <a:off x="2714038" y="90094"/>
          <a:ext cx="2126333" cy="1460082"/>
        </a:xfrm>
        <a:prstGeom prst="ellipse">
          <a:avLst/>
        </a:prstGeom>
        <a:solidFill>
          <a:srgbClr val="00ABCE">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Regulations &amp; Guidelines</a:t>
          </a:r>
        </a:p>
      </dgm:t>
    </dgm:pt>
    <dgm:pt modelId="{BE2A21F1-1B74-4534-8FCB-3DD74DCBF4C5}" type="parTrans" cxnId="{4C83E396-7931-4316-ABA0-495700EF94D1}">
      <dgm:prSet/>
      <dgm:spPr/>
      <dgm:t>
        <a:bodyPr/>
        <a:lstStyle/>
        <a:p>
          <a:endParaRPr lang="en-US"/>
        </a:p>
      </dgm:t>
    </dgm:pt>
    <dgm:pt modelId="{7C9A6539-6B1B-4BDE-8460-C16CD675FCF0}" type="sibTrans" cxnId="{4C83E396-7931-4316-ABA0-495700EF94D1}">
      <dgm:prSet/>
      <dgm:spPr/>
      <dgm:t>
        <a:bodyPr/>
        <a:lstStyle/>
        <a:p>
          <a:endParaRPr lang="en-US"/>
        </a:p>
      </dgm:t>
    </dgm:pt>
    <dgm:pt modelId="{4BF9AA86-13D5-4115-B1D6-B978BE263E88}">
      <dgm:prSet phldrT="[Text]" custT="1"/>
      <dgm:spPr>
        <a:xfrm>
          <a:off x="1651647" y="3526647"/>
          <a:ext cx="2017907" cy="1460082"/>
        </a:xfrm>
        <a:prstGeom prst="ellipse">
          <a:avLst/>
        </a:prstGeom>
        <a:solidFill>
          <a:srgbClr val="B1B2B3">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Informed Consent </a:t>
          </a:r>
        </a:p>
      </dgm:t>
    </dgm:pt>
    <dgm:pt modelId="{36139DAB-2EF5-41EE-AEF5-108C0037EF21}" type="parTrans" cxnId="{383FB47A-78E3-4C04-B185-C508F578C203}">
      <dgm:prSet/>
      <dgm:spPr/>
      <dgm:t>
        <a:bodyPr/>
        <a:lstStyle/>
        <a:p>
          <a:endParaRPr lang="en-US"/>
        </a:p>
      </dgm:t>
    </dgm:pt>
    <dgm:pt modelId="{C8FFE0F6-F021-43C0-9EA4-6E75D760F383}" type="sibTrans" cxnId="{383FB47A-78E3-4C04-B185-C508F578C203}">
      <dgm:prSet/>
      <dgm:spPr/>
      <dgm:t>
        <a:bodyPr/>
        <a:lstStyle/>
        <a:p>
          <a:endParaRPr lang="en-US"/>
        </a:p>
      </dgm:t>
    </dgm:pt>
    <dgm:pt modelId="{0CCF2D17-A271-654B-AD37-9DDD03175A9A}">
      <dgm:prSet phldrT="[Text]" custT="1"/>
      <dgm:spPr>
        <a:xfrm>
          <a:off x="4418258" y="1402740"/>
          <a:ext cx="2331299" cy="1460082"/>
        </a:xfrm>
        <a:prstGeom prst="ellipse">
          <a:avLst/>
        </a:prstGeom>
        <a:solidFill>
          <a:srgbClr val="FBB80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Ethics Committee review  </a:t>
          </a:r>
        </a:p>
      </dgm:t>
    </dgm:pt>
    <dgm:pt modelId="{4BBB7DCB-58B4-894B-B6EC-EED4530A7488}" type="parTrans" cxnId="{B5E3EF06-42ED-714B-8D01-C584C39C7122}">
      <dgm:prSet/>
      <dgm:spPr/>
      <dgm:t>
        <a:bodyPr/>
        <a:lstStyle/>
        <a:p>
          <a:endParaRPr lang="en-GB"/>
        </a:p>
      </dgm:t>
    </dgm:pt>
    <dgm:pt modelId="{6B9B008C-95C3-9A49-A09D-BC6DB98B6B40}" type="sibTrans" cxnId="{B5E3EF06-42ED-714B-8D01-C584C39C7122}">
      <dgm:prSet/>
      <dgm:spPr/>
      <dgm:t>
        <a:bodyPr/>
        <a:lstStyle/>
        <a:p>
          <a:endParaRPr lang="en-GB"/>
        </a:p>
      </dgm:t>
    </dgm:pt>
    <dgm:pt modelId="{0921EAFE-0349-D64C-9301-928662FAC1FB}">
      <dgm:prSet phldrT="[Text]" custT="1"/>
      <dgm:spPr>
        <a:xfrm>
          <a:off x="627763" y="1414366"/>
          <a:ext cx="2314421" cy="1329098"/>
        </a:xfrm>
        <a:prstGeom prst="ellipse">
          <a:avLst/>
        </a:prstGeom>
        <a:solidFill>
          <a:srgbClr val="00455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Confidentiality</a:t>
          </a:r>
        </a:p>
      </dgm:t>
    </dgm:pt>
    <dgm:pt modelId="{49178E12-72A1-7543-BCBE-DC0E0772793F}" type="parTrans" cxnId="{F2D2236E-F26E-684B-B347-C1078617F999}">
      <dgm:prSet/>
      <dgm:spPr/>
      <dgm:t>
        <a:bodyPr/>
        <a:lstStyle/>
        <a:p>
          <a:endParaRPr lang="en-GB"/>
        </a:p>
      </dgm:t>
    </dgm:pt>
    <dgm:pt modelId="{F6B690C1-C62A-7E43-9095-527A5182C579}" type="sibTrans" cxnId="{F2D2236E-F26E-684B-B347-C1078617F999}">
      <dgm:prSet/>
      <dgm:spPr/>
      <dgm:t>
        <a:bodyPr/>
        <a:lstStyle/>
        <a:p>
          <a:endParaRPr lang="en-GB"/>
        </a:p>
      </dgm:t>
    </dgm:pt>
    <dgm:pt modelId="{B9D6BB50-0586-0949-BD61-4DCEEC4D984D}">
      <dgm:prSet phldrT="[Text]" custT="1"/>
      <dgm:spPr>
        <a:xfrm>
          <a:off x="3795082" y="3526647"/>
          <a:ext cx="2197454" cy="1460082"/>
        </a:xfrm>
        <a:prstGeom prst="ellipse">
          <a:avLst/>
        </a:prstGeom>
        <a:solidFill>
          <a:srgbClr val="E95B0C">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FF0000"/>
              </a:solidFill>
              <a:latin typeface="Corbel" panose="020B0503020204020204"/>
              <a:ea typeface="+mn-ea"/>
              <a:cs typeface="+mn-cs"/>
            </a:rPr>
            <a:t>Risk Benefit</a:t>
          </a:r>
        </a:p>
      </dgm:t>
    </dgm:pt>
    <dgm:pt modelId="{333233C5-76F8-BC46-8B56-9550A3D11B82}" type="parTrans" cxnId="{D6D52C7E-1ACE-9A4B-A87E-80B61F46F1ED}">
      <dgm:prSet/>
      <dgm:spPr/>
      <dgm:t>
        <a:bodyPr/>
        <a:lstStyle/>
        <a:p>
          <a:endParaRPr lang="en-GB"/>
        </a:p>
      </dgm:t>
    </dgm:pt>
    <dgm:pt modelId="{6A684D9C-F3F7-9A46-BEB7-884741DA17E8}" type="sibTrans" cxnId="{D6D52C7E-1ACE-9A4B-A87E-80B61F46F1ED}">
      <dgm:prSet/>
      <dgm:spPr/>
      <dgm:t>
        <a:bodyPr/>
        <a:lstStyle/>
        <a:p>
          <a:endParaRPr lang="en-GB"/>
        </a:p>
      </dgm:t>
    </dgm:pt>
    <dgm:pt modelId="{E10FF642-2EA9-0E4C-A980-DC3BADE7948E}" type="pres">
      <dgm:prSet presAssocID="{63F34CD2-CF7C-49DB-8326-AE6F20867731}" presName="composite" presStyleCnt="0">
        <dgm:presLayoutVars>
          <dgm:chMax val="1"/>
          <dgm:dir/>
          <dgm:resizeHandles val="exact"/>
        </dgm:presLayoutVars>
      </dgm:prSet>
      <dgm:spPr/>
    </dgm:pt>
    <dgm:pt modelId="{6D1B0F0D-933E-F74D-B457-29BE667ECFE9}" type="pres">
      <dgm:prSet presAssocID="{63F34CD2-CF7C-49DB-8326-AE6F20867731}" presName="radial" presStyleCnt="0">
        <dgm:presLayoutVars>
          <dgm:animLvl val="ctr"/>
        </dgm:presLayoutVars>
      </dgm:prSet>
      <dgm:spPr/>
    </dgm:pt>
    <dgm:pt modelId="{31483894-6768-104C-8553-DF45A8F4BC4C}" type="pres">
      <dgm:prSet presAssocID="{E524E2B3-1C5C-41AB-ACE0-33F26302EB57}" presName="centerShape" presStyleLbl="vennNode1" presStyleIdx="0" presStyleCnt="6"/>
      <dgm:spPr/>
    </dgm:pt>
    <dgm:pt modelId="{E9DDE352-3DAE-274B-973C-648CBB5E4277}" type="pres">
      <dgm:prSet presAssocID="{2B7C9E92-29FD-4A3F-A4D9-B5A3E98AC054}" presName="node" presStyleLbl="vennNode1" presStyleIdx="1" presStyleCnt="6" custScaleX="145631">
        <dgm:presLayoutVars>
          <dgm:bulletEnabled val="1"/>
        </dgm:presLayoutVars>
      </dgm:prSet>
      <dgm:spPr/>
    </dgm:pt>
    <dgm:pt modelId="{F51920DC-CEBF-DE44-B235-458D49D14C65}" type="pres">
      <dgm:prSet presAssocID="{0CCF2D17-A271-654B-AD37-9DDD03175A9A}" presName="node" presStyleLbl="vennNode1" presStyleIdx="2" presStyleCnt="6" custScaleX="159669">
        <dgm:presLayoutVars>
          <dgm:bulletEnabled val="1"/>
        </dgm:presLayoutVars>
      </dgm:prSet>
      <dgm:spPr/>
    </dgm:pt>
    <dgm:pt modelId="{E9A8CA9C-A667-EE4A-8607-92BCB47CE8C5}" type="pres">
      <dgm:prSet presAssocID="{B9D6BB50-0586-0949-BD61-4DCEEC4D984D}" presName="node" presStyleLbl="vennNode1" presStyleIdx="3" presStyleCnt="6" custScaleX="150502">
        <dgm:presLayoutVars>
          <dgm:bulletEnabled val="1"/>
        </dgm:presLayoutVars>
      </dgm:prSet>
      <dgm:spPr/>
    </dgm:pt>
    <dgm:pt modelId="{90FC1F63-3F30-0B46-B6DE-4644544BD0C9}" type="pres">
      <dgm:prSet presAssocID="{4BF9AA86-13D5-4115-B1D6-B978BE263E88}" presName="node" presStyleLbl="vennNode1" presStyleIdx="4" presStyleCnt="6" custScaleX="138205">
        <dgm:presLayoutVars>
          <dgm:bulletEnabled val="1"/>
        </dgm:presLayoutVars>
      </dgm:prSet>
      <dgm:spPr/>
    </dgm:pt>
    <dgm:pt modelId="{4C34053C-7C96-0242-80FD-5E2F57981844}" type="pres">
      <dgm:prSet presAssocID="{0921EAFE-0349-D64C-9301-928662FAC1FB}" presName="node" presStyleLbl="vennNode1" presStyleIdx="5" presStyleCnt="6" custScaleX="158513" custScaleY="91029" custRadScaleRad="110165" custRadScaleInc="-232">
        <dgm:presLayoutVars>
          <dgm:bulletEnabled val="1"/>
        </dgm:presLayoutVars>
      </dgm:prSet>
      <dgm:spPr/>
    </dgm:pt>
  </dgm:ptLst>
  <dgm:cxnLst>
    <dgm:cxn modelId="{B5E3EF06-42ED-714B-8D01-C584C39C7122}" srcId="{E524E2B3-1C5C-41AB-ACE0-33F26302EB57}" destId="{0CCF2D17-A271-654B-AD37-9DDD03175A9A}" srcOrd="1" destOrd="0" parTransId="{4BBB7DCB-58B4-894B-B6EC-EED4530A7488}" sibTransId="{6B9B008C-95C3-9A49-A09D-BC6DB98B6B40}"/>
    <dgm:cxn modelId="{11845760-39CE-A742-8FA8-3A1A059FB898}" type="presOf" srcId="{B9D6BB50-0586-0949-BD61-4DCEEC4D984D}" destId="{E9A8CA9C-A667-EE4A-8607-92BCB47CE8C5}" srcOrd="0" destOrd="0" presId="urn:microsoft.com/office/officeart/2005/8/layout/radial3"/>
    <dgm:cxn modelId="{E9C82C41-EB5C-496D-927F-1D6892C19F6D}" srcId="{63F34CD2-CF7C-49DB-8326-AE6F20867731}" destId="{E524E2B3-1C5C-41AB-ACE0-33F26302EB57}" srcOrd="0" destOrd="0" parTransId="{E4731D22-256F-4C7C-AE23-4E8D18C6F9AE}" sibTransId="{229B03D8-000C-47B7-9D9D-ADC8278C0350}"/>
    <dgm:cxn modelId="{F2D2236E-F26E-684B-B347-C1078617F999}" srcId="{E524E2B3-1C5C-41AB-ACE0-33F26302EB57}" destId="{0921EAFE-0349-D64C-9301-928662FAC1FB}" srcOrd="4" destOrd="0" parTransId="{49178E12-72A1-7543-BCBE-DC0E0772793F}" sibTransId="{F6B690C1-C62A-7E43-9095-527A5182C579}"/>
    <dgm:cxn modelId="{3D3B6851-ECF6-384F-B1B9-2246385F8F66}" type="presOf" srcId="{4BF9AA86-13D5-4115-B1D6-B978BE263E88}" destId="{90FC1F63-3F30-0B46-B6DE-4644544BD0C9}" srcOrd="0" destOrd="0" presId="urn:microsoft.com/office/officeart/2005/8/layout/radial3"/>
    <dgm:cxn modelId="{0AED9678-D429-4C40-87C4-492AD9DCB5BD}" type="presOf" srcId="{2B7C9E92-29FD-4A3F-A4D9-B5A3E98AC054}" destId="{E9DDE352-3DAE-274B-973C-648CBB5E4277}" srcOrd="0" destOrd="0" presId="urn:microsoft.com/office/officeart/2005/8/layout/radial3"/>
    <dgm:cxn modelId="{383FB47A-78E3-4C04-B185-C508F578C203}" srcId="{E524E2B3-1C5C-41AB-ACE0-33F26302EB57}" destId="{4BF9AA86-13D5-4115-B1D6-B978BE263E88}" srcOrd="3" destOrd="0" parTransId="{36139DAB-2EF5-41EE-AEF5-108C0037EF21}" sibTransId="{C8FFE0F6-F021-43C0-9EA4-6E75D760F383}"/>
    <dgm:cxn modelId="{D6D52C7E-1ACE-9A4B-A87E-80B61F46F1ED}" srcId="{E524E2B3-1C5C-41AB-ACE0-33F26302EB57}" destId="{B9D6BB50-0586-0949-BD61-4DCEEC4D984D}" srcOrd="2" destOrd="0" parTransId="{333233C5-76F8-BC46-8B56-9550A3D11B82}" sibTransId="{6A684D9C-F3F7-9A46-BEB7-884741DA17E8}"/>
    <dgm:cxn modelId="{4C83E396-7931-4316-ABA0-495700EF94D1}" srcId="{E524E2B3-1C5C-41AB-ACE0-33F26302EB57}" destId="{2B7C9E92-29FD-4A3F-A4D9-B5A3E98AC054}" srcOrd="0" destOrd="0" parTransId="{BE2A21F1-1B74-4534-8FCB-3DD74DCBF4C5}" sibTransId="{7C9A6539-6B1B-4BDE-8460-C16CD675FCF0}"/>
    <dgm:cxn modelId="{2CB43AA1-EF00-CB45-8882-46916AE6874E}" type="presOf" srcId="{0921EAFE-0349-D64C-9301-928662FAC1FB}" destId="{4C34053C-7C96-0242-80FD-5E2F57981844}" srcOrd="0" destOrd="0" presId="urn:microsoft.com/office/officeart/2005/8/layout/radial3"/>
    <dgm:cxn modelId="{B0E6F6AA-AC71-0842-8A2B-232E11FDCAE9}" type="presOf" srcId="{0CCF2D17-A271-654B-AD37-9DDD03175A9A}" destId="{F51920DC-CEBF-DE44-B235-458D49D14C65}" srcOrd="0" destOrd="0" presId="urn:microsoft.com/office/officeart/2005/8/layout/radial3"/>
    <dgm:cxn modelId="{2EBC31BB-3855-5A4C-9133-0CBBB1B7D145}" type="presOf" srcId="{63F34CD2-CF7C-49DB-8326-AE6F20867731}" destId="{E10FF642-2EA9-0E4C-A980-DC3BADE7948E}" srcOrd="0" destOrd="0" presId="urn:microsoft.com/office/officeart/2005/8/layout/radial3"/>
    <dgm:cxn modelId="{0E2623D9-7CF8-894E-9EC6-7E2CDD1AE44C}" type="presOf" srcId="{E524E2B3-1C5C-41AB-ACE0-33F26302EB57}" destId="{31483894-6768-104C-8553-DF45A8F4BC4C}" srcOrd="0" destOrd="0" presId="urn:microsoft.com/office/officeart/2005/8/layout/radial3"/>
    <dgm:cxn modelId="{D7C1582C-6D6A-B444-864C-F2D4E3AD52FD}" type="presParOf" srcId="{E10FF642-2EA9-0E4C-A980-DC3BADE7948E}" destId="{6D1B0F0D-933E-F74D-B457-29BE667ECFE9}" srcOrd="0" destOrd="0" presId="urn:microsoft.com/office/officeart/2005/8/layout/radial3"/>
    <dgm:cxn modelId="{B3469671-5650-3043-9B4D-833A6600BB77}" type="presParOf" srcId="{6D1B0F0D-933E-F74D-B457-29BE667ECFE9}" destId="{31483894-6768-104C-8553-DF45A8F4BC4C}" srcOrd="0" destOrd="0" presId="urn:microsoft.com/office/officeart/2005/8/layout/radial3"/>
    <dgm:cxn modelId="{583FE1E3-CAAA-2C4B-BBE6-ED7D8294D4FA}" type="presParOf" srcId="{6D1B0F0D-933E-F74D-B457-29BE667ECFE9}" destId="{E9DDE352-3DAE-274B-973C-648CBB5E4277}" srcOrd="1" destOrd="0" presId="urn:microsoft.com/office/officeart/2005/8/layout/radial3"/>
    <dgm:cxn modelId="{BCACAB0D-DDF5-EA4B-9639-81E91F858A39}" type="presParOf" srcId="{6D1B0F0D-933E-F74D-B457-29BE667ECFE9}" destId="{F51920DC-CEBF-DE44-B235-458D49D14C65}" srcOrd="2" destOrd="0" presId="urn:microsoft.com/office/officeart/2005/8/layout/radial3"/>
    <dgm:cxn modelId="{C0BF2D6F-ADB2-8246-9C68-BF6B29DA372F}" type="presParOf" srcId="{6D1B0F0D-933E-F74D-B457-29BE667ECFE9}" destId="{E9A8CA9C-A667-EE4A-8607-92BCB47CE8C5}" srcOrd="3" destOrd="0" presId="urn:microsoft.com/office/officeart/2005/8/layout/radial3"/>
    <dgm:cxn modelId="{B86A866B-8CB0-AA4F-891E-F770C8EBCAD4}" type="presParOf" srcId="{6D1B0F0D-933E-F74D-B457-29BE667ECFE9}" destId="{90FC1F63-3F30-0B46-B6DE-4644544BD0C9}" srcOrd="4" destOrd="0" presId="urn:microsoft.com/office/officeart/2005/8/layout/radial3"/>
    <dgm:cxn modelId="{0147844A-A09F-A240-AA76-FD777AFE86A0}" type="presParOf" srcId="{6D1B0F0D-933E-F74D-B457-29BE667ECFE9}" destId="{4C34053C-7C96-0242-80FD-5E2F57981844}"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29992" y="2105862"/>
          <a:ext cx="1992212" cy="1992212"/>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030515" y="2572528"/>
        <a:ext cx="1191166" cy="1024038"/>
      </dsp:txXfrm>
    </dsp:sp>
    <dsp:sp modelId="{93300324-D62F-4E58-B882-734182BDB462}">
      <dsp:nvSpPr>
        <dsp:cNvPr id="0" name=""/>
        <dsp:cNvSpPr/>
      </dsp:nvSpPr>
      <dsp:spPr>
        <a:xfrm>
          <a:off x="682887" y="1674528"/>
          <a:ext cx="1448882" cy="144888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itchFamily="34" charset="0"/>
            </a:rPr>
            <a:t>Truth</a:t>
          </a:r>
          <a:r>
            <a:rPr lang="en-US" sz="1400" kern="1200"/>
            <a:t> </a:t>
          </a:r>
        </a:p>
      </dsp:txBody>
      <dsp:txXfrm>
        <a:off x="1047647" y="2041493"/>
        <a:ext cx="719362" cy="714952"/>
      </dsp:txXfrm>
    </dsp:sp>
    <dsp:sp modelId="{59EDF28D-6C67-49D0-B5A1-DE5C3CBA2292}">
      <dsp:nvSpPr>
        <dsp:cNvPr id="0" name=""/>
        <dsp:cNvSpPr/>
      </dsp:nvSpPr>
      <dsp:spPr>
        <a:xfrm rot="20700000">
          <a:off x="1282408" y="798856"/>
          <a:ext cx="1419608" cy="141960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1593770" y="1110218"/>
        <a:ext cx="796885" cy="796885"/>
      </dsp:txXfrm>
    </dsp:sp>
    <dsp:sp modelId="{398423B3-DD54-4226-99D7-017EFC1488DF}">
      <dsp:nvSpPr>
        <dsp:cNvPr id="0" name=""/>
        <dsp:cNvSpPr/>
      </dsp:nvSpPr>
      <dsp:spPr>
        <a:xfrm>
          <a:off x="1470625" y="1972200"/>
          <a:ext cx="2550032" cy="2550032"/>
        </a:xfrm>
        <a:prstGeom prst="circularArrow">
          <a:avLst>
            <a:gd name="adj1" fmla="val 4687"/>
            <a:gd name="adj2" fmla="val 299029"/>
            <a:gd name="adj3" fmla="val 2500914"/>
            <a:gd name="adj4" fmla="val 15894530"/>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4292" y="1480309"/>
          <a:ext cx="1852757" cy="1852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54038" y="490363"/>
          <a:ext cx="1997646" cy="19976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83894-6768-104C-8553-DF45A8F4BC4C}">
      <dsp:nvSpPr>
        <dsp:cNvPr id="0" name=""/>
        <dsp:cNvSpPr/>
      </dsp:nvSpPr>
      <dsp:spPr>
        <a:xfrm>
          <a:off x="1743682" y="952953"/>
          <a:ext cx="2209026" cy="2209026"/>
        </a:xfrm>
        <a:prstGeom prst="ellipse">
          <a:avLst/>
        </a:prstGeom>
        <a:solidFill>
          <a:srgbClr val="2BAC6D">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latin typeface="Corbel" panose="020B0503020204020204"/>
              <a:ea typeface="+mn-ea"/>
              <a:cs typeface="+mn-cs"/>
            </a:rPr>
            <a:t>PARTICIPANT </a:t>
          </a:r>
        </a:p>
        <a:p>
          <a:pPr marL="0" lvl="0" indent="0" algn="ctr" defTabSz="800100">
            <a:lnSpc>
              <a:spcPct val="90000"/>
            </a:lnSpc>
            <a:spcBef>
              <a:spcPct val="0"/>
            </a:spcBef>
            <a:spcAft>
              <a:spcPct val="35000"/>
            </a:spcAft>
            <a:buNone/>
          </a:pPr>
          <a:r>
            <a:rPr lang="en-US" sz="1800" b="1" kern="1200" dirty="0">
              <a:solidFill>
                <a:srgbClr val="000000"/>
              </a:solidFill>
              <a:latin typeface="Corbel" panose="020B0503020204020204"/>
              <a:ea typeface="+mn-ea"/>
              <a:cs typeface="+mn-cs"/>
            </a:rPr>
            <a:t>PROTECTION </a:t>
          </a:r>
        </a:p>
      </dsp:txBody>
      <dsp:txXfrm>
        <a:off x="2067186" y="1276457"/>
        <a:ext cx="1562018" cy="1562018"/>
      </dsp:txXfrm>
    </dsp:sp>
    <dsp:sp modelId="{E9DDE352-3DAE-274B-973C-648CBB5E4277}">
      <dsp:nvSpPr>
        <dsp:cNvPr id="0" name=""/>
        <dsp:cNvSpPr/>
      </dsp:nvSpPr>
      <dsp:spPr>
        <a:xfrm>
          <a:off x="1939308" y="68153"/>
          <a:ext cx="1817774" cy="1104513"/>
        </a:xfrm>
        <a:prstGeom prst="ellipse">
          <a:avLst/>
        </a:prstGeom>
        <a:solidFill>
          <a:srgbClr val="00ABCE">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FF0000"/>
              </a:solidFill>
              <a:latin typeface="Corbel" panose="020B0503020204020204"/>
              <a:ea typeface="+mn-ea"/>
              <a:cs typeface="+mn-cs"/>
            </a:rPr>
            <a:t>Regulations </a:t>
          </a:r>
          <a:r>
            <a:rPr lang="en-US" sz="2000" b="0" kern="1200" dirty="0">
              <a:solidFill>
                <a:srgbClr val="FF0000"/>
              </a:solidFill>
              <a:latin typeface="Corbel" panose="020B0503020204020204"/>
              <a:ea typeface="+mn-ea"/>
              <a:cs typeface="+mn-cs"/>
            </a:rPr>
            <a:t>&amp; Guidelines</a:t>
          </a:r>
        </a:p>
      </dsp:txBody>
      <dsp:txXfrm>
        <a:off x="2205515" y="229905"/>
        <a:ext cx="1285360" cy="781009"/>
      </dsp:txXfrm>
    </dsp:sp>
    <dsp:sp modelId="{F51920DC-CEBF-DE44-B235-458D49D14C65}">
      <dsp:nvSpPr>
        <dsp:cNvPr id="0" name=""/>
        <dsp:cNvSpPr/>
      </dsp:nvSpPr>
      <dsp:spPr>
        <a:xfrm>
          <a:off x="3333134" y="1061135"/>
          <a:ext cx="1763564" cy="1104513"/>
        </a:xfrm>
        <a:prstGeom prst="ellipse">
          <a:avLst/>
        </a:prstGeom>
        <a:solidFill>
          <a:srgbClr val="FBB80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Ethics Committee review  </a:t>
          </a:r>
        </a:p>
      </dsp:txBody>
      <dsp:txXfrm>
        <a:off x="3591402" y="1222887"/>
        <a:ext cx="1247028" cy="781009"/>
      </dsp:txXfrm>
    </dsp:sp>
    <dsp:sp modelId="{E9A8CA9C-A667-EE4A-8607-92BCB47CE8C5}">
      <dsp:nvSpPr>
        <dsp:cNvPr id="0" name=""/>
        <dsp:cNvSpPr/>
      </dsp:nvSpPr>
      <dsp:spPr>
        <a:xfrm>
          <a:off x="2861718" y="2667813"/>
          <a:ext cx="1662314" cy="1104513"/>
        </a:xfrm>
        <a:prstGeom prst="ellipse">
          <a:avLst/>
        </a:prstGeom>
        <a:solidFill>
          <a:srgbClr val="E95B0C">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Risk Benefit</a:t>
          </a:r>
        </a:p>
      </dsp:txBody>
      <dsp:txXfrm>
        <a:off x="3105158" y="2829565"/>
        <a:ext cx="1175434" cy="781009"/>
      </dsp:txXfrm>
    </dsp:sp>
    <dsp:sp modelId="{90FC1F63-3F30-0B46-B6DE-4644544BD0C9}">
      <dsp:nvSpPr>
        <dsp:cNvPr id="0" name=""/>
        <dsp:cNvSpPr/>
      </dsp:nvSpPr>
      <dsp:spPr>
        <a:xfrm>
          <a:off x="1240268" y="2667813"/>
          <a:ext cx="1526492" cy="1104513"/>
        </a:xfrm>
        <a:prstGeom prst="ellipse">
          <a:avLst/>
        </a:prstGeom>
        <a:solidFill>
          <a:srgbClr val="B1B2B3">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Informed Consent </a:t>
          </a:r>
        </a:p>
      </dsp:txBody>
      <dsp:txXfrm>
        <a:off x="1463818" y="2829565"/>
        <a:ext cx="1079392" cy="781009"/>
      </dsp:txXfrm>
    </dsp:sp>
    <dsp:sp modelId="{4C34053C-7C96-0242-80FD-5E2F57981844}">
      <dsp:nvSpPr>
        <dsp:cNvPr id="0" name=""/>
        <dsp:cNvSpPr/>
      </dsp:nvSpPr>
      <dsp:spPr>
        <a:xfrm>
          <a:off x="501901" y="976845"/>
          <a:ext cx="1469444" cy="1165460"/>
        </a:xfrm>
        <a:prstGeom prst="ellipse">
          <a:avLst/>
        </a:prstGeom>
        <a:solidFill>
          <a:srgbClr val="00455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err="1">
              <a:solidFill>
                <a:srgbClr val="000000"/>
              </a:solidFill>
              <a:latin typeface="Corbel" panose="020B0503020204020204"/>
              <a:ea typeface="+mn-ea"/>
              <a:cs typeface="+mn-cs"/>
            </a:rPr>
            <a:t>Confidentia-lity</a:t>
          </a:r>
          <a:endParaRPr lang="en-US" sz="1600" b="0" kern="1200" dirty="0">
            <a:solidFill>
              <a:srgbClr val="000000"/>
            </a:solidFill>
            <a:latin typeface="Corbel" panose="020B0503020204020204"/>
            <a:ea typeface="+mn-ea"/>
            <a:cs typeface="+mn-cs"/>
          </a:endParaRPr>
        </a:p>
      </dsp:txBody>
      <dsp:txXfrm>
        <a:off x="717096" y="1147523"/>
        <a:ext cx="1039054" cy="824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83894-6768-104C-8553-DF45A8F4BC4C}">
      <dsp:nvSpPr>
        <dsp:cNvPr id="0" name=""/>
        <dsp:cNvSpPr/>
      </dsp:nvSpPr>
      <dsp:spPr>
        <a:xfrm>
          <a:off x="1741561" y="1024420"/>
          <a:ext cx="2374692" cy="2374692"/>
        </a:xfrm>
        <a:prstGeom prst="ellipse">
          <a:avLst/>
        </a:prstGeom>
        <a:solidFill>
          <a:srgbClr val="2BAC6D">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latin typeface="Corbel" panose="020B0503020204020204"/>
              <a:ea typeface="+mn-ea"/>
              <a:cs typeface="+mn-cs"/>
            </a:rPr>
            <a:t>PARTICIPANT </a:t>
          </a:r>
        </a:p>
        <a:p>
          <a:pPr marL="0" lvl="0" indent="0" algn="ctr" defTabSz="889000">
            <a:lnSpc>
              <a:spcPct val="90000"/>
            </a:lnSpc>
            <a:spcBef>
              <a:spcPct val="0"/>
            </a:spcBef>
            <a:spcAft>
              <a:spcPct val="35000"/>
            </a:spcAft>
            <a:buNone/>
          </a:pPr>
          <a:r>
            <a:rPr lang="en-US" sz="2000" b="1" kern="1200">
              <a:solidFill>
                <a:srgbClr val="000000"/>
              </a:solidFill>
              <a:latin typeface="Corbel" panose="020B0503020204020204"/>
              <a:ea typeface="+mn-ea"/>
              <a:cs typeface="+mn-cs"/>
            </a:rPr>
            <a:t>PROTECTION </a:t>
          </a:r>
          <a:endParaRPr lang="en-US" sz="2000" b="1" kern="1200" dirty="0">
            <a:solidFill>
              <a:srgbClr val="000000"/>
            </a:solidFill>
            <a:latin typeface="Corbel" panose="020B0503020204020204"/>
            <a:ea typeface="+mn-ea"/>
            <a:cs typeface="+mn-cs"/>
          </a:endParaRPr>
        </a:p>
      </dsp:txBody>
      <dsp:txXfrm>
        <a:off x="2089327" y="1372186"/>
        <a:ext cx="1679160" cy="1679160"/>
      </dsp:txXfrm>
    </dsp:sp>
    <dsp:sp modelId="{E9DDE352-3DAE-274B-973C-648CBB5E4277}">
      <dsp:nvSpPr>
        <dsp:cNvPr id="0" name=""/>
        <dsp:cNvSpPr/>
      </dsp:nvSpPr>
      <dsp:spPr>
        <a:xfrm>
          <a:off x="2064335" y="73264"/>
          <a:ext cx="1729144" cy="1187346"/>
        </a:xfrm>
        <a:prstGeom prst="ellipse">
          <a:avLst/>
        </a:prstGeom>
        <a:solidFill>
          <a:srgbClr val="00ABCE">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Regulations &amp; Guidelines</a:t>
          </a:r>
        </a:p>
      </dsp:txBody>
      <dsp:txXfrm>
        <a:off x="2317562" y="247147"/>
        <a:ext cx="1222690" cy="839580"/>
      </dsp:txXfrm>
    </dsp:sp>
    <dsp:sp modelId="{F51920DC-CEBF-DE44-B235-458D49D14C65}">
      <dsp:nvSpPr>
        <dsp:cNvPr id="0" name=""/>
        <dsp:cNvSpPr/>
      </dsp:nvSpPr>
      <dsp:spPr>
        <a:xfrm>
          <a:off x="3450215" y="1140715"/>
          <a:ext cx="1895824" cy="1187346"/>
        </a:xfrm>
        <a:prstGeom prst="ellipse">
          <a:avLst/>
        </a:prstGeom>
        <a:solidFill>
          <a:srgbClr val="FBB80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Ethics Committee review  </a:t>
          </a:r>
        </a:p>
      </dsp:txBody>
      <dsp:txXfrm>
        <a:off x="3727852" y="1314598"/>
        <a:ext cx="1340550" cy="839580"/>
      </dsp:txXfrm>
    </dsp:sp>
    <dsp:sp modelId="{E9A8CA9C-A667-EE4A-8607-92BCB47CE8C5}">
      <dsp:nvSpPr>
        <dsp:cNvPr id="0" name=""/>
        <dsp:cNvSpPr/>
      </dsp:nvSpPr>
      <dsp:spPr>
        <a:xfrm>
          <a:off x="2943445" y="2867886"/>
          <a:ext cx="1786980" cy="1187346"/>
        </a:xfrm>
        <a:prstGeom prst="ellipse">
          <a:avLst/>
        </a:prstGeom>
        <a:solidFill>
          <a:srgbClr val="E95B0C">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FF0000"/>
              </a:solidFill>
              <a:latin typeface="Corbel" panose="020B0503020204020204"/>
              <a:ea typeface="+mn-ea"/>
              <a:cs typeface="+mn-cs"/>
            </a:rPr>
            <a:t>Risk Benefit</a:t>
          </a:r>
        </a:p>
      </dsp:txBody>
      <dsp:txXfrm>
        <a:off x="3205142" y="3041769"/>
        <a:ext cx="1263586" cy="839580"/>
      </dsp:txXfrm>
    </dsp:sp>
    <dsp:sp modelId="{90FC1F63-3F30-0B46-B6DE-4644544BD0C9}">
      <dsp:nvSpPr>
        <dsp:cNvPr id="0" name=""/>
        <dsp:cNvSpPr/>
      </dsp:nvSpPr>
      <dsp:spPr>
        <a:xfrm>
          <a:off x="1200394" y="2867886"/>
          <a:ext cx="1640972" cy="1187346"/>
        </a:xfrm>
        <a:prstGeom prst="ellipse">
          <a:avLst/>
        </a:prstGeom>
        <a:solidFill>
          <a:srgbClr val="B1B2B3">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Informed Consent </a:t>
          </a:r>
        </a:p>
      </dsp:txBody>
      <dsp:txXfrm>
        <a:off x="1440709" y="3041769"/>
        <a:ext cx="1160342" cy="839580"/>
      </dsp:txXfrm>
    </dsp:sp>
    <dsp:sp modelId="{4C34053C-7C96-0242-80FD-5E2F57981844}">
      <dsp:nvSpPr>
        <dsp:cNvPr id="0" name=""/>
        <dsp:cNvSpPr/>
      </dsp:nvSpPr>
      <dsp:spPr>
        <a:xfrm>
          <a:off x="367766" y="1150169"/>
          <a:ext cx="1882098" cy="1080829"/>
        </a:xfrm>
        <a:prstGeom prst="ellipse">
          <a:avLst/>
        </a:prstGeom>
        <a:solidFill>
          <a:srgbClr val="00455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0000"/>
              </a:solidFill>
              <a:latin typeface="Corbel" panose="020B0503020204020204"/>
              <a:ea typeface="+mn-ea"/>
              <a:cs typeface="+mn-cs"/>
            </a:rPr>
            <a:t>Confidentiality</a:t>
          </a:r>
        </a:p>
      </dsp:txBody>
      <dsp:txXfrm>
        <a:off x="643393" y="1308453"/>
        <a:ext cx="1330844" cy="76426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CF1E84-D85A-4458-8E0C-F27EB0E9B841}" type="datetimeFigureOut">
              <a:rPr lang="en-GB" smtClean="0"/>
              <a:t>05/02/2025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8EB99A-51B5-41AF-BC9B-89E6E724E2B9}" type="slidenum">
              <a:rPr lang="en-GB" smtClean="0"/>
              <a:t>‹#›</a:t>
            </a:fld>
            <a:endParaRPr lang="en-GB"/>
          </a:p>
        </p:txBody>
      </p:sp>
    </p:spTree>
    <p:extLst>
      <p:ext uri="{BB962C8B-B14F-4D97-AF65-F5344CB8AC3E}">
        <p14:creationId xmlns:p14="http://schemas.microsoft.com/office/powerpoint/2010/main" val="114501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2976E-2BF6-4337-8AED-0B2F37E55D67}" type="datetimeFigureOut">
              <a:rPr lang="en-GB" smtClean="0"/>
              <a:t>05/02/2025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C09F5-B1E1-4D29-8FEE-972E498D48CE}" type="slidenum">
              <a:rPr lang="en-GB" smtClean="0"/>
              <a:t>‹#›</a:t>
            </a:fld>
            <a:endParaRPr lang="en-GB"/>
          </a:p>
        </p:txBody>
      </p:sp>
    </p:spTree>
    <p:extLst>
      <p:ext uri="{BB962C8B-B14F-4D97-AF65-F5344CB8AC3E}">
        <p14:creationId xmlns:p14="http://schemas.microsoft.com/office/powerpoint/2010/main" val="86643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308ED-229A-9545-9723-42B3A71AD6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71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68747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29719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76132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209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96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6526"/>
            <a:ext cx="8940800" cy="752475"/>
          </a:xfrm>
          <a:prstGeom prst="rect">
            <a:avLst/>
          </a:prstGeom>
        </p:spPr>
        <p:txBody>
          <a:bodyPr>
            <a:noAutofit/>
          </a:bodyPr>
          <a:lstStyle>
            <a:lvl1pPr algn="l">
              <a:defRPr sz="4000" baseline="0">
                <a:solidFill>
                  <a:schemeClr val="bg1"/>
                </a:solidFill>
                <a:latin typeface="Corbel" panose="020B0503020204020204" pitchFamily="34" charset="0"/>
              </a:defRPr>
            </a:lvl1pPr>
          </a:lstStyle>
          <a:p>
            <a:r>
              <a:rPr lang="en-US" dirty="0"/>
              <a:t>Slide Title</a:t>
            </a:r>
          </a:p>
        </p:txBody>
      </p:sp>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37895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5" name="Title 1"/>
          <p:cNvSpPr>
            <a:spLocks noGrp="1"/>
          </p:cNvSpPr>
          <p:nvPr>
            <p:ph type="title" hasCustomPrompt="1"/>
          </p:nvPr>
        </p:nvSpPr>
        <p:spPr>
          <a:xfrm>
            <a:off x="609601" y="279132"/>
            <a:ext cx="8940800"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4"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6"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20022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2" y="279132"/>
            <a:ext cx="8929509"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6"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37463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1" y="279132"/>
            <a:ext cx="8929511"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7"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564219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2" y="279132"/>
            <a:ext cx="8929509" cy="623236"/>
          </a:xfrm>
          <a:prstGeom prst="rect">
            <a:avLst/>
          </a:prstGeom>
        </p:spPr>
        <p:txBody>
          <a:bodyPr>
            <a:normAutofit/>
          </a:bodyPr>
          <a:lstStyle>
            <a:lvl1pPr algn="l">
              <a:defRPr sz="28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6"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437195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1" y="279132"/>
            <a:ext cx="8929511"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7"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31267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953910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130426"/>
            <a:ext cx="11226800" cy="1470025"/>
          </a:xfrm>
        </p:spPr>
        <p:txBody>
          <a:bodyPr>
            <a:normAutofit/>
          </a:bodyPr>
          <a:lstStyle>
            <a:lvl1pPr algn="l">
              <a:defRPr sz="2400">
                <a:solidFill>
                  <a:srgbClr val="000000"/>
                </a:solidFill>
                <a:latin typeface="Arial Black"/>
                <a:cs typeface="Arial Black"/>
              </a:defRPr>
            </a:lvl1pPr>
          </a:lstStyle>
          <a:p>
            <a:r>
              <a:rPr lang="en-US"/>
              <a:t>Click to edit Master title style</a:t>
            </a:r>
            <a:endParaRPr lang="en-US" dirty="0"/>
          </a:p>
        </p:txBody>
      </p:sp>
      <p:sp>
        <p:nvSpPr>
          <p:cNvPr id="3" name="Subtitle 2"/>
          <p:cNvSpPr>
            <a:spLocks noGrp="1"/>
          </p:cNvSpPr>
          <p:nvPr>
            <p:ph type="subTitle" idx="1"/>
          </p:nvPr>
        </p:nvSpPr>
        <p:spPr>
          <a:xfrm>
            <a:off x="406400" y="3886200"/>
            <a:ext cx="11226800" cy="1587500"/>
          </a:xfrm>
          <a:prstGeom prst="rect">
            <a:avLst/>
          </a:prstGeom>
        </p:spPr>
        <p:txBody>
          <a:bodyPr>
            <a:normAutofit/>
          </a:bodyPr>
          <a:lstStyle>
            <a:lvl1pPr marL="0" indent="0" algn="l">
              <a:buNone/>
              <a:defRPr sz="2200">
                <a:solidFill>
                  <a:srgbClr val="00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161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13858" y="2851831"/>
            <a:ext cx="9459685" cy="1033462"/>
          </a:xfrm>
        </p:spPr>
        <p:txBody>
          <a:bodyPr>
            <a:normAutofit/>
          </a:bodyPr>
          <a:lstStyle>
            <a:lvl1pPr algn="ctr">
              <a:defRPr sz="4000">
                <a:solidFill>
                  <a:srgbClr val="000000"/>
                </a:solidFill>
                <a:latin typeface="+mn-lt"/>
                <a:cs typeface="Arial Black"/>
              </a:defRPr>
            </a:lvl1pPr>
          </a:lstStyle>
          <a:p>
            <a:r>
              <a:rPr lang="en-GB" dirty="0"/>
              <a:t>Click to add title</a:t>
            </a:r>
            <a:endParaRPr lang="en-US" dirty="0"/>
          </a:p>
        </p:txBody>
      </p:sp>
    </p:spTree>
    <p:extLst>
      <p:ext uri="{BB962C8B-B14F-4D97-AF65-F5344CB8AC3E}">
        <p14:creationId xmlns:p14="http://schemas.microsoft.com/office/powerpoint/2010/main" val="113926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116632"/>
            <a:ext cx="9372736" cy="1033462"/>
          </a:xfrm>
        </p:spPr>
        <p:txBody>
          <a:bodyPr>
            <a:normAutofit/>
          </a:bodyPr>
          <a:lstStyle>
            <a:lvl1pPr algn="l">
              <a:defRPr sz="4400">
                <a:solidFill>
                  <a:schemeClr val="bg1"/>
                </a:solidFill>
                <a:latin typeface="+mj-lt"/>
                <a:cs typeface="Arial Black"/>
              </a:defRPr>
            </a:lvl1pPr>
          </a:lstStyle>
          <a:p>
            <a:r>
              <a:rPr lang="en-GB" dirty="0"/>
              <a:t>Click to add title</a:t>
            </a:r>
            <a:endParaRPr lang="en-US" dirty="0"/>
          </a:p>
        </p:txBody>
      </p:sp>
      <p:sp>
        <p:nvSpPr>
          <p:cNvPr id="3" name="Content Placeholder 2"/>
          <p:cNvSpPr>
            <a:spLocks noGrp="1"/>
          </p:cNvSpPr>
          <p:nvPr>
            <p:ph idx="1"/>
          </p:nvPr>
        </p:nvSpPr>
        <p:spPr>
          <a:xfrm>
            <a:off x="1426027" y="1433016"/>
            <a:ext cx="10352316" cy="4485184"/>
          </a:xfrm>
          <a:prstGeom prst="rect">
            <a:avLst/>
          </a:prstGeom>
        </p:spPr>
        <p:txBody>
          <a:bodyPr>
            <a:normAutofit/>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085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333" y="2794001"/>
            <a:ext cx="5384800" cy="32385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794001"/>
            <a:ext cx="5384800" cy="32385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23333" y="1570038"/>
            <a:ext cx="11159067" cy="1033462"/>
          </a:xfrm>
        </p:spPr>
        <p:txBody>
          <a:bodyPr>
            <a:normAutofit/>
          </a:bodyPr>
          <a:lstStyle>
            <a:lvl1pPr algn="l">
              <a:defRPr sz="4000">
                <a:solidFill>
                  <a:srgbClr val="000000"/>
                </a:solidFill>
                <a:latin typeface="Arial Black"/>
                <a:cs typeface="Arial Black"/>
              </a:defRPr>
            </a:lvl1pPr>
          </a:lstStyle>
          <a:p>
            <a:r>
              <a:rPr lang="en-GB" dirty="0"/>
              <a:t>Click to add title</a:t>
            </a:r>
            <a:endParaRPr lang="en-US" dirty="0"/>
          </a:p>
        </p:txBody>
      </p:sp>
    </p:spTree>
    <p:extLst>
      <p:ext uri="{BB962C8B-B14F-4D97-AF65-F5344CB8AC3E}">
        <p14:creationId xmlns:p14="http://schemas.microsoft.com/office/powerpoint/2010/main" val="4157447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xfrm>
            <a:off x="2256367" y="6570664"/>
            <a:ext cx="8255000" cy="287337"/>
          </a:xfrm>
          <a:prstGeom prst="rect">
            <a:avLst/>
          </a:prstGeom>
          <a:ln/>
        </p:spPr>
        <p:txBody>
          <a:bodyPr/>
          <a:lstStyle>
            <a:lvl1pPr>
              <a:defRPr/>
            </a:lvl1pPr>
          </a:lstStyle>
          <a:p>
            <a:pPr>
              <a:defRPr/>
            </a:pPr>
            <a:r>
              <a:rPr lang="en-GB"/>
              <a:t>London School of Hygiene &amp; Tropical Medicine</a:t>
            </a:r>
          </a:p>
        </p:txBody>
      </p:sp>
    </p:spTree>
    <p:extLst>
      <p:ext uri="{BB962C8B-B14F-4D97-AF65-F5344CB8AC3E}">
        <p14:creationId xmlns:p14="http://schemas.microsoft.com/office/powerpoint/2010/main" val="3596946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11176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6400800" y="1752600"/>
            <a:ext cx="5080000" cy="4114800"/>
          </a:xfrm>
        </p:spPr>
        <p:txBody>
          <a:bodyPr/>
          <a:lstStyle/>
          <a:p>
            <a:pPr lvl="0"/>
            <a:endParaRPr lang="en-IN" noProof="0"/>
          </a:p>
        </p:txBody>
      </p:sp>
      <p:sp>
        <p:nvSpPr>
          <p:cNvPr id="5" name="Rectangle 11"/>
          <p:cNvSpPr>
            <a:spLocks noGrp="1" noChangeArrowheads="1"/>
          </p:cNvSpPr>
          <p:nvPr>
            <p:ph type="dt" sz="half" idx="10"/>
          </p:nvPr>
        </p:nvSpPr>
        <p:spPr>
          <a:xfrm>
            <a:off x="1219200" y="63246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0"/>
                <a:cs typeface="Arial" charset="0"/>
              </a:defRPr>
            </a:lvl1pPr>
          </a:lstStyle>
          <a:p>
            <a:pPr>
              <a:defRPr/>
            </a:pPr>
            <a:endParaRPr lang="de-DE"/>
          </a:p>
        </p:txBody>
      </p:sp>
      <p:sp>
        <p:nvSpPr>
          <p:cNvPr id="6" name="Rectangle 12"/>
          <p:cNvSpPr>
            <a:spLocks noGrp="1" noChangeArrowheads="1"/>
          </p:cNvSpPr>
          <p:nvPr>
            <p:ph type="ftr" sz="quarter" idx="11"/>
          </p:nvPr>
        </p:nvSpPr>
        <p:spPr>
          <a:xfrm>
            <a:off x="4470400" y="6324600"/>
            <a:ext cx="38608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0"/>
                <a:cs typeface="Arial" charset="0"/>
              </a:defRPr>
            </a:lvl1pPr>
          </a:lstStyle>
          <a:p>
            <a:pPr>
              <a:defRPr/>
            </a:pPr>
            <a:endParaRPr lang="de-DE"/>
          </a:p>
        </p:txBody>
      </p:sp>
      <p:sp>
        <p:nvSpPr>
          <p:cNvPr id="7" name="Rectangle 13"/>
          <p:cNvSpPr>
            <a:spLocks noGrp="1" noChangeArrowheads="1"/>
          </p:cNvSpPr>
          <p:nvPr>
            <p:ph type="sldNum" sz="quarter" idx="12"/>
          </p:nvPr>
        </p:nvSpPr>
        <p:spPr>
          <a:xfrm>
            <a:off x="9042400" y="63246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D78C137-23A4-4154-937B-4CBAB0C95825}" type="slidenum">
              <a:rPr lang="en-US"/>
              <a:pPr>
                <a:defRPr/>
              </a:pPr>
              <a:t>‹#›</a:t>
            </a:fld>
            <a:endParaRPr lang="en-US"/>
          </a:p>
        </p:txBody>
      </p:sp>
    </p:spTree>
    <p:extLst>
      <p:ext uri="{BB962C8B-B14F-4D97-AF65-F5344CB8AC3E}">
        <p14:creationId xmlns:p14="http://schemas.microsoft.com/office/powerpoint/2010/main" val="3492601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57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860283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974383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70536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E05F50-366B-45E3-8F48-CCAA82F985BE}"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411685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211454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636414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76641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424763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916529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92855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828756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86709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05F50-366B-45E3-8F48-CCAA82F985BE}"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55968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05F50-366B-45E3-8F48-CCAA82F985BE}" type="datetimeFigureOut">
              <a:rPr lang="en-GB" smtClean="0"/>
              <a:t>05/02/2025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272565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05F50-366B-45E3-8F48-CCAA82F985BE}" type="datetimeFigureOut">
              <a:rPr lang="en-GB" smtClean="0"/>
              <a:t>05/02/2025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349752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05F50-366B-45E3-8F48-CCAA82F985BE}" type="datetimeFigureOut">
              <a:rPr lang="en-GB" smtClean="0"/>
              <a:t>05/02/2025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43213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E05F50-366B-45E3-8F48-CCAA82F985BE}"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306727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E05F50-366B-45E3-8F48-CCAA82F985BE}"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74869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5F50-366B-45E3-8F48-CCAA82F985BE}"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D3F9B-69E3-4A90-A709-745672789718}" type="slidenum">
              <a:rPr lang="en-GB" smtClean="0"/>
              <a:t>‹#›</a:t>
            </a:fld>
            <a:endParaRPr lang="en-GB"/>
          </a:p>
        </p:txBody>
      </p:sp>
    </p:spTree>
    <p:extLst>
      <p:ext uri="{BB962C8B-B14F-4D97-AF65-F5344CB8AC3E}">
        <p14:creationId xmlns:p14="http://schemas.microsoft.com/office/powerpoint/2010/main" val="75254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15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342991" rtl="0" eaLnBrk="1" latinLnBrk="0" hangingPunct="1">
        <a:spcBef>
          <a:spcPct val="0"/>
        </a:spcBef>
        <a:buNone/>
        <a:defRPr sz="3301" kern="1200" baseline="0">
          <a:solidFill>
            <a:schemeClr val="bg2"/>
          </a:solidFill>
          <a:latin typeface="merriweather" charset="0"/>
          <a:ea typeface="+mj-ea"/>
          <a:cs typeface="+mj-cs"/>
        </a:defRPr>
      </a:lvl1pPr>
    </p:titleStyle>
    <p:bodyStyle>
      <a:lvl1pPr marL="257244" indent="-257244" algn="l" defTabSz="342991" rtl="0" eaLnBrk="1" latinLnBrk="0" hangingPunct="1">
        <a:spcBef>
          <a:spcPct val="20000"/>
        </a:spcBef>
        <a:buFont typeface="Arial"/>
        <a:buChar char="•"/>
        <a:defRPr sz="2401" kern="1200">
          <a:solidFill>
            <a:schemeClr val="tx1"/>
          </a:solidFill>
          <a:latin typeface="+mn-lt"/>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32150744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nbcpakistan.org.pk/assets/may-16-bioethics-facilitator-book---may-16,-2017.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hhs.gov/ohrp/international/compilation-human-research-standards/index.html" TargetMode="External"/><Relationship Id="rId2" Type="http://schemas.openxmlformats.org/officeDocument/2006/relationships/hyperlink" Target="http://conventions.coe.int/Treaty/EN/Treaties/Html/164.htm" TargetMode="External"/><Relationship Id="rId1" Type="http://schemas.openxmlformats.org/officeDocument/2006/relationships/slideLayout" Target="../slideLayouts/slideLayout2.xml"/><Relationship Id="rId5" Type="http://schemas.openxmlformats.org/officeDocument/2006/relationships/hyperlink" Target="http://whqlibdoc.who.int/publications/2009/9789241547727_eng.pdf" TargetMode="External"/><Relationship Id="rId4" Type="http://schemas.openxmlformats.org/officeDocument/2006/relationships/hyperlink" Target="http://www.who.int/tdr/publications/tdr-research-publications/ethical-challenges-study-design/en/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hopkinsmedicine.org/" TargetMode="External"/><Relationship Id="rId13"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jpeg"/><Relationship Id="rId10" Type="http://schemas.openxmlformats.org/officeDocument/2006/relationships/hyperlink" Target="http://www.pfizer.co.uk/sites/uk/Pages/default.aspx" TargetMode="External"/><Relationship Id="rId4" Type="http://schemas.openxmlformats.org/officeDocument/2006/relationships/image" Target="../media/image9.jpeg"/><Relationship Id="rId9" Type="http://schemas.openxmlformats.org/officeDocument/2006/relationships/image" Target="../media/image13.jpe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41649"/>
            <a:ext cx="10515600" cy="2470376"/>
          </a:xfrm>
          <a:solidFill>
            <a:schemeClr val="accent1">
              <a:lumMod val="20000"/>
              <a:lumOff val="80000"/>
            </a:schemeClr>
          </a:solidFill>
          <a:ln>
            <a:solidFill>
              <a:srgbClr val="008000"/>
            </a:solidFill>
          </a:ln>
        </p:spPr>
        <p:txBody>
          <a:bodyPr>
            <a:normAutofit fontScale="90000"/>
          </a:bodyPr>
          <a:lstStyle/>
          <a:p>
            <a:pPr lvl="0" algn="ctr">
              <a:spcBef>
                <a:spcPts val="1000"/>
              </a:spcBef>
            </a:pPr>
            <a:r>
              <a:rPr lang="en-US" sz="3200" b="1" dirty="0">
                <a:solidFill>
                  <a:prstClr val="black"/>
                </a:solidFill>
                <a:latin typeface="Times New Roman" panose="02020603050405020304" pitchFamily="18" charset="0"/>
                <a:ea typeface="+mn-ea"/>
                <a:cs typeface="Times New Roman" panose="02020603050405020304" pitchFamily="18" charset="0"/>
              </a:rPr>
              <a:t>Patient Doctor relationship</a:t>
            </a:r>
            <a:br>
              <a:rPr lang="en-US" sz="2800" b="1" dirty="0">
                <a:solidFill>
                  <a:prstClr val="black"/>
                </a:solidFill>
                <a:latin typeface="Times New Roman" panose="02020603050405020304" pitchFamily="18" charset="0"/>
                <a:ea typeface="+mn-ea"/>
                <a:cs typeface="Times New Roman" panose="02020603050405020304" pitchFamily="18" charset="0"/>
              </a:rPr>
            </a:br>
            <a:r>
              <a:rPr lang="en-US" sz="2800" b="1" dirty="0">
                <a:solidFill>
                  <a:prstClr val="black"/>
                </a:solidFill>
                <a:latin typeface="Times New Roman" panose="02020603050405020304" pitchFamily="18" charset="0"/>
                <a:ea typeface="+mn-ea"/>
                <a:cs typeface="Times New Roman" panose="02020603050405020304" pitchFamily="18" charset="0"/>
              </a:rPr>
              <a:t>(Informed Consent </a:t>
            </a:r>
            <a:br>
              <a:rPr lang="en-US" sz="2800" b="1" dirty="0">
                <a:solidFill>
                  <a:prstClr val="black"/>
                </a:solidFill>
                <a:latin typeface="Times New Roman" panose="02020603050405020304" pitchFamily="18" charset="0"/>
                <a:ea typeface="+mn-ea"/>
                <a:cs typeface="Times New Roman" panose="02020603050405020304" pitchFamily="18" charset="0"/>
              </a:rPr>
            </a:br>
            <a:r>
              <a:rPr lang="en-US" sz="2800" b="1" dirty="0">
                <a:solidFill>
                  <a:prstClr val="black"/>
                </a:solidFill>
                <a:latin typeface="Times New Roman" panose="02020603050405020304" pitchFamily="18" charset="0"/>
                <a:ea typeface="+mn-ea"/>
                <a:cs typeface="Times New Roman" panose="02020603050405020304" pitchFamily="18" charset="0"/>
              </a:rPr>
              <a:t>Confidentiality </a:t>
            </a:r>
            <a:br>
              <a:rPr lang="en-US" sz="2800" b="1" dirty="0">
                <a:solidFill>
                  <a:prstClr val="black"/>
                </a:solidFill>
                <a:latin typeface="Times New Roman" panose="02020603050405020304" pitchFamily="18" charset="0"/>
                <a:ea typeface="+mn-ea"/>
                <a:cs typeface="Times New Roman" panose="02020603050405020304" pitchFamily="18" charset="0"/>
              </a:rPr>
            </a:br>
            <a:r>
              <a:rPr lang="en-US" sz="2800" b="1" dirty="0">
                <a:solidFill>
                  <a:prstClr val="black"/>
                </a:solidFill>
                <a:latin typeface="Times New Roman" panose="02020603050405020304" pitchFamily="18" charset="0"/>
                <a:ea typeface="+mn-ea"/>
                <a:cs typeface="Times New Roman" panose="02020603050405020304" pitchFamily="18" charset="0"/>
              </a:rPr>
              <a:t>Disclosure )</a:t>
            </a:r>
            <a:br>
              <a:rPr lang="en-US" sz="2800" b="1" dirty="0">
                <a:solidFill>
                  <a:prstClr val="black"/>
                </a:solidFill>
                <a:latin typeface="Times New Roman" panose="02020603050405020304" pitchFamily="18" charset="0"/>
                <a:ea typeface="+mn-ea"/>
                <a:cs typeface="Times New Roman" panose="02020603050405020304" pitchFamily="18" charset="0"/>
              </a:rPr>
            </a:br>
            <a:endParaRPr lang="en-GB" dirty="0"/>
          </a:p>
        </p:txBody>
      </p:sp>
      <p:sp>
        <p:nvSpPr>
          <p:cNvPr id="3" name="Text Placeholder 2"/>
          <p:cNvSpPr>
            <a:spLocks noGrp="1"/>
          </p:cNvSpPr>
          <p:nvPr>
            <p:ph type="body" idx="1"/>
          </p:nvPr>
        </p:nvSpPr>
        <p:spPr>
          <a:solidFill>
            <a:schemeClr val="accent2">
              <a:lumMod val="40000"/>
              <a:lumOff val="60000"/>
            </a:schemeClr>
          </a:solidFill>
        </p:spPr>
        <p:txBody>
          <a:bodyPr>
            <a:normAutofit/>
          </a:bodyPr>
          <a:lstStyle/>
          <a:p>
            <a:pPr algn="ctr"/>
            <a:r>
              <a:rPr lang="en-GB" sz="2800" b="1" dirty="0">
                <a:solidFill>
                  <a:srgbClr val="0070C0"/>
                </a:solidFill>
                <a:latin typeface="Times New Roman" panose="02020603050405020304" pitchFamily="18" charset="0"/>
                <a:cs typeface="Times New Roman" panose="02020603050405020304" pitchFamily="18" charset="0"/>
              </a:rPr>
              <a:t>ENT  Module </a:t>
            </a:r>
          </a:p>
          <a:p>
            <a:pPr algn="ctr"/>
            <a:r>
              <a:rPr lang="en-GB" sz="2800" b="1" dirty="0">
                <a:solidFill>
                  <a:srgbClr val="0070C0"/>
                </a:solidFill>
                <a:latin typeface="Times New Roman" panose="02020603050405020304" pitchFamily="18" charset="0"/>
                <a:cs typeface="Times New Roman" panose="02020603050405020304" pitchFamily="18" charset="0"/>
              </a:rPr>
              <a:t>Dr </a:t>
            </a:r>
            <a:r>
              <a:rPr lang="en-GB" sz="2800" b="1" dirty="0" err="1">
                <a:solidFill>
                  <a:srgbClr val="0070C0"/>
                </a:solidFill>
                <a:latin typeface="Times New Roman" panose="02020603050405020304" pitchFamily="18" charset="0"/>
                <a:cs typeface="Times New Roman" panose="02020603050405020304" pitchFamily="18" charset="0"/>
              </a:rPr>
              <a:t>Afifa</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Kulsoom</a:t>
            </a:r>
            <a:endParaRPr lang="en-GB" sz="2800" b="1" dirty="0">
              <a:solidFill>
                <a:srgbClr val="0070C0"/>
              </a:solidFill>
              <a:latin typeface="Times New Roman" panose="02020603050405020304" pitchFamily="18" charset="0"/>
              <a:cs typeface="Times New Roman" panose="02020603050405020304" pitchFamily="18" charset="0"/>
            </a:endParaRPr>
          </a:p>
          <a:p>
            <a:pPr algn="ctr"/>
            <a:r>
              <a:rPr lang="en-GB" sz="2800" b="1" dirty="0">
                <a:solidFill>
                  <a:srgbClr val="0070C0"/>
                </a:solidFill>
                <a:latin typeface="Times New Roman" panose="02020603050405020304" pitchFamily="18" charset="0"/>
                <a:cs typeface="Times New Roman" panose="02020603050405020304" pitchFamily="18" charset="0"/>
              </a:rPr>
              <a:t>Dr Mehwish Riaz</a:t>
            </a: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0653" y="416244"/>
            <a:ext cx="1243965" cy="1293495"/>
          </a:xfrm>
          <a:prstGeom prst="rect">
            <a:avLst/>
          </a:prstGeom>
          <a:noFill/>
          <a:ln>
            <a:noFill/>
          </a:ln>
        </p:spPr>
      </p:pic>
    </p:spTree>
    <p:extLst>
      <p:ext uri="{BB962C8B-B14F-4D97-AF65-F5344CB8AC3E}">
        <p14:creationId xmlns:p14="http://schemas.microsoft.com/office/powerpoint/2010/main" val="160473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7 ethical requirements </a:t>
            </a:r>
          </a:p>
        </p:txBody>
      </p:sp>
      <p:sp>
        <p:nvSpPr>
          <p:cNvPr id="3" name="Content Placeholder 2"/>
          <p:cNvSpPr>
            <a:spLocks noGrp="1"/>
          </p:cNvSpPr>
          <p:nvPr>
            <p:ph idx="1"/>
          </p:nvPr>
        </p:nvSpPr>
        <p:spPr/>
        <p:txBody>
          <a:bodyPr/>
          <a:lstStyle/>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Social or scientific value</a:t>
            </a:r>
          </a:p>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Scientific validity</a:t>
            </a:r>
          </a:p>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Fair participant selection</a:t>
            </a:r>
          </a:p>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Favourable risk-benefit ratio</a:t>
            </a:r>
          </a:p>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Independent review</a:t>
            </a:r>
          </a:p>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Informed consent</a:t>
            </a:r>
          </a:p>
          <a:p>
            <a:pPr marL="514350" lvl="0" indent="-514350" defTabSz="342991">
              <a:lnSpc>
                <a:spcPct val="100000"/>
              </a:lnSpc>
              <a:spcBef>
                <a:spcPct val="20000"/>
              </a:spcBef>
              <a:buFont typeface="+mj-lt"/>
              <a:buAutoNum type="arabicPeriod"/>
            </a:pPr>
            <a:r>
              <a:rPr lang="en-GB" dirty="0">
                <a:solidFill>
                  <a:srgbClr val="000000"/>
                </a:solidFill>
                <a:latin typeface="Corbel" panose="020B0503020204020204" pitchFamily="34" charset="0"/>
              </a:rPr>
              <a:t>Respect for potential and enrolled participants</a:t>
            </a:r>
          </a:p>
          <a:p>
            <a:endParaRPr lang="en-GB" dirty="0"/>
          </a:p>
        </p:txBody>
      </p:sp>
      <p:graphicFrame>
        <p:nvGraphicFramePr>
          <p:cNvPr id="4" name="Diagram 3">
            <a:extLst>
              <a:ext uri="{FF2B5EF4-FFF2-40B4-BE49-F238E27FC236}">
                <a16:creationId xmlns:a16="http://schemas.microsoft.com/office/drawing/2014/main" id="{A5B742D4-FB0C-4586-AC8B-56B70FA6E37D}"/>
              </a:ext>
            </a:extLst>
          </p:cNvPr>
          <p:cNvGraphicFramePr/>
          <p:nvPr>
            <p:extLst>
              <p:ext uri="{D42A27DB-BD31-4B8C-83A1-F6EECF244321}">
                <p14:modId xmlns:p14="http://schemas.microsoft.com/office/powerpoint/2010/main" val="502921957"/>
              </p:ext>
            </p:extLst>
          </p:nvPr>
        </p:nvGraphicFramePr>
        <p:xfrm>
          <a:off x="6348548" y="1045030"/>
          <a:ext cx="5843451"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0202091" y="391251"/>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51239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Ethical review </a:t>
            </a:r>
          </a:p>
        </p:txBody>
      </p:sp>
      <p:sp>
        <p:nvSpPr>
          <p:cNvPr id="3" name="Content Placeholder 2"/>
          <p:cNvSpPr>
            <a:spLocks noGrp="1"/>
          </p:cNvSpPr>
          <p:nvPr>
            <p:ph idx="1"/>
          </p:nvPr>
        </p:nvSpPr>
        <p:spPr/>
        <p:txBody>
          <a:bodyPr>
            <a:normAutofit fontScale="92500" lnSpcReduction="20000"/>
          </a:bodyPr>
          <a:lstStyle/>
          <a:p>
            <a:r>
              <a:rPr lang="en-GB" sz="2600" dirty="0">
                <a:solidFill>
                  <a:srgbClr val="000000"/>
                </a:solidFill>
                <a:latin typeface="Times New Roman" panose="02020603050405020304" pitchFamily="18" charset="0"/>
                <a:cs typeface="Times New Roman" panose="02020603050405020304" pitchFamily="18" charset="0"/>
              </a:rPr>
              <a:t>All research involving humans, their tissue and/or their data </a:t>
            </a:r>
            <a:r>
              <a:rPr lang="en-GB" sz="2600" dirty="0">
                <a:solidFill>
                  <a:srgbClr val="FF0000"/>
                </a:solidFill>
                <a:latin typeface="Times New Roman" panose="02020603050405020304" pitchFamily="18" charset="0"/>
                <a:cs typeface="Times New Roman" panose="02020603050405020304" pitchFamily="18" charset="0"/>
              </a:rPr>
              <a:t>MUST</a:t>
            </a:r>
            <a:r>
              <a:rPr lang="en-GB" sz="2600" dirty="0">
                <a:solidFill>
                  <a:srgbClr val="000000"/>
                </a:solidFill>
                <a:latin typeface="Times New Roman" panose="02020603050405020304" pitchFamily="18" charset="0"/>
                <a:cs typeface="Times New Roman" panose="02020603050405020304" pitchFamily="18" charset="0"/>
              </a:rPr>
              <a:t> have favour</a:t>
            </a:r>
          </a:p>
          <a:p>
            <a:pPr marL="0" indent="0">
              <a:buNone/>
            </a:pPr>
            <a:r>
              <a:rPr lang="en-GB" sz="2600" dirty="0">
                <a:solidFill>
                  <a:srgbClr val="000000"/>
                </a:solidFill>
                <a:latin typeface="Times New Roman" panose="02020603050405020304" pitchFamily="18" charset="0"/>
                <a:cs typeface="Times New Roman" panose="02020603050405020304" pitchFamily="18" charset="0"/>
              </a:rPr>
              <a:t>able ethical opinion </a:t>
            </a:r>
            <a:r>
              <a:rPr lang="en-GB" sz="2600" dirty="0">
                <a:solidFill>
                  <a:srgbClr val="FF0000"/>
                </a:solidFill>
                <a:latin typeface="Times New Roman" panose="02020603050405020304" pitchFamily="18" charset="0"/>
                <a:cs typeface="Times New Roman" panose="02020603050405020304" pitchFamily="18" charset="0"/>
              </a:rPr>
              <a:t>BEFORE</a:t>
            </a:r>
            <a:r>
              <a:rPr lang="en-GB" sz="2600" dirty="0">
                <a:solidFill>
                  <a:srgbClr val="000000"/>
                </a:solidFill>
                <a:latin typeface="Times New Roman" panose="02020603050405020304" pitchFamily="18" charset="0"/>
                <a:cs typeface="Times New Roman" panose="02020603050405020304" pitchFamily="18" charset="0"/>
              </a:rPr>
              <a:t> starting project</a:t>
            </a:r>
          </a:p>
          <a:p>
            <a:pPr marL="0" indent="0">
              <a:buNone/>
            </a:pPr>
            <a:endParaRPr lang="en-GB" sz="2600" dirty="0">
              <a:solidFill>
                <a:srgbClr val="000000"/>
              </a:solidFill>
              <a:latin typeface="Times New Roman" panose="02020603050405020304" pitchFamily="18" charset="0"/>
              <a:cs typeface="Times New Roman" panose="02020603050405020304" pitchFamily="18" charset="0"/>
            </a:endParaRPr>
          </a:p>
          <a:p>
            <a:pPr marL="342900" lvl="0" indent="-342900" defTabSz="342991">
              <a:lnSpc>
                <a:spcPct val="100000"/>
              </a:lnSpc>
              <a:spcBef>
                <a:spcPct val="20000"/>
              </a:spcBef>
            </a:pPr>
            <a:r>
              <a:rPr lang="en-GB" sz="2600" dirty="0">
                <a:solidFill>
                  <a:srgbClr val="000000"/>
                </a:solidFill>
                <a:latin typeface="Times New Roman" panose="02020603050405020304" pitchFamily="18" charset="0"/>
                <a:cs typeface="Times New Roman" panose="02020603050405020304" pitchFamily="18" charset="0"/>
              </a:rPr>
              <a:t>This includes:</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Primary research </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Secondary data analyses</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Studies using previously collected tissue</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Studies using human blood to isolate bacteria/parasites</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Survey based Questionnaires </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Interviews and focus groups</a:t>
            </a:r>
          </a:p>
          <a:p>
            <a:pPr marL="557361" lvl="1" indent="-214370" defTabSz="342991">
              <a:lnSpc>
                <a:spcPct val="100000"/>
              </a:lnSpc>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Clinical trials</a:t>
            </a:r>
          </a:p>
          <a:p>
            <a:pPr marL="0" indent="0">
              <a:buNone/>
            </a:pPr>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28986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Functions of ERB</a:t>
            </a:r>
          </a:p>
        </p:txBody>
      </p:sp>
      <p:sp>
        <p:nvSpPr>
          <p:cNvPr id="3" name="Content Placeholder 2"/>
          <p:cNvSpPr>
            <a:spLocks noGrp="1"/>
          </p:cNvSpPr>
          <p:nvPr>
            <p:ph idx="1"/>
          </p:nvPr>
        </p:nvSpPr>
        <p:spPr/>
        <p:txBody>
          <a:bodyPr>
            <a:noAutofit/>
          </a:bodyPr>
          <a:lstStyle/>
          <a:p>
            <a:pPr marL="0" lvl="0" indent="0" defTabSz="342991">
              <a:lnSpc>
                <a:spcPct val="100000"/>
              </a:lnSpc>
              <a:spcBef>
                <a:spcPct val="20000"/>
              </a:spcBef>
              <a:buNone/>
            </a:pPr>
            <a:r>
              <a:rPr lang="en-GB" dirty="0">
                <a:solidFill>
                  <a:srgbClr val="000000"/>
                </a:solidFill>
                <a:latin typeface="Times New Roman" panose="02020603050405020304" pitchFamily="18" charset="0"/>
                <a:cs typeface="Times New Roman" panose="02020603050405020304" pitchFamily="18" charset="0"/>
              </a:rPr>
              <a:t>Primary role:</a:t>
            </a:r>
          </a:p>
          <a:p>
            <a:pPr marL="557361" lvl="1" indent="-214370" defTabSz="342991">
              <a:lnSpc>
                <a:spcPct val="100000"/>
              </a:lnSpc>
              <a:spcBef>
                <a:spcPct val="20000"/>
              </a:spcBef>
              <a:buFont typeface="Arial"/>
              <a:buChar char="–"/>
            </a:pPr>
            <a:r>
              <a:rPr lang="en-GB" dirty="0">
                <a:solidFill>
                  <a:srgbClr val="000000"/>
                </a:solidFill>
                <a:latin typeface="Times New Roman" panose="02020603050405020304" pitchFamily="18" charset="0"/>
                <a:cs typeface="Times New Roman" panose="02020603050405020304" pitchFamily="18" charset="0"/>
              </a:rPr>
              <a:t>Safeguard the rights, dignity, safety and well-being of all research participants</a:t>
            </a:r>
          </a:p>
          <a:p>
            <a:pPr marL="457200" lvl="1" indent="0" defTabSz="342991">
              <a:lnSpc>
                <a:spcPct val="100000"/>
              </a:lnSpc>
              <a:spcBef>
                <a:spcPct val="20000"/>
              </a:spcBef>
              <a:buNone/>
            </a:pPr>
            <a:endParaRPr lang="en-GB" dirty="0">
              <a:solidFill>
                <a:srgbClr val="000000"/>
              </a:solidFill>
              <a:latin typeface="Times New Roman" panose="02020603050405020304" pitchFamily="18" charset="0"/>
              <a:cs typeface="Times New Roman" panose="02020603050405020304" pitchFamily="18" charset="0"/>
            </a:endParaRPr>
          </a:p>
          <a:p>
            <a:pPr marL="0" lvl="0" indent="0" defTabSz="342991">
              <a:lnSpc>
                <a:spcPct val="100000"/>
              </a:lnSpc>
              <a:spcBef>
                <a:spcPct val="20000"/>
              </a:spcBef>
              <a:buNone/>
            </a:pPr>
            <a:r>
              <a:rPr lang="en-GB" dirty="0">
                <a:solidFill>
                  <a:srgbClr val="000000"/>
                </a:solidFill>
                <a:latin typeface="Times New Roman" panose="02020603050405020304" pitchFamily="18" charset="0"/>
                <a:cs typeface="Times New Roman" panose="02020603050405020304" pitchFamily="18" charset="0"/>
              </a:rPr>
              <a:t>Other roles:</a:t>
            </a:r>
          </a:p>
          <a:p>
            <a:pPr marL="557361" lvl="1" indent="-214370" defTabSz="342991">
              <a:spcBef>
                <a:spcPct val="20000"/>
              </a:spcBef>
              <a:buFont typeface="Arial"/>
              <a:buChar char="–"/>
              <a:defRPr/>
            </a:pPr>
            <a:r>
              <a:rPr lang="en-GB" altLang="en-US" sz="2000" dirty="0">
                <a:solidFill>
                  <a:srgbClr val="000000"/>
                </a:solidFill>
                <a:latin typeface="Times New Roman" panose="02020603050405020304" pitchFamily="18" charset="0"/>
                <a:cs typeface="Times New Roman" panose="02020603050405020304" pitchFamily="18" charset="0"/>
              </a:rPr>
              <a:t>To provide an independent, competent and timely review of the ethics of proposed studies</a:t>
            </a:r>
          </a:p>
          <a:p>
            <a:pPr marL="557361" lvl="1" indent="-214370" defTabSz="342991">
              <a:spcBef>
                <a:spcPct val="20000"/>
              </a:spcBef>
              <a:buFont typeface="Arial"/>
              <a:buChar char="–"/>
              <a:defRPr/>
            </a:pPr>
            <a:r>
              <a:rPr lang="en-GB" altLang="en-US" sz="2000" dirty="0">
                <a:solidFill>
                  <a:srgbClr val="000000"/>
                </a:solidFill>
                <a:latin typeface="Times New Roman" panose="02020603050405020304" pitchFamily="18" charset="0"/>
                <a:cs typeface="Times New Roman" panose="02020603050405020304" pitchFamily="18" charset="0"/>
              </a:rPr>
              <a:t>To ensure that the benefits and burdens of research are fairly distributed amongst the community</a:t>
            </a:r>
          </a:p>
          <a:p>
            <a:pPr marL="557361" lvl="1" indent="-214370" defTabSz="342991">
              <a:lnSpc>
                <a:spcPct val="100000"/>
              </a:lnSpc>
              <a:spcBef>
                <a:spcPct val="20000"/>
              </a:spcBef>
              <a:buFont typeface="Arial"/>
              <a:buChar char="–"/>
            </a:pPr>
            <a:r>
              <a:rPr lang="en-GB" altLang="en-US" sz="2000" dirty="0">
                <a:solidFill>
                  <a:srgbClr val="000000"/>
                </a:solidFill>
                <a:latin typeface="Times New Roman" panose="02020603050405020304" pitchFamily="18" charset="0"/>
                <a:cs typeface="Times New Roman" panose="02020603050405020304" pitchFamily="18" charset="0"/>
              </a:rPr>
              <a:t>Required by regulatory authorities </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Request modifications in planned research prior to approval</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Critical oversight functions for research </a:t>
            </a:r>
          </a:p>
          <a:p>
            <a:pPr marL="557361" lvl="1" indent="-214370" defTabSz="342991">
              <a:lnSpc>
                <a:spcPct val="100000"/>
              </a:lnSpc>
              <a:spcBef>
                <a:spcPct val="20000"/>
              </a:spcBef>
              <a:buFont typeface="Arial"/>
              <a:buChar char="–"/>
            </a:pPr>
            <a:r>
              <a:rPr lang="en-GB" altLang="en-US" sz="2000" dirty="0">
                <a:solidFill>
                  <a:srgbClr val="000000"/>
                </a:solidFill>
                <a:latin typeface="Times New Roman" panose="02020603050405020304" pitchFamily="18" charset="0"/>
                <a:cs typeface="Times New Roman" panose="02020603050405020304" pitchFamily="18" charset="0"/>
              </a:rPr>
              <a:t>Prevents scandals in biomedical research by protecting rights of study participants </a:t>
            </a:r>
            <a:endParaRPr lang="en-GB" dirty="0">
              <a:latin typeface="Times New Roman" panose="02020603050405020304" pitchFamily="18" charset="0"/>
              <a:cs typeface="Times New Roman" panose="02020603050405020304" pitchFamily="18" charset="0"/>
            </a:endParaRP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66583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0" indent="-457200" eaLnBrk="0" fontAlgn="base" hangingPunct="0">
              <a:lnSpc>
                <a:spcPct val="100000"/>
              </a:lnSpc>
              <a:spcAft>
                <a:spcPts val="600"/>
              </a:spcAft>
            </a:pPr>
            <a:r>
              <a:rPr lang="en-US" sz="3200" b="1" dirty="0">
                <a:solidFill>
                  <a:srgbClr val="000000"/>
                </a:solidFill>
                <a:latin typeface="Times New Roman" panose="02020603050405020304" pitchFamily="18" charset="0"/>
                <a:ea typeface="+mn-ea"/>
                <a:cs typeface="Times New Roman" panose="02020603050405020304" pitchFamily="18" charset="0"/>
              </a:rPr>
              <a:t>Composition of an IRB/REC:</a:t>
            </a:r>
            <a:br>
              <a:rPr lang="en-US" sz="2200" dirty="0">
                <a:solidFill>
                  <a:srgbClr val="000000"/>
                </a:solidFill>
                <a:latin typeface="Corbel" panose="020B0503020204020204"/>
                <a:ea typeface="+mn-ea"/>
                <a:cs typeface="+mn-cs"/>
              </a:rPr>
            </a:br>
            <a:endParaRPr lang="en-GB" dirty="0"/>
          </a:p>
        </p:txBody>
      </p:sp>
      <p:sp>
        <p:nvSpPr>
          <p:cNvPr id="3" name="Content Placeholder 2"/>
          <p:cNvSpPr>
            <a:spLocks noGrp="1"/>
          </p:cNvSpPr>
          <p:nvPr>
            <p:ph idx="1"/>
          </p:nvPr>
        </p:nvSpPr>
        <p:spPr>
          <a:xfrm>
            <a:off x="568234" y="1279525"/>
            <a:ext cx="10515600" cy="5381897"/>
          </a:xfrm>
        </p:spPr>
        <p:txBody>
          <a:bodyPr>
            <a:noAutofit/>
          </a:bodyPr>
          <a:lstStyle/>
          <a:p>
            <a:pPr marL="342900" lvl="1" indent="-342900" eaLnBrk="0" fontAlgn="base" hangingPunct="0">
              <a:lnSpc>
                <a:spcPct val="100000"/>
              </a:lnSpc>
              <a:spcBef>
                <a:spcPct val="0"/>
              </a:spcBef>
              <a:spcAft>
                <a:spcPts val="600"/>
              </a:spcAft>
              <a:buFont typeface="Arial"/>
              <a:buChar char="•"/>
            </a:pPr>
            <a:r>
              <a:rPr lang="en-US" dirty="0">
                <a:solidFill>
                  <a:srgbClr val="000000"/>
                </a:solidFill>
                <a:latin typeface="Times New Roman" panose="02020603050405020304" pitchFamily="18" charset="0"/>
                <a:cs typeface="Times New Roman" panose="02020603050405020304" pitchFamily="18" charset="0"/>
              </a:rPr>
              <a:t>The IRB/REC should have sufficient experience, expertise, and diversity to make an informed decision.  </a:t>
            </a:r>
          </a:p>
          <a:p>
            <a:pPr marL="457200" lvl="0" indent="-457200" eaLnBrk="0" fontAlgn="base" hangingPunct="0">
              <a:lnSpc>
                <a:spcPct val="100000"/>
              </a:lnSpc>
              <a:spcBef>
                <a:spcPct val="0"/>
              </a:spcBef>
              <a:spcAft>
                <a:spcPts val="600"/>
              </a:spcAft>
            </a:pPr>
            <a:r>
              <a:rPr lang="en-US" sz="2400" dirty="0">
                <a:solidFill>
                  <a:srgbClr val="000000"/>
                </a:solidFill>
                <a:latin typeface="Times New Roman" panose="02020603050405020304" pitchFamily="18" charset="0"/>
                <a:cs typeface="Times New Roman" panose="02020603050405020304" pitchFamily="18" charset="0"/>
              </a:rPr>
              <a:t>The composition of an IRB/REC:</a:t>
            </a:r>
          </a:p>
          <a:p>
            <a:pPr marL="457200" lvl="0" indent="-457200" eaLnBrk="0" fontAlgn="base" hangingPunct="0">
              <a:lnSpc>
                <a:spcPct val="100000"/>
              </a:lnSpc>
              <a:spcBef>
                <a:spcPct val="0"/>
              </a:spcBef>
              <a:spcAft>
                <a:spcPts val="600"/>
              </a:spcAft>
            </a:pPr>
            <a:endParaRPr lang="en-US" sz="2400" dirty="0">
              <a:solidFill>
                <a:srgbClr val="000000"/>
              </a:solidFill>
              <a:latin typeface="Times New Roman" panose="02020603050405020304" pitchFamily="18" charset="0"/>
              <a:cs typeface="Times New Roman" panose="02020603050405020304" pitchFamily="18" charset="0"/>
            </a:endParaRP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At least 5 members</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Should include both men and women</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Must not be all of the same profession.</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Must include at least one scientist and at least one non-scientist. </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Must include at least one person external to the institution </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Independent of investigator and sponsor</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Decision should be quorate according to its own procedures</a:t>
            </a:r>
          </a:p>
          <a:p>
            <a:pPr marL="557361" lvl="1" indent="-214370" eaLnBrk="0" fontAlgn="base" hangingPunct="0">
              <a:lnSpc>
                <a:spcPct val="100000"/>
              </a:lnSpc>
              <a:spcBef>
                <a:spcPct val="0"/>
              </a:spcBef>
              <a:spcAft>
                <a:spcPts val="1200"/>
              </a:spcAft>
              <a:buFont typeface="Arial"/>
              <a:buChar char="–"/>
            </a:pPr>
            <a:r>
              <a:rPr lang="en-US" sz="2000" dirty="0">
                <a:solidFill>
                  <a:srgbClr val="000000"/>
                </a:solidFill>
                <a:latin typeface="Times New Roman" panose="02020603050405020304" pitchFamily="18" charset="0"/>
                <a:cs typeface="Times New Roman" panose="02020603050405020304" pitchFamily="18" charset="0"/>
              </a:rPr>
              <a:t>Non-members may be invited to attend, if required</a:t>
            </a:r>
            <a:endParaRPr lang="en-GB" sz="2000" dirty="0">
              <a:solidFill>
                <a:srgbClr val="000000"/>
              </a:solidFill>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pic>
        <p:nvPicPr>
          <p:cNvPr id="5" name="Picture 4"/>
          <p:cNvPicPr>
            <a:picLocks noChangeAspect="1"/>
          </p:cNvPicPr>
          <p:nvPr/>
        </p:nvPicPr>
        <p:blipFill>
          <a:blip r:embed="rId2"/>
          <a:stretch>
            <a:fillRect/>
          </a:stretch>
        </p:blipFill>
        <p:spPr>
          <a:xfrm>
            <a:off x="7798526" y="2037806"/>
            <a:ext cx="4167052" cy="4623616"/>
          </a:xfrm>
          <a:prstGeom prst="rect">
            <a:avLst/>
          </a:prstGeom>
        </p:spPr>
      </p:pic>
    </p:spTree>
    <p:extLst>
      <p:ext uri="{BB962C8B-B14F-4D97-AF65-F5344CB8AC3E}">
        <p14:creationId xmlns:p14="http://schemas.microsoft.com/office/powerpoint/2010/main" val="232224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Review of essential documents </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GB" sz="2400" dirty="0">
                <a:solidFill>
                  <a:srgbClr val="000000"/>
                </a:solidFill>
                <a:latin typeface="Corbel" panose="020B0503020204020204"/>
              </a:rPr>
              <a:t>REC should review:</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Protocol</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PIL/consent forms</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Recruitment procedures</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Investigator qualifications</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Insurance provision in terms of compensation</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IB/</a:t>
            </a:r>
            <a:r>
              <a:rPr lang="en-GB" dirty="0" err="1">
                <a:solidFill>
                  <a:srgbClr val="000000"/>
                </a:solidFill>
                <a:latin typeface="Corbel" panose="020B0503020204020204"/>
              </a:rPr>
              <a:t>SmPC</a:t>
            </a:r>
            <a:r>
              <a:rPr lang="en-GB" dirty="0">
                <a:solidFill>
                  <a:srgbClr val="000000"/>
                </a:solidFill>
                <a:latin typeface="Corbel" panose="020B0503020204020204"/>
              </a:rPr>
              <a:t> or other available safety information </a:t>
            </a:r>
          </a:p>
          <a:p>
            <a:pPr marL="342900" lvl="0" indent="-342900" defTabSz="342991">
              <a:lnSpc>
                <a:spcPct val="100000"/>
              </a:lnSpc>
              <a:spcBef>
                <a:spcPct val="20000"/>
              </a:spcBef>
            </a:pPr>
            <a:r>
              <a:rPr lang="en-GB" sz="2400" dirty="0">
                <a:solidFill>
                  <a:srgbClr val="000000"/>
                </a:solidFill>
                <a:latin typeface="Corbel" panose="020B0503020204020204"/>
              </a:rPr>
              <a:t>Continuous review on regular basis, </a:t>
            </a:r>
            <a:r>
              <a:rPr lang="en-GB" sz="2400" dirty="0" err="1">
                <a:solidFill>
                  <a:srgbClr val="000000"/>
                </a:solidFill>
                <a:latin typeface="Corbel" panose="020B0503020204020204"/>
              </a:rPr>
              <a:t>eg</a:t>
            </a:r>
            <a:r>
              <a:rPr lang="en-GB" sz="2400" dirty="0">
                <a:solidFill>
                  <a:srgbClr val="000000"/>
                </a:solidFill>
                <a:latin typeface="Corbel" panose="020B0503020204020204"/>
              </a:rPr>
              <a:t> annual</a:t>
            </a:r>
          </a:p>
          <a:p>
            <a:pPr marL="342900" lvl="0" indent="-342900" defTabSz="342991">
              <a:lnSpc>
                <a:spcPct val="100000"/>
              </a:lnSpc>
              <a:spcBef>
                <a:spcPct val="20000"/>
              </a:spcBef>
            </a:pPr>
            <a:r>
              <a:rPr lang="en-GB" sz="2400" dirty="0">
                <a:solidFill>
                  <a:srgbClr val="000000"/>
                </a:solidFill>
                <a:latin typeface="Corbel" panose="020B0503020204020204"/>
              </a:rPr>
              <a:t>No retrospective review</a:t>
            </a:r>
          </a:p>
          <a:p>
            <a:endParaRPr lang="en-GB" dirty="0"/>
          </a:p>
        </p:txBody>
      </p:sp>
      <p:sp>
        <p:nvSpPr>
          <p:cNvPr id="4" name="Oval 3"/>
          <p:cNvSpPr/>
          <p:nvPr/>
        </p:nvSpPr>
        <p:spPr>
          <a:xfrm>
            <a:off x="10202091" y="391251"/>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21881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What is considered by IRB/REC?</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6760" y="1472926"/>
            <a:ext cx="10515600" cy="5084627"/>
          </a:xfrm>
        </p:spPr>
        <p:txBody>
          <a:bodyPr>
            <a:noAutofit/>
          </a:bodyPr>
          <a:lstStyle/>
          <a:p>
            <a:pPr marL="342900" lvl="0" indent="-342900" defTabSz="342991">
              <a:spcBef>
                <a:spcPct val="20000"/>
              </a:spcBef>
            </a:pPr>
            <a:r>
              <a:rPr lang="en-GB" b="1" dirty="0">
                <a:solidFill>
                  <a:srgbClr val="000000"/>
                </a:solidFill>
                <a:latin typeface="Times New Roman" panose="02020603050405020304" pitchFamily="18" charset="0"/>
                <a:cs typeface="Times New Roman" panose="02020603050405020304" pitchFamily="18" charset="0"/>
              </a:rPr>
              <a:t>Scientific design and conduct of the research</a:t>
            </a:r>
          </a:p>
          <a:p>
            <a:pPr marL="557361" lvl="1" indent="-214370" defTabSz="342991">
              <a:spcBef>
                <a:spcPct val="20000"/>
              </a:spcBef>
              <a:buFont typeface="Arial"/>
              <a:buChar char="–"/>
            </a:pPr>
            <a:r>
              <a:rPr lang="en-GB" dirty="0">
                <a:solidFill>
                  <a:srgbClr val="000000"/>
                </a:solidFill>
                <a:latin typeface="Times New Roman" panose="02020603050405020304" pitchFamily="18" charset="0"/>
                <a:cs typeface="Times New Roman" panose="02020603050405020304" pitchFamily="18" charset="0"/>
              </a:rPr>
              <a:t>Appropriate research design?</a:t>
            </a:r>
          </a:p>
          <a:p>
            <a:pPr marL="557361" lvl="1" indent="-214370" defTabSz="342991">
              <a:spcBef>
                <a:spcPct val="20000"/>
              </a:spcBef>
              <a:buFont typeface="Arial"/>
              <a:buChar char="–"/>
            </a:pPr>
            <a:r>
              <a:rPr lang="en-GB" dirty="0">
                <a:solidFill>
                  <a:srgbClr val="000000"/>
                </a:solidFill>
                <a:latin typeface="Times New Roman" panose="02020603050405020304" pitchFamily="18" charset="0"/>
                <a:cs typeface="Times New Roman" panose="02020603050405020304" pitchFamily="18" charset="0"/>
              </a:rPr>
              <a:t>Valid method?</a:t>
            </a:r>
          </a:p>
          <a:p>
            <a:pPr marL="557361" lvl="1" indent="-214370" defTabSz="342991">
              <a:spcBef>
                <a:spcPct val="20000"/>
              </a:spcBef>
              <a:buFont typeface="Arial"/>
              <a:buChar char="–"/>
            </a:pPr>
            <a:r>
              <a:rPr lang="en-GB" dirty="0">
                <a:solidFill>
                  <a:srgbClr val="000000"/>
                </a:solidFill>
                <a:latin typeface="Times New Roman" panose="02020603050405020304" pitchFamily="18" charset="0"/>
                <a:cs typeface="Times New Roman" panose="02020603050405020304" pitchFamily="18" charset="0"/>
              </a:rPr>
              <a:t>E</a:t>
            </a:r>
            <a:r>
              <a:rPr lang="en-US" dirty="0" err="1">
                <a:solidFill>
                  <a:srgbClr val="000000"/>
                </a:solidFill>
                <a:latin typeface="Times New Roman" panose="02020603050405020304" pitchFamily="18" charset="0"/>
                <a:cs typeface="Times New Roman" panose="02020603050405020304" pitchFamily="18" charset="0"/>
              </a:rPr>
              <a:t>nd</a:t>
            </a:r>
            <a:r>
              <a:rPr lang="en-US" dirty="0">
                <a:solidFill>
                  <a:srgbClr val="000000"/>
                </a:solidFill>
                <a:latin typeface="Times New Roman" panose="02020603050405020304" pitchFamily="18" charset="0"/>
                <a:cs typeface="Times New Roman" panose="02020603050405020304" pitchFamily="18" charset="0"/>
              </a:rPr>
              <a:t> points clear? </a:t>
            </a:r>
          </a:p>
          <a:p>
            <a:pPr marL="342900" lvl="0" indent="-342900" defTabSz="342991">
              <a:spcBef>
                <a:spcPct val="20000"/>
              </a:spcBef>
            </a:pPr>
            <a:r>
              <a:rPr lang="en-GB" b="1" dirty="0">
                <a:solidFill>
                  <a:srgbClr val="000000"/>
                </a:solidFill>
                <a:latin typeface="Times New Roman" panose="02020603050405020304" pitchFamily="18" charset="0"/>
                <a:cs typeface="Times New Roman" panose="02020603050405020304" pitchFamily="18" charset="0"/>
              </a:rPr>
              <a:t>Recruitment of research participants</a:t>
            </a:r>
          </a:p>
          <a:p>
            <a:pPr marL="557361" lvl="1" indent="-214370" defTabSz="342991">
              <a:spcBef>
                <a:spcPct val="20000"/>
              </a:spcBef>
              <a:buFont typeface="Arial"/>
              <a:buChar char="–"/>
            </a:pPr>
            <a:r>
              <a:rPr lang="en-GB" dirty="0">
                <a:solidFill>
                  <a:srgbClr val="000000"/>
                </a:solidFill>
                <a:latin typeface="Times New Roman" panose="02020603050405020304" pitchFamily="18" charset="0"/>
                <a:cs typeface="Times New Roman" panose="02020603050405020304" pitchFamily="18" charset="0"/>
              </a:rPr>
              <a:t>Appropriate recruitment methods?</a:t>
            </a:r>
          </a:p>
          <a:p>
            <a:pPr marL="557361" lvl="1" indent="-214370" defTabSz="342991">
              <a:spcBef>
                <a:spcPct val="20000"/>
              </a:spcBef>
              <a:buFont typeface="Arial"/>
              <a:buChar char="–"/>
            </a:pPr>
            <a:r>
              <a:rPr lang="en-US" dirty="0">
                <a:solidFill>
                  <a:srgbClr val="000000"/>
                </a:solidFill>
                <a:latin typeface="Times New Roman" panose="02020603050405020304" pitchFamily="18" charset="0"/>
                <a:cs typeface="Times New Roman" panose="02020603050405020304" pitchFamily="18" charset="0"/>
              </a:rPr>
              <a:t>Inclusion / exclusion criteria clear?</a:t>
            </a:r>
            <a:endParaRPr lang="en-GB" dirty="0">
              <a:solidFill>
                <a:srgbClr val="000000"/>
              </a:solidFill>
              <a:latin typeface="Times New Roman" panose="02020603050405020304" pitchFamily="18" charset="0"/>
              <a:cs typeface="Times New Roman" panose="02020603050405020304" pitchFamily="18" charset="0"/>
            </a:endParaRPr>
          </a:p>
          <a:p>
            <a:pPr marL="342900" lvl="0" indent="-342900" defTabSz="342991">
              <a:spcBef>
                <a:spcPct val="20000"/>
              </a:spcBef>
            </a:pPr>
            <a:r>
              <a:rPr lang="en-GB" b="1" dirty="0">
                <a:solidFill>
                  <a:srgbClr val="000000"/>
                </a:solidFill>
                <a:latin typeface="Times New Roman" panose="02020603050405020304" pitchFamily="18" charset="0"/>
                <a:cs typeface="Times New Roman" panose="02020603050405020304" pitchFamily="18" charset="0"/>
              </a:rPr>
              <a:t>Care and protection of research participants</a:t>
            </a:r>
          </a:p>
          <a:p>
            <a:pPr marL="557361" lvl="1" indent="-214370" defTabSz="342991">
              <a:spcBef>
                <a:spcPct val="20000"/>
              </a:spcBef>
              <a:buFont typeface="Arial"/>
              <a:buChar char="–"/>
            </a:pPr>
            <a:r>
              <a:rPr lang="en-GB" dirty="0">
                <a:solidFill>
                  <a:srgbClr val="000000"/>
                </a:solidFill>
                <a:latin typeface="Times New Roman" panose="02020603050405020304" pitchFamily="18" charset="0"/>
                <a:cs typeface="Times New Roman" panose="02020603050405020304" pitchFamily="18" charset="0"/>
              </a:rPr>
              <a:t>During and after the research?</a:t>
            </a:r>
          </a:p>
          <a:p>
            <a:pPr marL="342900" lvl="0" indent="-342900" defTabSz="342991">
              <a:spcBef>
                <a:spcPct val="20000"/>
              </a:spcBef>
              <a:defRPr/>
            </a:pPr>
            <a:r>
              <a:rPr lang="en-GB" b="1" dirty="0">
                <a:solidFill>
                  <a:srgbClr val="000000"/>
                </a:solidFill>
                <a:latin typeface="Times New Roman" panose="02020603050405020304" pitchFamily="18" charset="0"/>
                <a:cs typeface="Times New Roman" panose="02020603050405020304" pitchFamily="18" charset="0"/>
              </a:rPr>
              <a:t>Site capability</a:t>
            </a:r>
          </a:p>
          <a:p>
            <a:pPr marL="557361" lvl="1" indent="-214370" defTabSz="342991">
              <a:spcBef>
                <a:spcPct val="20000"/>
              </a:spcBef>
              <a:buFont typeface="Arial"/>
              <a:buChar char="–"/>
              <a:defRPr/>
            </a:pPr>
            <a:r>
              <a:rPr lang="en-GB" dirty="0">
                <a:solidFill>
                  <a:srgbClr val="000000"/>
                </a:solidFill>
                <a:latin typeface="Times New Roman" panose="02020603050405020304" pitchFamily="18" charset="0"/>
                <a:cs typeface="Times New Roman" panose="02020603050405020304" pitchFamily="18" charset="0"/>
              </a:rPr>
              <a:t>Qualified PI and staff</a:t>
            </a:r>
          </a:p>
          <a:p>
            <a:pPr marL="557361" lvl="1" indent="-214370" defTabSz="342991">
              <a:spcBef>
                <a:spcPct val="20000"/>
              </a:spcBef>
              <a:buFont typeface="Arial"/>
              <a:buChar char="–"/>
              <a:defRPr/>
            </a:pPr>
            <a:r>
              <a:rPr lang="en-GB" dirty="0">
                <a:solidFill>
                  <a:srgbClr val="000000"/>
                </a:solidFill>
                <a:latin typeface="Times New Roman" panose="02020603050405020304" pitchFamily="18" charset="0"/>
                <a:cs typeface="Times New Roman" panose="02020603050405020304" pitchFamily="18" charset="0"/>
              </a:rPr>
              <a:t>Resources</a:t>
            </a:r>
          </a:p>
          <a:p>
            <a:endParaRPr lang="en-GB" sz="3200" dirty="0">
              <a:latin typeface="Times New Roman" panose="02020603050405020304" pitchFamily="18" charset="0"/>
              <a:cs typeface="Times New Roman" panose="02020603050405020304" pitchFamily="18" charset="0"/>
            </a:endParaRP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1726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Contd</a:t>
            </a:r>
            <a:r>
              <a:rPr lang="en-GB" dirty="0"/>
              <a:t>…</a:t>
            </a:r>
          </a:p>
        </p:txBody>
      </p:sp>
      <p:sp>
        <p:nvSpPr>
          <p:cNvPr id="3" name="Content Placeholder 2"/>
          <p:cNvSpPr>
            <a:spLocks noGrp="1"/>
          </p:cNvSpPr>
          <p:nvPr>
            <p:ph idx="1"/>
          </p:nvPr>
        </p:nvSpPr>
        <p:spPr>
          <a:xfrm>
            <a:off x="681446" y="1551305"/>
            <a:ext cx="10515600" cy="4679678"/>
          </a:xfrm>
        </p:spPr>
        <p:txBody>
          <a:bodyPr>
            <a:noAutofit/>
          </a:bodyPr>
          <a:lstStyle/>
          <a:p>
            <a:pPr marL="342900" lvl="1" indent="-342900" defTabSz="342991">
              <a:lnSpc>
                <a:spcPct val="100000"/>
              </a:lnSpc>
              <a:spcBef>
                <a:spcPct val="20000"/>
              </a:spcBef>
              <a:defRPr/>
            </a:pPr>
            <a:r>
              <a:rPr lang="en-GB" b="1" dirty="0">
                <a:solidFill>
                  <a:srgbClr val="000000"/>
                </a:solidFill>
                <a:latin typeface="Times New Roman" panose="02020603050405020304" pitchFamily="18" charset="0"/>
                <a:cs typeface="Times New Roman" panose="02020603050405020304" pitchFamily="18" charset="0"/>
              </a:rPr>
              <a:t>Informed consent </a:t>
            </a:r>
          </a:p>
          <a:p>
            <a:pPr marL="557361" lvl="1" indent="-214370" defTabSz="342991">
              <a:spcBef>
                <a:spcPct val="20000"/>
              </a:spcBef>
              <a:buFont typeface="Arial"/>
              <a:buChar char="–"/>
              <a:defRPr/>
            </a:pPr>
            <a:r>
              <a:rPr lang="en-GB" sz="2000" dirty="0">
                <a:solidFill>
                  <a:srgbClr val="000000"/>
                </a:solidFill>
                <a:latin typeface="Times New Roman" panose="02020603050405020304" pitchFamily="18" charset="0"/>
                <a:cs typeface="Times New Roman" panose="02020603050405020304" pitchFamily="18" charset="0"/>
              </a:rPr>
              <a:t>Complete information? </a:t>
            </a:r>
          </a:p>
          <a:p>
            <a:pPr marL="557361" lvl="1" indent="-214370" defTabSz="342991">
              <a:spcBef>
                <a:spcPct val="20000"/>
              </a:spcBef>
              <a:buFont typeface="Arial"/>
              <a:buChar char="–"/>
              <a:defRPr/>
            </a:pPr>
            <a:r>
              <a:rPr lang="en-GB" sz="2000" dirty="0">
                <a:solidFill>
                  <a:srgbClr val="000000"/>
                </a:solidFill>
                <a:latin typeface="Times New Roman" panose="02020603050405020304" pitchFamily="18" charset="0"/>
                <a:cs typeface="Times New Roman" panose="02020603050405020304" pitchFamily="18" charset="0"/>
              </a:rPr>
              <a:t>Understandable?</a:t>
            </a:r>
          </a:p>
          <a:p>
            <a:pPr marL="557361" lvl="1" indent="-214370" defTabSz="342991">
              <a:spcBef>
                <a:spcPct val="20000"/>
              </a:spcBef>
              <a:buFont typeface="Arial"/>
              <a:buChar char="–"/>
              <a:defRPr/>
            </a:pPr>
            <a:r>
              <a:rPr lang="en-GB" sz="2000" dirty="0">
                <a:solidFill>
                  <a:srgbClr val="000000"/>
                </a:solidFill>
                <a:latin typeface="Times New Roman" panose="02020603050405020304" pitchFamily="18" charset="0"/>
                <a:cs typeface="Times New Roman" panose="02020603050405020304" pitchFamily="18" charset="0"/>
              </a:rPr>
              <a:t>Written documentation?</a:t>
            </a:r>
          </a:p>
          <a:p>
            <a:pPr marL="557361" lvl="1" indent="-214370" defTabSz="342991">
              <a:spcBef>
                <a:spcPct val="20000"/>
              </a:spcBef>
              <a:buFont typeface="Arial"/>
              <a:buChar char="–"/>
              <a:defRPr/>
            </a:pPr>
            <a:endParaRPr lang="en-GB" sz="2000" dirty="0">
              <a:solidFill>
                <a:srgbClr val="000000"/>
              </a:solidFill>
              <a:latin typeface="Times New Roman" panose="02020603050405020304" pitchFamily="18" charset="0"/>
              <a:cs typeface="Times New Roman" panose="02020603050405020304" pitchFamily="18" charset="0"/>
            </a:endParaRPr>
          </a:p>
          <a:p>
            <a:pPr marL="342900" lvl="0" indent="-342900" defTabSz="342991">
              <a:lnSpc>
                <a:spcPct val="100000"/>
              </a:lnSpc>
              <a:spcBef>
                <a:spcPct val="20000"/>
              </a:spcBef>
              <a:defRPr/>
            </a:pPr>
            <a:r>
              <a:rPr lang="en-IN" sz="2400" b="1" dirty="0">
                <a:solidFill>
                  <a:srgbClr val="000000"/>
                </a:solidFill>
                <a:latin typeface="Times New Roman" panose="02020603050405020304" pitchFamily="18" charset="0"/>
                <a:cs typeface="Times New Roman" panose="02020603050405020304" pitchFamily="18" charset="0"/>
              </a:rPr>
              <a:t>Review ethical concerns </a:t>
            </a:r>
          </a:p>
          <a:p>
            <a:pPr marL="557361" lvl="1" indent="-214370" defTabSz="342991">
              <a:spcBef>
                <a:spcPct val="20000"/>
              </a:spcBef>
              <a:buFont typeface="Arial"/>
              <a:buChar char="–"/>
              <a:defRPr/>
            </a:pPr>
            <a:r>
              <a:rPr lang="en-GB" sz="2000" dirty="0">
                <a:solidFill>
                  <a:srgbClr val="000000"/>
                </a:solidFill>
                <a:latin typeface="Times New Roman" panose="02020603050405020304" pitchFamily="18" charset="0"/>
                <a:cs typeface="Times New Roman" panose="02020603050405020304" pitchFamily="18" charset="0"/>
              </a:rPr>
              <a:t>Safeguards for vulnerable populations </a:t>
            </a:r>
            <a:endParaRPr lang="en-IN" sz="2000" dirty="0">
              <a:solidFill>
                <a:srgbClr val="000000"/>
              </a:solidFill>
              <a:latin typeface="Times New Roman" panose="02020603050405020304" pitchFamily="18" charset="0"/>
              <a:cs typeface="Times New Roman" panose="02020603050405020304" pitchFamily="18" charset="0"/>
            </a:endParaRPr>
          </a:p>
          <a:p>
            <a:pPr marL="557361" lvl="1" indent="-214370" defTabSz="342991">
              <a:spcBef>
                <a:spcPct val="20000"/>
              </a:spcBef>
              <a:buFont typeface="Arial"/>
              <a:buChar char="–"/>
              <a:defRPr/>
            </a:pPr>
            <a:r>
              <a:rPr lang="en-IN" sz="2000" dirty="0">
                <a:solidFill>
                  <a:srgbClr val="000000"/>
                </a:solidFill>
                <a:latin typeface="Times New Roman" panose="02020603050405020304" pitchFamily="18" charset="0"/>
                <a:cs typeface="Times New Roman" panose="02020603050405020304" pitchFamily="18" charset="0"/>
              </a:rPr>
              <a:t>Situations when consent is not possible</a:t>
            </a:r>
          </a:p>
          <a:p>
            <a:pPr marL="557361" lvl="1" indent="-214370" defTabSz="342991">
              <a:spcBef>
                <a:spcPct val="20000"/>
              </a:spcBef>
              <a:buFont typeface="Arial"/>
              <a:buChar char="–"/>
              <a:defRPr/>
            </a:pPr>
            <a:r>
              <a:rPr lang="en-US" sz="2000" dirty="0">
                <a:solidFill>
                  <a:srgbClr val="000000"/>
                </a:solidFill>
                <a:latin typeface="Times New Roman" panose="02020603050405020304" pitchFamily="18" charset="0"/>
                <a:cs typeface="Times New Roman" panose="02020603050405020304" pitchFamily="18" charset="0"/>
              </a:rPr>
              <a:t>Unexpected findings/ participant distress?</a:t>
            </a:r>
          </a:p>
          <a:p>
            <a:pPr marL="557361" lvl="1" indent="-214370" defTabSz="342991">
              <a:spcBef>
                <a:spcPct val="20000"/>
              </a:spcBef>
              <a:buFont typeface="Arial"/>
              <a:buChar char="–"/>
              <a:defRPr/>
            </a:pPr>
            <a:endParaRPr lang="en-US" sz="2000" dirty="0">
              <a:solidFill>
                <a:srgbClr val="000000"/>
              </a:solidFill>
              <a:latin typeface="Times New Roman" panose="02020603050405020304" pitchFamily="18" charset="0"/>
              <a:cs typeface="Times New Roman" panose="02020603050405020304" pitchFamily="18" charset="0"/>
            </a:endParaRPr>
          </a:p>
          <a:p>
            <a:pPr marL="342900" lvl="0" indent="-342900" defTabSz="342991">
              <a:spcBef>
                <a:spcPct val="20000"/>
              </a:spcBef>
              <a:defRPr/>
            </a:pPr>
            <a:r>
              <a:rPr lang="en-US" sz="2400" b="1" dirty="0">
                <a:solidFill>
                  <a:srgbClr val="000000"/>
                </a:solidFill>
                <a:latin typeface="Times New Roman" panose="02020603050405020304" pitchFamily="18" charset="0"/>
                <a:cs typeface="Times New Roman" panose="02020603050405020304" pitchFamily="18" charset="0"/>
              </a:rPr>
              <a:t>Confidentiality</a:t>
            </a:r>
          </a:p>
          <a:p>
            <a:pPr marL="557361" lvl="1" indent="-214370" defTabSz="342991">
              <a:spcBef>
                <a:spcPct val="20000"/>
              </a:spcBef>
              <a:buFont typeface="Arial"/>
              <a:buChar char="–"/>
              <a:defRPr/>
            </a:pPr>
            <a:r>
              <a:rPr lang="en-US" sz="2000" dirty="0">
                <a:solidFill>
                  <a:srgbClr val="000000"/>
                </a:solidFill>
                <a:latin typeface="Times New Roman" panose="02020603050405020304" pitchFamily="18" charset="0"/>
                <a:cs typeface="Times New Roman" panose="02020603050405020304" pitchFamily="18" charset="0"/>
              </a:rPr>
              <a:t>Who has access to personal data?</a:t>
            </a:r>
          </a:p>
          <a:p>
            <a:pPr marL="557361" lvl="1" indent="-214370" defTabSz="342991">
              <a:spcBef>
                <a:spcPct val="20000"/>
              </a:spcBef>
              <a:buFont typeface="Arial"/>
              <a:buChar char="–"/>
              <a:defRPr/>
            </a:pPr>
            <a:r>
              <a:rPr lang="en-US" sz="2000" dirty="0">
                <a:solidFill>
                  <a:srgbClr val="000000"/>
                </a:solidFill>
                <a:latin typeface="Times New Roman" panose="02020603050405020304" pitchFamily="18" charset="0"/>
                <a:cs typeface="Times New Roman" panose="02020603050405020304" pitchFamily="18" charset="0"/>
              </a:rPr>
              <a:t>How are personal data anonymized</a:t>
            </a:r>
          </a:p>
          <a:p>
            <a:pPr marL="557361" lvl="1" indent="-214370" defTabSz="342991">
              <a:spcBef>
                <a:spcPct val="20000"/>
              </a:spcBef>
              <a:buFont typeface="Arial"/>
              <a:buChar char="–"/>
              <a:defRPr/>
            </a:pPr>
            <a:r>
              <a:rPr lang="en-US" sz="2000" dirty="0">
                <a:solidFill>
                  <a:srgbClr val="000000"/>
                </a:solidFill>
                <a:latin typeface="Times New Roman" panose="02020603050405020304" pitchFamily="18" charset="0"/>
                <a:cs typeface="Times New Roman" panose="02020603050405020304" pitchFamily="18" charset="0"/>
              </a:rPr>
              <a:t>How are participants </a:t>
            </a:r>
            <a:r>
              <a:rPr lang="en-GB" sz="2000" dirty="0">
                <a:solidFill>
                  <a:srgbClr val="000000"/>
                </a:solidFill>
                <a:latin typeface="Times New Roman" panose="02020603050405020304" pitchFamily="18" charset="0"/>
                <a:cs typeface="Times New Roman" panose="02020603050405020304" pitchFamily="18" charset="0"/>
              </a:rPr>
              <a:t>protected  from retroactive identification</a:t>
            </a:r>
            <a:endParaRPr lang="en-GB" dirty="0">
              <a:latin typeface="Times New Roman" panose="02020603050405020304" pitchFamily="18" charset="0"/>
              <a:cs typeface="Times New Roman" panose="02020603050405020304" pitchFamily="18" charset="0"/>
            </a:endParaRP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pic>
        <p:nvPicPr>
          <p:cNvPr id="5" name="Picture 4"/>
          <p:cNvPicPr>
            <a:picLocks noChangeAspect="1"/>
          </p:cNvPicPr>
          <p:nvPr/>
        </p:nvPicPr>
        <p:blipFill>
          <a:blip r:embed="rId2"/>
          <a:stretch>
            <a:fillRect/>
          </a:stretch>
        </p:blipFill>
        <p:spPr>
          <a:xfrm>
            <a:off x="6296297" y="1384663"/>
            <a:ext cx="4676925" cy="4715691"/>
          </a:xfrm>
          <a:prstGeom prst="rect">
            <a:avLst/>
          </a:prstGeom>
        </p:spPr>
      </p:pic>
    </p:spTree>
    <p:extLst>
      <p:ext uri="{BB962C8B-B14F-4D97-AF65-F5344CB8AC3E}">
        <p14:creationId xmlns:p14="http://schemas.microsoft.com/office/powerpoint/2010/main" val="123926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Contd</a:t>
            </a:r>
            <a:r>
              <a:rPr lang="en-GB" dirty="0"/>
              <a:t>…</a:t>
            </a:r>
          </a:p>
        </p:txBody>
      </p:sp>
      <p:sp>
        <p:nvSpPr>
          <p:cNvPr id="3" name="Content Placeholder 2"/>
          <p:cNvSpPr>
            <a:spLocks noGrp="1"/>
          </p:cNvSpPr>
          <p:nvPr>
            <p:ph idx="1"/>
          </p:nvPr>
        </p:nvSpPr>
        <p:spPr/>
        <p:txBody>
          <a:bodyPr>
            <a:normAutofit lnSpcReduction="10000"/>
          </a:bodyPr>
          <a:lstStyle/>
          <a:p>
            <a:pPr marL="342900" lvl="0" indent="-342900" defTabSz="342991">
              <a:lnSpc>
                <a:spcPct val="100000"/>
              </a:lnSpc>
              <a:spcBef>
                <a:spcPct val="20000"/>
              </a:spcBef>
            </a:pPr>
            <a:r>
              <a:rPr lang="en-IN" sz="2400" b="1" dirty="0">
                <a:solidFill>
                  <a:srgbClr val="000000"/>
                </a:solidFill>
                <a:latin typeface="Times New Roman" panose="02020603050405020304" pitchFamily="18" charset="0"/>
                <a:cs typeface="Times New Roman" panose="02020603050405020304" pitchFamily="18" charset="0"/>
              </a:rPr>
              <a:t>Examine payment issues</a:t>
            </a:r>
          </a:p>
          <a:p>
            <a:pPr marL="557361" lvl="1" indent="-214370" defTabSz="342991">
              <a:lnSpc>
                <a:spcPct val="100000"/>
              </a:lnSpc>
              <a:spcBef>
                <a:spcPct val="20000"/>
              </a:spcBef>
              <a:buFont typeface="Arial"/>
              <a:buChar char="–"/>
            </a:pPr>
            <a:r>
              <a:rPr lang="en-IN" sz="2101" dirty="0">
                <a:solidFill>
                  <a:srgbClr val="000000"/>
                </a:solidFill>
                <a:latin typeface="Times New Roman" panose="02020603050405020304" pitchFamily="18" charset="0"/>
                <a:cs typeface="Times New Roman" panose="02020603050405020304" pitchFamily="18" charset="0"/>
              </a:rPr>
              <a:t>Payments are not coercive</a:t>
            </a:r>
          </a:p>
          <a:p>
            <a:pPr marL="557361" lvl="1" indent="-214370" defTabSz="342991">
              <a:lnSpc>
                <a:spcPct val="100000"/>
              </a:lnSpc>
              <a:spcBef>
                <a:spcPct val="20000"/>
              </a:spcBef>
              <a:buFont typeface="Arial"/>
              <a:buChar char="–"/>
            </a:pPr>
            <a:r>
              <a:rPr lang="en-IN" sz="2101" dirty="0">
                <a:solidFill>
                  <a:srgbClr val="000000"/>
                </a:solidFill>
                <a:latin typeface="Times New Roman" panose="02020603050405020304" pitchFamily="18" charset="0"/>
                <a:cs typeface="Times New Roman" panose="02020603050405020304" pitchFamily="18" charset="0"/>
              </a:rPr>
              <a:t>Pro-rated and not dependent on visit completion</a:t>
            </a:r>
          </a:p>
          <a:p>
            <a:pPr marL="557361" lvl="1" indent="-214370" defTabSz="342991">
              <a:lnSpc>
                <a:spcPct val="100000"/>
              </a:lnSpc>
              <a:spcBef>
                <a:spcPct val="20000"/>
              </a:spcBef>
              <a:buFont typeface="Arial"/>
              <a:buChar char="–"/>
            </a:pPr>
            <a:r>
              <a:rPr lang="en-IN" sz="2101" dirty="0">
                <a:solidFill>
                  <a:srgbClr val="000000"/>
                </a:solidFill>
                <a:latin typeface="Times New Roman" panose="02020603050405020304" pitchFamily="18" charset="0"/>
                <a:cs typeface="Times New Roman" panose="02020603050405020304" pitchFamily="18" charset="0"/>
              </a:rPr>
              <a:t>Method, amount and schedules in consent forms</a:t>
            </a:r>
          </a:p>
          <a:p>
            <a:pPr marL="557361" lvl="1" indent="-214370" defTabSz="342991">
              <a:lnSpc>
                <a:spcPct val="100000"/>
              </a:lnSpc>
              <a:spcBef>
                <a:spcPct val="20000"/>
              </a:spcBef>
              <a:buFont typeface="Arial"/>
              <a:buChar char="–"/>
            </a:pPr>
            <a:endParaRPr lang="en-IN" sz="2101" dirty="0">
              <a:solidFill>
                <a:srgbClr val="000000"/>
              </a:solidFill>
              <a:latin typeface="Times New Roman" panose="02020603050405020304" pitchFamily="18" charset="0"/>
              <a:cs typeface="Times New Roman" panose="02020603050405020304" pitchFamily="18" charset="0"/>
            </a:endParaRPr>
          </a:p>
          <a:p>
            <a:pPr marL="342900" lvl="0" indent="-342900" defTabSz="342991">
              <a:spcBef>
                <a:spcPct val="20000"/>
              </a:spcBef>
            </a:pPr>
            <a:r>
              <a:rPr lang="en-GB" sz="2400" b="1" dirty="0">
                <a:solidFill>
                  <a:srgbClr val="000000"/>
                </a:solidFill>
                <a:latin typeface="Times New Roman" panose="02020603050405020304" pitchFamily="18" charset="0"/>
                <a:cs typeface="Times New Roman" panose="02020603050405020304" pitchFamily="18" charset="0"/>
              </a:rPr>
              <a:t>Community considerations </a:t>
            </a:r>
          </a:p>
          <a:p>
            <a:pPr marL="557361" lvl="1" indent="-214370" defTabSz="342991">
              <a:spcBef>
                <a:spcPct val="20000"/>
              </a:spcBef>
              <a:buFont typeface="Arial"/>
              <a:buChar char="–"/>
            </a:pPr>
            <a:r>
              <a:rPr lang="en-GB" sz="2101" dirty="0">
                <a:solidFill>
                  <a:srgbClr val="000000"/>
                </a:solidFill>
                <a:latin typeface="Times New Roman" panose="02020603050405020304" pitchFamily="18" charset="0"/>
                <a:cs typeface="Times New Roman" panose="02020603050405020304" pitchFamily="18" charset="0"/>
              </a:rPr>
              <a:t>Benefit to community?</a:t>
            </a:r>
          </a:p>
          <a:p>
            <a:pPr marL="557361" lvl="1" indent="-214370" defTabSz="342991">
              <a:spcBef>
                <a:spcPct val="20000"/>
              </a:spcBef>
              <a:buFont typeface="Arial"/>
              <a:buChar char="–"/>
            </a:pPr>
            <a:r>
              <a:rPr lang="en-GB" sz="2101" dirty="0">
                <a:solidFill>
                  <a:srgbClr val="000000"/>
                </a:solidFill>
                <a:latin typeface="Times New Roman" panose="02020603050405020304" pitchFamily="18" charset="0"/>
                <a:cs typeface="Times New Roman" panose="02020603050405020304" pitchFamily="18" charset="0"/>
              </a:rPr>
              <a:t>Consultation with community?</a:t>
            </a:r>
          </a:p>
          <a:p>
            <a:pPr marL="557361" lvl="1" indent="-214370" defTabSz="342991">
              <a:spcBef>
                <a:spcPct val="20000"/>
              </a:spcBef>
              <a:buFont typeface="Arial"/>
              <a:buChar char="–"/>
            </a:pPr>
            <a:endParaRPr lang="en-GB" sz="2101" b="1" dirty="0">
              <a:solidFill>
                <a:srgbClr val="000000"/>
              </a:solidFill>
              <a:latin typeface="Times New Roman" panose="02020603050405020304" pitchFamily="18" charset="0"/>
              <a:cs typeface="Times New Roman" panose="02020603050405020304" pitchFamily="18" charset="0"/>
            </a:endParaRPr>
          </a:p>
          <a:p>
            <a:pPr marL="342900" lvl="0" indent="-342900" defTabSz="342991">
              <a:spcBef>
                <a:spcPct val="20000"/>
              </a:spcBef>
            </a:pPr>
            <a:r>
              <a:rPr lang="en-GB" sz="2400" b="1" dirty="0">
                <a:solidFill>
                  <a:srgbClr val="000000"/>
                </a:solidFill>
                <a:latin typeface="Times New Roman" panose="02020603050405020304" pitchFamily="18" charset="0"/>
                <a:cs typeface="Times New Roman" panose="02020603050405020304" pitchFamily="18" charset="0"/>
              </a:rPr>
              <a:t>Is</a:t>
            </a:r>
            <a:r>
              <a:rPr lang="en-US" sz="2400" b="1" dirty="0">
                <a:solidFill>
                  <a:srgbClr val="000000"/>
                </a:solidFill>
                <a:latin typeface="Times New Roman" panose="02020603050405020304" pitchFamily="18" charset="0"/>
                <a:cs typeface="Times New Roman" panose="02020603050405020304" pitchFamily="18" charset="0"/>
              </a:rPr>
              <a:t> the project feasible within the time frame? </a:t>
            </a:r>
          </a:p>
          <a:p>
            <a:pPr marL="557361" lvl="1" indent="-214370" defTabSz="342991">
              <a:spcBef>
                <a:spcPct val="20000"/>
              </a:spcBef>
              <a:buFont typeface="Arial"/>
              <a:buChar char="–"/>
            </a:pPr>
            <a:endParaRPr lang="en-US" sz="2101" dirty="0">
              <a:solidFill>
                <a:srgbClr val="000000"/>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r>
              <a:rPr lang="en-IN" sz="3600" b="1" dirty="0">
                <a:solidFill>
                  <a:srgbClr val="000000"/>
                </a:solidFill>
                <a:latin typeface="Times New Roman" panose="02020603050405020304" pitchFamily="18" charset="0"/>
                <a:cs typeface="Times New Roman" panose="02020603050405020304" pitchFamily="18" charset="0"/>
              </a:rPr>
              <a:t>Ethical review is a holistic process</a:t>
            </a:r>
            <a:endParaRPr lang="en-GB" sz="3600" dirty="0">
              <a:solidFill>
                <a:srgbClr val="000000"/>
              </a:solidFill>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426290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 versus benefit</a:t>
            </a:r>
          </a:p>
        </p:txBody>
      </p:sp>
      <p:sp>
        <p:nvSpPr>
          <p:cNvPr id="3" name="Content Placeholder 2"/>
          <p:cNvSpPr>
            <a:spLocks noGrp="1"/>
          </p:cNvSpPr>
          <p:nvPr>
            <p:ph idx="1"/>
          </p:nvPr>
        </p:nvSpPr>
        <p:spPr/>
        <p:txBody>
          <a:bodyPr/>
          <a:lstStyle/>
          <a:p>
            <a:pPr marL="0" indent="0">
              <a:buNone/>
            </a:pPr>
            <a:endParaRPr lang="en-GB" dirty="0"/>
          </a:p>
        </p:txBody>
      </p:sp>
      <p:grpSp>
        <p:nvGrpSpPr>
          <p:cNvPr id="4" name="Group 3">
            <a:extLst>
              <a:ext uri="{FF2B5EF4-FFF2-40B4-BE49-F238E27FC236}">
                <a16:creationId xmlns:a16="http://schemas.microsoft.com/office/drawing/2014/main" id="{B66C4400-C577-4D62-A297-236DEC6D729C}"/>
              </a:ext>
            </a:extLst>
          </p:cNvPr>
          <p:cNvGrpSpPr/>
          <p:nvPr/>
        </p:nvGrpSpPr>
        <p:grpSpPr>
          <a:xfrm>
            <a:off x="3188862" y="2647117"/>
            <a:ext cx="3960876" cy="2362200"/>
            <a:chOff x="3406461" y="2806621"/>
            <a:chExt cx="3872644" cy="2362200"/>
          </a:xfrm>
        </p:grpSpPr>
        <p:pic>
          <p:nvPicPr>
            <p:cNvPr id="5" name="Picture 4" descr="https://mndresearch.files.wordpress.com/2013/12/scales.png"/>
            <p:cNvPicPr>
              <a:picLocks noChangeAspect="1" noChangeArrowheads="1"/>
            </p:cNvPicPr>
            <p:nvPr/>
          </p:nvPicPr>
          <p:blipFill>
            <a:blip r:embed="rId2" cstate="print"/>
            <a:srcRect/>
            <a:stretch>
              <a:fillRect/>
            </a:stretch>
          </p:blipFill>
          <p:spPr bwMode="auto">
            <a:xfrm>
              <a:off x="3406461" y="2806621"/>
              <a:ext cx="2740152" cy="2362200"/>
            </a:xfrm>
            <a:prstGeom prst="rect">
              <a:avLst/>
            </a:prstGeom>
            <a:noFill/>
          </p:spPr>
        </p:pic>
        <p:sp>
          <p:nvSpPr>
            <p:cNvPr id="6" name="TextBox 5"/>
            <p:cNvSpPr txBox="1"/>
            <p:nvPr/>
          </p:nvSpPr>
          <p:spPr>
            <a:xfrm>
              <a:off x="6326204" y="4543527"/>
              <a:ext cx="952901" cy="461665"/>
            </a:xfrm>
            <a:prstGeom prst="rect">
              <a:avLst/>
            </a:prstGeom>
            <a:noFill/>
          </p:spPr>
          <p:txBody>
            <a:bodyPr wrap="square" rtlCol="0">
              <a:spAutoFit/>
            </a:bodyPr>
            <a:lstStyle/>
            <a:p>
              <a:pPr defTabSz="457200"/>
              <a:r>
                <a:rPr lang="en-US" sz="2400" dirty="0">
                  <a:solidFill>
                    <a:srgbClr val="000000"/>
                  </a:solidFill>
                  <a:latin typeface="Corbel" panose="020B0503020204020204"/>
                </a:rPr>
                <a:t>Risks</a:t>
              </a:r>
            </a:p>
          </p:txBody>
        </p:sp>
      </p:grpSp>
      <p:sp>
        <p:nvSpPr>
          <p:cNvPr id="7" name="TextBox 6">
            <a:extLst>
              <a:ext uri="{FF2B5EF4-FFF2-40B4-BE49-F238E27FC236}">
                <a16:creationId xmlns:a16="http://schemas.microsoft.com/office/drawing/2014/main" id="{53517566-9147-BC45-8E05-0273716C6172}"/>
              </a:ext>
            </a:extLst>
          </p:cNvPr>
          <p:cNvSpPr txBox="1"/>
          <p:nvPr/>
        </p:nvSpPr>
        <p:spPr>
          <a:xfrm>
            <a:off x="1743857" y="3290237"/>
            <a:ext cx="1384354" cy="461665"/>
          </a:xfrm>
          <a:prstGeom prst="rect">
            <a:avLst/>
          </a:prstGeom>
          <a:noFill/>
        </p:spPr>
        <p:txBody>
          <a:bodyPr wrap="square" rtlCol="0">
            <a:spAutoFit/>
          </a:bodyPr>
          <a:lstStyle/>
          <a:p>
            <a:pPr defTabSz="457200"/>
            <a:r>
              <a:rPr lang="en-US" sz="2400" dirty="0">
                <a:solidFill>
                  <a:srgbClr val="000000"/>
                </a:solidFill>
                <a:latin typeface="Corbel" panose="020B0503020204020204"/>
              </a:rPr>
              <a:t>Benefits</a:t>
            </a:r>
          </a:p>
        </p:txBody>
      </p:sp>
      <p:graphicFrame>
        <p:nvGraphicFramePr>
          <p:cNvPr id="8" name="Diagram 7">
            <a:extLst>
              <a:ext uri="{FF2B5EF4-FFF2-40B4-BE49-F238E27FC236}">
                <a16:creationId xmlns:a16="http://schemas.microsoft.com/office/drawing/2014/main" id="{A5B742D4-FB0C-4586-AC8B-56B70FA6E37D}"/>
              </a:ext>
            </a:extLst>
          </p:cNvPr>
          <p:cNvGraphicFramePr/>
          <p:nvPr>
            <p:extLst>
              <p:ext uri="{D42A27DB-BD31-4B8C-83A1-F6EECF244321}">
                <p14:modId xmlns:p14="http://schemas.microsoft.com/office/powerpoint/2010/main" val="3487533385"/>
              </p:ext>
            </p:extLst>
          </p:nvPr>
        </p:nvGraphicFramePr>
        <p:xfrm>
          <a:off x="6662432" y="365125"/>
          <a:ext cx="5864679" cy="4128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43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Identifying risk </a:t>
            </a:r>
          </a:p>
        </p:txBody>
      </p:sp>
      <p:sp>
        <p:nvSpPr>
          <p:cNvPr id="3" name="Content Placeholder 2"/>
          <p:cNvSpPr>
            <a:spLocks noGrp="1"/>
          </p:cNvSpPr>
          <p:nvPr>
            <p:ph idx="1"/>
          </p:nvPr>
        </p:nvSpPr>
        <p:spPr>
          <a:xfrm>
            <a:off x="838200" y="1825624"/>
            <a:ext cx="10515600" cy="5032375"/>
          </a:xfrm>
        </p:spPr>
        <p:txBody>
          <a:bodyPr>
            <a:normAutofit fontScale="85000" lnSpcReduction="20000"/>
          </a:bodyPr>
          <a:lstStyle/>
          <a:p>
            <a:pPr marL="0" lvl="0" indent="0" algn="just" defTabSz="342991">
              <a:spcBef>
                <a:spcPct val="20000"/>
              </a:spcBef>
              <a:buNone/>
            </a:pPr>
            <a:r>
              <a:rPr lang="en-US" sz="3000" dirty="0">
                <a:solidFill>
                  <a:srgbClr val="000000"/>
                </a:solidFill>
                <a:latin typeface="Times New Roman" panose="02020603050405020304" pitchFamily="18" charset="0"/>
                <a:cs typeface="Times New Roman" panose="02020603050405020304" pitchFamily="18" charset="0"/>
              </a:rPr>
              <a:t>Risk refers both to the </a:t>
            </a:r>
            <a:r>
              <a:rPr lang="en-US" sz="3000" u="sng" dirty="0">
                <a:solidFill>
                  <a:srgbClr val="000000"/>
                </a:solidFill>
                <a:latin typeface="Times New Roman" panose="02020603050405020304" pitchFamily="18" charset="0"/>
                <a:cs typeface="Times New Roman" panose="02020603050405020304" pitchFamily="18" charset="0"/>
              </a:rPr>
              <a:t>probability</a:t>
            </a:r>
            <a:r>
              <a:rPr lang="en-US" sz="3000" dirty="0">
                <a:solidFill>
                  <a:srgbClr val="000000"/>
                </a:solidFill>
                <a:latin typeface="Times New Roman" panose="02020603050405020304" pitchFamily="18" charset="0"/>
                <a:cs typeface="Times New Roman" panose="02020603050405020304" pitchFamily="18" charset="0"/>
              </a:rPr>
              <a:t> of harm and to its </a:t>
            </a:r>
            <a:r>
              <a:rPr lang="en-US" sz="3000" u="sng" dirty="0">
                <a:solidFill>
                  <a:srgbClr val="000000"/>
                </a:solidFill>
                <a:latin typeface="Times New Roman" panose="02020603050405020304" pitchFamily="18" charset="0"/>
                <a:cs typeface="Times New Roman" panose="02020603050405020304" pitchFamily="18" charset="0"/>
              </a:rPr>
              <a:t>magnitude</a:t>
            </a:r>
            <a:endParaRPr lang="en-US" sz="3000" dirty="0">
              <a:solidFill>
                <a:srgbClr val="000000"/>
              </a:solidFill>
              <a:latin typeface="Times New Roman" panose="02020603050405020304" pitchFamily="18" charset="0"/>
              <a:cs typeface="Times New Roman" panose="02020603050405020304" pitchFamily="18" charset="0"/>
            </a:endParaRPr>
          </a:p>
          <a:p>
            <a:pPr marL="342900" lvl="0" indent="-342900" algn="just" defTabSz="342991">
              <a:spcBef>
                <a:spcPct val="20000"/>
              </a:spcBef>
            </a:pPr>
            <a:r>
              <a:rPr lang="en-US" sz="3000" b="1" dirty="0">
                <a:solidFill>
                  <a:srgbClr val="000000"/>
                </a:solidFill>
                <a:latin typeface="Times New Roman" panose="02020603050405020304" pitchFamily="18" charset="0"/>
                <a:cs typeface="Times New Roman" panose="02020603050405020304" pitchFamily="18" charset="0"/>
              </a:rPr>
              <a:t>Physical</a:t>
            </a:r>
            <a:r>
              <a:rPr lang="en-US" sz="3000" dirty="0">
                <a:solidFill>
                  <a:srgbClr val="000000"/>
                </a:solidFill>
                <a:latin typeface="Times New Roman" panose="02020603050405020304" pitchFamily="18" charset="0"/>
                <a:cs typeface="Times New Roman" panose="02020603050405020304" pitchFamily="18" charset="0"/>
              </a:rPr>
              <a:t>  </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Bodily harm </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Simple inconvenience</a:t>
            </a:r>
          </a:p>
          <a:p>
            <a:pPr marL="342900" lvl="0" indent="-342900" algn="just" defTabSz="342991">
              <a:spcBef>
                <a:spcPct val="20000"/>
              </a:spcBef>
            </a:pPr>
            <a:r>
              <a:rPr lang="en-US" sz="3000" b="1" dirty="0">
                <a:solidFill>
                  <a:srgbClr val="000000"/>
                </a:solidFill>
                <a:latin typeface="Times New Roman" panose="02020603050405020304" pitchFamily="18" charset="0"/>
                <a:cs typeface="Times New Roman" panose="02020603050405020304" pitchFamily="18" charset="0"/>
              </a:rPr>
              <a:t>Psychological  </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Emotional suffering</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Breach of confidentiality </a:t>
            </a:r>
          </a:p>
          <a:p>
            <a:pPr marL="342900" lvl="0" indent="-342900" algn="just" defTabSz="342991">
              <a:spcBef>
                <a:spcPct val="20000"/>
              </a:spcBef>
            </a:pPr>
            <a:r>
              <a:rPr lang="en-US" sz="3000" b="1" dirty="0">
                <a:solidFill>
                  <a:srgbClr val="000000"/>
                </a:solidFill>
                <a:latin typeface="Times New Roman" panose="02020603050405020304" pitchFamily="18" charset="0"/>
                <a:cs typeface="Times New Roman" panose="02020603050405020304" pitchFamily="18" charset="0"/>
              </a:rPr>
              <a:t>Social /cultural  </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Social discrimination</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Stigmatization</a:t>
            </a:r>
          </a:p>
          <a:p>
            <a:pPr marL="342900" lvl="0" indent="-342900" algn="just" defTabSz="342991">
              <a:spcBef>
                <a:spcPct val="20000"/>
              </a:spcBef>
            </a:pPr>
            <a:r>
              <a:rPr lang="en-US" sz="3000" b="1" dirty="0">
                <a:solidFill>
                  <a:srgbClr val="000000"/>
                </a:solidFill>
                <a:latin typeface="Times New Roman" panose="02020603050405020304" pitchFamily="18" charset="0"/>
                <a:cs typeface="Times New Roman" panose="02020603050405020304" pitchFamily="18" charset="0"/>
              </a:rPr>
              <a:t>Economic risks </a:t>
            </a:r>
          </a:p>
          <a:p>
            <a:pPr marL="557361" lvl="1" indent="-214370" algn="just" defTabSz="342991">
              <a:spcBef>
                <a:spcPct val="20000"/>
              </a:spcBef>
              <a:buFont typeface="Arial"/>
              <a:buChar char="–"/>
            </a:pPr>
            <a:r>
              <a:rPr lang="en-US" sz="2600" dirty="0">
                <a:solidFill>
                  <a:srgbClr val="000000"/>
                </a:solidFill>
                <a:latin typeface="Times New Roman" panose="02020603050405020304" pitchFamily="18" charset="0"/>
                <a:cs typeface="Times New Roman" panose="02020603050405020304" pitchFamily="18" charset="0"/>
              </a:rPr>
              <a:t>Financial costs related to participation</a:t>
            </a:r>
          </a:p>
          <a:p>
            <a:pPr marL="342900" lvl="0" indent="-342900" defTabSz="342991">
              <a:spcBef>
                <a:spcPct val="20000"/>
              </a:spcBef>
            </a:pPr>
            <a:r>
              <a:rPr lang="en-GB" sz="3000" b="1" dirty="0">
                <a:solidFill>
                  <a:srgbClr val="000000"/>
                </a:solidFill>
                <a:latin typeface="Times New Roman" panose="02020603050405020304" pitchFamily="18" charset="0"/>
                <a:cs typeface="Times New Roman" panose="02020603050405020304" pitchFamily="18" charset="0"/>
              </a:rPr>
              <a:t>Legal </a:t>
            </a:r>
          </a:p>
          <a:p>
            <a:pPr marL="557361" lvl="1" indent="-214370" defTabSz="342991">
              <a:spcBef>
                <a:spcPct val="20000"/>
              </a:spcBef>
              <a:buFont typeface="Arial"/>
              <a:buChar char="–"/>
            </a:pPr>
            <a:r>
              <a:rPr lang="en-GB" sz="2600" dirty="0">
                <a:solidFill>
                  <a:srgbClr val="000000"/>
                </a:solidFill>
                <a:latin typeface="Times New Roman" panose="02020603050405020304" pitchFamily="18" charset="0"/>
                <a:cs typeface="Times New Roman" panose="02020603050405020304" pitchFamily="18" charset="0"/>
              </a:rPr>
              <a:t>Abuse/ violence/criminal prosecution</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793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482436" y="554182"/>
            <a:ext cx="9670472" cy="601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8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benefits </a:t>
            </a:r>
          </a:p>
        </p:txBody>
      </p:sp>
      <p:sp>
        <p:nvSpPr>
          <p:cNvPr id="3" name="Content Placeholder 2"/>
          <p:cNvSpPr>
            <a:spLocks noGrp="1"/>
          </p:cNvSpPr>
          <p:nvPr>
            <p:ph idx="1"/>
          </p:nvPr>
        </p:nvSpPr>
        <p:spPr>
          <a:xfrm>
            <a:off x="827314" y="1541418"/>
            <a:ext cx="10515600" cy="4792300"/>
          </a:xfrm>
        </p:spPr>
        <p:txBody>
          <a:bodyPr>
            <a:normAutofit/>
          </a:bodyPr>
          <a:lstStyle/>
          <a:p>
            <a:pPr marL="0" lvl="0" indent="0" defTabSz="342991">
              <a:spcBef>
                <a:spcPct val="20000"/>
              </a:spcBef>
              <a:buNone/>
            </a:pPr>
            <a:r>
              <a:rPr lang="en-US" sz="2400" dirty="0">
                <a:solidFill>
                  <a:srgbClr val="000000"/>
                </a:solidFill>
                <a:latin typeface="Times New Roman" panose="02020603050405020304" pitchFamily="18" charset="0"/>
                <a:cs typeface="Times New Roman" panose="02020603050405020304" pitchFamily="18" charset="0"/>
              </a:rPr>
              <a:t>Benefit refers to any </a:t>
            </a:r>
            <a:r>
              <a:rPr lang="en-US" sz="2400" dirty="0" err="1">
                <a:solidFill>
                  <a:srgbClr val="000000"/>
                </a:solidFill>
                <a:latin typeface="Times New Roman" panose="02020603050405020304" pitchFamily="18" charset="0"/>
                <a:cs typeface="Times New Roman" panose="02020603050405020304" pitchFamily="18" charset="0"/>
              </a:rPr>
              <a:t>favourable</a:t>
            </a:r>
            <a:r>
              <a:rPr lang="en-US" sz="2400" dirty="0">
                <a:solidFill>
                  <a:srgbClr val="000000"/>
                </a:solidFill>
                <a:latin typeface="Times New Roman" panose="02020603050405020304" pitchFamily="18" charset="0"/>
                <a:cs typeface="Times New Roman" panose="02020603050405020304" pitchFamily="18" charset="0"/>
              </a:rPr>
              <a:t> outcome of the research to the individual or to society:  </a:t>
            </a:r>
          </a:p>
          <a:p>
            <a:pPr marL="342900" lvl="0" indent="-342900" defTabSz="342991">
              <a:spcBef>
                <a:spcPct val="20000"/>
              </a:spcBef>
            </a:pPr>
            <a:r>
              <a:rPr lang="en-US" sz="2400" b="1" dirty="0">
                <a:solidFill>
                  <a:srgbClr val="000000"/>
                </a:solidFill>
                <a:latin typeface="Times New Roman" panose="02020603050405020304" pitchFamily="18" charset="0"/>
                <a:cs typeface="Times New Roman" panose="02020603050405020304" pitchFamily="18" charset="0"/>
              </a:rPr>
              <a:t>Physical benefits</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Improvement of disease </a:t>
            </a:r>
          </a:p>
          <a:p>
            <a:pPr marL="342900" lvl="0" indent="-342900" defTabSz="342991">
              <a:spcBef>
                <a:spcPct val="20000"/>
              </a:spcBef>
            </a:pPr>
            <a:r>
              <a:rPr lang="en-US" sz="2400" b="1" dirty="0">
                <a:solidFill>
                  <a:srgbClr val="000000"/>
                </a:solidFill>
                <a:latin typeface="Times New Roman" panose="02020603050405020304" pitchFamily="18" charset="0"/>
                <a:cs typeface="Times New Roman" panose="02020603050405020304" pitchFamily="18" charset="0"/>
              </a:rPr>
              <a:t>Psychological benefits</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Feeling of well being; relief from suffering</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Feeling of helping others in the future</a:t>
            </a:r>
          </a:p>
          <a:p>
            <a:pPr marL="342900" lvl="0" indent="-342900" defTabSz="342991">
              <a:spcBef>
                <a:spcPct val="20000"/>
              </a:spcBef>
            </a:pPr>
            <a:r>
              <a:rPr lang="en-US" sz="2400" b="1" dirty="0">
                <a:solidFill>
                  <a:srgbClr val="000000"/>
                </a:solidFill>
                <a:latin typeface="Times New Roman" panose="02020603050405020304" pitchFamily="18" charset="0"/>
                <a:cs typeface="Times New Roman" panose="02020603050405020304" pitchFamily="18" charset="0"/>
              </a:rPr>
              <a:t>Economic benefits</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Earning from employment  </a:t>
            </a:r>
          </a:p>
          <a:p>
            <a:pPr marL="342900" lvl="0" indent="-342900" defTabSz="342991">
              <a:spcBef>
                <a:spcPct val="20000"/>
              </a:spcBef>
            </a:pPr>
            <a:r>
              <a:rPr lang="en-US" sz="2400" b="1" dirty="0">
                <a:solidFill>
                  <a:srgbClr val="000000"/>
                </a:solidFill>
                <a:latin typeface="Times New Roman" panose="02020603050405020304" pitchFamily="18" charset="0"/>
                <a:cs typeface="Times New Roman" panose="02020603050405020304" pitchFamily="18" charset="0"/>
              </a:rPr>
              <a:t>Benefit to science/society</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Generalizable knowledge</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Effective interventions in the future</a:t>
            </a:r>
          </a:p>
          <a:p>
            <a:pPr marL="557361" lvl="1" indent="-214370" defTabSz="342991">
              <a:spcBef>
                <a:spcPct val="20000"/>
              </a:spcBef>
              <a:buFont typeface="Arial"/>
              <a:buChar char="–"/>
            </a:pPr>
            <a:r>
              <a:rPr lang="en-US" sz="2000" dirty="0">
                <a:solidFill>
                  <a:srgbClr val="000000"/>
                </a:solidFill>
                <a:latin typeface="Times New Roman" panose="02020603050405020304" pitchFamily="18" charset="0"/>
                <a:cs typeface="Times New Roman" panose="02020603050405020304" pitchFamily="18" charset="0"/>
              </a:rPr>
              <a:t>Change in practice standards decreasing morbidity and mortality</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83552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Protecting against risk/harm</a:t>
            </a:r>
          </a:p>
        </p:txBody>
      </p:sp>
      <p:sp>
        <p:nvSpPr>
          <p:cNvPr id="3" name="Content Placeholder 2"/>
          <p:cNvSpPr>
            <a:spLocks noGrp="1"/>
          </p:cNvSpPr>
          <p:nvPr>
            <p:ph idx="1"/>
          </p:nvPr>
        </p:nvSpPr>
        <p:spPr/>
        <p:txBody>
          <a:bodyPr/>
          <a:lstStyle/>
          <a:p>
            <a:pPr marL="285750" lvl="0" indent="-285750" defTabSz="457200">
              <a:lnSpc>
                <a:spcPct val="100000"/>
              </a:lnSpc>
              <a:spcBef>
                <a:spcPts val="0"/>
              </a:spcBef>
            </a:pPr>
            <a:r>
              <a:rPr lang="en-GB" dirty="0">
                <a:solidFill>
                  <a:srgbClr val="000000"/>
                </a:solidFill>
                <a:latin typeface="Corbel" panose="020B0503020204020204"/>
              </a:rPr>
              <a:t>ALL research involves risks!</a:t>
            </a:r>
          </a:p>
          <a:p>
            <a:pPr marL="742950" lvl="1" indent="-285750" defTabSz="457200">
              <a:lnSpc>
                <a:spcPct val="100000"/>
              </a:lnSpc>
              <a:spcBef>
                <a:spcPts val="0"/>
              </a:spcBef>
            </a:pPr>
            <a:r>
              <a:rPr lang="en-GB" i="1" dirty="0">
                <a:solidFill>
                  <a:srgbClr val="000000"/>
                </a:solidFill>
                <a:latin typeface="Corbel" panose="020B0503020204020204"/>
              </a:rPr>
              <a:t>Investigators </a:t>
            </a:r>
            <a:r>
              <a:rPr lang="en-GB" dirty="0">
                <a:solidFill>
                  <a:srgbClr val="000000"/>
                </a:solidFill>
                <a:latin typeface="Corbel" panose="020B0503020204020204"/>
              </a:rPr>
              <a:t>must take responsibility for protecting participants against the risks of participating in research</a:t>
            </a:r>
          </a:p>
          <a:p>
            <a:endParaRPr lang="en-GB" dirty="0"/>
          </a:p>
        </p:txBody>
      </p:sp>
      <p:pic>
        <p:nvPicPr>
          <p:cNvPr id="4" name="Picture 3"/>
          <p:cNvPicPr>
            <a:picLocks noChangeAspect="1"/>
          </p:cNvPicPr>
          <p:nvPr/>
        </p:nvPicPr>
        <p:blipFill>
          <a:blip r:embed="rId2"/>
          <a:stretch>
            <a:fillRect/>
          </a:stretch>
        </p:blipFill>
        <p:spPr>
          <a:xfrm>
            <a:off x="1110344" y="3535392"/>
            <a:ext cx="5965561" cy="3322608"/>
          </a:xfrm>
          <a:prstGeom prst="rect">
            <a:avLst/>
          </a:prstGeom>
        </p:spPr>
      </p:pic>
      <p:pic>
        <p:nvPicPr>
          <p:cNvPr id="5" name="Picture 4"/>
          <p:cNvPicPr>
            <a:picLocks noChangeAspect="1"/>
          </p:cNvPicPr>
          <p:nvPr/>
        </p:nvPicPr>
        <p:blipFill>
          <a:blip r:embed="rId3"/>
          <a:stretch>
            <a:fillRect/>
          </a:stretch>
        </p:blipFill>
        <p:spPr>
          <a:xfrm>
            <a:off x="6969987" y="3535392"/>
            <a:ext cx="4072481" cy="3322608"/>
          </a:xfrm>
          <a:prstGeom prst="rect">
            <a:avLst/>
          </a:prstGeom>
        </p:spPr>
      </p:pic>
      <p:sp>
        <p:nvSpPr>
          <p:cNvPr id="6" name="Oval 5"/>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49711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Case Study 1 </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GB" sz="2400" dirty="0">
                <a:solidFill>
                  <a:srgbClr val="000000"/>
                </a:solidFill>
                <a:latin typeface="Corbel" panose="020B0503020204020204" pitchFamily="34" charset="0"/>
              </a:rPr>
              <a:t>Rhesus rotavirus tetravalent (RRV-TV) vaccine licensed in USA with RCTs in HICs demonstrating 49-68% efficacy in preventing diarrhoea and up to 90% efficacy in preventing severe cases of diarrhoea </a:t>
            </a:r>
            <a:r>
              <a:rPr lang="en-GB" sz="2400" i="1" dirty="0">
                <a:solidFill>
                  <a:srgbClr val="000000"/>
                </a:solidFill>
                <a:latin typeface="Corbel" panose="020B0503020204020204" pitchFamily="34" charset="0"/>
              </a:rPr>
              <a:t>(</a:t>
            </a:r>
            <a:r>
              <a:rPr lang="en-GB" sz="2400" i="1" dirty="0" err="1">
                <a:solidFill>
                  <a:srgbClr val="000000"/>
                </a:solidFill>
                <a:latin typeface="Corbel" panose="020B0503020204020204" pitchFamily="34" charset="0"/>
              </a:rPr>
              <a:t>Rennels</a:t>
            </a:r>
            <a:r>
              <a:rPr lang="en-GB" sz="2400" i="1" dirty="0">
                <a:solidFill>
                  <a:srgbClr val="000000"/>
                </a:solidFill>
                <a:latin typeface="Corbel" panose="020B0503020204020204" pitchFamily="34" charset="0"/>
              </a:rPr>
              <a:t> et al (1996))</a:t>
            </a:r>
          </a:p>
          <a:p>
            <a:pPr marL="342900" lvl="0" indent="-342900" defTabSz="342991">
              <a:lnSpc>
                <a:spcPct val="100000"/>
              </a:lnSpc>
              <a:spcBef>
                <a:spcPct val="20000"/>
              </a:spcBef>
            </a:pPr>
            <a:r>
              <a:rPr lang="en-GB" sz="2400" dirty="0">
                <a:solidFill>
                  <a:srgbClr val="000000"/>
                </a:solidFill>
                <a:latin typeface="Corbel" panose="020B0503020204020204" pitchFamily="34" charset="0"/>
              </a:rPr>
              <a:t>Vaccine withdrawn before RCTs could be conducted in LMICs due to 1 in 10,000 risk of intussusception </a:t>
            </a:r>
            <a:r>
              <a:rPr lang="en-GB" sz="2400" i="1" dirty="0">
                <a:solidFill>
                  <a:srgbClr val="000000"/>
                </a:solidFill>
                <a:latin typeface="Corbel" panose="020B0503020204020204" pitchFamily="34" charset="0"/>
              </a:rPr>
              <a:t>(CDC MMWR 48(43);1007)</a:t>
            </a:r>
          </a:p>
          <a:p>
            <a:pPr marL="0" lvl="0" indent="0" defTabSz="342991">
              <a:lnSpc>
                <a:spcPct val="100000"/>
              </a:lnSpc>
              <a:spcBef>
                <a:spcPct val="20000"/>
              </a:spcBef>
              <a:buNone/>
            </a:pPr>
            <a:endParaRPr lang="en-GB" sz="2400" dirty="0">
              <a:solidFill>
                <a:srgbClr val="000000"/>
              </a:solidFill>
              <a:latin typeface="Corbel" panose="020B0503020204020204" pitchFamily="34" charset="0"/>
            </a:endParaRPr>
          </a:p>
          <a:p>
            <a:pPr marL="0" lvl="0" indent="0" defTabSz="342991">
              <a:lnSpc>
                <a:spcPct val="100000"/>
              </a:lnSpc>
              <a:spcBef>
                <a:spcPct val="20000"/>
              </a:spcBef>
              <a:buFont typeface="Wingdings" panose="05000000000000000000" pitchFamily="2" charset="2"/>
              <a:buChar char="Ø"/>
            </a:pPr>
            <a:r>
              <a:rPr lang="en-GB" sz="2400" dirty="0">
                <a:solidFill>
                  <a:srgbClr val="FF0000"/>
                </a:solidFill>
                <a:latin typeface="Corbel" panose="020B0503020204020204" pitchFamily="34" charset="0"/>
              </a:rPr>
              <a:t>Should RCTs go ahead in LMICs, where 600,000 children die annually from rotavirus diarrhoea?</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Vertical integration  </a:t>
            </a:r>
          </a:p>
        </p:txBody>
      </p:sp>
    </p:spTree>
    <p:extLst>
      <p:ext uri="{BB962C8B-B14F-4D97-AF65-F5344CB8AC3E}">
        <p14:creationId xmlns:p14="http://schemas.microsoft.com/office/powerpoint/2010/main" val="50495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To</a:t>
            </a:r>
            <a:r>
              <a:rPr lang="en-GB" dirty="0"/>
              <a:t> </a:t>
            </a:r>
            <a:r>
              <a:rPr lang="en-GB" b="1" dirty="0"/>
              <a:t>consider….</a:t>
            </a:r>
          </a:p>
        </p:txBody>
      </p:sp>
      <p:sp>
        <p:nvSpPr>
          <p:cNvPr id="3" name="Content Placeholder 2"/>
          <p:cNvSpPr>
            <a:spLocks noGrp="1"/>
          </p:cNvSpPr>
          <p:nvPr>
            <p:ph idx="1"/>
          </p:nvPr>
        </p:nvSpPr>
        <p:spPr>
          <a:xfrm>
            <a:off x="814250" y="1690688"/>
            <a:ext cx="11377749" cy="5533072"/>
          </a:xfrm>
        </p:spPr>
        <p:txBody>
          <a:bodyPr>
            <a:normAutofit/>
          </a:bodyPr>
          <a:lstStyle/>
          <a:p>
            <a:pPr marL="342900" lvl="0" indent="-342900" defTabSz="342991">
              <a:lnSpc>
                <a:spcPct val="100000"/>
              </a:lnSpc>
              <a:spcBef>
                <a:spcPct val="20000"/>
              </a:spcBef>
            </a:pPr>
            <a:r>
              <a:rPr lang="en-GB" sz="2400" dirty="0">
                <a:solidFill>
                  <a:srgbClr val="000000"/>
                </a:solidFill>
                <a:latin typeface="Times New Roman" panose="02020603050405020304" pitchFamily="18" charset="0"/>
                <a:cs typeface="Times New Roman" panose="02020603050405020304" pitchFamily="18" charset="0"/>
              </a:rPr>
              <a:t>Rotavirus vaccine with </a:t>
            </a:r>
            <a:r>
              <a:rPr lang="en-GB" sz="2400" dirty="0" err="1">
                <a:solidFill>
                  <a:srgbClr val="000000"/>
                </a:solidFill>
                <a:latin typeface="Times New Roman" panose="02020603050405020304" pitchFamily="18" charset="0"/>
                <a:cs typeface="Times New Roman" panose="02020603050405020304" pitchFamily="18" charset="0"/>
              </a:rPr>
              <a:t>approx</a:t>
            </a:r>
            <a:r>
              <a:rPr lang="en-GB" sz="2400" dirty="0">
                <a:solidFill>
                  <a:srgbClr val="000000"/>
                </a:solidFill>
                <a:latin typeface="Times New Roman" panose="02020603050405020304" pitchFamily="18" charset="0"/>
                <a:cs typeface="Times New Roman" panose="02020603050405020304" pitchFamily="18" charset="0"/>
              </a:rPr>
              <a:t> 80% efficacy would prevent more than half a million deaths</a:t>
            </a:r>
          </a:p>
          <a:p>
            <a:pPr marL="342900" lvl="0" indent="-342900" defTabSz="342991">
              <a:lnSpc>
                <a:spcPct val="100000"/>
              </a:lnSpc>
              <a:spcBef>
                <a:spcPct val="20000"/>
              </a:spcBef>
            </a:pPr>
            <a:r>
              <a:rPr lang="en-GB" sz="2400" dirty="0">
                <a:solidFill>
                  <a:srgbClr val="000000"/>
                </a:solidFill>
                <a:latin typeface="Times New Roman" panose="02020603050405020304" pitchFamily="18" charset="0"/>
                <a:cs typeface="Times New Roman" panose="02020603050405020304" pitchFamily="18" charset="0"/>
              </a:rPr>
              <a:t>No other vaccines in the pipeline, therefore delay of min 3-5 years</a:t>
            </a:r>
          </a:p>
          <a:p>
            <a:pPr marL="342900" lvl="0" indent="-342900" defTabSz="342991">
              <a:lnSpc>
                <a:spcPct val="100000"/>
              </a:lnSpc>
              <a:spcBef>
                <a:spcPct val="20000"/>
              </a:spcBef>
            </a:pPr>
            <a:r>
              <a:rPr lang="en-GB" sz="2400" dirty="0">
                <a:solidFill>
                  <a:srgbClr val="000000"/>
                </a:solidFill>
                <a:latin typeface="Times New Roman" panose="02020603050405020304" pitchFamily="18" charset="0"/>
                <a:cs typeface="Times New Roman" panose="02020603050405020304" pitchFamily="18" charset="0"/>
              </a:rPr>
              <a:t>Vaccines in developed countries may not be as effective or safe as in developing countries:</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Host</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Viral</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Environmental factors</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Seasonality of disease</a:t>
            </a:r>
          </a:p>
          <a:p>
            <a:pPr marL="342900" lvl="0" indent="-342900" defTabSz="342991">
              <a:lnSpc>
                <a:spcPct val="100000"/>
              </a:lnSpc>
              <a:spcBef>
                <a:spcPct val="20000"/>
              </a:spcBef>
            </a:pPr>
            <a:r>
              <a:rPr lang="en-GB" sz="2400" dirty="0">
                <a:solidFill>
                  <a:srgbClr val="000000"/>
                </a:solidFill>
                <a:latin typeface="Times New Roman" panose="02020603050405020304" pitchFamily="18" charset="0"/>
                <a:cs typeface="Times New Roman" panose="02020603050405020304" pitchFamily="18" charset="0"/>
              </a:rPr>
              <a:t>Risk-benefit ratio different:</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In US: Intussusception risk 1 in 10,000 and deaths from rotavirus is around 20 (5 per 1 million)</a:t>
            </a:r>
          </a:p>
          <a:p>
            <a:pPr marL="557361" lvl="1" indent="-214370" defTabSz="342991">
              <a:lnSpc>
                <a:spcPct val="100000"/>
              </a:lnSpc>
              <a:spcBef>
                <a:spcPct val="20000"/>
              </a:spcBef>
              <a:buFont typeface="Arial"/>
              <a:buChar char="–"/>
            </a:pPr>
            <a:r>
              <a:rPr lang="en-GB" sz="2000" dirty="0">
                <a:solidFill>
                  <a:srgbClr val="000000"/>
                </a:solidFill>
                <a:latin typeface="Times New Roman" panose="02020603050405020304" pitchFamily="18" charset="0"/>
                <a:cs typeface="Times New Roman" panose="02020603050405020304" pitchFamily="18" charset="0"/>
              </a:rPr>
              <a:t>Disease burden different in LMICs</a:t>
            </a:r>
          </a:p>
          <a:p>
            <a:pPr marL="857479" lvl="2" indent="-171496" defTabSz="342991">
              <a:lnSpc>
                <a:spcPct val="100000"/>
              </a:lnSpc>
              <a:spcBef>
                <a:spcPct val="20000"/>
              </a:spcBef>
              <a:buFont typeface="Arial"/>
              <a:buChar char="•"/>
            </a:pPr>
            <a:r>
              <a:rPr lang="en-GB" sz="1800" dirty="0">
                <a:solidFill>
                  <a:srgbClr val="000000"/>
                </a:solidFill>
                <a:latin typeface="Times New Roman" panose="02020603050405020304" pitchFamily="18" charset="0"/>
                <a:cs typeface="Times New Roman" panose="02020603050405020304" pitchFamily="18" charset="0"/>
              </a:rPr>
              <a:t>50 deaths from rotavirus prevented for each case of intussusception</a:t>
            </a:r>
            <a:endParaRPr lang="en-GB"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B5BC9113-0A8F-4C44-A77F-787F5900D085}"/>
              </a:ext>
            </a:extLst>
          </p:cNvPr>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Vertical integration  </a:t>
            </a:r>
          </a:p>
        </p:txBody>
      </p:sp>
    </p:spTree>
    <p:extLst>
      <p:ext uri="{BB962C8B-B14F-4D97-AF65-F5344CB8AC3E}">
        <p14:creationId xmlns:p14="http://schemas.microsoft.com/office/powerpoint/2010/main" val="314137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Informed consent </a:t>
            </a:r>
          </a:p>
        </p:txBody>
      </p:sp>
      <p:sp>
        <p:nvSpPr>
          <p:cNvPr id="3" name="Content Placeholder 2"/>
          <p:cNvSpPr>
            <a:spLocks noGrp="1"/>
          </p:cNvSpPr>
          <p:nvPr>
            <p:ph idx="1"/>
          </p:nvPr>
        </p:nvSpPr>
        <p:spPr/>
        <p:txBody>
          <a:bodyPr/>
          <a:lstStyle/>
          <a:p>
            <a:pPr marL="533400" lvl="0" indent="3175" defTabSz="342991">
              <a:lnSpc>
                <a:spcPct val="100000"/>
              </a:lnSpc>
              <a:spcBef>
                <a:spcPct val="20000"/>
              </a:spcBef>
              <a:buNone/>
              <a:defRPr/>
            </a:pPr>
            <a:r>
              <a:rPr lang="en-GB" dirty="0">
                <a:solidFill>
                  <a:srgbClr val="000000"/>
                </a:solidFill>
                <a:latin typeface="Corbel" panose="020B0503020204020204"/>
              </a:rPr>
              <a:t>a process by which a participant </a:t>
            </a:r>
            <a:r>
              <a:rPr lang="en-GB" dirty="0">
                <a:solidFill>
                  <a:srgbClr val="C00000"/>
                </a:solidFill>
                <a:latin typeface="Corbel" panose="020B0503020204020204"/>
              </a:rPr>
              <a:t>voluntarily</a:t>
            </a:r>
            <a:r>
              <a:rPr lang="en-GB" dirty="0">
                <a:solidFill>
                  <a:srgbClr val="FF99CC"/>
                </a:solidFill>
                <a:latin typeface="Corbel" panose="020B0503020204020204"/>
              </a:rPr>
              <a:t> </a:t>
            </a:r>
            <a:r>
              <a:rPr lang="en-GB" dirty="0">
                <a:solidFill>
                  <a:srgbClr val="000000"/>
                </a:solidFill>
                <a:latin typeface="Corbel" panose="020B0503020204020204"/>
              </a:rPr>
              <a:t>confirms his or her </a:t>
            </a:r>
            <a:r>
              <a:rPr lang="en-GB" dirty="0">
                <a:solidFill>
                  <a:srgbClr val="C00000"/>
                </a:solidFill>
                <a:latin typeface="Corbel" panose="020B0503020204020204"/>
              </a:rPr>
              <a:t>willingness</a:t>
            </a:r>
            <a:r>
              <a:rPr lang="en-GB" dirty="0">
                <a:solidFill>
                  <a:srgbClr val="000000"/>
                </a:solidFill>
                <a:latin typeface="Corbel" panose="020B0503020204020204"/>
              </a:rPr>
              <a:t> to participate in a particular study, after having been </a:t>
            </a:r>
            <a:r>
              <a:rPr lang="en-GB" dirty="0">
                <a:solidFill>
                  <a:srgbClr val="C00000"/>
                </a:solidFill>
                <a:latin typeface="Corbel" panose="020B0503020204020204"/>
              </a:rPr>
              <a:t>informed</a:t>
            </a:r>
            <a:r>
              <a:rPr lang="en-GB" dirty="0">
                <a:solidFill>
                  <a:srgbClr val="000000"/>
                </a:solidFill>
                <a:latin typeface="Corbel" panose="020B0503020204020204"/>
              </a:rPr>
              <a:t> of all aspects of the study that are relevant to the participant’s decision to participate”</a:t>
            </a:r>
          </a:p>
          <a:p>
            <a:pPr marL="533400" lvl="0" indent="3175" algn="r" defTabSz="342991">
              <a:lnSpc>
                <a:spcPct val="100000"/>
              </a:lnSpc>
              <a:spcBef>
                <a:spcPct val="20000"/>
              </a:spcBef>
              <a:buNone/>
              <a:defRPr/>
            </a:pPr>
            <a:r>
              <a:rPr lang="en-GB" sz="1800" dirty="0">
                <a:solidFill>
                  <a:srgbClr val="00B050"/>
                </a:solidFill>
                <a:latin typeface="Corbel" panose="020B0503020204020204"/>
              </a:rPr>
              <a:t>ICH GCP Section 1.28</a:t>
            </a:r>
          </a:p>
          <a:p>
            <a:pPr marL="449263" lvl="0" indent="-449263" defTabSz="342991">
              <a:lnSpc>
                <a:spcPct val="100000"/>
              </a:lnSpc>
              <a:spcBef>
                <a:spcPct val="20000"/>
              </a:spcBef>
              <a:buNone/>
              <a:defRPr/>
            </a:pPr>
            <a:endParaRPr lang="en-GB" dirty="0">
              <a:solidFill>
                <a:srgbClr val="000000"/>
              </a:solidFill>
              <a:latin typeface="Corbel" panose="020B0503020204020204"/>
            </a:endParaRPr>
          </a:p>
          <a:p>
            <a:pPr marL="449263" lvl="0" indent="-449263" defTabSz="342991">
              <a:lnSpc>
                <a:spcPct val="100000"/>
              </a:lnSpc>
              <a:spcBef>
                <a:spcPct val="20000"/>
              </a:spcBef>
              <a:buNone/>
              <a:defRPr/>
            </a:pPr>
            <a:endParaRPr lang="en-GB" dirty="0">
              <a:solidFill>
                <a:srgbClr val="000000"/>
              </a:solidFill>
              <a:latin typeface="Corbel" panose="020B0503020204020204"/>
            </a:endParaRPr>
          </a:p>
          <a:p>
            <a:pPr marL="449263" lvl="0" indent="-449263" defTabSz="342991">
              <a:lnSpc>
                <a:spcPct val="100000"/>
              </a:lnSpc>
              <a:spcBef>
                <a:spcPct val="20000"/>
              </a:spcBef>
              <a:buNone/>
              <a:defRPr/>
            </a:pPr>
            <a:r>
              <a:rPr lang="en-GB" dirty="0">
                <a:solidFill>
                  <a:srgbClr val="000000"/>
                </a:solidFill>
                <a:latin typeface="Corbel" panose="020B0503020204020204"/>
              </a:rPr>
              <a:t>Must be obtained </a:t>
            </a:r>
            <a:r>
              <a:rPr lang="en-GB" b="1" i="1" dirty="0">
                <a:solidFill>
                  <a:srgbClr val="C00000"/>
                </a:solidFill>
                <a:latin typeface="Corbel" panose="020B0503020204020204"/>
              </a:rPr>
              <a:t>before</a:t>
            </a:r>
            <a:r>
              <a:rPr lang="en-GB" b="1" dirty="0">
                <a:solidFill>
                  <a:srgbClr val="000000"/>
                </a:solidFill>
                <a:latin typeface="Corbel" panose="020B0503020204020204"/>
              </a:rPr>
              <a:t> </a:t>
            </a:r>
            <a:r>
              <a:rPr lang="en-GB" dirty="0">
                <a:solidFill>
                  <a:srgbClr val="000000"/>
                </a:solidFill>
                <a:latin typeface="Corbel" panose="020B0503020204020204"/>
              </a:rPr>
              <a:t>research participation begins</a:t>
            </a:r>
          </a:p>
          <a:p>
            <a:endParaRPr lang="en-GB" dirty="0"/>
          </a:p>
        </p:txBody>
      </p:sp>
      <p:pic>
        <p:nvPicPr>
          <p:cNvPr id="5" name="Picture 4"/>
          <p:cNvPicPr>
            <a:picLocks noChangeAspect="1"/>
          </p:cNvPicPr>
          <p:nvPr/>
        </p:nvPicPr>
        <p:blipFill>
          <a:blip r:embed="rId2"/>
          <a:stretch>
            <a:fillRect/>
          </a:stretch>
        </p:blipFill>
        <p:spPr>
          <a:xfrm>
            <a:off x="8530045" y="-4060"/>
            <a:ext cx="3777343" cy="1829685"/>
          </a:xfrm>
          <a:prstGeom prst="rect">
            <a:avLst/>
          </a:prstGeom>
        </p:spPr>
      </p:pic>
    </p:spTree>
    <p:extLst>
      <p:ext uri="{BB962C8B-B14F-4D97-AF65-F5344CB8AC3E}">
        <p14:creationId xmlns:p14="http://schemas.microsoft.com/office/powerpoint/2010/main" val="401492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What is informed consent </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US" dirty="0">
                <a:solidFill>
                  <a:srgbClr val="000000"/>
                </a:solidFill>
                <a:latin typeface="Corbel" panose="020B0503020204020204" pitchFamily="34" charset="0"/>
                <a:ea typeface="ＭＳ Ｐゴシック" pitchFamily="34" charset="-128"/>
              </a:rPr>
              <a:t>A decision to participate in research made by a</a:t>
            </a:r>
            <a:r>
              <a:rPr lang="id-ID" dirty="0">
                <a:solidFill>
                  <a:srgbClr val="000000"/>
                </a:solidFill>
                <a:latin typeface="Corbel" panose="020B0503020204020204" pitchFamily="34" charset="0"/>
                <a:ea typeface="ＭＳ Ｐゴシック" pitchFamily="34" charset="-128"/>
              </a:rPr>
              <a:t> </a:t>
            </a:r>
            <a:r>
              <a:rPr lang="en-US" dirty="0">
                <a:solidFill>
                  <a:srgbClr val="FF0000"/>
                </a:solidFill>
                <a:latin typeface="Corbel" panose="020B0503020204020204" pitchFamily="34" charset="0"/>
                <a:ea typeface="ＭＳ Ｐゴシック" pitchFamily="34" charset="-128"/>
              </a:rPr>
              <a:t>competent</a:t>
            </a:r>
            <a:r>
              <a:rPr lang="en-US" dirty="0">
                <a:solidFill>
                  <a:srgbClr val="000000"/>
                </a:solidFill>
                <a:latin typeface="Corbel" panose="020B0503020204020204" pitchFamily="34" charset="0"/>
                <a:ea typeface="ＭＳ Ｐゴシック" pitchFamily="34" charset="-128"/>
              </a:rPr>
              <a:t> individual </a:t>
            </a:r>
          </a:p>
          <a:p>
            <a:pPr marL="342900" lvl="0" indent="-342900" defTabSz="342991">
              <a:lnSpc>
                <a:spcPct val="100000"/>
              </a:lnSpc>
              <a:spcBef>
                <a:spcPct val="20000"/>
              </a:spcBef>
            </a:pPr>
            <a:r>
              <a:rPr lang="en-US" dirty="0">
                <a:solidFill>
                  <a:srgbClr val="000000"/>
                </a:solidFill>
                <a:latin typeface="Corbel" panose="020B0503020204020204" pitchFamily="34" charset="0"/>
                <a:ea typeface="ＭＳ Ｐゴシック" pitchFamily="34" charset="-128"/>
              </a:rPr>
              <a:t>who has received the</a:t>
            </a:r>
            <a:r>
              <a:rPr lang="id-ID" dirty="0">
                <a:solidFill>
                  <a:srgbClr val="000000"/>
                </a:solidFill>
                <a:latin typeface="Corbel" panose="020B0503020204020204" pitchFamily="34" charset="0"/>
                <a:ea typeface="ＭＳ Ｐゴシック" pitchFamily="34" charset="-128"/>
              </a:rPr>
              <a:t> </a:t>
            </a:r>
            <a:r>
              <a:rPr lang="en-US" dirty="0">
                <a:solidFill>
                  <a:srgbClr val="FF0000"/>
                </a:solidFill>
                <a:latin typeface="Corbel" panose="020B0503020204020204" pitchFamily="34" charset="0"/>
                <a:ea typeface="ＭＳ Ｐゴシック" pitchFamily="34" charset="-128"/>
              </a:rPr>
              <a:t>necessary</a:t>
            </a:r>
            <a:r>
              <a:rPr lang="en-US" dirty="0">
                <a:solidFill>
                  <a:srgbClr val="000000"/>
                </a:solidFill>
                <a:latin typeface="Corbel" panose="020B0503020204020204" pitchFamily="34" charset="0"/>
                <a:ea typeface="ＭＳ Ｐゴシック" pitchFamily="34" charset="-128"/>
              </a:rPr>
              <a:t> information;</a:t>
            </a:r>
          </a:p>
          <a:p>
            <a:pPr marL="342900" lvl="0" indent="-342900" defTabSz="342991">
              <a:lnSpc>
                <a:spcPct val="100000"/>
              </a:lnSpc>
              <a:spcBef>
                <a:spcPct val="20000"/>
              </a:spcBef>
            </a:pPr>
            <a:r>
              <a:rPr lang="en-US" dirty="0">
                <a:solidFill>
                  <a:srgbClr val="000000"/>
                </a:solidFill>
                <a:latin typeface="Corbel" panose="020B0503020204020204" pitchFamily="34" charset="0"/>
                <a:ea typeface="ＭＳ Ｐゴシック" pitchFamily="34" charset="-128"/>
              </a:rPr>
              <a:t>has adequately </a:t>
            </a:r>
            <a:r>
              <a:rPr lang="en-US" dirty="0">
                <a:solidFill>
                  <a:srgbClr val="FF0000"/>
                </a:solidFill>
                <a:latin typeface="Corbel" panose="020B0503020204020204" pitchFamily="34" charset="0"/>
                <a:ea typeface="ＭＳ Ｐゴシック" pitchFamily="34" charset="-128"/>
              </a:rPr>
              <a:t>understood</a:t>
            </a:r>
            <a:r>
              <a:rPr lang="id-ID" dirty="0">
                <a:solidFill>
                  <a:srgbClr val="000000"/>
                </a:solidFill>
                <a:latin typeface="Corbel" panose="020B0503020204020204" pitchFamily="34" charset="0"/>
                <a:ea typeface="ＭＳ Ｐゴシック" pitchFamily="34" charset="-128"/>
              </a:rPr>
              <a:t> </a:t>
            </a:r>
            <a:r>
              <a:rPr lang="en-US" dirty="0">
                <a:solidFill>
                  <a:srgbClr val="000000"/>
                </a:solidFill>
                <a:latin typeface="Corbel" panose="020B0503020204020204" pitchFamily="34" charset="0"/>
                <a:ea typeface="ＭＳ Ｐゴシック" pitchFamily="34" charset="-128"/>
              </a:rPr>
              <a:t>the information; </a:t>
            </a:r>
          </a:p>
          <a:p>
            <a:pPr marL="342900" lvl="0" indent="-342900" defTabSz="342991">
              <a:lnSpc>
                <a:spcPct val="100000"/>
              </a:lnSpc>
              <a:spcBef>
                <a:spcPct val="20000"/>
              </a:spcBef>
            </a:pPr>
            <a:r>
              <a:rPr lang="en-US" dirty="0">
                <a:solidFill>
                  <a:srgbClr val="000000"/>
                </a:solidFill>
                <a:latin typeface="Corbel" panose="020B0503020204020204" pitchFamily="34" charset="0"/>
                <a:ea typeface="ＭＳ Ｐゴシック" pitchFamily="34" charset="-128"/>
              </a:rPr>
              <a:t>and after </a:t>
            </a:r>
            <a:r>
              <a:rPr lang="en-US" dirty="0">
                <a:solidFill>
                  <a:srgbClr val="FF0000"/>
                </a:solidFill>
                <a:latin typeface="Corbel" panose="020B0503020204020204" pitchFamily="34" charset="0"/>
                <a:ea typeface="ＭＳ Ｐゴシック" pitchFamily="34" charset="-128"/>
              </a:rPr>
              <a:t>considering</a:t>
            </a:r>
            <a:r>
              <a:rPr lang="en-US" dirty="0">
                <a:solidFill>
                  <a:srgbClr val="000000"/>
                </a:solidFill>
                <a:latin typeface="Corbel" panose="020B0503020204020204" pitchFamily="34" charset="0"/>
                <a:ea typeface="ＭＳ Ｐゴシック" pitchFamily="34" charset="-128"/>
              </a:rPr>
              <a:t> the</a:t>
            </a:r>
            <a:r>
              <a:rPr lang="id-ID" dirty="0">
                <a:solidFill>
                  <a:srgbClr val="000000"/>
                </a:solidFill>
                <a:latin typeface="Corbel" panose="020B0503020204020204" pitchFamily="34" charset="0"/>
                <a:ea typeface="ＭＳ Ｐゴシック" pitchFamily="34" charset="-128"/>
              </a:rPr>
              <a:t> </a:t>
            </a:r>
            <a:r>
              <a:rPr lang="en-US" dirty="0">
                <a:solidFill>
                  <a:srgbClr val="000000"/>
                </a:solidFill>
                <a:latin typeface="Corbel" panose="020B0503020204020204" pitchFamily="34" charset="0"/>
                <a:ea typeface="ＭＳ Ｐゴシック" pitchFamily="34" charset="-128"/>
              </a:rPr>
              <a:t>information, </a:t>
            </a:r>
          </a:p>
          <a:p>
            <a:pPr marL="342900" lvl="0" indent="-342900" defTabSz="342991">
              <a:lnSpc>
                <a:spcPct val="100000"/>
              </a:lnSpc>
              <a:spcBef>
                <a:spcPct val="20000"/>
              </a:spcBef>
            </a:pPr>
            <a:r>
              <a:rPr lang="en-US" dirty="0">
                <a:solidFill>
                  <a:srgbClr val="000000"/>
                </a:solidFill>
                <a:latin typeface="Corbel" panose="020B0503020204020204" pitchFamily="34" charset="0"/>
                <a:ea typeface="ＭＳ Ｐゴシック" pitchFamily="34" charset="-128"/>
              </a:rPr>
              <a:t>has arrived at a decision </a:t>
            </a:r>
            <a:r>
              <a:rPr lang="en-US" dirty="0">
                <a:solidFill>
                  <a:srgbClr val="FF0000"/>
                </a:solidFill>
                <a:latin typeface="Corbel" panose="020B0503020204020204" pitchFamily="34" charset="0"/>
                <a:ea typeface="ＭＳ Ｐゴシック" pitchFamily="34" charset="-128"/>
              </a:rPr>
              <a:t>without</a:t>
            </a:r>
            <a:r>
              <a:rPr lang="id-ID" dirty="0">
                <a:solidFill>
                  <a:srgbClr val="FF0000"/>
                </a:solidFill>
                <a:latin typeface="Corbel" panose="020B0503020204020204" pitchFamily="34" charset="0"/>
                <a:ea typeface="ＭＳ Ｐゴシック" pitchFamily="34" charset="-128"/>
              </a:rPr>
              <a:t> </a:t>
            </a:r>
            <a:r>
              <a:rPr lang="en-US" dirty="0">
                <a:solidFill>
                  <a:srgbClr val="FF0000"/>
                </a:solidFill>
                <a:latin typeface="Corbel" panose="020B0503020204020204" pitchFamily="34" charset="0"/>
                <a:ea typeface="ＭＳ Ｐゴシック" pitchFamily="34" charset="-128"/>
              </a:rPr>
              <a:t>having been subjected to coercion</a:t>
            </a:r>
            <a:r>
              <a:rPr lang="en-US" dirty="0">
                <a:solidFill>
                  <a:srgbClr val="000000"/>
                </a:solidFill>
                <a:latin typeface="Corbel" panose="020B0503020204020204" pitchFamily="34" charset="0"/>
                <a:ea typeface="ＭＳ Ｐゴシック" pitchFamily="34" charset="-128"/>
              </a:rPr>
              <a:t>, </a:t>
            </a:r>
            <a:r>
              <a:rPr lang="en-US" dirty="0">
                <a:solidFill>
                  <a:srgbClr val="FF0000"/>
                </a:solidFill>
                <a:latin typeface="Corbel" panose="020B0503020204020204" pitchFamily="34" charset="0"/>
                <a:ea typeface="ＭＳ Ｐゴシック" pitchFamily="34" charset="-128"/>
              </a:rPr>
              <a:t>undue</a:t>
            </a:r>
            <a:r>
              <a:rPr lang="id-ID" dirty="0">
                <a:solidFill>
                  <a:srgbClr val="FF0000"/>
                </a:solidFill>
                <a:latin typeface="Corbel" panose="020B0503020204020204" pitchFamily="34" charset="0"/>
                <a:ea typeface="ＭＳ Ｐゴシック" pitchFamily="34" charset="-128"/>
              </a:rPr>
              <a:t> influence, inducement or intimidation</a:t>
            </a:r>
            <a:endParaRPr lang="id-ID" dirty="0">
              <a:solidFill>
                <a:srgbClr val="3333FF"/>
              </a:solidFill>
              <a:latin typeface="Corbel" panose="020B0503020204020204" pitchFamily="34" charset="0"/>
              <a:ea typeface="ＭＳ Ｐゴシック" pitchFamily="34" charset="-128"/>
            </a:endParaRPr>
          </a:p>
          <a:p>
            <a:endParaRPr lang="en-GB" dirty="0"/>
          </a:p>
        </p:txBody>
      </p:sp>
      <p:sp>
        <p:nvSpPr>
          <p:cNvPr id="4" name="Oval 3"/>
          <p:cNvSpPr/>
          <p:nvPr/>
        </p:nvSpPr>
        <p:spPr>
          <a:xfrm>
            <a:off x="10202091" y="352062"/>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036138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1358" t="23661" r="10512" b="11876"/>
          <a:stretch/>
        </p:blipFill>
        <p:spPr>
          <a:xfrm>
            <a:off x="1776549" y="1319349"/>
            <a:ext cx="7563394" cy="4715692"/>
          </a:xfrm>
          <a:prstGeom prst="rect">
            <a:avLst/>
          </a:prstGeom>
        </p:spPr>
      </p:pic>
      <p:sp>
        <p:nvSpPr>
          <p:cNvPr id="7" name="Oval 6"/>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10387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4372" t="20982" r="18140" b="8427"/>
          <a:stretch/>
        </p:blipFill>
        <p:spPr>
          <a:xfrm>
            <a:off x="2024744" y="1027907"/>
            <a:ext cx="6178730" cy="5163888"/>
          </a:xfrm>
          <a:prstGeom prst="rect">
            <a:avLst/>
          </a:prstGeom>
        </p:spPr>
      </p:pic>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208015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Pre-requisites of valid Inform Consent</a:t>
            </a:r>
          </a:p>
        </p:txBody>
      </p:sp>
      <p:sp>
        <p:nvSpPr>
          <p:cNvPr id="3" name="Content Placeholder 2"/>
          <p:cNvSpPr>
            <a:spLocks noGrp="1"/>
          </p:cNvSpPr>
          <p:nvPr>
            <p:ph idx="1"/>
          </p:nvPr>
        </p:nvSpPr>
        <p:spPr/>
        <p:txBody>
          <a:bodyPr/>
          <a:lstStyle/>
          <a:p>
            <a:pPr marL="0" lvl="0" indent="0" defTabSz="342991">
              <a:lnSpc>
                <a:spcPts val="2250"/>
              </a:lnSpc>
              <a:spcBef>
                <a:spcPts val="2000"/>
              </a:spcBef>
              <a:spcAft>
                <a:spcPts val="1000"/>
              </a:spcAft>
              <a:buNone/>
            </a:pPr>
            <a:r>
              <a:rPr lang="en-GB" sz="2000" b="1" dirty="0">
                <a:solidFill>
                  <a:srgbClr val="734126"/>
                </a:solidFill>
                <a:latin typeface="Times New Roman" panose="02020603050405020304" pitchFamily="18" charset="0"/>
                <a:cs typeface="Times New Roman" panose="02020603050405020304" pitchFamily="18" charset="0"/>
              </a:rPr>
              <a:t>Voluntarism</a:t>
            </a:r>
          </a:p>
          <a:p>
            <a:pPr marL="0" lvl="0" indent="0" defTabSz="342991">
              <a:lnSpc>
                <a:spcPct val="100000"/>
              </a:lnSpc>
              <a:spcBef>
                <a:spcPct val="20000"/>
              </a:spcBef>
              <a:buNone/>
            </a:pPr>
            <a:r>
              <a:rPr lang="en-US" sz="2000" dirty="0">
                <a:solidFill>
                  <a:srgbClr val="212121"/>
                </a:solidFill>
                <a:latin typeface="Cambria" panose="02040503050406030204" pitchFamily="18" charset="0"/>
              </a:rPr>
              <a:t> Voluntarism is defined </a:t>
            </a:r>
            <a:r>
              <a:rPr lang="en-US" sz="2000" i="1" dirty="0">
                <a:solidFill>
                  <a:srgbClr val="212121"/>
                </a:solidFill>
                <a:latin typeface="Cambria" panose="02040503050406030204" pitchFamily="18" charset="0"/>
              </a:rPr>
              <a:t>as the ability of an individual to judge, freely, independently, and in the absence of coercion, what is good, right, and best subjected to his/her own situation, values, and prior history</a:t>
            </a:r>
          </a:p>
          <a:p>
            <a:pPr marL="0" lvl="0" indent="0" algn="just" defTabSz="342991">
              <a:lnSpc>
                <a:spcPts val="2250"/>
              </a:lnSpc>
              <a:spcBef>
                <a:spcPts val="2000"/>
              </a:spcBef>
              <a:spcAft>
                <a:spcPts val="1000"/>
              </a:spcAft>
              <a:buNone/>
            </a:pPr>
            <a:r>
              <a:rPr lang="en-US" sz="2000" b="1" dirty="0">
                <a:solidFill>
                  <a:srgbClr val="734126"/>
                </a:solidFill>
                <a:latin typeface="Cambria" panose="02040503050406030204" pitchFamily="18" charset="0"/>
              </a:rPr>
              <a:t>Information disclosure  </a:t>
            </a:r>
            <a:r>
              <a:rPr lang="en-US" sz="1800" dirty="0">
                <a:solidFill>
                  <a:srgbClr val="212121"/>
                </a:solidFill>
                <a:latin typeface="Cambria" panose="02040503050406030204" pitchFamily="18" charset="0"/>
              </a:rPr>
              <a:t>Information disclosure refers to providing information that is necessary for a patient to make an informed decision and is one of the essential elements of a valid informed consent</a:t>
            </a:r>
          </a:p>
          <a:p>
            <a:pPr marL="0" lvl="0" indent="0" defTabSz="342991">
              <a:lnSpc>
                <a:spcPts val="2250"/>
              </a:lnSpc>
              <a:spcBef>
                <a:spcPts val="2000"/>
              </a:spcBef>
              <a:spcAft>
                <a:spcPts val="1000"/>
              </a:spcAft>
              <a:buNone/>
            </a:pPr>
            <a:r>
              <a:rPr lang="en-US" sz="1800" b="1" dirty="0">
                <a:solidFill>
                  <a:srgbClr val="734126"/>
                </a:solidFill>
                <a:latin typeface="Cambria" panose="02040503050406030204" pitchFamily="18" charset="0"/>
              </a:rPr>
              <a:t>Decision-making capacity</a:t>
            </a:r>
          </a:p>
          <a:p>
            <a:pPr marL="0" lvl="0" indent="0" defTabSz="342991">
              <a:lnSpc>
                <a:spcPct val="100000"/>
              </a:lnSpc>
              <a:spcBef>
                <a:spcPts val="2000"/>
              </a:spcBef>
              <a:spcAft>
                <a:spcPts val="2000"/>
              </a:spcAft>
              <a:buNone/>
            </a:pPr>
            <a:r>
              <a:rPr lang="en-US" sz="2000" dirty="0">
                <a:solidFill>
                  <a:srgbClr val="212121"/>
                </a:solidFill>
                <a:latin typeface="Cambria" panose="02040503050406030204" pitchFamily="18" charset="0"/>
              </a:rPr>
              <a:t>Decision-making capacity of an individual is defined as “</a:t>
            </a:r>
            <a:r>
              <a:rPr lang="en-US" sz="2000" i="1" dirty="0">
                <a:solidFill>
                  <a:srgbClr val="212121"/>
                </a:solidFill>
                <a:latin typeface="Cambria" panose="02040503050406030204" pitchFamily="18" charset="0"/>
              </a:rPr>
              <a:t>the ability to understand and appreciate the nature and consequences of health decisions and to formulate and communicate decisions concerning health care</a:t>
            </a:r>
            <a:endParaRPr lang="en-GB" dirty="0"/>
          </a:p>
        </p:txBody>
      </p:sp>
    </p:spTree>
    <p:extLst>
      <p:ext uri="{BB962C8B-B14F-4D97-AF65-F5344CB8AC3E}">
        <p14:creationId xmlns:p14="http://schemas.microsoft.com/office/powerpoint/2010/main" val="153603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Voluntariness</a:t>
            </a:r>
          </a:p>
        </p:txBody>
      </p:sp>
      <p:sp>
        <p:nvSpPr>
          <p:cNvPr id="3" name="Content Placeholder 2"/>
          <p:cNvSpPr>
            <a:spLocks noGrp="1"/>
          </p:cNvSpPr>
          <p:nvPr>
            <p:ph idx="1"/>
          </p:nvPr>
        </p:nvSpPr>
        <p:spPr/>
        <p:txBody>
          <a:bodyPr/>
          <a:lstStyle/>
          <a:p>
            <a:pPr marL="557361" lvl="1" indent="-214370" defTabSz="342991">
              <a:lnSpc>
                <a:spcPct val="80000"/>
              </a:lnSpc>
              <a:spcBef>
                <a:spcPct val="20000"/>
              </a:spcBef>
              <a:buClr>
                <a:srgbClr val="000000"/>
              </a:buClr>
              <a:buFontTx/>
              <a:buChar char="•"/>
            </a:pPr>
            <a:r>
              <a:rPr lang="en-US" sz="2800" dirty="0">
                <a:solidFill>
                  <a:srgbClr val="000000"/>
                </a:solidFill>
                <a:latin typeface="Corbel" panose="020B0503020204020204"/>
                <a:ea typeface="ＭＳ Ｐゴシック" pitchFamily="34" charset="-128"/>
              </a:rPr>
              <a:t>Allow participants to decide</a:t>
            </a:r>
          </a:p>
          <a:p>
            <a:pPr marL="557361" lvl="1" indent="-214370" defTabSz="342991">
              <a:lnSpc>
                <a:spcPct val="80000"/>
              </a:lnSpc>
              <a:spcBef>
                <a:spcPct val="20000"/>
              </a:spcBef>
              <a:buClr>
                <a:srgbClr val="000000"/>
              </a:buClr>
              <a:buFontTx/>
              <a:buChar char="•"/>
            </a:pPr>
            <a:endParaRPr lang="en-GB" sz="2800" dirty="0">
              <a:solidFill>
                <a:srgbClr val="000000"/>
              </a:solidFill>
              <a:latin typeface="Corbel" panose="020B0503020204020204"/>
              <a:ea typeface="ＭＳ Ｐゴシック" pitchFamily="34" charset="-128"/>
            </a:endParaRPr>
          </a:p>
          <a:p>
            <a:pPr marL="557361" lvl="1" indent="-214370" defTabSz="342991">
              <a:lnSpc>
                <a:spcPct val="80000"/>
              </a:lnSpc>
              <a:spcBef>
                <a:spcPct val="20000"/>
              </a:spcBef>
              <a:buClr>
                <a:srgbClr val="000000"/>
              </a:buClr>
              <a:buFontTx/>
              <a:buChar char="•"/>
            </a:pPr>
            <a:r>
              <a:rPr lang="en-GB" sz="2800" dirty="0">
                <a:solidFill>
                  <a:srgbClr val="000000"/>
                </a:solidFill>
                <a:latin typeface="Corbel" panose="020B0503020204020204"/>
                <a:ea typeface="ＭＳ Ｐゴシック" pitchFamily="34" charset="-128"/>
              </a:rPr>
              <a:t>Do not coerce, convince or use undue influence to participate</a:t>
            </a:r>
          </a:p>
          <a:p>
            <a:endParaRPr lang="en-GB" dirty="0"/>
          </a:p>
        </p:txBody>
      </p:sp>
      <p:pic>
        <p:nvPicPr>
          <p:cNvPr id="4" name="Picture 8" descr="http://www.researchcartoons.com/images/image003.jpg"/>
          <p:cNvPicPr>
            <a:picLocks noChangeAspect="1" noChangeArrowheads="1"/>
          </p:cNvPicPr>
          <p:nvPr/>
        </p:nvPicPr>
        <p:blipFill>
          <a:blip r:embed="rId2" cstate="print"/>
          <a:srcRect/>
          <a:stretch>
            <a:fillRect/>
          </a:stretch>
        </p:blipFill>
        <p:spPr bwMode="auto">
          <a:xfrm>
            <a:off x="6096000" y="4001294"/>
            <a:ext cx="4670425" cy="2686594"/>
          </a:xfrm>
          <a:prstGeom prst="rect">
            <a:avLst/>
          </a:prstGeom>
          <a:noFill/>
          <a:ln w="9525">
            <a:noFill/>
            <a:miter lim="800000"/>
            <a:headEnd/>
            <a:tailEnd/>
          </a:ln>
        </p:spPr>
      </p:pic>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14813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8029021" y="1358347"/>
          <a:ext cx="3622205" cy="490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385015" y="1775726"/>
            <a:ext cx="4104394" cy="425343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Vision</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PK" altLang="en-PK"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5921" y="376022"/>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3641035" y="828839"/>
            <a:ext cx="5847522" cy="52950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Vision &amp; Mission of RMU </a:t>
            </a:r>
            <a:endParaRPr kumimoji="0" lang="en-PK"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4576713" y="2842507"/>
            <a:ext cx="3976165" cy="3652703"/>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Mission Statement</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PK" altLang="en-PK"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650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Full Disclosure </a:t>
            </a:r>
          </a:p>
        </p:txBody>
      </p:sp>
      <p:sp>
        <p:nvSpPr>
          <p:cNvPr id="3" name="Content Placeholder 2"/>
          <p:cNvSpPr>
            <a:spLocks noGrp="1"/>
          </p:cNvSpPr>
          <p:nvPr>
            <p:ph idx="1"/>
          </p:nvPr>
        </p:nvSpPr>
        <p:spPr/>
        <p:txBody>
          <a:bodyPr>
            <a:normAutofit lnSpcReduction="10000"/>
          </a:bodyPr>
          <a:lstStyle/>
          <a:p>
            <a:pPr marL="514350" lvl="0" indent="-514350" defTabSz="342991">
              <a:lnSpc>
                <a:spcPct val="100000"/>
              </a:lnSpc>
              <a:spcBef>
                <a:spcPct val="20000"/>
              </a:spcBef>
              <a:buClr>
                <a:srgbClr val="000000"/>
              </a:buClr>
              <a:buFontTx/>
              <a:buAutoNum type="arabicPeriod"/>
            </a:pPr>
            <a:r>
              <a:rPr lang="en-GB" sz="2400" dirty="0">
                <a:solidFill>
                  <a:srgbClr val="000000"/>
                </a:solidFill>
                <a:latin typeface="Corbel" panose="020B0503020204020204" pitchFamily="34" charset="0"/>
              </a:rPr>
              <a:t>The </a:t>
            </a:r>
            <a:r>
              <a:rPr lang="en-GB" sz="2400" dirty="0">
                <a:solidFill>
                  <a:srgbClr val="FF0000"/>
                </a:solidFill>
                <a:latin typeface="Corbel" panose="020B0503020204020204" pitchFamily="34" charset="0"/>
              </a:rPr>
              <a:t>purpose</a:t>
            </a:r>
            <a:r>
              <a:rPr lang="en-GB" sz="2400" dirty="0">
                <a:solidFill>
                  <a:srgbClr val="000000"/>
                </a:solidFill>
                <a:latin typeface="Corbel" panose="020B0503020204020204" pitchFamily="34" charset="0"/>
              </a:rPr>
              <a:t> of the study</a:t>
            </a:r>
          </a:p>
          <a:p>
            <a:pPr marL="514350" lvl="0" indent="-514350" defTabSz="342991">
              <a:lnSpc>
                <a:spcPct val="100000"/>
              </a:lnSpc>
              <a:spcBef>
                <a:spcPct val="20000"/>
              </a:spcBef>
              <a:buClr>
                <a:srgbClr val="000000"/>
              </a:buClr>
              <a:buFontTx/>
              <a:buAutoNum type="arabicPeriod"/>
            </a:pPr>
            <a:r>
              <a:rPr lang="en-GB" sz="2400" dirty="0">
                <a:solidFill>
                  <a:srgbClr val="000000"/>
                </a:solidFill>
                <a:latin typeface="Corbel" panose="020B0503020204020204" pitchFamily="34" charset="0"/>
              </a:rPr>
              <a:t>Any reasonably foreseeable </a:t>
            </a:r>
            <a:r>
              <a:rPr lang="en-GB" sz="2400" dirty="0">
                <a:solidFill>
                  <a:srgbClr val="FF0000"/>
                </a:solidFill>
                <a:latin typeface="Corbel" panose="020B0503020204020204" pitchFamily="34" charset="0"/>
              </a:rPr>
              <a:t>risks</a:t>
            </a:r>
            <a:r>
              <a:rPr lang="en-GB" sz="2400" dirty="0">
                <a:solidFill>
                  <a:srgbClr val="000000"/>
                </a:solidFill>
                <a:latin typeface="Corbel" panose="020B0503020204020204" pitchFamily="34" charset="0"/>
              </a:rPr>
              <a:t> to the individual</a:t>
            </a:r>
          </a:p>
          <a:p>
            <a:pPr marL="514350" lvl="0" indent="-514350" defTabSz="342991">
              <a:lnSpc>
                <a:spcPct val="100000"/>
              </a:lnSpc>
              <a:spcBef>
                <a:spcPct val="20000"/>
              </a:spcBef>
              <a:buClr>
                <a:srgbClr val="000000"/>
              </a:buClr>
              <a:buFontTx/>
              <a:buAutoNum type="arabicPeriod"/>
            </a:pPr>
            <a:r>
              <a:rPr lang="en-GB" sz="2400" dirty="0">
                <a:solidFill>
                  <a:srgbClr val="000000"/>
                </a:solidFill>
                <a:latin typeface="Corbel" panose="020B0503020204020204" pitchFamily="34" charset="0"/>
              </a:rPr>
              <a:t>Potential </a:t>
            </a:r>
            <a:r>
              <a:rPr lang="en-GB" sz="2400" dirty="0">
                <a:solidFill>
                  <a:srgbClr val="FF0000"/>
                </a:solidFill>
                <a:latin typeface="Corbel" panose="020B0503020204020204" pitchFamily="34" charset="0"/>
              </a:rPr>
              <a:t>benefits</a:t>
            </a:r>
            <a:r>
              <a:rPr lang="en-GB" sz="2400" dirty="0">
                <a:solidFill>
                  <a:srgbClr val="000000"/>
                </a:solidFill>
                <a:latin typeface="Corbel" panose="020B0503020204020204" pitchFamily="34" charset="0"/>
              </a:rPr>
              <a:t> to the individual or others</a:t>
            </a:r>
          </a:p>
          <a:p>
            <a:pPr marL="514350" lvl="0" indent="-514350" defTabSz="342991">
              <a:lnSpc>
                <a:spcPct val="100000"/>
              </a:lnSpc>
              <a:spcBef>
                <a:spcPct val="20000"/>
              </a:spcBef>
              <a:buClr>
                <a:srgbClr val="000000"/>
              </a:buClr>
              <a:buFontTx/>
              <a:buAutoNum type="arabicPeriod"/>
            </a:pPr>
            <a:r>
              <a:rPr lang="en-GB" sz="2400" dirty="0">
                <a:solidFill>
                  <a:srgbClr val="FF0000"/>
                </a:solidFill>
                <a:latin typeface="Corbel" panose="020B0503020204020204" pitchFamily="34" charset="0"/>
              </a:rPr>
              <a:t>Procedures </a:t>
            </a:r>
            <a:r>
              <a:rPr lang="en-GB" sz="2400" dirty="0">
                <a:solidFill>
                  <a:srgbClr val="000000"/>
                </a:solidFill>
                <a:latin typeface="Corbel" panose="020B0503020204020204" pitchFamily="34" charset="0"/>
              </a:rPr>
              <a:t>to be followed in the study</a:t>
            </a:r>
          </a:p>
          <a:p>
            <a:pPr marL="514350" lvl="0" indent="-514350" defTabSz="342991">
              <a:lnSpc>
                <a:spcPct val="100000"/>
              </a:lnSpc>
              <a:spcBef>
                <a:spcPct val="20000"/>
              </a:spcBef>
              <a:buClr>
                <a:srgbClr val="000000"/>
              </a:buClr>
              <a:buFontTx/>
              <a:buAutoNum type="arabicPeriod"/>
            </a:pPr>
            <a:r>
              <a:rPr lang="en-GB" sz="2400" dirty="0">
                <a:solidFill>
                  <a:srgbClr val="000000"/>
                </a:solidFill>
                <a:latin typeface="Corbel" panose="020B0503020204020204" pitchFamily="34" charset="0"/>
              </a:rPr>
              <a:t>Extent of </a:t>
            </a:r>
            <a:r>
              <a:rPr lang="en-GB" sz="2400" dirty="0">
                <a:solidFill>
                  <a:srgbClr val="FF0000"/>
                </a:solidFill>
                <a:latin typeface="Corbel" panose="020B0503020204020204" pitchFamily="34" charset="0"/>
              </a:rPr>
              <a:t>uncertainty</a:t>
            </a:r>
            <a:r>
              <a:rPr lang="en-GB" sz="2400" dirty="0">
                <a:solidFill>
                  <a:srgbClr val="000000"/>
                </a:solidFill>
                <a:latin typeface="Corbel" panose="020B0503020204020204" pitchFamily="34" charset="0"/>
              </a:rPr>
              <a:t>, or unknown effects</a:t>
            </a:r>
          </a:p>
          <a:p>
            <a:pPr marL="514350" lvl="0" indent="-514350" defTabSz="342991">
              <a:lnSpc>
                <a:spcPct val="100000"/>
              </a:lnSpc>
              <a:spcBef>
                <a:spcPct val="20000"/>
              </a:spcBef>
              <a:buClr>
                <a:srgbClr val="000000"/>
              </a:buClr>
              <a:buFontTx/>
              <a:buAutoNum type="arabicPeriod"/>
            </a:pPr>
            <a:r>
              <a:rPr lang="en-GB" sz="2400" dirty="0">
                <a:solidFill>
                  <a:srgbClr val="000000"/>
                </a:solidFill>
                <a:latin typeface="Corbel" panose="020B0503020204020204" pitchFamily="34" charset="0"/>
              </a:rPr>
              <a:t>The extent of </a:t>
            </a:r>
            <a:r>
              <a:rPr lang="en-GB" sz="2400" dirty="0">
                <a:solidFill>
                  <a:srgbClr val="FF0000"/>
                </a:solidFill>
                <a:latin typeface="Corbel" panose="020B0503020204020204" pitchFamily="34" charset="0"/>
              </a:rPr>
              <a:t>confidentiality</a:t>
            </a:r>
            <a:r>
              <a:rPr lang="en-GB" sz="2400" dirty="0">
                <a:solidFill>
                  <a:srgbClr val="000000"/>
                </a:solidFill>
                <a:latin typeface="Corbel" panose="020B0503020204020204" pitchFamily="34" charset="0"/>
              </a:rPr>
              <a:t> protections for the individual</a:t>
            </a:r>
          </a:p>
          <a:p>
            <a:pPr marL="514350" lvl="0" indent="-514350" defTabSz="342991">
              <a:lnSpc>
                <a:spcPct val="100000"/>
              </a:lnSpc>
              <a:spcBef>
                <a:spcPct val="20000"/>
              </a:spcBef>
              <a:buClr>
                <a:srgbClr val="000000"/>
              </a:buClr>
              <a:buFontTx/>
              <a:buAutoNum type="arabicPeriod"/>
            </a:pPr>
            <a:r>
              <a:rPr lang="en-GB" sz="2400" dirty="0">
                <a:solidFill>
                  <a:srgbClr val="FF0000"/>
                </a:solidFill>
                <a:latin typeface="Corbel" panose="020B0503020204020204" pitchFamily="34" charset="0"/>
              </a:rPr>
              <a:t>Compensation</a:t>
            </a:r>
            <a:r>
              <a:rPr lang="en-GB" sz="2400" dirty="0">
                <a:solidFill>
                  <a:srgbClr val="000000"/>
                </a:solidFill>
                <a:latin typeface="Corbel" panose="020B0503020204020204" pitchFamily="34" charset="0"/>
              </a:rPr>
              <a:t> in case of injury due to the protocol</a:t>
            </a:r>
          </a:p>
          <a:p>
            <a:pPr marL="514350" lvl="0" indent="-514350" defTabSz="342991">
              <a:lnSpc>
                <a:spcPct val="100000"/>
              </a:lnSpc>
              <a:spcBef>
                <a:spcPct val="20000"/>
              </a:spcBef>
              <a:buClr>
                <a:srgbClr val="000000"/>
              </a:buClr>
              <a:buFontTx/>
              <a:buAutoNum type="arabicPeriod"/>
            </a:pPr>
            <a:r>
              <a:rPr lang="en-GB" sz="2400" dirty="0">
                <a:solidFill>
                  <a:srgbClr val="FF0000"/>
                </a:solidFill>
                <a:latin typeface="Corbel" panose="020B0503020204020204" pitchFamily="34" charset="0"/>
              </a:rPr>
              <a:t>Contact</a:t>
            </a:r>
            <a:r>
              <a:rPr lang="en-GB" sz="2400" dirty="0">
                <a:solidFill>
                  <a:srgbClr val="FF0066"/>
                </a:solidFill>
                <a:latin typeface="Corbel" panose="020B0503020204020204" pitchFamily="34" charset="0"/>
              </a:rPr>
              <a:t> </a:t>
            </a:r>
            <a:r>
              <a:rPr lang="en-GB" sz="2400" dirty="0">
                <a:solidFill>
                  <a:srgbClr val="000000"/>
                </a:solidFill>
                <a:latin typeface="Corbel" panose="020B0503020204020204" pitchFamily="34" charset="0"/>
              </a:rPr>
              <a:t>information for questions regarding the study, participants’ rights, and in case of injury</a:t>
            </a:r>
          </a:p>
          <a:p>
            <a:pPr marL="514350" lvl="0" indent="-514350" defTabSz="342991">
              <a:lnSpc>
                <a:spcPct val="100000"/>
              </a:lnSpc>
              <a:spcBef>
                <a:spcPct val="20000"/>
              </a:spcBef>
              <a:buClr>
                <a:srgbClr val="000000"/>
              </a:buClr>
              <a:buFontTx/>
              <a:buAutoNum type="arabicPeriod"/>
            </a:pPr>
            <a:r>
              <a:rPr lang="en-GB" sz="2400" dirty="0">
                <a:solidFill>
                  <a:srgbClr val="000000"/>
                </a:solidFill>
                <a:latin typeface="Corbel" panose="020B0503020204020204" pitchFamily="34" charset="0"/>
              </a:rPr>
              <a:t>The conditions of participation, including </a:t>
            </a:r>
            <a:r>
              <a:rPr lang="en-GB" sz="2400" dirty="0">
                <a:solidFill>
                  <a:srgbClr val="FF0000"/>
                </a:solidFill>
                <a:latin typeface="Corbel" panose="020B0503020204020204" pitchFamily="34" charset="0"/>
              </a:rPr>
              <a:t>right to refuse </a:t>
            </a:r>
            <a:r>
              <a:rPr lang="en-GB" sz="2400" dirty="0">
                <a:solidFill>
                  <a:srgbClr val="000000"/>
                </a:solidFill>
                <a:latin typeface="Corbel" panose="020B0503020204020204" pitchFamily="34" charset="0"/>
              </a:rPr>
              <a:t>or withdraw without penalty</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11233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3" y="365125"/>
            <a:ext cx="11051177" cy="1325563"/>
          </a:xfrm>
        </p:spPr>
        <p:txBody>
          <a:bodyPr>
            <a:normAutofit/>
          </a:bodyPr>
          <a:lstStyle/>
          <a:p>
            <a:r>
              <a:rPr lang="en-GB" sz="3200" b="1" dirty="0">
                <a:latin typeface="Times New Roman" panose="02020603050405020304" pitchFamily="18" charset="0"/>
                <a:cs typeface="Times New Roman" panose="02020603050405020304" pitchFamily="18" charset="0"/>
              </a:rPr>
              <a:t>Essential Information for patient information sheet (PIL)</a:t>
            </a:r>
          </a:p>
        </p:txBody>
      </p:sp>
      <p:sp>
        <p:nvSpPr>
          <p:cNvPr id="3" name="Content Placeholder 2"/>
          <p:cNvSpPr>
            <a:spLocks noGrp="1"/>
          </p:cNvSpPr>
          <p:nvPr>
            <p:ph idx="1"/>
          </p:nvPr>
        </p:nvSpPr>
        <p:spPr/>
        <p:txBody>
          <a:bodyPr/>
          <a:lstStyle/>
          <a:p>
            <a:endParaRPr lang="en-GB" dirty="0"/>
          </a:p>
        </p:txBody>
      </p:sp>
      <p:sp>
        <p:nvSpPr>
          <p:cNvPr id="4" name="Rectangle 3"/>
          <p:cNvSpPr txBox="1">
            <a:spLocks noChangeArrowheads="1"/>
          </p:cNvSpPr>
          <p:nvPr/>
        </p:nvSpPr>
        <p:spPr>
          <a:xfrm>
            <a:off x="1018903" y="1523646"/>
            <a:ext cx="4316413" cy="4821382"/>
          </a:xfrm>
          <a:prstGeom prst="rect">
            <a:avLst/>
          </a:prstGeom>
        </p:spPr>
        <p:txBody>
          <a:bodyPr/>
          <a:lstStyle>
            <a:lvl1pPr marL="0" indent="0" algn="l" defTabSz="342991" rtl="0" eaLnBrk="1" latinLnBrk="0" hangingPunct="1">
              <a:spcBef>
                <a:spcPct val="20000"/>
              </a:spcBef>
              <a:buFont typeface="Arial"/>
              <a:buNone/>
              <a:defRPr sz="2000" b="0" i="0" kern="1200" baseline="0">
                <a:solidFill>
                  <a:schemeClr val="tx1"/>
                </a:solidFill>
                <a:latin typeface="Corbel" panose="020B0503020204020204" pitchFamily="34"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Trial involves research</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Purpose of trial</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Trial treatments and the probability for random assignment</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Trial procedures to be followed</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Participant’s responsibilities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Aspects of trial that are experimental</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Foreseeable risks, pain or discomfort, inconveniences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Potential benefits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Alternatives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Compensation arrangements</a:t>
            </a:r>
          </a:p>
        </p:txBody>
      </p:sp>
      <p:sp>
        <p:nvSpPr>
          <p:cNvPr id="5" name="Rectangle 4"/>
          <p:cNvSpPr>
            <a:spLocks noChangeArrowheads="1"/>
          </p:cNvSpPr>
          <p:nvPr/>
        </p:nvSpPr>
        <p:spPr bwMode="auto">
          <a:xfrm>
            <a:off x="6850607" y="1523646"/>
            <a:ext cx="4370387" cy="4339650"/>
          </a:xfrm>
          <a:prstGeom prst="rect">
            <a:avLst/>
          </a:prstGeom>
          <a:noFill/>
          <a:ln w="9525" algn="ctr">
            <a:noFill/>
            <a:miter lim="800000"/>
            <a:headEnd/>
            <a:tailEnd/>
          </a:ln>
        </p:spPr>
        <p:txBody>
          <a:bodyPr wrap="square">
            <a:spAutoFit/>
          </a:bodyPr>
          <a:lstStyle/>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Payments / reimbursements</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Expenses, if any</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Free to refuse / withdraw</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Monitors and auditors will be granted access to medical records</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Confidentiality arrangements</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Results</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Contact details including  who is organising and funding the research</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How/when terminated</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Expected duration</a:t>
            </a:r>
          </a:p>
          <a:p>
            <a:pPr marL="457200" marR="0" lvl="0" indent="-457200" algn="l" defTabSz="457200" rtl="0" eaLnBrk="0" fontAlgn="auto" latinLnBrk="0" hangingPunct="0">
              <a:lnSpc>
                <a:spcPct val="100000"/>
              </a:lnSpc>
              <a:spcBef>
                <a:spcPct val="20000"/>
              </a:spcBef>
              <a:spcAft>
                <a:spcPts val="0"/>
              </a:spcAft>
              <a:buClrTx/>
              <a:buSzTx/>
              <a:buFont typeface="+mj-lt"/>
              <a:buAutoNum type="arabicPeriod" startAt="11"/>
              <a:tabLst/>
              <a:defRPr/>
            </a:pPr>
            <a:r>
              <a:rPr kumimoji="0" lang="en-GB" sz="2000" b="0" i="0" u="none" strike="noStrike" kern="1200" cap="none" spc="0" normalizeH="0" baseline="0" noProof="0" dirty="0" err="1">
                <a:ln>
                  <a:noFill/>
                </a:ln>
                <a:solidFill>
                  <a:srgbClr val="000000"/>
                </a:solidFill>
                <a:effectLst/>
                <a:uLnTx/>
                <a:uFillTx/>
                <a:latin typeface="Corbel" panose="020B0503020204020204"/>
                <a:ea typeface="+mn-ea"/>
                <a:cs typeface="+mn-cs"/>
              </a:rPr>
              <a:t>Approx</a:t>
            </a:r>
            <a:r>
              <a:rPr kumimoji="0" lang="en-GB" sz="2000" b="0" i="0" u="none" strike="noStrike" kern="1200" cap="none" spc="0" normalizeH="0" baseline="0" noProof="0" dirty="0">
                <a:ln>
                  <a:noFill/>
                </a:ln>
                <a:solidFill>
                  <a:srgbClr val="000000"/>
                </a:solidFill>
                <a:effectLst/>
                <a:uLnTx/>
                <a:uFillTx/>
                <a:latin typeface="Corbel" panose="020B0503020204020204"/>
                <a:ea typeface="+mn-ea"/>
                <a:cs typeface="+mn-cs"/>
              </a:rPr>
              <a:t> numbers of participants</a:t>
            </a:r>
          </a:p>
        </p:txBody>
      </p:sp>
      <p:sp>
        <p:nvSpPr>
          <p:cNvPr id="6" name="Oval 5"/>
          <p:cNvSpPr/>
          <p:nvPr/>
        </p:nvSpPr>
        <p:spPr>
          <a:xfrm>
            <a:off x="10149839" y="0"/>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4742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0"/>
            <a:ext cx="10515600" cy="1325563"/>
          </a:xfrm>
        </p:spPr>
        <p:txBody>
          <a:bodyPr>
            <a:normAutofit fontScale="90000"/>
          </a:bodyPr>
          <a:lstStyle/>
          <a:p>
            <a:pPr algn="ctr"/>
            <a:br>
              <a:rPr lang="en-GB" sz="4000" b="1" dirty="0">
                <a:latin typeface="Times New Roman" panose="02020603050405020304" pitchFamily="18" charset="0"/>
                <a:cs typeface="Times New Roman" panose="02020603050405020304" pitchFamily="18" charset="0"/>
              </a:rPr>
            </a:br>
            <a:r>
              <a:rPr lang="en-GB" sz="3600" b="1" dirty="0">
                <a:latin typeface="Times New Roman" panose="02020603050405020304" pitchFamily="18" charset="0"/>
                <a:cs typeface="Times New Roman" panose="02020603050405020304" pitchFamily="18" charset="0"/>
              </a:rPr>
              <a:t>Decision making capacity</a:t>
            </a:r>
            <a:br>
              <a:rPr lang="en-GB" sz="3600" b="1" dirty="0">
                <a:latin typeface="Times New Roman" panose="02020603050405020304" pitchFamily="18" charset="0"/>
                <a:cs typeface="Times New Roman" panose="02020603050405020304" pitchFamily="18" charset="0"/>
              </a:rPr>
            </a:br>
            <a:r>
              <a:rPr lang="en-GB" sz="3600" b="1" dirty="0">
                <a:latin typeface="Times New Roman" panose="02020603050405020304" pitchFamily="18" charset="0"/>
                <a:cs typeface="Times New Roman" panose="02020603050405020304" pitchFamily="18" charset="0"/>
              </a:rPr>
              <a:t>(requirements for valid consent)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lvl="0" indent="-457200" defTabSz="342991">
              <a:spcBef>
                <a:spcPct val="20000"/>
              </a:spcBef>
            </a:pPr>
            <a:r>
              <a:rPr lang="en-GB" b="1" dirty="0">
                <a:solidFill>
                  <a:srgbClr val="000000"/>
                </a:solidFill>
                <a:latin typeface="Corbel" panose="020B0503020204020204"/>
              </a:rPr>
              <a:t>Who should obtain consent</a:t>
            </a:r>
            <a:r>
              <a:rPr lang="en-GB" sz="3200" b="1" dirty="0">
                <a:solidFill>
                  <a:srgbClr val="000000"/>
                </a:solidFill>
                <a:latin typeface="Corbel" panose="020B0503020204020204"/>
              </a:rPr>
              <a:t>?</a:t>
            </a:r>
          </a:p>
          <a:p>
            <a:pPr marL="557361" lvl="1" indent="-214370" defTabSz="342991">
              <a:spcBef>
                <a:spcPct val="20000"/>
              </a:spcBef>
              <a:buFont typeface="Arial"/>
              <a:buChar char="–"/>
            </a:pPr>
            <a:r>
              <a:rPr lang="en-GB" sz="2800" dirty="0">
                <a:solidFill>
                  <a:srgbClr val="000000"/>
                </a:solidFill>
                <a:latin typeface="Corbel" panose="020B0503020204020204"/>
              </a:rPr>
              <a:t>Principal Investigator (PI) or suitably qualified individual</a:t>
            </a:r>
          </a:p>
          <a:p>
            <a:pPr marL="171450" lvl="0" indent="-171450" defTabSz="342991">
              <a:spcBef>
                <a:spcPct val="20000"/>
              </a:spcBef>
            </a:pPr>
            <a:endParaRPr lang="en-GB" sz="1050" dirty="0">
              <a:solidFill>
                <a:srgbClr val="000000"/>
              </a:solidFill>
              <a:latin typeface="Corbel" panose="020B0503020204020204"/>
            </a:endParaRPr>
          </a:p>
          <a:p>
            <a:pPr marL="457200" lvl="0" indent="-457200" defTabSz="342991">
              <a:spcBef>
                <a:spcPct val="20000"/>
              </a:spcBef>
            </a:pPr>
            <a:r>
              <a:rPr lang="en-GB" b="1" dirty="0">
                <a:solidFill>
                  <a:srgbClr val="000000"/>
                </a:solidFill>
                <a:latin typeface="Corbel" panose="020B0503020204020204"/>
              </a:rPr>
              <a:t>Must ensure:</a:t>
            </a:r>
          </a:p>
          <a:p>
            <a:pPr marL="457200" lvl="0" indent="-457200" defTabSz="342991">
              <a:spcBef>
                <a:spcPct val="20000"/>
              </a:spcBef>
            </a:pPr>
            <a:endParaRPr lang="en-GB" sz="3200" b="1" dirty="0">
              <a:solidFill>
                <a:srgbClr val="000000"/>
              </a:solidFill>
              <a:latin typeface="Corbel" panose="020B0503020204020204"/>
            </a:endParaRPr>
          </a:p>
          <a:p>
            <a:pPr marL="557361" lvl="1" indent="-214370" defTabSz="342991">
              <a:spcBef>
                <a:spcPct val="20000"/>
              </a:spcBef>
              <a:buFont typeface="Arial"/>
              <a:buChar char="–"/>
            </a:pPr>
            <a:r>
              <a:rPr lang="en-GB" sz="2800" dirty="0">
                <a:solidFill>
                  <a:srgbClr val="000000"/>
                </a:solidFill>
                <a:latin typeface="Corbel" panose="020B0503020204020204"/>
              </a:rPr>
              <a:t>Sufficient opportunity to read and consider information</a:t>
            </a:r>
          </a:p>
          <a:p>
            <a:pPr marL="857479" lvl="2" indent="-171496" defTabSz="342991">
              <a:spcBef>
                <a:spcPct val="20000"/>
              </a:spcBef>
              <a:buFont typeface="Arial"/>
              <a:buChar char="•"/>
            </a:pPr>
            <a:r>
              <a:rPr lang="en-GB" sz="2400" dirty="0">
                <a:solidFill>
                  <a:srgbClr val="000000"/>
                </a:solidFill>
                <a:latin typeface="Corbel" panose="020B0503020204020204"/>
              </a:rPr>
              <a:t>To reflect on implications of participation</a:t>
            </a:r>
          </a:p>
          <a:p>
            <a:pPr marL="857479" lvl="2" indent="-171496" defTabSz="342991">
              <a:spcBef>
                <a:spcPct val="20000"/>
              </a:spcBef>
              <a:buFont typeface="Arial"/>
              <a:buChar char="•"/>
            </a:pPr>
            <a:r>
              <a:rPr lang="en-GB" sz="2400" dirty="0">
                <a:solidFill>
                  <a:srgbClr val="000000"/>
                </a:solidFill>
                <a:latin typeface="Corbel" panose="020B0503020204020204"/>
              </a:rPr>
              <a:t>To ask questions &amp; discuss with family</a:t>
            </a:r>
          </a:p>
          <a:p>
            <a:pPr marL="685983" lvl="2" indent="0" defTabSz="342991">
              <a:spcBef>
                <a:spcPct val="20000"/>
              </a:spcBef>
              <a:buNone/>
            </a:pPr>
            <a:endParaRPr lang="en-GB" sz="2400" dirty="0">
              <a:solidFill>
                <a:srgbClr val="000000"/>
              </a:solidFill>
              <a:latin typeface="Corbel" panose="020B0503020204020204"/>
            </a:endParaRPr>
          </a:p>
          <a:p>
            <a:pPr marL="557361" lvl="1" indent="-214370" defTabSz="342991">
              <a:spcBef>
                <a:spcPct val="20000"/>
              </a:spcBef>
              <a:buFont typeface="Arial"/>
              <a:buChar char="–"/>
            </a:pPr>
            <a:r>
              <a:rPr lang="en-GB" sz="2800" dirty="0">
                <a:solidFill>
                  <a:srgbClr val="000000"/>
                </a:solidFill>
                <a:latin typeface="Corbel" panose="020B0503020204020204"/>
              </a:rPr>
              <a:t>Capacity, </a:t>
            </a:r>
            <a:r>
              <a:rPr lang="en-GB" sz="2800" dirty="0" err="1">
                <a:solidFill>
                  <a:srgbClr val="000000"/>
                </a:solidFill>
                <a:latin typeface="Corbel" panose="020B0503020204020204"/>
              </a:rPr>
              <a:t>ie</a:t>
            </a:r>
            <a:r>
              <a:rPr lang="en-GB" sz="2800" dirty="0">
                <a:solidFill>
                  <a:srgbClr val="000000"/>
                </a:solidFill>
                <a:latin typeface="Corbel" panose="020B0503020204020204"/>
              </a:rPr>
              <a:t> consideration of age, maturity, cognitive ability</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298346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r>
              <a:rPr lang="en-GB" sz="4000" b="1" dirty="0">
                <a:latin typeface="Times New Roman" panose="02020603050405020304" pitchFamily="18" charset="0"/>
                <a:cs typeface="Times New Roman" panose="02020603050405020304" pitchFamily="18" charset="0"/>
              </a:rPr>
              <a:t>Points to consider</a:t>
            </a:r>
          </a:p>
        </p:txBody>
      </p:sp>
      <p:sp>
        <p:nvSpPr>
          <p:cNvPr id="3" name="Content Placeholder 2"/>
          <p:cNvSpPr>
            <a:spLocks noGrp="1"/>
          </p:cNvSpPr>
          <p:nvPr>
            <p:ph idx="1"/>
          </p:nvPr>
        </p:nvSpPr>
        <p:spPr/>
        <p:txBody>
          <a:bodyPr/>
          <a:lstStyle/>
          <a:p>
            <a:endParaRPr lang="en-GB" dirty="0"/>
          </a:p>
        </p:txBody>
      </p:sp>
      <p:sp>
        <p:nvSpPr>
          <p:cNvPr id="4" name="Rectangle 3"/>
          <p:cNvSpPr txBox="1">
            <a:spLocks noChangeArrowheads="1"/>
          </p:cNvSpPr>
          <p:nvPr/>
        </p:nvSpPr>
        <p:spPr>
          <a:xfrm>
            <a:off x="688966" y="1279525"/>
            <a:ext cx="10814067" cy="5709104"/>
          </a:xfrm>
          <a:prstGeom prst="rect">
            <a:avLst/>
          </a:prstGeom>
        </p:spPr>
        <p:txBody>
          <a:bodyPr>
            <a:normAutofit fontScale="77500" lnSpcReduction="20000"/>
          </a:bodyPr>
          <a:lstStyle>
            <a:lvl1pPr marL="0" indent="0" algn="l" defTabSz="342991" rtl="0" eaLnBrk="1" latinLnBrk="0" hangingPunct="1">
              <a:spcBef>
                <a:spcPct val="20000"/>
              </a:spcBef>
              <a:buFont typeface="Arial"/>
              <a:buNone/>
              <a:defRPr sz="2000" b="0" i="0" kern="1200" baseline="0">
                <a:solidFill>
                  <a:schemeClr val="tx1"/>
                </a:solidFill>
                <a:latin typeface="Corbel" panose="020B0503020204020204" pitchFamily="34"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rPr>
              <a:t>Process, not a one-off event</a:t>
            </a: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300" b="0" i="0" u="none" strike="noStrike" kern="1200" cap="none" spc="0" normalizeH="0" baseline="0" noProof="0" dirty="0">
                <a:ln>
                  <a:noFill/>
                </a:ln>
                <a:solidFill>
                  <a:srgbClr val="000000"/>
                </a:solidFill>
                <a:effectLst/>
                <a:uLnTx/>
                <a:uFillTx/>
                <a:latin typeface="Corbel" panose="020B0503020204020204"/>
                <a:ea typeface="+mn-ea"/>
                <a:cs typeface="+mn-cs"/>
              </a:rPr>
              <a:t>Language</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rPr>
              <a:t>Must suit level of understanding</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300" b="0" i="0" u="none" strike="noStrike" kern="1200" cap="none" spc="0" normalizeH="0" baseline="0" noProof="0" dirty="0">
                <a:ln>
                  <a:noFill/>
                </a:ln>
                <a:solidFill>
                  <a:srgbClr val="000000"/>
                </a:solidFill>
                <a:effectLst/>
                <a:uLnTx/>
                <a:uFillTx/>
                <a:latin typeface="Corbel" panose="020B0503020204020204"/>
                <a:ea typeface="+mn-ea"/>
                <a:cs typeface="+mn-cs"/>
              </a:rPr>
              <a:t>Comprehension</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rPr>
              <a:t>Must ensure understanding</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300" b="0" i="0" u="none" strike="noStrike" kern="1200" cap="none" spc="0" normalizeH="0" baseline="0" noProof="0" dirty="0">
                <a:ln>
                  <a:noFill/>
                </a:ln>
                <a:solidFill>
                  <a:srgbClr val="000000"/>
                </a:solidFill>
                <a:effectLst/>
                <a:uLnTx/>
                <a:uFillTx/>
                <a:latin typeface="Corbel" panose="020B0503020204020204"/>
                <a:ea typeface="+mn-ea"/>
                <a:cs typeface="+mn-cs"/>
              </a:rPr>
              <a:t>Documentation</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800" b="1" i="0" u="none" strike="noStrike" kern="1200" cap="none" spc="0" normalizeH="0" baseline="0" noProof="0" dirty="0">
                <a:ln>
                  <a:noFill/>
                </a:ln>
                <a:solidFill>
                  <a:srgbClr val="C00000"/>
                </a:solidFill>
                <a:effectLst/>
                <a:uLnTx/>
                <a:uFillTx/>
                <a:latin typeface="Corbel" panose="020B0503020204020204"/>
                <a:ea typeface="+mn-ea"/>
                <a:cs typeface="+mn-cs"/>
              </a:rPr>
              <a:t>Written</a:t>
            </a:r>
            <a:r>
              <a:rPr kumimoji="0" lang="en-GB" sz="2800" b="1" i="0" u="none" strike="noStrike" kern="1200" cap="none" spc="0" normalizeH="0" baseline="0" noProof="0" dirty="0">
                <a:ln>
                  <a:noFill/>
                </a:ln>
                <a:solidFill>
                  <a:srgbClr val="FF0066"/>
                </a:solidFill>
                <a:effectLst/>
                <a:uLnTx/>
                <a:uFillTx/>
                <a:latin typeface="Corbel" panose="020B0503020204020204"/>
                <a:ea typeface="+mn-ea"/>
                <a:cs typeface="+mn-cs"/>
              </a:rPr>
              <a:t> </a:t>
            </a:r>
            <a:r>
              <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rPr>
              <a:t>is the gold standard</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300" b="0" i="0" u="none" strike="noStrike" kern="1200" cap="none" spc="0" normalizeH="0" baseline="0" noProof="0" dirty="0">
                <a:ln>
                  <a:noFill/>
                </a:ln>
                <a:solidFill>
                  <a:srgbClr val="000000"/>
                </a:solidFill>
                <a:effectLst/>
                <a:uLnTx/>
                <a:uFillTx/>
                <a:latin typeface="Corbel" panose="020B0503020204020204"/>
                <a:ea typeface="+mn-ea"/>
                <a:cs typeface="+mn-cs"/>
              </a:rPr>
              <a:t>Intimidation / undue influence</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rPr>
              <a:t>Invalidates consent</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300" b="0" i="0" u="none" strike="noStrike" kern="1200" cap="none" spc="0" normalizeH="0" baseline="0" noProof="0" dirty="0">
                <a:ln>
                  <a:noFill/>
                </a:ln>
                <a:solidFill>
                  <a:srgbClr val="000000"/>
                </a:solidFill>
                <a:effectLst/>
                <a:uLnTx/>
                <a:uFillTx/>
                <a:latin typeface="Corbel" panose="020B0503020204020204"/>
                <a:ea typeface="+mn-ea"/>
                <a:cs typeface="+mn-cs"/>
              </a:rPr>
              <a:t>Re-consent when new information arises</a:t>
            </a:r>
          </a:p>
          <a:p>
            <a:pPr marL="0" marR="0" lvl="0" indent="0" algn="l" defTabSz="342991" rtl="0" eaLnBrk="1" fontAlgn="auto" latinLnBrk="0" hangingPunct="1">
              <a:lnSpc>
                <a:spcPct val="100000"/>
              </a:lnSpc>
              <a:spcBef>
                <a:spcPct val="2000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235599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Check comprehension </a:t>
            </a:r>
          </a:p>
        </p:txBody>
      </p:sp>
      <p:sp>
        <p:nvSpPr>
          <p:cNvPr id="3" name="Content Placeholder 2"/>
          <p:cNvSpPr>
            <a:spLocks noGrp="1"/>
          </p:cNvSpPr>
          <p:nvPr>
            <p:ph idx="1"/>
          </p:nvPr>
        </p:nvSpPr>
        <p:spPr/>
        <p:txBody>
          <a:bodyPr/>
          <a:lstStyle/>
          <a:p>
            <a:pPr marL="0" lvl="0" indent="0" defTabSz="342991">
              <a:lnSpc>
                <a:spcPct val="95000"/>
              </a:lnSpc>
              <a:spcBef>
                <a:spcPts val="500"/>
              </a:spcBef>
              <a:spcAft>
                <a:spcPts val="500"/>
              </a:spcAft>
              <a:buNone/>
            </a:pPr>
            <a:r>
              <a:rPr lang="en-US" dirty="0">
                <a:solidFill>
                  <a:srgbClr val="000000"/>
                </a:solidFill>
                <a:latin typeface="Corbel" panose="020B0503020204020204" pitchFamily="34" charset="0"/>
                <a:ea typeface="ＭＳ Ｐゴシック" pitchFamily="34" charset="-128"/>
              </a:rPr>
              <a:t>Open-ended questions</a:t>
            </a:r>
            <a:r>
              <a:rPr lang="en-US" b="1" dirty="0">
                <a:solidFill>
                  <a:srgbClr val="000000"/>
                </a:solidFill>
                <a:latin typeface="Corbel" panose="020B0503020204020204" pitchFamily="34" charset="0"/>
                <a:ea typeface="ＭＳ Ｐゴシック" pitchFamily="34" charset="-128"/>
              </a:rPr>
              <a:t>:</a:t>
            </a:r>
          </a:p>
          <a:p>
            <a:pPr marL="557361" lvl="1" indent="-214370" defTabSz="342991">
              <a:lnSpc>
                <a:spcPct val="95000"/>
              </a:lnSpc>
              <a:spcAft>
                <a:spcPts val="500"/>
              </a:spcAft>
              <a:buFont typeface="Symbol" pitchFamily="18" charset="2"/>
              <a:buChar char="·"/>
            </a:pPr>
            <a:r>
              <a:rPr lang="en-US" dirty="0">
                <a:solidFill>
                  <a:srgbClr val="000000"/>
                </a:solidFill>
                <a:latin typeface="Corbel" panose="020B0503020204020204"/>
                <a:ea typeface="ＭＳ Ｐゴシック" pitchFamily="34" charset="-128"/>
              </a:rPr>
              <a:t>"Describe in your own words the purpose of the study." </a:t>
            </a:r>
          </a:p>
          <a:p>
            <a:pPr marL="557361" lvl="1" indent="-214370" defTabSz="342991">
              <a:lnSpc>
                <a:spcPct val="95000"/>
              </a:lnSpc>
              <a:spcAft>
                <a:spcPts val="500"/>
              </a:spcAft>
              <a:buFont typeface="Symbol" pitchFamily="18" charset="2"/>
              <a:buChar char="·"/>
            </a:pPr>
            <a:r>
              <a:rPr lang="en-US" dirty="0">
                <a:solidFill>
                  <a:srgbClr val="000000"/>
                </a:solidFill>
                <a:latin typeface="Corbel" panose="020B0503020204020204"/>
                <a:ea typeface="ＭＳ Ｐゴシック" pitchFamily="34" charset="-128"/>
              </a:rPr>
              <a:t>"What more would you like to know?" </a:t>
            </a:r>
          </a:p>
          <a:p>
            <a:pPr marL="557361" lvl="1" indent="-214370" defTabSz="342991">
              <a:lnSpc>
                <a:spcPct val="95000"/>
              </a:lnSpc>
              <a:spcAft>
                <a:spcPts val="500"/>
              </a:spcAft>
              <a:buFont typeface="Symbol" pitchFamily="18" charset="2"/>
              <a:buChar char="·"/>
            </a:pPr>
            <a:r>
              <a:rPr lang="en-US" dirty="0">
                <a:solidFill>
                  <a:srgbClr val="000000"/>
                </a:solidFill>
                <a:latin typeface="Corbel" panose="020B0503020204020204"/>
                <a:ea typeface="ＭＳ Ｐゴシック" pitchFamily="34" charset="-128"/>
              </a:rPr>
              <a:t>"What is the possible benefit of participating in this study?</a:t>
            </a:r>
          </a:p>
          <a:p>
            <a:pPr marL="557361" lvl="1" indent="-214370" defTabSz="342991">
              <a:lnSpc>
                <a:spcPct val="95000"/>
              </a:lnSpc>
              <a:spcAft>
                <a:spcPts val="500"/>
              </a:spcAft>
              <a:buFont typeface="Symbol" pitchFamily="18" charset="2"/>
              <a:buChar char="·"/>
            </a:pPr>
            <a:r>
              <a:rPr lang="ja-JP" altLang="en-US" dirty="0">
                <a:solidFill>
                  <a:srgbClr val="000000"/>
                </a:solidFill>
                <a:latin typeface="Corbel" panose="020B0503020204020204"/>
                <a:ea typeface="ＭＳ Ｐゴシック" pitchFamily="34" charset="-128"/>
              </a:rPr>
              <a:t>“</a:t>
            </a:r>
            <a:r>
              <a:rPr lang="en-US" altLang="ja-JP" dirty="0">
                <a:solidFill>
                  <a:srgbClr val="000000"/>
                </a:solidFill>
                <a:latin typeface="Corbel" panose="020B0503020204020204"/>
                <a:ea typeface="ＭＳ Ｐゴシック" pitchFamily="34" charset="-128"/>
              </a:rPr>
              <a:t>Could you explain the possible risks?" </a:t>
            </a:r>
          </a:p>
          <a:p>
            <a:pPr marL="0" lvl="0" indent="0" defTabSz="342991">
              <a:lnSpc>
                <a:spcPct val="95000"/>
              </a:lnSpc>
              <a:spcBef>
                <a:spcPts val="500"/>
              </a:spcBef>
              <a:spcAft>
                <a:spcPts val="500"/>
              </a:spcAft>
              <a:buNone/>
            </a:pPr>
            <a:r>
              <a:rPr lang="en-US" dirty="0">
                <a:solidFill>
                  <a:srgbClr val="000000"/>
                </a:solidFill>
                <a:latin typeface="Corbel" panose="020B0503020204020204" pitchFamily="34" charset="0"/>
                <a:ea typeface="ＭＳ Ｐゴシック" pitchFamily="34" charset="-128"/>
              </a:rPr>
              <a:t>Do not ask closed-ended questions:</a:t>
            </a:r>
          </a:p>
          <a:p>
            <a:pPr marL="557361" lvl="1" indent="-214370" defTabSz="342991">
              <a:lnSpc>
                <a:spcPct val="95000"/>
              </a:lnSpc>
              <a:spcAft>
                <a:spcPts val="500"/>
              </a:spcAft>
              <a:buFont typeface="Symbol" pitchFamily="18" charset="2"/>
              <a:buChar char="·"/>
            </a:pPr>
            <a:r>
              <a:rPr lang="en-US" dirty="0">
                <a:solidFill>
                  <a:srgbClr val="000000"/>
                </a:solidFill>
                <a:latin typeface="Corbel" panose="020B0503020204020204"/>
                <a:ea typeface="ＭＳ Ｐゴシック" pitchFamily="34" charset="-128"/>
              </a:rPr>
              <a:t>"Do you understand?" </a:t>
            </a:r>
          </a:p>
          <a:p>
            <a:pPr marL="557361" lvl="1" indent="-214370" defTabSz="342991">
              <a:lnSpc>
                <a:spcPct val="95000"/>
              </a:lnSpc>
              <a:spcAft>
                <a:spcPts val="500"/>
              </a:spcAft>
              <a:buFont typeface="Symbol" pitchFamily="18" charset="2"/>
              <a:buChar char="·"/>
            </a:pPr>
            <a:r>
              <a:rPr lang="en-US" dirty="0">
                <a:solidFill>
                  <a:srgbClr val="000000"/>
                </a:solidFill>
                <a:latin typeface="Corbel" panose="020B0503020204020204"/>
                <a:ea typeface="ＭＳ Ｐゴシック" pitchFamily="34" charset="-128"/>
              </a:rPr>
              <a:t>"Do you have any questions</a:t>
            </a:r>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08078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7" y="76003"/>
            <a:ext cx="10515600" cy="1325563"/>
          </a:xfrm>
        </p:spPr>
        <p:txBody>
          <a:bodyPr>
            <a:normAutofit/>
          </a:bodyPr>
          <a:lstStyle/>
          <a:p>
            <a:r>
              <a:rPr lang="en-GB" sz="4000" b="1" dirty="0">
                <a:latin typeface="Times New Roman" panose="02020603050405020304" pitchFamily="18" charset="0"/>
                <a:cs typeface="Times New Roman" panose="02020603050405020304" pitchFamily="18" charset="0"/>
              </a:rPr>
              <a:t>Illiteracy</a:t>
            </a:r>
          </a:p>
        </p:txBody>
      </p:sp>
      <p:sp>
        <p:nvSpPr>
          <p:cNvPr id="3" name="Content Placeholder 2"/>
          <p:cNvSpPr>
            <a:spLocks noGrp="1"/>
          </p:cNvSpPr>
          <p:nvPr>
            <p:ph idx="1"/>
          </p:nvPr>
        </p:nvSpPr>
        <p:spPr>
          <a:xfrm>
            <a:off x="672737" y="1523607"/>
            <a:ext cx="10515600" cy="4351338"/>
          </a:xfrm>
        </p:spPr>
        <p:txBody>
          <a:bodyPr/>
          <a:lstStyle/>
          <a:p>
            <a:pPr marL="342900" lvl="0" indent="-342900" defTabSz="342991">
              <a:spcBef>
                <a:spcPct val="20000"/>
              </a:spcBef>
              <a:defRPr/>
            </a:pPr>
            <a:r>
              <a:rPr lang="en-GB" dirty="0">
                <a:solidFill>
                  <a:srgbClr val="FF0000"/>
                </a:solidFill>
                <a:latin typeface="Corbel" panose="020B0503020204020204"/>
              </a:rPr>
              <a:t>Impartial</a:t>
            </a:r>
            <a:r>
              <a:rPr lang="en-GB" dirty="0">
                <a:solidFill>
                  <a:srgbClr val="000000"/>
                </a:solidFill>
                <a:latin typeface="Corbel" panose="020B0503020204020204"/>
              </a:rPr>
              <a:t> witness signature required</a:t>
            </a:r>
          </a:p>
          <a:p>
            <a:pPr marL="557361" lvl="1" indent="-214370" defTabSz="342991">
              <a:spcBef>
                <a:spcPct val="20000"/>
              </a:spcBef>
              <a:buFont typeface="Arial"/>
              <a:buChar char="–"/>
              <a:defRPr/>
            </a:pPr>
            <a:r>
              <a:rPr lang="en-GB" dirty="0">
                <a:solidFill>
                  <a:srgbClr val="000000"/>
                </a:solidFill>
                <a:latin typeface="Corbel" panose="020B0503020204020204"/>
              </a:rPr>
              <a:t>Must not be on delegation log or attached to study</a:t>
            </a:r>
          </a:p>
          <a:p>
            <a:pPr marL="342900" lvl="0" indent="-342900" defTabSz="342991">
              <a:spcBef>
                <a:spcPct val="20000"/>
              </a:spcBef>
              <a:defRPr/>
            </a:pPr>
            <a:r>
              <a:rPr lang="en-GB" dirty="0">
                <a:solidFill>
                  <a:srgbClr val="000000"/>
                </a:solidFill>
                <a:latin typeface="Corbel" panose="020B0503020204020204"/>
              </a:rPr>
              <a:t>Witness writes in name of participant, then their own, signs and dates</a:t>
            </a:r>
          </a:p>
          <a:p>
            <a:pPr marL="342900" lvl="0" indent="-342900" defTabSz="342991">
              <a:spcBef>
                <a:spcPct val="20000"/>
              </a:spcBef>
              <a:defRPr/>
            </a:pPr>
            <a:r>
              <a:rPr lang="en-GB" dirty="0">
                <a:solidFill>
                  <a:srgbClr val="000000"/>
                </a:solidFill>
                <a:latin typeface="Corbel" panose="020B0503020204020204"/>
              </a:rPr>
              <a:t>Participant thumbprints</a:t>
            </a:r>
          </a:p>
          <a:p>
            <a:pPr marL="342900" lvl="0" indent="-342900" defTabSz="342991">
              <a:spcBef>
                <a:spcPct val="20000"/>
              </a:spcBef>
              <a:defRPr/>
            </a:pPr>
            <a:r>
              <a:rPr lang="en-GB" dirty="0">
                <a:solidFill>
                  <a:srgbClr val="000000"/>
                </a:solidFill>
                <a:latin typeface="Corbel" panose="020B0503020204020204"/>
              </a:rPr>
              <a:t>Researcher countersigns and dates</a:t>
            </a:r>
          </a:p>
          <a:p>
            <a:endParaRPr lang="en-GB" dirty="0"/>
          </a:p>
        </p:txBody>
      </p:sp>
      <p:pic>
        <p:nvPicPr>
          <p:cNvPr id="4" name="Picture 3"/>
          <p:cNvPicPr>
            <a:picLocks noChangeAspect="1"/>
          </p:cNvPicPr>
          <p:nvPr/>
        </p:nvPicPr>
        <p:blipFill rotWithShape="1">
          <a:blip r:embed="rId2"/>
          <a:srcRect l="28229" t="52310" r="28542" b="22921"/>
          <a:stretch/>
        </p:blipFill>
        <p:spPr>
          <a:xfrm>
            <a:off x="1553998" y="4110439"/>
            <a:ext cx="10350619" cy="2747561"/>
          </a:xfrm>
          <a:prstGeom prst="rect">
            <a:avLst/>
          </a:prstGeom>
        </p:spPr>
      </p:pic>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788979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Age of consent</a:t>
            </a:r>
          </a:p>
        </p:txBody>
      </p:sp>
      <p:sp>
        <p:nvSpPr>
          <p:cNvPr id="3" name="Content Placeholder 2"/>
          <p:cNvSpPr>
            <a:spLocks noGrp="1"/>
          </p:cNvSpPr>
          <p:nvPr>
            <p:ph idx="1"/>
          </p:nvPr>
        </p:nvSpPr>
        <p:spPr/>
        <p:txBody>
          <a:bodyPr>
            <a:normAutofit/>
          </a:bodyPr>
          <a:lstStyle/>
          <a:p>
            <a:pPr marL="457200" lvl="0" indent="-457200" defTabSz="342991">
              <a:lnSpc>
                <a:spcPct val="100000"/>
              </a:lnSpc>
              <a:spcBef>
                <a:spcPct val="20000"/>
              </a:spcBef>
            </a:pPr>
            <a:r>
              <a:rPr lang="en-GB" sz="2400" dirty="0">
                <a:solidFill>
                  <a:srgbClr val="000000"/>
                </a:solidFill>
                <a:latin typeface="Corbel" panose="020B0503020204020204"/>
              </a:rPr>
              <a:t>Age of majority differs country to country</a:t>
            </a:r>
          </a:p>
          <a:p>
            <a:pPr marL="557361" lvl="1" indent="-214370" defTabSz="342991">
              <a:lnSpc>
                <a:spcPct val="100000"/>
              </a:lnSpc>
              <a:spcBef>
                <a:spcPct val="20000"/>
              </a:spcBef>
              <a:buFont typeface="Arial"/>
              <a:buChar char="–"/>
            </a:pPr>
            <a:r>
              <a:rPr lang="en-GB" sz="2000" dirty="0">
                <a:solidFill>
                  <a:srgbClr val="000000"/>
                </a:solidFill>
                <a:latin typeface="Corbel" panose="020B0503020204020204"/>
              </a:rPr>
              <a:t>Usually 18, unless emancipated minor</a:t>
            </a:r>
          </a:p>
          <a:p>
            <a:pPr marL="557361" lvl="1" indent="-214370" defTabSz="342991">
              <a:lnSpc>
                <a:spcPct val="100000"/>
              </a:lnSpc>
              <a:spcBef>
                <a:spcPct val="20000"/>
              </a:spcBef>
              <a:buFont typeface="Arial"/>
              <a:buChar char="–"/>
            </a:pPr>
            <a:endParaRPr lang="en-GB" sz="900" dirty="0">
              <a:solidFill>
                <a:srgbClr val="000000"/>
              </a:solidFill>
              <a:latin typeface="Corbel" panose="020B0503020204020204"/>
            </a:endParaRPr>
          </a:p>
          <a:p>
            <a:pPr marL="457200" lvl="0" indent="-457200" defTabSz="342991">
              <a:lnSpc>
                <a:spcPct val="100000"/>
              </a:lnSpc>
              <a:spcBef>
                <a:spcPct val="20000"/>
              </a:spcBef>
            </a:pPr>
            <a:r>
              <a:rPr lang="en-GB" sz="2400" dirty="0">
                <a:solidFill>
                  <a:srgbClr val="000000"/>
                </a:solidFill>
                <a:latin typeface="Corbel" panose="020B0503020204020204"/>
              </a:rPr>
              <a:t>Consenting age to research may differ depending on type of study, for example:</a:t>
            </a:r>
          </a:p>
          <a:p>
            <a:pPr marL="857479" lvl="2" indent="-171496" defTabSz="342991">
              <a:lnSpc>
                <a:spcPct val="100000"/>
              </a:lnSpc>
              <a:spcBef>
                <a:spcPct val="20000"/>
              </a:spcBef>
              <a:buFont typeface="Arial"/>
              <a:buChar char="•"/>
            </a:pPr>
            <a:r>
              <a:rPr lang="en-GB" sz="1800" dirty="0">
                <a:solidFill>
                  <a:srgbClr val="000000"/>
                </a:solidFill>
                <a:latin typeface="Corbel" panose="020B0503020204020204"/>
              </a:rPr>
              <a:t>Age &lt;18: Not automatically deemed competent, assessment required. Parent or guardian can sign for minor, including them as much as possible(</a:t>
            </a:r>
            <a:r>
              <a:rPr lang="en-GB" sz="1800" dirty="0" err="1">
                <a:solidFill>
                  <a:srgbClr val="000000"/>
                </a:solidFill>
                <a:latin typeface="Corbel" panose="020B0503020204020204"/>
              </a:rPr>
              <a:t>eg</a:t>
            </a:r>
            <a:r>
              <a:rPr lang="en-GB" sz="1800" dirty="0">
                <a:solidFill>
                  <a:srgbClr val="000000"/>
                </a:solidFill>
                <a:latin typeface="Corbel" panose="020B0503020204020204"/>
              </a:rPr>
              <a:t> use assent form)</a:t>
            </a:r>
          </a:p>
          <a:p>
            <a:pPr marL="857479" lvl="2" indent="-171496" defTabSz="342991">
              <a:lnSpc>
                <a:spcPct val="100000"/>
              </a:lnSpc>
              <a:spcBef>
                <a:spcPct val="20000"/>
              </a:spcBef>
              <a:buFont typeface="Arial"/>
              <a:buChar char="•"/>
            </a:pPr>
            <a:endParaRPr lang="en-GB" sz="1800" dirty="0">
              <a:solidFill>
                <a:srgbClr val="000000"/>
              </a:solidFill>
              <a:latin typeface="Corbel" panose="020B0503020204020204"/>
            </a:endParaRPr>
          </a:p>
          <a:p>
            <a:pPr marL="457200" lvl="0" indent="-457200" defTabSz="342991">
              <a:lnSpc>
                <a:spcPct val="100000"/>
              </a:lnSpc>
              <a:spcBef>
                <a:spcPct val="20000"/>
              </a:spcBef>
            </a:pPr>
            <a:r>
              <a:rPr lang="en-GB" sz="2400" dirty="0">
                <a:solidFill>
                  <a:srgbClr val="000000"/>
                </a:solidFill>
                <a:latin typeface="Corbel" panose="020B0503020204020204"/>
              </a:rPr>
              <a:t>Age appropriate Information Sheets (</a:t>
            </a:r>
            <a:r>
              <a:rPr lang="en-GB" sz="2400" dirty="0" err="1">
                <a:solidFill>
                  <a:srgbClr val="000000"/>
                </a:solidFill>
                <a:latin typeface="Corbel" panose="020B0503020204020204"/>
              </a:rPr>
              <a:t>eg</a:t>
            </a:r>
            <a:r>
              <a:rPr lang="en-GB" sz="2400" dirty="0">
                <a:solidFill>
                  <a:srgbClr val="000000"/>
                </a:solidFill>
                <a:latin typeface="Corbel" panose="020B0503020204020204"/>
              </a:rPr>
              <a:t> &lt;5yrs, 6-12yrs, 13-15yrs and &gt;16yrs</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37939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Adult without capacity </a:t>
            </a:r>
          </a:p>
        </p:txBody>
      </p:sp>
      <p:sp>
        <p:nvSpPr>
          <p:cNvPr id="3" name="Content Placeholder 2"/>
          <p:cNvSpPr>
            <a:spLocks noGrp="1"/>
          </p:cNvSpPr>
          <p:nvPr>
            <p:ph idx="1"/>
          </p:nvPr>
        </p:nvSpPr>
        <p:spPr/>
        <p:txBody>
          <a:bodyPr/>
          <a:lstStyle/>
          <a:p>
            <a:pPr marL="531813" lvl="0" indent="-531813" defTabSz="342991">
              <a:lnSpc>
                <a:spcPct val="100000"/>
              </a:lnSpc>
              <a:spcBef>
                <a:spcPct val="20000"/>
              </a:spcBef>
              <a:defRPr/>
            </a:pPr>
            <a:r>
              <a:rPr lang="en-GB" sz="2400" dirty="0">
                <a:solidFill>
                  <a:srgbClr val="000000"/>
                </a:solidFill>
                <a:latin typeface="Corbel" panose="020B0503020204020204"/>
              </a:rPr>
              <a:t>Mental Illness / Mental Disability / Brain Damage / Unconscious</a:t>
            </a:r>
          </a:p>
          <a:p>
            <a:pPr marL="514350" lvl="0" indent="-457200" defTabSz="342991">
              <a:lnSpc>
                <a:spcPct val="100000"/>
              </a:lnSpc>
              <a:spcBef>
                <a:spcPct val="20000"/>
              </a:spcBef>
              <a:defRPr/>
            </a:pPr>
            <a:r>
              <a:rPr lang="en-GB" sz="2400" dirty="0">
                <a:solidFill>
                  <a:srgbClr val="000000"/>
                </a:solidFill>
                <a:latin typeface="Corbel" panose="020B0503020204020204"/>
              </a:rPr>
              <a:t>Country-specific regulations</a:t>
            </a:r>
          </a:p>
          <a:p>
            <a:pPr marL="514350" lvl="0" indent="-457200" defTabSz="342991">
              <a:lnSpc>
                <a:spcPct val="100000"/>
              </a:lnSpc>
              <a:spcBef>
                <a:spcPct val="20000"/>
              </a:spcBef>
              <a:defRPr/>
            </a:pPr>
            <a:r>
              <a:rPr lang="en-GB" sz="2400" dirty="0">
                <a:solidFill>
                  <a:srgbClr val="000000"/>
                </a:solidFill>
                <a:latin typeface="Corbel" panose="020B0503020204020204"/>
              </a:rPr>
              <a:t>Legally designated person to give consent for another adult</a:t>
            </a:r>
          </a:p>
          <a:p>
            <a:pPr marL="914400" lvl="1" indent="-457200" defTabSz="342991">
              <a:lnSpc>
                <a:spcPct val="100000"/>
              </a:lnSpc>
              <a:spcBef>
                <a:spcPct val="20000"/>
              </a:spcBef>
              <a:buFont typeface="Arial"/>
              <a:buChar char="–"/>
              <a:defRPr/>
            </a:pPr>
            <a:r>
              <a:rPr lang="en-GB" dirty="0">
                <a:solidFill>
                  <a:srgbClr val="000000"/>
                </a:solidFill>
                <a:latin typeface="Corbel" panose="020B0503020204020204"/>
              </a:rPr>
              <a:t>Hierarchy:</a:t>
            </a:r>
          </a:p>
          <a:p>
            <a:pPr marL="1257300" lvl="2" indent="-342900" defTabSz="342991">
              <a:lnSpc>
                <a:spcPct val="100000"/>
              </a:lnSpc>
              <a:spcBef>
                <a:spcPct val="20000"/>
              </a:spcBef>
              <a:buFont typeface="+mj-lt"/>
              <a:buAutoNum type="arabicPeriod"/>
              <a:defRPr/>
            </a:pPr>
            <a:r>
              <a:rPr lang="en-GB" dirty="0">
                <a:solidFill>
                  <a:srgbClr val="000000"/>
                </a:solidFill>
                <a:latin typeface="Corbel" panose="020B0503020204020204"/>
              </a:rPr>
              <a:t>Personal legal representative</a:t>
            </a:r>
          </a:p>
          <a:p>
            <a:pPr marL="1752600" lvl="3" indent="-381000" defTabSz="342991">
              <a:lnSpc>
                <a:spcPct val="100000"/>
              </a:lnSpc>
              <a:spcBef>
                <a:spcPct val="20000"/>
              </a:spcBef>
              <a:buFontTx/>
              <a:buChar char="•"/>
              <a:defRPr/>
            </a:pPr>
            <a:r>
              <a:rPr lang="en-GB" sz="2000" dirty="0">
                <a:solidFill>
                  <a:srgbClr val="000000"/>
                </a:solidFill>
                <a:latin typeface="Corbel" panose="020B0503020204020204"/>
              </a:rPr>
              <a:t>Suitable by virtue of relationship</a:t>
            </a:r>
          </a:p>
          <a:p>
            <a:pPr marL="1752600" lvl="3" indent="-381000" defTabSz="342991">
              <a:lnSpc>
                <a:spcPct val="100000"/>
              </a:lnSpc>
              <a:spcBef>
                <a:spcPct val="20000"/>
              </a:spcBef>
              <a:buFontTx/>
              <a:buChar char="•"/>
              <a:defRPr/>
            </a:pPr>
            <a:r>
              <a:rPr lang="en-GB" sz="2000" dirty="0">
                <a:solidFill>
                  <a:srgbClr val="000000"/>
                </a:solidFill>
                <a:latin typeface="Corbel" panose="020B0503020204020204"/>
              </a:rPr>
              <a:t>Willing</a:t>
            </a:r>
          </a:p>
          <a:p>
            <a:pPr marL="1257300" lvl="2" indent="-342900" defTabSz="342991">
              <a:lnSpc>
                <a:spcPct val="100000"/>
              </a:lnSpc>
              <a:spcBef>
                <a:spcPct val="20000"/>
              </a:spcBef>
              <a:buFont typeface="+mj-lt"/>
              <a:buAutoNum type="arabicPeriod"/>
              <a:defRPr/>
            </a:pPr>
            <a:r>
              <a:rPr lang="en-GB" dirty="0">
                <a:solidFill>
                  <a:srgbClr val="000000"/>
                </a:solidFill>
                <a:latin typeface="Corbel" panose="020B0503020204020204"/>
              </a:rPr>
              <a:t>Professional legal representative</a:t>
            </a:r>
          </a:p>
          <a:p>
            <a:pPr marL="1752600" lvl="3" indent="-381000" defTabSz="342991">
              <a:lnSpc>
                <a:spcPct val="100000"/>
              </a:lnSpc>
              <a:spcBef>
                <a:spcPct val="20000"/>
              </a:spcBef>
              <a:buFontTx/>
              <a:buChar char="•"/>
              <a:defRPr/>
            </a:pPr>
            <a:r>
              <a:rPr lang="en-GB" sz="2000" dirty="0">
                <a:solidFill>
                  <a:srgbClr val="000000"/>
                </a:solidFill>
                <a:latin typeface="Corbel" panose="020B0503020204020204"/>
              </a:rPr>
              <a:t>Not connected with study</a:t>
            </a:r>
          </a:p>
          <a:p>
            <a:pPr marL="1752600" lvl="3" indent="-381000" defTabSz="342991">
              <a:lnSpc>
                <a:spcPct val="100000"/>
              </a:lnSpc>
              <a:spcBef>
                <a:spcPct val="20000"/>
              </a:spcBef>
              <a:buFontTx/>
              <a:buChar char="•"/>
              <a:defRPr/>
            </a:pPr>
            <a:r>
              <a:rPr lang="en-GB" sz="2000" dirty="0">
                <a:solidFill>
                  <a:srgbClr val="000000"/>
                </a:solidFill>
                <a:latin typeface="Corbel" panose="020B0503020204020204"/>
              </a:rPr>
              <a:t>Primarily responsible for person’s medical care OR</a:t>
            </a:r>
          </a:p>
          <a:p>
            <a:pPr marL="1752600" lvl="3" indent="-381000" defTabSz="342991">
              <a:lnSpc>
                <a:spcPct val="100000"/>
              </a:lnSpc>
              <a:spcBef>
                <a:spcPct val="20000"/>
              </a:spcBef>
              <a:buFontTx/>
              <a:buChar char="•"/>
              <a:defRPr/>
            </a:pPr>
            <a:r>
              <a:rPr lang="en-GB" sz="2000" dirty="0">
                <a:solidFill>
                  <a:srgbClr val="000000"/>
                </a:solidFill>
                <a:latin typeface="Corbel" panose="020B0503020204020204"/>
              </a:rPr>
              <a:t>Nominated by relevant health care provider</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173160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03473"/>
            <a:ext cx="10515600" cy="1325563"/>
          </a:xfrm>
        </p:spPr>
        <p:txBody>
          <a:bodyPr>
            <a:normAutofit/>
          </a:bodyPr>
          <a:lstStyle/>
          <a:p>
            <a:r>
              <a:rPr lang="en-GB" sz="3600" b="1" dirty="0">
                <a:latin typeface="Times New Roman" panose="02020603050405020304" pitchFamily="18" charset="0"/>
                <a:cs typeface="Times New Roman" panose="02020603050405020304" pitchFamily="18" charset="0"/>
              </a:rPr>
              <a:t>Vulnerable Groups</a:t>
            </a:r>
          </a:p>
        </p:txBody>
      </p:sp>
      <p:sp>
        <p:nvSpPr>
          <p:cNvPr id="3" name="Content Placeholder 2"/>
          <p:cNvSpPr>
            <a:spLocks noGrp="1"/>
          </p:cNvSpPr>
          <p:nvPr>
            <p:ph idx="1"/>
          </p:nvPr>
        </p:nvSpPr>
        <p:spPr>
          <a:xfrm>
            <a:off x="291599" y="1211672"/>
            <a:ext cx="10515600" cy="4351338"/>
          </a:xfrm>
        </p:spPr>
        <p:txBody>
          <a:bodyPr/>
          <a:lstStyle/>
          <a:p>
            <a:pPr marL="0" lvl="0" indent="0" defTabSz="342991">
              <a:lnSpc>
                <a:spcPct val="100000"/>
              </a:lnSpc>
              <a:spcBef>
                <a:spcPct val="20000"/>
              </a:spcBef>
              <a:buNone/>
            </a:pPr>
            <a:r>
              <a:rPr lang="en-GB" sz="2000" dirty="0">
                <a:solidFill>
                  <a:srgbClr val="000000"/>
                </a:solidFill>
                <a:latin typeface="Corbel" panose="020B0503020204020204"/>
              </a:rPr>
              <a:t> </a:t>
            </a:r>
            <a:r>
              <a:rPr lang="en-GB" sz="2400" dirty="0">
                <a:solidFill>
                  <a:srgbClr val="000000"/>
                </a:solidFill>
              </a:rPr>
              <a:t>Vulnerability refers to those individuals or groups who might be in a </a:t>
            </a:r>
            <a:r>
              <a:rPr lang="en-GB" sz="2400" dirty="0">
                <a:solidFill>
                  <a:srgbClr val="FF0000"/>
                </a:solidFill>
              </a:rPr>
              <a:t>disempowered position </a:t>
            </a:r>
            <a:r>
              <a:rPr lang="en-GB" sz="2400" dirty="0">
                <a:solidFill>
                  <a:srgbClr val="000000"/>
                </a:solidFill>
              </a:rPr>
              <a:t>in society and are open to </a:t>
            </a:r>
            <a:r>
              <a:rPr lang="en-GB" sz="2400" dirty="0">
                <a:solidFill>
                  <a:srgbClr val="FF0000"/>
                </a:solidFill>
              </a:rPr>
              <a:t>exploitation</a:t>
            </a:r>
            <a:r>
              <a:rPr lang="en-GB" sz="2400" dirty="0">
                <a:solidFill>
                  <a:srgbClr val="000000"/>
                </a:solidFill>
              </a:rPr>
              <a:t> (whether physical, emotional or psychological) or may not always be equipped to defend their own interests when dealing with researchers</a:t>
            </a:r>
            <a:endParaRPr lang="en-GB" sz="2000" dirty="0">
              <a:solidFill>
                <a:srgbClr val="000000"/>
              </a:solidFill>
            </a:endParaRPr>
          </a:p>
          <a:p>
            <a:endParaRPr lang="en-GB" dirty="0"/>
          </a:p>
        </p:txBody>
      </p:sp>
      <p:sp>
        <p:nvSpPr>
          <p:cNvPr id="4" name="Content Placeholder 4"/>
          <p:cNvSpPr txBox="1">
            <a:spLocks/>
          </p:cNvSpPr>
          <p:nvPr/>
        </p:nvSpPr>
        <p:spPr>
          <a:xfrm>
            <a:off x="574765" y="3003843"/>
            <a:ext cx="5038721" cy="3951287"/>
          </a:xfrm>
          <a:prstGeom prst="rect">
            <a:avLst/>
          </a:prstGeom>
        </p:spPr>
        <p:txBody>
          <a:bodyPr/>
          <a:lstStyle>
            <a:lvl1pPr marL="0" indent="0" algn="l" defTabSz="342991" rtl="0" eaLnBrk="1" latinLnBrk="0" hangingPunct="1">
              <a:spcBef>
                <a:spcPct val="20000"/>
              </a:spcBef>
              <a:buFont typeface="Arial"/>
              <a:buNone/>
              <a:defRPr sz="2000" b="0" i="0" kern="1200" baseline="0">
                <a:solidFill>
                  <a:schemeClr val="tx1"/>
                </a:solidFill>
                <a:latin typeface="Corbel" panose="020B0503020204020204" pitchFamily="34"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People experiencing mental health problems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Brain injured individuals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Children</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People with a learning difficulty</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Ethnic minorities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Drug addicts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People who cannot read or write</a:t>
            </a:r>
          </a:p>
        </p:txBody>
      </p:sp>
      <p:sp>
        <p:nvSpPr>
          <p:cNvPr id="6" name="Content Placeholder 7"/>
          <p:cNvSpPr txBox="1">
            <a:spLocks/>
          </p:cNvSpPr>
          <p:nvPr/>
        </p:nvSpPr>
        <p:spPr>
          <a:xfrm>
            <a:off x="5752962" y="2906713"/>
            <a:ext cx="5742352" cy="3951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Prisoners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Asylum seekers and refugees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Homeless people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Frail older persons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Those experiencing forms of dementia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Visually impaired people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People suffering from a life limiting illness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Healthy volunteers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951501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Case study 2  </a:t>
            </a:r>
          </a:p>
        </p:txBody>
      </p:sp>
      <p:sp>
        <p:nvSpPr>
          <p:cNvPr id="3" name="Content Placeholder 2"/>
          <p:cNvSpPr>
            <a:spLocks noGrp="1"/>
          </p:cNvSpPr>
          <p:nvPr>
            <p:ph idx="1"/>
          </p:nvPr>
        </p:nvSpPr>
        <p:spPr>
          <a:xfrm>
            <a:off x="325582" y="1690688"/>
            <a:ext cx="11076709" cy="5337175"/>
          </a:xfrm>
        </p:spPr>
        <p:txBody>
          <a:bodyPr>
            <a:normAutofit fontScale="92500" lnSpcReduction="20000"/>
          </a:bodyPr>
          <a:lstStyle/>
          <a:p>
            <a:r>
              <a:rPr lang="en-US" dirty="0"/>
              <a:t>A 58 year old male patient presented in the emergency room of hospital in Karachi with acute urinary retention. He had been passing urine comfortably until a few days earlier. Past history revealed that the patient had undergone TURP five years earlier at another </a:t>
            </a:r>
            <a:r>
              <a:rPr lang="en-US" dirty="0" err="1"/>
              <a:t>centre</a:t>
            </a:r>
            <a:r>
              <a:rPr lang="en-US" dirty="0"/>
              <a:t> and was unhappy about the minimally invasive approach adopted by the surgeon.</a:t>
            </a:r>
          </a:p>
          <a:p>
            <a:r>
              <a:rPr lang="en-US" dirty="0"/>
              <a:t> ER Surgeon explained that the retention was most likely secondary to “re-growth of prostate” or urethral stricture and added that the risk of repeat prostatectomy is around 5% in one year, 10-12 % in five years and 20% in 8-10 years, he was  further explained that although the incidence of repeat prostatectomy is higher with TURP than open prostatectomy, the latter has higher morbidity and costs.</a:t>
            </a:r>
          </a:p>
          <a:p>
            <a:r>
              <a:rPr lang="en-US" dirty="0"/>
              <a:t> The patient who was now comfortable laughed and said, in Urdu, “Doctor Sahib, for me these figures stood out as 100%. Open surgery was suitable for me, because in case of blockage in passing urine it takes very long from </a:t>
            </a:r>
            <a:r>
              <a:rPr lang="en-US" dirty="0" err="1"/>
              <a:t>Khuzdar</a:t>
            </a:r>
            <a:r>
              <a:rPr lang="en-US" dirty="0"/>
              <a:t> to Karachi. Had I been treated with open surgery, I would not have to go through a repeat operation on my gland.”</a:t>
            </a:r>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Vertical integration </a:t>
            </a:r>
          </a:p>
        </p:txBody>
      </p:sp>
    </p:spTree>
    <p:extLst>
      <p:ext uri="{BB962C8B-B14F-4D97-AF65-F5344CB8AC3E}">
        <p14:creationId xmlns:p14="http://schemas.microsoft.com/office/powerpoint/2010/main" val="373989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F783E-3A66-5578-9192-D275C8A7241A}"/>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Prof Umar’s Model </a:t>
            </a:r>
          </a:p>
        </p:txBody>
      </p:sp>
      <p:pic>
        <p:nvPicPr>
          <p:cNvPr id="2" name="Picture 1">
            <a:extLst>
              <a:ext uri="{FF2B5EF4-FFF2-40B4-BE49-F238E27FC236}">
                <a16:creationId xmlns:a16="http://schemas.microsoft.com/office/drawing/2014/main" id="{E7056474-AC31-5803-5B54-36633EFEA577}"/>
              </a:ext>
            </a:extLst>
          </p:cNvPr>
          <p:cNvPicPr>
            <a:picLocks noChangeAspect="1"/>
          </p:cNvPicPr>
          <p:nvPr/>
        </p:nvPicPr>
        <p:blipFill rotWithShape="1">
          <a:blip r:embed="rId2"/>
          <a:srcRect l="6626" r="309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25520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Contd</a:t>
            </a:r>
            <a:r>
              <a:rPr lang="en-GB" dirty="0"/>
              <a:t>…</a:t>
            </a:r>
          </a:p>
        </p:txBody>
      </p:sp>
      <p:sp>
        <p:nvSpPr>
          <p:cNvPr id="3" name="Content Placeholder 2"/>
          <p:cNvSpPr>
            <a:spLocks noGrp="1"/>
          </p:cNvSpPr>
          <p:nvPr>
            <p:ph idx="1"/>
          </p:nvPr>
        </p:nvSpPr>
        <p:spPr>
          <a:xfrm>
            <a:off x="838200" y="1825625"/>
            <a:ext cx="10952018" cy="4351338"/>
          </a:xfrm>
        </p:spPr>
        <p:txBody>
          <a:bodyPr/>
          <a:lstStyle/>
          <a:p>
            <a:r>
              <a:rPr lang="en-US" dirty="0"/>
              <a:t>Benign prostatic hyperplasia (BPH) is a pathology seen in  elderly males and can present with painful acute urinary retention warranting immediate relief through per urethral insertion of a Foleys Catheter. Transurethral Resection of Prostate (TURP) is considered the gold standard for the surgical treatment of BPH. TURP is one of the most commonly performed procedures in urology.</a:t>
            </a:r>
          </a:p>
          <a:p>
            <a:endParaRPr lang="en-US" dirty="0"/>
          </a:p>
          <a:p>
            <a:r>
              <a:rPr lang="en-US" dirty="0"/>
              <a:t>Comment on above mentioned scenario from ethical perspective keeping in consideration pre requisites of valid and informed consent .</a:t>
            </a: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Vertical integration </a:t>
            </a:r>
          </a:p>
        </p:txBody>
      </p:sp>
    </p:spTree>
    <p:extLst>
      <p:ext uri="{BB962C8B-B14F-4D97-AF65-F5344CB8AC3E}">
        <p14:creationId xmlns:p14="http://schemas.microsoft.com/office/powerpoint/2010/main" val="3725807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384751"/>
            <a:ext cx="11887199" cy="6473249"/>
          </a:xfrm>
        </p:spPr>
        <p:txBody>
          <a:bodyPr>
            <a:normAutofit fontScale="92500" lnSpcReduction="10000"/>
          </a:bodyPr>
          <a:lstStyle/>
          <a:p>
            <a:pPr marL="0" indent="0">
              <a:buNone/>
            </a:pPr>
            <a:r>
              <a:rPr lang="en-US" sz="3000" b="1" dirty="0"/>
              <a:t>Points to ponder !!! </a:t>
            </a:r>
          </a:p>
          <a:p>
            <a:pPr marL="0" indent="0">
              <a:buNone/>
            </a:pPr>
            <a:endParaRPr lang="en-US" sz="3000" b="1" dirty="0"/>
          </a:p>
          <a:p>
            <a:r>
              <a:rPr lang="en-US" dirty="0"/>
              <a:t>Patients need to be given the information they need to make decisions. This includes explaining the prognosis, treatment options, and possible complications. International guidelines are relevant but their application is not enough. Nor will sensitivity to cultural and social values suffice for decision making. Decision making goes through a complex process of interaction between the physician and patients or physician, patient and patient’s family depending on the nature of the illness and the patient’s socioeconomic background and cultural values. So, while suggesting options, the physician needs to be patient centered, elaborating on issues which may be important to a particular patient. </a:t>
            </a:r>
          </a:p>
          <a:p>
            <a:r>
              <a:rPr lang="en-US" dirty="0"/>
              <a:t>In this case, the surgeon followed international recommendations but the patient was not mentally prepared for the possibility of re-growth of the gland and retention of urine. Nor was he informed that in case of symptoms of urinary retention, he should visit the nearest hospital early rather than in an emergency. He should also have been told about the option of open surgery and the reason that international recommendations were against it</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Horizontal integration </a:t>
            </a:r>
          </a:p>
        </p:txBody>
      </p:sp>
    </p:spTree>
    <p:extLst>
      <p:ext uri="{BB962C8B-B14F-4D97-AF65-F5344CB8AC3E}">
        <p14:creationId xmlns:p14="http://schemas.microsoft.com/office/powerpoint/2010/main" val="2973387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Waiver of consent</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GB" dirty="0">
                <a:solidFill>
                  <a:srgbClr val="000000"/>
                </a:solidFill>
                <a:latin typeface="Corbel" panose="020B0503020204020204" pitchFamily="34" charset="0"/>
              </a:rPr>
              <a:t>Research should relate directly to life-threatening condition of participant, </a:t>
            </a:r>
            <a:r>
              <a:rPr lang="en-GB" dirty="0" err="1">
                <a:solidFill>
                  <a:srgbClr val="000000"/>
                </a:solidFill>
                <a:latin typeface="Corbel" panose="020B0503020204020204" pitchFamily="34" charset="0"/>
              </a:rPr>
              <a:t>eg</a:t>
            </a:r>
            <a:r>
              <a:rPr lang="en-GB" dirty="0">
                <a:solidFill>
                  <a:srgbClr val="000000"/>
                </a:solidFill>
                <a:latin typeface="Corbel" panose="020B0503020204020204" pitchFamily="34" charset="0"/>
              </a:rPr>
              <a:t> participant is unconscious</a:t>
            </a:r>
          </a:p>
          <a:p>
            <a:pPr marL="342900" lvl="0" indent="-342900" defTabSz="342991">
              <a:lnSpc>
                <a:spcPct val="100000"/>
              </a:lnSpc>
              <a:spcBef>
                <a:spcPct val="20000"/>
              </a:spcBef>
            </a:pPr>
            <a:r>
              <a:rPr lang="en-GB" dirty="0">
                <a:solidFill>
                  <a:srgbClr val="000000"/>
                </a:solidFill>
                <a:latin typeface="Corbel" panose="020B0503020204020204" pitchFamily="34" charset="0"/>
              </a:rPr>
              <a:t>Legal representative (personal or professional) to give consent</a:t>
            </a:r>
          </a:p>
          <a:p>
            <a:pPr marL="342900" lvl="0" indent="-342900" defTabSz="342991">
              <a:lnSpc>
                <a:spcPct val="100000"/>
              </a:lnSpc>
              <a:spcBef>
                <a:spcPct val="20000"/>
              </a:spcBef>
            </a:pPr>
            <a:r>
              <a:rPr lang="en-GB" dirty="0">
                <a:solidFill>
                  <a:srgbClr val="000000"/>
                </a:solidFill>
                <a:latin typeface="Corbel" panose="020B0503020204020204" pitchFamily="34" charset="0"/>
              </a:rPr>
              <a:t>Acceptable only with ethics committee approval</a:t>
            </a:r>
          </a:p>
          <a:p>
            <a:pPr marL="342900" lvl="0" indent="-342900" defTabSz="342991">
              <a:lnSpc>
                <a:spcPct val="100000"/>
              </a:lnSpc>
              <a:spcBef>
                <a:spcPts val="600"/>
              </a:spcBef>
            </a:pPr>
            <a:r>
              <a:rPr lang="en-GB" dirty="0">
                <a:solidFill>
                  <a:srgbClr val="000000"/>
                </a:solidFill>
                <a:latin typeface="Corbel" panose="020B0503020204020204" pitchFamily="34" charset="0"/>
              </a:rPr>
              <a:t>Emergency research should seek consent from participant as soon as practicable</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4152430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Verbal consent</a:t>
            </a:r>
          </a:p>
        </p:txBody>
      </p:sp>
      <p:sp>
        <p:nvSpPr>
          <p:cNvPr id="3" name="Content Placeholder 2"/>
          <p:cNvSpPr>
            <a:spLocks noGrp="1"/>
          </p:cNvSpPr>
          <p:nvPr>
            <p:ph idx="1"/>
          </p:nvPr>
        </p:nvSpPr>
        <p:spPr/>
        <p:txBody>
          <a:bodyPr/>
          <a:lstStyle/>
          <a:p>
            <a:pPr marL="457200" lvl="0" indent="-457200" defTabSz="342991">
              <a:spcBef>
                <a:spcPct val="20000"/>
              </a:spcBef>
            </a:pPr>
            <a:r>
              <a:rPr lang="en-US" dirty="0">
                <a:solidFill>
                  <a:srgbClr val="000000"/>
                </a:solidFill>
                <a:latin typeface="Corbel" panose="020B0503020204020204"/>
                <a:ea typeface="ＭＳ Ｐゴシック" pitchFamily="34" charset="-128"/>
              </a:rPr>
              <a:t>Used in minimal risk studies</a:t>
            </a:r>
          </a:p>
          <a:p>
            <a:pPr marL="342900" lvl="0" indent="-342900" defTabSz="342991">
              <a:spcBef>
                <a:spcPct val="20000"/>
              </a:spcBef>
            </a:pPr>
            <a:endParaRPr lang="en-US" sz="1400" dirty="0">
              <a:solidFill>
                <a:srgbClr val="000000"/>
              </a:solidFill>
              <a:latin typeface="Corbel" panose="020B0503020204020204"/>
              <a:ea typeface="ＭＳ Ｐゴシック" pitchFamily="34" charset="-128"/>
            </a:endParaRPr>
          </a:p>
          <a:p>
            <a:pPr marL="457200" lvl="0" indent="-457200" defTabSz="342991">
              <a:spcBef>
                <a:spcPct val="20000"/>
              </a:spcBef>
            </a:pPr>
            <a:r>
              <a:rPr lang="en-US" dirty="0">
                <a:solidFill>
                  <a:srgbClr val="000000"/>
                </a:solidFill>
                <a:latin typeface="Corbel" panose="020B0503020204020204"/>
                <a:ea typeface="ＭＳ Ｐゴシック" pitchFamily="34" charset="-128"/>
              </a:rPr>
              <a:t>Dependent on data collection methodology</a:t>
            </a:r>
          </a:p>
          <a:p>
            <a:pPr marL="557361" lvl="1" indent="-214370" defTabSz="342991">
              <a:spcBef>
                <a:spcPct val="20000"/>
              </a:spcBef>
              <a:buFont typeface="Corbel" panose="020B0503020204020204" pitchFamily="34" charset="0"/>
              <a:buChar char="⁻"/>
            </a:pPr>
            <a:r>
              <a:rPr lang="en-US" dirty="0" err="1">
                <a:solidFill>
                  <a:srgbClr val="000000"/>
                </a:solidFill>
                <a:latin typeface="Corbel" panose="020B0503020204020204"/>
                <a:ea typeface="ＭＳ Ｐゴシック" pitchFamily="34" charset="-128"/>
              </a:rPr>
              <a:t>Eg</a:t>
            </a:r>
            <a:r>
              <a:rPr lang="en-US" dirty="0">
                <a:solidFill>
                  <a:srgbClr val="000000"/>
                </a:solidFill>
                <a:latin typeface="Corbel" panose="020B0503020204020204"/>
                <a:ea typeface="ＭＳ Ｐゴシック" pitchFamily="34" charset="-128"/>
              </a:rPr>
              <a:t>: Telephone survey</a:t>
            </a:r>
          </a:p>
          <a:p>
            <a:pPr marL="557361" lvl="1" indent="-214370" defTabSz="342991">
              <a:spcBef>
                <a:spcPct val="20000"/>
              </a:spcBef>
              <a:buFont typeface="Corbel" panose="020B0503020204020204" pitchFamily="34" charset="0"/>
              <a:buChar char="⁻"/>
            </a:pPr>
            <a:r>
              <a:rPr lang="en-US" dirty="0">
                <a:solidFill>
                  <a:srgbClr val="000000"/>
                </a:solidFill>
                <a:latin typeface="Corbel" panose="020B0503020204020204"/>
                <a:ea typeface="ＭＳ Ｐゴシック" pitchFamily="34" charset="-128"/>
              </a:rPr>
              <a:t>Quick face-to-face interviews</a:t>
            </a:r>
          </a:p>
          <a:p>
            <a:pPr marL="457200" lvl="0" indent="-457200" defTabSz="342991">
              <a:spcBef>
                <a:spcPct val="20000"/>
              </a:spcBef>
            </a:pPr>
            <a:endParaRPr lang="en-US" sz="1800" dirty="0">
              <a:solidFill>
                <a:srgbClr val="000000"/>
              </a:solidFill>
              <a:latin typeface="Corbel" panose="020B0503020204020204"/>
              <a:ea typeface="ＭＳ Ｐゴシック" pitchFamily="34" charset="-128"/>
            </a:endParaRPr>
          </a:p>
          <a:p>
            <a:pPr marL="457200" lvl="0" indent="-457200" defTabSz="342991">
              <a:spcBef>
                <a:spcPct val="20000"/>
              </a:spcBef>
            </a:pPr>
            <a:r>
              <a:rPr lang="en-US" dirty="0">
                <a:solidFill>
                  <a:srgbClr val="000000"/>
                </a:solidFill>
                <a:latin typeface="Corbel" panose="020B0503020204020204"/>
                <a:ea typeface="ＭＳ Ｐゴシック" pitchFamily="34" charset="-128"/>
              </a:rPr>
              <a:t>Investigator to document the procedure</a:t>
            </a:r>
          </a:p>
          <a:p>
            <a:pPr marL="457200" lvl="0" indent="-457200" defTabSz="342991">
              <a:spcBef>
                <a:spcPct val="20000"/>
              </a:spcBef>
            </a:pPr>
            <a:endParaRPr lang="en-US" sz="1800" dirty="0">
              <a:solidFill>
                <a:srgbClr val="000000"/>
              </a:solidFill>
              <a:latin typeface="Corbel" panose="020B0503020204020204"/>
              <a:ea typeface="ＭＳ Ｐゴシック" pitchFamily="34" charset="-128"/>
            </a:endParaRPr>
          </a:p>
          <a:p>
            <a:pPr marL="457200" lvl="0" indent="-457200" defTabSz="342991">
              <a:spcBef>
                <a:spcPct val="20000"/>
              </a:spcBef>
            </a:pPr>
            <a:r>
              <a:rPr lang="en-US" dirty="0">
                <a:solidFill>
                  <a:srgbClr val="000000"/>
                </a:solidFill>
                <a:latin typeface="Corbel" panose="020B0503020204020204"/>
                <a:ea typeface="ＭＳ Ｐゴシック" pitchFamily="34" charset="-128"/>
              </a:rPr>
              <a:t>Only with prior approval of Ethics Committee </a:t>
            </a:r>
          </a:p>
          <a:p>
            <a:pPr marL="557361" lvl="1" indent="-214370" defTabSz="342991">
              <a:spcBef>
                <a:spcPct val="20000"/>
              </a:spcBef>
              <a:buFont typeface="Corbel" panose="020B0503020204020204" pitchFamily="34" charset="0"/>
              <a:buChar char="⁻"/>
            </a:pPr>
            <a:r>
              <a:rPr lang="en-US" dirty="0">
                <a:solidFill>
                  <a:srgbClr val="000000"/>
                </a:solidFill>
                <a:latin typeface="Corbel" panose="020B0503020204020204"/>
                <a:ea typeface="ＭＳ Ｐゴシック" pitchFamily="34" charset="-128"/>
              </a:rPr>
              <a:t>Scripts to be read provided to REC</a:t>
            </a:r>
          </a:p>
          <a:p>
            <a:pPr marL="557361" lvl="1" indent="-214370" defTabSz="342991">
              <a:spcBef>
                <a:spcPct val="20000"/>
              </a:spcBef>
              <a:buFont typeface="Corbel" panose="020B0503020204020204" pitchFamily="34" charset="0"/>
              <a:buChar char="⁻"/>
            </a:pPr>
            <a:r>
              <a:rPr lang="en-US" dirty="0">
                <a:solidFill>
                  <a:srgbClr val="000000"/>
                </a:solidFill>
                <a:latin typeface="Corbel" panose="020B0503020204020204"/>
                <a:ea typeface="ＭＳ Ｐゴシック" pitchFamily="34" charset="-128"/>
              </a:rPr>
              <a:t>With justification for not using signed consent forms</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483830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Implied consent</a:t>
            </a:r>
          </a:p>
        </p:txBody>
      </p:sp>
      <p:sp>
        <p:nvSpPr>
          <p:cNvPr id="3" name="Content Placeholder 2"/>
          <p:cNvSpPr>
            <a:spLocks noGrp="1"/>
          </p:cNvSpPr>
          <p:nvPr>
            <p:ph idx="1"/>
          </p:nvPr>
        </p:nvSpPr>
        <p:spPr/>
        <p:txBody>
          <a:bodyPr/>
          <a:lstStyle/>
          <a:p>
            <a:pPr marL="457200" lvl="0" indent="-457200" defTabSz="342991">
              <a:lnSpc>
                <a:spcPct val="100000"/>
              </a:lnSpc>
              <a:spcBef>
                <a:spcPct val="20000"/>
              </a:spcBef>
            </a:pPr>
            <a:r>
              <a:rPr lang="en-US" dirty="0">
                <a:solidFill>
                  <a:srgbClr val="000000"/>
                </a:solidFill>
                <a:latin typeface="Corbel" panose="020B0503020204020204" pitchFamily="34" charset="0"/>
                <a:cs typeface="Times New Roman" pitchFamily="18" charset="0"/>
              </a:rPr>
              <a:t>Related to data collection process</a:t>
            </a:r>
          </a:p>
          <a:p>
            <a:pPr marL="557361" lvl="1" indent="-214370" defTabSz="342991">
              <a:lnSpc>
                <a:spcPct val="100000"/>
              </a:lnSpc>
              <a:spcBef>
                <a:spcPct val="20000"/>
              </a:spcBef>
              <a:buFont typeface="Arial"/>
              <a:buChar char="–"/>
            </a:pPr>
            <a:r>
              <a:rPr lang="en-US" dirty="0">
                <a:solidFill>
                  <a:srgbClr val="000000"/>
                </a:solidFill>
                <a:latin typeface="Corbel" panose="020B0503020204020204" pitchFamily="34" charset="0"/>
                <a:cs typeface="Times New Roman" pitchFamily="18" charset="0"/>
              </a:rPr>
              <a:t>Self-administered questionnaires </a:t>
            </a:r>
          </a:p>
          <a:p>
            <a:pPr marL="557361" lvl="1" indent="-214370" defTabSz="342991">
              <a:lnSpc>
                <a:spcPct val="100000"/>
              </a:lnSpc>
              <a:spcBef>
                <a:spcPct val="20000"/>
              </a:spcBef>
              <a:buFont typeface="Arial"/>
              <a:buChar char="–"/>
            </a:pPr>
            <a:r>
              <a:rPr lang="en-US" dirty="0">
                <a:solidFill>
                  <a:srgbClr val="000000"/>
                </a:solidFill>
                <a:latin typeface="Corbel" panose="020B0503020204020204" pitchFamily="34" charset="0"/>
                <a:cs typeface="Times New Roman" pitchFamily="18" charset="0"/>
              </a:rPr>
              <a:t>Online survey</a:t>
            </a:r>
          </a:p>
          <a:p>
            <a:pPr marL="457200" lvl="0" indent="-457200" defTabSz="342991">
              <a:lnSpc>
                <a:spcPct val="100000"/>
              </a:lnSpc>
              <a:spcBef>
                <a:spcPct val="20000"/>
              </a:spcBef>
            </a:pPr>
            <a:r>
              <a:rPr lang="en-US" dirty="0">
                <a:solidFill>
                  <a:srgbClr val="000000"/>
                </a:solidFill>
                <a:latin typeface="Corbel" panose="020B0503020204020204" pitchFamily="34" charset="0"/>
                <a:cs typeface="Times New Roman" pitchFamily="18" charset="0"/>
              </a:rPr>
              <a:t>Minimal risk study - not adversely affect rights and welfare of participants</a:t>
            </a:r>
          </a:p>
          <a:p>
            <a:pPr marL="457200" lvl="0" indent="-457200" defTabSz="342991">
              <a:lnSpc>
                <a:spcPct val="100000"/>
              </a:lnSpc>
              <a:spcBef>
                <a:spcPct val="20000"/>
              </a:spcBef>
            </a:pPr>
            <a:r>
              <a:rPr lang="en-US" dirty="0">
                <a:solidFill>
                  <a:srgbClr val="000000"/>
                </a:solidFill>
                <a:latin typeface="Corbel" panose="020B0503020204020204" pitchFamily="34" charset="0"/>
                <a:cs typeface="Times New Roman" pitchFamily="18" charset="0"/>
              </a:rPr>
              <a:t>Only with approval of the Ethics Committee</a:t>
            </a:r>
            <a:endParaRPr lang="en-US" dirty="0">
              <a:solidFill>
                <a:srgbClr val="000000"/>
              </a:solidFill>
              <a:latin typeface="Corbel" panose="020B0503020204020204" pitchFamily="34" charset="0"/>
            </a:endParaRP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607054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000000"/>
                </a:solidFill>
                <a:latin typeface="Corbel" panose="020B0503020204020204" pitchFamily="34" charset="0"/>
              </a:rPr>
              <a:t>Confidentiality, Data Protection &amp; Essential Documents</a:t>
            </a:r>
            <a:endParaRPr lang="en-GB" dirty="0"/>
          </a:p>
        </p:txBody>
      </p:sp>
      <p:sp>
        <p:nvSpPr>
          <p:cNvPr id="3" name="Content Placeholder 2"/>
          <p:cNvSpPr>
            <a:spLocks noGrp="1"/>
          </p:cNvSpPr>
          <p:nvPr>
            <p:ph idx="1"/>
          </p:nvPr>
        </p:nvSpPr>
        <p:spPr/>
        <p:txBody>
          <a:bodyPr/>
          <a:lstStyle/>
          <a:p>
            <a:pPr marL="0" lvl="0" indent="0" defTabSz="342991">
              <a:lnSpc>
                <a:spcPct val="100000"/>
              </a:lnSpc>
              <a:spcBef>
                <a:spcPct val="20000"/>
              </a:spcBef>
              <a:buNone/>
            </a:pPr>
            <a:r>
              <a:rPr lang="en-US" altLang="en-US" sz="2400" b="1" dirty="0">
                <a:solidFill>
                  <a:srgbClr val="000000"/>
                </a:solidFill>
                <a:latin typeface="Corbel" panose="020B0503020204020204" pitchFamily="34" charset="0"/>
              </a:rPr>
              <a:t>Privacy is...</a:t>
            </a:r>
            <a:endParaRPr lang="en-US" altLang="en-US" sz="2400" dirty="0">
              <a:solidFill>
                <a:srgbClr val="000000"/>
              </a:solidFill>
              <a:latin typeface="Corbel" panose="020B0503020204020204" pitchFamily="34" charset="0"/>
            </a:endParaRPr>
          </a:p>
          <a:p>
            <a:pPr marL="342900" lvl="0" indent="-342900" defTabSz="342991">
              <a:lnSpc>
                <a:spcPct val="100000"/>
              </a:lnSpc>
              <a:spcBef>
                <a:spcPct val="20000"/>
              </a:spcBef>
            </a:pPr>
            <a:r>
              <a:rPr lang="en-US" altLang="en-US" sz="2400" dirty="0">
                <a:solidFill>
                  <a:srgbClr val="000000"/>
                </a:solidFill>
                <a:latin typeface="Corbel" panose="020B0503020204020204" pitchFamily="34" charset="0"/>
              </a:rPr>
              <a:t>About people</a:t>
            </a:r>
          </a:p>
          <a:p>
            <a:pPr marL="342900" lvl="0" indent="-342900" defTabSz="342991">
              <a:lnSpc>
                <a:spcPct val="100000"/>
              </a:lnSpc>
              <a:spcBef>
                <a:spcPct val="20000"/>
              </a:spcBef>
            </a:pPr>
            <a:r>
              <a:rPr lang="en-US" altLang="en-US" sz="2400" dirty="0">
                <a:solidFill>
                  <a:srgbClr val="000000"/>
                </a:solidFill>
                <a:latin typeface="Corbel" panose="020B0503020204020204" pitchFamily="34" charset="0"/>
              </a:rPr>
              <a:t>A right to be protected</a:t>
            </a:r>
          </a:p>
          <a:p>
            <a:pPr marL="342900" lvl="0" indent="-342900" defTabSz="342991">
              <a:lnSpc>
                <a:spcPct val="100000"/>
              </a:lnSpc>
              <a:spcBef>
                <a:spcPct val="20000"/>
              </a:spcBef>
            </a:pPr>
            <a:r>
              <a:rPr lang="en-US" altLang="en-US" sz="2400" dirty="0">
                <a:solidFill>
                  <a:srgbClr val="000000"/>
                </a:solidFill>
                <a:latin typeface="Corbel" panose="020B0503020204020204" pitchFamily="34" charset="0"/>
              </a:rPr>
              <a:t>Is in the eye of the participant, not the researcher or the REC</a:t>
            </a:r>
          </a:p>
          <a:p>
            <a:pPr marL="0" lvl="0" indent="0" defTabSz="342991">
              <a:lnSpc>
                <a:spcPct val="100000"/>
              </a:lnSpc>
              <a:spcBef>
                <a:spcPct val="20000"/>
              </a:spcBef>
              <a:buNone/>
            </a:pPr>
            <a:endParaRPr lang="tr-TR" altLang="en-US" sz="2400" dirty="0">
              <a:solidFill>
                <a:srgbClr val="000000"/>
              </a:solidFill>
              <a:latin typeface="Corbel" panose="020B0503020204020204" pitchFamily="34" charset="0"/>
            </a:endParaRPr>
          </a:p>
          <a:p>
            <a:pPr marL="257244" lvl="0" indent="-257244" defTabSz="342991">
              <a:lnSpc>
                <a:spcPct val="100000"/>
              </a:lnSpc>
              <a:spcBef>
                <a:spcPct val="20000"/>
              </a:spcBef>
              <a:buNone/>
            </a:pPr>
            <a:r>
              <a:rPr lang="en-US" altLang="en-US" sz="2400" b="1" dirty="0">
                <a:solidFill>
                  <a:srgbClr val="000000"/>
                </a:solidFill>
                <a:latin typeface="Corbel" panose="020B0503020204020204"/>
              </a:rPr>
              <a:t>Confidentiality...</a:t>
            </a:r>
            <a:endParaRPr lang="en-US" altLang="en-US" sz="2400" dirty="0">
              <a:solidFill>
                <a:srgbClr val="000000"/>
              </a:solidFill>
              <a:latin typeface="Corbel" panose="020B0503020204020204"/>
            </a:endParaRPr>
          </a:p>
          <a:p>
            <a:pPr marL="257244" lvl="0" indent="-257244" defTabSz="342991">
              <a:lnSpc>
                <a:spcPct val="100000"/>
              </a:lnSpc>
              <a:spcBef>
                <a:spcPct val="20000"/>
              </a:spcBef>
              <a:buFont typeface="Arial"/>
              <a:buChar char="•"/>
            </a:pPr>
            <a:r>
              <a:rPr lang="en-US" altLang="en-US" sz="2400" dirty="0">
                <a:solidFill>
                  <a:srgbClr val="000000"/>
                </a:solidFill>
                <a:latin typeface="Corbel" panose="020B0503020204020204"/>
              </a:rPr>
              <a:t>Is about identifiable data</a:t>
            </a:r>
          </a:p>
          <a:p>
            <a:pPr marL="257244" lvl="0" indent="-257244" defTabSz="342991">
              <a:lnSpc>
                <a:spcPct val="100000"/>
              </a:lnSpc>
              <a:spcBef>
                <a:spcPct val="20000"/>
              </a:spcBef>
              <a:buFont typeface="Arial"/>
              <a:buChar char="•"/>
            </a:pPr>
            <a:r>
              <a:rPr lang="en-US" altLang="en-US" sz="2400" dirty="0">
                <a:solidFill>
                  <a:srgbClr val="000000"/>
                </a:solidFill>
                <a:latin typeface="Corbel" panose="020B0503020204020204"/>
              </a:rPr>
              <a:t>Is an agreement about who has access to identifiable data</a:t>
            </a:r>
          </a:p>
          <a:p>
            <a:endParaRPr lang="en-GB" dirty="0"/>
          </a:p>
        </p:txBody>
      </p:sp>
      <p:sp>
        <p:nvSpPr>
          <p:cNvPr id="4" name="Oval 3"/>
          <p:cNvSpPr/>
          <p:nvPr/>
        </p:nvSpPr>
        <p:spPr>
          <a:xfrm>
            <a:off x="10472057"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820697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Ensuring confidentiality </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defRPr/>
            </a:pPr>
            <a:r>
              <a:rPr lang="en-IN" altLang="en-US" dirty="0">
                <a:solidFill>
                  <a:srgbClr val="000000"/>
                </a:solidFill>
                <a:latin typeface="Corbel" panose="020B0503020204020204"/>
              </a:rPr>
              <a:t>Use codes, not names, as identifiers</a:t>
            </a:r>
          </a:p>
          <a:p>
            <a:pPr marL="342900" lvl="0" indent="-342900" defTabSz="342991">
              <a:lnSpc>
                <a:spcPct val="100000"/>
              </a:lnSpc>
              <a:spcBef>
                <a:spcPct val="20000"/>
              </a:spcBef>
              <a:defRPr/>
            </a:pPr>
            <a:r>
              <a:rPr lang="en-IN" altLang="en-US" dirty="0">
                <a:solidFill>
                  <a:srgbClr val="000000"/>
                </a:solidFill>
                <a:latin typeface="Corbel" panose="020B0503020204020204"/>
              </a:rPr>
              <a:t>Protection of records that could identify participant</a:t>
            </a:r>
          </a:p>
          <a:p>
            <a:pPr marL="557361" lvl="1" indent="-214370" defTabSz="342991">
              <a:lnSpc>
                <a:spcPct val="100000"/>
              </a:lnSpc>
              <a:spcBef>
                <a:spcPct val="20000"/>
              </a:spcBef>
              <a:buFont typeface="Arial"/>
              <a:buChar char="–"/>
              <a:defRPr/>
            </a:pPr>
            <a:r>
              <a:rPr lang="en-GB" dirty="0">
                <a:solidFill>
                  <a:srgbClr val="000000"/>
                </a:solidFill>
                <a:latin typeface="Corbel" panose="020B0503020204020204"/>
              </a:rPr>
              <a:t>Paper data forms in locked cabinets &amp; locked rooms</a:t>
            </a:r>
          </a:p>
          <a:p>
            <a:pPr marL="557361" lvl="1" indent="-214370" defTabSz="342991">
              <a:lnSpc>
                <a:spcPct val="100000"/>
              </a:lnSpc>
              <a:spcBef>
                <a:spcPct val="20000"/>
              </a:spcBef>
              <a:buFont typeface="Arial"/>
              <a:buChar char="–"/>
              <a:defRPr/>
            </a:pPr>
            <a:r>
              <a:rPr lang="en-GB" dirty="0">
                <a:solidFill>
                  <a:srgbClr val="000000"/>
                </a:solidFill>
                <a:latin typeface="Corbel" panose="020B0503020204020204"/>
              </a:rPr>
              <a:t>Participant identification list kept separate to clinical data</a:t>
            </a:r>
          </a:p>
          <a:p>
            <a:pPr marL="557361" lvl="1" indent="-214370" defTabSz="342991">
              <a:lnSpc>
                <a:spcPct val="100000"/>
              </a:lnSpc>
              <a:spcBef>
                <a:spcPct val="20000"/>
              </a:spcBef>
              <a:buFont typeface="Arial"/>
              <a:buChar char="–"/>
              <a:defRPr/>
            </a:pPr>
            <a:r>
              <a:rPr lang="en-GB" dirty="0">
                <a:solidFill>
                  <a:srgbClr val="000000"/>
                </a:solidFill>
                <a:latin typeface="Corbel" panose="020B0503020204020204"/>
              </a:rPr>
              <a:t>Use study ID only in correspondence </a:t>
            </a:r>
          </a:p>
          <a:p>
            <a:pPr marL="557361" lvl="1" indent="-214370" defTabSz="342991">
              <a:lnSpc>
                <a:spcPct val="100000"/>
              </a:lnSpc>
              <a:spcBef>
                <a:spcPct val="20000"/>
              </a:spcBef>
              <a:buFont typeface="Arial"/>
              <a:buChar char="–"/>
              <a:defRPr/>
            </a:pPr>
            <a:r>
              <a:rPr lang="en-GB" dirty="0">
                <a:solidFill>
                  <a:srgbClr val="000000"/>
                </a:solidFill>
                <a:latin typeface="Corbel" panose="020B0503020204020204"/>
              </a:rPr>
              <a:t>Use of encrypted devices</a:t>
            </a:r>
          </a:p>
          <a:p>
            <a:pPr marL="342900" lvl="0" indent="-342900" defTabSz="342991">
              <a:lnSpc>
                <a:spcPct val="100000"/>
              </a:lnSpc>
              <a:spcBef>
                <a:spcPct val="20000"/>
              </a:spcBef>
              <a:defRPr/>
            </a:pPr>
            <a:r>
              <a:rPr lang="en-US" altLang="en-US" dirty="0">
                <a:solidFill>
                  <a:srgbClr val="000000"/>
                </a:solidFill>
                <a:latin typeface="Corbel" panose="020B0503020204020204"/>
              </a:rPr>
              <a:t>Inform participant of the limits and possible consequences of breaches of </a:t>
            </a:r>
            <a:r>
              <a:rPr lang="tr-TR" altLang="en-US" dirty="0">
                <a:solidFill>
                  <a:srgbClr val="000000"/>
                </a:solidFill>
                <a:latin typeface="Corbel" panose="020B0503020204020204"/>
              </a:rPr>
              <a:t>confidentiality</a:t>
            </a:r>
            <a:endParaRPr lang="en-GB" altLang="en-US" dirty="0">
              <a:solidFill>
                <a:srgbClr val="000000"/>
              </a:solidFill>
              <a:latin typeface="Corbel" panose="020B0503020204020204"/>
            </a:endParaRPr>
          </a:p>
          <a:p>
            <a:pPr marL="342900" lvl="0" indent="-342900" defTabSz="342991">
              <a:lnSpc>
                <a:spcPct val="110000"/>
              </a:lnSpc>
              <a:spcBef>
                <a:spcPct val="20000"/>
              </a:spcBef>
            </a:pPr>
            <a:r>
              <a:rPr lang="en-GB" dirty="0">
                <a:solidFill>
                  <a:srgbClr val="000000"/>
                </a:solidFill>
                <a:latin typeface="Corbel" panose="020B0503020204020204"/>
              </a:rPr>
              <a:t>Password protected, restricted access to database</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4119366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Consent to sharing data</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GB" dirty="0">
                <a:solidFill>
                  <a:srgbClr val="000000"/>
                </a:solidFill>
                <a:latin typeface="Corbel" panose="020B0503020204020204"/>
              </a:rPr>
              <a:t>Many funders and journals now require that data be added to a public repository after the end of the study</a:t>
            </a:r>
          </a:p>
          <a:p>
            <a:pPr marL="342900" lvl="0" indent="-342900" defTabSz="342991">
              <a:lnSpc>
                <a:spcPct val="100000"/>
              </a:lnSpc>
              <a:spcBef>
                <a:spcPct val="20000"/>
              </a:spcBef>
            </a:pPr>
            <a:r>
              <a:rPr lang="en-GB" dirty="0">
                <a:solidFill>
                  <a:srgbClr val="000000"/>
                </a:solidFill>
                <a:latin typeface="Corbel" panose="020B0503020204020204"/>
              </a:rPr>
              <a:t>Ensure that consent has been obtained to share anonymous data for:</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Data repository</a:t>
            </a:r>
          </a:p>
          <a:p>
            <a:pPr marL="557361" lvl="1" indent="-214370" defTabSz="342991">
              <a:lnSpc>
                <a:spcPct val="100000"/>
              </a:lnSpc>
              <a:spcBef>
                <a:spcPct val="20000"/>
              </a:spcBef>
              <a:buFont typeface="Arial"/>
              <a:buChar char="–"/>
            </a:pPr>
            <a:r>
              <a:rPr lang="en-GB" dirty="0">
                <a:solidFill>
                  <a:srgbClr val="000000"/>
                </a:solidFill>
                <a:latin typeface="Corbel" panose="020B0503020204020204"/>
              </a:rPr>
              <a:t>Data use, transfer, sharing with another group</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213192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Anonymizing data</a:t>
            </a: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US" sz="2400" dirty="0">
                <a:solidFill>
                  <a:srgbClr val="000000"/>
                </a:solidFill>
                <a:latin typeface="Corbel" panose="020B0503020204020204"/>
              </a:rPr>
              <a:t>Remove direct identifiers</a:t>
            </a:r>
          </a:p>
          <a:p>
            <a:pPr marL="557361" lvl="1" indent="-214370" defTabSz="342991">
              <a:lnSpc>
                <a:spcPct val="100000"/>
              </a:lnSpc>
              <a:spcBef>
                <a:spcPct val="20000"/>
              </a:spcBef>
              <a:buFont typeface="Arial"/>
              <a:buChar char="–"/>
            </a:pPr>
            <a:r>
              <a:rPr lang="en-US" sz="2000" dirty="0" err="1">
                <a:solidFill>
                  <a:srgbClr val="000000"/>
                </a:solidFill>
                <a:latin typeface="Corbel" panose="020B0503020204020204"/>
              </a:rPr>
              <a:t>eg</a:t>
            </a:r>
            <a:r>
              <a:rPr lang="en-US" sz="2000" dirty="0">
                <a:solidFill>
                  <a:srgbClr val="000000"/>
                </a:solidFill>
                <a:latin typeface="Corbel" panose="020B0503020204020204"/>
              </a:rPr>
              <a:t> name, date of birth or address</a:t>
            </a:r>
          </a:p>
          <a:p>
            <a:pPr marL="342900" lvl="0" indent="-342900" defTabSz="342991">
              <a:lnSpc>
                <a:spcPct val="100000"/>
              </a:lnSpc>
              <a:spcBef>
                <a:spcPct val="20000"/>
              </a:spcBef>
            </a:pPr>
            <a:r>
              <a:rPr lang="en-US" sz="2400" dirty="0">
                <a:solidFill>
                  <a:srgbClr val="000000"/>
                </a:solidFill>
                <a:latin typeface="Corbel" panose="020B0503020204020204"/>
              </a:rPr>
              <a:t>Aggregate or reduce the precision of information or a variable </a:t>
            </a:r>
          </a:p>
          <a:p>
            <a:pPr marL="557361" lvl="1" indent="-214370" defTabSz="342991">
              <a:lnSpc>
                <a:spcPct val="100000"/>
              </a:lnSpc>
              <a:spcBef>
                <a:spcPct val="20000"/>
              </a:spcBef>
              <a:buFont typeface="Arial"/>
              <a:buChar char="–"/>
            </a:pPr>
            <a:r>
              <a:rPr lang="en-US" sz="2000" dirty="0" err="1">
                <a:solidFill>
                  <a:srgbClr val="000000"/>
                </a:solidFill>
                <a:latin typeface="Corbel" panose="020B0503020204020204"/>
              </a:rPr>
              <a:t>eg</a:t>
            </a:r>
            <a:r>
              <a:rPr lang="en-US" sz="2000" dirty="0">
                <a:solidFill>
                  <a:srgbClr val="000000"/>
                </a:solidFill>
                <a:latin typeface="Corbel" panose="020B0503020204020204"/>
              </a:rPr>
              <a:t> replace date of birth by age groups</a:t>
            </a:r>
          </a:p>
          <a:p>
            <a:pPr marL="557361" lvl="1" indent="-214370" defTabSz="342991">
              <a:lnSpc>
                <a:spcPct val="100000"/>
              </a:lnSpc>
              <a:spcBef>
                <a:spcPct val="20000"/>
              </a:spcBef>
              <a:buFont typeface="Arial"/>
              <a:buChar char="–"/>
            </a:pPr>
            <a:r>
              <a:rPr lang="en-US" sz="2000" dirty="0">
                <a:solidFill>
                  <a:srgbClr val="000000"/>
                </a:solidFill>
                <a:latin typeface="Corbel" panose="020B0503020204020204"/>
              </a:rPr>
              <a:t>reduce precision of GPS coordinate</a:t>
            </a:r>
          </a:p>
          <a:p>
            <a:pPr marL="342900" lvl="0" indent="-342900" defTabSz="342991">
              <a:lnSpc>
                <a:spcPct val="100000"/>
              </a:lnSpc>
              <a:spcBef>
                <a:spcPct val="20000"/>
              </a:spcBef>
            </a:pPr>
            <a:r>
              <a:rPr lang="en-GB" sz="2400" dirty="0">
                <a:solidFill>
                  <a:srgbClr val="000000"/>
                </a:solidFill>
                <a:latin typeface="Corbel" panose="020B0503020204020204"/>
              </a:rPr>
              <a:t>Generalise</a:t>
            </a:r>
            <a:r>
              <a:rPr lang="en-US" sz="2400" dirty="0">
                <a:solidFill>
                  <a:srgbClr val="000000"/>
                </a:solidFill>
                <a:latin typeface="Corbel" panose="020B0503020204020204"/>
              </a:rPr>
              <a:t> the meaning of detailed text </a:t>
            </a:r>
          </a:p>
          <a:p>
            <a:pPr marL="557361" lvl="1" indent="-214370" defTabSz="342991">
              <a:lnSpc>
                <a:spcPct val="100000"/>
              </a:lnSpc>
              <a:spcBef>
                <a:spcPct val="20000"/>
              </a:spcBef>
              <a:buFont typeface="Arial"/>
              <a:buChar char="–"/>
            </a:pPr>
            <a:r>
              <a:rPr lang="en-US" sz="2000" dirty="0" err="1">
                <a:solidFill>
                  <a:srgbClr val="000000"/>
                </a:solidFill>
                <a:latin typeface="Corbel" panose="020B0503020204020204"/>
              </a:rPr>
              <a:t>eg</a:t>
            </a:r>
            <a:r>
              <a:rPr lang="en-US" sz="2000" dirty="0">
                <a:solidFill>
                  <a:srgbClr val="000000"/>
                </a:solidFill>
                <a:latin typeface="Corbel" panose="020B0503020204020204"/>
              </a:rPr>
              <a:t> replace “Director of university </a:t>
            </a:r>
            <a:r>
              <a:rPr lang="en-US" sz="2000" dirty="0" err="1">
                <a:solidFill>
                  <a:srgbClr val="000000"/>
                </a:solidFill>
                <a:latin typeface="Corbel" panose="020B0503020204020204"/>
              </a:rPr>
              <a:t>specialising</a:t>
            </a:r>
            <a:r>
              <a:rPr lang="en-US" sz="2000" dirty="0">
                <a:solidFill>
                  <a:srgbClr val="000000"/>
                </a:solidFill>
                <a:latin typeface="Corbel" panose="020B0503020204020204"/>
              </a:rPr>
              <a:t> in Public Health in the UK” with “Senior staff at a University in the UK” </a:t>
            </a:r>
          </a:p>
          <a:p>
            <a:pPr marL="342900" lvl="0" indent="-342900" defTabSz="342991">
              <a:lnSpc>
                <a:spcPct val="100000"/>
              </a:lnSpc>
              <a:spcBef>
                <a:spcPct val="20000"/>
              </a:spcBef>
            </a:pPr>
            <a:r>
              <a:rPr lang="en-US" sz="2400" dirty="0">
                <a:solidFill>
                  <a:srgbClr val="000000"/>
                </a:solidFill>
                <a:latin typeface="Corbel" panose="020B0503020204020204"/>
              </a:rPr>
              <a:t>Use pseudonyms</a:t>
            </a:r>
          </a:p>
          <a:p>
            <a:pPr marL="342900" lvl="0" indent="-342900" defTabSz="342991">
              <a:lnSpc>
                <a:spcPct val="100000"/>
              </a:lnSpc>
              <a:spcBef>
                <a:spcPct val="20000"/>
              </a:spcBef>
            </a:pPr>
            <a:r>
              <a:rPr lang="en-US" sz="2400" dirty="0">
                <a:solidFill>
                  <a:srgbClr val="000000"/>
                </a:solidFill>
                <a:latin typeface="Corbel" panose="020B0503020204020204"/>
              </a:rPr>
              <a:t>Restrict the upper or lower ranges of a variable to hide outliers</a:t>
            </a:r>
          </a:p>
          <a:p>
            <a:pPr marL="557361" lvl="1" indent="-214370" defTabSz="342991">
              <a:lnSpc>
                <a:spcPct val="100000"/>
              </a:lnSpc>
              <a:spcBef>
                <a:spcPct val="20000"/>
              </a:spcBef>
              <a:buFont typeface="Arial"/>
              <a:buChar char="–"/>
            </a:pPr>
            <a:r>
              <a:rPr lang="en-US" sz="2000" dirty="0" err="1">
                <a:solidFill>
                  <a:srgbClr val="000000"/>
                </a:solidFill>
                <a:latin typeface="Corbel" panose="020B0503020204020204"/>
              </a:rPr>
              <a:t>eg</a:t>
            </a:r>
            <a:r>
              <a:rPr lang="en-US" sz="2000" dirty="0">
                <a:solidFill>
                  <a:srgbClr val="000000"/>
                </a:solidFill>
                <a:latin typeface="Corbel" panose="020B0503020204020204"/>
              </a:rPr>
              <a:t> top-coding salaries</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106449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End of lecture assessment </a:t>
            </a:r>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researcher is conducting experimental study, two of the patients enrolled in the study develop side effects of the experimental medication and want to withdraw from the trial. What would be appropriate for the researcher</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Patients would not allowed to withdraw from trial until complete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Allowing patients to leave trial will cause financial burden for the researcher</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Researcher can impose penalty on patients for leaving trail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Patients have rights to withdraw from trial at any stage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Patients have rights to withdraw from trial only at the start of trial</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36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5" y="586798"/>
            <a:ext cx="10515600" cy="1325563"/>
          </a:xfrm>
        </p:spPr>
        <p:txBody>
          <a:bodyPr>
            <a:normAutofit/>
          </a:bodyPr>
          <a:lstStyle/>
          <a:p>
            <a:r>
              <a:rPr lang="en-GB" sz="3600" b="1" dirty="0">
                <a:latin typeface="Times New Roman" panose="02020603050405020304" pitchFamily="18" charset="0"/>
                <a:cs typeface="Times New Roman" panose="02020603050405020304" pitchFamily="18" charset="0"/>
              </a:rPr>
              <a:t>Learning Objective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182131"/>
              </p:ext>
            </p:extLst>
          </p:nvPr>
        </p:nvGraphicFramePr>
        <p:xfrm>
          <a:off x="374073" y="2050473"/>
          <a:ext cx="11817927" cy="5139460"/>
        </p:xfrm>
        <a:graphic>
          <a:graphicData uri="http://schemas.openxmlformats.org/drawingml/2006/table">
            <a:tbl>
              <a:tblPr/>
              <a:tblGrid>
                <a:gridCol w="11817927">
                  <a:extLst>
                    <a:ext uri="{9D8B030D-6E8A-4147-A177-3AD203B41FA5}">
                      <a16:colId xmlns:a16="http://schemas.microsoft.com/office/drawing/2014/main" val="2598823105"/>
                    </a:ext>
                  </a:extLst>
                </a:gridCol>
              </a:tblGrid>
              <a:tr h="5139460">
                <a:tc>
                  <a:txBody>
                    <a:bodyPr/>
                    <a:lstStyle/>
                    <a:p>
                      <a:pPr marL="342900" indent="-342900" algn="l">
                        <a:lnSpc>
                          <a:spcPct val="107000"/>
                        </a:lnSpc>
                        <a:spcAft>
                          <a:spcPts val="800"/>
                        </a:spcAft>
                        <a:buFont typeface="Arial" panose="020B0604020202020204" pitchFamily="34" charset="0"/>
                        <a:buChar cha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Discuss the ethical principles applicable within the doctor patient relationship</a:t>
                      </a: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lnSpc>
                          <a:spcPct val="107000"/>
                        </a:lnSpc>
                        <a:spcAft>
                          <a:spcPts val="800"/>
                        </a:spcAft>
                        <a:buFont typeface="Arial" panose="020B0604020202020204" pitchFamily="34" charset="0"/>
                        <a:buChar cha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Explain the role of Ethical Review Board to safe guard the rights of study participants</a:t>
                      </a:r>
                    </a:p>
                    <a:p>
                      <a:pPr marL="342900" indent="-342900" algn="l">
                        <a:lnSpc>
                          <a:spcPct val="107000"/>
                        </a:lnSpc>
                        <a:spcAft>
                          <a:spcPts val="800"/>
                        </a:spcAft>
                        <a:buFont typeface="Arial" panose="020B0604020202020204" pitchFamily="34" charset="0"/>
                        <a:buChar cha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Describe the different types of consent and the situations in which obtaining consent is required</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Explicate</a:t>
                      </a:r>
                      <a:r>
                        <a:rPr lang="en-GB" sz="24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the requirements of valid informed consent</a:t>
                      </a: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Demonstrate understanding of the elements and process of informed consent in research </a:t>
                      </a: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Intricate concept of vulnerability in context of research and the necessity of additional safeguards to protect vulnerable population</a:t>
                      </a:r>
                    </a:p>
                  </a:txBody>
                  <a:tcPr marL="114300" marR="114300" marT="0" marB="0">
                    <a:lnL>
                      <a:noFill/>
                    </a:lnL>
                    <a:lnR>
                      <a:noFill/>
                    </a:lnR>
                    <a:lnT>
                      <a:noFill/>
                    </a:lnT>
                    <a:lnB>
                      <a:noFill/>
                    </a:lnB>
                  </a:tcPr>
                </a:tc>
                <a:extLst>
                  <a:ext uri="{0D108BD9-81ED-4DB2-BD59-A6C34878D82A}">
                    <a16:rowId xmlns:a16="http://schemas.microsoft.com/office/drawing/2014/main" val="2894774136"/>
                  </a:ext>
                </a:extLst>
              </a:tr>
            </a:tbl>
          </a:graphicData>
        </a:graphic>
      </p:graphicFrame>
    </p:spTree>
    <p:extLst>
      <p:ext uri="{BB962C8B-B14F-4D97-AF65-F5344CB8AC3E}">
        <p14:creationId xmlns:p14="http://schemas.microsoft.com/office/powerpoint/2010/main" val="2984227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latin typeface="Times New Roman" panose="02020603050405020304" pitchFamily="18" charset="0"/>
                <a:cs typeface="Times New Roman" panose="02020603050405020304" pitchFamily="18" charset="0"/>
              </a:rPr>
              <a:t>Further reading </a:t>
            </a:r>
            <a:br>
              <a:rPr lang="en-GB" dirty="0"/>
            </a:br>
            <a:r>
              <a:rPr lang="en-GB" sz="2700" b="1" dirty="0">
                <a:hlinkClick r:id="rId2"/>
              </a:rPr>
              <a:t>http://nbcpakistan.org.pk/assets/may-16-bioethics-facilitator-book---may-16%2C-2017.pdf</a:t>
            </a:r>
            <a:r>
              <a:rPr lang="en-GB" sz="2700" b="1" dirty="0"/>
              <a:t> </a:t>
            </a:r>
            <a:endParaRPr lang="en-GB" b="1"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3"/>
          <a:srcRect l="28917" t="20738" r="2403" b="7481"/>
          <a:stretch/>
        </p:blipFill>
        <p:spPr>
          <a:xfrm>
            <a:off x="1212274" y="1825625"/>
            <a:ext cx="8936181" cy="4682836"/>
          </a:xfrm>
          <a:prstGeom prst="rect">
            <a:avLst/>
          </a:prstGeom>
        </p:spPr>
      </p:pic>
    </p:spTree>
    <p:extLst>
      <p:ext uri="{BB962C8B-B14F-4D97-AF65-F5344CB8AC3E}">
        <p14:creationId xmlns:p14="http://schemas.microsoft.com/office/powerpoint/2010/main" val="784359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a:t>
            </a:r>
          </a:p>
        </p:txBody>
      </p:sp>
      <p:sp>
        <p:nvSpPr>
          <p:cNvPr id="3" name="Content Placeholder 2"/>
          <p:cNvSpPr>
            <a:spLocks noGrp="1"/>
          </p:cNvSpPr>
          <p:nvPr>
            <p:ph idx="1"/>
          </p:nvPr>
        </p:nvSpPr>
        <p:spPr/>
        <p:txBody>
          <a:bodyPr>
            <a:normAutofit fontScale="92500" lnSpcReduction="20000"/>
          </a:bodyPr>
          <a:lstStyle/>
          <a:p>
            <a:pPr marL="342900" lvl="0" indent="-342900" defTabSz="342991">
              <a:lnSpc>
                <a:spcPct val="100000"/>
              </a:lnSpc>
              <a:spcBef>
                <a:spcPts val="0"/>
              </a:spcBef>
              <a:spcAft>
                <a:spcPts val="600"/>
              </a:spcAft>
            </a:pPr>
            <a:r>
              <a:rPr lang="en-GB" sz="2000" dirty="0">
                <a:solidFill>
                  <a:srgbClr val="000000"/>
                </a:solidFill>
                <a:latin typeface="Corbel" panose="020B0503020204020204"/>
              </a:rPr>
              <a:t>European Convention of Human Rights and Biomedicine</a:t>
            </a:r>
          </a:p>
          <a:p>
            <a:pPr marL="557361" lvl="1" indent="-214370" defTabSz="342991">
              <a:lnSpc>
                <a:spcPct val="100000"/>
              </a:lnSpc>
              <a:spcBef>
                <a:spcPts val="0"/>
              </a:spcBef>
              <a:spcAft>
                <a:spcPts val="600"/>
              </a:spcAft>
              <a:buFont typeface="Arial"/>
              <a:buChar char="–"/>
            </a:pPr>
            <a:r>
              <a:rPr lang="en-GB" sz="1800" dirty="0">
                <a:solidFill>
                  <a:srgbClr val="000000"/>
                </a:solidFill>
                <a:latin typeface="Corbel" panose="020B0503020204020204"/>
                <a:hlinkClick r:id="rId2"/>
              </a:rPr>
              <a:t>http://conventions.coe.int/Treaty/EN/Treaties/Html/164.htm</a:t>
            </a:r>
            <a:endParaRPr lang="en-GB" sz="1800" dirty="0">
              <a:solidFill>
                <a:srgbClr val="000000"/>
              </a:solidFill>
              <a:latin typeface="Corbel" panose="020B0503020204020204"/>
            </a:endParaRPr>
          </a:p>
          <a:p>
            <a:pPr marL="342900" lvl="0" indent="-342900" defTabSz="342991">
              <a:lnSpc>
                <a:spcPct val="100000"/>
              </a:lnSpc>
              <a:spcBef>
                <a:spcPts val="0"/>
              </a:spcBef>
              <a:spcAft>
                <a:spcPts val="600"/>
              </a:spcAft>
            </a:pPr>
            <a:r>
              <a:rPr lang="en-US" sz="2000" dirty="0">
                <a:solidFill>
                  <a:srgbClr val="000000"/>
                </a:solidFill>
                <a:latin typeface="Corbel" panose="020B0503020204020204"/>
              </a:rPr>
              <a:t>International Compilation of Human Subject Research Protections</a:t>
            </a:r>
          </a:p>
          <a:p>
            <a:pPr marL="609600" lvl="1" indent="-342900" defTabSz="342991">
              <a:lnSpc>
                <a:spcPct val="100000"/>
              </a:lnSpc>
              <a:spcBef>
                <a:spcPts val="0"/>
              </a:spcBef>
              <a:spcAft>
                <a:spcPts val="600"/>
              </a:spcAft>
              <a:buFont typeface="System Font Regular"/>
              <a:buChar char="−"/>
            </a:pPr>
            <a:r>
              <a:rPr lang="en-GB" sz="1800" dirty="0">
                <a:solidFill>
                  <a:srgbClr val="000000"/>
                </a:solidFill>
                <a:latin typeface="Corbel" panose="020B0503020204020204"/>
                <a:hlinkClick r:id="rId3"/>
              </a:rPr>
              <a:t> https://www.hhs.gov/ohrp/international/compilation-human-research-standards/index.html</a:t>
            </a:r>
            <a:r>
              <a:rPr lang="en-GB" sz="1800" dirty="0">
                <a:solidFill>
                  <a:srgbClr val="000000"/>
                </a:solidFill>
                <a:latin typeface="Corbel" panose="020B0503020204020204"/>
              </a:rPr>
              <a:t> </a:t>
            </a:r>
          </a:p>
          <a:p>
            <a:pPr marL="342900" lvl="0" indent="-342900" defTabSz="342991">
              <a:lnSpc>
                <a:spcPct val="100000"/>
              </a:lnSpc>
              <a:spcBef>
                <a:spcPts val="0"/>
              </a:spcBef>
              <a:spcAft>
                <a:spcPts val="600"/>
              </a:spcAft>
            </a:pPr>
            <a:r>
              <a:rPr lang="en-GB" sz="2000" dirty="0">
                <a:solidFill>
                  <a:srgbClr val="000000"/>
                </a:solidFill>
                <a:latin typeface="Corbel" panose="020B0503020204020204"/>
              </a:rPr>
              <a:t>WHO TDR Ethical challenges in study design and informed consent for health research in resource-poor settings</a:t>
            </a:r>
          </a:p>
          <a:p>
            <a:pPr marL="557361" lvl="1" indent="-214370" defTabSz="342991">
              <a:lnSpc>
                <a:spcPct val="100000"/>
              </a:lnSpc>
              <a:spcBef>
                <a:spcPts val="0"/>
              </a:spcBef>
              <a:spcAft>
                <a:spcPts val="600"/>
              </a:spcAft>
              <a:buFont typeface="Arial"/>
              <a:buChar char="–"/>
            </a:pPr>
            <a:r>
              <a:rPr lang="en-GB" sz="1800" dirty="0">
                <a:solidFill>
                  <a:srgbClr val="000000"/>
                </a:solidFill>
                <a:latin typeface="Corbel" panose="020B0503020204020204"/>
                <a:hlinkClick r:id="rId4"/>
              </a:rPr>
              <a:t>http://www.who.int/tdr/publications/tdr-research-publications/ethical-challenges-study-design/en/index.html</a:t>
            </a:r>
            <a:r>
              <a:rPr lang="en-GB" sz="1800" dirty="0">
                <a:solidFill>
                  <a:srgbClr val="000000"/>
                </a:solidFill>
                <a:latin typeface="Corbel" panose="020B0503020204020204"/>
              </a:rPr>
              <a:t> </a:t>
            </a:r>
          </a:p>
          <a:p>
            <a:pPr marL="342900" lvl="0" indent="-342900" defTabSz="342991">
              <a:lnSpc>
                <a:spcPct val="100000"/>
              </a:lnSpc>
              <a:spcBef>
                <a:spcPts val="0"/>
              </a:spcBef>
              <a:spcAft>
                <a:spcPts val="600"/>
              </a:spcAft>
            </a:pPr>
            <a:r>
              <a:rPr lang="en-GB" sz="2000" dirty="0">
                <a:solidFill>
                  <a:srgbClr val="000000"/>
                </a:solidFill>
                <a:latin typeface="Corbel" panose="020B0503020204020204"/>
              </a:rPr>
              <a:t>Casebook on ethical issues in international health research</a:t>
            </a:r>
          </a:p>
          <a:p>
            <a:pPr marL="557361" lvl="1" indent="-214370" defTabSz="342991">
              <a:lnSpc>
                <a:spcPct val="100000"/>
              </a:lnSpc>
              <a:spcBef>
                <a:spcPts val="0"/>
              </a:spcBef>
              <a:spcAft>
                <a:spcPts val="600"/>
              </a:spcAft>
              <a:buFont typeface="Arial"/>
              <a:buChar char="–"/>
            </a:pPr>
            <a:r>
              <a:rPr lang="en-GB" sz="1800" dirty="0">
                <a:solidFill>
                  <a:srgbClr val="000000"/>
                </a:solidFill>
                <a:latin typeface="Corbel" panose="020B0503020204020204"/>
                <a:hlinkClick r:id="rId5"/>
              </a:rPr>
              <a:t>http://whqlibdoc.who.int/publications/2009/9789241547727_eng.pdf</a:t>
            </a:r>
            <a:r>
              <a:rPr lang="en-GB" sz="1800" dirty="0">
                <a:solidFill>
                  <a:srgbClr val="000000"/>
                </a:solidFill>
                <a:latin typeface="Corbel" panose="020B0503020204020204"/>
              </a:rPr>
              <a:t> </a:t>
            </a:r>
          </a:p>
          <a:p>
            <a:pPr marL="457200" lvl="0" indent="-457200" algn="just" defTabSz="342991">
              <a:lnSpc>
                <a:spcPct val="100000"/>
              </a:lnSpc>
              <a:spcBef>
                <a:spcPts val="0"/>
              </a:spcBef>
              <a:spcAft>
                <a:spcPts val="600"/>
              </a:spcAft>
            </a:pPr>
            <a:r>
              <a:rPr lang="en-GB" sz="2000" dirty="0">
                <a:solidFill>
                  <a:srgbClr val="000000"/>
                </a:solidFill>
                <a:latin typeface="Corbel" panose="020B0503020204020204"/>
              </a:rPr>
              <a:t>Emanuel E, </a:t>
            </a:r>
            <a:r>
              <a:rPr lang="en-GB" sz="2000" dirty="0" err="1">
                <a:solidFill>
                  <a:srgbClr val="000000"/>
                </a:solidFill>
                <a:latin typeface="Corbel" panose="020B0503020204020204"/>
              </a:rPr>
              <a:t>Wendler</a:t>
            </a:r>
            <a:r>
              <a:rPr lang="en-GB" sz="2000" dirty="0">
                <a:solidFill>
                  <a:srgbClr val="000000"/>
                </a:solidFill>
                <a:latin typeface="Corbel" panose="020B0503020204020204"/>
              </a:rPr>
              <a:t> D, Grady C (2000) What makes clinical research ethical?  JAMA 283(20): 2701-2711</a:t>
            </a:r>
          </a:p>
          <a:p>
            <a:pPr marL="457200" lvl="0" indent="-457200" algn="just" defTabSz="342991">
              <a:lnSpc>
                <a:spcPct val="100000"/>
              </a:lnSpc>
              <a:spcBef>
                <a:spcPts val="0"/>
              </a:spcBef>
              <a:spcAft>
                <a:spcPts val="600"/>
              </a:spcAft>
            </a:pPr>
            <a:r>
              <a:rPr lang="en-GB" sz="2000" dirty="0">
                <a:solidFill>
                  <a:srgbClr val="000000"/>
                </a:solidFill>
                <a:latin typeface="Corbel" panose="020B0503020204020204"/>
              </a:rPr>
              <a:t>Emanuel EJ, </a:t>
            </a:r>
            <a:r>
              <a:rPr lang="en-GB" sz="2000" dirty="0" err="1">
                <a:solidFill>
                  <a:srgbClr val="000000"/>
                </a:solidFill>
                <a:latin typeface="Corbel" panose="020B0503020204020204"/>
              </a:rPr>
              <a:t>Wendler</a:t>
            </a:r>
            <a:r>
              <a:rPr lang="en-GB" sz="2000" dirty="0">
                <a:solidFill>
                  <a:srgbClr val="000000"/>
                </a:solidFill>
                <a:latin typeface="Corbel" panose="020B0503020204020204"/>
              </a:rPr>
              <a:t> D, Killen J, Grady C (2004) What makes clinical research in developing countries ethical? The benchmarks of ethical research.  Journal of Infectious Diseases 189 (5): 930-937</a:t>
            </a:r>
          </a:p>
          <a:p>
            <a:endParaRPr lang="en-GB" dirty="0"/>
          </a:p>
        </p:txBody>
      </p:sp>
    </p:spTree>
    <p:extLst>
      <p:ext uri="{BB962C8B-B14F-4D97-AF65-F5344CB8AC3E}">
        <p14:creationId xmlns:p14="http://schemas.microsoft.com/office/powerpoint/2010/main" val="267618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1075766" y="1188637"/>
            <a:ext cx="3371543" cy="4480726"/>
          </a:xfrm>
        </p:spPr>
        <p:txBody>
          <a:bodyPr>
            <a:normAutofit/>
          </a:bodyPr>
          <a:lstStyle/>
          <a:p>
            <a:pPr algn="ctr"/>
            <a:r>
              <a:rPr lang="en-US" sz="4800" dirty="0">
                <a:latin typeface="Times New Roman" panose="02020603050405020304" pitchFamily="18" charset="0"/>
                <a:cs typeface="Times New Roman" panose="02020603050405020304" pitchFamily="18" charset="0"/>
              </a:rPr>
              <a:t>Sequence of  the Session </a:t>
            </a:r>
            <a:endParaRPr lang="en-PK"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5255259" y="1648869"/>
            <a:ext cx="6313286" cy="4322439"/>
          </a:xfrm>
        </p:spPr>
        <p:txBody>
          <a:bodyPr anchor="ctr">
            <a:normAutofit/>
          </a:bodyPr>
          <a:lstStyle/>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Statement of learning outcomes (01 slide)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Order &amp; Components of the session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Core subject ( contains throughout relevant clinical contents) ( 38 slides)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Research pertinent to enhance understanding of the subjects (01 slides)</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Vertical </a:t>
            </a:r>
            <a:r>
              <a:rPr lang="en-US">
                <a:latin typeface="Times New Roman" panose="02020603050405020304" pitchFamily="18" charset="0"/>
                <a:cs typeface="Times New Roman" panose="02020603050405020304" pitchFamily="18" charset="0"/>
              </a:rPr>
              <a:t>integration (02 </a:t>
            </a:r>
            <a:r>
              <a:rPr lang="en-US" dirty="0">
                <a:latin typeface="Times New Roman" panose="02020603050405020304" pitchFamily="18" charset="0"/>
                <a:cs typeface="Times New Roman" panose="02020603050405020304" pitchFamily="18" charset="0"/>
              </a:rPr>
              <a:t>slides)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Horizontal integration (01 slide)</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End of the session relevant assessments ( 01 slides)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Suggested additional readings ( 01 slide</a:t>
            </a:r>
            <a:r>
              <a:rPr lang="en-US" sz="2000" dirty="0"/>
              <a:t>) </a:t>
            </a:r>
            <a:endParaRPr lang="en-PK" sz="2000" dirty="0"/>
          </a:p>
        </p:txBody>
      </p:sp>
    </p:spTree>
    <p:extLst>
      <p:ext uri="{BB962C8B-B14F-4D97-AF65-F5344CB8AC3E}">
        <p14:creationId xmlns:p14="http://schemas.microsoft.com/office/powerpoint/2010/main" val="156332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4" y="-1589"/>
            <a:ext cx="10515600" cy="1325563"/>
          </a:xfrm>
        </p:spPr>
        <p:txBody>
          <a:bodyPr>
            <a:normAutofit/>
          </a:bodyPr>
          <a:lstStyle/>
          <a:p>
            <a:pPr algn="ctr"/>
            <a:r>
              <a:rPr lang="en-GB" sz="3600" b="1" dirty="0">
                <a:latin typeface="Times New Roman" panose="02020603050405020304" pitchFamily="18" charset="0"/>
                <a:cs typeface="Times New Roman" panose="02020603050405020304" pitchFamily="18" charset="0"/>
              </a:rPr>
              <a:t>Ethics and its fundamental principles</a:t>
            </a:r>
          </a:p>
        </p:txBody>
      </p:sp>
      <p:sp>
        <p:nvSpPr>
          <p:cNvPr id="3" name="Content Placeholder 2"/>
          <p:cNvSpPr>
            <a:spLocks noGrp="1"/>
          </p:cNvSpPr>
          <p:nvPr>
            <p:ph idx="1"/>
          </p:nvPr>
        </p:nvSpPr>
        <p:spPr>
          <a:xfrm>
            <a:off x="707571" y="1368424"/>
            <a:ext cx="10515600" cy="5489576"/>
          </a:xfrm>
        </p:spPr>
        <p:txBody>
          <a:bodyPr>
            <a:normAutofit fontScale="77500" lnSpcReduction="20000"/>
          </a:bodyPr>
          <a:lstStyle/>
          <a:p>
            <a:pPr marL="342900" lvl="0" indent="-342900" defTabSz="342991">
              <a:lnSpc>
                <a:spcPct val="100000"/>
              </a:lnSpc>
              <a:spcBef>
                <a:spcPct val="20000"/>
              </a:spcBef>
            </a:pPr>
            <a:r>
              <a:rPr lang="en-GB" sz="3100" dirty="0">
                <a:solidFill>
                  <a:srgbClr val="000000"/>
                </a:solidFill>
                <a:latin typeface="Times New Roman" panose="02020603050405020304" pitchFamily="18" charset="0"/>
                <a:cs typeface="Times New Roman" panose="02020603050405020304" pitchFamily="18" charset="0"/>
              </a:rPr>
              <a:t>Moral principles that govern a person's behaviour or the conducting of an activity</a:t>
            </a:r>
          </a:p>
          <a:p>
            <a:pPr marL="557361" lvl="1" indent="-214370" defTabSz="342991">
              <a:lnSpc>
                <a:spcPct val="100000"/>
              </a:lnSpc>
              <a:spcBef>
                <a:spcPct val="20000"/>
              </a:spcBef>
              <a:buFont typeface="Arial"/>
              <a:buChar char="–"/>
            </a:pPr>
            <a:r>
              <a:rPr lang="en-GB" sz="3100" dirty="0">
                <a:solidFill>
                  <a:srgbClr val="000000"/>
                </a:solidFill>
                <a:latin typeface="Times New Roman" panose="02020603050405020304" pitchFamily="18" charset="0"/>
                <a:cs typeface="Times New Roman" panose="02020603050405020304" pitchFamily="18" charset="0"/>
              </a:rPr>
              <a:t>Moral: standards of behaviour; principles of right and wrong</a:t>
            </a:r>
          </a:p>
          <a:p>
            <a:pPr marL="342991" lvl="1" indent="0" defTabSz="342991">
              <a:lnSpc>
                <a:spcPct val="100000"/>
              </a:lnSpc>
              <a:spcBef>
                <a:spcPct val="20000"/>
              </a:spcBef>
              <a:buNone/>
            </a:pPr>
            <a:r>
              <a:rPr lang="en-GB" sz="3600" b="1" dirty="0">
                <a:solidFill>
                  <a:srgbClr val="000000"/>
                </a:solidFill>
                <a:latin typeface="Times New Roman" panose="02020603050405020304" pitchFamily="18" charset="0"/>
                <a:cs typeface="Times New Roman" panose="02020603050405020304" pitchFamily="18" charset="0"/>
              </a:rPr>
              <a:t>Fundamental</a:t>
            </a:r>
            <a:r>
              <a:rPr lang="en-GB" sz="3100" b="1" dirty="0">
                <a:solidFill>
                  <a:srgbClr val="000000"/>
                </a:solidFill>
                <a:latin typeface="Times New Roman" panose="02020603050405020304" pitchFamily="18" charset="0"/>
                <a:cs typeface="Times New Roman" panose="02020603050405020304" pitchFamily="18" charset="0"/>
              </a:rPr>
              <a:t> principles</a:t>
            </a:r>
          </a:p>
          <a:p>
            <a:pPr marL="914400" lvl="1" indent="-514350" defTabSz="342991">
              <a:lnSpc>
                <a:spcPct val="120000"/>
              </a:lnSpc>
              <a:spcBef>
                <a:spcPct val="20000"/>
              </a:spcBef>
              <a:buFont typeface="+mj-lt"/>
              <a:buAutoNum type="arabicPeriod"/>
            </a:pPr>
            <a:r>
              <a:rPr lang="en-GB" sz="3100" dirty="0">
                <a:solidFill>
                  <a:srgbClr val="000000"/>
                </a:solidFill>
                <a:latin typeface="Times New Roman" panose="02020603050405020304" pitchFamily="18" charset="0"/>
                <a:cs typeface="Times New Roman" panose="02020603050405020304" pitchFamily="18" charset="0"/>
              </a:rPr>
              <a:t>Autonomy / respect for persons</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The right for an individual to make his or her own choice</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Protect those with diminished autonomy</a:t>
            </a:r>
          </a:p>
          <a:p>
            <a:pPr marL="914400" lvl="1" indent="-514350" defTabSz="342991">
              <a:lnSpc>
                <a:spcPct val="120000"/>
              </a:lnSpc>
              <a:spcBef>
                <a:spcPct val="20000"/>
              </a:spcBef>
              <a:buFont typeface="+mj-lt"/>
              <a:buAutoNum type="arabicPeriod"/>
            </a:pPr>
            <a:r>
              <a:rPr lang="en-GB" sz="3100" dirty="0">
                <a:solidFill>
                  <a:srgbClr val="000000"/>
                </a:solidFill>
                <a:latin typeface="Times New Roman" panose="02020603050405020304" pitchFamily="18" charset="0"/>
                <a:cs typeface="Times New Roman" panose="02020603050405020304" pitchFamily="18" charset="0"/>
              </a:rPr>
              <a:t>Beneficence</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The principle of acting with the best interest of the other in mind</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Maximise benefits</a:t>
            </a:r>
          </a:p>
          <a:p>
            <a:pPr marL="914400" lvl="1" indent="-514350" defTabSz="342991">
              <a:lnSpc>
                <a:spcPct val="120000"/>
              </a:lnSpc>
              <a:spcBef>
                <a:spcPct val="20000"/>
              </a:spcBef>
              <a:buFont typeface="+mj-lt"/>
              <a:buAutoNum type="arabicPeriod"/>
            </a:pPr>
            <a:r>
              <a:rPr lang="en-GB" sz="3100" dirty="0">
                <a:solidFill>
                  <a:srgbClr val="000000"/>
                </a:solidFill>
                <a:latin typeface="Times New Roman" panose="02020603050405020304" pitchFamily="18" charset="0"/>
                <a:cs typeface="Times New Roman" panose="02020603050405020304" pitchFamily="18" charset="0"/>
              </a:rPr>
              <a:t>Non-maleficence</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“Above all, do no harm," as stated in the Hippocratic Oath</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Minimise risks</a:t>
            </a:r>
          </a:p>
          <a:p>
            <a:pPr marL="914400" lvl="1" indent="-514350" defTabSz="342991">
              <a:lnSpc>
                <a:spcPct val="120000"/>
              </a:lnSpc>
              <a:spcBef>
                <a:spcPct val="20000"/>
              </a:spcBef>
              <a:buFont typeface="+mj-lt"/>
              <a:buAutoNum type="arabicPeriod"/>
            </a:pPr>
            <a:r>
              <a:rPr lang="en-GB" sz="3100" dirty="0">
                <a:solidFill>
                  <a:srgbClr val="000000"/>
                </a:solidFill>
                <a:latin typeface="Times New Roman" panose="02020603050405020304" pitchFamily="18" charset="0"/>
                <a:cs typeface="Times New Roman" panose="02020603050405020304" pitchFamily="18" charset="0"/>
              </a:rPr>
              <a:t>Justice</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A concept that emphasizes fairness and equality among individuals</a:t>
            </a:r>
          </a:p>
          <a:p>
            <a:pPr marL="857479" lvl="2" indent="-171496" defTabSz="342991">
              <a:lnSpc>
                <a:spcPct val="120000"/>
              </a:lnSpc>
              <a:spcBef>
                <a:spcPct val="20000"/>
              </a:spcBef>
              <a:buFont typeface="Arial"/>
              <a:buChar char="•"/>
            </a:pPr>
            <a:r>
              <a:rPr lang="en-GB" sz="2100" dirty="0">
                <a:solidFill>
                  <a:srgbClr val="000000"/>
                </a:solidFill>
                <a:latin typeface="Times New Roman" panose="02020603050405020304" pitchFamily="18" charset="0"/>
                <a:cs typeface="Times New Roman" panose="02020603050405020304" pitchFamily="18" charset="0"/>
              </a:rPr>
              <a:t>Equitable distribution of benefits and burdens of research</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80673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Times New Roman" panose="02020603050405020304" pitchFamily="18" charset="0"/>
                <a:cs typeface="Times New Roman" panose="02020603050405020304" pitchFamily="18" charset="0"/>
              </a:rPr>
              <a:t>A brief look into history</a:t>
            </a:r>
            <a:br>
              <a:rPr lang="en-US" dirty="0"/>
            </a:br>
            <a:endParaRPr lang="en-GB" dirty="0"/>
          </a:p>
        </p:txBody>
      </p:sp>
      <p:sp>
        <p:nvSpPr>
          <p:cNvPr id="3" name="Content Placeholder 2"/>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50D4582A-97FD-D842-86E2-F3553F6E3DF0}"/>
              </a:ext>
            </a:extLst>
          </p:cNvPr>
          <p:cNvSpPr txBox="1"/>
          <p:nvPr/>
        </p:nvSpPr>
        <p:spPr>
          <a:xfrm>
            <a:off x="1535892" y="2043200"/>
            <a:ext cx="8571577" cy="1569660"/>
          </a:xfrm>
          <a:prstGeom prst="rect">
            <a:avLst/>
          </a:prstGeom>
          <a:noFill/>
        </p:spPr>
        <p:txBody>
          <a:bodyPr wrap="none" rtlCol="0">
            <a:spAutoFit/>
          </a:bodyPr>
          <a:lstStyle/>
          <a:p>
            <a:pPr defTabSz="457200"/>
            <a:r>
              <a:rPr lang="en-GB" sz="3200" dirty="0">
                <a:solidFill>
                  <a:srgbClr val="000000"/>
                </a:solidFill>
                <a:latin typeface="Corbel" panose="020B0503020204020204"/>
              </a:rPr>
              <a:t>Ethics in research was:</a:t>
            </a:r>
          </a:p>
          <a:p>
            <a:pPr defTabSz="457200"/>
            <a:endParaRPr lang="en-GB" sz="3200" dirty="0">
              <a:solidFill>
                <a:srgbClr val="000000"/>
              </a:solidFill>
              <a:latin typeface="Corbel" panose="020B0503020204020204"/>
            </a:endParaRPr>
          </a:p>
          <a:p>
            <a:pPr defTabSz="457200"/>
            <a:r>
              <a:rPr lang="en-GB" sz="3200" dirty="0">
                <a:solidFill>
                  <a:srgbClr val="000000"/>
                </a:solidFill>
                <a:latin typeface="Corbel" panose="020B0503020204020204"/>
              </a:rPr>
              <a:t>“…born in scandal and rendered in protectionism”</a:t>
            </a:r>
          </a:p>
        </p:txBody>
      </p:sp>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Core content </a:t>
            </a:r>
          </a:p>
        </p:txBody>
      </p:sp>
    </p:spTree>
    <p:extLst>
      <p:ext uri="{BB962C8B-B14F-4D97-AF65-F5344CB8AC3E}">
        <p14:creationId xmlns:p14="http://schemas.microsoft.com/office/powerpoint/2010/main" val="336761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brief look at history</a:t>
            </a:r>
          </a:p>
        </p:txBody>
      </p:sp>
      <p:pic>
        <p:nvPicPr>
          <p:cNvPr id="19" name="Picture 4" descr="Elixir Sulfanilamide"/>
          <p:cNvPicPr>
            <a:picLocks noGrp="1" noChangeAspect="1" noChangeArrowheads="1"/>
          </p:cNvPicPr>
          <p:nvPr>
            <p:ph idx="1"/>
          </p:nvPr>
        </p:nvPicPr>
        <p:blipFill>
          <a:blip r:embed="rId3"/>
          <a:stretch>
            <a:fillRect/>
          </a:stretch>
        </p:blipFill>
        <p:spPr>
          <a:xfrm>
            <a:off x="2095545" y="1108835"/>
            <a:ext cx="412153" cy="860026"/>
          </a:xfrm>
          <a:prstGeom prst="rect">
            <a:avLst/>
          </a:prstGeom>
          <a:noFill/>
        </p:spPr>
      </p:pic>
      <p:pic>
        <p:nvPicPr>
          <p:cNvPr id="20" name="Picture 6" descr="nuremberg"/>
          <p:cNvPicPr>
            <a:picLocks noGrp="1" noChangeAspect="1" noChangeArrowheads="1"/>
          </p:cNvPicPr>
          <p:nvPr>
            <p:ph sz="quarter" idx="4294967295"/>
          </p:nvPr>
        </p:nvPicPr>
        <p:blipFill>
          <a:blip r:embed="rId4"/>
          <a:srcRect/>
          <a:stretch>
            <a:fillRect/>
          </a:stretch>
        </p:blipFill>
        <p:spPr>
          <a:xfrm>
            <a:off x="4304068" y="1263650"/>
            <a:ext cx="819150" cy="668338"/>
          </a:xfrm>
          <a:prstGeom prst="rect">
            <a:avLst/>
          </a:prstGeom>
        </p:spPr>
        <p:style>
          <a:lnRef idx="1">
            <a:schemeClr val="accent1"/>
          </a:lnRef>
          <a:fillRef idx="2">
            <a:schemeClr val="accent1"/>
          </a:fillRef>
          <a:effectRef idx="1">
            <a:schemeClr val="accent1"/>
          </a:effectRef>
          <a:fontRef idx="minor">
            <a:schemeClr val="dk1"/>
          </a:fontRef>
        </p:style>
      </p:pic>
      <p:pic>
        <p:nvPicPr>
          <p:cNvPr id="21" name="Picture 4" descr="Avoid Pregnancy, Do Not Take During Pregnancy"/>
          <p:cNvPicPr>
            <a:picLocks noGrp="1" noChangeAspect="1" noChangeArrowheads="1"/>
          </p:cNvPicPr>
          <p:nvPr>
            <p:ph sz="half" idx="4294967295"/>
          </p:nvPr>
        </p:nvPicPr>
        <p:blipFill>
          <a:blip r:embed="rId5"/>
          <a:srcRect/>
          <a:stretch>
            <a:fillRect/>
          </a:stretch>
        </p:blipFill>
        <p:spPr>
          <a:xfrm>
            <a:off x="5861050" y="1172729"/>
            <a:ext cx="469900" cy="758825"/>
          </a:xfrm>
          <a:prstGeom prst="rect">
            <a:avLst/>
          </a:prstGeom>
          <a:noFill/>
        </p:spPr>
      </p:pic>
      <p:sp>
        <p:nvSpPr>
          <p:cNvPr id="6" name="TextBox 5"/>
          <p:cNvSpPr txBox="1"/>
          <p:nvPr/>
        </p:nvSpPr>
        <p:spPr>
          <a:xfrm>
            <a:off x="1578957" y="2007048"/>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dirty="0" err="1">
                <a:solidFill>
                  <a:srgbClr val="000000"/>
                </a:solidFill>
                <a:latin typeface="Corbel" panose="020B0503020204020204"/>
              </a:rPr>
              <a:t>Sulfanilamide</a:t>
            </a:r>
            <a:endParaRPr lang="en-GB" sz="1600">
              <a:solidFill>
                <a:srgbClr val="000000"/>
              </a:solidFill>
              <a:latin typeface="Corbel" panose="020B0503020204020204"/>
            </a:endParaRPr>
          </a:p>
          <a:p>
            <a:pPr algn="ctr" defTabSz="457200"/>
            <a:r>
              <a:rPr lang="en-GB" sz="1600">
                <a:solidFill>
                  <a:srgbClr val="000000"/>
                </a:solidFill>
                <a:latin typeface="Corbel" panose="020B0503020204020204"/>
              </a:rPr>
              <a:t>1938</a:t>
            </a:r>
          </a:p>
        </p:txBody>
      </p:sp>
      <p:sp>
        <p:nvSpPr>
          <p:cNvPr id="10" name="TextBox 9"/>
          <p:cNvSpPr txBox="1"/>
          <p:nvPr/>
        </p:nvSpPr>
        <p:spPr>
          <a:xfrm>
            <a:off x="3465566" y="2009469"/>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WWII</a:t>
            </a:r>
          </a:p>
          <a:p>
            <a:pPr algn="ctr" defTabSz="457200"/>
            <a:r>
              <a:rPr lang="en-GB" sz="1600">
                <a:solidFill>
                  <a:srgbClr val="000000"/>
                </a:solidFill>
                <a:latin typeface="Corbel" panose="020B0503020204020204"/>
              </a:rPr>
              <a:t>1939-1945</a:t>
            </a:r>
          </a:p>
        </p:txBody>
      </p:sp>
      <p:sp>
        <p:nvSpPr>
          <p:cNvPr id="11" name="TextBox 10"/>
          <p:cNvSpPr txBox="1"/>
          <p:nvPr/>
        </p:nvSpPr>
        <p:spPr>
          <a:xfrm>
            <a:off x="5327433" y="1999692"/>
            <a:ext cx="1445421"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Thalidomide</a:t>
            </a:r>
          </a:p>
          <a:p>
            <a:pPr algn="ctr" defTabSz="457200"/>
            <a:r>
              <a:rPr lang="en-GB" sz="1600">
                <a:solidFill>
                  <a:srgbClr val="000000"/>
                </a:solidFill>
                <a:latin typeface="Corbel" panose="020B0503020204020204"/>
              </a:rPr>
              <a:t>1956-1962</a:t>
            </a:r>
          </a:p>
        </p:txBody>
      </p:sp>
      <p:sp>
        <p:nvSpPr>
          <p:cNvPr id="12" name="TextBox 11"/>
          <p:cNvSpPr txBox="1"/>
          <p:nvPr/>
        </p:nvSpPr>
        <p:spPr>
          <a:xfrm>
            <a:off x="7166673" y="196886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Tuskegee</a:t>
            </a:r>
          </a:p>
          <a:p>
            <a:pPr algn="ctr" defTabSz="457200"/>
            <a:r>
              <a:rPr lang="en-GB" sz="1600">
                <a:solidFill>
                  <a:srgbClr val="000000"/>
                </a:solidFill>
                <a:latin typeface="Corbel" panose="020B0503020204020204"/>
              </a:rPr>
              <a:t>1932-1972</a:t>
            </a:r>
          </a:p>
        </p:txBody>
      </p:sp>
      <p:sp>
        <p:nvSpPr>
          <p:cNvPr id="13" name="TextBox 12"/>
          <p:cNvSpPr txBox="1"/>
          <p:nvPr/>
        </p:nvSpPr>
        <p:spPr>
          <a:xfrm>
            <a:off x="7186651" y="2732875"/>
            <a:ext cx="1453437"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Belmont Report</a:t>
            </a:r>
          </a:p>
          <a:p>
            <a:pPr algn="ctr" defTabSz="457200"/>
            <a:r>
              <a:rPr lang="en-GB" sz="1400">
                <a:solidFill>
                  <a:srgbClr val="000000"/>
                </a:solidFill>
                <a:latin typeface="Corbel" panose="020B0503020204020204"/>
              </a:rPr>
              <a:t>1979</a:t>
            </a:r>
          </a:p>
        </p:txBody>
      </p:sp>
      <p:sp>
        <p:nvSpPr>
          <p:cNvPr id="14" name="TextBox 13"/>
          <p:cNvSpPr txBox="1"/>
          <p:nvPr/>
        </p:nvSpPr>
        <p:spPr>
          <a:xfrm>
            <a:off x="3435406" y="2732875"/>
            <a:ext cx="1529743"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Nuremberg Code</a:t>
            </a:r>
          </a:p>
          <a:p>
            <a:pPr algn="ctr" defTabSz="457200"/>
            <a:r>
              <a:rPr lang="en-GB" sz="1400">
                <a:solidFill>
                  <a:srgbClr val="000000"/>
                </a:solidFill>
                <a:latin typeface="Corbel" panose="020B0503020204020204"/>
              </a:rPr>
              <a:t>1947</a:t>
            </a:r>
          </a:p>
        </p:txBody>
      </p:sp>
      <p:sp>
        <p:nvSpPr>
          <p:cNvPr id="15" name="TextBox 14"/>
          <p:cNvSpPr txBox="1"/>
          <p:nvPr/>
        </p:nvSpPr>
        <p:spPr>
          <a:xfrm>
            <a:off x="7212976" y="508246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Asthma study</a:t>
            </a:r>
          </a:p>
          <a:p>
            <a:pPr algn="ctr" defTabSz="457200"/>
            <a:r>
              <a:rPr lang="en-GB" sz="1600">
                <a:solidFill>
                  <a:srgbClr val="000000"/>
                </a:solidFill>
                <a:latin typeface="Corbel" panose="020B0503020204020204"/>
              </a:rPr>
              <a:t>2001</a:t>
            </a:r>
          </a:p>
        </p:txBody>
      </p:sp>
      <p:sp>
        <p:nvSpPr>
          <p:cNvPr id="16" name="TextBox 15"/>
          <p:cNvSpPr txBox="1"/>
          <p:nvPr/>
        </p:nvSpPr>
        <p:spPr>
          <a:xfrm>
            <a:off x="3441888" y="509649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err="1">
                <a:solidFill>
                  <a:srgbClr val="000000"/>
                </a:solidFill>
                <a:latin typeface="Corbel" panose="020B0503020204020204"/>
              </a:rPr>
              <a:t>Trovan</a:t>
            </a:r>
            <a:endParaRPr lang="en-GB" sz="1600">
              <a:solidFill>
                <a:srgbClr val="000000"/>
              </a:solidFill>
              <a:latin typeface="Corbel" panose="020B0503020204020204"/>
            </a:endParaRPr>
          </a:p>
          <a:p>
            <a:pPr algn="ctr" defTabSz="457200"/>
            <a:r>
              <a:rPr lang="en-GB" sz="1600">
                <a:solidFill>
                  <a:srgbClr val="000000"/>
                </a:solidFill>
                <a:latin typeface="Corbel" panose="020B0503020204020204"/>
              </a:rPr>
              <a:t>1996</a:t>
            </a:r>
          </a:p>
        </p:txBody>
      </p:sp>
      <p:sp>
        <p:nvSpPr>
          <p:cNvPr id="17" name="TextBox 16"/>
          <p:cNvSpPr txBox="1"/>
          <p:nvPr/>
        </p:nvSpPr>
        <p:spPr>
          <a:xfrm>
            <a:off x="9047302" y="1931553"/>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Guatemala</a:t>
            </a:r>
          </a:p>
          <a:p>
            <a:pPr algn="ctr" defTabSz="457200"/>
            <a:r>
              <a:rPr lang="en-GB" sz="1600">
                <a:solidFill>
                  <a:srgbClr val="000000"/>
                </a:solidFill>
                <a:latin typeface="Corbel" panose="020B0503020204020204"/>
              </a:rPr>
              <a:t>1946-1948</a:t>
            </a:r>
          </a:p>
        </p:txBody>
      </p:sp>
      <p:sp>
        <p:nvSpPr>
          <p:cNvPr id="18" name="TextBox 17"/>
          <p:cNvSpPr txBox="1"/>
          <p:nvPr/>
        </p:nvSpPr>
        <p:spPr>
          <a:xfrm>
            <a:off x="1588477" y="5102179"/>
            <a:ext cx="1445421"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err="1">
                <a:solidFill>
                  <a:srgbClr val="000000"/>
                </a:solidFill>
                <a:latin typeface="Corbel" panose="020B0503020204020204"/>
              </a:rPr>
              <a:t>Willowbrook</a:t>
            </a:r>
            <a:endParaRPr lang="en-GB" sz="1600">
              <a:solidFill>
                <a:srgbClr val="000000"/>
              </a:solidFill>
              <a:latin typeface="Corbel" panose="020B0503020204020204"/>
            </a:endParaRPr>
          </a:p>
          <a:p>
            <a:pPr algn="ctr" defTabSz="457200"/>
            <a:r>
              <a:rPr lang="en-GB" sz="1600">
                <a:solidFill>
                  <a:srgbClr val="000000"/>
                </a:solidFill>
                <a:latin typeface="Corbel" panose="020B0503020204020204"/>
              </a:rPr>
              <a:t>1963-1966</a:t>
            </a:r>
          </a:p>
        </p:txBody>
      </p:sp>
      <p:pic>
        <p:nvPicPr>
          <p:cNvPr id="22" name="Picture 9" descr="pic3"/>
          <p:cNvPicPr>
            <a:picLocks noChangeAspect="1" noChangeArrowheads="1"/>
          </p:cNvPicPr>
          <p:nvPr/>
        </p:nvPicPr>
        <p:blipFill>
          <a:blip r:embed="rId6"/>
          <a:srcRect/>
          <a:stretch>
            <a:fillRect/>
          </a:stretch>
        </p:blipFill>
        <p:spPr bwMode="auto">
          <a:xfrm>
            <a:off x="7091385" y="1263651"/>
            <a:ext cx="805241" cy="575591"/>
          </a:xfrm>
          <a:prstGeom prst="rect">
            <a:avLst/>
          </a:prstGeom>
          <a:noFill/>
          <a:ln w="9525">
            <a:noFill/>
            <a:miter lim="800000"/>
            <a:headEnd/>
            <a:tailEnd/>
          </a:ln>
        </p:spPr>
      </p:pic>
      <p:pic>
        <p:nvPicPr>
          <p:cNvPr id="23" name="Picture 4" descr="http://wistechnology.com/images/id744.jpg"/>
          <p:cNvPicPr>
            <a:picLocks noChangeAspect="1" noChangeArrowheads="1"/>
          </p:cNvPicPr>
          <p:nvPr/>
        </p:nvPicPr>
        <p:blipFill rotWithShape="1">
          <a:blip r:embed="rId7"/>
          <a:srcRect l="18182" t="5941" r="7792"/>
          <a:stretch/>
        </p:blipFill>
        <p:spPr bwMode="auto">
          <a:xfrm>
            <a:off x="8018359" y="1263651"/>
            <a:ext cx="621728" cy="580825"/>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24" name="Picture 8" descr="Johns Hopkins Medicine">
            <a:hlinkClick r:id="rId8" tooltip="Johns Hopkins Medicine"/>
          </p:cNvPr>
          <p:cNvPicPr>
            <a:picLocks noChangeAspect="1" noChangeArrowheads="1"/>
          </p:cNvPicPr>
          <p:nvPr/>
        </p:nvPicPr>
        <p:blipFill>
          <a:blip r:embed="rId9"/>
          <a:srcRect/>
          <a:stretch>
            <a:fillRect/>
          </a:stretch>
        </p:blipFill>
        <p:spPr bwMode="auto">
          <a:xfrm>
            <a:off x="7527207" y="4600637"/>
            <a:ext cx="947474" cy="280786"/>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pic>
      <p:pic>
        <p:nvPicPr>
          <p:cNvPr id="25" name="Picture 6" descr="http://www.pfizer.co.uk/sites/uk/Style%20Library/Images/pfizer_nav_logo.png">
            <a:hlinkClick r:id="rId10"/>
          </p:cNvPr>
          <p:cNvPicPr>
            <a:picLocks noChangeAspect="1" noChangeArrowheads="1"/>
          </p:cNvPicPr>
          <p:nvPr/>
        </p:nvPicPr>
        <p:blipFill>
          <a:blip r:embed="rId11"/>
          <a:srcRect/>
          <a:stretch>
            <a:fillRect/>
          </a:stretch>
        </p:blipFill>
        <p:spPr bwMode="auto">
          <a:xfrm>
            <a:off x="3866795" y="4400253"/>
            <a:ext cx="778171" cy="425738"/>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pic>
      <p:pic>
        <p:nvPicPr>
          <p:cNvPr id="26" name="Picture 2" descr="[Admin+Bldg.gif]"/>
          <p:cNvPicPr>
            <a:picLocks noChangeAspect="1" noChangeArrowheads="1"/>
          </p:cNvPicPr>
          <p:nvPr/>
        </p:nvPicPr>
        <p:blipFill>
          <a:blip r:embed="rId12"/>
          <a:srcRect/>
          <a:stretch>
            <a:fillRect/>
          </a:stretch>
        </p:blipFill>
        <p:spPr bwMode="auto">
          <a:xfrm>
            <a:off x="1998926" y="4397629"/>
            <a:ext cx="762613" cy="541449"/>
          </a:xfrm>
          <a:prstGeom prst="rect">
            <a:avLst/>
          </a:prstGeom>
          <a:noFill/>
          <a:ln w="9525">
            <a:noFill/>
            <a:miter lim="800000"/>
            <a:headEnd/>
            <a:tailEnd/>
          </a:ln>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904" y="1172729"/>
            <a:ext cx="466234" cy="683641"/>
          </a:xfrm>
          <a:prstGeom prst="rect">
            <a:avLst/>
          </a:prstGeom>
        </p:spPr>
      </p:pic>
      <p:sp>
        <p:nvSpPr>
          <p:cNvPr id="29" name="TextBox 28"/>
          <p:cNvSpPr txBox="1"/>
          <p:nvPr/>
        </p:nvSpPr>
        <p:spPr>
          <a:xfrm>
            <a:off x="9098520" y="509649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TGN1412</a:t>
            </a:r>
          </a:p>
          <a:p>
            <a:pPr algn="ctr" defTabSz="457200"/>
            <a:r>
              <a:rPr lang="en-GB" sz="1600">
                <a:solidFill>
                  <a:srgbClr val="000000"/>
                </a:solidFill>
                <a:latin typeface="Corbel" panose="020B0503020204020204"/>
              </a:rPr>
              <a:t>2006</a:t>
            </a:r>
          </a:p>
        </p:txBody>
      </p:sp>
      <p:pic>
        <p:nvPicPr>
          <p:cNvPr id="4" name="Picture 3"/>
          <p:cNvPicPr>
            <a:picLocks noChangeAspect="1"/>
          </p:cNvPicPr>
          <p:nvPr/>
        </p:nvPicPr>
        <p:blipFill>
          <a:blip r:embed="rId14"/>
          <a:stretch>
            <a:fillRect/>
          </a:stretch>
        </p:blipFill>
        <p:spPr>
          <a:xfrm>
            <a:off x="9449394" y="4334858"/>
            <a:ext cx="915404" cy="685426"/>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4017" y="1249295"/>
            <a:ext cx="871359" cy="684562"/>
          </a:xfrm>
          <a:prstGeom prst="rect">
            <a:avLst/>
          </a:prstGeom>
        </p:spPr>
      </p:pic>
      <p:sp>
        <p:nvSpPr>
          <p:cNvPr id="7" name="Chevron 6"/>
          <p:cNvSpPr/>
          <p:nvPr/>
        </p:nvSpPr>
        <p:spPr>
          <a:xfrm>
            <a:off x="3110009" y="2152853"/>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0" name="Chevron 29"/>
          <p:cNvSpPr/>
          <p:nvPr/>
        </p:nvSpPr>
        <p:spPr>
          <a:xfrm>
            <a:off x="4988957" y="2156768"/>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1" name="Chevron 30"/>
          <p:cNvSpPr/>
          <p:nvPr/>
        </p:nvSpPr>
        <p:spPr>
          <a:xfrm>
            <a:off x="6840786" y="215043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2" name="Chevron 31"/>
          <p:cNvSpPr/>
          <p:nvPr/>
        </p:nvSpPr>
        <p:spPr>
          <a:xfrm>
            <a:off x="8708581" y="215043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3" name="Chevron 32"/>
          <p:cNvSpPr/>
          <p:nvPr/>
        </p:nvSpPr>
        <p:spPr>
          <a:xfrm>
            <a:off x="3090629" y="5225845"/>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4" name="Chevron 33"/>
          <p:cNvSpPr/>
          <p:nvPr/>
        </p:nvSpPr>
        <p:spPr>
          <a:xfrm>
            <a:off x="4396614" y="6020804"/>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6" name="Chevron 35"/>
          <p:cNvSpPr/>
          <p:nvPr/>
        </p:nvSpPr>
        <p:spPr>
          <a:xfrm>
            <a:off x="8768004" y="522054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7" name="TextBox 36"/>
          <p:cNvSpPr txBox="1"/>
          <p:nvPr/>
        </p:nvSpPr>
        <p:spPr>
          <a:xfrm>
            <a:off x="1595856" y="2730409"/>
            <a:ext cx="1419639" cy="81724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FDA Product Authorisation System </a:t>
            </a:r>
          </a:p>
        </p:txBody>
      </p:sp>
      <p:sp>
        <p:nvSpPr>
          <p:cNvPr id="38" name="TextBox 37"/>
          <p:cNvSpPr txBox="1"/>
          <p:nvPr/>
        </p:nvSpPr>
        <p:spPr>
          <a:xfrm>
            <a:off x="9033920" y="2732875"/>
            <a:ext cx="1419639" cy="57888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Came to light in 2005</a:t>
            </a:r>
            <a:endParaRPr lang="en-GB" sz="1600">
              <a:solidFill>
                <a:srgbClr val="000000"/>
              </a:solidFill>
              <a:latin typeface="Corbel" panose="020B0503020204020204"/>
            </a:endParaRPr>
          </a:p>
        </p:txBody>
      </p:sp>
      <p:sp>
        <p:nvSpPr>
          <p:cNvPr id="39" name="TextBox 38"/>
          <p:cNvSpPr txBox="1"/>
          <p:nvPr/>
        </p:nvSpPr>
        <p:spPr>
          <a:xfrm>
            <a:off x="5074174" y="2730409"/>
            <a:ext cx="2024097" cy="129397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b="1">
                <a:solidFill>
                  <a:srgbClr val="000000"/>
                </a:solidFill>
                <a:latin typeface="Corbel" panose="020B0503020204020204"/>
              </a:rPr>
              <a:t>FDA: </a:t>
            </a:r>
            <a:r>
              <a:rPr lang="en-GB" sz="1400">
                <a:solidFill>
                  <a:srgbClr val="000000"/>
                </a:solidFill>
                <a:latin typeface="Corbel" panose="020B0503020204020204"/>
              </a:rPr>
              <a:t>Kefauver Harris Amend</a:t>
            </a:r>
          </a:p>
          <a:p>
            <a:pPr algn="ctr" defTabSz="457200"/>
            <a:r>
              <a:rPr lang="en-GB" sz="1400" b="1">
                <a:solidFill>
                  <a:srgbClr val="000000"/>
                </a:solidFill>
                <a:latin typeface="Corbel" panose="020B0503020204020204"/>
              </a:rPr>
              <a:t>EU: </a:t>
            </a:r>
            <a:r>
              <a:rPr lang="en-GB" sz="1400">
                <a:solidFill>
                  <a:srgbClr val="000000"/>
                </a:solidFill>
                <a:latin typeface="Corbel" panose="020B0503020204020204"/>
              </a:rPr>
              <a:t>Directive 65/65/EEC1</a:t>
            </a:r>
          </a:p>
          <a:p>
            <a:pPr algn="ctr" defTabSz="457200"/>
            <a:r>
              <a:rPr lang="en-GB" sz="1400" b="1">
                <a:solidFill>
                  <a:srgbClr val="000000"/>
                </a:solidFill>
                <a:latin typeface="Corbel" panose="020B0503020204020204"/>
              </a:rPr>
              <a:t>UK: </a:t>
            </a:r>
            <a:r>
              <a:rPr lang="en-GB" sz="1400">
                <a:solidFill>
                  <a:srgbClr val="000000"/>
                </a:solidFill>
                <a:latin typeface="Corbel" panose="020B0503020204020204"/>
              </a:rPr>
              <a:t>Medicines Act 68</a:t>
            </a:r>
            <a:endParaRPr lang="en-GB" sz="1600">
              <a:solidFill>
                <a:srgbClr val="000000"/>
              </a:solidFill>
              <a:latin typeface="Corbel" panose="020B0503020204020204"/>
            </a:endParaRPr>
          </a:p>
        </p:txBody>
      </p:sp>
      <p:sp>
        <p:nvSpPr>
          <p:cNvPr id="40" name="TextBox 39"/>
          <p:cNvSpPr txBox="1"/>
          <p:nvPr/>
        </p:nvSpPr>
        <p:spPr>
          <a:xfrm>
            <a:off x="3441888" y="5843368"/>
            <a:ext cx="1453438" cy="71508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200">
                <a:solidFill>
                  <a:srgbClr val="000000"/>
                </a:solidFill>
                <a:latin typeface="Corbel" panose="020B0503020204020204"/>
              </a:rPr>
              <a:t>Pfizer sued in US for lack of informed consent</a:t>
            </a:r>
            <a:endParaRPr lang="en-GB" sz="1400">
              <a:solidFill>
                <a:srgbClr val="000000"/>
              </a:solidFill>
              <a:latin typeface="Corbel" panose="020B0503020204020204"/>
            </a:endParaRPr>
          </a:p>
        </p:txBody>
      </p:sp>
      <p:sp>
        <p:nvSpPr>
          <p:cNvPr id="42" name="Chevron 41"/>
          <p:cNvSpPr/>
          <p:nvPr/>
        </p:nvSpPr>
        <p:spPr>
          <a:xfrm>
            <a:off x="6854918" y="522054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43" name="Chevron 42"/>
          <p:cNvSpPr/>
          <p:nvPr/>
        </p:nvSpPr>
        <p:spPr>
          <a:xfrm>
            <a:off x="4958412" y="5225845"/>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44" name="TextBox 43"/>
          <p:cNvSpPr txBox="1"/>
          <p:nvPr/>
        </p:nvSpPr>
        <p:spPr>
          <a:xfrm>
            <a:off x="5327432" y="508246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MMR</a:t>
            </a:r>
          </a:p>
          <a:p>
            <a:pPr algn="ctr" defTabSz="457200"/>
            <a:r>
              <a:rPr lang="en-GB" sz="1600">
                <a:solidFill>
                  <a:srgbClr val="000000"/>
                </a:solidFill>
                <a:latin typeface="Corbel" panose="020B0503020204020204"/>
              </a:rPr>
              <a:t>1998</a:t>
            </a:r>
          </a:p>
        </p:txBody>
      </p:sp>
      <p:pic>
        <p:nvPicPr>
          <p:cNvPr id="46" name="Picture 7" descr="wakefield_1568327c.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29381" y="4380532"/>
            <a:ext cx="1012541" cy="63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5302412" y="5841055"/>
            <a:ext cx="1552507" cy="81724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Loss of GMC registration.  Still working in US</a:t>
            </a:r>
            <a:endParaRPr lang="en-GB" sz="1600">
              <a:solidFill>
                <a:srgbClr val="000000"/>
              </a:solidFill>
              <a:latin typeface="Corbel" panose="020B0503020204020204"/>
            </a:endParaRPr>
          </a:p>
        </p:txBody>
      </p:sp>
      <p:sp>
        <p:nvSpPr>
          <p:cNvPr id="48" name="TextBox 47"/>
          <p:cNvSpPr txBox="1"/>
          <p:nvPr/>
        </p:nvSpPr>
        <p:spPr>
          <a:xfrm>
            <a:off x="9098520" y="5843367"/>
            <a:ext cx="1453439"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Change in phase I trial </a:t>
            </a:r>
            <a:r>
              <a:rPr lang="en-GB" sz="1400" err="1">
                <a:solidFill>
                  <a:srgbClr val="000000"/>
                </a:solidFill>
                <a:latin typeface="Corbel" panose="020B0503020204020204"/>
              </a:rPr>
              <a:t>regs</a:t>
            </a:r>
            <a:endParaRPr lang="en-GB" sz="1600">
              <a:solidFill>
                <a:srgbClr val="000000"/>
              </a:solidFill>
              <a:latin typeface="Corbel" panose="020B0503020204020204"/>
            </a:endParaRPr>
          </a:p>
        </p:txBody>
      </p:sp>
      <p:sp>
        <p:nvSpPr>
          <p:cNvPr id="50" name="TextBox 49"/>
          <p:cNvSpPr txBox="1"/>
          <p:nvPr/>
        </p:nvSpPr>
        <p:spPr>
          <a:xfrm>
            <a:off x="7212976" y="5841054"/>
            <a:ext cx="1453439"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Review of IRB processes</a:t>
            </a:r>
            <a:endParaRPr lang="en-GB" sz="1600">
              <a:solidFill>
                <a:srgbClr val="000000"/>
              </a:solidFill>
              <a:latin typeface="Corbel" panose="020B0503020204020204"/>
            </a:endParaRPr>
          </a:p>
        </p:txBody>
      </p:sp>
      <p:sp>
        <p:nvSpPr>
          <p:cNvPr id="51" name="TextBox 50"/>
          <p:cNvSpPr txBox="1"/>
          <p:nvPr/>
        </p:nvSpPr>
        <p:spPr>
          <a:xfrm>
            <a:off x="1605374" y="5844573"/>
            <a:ext cx="1453437"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Belmont Report</a:t>
            </a:r>
          </a:p>
          <a:p>
            <a:pPr algn="ctr" defTabSz="457200"/>
            <a:r>
              <a:rPr lang="en-GB" sz="1400">
                <a:solidFill>
                  <a:srgbClr val="000000"/>
                </a:solidFill>
                <a:latin typeface="Corbel" panose="020B0503020204020204"/>
              </a:rPr>
              <a:t>1979</a:t>
            </a:r>
          </a:p>
        </p:txBody>
      </p:sp>
      <p:sp>
        <p:nvSpPr>
          <p:cNvPr id="45" name="Oval 44"/>
          <p:cNvSpPr/>
          <p:nvPr/>
        </p:nvSpPr>
        <p:spPr>
          <a:xfrm>
            <a:off x="9540904" y="0"/>
            <a:ext cx="2210881" cy="1016699"/>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061079624"/>
      </p:ext>
    </p:extLst>
  </p:cSld>
  <p:clrMapOvr>
    <a:masterClrMapping/>
  </p:clrMapOvr>
  <mc:AlternateContent xmlns:mc="http://schemas.openxmlformats.org/markup-compatibility/2006" xmlns:p14="http://schemas.microsoft.com/office/powerpoint/2010/main">
    <mc:Choice Requires="p14">
      <p:transition spd="slow" p14:dur="2000" advTm="550826"/>
    </mc:Choice>
    <mc:Fallback xmlns="">
      <p:transition spd="slow" advTm="55082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3391</TotalTime>
  <Words>3313</Words>
  <Application>Microsoft Office PowerPoint</Application>
  <PresentationFormat>Widescreen</PresentationFormat>
  <Paragraphs>504</Paragraphs>
  <Slides>51</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51</vt:i4>
      </vt:variant>
    </vt:vector>
  </HeadingPairs>
  <TitlesOfParts>
    <vt:vector size="67" baseType="lpstr">
      <vt:lpstr>Arial</vt:lpstr>
      <vt:lpstr>Arial Black</vt:lpstr>
      <vt:lpstr>Calibri</vt:lpstr>
      <vt:lpstr>Calibri Light</vt:lpstr>
      <vt:lpstr>Cambria</vt:lpstr>
      <vt:lpstr>Constantia</vt:lpstr>
      <vt:lpstr>Corbel</vt:lpstr>
      <vt:lpstr>merriweather</vt:lpstr>
      <vt:lpstr>open sans</vt:lpstr>
      <vt:lpstr>Symbol</vt:lpstr>
      <vt:lpstr>System Font Regular</vt:lpstr>
      <vt:lpstr>Times New Roman</vt:lpstr>
      <vt:lpstr>Wingdings</vt:lpstr>
      <vt:lpstr>Office Theme</vt:lpstr>
      <vt:lpstr>Main_Presentation_Title_Page</vt:lpstr>
      <vt:lpstr>1_Office Theme</vt:lpstr>
      <vt:lpstr>Patient Doctor relationship (Informed Consent  Confidentiality  Disclosure ) </vt:lpstr>
      <vt:lpstr>PowerPoint Presentation</vt:lpstr>
      <vt:lpstr>PowerPoint Presentation</vt:lpstr>
      <vt:lpstr>PowerPoint Presentation</vt:lpstr>
      <vt:lpstr>Learning Objective </vt:lpstr>
      <vt:lpstr>Sequence of  the Session </vt:lpstr>
      <vt:lpstr>Ethics and its fundamental principles</vt:lpstr>
      <vt:lpstr>A brief look into history </vt:lpstr>
      <vt:lpstr>A brief look at history</vt:lpstr>
      <vt:lpstr>7 ethical requirements </vt:lpstr>
      <vt:lpstr>Ethical review </vt:lpstr>
      <vt:lpstr>Functions of ERB</vt:lpstr>
      <vt:lpstr>Composition of an IRB/REC: </vt:lpstr>
      <vt:lpstr>Review of essential documents </vt:lpstr>
      <vt:lpstr>What is considered by IRB/REC?</vt:lpstr>
      <vt:lpstr>Contd…</vt:lpstr>
      <vt:lpstr>Contd…</vt:lpstr>
      <vt:lpstr>Risk versus benefit</vt:lpstr>
      <vt:lpstr>Identifying risk </vt:lpstr>
      <vt:lpstr>Identifying benefits </vt:lpstr>
      <vt:lpstr>Protecting against risk/harm</vt:lpstr>
      <vt:lpstr>Case Study 1 </vt:lpstr>
      <vt:lpstr>To consider….</vt:lpstr>
      <vt:lpstr>Informed consent </vt:lpstr>
      <vt:lpstr>What is informed consent </vt:lpstr>
      <vt:lpstr>PowerPoint Presentation</vt:lpstr>
      <vt:lpstr>PowerPoint Presentation</vt:lpstr>
      <vt:lpstr>Pre-requisites of valid Inform Consent</vt:lpstr>
      <vt:lpstr>Voluntariness</vt:lpstr>
      <vt:lpstr>Full Disclosure </vt:lpstr>
      <vt:lpstr>Essential Information for patient information sheet (PIL)</vt:lpstr>
      <vt:lpstr> Decision making capacity (requirements for valid consent)</vt:lpstr>
      <vt:lpstr>Points to consider</vt:lpstr>
      <vt:lpstr>Check comprehension </vt:lpstr>
      <vt:lpstr>Illiteracy</vt:lpstr>
      <vt:lpstr>Age of consent</vt:lpstr>
      <vt:lpstr>Adult without capacity </vt:lpstr>
      <vt:lpstr>Vulnerable Groups</vt:lpstr>
      <vt:lpstr>Case study 2  </vt:lpstr>
      <vt:lpstr>Contd…</vt:lpstr>
      <vt:lpstr>PowerPoint Presentation</vt:lpstr>
      <vt:lpstr>Waiver of consent</vt:lpstr>
      <vt:lpstr>Verbal consent</vt:lpstr>
      <vt:lpstr>Implied consent</vt:lpstr>
      <vt:lpstr>Confidentiality, Data Protection &amp; Essential Documents</vt:lpstr>
      <vt:lpstr>Ensuring confidentiality </vt:lpstr>
      <vt:lpstr>Consent to sharing data</vt:lpstr>
      <vt:lpstr>Anonymizing data</vt:lpstr>
      <vt:lpstr>End of lecture assessment </vt:lpstr>
      <vt:lpstr>Further reading  http://nbcpakistan.org.pk/assets/may-16-bioethics-facilitator-book---may-16%2C-2017.pdf </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kash</dc:creator>
  <cp:lastModifiedBy>Mehwish Riaz</cp:lastModifiedBy>
  <cp:revision>25</cp:revision>
  <dcterms:created xsi:type="dcterms:W3CDTF">2023-05-27T17:17:05Z</dcterms:created>
  <dcterms:modified xsi:type="dcterms:W3CDTF">2025-02-05T08:49:30Z</dcterms:modified>
</cp:coreProperties>
</file>