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1" r:id="rId3"/>
  </p:sldMasterIdLst>
  <p:notesMasterIdLst>
    <p:notesMasterId r:id="rId6"/>
  </p:notesMasterIdLst>
  <p:sldIdLst>
    <p:sldId id="302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06" r:id="rId30"/>
    <p:sldId id="303" r:id="rId31"/>
    <p:sldId id="304" r:id="rId32"/>
    <p:sldId id="305" r:id="rId33"/>
    <p:sldId id="299" r:id="rId34"/>
    <p:sldId id="301" r:id="rId35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AE8D5E-1CED-4E1E-9F14-ADB20C0664A7}" styleName="Table_1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CF6"/>
          </a:solidFill>
        </a:fill>
      </a:tcStyle>
    </a:wholeTbl>
    <a:band1H>
      <a:tcStyle>
        <a:tcBdr/>
        <a:fill>
          <a:solidFill>
            <a:srgbClr val="E3D6E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3D6ED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100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n"/>
          <p:cNvSpPr txBox="1"/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102" name="Google Shape;4102;n"/>
          <p:cNvSpPr txBox="1"/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103" name="Google Shape;4103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4" name="Google Shape;4104;n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105" name="Google Shape;4105;n"/>
          <p:cNvSpPr txBox="1"/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106" name="Google Shape;4106;n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62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p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4" name="Google Shape;4564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53" name="Shape 4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4" name="Google Shape;4654;p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5" name="Google Shape;4655;p1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62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1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4" name="Google Shape;4664;p1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7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2" name="Google Shape;4672;p1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3" name="Google Shape;4673;p1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80" name="Shape 4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1" name="Google Shape;4681;p1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2" name="Google Shape;4682;p1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89" name="Shape 4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0" name="Google Shape;4690;p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1" name="Google Shape;4691;p1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98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1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0" name="Google Shape;4700;p1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08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p1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0" name="Google Shape;4710;p1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18" name="Shape 4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9" name="Google Shape;4719;p1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0" name="Google Shape;4720;p1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28" name="Shape 4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Google Shape;4729;p2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0" name="Google Shape;4730;p2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38" name="Shape 4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9" name="Google Shape;4739;p2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40" name="Google Shape;4740;p2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70" name="Shape 4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1" name="Google Shape;4571;p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2" name="Google Shape;4572;p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48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p2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0" name="Google Shape;4750;p2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58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9" name="Google Shape;4759;p2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0" name="Google Shape;4760;p2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68" name="Shape 4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9" name="Google Shape;4769;p2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0" name="Google Shape;4770;p2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78" name="Shape 4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2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0" name="Google Shape;4780;p2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87" name="Shape 4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8" name="Google Shape;4788;p2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9" name="Google Shape;4789;p2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42" name="Shape 4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3" name="Google Shape;4943;p4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44" name="Google Shape;4944;p4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60" name="Shape 4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1" name="Google Shape;4961;p4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62" name="Google Shape;4962;p4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78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0" name="Google Shape;4580;p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87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Google Shape;4588;p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9" name="Google Shape;4589;p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96" name="Shape 4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" name="Google Shape;4597;p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8" name="Google Shape;4598;p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05" name="Shape 4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6" name="Google Shape;4606;p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7" name="Google Shape;4607;p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5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Google Shape;4616;p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7" name="Google Shape;4617;p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24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p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6" name="Google Shape;4626;p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44" name="Shape 4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5" name="Google Shape;4645;p1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6" name="Google Shape;4646;p1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4554" name="Shape 4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5" name="Google Shape;4555;p33"/>
          <p:cNvSpPr txBox="1"/>
          <p:nvPr>
            <p:ph type="title"/>
          </p:nvPr>
        </p:nvSpPr>
        <p:spPr>
          <a:xfrm>
            <a:off x="716775" y="681200"/>
            <a:ext cx="7710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p31"/>
          <p:cNvSpPr txBox="1"/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552" name="Google Shape;4552;p31"/>
          <p:cNvSpPr txBox="1"/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sz="3200" b="1">
                <a:sym typeface="+mn-ea"/>
              </a:rPr>
              <a:t>FOREIGN BODIES IN EAR &amp; NOSE</a:t>
            </a:r>
            <a:br>
              <a:rPr lang="en-US" sz="3200" b="1">
                <a:sym typeface="+mn-ea"/>
              </a:rPr>
            </a:br>
            <a:endParaRPr lang="en-US" sz="3200" b="1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3836670"/>
            <a:ext cx="83724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7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p44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EPIDEMIOLOGY</a:t>
            </a:r>
            <a:endParaRPr lang="en-US"/>
          </a:p>
        </p:txBody>
      </p:sp>
      <p:sp>
        <p:nvSpPr>
          <p:cNvPr id="4649" name="Google Shape;4649;p44"/>
          <p:cNvSpPr txBox="1"/>
          <p:nvPr>
            <p:ph type="body" idx="1"/>
          </p:nvPr>
        </p:nvSpPr>
        <p:spPr>
          <a:xfrm>
            <a:off x="875621" y="2017469"/>
            <a:ext cx="73344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Age: common in paediatrics, esp between 1-5 years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Adults with mental retardation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Time of year: common during holiday periods when children are free to play around</a:t>
            </a:r>
            <a:endParaRPr lang="en-US"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650" name="Google Shape;4650;p44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51" name="Google Shape;4651;p44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52" name="Google Shape;4652;p44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56" name="Shape 4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7" name="Google Shape;4657;p45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Principle of Foreign Body removal</a:t>
            </a:r>
            <a:endParaRPr lang="en-US"/>
          </a:p>
        </p:txBody>
      </p:sp>
      <p:sp>
        <p:nvSpPr>
          <p:cNvPr id="4658" name="Google Shape;4658;p45"/>
          <p:cNvSpPr txBox="1"/>
          <p:nvPr>
            <p:ph type="body" idx="1"/>
          </p:nvPr>
        </p:nvSpPr>
        <p:spPr>
          <a:xfrm>
            <a:off x="875621" y="2017469"/>
            <a:ext cx="73344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Adequate patient exposure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Patient must be well relaxed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Adequate lighting 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Adequate skill</a:t>
            </a:r>
            <a:endParaRPr sz="2400"/>
          </a:p>
        </p:txBody>
      </p:sp>
      <p:sp>
        <p:nvSpPr>
          <p:cNvPr id="4659" name="Google Shape;4659;p45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60" name="Google Shape;4660;p45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61" name="Google Shape;4661;p45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65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46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67" name="Google Shape;4667;p46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68" name="Google Shape;4668;p46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aphicFrame>
        <p:nvGraphicFramePr>
          <p:cNvPr id="4669" name="Google Shape;4669;p46"/>
          <p:cNvGraphicFramePr/>
          <p:nvPr/>
        </p:nvGraphicFramePr>
        <p:xfrm>
          <a:off x="1070809" y="1635930"/>
          <a:ext cx="6292500" cy="5057025"/>
        </p:xfrm>
        <a:graphic>
          <a:graphicData uri="http://schemas.openxmlformats.org/drawingml/2006/table">
            <a:tbl>
              <a:tblPr firstRow="1" bandRow="1">
                <a:noFill/>
                <a:tableStyleId>{B3AE8D5E-1CED-4E1E-9F14-ADB20C0664A7}</a:tableStyleId>
              </a:tblPr>
              <a:tblGrid>
                <a:gridCol w="3240925"/>
                <a:gridCol w="3051575"/>
              </a:tblGrid>
              <a:tr h="87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ANIMATE 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INANIMATE 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</a:tr>
              <a:tr h="70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Maggot</a:t>
                      </a:r>
                      <a:endParaRPr lang="en-US"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Vegetable FB </a:t>
                      </a:r>
                      <a:endParaRPr lang="en-US"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(Peas, Beans)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</a:tr>
              <a:tr h="70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Worms</a:t>
                      </a:r>
                      <a:endParaRPr lang="en-US"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 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Mineral FB </a:t>
                      </a:r>
                      <a:endParaRPr lang="en-US"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        </a:t>
                      </a:r>
                      <a:r>
                        <a:rPr lang="en-US" sz="2000" u="none" strike="noStrike" cap="none"/>
                        <a:t>(Metal, plastic toys)</a:t>
                      </a:r>
                      <a:endParaRPr sz="2000" u="none" strike="noStrike" cap="none"/>
                    </a:p>
                  </a:txBody>
                  <a:tcPr marL="68575" marR="68575" marT="34300" marB="34300"/>
                </a:tc>
              </a:tr>
              <a:tr h="101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            Cockroach</a:t>
                      </a:r>
                      <a:endParaRPr lang="en-US"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Post Surgical </a:t>
                      </a:r>
                      <a:endParaRPr lang="en-US"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(swabs, packs, cotton buds)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</a:tr>
              <a:tr h="87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                  Flies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Sequestra </a:t>
                      </a:r>
                      <a:endParaRPr lang="en-US" sz="2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(Syphillis, Neoplasms)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</a:tr>
              <a:tr h="87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                 Ants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/>
                        <a:t>Eraser, crayon, paper wads</a:t>
                      </a:r>
                      <a:endParaRPr sz="2100" u="none" strike="noStrike" cap="none"/>
                    </a:p>
                  </a:txBody>
                  <a:tcPr marL="68575" marR="68575" marT="34300" marB="34300"/>
                </a:tc>
              </a:tr>
            </a:tbl>
          </a:graphicData>
        </a:graphic>
      </p:graphicFrame>
      <p:sp>
        <p:nvSpPr>
          <p:cNvPr id="4670" name="Google Shape;4670;p46"/>
          <p:cNvSpPr txBox="1"/>
          <p:nvPr/>
        </p:nvSpPr>
        <p:spPr>
          <a:xfrm>
            <a:off x="1267324" y="472241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Classification</a:t>
            </a:r>
            <a:endParaRPr sz="36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74" name="Shape 4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5" name="Google Shape;4675;p47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Ear Foreign Body</a:t>
            </a:r>
            <a:endParaRPr lang="en-US"/>
          </a:p>
        </p:txBody>
      </p:sp>
      <p:sp>
        <p:nvSpPr>
          <p:cNvPr id="4676" name="Google Shape;4676;p47"/>
          <p:cNvSpPr txBox="1"/>
          <p:nvPr>
            <p:ph type="body" idx="1"/>
          </p:nvPr>
        </p:nvSpPr>
        <p:spPr>
          <a:xfrm>
            <a:off x="875621" y="2653170"/>
            <a:ext cx="73344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>
                <a:solidFill>
                  <a:schemeClr val="tx1"/>
                </a:solidFill>
              </a:rPr>
              <a:t>Common in Paediatrics age group</a:t>
            </a:r>
            <a:endParaRPr lang="en-US" sz="2400">
              <a:solidFill>
                <a:schemeClr val="tx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>
                <a:solidFill>
                  <a:schemeClr val="tx1"/>
                </a:solidFill>
              </a:rPr>
              <a:t>Insects seen in adults</a:t>
            </a:r>
            <a:endParaRPr lang="en-US" sz="2400">
              <a:solidFill>
                <a:schemeClr val="tx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>
                <a:solidFill>
                  <a:schemeClr val="tx1"/>
                </a:solidFill>
              </a:rPr>
              <a:t>Rarely urgent- can wait</a:t>
            </a:r>
            <a:endParaRPr lang="en-US" sz="2400">
              <a:solidFill>
                <a:schemeClr val="tx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>
                <a:solidFill>
                  <a:schemeClr val="tx1"/>
                </a:solidFill>
              </a:rPr>
              <a:t>Mostly in ear canal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677" name="Google Shape;4677;p47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78" name="Google Shape;4678;p47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79" name="Google Shape;4679;p47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83" name="Shape 4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4" name="Google Shape;4684;p48"/>
          <p:cNvSpPr txBox="1"/>
          <p:nvPr>
            <p:ph type="title"/>
          </p:nvPr>
        </p:nvSpPr>
        <p:spPr>
          <a:xfrm>
            <a:off x="875620" y="1143001"/>
            <a:ext cx="73344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</a:p>
        </p:txBody>
      </p:sp>
      <p:sp>
        <p:nvSpPr>
          <p:cNvPr id="4685" name="Google Shape;4685;p48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86" name="Google Shape;4686;p48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7" name="Google Shape;4687;p48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688" name="Google Shape;4688;p48" descr="A diagram of a human ea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43791" y="1937565"/>
            <a:ext cx="6552054" cy="36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92" name="Shape 4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p49"/>
          <p:cNvSpPr txBox="1"/>
          <p:nvPr>
            <p:ph type="title"/>
          </p:nvPr>
        </p:nvSpPr>
        <p:spPr>
          <a:xfrm>
            <a:off x="875620" y="1143002"/>
            <a:ext cx="733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Techniques of Removal</a:t>
            </a:r>
            <a:endParaRPr lang="en-US"/>
          </a:p>
        </p:txBody>
      </p:sp>
      <p:sp>
        <p:nvSpPr>
          <p:cNvPr id="4694" name="Google Shape;4694;p49"/>
          <p:cNvSpPr txBox="1"/>
          <p:nvPr>
            <p:ph type="body" idx="1"/>
          </p:nvPr>
        </p:nvSpPr>
        <p:spPr>
          <a:xfrm>
            <a:off x="875620" y="2394284"/>
            <a:ext cx="73929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000"/>
              <a:t>Forceps Removal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000"/>
              <a:t>Ear syringing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000"/>
              <a:t>Suction method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000"/>
              <a:t>Microscopic removal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000"/>
              <a:t>Postaural approach</a:t>
            </a:r>
            <a:endParaRPr lang="en-US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>
                <a:solidFill>
                  <a:srgbClr val="0070C0"/>
                </a:solidFill>
              </a:rPr>
              <a:t>Sometimes Antibiotic Ear drops are given post removal</a:t>
            </a:r>
            <a:endParaRPr sz="2000">
              <a:solidFill>
                <a:srgbClr val="0070C0"/>
              </a:solidFill>
            </a:endParaRPr>
          </a:p>
        </p:txBody>
      </p:sp>
      <p:sp>
        <p:nvSpPr>
          <p:cNvPr id="4695" name="Google Shape;4695;p49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96" name="Google Shape;4696;p49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7" name="Google Shape;4697;p49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01" name="Shape 4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2" name="Google Shape;4702;p50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Living Foreign Body</a:t>
            </a:r>
            <a:endParaRPr lang="en-US"/>
          </a:p>
        </p:txBody>
      </p:sp>
      <p:sp>
        <p:nvSpPr>
          <p:cNvPr id="4703" name="Google Shape;4703;p50"/>
          <p:cNvSpPr txBox="1"/>
          <p:nvPr>
            <p:ph type="body" idx="1"/>
          </p:nvPr>
        </p:nvSpPr>
        <p:spPr>
          <a:xfrm>
            <a:off x="300990" y="2418080"/>
            <a:ext cx="4511040" cy="32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chemeClr val="tx1"/>
                </a:solidFill>
              </a:rPr>
              <a:t>Causes pain and intense irritation</a:t>
            </a:r>
            <a:endParaRPr lang="en-US" sz="20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chemeClr val="tx1"/>
                </a:solidFill>
              </a:rPr>
              <a:t>First Insect should be killed by household remedy like instilling </a:t>
            </a:r>
            <a:r>
              <a:rPr lang="en-US" sz="2000" b="1" u="sng">
                <a:solidFill>
                  <a:schemeClr val="tx1"/>
                </a:solidFill>
              </a:rPr>
              <a:t>Oil or Chloroform water or Spirit</a:t>
            </a:r>
            <a:endParaRPr lang="en-US" sz="2000" b="1" u="sng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chemeClr val="tx1"/>
                </a:solidFill>
              </a:rPr>
              <a:t>No attempt should made to catch insect alive and removal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04" name="Google Shape;4704;p50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05" name="Google Shape;4705;p50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6" name="Google Shape;4706;p50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07" name="Google Shape;4707;p50" descr="A person cleaning an ear with a small bug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70917" y="3027600"/>
            <a:ext cx="3873083" cy="257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1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51"/>
          <p:cNvSpPr txBox="1"/>
          <p:nvPr>
            <p:ph type="title"/>
          </p:nvPr>
        </p:nvSpPr>
        <p:spPr>
          <a:xfrm>
            <a:off x="875620" y="1143002"/>
            <a:ext cx="7334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Foreign Body in Nose &amp; Consequences</a:t>
            </a:r>
            <a:endParaRPr lang="en-US"/>
          </a:p>
        </p:txBody>
      </p:sp>
      <p:sp>
        <p:nvSpPr>
          <p:cNvPr id="4713" name="Google Shape;4713;p51"/>
          <p:cNvSpPr txBox="1"/>
          <p:nvPr>
            <p:ph type="body" idx="1"/>
          </p:nvPr>
        </p:nvSpPr>
        <p:spPr>
          <a:xfrm>
            <a:off x="875620" y="2589799"/>
            <a:ext cx="73344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714" name="Google Shape;4714;p51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15" name="Google Shape;4715;p51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6" name="Google Shape;4716;p51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aphicFrame>
        <p:nvGraphicFramePr>
          <p:cNvPr id="4717" name="Google Shape;4717;p51"/>
          <p:cNvGraphicFramePr/>
          <p:nvPr/>
        </p:nvGraphicFramePr>
        <p:xfrm>
          <a:off x="1314449" y="1810754"/>
          <a:ext cx="6157150" cy="3260975"/>
        </p:xfrm>
        <a:graphic>
          <a:graphicData uri="http://schemas.openxmlformats.org/drawingml/2006/table">
            <a:tbl>
              <a:tblPr firstRow="1" bandRow="1">
                <a:noFill/>
                <a:tableStyleId>{B3AE8D5E-1CED-4E1E-9F14-ADB20C0664A7}</a:tableStyleId>
              </a:tblPr>
              <a:tblGrid>
                <a:gridCol w="3078575"/>
                <a:gridCol w="3078575"/>
              </a:tblGrid>
              <a:tr h="99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Inert Foreign Body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Vegetable Foreign Body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82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Infection and inflammation of mucous membrane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Absorb water and swell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82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Granulation tissue formation and ulceration of mucosa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Evokes brisk inflammatory response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61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Necrosis of bone or cartilage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21" name="Shape 4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" name="Google Shape;4722;p52"/>
          <p:cNvSpPr txBox="1"/>
          <p:nvPr>
            <p:ph type="title"/>
          </p:nvPr>
        </p:nvSpPr>
        <p:spPr>
          <a:xfrm>
            <a:off x="875620" y="1143002"/>
            <a:ext cx="733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Foreign body Symptoms</a:t>
            </a:r>
            <a:endParaRPr lang="en-US"/>
          </a:p>
        </p:txBody>
      </p:sp>
      <p:sp>
        <p:nvSpPr>
          <p:cNvPr id="4723" name="Google Shape;4723;p52"/>
          <p:cNvSpPr txBox="1"/>
          <p:nvPr>
            <p:ph type="body" idx="1"/>
          </p:nvPr>
        </p:nvSpPr>
        <p:spPr>
          <a:xfrm>
            <a:off x="854210" y="2565735"/>
            <a:ext cx="45600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Unilateral fetid discharge </a:t>
            </a:r>
            <a:endParaRPr lang="en-US" sz="20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Discharge is mucopurulent or blood stained</a:t>
            </a:r>
            <a:endParaRPr lang="en-US" sz="20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Unilateral nasal obstruction</a:t>
            </a:r>
            <a:endParaRPr lang="en-US" sz="20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Pain</a:t>
            </a:r>
            <a:endParaRPr lang="en-US" sz="20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Nasal bleed</a:t>
            </a:r>
            <a:endParaRPr lang="en-US" sz="20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Excoriation of nasal vestibular skin</a:t>
            </a:r>
            <a:endParaRPr lang="en-US" sz="2000"/>
          </a:p>
        </p:txBody>
      </p:sp>
      <p:sp>
        <p:nvSpPr>
          <p:cNvPr id="4724" name="Google Shape;4724;p52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25" name="Google Shape;4725;p52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6" name="Google Shape;4726;p52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27" name="Google Shape;4727;p52" descr="Close-up of a person's nose&#10;&#10;Description automatically generated"/>
          <p:cNvPicPr preferRelativeResize="0"/>
          <p:nvPr/>
        </p:nvPicPr>
        <p:blipFill rotWithShape="1">
          <a:blip r:embed="rId1"/>
          <a:srcRect l="51455" t="25698" r="16838" b="20471"/>
          <a:stretch>
            <a:fillRect/>
          </a:stretch>
        </p:blipFill>
        <p:spPr>
          <a:xfrm>
            <a:off x="5414210" y="2647379"/>
            <a:ext cx="2920581" cy="278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3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Google Shape;4732;p53"/>
          <p:cNvSpPr txBox="1"/>
          <p:nvPr>
            <p:ph type="title"/>
          </p:nvPr>
        </p:nvSpPr>
        <p:spPr>
          <a:xfrm>
            <a:off x="875620" y="1143001"/>
            <a:ext cx="7334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Local Examination </a:t>
            </a:r>
            <a:endParaRPr lang="en-US"/>
          </a:p>
        </p:txBody>
      </p:sp>
      <p:sp>
        <p:nvSpPr>
          <p:cNvPr id="4733" name="Google Shape;4733;p53"/>
          <p:cNvSpPr txBox="1"/>
          <p:nvPr>
            <p:ph type="body" idx="1"/>
          </p:nvPr>
        </p:nvSpPr>
        <p:spPr>
          <a:xfrm>
            <a:off x="493295" y="2418347"/>
            <a:ext cx="5888400" cy="3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Main diagnostic tool </a:t>
            </a:r>
            <a:endParaRPr lang="en-US" sz="2000"/>
          </a:p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Object mostly found beneath INFERIOR TURBINATE or ANTERIOR TO MIDDLE TURBINATE</a:t>
            </a:r>
            <a:endParaRPr lang="en-US" sz="2000"/>
          </a:p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Erythema, edema</a:t>
            </a:r>
            <a:endParaRPr lang="en-US" sz="2000"/>
          </a:p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Bleeding, fetid nasal discharge</a:t>
            </a:r>
            <a:endParaRPr lang="en-US" sz="2000"/>
          </a:p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Visualize TM for acute otitis media</a:t>
            </a:r>
            <a:endParaRPr lang="en-US" sz="2000"/>
          </a:p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Assess for sinusitis</a:t>
            </a:r>
            <a:endParaRPr lang="en-US" sz="2000"/>
          </a:p>
        </p:txBody>
      </p:sp>
      <p:sp>
        <p:nvSpPr>
          <p:cNvPr id="4734" name="Google Shape;4734;p53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35" name="Google Shape;4735;p53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6" name="Google Shape;4736;p53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37" name="Google Shape;4737;p53" descr="A close-up of a person's mouth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546559" y="3061032"/>
            <a:ext cx="3598838" cy="268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65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Google Shape;4566;p35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University Motto, Vision, Values &amp; Goals</a:t>
            </a:r>
            <a:endParaRPr lang="en-US"/>
          </a:p>
        </p:txBody>
      </p:sp>
      <p:sp>
        <p:nvSpPr>
          <p:cNvPr id="4567" name="Google Shape;4567;p35"/>
          <p:cNvSpPr txBox="1"/>
          <p:nvPr>
            <p:ph type="body" idx="1"/>
          </p:nvPr>
        </p:nvSpPr>
        <p:spPr>
          <a:xfrm>
            <a:off x="481264" y="1564105"/>
            <a:ext cx="76296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>
                <a:solidFill>
                  <a:srgbClr val="7030A0"/>
                </a:solidFill>
              </a:rPr>
              <a:t>Mission Statement</a:t>
            </a:r>
            <a:endParaRPr lang="en-US" sz="16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To impart evidence-based research-oriented health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professional education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Best possible patient care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Mutual respect, ethical practice of healthcare and social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accountability.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>
                <a:solidFill>
                  <a:srgbClr val="7030A0"/>
                </a:solidFill>
              </a:rPr>
              <a:t>Vision and Values</a:t>
            </a:r>
            <a:endParaRPr lang="en-US" sz="16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Highly recognized and accredited centre of excellence in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Medical Education, using evidence-based training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techniques for development of highly competent health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professionals, who are lifelong experiential learner and are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socially accountable.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>
                <a:solidFill>
                  <a:srgbClr val="7030A0"/>
                </a:solidFill>
              </a:rPr>
              <a:t>Goals</a:t>
            </a:r>
            <a:endParaRPr lang="en-US" sz="16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The Undergraduate Integrated Learning Program is geared to</a:t>
            </a:r>
            <a:endParaRPr lang="en-US"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provide you with quality medical education inan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environment designed to:</a:t>
            </a:r>
            <a:endParaRPr lang="en-US" sz="1600"/>
          </a:p>
        </p:txBody>
      </p:sp>
      <p:sp>
        <p:nvSpPr>
          <p:cNvPr id="4568" name="Google Shape;4568;p35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9" name="Google Shape;4569;p35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41" name="Shape 4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2" name="Google Shape;4742;p54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Investigations </a:t>
            </a:r>
            <a:endParaRPr lang="en-US"/>
          </a:p>
        </p:txBody>
      </p:sp>
      <p:sp>
        <p:nvSpPr>
          <p:cNvPr id="4743" name="Google Shape;4743;p54"/>
          <p:cNvSpPr txBox="1"/>
          <p:nvPr>
            <p:ph type="body" idx="1"/>
          </p:nvPr>
        </p:nvSpPr>
        <p:spPr>
          <a:xfrm>
            <a:off x="875621" y="2755232"/>
            <a:ext cx="4779300" cy="28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Xray Nose and PNS may reveal radiopaque FB</a:t>
            </a:r>
            <a:endParaRPr lang="en-US" sz="200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Nasal endoscopy</a:t>
            </a:r>
            <a:endParaRPr sz="2000"/>
          </a:p>
        </p:txBody>
      </p:sp>
      <p:sp>
        <p:nvSpPr>
          <p:cNvPr id="4744" name="Google Shape;4744;p54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45" name="Google Shape;4745;p54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746" name="Google Shape;4746;p54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47" name="Google Shape;4747;p54" descr="A close-up of x-ray images&#10;&#10;Description automatically generated"/>
          <p:cNvPicPr preferRelativeResize="0"/>
          <p:nvPr/>
        </p:nvPicPr>
        <p:blipFill rotWithShape="1">
          <a:blip r:embed="rId1"/>
          <a:srcRect l="63945" t="2752" r="12896" b="2978"/>
          <a:stretch>
            <a:fillRect/>
          </a:stretch>
        </p:blipFill>
        <p:spPr>
          <a:xfrm>
            <a:off x="5137484" y="1507626"/>
            <a:ext cx="2911642" cy="479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51" name="Shape 4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2" name="Google Shape;4752;p55"/>
          <p:cNvSpPr txBox="1"/>
          <p:nvPr>
            <p:ph type="body" idx="1"/>
          </p:nvPr>
        </p:nvSpPr>
        <p:spPr>
          <a:xfrm>
            <a:off x="709865" y="1253491"/>
            <a:ext cx="5185500" cy="4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800" b="1" u="sng"/>
              <a:t>Positive pressure technique </a:t>
            </a:r>
            <a:endParaRPr lang="en-US" sz="2800" b="1" u="sng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en-US" sz="2000"/>
              <a:t>Tell the kid that parent is going to give them a kiss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en-US" sz="2000"/>
              <a:t>Instruct the parent to form a good seal on the mouth 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en-US" sz="2000"/>
              <a:t>Then blow into mouth while occluding unaffected nostril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en-US" sz="2000"/>
              <a:t>It has a very low risk of barotrauma (&lt;60 mmHg), similar to sneeze </a:t>
            </a:r>
            <a:endParaRPr sz="2000"/>
          </a:p>
        </p:txBody>
      </p:sp>
      <p:sp>
        <p:nvSpPr>
          <p:cNvPr id="4753" name="Google Shape;4753;p55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54" name="Google Shape;4754;p55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5" name="Google Shape;4755;p55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56" name="Google Shape;4756;p55" descr="Foreign body in ENT"/>
          <p:cNvPicPr preferRelativeResize="0"/>
          <p:nvPr/>
        </p:nvPicPr>
        <p:blipFill rotWithShape="1">
          <a:blip r:embed="rId1"/>
          <a:srcRect l="59210" t="50875" r="8552" b="6318"/>
          <a:stretch>
            <a:fillRect/>
          </a:stretch>
        </p:blipFill>
        <p:spPr>
          <a:xfrm>
            <a:off x="5355153" y="3614018"/>
            <a:ext cx="3671539" cy="27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4757" name="Google Shape;4757;p55"/>
          <p:cNvSpPr txBox="1"/>
          <p:nvPr/>
        </p:nvSpPr>
        <p:spPr>
          <a:xfrm>
            <a:off x="830179" y="240632"/>
            <a:ext cx="6545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Methods of Removal</a:t>
            </a:r>
            <a:endParaRPr sz="3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61" name="Shape 4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2" name="Google Shape;4762;p56"/>
          <p:cNvSpPr txBox="1"/>
          <p:nvPr>
            <p:ph type="body" idx="1"/>
          </p:nvPr>
        </p:nvSpPr>
        <p:spPr>
          <a:xfrm>
            <a:off x="709865" y="1253491"/>
            <a:ext cx="4572000" cy="4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Child is restrained in upright position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Add few drops of nasal decongestant 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Proper suctioning to visualize FB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Curved hook is passed beyond FB</a:t>
            </a:r>
            <a:endParaRPr lang="en-US" sz="2000"/>
          </a:p>
          <a:p>
            <a:pPr marL="385445" lvl="0" indent="-385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And gradually drawn forward and removed completey</a:t>
            </a:r>
            <a:endParaRPr sz="2000"/>
          </a:p>
        </p:txBody>
      </p:sp>
      <p:sp>
        <p:nvSpPr>
          <p:cNvPr id="4763" name="Google Shape;4763;p56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64" name="Google Shape;4764;p56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5" name="Google Shape;4765;p56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766" name="Google Shape;4766;p56"/>
          <p:cNvSpPr txBox="1"/>
          <p:nvPr/>
        </p:nvSpPr>
        <p:spPr>
          <a:xfrm>
            <a:off x="830179" y="240632"/>
            <a:ext cx="6545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Methods of Removal</a:t>
            </a:r>
            <a:endParaRPr sz="3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767" name="Google Shape;4767;p56" descr="A drawing of a person's nose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168906" y="2868780"/>
            <a:ext cx="3689344" cy="240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71" name="Shape 4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" name="Google Shape;4772;p57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Using Fogarty Catheter</a:t>
            </a:r>
            <a:endParaRPr lang="en-US"/>
          </a:p>
        </p:txBody>
      </p:sp>
      <p:sp>
        <p:nvSpPr>
          <p:cNvPr id="4773" name="Google Shape;4773;p57"/>
          <p:cNvSpPr txBox="1"/>
          <p:nvPr>
            <p:ph type="body" idx="1"/>
          </p:nvPr>
        </p:nvSpPr>
        <p:spPr>
          <a:xfrm>
            <a:off x="875621" y="2653171"/>
            <a:ext cx="44304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rgbClr val="EAE9F8"/>
                </a:solidFill>
              </a:rPr>
              <a:t>Ensure that balloon is intact </a:t>
            </a:r>
            <a:endParaRPr lang="en-US" sz="2000">
              <a:solidFill>
                <a:srgbClr val="EAE9F8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rgbClr val="EAE9F8"/>
                </a:solidFill>
              </a:rPr>
              <a:t>Catheter is placed beyond the FB</a:t>
            </a:r>
            <a:endParaRPr lang="en-US" sz="2000">
              <a:solidFill>
                <a:srgbClr val="EAE9F8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rgbClr val="EAE9F8"/>
                </a:solidFill>
              </a:rPr>
              <a:t>Balloon is then inflated, catheter is withdrawn</a:t>
            </a:r>
            <a:endParaRPr lang="en-US" sz="2000">
              <a:solidFill>
                <a:srgbClr val="EAE9F8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>
                <a:solidFill>
                  <a:srgbClr val="EAE9F8"/>
                </a:solidFill>
              </a:rPr>
              <a:t>Through the anterior nares pulling the FB</a:t>
            </a:r>
            <a:endParaRPr sz="2000">
              <a:solidFill>
                <a:srgbClr val="EAE9F8"/>
              </a:solidFill>
            </a:endParaRPr>
          </a:p>
        </p:txBody>
      </p:sp>
      <p:sp>
        <p:nvSpPr>
          <p:cNvPr id="4774" name="Google Shape;4774;p57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75" name="Google Shape;4775;p57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776" name="Google Shape;4776;p57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777" name="Google Shape;4777;p57" descr="Diagram of the anatomy of the human body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305926" y="2558465"/>
            <a:ext cx="3797886" cy="262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81" name="Shape 4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8"/>
          <p:cNvSpPr txBox="1"/>
          <p:nvPr>
            <p:ph type="body" idx="1"/>
          </p:nvPr>
        </p:nvSpPr>
        <p:spPr>
          <a:xfrm>
            <a:off x="818147" y="1876926"/>
            <a:ext cx="7392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/>
              <a:buChar char="o"/>
            </a:pPr>
            <a:r>
              <a:rPr lang="en-US" sz="2400"/>
              <a:t>Uncooperative and very apprehensive patients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/>
              <a:buChar char="o"/>
            </a:pPr>
            <a:r>
              <a:rPr lang="en-US" sz="2400"/>
              <a:t>If troublesome bleeding is anticipated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/>
              <a:buChar char="o"/>
            </a:pPr>
            <a:r>
              <a:rPr lang="en-US" sz="2400"/>
              <a:t>If the FB is posteriorly placed with a risk of pushing it back into nasopharynx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/>
              <a:buChar char="o"/>
            </a:pPr>
            <a:r>
              <a:rPr lang="en-US" sz="2400"/>
              <a:t>If a FB is strongly suspected but cannot be seen in Anterior rhinoscopy</a:t>
            </a:r>
            <a:endParaRPr lang="en-US"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783" name="Google Shape;4783;p58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84" name="Google Shape;4784;p58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5" name="Google Shape;4785;p58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786" name="Google Shape;4786;p58"/>
          <p:cNvSpPr txBox="1"/>
          <p:nvPr/>
        </p:nvSpPr>
        <p:spPr>
          <a:xfrm>
            <a:off x="818147" y="792740"/>
            <a:ext cx="701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Indication of GA</a:t>
            </a:r>
            <a:endParaRPr sz="2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90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p59"/>
          <p:cNvSpPr txBox="1"/>
          <p:nvPr>
            <p:ph type="title"/>
          </p:nvPr>
        </p:nvSpPr>
        <p:spPr>
          <a:xfrm>
            <a:off x="923633" y="959646"/>
            <a:ext cx="73344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Removal under GA</a:t>
            </a:r>
            <a:endParaRPr lang="en-US"/>
          </a:p>
        </p:txBody>
      </p:sp>
      <p:sp>
        <p:nvSpPr>
          <p:cNvPr id="4792" name="Google Shape;4792;p59"/>
          <p:cNvSpPr txBox="1"/>
          <p:nvPr>
            <p:ph type="body" idx="1"/>
          </p:nvPr>
        </p:nvSpPr>
        <p:spPr>
          <a:xfrm>
            <a:off x="875621" y="2017469"/>
            <a:ext cx="73344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Patient is anesthetized with cuffed ETT tube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Pharyngeal pack placed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 if FB is placed posteriorly, patient positioned in ROSE position and mouth gag applied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Palate is generally retracted with a catheter which is placed through unaffected nasal cavity</a:t>
            </a:r>
            <a:endParaRPr lang="en-US"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400"/>
              <a:t>FB is pushed from anterior nares into the nasopharynx and picked with forceps</a:t>
            </a:r>
            <a:endParaRPr lang="en-US" sz="2400"/>
          </a:p>
        </p:txBody>
      </p:sp>
      <p:sp>
        <p:nvSpPr>
          <p:cNvPr id="4793" name="Google Shape;4793;p59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794" name="Google Shape;4794;p59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000"/>
              <a:t>A 5-year-old girl,  presents to the ENT clinic with a 6-month history of unilateral nasal obstruction, purulent nasal discharge, and occasional facial pain.</a:t>
            </a: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RHINOLITH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000"/>
              <a:t>A rhinolith is a stone (mineralized foreign body )that forms in the nasal cavity that can cause nasal obstruction, foul smelling discharge, and sinus problems. 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It is caused by missed foreign body in nose,in which calcified stone is  formed around a foreign object, blood clot, or secretion in the nasal cavity</a:t>
            </a: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172075" y="3208655"/>
            <a:ext cx="3103245" cy="32423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966085" y="2045970"/>
            <a:ext cx="3211830" cy="39935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Treatment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000"/>
              <a:t>Usual treatment comprises removal of the rhinolith which unless easily accessible necessitates general anesthesia due to the difficulty inherent in retrieving it and associated hemorrhage</a:t>
            </a: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73" name="Shape 4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4" name="Google Shape;4574;p36"/>
          <p:cNvSpPr txBox="1"/>
          <p:nvPr>
            <p:ph type="title"/>
          </p:nvPr>
        </p:nvSpPr>
        <p:spPr>
          <a:xfrm>
            <a:off x="875620" y="1143001"/>
            <a:ext cx="73344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SEQUENCE OF LGIS</a:t>
            </a:r>
            <a:endParaRPr lang="en-US"/>
          </a:p>
        </p:txBody>
      </p:sp>
      <p:sp>
        <p:nvSpPr>
          <p:cNvPr id="4575" name="Google Shape;4575;p36"/>
          <p:cNvSpPr txBox="1"/>
          <p:nvPr>
            <p:ph type="body" idx="1"/>
          </p:nvPr>
        </p:nvSpPr>
        <p:spPr>
          <a:xfrm>
            <a:off x="776560" y="2050312"/>
            <a:ext cx="7334400" cy="3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Learning Objectives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Related Physiology and biochemistry (horizontal integration 15%)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Related clinical/ congenital abnormalities (Vertical integration-10%)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Research article related to topics (3%)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Ethics (2%)</a:t>
            </a:r>
            <a:endParaRPr lang="en-US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500"/>
          </a:p>
        </p:txBody>
      </p:sp>
      <p:sp>
        <p:nvSpPr>
          <p:cNvPr id="4576" name="Google Shape;4576;p36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7" name="Google Shape;4577;p36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45" name="Shape 4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" name="Google Shape;4946;p7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3600"/>
              <a:t>Research </a:t>
            </a:r>
            <a:br>
              <a:rPr lang="en-US" sz="3600"/>
            </a:br>
            <a:r>
              <a:rPr lang="en-US" sz="3600"/>
              <a:t> </a:t>
            </a:r>
            <a:endParaRPr sz="3600"/>
          </a:p>
        </p:txBody>
      </p:sp>
      <p:sp>
        <p:nvSpPr>
          <p:cNvPr id="4947" name="Google Shape;4947;p77"/>
          <p:cNvSpPr txBox="1"/>
          <p:nvPr>
            <p:ph type="subTitle" idx="1"/>
          </p:nvPr>
        </p:nvSpPr>
        <p:spPr>
          <a:xfrm>
            <a:off x="720000" y="1552533"/>
            <a:ext cx="77040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 panose="020B0604020202020204"/>
              <a:buChar char="•"/>
            </a:pPr>
            <a:r>
              <a:rPr lang="en-US" sz="2000"/>
              <a:t>Kekre M, Chakravarty S, Agarwal R. Foreign Bodies in Ear, Nose, Throat and Maxillofacial Region: A Study on Their Clinical Profile and Complications. Indian J Otolaryngol Head Neck Surg. 2022 Dec;74(Suppl 3):4483-4494. doi: 10.1007/s12070-020-02233-w. Epub 2020 Oct 23. PMID: 36742524; PMCID: PMC9895506.</a:t>
            </a:r>
            <a:endParaRPr lang="en-US" sz="2000"/>
          </a:p>
          <a:p>
            <a:pPr marL="28575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 panose="020B0604020202020204"/>
              <a:buNone/>
            </a:pP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 panose="020B0604020202020204"/>
              <a:buChar char="•"/>
            </a:pPr>
            <a:r>
              <a:rPr lang="en-US" sz="2000"/>
              <a:t>Loperfido A, Mammarella F, Giorgione C, Celebrini A, Acquaviva G, Bellocchi G. Management of Foreign Bodies in the Ear, Nose and Throat in Pediatric Patients: Real-Life Experience in a Large Tertiary Hospital. Cureus. 2022 Oct 26;14(10):e30739. doi: 10.7759/cureus.30739. PMID: 36457611; PMCID: PMC9705068.</a:t>
            </a:r>
            <a:endParaRPr sz="2000"/>
          </a:p>
        </p:txBody>
      </p:sp>
      <p:sp>
        <p:nvSpPr>
          <p:cNvPr id="4948" name="Google Shape;4948;p77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10/20/2023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9" name="Google Shape;4949;p77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 TITLE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0" name="Google Shape;4950;p77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63" name="Shape 4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4" name="Google Shape;4964;p79" descr="Cartoon character with arms raised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12921" y="1491915"/>
            <a:ext cx="7224963" cy="4045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8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37"/>
          <p:cNvSpPr txBox="1"/>
          <p:nvPr>
            <p:ph type="title"/>
          </p:nvPr>
        </p:nvSpPr>
        <p:spPr>
          <a:xfrm>
            <a:off x="875620" y="1143002"/>
            <a:ext cx="733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LEARNING OBJECTIVES</a:t>
            </a:r>
            <a:endParaRPr lang="en-US"/>
          </a:p>
        </p:txBody>
      </p:sp>
      <p:sp>
        <p:nvSpPr>
          <p:cNvPr id="4583" name="Google Shape;4583;p37"/>
          <p:cNvSpPr txBox="1"/>
          <p:nvPr>
            <p:ph type="body" idx="1"/>
          </p:nvPr>
        </p:nvSpPr>
        <p:spPr>
          <a:xfrm>
            <a:off x="875620" y="2370352"/>
            <a:ext cx="7334400" cy="2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Definition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Risk Factors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Classification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FB in ear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FB in Nose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Tonsillitis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584" name="Google Shape;4584;p37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5" name="Google Shape;4585;p37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6" name="Google Shape;4586;p37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90" name="Shape 4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1" name="Google Shape;4591;p38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PROF UMER MODEL OF INTEGRATED LECTURE </a:t>
            </a:r>
            <a:endParaRPr lang="en-US"/>
          </a:p>
        </p:txBody>
      </p:sp>
      <p:pic>
        <p:nvPicPr>
          <p:cNvPr id="4592" name="Google Shape;4592;p38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744580" y="1591704"/>
            <a:ext cx="5197500" cy="4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3" name="Google Shape;4593;p38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594" name="Google Shape;4594;p38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5" name="Google Shape;4595;p38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99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9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Definition</a:t>
            </a:r>
            <a:endParaRPr lang="en-US"/>
          </a:p>
        </p:txBody>
      </p:sp>
      <p:sp>
        <p:nvSpPr>
          <p:cNvPr id="4601" name="Google Shape;4601;p39"/>
          <p:cNvSpPr txBox="1"/>
          <p:nvPr>
            <p:ph type="body" idx="1"/>
          </p:nvPr>
        </p:nvSpPr>
        <p:spPr>
          <a:xfrm>
            <a:off x="875621" y="2017469"/>
            <a:ext cx="73344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An object is considered a “foreign body” if the object is in a location in the body where it does not belong.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Children aged  1-3 years are the most susceptible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Most airway foreign body aspirations occur in children younger than 15 years.</a:t>
            </a:r>
            <a:endParaRPr sz="2000"/>
          </a:p>
        </p:txBody>
      </p:sp>
      <p:sp>
        <p:nvSpPr>
          <p:cNvPr id="4602" name="Google Shape;4602;p39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03" name="Google Shape;4603;p39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04" name="Google Shape;4604;p39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08" name="Shape 4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" name="Google Shape;4609;p40"/>
          <p:cNvSpPr txBox="1"/>
          <p:nvPr>
            <p:ph type="title"/>
          </p:nvPr>
        </p:nvSpPr>
        <p:spPr>
          <a:xfrm>
            <a:off x="875621" y="620486"/>
            <a:ext cx="733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Common Foreign Bodies</a:t>
            </a:r>
            <a:br>
              <a:rPr lang="en-US"/>
            </a:br>
            <a:endParaRPr lang="en-US"/>
          </a:p>
        </p:txBody>
      </p:sp>
      <p:sp>
        <p:nvSpPr>
          <p:cNvPr id="4610" name="Google Shape;4610;p40"/>
          <p:cNvSpPr txBox="1"/>
          <p:nvPr>
            <p:ph type="body" idx="1"/>
          </p:nvPr>
        </p:nvSpPr>
        <p:spPr>
          <a:xfrm>
            <a:off x="766764" y="1586821"/>
            <a:ext cx="7334400" cy="4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Pebbles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Slate pencils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Beads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Marbles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Peas, beans, nuts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Button 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Batteries</a:t>
            </a:r>
            <a:endParaRPr lang="en-US"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Char char="•"/>
            </a:pPr>
            <a:r>
              <a:rPr lang="en-US" sz="2000"/>
              <a:t>Paper wads</a:t>
            </a:r>
            <a:endParaRPr lang="en-US" sz="2000"/>
          </a:p>
        </p:txBody>
      </p:sp>
      <p:sp>
        <p:nvSpPr>
          <p:cNvPr id="4611" name="Google Shape;4611;p40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12" name="Google Shape;4612;p40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13" name="Google Shape;4613;p40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614" name="Google Shape;4614;p40" descr="Different types of objects&#10;&#10;Description automatically generated with low confidence"/>
          <p:cNvPicPr preferRelativeResize="0"/>
          <p:nvPr/>
        </p:nvPicPr>
        <p:blipFill rotWithShape="1">
          <a:blip r:embed="rId1"/>
          <a:srcRect l="36072" t="29617" r="9502"/>
          <a:stretch>
            <a:fillRect/>
          </a:stretch>
        </p:blipFill>
        <p:spPr>
          <a:xfrm>
            <a:off x="3690256" y="1687286"/>
            <a:ext cx="4410894" cy="320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18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p41"/>
          <p:cNvSpPr txBox="1"/>
          <p:nvPr>
            <p:ph type="title"/>
          </p:nvPr>
        </p:nvSpPr>
        <p:spPr>
          <a:xfrm>
            <a:off x="1349042" y="1684338"/>
            <a:ext cx="6445800" cy="2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4500" b="1"/>
              <a:t>VERTICAL INTEGRATION WITH ANATOMY</a:t>
            </a:r>
            <a:endParaRPr sz="4500" b="1"/>
          </a:p>
        </p:txBody>
      </p:sp>
      <p:sp>
        <p:nvSpPr>
          <p:cNvPr id="4620" name="Google Shape;4620;p41"/>
          <p:cNvSpPr txBox="1"/>
          <p:nvPr>
            <p:ph type="body" idx="1"/>
          </p:nvPr>
        </p:nvSpPr>
        <p:spPr>
          <a:xfrm>
            <a:off x="285751" y="519408"/>
            <a:ext cx="10233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621" name="Google Shape;4621;p41"/>
          <p:cNvSpPr txBox="1"/>
          <p:nvPr>
            <p:ph type="body" idx="2"/>
          </p:nvPr>
        </p:nvSpPr>
        <p:spPr>
          <a:xfrm>
            <a:off x="5161361" y="4494213"/>
            <a:ext cx="2633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</a:p>
        </p:txBody>
      </p:sp>
      <p:sp>
        <p:nvSpPr>
          <p:cNvPr id="4622" name="Google Shape;4622;p41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23" name="Google Shape;4623;p41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27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p42"/>
          <p:cNvSpPr txBox="1"/>
          <p:nvPr>
            <p:ph type="title"/>
          </p:nvPr>
        </p:nvSpPr>
        <p:spPr>
          <a:xfrm>
            <a:off x="875621" y="381000"/>
            <a:ext cx="73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ANATOMY OF NOSE, THROAT AND EAR </a:t>
            </a:r>
            <a:endParaRPr lang="en-US"/>
          </a:p>
        </p:txBody>
      </p:sp>
      <p:pic>
        <p:nvPicPr>
          <p:cNvPr id="4629" name="Google Shape;4629;p42" descr="A diagram of the ear&#10;&#10;Description automatically generated with low confidence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185761" y="2901352"/>
            <a:ext cx="2412900" cy="17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0" name="Google Shape;4630;p42"/>
          <p:cNvSpPr txBox="1"/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10/20/2023</a:t>
            </a:r>
            <a:endParaRPr lang="en-US"/>
          </a:p>
        </p:txBody>
      </p:sp>
      <p:sp>
        <p:nvSpPr>
          <p:cNvPr id="4631" name="Google Shape;4631;p42"/>
          <p:cNvSpPr txBox="1"/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632" name="Google Shape;4632;p42"/>
          <p:cNvSpPr txBox="1"/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633" name="Google Shape;4633;p42" descr="Diagram&#10;&#10;Description automatically generated"/>
          <p:cNvPicPr preferRelativeResize="0"/>
          <p:nvPr/>
        </p:nvPicPr>
        <p:blipFill rotWithShape="1">
          <a:blip r:embed="rId2"/>
          <a:srcRect l="13050" r="16327"/>
          <a:stretch>
            <a:fillRect/>
          </a:stretch>
        </p:blipFill>
        <p:spPr>
          <a:xfrm>
            <a:off x="404079" y="2507299"/>
            <a:ext cx="2247681" cy="222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4" name="Google Shape;4634;p42" descr="A picture containing sketch, drawing, skeleton, text&#10;&#10;Description automatically generated"/>
          <p:cNvPicPr preferRelativeResize="0"/>
          <p:nvPr/>
        </p:nvPicPr>
        <p:blipFill rotWithShape="1">
          <a:blip r:embed="rId3"/>
          <a:srcRect l="16397" r="31646"/>
          <a:stretch>
            <a:fillRect/>
          </a:stretch>
        </p:blipFill>
        <p:spPr>
          <a:xfrm>
            <a:off x="6066588" y="2198885"/>
            <a:ext cx="2863851" cy="318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6108</Words>
  <Application>WPS Presentation</Application>
  <PresentationFormat/>
  <Paragraphs>358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SimSun</vt:lpstr>
      <vt:lpstr>Wingdings</vt:lpstr>
      <vt:lpstr>Arial</vt:lpstr>
      <vt:lpstr>Proxima Nova</vt:lpstr>
      <vt:lpstr>Segoe Print</vt:lpstr>
      <vt:lpstr>Calibri</vt:lpstr>
      <vt:lpstr>Microsoft YaHei</vt:lpstr>
      <vt:lpstr>Arial Unicode MS</vt:lpstr>
      <vt:lpstr>Noto Sans Symbols</vt:lpstr>
      <vt:lpstr>Courier New</vt:lpstr>
      <vt:lpstr>Slidesgo Final Pages</vt:lpstr>
      <vt:lpstr>Default Design</vt:lpstr>
      <vt:lpstr>PowerPoint 演示文稿</vt:lpstr>
      <vt:lpstr>University Motto, Vision, Values &amp; Goals</vt:lpstr>
      <vt:lpstr>SEQUENCE OF LGIS</vt:lpstr>
      <vt:lpstr>LEARNING OBJECTIVES</vt:lpstr>
      <vt:lpstr>PROF UMER MODEL OF INTEGRATED LECTURE </vt:lpstr>
      <vt:lpstr>Definition</vt:lpstr>
      <vt:lpstr>Common Foreign Bodies </vt:lpstr>
      <vt:lpstr>VERTICAL INTEGRATION WITH ANATOMY</vt:lpstr>
      <vt:lpstr>ANATOMY OF NOSE, THROAT AND EAR </vt:lpstr>
      <vt:lpstr>EPIDEMIOLOGY</vt:lpstr>
      <vt:lpstr>Principle of Foreign Body removal</vt:lpstr>
      <vt:lpstr>PowerPoint 演示文稿</vt:lpstr>
      <vt:lpstr>Ear Foreign Body</vt:lpstr>
      <vt:lpstr>PowerPoint 演示文稿</vt:lpstr>
      <vt:lpstr>Techniques of Removal</vt:lpstr>
      <vt:lpstr>Living Foreign Body</vt:lpstr>
      <vt:lpstr>Foreign Body in Nose &amp; Consequences</vt:lpstr>
      <vt:lpstr>Foreign body Symptoms</vt:lpstr>
      <vt:lpstr>Local Examination </vt:lpstr>
      <vt:lpstr>Investigations </vt:lpstr>
      <vt:lpstr>PowerPoint 演示文稿</vt:lpstr>
      <vt:lpstr>PowerPoint 演示文稿</vt:lpstr>
      <vt:lpstr>Using Fogarty Catheter</vt:lpstr>
      <vt:lpstr>PowerPoint 演示文稿</vt:lpstr>
      <vt:lpstr>Removal under GA</vt:lpstr>
      <vt:lpstr>PowerPoint 演示文稿</vt:lpstr>
      <vt:lpstr>PowerPoint 演示文稿</vt:lpstr>
      <vt:lpstr>PowerPoint 演示文稿</vt:lpstr>
      <vt:lpstr>PowerPoint 演示文稿</vt:lpstr>
      <vt:lpstr>Research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BODIES IN EAR &amp; NOSE + TONSILLITIS</dc:title>
  <dc:creator/>
  <cp:lastModifiedBy>Fatima Shahid</cp:lastModifiedBy>
  <cp:revision>4</cp:revision>
  <dcterms:created xsi:type="dcterms:W3CDTF">2025-01-30T05:55:00Z</dcterms:created>
  <dcterms:modified xsi:type="dcterms:W3CDTF">2025-02-06T07:08:06Z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C8107E28B84044E998E8D327FEA6E6D0_13</vt:lpwstr>
  </property>
  <property fmtid="{D5CDD505-2E9C-101B-9397-08002B2CF9AE}" pid="3" name="KSOProductBuildVer">
    <vt:lpwstr>1033-12.2.0.19805</vt:lpwstr>
  </property>
</Properties>
</file>