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7" r:id="rId2"/>
    <p:sldId id="258" r:id="rId3"/>
    <p:sldId id="259" r:id="rId4"/>
    <p:sldId id="260" r:id="rId5"/>
    <p:sldId id="30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308" r:id="rId52"/>
    <p:sldId id="307" r:id="rId53"/>
    <p:sldId id="305" r:id="rId54"/>
  </p:sldIdLst>
  <p:sldSz cx="9144000" cy="6858000" type="screen4x3"/>
  <p:notesSz cx="9144000" cy="6858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marfatima93@gmail.com" userId="d44883e3c0456043" providerId="LiveId" clId="{C66674A7-7226-4C33-867D-01AD897E35B1}"/>
    <pc:docChg chg="addSld modSld">
      <pc:chgData name="sammarfatima93@gmail.com" userId="d44883e3c0456043" providerId="LiveId" clId="{C66674A7-7226-4C33-867D-01AD897E35B1}" dt="2025-02-18T10:32:30.423" v="10" actId="14100"/>
      <pc:docMkLst>
        <pc:docMk/>
      </pc:docMkLst>
      <pc:sldChg chg="addSp modSp new mod">
        <pc:chgData name="sammarfatima93@gmail.com" userId="d44883e3c0456043" providerId="LiveId" clId="{C66674A7-7226-4C33-867D-01AD897E35B1}" dt="2025-02-18T10:32:30.423" v="10" actId="14100"/>
        <pc:sldMkLst>
          <pc:docMk/>
          <pc:sldMk cId="199959645" sldId="309"/>
        </pc:sldMkLst>
        <pc:spChg chg="mod">
          <ac:chgData name="sammarfatima93@gmail.com" userId="d44883e3c0456043" providerId="LiveId" clId="{C66674A7-7226-4C33-867D-01AD897E35B1}" dt="2025-02-18T10:31:50.866" v="8" actId="14100"/>
          <ac:spMkLst>
            <pc:docMk/>
            <pc:sldMk cId="199959645" sldId="309"/>
            <ac:spMk id="2" creationId="{ACBF4B55-5453-1F13-69AD-2CE96C1487ED}"/>
          </ac:spMkLst>
        </pc:spChg>
        <pc:picChg chg="add mod">
          <ac:chgData name="sammarfatima93@gmail.com" userId="d44883e3c0456043" providerId="LiveId" clId="{C66674A7-7226-4C33-867D-01AD897E35B1}" dt="2025-02-18T10:32:30.423" v="10" actId="14100"/>
          <ac:picMkLst>
            <pc:docMk/>
            <pc:sldMk cId="199959645" sldId="309"/>
            <ac:picMk id="1026" creationId="{9F7D24E1-382B-1F58-0320-6A21C803DCF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4A61-5A1F-4D34-ED3D-5274A560604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a:extLst>
              <a:ext uri="{FF2B5EF4-FFF2-40B4-BE49-F238E27FC236}">
                <a16:creationId xmlns:a16="http://schemas.microsoft.com/office/drawing/2014/main" id="{97ED3AC7-FBCC-AB6B-D9F7-A3CD9E46B54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59C2DDC7-1DE5-CC1C-1864-22243466F0E2}"/>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EF8DF2DD-6049-812B-E8DF-5433A29C3FD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A8F3F88D-605F-33F3-61DE-1FA6AC71FBE0}"/>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05807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18929-3487-CF72-2AB7-CB21C6CDC607}"/>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67080024-09A7-5CC4-56AF-F60624DC6F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1BFD1543-196E-DAAA-4357-EACB94A4D6A0}"/>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E06F7B4F-BBE4-4460-7163-FBB5D8B7D16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C0B1B5EF-3F5F-FBCD-9359-7F4E0E61F171}"/>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906854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B1FA9-68A2-C1EB-B4C4-0913DCE9F51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8E32F2B9-AA9F-FDA9-D2F0-8F8BBA9DEB7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AD2A1F83-570E-F7C3-ECA8-5C84FCF88C1A}"/>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DD1BD09C-162F-E1A5-0621-A68A402D0FE2}"/>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2047B0F-AE59-929A-1B05-5D3D23D60DD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61129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4A82-59C6-C46D-E22F-B68B762CE2F5}"/>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DCE052CE-775D-5FDD-633C-5EBC27D426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9BCD4F5D-C2DC-8B45-24BA-4C917C5F29EA}"/>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0FD486A6-F8E9-7E58-CFD7-250A33FCA16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9273AB1A-5A80-E997-C120-6839E5BD4CDF}"/>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6480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7C61-4601-19EC-A4D9-66084B3F32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C374BC1B-5888-AD53-664A-EE426C36B4B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B7614-B68E-84F2-5278-1287596326BD}"/>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F9250140-718C-706C-A51E-28299A0579CA}"/>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E55E74DB-BD0B-D92C-8877-51421B595492}"/>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78978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21CD-6704-B616-FBEB-A4C0970D2E94}"/>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CE47DE23-FB87-7384-4BD2-39F036B26E2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D2E8FEC9-1392-4542-82B5-725C25D5CF9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C80C6014-A951-49DE-9317-DCDEF3B24CB7}"/>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E03275A9-3669-6F3B-F198-628247AC8DA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724D7798-1859-631B-8DBE-135C126D0C22}"/>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92577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946F1-98FC-B99D-5F8B-651584233C39}"/>
              </a:ext>
            </a:extLst>
          </p:cNvPr>
          <p:cNvSpPr>
            <a:spLocks noGrp="1"/>
          </p:cNvSpPr>
          <p:nvPr>
            <p:ph type="title"/>
          </p:nvPr>
        </p:nvSpPr>
        <p:spPr>
          <a:xfrm>
            <a:off x="629841" y="365126"/>
            <a:ext cx="78867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94733E7-3E59-865E-2192-04E446876D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255A23F-F58B-91BB-D1A9-0AB843A0F5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F5298936-2176-9653-2D5E-C4EC769E53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E2911F-0C74-611F-F254-16BFB270CF0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BE772DBE-0E69-847D-EC12-A749368DE6F2}"/>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8" name="Footer Placeholder 7">
            <a:extLst>
              <a:ext uri="{FF2B5EF4-FFF2-40B4-BE49-F238E27FC236}">
                <a16:creationId xmlns:a16="http://schemas.microsoft.com/office/drawing/2014/main" id="{4CA1FD58-FB72-8C86-A766-E4AB3B173B08}"/>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7C06E4A4-483F-3491-B2C1-6333F0669FB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82366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89B8-A8DC-1B97-CDBC-D2CEDE73233B}"/>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5D167374-61D0-E359-D0A1-D721406602D0}"/>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4" name="Footer Placeholder 3">
            <a:extLst>
              <a:ext uri="{FF2B5EF4-FFF2-40B4-BE49-F238E27FC236}">
                <a16:creationId xmlns:a16="http://schemas.microsoft.com/office/drawing/2014/main" id="{E676AC1E-58EA-C95A-4BB8-0F6D1BC3AD88}"/>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3AB60AA6-C1F4-6CC5-000F-52641BACF52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60322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0DFBD-2AC6-2051-9C3D-4B5FBD4AE32B}"/>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3" name="Footer Placeholder 2">
            <a:extLst>
              <a:ext uri="{FF2B5EF4-FFF2-40B4-BE49-F238E27FC236}">
                <a16:creationId xmlns:a16="http://schemas.microsoft.com/office/drawing/2014/main" id="{12BAA76A-A305-238F-1545-2B4C95F9B6C5}"/>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1F1759B8-A253-D3F7-AF20-1299344C1AB8}"/>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4912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C5D0-6689-A074-9D98-381C583D879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FEE4E674-D251-5079-9ACF-A8ADB126C3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601C4758-CE79-C1C7-BA7E-FA12DEBA18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F562695-5B62-7EBC-7DF0-C052C262B74C}"/>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18DC7742-AE0B-CA25-3C4A-37AA2B26DCAB}"/>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F9DD6553-0346-1181-1C6B-EBA5B51E970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3706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3AA7-6400-6110-B32F-7FA3DF3CC0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C881D002-2AA7-4235-05A6-A8AF3CD01FD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K"/>
          </a:p>
        </p:txBody>
      </p:sp>
      <p:sp>
        <p:nvSpPr>
          <p:cNvPr id="4" name="Text Placeholder 3">
            <a:extLst>
              <a:ext uri="{FF2B5EF4-FFF2-40B4-BE49-F238E27FC236}">
                <a16:creationId xmlns:a16="http://schemas.microsoft.com/office/drawing/2014/main" id="{55399618-4B59-6C1E-6067-0389982429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BEC3271-92D7-69D6-EBAE-5FAA7BAAD162}"/>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EDFE9EFE-A8F7-8493-FDDC-0C59653130D4}"/>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4878ED4C-B1FC-97FD-4E49-A69770DC50B3}"/>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6897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7F880A-8574-BCCB-F339-A907C26F37F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BD6CBF4A-C661-E83E-28A2-F1FEE4CB82E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E7E4DB01-9B72-FDF5-B178-513C5439B1A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F0F30FAE-068E-E0E4-C52C-60E181083D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14E25E40-02D6-7FA4-CF6C-564F2A0CB46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15528-21DE-4FAA-801E-634DDDAF4B2B}" type="slidenum">
              <a:rPr lang="en-PK" smtClean="0"/>
              <a:t>‹#›</a:t>
            </a:fld>
            <a:endParaRPr lang="en-PK"/>
          </a:p>
        </p:txBody>
      </p:sp>
    </p:spTree>
    <p:extLst>
      <p:ext uri="{BB962C8B-B14F-4D97-AF65-F5344CB8AC3E}">
        <p14:creationId xmlns:p14="http://schemas.microsoft.com/office/powerpoint/2010/main" val="10044461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hyperlink" Target="http://www.google.com.pk/url?sa=i&amp;rct=j&amp;q&amp;esrc=s&amp;source=images&amp;cd&amp;cad=rja&amp;uact=8&amp;ved=0CAcQjRw&amp;url=http%3A%2F%2Fwww.google.com.pk%2Furl%3Fsa%3Di%26rct%3Dj%26q%3D%26esrc%3Ds%26source%3Dimages%26cd%3D%26ved%3D%26url%3Dhttp%253A%252F%252Fhusaidoc.blogspot.com%252F2011%252F11%252Ferythema-multiforme-just-facts.html%26ei%3DHN3_VMq8M4rJPYD4gOgI%26bvm%3Dbv.87920726%2Cd.ZWU%26psig%3DAFQjCNG1uqTLuZgK7ipCmwTBn2PN8XInLw%26ust%3D1426140829142027%26cad%3Drja&amp;ei=at3_VMHPMM3JOe6QgMgP&amp;bvm=bv.87920726%2Cd.ZWU&amp;psig=AFQjCNG1uqTLuZgK7ipCmwTBn2PN8XInLw&amp;ust=142614082914202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ncbi.nlm.nih.gov/books/NBK7611/"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7460" y="1578066"/>
            <a:ext cx="4069079" cy="1860766"/>
          </a:xfrm>
          <a:prstGeom prst="rect">
            <a:avLst/>
          </a:prstGeom>
        </p:spPr>
        <p:txBody>
          <a:bodyPr vert="horz" wrap="square" lIns="0" tIns="13970" rIns="0" bIns="0" rtlCol="0">
            <a:spAutoFit/>
          </a:bodyPr>
          <a:lstStyle/>
          <a:p>
            <a:pPr marL="12700" algn="ctr">
              <a:lnSpc>
                <a:spcPct val="100000"/>
              </a:lnSpc>
              <a:spcBef>
                <a:spcPts val="110"/>
              </a:spcBef>
            </a:pPr>
            <a:r>
              <a:rPr lang="en-US" sz="4000" b="1" spc="-10" dirty="0">
                <a:latin typeface="+mj-lt"/>
                <a:cs typeface="Arial"/>
              </a:rPr>
              <a:t>Streptococci</a:t>
            </a:r>
            <a:br>
              <a:rPr lang="en-US" sz="4000" b="1" spc="-10" dirty="0">
                <a:latin typeface="+mj-lt"/>
                <a:cs typeface="Arial"/>
              </a:rPr>
            </a:br>
            <a:r>
              <a:rPr lang="en-US" sz="4000" b="1" spc="-10" dirty="0">
                <a:latin typeface="+mj-lt"/>
                <a:cs typeface="Arial"/>
              </a:rPr>
              <a:t>Microbe module </a:t>
            </a:r>
            <a:br>
              <a:rPr lang="en-US" sz="4000" b="1" spc="-10" dirty="0">
                <a:latin typeface="+mj-lt"/>
                <a:cs typeface="Arial"/>
              </a:rPr>
            </a:br>
            <a:r>
              <a:rPr lang="en-US" sz="4000" b="1" spc="-10" dirty="0">
                <a:latin typeface="+mj-lt"/>
                <a:cs typeface="Arial"/>
              </a:rPr>
              <a:t>3</a:t>
            </a:r>
            <a:r>
              <a:rPr lang="en-US" sz="4000" b="1" spc="-10" baseline="30000" dirty="0">
                <a:latin typeface="+mj-lt"/>
                <a:cs typeface="Arial"/>
              </a:rPr>
              <a:t>rd</a:t>
            </a:r>
            <a:r>
              <a:rPr lang="en-US" sz="4000" b="1" spc="-10" dirty="0">
                <a:latin typeface="+mj-lt"/>
                <a:cs typeface="Arial"/>
              </a:rPr>
              <a:t> year MBBS</a:t>
            </a:r>
            <a:endParaRPr lang="en-US" sz="4000" dirty="0">
              <a:latin typeface="+mj-lt"/>
              <a:cs typeface="Arial"/>
            </a:endParaRPr>
          </a:p>
        </p:txBody>
      </p:sp>
      <p:sp>
        <p:nvSpPr>
          <p:cNvPr id="3" name="object 3"/>
          <p:cNvSpPr txBox="1"/>
          <p:nvPr/>
        </p:nvSpPr>
        <p:spPr>
          <a:xfrm>
            <a:off x="1371600" y="3935976"/>
            <a:ext cx="5838190" cy="1343958"/>
          </a:xfrm>
          <a:prstGeom prst="rect">
            <a:avLst/>
          </a:prstGeom>
        </p:spPr>
        <p:txBody>
          <a:bodyPr vert="horz" wrap="square" lIns="0" tIns="106680" rIns="0" bIns="0" rtlCol="0">
            <a:spAutoFit/>
          </a:bodyPr>
          <a:lstStyle/>
          <a:p>
            <a:pPr algn="ctr">
              <a:lnSpc>
                <a:spcPct val="100000"/>
              </a:lnSpc>
              <a:spcBef>
                <a:spcPts val="840"/>
              </a:spcBef>
            </a:pPr>
            <a:r>
              <a:rPr sz="2400" b="1" spc="-210" dirty="0">
                <a:solidFill>
                  <a:schemeClr val="tx1">
                    <a:lumMod val="95000"/>
                    <a:lumOff val="5000"/>
                  </a:schemeClr>
                </a:solidFill>
                <a:latin typeface="+mj-lt"/>
                <a:cs typeface="Tahoma"/>
              </a:rPr>
              <a:t>Dr.</a:t>
            </a:r>
            <a:r>
              <a:rPr sz="2400" b="1" spc="50" dirty="0">
                <a:solidFill>
                  <a:schemeClr val="tx1">
                    <a:lumMod val="95000"/>
                    <a:lumOff val="5000"/>
                  </a:schemeClr>
                </a:solidFill>
                <a:latin typeface="+mj-lt"/>
                <a:cs typeface="Tahoma"/>
              </a:rPr>
              <a:t> </a:t>
            </a:r>
            <a:r>
              <a:rPr lang="en-US" sz="2400" b="1" spc="-80" dirty="0">
                <a:solidFill>
                  <a:schemeClr val="tx1">
                    <a:lumMod val="95000"/>
                    <a:lumOff val="5000"/>
                  </a:schemeClr>
                </a:solidFill>
                <a:latin typeface="+mj-lt"/>
                <a:cs typeface="Tahoma"/>
              </a:rPr>
              <a:t>Kiran Fatima</a:t>
            </a:r>
            <a:endParaRPr sz="2400" dirty="0">
              <a:solidFill>
                <a:schemeClr val="tx1">
                  <a:lumMod val="95000"/>
                  <a:lumOff val="5000"/>
                </a:schemeClr>
              </a:solidFill>
              <a:latin typeface="+mj-lt"/>
              <a:cs typeface="Tahoma"/>
            </a:endParaRPr>
          </a:p>
          <a:p>
            <a:pPr marL="635" algn="ctr">
              <a:lnSpc>
                <a:spcPct val="100000"/>
              </a:lnSpc>
              <a:spcBef>
                <a:spcPts val="480"/>
              </a:spcBef>
            </a:pPr>
            <a:r>
              <a:rPr sz="2400" b="1" spc="-40" dirty="0">
                <a:solidFill>
                  <a:schemeClr val="tx1">
                    <a:lumMod val="95000"/>
                    <a:lumOff val="5000"/>
                  </a:schemeClr>
                </a:solidFill>
                <a:latin typeface="+mj-lt"/>
                <a:cs typeface="Tahoma"/>
              </a:rPr>
              <a:t>Pathology</a:t>
            </a:r>
            <a:r>
              <a:rPr sz="2400" b="1" spc="-70" dirty="0">
                <a:solidFill>
                  <a:schemeClr val="tx1">
                    <a:lumMod val="95000"/>
                    <a:lumOff val="5000"/>
                  </a:schemeClr>
                </a:solidFill>
                <a:latin typeface="+mj-lt"/>
                <a:cs typeface="Tahoma"/>
              </a:rPr>
              <a:t> </a:t>
            </a:r>
            <a:r>
              <a:rPr sz="2400" b="1" spc="-60" dirty="0">
                <a:solidFill>
                  <a:schemeClr val="tx1">
                    <a:lumMod val="95000"/>
                    <a:lumOff val="5000"/>
                  </a:schemeClr>
                </a:solidFill>
                <a:latin typeface="+mj-lt"/>
                <a:cs typeface="Tahoma"/>
              </a:rPr>
              <a:t>Department</a:t>
            </a:r>
            <a:endParaRPr lang="en-US" sz="2400" b="1" spc="-60" dirty="0">
              <a:solidFill>
                <a:schemeClr val="tx1">
                  <a:lumMod val="95000"/>
                  <a:lumOff val="5000"/>
                </a:schemeClr>
              </a:solidFill>
              <a:latin typeface="+mj-lt"/>
              <a:cs typeface="Tahoma"/>
            </a:endParaRPr>
          </a:p>
          <a:p>
            <a:pPr marL="635" algn="ctr">
              <a:lnSpc>
                <a:spcPct val="100000"/>
              </a:lnSpc>
              <a:spcBef>
                <a:spcPts val="480"/>
              </a:spcBef>
            </a:pPr>
            <a:r>
              <a:rPr sz="2400" b="1" spc="-70" dirty="0">
                <a:latin typeface="+mj-lt"/>
                <a:cs typeface="Tahoma"/>
              </a:rPr>
              <a:t> </a:t>
            </a:r>
            <a:r>
              <a:rPr sz="2400" b="1" spc="-25" dirty="0">
                <a:latin typeface="+mj-lt"/>
                <a:cs typeface="Tahoma"/>
              </a:rPr>
              <a:t>R</a:t>
            </a:r>
            <a:r>
              <a:rPr lang="en-US" sz="2400" b="1" spc="-25" dirty="0">
                <a:latin typeface="+mj-lt"/>
                <a:cs typeface="Tahoma"/>
              </a:rPr>
              <a:t>awalpindi </a:t>
            </a:r>
            <a:r>
              <a:rPr sz="2400" b="1" spc="-25" dirty="0">
                <a:latin typeface="+mj-lt"/>
                <a:cs typeface="Tahoma"/>
              </a:rPr>
              <a:t>M</a:t>
            </a:r>
            <a:r>
              <a:rPr lang="en-US" sz="2400" b="1" spc="-25" dirty="0">
                <a:latin typeface="+mj-lt"/>
                <a:cs typeface="Tahoma"/>
              </a:rPr>
              <a:t>edical </a:t>
            </a:r>
            <a:r>
              <a:rPr sz="2400" b="1" spc="-25" dirty="0">
                <a:latin typeface="+mj-lt"/>
                <a:cs typeface="Tahoma"/>
              </a:rPr>
              <a:t>U</a:t>
            </a:r>
            <a:r>
              <a:rPr lang="en-US" sz="2400" b="1" spc="-25" dirty="0">
                <a:latin typeface="+mj-lt"/>
                <a:cs typeface="Tahoma"/>
              </a:rPr>
              <a:t>niversity</a:t>
            </a:r>
            <a:endParaRPr sz="2400" dirty="0">
              <a:latin typeface="+mj-lt"/>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3719"/>
            <a:ext cx="7886700" cy="628377"/>
          </a:xfrm>
          <a:prstGeom prst="rect">
            <a:avLst/>
          </a:prstGeom>
        </p:spPr>
        <p:txBody>
          <a:bodyPr vert="horz" wrap="square" lIns="0" tIns="12700" rIns="0" bIns="0" rtlCol="0">
            <a:spAutoFit/>
          </a:bodyPr>
          <a:lstStyle/>
          <a:p>
            <a:pPr marL="12700">
              <a:lnSpc>
                <a:spcPct val="100000"/>
              </a:lnSpc>
              <a:spcBef>
                <a:spcPts val="100"/>
              </a:spcBef>
            </a:pPr>
            <a:r>
              <a:rPr sz="4000" b="1" dirty="0">
                <a:latin typeface="Calibri" panose="020F0502020204030204" pitchFamily="34" charset="0"/>
                <a:cs typeface="Calibri" panose="020F0502020204030204" pitchFamily="34" charset="0"/>
              </a:rPr>
              <a:t>Typing</a:t>
            </a:r>
            <a:r>
              <a:rPr sz="4000" b="1" spc="-70" dirty="0">
                <a:latin typeface="Calibri" panose="020F0502020204030204" pitchFamily="34" charset="0"/>
                <a:cs typeface="Calibri" panose="020F0502020204030204" pitchFamily="34" charset="0"/>
              </a:rPr>
              <a:t> </a:t>
            </a:r>
            <a:r>
              <a:rPr sz="4000" b="1" dirty="0">
                <a:latin typeface="Calibri" panose="020F0502020204030204" pitchFamily="34" charset="0"/>
                <a:cs typeface="Calibri" panose="020F0502020204030204" pitchFamily="34" charset="0"/>
              </a:rPr>
              <a:t>of</a:t>
            </a:r>
            <a:r>
              <a:rPr sz="4000" b="1" spc="-50"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s</a:t>
            </a:r>
            <a:r>
              <a:rPr sz="4000" b="1" spc="-10" dirty="0">
                <a:latin typeface="Calibri" panose="020F0502020204030204" pitchFamily="34" charset="0"/>
                <a:cs typeface="Calibri" panose="020F0502020204030204" pitchFamily="34" charset="0"/>
              </a:rPr>
              <a:t>treptococci</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536244" y="1551432"/>
            <a:ext cx="7871459" cy="4472378"/>
          </a:xfrm>
          <a:prstGeom prst="rect">
            <a:avLst/>
          </a:prstGeom>
        </p:spPr>
        <p:txBody>
          <a:bodyPr vert="horz" wrap="square" lIns="0" tIns="85725" rIns="0" bIns="0" rtlCol="0">
            <a:spAutoFit/>
          </a:bodyPr>
          <a:lstStyle/>
          <a:p>
            <a:pPr marL="356870" indent="-344170">
              <a:lnSpc>
                <a:spcPct val="100000"/>
              </a:lnSpc>
              <a:spcBef>
                <a:spcPts val="675"/>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Haemolytic</a:t>
            </a:r>
            <a:r>
              <a:rPr sz="2400" b="1" spc="-6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activity</a:t>
            </a:r>
            <a:endParaRPr sz="2400" dirty="0">
              <a:latin typeface="Calibri" panose="020F0502020204030204" pitchFamily="34" charset="0"/>
              <a:cs typeface="Calibri" panose="020F0502020204030204" pitchFamily="34" charset="0"/>
            </a:endParaRPr>
          </a:p>
          <a:p>
            <a:pPr marL="755650" lvl="1" indent="-285750">
              <a:lnSpc>
                <a:spcPct val="100000"/>
              </a:lnSpc>
              <a:spcBef>
                <a:spcPts val="58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Haemolysis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sheep</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blood</a:t>
            </a:r>
            <a:r>
              <a:rPr sz="2400" spc="-4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agar</a:t>
            </a:r>
            <a:endParaRPr sz="2400" dirty="0">
              <a:latin typeface="Calibri" panose="020F0502020204030204" pitchFamily="34" charset="0"/>
              <a:cs typeface="Calibri" panose="020F0502020204030204" pitchFamily="34" charset="0"/>
            </a:endParaRPr>
          </a:p>
          <a:p>
            <a:pPr marL="755650" lvl="1" indent="-285750">
              <a:lnSpc>
                <a:spcPct val="100000"/>
              </a:lnSpc>
              <a:spcBef>
                <a:spcPts val="575"/>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α,</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β</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25"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γ</a:t>
            </a:r>
            <a:endParaRPr sz="2400" dirty="0">
              <a:latin typeface="Calibri" panose="020F0502020204030204" pitchFamily="34" charset="0"/>
              <a:cs typeface="Calibri" panose="020F0502020204030204" pitchFamily="34" charset="0"/>
            </a:endParaRPr>
          </a:p>
          <a:p>
            <a:pPr marL="356870" indent="-344170">
              <a:lnSpc>
                <a:spcPct val="100000"/>
              </a:lnSpc>
              <a:spcBef>
                <a:spcPts val="580"/>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Lancefield</a:t>
            </a:r>
            <a:r>
              <a:rPr sz="2400" b="1" spc="-5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grouping</a:t>
            </a:r>
            <a:endParaRPr sz="2400" dirty="0">
              <a:latin typeface="Calibri" panose="020F0502020204030204" pitchFamily="34" charset="0"/>
              <a:cs typeface="Calibri" panose="020F0502020204030204" pitchFamily="34" charset="0"/>
            </a:endParaRPr>
          </a:p>
          <a:p>
            <a:pPr marL="755650" lvl="1" indent="-285750">
              <a:lnSpc>
                <a:spcPct val="100000"/>
              </a:lnSpc>
              <a:spcBef>
                <a:spcPts val="58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Polysaccharide</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antigen</a:t>
            </a:r>
            <a:r>
              <a:rPr sz="2400" spc="-80" dirty="0">
                <a:latin typeface="Calibri" panose="020F0502020204030204" pitchFamily="34" charset="0"/>
                <a:cs typeface="Calibri" panose="020F0502020204030204" pitchFamily="34" charset="0"/>
              </a:rPr>
              <a:t> </a:t>
            </a:r>
            <a:r>
              <a:rPr sz="2400" spc="-30" dirty="0">
                <a:latin typeface="Calibri" panose="020F0502020204030204" pitchFamily="34" charset="0"/>
                <a:cs typeface="Calibri" panose="020F0502020204030204" pitchFamily="34" charset="0"/>
              </a:rPr>
              <a:t>(c-</a:t>
            </a:r>
            <a:r>
              <a:rPr sz="2400" dirty="0">
                <a:latin typeface="Calibri" panose="020F0502020204030204" pitchFamily="34" charset="0"/>
                <a:cs typeface="Calibri" panose="020F0502020204030204" pitchFamily="34" charset="0"/>
              </a:rPr>
              <a:t>carbohydrates)</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cell</a:t>
            </a:r>
            <a:r>
              <a:rPr sz="2400" spc="-8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wall</a:t>
            </a:r>
            <a:endParaRPr sz="2400" dirty="0">
              <a:latin typeface="Calibri" panose="020F0502020204030204" pitchFamily="34" charset="0"/>
              <a:cs typeface="Calibri" panose="020F0502020204030204" pitchFamily="34" charset="0"/>
            </a:endParaRPr>
          </a:p>
          <a:p>
            <a:pPr marL="755650" lvl="1" indent="-285750">
              <a:lnSpc>
                <a:spcPct val="100000"/>
              </a:lnSpc>
              <a:spcBef>
                <a:spcPts val="575"/>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21</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serological groups</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a:t>
            </a:r>
            <a:r>
              <a:rPr sz="2400" dirty="0">
                <a:latin typeface="Calibri" panose="020F0502020204030204" pitchFamily="34" charset="0"/>
                <a:cs typeface="Calibri" panose="020F0502020204030204" pitchFamily="34" charset="0"/>
              </a:rPr>
              <a:t>H</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K-</a:t>
            </a:r>
            <a:r>
              <a:rPr sz="2400" spc="55" dirty="0">
                <a:latin typeface="Calibri" panose="020F0502020204030204" pitchFamily="34" charset="0"/>
                <a:cs typeface="Calibri" panose="020F0502020204030204" pitchFamily="34" charset="0"/>
              </a:rPr>
              <a:t>W)</a:t>
            </a:r>
            <a:endParaRPr sz="2400" dirty="0">
              <a:latin typeface="Calibri" panose="020F0502020204030204" pitchFamily="34" charset="0"/>
              <a:cs typeface="Calibri" panose="020F0502020204030204" pitchFamily="34" charset="0"/>
            </a:endParaRPr>
          </a:p>
          <a:p>
            <a:pPr marL="356870" indent="-344170">
              <a:lnSpc>
                <a:spcPct val="100000"/>
              </a:lnSpc>
              <a:spcBef>
                <a:spcPts val="580"/>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M</a:t>
            </a:r>
            <a:r>
              <a:rPr sz="2400" b="1" spc="-3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protein</a:t>
            </a:r>
            <a:endParaRPr sz="2400" dirty="0">
              <a:latin typeface="Calibri" panose="020F0502020204030204" pitchFamily="34" charset="0"/>
              <a:cs typeface="Calibri" panose="020F0502020204030204" pitchFamily="34" charset="0"/>
            </a:endParaRPr>
          </a:p>
          <a:p>
            <a:pPr marL="841375" lvl="1" indent="-371475">
              <a:lnSpc>
                <a:spcPct val="100000"/>
              </a:lnSpc>
              <a:spcBef>
                <a:spcPts val="575"/>
              </a:spcBef>
              <a:buClr>
                <a:srgbClr val="CCCCFF"/>
              </a:buClr>
              <a:buFont typeface="Wingdings"/>
              <a:buChar char=""/>
              <a:tabLst>
                <a:tab pos="841375" algn="l"/>
              </a:tabLst>
            </a:pPr>
            <a:r>
              <a:rPr sz="2400" dirty="0">
                <a:latin typeface="Calibri" panose="020F0502020204030204" pitchFamily="34" charset="0"/>
                <a:cs typeface="Calibri" panose="020F0502020204030204" pitchFamily="34" charset="0"/>
              </a:rPr>
              <a:t>&gt;150</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serotypes</a:t>
            </a:r>
            <a:endParaRPr sz="2400" dirty="0">
              <a:latin typeface="Calibri" panose="020F0502020204030204" pitchFamily="34" charset="0"/>
              <a:cs typeface="Calibri" panose="020F0502020204030204" pitchFamily="34" charset="0"/>
            </a:endParaRPr>
          </a:p>
          <a:p>
            <a:pPr marL="356235" indent="-343535">
              <a:lnSpc>
                <a:spcPct val="100000"/>
              </a:lnSpc>
              <a:spcBef>
                <a:spcPts val="575"/>
              </a:spcBef>
              <a:buClr>
                <a:srgbClr val="CCCCFF"/>
              </a:buClr>
              <a:buFont typeface="Wingdings"/>
              <a:buChar char=""/>
              <a:tabLst>
                <a:tab pos="356235" algn="l"/>
              </a:tabLst>
            </a:pPr>
            <a:r>
              <a:rPr sz="2400" b="1" dirty="0">
                <a:latin typeface="Calibri" panose="020F0502020204030204" pitchFamily="34" charset="0"/>
                <a:cs typeface="Calibri" panose="020F0502020204030204" pitchFamily="34" charset="0"/>
              </a:rPr>
              <a:t>Molecular</a:t>
            </a:r>
            <a:r>
              <a:rPr sz="2400" b="1" spc="-7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biology</a:t>
            </a:r>
            <a:endParaRPr sz="2400" dirty="0">
              <a:latin typeface="Calibri" panose="020F0502020204030204" pitchFamily="34" charset="0"/>
              <a:cs typeface="Calibri" panose="020F0502020204030204" pitchFamily="34" charset="0"/>
            </a:endParaRPr>
          </a:p>
          <a:p>
            <a:pPr marL="755650" lvl="1" indent="-285750">
              <a:lnSpc>
                <a:spcPct val="100000"/>
              </a:lnSpc>
              <a:spcBef>
                <a:spcPts val="58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PCR,</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RFLP,</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DNA</a:t>
            </a:r>
            <a:r>
              <a:rPr sz="2400" spc="-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sequencing</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8174658" y="374219"/>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3719"/>
            <a:ext cx="78867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err="1">
                <a:latin typeface="Calibri" panose="020F0502020204030204" pitchFamily="34" charset="0"/>
                <a:cs typeface="Calibri" panose="020F0502020204030204" pitchFamily="34" charset="0"/>
              </a:rPr>
              <a:t>Haemolytic</a:t>
            </a:r>
            <a:r>
              <a:rPr lang="en-US" sz="4000" b="1" spc="-50"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activity</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510844" y="1475232"/>
            <a:ext cx="7985125" cy="3949158"/>
          </a:xfrm>
          <a:prstGeom prst="rect">
            <a:avLst/>
          </a:prstGeom>
        </p:spPr>
        <p:txBody>
          <a:bodyPr vert="horz" wrap="square" lIns="0" tIns="85725" rIns="0" bIns="0" rtlCol="0">
            <a:spAutoFit/>
          </a:bodyPr>
          <a:lstStyle/>
          <a:p>
            <a:pPr marL="382270" indent="-344170">
              <a:lnSpc>
                <a:spcPct val="100000"/>
              </a:lnSpc>
              <a:spcBef>
                <a:spcPts val="675"/>
              </a:spcBef>
              <a:buClr>
                <a:srgbClr val="CCCCFF"/>
              </a:buClr>
              <a:buFont typeface="Wingdings"/>
              <a:buChar char=""/>
              <a:tabLst>
                <a:tab pos="382270" algn="l"/>
              </a:tabLst>
            </a:pPr>
            <a:r>
              <a:rPr sz="2400" b="1" dirty="0">
                <a:latin typeface="Calibri" panose="020F0502020204030204" pitchFamily="34" charset="0"/>
                <a:cs typeface="Calibri" panose="020F0502020204030204" pitchFamily="34" charset="0"/>
              </a:rPr>
              <a:t>β </a:t>
            </a:r>
            <a:r>
              <a:rPr sz="2400" b="1" spc="-10" dirty="0">
                <a:latin typeface="Calibri" panose="020F0502020204030204" pitchFamily="34" charset="0"/>
                <a:cs typeface="Calibri" panose="020F0502020204030204" pitchFamily="34" charset="0"/>
              </a:rPr>
              <a:t>Haemolysis</a:t>
            </a:r>
            <a:endParaRPr sz="2400" dirty="0">
              <a:latin typeface="Calibri" panose="020F0502020204030204" pitchFamily="34" charset="0"/>
              <a:cs typeface="Calibri" panose="020F0502020204030204" pitchFamily="34" charset="0"/>
            </a:endParaRPr>
          </a:p>
          <a:p>
            <a:pPr marL="780415" marR="30480" lvl="1" indent="-285750">
              <a:lnSpc>
                <a:spcPct val="100000"/>
              </a:lnSpc>
              <a:spcBef>
                <a:spcPts val="580"/>
              </a:spcBef>
              <a:buClr>
                <a:srgbClr val="CCCCFF"/>
              </a:buClr>
              <a:buFont typeface="Wingdings"/>
              <a:buChar char=""/>
              <a:tabLst>
                <a:tab pos="781685" algn="l"/>
              </a:tabLst>
            </a:pPr>
            <a:r>
              <a:rPr sz="2400" dirty="0">
                <a:latin typeface="Calibri" panose="020F0502020204030204" pitchFamily="34" charset="0"/>
                <a:cs typeface="Calibri" panose="020F0502020204030204" pitchFamily="34" charset="0"/>
              </a:rPr>
              <a:t>Complete</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lysis/clearing</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RBCs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induced</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bacterial 	</a:t>
            </a:r>
            <a:r>
              <a:rPr sz="2400" dirty="0">
                <a:latin typeface="Calibri" panose="020F0502020204030204" pitchFamily="34" charset="0"/>
                <a:cs typeface="Calibri" panose="020F0502020204030204" pitchFamily="34" charset="0"/>
              </a:rPr>
              <a:t>haemolysins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(streptolysin</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streptolysin</a:t>
            </a:r>
            <a:r>
              <a:rPr sz="2400" spc="-6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S)</a:t>
            </a:r>
            <a:endParaRPr sz="2400" dirty="0">
              <a:latin typeface="Calibri" panose="020F0502020204030204" pitchFamily="34" charset="0"/>
              <a:cs typeface="Calibri" panose="020F0502020204030204" pitchFamily="34" charset="0"/>
            </a:endParaRPr>
          </a:p>
          <a:p>
            <a:pPr marL="382270" indent="-344170">
              <a:lnSpc>
                <a:spcPct val="100000"/>
              </a:lnSpc>
              <a:spcBef>
                <a:spcPts val="580"/>
              </a:spcBef>
              <a:buClr>
                <a:srgbClr val="CCCCFF"/>
              </a:buClr>
              <a:buFont typeface="Wingdings"/>
              <a:buChar char=""/>
              <a:tabLst>
                <a:tab pos="382270" algn="l"/>
              </a:tabLst>
            </a:pPr>
            <a:r>
              <a:rPr sz="2400" b="1" dirty="0">
                <a:latin typeface="Calibri" panose="020F0502020204030204" pitchFamily="34" charset="0"/>
                <a:cs typeface="Calibri" panose="020F0502020204030204" pitchFamily="34" charset="0"/>
              </a:rPr>
              <a:t>α</a:t>
            </a:r>
            <a:r>
              <a:rPr sz="2400" b="1" spc="-10" dirty="0">
                <a:latin typeface="Calibri" panose="020F0502020204030204" pitchFamily="34" charset="0"/>
                <a:cs typeface="Calibri" panose="020F0502020204030204" pitchFamily="34" charset="0"/>
              </a:rPr>
              <a:t> Haemolysis</a:t>
            </a:r>
            <a:endParaRPr sz="2400" dirty="0">
              <a:latin typeface="Calibri" panose="020F0502020204030204" pitchFamily="34" charset="0"/>
              <a:cs typeface="Calibri" panose="020F0502020204030204" pitchFamily="34" charset="0"/>
            </a:endParaRPr>
          </a:p>
          <a:p>
            <a:pPr marL="781050" lvl="1" indent="-285750">
              <a:lnSpc>
                <a:spcPct val="100000"/>
              </a:lnSpc>
              <a:spcBef>
                <a:spcPts val="575"/>
              </a:spcBef>
              <a:buClr>
                <a:srgbClr val="CCCCFF"/>
              </a:buClr>
              <a:buFont typeface="Wingdings"/>
              <a:buChar char=""/>
              <a:tabLst>
                <a:tab pos="781050" algn="l"/>
              </a:tabLst>
            </a:pPr>
            <a:r>
              <a:rPr sz="2400" dirty="0">
                <a:latin typeface="Calibri" panose="020F0502020204030204" pitchFamily="34" charset="0"/>
                <a:cs typeface="Calibri" panose="020F0502020204030204" pitchFamily="34" charset="0"/>
              </a:rPr>
              <a:t>Incomplete</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haemolysis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RBCs</a:t>
            </a:r>
            <a:endParaRPr sz="2400" dirty="0">
              <a:latin typeface="Calibri" panose="020F0502020204030204" pitchFamily="34" charset="0"/>
              <a:cs typeface="Calibri" panose="020F0502020204030204" pitchFamily="34" charset="0"/>
            </a:endParaRPr>
          </a:p>
          <a:p>
            <a:pPr marL="781050" lvl="1" indent="-285750">
              <a:lnSpc>
                <a:spcPct val="100000"/>
              </a:lnSpc>
              <a:spcBef>
                <a:spcPts val="580"/>
              </a:spcBef>
              <a:buClr>
                <a:srgbClr val="CCCCFF"/>
              </a:buClr>
              <a:buFont typeface="Wingdings"/>
              <a:buChar char=""/>
              <a:tabLst>
                <a:tab pos="781050" algn="l"/>
              </a:tabLst>
            </a:pPr>
            <a:r>
              <a:rPr sz="2400" dirty="0">
                <a:latin typeface="Calibri" panose="020F0502020204030204" pitchFamily="34" charset="0"/>
                <a:cs typeface="Calibri" panose="020F0502020204030204" pitchFamily="34" charset="0"/>
              </a:rPr>
              <a:t>H</a:t>
            </a:r>
            <a:r>
              <a:rPr sz="2400" baseline="-20833" dirty="0">
                <a:latin typeface="Calibri" panose="020F0502020204030204" pitchFamily="34" charset="0"/>
                <a:cs typeface="Calibri" panose="020F0502020204030204" pitchFamily="34" charset="0"/>
              </a:rPr>
              <a:t>2</a:t>
            </a:r>
            <a:r>
              <a:rPr sz="2400" dirty="0">
                <a:latin typeface="Calibri" panose="020F0502020204030204" pitchFamily="34" charset="0"/>
                <a:cs typeface="Calibri" panose="020F0502020204030204" pitchFamily="34" charset="0"/>
              </a:rPr>
              <a:t>O</a:t>
            </a:r>
            <a:r>
              <a:rPr sz="2400" baseline="-20833" dirty="0">
                <a:latin typeface="Calibri" panose="020F0502020204030204" pitchFamily="34" charset="0"/>
                <a:cs typeface="Calibri" panose="020F0502020204030204" pitchFamily="34" charset="0"/>
              </a:rPr>
              <a:t>2</a:t>
            </a:r>
            <a:r>
              <a:rPr sz="2400" spc="284" baseline="-20833"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oxidizes Hb</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Methaemoglobin</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(greenish)</a:t>
            </a:r>
            <a:endParaRPr sz="2400" dirty="0">
              <a:latin typeface="Calibri" panose="020F0502020204030204" pitchFamily="34" charset="0"/>
              <a:cs typeface="Calibri" panose="020F0502020204030204" pitchFamily="34" charset="0"/>
            </a:endParaRPr>
          </a:p>
          <a:p>
            <a:pPr marL="382270" indent="-344170">
              <a:lnSpc>
                <a:spcPct val="100000"/>
              </a:lnSpc>
              <a:spcBef>
                <a:spcPts val="575"/>
              </a:spcBef>
              <a:buClr>
                <a:srgbClr val="CCCCFF"/>
              </a:buClr>
              <a:buFont typeface="Wingdings"/>
              <a:buChar char=""/>
              <a:tabLst>
                <a:tab pos="382270" algn="l"/>
              </a:tabLst>
            </a:pPr>
            <a:r>
              <a:rPr sz="2400" b="1" dirty="0">
                <a:latin typeface="Calibri" panose="020F0502020204030204" pitchFamily="34" charset="0"/>
                <a:cs typeface="Calibri" panose="020F0502020204030204" pitchFamily="34" charset="0"/>
              </a:rPr>
              <a:t>γ</a:t>
            </a:r>
            <a:r>
              <a:rPr sz="2400" b="1" spc="-2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Haemolysis</a:t>
            </a:r>
            <a:endParaRPr sz="2400" dirty="0">
              <a:latin typeface="Calibri" panose="020F0502020204030204" pitchFamily="34" charset="0"/>
              <a:cs typeface="Calibri" panose="020F0502020204030204" pitchFamily="34" charset="0"/>
            </a:endParaRPr>
          </a:p>
          <a:p>
            <a:pPr marL="781050" lvl="1" indent="-285750">
              <a:lnSpc>
                <a:spcPct val="100000"/>
              </a:lnSpc>
              <a:spcBef>
                <a:spcPts val="580"/>
              </a:spcBef>
              <a:buClr>
                <a:srgbClr val="CCCCFF"/>
              </a:buClr>
              <a:buFont typeface="Wingdings"/>
              <a:buChar char=""/>
              <a:tabLst>
                <a:tab pos="781050" algn="l"/>
              </a:tabLst>
            </a:pPr>
            <a:r>
              <a:rPr sz="2400" spc="-25" dirty="0">
                <a:latin typeface="Calibri" panose="020F0502020204030204" pitchFamily="34" charset="0"/>
                <a:cs typeface="Calibri" panose="020F0502020204030204" pitchFamily="34" charset="0"/>
              </a:rPr>
              <a:t>No</a:t>
            </a:r>
            <a:endParaRPr sz="2400" dirty="0">
              <a:latin typeface="Calibri" panose="020F0502020204030204" pitchFamily="34" charset="0"/>
              <a:cs typeface="Calibri" panose="020F0502020204030204" pitchFamily="34" charset="0"/>
            </a:endParaRPr>
          </a:p>
          <a:p>
            <a:pPr marL="495300">
              <a:lnSpc>
                <a:spcPct val="100000"/>
              </a:lnSpc>
              <a:spcBef>
                <a:spcPts val="575"/>
              </a:spcBef>
            </a:pPr>
            <a:r>
              <a:rPr sz="2400" spc="-10" dirty="0">
                <a:latin typeface="Calibri" panose="020F0502020204030204" pitchFamily="34" charset="0"/>
                <a:cs typeface="Calibri" panose="020F0502020204030204" pitchFamily="34" charset="0"/>
              </a:rPr>
              <a:t>haemolysis</a:t>
            </a:r>
            <a:endParaRPr sz="2400" dirty="0">
              <a:latin typeface="Calibri" panose="020F0502020204030204" pitchFamily="34" charset="0"/>
              <a:cs typeface="Calibri" panose="020F0502020204030204" pitchFamily="34" charset="0"/>
            </a:endParaRPr>
          </a:p>
        </p:txBody>
      </p:sp>
      <p:grpSp>
        <p:nvGrpSpPr>
          <p:cNvPr id="4" name="object 4"/>
          <p:cNvGrpSpPr/>
          <p:nvPr/>
        </p:nvGrpSpPr>
        <p:grpSpPr>
          <a:xfrm>
            <a:off x="2590800" y="4267198"/>
            <a:ext cx="6553200" cy="2590800"/>
            <a:chOff x="2590800" y="4267198"/>
            <a:chExt cx="6553200" cy="2590800"/>
          </a:xfrm>
        </p:grpSpPr>
        <p:pic>
          <p:nvPicPr>
            <p:cNvPr id="5" name="object 5"/>
            <p:cNvPicPr/>
            <p:nvPr/>
          </p:nvPicPr>
          <p:blipFill>
            <a:blip r:embed="rId2" cstate="print"/>
            <a:stretch>
              <a:fillRect/>
            </a:stretch>
          </p:blipFill>
          <p:spPr>
            <a:xfrm>
              <a:off x="2590800" y="4300727"/>
              <a:ext cx="6553200" cy="2557272"/>
            </a:xfrm>
            <a:prstGeom prst="rect">
              <a:avLst/>
            </a:prstGeom>
          </p:spPr>
        </p:pic>
        <p:pic>
          <p:nvPicPr>
            <p:cNvPr id="6" name="object 6"/>
            <p:cNvPicPr/>
            <p:nvPr/>
          </p:nvPicPr>
          <p:blipFill>
            <a:blip r:embed="rId3" cstate="print"/>
            <a:stretch>
              <a:fillRect/>
            </a:stretch>
          </p:blipFill>
          <p:spPr>
            <a:xfrm>
              <a:off x="4709160" y="4267198"/>
              <a:ext cx="4434840" cy="2590801"/>
            </a:xfrm>
            <a:prstGeom prst="rect">
              <a:avLst/>
            </a:prstGeom>
          </p:spPr>
        </p:pic>
      </p:grpSp>
      <p:sp>
        <p:nvSpPr>
          <p:cNvPr id="9" name="object 4">
            <a:extLst>
              <a:ext uri="{FF2B5EF4-FFF2-40B4-BE49-F238E27FC236}">
                <a16:creationId xmlns:a16="http://schemas.microsoft.com/office/drawing/2014/main" id="{BE5281E3-D0C5-196F-62CC-35173617D427}"/>
              </a:ext>
            </a:extLst>
          </p:cNvPr>
          <p:cNvSpPr txBox="1"/>
          <p:nvPr/>
        </p:nvSpPr>
        <p:spPr>
          <a:xfrm>
            <a:off x="8174658" y="374219"/>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5620" y="16830"/>
            <a:ext cx="8112759" cy="1245213"/>
          </a:xfrm>
          <a:prstGeom prst="rect">
            <a:avLst/>
          </a:prstGeom>
        </p:spPr>
        <p:txBody>
          <a:bodyPr vert="horz" wrap="square" lIns="0" tIns="13970" rIns="0" bIns="0" rtlCol="0">
            <a:spAutoFit/>
          </a:bodyPr>
          <a:lstStyle/>
          <a:p>
            <a:pPr marL="12700">
              <a:lnSpc>
                <a:spcPct val="100000"/>
              </a:lnSpc>
              <a:spcBef>
                <a:spcPts val="110"/>
              </a:spcBef>
            </a:pPr>
            <a:r>
              <a:rPr lang="en-US" sz="4000" dirty="0">
                <a:latin typeface="Calibri" panose="020F0502020204030204" pitchFamily="34" charset="0"/>
                <a:cs typeface="Calibri" panose="020F0502020204030204" pitchFamily="34" charset="0"/>
              </a:rPr>
              <a:t>Clinically</a:t>
            </a:r>
            <a:r>
              <a:rPr lang="en-US" sz="4000" spc="-114"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important</a:t>
            </a:r>
            <a:r>
              <a:rPr lang="en-US" sz="4000" spc="-70" dirty="0">
                <a:latin typeface="Calibri" panose="020F0502020204030204" pitchFamily="34" charset="0"/>
                <a:cs typeface="Calibri" panose="020F0502020204030204" pitchFamily="34" charset="0"/>
              </a:rPr>
              <a:t> </a:t>
            </a:r>
            <a:r>
              <a:rPr lang="en-US" sz="4000" dirty="0">
                <a:latin typeface="Calibri" panose="020F0502020204030204" pitchFamily="34" charset="0"/>
                <a:cs typeface="Calibri" panose="020F0502020204030204" pitchFamily="34" charset="0"/>
              </a:rPr>
              <a:t>streptococcus</a:t>
            </a:r>
            <a:r>
              <a:rPr lang="en-US" sz="4000" spc="-95" dirty="0">
                <a:latin typeface="Calibri" panose="020F0502020204030204" pitchFamily="34" charset="0"/>
                <a:cs typeface="Calibri" panose="020F0502020204030204" pitchFamily="34" charset="0"/>
              </a:rPr>
              <a:t> </a:t>
            </a:r>
            <a:r>
              <a:rPr lang="en-US" sz="4000" spc="-10" dirty="0">
                <a:latin typeface="Calibri" panose="020F0502020204030204" pitchFamily="34" charset="0"/>
                <a:cs typeface="Calibri" panose="020F0502020204030204" pitchFamily="34" charset="0"/>
              </a:rPr>
              <a:t>species</a:t>
            </a:r>
            <a:endParaRPr lang="en-US" sz="4000" dirty="0">
              <a:latin typeface="Calibri" panose="020F0502020204030204" pitchFamily="34" charset="0"/>
              <a:cs typeface="Calibri" panose="020F0502020204030204" pitchFamily="34" charset="0"/>
            </a:endParaRPr>
          </a:p>
        </p:txBody>
      </p:sp>
      <p:graphicFrame>
        <p:nvGraphicFramePr>
          <p:cNvPr id="3" name="object 3"/>
          <p:cNvGraphicFramePr>
            <a:graphicFrameLocks noGrp="1"/>
          </p:cNvGraphicFramePr>
          <p:nvPr/>
        </p:nvGraphicFramePr>
        <p:xfrm>
          <a:off x="290512" y="1281112"/>
          <a:ext cx="8612505" cy="5560058"/>
        </p:xfrm>
        <a:graphic>
          <a:graphicData uri="http://schemas.openxmlformats.org/drawingml/2006/table">
            <a:tbl>
              <a:tblPr firstRow="1" bandRow="1">
                <a:tableStyleId>{2D5ABB26-0587-4C30-8999-92F81FD0307C}</a:tableStyleId>
              </a:tblPr>
              <a:tblGrid>
                <a:gridCol w="1781810">
                  <a:extLst>
                    <a:ext uri="{9D8B030D-6E8A-4147-A177-3AD203B41FA5}">
                      <a16:colId xmlns:a16="http://schemas.microsoft.com/office/drawing/2014/main" val="20000"/>
                    </a:ext>
                  </a:extLst>
                </a:gridCol>
                <a:gridCol w="2672715">
                  <a:extLst>
                    <a:ext uri="{9D8B030D-6E8A-4147-A177-3AD203B41FA5}">
                      <a16:colId xmlns:a16="http://schemas.microsoft.com/office/drawing/2014/main" val="20001"/>
                    </a:ext>
                  </a:extLst>
                </a:gridCol>
                <a:gridCol w="2078990">
                  <a:extLst>
                    <a:ext uri="{9D8B030D-6E8A-4147-A177-3AD203B41FA5}">
                      <a16:colId xmlns:a16="http://schemas.microsoft.com/office/drawing/2014/main" val="20002"/>
                    </a:ext>
                  </a:extLst>
                </a:gridCol>
                <a:gridCol w="2078990">
                  <a:extLst>
                    <a:ext uri="{9D8B030D-6E8A-4147-A177-3AD203B41FA5}">
                      <a16:colId xmlns:a16="http://schemas.microsoft.com/office/drawing/2014/main" val="20003"/>
                    </a:ext>
                  </a:extLst>
                </a:gridCol>
              </a:tblGrid>
              <a:tr h="848994">
                <a:tc>
                  <a:txBody>
                    <a:bodyPr/>
                    <a:lstStyle/>
                    <a:p>
                      <a:pPr marL="90805">
                        <a:lnSpc>
                          <a:spcPct val="100000"/>
                        </a:lnSpc>
                        <a:spcBef>
                          <a:spcPts val="290"/>
                        </a:spcBef>
                      </a:pPr>
                      <a:r>
                        <a:rPr sz="2400" b="1" spc="-10" dirty="0">
                          <a:latin typeface="Arial"/>
                          <a:cs typeface="Arial"/>
                        </a:rPr>
                        <a:t>Group</a:t>
                      </a:r>
                      <a:endParaRPr sz="2400">
                        <a:latin typeface="Arial"/>
                        <a:cs typeface="Arial"/>
                      </a:endParaRPr>
                    </a:p>
                  </a:txBody>
                  <a:tcPr marL="0" marR="0" marT="36830" marB="0">
                    <a:lnL w="28575">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CCCCFF"/>
                    </a:solidFill>
                  </a:tcPr>
                </a:tc>
                <a:tc>
                  <a:txBody>
                    <a:bodyPr/>
                    <a:lstStyle/>
                    <a:p>
                      <a:pPr marL="92075">
                        <a:lnSpc>
                          <a:spcPct val="100000"/>
                        </a:lnSpc>
                        <a:spcBef>
                          <a:spcPts val="290"/>
                        </a:spcBef>
                      </a:pPr>
                      <a:r>
                        <a:rPr sz="2400" b="1" spc="-10" dirty="0">
                          <a:latin typeface="Arial"/>
                          <a:cs typeface="Arial"/>
                        </a:rPr>
                        <a:t>Species</a:t>
                      </a:r>
                      <a:endParaRPr sz="2400">
                        <a:latin typeface="Arial"/>
                        <a:cs typeface="Arial"/>
                      </a:endParaRPr>
                    </a:p>
                  </a:txBody>
                  <a:tcPr marL="0" marR="0" marT="3683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CCCCFF"/>
                    </a:solidFill>
                  </a:tcPr>
                </a:tc>
                <a:tc>
                  <a:txBody>
                    <a:bodyPr/>
                    <a:lstStyle/>
                    <a:p>
                      <a:pPr marL="2540" algn="ctr">
                        <a:lnSpc>
                          <a:spcPct val="100000"/>
                        </a:lnSpc>
                        <a:spcBef>
                          <a:spcPts val="290"/>
                        </a:spcBef>
                      </a:pPr>
                      <a:r>
                        <a:rPr sz="2400" b="1" spc="-10" dirty="0">
                          <a:latin typeface="Arial"/>
                          <a:cs typeface="Arial"/>
                        </a:rPr>
                        <a:t>Lancefield</a:t>
                      </a:r>
                      <a:endParaRPr sz="2400">
                        <a:latin typeface="Arial"/>
                        <a:cs typeface="Arial"/>
                      </a:endParaRPr>
                    </a:p>
                    <a:p>
                      <a:pPr marL="4445" algn="ctr">
                        <a:lnSpc>
                          <a:spcPct val="100000"/>
                        </a:lnSpc>
                        <a:spcBef>
                          <a:spcPts val="5"/>
                        </a:spcBef>
                      </a:pPr>
                      <a:r>
                        <a:rPr sz="2400" b="1" spc="-10" dirty="0">
                          <a:latin typeface="Arial"/>
                          <a:cs typeface="Arial"/>
                        </a:rPr>
                        <a:t>Group</a:t>
                      </a:r>
                      <a:endParaRPr sz="2400">
                        <a:latin typeface="Arial"/>
                        <a:cs typeface="Arial"/>
                      </a:endParaRPr>
                    </a:p>
                  </a:txBody>
                  <a:tcPr marL="0" marR="0" marT="3683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CCCCFF"/>
                    </a:solidFill>
                  </a:tcPr>
                </a:tc>
                <a:tc>
                  <a:txBody>
                    <a:bodyPr/>
                    <a:lstStyle/>
                    <a:p>
                      <a:pPr marL="6985" algn="ctr">
                        <a:lnSpc>
                          <a:spcPct val="100000"/>
                        </a:lnSpc>
                        <a:spcBef>
                          <a:spcPts val="290"/>
                        </a:spcBef>
                      </a:pPr>
                      <a:r>
                        <a:rPr sz="2400" b="1" spc="-10" dirty="0">
                          <a:latin typeface="Arial"/>
                          <a:cs typeface="Arial"/>
                        </a:rPr>
                        <a:t>Type</a:t>
                      </a:r>
                      <a:r>
                        <a:rPr sz="2400" b="1" spc="-155" dirty="0">
                          <a:latin typeface="Arial"/>
                          <a:cs typeface="Arial"/>
                        </a:rPr>
                        <a:t> </a:t>
                      </a:r>
                      <a:r>
                        <a:rPr sz="2400" b="1" spc="-25" dirty="0">
                          <a:latin typeface="Arial"/>
                          <a:cs typeface="Arial"/>
                        </a:rPr>
                        <a:t>of</a:t>
                      </a:r>
                      <a:endParaRPr sz="2400">
                        <a:latin typeface="Arial"/>
                        <a:cs typeface="Arial"/>
                      </a:endParaRPr>
                    </a:p>
                    <a:p>
                      <a:pPr algn="ctr">
                        <a:lnSpc>
                          <a:spcPct val="100000"/>
                        </a:lnSpc>
                        <a:spcBef>
                          <a:spcPts val="5"/>
                        </a:spcBef>
                      </a:pPr>
                      <a:r>
                        <a:rPr sz="2400" b="1" spc="-10" dirty="0">
                          <a:latin typeface="Arial"/>
                          <a:cs typeface="Arial"/>
                        </a:rPr>
                        <a:t>Haemolysis</a:t>
                      </a:r>
                      <a:endParaRPr sz="2400">
                        <a:latin typeface="Arial"/>
                        <a:cs typeface="Arial"/>
                      </a:endParaRPr>
                    </a:p>
                  </a:txBody>
                  <a:tcPr marL="0" marR="0" marT="36830" marB="0">
                    <a:lnL w="12700">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CCCCFF"/>
                    </a:solidFill>
                  </a:tcPr>
                </a:tc>
                <a:extLst>
                  <a:ext uri="{0D108BD9-81ED-4DB2-BD59-A6C34878D82A}">
                    <a16:rowId xmlns:a16="http://schemas.microsoft.com/office/drawing/2014/main" val="10000"/>
                  </a:ext>
                </a:extLst>
              </a:tr>
              <a:tr h="1377950">
                <a:tc>
                  <a:txBody>
                    <a:bodyPr/>
                    <a:lstStyle/>
                    <a:p>
                      <a:pPr marL="90805">
                        <a:lnSpc>
                          <a:spcPct val="100000"/>
                        </a:lnSpc>
                        <a:spcBef>
                          <a:spcPts val="295"/>
                        </a:spcBef>
                      </a:pPr>
                      <a:r>
                        <a:rPr sz="2400" spc="-10" dirty="0">
                          <a:latin typeface="Microsoft Sans Serif"/>
                          <a:cs typeface="Microsoft Sans Serif"/>
                        </a:rPr>
                        <a:t>Pyogenic</a:t>
                      </a:r>
                      <a:endParaRPr sz="2400">
                        <a:latin typeface="Microsoft Sans Serif"/>
                        <a:cs typeface="Microsoft Sans Serif"/>
                      </a:endParaRPr>
                    </a:p>
                  </a:txBody>
                  <a:tcPr marL="0" marR="0" marT="3746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7EB"/>
                    </a:solidFill>
                  </a:tcPr>
                </a:tc>
                <a:tc>
                  <a:txBody>
                    <a:bodyPr/>
                    <a:lstStyle/>
                    <a:p>
                      <a:pPr marL="92075">
                        <a:lnSpc>
                          <a:spcPct val="100000"/>
                        </a:lnSpc>
                        <a:spcBef>
                          <a:spcPts val="295"/>
                        </a:spcBef>
                      </a:pPr>
                      <a:r>
                        <a:rPr sz="2400" b="1" i="1" dirty="0">
                          <a:latin typeface="Arial"/>
                          <a:cs typeface="Arial"/>
                        </a:rPr>
                        <a:t>S.</a:t>
                      </a:r>
                      <a:r>
                        <a:rPr sz="2400" b="1" i="1" spc="-20" dirty="0">
                          <a:latin typeface="Arial"/>
                          <a:cs typeface="Arial"/>
                        </a:rPr>
                        <a:t> </a:t>
                      </a:r>
                      <a:r>
                        <a:rPr sz="2400" b="1" i="1" spc="-10" dirty="0">
                          <a:latin typeface="Arial"/>
                          <a:cs typeface="Arial"/>
                        </a:rPr>
                        <a:t>pyogenes</a:t>
                      </a:r>
                      <a:endParaRPr sz="2400">
                        <a:latin typeface="Arial"/>
                        <a:cs typeface="Arial"/>
                      </a:endParaRPr>
                    </a:p>
                    <a:p>
                      <a:pPr marL="92075">
                        <a:lnSpc>
                          <a:spcPct val="100000"/>
                        </a:lnSpc>
                        <a:spcBef>
                          <a:spcPts val="580"/>
                        </a:spcBef>
                      </a:pPr>
                      <a:r>
                        <a:rPr sz="2400" b="1" i="1" dirty="0">
                          <a:latin typeface="Arial"/>
                          <a:cs typeface="Arial"/>
                        </a:rPr>
                        <a:t>S.</a:t>
                      </a:r>
                      <a:r>
                        <a:rPr sz="2400" b="1" i="1" spc="-10" dirty="0">
                          <a:latin typeface="Arial"/>
                          <a:cs typeface="Arial"/>
                        </a:rPr>
                        <a:t> agalactiae</a:t>
                      </a:r>
                      <a:endParaRPr sz="2400">
                        <a:latin typeface="Arial"/>
                        <a:cs typeface="Arial"/>
                      </a:endParaRPr>
                    </a:p>
                    <a:p>
                      <a:pPr marL="92075">
                        <a:lnSpc>
                          <a:spcPct val="100000"/>
                        </a:lnSpc>
                        <a:spcBef>
                          <a:spcPts val="575"/>
                        </a:spcBef>
                      </a:pPr>
                      <a:r>
                        <a:rPr sz="2400" i="1" dirty="0">
                          <a:latin typeface="Arial"/>
                          <a:cs typeface="Arial"/>
                        </a:rPr>
                        <a:t>S.</a:t>
                      </a:r>
                      <a:r>
                        <a:rPr sz="2400" i="1" spc="-20" dirty="0">
                          <a:latin typeface="Arial"/>
                          <a:cs typeface="Arial"/>
                        </a:rPr>
                        <a:t> </a:t>
                      </a:r>
                      <a:r>
                        <a:rPr sz="2400" i="1" spc="-10" dirty="0">
                          <a:latin typeface="Arial"/>
                          <a:cs typeface="Arial"/>
                        </a:rPr>
                        <a:t>eqisimilus</a:t>
                      </a:r>
                      <a:endParaRPr sz="2400">
                        <a:latin typeface="Arial"/>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295"/>
                        </a:spcBef>
                      </a:pPr>
                      <a:r>
                        <a:rPr sz="2400" spc="-50" dirty="0">
                          <a:latin typeface="Microsoft Sans Serif"/>
                          <a:cs typeface="Microsoft Sans Serif"/>
                        </a:rPr>
                        <a:t>A</a:t>
                      </a:r>
                      <a:endParaRPr sz="2400">
                        <a:latin typeface="Microsoft Sans Serif"/>
                        <a:cs typeface="Microsoft Sans Serif"/>
                      </a:endParaRPr>
                    </a:p>
                    <a:p>
                      <a:pPr marL="931544" marR="918210" indent="-5080" algn="ctr">
                        <a:lnSpc>
                          <a:spcPct val="120000"/>
                        </a:lnSpc>
                        <a:spcBef>
                          <a:spcPts val="5"/>
                        </a:spcBef>
                      </a:pPr>
                      <a:r>
                        <a:rPr sz="2400" spc="-50" dirty="0">
                          <a:latin typeface="Microsoft Sans Serif"/>
                          <a:cs typeface="Microsoft Sans Serif"/>
                        </a:rPr>
                        <a:t>B C</a:t>
                      </a:r>
                      <a:endParaRPr sz="2400">
                        <a:latin typeface="Microsoft Sans Serif"/>
                        <a:cs typeface="Microsoft Sans Serif"/>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295"/>
                        </a:spcBef>
                      </a:pPr>
                      <a:r>
                        <a:rPr sz="2400" spc="-50" dirty="0">
                          <a:latin typeface="Microsoft Sans Serif"/>
                          <a:cs typeface="Microsoft Sans Serif"/>
                        </a:rPr>
                        <a:t>β</a:t>
                      </a:r>
                      <a:endParaRPr sz="2400">
                        <a:latin typeface="Microsoft Sans Serif"/>
                        <a:cs typeface="Microsoft Sans Serif"/>
                      </a:endParaRPr>
                    </a:p>
                    <a:p>
                      <a:pPr marL="953769" marR="941069" indent="-635" algn="ctr">
                        <a:lnSpc>
                          <a:spcPct val="120000"/>
                        </a:lnSpc>
                        <a:spcBef>
                          <a:spcPts val="5"/>
                        </a:spcBef>
                      </a:pPr>
                      <a:r>
                        <a:rPr sz="2400" spc="-50" dirty="0">
                          <a:latin typeface="Microsoft Sans Serif"/>
                          <a:cs typeface="Microsoft Sans Serif"/>
                        </a:rPr>
                        <a:t>β β</a:t>
                      </a:r>
                      <a:endParaRPr sz="2400">
                        <a:latin typeface="Microsoft Sans Serif"/>
                        <a:cs typeface="Microsoft Sans Serif"/>
                      </a:endParaRPr>
                    </a:p>
                  </a:txBody>
                  <a:tcPr marL="0" marR="0" marT="3746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1377950">
                <a:tc>
                  <a:txBody>
                    <a:bodyPr/>
                    <a:lstStyle/>
                    <a:p>
                      <a:pPr marL="90805">
                        <a:lnSpc>
                          <a:spcPct val="100000"/>
                        </a:lnSpc>
                        <a:spcBef>
                          <a:spcPts val="300"/>
                        </a:spcBef>
                      </a:pPr>
                      <a:r>
                        <a:rPr sz="2400" spc="-10" dirty="0">
                          <a:latin typeface="Microsoft Sans Serif"/>
                          <a:cs typeface="Microsoft Sans Serif"/>
                        </a:rPr>
                        <a:t>Mitis</a:t>
                      </a:r>
                      <a:endParaRPr sz="2400">
                        <a:latin typeface="Microsoft Sans Serif"/>
                        <a:cs typeface="Microsoft Sans Serif"/>
                      </a:endParaRPr>
                    </a:p>
                  </a:txBody>
                  <a:tcPr marL="0" marR="0" marT="381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7EB"/>
                    </a:solidFill>
                  </a:tcPr>
                </a:tc>
                <a:tc>
                  <a:txBody>
                    <a:bodyPr/>
                    <a:lstStyle/>
                    <a:p>
                      <a:pPr marL="92075">
                        <a:lnSpc>
                          <a:spcPct val="100000"/>
                        </a:lnSpc>
                        <a:spcBef>
                          <a:spcPts val="300"/>
                        </a:spcBef>
                      </a:pPr>
                      <a:r>
                        <a:rPr sz="2400" b="1" i="1" dirty="0">
                          <a:latin typeface="Arial"/>
                          <a:cs typeface="Arial"/>
                        </a:rPr>
                        <a:t>S.</a:t>
                      </a:r>
                      <a:r>
                        <a:rPr sz="2400" b="1" i="1" spc="-10" dirty="0">
                          <a:latin typeface="Arial"/>
                          <a:cs typeface="Arial"/>
                        </a:rPr>
                        <a:t> pneumoniae</a:t>
                      </a:r>
                      <a:endParaRPr sz="2400">
                        <a:latin typeface="Arial"/>
                        <a:cs typeface="Arial"/>
                      </a:endParaRPr>
                    </a:p>
                    <a:p>
                      <a:pPr marL="92075">
                        <a:lnSpc>
                          <a:spcPct val="100000"/>
                        </a:lnSpc>
                        <a:spcBef>
                          <a:spcPts val="580"/>
                        </a:spcBef>
                      </a:pPr>
                      <a:r>
                        <a:rPr sz="2400" i="1" dirty="0">
                          <a:latin typeface="Arial"/>
                          <a:cs typeface="Arial"/>
                        </a:rPr>
                        <a:t>S.</a:t>
                      </a:r>
                      <a:r>
                        <a:rPr sz="2400" i="1" spc="-10" dirty="0">
                          <a:latin typeface="Arial"/>
                          <a:cs typeface="Arial"/>
                        </a:rPr>
                        <a:t> mitis</a:t>
                      </a:r>
                      <a:endParaRPr sz="2400">
                        <a:latin typeface="Arial"/>
                        <a:cs typeface="Arial"/>
                      </a:endParaRPr>
                    </a:p>
                    <a:p>
                      <a:pPr marL="92075">
                        <a:lnSpc>
                          <a:spcPct val="100000"/>
                        </a:lnSpc>
                        <a:spcBef>
                          <a:spcPts val="575"/>
                        </a:spcBef>
                      </a:pPr>
                      <a:r>
                        <a:rPr sz="2400" i="1" dirty="0">
                          <a:latin typeface="Arial"/>
                          <a:cs typeface="Arial"/>
                        </a:rPr>
                        <a:t>S.</a:t>
                      </a:r>
                      <a:r>
                        <a:rPr sz="2400" i="1" spc="-20" dirty="0">
                          <a:latin typeface="Arial"/>
                          <a:cs typeface="Arial"/>
                        </a:rPr>
                        <a:t> </a:t>
                      </a:r>
                      <a:r>
                        <a:rPr sz="2400" i="1" spc="-10" dirty="0">
                          <a:latin typeface="Arial"/>
                          <a:cs typeface="Arial"/>
                        </a:rPr>
                        <a:t>sanguis</a:t>
                      </a:r>
                      <a:endParaRPr sz="2400">
                        <a:latin typeface="Arial"/>
                        <a:cs typeface="Arial"/>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300"/>
                        </a:spcBef>
                      </a:pPr>
                      <a:r>
                        <a:rPr sz="2400" spc="-25" dirty="0">
                          <a:latin typeface="Microsoft Sans Serif"/>
                          <a:cs typeface="Microsoft Sans Serif"/>
                        </a:rPr>
                        <a:t>NA</a:t>
                      </a:r>
                      <a:endParaRPr sz="2400">
                        <a:latin typeface="Microsoft Sans Serif"/>
                        <a:cs typeface="Microsoft Sans Serif"/>
                      </a:endParaRPr>
                    </a:p>
                    <a:p>
                      <a:pPr marL="828040" marR="821055" algn="ctr">
                        <a:lnSpc>
                          <a:spcPct val="120000"/>
                        </a:lnSpc>
                        <a:spcBef>
                          <a:spcPts val="5"/>
                        </a:spcBef>
                      </a:pPr>
                      <a:r>
                        <a:rPr sz="2400" spc="-35" dirty="0">
                          <a:latin typeface="Microsoft Sans Serif"/>
                          <a:cs typeface="Microsoft Sans Serif"/>
                        </a:rPr>
                        <a:t>NA </a:t>
                      </a:r>
                      <a:r>
                        <a:rPr sz="2400" spc="-50" dirty="0">
                          <a:latin typeface="Microsoft Sans Serif"/>
                          <a:cs typeface="Microsoft Sans Serif"/>
                        </a:rPr>
                        <a:t>H</a:t>
                      </a:r>
                      <a:endParaRPr sz="2400">
                        <a:latin typeface="Microsoft Sans Serif"/>
                        <a:cs typeface="Microsoft Sans Serif"/>
                      </a:endParaRPr>
                    </a:p>
                  </a:txBody>
                  <a:tcPr marL="0" marR="0" marT="38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300"/>
                        </a:spcBef>
                      </a:pPr>
                      <a:r>
                        <a:rPr sz="2400" spc="-50" dirty="0">
                          <a:latin typeface="Microsoft Sans Serif"/>
                          <a:cs typeface="Microsoft Sans Serif"/>
                        </a:rPr>
                        <a:t>α</a:t>
                      </a:r>
                      <a:endParaRPr sz="2400">
                        <a:latin typeface="Microsoft Sans Serif"/>
                        <a:cs typeface="Microsoft Sans Serif"/>
                      </a:endParaRPr>
                    </a:p>
                    <a:p>
                      <a:pPr marL="953769" marR="940435" indent="-635" algn="ctr">
                        <a:lnSpc>
                          <a:spcPct val="120000"/>
                        </a:lnSpc>
                        <a:spcBef>
                          <a:spcPts val="5"/>
                        </a:spcBef>
                      </a:pPr>
                      <a:r>
                        <a:rPr sz="2400" spc="-50" dirty="0">
                          <a:latin typeface="Microsoft Sans Serif"/>
                          <a:cs typeface="Microsoft Sans Serif"/>
                        </a:rPr>
                        <a:t>α α</a:t>
                      </a:r>
                      <a:endParaRPr sz="2400">
                        <a:latin typeface="Microsoft Sans Serif"/>
                        <a:cs typeface="Microsoft Sans Serif"/>
                      </a:endParaRPr>
                    </a:p>
                  </a:txBody>
                  <a:tcPr marL="0" marR="0" marT="3810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71805">
                <a:tc>
                  <a:txBody>
                    <a:bodyPr/>
                    <a:lstStyle/>
                    <a:p>
                      <a:pPr marL="90805">
                        <a:lnSpc>
                          <a:spcPct val="100000"/>
                        </a:lnSpc>
                        <a:spcBef>
                          <a:spcPts val="305"/>
                        </a:spcBef>
                      </a:pPr>
                      <a:r>
                        <a:rPr sz="2400" spc="-10" dirty="0">
                          <a:latin typeface="Microsoft Sans Serif"/>
                          <a:cs typeface="Microsoft Sans Serif"/>
                        </a:rPr>
                        <a:t>Anginosus</a:t>
                      </a:r>
                      <a:endParaRPr sz="2400">
                        <a:latin typeface="Microsoft Sans Serif"/>
                        <a:cs typeface="Microsoft Sans Serif"/>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7EB"/>
                    </a:solidFill>
                  </a:tcPr>
                </a:tc>
                <a:tc>
                  <a:txBody>
                    <a:bodyPr/>
                    <a:lstStyle/>
                    <a:p>
                      <a:pPr marL="92075">
                        <a:lnSpc>
                          <a:spcPct val="100000"/>
                        </a:lnSpc>
                        <a:spcBef>
                          <a:spcPts val="305"/>
                        </a:spcBef>
                      </a:pPr>
                      <a:r>
                        <a:rPr sz="2400" i="1" dirty="0">
                          <a:latin typeface="Arial"/>
                          <a:cs typeface="Arial"/>
                        </a:rPr>
                        <a:t>S.</a:t>
                      </a:r>
                      <a:r>
                        <a:rPr sz="2400" i="1" spc="-10" dirty="0">
                          <a:latin typeface="Arial"/>
                          <a:cs typeface="Arial"/>
                        </a:rPr>
                        <a:t> anginosus</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305"/>
                        </a:spcBef>
                      </a:pPr>
                      <a:r>
                        <a:rPr sz="2400" dirty="0">
                          <a:latin typeface="Microsoft Sans Serif"/>
                          <a:cs typeface="Microsoft Sans Serif"/>
                        </a:rPr>
                        <a:t>G,</a:t>
                      </a:r>
                      <a:r>
                        <a:rPr sz="2400" spc="20" dirty="0">
                          <a:latin typeface="Microsoft Sans Serif"/>
                          <a:cs typeface="Microsoft Sans Serif"/>
                        </a:rPr>
                        <a:t> </a:t>
                      </a:r>
                      <a:r>
                        <a:rPr sz="2400" spc="-50" dirty="0">
                          <a:latin typeface="Microsoft Sans Serif"/>
                          <a:cs typeface="Microsoft Sans Serif"/>
                        </a:rPr>
                        <a:t>F</a:t>
                      </a:r>
                      <a:endParaRPr sz="2400">
                        <a:latin typeface="Microsoft Sans Serif"/>
                        <a:cs typeface="Microsoft Sans Serif"/>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305"/>
                        </a:spcBef>
                      </a:pPr>
                      <a:r>
                        <a:rPr sz="2400" spc="-50" dirty="0">
                          <a:latin typeface="Microsoft Sans Serif"/>
                          <a:cs typeface="Microsoft Sans Serif"/>
                        </a:rPr>
                        <a:t>α</a:t>
                      </a:r>
                      <a:endParaRPr sz="2400">
                        <a:latin typeface="Microsoft Sans Serif"/>
                        <a:cs typeface="Microsoft Sans Serif"/>
                      </a:endParaRPr>
                    </a:p>
                  </a:txBody>
                  <a:tcPr marL="0" marR="0" marT="3873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71805">
                <a:tc>
                  <a:txBody>
                    <a:bodyPr/>
                    <a:lstStyle/>
                    <a:p>
                      <a:pPr marL="90805">
                        <a:lnSpc>
                          <a:spcPct val="100000"/>
                        </a:lnSpc>
                        <a:spcBef>
                          <a:spcPts val="305"/>
                        </a:spcBef>
                      </a:pPr>
                      <a:r>
                        <a:rPr sz="2400" spc="-10" dirty="0">
                          <a:latin typeface="Microsoft Sans Serif"/>
                          <a:cs typeface="Microsoft Sans Serif"/>
                        </a:rPr>
                        <a:t>Salivarius</a:t>
                      </a:r>
                      <a:endParaRPr sz="2400">
                        <a:latin typeface="Microsoft Sans Serif"/>
                        <a:cs typeface="Microsoft Sans Serif"/>
                      </a:endParaRPr>
                    </a:p>
                  </a:txBody>
                  <a:tcPr marL="0" marR="0" marT="387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7EB"/>
                    </a:solidFill>
                  </a:tcPr>
                </a:tc>
                <a:tc>
                  <a:txBody>
                    <a:bodyPr/>
                    <a:lstStyle/>
                    <a:p>
                      <a:pPr marL="92075">
                        <a:lnSpc>
                          <a:spcPct val="100000"/>
                        </a:lnSpc>
                        <a:spcBef>
                          <a:spcPts val="305"/>
                        </a:spcBef>
                      </a:pPr>
                      <a:r>
                        <a:rPr sz="2400" i="1" dirty="0">
                          <a:latin typeface="Arial"/>
                          <a:cs typeface="Arial"/>
                        </a:rPr>
                        <a:t>S.</a:t>
                      </a:r>
                      <a:r>
                        <a:rPr sz="2400" i="1" spc="-20" dirty="0">
                          <a:latin typeface="Arial"/>
                          <a:cs typeface="Arial"/>
                        </a:rPr>
                        <a:t> </a:t>
                      </a:r>
                      <a:r>
                        <a:rPr sz="2400" i="1" spc="-10" dirty="0">
                          <a:latin typeface="Arial"/>
                          <a:cs typeface="Arial"/>
                        </a:rPr>
                        <a:t>salivarius</a:t>
                      </a:r>
                      <a:endParaRPr sz="2400">
                        <a:latin typeface="Arial"/>
                        <a:cs typeface="Arial"/>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305"/>
                        </a:spcBef>
                      </a:pPr>
                      <a:r>
                        <a:rPr sz="2400" spc="-50" dirty="0">
                          <a:latin typeface="Microsoft Sans Serif"/>
                          <a:cs typeface="Microsoft Sans Serif"/>
                        </a:rPr>
                        <a:t>K</a:t>
                      </a:r>
                      <a:endParaRPr sz="2400">
                        <a:latin typeface="Microsoft Sans Serif"/>
                        <a:cs typeface="Microsoft Sans Serif"/>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305"/>
                        </a:spcBef>
                      </a:pPr>
                      <a:r>
                        <a:rPr sz="2400" spc="-50" dirty="0">
                          <a:latin typeface="Microsoft Sans Serif"/>
                          <a:cs typeface="Microsoft Sans Serif"/>
                        </a:rPr>
                        <a:t>γ</a:t>
                      </a:r>
                      <a:endParaRPr sz="2400">
                        <a:latin typeface="Microsoft Sans Serif"/>
                        <a:cs typeface="Microsoft Sans Serif"/>
                      </a:endParaRPr>
                    </a:p>
                  </a:txBody>
                  <a:tcPr marL="0" marR="0" marT="3873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493395">
                <a:tc>
                  <a:txBody>
                    <a:bodyPr/>
                    <a:lstStyle/>
                    <a:p>
                      <a:pPr marL="90805">
                        <a:lnSpc>
                          <a:spcPct val="100000"/>
                        </a:lnSpc>
                        <a:spcBef>
                          <a:spcPts val="309"/>
                        </a:spcBef>
                      </a:pPr>
                      <a:r>
                        <a:rPr sz="2400" spc="-10" dirty="0">
                          <a:latin typeface="Microsoft Sans Serif"/>
                          <a:cs typeface="Microsoft Sans Serif"/>
                        </a:rPr>
                        <a:t>Bovis</a:t>
                      </a:r>
                      <a:endParaRPr sz="2400">
                        <a:latin typeface="Microsoft Sans Serif"/>
                        <a:cs typeface="Microsoft Sans Serif"/>
                      </a:endParaRPr>
                    </a:p>
                  </a:txBody>
                  <a:tcPr marL="0" marR="0" marT="39369"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7EB"/>
                    </a:solidFill>
                  </a:tcPr>
                </a:tc>
                <a:tc>
                  <a:txBody>
                    <a:bodyPr/>
                    <a:lstStyle/>
                    <a:p>
                      <a:pPr marL="92075">
                        <a:lnSpc>
                          <a:spcPct val="100000"/>
                        </a:lnSpc>
                        <a:spcBef>
                          <a:spcPts val="309"/>
                        </a:spcBef>
                      </a:pPr>
                      <a:r>
                        <a:rPr sz="2400" b="1" i="1" dirty="0">
                          <a:latin typeface="Arial"/>
                          <a:cs typeface="Arial"/>
                        </a:rPr>
                        <a:t>S.</a:t>
                      </a:r>
                      <a:r>
                        <a:rPr sz="2400" b="1" i="1" spc="-20" dirty="0">
                          <a:latin typeface="Arial"/>
                          <a:cs typeface="Arial"/>
                        </a:rPr>
                        <a:t> </a:t>
                      </a:r>
                      <a:r>
                        <a:rPr sz="2400" b="1" i="1" spc="-10" dirty="0">
                          <a:latin typeface="Arial"/>
                          <a:cs typeface="Arial"/>
                        </a:rPr>
                        <a:t>bovis</a:t>
                      </a:r>
                      <a:endParaRPr sz="2400">
                        <a:latin typeface="Arial"/>
                        <a:cs typeface="Arial"/>
                      </a:endParaRPr>
                    </a:p>
                  </a:txBody>
                  <a:tcPr marL="0" marR="0" marT="393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309"/>
                        </a:spcBef>
                      </a:pPr>
                      <a:r>
                        <a:rPr sz="2400" b="1" spc="-50" dirty="0">
                          <a:latin typeface="Arial"/>
                          <a:cs typeface="Arial"/>
                        </a:rPr>
                        <a:t>D</a:t>
                      </a:r>
                      <a:endParaRPr sz="2400">
                        <a:latin typeface="Arial"/>
                        <a:cs typeface="Arial"/>
                      </a:endParaRPr>
                    </a:p>
                  </a:txBody>
                  <a:tcPr marL="0" marR="0" marT="393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309"/>
                        </a:spcBef>
                      </a:pPr>
                      <a:r>
                        <a:rPr sz="2400" spc="-50" dirty="0">
                          <a:latin typeface="Microsoft Sans Serif"/>
                          <a:cs typeface="Microsoft Sans Serif"/>
                        </a:rPr>
                        <a:t>α</a:t>
                      </a:r>
                      <a:endParaRPr sz="2400">
                        <a:latin typeface="Microsoft Sans Serif"/>
                        <a:cs typeface="Microsoft Sans Serif"/>
                      </a:endParaRPr>
                    </a:p>
                  </a:txBody>
                  <a:tcPr marL="0" marR="0" marT="39369"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518159">
                <a:tc>
                  <a:txBody>
                    <a:bodyPr/>
                    <a:lstStyle/>
                    <a:p>
                      <a:pPr marL="90805">
                        <a:lnSpc>
                          <a:spcPct val="100000"/>
                        </a:lnSpc>
                        <a:spcBef>
                          <a:spcPts val="310"/>
                        </a:spcBef>
                      </a:pPr>
                      <a:r>
                        <a:rPr sz="2400" spc="-10" dirty="0">
                          <a:latin typeface="Microsoft Sans Serif"/>
                          <a:cs typeface="Microsoft Sans Serif"/>
                        </a:rPr>
                        <a:t>Mutans</a:t>
                      </a:r>
                      <a:endParaRPr sz="2400">
                        <a:latin typeface="Microsoft Sans Serif"/>
                        <a:cs typeface="Microsoft Sans Serif"/>
                      </a:endParaRPr>
                    </a:p>
                  </a:txBody>
                  <a:tcPr marL="0" marR="0" marT="39370"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D9D7EB"/>
                    </a:solidFill>
                  </a:tcPr>
                </a:tc>
                <a:tc>
                  <a:txBody>
                    <a:bodyPr/>
                    <a:lstStyle/>
                    <a:p>
                      <a:pPr marL="92075">
                        <a:lnSpc>
                          <a:spcPct val="100000"/>
                        </a:lnSpc>
                        <a:spcBef>
                          <a:spcPts val="310"/>
                        </a:spcBef>
                      </a:pPr>
                      <a:r>
                        <a:rPr sz="2400" i="1" dirty="0">
                          <a:latin typeface="Arial"/>
                          <a:cs typeface="Arial"/>
                        </a:rPr>
                        <a:t>S.</a:t>
                      </a:r>
                      <a:r>
                        <a:rPr sz="2400" i="1" spc="-15" dirty="0">
                          <a:latin typeface="Arial"/>
                          <a:cs typeface="Arial"/>
                        </a:rPr>
                        <a:t> </a:t>
                      </a:r>
                      <a:r>
                        <a:rPr sz="2400" i="1" spc="-10" dirty="0">
                          <a:latin typeface="Arial"/>
                          <a:cs typeface="Arial"/>
                        </a:rPr>
                        <a:t>mutans</a:t>
                      </a:r>
                      <a:endParaRPr sz="2400">
                        <a:latin typeface="Arial"/>
                        <a:cs typeface="Arial"/>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algn="ctr">
                        <a:lnSpc>
                          <a:spcPct val="100000"/>
                        </a:lnSpc>
                        <a:spcBef>
                          <a:spcPts val="310"/>
                        </a:spcBef>
                      </a:pPr>
                      <a:r>
                        <a:rPr sz="2400" spc="-25" dirty="0">
                          <a:latin typeface="Microsoft Sans Serif"/>
                          <a:cs typeface="Microsoft Sans Serif"/>
                        </a:rPr>
                        <a:t>NA</a:t>
                      </a:r>
                      <a:endParaRPr sz="2400">
                        <a:latin typeface="Microsoft Sans Serif"/>
                        <a:cs typeface="Microsoft Sans Serif"/>
                      </a:endParaRP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5715" algn="ctr">
                        <a:lnSpc>
                          <a:spcPct val="100000"/>
                        </a:lnSpc>
                        <a:spcBef>
                          <a:spcPts val="310"/>
                        </a:spcBef>
                      </a:pPr>
                      <a:r>
                        <a:rPr sz="2400" spc="-50" dirty="0">
                          <a:latin typeface="Microsoft Sans Serif"/>
                          <a:cs typeface="Microsoft Sans Serif"/>
                        </a:rPr>
                        <a:t>γ</a:t>
                      </a:r>
                      <a:endParaRPr sz="2400">
                        <a:latin typeface="Microsoft Sans Serif"/>
                        <a:cs typeface="Microsoft Sans Serif"/>
                      </a:endParaRPr>
                    </a:p>
                  </a:txBody>
                  <a:tcPr marL="0" marR="0" marT="39370"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bl>
          </a:graphicData>
        </a:graphic>
      </p:graphicFrame>
      <p:sp>
        <p:nvSpPr>
          <p:cNvPr id="10" name="object 4">
            <a:extLst>
              <a:ext uri="{FF2B5EF4-FFF2-40B4-BE49-F238E27FC236}">
                <a16:creationId xmlns:a16="http://schemas.microsoft.com/office/drawing/2014/main" id="{CD879D7A-FFD6-FAE0-F9C1-787727A822E8}"/>
              </a:ext>
            </a:extLst>
          </p:cNvPr>
          <p:cNvSpPr txBox="1"/>
          <p:nvPr/>
        </p:nvSpPr>
        <p:spPr>
          <a:xfrm>
            <a:off x="8327058" y="526619"/>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27304" y="1066800"/>
            <a:ext cx="7930896" cy="5181600"/>
          </a:xfrm>
          <a:prstGeom prst="rect">
            <a:avLst/>
          </a:prstGeom>
        </p:spPr>
      </p:pic>
      <p:sp>
        <p:nvSpPr>
          <p:cNvPr id="5" name="object 4">
            <a:extLst>
              <a:ext uri="{FF2B5EF4-FFF2-40B4-BE49-F238E27FC236}">
                <a16:creationId xmlns:a16="http://schemas.microsoft.com/office/drawing/2014/main" id="{BAC72571-7581-B678-EFAB-83FB74F7BB3B}"/>
              </a:ext>
            </a:extLst>
          </p:cNvPr>
          <p:cNvSpPr txBox="1"/>
          <p:nvPr/>
        </p:nvSpPr>
        <p:spPr>
          <a:xfrm>
            <a:off x="8327058" y="526619"/>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1866266" y="2667000"/>
            <a:ext cx="7277734" cy="628377"/>
          </a:xfrm>
          <a:prstGeom prst="rect">
            <a:avLst/>
          </a:prstGeom>
        </p:spPr>
        <p:txBody>
          <a:bodyPr vert="horz" wrap="square" lIns="0" tIns="12700" rIns="0" bIns="0" rtlCol="0">
            <a:spAutoFit/>
          </a:bodyPr>
          <a:lstStyle/>
          <a:p>
            <a:pPr marL="12700">
              <a:lnSpc>
                <a:spcPct val="100000"/>
              </a:lnSpc>
              <a:spcBef>
                <a:spcPts val="100"/>
              </a:spcBef>
            </a:pPr>
            <a:r>
              <a:rPr sz="4000" b="1" i="1" dirty="0">
                <a:latin typeface="Calibri" panose="020F0502020204030204" pitchFamily="34" charset="0"/>
                <a:cs typeface="Calibri" panose="020F0502020204030204" pitchFamily="34" charset="0"/>
              </a:rPr>
              <a:t>Streptococcus</a:t>
            </a:r>
            <a:r>
              <a:rPr sz="4000" b="1" i="1" spc="-310" dirty="0">
                <a:latin typeface="Calibri" panose="020F0502020204030204" pitchFamily="34" charset="0"/>
                <a:cs typeface="Calibri" panose="020F0502020204030204" pitchFamily="34" charset="0"/>
              </a:rPr>
              <a:t> </a:t>
            </a:r>
            <a:r>
              <a:rPr sz="4000" b="1" i="1" spc="-10" dirty="0">
                <a:latin typeface="Calibri" panose="020F0502020204030204" pitchFamily="34" charset="0"/>
                <a:cs typeface="Calibri" panose="020F0502020204030204" pitchFamily="34" charset="0"/>
              </a:rPr>
              <a:t>pyogenes</a:t>
            </a:r>
            <a:endParaRPr sz="4000"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1007767"/>
            <a:ext cx="6430010" cy="628377"/>
          </a:xfrm>
          <a:prstGeom prst="rect">
            <a:avLst/>
          </a:prstGeom>
        </p:spPr>
        <p:txBody>
          <a:bodyPr vert="horz" wrap="square" lIns="0" tIns="12700" rIns="0" bIns="0" rtlCol="0">
            <a:spAutoFit/>
          </a:bodyPr>
          <a:lstStyle/>
          <a:p>
            <a:pPr marL="12700">
              <a:lnSpc>
                <a:spcPct val="100000"/>
              </a:lnSpc>
              <a:spcBef>
                <a:spcPts val="100"/>
              </a:spcBef>
            </a:pPr>
            <a:r>
              <a:rPr sz="4000" b="1" dirty="0">
                <a:latin typeface="Calibri" panose="020F0502020204030204" pitchFamily="34" charset="0"/>
                <a:cs typeface="Calibri" panose="020F0502020204030204" pitchFamily="34" charset="0"/>
              </a:rPr>
              <a:t>Characteristics</a:t>
            </a:r>
            <a:r>
              <a:rPr sz="4000" b="1" spc="-5" dirty="0">
                <a:latin typeface="Calibri" panose="020F0502020204030204" pitchFamily="34" charset="0"/>
                <a:cs typeface="Calibri" panose="020F0502020204030204" pitchFamily="34" charset="0"/>
              </a:rPr>
              <a:t> </a:t>
            </a:r>
            <a:r>
              <a:rPr sz="4000" b="1" dirty="0">
                <a:latin typeface="Calibri" panose="020F0502020204030204" pitchFamily="34" charset="0"/>
                <a:cs typeface="Calibri" panose="020F0502020204030204" pitchFamily="34" charset="0"/>
              </a:rPr>
              <a:t>-</a:t>
            </a:r>
            <a:r>
              <a:rPr sz="4000" b="1" spc="-10" dirty="0">
                <a:latin typeface="Calibri" panose="020F0502020204030204" pitchFamily="34" charset="0"/>
                <a:cs typeface="Calibri" panose="020F0502020204030204" pitchFamily="34" charset="0"/>
              </a:rPr>
              <a:t> </a:t>
            </a:r>
            <a:r>
              <a:rPr sz="4000" b="1" i="1" dirty="0">
                <a:latin typeface="Calibri" panose="020F0502020204030204" pitchFamily="34" charset="0"/>
                <a:cs typeface="Calibri" panose="020F0502020204030204" pitchFamily="34" charset="0"/>
              </a:rPr>
              <a:t>S.</a:t>
            </a:r>
            <a:r>
              <a:rPr sz="4000" b="1" i="1" spc="-35" dirty="0">
                <a:latin typeface="Calibri" panose="020F0502020204030204" pitchFamily="34" charset="0"/>
                <a:cs typeface="Calibri" panose="020F0502020204030204" pitchFamily="34" charset="0"/>
              </a:rPr>
              <a:t> </a:t>
            </a:r>
            <a:r>
              <a:rPr sz="4000" b="1" i="1" spc="-10" dirty="0">
                <a:latin typeface="Calibri" panose="020F0502020204030204" pitchFamily="34" charset="0"/>
                <a:cs typeface="Calibri" panose="020F0502020204030204" pitchFamily="34" charset="0"/>
              </a:rPr>
              <a:t>pyogenes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4200719" y="4508267"/>
            <a:ext cx="898525" cy="340995"/>
          </a:xfrm>
          <a:prstGeom prst="rect">
            <a:avLst/>
          </a:prstGeom>
        </p:spPr>
        <p:txBody>
          <a:bodyPr vert="horz" wrap="square" lIns="0" tIns="0" rIns="0" bIns="0" rtlCol="0">
            <a:spAutoFit/>
          </a:bodyPr>
          <a:lstStyle/>
          <a:p>
            <a:pPr>
              <a:lnSpc>
                <a:spcPts val="2655"/>
              </a:lnSpc>
            </a:pPr>
            <a:r>
              <a:rPr sz="2400" dirty="0">
                <a:latin typeface="Microsoft Sans Serif"/>
                <a:cs typeface="Microsoft Sans Serif"/>
              </a:rPr>
              <a:t>roup</a:t>
            </a:r>
            <a:r>
              <a:rPr sz="2400" spc="-40" dirty="0">
                <a:latin typeface="Microsoft Sans Serif"/>
                <a:cs typeface="Microsoft Sans Serif"/>
              </a:rPr>
              <a:t> </a:t>
            </a:r>
            <a:r>
              <a:rPr sz="2400" spc="-50" dirty="0">
                <a:latin typeface="Microsoft Sans Serif"/>
                <a:cs typeface="Microsoft Sans Serif"/>
              </a:rPr>
              <a:t>A</a:t>
            </a:r>
            <a:endParaRPr sz="2400">
              <a:latin typeface="Microsoft Sans Serif"/>
              <a:cs typeface="Microsoft Sans Serif"/>
            </a:endParaRPr>
          </a:p>
        </p:txBody>
      </p:sp>
      <p:sp>
        <p:nvSpPr>
          <p:cNvPr id="4" name="object 4"/>
          <p:cNvSpPr txBox="1"/>
          <p:nvPr/>
        </p:nvSpPr>
        <p:spPr>
          <a:xfrm>
            <a:off x="536244" y="1979328"/>
            <a:ext cx="3867150" cy="3885679"/>
          </a:xfrm>
          <a:prstGeom prst="rect">
            <a:avLst/>
          </a:prstGeom>
        </p:spPr>
        <p:txBody>
          <a:bodyPr vert="horz" wrap="square" lIns="0" tIns="121920" rIns="0" bIns="0" rtlCol="0">
            <a:spAutoFit/>
          </a:bodyPr>
          <a:lstStyle/>
          <a:p>
            <a:pPr marL="356870" indent="-344170">
              <a:lnSpc>
                <a:spcPct val="100000"/>
              </a:lnSpc>
              <a:spcBef>
                <a:spcPts val="96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Gram</a:t>
            </a:r>
            <a:r>
              <a:rPr sz="2400" spc="-10" dirty="0">
                <a:latin typeface="Calibri" panose="020F0502020204030204" pitchFamily="34" charset="0"/>
                <a:cs typeface="Calibri" panose="020F0502020204030204" pitchFamily="34" charset="0"/>
              </a:rPr>
              <a:t> positive</a:t>
            </a:r>
            <a:endParaRPr sz="2400" dirty="0">
              <a:latin typeface="Calibri" panose="020F0502020204030204" pitchFamily="34" charset="0"/>
              <a:cs typeface="Calibri" panose="020F0502020204030204" pitchFamily="34" charset="0"/>
            </a:endParaRPr>
          </a:p>
          <a:p>
            <a:pPr marL="356235" indent="-343535">
              <a:lnSpc>
                <a:spcPct val="100000"/>
              </a:lnSpc>
              <a:spcBef>
                <a:spcPts val="865"/>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Arranged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chains</a:t>
            </a:r>
            <a:endParaRPr sz="2400" dirty="0">
              <a:latin typeface="Calibri" panose="020F0502020204030204" pitchFamily="34" charset="0"/>
              <a:cs typeface="Calibri" panose="020F0502020204030204" pitchFamily="34" charset="0"/>
            </a:endParaRPr>
          </a:p>
          <a:p>
            <a:pPr marL="356235" indent="-343535">
              <a:lnSpc>
                <a:spcPct val="100000"/>
              </a:lnSpc>
              <a:spcBef>
                <a:spcPts val="865"/>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β</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hemolytic</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blood</a:t>
            </a:r>
            <a:r>
              <a:rPr sz="2400" spc="-20" dirty="0">
                <a:latin typeface="Calibri" panose="020F0502020204030204" pitchFamily="34" charset="0"/>
                <a:cs typeface="Calibri" panose="020F0502020204030204" pitchFamily="34" charset="0"/>
              </a:rPr>
              <a:t> agar</a:t>
            </a:r>
            <a:endParaRPr sz="2400" dirty="0">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Bacitracin</a:t>
            </a:r>
            <a:r>
              <a:rPr sz="2400" spc="-11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sensitive</a:t>
            </a:r>
            <a:endParaRPr sz="2400" dirty="0">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Catalase</a:t>
            </a:r>
            <a:r>
              <a:rPr sz="2400" spc="-8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negative</a:t>
            </a:r>
            <a:endParaRPr sz="2400" dirty="0">
              <a:latin typeface="Calibri" panose="020F0502020204030204" pitchFamily="34" charset="0"/>
              <a:cs typeface="Calibri" panose="020F0502020204030204" pitchFamily="34" charset="0"/>
            </a:endParaRPr>
          </a:p>
          <a:p>
            <a:pPr marL="356235" indent="-343535">
              <a:lnSpc>
                <a:spcPct val="100000"/>
              </a:lnSpc>
              <a:spcBef>
                <a:spcPts val="865"/>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Lancefield</a:t>
            </a:r>
            <a:r>
              <a:rPr sz="2400" spc="-1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Serological</a:t>
            </a:r>
            <a:r>
              <a:rPr sz="2400" spc="-50" dirty="0">
                <a:latin typeface="Calibri" panose="020F0502020204030204" pitchFamily="34" charset="0"/>
                <a:cs typeface="Calibri" panose="020F0502020204030204" pitchFamily="34" charset="0"/>
              </a:rPr>
              <a:t> G</a:t>
            </a:r>
            <a:endParaRPr sz="2400" dirty="0">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spc="-20" dirty="0">
                <a:latin typeface="Calibri" panose="020F0502020204030204" pitchFamily="34" charset="0"/>
                <a:cs typeface="Calibri" panose="020F0502020204030204" pitchFamily="34" charset="0"/>
              </a:rPr>
              <a:t>Non-</a:t>
            </a:r>
            <a:r>
              <a:rPr sz="2400" spc="-10" dirty="0">
                <a:latin typeface="Calibri" panose="020F0502020204030204" pitchFamily="34" charset="0"/>
                <a:cs typeface="Calibri" panose="020F0502020204030204" pitchFamily="34" charset="0"/>
              </a:rPr>
              <a:t>motile</a:t>
            </a:r>
            <a:endParaRPr sz="2400" dirty="0">
              <a:latin typeface="Calibri" panose="020F0502020204030204" pitchFamily="34" charset="0"/>
              <a:cs typeface="Calibri" panose="020F0502020204030204" pitchFamily="34" charset="0"/>
            </a:endParaRPr>
          </a:p>
          <a:p>
            <a:pPr marL="356870" indent="-344170">
              <a:lnSpc>
                <a:spcPct val="100000"/>
              </a:lnSpc>
              <a:spcBef>
                <a:spcPts val="869"/>
              </a:spcBef>
              <a:buClr>
                <a:srgbClr val="CCCCFF"/>
              </a:buClr>
              <a:buFont typeface="Wingdings"/>
              <a:buChar char=""/>
              <a:tabLst>
                <a:tab pos="356870" algn="l"/>
              </a:tabLst>
            </a:pPr>
            <a:r>
              <a:rPr sz="2400" spc="-20" dirty="0">
                <a:latin typeface="Calibri" panose="020F0502020204030204" pitchFamily="34" charset="0"/>
                <a:cs typeface="Calibri" panose="020F0502020204030204" pitchFamily="34" charset="0"/>
              </a:rPr>
              <a:t>Non-</a:t>
            </a:r>
            <a:r>
              <a:rPr sz="2400" spc="-10" dirty="0">
                <a:latin typeface="Calibri" panose="020F0502020204030204" pitchFamily="34" charset="0"/>
                <a:cs typeface="Calibri" panose="020F0502020204030204" pitchFamily="34" charset="0"/>
              </a:rPr>
              <a:t>sporing</a:t>
            </a:r>
            <a:endParaRPr sz="2400" dirty="0">
              <a:latin typeface="Calibri" panose="020F0502020204030204" pitchFamily="34" charset="0"/>
              <a:cs typeface="Calibri" panose="020F0502020204030204" pitchFamily="34" charset="0"/>
            </a:endParaRPr>
          </a:p>
        </p:txBody>
      </p:sp>
      <p:pic>
        <p:nvPicPr>
          <p:cNvPr id="5" name="object 5"/>
          <p:cNvPicPr/>
          <p:nvPr/>
        </p:nvPicPr>
        <p:blipFill>
          <a:blip r:embed="rId2" cstate="print"/>
          <a:stretch>
            <a:fillRect/>
          </a:stretch>
        </p:blipFill>
        <p:spPr>
          <a:xfrm>
            <a:off x="4191000" y="4565903"/>
            <a:ext cx="4953000" cy="2292096"/>
          </a:xfrm>
          <a:prstGeom prst="rect">
            <a:avLst/>
          </a:prstGeom>
        </p:spPr>
      </p:pic>
      <p:pic>
        <p:nvPicPr>
          <p:cNvPr id="6" name="object 6"/>
          <p:cNvPicPr/>
          <p:nvPr/>
        </p:nvPicPr>
        <p:blipFill>
          <a:blip r:embed="rId3" cstate="print"/>
          <a:stretch>
            <a:fillRect/>
          </a:stretch>
        </p:blipFill>
        <p:spPr>
          <a:xfrm>
            <a:off x="6324600" y="1600200"/>
            <a:ext cx="2514600" cy="2133600"/>
          </a:xfrm>
          <a:prstGeom prst="rect">
            <a:avLst/>
          </a:prstGeom>
        </p:spPr>
      </p:pic>
      <p:sp>
        <p:nvSpPr>
          <p:cNvPr id="7" name="object 7"/>
          <p:cNvSpPr txBox="1"/>
          <p:nvPr/>
        </p:nvSpPr>
        <p:spPr>
          <a:xfrm>
            <a:off x="7589274" y="453487"/>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a:solidFill>
                <a:schemeClr val="tx1">
                  <a:lumMod val="95000"/>
                  <a:lumOff val="5000"/>
                </a:schemeClr>
              </a:solidFill>
              <a:latin typeface="Microsoft Sans Serif"/>
              <a:cs typeface="Microsoft Sans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5065" y="1656888"/>
            <a:ext cx="8332221" cy="4913611"/>
          </a:xfrm>
          <a:prstGeom prst="rect">
            <a:avLst/>
          </a:prstGeom>
        </p:spPr>
      </p:pic>
      <p:sp>
        <p:nvSpPr>
          <p:cNvPr id="3" name="object 3"/>
          <p:cNvSpPr txBox="1"/>
          <p:nvPr/>
        </p:nvSpPr>
        <p:spPr>
          <a:xfrm>
            <a:off x="7815027" y="716998"/>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3719"/>
            <a:ext cx="7886700" cy="628377"/>
          </a:xfrm>
          <a:prstGeom prst="rect">
            <a:avLst/>
          </a:prstGeom>
        </p:spPr>
        <p:txBody>
          <a:bodyPr vert="horz" wrap="square" lIns="0" tIns="12700" rIns="0" bIns="0" rtlCol="0">
            <a:spAutoFit/>
          </a:bodyPr>
          <a:lstStyle/>
          <a:p>
            <a:pPr marL="12700">
              <a:lnSpc>
                <a:spcPct val="100000"/>
              </a:lnSpc>
              <a:spcBef>
                <a:spcPts val="100"/>
              </a:spcBef>
            </a:pPr>
            <a:r>
              <a:rPr sz="4000" b="1" spc="-10" dirty="0">
                <a:latin typeface="Calibri" panose="020F0502020204030204" pitchFamily="34" charset="0"/>
                <a:cs typeface="Calibri" panose="020F0502020204030204" pitchFamily="34" charset="0"/>
              </a:rPr>
              <a:t>Pathogenesis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154939" y="1513408"/>
            <a:ext cx="8607425" cy="4485843"/>
          </a:xfrm>
          <a:prstGeom prst="rect">
            <a:avLst/>
          </a:prstGeom>
        </p:spPr>
        <p:txBody>
          <a:bodyPr vert="horz" wrap="square" lIns="0" tIns="12700" rIns="0" bIns="0" rtlCol="0">
            <a:spAutoFit/>
          </a:bodyPr>
          <a:lstStyle/>
          <a:p>
            <a:pPr marL="356870" indent="-344170">
              <a:lnSpc>
                <a:spcPct val="100000"/>
              </a:lnSpc>
              <a:spcBef>
                <a:spcPts val="10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Group</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streptococci</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
            </a:r>
            <a:r>
              <a:rPr sz="2400" i="1" dirty="0">
                <a:latin typeface="Calibri" panose="020F0502020204030204" pitchFamily="34" charset="0"/>
                <a:cs typeface="Calibri" panose="020F0502020204030204" pitchFamily="34" charset="0"/>
              </a:rPr>
              <a:t>Str.</a:t>
            </a:r>
            <a:r>
              <a:rPr sz="2400" i="1" spc="-40" dirty="0">
                <a:latin typeface="Calibri" panose="020F0502020204030204" pitchFamily="34" charset="0"/>
                <a:cs typeface="Calibri" panose="020F0502020204030204" pitchFamily="34" charset="0"/>
              </a:rPr>
              <a:t> </a:t>
            </a:r>
            <a:r>
              <a:rPr sz="2400" i="1" dirty="0">
                <a:latin typeface="Calibri" panose="020F0502020204030204" pitchFamily="34" charset="0"/>
                <a:cs typeface="Calibri" panose="020F0502020204030204" pitchFamily="34" charset="0"/>
              </a:rPr>
              <a:t>pyogenes</a:t>
            </a:r>
            <a:r>
              <a:rPr sz="2400" dirty="0">
                <a:latin typeface="Calibri" panose="020F0502020204030204" pitchFamily="34" charset="0"/>
                <a:cs typeface="Calibri" panose="020F0502020204030204" pitchFamily="34" charset="0"/>
              </a:rPr>
              <a:t>)</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disease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three</a:t>
            </a:r>
            <a:endParaRPr sz="2400" dirty="0">
              <a:latin typeface="Calibri" panose="020F0502020204030204" pitchFamily="34" charset="0"/>
              <a:cs typeface="Calibri" panose="020F0502020204030204" pitchFamily="34" charset="0"/>
            </a:endParaRPr>
          </a:p>
          <a:p>
            <a:pPr marL="356870">
              <a:lnSpc>
                <a:spcPct val="100000"/>
              </a:lnSpc>
              <a:spcBef>
                <a:spcPts val="5"/>
              </a:spcBef>
            </a:pPr>
            <a:r>
              <a:rPr sz="2400" spc="-10" dirty="0">
                <a:latin typeface="Calibri" panose="020F0502020204030204" pitchFamily="34" charset="0"/>
                <a:cs typeface="Calibri" panose="020F0502020204030204" pitchFamily="34" charset="0"/>
              </a:rPr>
              <a:t>mechanisms:</a:t>
            </a:r>
            <a:endParaRPr sz="2400" dirty="0">
              <a:latin typeface="Calibri" panose="020F0502020204030204" pitchFamily="34" charset="0"/>
              <a:cs typeface="Calibri" panose="020F0502020204030204" pitchFamily="34" charset="0"/>
            </a:endParaRPr>
          </a:p>
          <a:p>
            <a:pPr marL="356870" indent="-344170">
              <a:lnSpc>
                <a:spcPct val="100000"/>
              </a:lnSpc>
              <a:spcBef>
                <a:spcPts val="57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(1)</a:t>
            </a:r>
            <a:r>
              <a:rPr sz="2400"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Pyogenic</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inflammation:</a:t>
            </a:r>
            <a:r>
              <a:rPr sz="2400" b="1"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which</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induced</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locally</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a:t>
            </a:r>
            <a:r>
              <a:rPr sz="2400" spc="-5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the</a:t>
            </a:r>
            <a:endParaRPr sz="2400" dirty="0">
              <a:latin typeface="Calibri" panose="020F0502020204030204" pitchFamily="34" charset="0"/>
              <a:cs typeface="Calibri" panose="020F0502020204030204" pitchFamily="34" charset="0"/>
            </a:endParaRPr>
          </a:p>
          <a:p>
            <a:pPr marL="356870">
              <a:lnSpc>
                <a:spcPct val="100000"/>
              </a:lnSpc>
            </a:pPr>
            <a:r>
              <a:rPr sz="2400" dirty="0">
                <a:latin typeface="Calibri" panose="020F0502020204030204" pitchFamily="34" charset="0"/>
                <a:cs typeface="Calibri" panose="020F0502020204030204" pitchFamily="34" charset="0"/>
              </a:rPr>
              <a:t>site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organisms</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tissue</a:t>
            </a:r>
            <a:endParaRPr sz="2400" dirty="0">
              <a:latin typeface="Calibri" panose="020F0502020204030204" pitchFamily="34" charset="0"/>
              <a:cs typeface="Calibri" panose="020F0502020204030204" pitchFamily="34" charset="0"/>
            </a:endParaRPr>
          </a:p>
          <a:p>
            <a:pPr>
              <a:lnSpc>
                <a:spcPct val="100000"/>
              </a:lnSpc>
              <a:spcBef>
                <a:spcPts val="1320"/>
              </a:spcBef>
            </a:pPr>
            <a:endParaRPr sz="2400" dirty="0">
              <a:latin typeface="Calibri" panose="020F0502020204030204" pitchFamily="34" charset="0"/>
              <a:cs typeface="Calibri" panose="020F0502020204030204" pitchFamily="34" charset="0"/>
            </a:endParaRPr>
          </a:p>
          <a:p>
            <a:pPr marL="356870" indent="-344170">
              <a:lnSpc>
                <a:spcPct val="100000"/>
              </a:lnSpc>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(2)</a:t>
            </a:r>
            <a:r>
              <a:rPr sz="2400" spc="-2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Exotoxin</a:t>
            </a:r>
            <a:r>
              <a:rPr sz="2400" b="1" spc="-9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production:</a:t>
            </a:r>
            <a:r>
              <a:rPr sz="2400" b="1"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widespread</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systemic</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symptoms</a:t>
            </a:r>
            <a:r>
              <a:rPr sz="2400" spc="-6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in</a:t>
            </a:r>
            <a:endParaRPr sz="2400" dirty="0">
              <a:latin typeface="Calibri" panose="020F0502020204030204" pitchFamily="34" charset="0"/>
              <a:cs typeface="Calibri" panose="020F0502020204030204" pitchFamily="34" charset="0"/>
            </a:endParaRPr>
          </a:p>
          <a:p>
            <a:pPr marL="356870">
              <a:lnSpc>
                <a:spcPct val="100000"/>
              </a:lnSpc>
            </a:pPr>
            <a:r>
              <a:rPr sz="2400" dirty="0">
                <a:latin typeface="Calibri" panose="020F0502020204030204" pitchFamily="34" charset="0"/>
                <a:cs typeface="Calibri" panose="020F0502020204030204" pitchFamily="34" charset="0"/>
              </a:rPr>
              <a:t>areas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body</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where</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there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are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organisms</a:t>
            </a:r>
            <a:endParaRPr sz="2400" dirty="0">
              <a:latin typeface="Calibri" panose="020F0502020204030204" pitchFamily="34" charset="0"/>
              <a:cs typeface="Calibri" panose="020F0502020204030204" pitchFamily="34" charset="0"/>
            </a:endParaRPr>
          </a:p>
          <a:p>
            <a:pPr>
              <a:lnSpc>
                <a:spcPct val="100000"/>
              </a:lnSpc>
              <a:spcBef>
                <a:spcPts val="1320"/>
              </a:spcBef>
            </a:pPr>
            <a:endParaRPr sz="2400" dirty="0">
              <a:latin typeface="Calibri" panose="020F0502020204030204" pitchFamily="34" charset="0"/>
              <a:cs typeface="Calibri" panose="020F0502020204030204" pitchFamily="34" charset="0"/>
            </a:endParaRPr>
          </a:p>
          <a:p>
            <a:pPr marL="356870" marR="344170" indent="-344805">
              <a:lnSpc>
                <a:spcPct val="100000"/>
              </a:lnSpc>
              <a:buFont typeface="Wingdings"/>
              <a:buChar char=""/>
              <a:tabLst>
                <a:tab pos="356870" algn="l"/>
                <a:tab pos="442595" algn="l"/>
              </a:tabLst>
            </a:pPr>
            <a:r>
              <a:rPr sz="2400" dirty="0">
                <a:solidFill>
                  <a:srgbClr val="CCCCFF"/>
                </a:solidFill>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(3)</a:t>
            </a:r>
            <a:r>
              <a:rPr sz="2400"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Immunologic:</a:t>
            </a:r>
            <a:r>
              <a:rPr sz="2400" b="1"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antibody</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against</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component</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the </a:t>
            </a:r>
            <a:r>
              <a:rPr sz="2400" dirty="0">
                <a:latin typeface="Calibri" panose="020F0502020204030204" pitchFamily="34" charset="0"/>
                <a:cs typeface="Calibri" panose="020F0502020204030204" pitchFamily="34" charset="0"/>
              </a:rPr>
              <a:t>organism</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cross-</a:t>
            </a:r>
            <a:r>
              <a:rPr sz="2400" dirty="0">
                <a:latin typeface="Calibri" panose="020F0502020204030204" pitchFamily="34" charset="0"/>
                <a:cs typeface="Calibri" panose="020F0502020204030204" pitchFamily="34" charset="0"/>
              </a:rPr>
              <a:t>reacts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 normal</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tissue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forms</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immune </a:t>
            </a:r>
            <a:r>
              <a:rPr sz="2400" dirty="0">
                <a:latin typeface="Calibri" panose="020F0502020204030204" pitchFamily="34" charset="0"/>
                <a:cs typeface="Calibri" panose="020F0502020204030204" pitchFamily="34" charset="0"/>
              </a:rPr>
              <a:t>complexes</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that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damage</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normal</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tissue</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7924800" y="338912"/>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3719"/>
            <a:ext cx="78867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Virulence</a:t>
            </a:r>
            <a:r>
              <a:rPr lang="en-US" sz="4000" b="1" spc="-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factors</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307340" y="1664589"/>
            <a:ext cx="8588375" cy="4154984"/>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chemeClr val="tx1">
                    <a:lumMod val="95000"/>
                    <a:lumOff val="5000"/>
                  </a:schemeClr>
                </a:solidFill>
                <a:latin typeface="Calibri" panose="020F0502020204030204" pitchFamily="34" charset="0"/>
                <a:cs typeface="Calibri" panose="020F0502020204030204" pitchFamily="34" charset="0"/>
              </a:rPr>
              <a:t>Inflammation-</a:t>
            </a:r>
            <a:r>
              <a:rPr sz="2400" b="1" dirty="0">
                <a:solidFill>
                  <a:schemeClr val="tx1">
                    <a:lumMod val="95000"/>
                    <a:lumOff val="5000"/>
                  </a:schemeClr>
                </a:solidFill>
                <a:latin typeface="Calibri" panose="020F0502020204030204" pitchFamily="34" charset="0"/>
                <a:cs typeface="Calibri" panose="020F0502020204030204" pitchFamily="34" charset="0"/>
              </a:rPr>
              <a:t>related</a:t>
            </a:r>
            <a:r>
              <a:rPr sz="2400" b="1" spc="-5" dirty="0">
                <a:solidFill>
                  <a:schemeClr val="tx1">
                    <a:lumMod val="95000"/>
                    <a:lumOff val="5000"/>
                  </a:schemeClr>
                </a:solidFill>
                <a:latin typeface="Calibri" panose="020F0502020204030204" pitchFamily="34" charset="0"/>
                <a:cs typeface="Calibri" panose="020F0502020204030204" pitchFamily="34" charset="0"/>
              </a:rPr>
              <a:t> </a:t>
            </a:r>
            <a:r>
              <a:rPr sz="2400" b="1" spc="-10" dirty="0">
                <a:solidFill>
                  <a:schemeClr val="tx1">
                    <a:lumMod val="95000"/>
                    <a:lumOff val="5000"/>
                  </a:schemeClr>
                </a:solidFill>
                <a:latin typeface="Calibri" panose="020F0502020204030204" pitchFamily="34" charset="0"/>
                <a:cs typeface="Calibri" panose="020F0502020204030204" pitchFamily="34" charset="0"/>
              </a:rPr>
              <a:t>enzymes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a:lnSpc>
                <a:spcPct val="100000"/>
              </a:lnSpc>
              <a:spcBef>
                <a:spcPts val="985"/>
              </a:spcBef>
            </a:pP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buClr>
                <a:srgbClr val="CCCCFF"/>
              </a:buClr>
              <a:buFont typeface="Wingdings"/>
              <a:buChar char=""/>
              <a:tabLst>
                <a:tab pos="356870" algn="l"/>
              </a:tabLst>
            </a:pPr>
            <a:r>
              <a:rPr sz="2400" b="1" spc="-10" dirty="0">
                <a:solidFill>
                  <a:schemeClr val="tx1">
                    <a:lumMod val="95000"/>
                    <a:lumOff val="5000"/>
                  </a:schemeClr>
                </a:solidFill>
                <a:latin typeface="Calibri" panose="020F0502020204030204" pitchFamily="34" charset="0"/>
                <a:cs typeface="Calibri" panose="020F0502020204030204" pitchFamily="34" charset="0"/>
              </a:rPr>
              <a:t>Hyaluronidase:</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marR="222885">
              <a:lnSpc>
                <a:spcPct val="100000"/>
              </a:lnSpc>
              <a:spcBef>
                <a:spcPts val="580"/>
              </a:spcBef>
            </a:pPr>
            <a:r>
              <a:rPr sz="2400" dirty="0">
                <a:solidFill>
                  <a:schemeClr val="tx1">
                    <a:lumMod val="95000"/>
                    <a:lumOff val="5000"/>
                  </a:schemeClr>
                </a:solidFill>
                <a:latin typeface="Calibri" panose="020F0502020204030204" pitchFamily="34" charset="0"/>
                <a:cs typeface="Calibri" panose="020F0502020204030204" pitchFamily="34" charset="0"/>
              </a:rPr>
              <a:t>degrades</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hyaluronic</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acid</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t>
            </a:r>
            <a:r>
              <a:rPr sz="2400" spc="-40"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spreading</a:t>
            </a:r>
            <a:r>
              <a:rPr sz="2400" b="1" spc="-105"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factor,</a:t>
            </a:r>
            <a:r>
              <a:rPr sz="2400" b="1" spc="-4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facilitates</a:t>
            </a:r>
            <a:r>
              <a:rPr sz="2400" spc="-95" dirty="0">
                <a:solidFill>
                  <a:schemeClr val="tx1">
                    <a:lumMod val="95000"/>
                    <a:lumOff val="5000"/>
                  </a:schemeClr>
                </a:solidFill>
                <a:latin typeface="Calibri" panose="020F0502020204030204" pitchFamily="34" charset="0"/>
                <a:cs typeface="Calibri" panose="020F0502020204030204" pitchFamily="34" charset="0"/>
              </a:rPr>
              <a:t> </a:t>
            </a:r>
            <a:r>
              <a:rPr sz="2400" spc="-25" dirty="0">
                <a:solidFill>
                  <a:schemeClr val="tx1">
                    <a:lumMod val="95000"/>
                    <a:lumOff val="5000"/>
                  </a:schemeClr>
                </a:solidFill>
                <a:latin typeface="Calibri" panose="020F0502020204030204" pitchFamily="34" charset="0"/>
                <a:cs typeface="Calibri" panose="020F0502020204030204" pitchFamily="34" charset="0"/>
              </a:rPr>
              <a:t>the </a:t>
            </a:r>
            <a:r>
              <a:rPr sz="2400" dirty="0">
                <a:solidFill>
                  <a:schemeClr val="tx1">
                    <a:lumMod val="95000"/>
                    <a:lumOff val="5000"/>
                  </a:schemeClr>
                </a:solidFill>
                <a:latin typeface="Calibri" panose="020F0502020204030204" pitchFamily="34" charset="0"/>
                <a:cs typeface="Calibri" panose="020F0502020204030204" pitchFamily="34" charset="0"/>
              </a:rPr>
              <a:t>rapid</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spread</a:t>
            </a:r>
            <a:r>
              <a:rPr sz="2400" spc="-4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of</a:t>
            </a:r>
            <a:r>
              <a:rPr sz="2400" spc="-5" dirty="0">
                <a:solidFill>
                  <a:schemeClr val="tx1">
                    <a:lumMod val="95000"/>
                    <a:lumOff val="5000"/>
                  </a:schemeClr>
                </a:solidFill>
                <a:latin typeface="Calibri" panose="020F0502020204030204" pitchFamily="34" charset="0"/>
                <a:cs typeface="Calibri" panose="020F0502020204030204" pitchFamily="34" charset="0"/>
              </a:rPr>
              <a:t> </a:t>
            </a:r>
            <a:r>
              <a:rPr sz="2400" i="1" dirty="0">
                <a:solidFill>
                  <a:schemeClr val="tx1">
                    <a:lumMod val="95000"/>
                    <a:lumOff val="5000"/>
                  </a:schemeClr>
                </a:solidFill>
                <a:latin typeface="Calibri" panose="020F0502020204030204" pitchFamily="34" charset="0"/>
                <a:cs typeface="Calibri" panose="020F0502020204030204" pitchFamily="34" charset="0"/>
              </a:rPr>
              <a:t>Str.</a:t>
            </a:r>
            <a:r>
              <a:rPr sz="2400" i="1" spc="-55" dirty="0">
                <a:solidFill>
                  <a:schemeClr val="tx1">
                    <a:lumMod val="95000"/>
                    <a:lumOff val="5000"/>
                  </a:schemeClr>
                </a:solidFill>
                <a:latin typeface="Calibri" panose="020F0502020204030204" pitchFamily="34" charset="0"/>
                <a:cs typeface="Calibri" panose="020F0502020204030204" pitchFamily="34" charset="0"/>
              </a:rPr>
              <a:t> </a:t>
            </a:r>
            <a:r>
              <a:rPr sz="2400" i="1" dirty="0">
                <a:solidFill>
                  <a:schemeClr val="tx1">
                    <a:lumMod val="95000"/>
                    <a:lumOff val="5000"/>
                  </a:schemeClr>
                </a:solidFill>
                <a:latin typeface="Calibri" panose="020F0502020204030204" pitchFamily="34" charset="0"/>
                <a:cs typeface="Calibri" panose="020F0502020204030204" pitchFamily="34" charset="0"/>
              </a:rPr>
              <a:t>pyogenes</a:t>
            </a:r>
            <a:r>
              <a:rPr sz="2400" i="1"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skin</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infections</a:t>
            </a:r>
            <a:r>
              <a:rPr sz="2400" spc="-7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(cellulitis)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a:lnSpc>
                <a:spcPct val="100000"/>
              </a:lnSpc>
              <a:spcBef>
                <a:spcPts val="1320"/>
              </a:spcBef>
            </a:pP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buClr>
                <a:srgbClr val="CCCCFF"/>
              </a:buClr>
              <a:buFont typeface="Wingdings"/>
              <a:buChar char=""/>
              <a:tabLst>
                <a:tab pos="356870" algn="l"/>
              </a:tabLst>
            </a:pPr>
            <a:r>
              <a:rPr sz="2400" b="1" dirty="0">
                <a:solidFill>
                  <a:schemeClr val="tx1">
                    <a:lumMod val="95000"/>
                    <a:lumOff val="5000"/>
                  </a:schemeClr>
                </a:solidFill>
                <a:latin typeface="Calibri" panose="020F0502020204030204" pitchFamily="34" charset="0"/>
                <a:cs typeface="Calibri" panose="020F0502020204030204" pitchFamily="34" charset="0"/>
              </a:rPr>
              <a:t>Streptokinase</a:t>
            </a:r>
            <a:r>
              <a:rPr sz="2400" b="1" spc="-125" dirty="0">
                <a:solidFill>
                  <a:schemeClr val="tx1">
                    <a:lumMod val="95000"/>
                    <a:lumOff val="5000"/>
                  </a:schemeClr>
                </a:solidFill>
                <a:latin typeface="Calibri" panose="020F0502020204030204" pitchFamily="34" charset="0"/>
                <a:cs typeface="Calibri" panose="020F0502020204030204" pitchFamily="34" charset="0"/>
              </a:rPr>
              <a:t> </a:t>
            </a:r>
            <a:r>
              <a:rPr sz="2400" b="1" spc="-10" dirty="0">
                <a:solidFill>
                  <a:schemeClr val="tx1">
                    <a:lumMod val="95000"/>
                    <a:lumOff val="5000"/>
                  </a:schemeClr>
                </a:solidFill>
                <a:latin typeface="Calibri" panose="020F0502020204030204" pitchFamily="34" charset="0"/>
                <a:cs typeface="Calibri" panose="020F0502020204030204" pitchFamily="34" charset="0"/>
              </a:rPr>
              <a:t>(fibrinolysin):</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marR="5080">
              <a:lnSpc>
                <a:spcPct val="100000"/>
              </a:lnSpc>
              <a:spcBef>
                <a:spcPts val="575"/>
              </a:spcBef>
            </a:pPr>
            <a:r>
              <a:rPr sz="2400" dirty="0">
                <a:solidFill>
                  <a:schemeClr val="tx1">
                    <a:lumMod val="95000"/>
                    <a:lumOff val="5000"/>
                  </a:schemeClr>
                </a:solidFill>
                <a:latin typeface="Calibri" panose="020F0502020204030204" pitchFamily="34" charset="0"/>
                <a:cs typeface="Calibri" panose="020F0502020204030204" pitchFamily="34" charset="0"/>
              </a:rPr>
              <a:t>activates</a:t>
            </a:r>
            <a:r>
              <a:rPr sz="2400" spc="-7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plasminogen</a:t>
            </a:r>
            <a:r>
              <a:rPr sz="2400"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to</a:t>
            </a:r>
            <a:r>
              <a:rPr sz="2400"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form</a:t>
            </a:r>
            <a:r>
              <a:rPr sz="2400" spc="-8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plasmin,</a:t>
            </a:r>
            <a:r>
              <a:rPr sz="2400" spc="-9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which</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dissolves</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fibrin </a:t>
            </a:r>
            <a:r>
              <a:rPr sz="2400" dirty="0">
                <a:solidFill>
                  <a:schemeClr val="tx1">
                    <a:lumMod val="95000"/>
                    <a:lumOff val="5000"/>
                  </a:schemeClr>
                </a:solidFill>
                <a:latin typeface="Calibri" panose="020F0502020204030204" pitchFamily="34" charset="0"/>
                <a:cs typeface="Calibri" panose="020F0502020204030204" pitchFamily="34" charset="0"/>
              </a:rPr>
              <a:t>in</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clots,</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thrombi,</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and</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emboli</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used</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to</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lyse</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thrombi</a:t>
            </a:r>
            <a:r>
              <a:rPr sz="2400" spc="-6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spc="-25" dirty="0">
                <a:solidFill>
                  <a:schemeClr val="tx1">
                    <a:lumMod val="95000"/>
                    <a:lumOff val="5000"/>
                  </a:schemeClr>
                </a:solidFill>
                <a:latin typeface="Calibri" panose="020F0502020204030204" pitchFamily="34" charset="0"/>
                <a:cs typeface="Calibri" panose="020F0502020204030204" pitchFamily="34" charset="0"/>
              </a:rPr>
              <a:t>the </a:t>
            </a:r>
            <a:r>
              <a:rPr sz="2400" dirty="0">
                <a:solidFill>
                  <a:schemeClr val="tx1">
                    <a:lumMod val="95000"/>
                    <a:lumOff val="5000"/>
                  </a:schemeClr>
                </a:solidFill>
                <a:latin typeface="Calibri" panose="020F0502020204030204" pitchFamily="34" charset="0"/>
                <a:cs typeface="Calibri" panose="020F0502020204030204" pitchFamily="34" charset="0"/>
              </a:rPr>
              <a:t>coronary</a:t>
            </a:r>
            <a:r>
              <a:rPr sz="2400" spc="-4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arteries</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of</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heart</a:t>
            </a:r>
            <a:r>
              <a:rPr sz="2400" spc="-6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attack</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patients</a:t>
            </a:r>
            <a:endParaRPr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4" name="object 4"/>
          <p:cNvSpPr txBox="1"/>
          <p:nvPr/>
        </p:nvSpPr>
        <p:spPr>
          <a:xfrm>
            <a:off x="7785530" y="490093"/>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3719"/>
            <a:ext cx="78867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Virulence</a:t>
            </a:r>
            <a:r>
              <a:rPr lang="en-US" sz="4000" b="1" spc="-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factors</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78739" y="1359789"/>
            <a:ext cx="8485505" cy="3708708"/>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chemeClr val="tx1">
                    <a:lumMod val="95000"/>
                    <a:lumOff val="5000"/>
                  </a:schemeClr>
                </a:solidFill>
                <a:latin typeface="Calibri" panose="020F0502020204030204" pitchFamily="34" charset="0"/>
                <a:cs typeface="Calibri" panose="020F0502020204030204" pitchFamily="34" charset="0"/>
              </a:rPr>
              <a:t>Inflammation-</a:t>
            </a:r>
            <a:r>
              <a:rPr sz="2400" b="1" dirty="0">
                <a:solidFill>
                  <a:schemeClr val="tx1">
                    <a:lumMod val="95000"/>
                    <a:lumOff val="5000"/>
                  </a:schemeClr>
                </a:solidFill>
                <a:latin typeface="Calibri" panose="020F0502020204030204" pitchFamily="34" charset="0"/>
                <a:cs typeface="Calibri" panose="020F0502020204030204" pitchFamily="34" charset="0"/>
              </a:rPr>
              <a:t>related</a:t>
            </a:r>
            <a:r>
              <a:rPr sz="2400" b="1" spc="5" dirty="0">
                <a:solidFill>
                  <a:schemeClr val="tx1">
                    <a:lumMod val="95000"/>
                    <a:lumOff val="5000"/>
                  </a:schemeClr>
                </a:solidFill>
                <a:latin typeface="Calibri" panose="020F0502020204030204" pitchFamily="34" charset="0"/>
                <a:cs typeface="Calibri" panose="020F0502020204030204" pitchFamily="34" charset="0"/>
              </a:rPr>
              <a:t> </a:t>
            </a:r>
            <a:r>
              <a:rPr sz="2400" b="1" spc="-10" dirty="0">
                <a:solidFill>
                  <a:schemeClr val="tx1">
                    <a:lumMod val="95000"/>
                    <a:lumOff val="5000"/>
                  </a:schemeClr>
                </a:solidFill>
                <a:latin typeface="Calibri" panose="020F0502020204030204" pitchFamily="34" charset="0"/>
                <a:cs typeface="Calibri" panose="020F0502020204030204" pitchFamily="34" charset="0"/>
              </a:rPr>
              <a:t>enzymes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a:lnSpc>
                <a:spcPct val="100000"/>
              </a:lnSpc>
              <a:spcBef>
                <a:spcPts val="985"/>
              </a:spcBef>
            </a:pP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buClr>
                <a:srgbClr val="CCCCFF"/>
              </a:buClr>
              <a:buFont typeface="Wingdings"/>
              <a:buChar char=""/>
              <a:tabLst>
                <a:tab pos="356870" algn="l"/>
              </a:tabLst>
            </a:pPr>
            <a:r>
              <a:rPr sz="2400" b="1" dirty="0">
                <a:solidFill>
                  <a:schemeClr val="tx1">
                    <a:lumMod val="95000"/>
                    <a:lumOff val="5000"/>
                  </a:schemeClr>
                </a:solidFill>
                <a:latin typeface="Calibri" panose="020F0502020204030204" pitchFamily="34" charset="0"/>
                <a:cs typeface="Calibri" panose="020F0502020204030204" pitchFamily="34" charset="0"/>
              </a:rPr>
              <a:t>DNase</a:t>
            </a:r>
            <a:r>
              <a:rPr sz="2400" b="1" spc="-55" dirty="0">
                <a:solidFill>
                  <a:schemeClr val="tx1">
                    <a:lumMod val="95000"/>
                    <a:lumOff val="5000"/>
                  </a:schemeClr>
                </a:solidFill>
                <a:latin typeface="Calibri" panose="020F0502020204030204" pitchFamily="34" charset="0"/>
                <a:cs typeface="Calibri" panose="020F0502020204030204" pitchFamily="34" charset="0"/>
              </a:rPr>
              <a:t> </a:t>
            </a:r>
            <a:r>
              <a:rPr sz="2400" b="1" spc="-10" dirty="0">
                <a:solidFill>
                  <a:schemeClr val="tx1">
                    <a:lumMod val="95000"/>
                    <a:lumOff val="5000"/>
                  </a:schemeClr>
                </a:solidFill>
                <a:latin typeface="Calibri" panose="020F0502020204030204" pitchFamily="34" charset="0"/>
                <a:cs typeface="Calibri" panose="020F0502020204030204" pitchFamily="34" charset="0"/>
              </a:rPr>
              <a:t>(streptodornase):</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marR="282575">
              <a:lnSpc>
                <a:spcPct val="100000"/>
              </a:lnSpc>
              <a:spcBef>
                <a:spcPts val="575"/>
              </a:spcBef>
            </a:pPr>
            <a:r>
              <a:rPr sz="2400" dirty="0">
                <a:solidFill>
                  <a:schemeClr val="tx1">
                    <a:lumMod val="95000"/>
                    <a:lumOff val="5000"/>
                  </a:schemeClr>
                </a:solidFill>
                <a:latin typeface="Calibri" panose="020F0502020204030204" pitchFamily="34" charset="0"/>
                <a:cs typeface="Calibri" panose="020F0502020204030204" pitchFamily="34" charset="0"/>
              </a:rPr>
              <a:t>degrades</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DNA</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exudates</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or</a:t>
            </a:r>
            <a:r>
              <a:rPr sz="2400" spc="-4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necrotic</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tissue.</a:t>
            </a:r>
            <a:r>
              <a:rPr sz="2400" spc="-7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Antibody</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spc="-25" dirty="0">
                <a:solidFill>
                  <a:schemeClr val="tx1">
                    <a:lumMod val="95000"/>
                    <a:lumOff val="5000"/>
                  </a:schemeClr>
                </a:solidFill>
                <a:latin typeface="Calibri" panose="020F0502020204030204" pitchFamily="34" charset="0"/>
                <a:cs typeface="Calibri" panose="020F0502020204030204" pitchFamily="34" charset="0"/>
              </a:rPr>
              <a:t>to </a:t>
            </a:r>
            <a:r>
              <a:rPr sz="2400" dirty="0">
                <a:solidFill>
                  <a:schemeClr val="tx1">
                    <a:lumMod val="95000"/>
                    <a:lumOff val="5000"/>
                  </a:schemeClr>
                </a:solidFill>
                <a:latin typeface="Calibri" panose="020F0502020204030204" pitchFamily="34" charset="0"/>
                <a:cs typeface="Calibri" panose="020F0502020204030204" pitchFamily="34" charset="0"/>
              </a:rPr>
              <a:t>DNase</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B</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develops</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during </a:t>
            </a:r>
            <a:r>
              <a:rPr sz="2400" b="1" dirty="0">
                <a:solidFill>
                  <a:schemeClr val="tx1">
                    <a:lumMod val="95000"/>
                    <a:lumOff val="5000"/>
                  </a:schemeClr>
                </a:solidFill>
                <a:latin typeface="Calibri" panose="020F0502020204030204" pitchFamily="34" charset="0"/>
                <a:cs typeface="Calibri" panose="020F0502020204030204" pitchFamily="34" charset="0"/>
              </a:rPr>
              <a:t>pyoderma</a:t>
            </a:r>
            <a:r>
              <a:rPr sz="2400" b="1"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used</a:t>
            </a:r>
            <a:r>
              <a:rPr sz="2400" spc="-5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for</a:t>
            </a:r>
            <a:r>
              <a:rPr sz="2400" spc="-40"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diagnostic purposes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a:lnSpc>
                <a:spcPct val="100000"/>
              </a:lnSpc>
              <a:spcBef>
                <a:spcPts val="1325"/>
              </a:spcBef>
            </a:pP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marR="5080" algn="just">
              <a:lnSpc>
                <a:spcPct val="100000"/>
              </a:lnSpc>
            </a:pPr>
            <a:r>
              <a:rPr sz="2400" b="1" spc="-10" dirty="0">
                <a:solidFill>
                  <a:schemeClr val="tx1">
                    <a:lumMod val="95000"/>
                    <a:lumOff val="5000"/>
                  </a:schemeClr>
                </a:solidFill>
                <a:latin typeface="Calibri" panose="020F0502020204030204" pitchFamily="34" charset="0"/>
                <a:cs typeface="Calibri" panose="020F0502020204030204" pitchFamily="34" charset="0"/>
              </a:rPr>
              <a:t>Streptokinase–streptodornase:</a:t>
            </a:r>
            <a:r>
              <a:rPr sz="2400" b="1" spc="-8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mixtures</a:t>
            </a:r>
            <a:r>
              <a:rPr sz="2400" spc="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applied</a:t>
            </a:r>
            <a:r>
              <a:rPr sz="2400" spc="-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as</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spc="-20" dirty="0">
                <a:solidFill>
                  <a:schemeClr val="tx1">
                    <a:lumMod val="95000"/>
                    <a:lumOff val="5000"/>
                  </a:schemeClr>
                </a:solidFill>
                <a:latin typeface="Calibri" panose="020F0502020204030204" pitchFamily="34" charset="0"/>
                <a:cs typeface="Calibri" panose="020F0502020204030204" pitchFamily="34" charset="0"/>
              </a:rPr>
              <a:t>skin </a:t>
            </a:r>
            <a:r>
              <a:rPr sz="2400" dirty="0">
                <a:solidFill>
                  <a:schemeClr val="tx1">
                    <a:lumMod val="95000"/>
                    <a:lumOff val="5000"/>
                  </a:schemeClr>
                </a:solidFill>
                <a:latin typeface="Calibri" panose="020F0502020204030204" pitchFamily="34" charset="0"/>
                <a:cs typeface="Calibri" panose="020F0502020204030204" pitchFamily="34" charset="0"/>
              </a:rPr>
              <a:t>test</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give</a:t>
            </a:r>
            <a:r>
              <a:rPr sz="2400" spc="-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a:t>
            </a:r>
            <a:r>
              <a:rPr sz="2400" spc="-4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positive</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reaction</a:t>
            </a:r>
            <a:r>
              <a:rPr sz="2400"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most</a:t>
            </a:r>
            <a:r>
              <a:rPr sz="2400" spc="-7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adults,</a:t>
            </a:r>
            <a:r>
              <a:rPr sz="2400" spc="-5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indicating</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normal </a:t>
            </a:r>
            <a:r>
              <a:rPr sz="2400" spc="-30" dirty="0">
                <a:solidFill>
                  <a:schemeClr val="tx1">
                    <a:lumMod val="95000"/>
                    <a:lumOff val="5000"/>
                  </a:schemeClr>
                </a:solidFill>
                <a:latin typeface="Calibri" panose="020F0502020204030204" pitchFamily="34" charset="0"/>
                <a:cs typeface="Calibri" panose="020F0502020204030204" pitchFamily="34" charset="0"/>
              </a:rPr>
              <a:t>cell-</a:t>
            </a:r>
            <a:r>
              <a:rPr sz="2400" dirty="0">
                <a:solidFill>
                  <a:schemeClr val="tx1">
                    <a:lumMod val="95000"/>
                    <a:lumOff val="5000"/>
                  </a:schemeClr>
                </a:solidFill>
                <a:latin typeface="Calibri" panose="020F0502020204030204" pitchFamily="34" charset="0"/>
                <a:cs typeface="Calibri" panose="020F0502020204030204" pitchFamily="34" charset="0"/>
              </a:rPr>
              <a:t>mediated</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immunity</a:t>
            </a:r>
            <a:endParaRPr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4" name="object 4"/>
          <p:cNvSpPr txBox="1"/>
          <p:nvPr/>
        </p:nvSpPr>
        <p:spPr>
          <a:xfrm>
            <a:off x="7586898" y="375577"/>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a:solidFill>
                <a:schemeClr val="tx1">
                  <a:lumMod val="95000"/>
                  <a:lumOff val="5000"/>
                </a:schemeClr>
              </a:solidFill>
              <a:latin typeface="Microsoft Sans Serif"/>
              <a:cs typeface="Microsoft Sans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85216" y="975359"/>
            <a:ext cx="7574280" cy="493166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3398"/>
            <a:ext cx="7886700" cy="629018"/>
          </a:xfrm>
          <a:prstGeom prst="rect">
            <a:avLst/>
          </a:prstGeom>
        </p:spPr>
        <p:txBody>
          <a:bodyPr vert="horz" wrap="square" lIns="0" tIns="13335" rIns="0" bIns="0" rtlCol="0">
            <a:spAutoFit/>
          </a:bodyPr>
          <a:lstStyle/>
          <a:p>
            <a:pPr marL="12700">
              <a:lnSpc>
                <a:spcPct val="100000"/>
              </a:lnSpc>
              <a:spcBef>
                <a:spcPts val="105"/>
              </a:spcBef>
            </a:pPr>
            <a:r>
              <a:rPr sz="4000" b="1" dirty="0">
                <a:latin typeface="Calibri" panose="020F0502020204030204" pitchFamily="34" charset="0"/>
                <a:cs typeface="Calibri" panose="020F0502020204030204" pitchFamily="34" charset="0"/>
              </a:rPr>
              <a:t>Virulence</a:t>
            </a:r>
            <a:r>
              <a:rPr sz="4000" b="1" spc="-5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fac</a:t>
            </a:r>
            <a:r>
              <a:rPr sz="4000" b="1" spc="-10" dirty="0">
                <a:latin typeface="Calibri" panose="020F0502020204030204" pitchFamily="34" charset="0"/>
                <a:cs typeface="Calibri" panose="020F0502020204030204" pitchFamily="34" charset="0"/>
              </a:rPr>
              <a:t>tors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78739" y="1669919"/>
            <a:ext cx="8914765" cy="3807453"/>
          </a:xfrm>
          <a:prstGeom prst="rect">
            <a:avLst/>
          </a:prstGeom>
        </p:spPr>
        <p:txBody>
          <a:bodyPr vert="horz" wrap="square" lIns="0" tIns="85090" rIns="0" bIns="0" rtlCol="0">
            <a:spAutoFit/>
          </a:bodyPr>
          <a:lstStyle/>
          <a:p>
            <a:pPr marL="12700">
              <a:lnSpc>
                <a:spcPct val="100000"/>
              </a:lnSpc>
              <a:spcBef>
                <a:spcPts val="670"/>
              </a:spcBef>
            </a:pPr>
            <a:r>
              <a:rPr lang="en-US" sz="2400" b="1" dirty="0">
                <a:solidFill>
                  <a:schemeClr val="tx1">
                    <a:lumMod val="95000"/>
                    <a:lumOff val="5000"/>
                  </a:schemeClr>
                </a:solidFill>
                <a:latin typeface="Calibri" panose="020F0502020204030204" pitchFamily="34" charset="0"/>
                <a:cs typeface="Calibri" panose="020F0502020204030204" pitchFamily="34" charset="0"/>
              </a:rPr>
              <a:t>Toxins</a:t>
            </a:r>
            <a:r>
              <a:rPr lang="en-US" sz="2400" b="1" spc="-4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and </a:t>
            </a:r>
            <a:r>
              <a:rPr lang="en-US" sz="2400" b="1" spc="-10" dirty="0">
                <a:solidFill>
                  <a:schemeClr val="tx1">
                    <a:lumMod val="95000"/>
                    <a:lumOff val="5000"/>
                  </a:schemeClr>
                </a:solidFill>
                <a:latin typeface="Calibri" panose="020F0502020204030204" pitchFamily="34" charset="0"/>
                <a:cs typeface="Calibri" panose="020F0502020204030204" pitchFamily="34" charset="0"/>
              </a:rPr>
              <a:t>hemolysins</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580"/>
              </a:spcBef>
              <a:buClr>
                <a:srgbClr val="CCCCFF"/>
              </a:buClr>
              <a:buFont typeface="Wingdings"/>
              <a:buChar char=""/>
              <a:tabLst>
                <a:tab pos="356870" algn="l"/>
              </a:tabLst>
            </a:pPr>
            <a:r>
              <a:rPr lang="en-US" sz="2400" b="1" dirty="0">
                <a:solidFill>
                  <a:schemeClr val="tx1">
                    <a:lumMod val="95000"/>
                    <a:lumOff val="5000"/>
                  </a:schemeClr>
                </a:solidFill>
                <a:latin typeface="Calibri" panose="020F0502020204030204" pitchFamily="34" charset="0"/>
                <a:cs typeface="Calibri" panose="020F0502020204030204" pitchFamily="34" charset="0"/>
              </a:rPr>
              <a:t>Erythrogenic</a:t>
            </a:r>
            <a:r>
              <a:rPr lang="en-US" sz="2400" b="1" spc="-40"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toxin:</a:t>
            </a:r>
            <a:r>
              <a:rPr lang="en-US" sz="2400" b="1" spc="-70"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(SPE-</a:t>
            </a:r>
            <a:r>
              <a:rPr lang="en-US" sz="2400" b="1" spc="-20" dirty="0">
                <a:solidFill>
                  <a:schemeClr val="tx1">
                    <a:lumMod val="95000"/>
                    <a:lumOff val="5000"/>
                  </a:schemeClr>
                </a:solidFill>
                <a:latin typeface="Calibri" panose="020F0502020204030204" pitchFamily="34" charset="0"/>
                <a:cs typeface="Calibri" panose="020F0502020204030204" pitchFamily="34" charset="0"/>
              </a:rPr>
              <a:t>A&amp;C)</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442595">
              <a:lnSpc>
                <a:spcPct val="100000"/>
              </a:lnSpc>
              <a:spcBef>
                <a:spcPts val="575"/>
              </a:spcBef>
            </a:pPr>
            <a:r>
              <a:rPr lang="en-US" sz="2400" dirty="0">
                <a:solidFill>
                  <a:schemeClr val="tx1">
                    <a:lumMod val="95000"/>
                    <a:lumOff val="5000"/>
                  </a:schemeClr>
                </a:solidFill>
                <a:latin typeface="Calibri" panose="020F0502020204030204" pitchFamily="34" charset="0"/>
                <a:cs typeface="Calibri" panose="020F0502020204030204" pitchFamily="34" charset="0"/>
              </a:rPr>
              <a:t>causes</a:t>
            </a:r>
            <a:r>
              <a:rPr lang="en-US" sz="2400" spc="-5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the</a:t>
            </a:r>
            <a:r>
              <a:rPr lang="en-US" sz="2400" spc="-2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rash</a:t>
            </a:r>
            <a:r>
              <a:rPr lang="en-US" sz="2400" spc="-2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of</a:t>
            </a:r>
            <a:r>
              <a:rPr lang="en-US" sz="2400" spc="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scarlet</a:t>
            </a:r>
            <a:r>
              <a:rPr lang="en-US" sz="2400" b="1" spc="-6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fever -</a:t>
            </a:r>
            <a:r>
              <a:rPr lang="en-US" sz="2400" b="1" spc="-4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similar</a:t>
            </a:r>
            <a:r>
              <a:rPr lang="en-US" sz="2400" spc="-1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to</a:t>
            </a:r>
            <a:r>
              <a:rPr lang="en-US" sz="2400" spc="-2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TSST</a:t>
            </a:r>
            <a:r>
              <a:rPr lang="en-US" sz="2400" spc="-5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of </a:t>
            </a:r>
            <a:r>
              <a:rPr lang="en-US" sz="2400" i="1" spc="-10" dirty="0" err="1">
                <a:solidFill>
                  <a:schemeClr val="tx1">
                    <a:lumMod val="95000"/>
                    <a:lumOff val="5000"/>
                  </a:schemeClr>
                </a:solidFill>
                <a:latin typeface="Calibri" panose="020F0502020204030204" pitchFamily="34" charset="0"/>
                <a:cs typeface="Calibri" panose="020F0502020204030204" pitchFamily="34" charset="0"/>
              </a:rPr>
              <a:t>S.aureus</a:t>
            </a:r>
            <a:r>
              <a:rPr lang="en-US" sz="2400" i="1" spc="-10" dirty="0">
                <a:solidFill>
                  <a:schemeClr val="tx1">
                    <a:lumMod val="95000"/>
                    <a:lumOff val="5000"/>
                  </a:schemeClr>
                </a:solidFill>
                <a:latin typeface="Calibri" panose="020F0502020204030204" pitchFamily="34" charset="0"/>
                <a:cs typeface="Calibri" panose="020F0502020204030204" pitchFamily="34" charset="0"/>
              </a:rPr>
              <a:t>,</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870">
              <a:lnSpc>
                <a:spcPct val="100000"/>
              </a:lnSpc>
            </a:pPr>
            <a:r>
              <a:rPr lang="en-US" sz="2400" dirty="0">
                <a:solidFill>
                  <a:schemeClr val="tx1">
                    <a:lumMod val="95000"/>
                    <a:lumOff val="5000"/>
                  </a:schemeClr>
                </a:solidFill>
                <a:latin typeface="Calibri" panose="020F0502020204030204" pitchFamily="34" charset="0"/>
                <a:cs typeface="Calibri" panose="020F0502020204030204" pitchFamily="34" charset="0"/>
              </a:rPr>
              <a:t>i.e.,</a:t>
            </a:r>
            <a:r>
              <a:rPr lang="en-US" sz="2400" spc="-1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as</a:t>
            </a:r>
            <a:r>
              <a:rPr lang="en-US" sz="2400" spc="-1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a </a:t>
            </a:r>
            <a:r>
              <a:rPr lang="en-US" sz="2400" spc="-10" dirty="0">
                <a:solidFill>
                  <a:schemeClr val="tx1">
                    <a:lumMod val="95000"/>
                    <a:lumOff val="5000"/>
                  </a:schemeClr>
                </a:solidFill>
                <a:latin typeface="Calibri" panose="020F0502020204030204" pitchFamily="34" charset="0"/>
                <a:cs typeface="Calibri" panose="020F0502020204030204" pitchFamily="34" charset="0"/>
              </a:rPr>
              <a:t>Superantigen</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a:lnSpc>
                <a:spcPct val="100000"/>
              </a:lnSpc>
              <a:spcBef>
                <a:spcPts val="1320"/>
              </a:spcBef>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buClr>
                <a:srgbClr val="CCCCFF"/>
              </a:buClr>
              <a:buFont typeface="Wingdings"/>
              <a:buChar char=""/>
              <a:tabLst>
                <a:tab pos="356870" algn="l"/>
              </a:tabLst>
            </a:pPr>
            <a:r>
              <a:rPr lang="en-US" sz="2400" b="1" dirty="0">
                <a:solidFill>
                  <a:schemeClr val="tx1">
                    <a:lumMod val="95000"/>
                    <a:lumOff val="5000"/>
                  </a:schemeClr>
                </a:solidFill>
                <a:latin typeface="Calibri" panose="020F0502020204030204" pitchFamily="34" charset="0"/>
                <a:cs typeface="Calibri" panose="020F0502020204030204" pitchFamily="34" charset="0"/>
              </a:rPr>
              <a:t>Pyrogenic</a:t>
            </a:r>
            <a:r>
              <a:rPr lang="en-US" sz="2400" b="1" spc="-30"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exotoxin</a:t>
            </a:r>
            <a:r>
              <a:rPr lang="en-US" sz="2400" b="1" spc="-10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A:</a:t>
            </a:r>
            <a:r>
              <a:rPr lang="en-US" sz="2400" b="1" spc="20"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(SPE-</a:t>
            </a:r>
            <a:r>
              <a:rPr lang="en-US" sz="2400" b="1" spc="-25" dirty="0">
                <a:solidFill>
                  <a:schemeClr val="tx1">
                    <a:lumMod val="95000"/>
                    <a:lumOff val="5000"/>
                  </a:schemeClr>
                </a:solidFill>
                <a:latin typeface="Calibri" panose="020F0502020204030204" pitchFamily="34" charset="0"/>
                <a:cs typeface="Calibri" panose="020F0502020204030204" pitchFamily="34" charset="0"/>
              </a:rPr>
              <a:t>A)</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870" marR="50165">
              <a:lnSpc>
                <a:spcPct val="100000"/>
              </a:lnSpc>
              <a:spcBef>
                <a:spcPts val="575"/>
              </a:spcBef>
            </a:pPr>
            <a:r>
              <a:rPr lang="en-US" sz="2400" dirty="0">
                <a:solidFill>
                  <a:schemeClr val="tx1">
                    <a:lumMod val="95000"/>
                    <a:lumOff val="5000"/>
                  </a:schemeClr>
                </a:solidFill>
                <a:latin typeface="Calibri" panose="020F0502020204030204" pitchFamily="34" charset="0"/>
                <a:cs typeface="Calibri" panose="020F0502020204030204" pitchFamily="34" charset="0"/>
              </a:rPr>
              <a:t>responsible</a:t>
            </a:r>
            <a:r>
              <a:rPr lang="en-US" sz="2400" spc="-4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for</a:t>
            </a:r>
            <a:r>
              <a:rPr lang="en-US" sz="2400" spc="-8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streptococcal</a:t>
            </a:r>
            <a:r>
              <a:rPr lang="en-US" sz="2400" spc="-2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toxic</a:t>
            </a:r>
            <a:r>
              <a:rPr lang="en-US" sz="2400" b="1" spc="-70"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shock</a:t>
            </a:r>
            <a:r>
              <a:rPr lang="en-US" sz="2400" b="1" spc="-9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syndrome,</a:t>
            </a:r>
            <a:r>
              <a:rPr lang="en-US" sz="2400" b="1" spc="15" dirty="0">
                <a:solidFill>
                  <a:schemeClr val="tx1">
                    <a:lumMod val="95000"/>
                    <a:lumOff val="5000"/>
                  </a:schemeClr>
                </a:solidFill>
                <a:latin typeface="Calibri" panose="020F0502020204030204" pitchFamily="34" charset="0"/>
                <a:cs typeface="Calibri" panose="020F0502020204030204" pitchFamily="34" charset="0"/>
              </a:rPr>
              <a:t> </a:t>
            </a:r>
            <a:r>
              <a:rPr lang="en-US" sz="2400" spc="-20" dirty="0">
                <a:solidFill>
                  <a:schemeClr val="tx1">
                    <a:lumMod val="95000"/>
                    <a:lumOff val="5000"/>
                  </a:schemeClr>
                </a:solidFill>
                <a:latin typeface="Calibri" panose="020F0502020204030204" pitchFamily="34" charset="0"/>
                <a:cs typeface="Calibri" panose="020F0502020204030204" pitchFamily="34" charset="0"/>
              </a:rPr>
              <a:t>same </a:t>
            </a:r>
            <a:r>
              <a:rPr lang="en-US" sz="2400" dirty="0">
                <a:solidFill>
                  <a:schemeClr val="tx1">
                    <a:lumMod val="95000"/>
                    <a:lumOff val="5000"/>
                  </a:schemeClr>
                </a:solidFill>
                <a:latin typeface="Calibri" panose="020F0502020204030204" pitchFamily="34" charset="0"/>
                <a:cs typeface="Calibri" panose="020F0502020204030204" pitchFamily="34" charset="0"/>
              </a:rPr>
              <a:t>action</a:t>
            </a:r>
            <a:r>
              <a:rPr lang="en-US" sz="2400" spc="-2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as</a:t>
            </a:r>
            <a:r>
              <a:rPr lang="en-US" sz="2400" spc="-2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does</a:t>
            </a:r>
            <a:r>
              <a:rPr lang="en-US" sz="2400" spc="-2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staphylococcal</a:t>
            </a:r>
            <a:r>
              <a:rPr lang="en-US" sz="2400" spc="-3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TSST</a:t>
            </a:r>
            <a:r>
              <a:rPr lang="en-US" sz="2400" spc="-5" dirty="0">
                <a:solidFill>
                  <a:schemeClr val="tx1">
                    <a:lumMod val="95000"/>
                    <a:lumOff val="5000"/>
                  </a:schemeClr>
                </a:solidFill>
                <a:latin typeface="Calibri" panose="020F0502020204030204" pitchFamily="34" charset="0"/>
                <a:cs typeface="Calibri" panose="020F0502020204030204" pitchFamily="34" charset="0"/>
              </a:rPr>
              <a:t> </a:t>
            </a:r>
            <a:r>
              <a:rPr lang="en-US" sz="2400" spc="630" dirty="0">
                <a:solidFill>
                  <a:schemeClr val="tx1">
                    <a:lumMod val="95000"/>
                    <a:lumOff val="5000"/>
                  </a:schemeClr>
                </a:solidFill>
                <a:latin typeface="Calibri" panose="020F0502020204030204" pitchFamily="34" charset="0"/>
                <a:cs typeface="Calibri" panose="020F0502020204030204" pitchFamily="34" charset="0"/>
              </a:rPr>
              <a:t>–</a:t>
            </a:r>
            <a:r>
              <a:rPr lang="en-US" sz="2400" spc="-20"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Superantigen</a:t>
            </a:r>
            <a:r>
              <a:rPr lang="en-US" sz="2400" dirty="0">
                <a:solidFill>
                  <a:schemeClr val="tx1">
                    <a:lumMod val="95000"/>
                    <a:lumOff val="5000"/>
                  </a:schemeClr>
                </a:solidFill>
                <a:latin typeface="Calibri" panose="020F0502020204030204" pitchFamily="34" charset="0"/>
                <a:cs typeface="Calibri" panose="020F0502020204030204" pitchFamily="34" charset="0"/>
              </a:rPr>
              <a:t>,</a:t>
            </a:r>
            <a:r>
              <a:rPr lang="en-US" sz="2400" spc="-45" dirty="0">
                <a:solidFill>
                  <a:schemeClr val="tx1">
                    <a:lumMod val="95000"/>
                    <a:lumOff val="5000"/>
                  </a:schemeClr>
                </a:solidFill>
                <a:latin typeface="Calibri" panose="020F0502020204030204" pitchFamily="34" charset="0"/>
                <a:cs typeface="Calibri" panose="020F0502020204030204" pitchFamily="34" charset="0"/>
              </a:rPr>
              <a:t> </a:t>
            </a:r>
            <a:r>
              <a:rPr lang="en-US" sz="2400" spc="-20" dirty="0">
                <a:solidFill>
                  <a:schemeClr val="tx1">
                    <a:lumMod val="95000"/>
                    <a:lumOff val="5000"/>
                  </a:schemeClr>
                </a:solidFill>
                <a:latin typeface="Calibri" panose="020F0502020204030204" pitchFamily="34" charset="0"/>
                <a:cs typeface="Calibri" panose="020F0502020204030204" pitchFamily="34" charset="0"/>
              </a:rPr>
              <a:t>that </a:t>
            </a:r>
            <a:r>
              <a:rPr lang="en-US" sz="2400" dirty="0">
                <a:solidFill>
                  <a:schemeClr val="tx1">
                    <a:lumMod val="95000"/>
                    <a:lumOff val="5000"/>
                  </a:schemeClr>
                </a:solidFill>
                <a:latin typeface="Calibri" panose="020F0502020204030204" pitchFamily="34" charset="0"/>
                <a:cs typeface="Calibri" panose="020F0502020204030204" pitchFamily="34" charset="0"/>
              </a:rPr>
              <a:t>causes</a:t>
            </a:r>
            <a:r>
              <a:rPr lang="en-US" sz="2400" spc="-3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the</a:t>
            </a:r>
            <a:r>
              <a:rPr lang="en-US" sz="2400" spc="-5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release</a:t>
            </a:r>
            <a:r>
              <a:rPr lang="en-US" sz="2400" spc="-1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of</a:t>
            </a:r>
            <a:r>
              <a:rPr lang="en-US" sz="2400" spc="-3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large</a:t>
            </a:r>
            <a:r>
              <a:rPr lang="en-US" sz="2400" spc="-1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amounts</a:t>
            </a:r>
            <a:r>
              <a:rPr lang="en-US" sz="2400" spc="-5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of</a:t>
            </a:r>
            <a:r>
              <a:rPr lang="en-US" sz="2400" spc="-3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cytokines</a:t>
            </a:r>
            <a:r>
              <a:rPr lang="en-US" sz="2400" spc="-3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from</a:t>
            </a:r>
            <a:r>
              <a:rPr lang="en-US" sz="2400" spc="-40"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helper</a:t>
            </a:r>
            <a:r>
              <a:rPr lang="en-US" sz="2400" spc="-45" dirty="0">
                <a:solidFill>
                  <a:schemeClr val="tx1">
                    <a:lumMod val="95000"/>
                    <a:lumOff val="5000"/>
                  </a:schemeClr>
                </a:solidFill>
                <a:latin typeface="Calibri" panose="020F0502020204030204" pitchFamily="34" charset="0"/>
                <a:cs typeface="Calibri" panose="020F0502020204030204" pitchFamily="34" charset="0"/>
              </a:rPr>
              <a:t> </a:t>
            </a:r>
            <a:r>
              <a:rPr lang="en-US" sz="2400" spc="-50" dirty="0">
                <a:solidFill>
                  <a:schemeClr val="tx1">
                    <a:lumMod val="95000"/>
                    <a:lumOff val="5000"/>
                  </a:schemeClr>
                </a:solidFill>
                <a:latin typeface="Calibri" panose="020F0502020204030204" pitchFamily="34" charset="0"/>
                <a:cs typeface="Calibri" panose="020F0502020204030204" pitchFamily="34" charset="0"/>
              </a:rPr>
              <a:t>T </a:t>
            </a:r>
            <a:r>
              <a:rPr lang="en-US" sz="2400" dirty="0">
                <a:solidFill>
                  <a:schemeClr val="tx1">
                    <a:lumMod val="95000"/>
                    <a:lumOff val="5000"/>
                  </a:schemeClr>
                </a:solidFill>
                <a:latin typeface="Calibri" panose="020F0502020204030204" pitchFamily="34" charset="0"/>
                <a:cs typeface="Calibri" panose="020F0502020204030204" pitchFamily="34" charset="0"/>
              </a:rPr>
              <a:t>cells</a:t>
            </a:r>
            <a:r>
              <a:rPr lang="en-US" sz="2400" spc="-35" dirty="0">
                <a:solidFill>
                  <a:schemeClr val="tx1">
                    <a:lumMod val="95000"/>
                    <a:lumOff val="5000"/>
                  </a:schemeClr>
                </a:solidFill>
                <a:latin typeface="Calibri" panose="020F0502020204030204" pitchFamily="34" charset="0"/>
                <a:cs typeface="Calibri" panose="020F0502020204030204" pitchFamily="34" charset="0"/>
              </a:rPr>
              <a:t> </a:t>
            </a:r>
            <a:r>
              <a:rPr lang="en-US" sz="2400" dirty="0">
                <a:solidFill>
                  <a:schemeClr val="tx1">
                    <a:lumMod val="95000"/>
                    <a:lumOff val="5000"/>
                  </a:schemeClr>
                </a:solidFill>
                <a:latin typeface="Calibri" panose="020F0502020204030204" pitchFamily="34" charset="0"/>
                <a:cs typeface="Calibri" panose="020F0502020204030204" pitchFamily="34" charset="0"/>
              </a:rPr>
              <a:t>and</a:t>
            </a:r>
            <a:r>
              <a:rPr lang="en-US" sz="2400" spc="-35" dirty="0">
                <a:solidFill>
                  <a:schemeClr val="tx1">
                    <a:lumMod val="95000"/>
                    <a:lumOff val="5000"/>
                  </a:schemeClr>
                </a:solidFill>
                <a:latin typeface="Calibri" panose="020F0502020204030204" pitchFamily="34" charset="0"/>
                <a:cs typeface="Calibri" panose="020F0502020204030204" pitchFamily="34" charset="0"/>
              </a:rPr>
              <a:t> </a:t>
            </a:r>
            <a:r>
              <a:rPr lang="en-US" sz="2400" spc="-10" dirty="0">
                <a:solidFill>
                  <a:schemeClr val="tx1">
                    <a:lumMod val="95000"/>
                    <a:lumOff val="5000"/>
                  </a:schemeClr>
                </a:solidFill>
                <a:latin typeface="Calibri" panose="020F0502020204030204" pitchFamily="34" charset="0"/>
                <a:cs typeface="Calibri" panose="020F0502020204030204" pitchFamily="34" charset="0"/>
              </a:rPr>
              <a:t>macrophages</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4" name="object 4"/>
          <p:cNvSpPr txBox="1"/>
          <p:nvPr/>
        </p:nvSpPr>
        <p:spPr>
          <a:xfrm>
            <a:off x="7586898" y="355307"/>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a:solidFill>
                <a:schemeClr val="tx1">
                  <a:lumMod val="95000"/>
                  <a:lumOff val="5000"/>
                </a:schemeClr>
              </a:solidFill>
              <a:latin typeface="Microsoft Sans Serif"/>
              <a:cs typeface="Microsoft Sans Serif"/>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3398"/>
            <a:ext cx="7886700" cy="629018"/>
          </a:xfrm>
          <a:prstGeom prst="rect">
            <a:avLst/>
          </a:prstGeom>
        </p:spPr>
        <p:txBody>
          <a:bodyPr vert="horz" wrap="square" lIns="0" tIns="13335" rIns="0" bIns="0" rtlCol="0">
            <a:spAutoFit/>
          </a:bodyPr>
          <a:lstStyle/>
          <a:p>
            <a:pPr marL="12700">
              <a:lnSpc>
                <a:spcPct val="100000"/>
              </a:lnSpc>
              <a:spcBef>
                <a:spcPts val="105"/>
              </a:spcBef>
            </a:pPr>
            <a:r>
              <a:rPr sz="4000" b="1" dirty="0">
                <a:latin typeface="Calibri" panose="020F0502020204030204" pitchFamily="34" charset="0"/>
                <a:cs typeface="Calibri" panose="020F0502020204030204" pitchFamily="34" charset="0"/>
              </a:rPr>
              <a:t>Virulence</a:t>
            </a:r>
            <a:r>
              <a:rPr sz="4000" b="1" spc="-5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f</a:t>
            </a:r>
            <a:r>
              <a:rPr sz="4000" b="1" spc="-10" dirty="0">
                <a:latin typeface="Calibri" panose="020F0502020204030204" pitchFamily="34" charset="0"/>
                <a:cs typeface="Calibri" panose="020F0502020204030204" pitchFamily="34" charset="0"/>
              </a:rPr>
              <a:t>actors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78739" y="1472565"/>
            <a:ext cx="8556625" cy="2931572"/>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1">
                    <a:lumMod val="95000"/>
                    <a:lumOff val="5000"/>
                  </a:schemeClr>
                </a:solidFill>
                <a:latin typeface="Calibri" panose="020F0502020204030204" pitchFamily="34" charset="0"/>
                <a:cs typeface="Calibri" panose="020F0502020204030204" pitchFamily="34" charset="0"/>
              </a:rPr>
              <a:t>Toxins</a:t>
            </a:r>
            <a:r>
              <a:rPr sz="2400" b="1" spc="-45"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and </a:t>
            </a:r>
            <a:r>
              <a:rPr sz="2400" b="1" spc="-10" dirty="0">
                <a:solidFill>
                  <a:schemeClr val="tx1">
                    <a:lumMod val="95000"/>
                    <a:lumOff val="5000"/>
                  </a:schemeClr>
                </a:solidFill>
                <a:latin typeface="Calibri" panose="020F0502020204030204" pitchFamily="34" charset="0"/>
                <a:cs typeface="Calibri" panose="020F0502020204030204" pitchFamily="34" charset="0"/>
              </a:rPr>
              <a:t>hemolysins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a:lnSpc>
                <a:spcPct val="100000"/>
              </a:lnSpc>
              <a:spcBef>
                <a:spcPts val="1275"/>
              </a:spcBef>
            </a:pP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buClr>
                <a:srgbClr val="CCCCFF"/>
              </a:buClr>
              <a:buFont typeface="Wingdings"/>
              <a:buChar char=""/>
              <a:tabLst>
                <a:tab pos="356870" algn="l"/>
              </a:tabLst>
            </a:pPr>
            <a:r>
              <a:rPr sz="2400" b="1" dirty="0">
                <a:solidFill>
                  <a:schemeClr val="tx1">
                    <a:lumMod val="95000"/>
                    <a:lumOff val="5000"/>
                  </a:schemeClr>
                </a:solidFill>
                <a:latin typeface="Calibri" panose="020F0502020204030204" pitchFamily="34" charset="0"/>
                <a:cs typeface="Calibri" panose="020F0502020204030204" pitchFamily="34" charset="0"/>
              </a:rPr>
              <a:t>Pyrogenic</a:t>
            </a:r>
            <a:r>
              <a:rPr sz="2400" b="1" spc="-5"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exotoxin</a:t>
            </a:r>
            <a:r>
              <a:rPr sz="2400" b="1" spc="-80"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B:</a:t>
            </a:r>
            <a:r>
              <a:rPr sz="2400" b="1" spc="-25"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(SPE-</a:t>
            </a:r>
            <a:r>
              <a:rPr sz="2400" b="1" spc="-25" dirty="0">
                <a:solidFill>
                  <a:schemeClr val="tx1">
                    <a:lumMod val="95000"/>
                    <a:lumOff val="5000"/>
                  </a:schemeClr>
                </a:solidFill>
                <a:latin typeface="Calibri" panose="020F0502020204030204" pitchFamily="34" charset="0"/>
                <a:cs typeface="Calibri" panose="020F0502020204030204" pitchFamily="34" charset="0"/>
              </a:rPr>
              <a:t>B)</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a:lnSpc>
                <a:spcPct val="100000"/>
              </a:lnSpc>
              <a:spcBef>
                <a:spcPts val="1270"/>
              </a:spcBef>
            </a:pP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marR="5080" indent="85090">
              <a:lnSpc>
                <a:spcPct val="100000"/>
              </a:lnSpc>
              <a:spcBef>
                <a:spcPts val="5"/>
              </a:spcBef>
            </a:pPr>
            <a:r>
              <a:rPr sz="2400" dirty="0">
                <a:solidFill>
                  <a:schemeClr val="tx1">
                    <a:lumMod val="95000"/>
                    <a:lumOff val="5000"/>
                  </a:schemeClr>
                </a:solidFill>
                <a:latin typeface="Calibri" panose="020F0502020204030204" pitchFamily="34" charset="0"/>
                <a:cs typeface="Calibri" panose="020F0502020204030204" pitchFamily="34" charset="0"/>
              </a:rPr>
              <a:t>is</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protease</a:t>
            </a:r>
            <a:r>
              <a:rPr sz="2400" b="1" spc="-5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that</a:t>
            </a:r>
            <a:r>
              <a:rPr sz="2400"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rapidly</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destroys</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tissue</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and</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is</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produced</a:t>
            </a:r>
            <a:r>
              <a:rPr sz="2400" spc="-50" dirty="0">
                <a:solidFill>
                  <a:schemeClr val="tx1">
                    <a:lumMod val="95000"/>
                    <a:lumOff val="5000"/>
                  </a:schemeClr>
                </a:solidFill>
                <a:latin typeface="Calibri" panose="020F0502020204030204" pitchFamily="34" charset="0"/>
                <a:cs typeface="Calibri" panose="020F0502020204030204" pitchFamily="34" charset="0"/>
              </a:rPr>
              <a:t> </a:t>
            </a:r>
            <a:r>
              <a:rPr sz="2400" spc="-25" dirty="0">
                <a:solidFill>
                  <a:schemeClr val="tx1">
                    <a:lumMod val="95000"/>
                    <a:lumOff val="5000"/>
                  </a:schemeClr>
                </a:solidFill>
                <a:latin typeface="Calibri" panose="020F0502020204030204" pitchFamily="34" charset="0"/>
                <a:cs typeface="Calibri" panose="020F0502020204030204" pitchFamily="34" charset="0"/>
              </a:rPr>
              <a:t>in </a:t>
            </a:r>
            <a:r>
              <a:rPr sz="2400" dirty="0">
                <a:solidFill>
                  <a:schemeClr val="tx1">
                    <a:lumMod val="95000"/>
                    <a:lumOff val="5000"/>
                  </a:schemeClr>
                </a:solidFill>
                <a:latin typeface="Calibri" panose="020F0502020204030204" pitchFamily="34" charset="0"/>
                <a:cs typeface="Calibri" panose="020F0502020204030204" pitchFamily="34" charset="0"/>
              </a:rPr>
              <a:t>large</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amounts</a:t>
            </a:r>
            <a:r>
              <a:rPr sz="2400" spc="-6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by</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the</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strains</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of</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i="1" dirty="0">
                <a:solidFill>
                  <a:schemeClr val="tx1">
                    <a:lumMod val="95000"/>
                    <a:lumOff val="5000"/>
                  </a:schemeClr>
                </a:solidFill>
                <a:latin typeface="Calibri" panose="020F0502020204030204" pitchFamily="34" charset="0"/>
                <a:cs typeface="Calibri" panose="020F0502020204030204" pitchFamily="34" charset="0"/>
              </a:rPr>
              <a:t>Str.</a:t>
            </a:r>
            <a:r>
              <a:rPr sz="2400" i="1" spc="-45" dirty="0">
                <a:solidFill>
                  <a:schemeClr val="tx1">
                    <a:lumMod val="95000"/>
                    <a:lumOff val="5000"/>
                  </a:schemeClr>
                </a:solidFill>
                <a:latin typeface="Calibri" panose="020F0502020204030204" pitchFamily="34" charset="0"/>
                <a:cs typeface="Calibri" panose="020F0502020204030204" pitchFamily="34" charset="0"/>
              </a:rPr>
              <a:t> </a:t>
            </a:r>
            <a:r>
              <a:rPr sz="2400" i="1" dirty="0">
                <a:solidFill>
                  <a:schemeClr val="tx1">
                    <a:lumMod val="95000"/>
                    <a:lumOff val="5000"/>
                  </a:schemeClr>
                </a:solidFill>
                <a:latin typeface="Calibri" panose="020F0502020204030204" pitchFamily="34" charset="0"/>
                <a:cs typeface="Calibri" panose="020F0502020204030204" pitchFamily="34" charset="0"/>
              </a:rPr>
              <a:t>pyogenes,</a:t>
            </a:r>
            <a:r>
              <a:rPr sz="2400" i="1" spc="-6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the</a:t>
            </a:r>
            <a:r>
              <a:rPr sz="2400" spc="-40" dirty="0">
                <a:solidFill>
                  <a:schemeClr val="tx1">
                    <a:lumMod val="95000"/>
                    <a:lumOff val="5000"/>
                  </a:schemeClr>
                </a:solidFill>
                <a:latin typeface="Calibri" panose="020F0502020204030204" pitchFamily="34" charset="0"/>
                <a:cs typeface="Calibri" panose="020F0502020204030204" pitchFamily="34" charset="0"/>
              </a:rPr>
              <a:t> </a:t>
            </a:r>
            <a:r>
              <a:rPr sz="2400" spc="-20" dirty="0">
                <a:solidFill>
                  <a:schemeClr val="tx1">
                    <a:lumMod val="95000"/>
                    <a:lumOff val="5000"/>
                  </a:schemeClr>
                </a:solidFill>
                <a:latin typeface="Calibri" panose="020F0502020204030204" pitchFamily="34" charset="0"/>
                <a:cs typeface="Calibri" panose="020F0502020204030204" pitchFamily="34" charset="0"/>
              </a:rPr>
              <a:t>so-</a:t>
            </a:r>
            <a:r>
              <a:rPr sz="2400" spc="-10" dirty="0">
                <a:solidFill>
                  <a:schemeClr val="tx1">
                    <a:lumMod val="95000"/>
                    <a:lumOff val="5000"/>
                  </a:schemeClr>
                </a:solidFill>
                <a:latin typeface="Calibri" panose="020F0502020204030204" pitchFamily="34" charset="0"/>
                <a:cs typeface="Calibri" panose="020F0502020204030204" pitchFamily="34" charset="0"/>
              </a:rPr>
              <a:t>called "</a:t>
            </a:r>
            <a:r>
              <a:rPr sz="2400" b="1" spc="-10" dirty="0">
                <a:solidFill>
                  <a:schemeClr val="tx1">
                    <a:lumMod val="95000"/>
                    <a:lumOff val="5000"/>
                  </a:schemeClr>
                </a:solidFill>
                <a:latin typeface="Calibri" panose="020F0502020204030204" pitchFamily="34" charset="0"/>
                <a:cs typeface="Calibri" panose="020F0502020204030204" pitchFamily="34" charset="0"/>
              </a:rPr>
              <a:t>flesh-</a:t>
            </a:r>
            <a:r>
              <a:rPr sz="2400" b="1" dirty="0">
                <a:solidFill>
                  <a:schemeClr val="tx1">
                    <a:lumMod val="95000"/>
                    <a:lumOff val="5000"/>
                  </a:schemeClr>
                </a:solidFill>
                <a:latin typeface="Calibri" panose="020F0502020204030204" pitchFamily="34" charset="0"/>
                <a:cs typeface="Calibri" panose="020F0502020204030204" pitchFamily="34" charset="0"/>
              </a:rPr>
              <a:t>eating</a:t>
            </a:r>
            <a:r>
              <a:rPr sz="2400" dirty="0">
                <a:solidFill>
                  <a:schemeClr val="tx1">
                    <a:lumMod val="95000"/>
                    <a:lumOff val="5000"/>
                  </a:schemeClr>
                </a:solidFill>
                <a:latin typeface="Calibri" panose="020F0502020204030204" pitchFamily="34" charset="0"/>
                <a:cs typeface="Calibri" panose="020F0502020204030204" pitchFamily="34" charset="0"/>
              </a:rPr>
              <a:t>"</a:t>
            </a:r>
            <a:r>
              <a:rPr sz="2400"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streptococci</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that</a:t>
            </a:r>
            <a:r>
              <a:rPr sz="2400" spc="-5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cause</a:t>
            </a:r>
            <a:r>
              <a:rPr sz="2400" spc="-5"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Necrotizing</a:t>
            </a:r>
            <a:r>
              <a:rPr sz="2400" b="1" spc="-60" dirty="0">
                <a:solidFill>
                  <a:schemeClr val="tx1">
                    <a:lumMod val="95000"/>
                    <a:lumOff val="5000"/>
                  </a:schemeClr>
                </a:solidFill>
                <a:latin typeface="Calibri" panose="020F0502020204030204" pitchFamily="34" charset="0"/>
                <a:cs typeface="Calibri" panose="020F0502020204030204" pitchFamily="34" charset="0"/>
              </a:rPr>
              <a:t> </a:t>
            </a:r>
            <a:r>
              <a:rPr sz="2400" b="1" spc="-10" dirty="0">
                <a:solidFill>
                  <a:schemeClr val="tx1">
                    <a:lumMod val="95000"/>
                    <a:lumOff val="5000"/>
                  </a:schemeClr>
                </a:solidFill>
                <a:latin typeface="Calibri" panose="020F0502020204030204" pitchFamily="34" charset="0"/>
                <a:cs typeface="Calibri" panose="020F0502020204030204" pitchFamily="34" charset="0"/>
              </a:rPr>
              <a:t>fasciitis</a:t>
            </a:r>
            <a:r>
              <a:rPr sz="2400" b="1" spc="-10" dirty="0">
                <a:latin typeface="Arial"/>
                <a:cs typeface="Arial"/>
              </a:rPr>
              <a:t>.</a:t>
            </a:r>
            <a:endParaRPr sz="2400" dirty="0">
              <a:latin typeface="Arial"/>
              <a:cs typeface="Arial"/>
            </a:endParaRPr>
          </a:p>
        </p:txBody>
      </p:sp>
      <p:sp>
        <p:nvSpPr>
          <p:cNvPr id="4" name="object 4"/>
          <p:cNvSpPr txBox="1"/>
          <p:nvPr/>
        </p:nvSpPr>
        <p:spPr>
          <a:xfrm>
            <a:off x="7819943" y="453085"/>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a:solidFill>
                <a:schemeClr val="tx1">
                  <a:lumMod val="95000"/>
                  <a:lumOff val="5000"/>
                </a:schemeClr>
              </a:solidFill>
              <a:latin typeface="Microsoft Sans Serif"/>
              <a:cs typeface="Microsoft Sans Serif"/>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3398"/>
            <a:ext cx="7886700" cy="629018"/>
          </a:xfrm>
          <a:prstGeom prst="rect">
            <a:avLst/>
          </a:prstGeom>
        </p:spPr>
        <p:txBody>
          <a:bodyPr vert="horz" wrap="square" lIns="0" tIns="13335" rIns="0" bIns="0" rtlCol="0">
            <a:spAutoFit/>
          </a:bodyPr>
          <a:lstStyle/>
          <a:p>
            <a:pPr marL="12700">
              <a:lnSpc>
                <a:spcPct val="100000"/>
              </a:lnSpc>
              <a:spcBef>
                <a:spcPts val="105"/>
              </a:spcBef>
            </a:pPr>
            <a:r>
              <a:rPr sz="4000" b="1" dirty="0">
                <a:latin typeface="Arial"/>
                <a:cs typeface="Arial"/>
              </a:rPr>
              <a:t>Virulence</a:t>
            </a:r>
            <a:r>
              <a:rPr sz="4000" b="1" spc="-55" dirty="0">
                <a:latin typeface="Arial"/>
                <a:cs typeface="Arial"/>
              </a:rPr>
              <a:t> </a:t>
            </a:r>
            <a:r>
              <a:rPr lang="en-US" sz="4000" b="1" spc="-10" dirty="0">
                <a:latin typeface="Arial"/>
                <a:cs typeface="Arial"/>
              </a:rPr>
              <a:t>f</a:t>
            </a:r>
            <a:r>
              <a:rPr sz="4000" b="1" spc="-10" dirty="0">
                <a:latin typeface="Arial"/>
                <a:cs typeface="Arial"/>
              </a:rPr>
              <a:t>actors</a:t>
            </a:r>
            <a:endParaRPr sz="4000" dirty="0">
              <a:latin typeface="Arial"/>
              <a:cs typeface="Arial"/>
            </a:endParaRPr>
          </a:p>
        </p:txBody>
      </p:sp>
      <p:sp>
        <p:nvSpPr>
          <p:cNvPr id="3" name="object 3"/>
          <p:cNvSpPr txBox="1"/>
          <p:nvPr/>
        </p:nvSpPr>
        <p:spPr>
          <a:xfrm>
            <a:off x="78739" y="1742694"/>
            <a:ext cx="8970010" cy="3734356"/>
          </a:xfrm>
          <a:prstGeom prst="rect">
            <a:avLst/>
          </a:prstGeom>
        </p:spPr>
        <p:txBody>
          <a:bodyPr vert="horz" wrap="square" lIns="0" tIns="12700" rIns="0" bIns="0" rtlCol="0">
            <a:spAutoFit/>
          </a:bodyPr>
          <a:lstStyle/>
          <a:p>
            <a:pPr marL="12700">
              <a:lnSpc>
                <a:spcPct val="100000"/>
              </a:lnSpc>
              <a:spcBef>
                <a:spcPts val="100"/>
              </a:spcBef>
            </a:pPr>
            <a:r>
              <a:rPr sz="2400" b="1" dirty="0">
                <a:solidFill>
                  <a:schemeClr val="tx1">
                    <a:lumMod val="95000"/>
                    <a:lumOff val="5000"/>
                  </a:schemeClr>
                </a:solidFill>
                <a:latin typeface="Calibri" panose="020F0502020204030204" pitchFamily="34" charset="0"/>
                <a:cs typeface="Calibri" panose="020F0502020204030204" pitchFamily="34" charset="0"/>
              </a:rPr>
              <a:t>Toxins</a:t>
            </a:r>
            <a:r>
              <a:rPr sz="2400" b="1" spc="-45"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and </a:t>
            </a:r>
            <a:r>
              <a:rPr sz="2400" b="1" spc="-10" dirty="0">
                <a:solidFill>
                  <a:schemeClr val="tx1">
                    <a:lumMod val="95000"/>
                    <a:lumOff val="5000"/>
                  </a:schemeClr>
                </a:solidFill>
                <a:latin typeface="Calibri" panose="020F0502020204030204" pitchFamily="34" charset="0"/>
                <a:cs typeface="Calibri" panose="020F0502020204030204" pitchFamily="34" charset="0"/>
              </a:rPr>
              <a:t>hemolysins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a:lnSpc>
                <a:spcPct val="100000"/>
              </a:lnSpc>
              <a:spcBef>
                <a:spcPts val="1270"/>
              </a:spcBef>
            </a:pP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5"/>
              </a:spcBef>
              <a:buClr>
                <a:srgbClr val="CCCCFF"/>
              </a:buClr>
              <a:buFont typeface="Wingdings"/>
              <a:buChar char=""/>
              <a:tabLst>
                <a:tab pos="356870" algn="l"/>
              </a:tabLst>
            </a:pPr>
            <a:r>
              <a:rPr sz="2400" b="1" dirty="0">
                <a:solidFill>
                  <a:schemeClr val="tx1">
                    <a:lumMod val="95000"/>
                    <a:lumOff val="5000"/>
                  </a:schemeClr>
                </a:solidFill>
                <a:latin typeface="Calibri" panose="020F0502020204030204" pitchFamily="34" charset="0"/>
                <a:cs typeface="Calibri" panose="020F0502020204030204" pitchFamily="34" charset="0"/>
              </a:rPr>
              <a:t>Streptolysin</a:t>
            </a:r>
            <a:r>
              <a:rPr sz="2400" b="1" spc="-125" dirty="0">
                <a:solidFill>
                  <a:schemeClr val="tx1">
                    <a:lumMod val="95000"/>
                    <a:lumOff val="5000"/>
                  </a:schemeClr>
                </a:solidFill>
                <a:latin typeface="Calibri" panose="020F0502020204030204" pitchFamily="34" charset="0"/>
                <a:cs typeface="Calibri" panose="020F0502020204030204" pitchFamily="34" charset="0"/>
              </a:rPr>
              <a:t> </a:t>
            </a:r>
            <a:r>
              <a:rPr sz="2400" b="1" spc="-25" dirty="0">
                <a:solidFill>
                  <a:schemeClr val="tx1">
                    <a:lumMod val="95000"/>
                    <a:lumOff val="5000"/>
                  </a:schemeClr>
                </a:solidFill>
                <a:latin typeface="Calibri" panose="020F0502020204030204" pitchFamily="34" charset="0"/>
                <a:cs typeface="Calibri" panose="020F0502020204030204" pitchFamily="34" charset="0"/>
              </a:rPr>
              <a:t>O:</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442595">
              <a:lnSpc>
                <a:spcPct val="100000"/>
              </a:lnSpc>
              <a:spcBef>
                <a:spcPts val="575"/>
              </a:spcBef>
            </a:pPr>
            <a:r>
              <a:rPr sz="2400" dirty="0">
                <a:solidFill>
                  <a:schemeClr val="tx1">
                    <a:lumMod val="95000"/>
                    <a:lumOff val="5000"/>
                  </a:schemeClr>
                </a:solidFill>
                <a:latin typeface="Calibri" panose="020F0502020204030204" pitchFamily="34" charset="0"/>
                <a:cs typeface="Calibri" panose="020F0502020204030204" pitchFamily="34" charset="0"/>
              </a:rPr>
              <a:t>is</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hemolysins</a:t>
            </a:r>
            <a:r>
              <a:rPr sz="2400" b="1"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that</a:t>
            </a:r>
            <a:r>
              <a:rPr sz="2400" spc="-4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is</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inactivated</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by</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oxidation </a:t>
            </a:r>
            <a:r>
              <a:rPr sz="2400" spc="-20" dirty="0">
                <a:solidFill>
                  <a:schemeClr val="tx1">
                    <a:lumMod val="95000"/>
                    <a:lumOff val="5000"/>
                  </a:schemeClr>
                </a:solidFill>
                <a:latin typeface="Calibri" panose="020F0502020204030204" pitchFamily="34" charset="0"/>
                <a:cs typeface="Calibri" panose="020F0502020204030204" pitchFamily="34" charset="0"/>
              </a:rPr>
              <a:t>(oxygen-</a:t>
            </a:r>
            <a:r>
              <a:rPr sz="2400" spc="-10" dirty="0">
                <a:solidFill>
                  <a:schemeClr val="tx1">
                    <a:lumMod val="95000"/>
                    <a:lumOff val="5000"/>
                  </a:schemeClr>
                </a:solidFill>
                <a:latin typeface="Calibri" panose="020F0502020204030204" pitchFamily="34" charset="0"/>
                <a:cs typeface="Calibri" panose="020F0502020204030204" pitchFamily="34" charset="0"/>
              </a:rPr>
              <a:t>labile)</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marR="5080">
              <a:lnSpc>
                <a:spcPct val="100000"/>
              </a:lnSpc>
            </a:pPr>
            <a:r>
              <a:rPr sz="2400" dirty="0">
                <a:solidFill>
                  <a:schemeClr val="tx1">
                    <a:lumMod val="95000"/>
                    <a:lumOff val="5000"/>
                  </a:schemeClr>
                </a:solidFill>
                <a:latin typeface="Calibri" panose="020F0502020204030204" pitchFamily="34" charset="0"/>
                <a:cs typeface="Calibri" panose="020F0502020204030204" pitchFamily="34" charset="0"/>
              </a:rPr>
              <a:t>-</a:t>
            </a:r>
            <a:r>
              <a:rPr sz="2400" spc="-10" dirty="0">
                <a:solidFill>
                  <a:schemeClr val="tx1">
                    <a:lumMod val="95000"/>
                    <a:lumOff val="5000"/>
                  </a:schemeClr>
                </a:solidFill>
                <a:latin typeface="Calibri" panose="020F0502020204030204" pitchFamily="34" charset="0"/>
                <a:cs typeface="Calibri" panose="020F0502020204030204" pitchFamily="34" charset="0"/>
              </a:rPr>
              <a:t> B-</a:t>
            </a:r>
            <a:r>
              <a:rPr sz="2400" dirty="0">
                <a:solidFill>
                  <a:schemeClr val="tx1">
                    <a:lumMod val="95000"/>
                    <a:lumOff val="5000"/>
                  </a:schemeClr>
                </a:solidFill>
                <a:latin typeface="Calibri" panose="020F0502020204030204" pitchFamily="34" charset="0"/>
                <a:cs typeface="Calibri" panose="020F0502020204030204" pitchFamily="34" charset="0"/>
              </a:rPr>
              <a:t>hemolysis</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It</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is</a:t>
            </a:r>
            <a:r>
              <a:rPr sz="2400" spc="-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antigenic,</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and</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antibody</a:t>
            </a:r>
            <a:r>
              <a:rPr sz="2400" spc="-5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to</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it</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(ASO)</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develops </a:t>
            </a:r>
            <a:r>
              <a:rPr sz="2400" dirty="0">
                <a:solidFill>
                  <a:schemeClr val="tx1">
                    <a:lumMod val="95000"/>
                    <a:lumOff val="5000"/>
                  </a:schemeClr>
                </a:solidFill>
                <a:latin typeface="Calibri" panose="020F0502020204030204" pitchFamily="34" charset="0"/>
                <a:cs typeface="Calibri" panose="020F0502020204030204" pitchFamily="34" charset="0"/>
              </a:rPr>
              <a:t>after</a:t>
            </a:r>
            <a:r>
              <a:rPr sz="2400" spc="-7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group</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streptococcal</a:t>
            </a:r>
            <a:r>
              <a:rPr sz="2400"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infections,</a:t>
            </a:r>
            <a:r>
              <a:rPr sz="2400" spc="-8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diagnostic</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for</a:t>
            </a:r>
            <a:r>
              <a:rPr sz="2400" spc="-7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rheumatic fever</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580"/>
              </a:spcBef>
              <a:buClr>
                <a:srgbClr val="CCCCFF"/>
              </a:buClr>
              <a:buFont typeface="Wingdings"/>
              <a:buChar char=""/>
              <a:tabLst>
                <a:tab pos="356870" algn="l"/>
              </a:tabLst>
            </a:pPr>
            <a:r>
              <a:rPr sz="2400" b="1" dirty="0">
                <a:solidFill>
                  <a:schemeClr val="tx1">
                    <a:lumMod val="95000"/>
                    <a:lumOff val="5000"/>
                  </a:schemeClr>
                </a:solidFill>
                <a:latin typeface="Calibri" panose="020F0502020204030204" pitchFamily="34" charset="0"/>
                <a:cs typeface="Calibri" panose="020F0502020204030204" pitchFamily="34" charset="0"/>
              </a:rPr>
              <a:t>Streptolysin</a:t>
            </a:r>
            <a:r>
              <a:rPr sz="2400" b="1" spc="-125" dirty="0">
                <a:solidFill>
                  <a:schemeClr val="tx1">
                    <a:lumMod val="95000"/>
                    <a:lumOff val="5000"/>
                  </a:schemeClr>
                </a:solidFill>
                <a:latin typeface="Calibri" panose="020F0502020204030204" pitchFamily="34" charset="0"/>
                <a:cs typeface="Calibri" panose="020F0502020204030204" pitchFamily="34" charset="0"/>
              </a:rPr>
              <a:t> </a:t>
            </a:r>
            <a:r>
              <a:rPr sz="2400" b="1" spc="-25" dirty="0">
                <a:solidFill>
                  <a:schemeClr val="tx1">
                    <a:lumMod val="95000"/>
                    <a:lumOff val="5000"/>
                  </a:schemeClr>
                </a:solidFill>
                <a:latin typeface="Calibri" panose="020F0502020204030204" pitchFamily="34" charset="0"/>
                <a:cs typeface="Calibri" panose="020F0502020204030204" pitchFamily="34" charset="0"/>
              </a:rPr>
              <a:t>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marR="586740" indent="85090">
              <a:lnSpc>
                <a:spcPct val="100000"/>
              </a:lnSpc>
              <a:spcBef>
                <a:spcPts val="580"/>
              </a:spcBef>
            </a:pPr>
            <a:r>
              <a:rPr sz="2400" dirty="0">
                <a:solidFill>
                  <a:schemeClr val="tx1">
                    <a:lumMod val="95000"/>
                    <a:lumOff val="5000"/>
                  </a:schemeClr>
                </a:solidFill>
                <a:latin typeface="Calibri" panose="020F0502020204030204" pitchFamily="34" charset="0"/>
                <a:cs typeface="Calibri" panose="020F0502020204030204" pitchFamily="34" charset="0"/>
              </a:rPr>
              <a:t>is</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hemolysins</a:t>
            </a:r>
            <a:r>
              <a:rPr sz="2400" b="1" spc="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that</a:t>
            </a:r>
            <a:r>
              <a:rPr sz="2400" spc="-5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is</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not</a:t>
            </a:r>
            <a:r>
              <a:rPr sz="2400" spc="-4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inactivated</a:t>
            </a:r>
            <a:r>
              <a:rPr sz="2400" spc="-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by</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oxygen</a:t>
            </a:r>
            <a:r>
              <a:rPr sz="2400" spc="4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(oxygen- </a:t>
            </a:r>
            <a:r>
              <a:rPr sz="2400" dirty="0">
                <a:solidFill>
                  <a:schemeClr val="tx1">
                    <a:lumMod val="95000"/>
                    <a:lumOff val="5000"/>
                  </a:schemeClr>
                </a:solidFill>
                <a:latin typeface="Calibri" panose="020F0502020204030204" pitchFamily="34" charset="0"/>
                <a:cs typeface="Calibri" panose="020F0502020204030204" pitchFamily="34" charset="0"/>
              </a:rPr>
              <a:t>stable).</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It</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is </a:t>
            </a:r>
            <a:r>
              <a:rPr sz="2400" i="1" dirty="0">
                <a:solidFill>
                  <a:schemeClr val="tx1">
                    <a:lumMod val="95000"/>
                    <a:lumOff val="5000"/>
                  </a:schemeClr>
                </a:solidFill>
                <a:latin typeface="Calibri" panose="020F0502020204030204" pitchFamily="34" charset="0"/>
                <a:cs typeface="Calibri" panose="020F0502020204030204" pitchFamily="34" charset="0"/>
              </a:rPr>
              <a:t>not</a:t>
            </a:r>
            <a:r>
              <a:rPr sz="2400" i="1" spc="-8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antigenic</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but</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is</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responsible</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for</a:t>
            </a:r>
            <a:r>
              <a:rPr sz="2400" spc="-6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B-</a:t>
            </a:r>
            <a:r>
              <a:rPr sz="2400" spc="-10" dirty="0">
                <a:solidFill>
                  <a:schemeClr val="tx1">
                    <a:lumMod val="95000"/>
                    <a:lumOff val="5000"/>
                  </a:schemeClr>
                </a:solidFill>
                <a:latin typeface="Calibri" panose="020F0502020204030204" pitchFamily="34" charset="0"/>
                <a:cs typeface="Calibri" panose="020F0502020204030204" pitchFamily="34" charset="0"/>
              </a:rPr>
              <a:t>hemolysis</a:t>
            </a:r>
            <a:endParaRPr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4" name="object 4"/>
          <p:cNvSpPr txBox="1"/>
          <p:nvPr/>
        </p:nvSpPr>
        <p:spPr>
          <a:xfrm>
            <a:off x="7819943" y="583234"/>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a:solidFill>
                <a:schemeClr val="tx1">
                  <a:lumMod val="95000"/>
                  <a:lumOff val="5000"/>
                </a:schemeClr>
              </a:solidFill>
              <a:latin typeface="Microsoft Sans Serif"/>
              <a:cs typeface="Microsoft Sans Serif"/>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00" y="228600"/>
            <a:ext cx="8686800" cy="6477000"/>
            <a:chOff x="228600" y="228600"/>
            <a:chExt cx="8686800" cy="6477000"/>
          </a:xfrm>
        </p:grpSpPr>
        <p:pic>
          <p:nvPicPr>
            <p:cNvPr id="3" name="object 3"/>
            <p:cNvPicPr/>
            <p:nvPr/>
          </p:nvPicPr>
          <p:blipFill>
            <a:blip r:embed="rId2" cstate="print"/>
            <a:stretch>
              <a:fillRect/>
            </a:stretch>
          </p:blipFill>
          <p:spPr>
            <a:xfrm>
              <a:off x="2826955" y="1981200"/>
              <a:ext cx="3566288" cy="2501911"/>
            </a:xfrm>
            <a:prstGeom prst="rect">
              <a:avLst/>
            </a:prstGeom>
          </p:spPr>
        </p:pic>
        <p:pic>
          <p:nvPicPr>
            <p:cNvPr id="4" name="object 4"/>
            <p:cNvPicPr/>
            <p:nvPr/>
          </p:nvPicPr>
          <p:blipFill>
            <a:blip r:embed="rId3" cstate="print"/>
            <a:stretch>
              <a:fillRect/>
            </a:stretch>
          </p:blipFill>
          <p:spPr>
            <a:xfrm>
              <a:off x="228600" y="228600"/>
              <a:ext cx="8686800" cy="6477000"/>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1022995"/>
            <a:ext cx="274447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Strep</a:t>
            </a:r>
            <a:r>
              <a:rPr lang="en-US" sz="4000" b="1" spc="-3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throat</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383540" y="1779714"/>
            <a:ext cx="7877175" cy="3426579"/>
          </a:xfrm>
          <a:prstGeom prst="rect">
            <a:avLst/>
          </a:prstGeom>
        </p:spPr>
        <p:txBody>
          <a:bodyPr vert="horz" wrap="square" lIns="0" tIns="86360" rIns="0" bIns="0" rtlCol="0">
            <a:spAutoFit/>
          </a:bodyPr>
          <a:lstStyle/>
          <a:p>
            <a:pPr marL="356870" indent="-344170">
              <a:lnSpc>
                <a:spcPct val="100000"/>
              </a:lnSpc>
              <a:spcBef>
                <a:spcPts val="68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Most</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common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all</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Strep</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diseases</a:t>
            </a:r>
            <a:endParaRPr sz="2400" dirty="0">
              <a:latin typeface="Calibri" panose="020F0502020204030204" pitchFamily="34" charset="0"/>
              <a:cs typeface="Calibri" panose="020F0502020204030204" pitchFamily="34" charset="0"/>
            </a:endParaRPr>
          </a:p>
          <a:p>
            <a:pPr marL="356870" indent="-344170">
              <a:lnSpc>
                <a:spcPct val="100000"/>
              </a:lnSpc>
              <a:spcBef>
                <a:spcPts val="58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Spread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saliva</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nasal</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secretions</a:t>
            </a:r>
            <a:endParaRPr sz="2400" dirty="0">
              <a:latin typeface="Calibri" panose="020F0502020204030204" pitchFamily="34" charset="0"/>
              <a:cs typeface="Calibri" panose="020F0502020204030204" pitchFamily="34" charset="0"/>
            </a:endParaRPr>
          </a:p>
          <a:p>
            <a:pPr marL="356870" indent="-344170">
              <a:lnSpc>
                <a:spcPct val="100000"/>
              </a:lnSpc>
              <a:spcBef>
                <a:spcPts val="57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Abrupt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onset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sore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throat,</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fever,</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malaise</a:t>
            </a:r>
            <a:endParaRPr sz="2400" dirty="0">
              <a:latin typeface="Calibri" panose="020F0502020204030204" pitchFamily="34" charset="0"/>
              <a:cs typeface="Calibri" panose="020F0502020204030204" pitchFamily="34" charset="0"/>
            </a:endParaRPr>
          </a:p>
          <a:p>
            <a:pPr marL="356870" indent="-344170">
              <a:lnSpc>
                <a:spcPct val="100000"/>
              </a:lnSpc>
              <a:spcBef>
                <a:spcPts val="58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Posterior</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pharynx</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reddened</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enlarged</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tonsils</a:t>
            </a:r>
            <a:r>
              <a:rPr sz="2400" spc="-5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and</a:t>
            </a:r>
            <a:endParaRPr sz="2400" dirty="0">
              <a:latin typeface="Calibri" panose="020F0502020204030204" pitchFamily="34" charset="0"/>
              <a:cs typeface="Calibri" panose="020F0502020204030204" pitchFamily="34" charset="0"/>
            </a:endParaRPr>
          </a:p>
          <a:p>
            <a:pPr marL="356870">
              <a:lnSpc>
                <a:spcPct val="100000"/>
              </a:lnSpc>
            </a:pPr>
            <a:r>
              <a:rPr sz="2400" dirty="0">
                <a:latin typeface="Calibri" panose="020F0502020204030204" pitchFamily="34" charset="0"/>
                <a:cs typeface="Calibri" panose="020F0502020204030204" pitchFamily="34" charset="0"/>
              </a:rPr>
              <a:t>pus/exudate</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crypts</a:t>
            </a:r>
            <a:endParaRPr sz="2400" dirty="0">
              <a:latin typeface="Calibri" panose="020F0502020204030204" pitchFamily="34" charset="0"/>
              <a:cs typeface="Calibri" panose="020F0502020204030204" pitchFamily="34" charset="0"/>
            </a:endParaRPr>
          </a:p>
          <a:p>
            <a:pPr marL="356870" indent="-344170">
              <a:lnSpc>
                <a:spcPct val="100000"/>
              </a:lnSpc>
              <a:spcBef>
                <a:spcPts val="57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Important</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treat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immediately</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avoid</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post</a:t>
            </a:r>
            <a:r>
              <a:rPr sz="2400" spc="-5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strep</a:t>
            </a:r>
            <a:endParaRPr sz="2400" dirty="0">
              <a:latin typeface="Calibri" panose="020F0502020204030204" pitchFamily="34" charset="0"/>
              <a:cs typeface="Calibri" panose="020F0502020204030204" pitchFamily="34" charset="0"/>
            </a:endParaRPr>
          </a:p>
          <a:p>
            <a:pPr marL="356870">
              <a:lnSpc>
                <a:spcPct val="100000"/>
              </a:lnSpc>
              <a:spcBef>
                <a:spcPts val="5"/>
              </a:spcBef>
            </a:pPr>
            <a:r>
              <a:rPr sz="2400" spc="-10" dirty="0">
                <a:latin typeface="Calibri" panose="020F0502020204030204" pitchFamily="34" charset="0"/>
                <a:cs typeface="Calibri" panose="020F0502020204030204" pitchFamily="34" charset="0"/>
              </a:rPr>
              <a:t>diseases</a:t>
            </a:r>
            <a:endParaRPr sz="2400" dirty="0">
              <a:latin typeface="Calibri" panose="020F0502020204030204" pitchFamily="34" charset="0"/>
              <a:cs typeface="Calibri" panose="020F0502020204030204" pitchFamily="34" charset="0"/>
            </a:endParaRPr>
          </a:p>
          <a:p>
            <a:pPr marL="356870" indent="-344170">
              <a:lnSpc>
                <a:spcPct val="100000"/>
              </a:lnSpc>
              <a:spcBef>
                <a:spcPts val="57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20%</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school</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children</a:t>
            </a:r>
            <a:r>
              <a:rPr sz="2400" spc="-5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carriers</a:t>
            </a:r>
            <a:endParaRPr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6019800" y="4571999"/>
            <a:ext cx="3124200" cy="2286000"/>
          </a:xfrm>
          <a:prstGeom prst="rect">
            <a:avLst/>
          </a:prstGeom>
        </p:spPr>
      </p:pic>
      <p:pic>
        <p:nvPicPr>
          <p:cNvPr id="5" name="object 5"/>
          <p:cNvPicPr/>
          <p:nvPr/>
        </p:nvPicPr>
        <p:blipFill>
          <a:blip r:embed="rId3" cstate="print"/>
          <a:stretch>
            <a:fillRect/>
          </a:stretch>
        </p:blipFill>
        <p:spPr>
          <a:xfrm>
            <a:off x="6096000" y="0"/>
            <a:ext cx="3048000" cy="2514600"/>
          </a:xfrm>
          <a:prstGeom prst="rect">
            <a:avLst/>
          </a:prstGeom>
        </p:spPr>
      </p:pic>
      <p:sp>
        <p:nvSpPr>
          <p:cNvPr id="6" name="object 6"/>
          <p:cNvSpPr txBox="1"/>
          <p:nvPr/>
        </p:nvSpPr>
        <p:spPr>
          <a:xfrm>
            <a:off x="991006" y="26619"/>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a:solidFill>
                <a:schemeClr val="tx1">
                  <a:lumMod val="95000"/>
                  <a:lumOff val="5000"/>
                </a:schemeClr>
              </a:solidFill>
              <a:latin typeface="Microsoft Sans Serif"/>
              <a:cs typeface="Microsoft Sans Serif"/>
            </a:endParaRPr>
          </a:p>
        </p:txBody>
      </p:sp>
      <p:sp>
        <p:nvSpPr>
          <p:cNvPr id="7" name="object 7"/>
          <p:cNvSpPr txBox="1"/>
          <p:nvPr/>
        </p:nvSpPr>
        <p:spPr>
          <a:xfrm>
            <a:off x="7353853" y="26619"/>
            <a:ext cx="932180" cy="271145"/>
          </a:xfrm>
          <a:prstGeom prst="rect">
            <a:avLst/>
          </a:prstGeom>
        </p:spPr>
        <p:txBody>
          <a:bodyPr vert="horz" wrap="square" lIns="0" tIns="13970" rIns="0" bIns="0" rtlCol="0">
            <a:spAutoFit/>
          </a:bodyPr>
          <a:lstStyle/>
          <a:p>
            <a:pPr marL="12700">
              <a:lnSpc>
                <a:spcPct val="100000"/>
              </a:lnSpc>
              <a:spcBef>
                <a:spcPts val="110"/>
              </a:spcBef>
            </a:pPr>
            <a:r>
              <a:rPr sz="1600" spc="-10" dirty="0">
                <a:solidFill>
                  <a:srgbClr val="5858FF"/>
                </a:solidFill>
                <a:latin typeface="Microsoft Sans Serif"/>
                <a:cs typeface="Microsoft Sans Serif"/>
              </a:rPr>
              <a:t>Pathology</a:t>
            </a:r>
            <a:endParaRPr sz="1600">
              <a:latin typeface="Microsoft Sans Serif"/>
              <a:cs typeface="Microsoft Sans Serif"/>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1236608"/>
            <a:ext cx="1932305" cy="628377"/>
          </a:xfrm>
          <a:prstGeom prst="rect">
            <a:avLst/>
          </a:prstGeom>
        </p:spPr>
        <p:txBody>
          <a:bodyPr vert="horz" wrap="square" lIns="0" tIns="12700" rIns="0" bIns="0" rtlCol="0">
            <a:spAutoFit/>
          </a:bodyPr>
          <a:lstStyle/>
          <a:p>
            <a:pPr marL="12700">
              <a:lnSpc>
                <a:spcPct val="100000"/>
              </a:lnSpc>
              <a:spcBef>
                <a:spcPts val="100"/>
              </a:spcBef>
            </a:pPr>
            <a:r>
              <a:rPr sz="4000" b="1" spc="-10" dirty="0">
                <a:latin typeface="Calibri" panose="020F0502020204030204" pitchFamily="34" charset="0"/>
                <a:cs typeface="Calibri" panose="020F0502020204030204" pitchFamily="34" charset="0"/>
              </a:rPr>
              <a:t>Impetigo</a:t>
            </a:r>
            <a:endParaRPr sz="4000">
              <a:latin typeface="Calibri" panose="020F0502020204030204" pitchFamily="34" charset="0"/>
              <a:cs typeface="Calibri" panose="020F0502020204030204" pitchFamily="34" charset="0"/>
            </a:endParaRPr>
          </a:p>
        </p:txBody>
      </p:sp>
      <p:sp>
        <p:nvSpPr>
          <p:cNvPr id="3" name="object 3"/>
          <p:cNvSpPr txBox="1"/>
          <p:nvPr/>
        </p:nvSpPr>
        <p:spPr>
          <a:xfrm>
            <a:off x="993444" y="2585466"/>
            <a:ext cx="3350895" cy="1671955"/>
          </a:xfrm>
          <a:prstGeom prst="rect">
            <a:avLst/>
          </a:prstGeom>
        </p:spPr>
        <p:txBody>
          <a:bodyPr vert="horz" wrap="square" lIns="0" tIns="195580" rIns="0" bIns="0" rtlCol="0">
            <a:spAutoFit/>
          </a:bodyPr>
          <a:lstStyle/>
          <a:p>
            <a:pPr marL="298450" indent="-285750">
              <a:lnSpc>
                <a:spcPct val="100000"/>
              </a:lnSpc>
              <a:spcBef>
                <a:spcPts val="1540"/>
              </a:spcBef>
              <a:buClr>
                <a:srgbClr val="CCCCFF"/>
              </a:buClr>
              <a:buFont typeface="Wingdings"/>
              <a:buChar char=""/>
              <a:tabLst>
                <a:tab pos="298450" algn="l"/>
              </a:tabLst>
            </a:pPr>
            <a:r>
              <a:rPr sz="2400" dirty="0">
                <a:solidFill>
                  <a:schemeClr val="tx1">
                    <a:lumMod val="95000"/>
                    <a:lumOff val="5000"/>
                  </a:schemeClr>
                </a:solidFill>
                <a:latin typeface="Calibri" panose="020F0502020204030204" pitchFamily="34" charset="0"/>
                <a:cs typeface="Calibri" panose="020F0502020204030204" pitchFamily="34" charset="0"/>
              </a:rPr>
              <a:t>Lesions</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on</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extremities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298450" indent="-285750">
              <a:lnSpc>
                <a:spcPct val="100000"/>
              </a:lnSpc>
              <a:spcBef>
                <a:spcPts val="1445"/>
              </a:spcBef>
              <a:buClr>
                <a:srgbClr val="CCCCFF"/>
              </a:buClr>
              <a:buFont typeface="Wingdings"/>
              <a:buChar char=""/>
              <a:tabLst>
                <a:tab pos="298450" algn="l"/>
              </a:tabLst>
            </a:pPr>
            <a:r>
              <a:rPr sz="2400" dirty="0">
                <a:solidFill>
                  <a:schemeClr val="tx1">
                    <a:lumMod val="95000"/>
                    <a:lumOff val="5000"/>
                  </a:schemeClr>
                </a:solidFill>
                <a:latin typeface="Calibri" panose="020F0502020204030204" pitchFamily="34" charset="0"/>
                <a:cs typeface="Calibri" panose="020F0502020204030204" pitchFamily="34" charset="0"/>
              </a:rPr>
              <a:t>Common</a:t>
            </a:r>
            <a:r>
              <a:rPr sz="2400" spc="-5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on</a:t>
            </a:r>
            <a:r>
              <a:rPr sz="2400" spc="-20" dirty="0">
                <a:solidFill>
                  <a:schemeClr val="tx1">
                    <a:lumMod val="95000"/>
                    <a:lumOff val="5000"/>
                  </a:schemeClr>
                </a:solidFill>
                <a:latin typeface="Calibri" panose="020F0502020204030204" pitchFamily="34" charset="0"/>
                <a:cs typeface="Calibri" panose="020F0502020204030204" pitchFamily="34" charset="0"/>
              </a:rPr>
              <a:t> face</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298450" indent="-285750">
              <a:lnSpc>
                <a:spcPct val="100000"/>
              </a:lnSpc>
              <a:spcBef>
                <a:spcPts val="1435"/>
              </a:spcBef>
              <a:buClr>
                <a:srgbClr val="CCCCFF"/>
              </a:buClr>
              <a:buFont typeface="Wingdings"/>
              <a:buChar char=""/>
              <a:tabLst>
                <a:tab pos="298450" algn="l"/>
              </a:tabLst>
            </a:pPr>
            <a:r>
              <a:rPr sz="2400" dirty="0">
                <a:solidFill>
                  <a:schemeClr val="tx1">
                    <a:lumMod val="95000"/>
                    <a:lumOff val="5000"/>
                  </a:schemeClr>
                </a:solidFill>
                <a:latin typeface="Calibri" panose="020F0502020204030204" pitchFamily="34" charset="0"/>
                <a:cs typeface="Calibri" panose="020F0502020204030204" pitchFamily="34" charset="0"/>
              </a:rPr>
              <a:t>Pustular</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and</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crusty</a:t>
            </a:r>
            <a:endParaRPr sz="240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5544311" y="3925823"/>
            <a:ext cx="2017776" cy="2017776"/>
          </a:xfrm>
          <a:prstGeom prst="rect">
            <a:avLst/>
          </a:prstGeom>
        </p:spPr>
      </p:pic>
      <p:pic>
        <p:nvPicPr>
          <p:cNvPr id="5" name="object 5"/>
          <p:cNvPicPr/>
          <p:nvPr/>
        </p:nvPicPr>
        <p:blipFill>
          <a:blip r:embed="rId3" cstate="print"/>
          <a:stretch>
            <a:fillRect/>
          </a:stretch>
        </p:blipFill>
        <p:spPr>
          <a:xfrm>
            <a:off x="5468111" y="1752600"/>
            <a:ext cx="2167128" cy="2020824"/>
          </a:xfrm>
          <a:prstGeom prst="rect">
            <a:avLst/>
          </a:prstGeom>
        </p:spPr>
      </p:pic>
      <p:sp>
        <p:nvSpPr>
          <p:cNvPr id="6" name="object 6"/>
          <p:cNvSpPr txBox="1"/>
          <p:nvPr/>
        </p:nvSpPr>
        <p:spPr>
          <a:xfrm>
            <a:off x="7630323" y="548996"/>
            <a:ext cx="671195" cy="260328"/>
          </a:xfrm>
          <a:prstGeom prst="rect">
            <a:avLst/>
          </a:prstGeom>
        </p:spPr>
        <p:txBody>
          <a:bodyPr vert="horz" wrap="square" lIns="0" tIns="13970" rIns="0" bIns="0" rtlCol="0">
            <a:spAutoFit/>
          </a:bodyPr>
          <a:lstStyle/>
          <a:p>
            <a:pPr marL="12700">
              <a:lnSpc>
                <a:spcPct val="100000"/>
              </a:lnSpc>
              <a:spcBef>
                <a:spcPts val="110"/>
              </a:spcBef>
            </a:pPr>
            <a:r>
              <a:rPr sz="1600" spc="-10" dirty="0">
                <a:solidFill>
                  <a:schemeClr val="tx1">
                    <a:lumMod val="95000"/>
                    <a:lumOff val="5000"/>
                  </a:schemeClr>
                </a:solidFill>
                <a:latin typeface="Microsoft Sans Serif"/>
                <a:cs typeface="Microsoft Sans Serif"/>
              </a:rPr>
              <a:t>vertical</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644" y="1160409"/>
            <a:ext cx="2307590" cy="628377"/>
          </a:xfrm>
          <a:prstGeom prst="rect">
            <a:avLst/>
          </a:prstGeom>
        </p:spPr>
        <p:txBody>
          <a:bodyPr vert="horz" wrap="square" lIns="0" tIns="12700" rIns="0" bIns="0" rtlCol="0">
            <a:spAutoFit/>
          </a:bodyPr>
          <a:lstStyle/>
          <a:p>
            <a:pPr marL="12700">
              <a:lnSpc>
                <a:spcPct val="100000"/>
              </a:lnSpc>
              <a:spcBef>
                <a:spcPts val="100"/>
              </a:spcBef>
            </a:pPr>
            <a:r>
              <a:rPr sz="4000" b="1" spc="-10" dirty="0">
                <a:latin typeface="Calibri" panose="020F0502020204030204" pitchFamily="34" charset="0"/>
                <a:cs typeface="Calibri" panose="020F0502020204030204" pitchFamily="34" charset="0"/>
              </a:rPr>
              <a:t>Erysipelas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536244" y="1881792"/>
            <a:ext cx="7719695" cy="3078150"/>
          </a:xfrm>
          <a:prstGeom prst="rect">
            <a:avLst/>
          </a:prstGeom>
        </p:spPr>
        <p:txBody>
          <a:bodyPr vert="horz" wrap="square" lIns="0" tIns="12065" rIns="0" bIns="0" rtlCol="0">
            <a:spAutoFit/>
          </a:bodyPr>
          <a:lstStyle/>
          <a:p>
            <a:pPr marL="356870" marR="5080" indent="-344805">
              <a:lnSpc>
                <a:spcPct val="130000"/>
              </a:lnSpc>
              <a:spcBef>
                <a:spcPts val="9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Acute</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inflammation</a:t>
            </a:r>
            <a:r>
              <a:rPr sz="2400" spc="-9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dermal</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layer</a:t>
            </a:r>
            <a:r>
              <a:rPr sz="2400" spc="-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of </a:t>
            </a:r>
            <a:r>
              <a:rPr sz="2400" spc="-20" dirty="0">
                <a:latin typeface="Calibri" panose="020F0502020204030204" pitchFamily="34" charset="0"/>
                <a:cs typeface="Calibri" panose="020F0502020204030204" pitchFamily="34" charset="0"/>
              </a:rPr>
              <a:t>skin</a:t>
            </a:r>
            <a:endParaRPr sz="2400" dirty="0">
              <a:latin typeface="Calibri" panose="020F0502020204030204" pitchFamily="34" charset="0"/>
              <a:cs typeface="Calibri" panose="020F0502020204030204" pitchFamily="34" charset="0"/>
            </a:endParaRPr>
          </a:p>
          <a:p>
            <a:pPr marL="356870" indent="-344170">
              <a:lnSpc>
                <a:spcPct val="100000"/>
              </a:lnSpc>
              <a:spcBef>
                <a:spcPts val="144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Painful</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patches</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which</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enlarge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thicken</a:t>
            </a:r>
            <a:endParaRPr sz="2400" dirty="0">
              <a:latin typeface="Calibri" panose="020F0502020204030204" pitchFamily="34" charset="0"/>
              <a:cs typeface="Calibri" panose="020F0502020204030204" pitchFamily="34" charset="0"/>
            </a:endParaRPr>
          </a:p>
          <a:p>
            <a:pPr marL="755650" lvl="1" indent="-285750">
              <a:lnSpc>
                <a:spcPct val="100000"/>
              </a:lnSpc>
              <a:spcBef>
                <a:spcPts val="1355"/>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Infection</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involves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dermis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lymphatics</a:t>
            </a:r>
            <a:endParaRPr sz="2400" dirty="0">
              <a:latin typeface="Calibri" panose="020F0502020204030204" pitchFamily="34" charset="0"/>
              <a:cs typeface="Calibri" panose="020F0502020204030204" pitchFamily="34" charset="0"/>
            </a:endParaRPr>
          </a:p>
          <a:p>
            <a:pPr marL="755650" lvl="1" indent="-285750">
              <a:lnSpc>
                <a:spcPct val="100000"/>
              </a:lnSpc>
              <a:spcBef>
                <a:spcPts val="1325"/>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Characterized</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intense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erythema,</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induration</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5" dirty="0">
                <a:latin typeface="Calibri" panose="020F0502020204030204" pitchFamily="34" charset="0"/>
                <a:cs typeface="Calibri" panose="020F0502020204030204" pitchFamily="34" charset="0"/>
              </a:rPr>
              <a:t> </a:t>
            </a:r>
            <a:r>
              <a:rPr sz="2400" spc="-60"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a:p>
            <a:pPr marL="756285">
              <a:lnSpc>
                <a:spcPct val="100000"/>
              </a:lnSpc>
              <a:spcBef>
                <a:spcPts val="790"/>
              </a:spcBef>
            </a:pPr>
            <a:r>
              <a:rPr sz="2400" dirty="0">
                <a:latin typeface="Calibri" panose="020F0502020204030204" pitchFamily="34" charset="0"/>
                <a:cs typeface="Calibri" panose="020F0502020204030204" pitchFamily="34" charset="0"/>
              </a:rPr>
              <a:t>sharply</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demarcated</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border</a:t>
            </a:r>
            <a:endParaRPr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5105400" y="4410455"/>
            <a:ext cx="4038600" cy="2447544"/>
          </a:xfrm>
          <a:prstGeom prst="rect">
            <a:avLst/>
          </a:prstGeom>
        </p:spPr>
      </p:pic>
      <p:sp>
        <p:nvSpPr>
          <p:cNvPr id="5" name="object 5"/>
          <p:cNvSpPr txBox="1"/>
          <p:nvPr/>
        </p:nvSpPr>
        <p:spPr>
          <a:xfrm>
            <a:off x="7614241" y="450426"/>
            <a:ext cx="671195" cy="260328"/>
          </a:xfrm>
          <a:prstGeom prst="rect">
            <a:avLst/>
          </a:prstGeom>
        </p:spPr>
        <p:txBody>
          <a:bodyPr vert="horz" wrap="square" lIns="0" tIns="13970" rIns="0" bIns="0" rtlCol="0">
            <a:spAutoFit/>
          </a:bodyPr>
          <a:lstStyle/>
          <a:p>
            <a:pPr marL="12700">
              <a:lnSpc>
                <a:spcPct val="100000"/>
              </a:lnSpc>
              <a:spcBef>
                <a:spcPts val="110"/>
              </a:spcBef>
            </a:pPr>
            <a:r>
              <a:rPr sz="1600" spc="-10" dirty="0">
                <a:solidFill>
                  <a:schemeClr val="tx1">
                    <a:lumMod val="95000"/>
                    <a:lumOff val="5000"/>
                  </a:schemeClr>
                </a:solidFill>
                <a:latin typeface="Microsoft Sans Serif"/>
                <a:cs typeface="Microsoft Sans Serif"/>
              </a:rPr>
              <a:t>vertical</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644" y="1426807"/>
            <a:ext cx="2959100" cy="627736"/>
          </a:xfrm>
          <a:prstGeom prst="rect">
            <a:avLst/>
          </a:prstGeom>
        </p:spPr>
        <p:txBody>
          <a:bodyPr vert="horz" wrap="square" lIns="0" tIns="12065" rIns="0" bIns="0" rtlCol="0">
            <a:spAutoFit/>
          </a:bodyPr>
          <a:lstStyle/>
          <a:p>
            <a:pPr marL="12700">
              <a:lnSpc>
                <a:spcPct val="100000"/>
              </a:lnSpc>
              <a:spcBef>
                <a:spcPts val="95"/>
              </a:spcBef>
            </a:pPr>
            <a:r>
              <a:rPr sz="4000" b="1" dirty="0">
                <a:latin typeface="Calibri" panose="020F0502020204030204" pitchFamily="34" charset="0"/>
                <a:cs typeface="Calibri" panose="020F0502020204030204" pitchFamily="34" charset="0"/>
              </a:rPr>
              <a:t>Scarlet</a:t>
            </a:r>
            <a:r>
              <a:rPr sz="4000" b="1" spc="20" dirty="0">
                <a:latin typeface="Calibri" panose="020F0502020204030204" pitchFamily="34" charset="0"/>
                <a:cs typeface="Calibri" panose="020F0502020204030204" pitchFamily="34" charset="0"/>
              </a:rPr>
              <a:t> </a:t>
            </a:r>
            <a:r>
              <a:rPr sz="4000" b="1" spc="-10" dirty="0">
                <a:latin typeface="Calibri" panose="020F0502020204030204" pitchFamily="34" charset="0"/>
                <a:cs typeface="Calibri" panose="020F0502020204030204" pitchFamily="34" charset="0"/>
              </a:rPr>
              <a:t>Fever</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536244" y="2662261"/>
            <a:ext cx="7441565" cy="3062605"/>
          </a:xfrm>
          <a:prstGeom prst="rect">
            <a:avLst/>
          </a:prstGeom>
        </p:spPr>
        <p:txBody>
          <a:bodyPr vert="horz" wrap="square" lIns="0" tIns="12065" rIns="0" bIns="0" rtlCol="0">
            <a:spAutoFit/>
          </a:bodyPr>
          <a:lstStyle/>
          <a:p>
            <a:pPr marL="356870" marR="469265" indent="-344805">
              <a:lnSpc>
                <a:spcPct val="110000"/>
              </a:lnSpc>
              <a:spcBef>
                <a:spcPts val="9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Diffuse</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erythematous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rash</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over</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skin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mucous membranes</a:t>
            </a:r>
            <a:endParaRPr sz="2400" dirty="0">
              <a:latin typeface="Calibri" panose="020F0502020204030204" pitchFamily="34" charset="0"/>
              <a:cs typeface="Calibri" panose="020F0502020204030204" pitchFamily="34" charset="0"/>
            </a:endParaRPr>
          </a:p>
          <a:p>
            <a:pPr marL="356870" marR="14604" indent="-344805">
              <a:lnSpc>
                <a:spcPct val="110000"/>
              </a:lnSpc>
              <a:spcBef>
                <a:spcPts val="58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Rash</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develops</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within</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1-2</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days</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following</a:t>
            </a:r>
            <a:r>
              <a:rPr sz="2400" spc="-15" dirty="0">
                <a:latin typeface="Calibri" panose="020F0502020204030204" pitchFamily="34" charset="0"/>
                <a:cs typeface="Calibri" panose="020F0502020204030204" pitchFamily="34" charset="0"/>
              </a:rPr>
              <a:t> </a:t>
            </a:r>
            <a:r>
              <a:rPr sz="2400" i="1" spc="-10" dirty="0">
                <a:latin typeface="Calibri" panose="020F0502020204030204" pitchFamily="34" charset="0"/>
                <a:cs typeface="Calibri" panose="020F0502020204030204" pitchFamily="34" charset="0"/>
              </a:rPr>
              <a:t>pharyngitis</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initially</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upper</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chest,</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then</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spreads</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extremities</a:t>
            </a:r>
            <a:endParaRPr sz="2400" dirty="0">
              <a:latin typeface="Calibri" panose="020F0502020204030204" pitchFamily="34" charset="0"/>
              <a:cs typeface="Calibri" panose="020F0502020204030204" pitchFamily="34" charset="0"/>
            </a:endParaRPr>
          </a:p>
          <a:p>
            <a:pPr marL="356235" indent="-343535">
              <a:lnSpc>
                <a:spcPct val="100000"/>
              </a:lnSpc>
              <a:spcBef>
                <a:spcPts val="865"/>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The</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tongue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becomes</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denuded</a:t>
            </a:r>
            <a:r>
              <a:rPr sz="2400" spc="35" dirty="0">
                <a:latin typeface="Calibri" panose="020F0502020204030204" pitchFamily="34" charset="0"/>
                <a:cs typeface="Calibri" panose="020F0502020204030204" pitchFamily="34" charset="0"/>
              </a:rPr>
              <a:t> </a:t>
            </a:r>
            <a:r>
              <a:rPr sz="2400" spc="630" dirty="0">
                <a:latin typeface="Calibri" panose="020F0502020204030204" pitchFamily="34" charset="0"/>
                <a:cs typeface="Calibri" panose="020F0502020204030204" pitchFamily="34" charset="0"/>
              </a:rPr>
              <a:t>–</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Strawberry</a:t>
            </a:r>
            <a:endParaRPr sz="2400" dirty="0">
              <a:latin typeface="Calibri" panose="020F0502020204030204" pitchFamily="34" charset="0"/>
              <a:cs typeface="Calibri" panose="020F0502020204030204" pitchFamily="34" charset="0"/>
            </a:endParaRPr>
          </a:p>
          <a:p>
            <a:pPr marL="356870">
              <a:lnSpc>
                <a:spcPct val="100000"/>
              </a:lnSpc>
              <a:spcBef>
                <a:spcPts val="290"/>
              </a:spcBef>
            </a:pPr>
            <a:r>
              <a:rPr sz="2400" spc="-10" dirty="0">
                <a:latin typeface="Calibri" panose="020F0502020204030204" pitchFamily="34" charset="0"/>
                <a:cs typeface="Calibri" panose="020F0502020204030204" pitchFamily="34" charset="0"/>
              </a:rPr>
              <a:t>tongue</a:t>
            </a:r>
            <a:endParaRPr sz="2400" dirty="0">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Erythrogenic</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toxins</a:t>
            </a:r>
            <a:r>
              <a:rPr sz="2400" dirty="0">
                <a:latin typeface="Calibri" panose="020F0502020204030204" pitchFamily="34" charset="0"/>
                <a:cs typeface="Calibri" panose="020F0502020204030204" pitchFamily="34" charset="0"/>
              </a:rPr>
              <a:t>:</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rash</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scarlet</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fever</a:t>
            </a:r>
            <a:endParaRPr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6172200" y="381000"/>
            <a:ext cx="2590800" cy="1938527"/>
          </a:xfrm>
          <a:prstGeom prst="rect">
            <a:avLst/>
          </a:prstGeom>
        </p:spPr>
      </p:pic>
      <p:sp>
        <p:nvSpPr>
          <p:cNvPr id="5" name="object 5"/>
          <p:cNvSpPr txBox="1"/>
          <p:nvPr/>
        </p:nvSpPr>
        <p:spPr>
          <a:xfrm>
            <a:off x="6324600" y="26619"/>
            <a:ext cx="671195" cy="260328"/>
          </a:xfrm>
          <a:prstGeom prst="rect">
            <a:avLst/>
          </a:prstGeom>
        </p:spPr>
        <p:txBody>
          <a:bodyPr vert="horz" wrap="square" lIns="0" tIns="13970" rIns="0" bIns="0" rtlCol="0">
            <a:spAutoFit/>
          </a:bodyPr>
          <a:lstStyle/>
          <a:p>
            <a:pPr marL="12700">
              <a:lnSpc>
                <a:spcPct val="100000"/>
              </a:lnSpc>
              <a:spcBef>
                <a:spcPts val="110"/>
              </a:spcBef>
            </a:pPr>
            <a:r>
              <a:rPr sz="1600" spc="-10" dirty="0">
                <a:solidFill>
                  <a:schemeClr val="tx1">
                    <a:lumMod val="95000"/>
                    <a:lumOff val="5000"/>
                  </a:schemeClr>
                </a:solidFill>
                <a:latin typeface="Microsoft Sans Serif"/>
                <a:cs typeface="Microsoft Sans Serif"/>
              </a:rPr>
              <a:t>vertical</a:t>
            </a:r>
            <a:endParaRPr sz="1600" dirty="0">
              <a:solidFill>
                <a:schemeClr val="tx1">
                  <a:lumMod val="95000"/>
                  <a:lumOff val="5000"/>
                </a:schemeClr>
              </a:solidFill>
              <a:latin typeface="Microsoft Sans Serif"/>
              <a:cs typeface="Microsoft Sans Serif"/>
            </a:endParaRPr>
          </a:p>
        </p:txBody>
      </p:sp>
      <p:sp>
        <p:nvSpPr>
          <p:cNvPr id="6" name="object 6"/>
          <p:cNvSpPr txBox="1"/>
          <p:nvPr/>
        </p:nvSpPr>
        <p:spPr>
          <a:xfrm>
            <a:off x="7499678" y="26619"/>
            <a:ext cx="845819" cy="260328"/>
          </a:xfrm>
          <a:prstGeom prst="rect">
            <a:avLst/>
          </a:prstGeom>
        </p:spPr>
        <p:txBody>
          <a:bodyPr vert="horz" wrap="square" lIns="0" tIns="13970" rIns="0" bIns="0" rtlCol="0">
            <a:spAutoFit/>
          </a:bodyPr>
          <a:lstStyle/>
          <a:p>
            <a:pPr marL="12700">
              <a:lnSpc>
                <a:spcPct val="100000"/>
              </a:lnSpc>
              <a:spcBef>
                <a:spcPts val="110"/>
              </a:spcBef>
            </a:pPr>
            <a:r>
              <a:rPr sz="1600" spc="-10" dirty="0">
                <a:solidFill>
                  <a:schemeClr val="tx1">
                    <a:lumMod val="95000"/>
                    <a:lumOff val="5000"/>
                  </a:schemeClr>
                </a:solidFill>
                <a:latin typeface="Microsoft Sans Serif"/>
                <a:cs typeface="Microsoft Sans Serif"/>
              </a:rPr>
              <a:t>medicine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330" y="1959842"/>
            <a:ext cx="7139305" cy="2220595"/>
          </a:xfrm>
          <a:prstGeom prst="rect">
            <a:avLst/>
          </a:prstGeom>
        </p:spPr>
        <p:txBody>
          <a:bodyPr vert="horz" wrap="square" lIns="0" tIns="194945" rIns="0" bIns="0" rtlCol="0">
            <a:spAutoFit/>
          </a:bodyPr>
          <a:lstStyle/>
          <a:p>
            <a:pPr marL="356870" indent="-344170">
              <a:lnSpc>
                <a:spcPct val="100000"/>
              </a:lnSpc>
              <a:spcBef>
                <a:spcPts val="1535"/>
              </a:spcBef>
              <a:buClr>
                <a:srgbClr val="CCCCFF"/>
              </a:buClr>
              <a:buFont typeface="Wingdings"/>
              <a:buChar char=""/>
              <a:tabLst>
                <a:tab pos="356870" algn="l"/>
              </a:tabLst>
            </a:pPr>
            <a:r>
              <a:rPr sz="2400" spc="-20" dirty="0">
                <a:latin typeface="Times New Roman"/>
                <a:cs typeface="Times New Roman"/>
              </a:rPr>
              <a:t>“</a:t>
            </a:r>
            <a:r>
              <a:rPr sz="2400" spc="-20" dirty="0">
                <a:solidFill>
                  <a:schemeClr val="tx1">
                    <a:lumMod val="95000"/>
                    <a:lumOff val="5000"/>
                  </a:schemeClr>
                </a:solidFill>
                <a:latin typeface="Calibri" panose="020F0502020204030204" pitchFamily="34" charset="0"/>
                <a:cs typeface="Calibri" panose="020F0502020204030204" pitchFamily="34" charset="0"/>
              </a:rPr>
              <a:t>Flesh-</a:t>
            </a:r>
            <a:r>
              <a:rPr sz="2400" dirty="0">
                <a:solidFill>
                  <a:schemeClr val="tx1">
                    <a:lumMod val="95000"/>
                    <a:lumOff val="5000"/>
                  </a:schemeClr>
                </a:solidFill>
                <a:latin typeface="Calibri" panose="020F0502020204030204" pitchFamily="34" charset="0"/>
                <a:cs typeface="Calibri" panose="020F0502020204030204" pitchFamily="34" charset="0"/>
              </a:rPr>
              <a:t>eating </a:t>
            </a:r>
            <a:r>
              <a:rPr sz="2400" spc="-10" dirty="0">
                <a:solidFill>
                  <a:schemeClr val="tx1">
                    <a:lumMod val="95000"/>
                    <a:lumOff val="5000"/>
                  </a:schemeClr>
                </a:solidFill>
                <a:latin typeface="Calibri" panose="020F0502020204030204" pitchFamily="34" charset="0"/>
                <a:cs typeface="Calibri" panose="020F0502020204030204" pitchFamily="34" charset="0"/>
              </a:rPr>
              <a:t>bacteria”</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235" indent="-343535">
              <a:lnSpc>
                <a:spcPct val="100000"/>
              </a:lnSpc>
              <a:spcBef>
                <a:spcPts val="1440"/>
              </a:spcBef>
              <a:buClr>
                <a:srgbClr val="CCCCFF"/>
              </a:buClr>
              <a:buFont typeface="Wingdings"/>
              <a:buChar char=""/>
              <a:tabLst>
                <a:tab pos="356235" algn="l"/>
              </a:tabLst>
            </a:pPr>
            <a:r>
              <a:rPr sz="2400" dirty="0">
                <a:solidFill>
                  <a:schemeClr val="tx1">
                    <a:lumMod val="95000"/>
                    <a:lumOff val="5000"/>
                  </a:schemeClr>
                </a:solidFill>
                <a:latin typeface="Calibri" panose="020F0502020204030204" pitchFamily="34" charset="0"/>
                <a:cs typeface="Calibri" panose="020F0502020204030204" pitchFamily="34" charset="0"/>
              </a:rPr>
              <a:t>Progresses</a:t>
            </a:r>
            <a:r>
              <a:rPr sz="2400" spc="-1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very</a:t>
            </a:r>
            <a:r>
              <a:rPr sz="2400" spc="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rapidly</a:t>
            </a:r>
            <a:r>
              <a:rPr sz="2400" spc="-5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destroying</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fat</a:t>
            </a:r>
            <a:r>
              <a:rPr sz="2400" spc="-6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and</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fascia</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235" indent="-343535">
              <a:lnSpc>
                <a:spcPct val="100000"/>
              </a:lnSpc>
              <a:spcBef>
                <a:spcPts val="1440"/>
              </a:spcBef>
              <a:buClr>
                <a:srgbClr val="CCCCFF"/>
              </a:buClr>
              <a:buFont typeface="Wingdings"/>
              <a:buChar char=""/>
              <a:tabLst>
                <a:tab pos="356235" algn="l"/>
              </a:tabLst>
            </a:pPr>
            <a:r>
              <a:rPr sz="2400" dirty="0">
                <a:solidFill>
                  <a:schemeClr val="tx1">
                    <a:lumMod val="95000"/>
                    <a:lumOff val="5000"/>
                  </a:schemeClr>
                </a:solidFill>
                <a:latin typeface="Calibri" panose="020F0502020204030204" pitchFamily="34" charset="0"/>
                <a:cs typeface="Calibri" panose="020F0502020204030204" pitchFamily="34" charset="0"/>
              </a:rPr>
              <a:t>Rapid</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development</a:t>
            </a:r>
            <a:r>
              <a:rPr sz="2400" spc="-7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of</a:t>
            </a:r>
            <a:r>
              <a:rPr sz="2400" spc="-5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shock,</a:t>
            </a:r>
            <a:r>
              <a:rPr sz="2400" spc="-70" dirty="0">
                <a:solidFill>
                  <a:schemeClr val="tx1">
                    <a:lumMod val="95000"/>
                    <a:lumOff val="5000"/>
                  </a:schemeClr>
                </a:solidFill>
                <a:latin typeface="Calibri" panose="020F0502020204030204" pitchFamily="34" charset="0"/>
                <a:cs typeface="Calibri" panose="020F0502020204030204" pitchFamily="34" charset="0"/>
              </a:rPr>
              <a:t> </a:t>
            </a:r>
            <a:r>
              <a:rPr sz="2400" spc="-20" dirty="0">
                <a:solidFill>
                  <a:schemeClr val="tx1">
                    <a:lumMod val="95000"/>
                    <a:lumOff val="5000"/>
                  </a:schemeClr>
                </a:solidFill>
                <a:latin typeface="Calibri" panose="020F0502020204030204" pitchFamily="34" charset="0"/>
                <a:cs typeface="Calibri" panose="020F0502020204030204" pitchFamily="34" charset="0"/>
              </a:rPr>
              <a:t>MODS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1445"/>
              </a:spcBef>
              <a:buClr>
                <a:srgbClr val="CCCCFF"/>
              </a:buClr>
              <a:buFont typeface="Wingdings"/>
              <a:buChar char=""/>
              <a:tabLst>
                <a:tab pos="356870" algn="l"/>
              </a:tabLst>
            </a:pPr>
            <a:r>
              <a:rPr sz="2400" b="1" dirty="0">
                <a:solidFill>
                  <a:schemeClr val="tx1">
                    <a:lumMod val="95000"/>
                    <a:lumOff val="5000"/>
                  </a:schemeClr>
                </a:solidFill>
                <a:latin typeface="Calibri" panose="020F0502020204030204" pitchFamily="34" charset="0"/>
                <a:cs typeface="Calibri" panose="020F0502020204030204" pitchFamily="34" charset="0"/>
              </a:rPr>
              <a:t>Pyrogenic</a:t>
            </a:r>
            <a:r>
              <a:rPr sz="2400" b="1" spc="20"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Exotoxin</a:t>
            </a:r>
            <a:r>
              <a:rPr sz="2400" b="1" spc="-35" dirty="0">
                <a:solidFill>
                  <a:schemeClr val="tx1">
                    <a:lumMod val="95000"/>
                    <a:lumOff val="5000"/>
                  </a:schemeClr>
                </a:solidFill>
                <a:latin typeface="Calibri" panose="020F0502020204030204" pitchFamily="34" charset="0"/>
                <a:cs typeface="Calibri" panose="020F0502020204030204" pitchFamily="34" charset="0"/>
              </a:rPr>
              <a:t> </a:t>
            </a:r>
            <a:r>
              <a:rPr sz="2400" spc="305" dirty="0">
                <a:solidFill>
                  <a:schemeClr val="tx1">
                    <a:lumMod val="95000"/>
                    <a:lumOff val="5000"/>
                  </a:schemeClr>
                </a:solidFill>
                <a:latin typeface="Calibri" panose="020F0502020204030204" pitchFamily="34" charset="0"/>
                <a:cs typeface="Calibri" panose="020F0502020204030204" pitchFamily="34" charset="0"/>
              </a:rPr>
              <a:t>–</a:t>
            </a:r>
            <a:r>
              <a:rPr sz="2400" b="1" spc="305" dirty="0">
                <a:solidFill>
                  <a:schemeClr val="tx1">
                    <a:lumMod val="95000"/>
                    <a:lumOff val="5000"/>
                  </a:schemeClr>
                </a:solidFill>
                <a:latin typeface="Calibri" panose="020F0502020204030204" pitchFamily="34" charset="0"/>
                <a:cs typeface="Calibri" panose="020F0502020204030204" pitchFamily="34" charset="0"/>
              </a:rPr>
              <a:t>B</a:t>
            </a:r>
            <a:r>
              <a:rPr sz="2400" b="1" spc="-15"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protease</a:t>
            </a:r>
            <a:r>
              <a:rPr sz="2400" b="1" spc="-30"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a:t>
            </a:r>
            <a:r>
              <a:rPr sz="2400" b="1" spc="-1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a:t>
            </a:r>
            <a:r>
              <a:rPr sz="2400" b="1" spc="-10" dirty="0">
                <a:solidFill>
                  <a:schemeClr val="tx1">
                    <a:lumMod val="95000"/>
                    <a:lumOff val="5000"/>
                  </a:schemeClr>
                </a:solidFill>
                <a:latin typeface="Calibri" panose="020F0502020204030204" pitchFamily="34" charset="0"/>
                <a:cs typeface="Calibri" panose="020F0502020204030204" pitchFamily="34" charset="0"/>
              </a:rPr>
              <a:t>flesh-eating</a:t>
            </a:r>
            <a:endParaRPr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object 3"/>
          <p:cNvSpPr txBox="1">
            <a:spLocks noGrp="1"/>
          </p:cNvSpPr>
          <p:nvPr>
            <p:ph type="title"/>
          </p:nvPr>
        </p:nvSpPr>
        <p:spPr>
          <a:xfrm>
            <a:off x="535330" y="1312809"/>
            <a:ext cx="4469765"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Necrotizing</a:t>
            </a:r>
            <a:r>
              <a:rPr lang="en-US" sz="4000" b="1" spc="-140"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fasciitis</a:t>
            </a:r>
            <a:endParaRPr lang="en-US" sz="40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6690359" y="4267199"/>
            <a:ext cx="2453640" cy="2590800"/>
          </a:xfrm>
          <a:prstGeom prst="rect">
            <a:avLst/>
          </a:prstGeom>
        </p:spPr>
      </p:pic>
      <p:pic>
        <p:nvPicPr>
          <p:cNvPr id="5" name="object 5"/>
          <p:cNvPicPr/>
          <p:nvPr/>
        </p:nvPicPr>
        <p:blipFill>
          <a:blip r:embed="rId3" cstate="print"/>
          <a:stretch>
            <a:fillRect/>
          </a:stretch>
        </p:blipFill>
        <p:spPr>
          <a:xfrm>
            <a:off x="268224" y="4343399"/>
            <a:ext cx="6361176" cy="2514600"/>
          </a:xfrm>
          <a:prstGeom prst="rect">
            <a:avLst/>
          </a:prstGeom>
        </p:spPr>
      </p:pic>
      <p:sp>
        <p:nvSpPr>
          <p:cNvPr id="6" name="object 6"/>
          <p:cNvSpPr txBox="1"/>
          <p:nvPr/>
        </p:nvSpPr>
        <p:spPr>
          <a:xfrm>
            <a:off x="7684134" y="868475"/>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160409"/>
            <a:ext cx="82296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Streptococcal</a:t>
            </a:r>
            <a:r>
              <a:rPr lang="en-US" sz="4000" b="1" spc="-40"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toxic</a:t>
            </a:r>
            <a:r>
              <a:rPr lang="en-US" sz="4000" b="1" spc="-40"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shock</a:t>
            </a:r>
            <a:r>
              <a:rPr lang="en-US" sz="4000" b="1" spc="-7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syndrome</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536244" y="2009771"/>
            <a:ext cx="7167245" cy="4484561"/>
          </a:xfrm>
          <a:prstGeom prst="rect">
            <a:avLst/>
          </a:prstGeom>
        </p:spPr>
        <p:txBody>
          <a:bodyPr vert="horz" wrap="square" lIns="0" tIns="85090" rIns="0" bIns="0" rtlCol="0">
            <a:spAutoFit/>
          </a:bodyPr>
          <a:lstStyle/>
          <a:p>
            <a:pPr marL="356870" indent="-344170">
              <a:lnSpc>
                <a:spcPct val="100000"/>
              </a:lnSpc>
              <a:spcBef>
                <a:spcPts val="67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Due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release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streptococcal</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toxins</a:t>
            </a:r>
            <a:r>
              <a:rPr sz="2400" spc="7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(SPE-</a:t>
            </a:r>
            <a:r>
              <a:rPr sz="2400" b="1" spc="-35" dirty="0">
                <a:latin typeface="Calibri" panose="020F0502020204030204" pitchFamily="34" charset="0"/>
                <a:cs typeface="Calibri" panose="020F0502020204030204" pitchFamily="34" charset="0"/>
              </a:rPr>
              <a:t>A)</a:t>
            </a:r>
            <a:endParaRPr sz="2400" dirty="0">
              <a:latin typeface="Calibri" panose="020F0502020204030204" pitchFamily="34" charset="0"/>
              <a:cs typeface="Calibri" panose="020F0502020204030204" pitchFamily="34" charset="0"/>
            </a:endParaRPr>
          </a:p>
          <a:p>
            <a:pPr marL="356235" indent="-343535">
              <a:lnSpc>
                <a:spcPct val="100000"/>
              </a:lnSpc>
              <a:spcBef>
                <a:spcPts val="580"/>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Severe</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pain</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site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soft</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tissue</a:t>
            </a:r>
            <a:endParaRPr sz="2400" dirty="0">
              <a:latin typeface="Calibri" panose="020F0502020204030204" pitchFamily="34" charset="0"/>
              <a:cs typeface="Calibri" panose="020F0502020204030204" pitchFamily="34" charset="0"/>
            </a:endParaRPr>
          </a:p>
          <a:p>
            <a:pPr marL="356870" indent="-344170">
              <a:lnSpc>
                <a:spcPct val="100000"/>
              </a:lnSpc>
              <a:spcBef>
                <a:spcPts val="57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A</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flat</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rash</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over</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large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parts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0" dirty="0">
                <a:latin typeface="Calibri" panose="020F0502020204030204" pitchFamily="34" charset="0"/>
                <a:cs typeface="Calibri" panose="020F0502020204030204" pitchFamily="34" charset="0"/>
              </a:rPr>
              <a:t> body</a:t>
            </a:r>
            <a:endParaRPr sz="2400" dirty="0">
              <a:latin typeface="Calibri" panose="020F0502020204030204" pitchFamily="34" charset="0"/>
              <a:cs typeface="Calibri" panose="020F0502020204030204" pitchFamily="34" charset="0"/>
            </a:endParaRPr>
          </a:p>
          <a:p>
            <a:pPr marL="356870" indent="-344170">
              <a:lnSpc>
                <a:spcPct val="100000"/>
              </a:lnSpc>
              <a:spcBef>
                <a:spcPts val="58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May</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progresses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shock</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6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MODS</a:t>
            </a:r>
            <a:endParaRPr sz="2400" dirty="0">
              <a:latin typeface="Calibri" panose="020F0502020204030204" pitchFamily="34" charset="0"/>
              <a:cs typeface="Calibri" panose="020F0502020204030204" pitchFamily="34" charset="0"/>
            </a:endParaRPr>
          </a:p>
          <a:p>
            <a:pPr>
              <a:lnSpc>
                <a:spcPct val="100000"/>
              </a:lnSpc>
              <a:spcBef>
                <a:spcPts val="1315"/>
              </a:spcBef>
              <a:buClr>
                <a:srgbClr val="CCCCFF"/>
              </a:buClr>
              <a:buFont typeface="Wingdings"/>
              <a:buChar char=""/>
            </a:pPr>
            <a:endParaRPr sz="2400" dirty="0">
              <a:latin typeface="Calibri" panose="020F0502020204030204" pitchFamily="34" charset="0"/>
              <a:cs typeface="Calibri" panose="020F0502020204030204" pitchFamily="34" charset="0"/>
            </a:endParaRPr>
          </a:p>
          <a:p>
            <a:pPr marL="356870" indent="-344170">
              <a:lnSpc>
                <a:spcPct val="100000"/>
              </a:lnSpc>
              <a:buClr>
                <a:srgbClr val="CCCCFF"/>
              </a:buClr>
              <a:buFont typeface="Wingdings"/>
              <a:buChar char=""/>
              <a:tabLst>
                <a:tab pos="356870" algn="l"/>
              </a:tabLst>
            </a:pPr>
            <a:r>
              <a:rPr sz="2400" spc="-25" dirty="0">
                <a:latin typeface="Calibri" panose="020F0502020204030204" pitchFamily="34" charset="0"/>
                <a:cs typeface="Calibri" panose="020F0502020204030204" pitchFamily="34" charset="0"/>
              </a:rPr>
              <a:t>Multi-</a:t>
            </a:r>
            <a:r>
              <a:rPr sz="2400" dirty="0">
                <a:latin typeface="Calibri" panose="020F0502020204030204" pitchFamily="34" charset="0"/>
                <a:cs typeface="Calibri" panose="020F0502020204030204" pitchFamily="34" charset="0"/>
              </a:rPr>
              <a:t>organ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failure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(2</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more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0" dirty="0">
                <a:latin typeface="Calibri" panose="020F0502020204030204" pitchFamily="34" charset="0"/>
                <a:cs typeface="Calibri" panose="020F0502020204030204" pitchFamily="34" charset="0"/>
              </a:rPr>
              <a:t> following)</a:t>
            </a:r>
            <a:endParaRPr sz="2400" dirty="0">
              <a:latin typeface="Calibri" panose="020F0502020204030204" pitchFamily="34" charset="0"/>
              <a:cs typeface="Calibri" panose="020F0502020204030204" pitchFamily="34" charset="0"/>
            </a:endParaRPr>
          </a:p>
          <a:p>
            <a:pPr marL="1155065" lvl="1" indent="-230504">
              <a:lnSpc>
                <a:spcPct val="100000"/>
              </a:lnSpc>
              <a:spcBef>
                <a:spcPts val="580"/>
              </a:spcBef>
              <a:buClr>
                <a:srgbClr val="CCCCFF"/>
              </a:buClr>
              <a:buSzPct val="95833"/>
              <a:buFont typeface="Wingdings"/>
              <a:buChar char=""/>
              <a:tabLst>
                <a:tab pos="1155065" algn="l"/>
              </a:tabLst>
            </a:pPr>
            <a:r>
              <a:rPr sz="2400" dirty="0">
                <a:latin typeface="Calibri" panose="020F0502020204030204" pitchFamily="34" charset="0"/>
                <a:cs typeface="Calibri" panose="020F0502020204030204" pitchFamily="34" charset="0"/>
              </a:rPr>
              <a:t>Hepatic</a:t>
            </a:r>
            <a:r>
              <a:rPr sz="2400" spc="-7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involvement</a:t>
            </a:r>
            <a:endParaRPr sz="2400" dirty="0">
              <a:latin typeface="Calibri" panose="020F0502020204030204" pitchFamily="34" charset="0"/>
              <a:cs typeface="Calibri" panose="020F0502020204030204" pitchFamily="34" charset="0"/>
            </a:endParaRPr>
          </a:p>
          <a:p>
            <a:pPr marL="1155065" lvl="1" indent="-229870">
              <a:lnSpc>
                <a:spcPct val="100000"/>
              </a:lnSpc>
              <a:spcBef>
                <a:spcPts val="575"/>
              </a:spcBef>
              <a:buClr>
                <a:srgbClr val="CCCCFF"/>
              </a:buClr>
              <a:buSzPct val="95833"/>
              <a:buFont typeface="Wingdings"/>
              <a:buChar char=""/>
              <a:tabLst>
                <a:tab pos="1155065" algn="l"/>
              </a:tabLst>
            </a:pPr>
            <a:r>
              <a:rPr sz="2400" dirty="0">
                <a:latin typeface="Calibri" panose="020F0502020204030204" pitchFamily="34" charset="0"/>
                <a:cs typeface="Calibri" panose="020F0502020204030204" pitchFamily="34" charset="0"/>
              </a:rPr>
              <a:t>Renal</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involvement</a:t>
            </a:r>
            <a:endParaRPr sz="2400" dirty="0">
              <a:latin typeface="Calibri" panose="020F0502020204030204" pitchFamily="34" charset="0"/>
              <a:cs typeface="Calibri" panose="020F0502020204030204" pitchFamily="34" charset="0"/>
            </a:endParaRPr>
          </a:p>
          <a:p>
            <a:pPr marL="1155065" lvl="1" indent="-230504">
              <a:lnSpc>
                <a:spcPct val="100000"/>
              </a:lnSpc>
              <a:spcBef>
                <a:spcPts val="580"/>
              </a:spcBef>
              <a:buClr>
                <a:srgbClr val="CCCCFF"/>
              </a:buClr>
              <a:buSzPct val="95833"/>
              <a:buFont typeface="Wingdings"/>
              <a:buChar char=""/>
              <a:tabLst>
                <a:tab pos="1155065" algn="l"/>
              </a:tabLst>
            </a:pPr>
            <a:r>
              <a:rPr sz="2400" dirty="0">
                <a:latin typeface="Calibri" panose="020F0502020204030204" pitchFamily="34" charset="0"/>
                <a:cs typeface="Calibri" panose="020F0502020204030204" pitchFamily="34" charset="0"/>
              </a:rPr>
              <a:t>Acute</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resp.</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distress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syndrome</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(ARDS)</a:t>
            </a:r>
            <a:endParaRPr sz="2400" dirty="0">
              <a:latin typeface="Calibri" panose="020F0502020204030204" pitchFamily="34" charset="0"/>
              <a:cs typeface="Calibri" panose="020F0502020204030204" pitchFamily="34" charset="0"/>
            </a:endParaRPr>
          </a:p>
          <a:p>
            <a:pPr marL="1155065" lvl="1" indent="-230504">
              <a:lnSpc>
                <a:spcPct val="100000"/>
              </a:lnSpc>
              <a:spcBef>
                <a:spcPts val="580"/>
              </a:spcBef>
              <a:buClr>
                <a:srgbClr val="CCCCFF"/>
              </a:buClr>
              <a:buSzPct val="95833"/>
              <a:buFont typeface="Wingdings"/>
              <a:buChar char=""/>
              <a:tabLst>
                <a:tab pos="1155065" algn="l"/>
              </a:tabLst>
            </a:pPr>
            <a:r>
              <a:rPr sz="2400" dirty="0">
                <a:latin typeface="Calibri" panose="020F0502020204030204" pitchFamily="34" charset="0"/>
                <a:cs typeface="Calibri" panose="020F0502020204030204" pitchFamily="34" charset="0"/>
              </a:rPr>
              <a:t>Hematologic</a:t>
            </a:r>
            <a:r>
              <a:rPr sz="2400" spc="-10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involvement</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7586898" y="352178"/>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2919" y="972312"/>
            <a:ext cx="7665720" cy="49225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044" y="1126058"/>
            <a:ext cx="5742940" cy="574675"/>
          </a:xfrm>
          <a:prstGeom prst="rect">
            <a:avLst/>
          </a:prstGeom>
        </p:spPr>
        <p:txBody>
          <a:bodyPr vert="horz" wrap="square" lIns="0" tIns="12700" rIns="0" bIns="0" rtlCol="0">
            <a:spAutoFit/>
          </a:bodyPr>
          <a:lstStyle/>
          <a:p>
            <a:pPr marL="12700">
              <a:lnSpc>
                <a:spcPct val="100000"/>
              </a:lnSpc>
              <a:spcBef>
                <a:spcPts val="100"/>
              </a:spcBef>
            </a:pPr>
            <a:r>
              <a:rPr lang="en-US" sz="3600" b="1" dirty="0">
                <a:latin typeface="Calibri" panose="020F0502020204030204" pitchFamily="34" charset="0"/>
                <a:cs typeface="Calibri" panose="020F0502020204030204" pitchFamily="34" charset="0"/>
              </a:rPr>
              <a:t>Lab</a:t>
            </a:r>
            <a:r>
              <a:rPr lang="en-US" sz="3600" b="1" spc="-20"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diagnosis</a:t>
            </a:r>
            <a:r>
              <a:rPr lang="en-US" sz="3600" b="1" spc="5"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a:t>
            </a:r>
            <a:r>
              <a:rPr lang="en-US" sz="3600" b="1" spc="-20" dirty="0">
                <a:latin typeface="Calibri" panose="020F0502020204030204" pitchFamily="34" charset="0"/>
                <a:cs typeface="Calibri" panose="020F0502020204030204" pitchFamily="34" charset="0"/>
              </a:rPr>
              <a:t> </a:t>
            </a:r>
            <a:r>
              <a:rPr lang="en-US" sz="3600" b="1" i="1" dirty="0">
                <a:latin typeface="Calibri" panose="020F0502020204030204" pitchFamily="34" charset="0"/>
                <a:cs typeface="Calibri" panose="020F0502020204030204" pitchFamily="34" charset="0"/>
              </a:rPr>
              <a:t>S.</a:t>
            </a:r>
            <a:r>
              <a:rPr lang="en-US" sz="3600" b="1" i="1" spc="-5" dirty="0">
                <a:latin typeface="Calibri" panose="020F0502020204030204" pitchFamily="34" charset="0"/>
                <a:cs typeface="Calibri" panose="020F0502020204030204" pitchFamily="34" charset="0"/>
              </a:rPr>
              <a:t> </a:t>
            </a:r>
            <a:r>
              <a:rPr lang="en-US" sz="3600" b="1" i="1" spc="-10" dirty="0" err="1">
                <a:latin typeface="Calibri" panose="020F0502020204030204" pitchFamily="34" charset="0"/>
                <a:cs typeface="Calibri" panose="020F0502020204030204" pitchFamily="34" charset="0"/>
              </a:rPr>
              <a:t>Pyogen</a:t>
            </a:r>
            <a:endParaRPr lang="en-US" sz="3600" dirty="0">
              <a:latin typeface="Calibri" panose="020F0502020204030204" pitchFamily="34" charset="0"/>
              <a:cs typeface="Calibri" panose="020F0502020204030204" pitchFamily="34" charset="0"/>
            </a:endParaRPr>
          </a:p>
        </p:txBody>
      </p:sp>
      <p:sp>
        <p:nvSpPr>
          <p:cNvPr id="3" name="object 3"/>
          <p:cNvSpPr txBox="1"/>
          <p:nvPr/>
        </p:nvSpPr>
        <p:spPr>
          <a:xfrm>
            <a:off x="5221662" y="1189558"/>
            <a:ext cx="509270" cy="511175"/>
          </a:xfrm>
          <a:prstGeom prst="rect">
            <a:avLst/>
          </a:prstGeom>
        </p:spPr>
        <p:txBody>
          <a:bodyPr vert="horz" wrap="square" lIns="0" tIns="0" rIns="0" bIns="0" rtlCol="0">
            <a:spAutoFit/>
          </a:bodyPr>
          <a:lstStyle/>
          <a:p>
            <a:pPr>
              <a:lnSpc>
                <a:spcPts val="3979"/>
              </a:lnSpc>
            </a:pPr>
            <a:r>
              <a:rPr sz="3600" b="1" i="1" spc="-25" dirty="0">
                <a:latin typeface="Arial"/>
                <a:cs typeface="Arial"/>
              </a:rPr>
              <a:t>es</a:t>
            </a:r>
            <a:endParaRPr sz="3600">
              <a:latin typeface="Arial"/>
              <a:cs typeface="Arial"/>
            </a:endParaRPr>
          </a:p>
        </p:txBody>
      </p:sp>
      <p:sp>
        <p:nvSpPr>
          <p:cNvPr id="4" name="object 4"/>
          <p:cNvSpPr txBox="1"/>
          <p:nvPr/>
        </p:nvSpPr>
        <p:spPr>
          <a:xfrm>
            <a:off x="3962760" y="2929044"/>
            <a:ext cx="982980" cy="1767839"/>
          </a:xfrm>
          <a:prstGeom prst="rect">
            <a:avLst/>
          </a:prstGeom>
        </p:spPr>
        <p:txBody>
          <a:bodyPr vert="horz" wrap="square" lIns="0" tIns="0" rIns="0" bIns="0" rtlCol="0">
            <a:spAutoFit/>
          </a:bodyPr>
          <a:lstStyle/>
          <a:p>
            <a:pPr>
              <a:lnSpc>
                <a:spcPts val="2655"/>
              </a:lnSpc>
            </a:pPr>
            <a:r>
              <a:rPr sz="2400" spc="-25" dirty="0">
                <a:latin typeface="Microsoft Sans Serif"/>
                <a:cs typeface="Microsoft Sans Serif"/>
              </a:rPr>
              <a:t>ar</a:t>
            </a:r>
            <a:endParaRPr sz="2400">
              <a:latin typeface="Microsoft Sans Serif"/>
              <a:cs typeface="Microsoft Sans Serif"/>
            </a:endParaRPr>
          </a:p>
          <a:p>
            <a:pPr>
              <a:lnSpc>
                <a:spcPct val="100000"/>
              </a:lnSpc>
            </a:pPr>
            <a:endParaRPr sz="2400">
              <a:latin typeface="Microsoft Sans Serif"/>
              <a:cs typeface="Microsoft Sans Serif"/>
            </a:endParaRPr>
          </a:p>
          <a:p>
            <a:pPr>
              <a:lnSpc>
                <a:spcPct val="100000"/>
              </a:lnSpc>
            </a:pPr>
            <a:endParaRPr sz="2400">
              <a:latin typeface="Microsoft Sans Serif"/>
              <a:cs typeface="Microsoft Sans Serif"/>
            </a:endParaRPr>
          </a:p>
          <a:p>
            <a:pPr>
              <a:lnSpc>
                <a:spcPct val="100000"/>
              </a:lnSpc>
              <a:spcBef>
                <a:spcPts val="204"/>
              </a:spcBef>
            </a:pPr>
            <a:endParaRPr sz="2400">
              <a:latin typeface="Microsoft Sans Serif"/>
              <a:cs typeface="Microsoft Sans Serif"/>
            </a:endParaRPr>
          </a:p>
          <a:p>
            <a:pPr marL="84455">
              <a:lnSpc>
                <a:spcPct val="100000"/>
              </a:lnSpc>
            </a:pPr>
            <a:r>
              <a:rPr sz="2400" dirty="0">
                <a:latin typeface="Microsoft Sans Serif"/>
                <a:cs typeface="Microsoft Sans Serif"/>
              </a:rPr>
              <a:t>roup</a:t>
            </a:r>
            <a:r>
              <a:rPr sz="2400" spc="-35" dirty="0">
                <a:latin typeface="Microsoft Sans Serif"/>
                <a:cs typeface="Microsoft Sans Serif"/>
              </a:rPr>
              <a:t> </a:t>
            </a:r>
            <a:r>
              <a:rPr sz="2400" spc="-50" dirty="0">
                <a:latin typeface="Microsoft Sans Serif"/>
                <a:cs typeface="Microsoft Sans Serif"/>
              </a:rPr>
              <a:t>A</a:t>
            </a:r>
            <a:endParaRPr sz="2400">
              <a:latin typeface="Microsoft Sans Serif"/>
              <a:cs typeface="Microsoft Sans Serif"/>
            </a:endParaRPr>
          </a:p>
        </p:txBody>
      </p:sp>
      <p:sp>
        <p:nvSpPr>
          <p:cNvPr id="5" name="object 5"/>
          <p:cNvSpPr txBox="1"/>
          <p:nvPr/>
        </p:nvSpPr>
        <p:spPr>
          <a:xfrm>
            <a:off x="383540" y="1825812"/>
            <a:ext cx="3676650" cy="3886320"/>
          </a:xfrm>
          <a:prstGeom prst="rect">
            <a:avLst/>
          </a:prstGeom>
        </p:spPr>
        <p:txBody>
          <a:bodyPr vert="horz" wrap="square" lIns="0" tIns="122555" rIns="0" bIns="0" rtlCol="0">
            <a:spAutoFit/>
          </a:bodyPr>
          <a:lstStyle/>
          <a:p>
            <a:pPr marL="356870" indent="-344170">
              <a:lnSpc>
                <a:spcPct val="100000"/>
              </a:lnSpc>
              <a:spcBef>
                <a:spcPts val="965"/>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Gram</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positive</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Arranged</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a:t>
            </a:r>
            <a:r>
              <a:rPr sz="2400" spc="-4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chains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870"/>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β</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hemolytic</a:t>
            </a:r>
            <a:r>
              <a:rPr sz="2400" spc="-3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on</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blood</a:t>
            </a:r>
            <a:r>
              <a:rPr sz="2400" spc="-25" dirty="0">
                <a:solidFill>
                  <a:schemeClr val="tx1">
                    <a:lumMod val="95000"/>
                    <a:lumOff val="5000"/>
                  </a:schemeClr>
                </a:solidFill>
                <a:latin typeface="Calibri" panose="020F0502020204030204" pitchFamily="34" charset="0"/>
                <a:cs typeface="Calibri" panose="020F0502020204030204" pitchFamily="34" charset="0"/>
              </a:rPr>
              <a:t> ag</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Bacitracin</a:t>
            </a:r>
            <a:r>
              <a:rPr sz="2400" spc="-110"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sensitive</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Catalase</a:t>
            </a:r>
            <a:r>
              <a:rPr sz="2400" spc="-100"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negative</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Lancefield</a:t>
            </a:r>
            <a:r>
              <a:rPr sz="2400" spc="-16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Serological</a:t>
            </a:r>
            <a:r>
              <a:rPr sz="2400" spc="-80" dirty="0">
                <a:solidFill>
                  <a:schemeClr val="tx1">
                    <a:lumMod val="95000"/>
                    <a:lumOff val="5000"/>
                  </a:schemeClr>
                </a:solidFill>
                <a:latin typeface="Calibri" panose="020F0502020204030204" pitchFamily="34" charset="0"/>
                <a:cs typeface="Calibri" panose="020F0502020204030204" pitchFamily="34" charset="0"/>
              </a:rPr>
              <a:t> </a:t>
            </a:r>
            <a:r>
              <a:rPr sz="2400" spc="-50" dirty="0">
                <a:solidFill>
                  <a:schemeClr val="tx1">
                    <a:lumMod val="95000"/>
                    <a:lumOff val="5000"/>
                  </a:schemeClr>
                </a:solidFill>
                <a:latin typeface="Calibri" panose="020F0502020204030204" pitchFamily="34" charset="0"/>
                <a:cs typeface="Calibri" panose="020F0502020204030204" pitchFamily="34" charset="0"/>
              </a:rPr>
              <a:t>G</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spc="-20" dirty="0">
                <a:solidFill>
                  <a:schemeClr val="tx1">
                    <a:lumMod val="95000"/>
                    <a:lumOff val="5000"/>
                  </a:schemeClr>
                </a:solidFill>
                <a:latin typeface="Calibri" panose="020F0502020204030204" pitchFamily="34" charset="0"/>
                <a:cs typeface="Calibri" panose="020F0502020204030204" pitchFamily="34" charset="0"/>
              </a:rPr>
              <a:t>Non-</a:t>
            </a:r>
            <a:r>
              <a:rPr sz="2400" spc="-10" dirty="0">
                <a:solidFill>
                  <a:schemeClr val="tx1">
                    <a:lumMod val="95000"/>
                    <a:lumOff val="5000"/>
                  </a:schemeClr>
                </a:solidFill>
                <a:latin typeface="Calibri" panose="020F0502020204030204" pitchFamily="34" charset="0"/>
                <a:cs typeface="Calibri" panose="020F0502020204030204" pitchFamily="34" charset="0"/>
              </a:rPr>
              <a:t>motile</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spc="-20" dirty="0">
                <a:solidFill>
                  <a:schemeClr val="tx1">
                    <a:lumMod val="95000"/>
                    <a:lumOff val="5000"/>
                  </a:schemeClr>
                </a:solidFill>
                <a:latin typeface="Calibri" panose="020F0502020204030204" pitchFamily="34" charset="0"/>
                <a:cs typeface="Calibri" panose="020F0502020204030204" pitchFamily="34" charset="0"/>
              </a:rPr>
              <a:t>Non-</a:t>
            </a:r>
            <a:r>
              <a:rPr sz="2400" spc="-10" dirty="0">
                <a:solidFill>
                  <a:schemeClr val="tx1">
                    <a:lumMod val="95000"/>
                    <a:lumOff val="5000"/>
                  </a:schemeClr>
                </a:solidFill>
                <a:latin typeface="Calibri" panose="020F0502020204030204" pitchFamily="34" charset="0"/>
                <a:cs typeface="Calibri" panose="020F0502020204030204" pitchFamily="34" charset="0"/>
              </a:rPr>
              <a:t>sporing</a:t>
            </a:r>
            <a:endParaRPr sz="2400" dirty="0">
              <a:solidFill>
                <a:schemeClr val="tx1">
                  <a:lumMod val="95000"/>
                  <a:lumOff val="5000"/>
                </a:schemeClr>
              </a:solidFill>
              <a:latin typeface="Calibri" panose="020F0502020204030204" pitchFamily="34" charset="0"/>
              <a:cs typeface="Calibri" panose="020F0502020204030204" pitchFamily="34" charset="0"/>
            </a:endParaRPr>
          </a:p>
        </p:txBody>
      </p:sp>
      <p:grpSp>
        <p:nvGrpSpPr>
          <p:cNvPr id="6" name="object 6"/>
          <p:cNvGrpSpPr/>
          <p:nvPr/>
        </p:nvGrpSpPr>
        <p:grpSpPr>
          <a:xfrm>
            <a:off x="4945740" y="990600"/>
            <a:ext cx="4043320" cy="5867400"/>
            <a:chOff x="4038600" y="838200"/>
            <a:chExt cx="4950460" cy="6019800"/>
          </a:xfrm>
        </p:grpSpPr>
        <p:pic>
          <p:nvPicPr>
            <p:cNvPr id="7" name="object 7"/>
            <p:cNvPicPr/>
            <p:nvPr/>
          </p:nvPicPr>
          <p:blipFill>
            <a:blip r:embed="rId2" cstate="print"/>
            <a:stretch>
              <a:fillRect/>
            </a:stretch>
          </p:blipFill>
          <p:spPr>
            <a:xfrm>
              <a:off x="6400800" y="838200"/>
              <a:ext cx="2514600" cy="2133600"/>
            </a:xfrm>
            <a:prstGeom prst="rect">
              <a:avLst/>
            </a:prstGeom>
          </p:spPr>
        </p:pic>
        <p:pic>
          <p:nvPicPr>
            <p:cNvPr id="8" name="object 8"/>
            <p:cNvPicPr/>
            <p:nvPr/>
          </p:nvPicPr>
          <p:blipFill>
            <a:blip r:embed="rId3" cstate="print"/>
            <a:stretch>
              <a:fillRect/>
            </a:stretch>
          </p:blipFill>
          <p:spPr>
            <a:xfrm>
              <a:off x="6324600" y="3048000"/>
              <a:ext cx="2663952" cy="2545080"/>
            </a:xfrm>
            <a:prstGeom prst="rect">
              <a:avLst/>
            </a:prstGeom>
          </p:spPr>
        </p:pic>
        <p:pic>
          <p:nvPicPr>
            <p:cNvPr id="9" name="object 9"/>
            <p:cNvPicPr/>
            <p:nvPr/>
          </p:nvPicPr>
          <p:blipFill>
            <a:blip r:embed="rId4" cstate="print"/>
            <a:stretch>
              <a:fillRect/>
            </a:stretch>
          </p:blipFill>
          <p:spPr>
            <a:xfrm>
              <a:off x="5715000" y="4419599"/>
              <a:ext cx="3121152" cy="2438400"/>
            </a:xfrm>
            <a:prstGeom prst="rect">
              <a:avLst/>
            </a:prstGeom>
          </p:spPr>
        </p:pic>
        <p:pic>
          <p:nvPicPr>
            <p:cNvPr id="10" name="object 10"/>
            <p:cNvPicPr/>
            <p:nvPr/>
          </p:nvPicPr>
          <p:blipFill>
            <a:blip r:embed="rId5" cstate="print"/>
            <a:stretch>
              <a:fillRect/>
            </a:stretch>
          </p:blipFill>
          <p:spPr>
            <a:xfrm>
              <a:off x="4038600" y="1923288"/>
              <a:ext cx="4876800" cy="3011424"/>
            </a:xfrm>
            <a:prstGeom prst="rect">
              <a:avLst/>
            </a:prstGeom>
          </p:spPr>
        </p:pic>
      </p:grpSp>
      <p:sp>
        <p:nvSpPr>
          <p:cNvPr id="11" name="object 11"/>
          <p:cNvSpPr txBox="1"/>
          <p:nvPr/>
        </p:nvSpPr>
        <p:spPr>
          <a:xfrm>
            <a:off x="7636911" y="366620"/>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1389021"/>
            <a:ext cx="2231390" cy="628377"/>
          </a:xfrm>
          <a:prstGeom prst="rect">
            <a:avLst/>
          </a:prstGeom>
        </p:spPr>
        <p:txBody>
          <a:bodyPr vert="horz" wrap="square" lIns="0" tIns="12700" rIns="0" bIns="0" rtlCol="0">
            <a:spAutoFit/>
          </a:bodyPr>
          <a:lstStyle/>
          <a:p>
            <a:pPr marL="12700">
              <a:lnSpc>
                <a:spcPct val="100000"/>
              </a:lnSpc>
              <a:spcBef>
                <a:spcPts val="100"/>
              </a:spcBef>
            </a:pPr>
            <a:r>
              <a:rPr sz="4000" b="1" spc="-10" dirty="0">
                <a:latin typeface="Calibri" panose="020F0502020204030204" pitchFamily="34" charset="0"/>
                <a:cs typeface="Calibri" panose="020F0502020204030204" pitchFamily="34" charset="0"/>
              </a:rPr>
              <a:t>Treatment</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536244" y="2198116"/>
            <a:ext cx="5097780" cy="2622513"/>
          </a:xfrm>
          <a:prstGeom prst="rect">
            <a:avLst/>
          </a:prstGeom>
        </p:spPr>
        <p:txBody>
          <a:bodyPr vert="horz" wrap="square" lIns="0" tIns="158750" rIns="0" bIns="0" rtlCol="0">
            <a:spAutoFit/>
          </a:bodyPr>
          <a:lstStyle/>
          <a:p>
            <a:pPr marL="356870" indent="-344170">
              <a:lnSpc>
                <a:spcPct val="100000"/>
              </a:lnSpc>
              <a:spcBef>
                <a:spcPts val="125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Penicillin</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parenterally</a:t>
            </a:r>
            <a:r>
              <a:rPr sz="2400" spc="-10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(Sensitive)</a:t>
            </a:r>
            <a:endParaRPr sz="2400" dirty="0">
              <a:latin typeface="Calibri" panose="020F0502020204030204" pitchFamily="34" charset="0"/>
              <a:cs typeface="Calibri" panose="020F0502020204030204" pitchFamily="34" charset="0"/>
            </a:endParaRPr>
          </a:p>
          <a:p>
            <a:pPr marL="356870" indent="-344170">
              <a:lnSpc>
                <a:spcPct val="100000"/>
              </a:lnSpc>
              <a:spcBef>
                <a:spcPts val="115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Other</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beta-</a:t>
            </a:r>
            <a:r>
              <a:rPr sz="2400" dirty="0">
                <a:latin typeface="Calibri" panose="020F0502020204030204" pitchFamily="34" charset="0"/>
                <a:cs typeface="Calibri" panose="020F0502020204030204" pitchFamily="34" charset="0"/>
              </a:rPr>
              <a:t>lactam</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antibiotics</a:t>
            </a:r>
            <a:endParaRPr sz="2400" dirty="0">
              <a:latin typeface="Calibri" panose="020F0502020204030204" pitchFamily="34" charset="0"/>
              <a:cs typeface="Calibri" panose="020F0502020204030204" pitchFamily="34" charset="0"/>
            </a:endParaRPr>
          </a:p>
          <a:p>
            <a:pPr marL="356870" indent="-344170">
              <a:lnSpc>
                <a:spcPct val="100000"/>
              </a:lnSpc>
              <a:spcBef>
                <a:spcPts val="115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Erythromycin</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other</a:t>
            </a:r>
            <a:r>
              <a:rPr sz="2400" spc="-6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macrolides</a:t>
            </a:r>
            <a:endParaRPr sz="2400" dirty="0">
              <a:latin typeface="Calibri" panose="020F0502020204030204" pitchFamily="34" charset="0"/>
              <a:cs typeface="Calibri" panose="020F0502020204030204" pitchFamily="34" charset="0"/>
            </a:endParaRPr>
          </a:p>
          <a:p>
            <a:pPr marL="356235" indent="-343535">
              <a:lnSpc>
                <a:spcPct val="100000"/>
              </a:lnSpc>
              <a:spcBef>
                <a:spcPts val="1150"/>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Surgical</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resection/debridement</a:t>
            </a:r>
            <a:endParaRPr sz="2400" dirty="0">
              <a:latin typeface="Calibri" panose="020F0502020204030204" pitchFamily="34" charset="0"/>
              <a:cs typeface="Calibri" panose="020F0502020204030204" pitchFamily="34" charset="0"/>
            </a:endParaRPr>
          </a:p>
          <a:p>
            <a:pPr marL="356235" indent="-343535">
              <a:lnSpc>
                <a:spcPct val="100000"/>
              </a:lnSpc>
              <a:spcBef>
                <a:spcPts val="1160"/>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Supportive</a:t>
            </a:r>
            <a:r>
              <a:rPr sz="2400" spc="-10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care</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7696200" y="533400"/>
            <a:ext cx="1306830" cy="260328"/>
          </a:xfrm>
          <a:prstGeom prst="rect">
            <a:avLst/>
          </a:prstGeom>
        </p:spPr>
        <p:txBody>
          <a:bodyPr vert="horz" wrap="square" lIns="0" tIns="13970" rIns="0" bIns="0" rtlCol="0">
            <a:spAutoFit/>
          </a:bodyPr>
          <a:lstStyle/>
          <a:p>
            <a:pPr marL="12700">
              <a:lnSpc>
                <a:spcPct val="100000"/>
              </a:lnSpc>
              <a:spcBef>
                <a:spcPts val="110"/>
              </a:spcBef>
            </a:pPr>
            <a:r>
              <a:rPr lang="en-US" sz="1600" dirty="0">
                <a:solidFill>
                  <a:schemeClr val="tx1">
                    <a:lumMod val="95000"/>
                    <a:lumOff val="5000"/>
                  </a:schemeClr>
                </a:solidFill>
                <a:latin typeface="Microsoft Sans Serif"/>
                <a:cs typeface="Microsoft Sans Serif"/>
              </a:rPr>
              <a:t>Vertical </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1196818"/>
            <a:ext cx="6592570" cy="1243289"/>
          </a:xfrm>
          <a:prstGeom prst="rect">
            <a:avLst/>
          </a:prstGeom>
        </p:spPr>
        <p:txBody>
          <a:bodyPr vert="horz" wrap="square" lIns="0" tIns="12065" rIns="0" bIns="0" rtlCol="0">
            <a:spAutoFit/>
          </a:bodyPr>
          <a:lstStyle/>
          <a:p>
            <a:pPr marL="12700">
              <a:lnSpc>
                <a:spcPct val="100000"/>
              </a:lnSpc>
              <a:spcBef>
                <a:spcPts val="95"/>
              </a:spcBef>
            </a:pPr>
            <a:r>
              <a:rPr lang="en-US" sz="4000" b="1" spc="-20" dirty="0">
                <a:latin typeface="Calibri" panose="020F0502020204030204" pitchFamily="34" charset="0"/>
                <a:cs typeface="Calibri" panose="020F0502020204030204" pitchFamily="34" charset="0"/>
              </a:rPr>
              <a:t>Post-</a:t>
            </a:r>
            <a:r>
              <a:rPr lang="en-US" sz="4000" b="1" dirty="0">
                <a:latin typeface="Calibri" panose="020F0502020204030204" pitchFamily="34" charset="0"/>
                <a:cs typeface="Calibri" panose="020F0502020204030204" pitchFamily="34" charset="0"/>
              </a:rPr>
              <a:t>streptococcal</a:t>
            </a:r>
            <a:r>
              <a:rPr lang="en-US" sz="4000" b="1" spc="-220"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diseases</a:t>
            </a:r>
            <a:br>
              <a:rPr lang="en-US" sz="4000" b="1" spc="-10" dirty="0">
                <a:latin typeface="Calibri" panose="020F0502020204030204" pitchFamily="34" charset="0"/>
                <a:cs typeface="Calibri" panose="020F0502020204030204" pitchFamily="34" charset="0"/>
              </a:rPr>
            </a:br>
            <a:r>
              <a:rPr lang="en-US" sz="4000" b="1" i="1" dirty="0">
                <a:latin typeface="Calibri" panose="020F0502020204030204" pitchFamily="34" charset="0"/>
                <a:cs typeface="Calibri" panose="020F0502020204030204" pitchFamily="34" charset="0"/>
              </a:rPr>
              <a:t>Immune</a:t>
            </a:r>
            <a:r>
              <a:rPr lang="en-US" sz="4000" b="1" i="1" spc="-70" dirty="0">
                <a:latin typeface="Calibri" panose="020F0502020204030204" pitchFamily="34" charset="0"/>
                <a:cs typeface="Calibri" panose="020F0502020204030204" pitchFamily="34" charset="0"/>
              </a:rPr>
              <a:t> </a:t>
            </a:r>
            <a:r>
              <a:rPr lang="en-US" sz="4000" b="1" i="1" spc="-10" dirty="0">
                <a:latin typeface="Calibri" panose="020F0502020204030204" pitchFamily="34" charset="0"/>
                <a:cs typeface="Calibri" panose="020F0502020204030204" pitchFamily="34" charset="0"/>
              </a:rPr>
              <a:t>mediated</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536244" y="3345303"/>
            <a:ext cx="7172959" cy="902969"/>
          </a:xfrm>
          <a:prstGeom prst="rect">
            <a:avLst/>
          </a:prstGeom>
        </p:spPr>
        <p:txBody>
          <a:bodyPr vert="horz" wrap="square" lIns="0" tIns="85090" rIns="0" bIns="0" rtlCol="0">
            <a:spAutoFit/>
          </a:bodyPr>
          <a:lstStyle/>
          <a:p>
            <a:pPr marL="621665" indent="-608965">
              <a:lnSpc>
                <a:spcPct val="100000"/>
              </a:lnSpc>
              <a:spcBef>
                <a:spcPts val="670"/>
              </a:spcBef>
              <a:buClr>
                <a:srgbClr val="CCCCFF"/>
              </a:buClr>
              <a:buFont typeface="Wingdings"/>
              <a:buChar char=""/>
              <a:tabLst>
                <a:tab pos="621665" algn="l"/>
              </a:tabLst>
            </a:pPr>
            <a:r>
              <a:rPr sz="2400" b="1" dirty="0">
                <a:solidFill>
                  <a:schemeClr val="tx1">
                    <a:lumMod val="95000"/>
                    <a:lumOff val="5000"/>
                  </a:schemeClr>
                </a:solidFill>
                <a:latin typeface="Calibri" panose="020F0502020204030204" pitchFamily="34" charset="0"/>
                <a:cs typeface="Calibri" panose="020F0502020204030204" pitchFamily="34" charset="0"/>
              </a:rPr>
              <a:t>Acute</a:t>
            </a:r>
            <a:r>
              <a:rPr sz="2400" b="1" spc="-20"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rheumatic</a:t>
            </a:r>
            <a:r>
              <a:rPr sz="2400" b="1" spc="-125"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fever</a:t>
            </a:r>
            <a:r>
              <a:rPr sz="2400" b="1" spc="-45" dirty="0">
                <a:solidFill>
                  <a:schemeClr val="tx1">
                    <a:lumMod val="95000"/>
                    <a:lumOff val="5000"/>
                  </a:schemeClr>
                </a:solidFill>
                <a:latin typeface="Calibri" panose="020F0502020204030204" pitchFamily="34" charset="0"/>
                <a:cs typeface="Calibri" panose="020F0502020204030204" pitchFamily="34" charset="0"/>
              </a:rPr>
              <a:t> </a:t>
            </a:r>
            <a:r>
              <a:rPr sz="2400" b="1" spc="-10" dirty="0">
                <a:solidFill>
                  <a:schemeClr val="tx1">
                    <a:lumMod val="95000"/>
                    <a:lumOff val="5000"/>
                  </a:schemeClr>
                </a:solidFill>
                <a:latin typeface="Calibri" panose="020F0502020204030204" pitchFamily="34" charset="0"/>
                <a:cs typeface="Calibri" panose="020F0502020204030204" pitchFamily="34" charset="0"/>
              </a:rPr>
              <a:t>(ARF)</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621665" indent="-608965">
              <a:lnSpc>
                <a:spcPct val="100000"/>
              </a:lnSpc>
              <a:spcBef>
                <a:spcPts val="580"/>
              </a:spcBef>
              <a:buClr>
                <a:srgbClr val="CCCCFF"/>
              </a:buClr>
              <a:buFont typeface="Wingdings"/>
              <a:buChar char=""/>
              <a:tabLst>
                <a:tab pos="621665" algn="l"/>
              </a:tabLst>
            </a:pPr>
            <a:r>
              <a:rPr sz="2400" b="1" spc="-10" dirty="0">
                <a:solidFill>
                  <a:schemeClr val="tx1">
                    <a:lumMod val="95000"/>
                    <a:lumOff val="5000"/>
                  </a:schemeClr>
                </a:solidFill>
                <a:latin typeface="Calibri" panose="020F0502020204030204" pitchFamily="34" charset="0"/>
                <a:cs typeface="Calibri" panose="020F0502020204030204" pitchFamily="34" charset="0"/>
              </a:rPr>
              <a:t>Post-</a:t>
            </a:r>
            <a:r>
              <a:rPr sz="2400" b="1" dirty="0">
                <a:solidFill>
                  <a:schemeClr val="tx1">
                    <a:lumMod val="95000"/>
                    <a:lumOff val="5000"/>
                  </a:schemeClr>
                </a:solidFill>
                <a:latin typeface="Calibri" panose="020F0502020204030204" pitchFamily="34" charset="0"/>
                <a:cs typeface="Calibri" panose="020F0502020204030204" pitchFamily="34" charset="0"/>
              </a:rPr>
              <a:t>streptococcal</a:t>
            </a:r>
            <a:r>
              <a:rPr sz="2400" b="1" spc="-70" dirty="0">
                <a:solidFill>
                  <a:schemeClr val="tx1">
                    <a:lumMod val="95000"/>
                    <a:lumOff val="5000"/>
                  </a:schemeClr>
                </a:solidFill>
                <a:latin typeface="Calibri" panose="020F0502020204030204" pitchFamily="34" charset="0"/>
                <a:cs typeface="Calibri" panose="020F0502020204030204" pitchFamily="34" charset="0"/>
              </a:rPr>
              <a:t> </a:t>
            </a:r>
            <a:r>
              <a:rPr sz="2400" b="1" dirty="0">
                <a:solidFill>
                  <a:schemeClr val="tx1">
                    <a:lumMod val="95000"/>
                    <a:lumOff val="5000"/>
                  </a:schemeClr>
                </a:solidFill>
                <a:latin typeface="Calibri" panose="020F0502020204030204" pitchFamily="34" charset="0"/>
                <a:cs typeface="Calibri" panose="020F0502020204030204" pitchFamily="34" charset="0"/>
              </a:rPr>
              <a:t>glomerulonephritis</a:t>
            </a:r>
            <a:r>
              <a:rPr sz="2400" b="1" spc="-85" dirty="0">
                <a:solidFill>
                  <a:schemeClr val="tx1">
                    <a:lumMod val="95000"/>
                    <a:lumOff val="5000"/>
                  </a:schemeClr>
                </a:solidFill>
                <a:latin typeface="Calibri" panose="020F0502020204030204" pitchFamily="34" charset="0"/>
                <a:cs typeface="Calibri" panose="020F0502020204030204" pitchFamily="34" charset="0"/>
              </a:rPr>
              <a:t> </a:t>
            </a:r>
            <a:r>
              <a:rPr sz="2400" b="1" spc="-10" dirty="0">
                <a:solidFill>
                  <a:schemeClr val="tx1">
                    <a:lumMod val="95000"/>
                    <a:lumOff val="5000"/>
                  </a:schemeClr>
                </a:solidFill>
                <a:latin typeface="Calibri" panose="020F0502020204030204" pitchFamily="34" charset="0"/>
                <a:cs typeface="Calibri" panose="020F0502020204030204" pitchFamily="34" charset="0"/>
              </a:rPr>
              <a:t>(AGN)</a:t>
            </a:r>
            <a:endParaRPr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4" name="object 4"/>
          <p:cNvSpPr txBox="1"/>
          <p:nvPr/>
        </p:nvSpPr>
        <p:spPr>
          <a:xfrm>
            <a:off x="6662724" y="26619"/>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
        <p:nvSpPr>
          <p:cNvPr id="5" name="object 5"/>
          <p:cNvSpPr txBox="1"/>
          <p:nvPr/>
        </p:nvSpPr>
        <p:spPr>
          <a:xfrm>
            <a:off x="7353853" y="26619"/>
            <a:ext cx="932180" cy="260328"/>
          </a:xfrm>
          <a:prstGeom prst="rect">
            <a:avLst/>
          </a:prstGeom>
        </p:spPr>
        <p:txBody>
          <a:bodyPr vert="horz" wrap="square" lIns="0" tIns="13970" rIns="0" bIns="0" rtlCol="0">
            <a:spAutoFit/>
          </a:bodyPr>
          <a:lstStyle/>
          <a:p>
            <a:pPr marL="12700">
              <a:lnSpc>
                <a:spcPct val="100000"/>
              </a:lnSpc>
              <a:spcBef>
                <a:spcPts val="110"/>
              </a:spcBef>
            </a:pPr>
            <a:r>
              <a:rPr sz="1600" spc="-10" dirty="0">
                <a:solidFill>
                  <a:schemeClr val="tx1">
                    <a:lumMod val="95000"/>
                    <a:lumOff val="5000"/>
                  </a:schemeClr>
                </a:solidFill>
                <a:latin typeface="Microsoft Sans Serif"/>
                <a:cs typeface="Microsoft Sans Serif"/>
              </a:rPr>
              <a:t>Pathology</a:t>
            </a:r>
            <a:endParaRPr sz="1600">
              <a:solidFill>
                <a:schemeClr val="tx1">
                  <a:lumMod val="95000"/>
                  <a:lumOff val="5000"/>
                </a:schemeClr>
              </a:solidFill>
              <a:latin typeface="Microsoft Sans Serif"/>
              <a:cs typeface="Microsoft Sans Serif"/>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4260" y="1236609"/>
            <a:ext cx="5093335"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Acute</a:t>
            </a:r>
            <a:r>
              <a:rPr lang="en-US" sz="4000" b="1" spc="10"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rheumatic</a:t>
            </a:r>
            <a:r>
              <a:rPr lang="en-US" sz="4000" b="1" spc="-7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fever</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383540" y="2313301"/>
            <a:ext cx="8340090" cy="2908360"/>
          </a:xfrm>
          <a:prstGeom prst="rect">
            <a:avLst/>
          </a:prstGeom>
        </p:spPr>
        <p:txBody>
          <a:bodyPr vert="horz" wrap="square" lIns="0" tIns="12065" rIns="0" bIns="0" rtlCol="0">
            <a:spAutoFit/>
          </a:bodyPr>
          <a:lstStyle/>
          <a:p>
            <a:pPr marL="356870" marR="205104" indent="-344805">
              <a:lnSpc>
                <a:spcPct val="120000"/>
              </a:lnSpc>
              <a:spcBef>
                <a:spcPts val="9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Most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common</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cause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permanent</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heart</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valve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damage</a:t>
            </a:r>
            <a:r>
              <a:rPr sz="2400" spc="-6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in </a:t>
            </a:r>
            <a:r>
              <a:rPr sz="2400" spc="-10" dirty="0">
                <a:latin typeface="Calibri" panose="020F0502020204030204" pitchFamily="34" charset="0"/>
                <a:cs typeface="Calibri" panose="020F0502020204030204" pitchFamily="34" charset="0"/>
              </a:rPr>
              <a:t>children</a:t>
            </a:r>
            <a:endParaRPr sz="2400" dirty="0">
              <a:latin typeface="Calibri" panose="020F0502020204030204" pitchFamily="34" charset="0"/>
              <a:cs typeface="Calibri" panose="020F0502020204030204" pitchFamily="34" charset="0"/>
            </a:endParaRPr>
          </a:p>
          <a:p>
            <a:pPr marL="356870" marR="5080" indent="-344805">
              <a:lnSpc>
                <a:spcPct val="120100"/>
              </a:lnSpc>
              <a:spcBef>
                <a:spcPts val="575"/>
              </a:spcBef>
              <a:buClr>
                <a:srgbClr val="CCCCFF"/>
              </a:buClr>
              <a:buFont typeface="Wingdings"/>
              <a:buChar char=""/>
              <a:tabLst>
                <a:tab pos="356870" algn="l"/>
                <a:tab pos="7638415" algn="l"/>
              </a:tabLst>
            </a:pPr>
            <a:r>
              <a:rPr sz="2400" b="1" dirty="0">
                <a:latin typeface="Calibri" panose="020F0502020204030204" pitchFamily="34" charset="0"/>
                <a:cs typeface="Calibri" panose="020F0502020204030204" pitchFamily="34" charset="0"/>
              </a:rPr>
              <a:t>Antibody cross</a:t>
            </a:r>
            <a:r>
              <a:rPr sz="2400" b="1"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reactivity</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between</a:t>
            </a:r>
            <a:r>
              <a:rPr sz="2400" b="1" spc="-10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the</a:t>
            </a:r>
            <a:r>
              <a:rPr sz="2400" b="1" spc="-2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cell</a:t>
            </a:r>
            <a:r>
              <a:rPr sz="2400" b="1" spc="-7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wall</a:t>
            </a:r>
            <a:r>
              <a:rPr sz="2400" b="1" spc="-110" dirty="0">
                <a:latin typeface="Calibri" panose="020F0502020204030204" pitchFamily="34" charset="0"/>
                <a:cs typeface="Calibri" panose="020F0502020204030204" pitchFamily="34" charset="0"/>
              </a:rPr>
              <a:t> </a:t>
            </a:r>
            <a:r>
              <a:rPr sz="2400" b="1" spc="-25" dirty="0">
                <a:latin typeface="Calibri" panose="020F0502020204030204" pitchFamily="34" charset="0"/>
                <a:cs typeface="Calibri" panose="020F0502020204030204" pitchFamily="34" charset="0"/>
              </a:rPr>
              <a:t>of</a:t>
            </a:r>
            <a:r>
              <a:rPr sz="2400" b="1" dirty="0">
                <a:latin typeface="Calibri" panose="020F0502020204030204" pitchFamily="34" charset="0"/>
                <a:cs typeface="Calibri" panose="020F0502020204030204" pitchFamily="34" charset="0"/>
              </a:rPr>
              <a:t>	</a:t>
            </a:r>
            <a:r>
              <a:rPr sz="2400" b="1" i="1" spc="-25" dirty="0">
                <a:latin typeface="Calibri" panose="020F0502020204030204" pitchFamily="34" charset="0"/>
                <a:cs typeface="Calibri" panose="020F0502020204030204" pitchFamily="34" charset="0"/>
              </a:rPr>
              <a:t>S. </a:t>
            </a:r>
            <a:r>
              <a:rPr sz="2400" b="1" i="1" dirty="0">
                <a:latin typeface="Calibri" panose="020F0502020204030204" pitchFamily="34" charset="0"/>
                <a:cs typeface="Calibri" panose="020F0502020204030204" pitchFamily="34" charset="0"/>
              </a:rPr>
              <a:t>pyogenes</a:t>
            </a:r>
            <a:r>
              <a:rPr sz="2400" b="1" i="1"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and</a:t>
            </a:r>
            <a:r>
              <a:rPr sz="2400" b="1" spc="-4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heart</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muscle,</a:t>
            </a:r>
            <a:r>
              <a:rPr sz="2400" b="1" spc="-6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brain</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tissue</a:t>
            </a:r>
            <a:r>
              <a:rPr sz="2400" b="1" spc="-5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or</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joint</a:t>
            </a:r>
            <a:r>
              <a:rPr sz="2400" b="1" spc="-2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tissue</a:t>
            </a:r>
            <a:endParaRPr sz="2400" dirty="0">
              <a:latin typeface="Calibri" panose="020F0502020204030204" pitchFamily="34" charset="0"/>
              <a:cs typeface="Calibri" panose="020F0502020204030204" pitchFamily="34" charset="0"/>
            </a:endParaRPr>
          </a:p>
          <a:p>
            <a:pPr marL="356870" indent="-344170">
              <a:lnSpc>
                <a:spcPct val="100000"/>
              </a:lnSpc>
              <a:spcBef>
                <a:spcPts val="115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Diagnosis</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based</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symptoms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2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difficult</a:t>
            </a:r>
            <a:endParaRPr sz="2400" dirty="0">
              <a:latin typeface="Calibri" panose="020F0502020204030204" pitchFamily="34" charset="0"/>
              <a:cs typeface="Calibri" panose="020F0502020204030204" pitchFamily="34" charset="0"/>
            </a:endParaRPr>
          </a:p>
          <a:p>
            <a:pPr marL="356870" indent="-344170">
              <a:lnSpc>
                <a:spcPct val="100000"/>
              </a:lnSpc>
              <a:spcBef>
                <a:spcPts val="115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Ages</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6</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
            </a:r>
            <a:r>
              <a:rPr sz="2400" spc="1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15</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7819943" y="300222"/>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a:solidFill>
                <a:schemeClr val="tx1">
                  <a:lumMod val="95000"/>
                  <a:lumOff val="5000"/>
                </a:schemeClr>
              </a:solidFill>
              <a:latin typeface="Microsoft Sans Serif"/>
              <a:cs typeface="Microsoft Sans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28800" y="4038599"/>
            <a:ext cx="5486400" cy="2819400"/>
          </a:xfrm>
          <a:prstGeom prst="rect">
            <a:avLst/>
          </a:prstGeom>
        </p:spPr>
      </p:pic>
      <p:sp>
        <p:nvSpPr>
          <p:cNvPr id="3" name="object 3"/>
          <p:cNvSpPr txBox="1">
            <a:spLocks noGrp="1"/>
          </p:cNvSpPr>
          <p:nvPr>
            <p:ph type="title"/>
          </p:nvPr>
        </p:nvSpPr>
        <p:spPr>
          <a:xfrm>
            <a:off x="628650" y="713719"/>
            <a:ext cx="7886700" cy="628377"/>
          </a:xfrm>
          <a:prstGeom prst="rect">
            <a:avLst/>
          </a:prstGeom>
        </p:spPr>
        <p:txBody>
          <a:bodyPr vert="horz" wrap="square" lIns="0" tIns="12700" rIns="0" bIns="0" rtlCol="0">
            <a:spAutoFit/>
          </a:bodyPr>
          <a:lstStyle/>
          <a:p>
            <a:pPr marL="12700">
              <a:lnSpc>
                <a:spcPct val="100000"/>
              </a:lnSpc>
              <a:spcBef>
                <a:spcPts val="100"/>
              </a:spcBef>
            </a:pPr>
            <a:r>
              <a:rPr sz="4000" b="1" spc="-10" dirty="0">
                <a:latin typeface="Calibri" panose="020F0502020204030204" pitchFamily="34" charset="0"/>
                <a:cs typeface="Calibri" panose="020F0502020204030204" pitchFamily="34" charset="0"/>
              </a:rPr>
              <a:t>Pathogenesis</a:t>
            </a:r>
            <a:endParaRPr sz="4000" dirty="0">
              <a:latin typeface="Calibri" panose="020F0502020204030204" pitchFamily="34" charset="0"/>
              <a:cs typeface="Calibri" panose="020F0502020204030204" pitchFamily="34" charset="0"/>
            </a:endParaRPr>
          </a:p>
        </p:txBody>
      </p:sp>
      <p:sp>
        <p:nvSpPr>
          <p:cNvPr id="4" name="object 4"/>
          <p:cNvSpPr txBox="1"/>
          <p:nvPr/>
        </p:nvSpPr>
        <p:spPr>
          <a:xfrm>
            <a:off x="460044" y="1216947"/>
            <a:ext cx="7739380" cy="2836161"/>
          </a:xfrm>
          <a:prstGeom prst="rect">
            <a:avLst/>
          </a:prstGeom>
        </p:spPr>
        <p:txBody>
          <a:bodyPr vert="horz" wrap="square" lIns="0" tIns="121920" rIns="0" bIns="0" rtlCol="0">
            <a:spAutoFit/>
          </a:bodyPr>
          <a:lstStyle/>
          <a:p>
            <a:pPr marL="356870" indent="-344170">
              <a:lnSpc>
                <a:spcPct val="100000"/>
              </a:lnSpc>
              <a:spcBef>
                <a:spcPts val="96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Follows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GAS</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pharyngitis</a:t>
            </a:r>
            <a:endParaRPr sz="2400" dirty="0">
              <a:latin typeface="Calibri" panose="020F0502020204030204" pitchFamily="34" charset="0"/>
              <a:cs typeface="Calibri" panose="020F0502020204030204" pitchFamily="34" charset="0"/>
            </a:endParaRPr>
          </a:p>
          <a:p>
            <a:pPr marL="356235" indent="-343535">
              <a:lnSpc>
                <a:spcPct val="100000"/>
              </a:lnSpc>
              <a:spcBef>
                <a:spcPts val="865"/>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Antibody</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against</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M-protein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cross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react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 host</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tissue</a:t>
            </a:r>
            <a:endParaRPr sz="2400" dirty="0">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spc="-20" dirty="0">
                <a:latin typeface="Calibri" panose="020F0502020204030204" pitchFamily="34" charset="0"/>
                <a:cs typeface="Calibri" panose="020F0502020204030204" pitchFamily="34" charset="0"/>
              </a:rPr>
              <a:t>2-</a:t>
            </a:r>
            <a:r>
              <a:rPr sz="2400" dirty="0">
                <a:latin typeface="Calibri" panose="020F0502020204030204" pitchFamily="34" charset="0"/>
                <a:cs typeface="Calibri" panose="020F0502020204030204" pitchFamily="34" charset="0"/>
              </a:rPr>
              <a:t>3</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weeks</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after</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pharyngitis</a:t>
            </a:r>
            <a:r>
              <a:rPr sz="2400" spc="40" dirty="0">
                <a:latin typeface="Calibri" panose="020F0502020204030204" pitchFamily="34" charset="0"/>
                <a:cs typeface="Calibri" panose="020F0502020204030204" pitchFamily="34" charset="0"/>
              </a:rPr>
              <a:t> </a:t>
            </a:r>
            <a:r>
              <a:rPr sz="2400" spc="630" dirty="0">
                <a:latin typeface="Calibri" panose="020F0502020204030204" pitchFamily="34" charset="0"/>
                <a:cs typeface="Calibri" panose="020F0502020204030204" pitchFamily="34" charset="0"/>
              </a:rPr>
              <a:t>–</a:t>
            </a:r>
            <a:r>
              <a:rPr sz="2400" dirty="0">
                <a:latin typeface="Calibri" panose="020F0502020204030204" pitchFamily="34" charset="0"/>
                <a:cs typeface="Calibri" panose="020F0502020204030204" pitchFamily="34" charset="0"/>
              </a:rPr>
              <a:t> immune</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mediated</a:t>
            </a:r>
            <a:endParaRPr sz="2400" dirty="0">
              <a:latin typeface="Calibri" panose="020F0502020204030204" pitchFamily="34" charset="0"/>
              <a:cs typeface="Calibri" panose="020F0502020204030204" pitchFamily="34" charset="0"/>
            </a:endParaRPr>
          </a:p>
          <a:p>
            <a:pPr marL="356870" marR="431165" indent="-344805">
              <a:lnSpc>
                <a:spcPct val="110000"/>
              </a:lnSpc>
              <a:spcBef>
                <a:spcPts val="58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Fibrinoid</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degeneration,</a:t>
            </a:r>
            <a:r>
              <a:rPr sz="2400" spc="-10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inflammation</a:t>
            </a:r>
            <a:r>
              <a:rPr sz="2400" spc="-1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mediated</a:t>
            </a:r>
            <a:r>
              <a:rPr sz="2400" spc="-10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100"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T </a:t>
            </a:r>
            <a:r>
              <a:rPr sz="2400" dirty="0">
                <a:latin typeface="Calibri" panose="020F0502020204030204" pitchFamily="34" charset="0"/>
                <a:cs typeface="Calibri" panose="020F0502020204030204" pitchFamily="34" charset="0"/>
              </a:rPr>
              <a:t>lymphocytes</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6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macrophages</a:t>
            </a:r>
            <a:endParaRPr sz="2400" dirty="0">
              <a:latin typeface="Calibri" panose="020F0502020204030204" pitchFamily="34" charset="0"/>
              <a:cs typeface="Calibri" panose="020F0502020204030204" pitchFamily="34" charset="0"/>
            </a:endParaRPr>
          </a:p>
          <a:p>
            <a:pPr marL="356870" indent="-344170">
              <a:lnSpc>
                <a:spcPct val="100000"/>
              </a:lnSpc>
              <a:spcBef>
                <a:spcPts val="86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Heart,</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skin,</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brain</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joints</a:t>
            </a:r>
            <a:endParaRPr sz="2400" dirty="0">
              <a:latin typeface="Calibri" panose="020F0502020204030204" pitchFamily="34" charset="0"/>
              <a:cs typeface="Calibri" panose="020F0502020204030204" pitchFamily="34" charset="0"/>
            </a:endParaRPr>
          </a:p>
        </p:txBody>
      </p:sp>
      <p:sp>
        <p:nvSpPr>
          <p:cNvPr id="5" name="object 5"/>
          <p:cNvSpPr txBox="1"/>
          <p:nvPr/>
        </p:nvSpPr>
        <p:spPr>
          <a:xfrm>
            <a:off x="7696200" y="26618"/>
            <a:ext cx="589686" cy="506549"/>
          </a:xfrm>
          <a:prstGeom prst="rect">
            <a:avLst/>
          </a:prstGeom>
        </p:spPr>
        <p:txBody>
          <a:bodyPr vert="horz" wrap="square" lIns="0" tIns="13970" rIns="0" bIns="0" rtlCol="0">
            <a:spAutoFit/>
          </a:bodyPr>
          <a:lstStyle/>
          <a:p>
            <a:pPr marL="12700" algn="r">
              <a:lnSpc>
                <a:spcPct val="100000"/>
              </a:lnSpc>
              <a:spcBef>
                <a:spcPts val="110"/>
              </a:spcBef>
              <a:tabLst>
                <a:tab pos="6375400" algn="l"/>
              </a:tabLst>
            </a:pPr>
            <a:r>
              <a:rPr sz="1600" spc="-20" dirty="0">
                <a:solidFill>
                  <a:schemeClr val="tx1">
                    <a:lumMod val="95000"/>
                    <a:lumOff val="5000"/>
                  </a:schemeClr>
                </a:solidFill>
                <a:latin typeface="Microsoft Sans Serif"/>
                <a:cs typeface="Microsoft Sans Serif"/>
              </a:rPr>
              <a:t>Core</a:t>
            </a:r>
            <a:r>
              <a:rPr sz="1600" dirty="0">
                <a:solidFill>
                  <a:schemeClr val="tx1">
                    <a:lumMod val="95000"/>
                    <a:lumOff val="5000"/>
                  </a:schemeClr>
                </a:solidFill>
                <a:latin typeface="Microsoft Sans Serif"/>
                <a:cs typeface="Microsoft Sans Serif"/>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1213507"/>
            <a:ext cx="2237740" cy="628377"/>
          </a:xfrm>
          <a:prstGeom prst="rect">
            <a:avLst/>
          </a:prstGeom>
        </p:spPr>
        <p:txBody>
          <a:bodyPr vert="horz" wrap="square" lIns="0" tIns="12700" rIns="0" bIns="0" rtlCol="0">
            <a:spAutoFit/>
          </a:bodyPr>
          <a:lstStyle/>
          <a:p>
            <a:pPr marL="12700">
              <a:lnSpc>
                <a:spcPct val="100000"/>
              </a:lnSpc>
              <a:spcBef>
                <a:spcPts val="100"/>
              </a:spcBef>
            </a:pPr>
            <a:r>
              <a:rPr sz="4000" b="1" spc="-10" dirty="0">
                <a:latin typeface="Calibri" panose="020F0502020204030204" pitchFamily="34" charset="0"/>
                <a:cs typeface="Calibri" panose="020F0502020204030204" pitchFamily="34" charset="0"/>
              </a:rPr>
              <a:t>Pathology</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536244" y="2115785"/>
            <a:ext cx="4854575" cy="4924425"/>
          </a:xfrm>
          <a:prstGeom prst="rect">
            <a:avLst/>
          </a:prstGeom>
        </p:spPr>
        <p:txBody>
          <a:bodyPr vert="horz" wrap="square" lIns="0" tIns="165100" rIns="0" bIns="0" rtlCol="0">
            <a:spAutoFit/>
          </a:bodyPr>
          <a:lstStyle/>
          <a:p>
            <a:pPr marL="356870" indent="-344170">
              <a:lnSpc>
                <a:spcPct val="100000"/>
              </a:lnSpc>
              <a:spcBef>
                <a:spcPts val="1300"/>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Acute</a:t>
            </a:r>
            <a:r>
              <a:rPr sz="2400" b="1" spc="-4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Rheumatic</a:t>
            </a:r>
            <a:r>
              <a:rPr sz="2400" b="1" spc="-12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Fever</a:t>
            </a:r>
            <a:endParaRPr sz="2400" dirty="0">
              <a:latin typeface="Calibri" panose="020F0502020204030204" pitchFamily="34" charset="0"/>
              <a:cs typeface="Calibri" panose="020F0502020204030204" pitchFamily="34" charset="0"/>
            </a:endParaRPr>
          </a:p>
          <a:p>
            <a:pPr marL="755650" lvl="1" indent="-285750">
              <a:lnSpc>
                <a:spcPct val="100000"/>
              </a:lnSpc>
              <a:spcBef>
                <a:spcPts val="107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Acute</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inflammatory</a:t>
            </a:r>
            <a:r>
              <a:rPr sz="2400" spc="-7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phase</a:t>
            </a:r>
            <a:endParaRPr sz="2400" dirty="0">
              <a:latin typeface="Calibri" panose="020F0502020204030204" pitchFamily="34" charset="0"/>
              <a:cs typeface="Calibri" panose="020F0502020204030204" pitchFamily="34" charset="0"/>
            </a:endParaRPr>
          </a:p>
          <a:p>
            <a:pPr marL="755650" lvl="1" indent="-285750">
              <a:lnSpc>
                <a:spcPct val="100000"/>
              </a:lnSpc>
              <a:spcBef>
                <a:spcPts val="101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Heart</a:t>
            </a:r>
            <a:r>
              <a:rPr sz="2400" spc="-20" dirty="0">
                <a:latin typeface="Calibri" panose="020F0502020204030204" pitchFamily="34" charset="0"/>
                <a:cs typeface="Calibri" panose="020F0502020204030204" pitchFamily="34" charset="0"/>
              </a:rPr>
              <a:t> </a:t>
            </a:r>
            <a:r>
              <a:rPr sz="2400" spc="555" dirty="0">
                <a:latin typeface="Calibri" panose="020F0502020204030204" pitchFamily="34" charset="0"/>
                <a:cs typeface="Calibri" panose="020F0502020204030204" pitchFamily="34" charset="0"/>
              </a:rPr>
              <a:t>–</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Pancarditis</a:t>
            </a:r>
            <a:endParaRPr sz="2400" dirty="0">
              <a:latin typeface="Calibri" panose="020F0502020204030204" pitchFamily="34" charset="0"/>
              <a:cs typeface="Calibri" panose="020F0502020204030204" pitchFamily="34" charset="0"/>
            </a:endParaRPr>
          </a:p>
          <a:p>
            <a:pPr marL="755650" lvl="1" indent="-285750">
              <a:lnSpc>
                <a:spcPct val="100000"/>
              </a:lnSpc>
              <a:spcBef>
                <a:spcPts val="101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Skin</a:t>
            </a:r>
            <a:r>
              <a:rPr sz="2400" spc="-40" dirty="0">
                <a:latin typeface="Calibri" panose="020F0502020204030204" pitchFamily="34" charset="0"/>
                <a:cs typeface="Calibri" panose="020F0502020204030204" pitchFamily="34" charset="0"/>
              </a:rPr>
              <a:t> </a:t>
            </a:r>
            <a:r>
              <a:rPr sz="2400" spc="555" dirty="0">
                <a:latin typeface="Calibri" panose="020F0502020204030204" pitchFamily="34" charset="0"/>
                <a:cs typeface="Calibri" panose="020F0502020204030204" pitchFamily="34" charset="0"/>
              </a:rPr>
              <a:t>–</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Erythema</a:t>
            </a:r>
            <a:r>
              <a:rPr sz="2400" spc="1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marginatum</a:t>
            </a:r>
            <a:endParaRPr sz="2400" dirty="0">
              <a:latin typeface="Calibri" panose="020F0502020204030204" pitchFamily="34" charset="0"/>
              <a:cs typeface="Calibri" panose="020F0502020204030204" pitchFamily="34" charset="0"/>
            </a:endParaRPr>
          </a:p>
          <a:p>
            <a:pPr marL="755650" lvl="1" indent="-285750">
              <a:lnSpc>
                <a:spcPct val="100000"/>
              </a:lnSpc>
              <a:spcBef>
                <a:spcPts val="101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CNS</a:t>
            </a:r>
            <a:r>
              <a:rPr sz="2400" spc="-15" dirty="0">
                <a:latin typeface="Calibri" panose="020F0502020204030204" pitchFamily="34" charset="0"/>
                <a:cs typeface="Calibri" panose="020F0502020204030204" pitchFamily="34" charset="0"/>
              </a:rPr>
              <a:t> </a:t>
            </a:r>
            <a:r>
              <a:rPr sz="2400" spc="555" dirty="0">
                <a:latin typeface="Calibri" panose="020F0502020204030204" pitchFamily="34" charset="0"/>
                <a:cs typeface="Calibri" panose="020F0502020204030204" pitchFamily="34" charset="0"/>
              </a:rPr>
              <a:t>–</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Sydenham’s</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chorea</a:t>
            </a:r>
            <a:endParaRPr sz="2400" dirty="0">
              <a:latin typeface="Calibri" panose="020F0502020204030204" pitchFamily="34" charset="0"/>
              <a:cs typeface="Calibri" panose="020F0502020204030204" pitchFamily="34" charset="0"/>
            </a:endParaRPr>
          </a:p>
          <a:p>
            <a:pPr marL="755650" lvl="1" indent="-285750">
              <a:lnSpc>
                <a:spcPct val="100000"/>
              </a:lnSpc>
              <a:spcBef>
                <a:spcPts val="101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Migratory</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polyarthritis</a:t>
            </a:r>
            <a:endParaRPr sz="2400" dirty="0">
              <a:latin typeface="Calibri" panose="020F0502020204030204" pitchFamily="34" charset="0"/>
              <a:cs typeface="Calibri" panose="020F0502020204030204" pitchFamily="34" charset="0"/>
            </a:endParaRPr>
          </a:p>
          <a:p>
            <a:pPr marL="356235" indent="-343535">
              <a:lnSpc>
                <a:spcPct val="100000"/>
              </a:lnSpc>
              <a:spcBef>
                <a:spcPts val="1090"/>
              </a:spcBef>
              <a:buClr>
                <a:srgbClr val="CCCCFF"/>
              </a:buClr>
              <a:buFont typeface="Wingdings"/>
              <a:buChar char=""/>
              <a:tabLst>
                <a:tab pos="356235" algn="l"/>
              </a:tabLst>
            </a:pPr>
            <a:r>
              <a:rPr sz="2400" b="1" dirty="0">
                <a:latin typeface="Calibri" panose="020F0502020204030204" pitchFamily="34" charset="0"/>
                <a:cs typeface="Calibri" panose="020F0502020204030204" pitchFamily="34" charset="0"/>
              </a:rPr>
              <a:t>Chronic</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Rheumatic</a:t>
            </a:r>
            <a:r>
              <a:rPr sz="2400" b="1" spc="-3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Fever</a:t>
            </a:r>
            <a:endParaRPr sz="2400" dirty="0">
              <a:latin typeface="Calibri" panose="020F0502020204030204" pitchFamily="34" charset="0"/>
              <a:cs typeface="Calibri" panose="020F0502020204030204" pitchFamily="34" charset="0"/>
            </a:endParaRPr>
          </a:p>
          <a:p>
            <a:pPr marL="755650" lvl="1" indent="-285750">
              <a:lnSpc>
                <a:spcPct val="100000"/>
              </a:lnSpc>
              <a:spcBef>
                <a:spcPts val="107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Deforming</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fibrotic</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valvular</a:t>
            </a:r>
            <a:r>
              <a:rPr sz="2400" spc="-1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disease</a:t>
            </a:r>
            <a:endParaRPr sz="2400" dirty="0">
              <a:latin typeface="Calibri" panose="020F0502020204030204" pitchFamily="34" charset="0"/>
              <a:cs typeface="Calibri" panose="020F0502020204030204" pitchFamily="34" charset="0"/>
            </a:endParaRPr>
          </a:p>
          <a:p>
            <a:pPr marL="1155065" lvl="2" indent="-227965">
              <a:lnSpc>
                <a:spcPct val="100000"/>
              </a:lnSpc>
              <a:spcBef>
                <a:spcPts val="965"/>
              </a:spcBef>
              <a:buClr>
                <a:srgbClr val="CCCCFF"/>
              </a:buClr>
              <a:buFont typeface="Wingdings"/>
              <a:buChar char=""/>
              <a:tabLst>
                <a:tab pos="1155065" algn="l"/>
              </a:tabLst>
            </a:pPr>
            <a:r>
              <a:rPr sz="2400" dirty="0">
                <a:latin typeface="Calibri" panose="020F0502020204030204" pitchFamily="34" charset="0"/>
                <a:cs typeface="Calibri" panose="020F0502020204030204" pitchFamily="34" charset="0"/>
              </a:rPr>
              <a:t>Fish</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Mouth</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Mitral</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Stenosis</a:t>
            </a:r>
            <a:endParaRPr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6096000" y="4669535"/>
            <a:ext cx="3048000" cy="2188464"/>
          </a:xfrm>
          <a:prstGeom prst="rect">
            <a:avLst/>
          </a:prstGeom>
        </p:spPr>
      </p:pic>
      <p:pic>
        <p:nvPicPr>
          <p:cNvPr id="5" name="object 5"/>
          <p:cNvPicPr/>
          <p:nvPr/>
        </p:nvPicPr>
        <p:blipFill>
          <a:blip r:embed="rId3" cstate="print"/>
          <a:stretch>
            <a:fillRect/>
          </a:stretch>
        </p:blipFill>
        <p:spPr>
          <a:xfrm>
            <a:off x="6096000" y="0"/>
            <a:ext cx="3048000" cy="2112264"/>
          </a:xfrm>
          <a:prstGeom prst="rect">
            <a:avLst/>
          </a:prstGeom>
        </p:spPr>
      </p:pic>
      <p:pic>
        <p:nvPicPr>
          <p:cNvPr id="6" name="object 6">
            <a:hlinkClick r:id="rId4"/>
          </p:cNvPr>
          <p:cNvPicPr/>
          <p:nvPr/>
        </p:nvPicPr>
        <p:blipFill>
          <a:blip r:embed="rId5" cstate="print"/>
          <a:stretch>
            <a:fillRect/>
          </a:stretch>
        </p:blipFill>
        <p:spPr>
          <a:xfrm>
            <a:off x="5916167" y="2209800"/>
            <a:ext cx="3227832" cy="2286000"/>
          </a:xfrm>
          <a:prstGeom prst="rect">
            <a:avLst/>
          </a:prstGeom>
        </p:spPr>
      </p:pic>
      <p:sp>
        <p:nvSpPr>
          <p:cNvPr id="7" name="object 7"/>
          <p:cNvSpPr txBox="1"/>
          <p:nvPr/>
        </p:nvSpPr>
        <p:spPr>
          <a:xfrm>
            <a:off x="4226178" y="26619"/>
            <a:ext cx="845819" cy="260328"/>
          </a:xfrm>
          <a:prstGeom prst="rect">
            <a:avLst/>
          </a:prstGeom>
        </p:spPr>
        <p:txBody>
          <a:bodyPr vert="horz" wrap="square" lIns="0" tIns="13970" rIns="0" bIns="0" rtlCol="0">
            <a:spAutoFit/>
          </a:bodyPr>
          <a:lstStyle/>
          <a:p>
            <a:pPr marL="12700">
              <a:lnSpc>
                <a:spcPct val="100000"/>
              </a:lnSpc>
              <a:spcBef>
                <a:spcPts val="110"/>
              </a:spcBef>
            </a:pPr>
            <a:r>
              <a:rPr lang="en-US" sz="1600" spc="-10" dirty="0">
                <a:solidFill>
                  <a:schemeClr val="tx1">
                    <a:lumMod val="95000"/>
                    <a:lumOff val="5000"/>
                  </a:schemeClr>
                </a:solidFill>
                <a:latin typeface="Microsoft Sans Serif"/>
                <a:cs typeface="Microsoft Sans Serif"/>
              </a:rPr>
              <a:t>v</a:t>
            </a:r>
            <a:r>
              <a:rPr sz="1600" spc="-10" dirty="0">
                <a:solidFill>
                  <a:schemeClr val="tx1">
                    <a:lumMod val="95000"/>
                    <a:lumOff val="5000"/>
                  </a:schemeClr>
                </a:solidFill>
                <a:latin typeface="Microsoft Sans Serif"/>
                <a:cs typeface="Microsoft Sans Serif"/>
              </a:rPr>
              <a:t>e</a:t>
            </a:r>
            <a:r>
              <a:rPr lang="en-US" sz="1600" spc="-10" dirty="0">
                <a:solidFill>
                  <a:schemeClr val="tx1">
                    <a:lumMod val="95000"/>
                    <a:lumOff val="5000"/>
                  </a:schemeClr>
                </a:solidFill>
                <a:latin typeface="Microsoft Sans Serif"/>
                <a:cs typeface="Microsoft Sans Serif"/>
              </a:rPr>
              <a:t>rtical</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3719"/>
            <a:ext cx="78867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Jones</a:t>
            </a:r>
            <a:r>
              <a:rPr lang="en-US" sz="4000" b="1" spc="-35"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criteria</a:t>
            </a:r>
            <a:r>
              <a:rPr lang="en-US" sz="4000" b="1" spc="5"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of</a:t>
            </a:r>
            <a:r>
              <a:rPr lang="en-US" sz="4000" b="1" spc="-1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diagnosis</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536244" y="1502663"/>
            <a:ext cx="3474720" cy="3319145"/>
          </a:xfrm>
          <a:prstGeom prst="rect">
            <a:avLst/>
          </a:prstGeom>
        </p:spPr>
        <p:txBody>
          <a:bodyPr vert="horz" wrap="square" lIns="0" tIns="195580" rIns="0" bIns="0" rtlCol="0">
            <a:spAutoFit/>
          </a:bodyPr>
          <a:lstStyle/>
          <a:p>
            <a:pPr marL="356870" indent="-344170">
              <a:lnSpc>
                <a:spcPct val="100000"/>
              </a:lnSpc>
              <a:spcBef>
                <a:spcPts val="1540"/>
              </a:spcBef>
              <a:buClr>
                <a:srgbClr val="CCCCFF"/>
              </a:buClr>
              <a:buFont typeface="Wingdings"/>
              <a:buChar char=""/>
              <a:tabLst>
                <a:tab pos="356870" algn="l"/>
              </a:tabLst>
            </a:pPr>
            <a:r>
              <a:rPr lang="en-US" sz="2400" b="1" u="sng" dirty="0">
                <a:solidFill>
                  <a:schemeClr val="tx1">
                    <a:lumMod val="95000"/>
                    <a:lumOff val="5000"/>
                  </a:schemeClr>
                </a:solidFill>
                <a:uFill>
                  <a:solidFill>
                    <a:srgbClr val="000000"/>
                  </a:solidFill>
                </a:uFill>
                <a:latin typeface="Calibri" panose="020F0502020204030204" pitchFamily="34" charset="0"/>
                <a:cs typeface="Calibri" panose="020F0502020204030204" pitchFamily="34" charset="0"/>
              </a:rPr>
              <a:t>Major</a:t>
            </a:r>
            <a:r>
              <a:rPr lang="en-US" sz="2400" b="1" u="sng" spc="-70" dirty="0">
                <a:solidFill>
                  <a:schemeClr val="tx1">
                    <a:lumMod val="95000"/>
                    <a:lumOff val="5000"/>
                  </a:schemeClr>
                </a:solidFill>
                <a:uFill>
                  <a:solidFill>
                    <a:srgbClr val="000000"/>
                  </a:solidFill>
                </a:uFill>
                <a:latin typeface="Calibri" panose="020F0502020204030204" pitchFamily="34" charset="0"/>
                <a:cs typeface="Calibri" panose="020F0502020204030204" pitchFamily="34" charset="0"/>
              </a:rPr>
              <a:t> </a:t>
            </a:r>
            <a:r>
              <a:rPr lang="en-US" sz="2400" b="1" u="sng" spc="-10" dirty="0">
                <a:solidFill>
                  <a:schemeClr val="tx1">
                    <a:lumMod val="95000"/>
                    <a:lumOff val="5000"/>
                  </a:schemeClr>
                </a:solidFill>
                <a:uFill>
                  <a:solidFill>
                    <a:srgbClr val="000000"/>
                  </a:solidFill>
                </a:uFill>
                <a:latin typeface="Calibri" panose="020F0502020204030204" pitchFamily="34" charset="0"/>
                <a:cs typeface="Calibri" panose="020F0502020204030204" pitchFamily="34" charset="0"/>
              </a:rPr>
              <a:t>criteria</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1445"/>
              </a:spcBef>
              <a:buClr>
                <a:srgbClr val="CCCCFF"/>
              </a:buClr>
              <a:buFont typeface="Wingdings"/>
              <a:buChar char=""/>
              <a:tabLst>
                <a:tab pos="356870" algn="l"/>
              </a:tabLst>
            </a:pPr>
            <a:r>
              <a:rPr lang="en-US" sz="2400" dirty="0">
                <a:solidFill>
                  <a:schemeClr val="tx1">
                    <a:lumMod val="95000"/>
                    <a:lumOff val="5000"/>
                  </a:schemeClr>
                </a:solidFill>
                <a:latin typeface="Calibri" panose="020F0502020204030204" pitchFamily="34" charset="0"/>
                <a:cs typeface="Calibri" panose="020F0502020204030204" pitchFamily="34" charset="0"/>
              </a:rPr>
              <a:t>Migratory</a:t>
            </a:r>
            <a:r>
              <a:rPr lang="en-US" sz="2400" spc="-114" dirty="0">
                <a:solidFill>
                  <a:schemeClr val="tx1">
                    <a:lumMod val="95000"/>
                    <a:lumOff val="5000"/>
                  </a:schemeClr>
                </a:solidFill>
                <a:latin typeface="Calibri" panose="020F0502020204030204" pitchFamily="34" charset="0"/>
                <a:cs typeface="Calibri" panose="020F0502020204030204" pitchFamily="34" charset="0"/>
              </a:rPr>
              <a:t> </a:t>
            </a:r>
            <a:r>
              <a:rPr lang="en-US" sz="2400" spc="-10" dirty="0">
                <a:solidFill>
                  <a:schemeClr val="tx1">
                    <a:lumMod val="95000"/>
                    <a:lumOff val="5000"/>
                  </a:schemeClr>
                </a:solidFill>
                <a:latin typeface="Calibri" panose="020F0502020204030204" pitchFamily="34" charset="0"/>
                <a:cs typeface="Calibri" panose="020F0502020204030204" pitchFamily="34" charset="0"/>
              </a:rPr>
              <a:t>polyarthritis</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1440"/>
              </a:spcBef>
              <a:buClr>
                <a:srgbClr val="CCCCFF"/>
              </a:buClr>
              <a:buFont typeface="Wingdings"/>
              <a:buChar char=""/>
              <a:tabLst>
                <a:tab pos="356870" algn="l"/>
              </a:tabLst>
            </a:pPr>
            <a:r>
              <a:rPr lang="en-US" sz="2400" spc="-10" dirty="0">
                <a:solidFill>
                  <a:schemeClr val="tx1">
                    <a:lumMod val="95000"/>
                    <a:lumOff val="5000"/>
                  </a:schemeClr>
                </a:solidFill>
                <a:latin typeface="Calibri" panose="020F0502020204030204" pitchFamily="34" charset="0"/>
                <a:cs typeface="Calibri" panose="020F0502020204030204" pitchFamily="34" charset="0"/>
              </a:rPr>
              <a:t>Carditis</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1445"/>
              </a:spcBef>
              <a:buClr>
                <a:srgbClr val="CCCCFF"/>
              </a:buClr>
              <a:buFont typeface="Wingdings"/>
              <a:buChar char=""/>
              <a:tabLst>
                <a:tab pos="356870" algn="l"/>
              </a:tabLst>
            </a:pPr>
            <a:r>
              <a:rPr lang="en-US" sz="2400" dirty="0">
                <a:solidFill>
                  <a:schemeClr val="tx1">
                    <a:lumMod val="95000"/>
                    <a:lumOff val="5000"/>
                  </a:schemeClr>
                </a:solidFill>
                <a:latin typeface="Calibri" panose="020F0502020204030204" pitchFamily="34" charset="0"/>
                <a:cs typeface="Calibri" panose="020F0502020204030204" pitchFamily="34" charset="0"/>
              </a:rPr>
              <a:t>Subcutaneous</a:t>
            </a:r>
            <a:r>
              <a:rPr lang="en-US" sz="2400" spc="-114" dirty="0">
                <a:solidFill>
                  <a:schemeClr val="tx1">
                    <a:lumMod val="95000"/>
                    <a:lumOff val="5000"/>
                  </a:schemeClr>
                </a:solidFill>
                <a:latin typeface="Calibri" panose="020F0502020204030204" pitchFamily="34" charset="0"/>
                <a:cs typeface="Calibri" panose="020F0502020204030204" pitchFamily="34" charset="0"/>
              </a:rPr>
              <a:t> </a:t>
            </a:r>
            <a:r>
              <a:rPr lang="en-US" sz="2400" spc="-10" dirty="0">
                <a:solidFill>
                  <a:schemeClr val="tx1">
                    <a:lumMod val="95000"/>
                    <a:lumOff val="5000"/>
                  </a:schemeClr>
                </a:solidFill>
                <a:latin typeface="Calibri" panose="020F0502020204030204" pitchFamily="34" charset="0"/>
                <a:cs typeface="Calibri" panose="020F0502020204030204" pitchFamily="34" charset="0"/>
              </a:rPr>
              <a:t>nodules</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235" indent="-343535">
              <a:lnSpc>
                <a:spcPct val="100000"/>
              </a:lnSpc>
              <a:spcBef>
                <a:spcPts val="1440"/>
              </a:spcBef>
              <a:buClr>
                <a:srgbClr val="CCCCFF"/>
              </a:buClr>
              <a:buFont typeface="Wingdings"/>
              <a:buChar char=""/>
              <a:tabLst>
                <a:tab pos="356235" algn="l"/>
              </a:tabLst>
            </a:pPr>
            <a:r>
              <a:rPr lang="en-US" sz="2400" dirty="0">
                <a:solidFill>
                  <a:schemeClr val="tx1">
                    <a:lumMod val="95000"/>
                    <a:lumOff val="5000"/>
                  </a:schemeClr>
                </a:solidFill>
                <a:latin typeface="Calibri" panose="020F0502020204030204" pitchFamily="34" charset="0"/>
                <a:cs typeface="Calibri" panose="020F0502020204030204" pitchFamily="34" charset="0"/>
              </a:rPr>
              <a:t>Erythema</a:t>
            </a:r>
            <a:r>
              <a:rPr lang="en-US" sz="2400" spc="-35" dirty="0">
                <a:solidFill>
                  <a:schemeClr val="tx1">
                    <a:lumMod val="95000"/>
                    <a:lumOff val="5000"/>
                  </a:schemeClr>
                </a:solidFill>
                <a:latin typeface="Calibri" panose="020F0502020204030204" pitchFamily="34" charset="0"/>
                <a:cs typeface="Calibri" panose="020F0502020204030204" pitchFamily="34" charset="0"/>
              </a:rPr>
              <a:t> </a:t>
            </a:r>
            <a:r>
              <a:rPr lang="en-US" sz="2400" spc="-10" dirty="0">
                <a:solidFill>
                  <a:schemeClr val="tx1">
                    <a:lumMod val="95000"/>
                    <a:lumOff val="5000"/>
                  </a:schemeClr>
                </a:solidFill>
                <a:latin typeface="Calibri" panose="020F0502020204030204" pitchFamily="34" charset="0"/>
                <a:cs typeface="Calibri" panose="020F0502020204030204" pitchFamily="34" charset="0"/>
              </a:rPr>
              <a:t>marginatum</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235" indent="-343535">
              <a:lnSpc>
                <a:spcPct val="100000"/>
              </a:lnSpc>
              <a:spcBef>
                <a:spcPts val="1440"/>
              </a:spcBef>
              <a:buClr>
                <a:srgbClr val="CCCCFF"/>
              </a:buClr>
              <a:buFont typeface="Wingdings"/>
              <a:buChar char=""/>
              <a:tabLst>
                <a:tab pos="356235" algn="l"/>
              </a:tabLst>
            </a:pPr>
            <a:r>
              <a:rPr lang="en-US" sz="2400" dirty="0">
                <a:solidFill>
                  <a:schemeClr val="tx1">
                    <a:lumMod val="95000"/>
                    <a:lumOff val="5000"/>
                  </a:schemeClr>
                </a:solidFill>
                <a:latin typeface="Calibri" panose="020F0502020204030204" pitchFamily="34" charset="0"/>
                <a:cs typeface="Calibri" panose="020F0502020204030204" pitchFamily="34" charset="0"/>
              </a:rPr>
              <a:t>Sydenham’s</a:t>
            </a:r>
            <a:r>
              <a:rPr lang="en-US" sz="2400" spc="-95" dirty="0">
                <a:solidFill>
                  <a:schemeClr val="tx1">
                    <a:lumMod val="95000"/>
                    <a:lumOff val="5000"/>
                  </a:schemeClr>
                </a:solidFill>
                <a:latin typeface="Calibri" panose="020F0502020204030204" pitchFamily="34" charset="0"/>
                <a:cs typeface="Calibri" panose="020F0502020204030204" pitchFamily="34" charset="0"/>
              </a:rPr>
              <a:t> </a:t>
            </a:r>
            <a:r>
              <a:rPr lang="en-US" sz="2400" spc="-10" dirty="0">
                <a:solidFill>
                  <a:schemeClr val="tx1">
                    <a:lumMod val="95000"/>
                    <a:lumOff val="5000"/>
                  </a:schemeClr>
                </a:solidFill>
                <a:latin typeface="Calibri" panose="020F0502020204030204" pitchFamily="34" charset="0"/>
                <a:cs typeface="Calibri" panose="020F0502020204030204" pitchFamily="34" charset="0"/>
              </a:rPr>
              <a:t>chorea</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4" name="object 4"/>
          <p:cNvSpPr txBox="1"/>
          <p:nvPr/>
        </p:nvSpPr>
        <p:spPr>
          <a:xfrm>
            <a:off x="4725415" y="1502663"/>
            <a:ext cx="3425825" cy="3319145"/>
          </a:xfrm>
          <a:prstGeom prst="rect">
            <a:avLst/>
          </a:prstGeom>
        </p:spPr>
        <p:txBody>
          <a:bodyPr vert="horz" wrap="square" lIns="0" tIns="195580" rIns="0" bIns="0" rtlCol="0">
            <a:spAutoFit/>
          </a:bodyPr>
          <a:lstStyle/>
          <a:p>
            <a:pPr marL="356870" indent="-344170">
              <a:lnSpc>
                <a:spcPct val="100000"/>
              </a:lnSpc>
              <a:spcBef>
                <a:spcPts val="1540"/>
              </a:spcBef>
              <a:buClr>
                <a:srgbClr val="CCCCFF"/>
              </a:buClr>
              <a:buFont typeface="Wingdings"/>
              <a:buChar char=""/>
              <a:tabLst>
                <a:tab pos="356870" algn="l"/>
              </a:tabLst>
            </a:pPr>
            <a:r>
              <a:rPr lang="en-US" sz="2400" b="1" u="sng" dirty="0">
                <a:uFill>
                  <a:solidFill>
                    <a:srgbClr val="000000"/>
                  </a:solidFill>
                </a:uFill>
                <a:latin typeface="Calibri" panose="020F0502020204030204" pitchFamily="34" charset="0"/>
                <a:cs typeface="Calibri" panose="020F0502020204030204" pitchFamily="34" charset="0"/>
              </a:rPr>
              <a:t>Minor</a:t>
            </a:r>
            <a:r>
              <a:rPr lang="en-US" sz="2400" b="1" u="sng" spc="-30" dirty="0">
                <a:uFill>
                  <a:solidFill>
                    <a:srgbClr val="000000"/>
                  </a:solidFill>
                </a:uFill>
                <a:latin typeface="Calibri" panose="020F0502020204030204" pitchFamily="34" charset="0"/>
                <a:cs typeface="Calibri" panose="020F0502020204030204" pitchFamily="34" charset="0"/>
              </a:rPr>
              <a:t> </a:t>
            </a:r>
            <a:r>
              <a:rPr lang="en-US" sz="2400" b="1" u="sng" spc="-10" dirty="0">
                <a:uFill>
                  <a:solidFill>
                    <a:srgbClr val="000000"/>
                  </a:solidFill>
                </a:uFill>
                <a:latin typeface="Calibri" panose="020F0502020204030204" pitchFamily="34" charset="0"/>
                <a:cs typeface="Calibri" panose="020F0502020204030204" pitchFamily="34" charset="0"/>
              </a:rPr>
              <a:t>criteria</a:t>
            </a:r>
            <a:endParaRPr lang="en-US" sz="2400" dirty="0">
              <a:latin typeface="Calibri" panose="020F0502020204030204" pitchFamily="34" charset="0"/>
              <a:cs typeface="Calibri" panose="020F0502020204030204" pitchFamily="34" charset="0"/>
            </a:endParaRPr>
          </a:p>
          <a:p>
            <a:pPr marL="356870" indent="-344170">
              <a:lnSpc>
                <a:spcPct val="100000"/>
              </a:lnSpc>
              <a:spcBef>
                <a:spcPts val="1445"/>
              </a:spcBef>
              <a:buClr>
                <a:srgbClr val="CCCCFF"/>
              </a:buClr>
              <a:buFont typeface="Wingdings"/>
              <a:buChar char=""/>
              <a:tabLst>
                <a:tab pos="356870" algn="l"/>
              </a:tabLst>
            </a:pPr>
            <a:r>
              <a:rPr lang="en-US" sz="2400" dirty="0">
                <a:latin typeface="Calibri" panose="020F0502020204030204" pitchFamily="34" charset="0"/>
                <a:cs typeface="Calibri" panose="020F0502020204030204" pitchFamily="34" charset="0"/>
              </a:rPr>
              <a:t>Nonspecific</a:t>
            </a:r>
            <a:r>
              <a:rPr lang="en-US" sz="2400" spc="-1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symptoms</a:t>
            </a:r>
            <a:endParaRPr lang="en-US" sz="2400" dirty="0">
              <a:latin typeface="Calibri" panose="020F0502020204030204" pitchFamily="34" charset="0"/>
              <a:cs typeface="Calibri" panose="020F0502020204030204" pitchFamily="34" charset="0"/>
            </a:endParaRPr>
          </a:p>
          <a:p>
            <a:pPr marL="356870" indent="-344170">
              <a:lnSpc>
                <a:spcPct val="100000"/>
              </a:lnSpc>
              <a:spcBef>
                <a:spcPts val="1440"/>
              </a:spcBef>
              <a:buClr>
                <a:srgbClr val="CCCCFF"/>
              </a:buClr>
              <a:buFont typeface="Wingdings"/>
              <a:buChar char=""/>
              <a:tabLst>
                <a:tab pos="356870" algn="l"/>
              </a:tabLst>
            </a:pPr>
            <a:r>
              <a:rPr lang="en-US" sz="2400" spc="-10" dirty="0">
                <a:latin typeface="Calibri" panose="020F0502020204030204" pitchFamily="34" charset="0"/>
                <a:cs typeface="Calibri" panose="020F0502020204030204" pitchFamily="34" charset="0"/>
              </a:rPr>
              <a:t>Fever</a:t>
            </a:r>
            <a:endParaRPr lang="en-US" sz="2400" dirty="0">
              <a:latin typeface="Calibri" panose="020F0502020204030204" pitchFamily="34" charset="0"/>
              <a:cs typeface="Calibri" panose="020F0502020204030204" pitchFamily="34" charset="0"/>
            </a:endParaRPr>
          </a:p>
          <a:p>
            <a:pPr marL="356870" indent="-344170">
              <a:lnSpc>
                <a:spcPct val="100000"/>
              </a:lnSpc>
              <a:spcBef>
                <a:spcPts val="1445"/>
              </a:spcBef>
              <a:buClr>
                <a:srgbClr val="CCCCFF"/>
              </a:buClr>
              <a:buFont typeface="Wingdings"/>
              <a:buChar char=""/>
              <a:tabLst>
                <a:tab pos="356870" algn="l"/>
              </a:tabLst>
            </a:pPr>
            <a:r>
              <a:rPr lang="en-US" sz="2400" spc="-10" dirty="0">
                <a:latin typeface="Calibri" panose="020F0502020204030204" pitchFamily="34" charset="0"/>
                <a:cs typeface="Calibri" panose="020F0502020204030204" pitchFamily="34" charset="0"/>
              </a:rPr>
              <a:t>Arthralgia</a:t>
            </a:r>
            <a:endParaRPr lang="en-US" sz="2400" dirty="0">
              <a:latin typeface="Calibri" panose="020F0502020204030204" pitchFamily="34" charset="0"/>
              <a:cs typeface="Calibri" panose="020F0502020204030204" pitchFamily="34" charset="0"/>
            </a:endParaRPr>
          </a:p>
          <a:p>
            <a:pPr marL="356235" indent="-343535">
              <a:lnSpc>
                <a:spcPct val="100000"/>
              </a:lnSpc>
              <a:spcBef>
                <a:spcPts val="1440"/>
              </a:spcBef>
              <a:buClr>
                <a:srgbClr val="CCCCFF"/>
              </a:buClr>
              <a:buFont typeface="Wingdings"/>
              <a:buChar char=""/>
              <a:tabLst>
                <a:tab pos="356235" algn="l"/>
              </a:tabLst>
            </a:pPr>
            <a:r>
              <a:rPr lang="en-US" sz="2400" dirty="0">
                <a:latin typeface="Calibri" panose="020F0502020204030204" pitchFamily="34" charset="0"/>
                <a:cs typeface="Calibri" panose="020F0502020204030204" pitchFamily="34" charset="0"/>
              </a:rPr>
              <a:t>Acute</a:t>
            </a:r>
            <a:r>
              <a:rPr lang="en-US" sz="2400" spc="-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phase</a:t>
            </a:r>
            <a:r>
              <a:rPr lang="en-US" sz="2400" spc="-3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reactants</a:t>
            </a:r>
            <a:endParaRPr lang="en-US" sz="2400" dirty="0">
              <a:latin typeface="Calibri" panose="020F0502020204030204" pitchFamily="34" charset="0"/>
              <a:cs typeface="Calibri" panose="020F0502020204030204" pitchFamily="34" charset="0"/>
            </a:endParaRPr>
          </a:p>
          <a:p>
            <a:pPr marL="356235" indent="-343535">
              <a:lnSpc>
                <a:spcPct val="100000"/>
              </a:lnSpc>
              <a:spcBef>
                <a:spcPts val="1440"/>
              </a:spcBef>
              <a:buClr>
                <a:srgbClr val="CCCCFF"/>
              </a:buClr>
              <a:buFont typeface="Wingdings"/>
              <a:buChar char=""/>
              <a:tabLst>
                <a:tab pos="356235" algn="l"/>
              </a:tabLst>
            </a:pPr>
            <a:r>
              <a:rPr lang="en-US" sz="2400" dirty="0">
                <a:latin typeface="Calibri" panose="020F0502020204030204" pitchFamily="34" charset="0"/>
                <a:cs typeface="Calibri" panose="020F0502020204030204" pitchFamily="34" charset="0"/>
              </a:rPr>
              <a:t>High</a:t>
            </a:r>
            <a:r>
              <a:rPr lang="en-US" sz="2400" spc="-20"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ESR</a:t>
            </a:r>
            <a:endParaRPr lang="en-US" sz="2400" dirty="0">
              <a:latin typeface="Calibri" panose="020F0502020204030204" pitchFamily="34" charset="0"/>
              <a:cs typeface="Calibri" panose="020F0502020204030204" pitchFamily="34" charset="0"/>
            </a:endParaRPr>
          </a:p>
        </p:txBody>
      </p:sp>
      <p:sp>
        <p:nvSpPr>
          <p:cNvPr id="5" name="object 5"/>
          <p:cNvSpPr txBox="1"/>
          <p:nvPr/>
        </p:nvSpPr>
        <p:spPr>
          <a:xfrm>
            <a:off x="612444" y="5207584"/>
            <a:ext cx="6826884" cy="1123950"/>
          </a:xfrm>
          <a:prstGeom prst="rect">
            <a:avLst/>
          </a:prstGeom>
        </p:spPr>
        <p:txBody>
          <a:bodyPr vert="horz" wrap="square" lIns="0" tIns="12700" rIns="0" bIns="0" rtlCol="0">
            <a:spAutoFit/>
          </a:bodyPr>
          <a:lstStyle/>
          <a:p>
            <a:pPr marL="12700">
              <a:lnSpc>
                <a:spcPct val="100000"/>
              </a:lnSpc>
              <a:spcBef>
                <a:spcPts val="100"/>
              </a:spcBef>
            </a:pPr>
            <a:r>
              <a:rPr lang="en-US" sz="2400" b="1" dirty="0">
                <a:solidFill>
                  <a:schemeClr val="tx1">
                    <a:lumMod val="95000"/>
                    <a:lumOff val="5000"/>
                  </a:schemeClr>
                </a:solidFill>
                <a:latin typeface="Calibri" panose="020F0502020204030204" pitchFamily="34" charset="0"/>
                <a:cs typeface="Calibri" panose="020F0502020204030204" pitchFamily="34" charset="0"/>
              </a:rPr>
              <a:t>For</a:t>
            </a:r>
            <a:r>
              <a:rPr lang="en-US" sz="2400" b="1" spc="-20" dirty="0">
                <a:solidFill>
                  <a:schemeClr val="tx1">
                    <a:lumMod val="95000"/>
                    <a:lumOff val="5000"/>
                  </a:schemeClr>
                </a:solidFill>
                <a:latin typeface="Calibri" panose="020F0502020204030204" pitchFamily="34" charset="0"/>
                <a:cs typeface="Calibri" panose="020F0502020204030204" pitchFamily="34" charset="0"/>
              </a:rPr>
              <a:t> </a:t>
            </a:r>
            <a:r>
              <a:rPr lang="en-US" sz="2400" b="1" spc="-10" dirty="0">
                <a:solidFill>
                  <a:schemeClr val="tx1">
                    <a:lumMod val="95000"/>
                    <a:lumOff val="5000"/>
                  </a:schemeClr>
                </a:solidFill>
                <a:latin typeface="Calibri" panose="020F0502020204030204" pitchFamily="34" charset="0"/>
                <a:cs typeface="Calibri" panose="020F0502020204030204" pitchFamily="34" charset="0"/>
              </a:rPr>
              <a:t>diagnosis:</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12700" marR="5080">
              <a:lnSpc>
                <a:spcPct val="100000"/>
              </a:lnSpc>
              <a:spcBef>
                <a:spcPts val="5"/>
              </a:spcBef>
            </a:pPr>
            <a:r>
              <a:rPr lang="en-US" sz="2400" b="1" spc="-20" dirty="0">
                <a:solidFill>
                  <a:schemeClr val="tx1">
                    <a:lumMod val="95000"/>
                    <a:lumOff val="5000"/>
                  </a:schemeClr>
                </a:solidFill>
                <a:latin typeface="Calibri" panose="020F0502020204030204" pitchFamily="34" charset="0"/>
                <a:cs typeface="Calibri" panose="020F0502020204030204" pitchFamily="34" charset="0"/>
              </a:rPr>
              <a:t>Two</a:t>
            </a:r>
            <a:r>
              <a:rPr lang="en-US" sz="2400" b="1" spc="-10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major</a:t>
            </a:r>
            <a:r>
              <a:rPr lang="en-US" sz="2400" b="1" spc="-3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or</a:t>
            </a:r>
            <a:r>
              <a:rPr lang="en-US" sz="2400" b="1" spc="-3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one</a:t>
            </a:r>
            <a:r>
              <a:rPr lang="en-US" sz="2400" b="1" spc="-70"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major</a:t>
            </a:r>
            <a:r>
              <a:rPr lang="en-US" sz="2400" b="1" spc="-15"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and</a:t>
            </a:r>
            <a:r>
              <a:rPr lang="en-US" sz="2400" b="1" spc="-60" dirty="0">
                <a:solidFill>
                  <a:schemeClr val="tx1">
                    <a:lumMod val="95000"/>
                    <a:lumOff val="5000"/>
                  </a:schemeClr>
                </a:solidFill>
                <a:latin typeface="Calibri" panose="020F0502020204030204" pitchFamily="34" charset="0"/>
                <a:cs typeface="Calibri" panose="020F0502020204030204" pitchFamily="34" charset="0"/>
              </a:rPr>
              <a:t> </a:t>
            </a:r>
            <a:r>
              <a:rPr lang="en-US" sz="2400" b="1" spc="-20" dirty="0">
                <a:solidFill>
                  <a:schemeClr val="tx1">
                    <a:lumMod val="95000"/>
                    <a:lumOff val="5000"/>
                  </a:schemeClr>
                </a:solidFill>
                <a:latin typeface="Calibri" panose="020F0502020204030204" pitchFamily="34" charset="0"/>
                <a:cs typeface="Calibri" panose="020F0502020204030204" pitchFamily="34" charset="0"/>
              </a:rPr>
              <a:t>two</a:t>
            </a:r>
            <a:r>
              <a:rPr lang="en-US" sz="2400" b="1" spc="-100"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minor</a:t>
            </a:r>
            <a:r>
              <a:rPr lang="en-US" sz="2400" b="1" spc="-60" dirty="0">
                <a:solidFill>
                  <a:schemeClr val="tx1">
                    <a:lumMod val="95000"/>
                    <a:lumOff val="5000"/>
                  </a:schemeClr>
                </a:solidFill>
                <a:latin typeface="Calibri" panose="020F0502020204030204" pitchFamily="34" charset="0"/>
                <a:cs typeface="Calibri" panose="020F0502020204030204" pitchFamily="34" charset="0"/>
              </a:rPr>
              <a:t> </a:t>
            </a:r>
            <a:r>
              <a:rPr lang="en-US" sz="2400" b="1" spc="-10" dirty="0">
                <a:solidFill>
                  <a:schemeClr val="tx1">
                    <a:lumMod val="95000"/>
                    <a:lumOff val="5000"/>
                  </a:schemeClr>
                </a:solidFill>
                <a:latin typeface="Calibri" panose="020F0502020204030204" pitchFamily="34" charset="0"/>
                <a:cs typeface="Calibri" panose="020F0502020204030204" pitchFamily="34" charset="0"/>
              </a:rPr>
              <a:t>criteria </a:t>
            </a:r>
            <a:r>
              <a:rPr lang="en-US" sz="2400" b="1" dirty="0">
                <a:solidFill>
                  <a:schemeClr val="tx1">
                    <a:lumMod val="95000"/>
                    <a:lumOff val="5000"/>
                  </a:schemeClr>
                </a:solidFill>
                <a:latin typeface="Calibri" panose="020F0502020204030204" pitchFamily="34" charset="0"/>
                <a:cs typeface="Calibri" panose="020F0502020204030204" pitchFamily="34" charset="0"/>
              </a:rPr>
              <a:t>following</a:t>
            </a:r>
            <a:r>
              <a:rPr lang="en-US" sz="2400" b="1" spc="-114" dirty="0">
                <a:solidFill>
                  <a:schemeClr val="tx1">
                    <a:lumMod val="95000"/>
                    <a:lumOff val="5000"/>
                  </a:schemeClr>
                </a:solidFill>
                <a:latin typeface="Calibri" panose="020F0502020204030204" pitchFamily="34" charset="0"/>
                <a:cs typeface="Calibri" panose="020F0502020204030204" pitchFamily="34" charset="0"/>
              </a:rPr>
              <a:t> </a:t>
            </a:r>
            <a:r>
              <a:rPr lang="en-US" sz="2400" b="1" dirty="0">
                <a:solidFill>
                  <a:schemeClr val="tx1">
                    <a:lumMod val="95000"/>
                    <a:lumOff val="5000"/>
                  </a:schemeClr>
                </a:solidFill>
                <a:latin typeface="Calibri" panose="020F0502020204030204" pitchFamily="34" charset="0"/>
                <a:cs typeface="Calibri" panose="020F0502020204030204" pitchFamily="34" charset="0"/>
              </a:rPr>
              <a:t>GAS</a:t>
            </a:r>
            <a:r>
              <a:rPr lang="en-US" sz="2400" b="1" spc="35" dirty="0">
                <a:solidFill>
                  <a:schemeClr val="tx1">
                    <a:lumMod val="95000"/>
                    <a:lumOff val="5000"/>
                  </a:schemeClr>
                </a:solidFill>
                <a:latin typeface="Calibri" panose="020F0502020204030204" pitchFamily="34" charset="0"/>
                <a:cs typeface="Calibri" panose="020F0502020204030204" pitchFamily="34" charset="0"/>
              </a:rPr>
              <a:t> </a:t>
            </a:r>
            <a:r>
              <a:rPr lang="en-US" sz="2400" b="1" spc="-10" dirty="0">
                <a:solidFill>
                  <a:schemeClr val="tx1">
                    <a:lumMod val="95000"/>
                    <a:lumOff val="5000"/>
                  </a:schemeClr>
                </a:solidFill>
                <a:latin typeface="Calibri" panose="020F0502020204030204" pitchFamily="34" charset="0"/>
                <a:cs typeface="Calibri" panose="020F0502020204030204" pitchFamily="34" charset="0"/>
              </a:rPr>
              <a:t>pharyngitis</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6" name="object 6"/>
          <p:cNvSpPr txBox="1"/>
          <p:nvPr/>
        </p:nvSpPr>
        <p:spPr>
          <a:xfrm>
            <a:off x="7819943" y="673567"/>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a:solidFill>
                <a:schemeClr val="tx1">
                  <a:lumMod val="95000"/>
                  <a:lumOff val="5000"/>
                </a:schemeClr>
              </a:solidFill>
              <a:latin typeface="Microsoft Sans Serif"/>
              <a:cs typeface="Microsoft Sans Serif"/>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1312808"/>
            <a:ext cx="5605145"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solidFill>
                  <a:schemeClr val="tx1">
                    <a:lumMod val="95000"/>
                    <a:lumOff val="5000"/>
                  </a:schemeClr>
                </a:solidFill>
                <a:latin typeface="Calibri" panose="020F0502020204030204" pitchFamily="34" charset="0"/>
                <a:cs typeface="Calibri" panose="020F0502020204030204" pitchFamily="34" charset="0"/>
              </a:rPr>
              <a:t>Laboratory</a:t>
            </a:r>
            <a:r>
              <a:rPr lang="en-US" sz="4000" b="1" spc="-105" dirty="0">
                <a:solidFill>
                  <a:schemeClr val="tx1">
                    <a:lumMod val="95000"/>
                    <a:lumOff val="5000"/>
                  </a:schemeClr>
                </a:solidFill>
                <a:latin typeface="Calibri" panose="020F0502020204030204" pitchFamily="34" charset="0"/>
                <a:cs typeface="Calibri" panose="020F0502020204030204" pitchFamily="34" charset="0"/>
              </a:rPr>
              <a:t> </a:t>
            </a:r>
            <a:r>
              <a:rPr lang="en-US" sz="4000" b="1" spc="-10" dirty="0">
                <a:solidFill>
                  <a:schemeClr val="tx1">
                    <a:lumMod val="95000"/>
                    <a:lumOff val="5000"/>
                  </a:schemeClr>
                </a:solidFill>
                <a:latin typeface="Calibri" panose="020F0502020204030204" pitchFamily="34" charset="0"/>
                <a:cs typeface="Calibri" panose="020F0502020204030204" pitchFamily="34" charset="0"/>
              </a:rPr>
              <a:t>investigations</a:t>
            </a:r>
            <a:endParaRPr lang="en-US" sz="40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object 3"/>
          <p:cNvSpPr txBox="1"/>
          <p:nvPr/>
        </p:nvSpPr>
        <p:spPr>
          <a:xfrm>
            <a:off x="536244" y="2112772"/>
            <a:ext cx="7803515" cy="4279633"/>
          </a:xfrm>
          <a:prstGeom prst="rect">
            <a:avLst/>
          </a:prstGeom>
        </p:spPr>
        <p:txBody>
          <a:bodyPr vert="horz" wrap="square" lIns="0" tIns="195580" rIns="0" bIns="0" rtlCol="0">
            <a:spAutoFit/>
          </a:bodyPr>
          <a:lstStyle/>
          <a:p>
            <a:pPr marL="356870" indent="-344170">
              <a:lnSpc>
                <a:spcPct val="100000"/>
              </a:lnSpc>
              <a:spcBef>
                <a:spcPts val="154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No</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specific</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laboratory</a:t>
            </a:r>
            <a:r>
              <a:rPr sz="2400" spc="-7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investigations</a:t>
            </a:r>
            <a:endParaRPr sz="2400" dirty="0">
              <a:latin typeface="Calibri" panose="020F0502020204030204" pitchFamily="34" charset="0"/>
              <a:cs typeface="Calibri" panose="020F0502020204030204" pitchFamily="34" charset="0"/>
            </a:endParaRPr>
          </a:p>
          <a:p>
            <a:pPr marL="356870" indent="-344170">
              <a:lnSpc>
                <a:spcPct val="100000"/>
              </a:lnSpc>
              <a:spcBef>
                <a:spcPts val="1445"/>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Cultures</a:t>
            </a:r>
            <a:r>
              <a:rPr sz="2400" b="1" spc="-5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are</a:t>
            </a:r>
            <a:r>
              <a:rPr sz="2400" b="1" spc="-4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usually</a:t>
            </a:r>
            <a:r>
              <a:rPr sz="2400" b="1" spc="-7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negative</a:t>
            </a:r>
            <a:endParaRPr sz="2400" dirty="0">
              <a:latin typeface="Calibri" panose="020F0502020204030204" pitchFamily="34" charset="0"/>
              <a:cs typeface="Calibri" panose="020F0502020204030204" pitchFamily="34" charset="0"/>
            </a:endParaRPr>
          </a:p>
          <a:p>
            <a:pPr marL="356870" indent="-344170">
              <a:lnSpc>
                <a:spcPct val="100000"/>
              </a:lnSpc>
              <a:spcBef>
                <a:spcPts val="1440"/>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High</a:t>
            </a:r>
            <a:r>
              <a:rPr sz="2400" b="1" spc="-7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ASO</a:t>
            </a:r>
            <a:r>
              <a:rPr sz="2400" b="1" spc="2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titre:</a:t>
            </a:r>
            <a:endParaRPr sz="2400" dirty="0">
              <a:latin typeface="Calibri" panose="020F0502020204030204" pitchFamily="34" charset="0"/>
              <a:cs typeface="Calibri" panose="020F0502020204030204" pitchFamily="34" charset="0"/>
            </a:endParaRPr>
          </a:p>
          <a:p>
            <a:pPr marL="356870" marR="5080" indent="85090" algn="just">
              <a:lnSpc>
                <a:spcPct val="130100"/>
              </a:lnSpc>
              <a:spcBef>
                <a:spcPts val="575"/>
              </a:spcBef>
            </a:pPr>
            <a:r>
              <a:rPr sz="2400" dirty="0">
                <a:latin typeface="Calibri" panose="020F0502020204030204" pitchFamily="34" charset="0"/>
                <a:cs typeface="Calibri" panose="020F0502020204030204" pitchFamily="34" charset="0"/>
              </a:rPr>
              <a:t>used</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evidence</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previous</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9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because</a:t>
            </a:r>
            <a:r>
              <a:rPr sz="2400" spc="-8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throat </a:t>
            </a:r>
            <a:r>
              <a:rPr sz="2400" dirty="0">
                <a:latin typeface="Calibri" panose="020F0502020204030204" pitchFamily="34" charset="0"/>
                <a:cs typeface="Calibri" panose="020F0502020204030204" pitchFamily="34" charset="0"/>
              </a:rPr>
              <a:t>culture</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results</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are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often</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negative</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time</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patient </a:t>
            </a:r>
            <a:r>
              <a:rPr sz="2400" dirty="0">
                <a:latin typeface="Calibri" panose="020F0502020204030204" pitchFamily="34" charset="0"/>
                <a:cs typeface="Calibri" panose="020F0502020204030204" pitchFamily="34" charset="0"/>
              </a:rPr>
              <a:t>presents</a:t>
            </a:r>
            <a:r>
              <a:rPr sz="2400" spc="-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with</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rheumatic</a:t>
            </a:r>
            <a:r>
              <a:rPr sz="2400" spc="-9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fever.</a:t>
            </a:r>
            <a:endParaRPr sz="2400" dirty="0">
              <a:latin typeface="Calibri" panose="020F0502020204030204" pitchFamily="34" charset="0"/>
              <a:cs typeface="Calibri" panose="020F0502020204030204" pitchFamily="34" charset="0"/>
            </a:endParaRPr>
          </a:p>
          <a:p>
            <a:pPr marL="356870" indent="-344170">
              <a:lnSpc>
                <a:spcPct val="100000"/>
              </a:lnSpc>
              <a:spcBef>
                <a:spcPts val="1440"/>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High</a:t>
            </a:r>
            <a:r>
              <a:rPr sz="2400" b="1" spc="-8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Acute</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phase</a:t>
            </a:r>
            <a:r>
              <a:rPr sz="2400" b="1" spc="-7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reactants</a:t>
            </a:r>
            <a:r>
              <a:rPr sz="2400" b="1" spc="-45" dirty="0">
                <a:latin typeface="Calibri" panose="020F0502020204030204" pitchFamily="34" charset="0"/>
                <a:cs typeface="Calibri" panose="020F0502020204030204" pitchFamily="34" charset="0"/>
              </a:rPr>
              <a:t> </a:t>
            </a:r>
            <a:r>
              <a:rPr sz="2400" spc="580" dirty="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a:p>
            <a:pPr marL="755650" lvl="1" indent="-285750">
              <a:lnSpc>
                <a:spcPct val="100000"/>
              </a:lnSpc>
              <a:spcBef>
                <a:spcPts val="1350"/>
              </a:spcBef>
              <a:buClr>
                <a:srgbClr val="CCCCFF"/>
              </a:buClr>
              <a:buFont typeface="Wingdings"/>
              <a:buChar char=""/>
              <a:tabLst>
                <a:tab pos="755650" algn="l"/>
              </a:tabLst>
            </a:pPr>
            <a:r>
              <a:rPr sz="2400" b="1" dirty="0">
                <a:latin typeface="Calibri" panose="020F0502020204030204" pitchFamily="34" charset="0"/>
                <a:cs typeface="Calibri" panose="020F0502020204030204" pitchFamily="34" charset="0"/>
              </a:rPr>
              <a:t>CRP</a:t>
            </a:r>
            <a:r>
              <a:rPr sz="2400" dirty="0">
                <a:latin typeface="Calibri" panose="020F0502020204030204" pitchFamily="34" charset="0"/>
                <a:cs typeface="Calibri" panose="020F0502020204030204" pitchFamily="34" charset="0"/>
              </a:rPr>
              <a: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SAP,</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Complements,</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Coagulation</a:t>
            </a:r>
            <a:r>
              <a:rPr sz="2400" spc="-5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Proteins</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7586898" y="385964"/>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6244" y="2204852"/>
            <a:ext cx="7637780" cy="3821944"/>
          </a:xfrm>
          <a:prstGeom prst="rect">
            <a:avLst/>
          </a:prstGeom>
        </p:spPr>
        <p:txBody>
          <a:bodyPr vert="horz" wrap="square" lIns="0" tIns="118745" rIns="0" bIns="0" rtlCol="0">
            <a:spAutoFit/>
          </a:bodyPr>
          <a:lstStyle/>
          <a:p>
            <a:pPr marL="356870" indent="-344170">
              <a:lnSpc>
                <a:spcPct val="100000"/>
              </a:lnSpc>
              <a:spcBef>
                <a:spcPts val="935"/>
              </a:spcBef>
              <a:buClr>
                <a:srgbClr val="CCCCFF"/>
              </a:buClr>
              <a:buFont typeface="Wingdings"/>
              <a:buChar char=""/>
              <a:tabLst>
                <a:tab pos="356870" algn="l"/>
              </a:tabLst>
            </a:pPr>
            <a:r>
              <a:rPr sz="2400" b="1" spc="-30" dirty="0">
                <a:latin typeface="Calibri" panose="020F0502020204030204" pitchFamily="34" charset="0"/>
                <a:cs typeface="Calibri" panose="020F0502020204030204" pitchFamily="34" charset="0"/>
              </a:rPr>
              <a:t>Anti-</a:t>
            </a:r>
            <a:r>
              <a:rPr sz="2400" b="1" dirty="0">
                <a:latin typeface="Calibri" panose="020F0502020204030204" pitchFamily="34" charset="0"/>
                <a:cs typeface="Calibri" panose="020F0502020204030204" pitchFamily="34" charset="0"/>
              </a:rPr>
              <a:t>streptococcal</a:t>
            </a:r>
            <a:r>
              <a:rPr sz="2400" b="1" spc="-3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therapy</a:t>
            </a:r>
            <a:endParaRPr sz="2400" dirty="0">
              <a:latin typeface="Calibri" panose="020F0502020204030204" pitchFamily="34" charset="0"/>
              <a:cs typeface="Calibri" panose="020F0502020204030204" pitchFamily="34" charset="0"/>
            </a:endParaRPr>
          </a:p>
          <a:p>
            <a:pPr marL="755015" marR="5080" lvl="1" indent="-285750">
              <a:lnSpc>
                <a:spcPct val="120000"/>
              </a:lnSpc>
              <a:spcBef>
                <a:spcPts val="250"/>
              </a:spcBef>
              <a:buClr>
                <a:srgbClr val="CCCCFF"/>
              </a:buClr>
              <a:buFont typeface="Wingdings"/>
              <a:buChar char=""/>
              <a:tabLst>
                <a:tab pos="756285" algn="l"/>
              </a:tabLst>
            </a:pPr>
            <a:r>
              <a:rPr sz="2400" dirty="0">
                <a:latin typeface="Calibri" panose="020F0502020204030204" pitchFamily="34" charset="0"/>
                <a:cs typeface="Calibri" panose="020F0502020204030204" pitchFamily="34" charset="0"/>
              </a:rPr>
              <a:t>Benzathine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penicillin</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(long</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acting)</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1.2</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million</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units</a:t>
            </a:r>
            <a:r>
              <a:rPr sz="2400" spc="-3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once 	</a:t>
            </a:r>
            <a:r>
              <a:rPr sz="2400" dirty="0">
                <a:latin typeface="Calibri" panose="020F0502020204030204" pitchFamily="34" charset="0"/>
                <a:cs typeface="Calibri" panose="020F0502020204030204" pitchFamily="34" charset="0"/>
              </a:rPr>
              <a:t>(IM</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injection)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oral</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penicillin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10 days,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if</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allergic</a:t>
            </a:r>
            <a:r>
              <a:rPr sz="2400" spc="-2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to 	</a:t>
            </a:r>
            <a:r>
              <a:rPr sz="2400" dirty="0">
                <a:latin typeface="Calibri" panose="020F0502020204030204" pitchFamily="34" charset="0"/>
                <a:cs typeface="Calibri" panose="020F0502020204030204" pitchFamily="34" charset="0"/>
              </a:rPr>
              <a:t>penicillin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erythromycin</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for</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10</a:t>
            </a:r>
            <a:r>
              <a:rPr sz="2400" spc="-1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days</a:t>
            </a:r>
            <a:endParaRPr sz="2400" dirty="0">
              <a:latin typeface="Calibri" panose="020F0502020204030204" pitchFamily="34" charset="0"/>
              <a:cs typeface="Calibri" panose="020F0502020204030204" pitchFamily="34" charset="0"/>
            </a:endParaRPr>
          </a:p>
          <a:p>
            <a:pPr marL="356870" indent="-344170">
              <a:lnSpc>
                <a:spcPct val="100000"/>
              </a:lnSpc>
              <a:spcBef>
                <a:spcPts val="86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Antibiotic</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given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even</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if</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throat</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culture</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negative</a:t>
            </a:r>
            <a:endParaRPr sz="2400" dirty="0">
              <a:latin typeface="Calibri" panose="020F0502020204030204" pitchFamily="34" charset="0"/>
              <a:cs typeface="Calibri" panose="020F0502020204030204" pitchFamily="34" charset="0"/>
            </a:endParaRPr>
          </a:p>
          <a:p>
            <a:pPr marL="356870" indent="-344170">
              <a:lnSpc>
                <a:spcPct val="100000"/>
              </a:lnSpc>
              <a:spcBef>
                <a:spcPts val="235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Salicylates</a:t>
            </a:r>
            <a:r>
              <a:rPr sz="2400" spc="-10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(Aspirin</a:t>
            </a:r>
            <a:r>
              <a:rPr sz="2400" spc="-10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derivatives)</a:t>
            </a:r>
            <a:endParaRPr sz="2400" dirty="0">
              <a:latin typeface="Calibri" panose="020F0502020204030204" pitchFamily="34" charset="0"/>
              <a:cs typeface="Calibri" panose="020F0502020204030204" pitchFamily="34" charset="0"/>
            </a:endParaRPr>
          </a:p>
          <a:p>
            <a:pPr>
              <a:lnSpc>
                <a:spcPct val="100000"/>
              </a:lnSpc>
              <a:spcBef>
                <a:spcPts val="450"/>
              </a:spcBef>
              <a:buClr>
                <a:srgbClr val="CCCCFF"/>
              </a:buClr>
              <a:buFont typeface="Wingdings"/>
              <a:buChar char=""/>
            </a:pPr>
            <a:endParaRPr sz="2400" dirty="0">
              <a:latin typeface="Calibri" panose="020F0502020204030204" pitchFamily="34" charset="0"/>
              <a:cs typeface="Calibri" panose="020F0502020204030204" pitchFamily="34" charset="0"/>
            </a:endParaRPr>
          </a:p>
          <a:p>
            <a:pPr marL="356870" indent="-344170">
              <a:lnSpc>
                <a:spcPct val="100000"/>
              </a:lnSpc>
              <a:spcBef>
                <a:spcPts val="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Corticosteroids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decrease</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inflammation</a:t>
            </a:r>
            <a:r>
              <a:rPr sz="2400" spc="-1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6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fever</a:t>
            </a:r>
            <a:endParaRPr sz="2400" dirty="0">
              <a:latin typeface="Calibri" panose="020F0502020204030204" pitchFamily="34" charset="0"/>
              <a:cs typeface="Calibri" panose="020F0502020204030204" pitchFamily="34" charset="0"/>
            </a:endParaRPr>
          </a:p>
        </p:txBody>
      </p:sp>
      <p:sp>
        <p:nvSpPr>
          <p:cNvPr id="3" name="object 3"/>
          <p:cNvSpPr txBox="1">
            <a:spLocks noGrp="1"/>
          </p:cNvSpPr>
          <p:nvPr>
            <p:ph type="title"/>
          </p:nvPr>
        </p:nvSpPr>
        <p:spPr>
          <a:xfrm>
            <a:off x="536244" y="1198509"/>
            <a:ext cx="2231390" cy="628377"/>
          </a:xfrm>
          <a:prstGeom prst="rect">
            <a:avLst/>
          </a:prstGeom>
        </p:spPr>
        <p:txBody>
          <a:bodyPr vert="horz" wrap="square" lIns="0" tIns="12700" rIns="0" bIns="0" rtlCol="0">
            <a:spAutoFit/>
          </a:bodyPr>
          <a:lstStyle/>
          <a:p>
            <a:pPr marL="12700">
              <a:lnSpc>
                <a:spcPct val="100000"/>
              </a:lnSpc>
              <a:spcBef>
                <a:spcPts val="100"/>
              </a:spcBef>
            </a:pPr>
            <a:r>
              <a:rPr sz="4000" b="1" spc="-10" dirty="0">
                <a:latin typeface="Calibri" panose="020F0502020204030204" pitchFamily="34" charset="0"/>
                <a:cs typeface="Calibri" panose="020F0502020204030204" pitchFamily="34" charset="0"/>
              </a:rPr>
              <a:t>Treatment</a:t>
            </a:r>
            <a:endParaRPr sz="4000" dirty="0">
              <a:latin typeface="Calibri" panose="020F0502020204030204" pitchFamily="34" charset="0"/>
              <a:cs typeface="Calibri" panose="020F0502020204030204" pitchFamily="34" charset="0"/>
            </a:endParaRPr>
          </a:p>
        </p:txBody>
      </p:sp>
      <p:sp>
        <p:nvSpPr>
          <p:cNvPr id="4" name="object 4"/>
          <p:cNvSpPr txBox="1"/>
          <p:nvPr/>
        </p:nvSpPr>
        <p:spPr>
          <a:xfrm>
            <a:off x="7696200" y="533400"/>
            <a:ext cx="1239520" cy="260328"/>
          </a:xfrm>
          <a:prstGeom prst="rect">
            <a:avLst/>
          </a:prstGeom>
        </p:spPr>
        <p:txBody>
          <a:bodyPr vert="horz" wrap="square" lIns="0" tIns="13970" rIns="0" bIns="0" rtlCol="0">
            <a:spAutoFit/>
          </a:bodyPr>
          <a:lstStyle/>
          <a:p>
            <a:pPr marL="12700">
              <a:lnSpc>
                <a:spcPct val="100000"/>
              </a:lnSpc>
              <a:spcBef>
                <a:spcPts val="110"/>
              </a:spcBef>
            </a:pPr>
            <a:r>
              <a:rPr lang="en-US" sz="1600" spc="-10" dirty="0">
                <a:solidFill>
                  <a:schemeClr val="tx1">
                    <a:lumMod val="95000"/>
                    <a:lumOff val="5000"/>
                  </a:schemeClr>
                </a:solidFill>
                <a:latin typeface="Microsoft Sans Serif"/>
                <a:cs typeface="Microsoft Sans Serif"/>
              </a:rPr>
              <a:t>vertical</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1297581"/>
            <a:ext cx="8538845" cy="628377"/>
          </a:xfrm>
          <a:prstGeom prst="rect">
            <a:avLst/>
          </a:prstGeom>
        </p:spPr>
        <p:txBody>
          <a:bodyPr vert="horz" wrap="square" lIns="0" tIns="12700" rIns="0" bIns="0" rtlCol="0">
            <a:spAutoFit/>
          </a:bodyPr>
          <a:lstStyle/>
          <a:p>
            <a:pPr marL="12700">
              <a:lnSpc>
                <a:spcPct val="100000"/>
              </a:lnSpc>
              <a:spcBef>
                <a:spcPts val="100"/>
              </a:spcBef>
            </a:pPr>
            <a:r>
              <a:rPr lang="en-US" sz="4000" b="1" spc="-10" dirty="0">
                <a:solidFill>
                  <a:schemeClr val="tx1">
                    <a:lumMod val="95000"/>
                    <a:lumOff val="5000"/>
                  </a:schemeClr>
                </a:solidFill>
                <a:latin typeface="Calibri" panose="020F0502020204030204" pitchFamily="34" charset="0"/>
                <a:cs typeface="Calibri" panose="020F0502020204030204" pitchFamily="34" charset="0"/>
              </a:rPr>
              <a:t>Post-</a:t>
            </a:r>
            <a:r>
              <a:rPr lang="en-US" sz="4000" b="1" dirty="0">
                <a:solidFill>
                  <a:schemeClr val="tx1">
                    <a:lumMod val="95000"/>
                    <a:lumOff val="5000"/>
                  </a:schemeClr>
                </a:solidFill>
                <a:latin typeface="Calibri" panose="020F0502020204030204" pitchFamily="34" charset="0"/>
                <a:cs typeface="Calibri" panose="020F0502020204030204" pitchFamily="34" charset="0"/>
              </a:rPr>
              <a:t>streptococcal</a:t>
            </a:r>
            <a:r>
              <a:rPr lang="en-US" sz="4000" b="1" spc="-25" dirty="0">
                <a:solidFill>
                  <a:schemeClr val="tx1">
                    <a:lumMod val="95000"/>
                    <a:lumOff val="5000"/>
                  </a:schemeClr>
                </a:solidFill>
                <a:latin typeface="Calibri" panose="020F0502020204030204" pitchFamily="34" charset="0"/>
                <a:cs typeface="Calibri" panose="020F0502020204030204" pitchFamily="34" charset="0"/>
              </a:rPr>
              <a:t> </a:t>
            </a:r>
            <a:r>
              <a:rPr lang="en-US" sz="4000" b="1" spc="-10" dirty="0">
                <a:solidFill>
                  <a:schemeClr val="tx1">
                    <a:lumMod val="95000"/>
                    <a:lumOff val="5000"/>
                  </a:schemeClr>
                </a:solidFill>
                <a:latin typeface="Calibri" panose="020F0502020204030204" pitchFamily="34" charset="0"/>
                <a:cs typeface="Calibri" panose="020F0502020204030204" pitchFamily="34" charset="0"/>
              </a:rPr>
              <a:t>glomerulonephritis</a:t>
            </a:r>
            <a:endParaRPr lang="en-US" sz="40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object 3"/>
          <p:cNvSpPr txBox="1"/>
          <p:nvPr/>
        </p:nvSpPr>
        <p:spPr>
          <a:xfrm>
            <a:off x="536244" y="2060418"/>
            <a:ext cx="8014334" cy="4112260"/>
          </a:xfrm>
          <a:prstGeom prst="rect">
            <a:avLst/>
          </a:prstGeom>
        </p:spPr>
        <p:txBody>
          <a:bodyPr vert="horz" wrap="square" lIns="0" tIns="228600" rIns="0" bIns="0" rtlCol="0">
            <a:spAutoFit/>
          </a:bodyPr>
          <a:lstStyle/>
          <a:p>
            <a:pPr marL="12700">
              <a:lnSpc>
                <a:spcPct val="100000"/>
              </a:lnSpc>
              <a:spcBef>
                <a:spcPts val="1800"/>
              </a:spcBef>
            </a:pPr>
            <a:r>
              <a:rPr sz="3200" spc="-10" dirty="0">
                <a:latin typeface="Calibri" panose="020F0502020204030204" pitchFamily="34" charset="0"/>
                <a:cs typeface="Calibri" panose="020F0502020204030204" pitchFamily="34" charset="0"/>
              </a:rPr>
              <a:t>Pathogenesis</a:t>
            </a:r>
            <a:endParaRPr sz="3200" dirty="0">
              <a:latin typeface="Calibri" panose="020F0502020204030204" pitchFamily="34" charset="0"/>
              <a:cs typeface="Calibri" panose="020F0502020204030204" pitchFamily="34" charset="0"/>
            </a:endParaRPr>
          </a:p>
          <a:p>
            <a:pPr marL="356870" indent="-344170">
              <a:lnSpc>
                <a:spcPct val="100000"/>
              </a:lnSpc>
              <a:spcBef>
                <a:spcPts val="128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Follows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GAS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skin</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pharynx)</a:t>
            </a:r>
            <a:endParaRPr sz="2400" dirty="0">
              <a:latin typeface="Calibri" panose="020F0502020204030204" pitchFamily="34" charset="0"/>
              <a:cs typeface="Calibri" panose="020F0502020204030204" pitchFamily="34" charset="0"/>
            </a:endParaRPr>
          </a:p>
          <a:p>
            <a:pPr marL="356870" marR="5080" indent="-344805">
              <a:lnSpc>
                <a:spcPct val="120000"/>
              </a:lnSpc>
              <a:spcBef>
                <a:spcPts val="575"/>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Antibody against</a:t>
            </a:r>
            <a:r>
              <a:rPr sz="2400" b="1" spc="-6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M</a:t>
            </a:r>
            <a:r>
              <a:rPr sz="2400" b="1"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protein</a:t>
            </a:r>
            <a:r>
              <a:rPr sz="2400" b="1" spc="-5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cross</a:t>
            </a:r>
            <a:r>
              <a:rPr sz="2400" b="1"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reacts</a:t>
            </a:r>
            <a:r>
              <a:rPr sz="2400" b="1" spc="-5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between</a:t>
            </a:r>
            <a:r>
              <a:rPr sz="2400" b="1" spc="-120" dirty="0">
                <a:latin typeface="Calibri" panose="020F0502020204030204" pitchFamily="34" charset="0"/>
                <a:cs typeface="Calibri" panose="020F0502020204030204" pitchFamily="34" charset="0"/>
              </a:rPr>
              <a:t> </a:t>
            </a:r>
            <a:r>
              <a:rPr sz="2400" b="1" spc="-25" dirty="0">
                <a:latin typeface="Calibri" panose="020F0502020204030204" pitchFamily="34" charset="0"/>
                <a:cs typeface="Calibri" panose="020F0502020204030204" pitchFamily="34" charset="0"/>
              </a:rPr>
              <a:t>the </a:t>
            </a:r>
            <a:r>
              <a:rPr sz="2400" b="1" dirty="0">
                <a:latin typeface="Calibri" panose="020F0502020204030204" pitchFamily="34" charset="0"/>
                <a:cs typeface="Calibri" panose="020F0502020204030204" pitchFamily="34" charset="0"/>
              </a:rPr>
              <a:t>cell</a:t>
            </a:r>
            <a:r>
              <a:rPr sz="2400" b="1"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wall</a:t>
            </a:r>
            <a:r>
              <a:rPr sz="2400" b="1" spc="-9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of</a:t>
            </a:r>
            <a:r>
              <a:rPr sz="2400" b="1" spc="1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S.</a:t>
            </a:r>
            <a:r>
              <a:rPr sz="2400" b="1" i="1" spc="-2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pyogenes</a:t>
            </a:r>
            <a:r>
              <a:rPr sz="2400" b="1" i="1" spc="-2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and</a:t>
            </a:r>
            <a:r>
              <a:rPr sz="2400" b="1" spc="-1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glomeruli</a:t>
            </a:r>
            <a:r>
              <a:rPr sz="2400" b="1"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of</a:t>
            </a:r>
            <a:r>
              <a:rPr sz="2400" b="1" spc="-2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the</a:t>
            </a:r>
            <a:r>
              <a:rPr sz="2400" b="1" spc="-2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kidney</a:t>
            </a:r>
            <a:endParaRPr sz="2400" dirty="0">
              <a:latin typeface="Calibri" panose="020F0502020204030204" pitchFamily="34" charset="0"/>
              <a:cs typeface="Calibri" panose="020F0502020204030204" pitchFamily="34" charset="0"/>
            </a:endParaRPr>
          </a:p>
          <a:p>
            <a:pPr marL="356235" indent="-343535">
              <a:lnSpc>
                <a:spcPct val="100000"/>
              </a:lnSpc>
              <a:spcBef>
                <a:spcPts val="1155"/>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Deposition</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Ag</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Ab</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complexes,</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activation</a:t>
            </a:r>
            <a:r>
              <a:rPr sz="2400" spc="-3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of</a:t>
            </a:r>
            <a:endParaRPr sz="2400" dirty="0">
              <a:latin typeface="Calibri" panose="020F0502020204030204" pitchFamily="34" charset="0"/>
              <a:cs typeface="Calibri" panose="020F0502020204030204" pitchFamily="34" charset="0"/>
            </a:endParaRPr>
          </a:p>
          <a:p>
            <a:pPr marL="356870">
              <a:lnSpc>
                <a:spcPct val="100000"/>
              </a:lnSpc>
              <a:spcBef>
                <a:spcPts val="580"/>
              </a:spcBef>
            </a:pPr>
            <a:r>
              <a:rPr sz="2400" dirty="0">
                <a:latin typeface="Calibri" panose="020F0502020204030204" pitchFamily="34" charset="0"/>
                <a:cs typeface="Calibri" panose="020F0502020204030204" pitchFamily="34" charset="0"/>
              </a:rPr>
              <a:t>complement</a:t>
            </a:r>
            <a:r>
              <a:rPr sz="2400" spc="-12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(C3)</a:t>
            </a:r>
            <a:endParaRPr sz="2400" dirty="0">
              <a:latin typeface="Calibri" panose="020F0502020204030204" pitchFamily="34" charset="0"/>
              <a:cs typeface="Calibri" panose="020F0502020204030204" pitchFamily="34" charset="0"/>
            </a:endParaRPr>
          </a:p>
          <a:p>
            <a:pPr marL="356870" marR="110489" indent="-344805">
              <a:lnSpc>
                <a:spcPct val="120000"/>
              </a:lnSpc>
              <a:spcBef>
                <a:spcPts val="57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Characterized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by</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damage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glomeruli</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kidneys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due</a:t>
            </a:r>
            <a:r>
              <a:rPr sz="2400" spc="-4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to </a:t>
            </a:r>
            <a:r>
              <a:rPr sz="2400" dirty="0">
                <a:latin typeface="Calibri" panose="020F0502020204030204" pitchFamily="34" charset="0"/>
                <a:cs typeface="Calibri" panose="020F0502020204030204" pitchFamily="34" charset="0"/>
              </a:rPr>
              <a:t>inflammatory</a:t>
            </a:r>
            <a:r>
              <a:rPr sz="2400" spc="-8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response</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7783072" y="420606"/>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305DB7-9AF5-8A2D-8451-EAF71C257222}"/>
              </a:ext>
            </a:extLst>
          </p:cNvPr>
          <p:cNvSpPr txBox="1"/>
          <p:nvPr/>
        </p:nvSpPr>
        <p:spPr>
          <a:xfrm>
            <a:off x="870520" y="755993"/>
            <a:ext cx="4572000"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Learning</a:t>
            </a:r>
            <a:r>
              <a:rPr lang="en-US" sz="4000" b="1" spc="-7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objectives</a:t>
            </a:r>
            <a:endParaRPr lang="en-PK" sz="4000" dirty="0">
              <a:latin typeface="Calibri" panose="020F0502020204030204" pitchFamily="34" charset="0"/>
              <a:cs typeface="Calibri" panose="020F0502020204030204" pitchFamily="34" charset="0"/>
            </a:endParaRPr>
          </a:p>
        </p:txBody>
      </p:sp>
      <p:sp>
        <p:nvSpPr>
          <p:cNvPr id="11" name="Rectangle 1">
            <a:extLst>
              <a:ext uri="{FF2B5EF4-FFF2-40B4-BE49-F238E27FC236}">
                <a16:creationId xmlns:a16="http://schemas.microsoft.com/office/drawing/2014/main" id="{96179A21-CDA2-D6B7-3049-D3BE4513984D}"/>
              </a:ext>
            </a:extLst>
          </p:cNvPr>
          <p:cNvSpPr>
            <a:spLocks noChangeArrowheads="1"/>
          </p:cNvSpPr>
          <p:nvPr/>
        </p:nvSpPr>
        <p:spPr bwMode="auto">
          <a:xfrm>
            <a:off x="517240" y="1463879"/>
            <a:ext cx="810952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Classification:</a:t>
            </a:r>
            <a:r>
              <a:rPr kumimoji="0" lang="en-PK" altLang="en-PK"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Differentiate between the various groups of streptococci based on their </a:t>
            </a:r>
            <a:r>
              <a:rPr kumimoji="0" lang="en-PK" altLang="en-PK"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hemolytic</a:t>
            </a:r>
            <a:r>
              <a:rPr kumimoji="0" lang="en-PK" altLang="en-PK"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patterns (alpha, beta, gamma) and Lancefield serological classification.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Pathogenesis:</a:t>
            </a:r>
            <a:r>
              <a:rPr kumimoji="0" lang="en-PK" altLang="en-PK"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Describe the mechanisms by which streptococci cause disease, including virulence factors like M protein, hyaluronic acid capsule, and toxins (e.g., streptolysin O, pyrogenic exotoxins).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Streptococcus pyogenes:</a:t>
            </a:r>
            <a:r>
              <a:rPr kumimoji="0" lang="en-PK" altLang="en-PK"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Identify the clinical manifestations of </a:t>
            </a:r>
            <a:r>
              <a:rPr kumimoji="0" lang="en-PK" altLang="en-PK"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Streptococcus pyogenes</a:t>
            </a:r>
            <a:r>
              <a:rPr kumimoji="0" lang="en-PK" altLang="en-PK"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infections, such as pharyngitis, scarlet fever, impetigo, erysipelas, and invasive diseases like necrotizing fasciitis and toxic shock syndrome.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Diagnosis:</a:t>
            </a:r>
            <a:r>
              <a:rPr kumimoji="0" lang="en-PK" altLang="en-PK"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Outline the laboratory methods used to diagnose streptococcal infections, including Gram staining, culture, serological tests, and molecular techniques.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Treatment and Prevention:</a:t>
            </a:r>
            <a:r>
              <a:rPr kumimoji="0" lang="en-PK" altLang="en-PK"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Discuss the appropriate antibiotic treatment for streptococcal infections and strategies for prevention, such as vaccination (e.g., pneumococcal vaccine) and prophylaxis (e.g., for rheumatic fever).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1274709"/>
            <a:ext cx="3681095"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Clinical</a:t>
            </a:r>
            <a:r>
              <a:rPr lang="en-US" sz="4000" b="1" spc="-7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features</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536244" y="2045716"/>
            <a:ext cx="6603365" cy="4715393"/>
          </a:xfrm>
          <a:prstGeom prst="rect">
            <a:avLst/>
          </a:prstGeom>
        </p:spPr>
        <p:txBody>
          <a:bodyPr vert="horz" wrap="square" lIns="0" tIns="158750" rIns="0" bIns="0" rtlCol="0">
            <a:spAutoFit/>
          </a:bodyPr>
          <a:lstStyle/>
          <a:p>
            <a:pPr marL="356870" indent="-344170">
              <a:lnSpc>
                <a:spcPct val="100000"/>
              </a:lnSpc>
              <a:spcBef>
                <a:spcPts val="125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Most</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common</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children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2-12</a:t>
            </a:r>
            <a:r>
              <a:rPr sz="2400" spc="-4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yrs</a:t>
            </a:r>
            <a:endParaRPr sz="2400" dirty="0">
              <a:latin typeface="Calibri" panose="020F0502020204030204" pitchFamily="34" charset="0"/>
              <a:cs typeface="Calibri" panose="020F0502020204030204" pitchFamily="34" charset="0"/>
            </a:endParaRPr>
          </a:p>
          <a:p>
            <a:pPr marL="356870" indent="-344170">
              <a:lnSpc>
                <a:spcPct val="100000"/>
              </a:lnSpc>
              <a:spcBef>
                <a:spcPts val="115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Symptoms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occur</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10-</a:t>
            </a:r>
            <a:r>
              <a:rPr sz="2400" dirty="0">
                <a:latin typeface="Calibri" panose="020F0502020204030204" pitchFamily="34" charset="0"/>
                <a:cs typeface="Calibri" panose="020F0502020204030204" pitchFamily="34" charset="0"/>
              </a:rPr>
              <a:t>21</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days after</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infection</a:t>
            </a:r>
            <a:endParaRPr sz="2400" dirty="0">
              <a:latin typeface="Calibri" panose="020F0502020204030204" pitchFamily="34" charset="0"/>
              <a:cs typeface="Calibri" panose="020F0502020204030204" pitchFamily="34" charset="0"/>
            </a:endParaRPr>
          </a:p>
          <a:p>
            <a:pPr marL="755650" lvl="1" indent="-285750">
              <a:lnSpc>
                <a:spcPct val="100000"/>
              </a:lnSpc>
              <a:spcBef>
                <a:spcPts val="1155"/>
              </a:spcBef>
              <a:buClr>
                <a:srgbClr val="CCCCFF"/>
              </a:buClr>
              <a:buFont typeface="Wingdings"/>
              <a:buChar char=""/>
              <a:tabLst>
                <a:tab pos="755650" algn="l"/>
              </a:tabLst>
            </a:pPr>
            <a:r>
              <a:rPr sz="2400" spc="-10" dirty="0">
                <a:latin typeface="Calibri" panose="020F0502020204030204" pitchFamily="34" charset="0"/>
                <a:cs typeface="Calibri" panose="020F0502020204030204" pitchFamily="34" charset="0"/>
              </a:rPr>
              <a:t>Haematuria</a:t>
            </a:r>
            <a:endParaRPr sz="2400" dirty="0">
              <a:latin typeface="Calibri" panose="020F0502020204030204" pitchFamily="34" charset="0"/>
              <a:cs typeface="Calibri" panose="020F0502020204030204" pitchFamily="34" charset="0"/>
            </a:endParaRPr>
          </a:p>
          <a:p>
            <a:pPr marL="755650" lvl="1" indent="-285750">
              <a:lnSpc>
                <a:spcPct val="100000"/>
              </a:lnSpc>
              <a:spcBef>
                <a:spcPts val="1150"/>
              </a:spcBef>
              <a:buClr>
                <a:srgbClr val="CCCCFF"/>
              </a:buClr>
              <a:buFont typeface="Wingdings"/>
              <a:buChar char=""/>
              <a:tabLst>
                <a:tab pos="755650" algn="l"/>
              </a:tabLst>
            </a:pPr>
            <a:r>
              <a:rPr sz="2400" spc="-10" dirty="0">
                <a:latin typeface="Calibri" panose="020F0502020204030204" pitchFamily="34" charset="0"/>
                <a:cs typeface="Calibri" panose="020F0502020204030204" pitchFamily="34" charset="0"/>
              </a:rPr>
              <a:t>Proteinuria</a:t>
            </a:r>
            <a:endParaRPr sz="2400" dirty="0">
              <a:latin typeface="Calibri" panose="020F0502020204030204" pitchFamily="34" charset="0"/>
              <a:cs typeface="Calibri" panose="020F0502020204030204" pitchFamily="34" charset="0"/>
            </a:endParaRPr>
          </a:p>
          <a:p>
            <a:pPr marL="755650" lvl="1" indent="-285750">
              <a:lnSpc>
                <a:spcPct val="100000"/>
              </a:lnSpc>
              <a:spcBef>
                <a:spcPts val="1160"/>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Decreased</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GFR,</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oliguria</a:t>
            </a:r>
            <a:endParaRPr sz="2400" dirty="0">
              <a:latin typeface="Calibri" panose="020F0502020204030204" pitchFamily="34" charset="0"/>
              <a:cs typeface="Calibri" panose="020F0502020204030204" pitchFamily="34" charset="0"/>
            </a:endParaRPr>
          </a:p>
          <a:p>
            <a:pPr marL="755650" lvl="1" indent="-285750">
              <a:lnSpc>
                <a:spcPct val="100000"/>
              </a:lnSpc>
              <a:spcBef>
                <a:spcPts val="1150"/>
              </a:spcBef>
              <a:buClr>
                <a:srgbClr val="CCCCFF"/>
              </a:buClr>
              <a:buFont typeface="Wingdings"/>
              <a:buChar char=""/>
              <a:tabLst>
                <a:tab pos="755650" algn="l"/>
              </a:tabLst>
            </a:pPr>
            <a:r>
              <a:rPr sz="2400" spc="-10" dirty="0">
                <a:latin typeface="Calibri" panose="020F0502020204030204" pitchFamily="34" charset="0"/>
                <a:cs typeface="Calibri" panose="020F0502020204030204" pitchFamily="34" charset="0"/>
              </a:rPr>
              <a:t>Hypertension</a:t>
            </a:r>
            <a:endParaRPr sz="2400" dirty="0">
              <a:latin typeface="Calibri" panose="020F0502020204030204" pitchFamily="34" charset="0"/>
              <a:cs typeface="Calibri" panose="020F0502020204030204" pitchFamily="34" charset="0"/>
            </a:endParaRPr>
          </a:p>
          <a:p>
            <a:pPr marL="755650" lvl="1" indent="-285750">
              <a:lnSpc>
                <a:spcPct val="100000"/>
              </a:lnSpc>
              <a:spcBef>
                <a:spcPts val="1155"/>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Edema</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around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eyes</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(face),</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feet</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ankles</a:t>
            </a:r>
            <a:endParaRPr sz="2400" dirty="0">
              <a:latin typeface="Calibri" panose="020F0502020204030204" pitchFamily="34" charset="0"/>
              <a:cs typeface="Calibri" panose="020F0502020204030204" pitchFamily="34" charset="0"/>
            </a:endParaRPr>
          </a:p>
          <a:p>
            <a:pPr marL="755650" lvl="1" indent="-285750">
              <a:lnSpc>
                <a:spcPct val="100000"/>
              </a:lnSpc>
              <a:spcBef>
                <a:spcPts val="1155"/>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“Smoky”</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urine</a:t>
            </a:r>
            <a:r>
              <a:rPr sz="2400" spc="15" dirty="0">
                <a:latin typeface="Calibri" panose="020F0502020204030204" pitchFamily="34" charset="0"/>
                <a:cs typeface="Calibri" panose="020F0502020204030204" pitchFamily="34" charset="0"/>
              </a:rPr>
              <a:t> </a:t>
            </a:r>
            <a:r>
              <a:rPr sz="2400" spc="250" dirty="0">
                <a:latin typeface="Calibri" panose="020F0502020204030204" pitchFamily="34" charset="0"/>
                <a:cs typeface="Calibri" panose="020F0502020204030204" pitchFamily="34" charset="0"/>
              </a:rPr>
              <a:t>…due</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 </a:t>
            </a:r>
            <a:r>
              <a:rPr sz="2400" spc="-20" dirty="0">
                <a:latin typeface="Calibri" panose="020F0502020204030204" pitchFamily="34" charset="0"/>
                <a:cs typeface="Calibri" panose="020F0502020204030204" pitchFamily="34" charset="0"/>
              </a:rPr>
              <a:t>RBCs</a:t>
            </a:r>
            <a:endParaRPr sz="2400" dirty="0">
              <a:latin typeface="Calibri" panose="020F0502020204030204" pitchFamily="34" charset="0"/>
              <a:cs typeface="Calibri" panose="020F0502020204030204" pitchFamily="34" charset="0"/>
            </a:endParaRPr>
          </a:p>
          <a:p>
            <a:pPr marL="755650" lvl="1" indent="-285750">
              <a:lnSpc>
                <a:spcPct val="100000"/>
              </a:lnSpc>
              <a:spcBef>
                <a:spcPts val="1155"/>
              </a:spcBef>
              <a:buClr>
                <a:srgbClr val="CCCCFF"/>
              </a:buClr>
              <a:buFont typeface="Wingdings"/>
              <a:buChar char=""/>
              <a:tabLst>
                <a:tab pos="755650" algn="l"/>
              </a:tabLst>
            </a:pPr>
            <a:r>
              <a:rPr sz="2400" dirty="0">
                <a:latin typeface="Calibri" panose="020F0502020204030204" pitchFamily="34" charset="0"/>
                <a:cs typeface="Calibri" panose="020F0502020204030204" pitchFamily="34" charset="0"/>
              </a:rPr>
              <a:t>Ascites</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pleural</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effusion</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7652179" y="457200"/>
            <a:ext cx="671195" cy="260328"/>
          </a:xfrm>
          <a:prstGeom prst="rect">
            <a:avLst/>
          </a:prstGeom>
        </p:spPr>
        <p:txBody>
          <a:bodyPr vert="horz" wrap="square" lIns="0" tIns="13970" rIns="0" bIns="0" rtlCol="0">
            <a:spAutoFit/>
          </a:bodyPr>
          <a:lstStyle/>
          <a:p>
            <a:pPr marL="12700">
              <a:lnSpc>
                <a:spcPct val="100000"/>
              </a:lnSpc>
              <a:spcBef>
                <a:spcPts val="110"/>
              </a:spcBef>
            </a:pPr>
            <a:r>
              <a:rPr sz="1600" spc="-10" dirty="0">
                <a:solidFill>
                  <a:schemeClr val="tx1">
                    <a:lumMod val="95000"/>
                    <a:lumOff val="5000"/>
                  </a:schemeClr>
                </a:solidFill>
                <a:latin typeface="Microsoft Sans Serif"/>
                <a:cs typeface="Microsoft Sans Serif"/>
              </a:rPr>
              <a:t>vertical</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1488449"/>
            <a:ext cx="5605145"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Laboratory</a:t>
            </a:r>
            <a:r>
              <a:rPr lang="en-US" sz="4000" b="1" spc="-10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investigations</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307340" y="2264745"/>
            <a:ext cx="6575425" cy="2770505"/>
          </a:xfrm>
          <a:prstGeom prst="rect">
            <a:avLst/>
          </a:prstGeom>
        </p:spPr>
        <p:txBody>
          <a:bodyPr vert="horz" wrap="square" lIns="0" tIns="196215" rIns="0" bIns="0" rtlCol="0">
            <a:spAutoFit/>
          </a:bodyPr>
          <a:lstStyle/>
          <a:p>
            <a:pPr marL="356870" indent="-344170">
              <a:lnSpc>
                <a:spcPct val="100000"/>
              </a:lnSpc>
              <a:spcBef>
                <a:spcPts val="154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No</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specific</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laboratory</a:t>
            </a:r>
            <a:r>
              <a:rPr sz="2400" spc="-4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investigations</a:t>
            </a:r>
            <a:endParaRPr sz="2400" dirty="0">
              <a:latin typeface="Calibri" panose="020F0502020204030204" pitchFamily="34" charset="0"/>
              <a:cs typeface="Calibri" panose="020F0502020204030204" pitchFamily="34" charset="0"/>
            </a:endParaRPr>
          </a:p>
          <a:p>
            <a:pPr marL="356870" indent="-344170">
              <a:lnSpc>
                <a:spcPct val="100000"/>
              </a:lnSpc>
              <a:spcBef>
                <a:spcPts val="144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Cultures</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are</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usually</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negative</a:t>
            </a:r>
            <a:endParaRPr sz="2400" dirty="0">
              <a:latin typeface="Calibri" panose="020F0502020204030204" pitchFamily="34" charset="0"/>
              <a:cs typeface="Calibri" panose="020F0502020204030204" pitchFamily="34" charset="0"/>
            </a:endParaRPr>
          </a:p>
          <a:p>
            <a:pPr marL="356870" indent="-344170">
              <a:lnSpc>
                <a:spcPct val="100000"/>
              </a:lnSpc>
              <a:spcBef>
                <a:spcPts val="144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Low</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C3,</a:t>
            </a:r>
            <a:r>
              <a:rPr sz="2400" spc="-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Normal</a:t>
            </a:r>
            <a:r>
              <a:rPr sz="2400" spc="-40"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C4</a:t>
            </a:r>
            <a:endParaRPr sz="2400" dirty="0">
              <a:latin typeface="Calibri" panose="020F0502020204030204" pitchFamily="34" charset="0"/>
              <a:cs typeface="Calibri" panose="020F0502020204030204" pitchFamily="34" charset="0"/>
            </a:endParaRPr>
          </a:p>
          <a:p>
            <a:pPr marL="356870" indent="-344170">
              <a:lnSpc>
                <a:spcPct val="100000"/>
              </a:lnSpc>
              <a:spcBef>
                <a:spcPts val="144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Normal/High</a:t>
            </a:r>
            <a:r>
              <a:rPr sz="2400" spc="-6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Antistreptolysin</a:t>
            </a:r>
            <a:r>
              <a:rPr sz="2400" b="1" spc="-1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a:t>
            </a:r>
            <a:r>
              <a:rPr sz="2400" b="1" spc="-114"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titre</a:t>
            </a:r>
            <a:r>
              <a:rPr sz="2400" b="1" spc="-9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(ASOT)</a:t>
            </a:r>
            <a:endParaRPr sz="2400" dirty="0">
              <a:latin typeface="Calibri" panose="020F0502020204030204" pitchFamily="34" charset="0"/>
              <a:cs typeface="Calibri" panose="020F0502020204030204" pitchFamily="34" charset="0"/>
            </a:endParaRPr>
          </a:p>
          <a:p>
            <a:pPr marL="356870" indent="-344170">
              <a:lnSpc>
                <a:spcPct val="100000"/>
              </a:lnSpc>
              <a:spcBef>
                <a:spcPts val="144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Titers</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1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anti-</a:t>
            </a:r>
            <a:r>
              <a:rPr sz="2400" b="1" dirty="0">
                <a:latin typeface="Calibri" panose="020F0502020204030204" pitchFamily="34" charset="0"/>
                <a:cs typeface="Calibri" panose="020F0502020204030204" pitchFamily="34" charset="0"/>
              </a:rPr>
              <a:t>DNase</a:t>
            </a:r>
            <a:r>
              <a:rPr sz="2400" b="1" spc="-5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B</a:t>
            </a:r>
            <a:r>
              <a:rPr sz="2400" b="1"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are</a:t>
            </a:r>
            <a:r>
              <a:rPr sz="2400" spc="-20" dirty="0">
                <a:latin typeface="Calibri" panose="020F0502020204030204" pitchFamily="34" charset="0"/>
                <a:cs typeface="Calibri" panose="020F0502020204030204" pitchFamily="34" charset="0"/>
              </a:rPr>
              <a:t> high</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7819943" y="685800"/>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244" y="1564649"/>
            <a:ext cx="534797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Treatment</a:t>
            </a:r>
            <a:r>
              <a:rPr lang="en-US" sz="4000" b="1" spc="-5"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and</a:t>
            </a:r>
            <a:r>
              <a:rPr lang="en-US" sz="4000" b="1" spc="-3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recovery</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536244" y="2579065"/>
            <a:ext cx="7890509" cy="3355975"/>
          </a:xfrm>
          <a:prstGeom prst="rect">
            <a:avLst/>
          </a:prstGeom>
        </p:spPr>
        <p:txBody>
          <a:bodyPr vert="horz" wrap="square" lIns="0" tIns="12700" rIns="0" bIns="0" rtlCol="0">
            <a:spAutoFit/>
          </a:bodyPr>
          <a:lstStyle/>
          <a:p>
            <a:pPr marL="356235" indent="-343535">
              <a:lnSpc>
                <a:spcPct val="100000"/>
              </a:lnSpc>
              <a:spcBef>
                <a:spcPts val="100"/>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Conservative</a:t>
            </a:r>
            <a:r>
              <a:rPr sz="2400" spc="-10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management</a:t>
            </a:r>
            <a:endParaRPr sz="2400" dirty="0">
              <a:latin typeface="Calibri" panose="020F0502020204030204" pitchFamily="34" charset="0"/>
              <a:cs typeface="Calibri" panose="020F0502020204030204" pitchFamily="34" charset="0"/>
            </a:endParaRPr>
          </a:p>
          <a:p>
            <a:pPr marL="355600" marR="5080" indent="-343535">
              <a:lnSpc>
                <a:spcPct val="150100"/>
              </a:lnSpc>
              <a:spcBef>
                <a:spcPts val="57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Penicillin</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Erythromycin</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eradicate</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residual</a:t>
            </a:r>
            <a:r>
              <a:rPr sz="2400" spc="-7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strep 	infection</a:t>
            </a:r>
            <a:endParaRPr sz="2400" dirty="0">
              <a:latin typeface="Calibri" panose="020F0502020204030204" pitchFamily="34" charset="0"/>
              <a:cs typeface="Calibri" panose="020F0502020204030204" pitchFamily="34" charset="0"/>
            </a:endParaRPr>
          </a:p>
          <a:p>
            <a:pPr marL="356235" indent="-343535">
              <a:lnSpc>
                <a:spcPct val="100000"/>
              </a:lnSpc>
              <a:spcBef>
                <a:spcPts val="2020"/>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99%</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complete</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recovery</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children</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3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85%</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adults</a:t>
            </a:r>
            <a:endParaRPr sz="2400" dirty="0">
              <a:latin typeface="Calibri" panose="020F0502020204030204" pitchFamily="34" charset="0"/>
              <a:cs typeface="Calibri" panose="020F0502020204030204" pitchFamily="34" charset="0"/>
            </a:endParaRPr>
          </a:p>
          <a:p>
            <a:pPr marL="356870" marR="508634" indent="-344805">
              <a:lnSpc>
                <a:spcPct val="150100"/>
              </a:lnSpc>
              <a:spcBef>
                <a:spcPts val="57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Kidney</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damage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remainder</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is</a:t>
            </a:r>
            <a:r>
              <a:rPr sz="2400" spc="-1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often</a:t>
            </a:r>
            <a:r>
              <a:rPr sz="2400" spc="-7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permanent </a:t>
            </a:r>
            <a:r>
              <a:rPr sz="2400" dirty="0">
                <a:latin typeface="Calibri" panose="020F0502020204030204" pitchFamily="34" charset="0"/>
                <a:cs typeface="Calibri" panose="020F0502020204030204" pitchFamily="34" charset="0"/>
              </a:rPr>
              <a:t>resulting</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chronic</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glomerular</a:t>
            </a:r>
            <a:r>
              <a:rPr sz="2400" spc="-7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nephritis</a:t>
            </a:r>
            <a:endParaRPr sz="2400" dirty="0">
              <a:latin typeface="Calibri" panose="020F0502020204030204" pitchFamily="34" charset="0"/>
              <a:cs typeface="Calibri" panose="020F0502020204030204" pitchFamily="34" charset="0"/>
            </a:endParaRPr>
          </a:p>
        </p:txBody>
      </p:sp>
      <p:sp>
        <p:nvSpPr>
          <p:cNvPr id="5" name="object 5"/>
          <p:cNvSpPr txBox="1"/>
          <p:nvPr/>
        </p:nvSpPr>
        <p:spPr>
          <a:xfrm>
            <a:off x="7353853" y="26619"/>
            <a:ext cx="932180" cy="260328"/>
          </a:xfrm>
          <a:prstGeom prst="rect">
            <a:avLst/>
          </a:prstGeom>
        </p:spPr>
        <p:txBody>
          <a:bodyPr vert="horz" wrap="square" lIns="0" tIns="13970" rIns="0" bIns="0" rtlCol="0">
            <a:spAutoFit/>
          </a:bodyPr>
          <a:lstStyle/>
          <a:p>
            <a:pPr marL="12700">
              <a:lnSpc>
                <a:spcPct val="100000"/>
              </a:lnSpc>
              <a:spcBef>
                <a:spcPts val="110"/>
              </a:spcBef>
            </a:pPr>
            <a:r>
              <a:rPr lang="en-US" sz="1600" spc="-10" dirty="0">
                <a:latin typeface="Microsoft Sans Serif"/>
                <a:cs typeface="Microsoft Sans Serif"/>
              </a:rPr>
              <a:t>Vertical </a:t>
            </a:r>
            <a:endParaRPr sz="1600" dirty="0">
              <a:latin typeface="Microsoft Sans Serif"/>
              <a:cs typeface="Microsoft Sans Serif"/>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536244" y="212313"/>
            <a:ext cx="5791200" cy="1243289"/>
          </a:xfrm>
          <a:prstGeom prst="rect">
            <a:avLst/>
          </a:prstGeom>
        </p:spPr>
        <p:txBody>
          <a:bodyPr vert="horz" wrap="square" lIns="0" tIns="12065" rIns="0" bIns="0" rtlCol="0">
            <a:spAutoFit/>
          </a:bodyPr>
          <a:lstStyle/>
          <a:p>
            <a:pPr marL="12700" marR="5080">
              <a:lnSpc>
                <a:spcPct val="100000"/>
              </a:lnSpc>
              <a:spcBef>
                <a:spcPts val="95"/>
              </a:spcBef>
            </a:pPr>
            <a:r>
              <a:rPr sz="4000" b="1" dirty="0">
                <a:latin typeface="Calibri" panose="020F0502020204030204" pitchFamily="34" charset="0"/>
                <a:cs typeface="Calibri" panose="020F0502020204030204" pitchFamily="34" charset="0"/>
              </a:rPr>
              <a:t>Group</a:t>
            </a:r>
            <a:r>
              <a:rPr sz="4000" b="1" spc="-110" dirty="0">
                <a:latin typeface="Calibri" panose="020F0502020204030204" pitchFamily="34" charset="0"/>
                <a:cs typeface="Calibri" panose="020F0502020204030204" pitchFamily="34" charset="0"/>
              </a:rPr>
              <a:t> </a:t>
            </a:r>
            <a:r>
              <a:rPr sz="4000" b="1" dirty="0">
                <a:latin typeface="Calibri" panose="020F0502020204030204" pitchFamily="34" charset="0"/>
                <a:cs typeface="Calibri" panose="020F0502020204030204" pitchFamily="34" charset="0"/>
              </a:rPr>
              <a:t>B</a:t>
            </a:r>
            <a:r>
              <a:rPr sz="4000" b="1" spc="-105" dirty="0">
                <a:latin typeface="Calibri" panose="020F0502020204030204" pitchFamily="34" charset="0"/>
                <a:cs typeface="Calibri" panose="020F0502020204030204" pitchFamily="34" charset="0"/>
              </a:rPr>
              <a:t> </a:t>
            </a:r>
            <a:r>
              <a:rPr sz="4000" b="1" dirty="0">
                <a:latin typeface="Calibri" panose="020F0502020204030204" pitchFamily="34" charset="0"/>
                <a:cs typeface="Calibri" panose="020F0502020204030204" pitchFamily="34" charset="0"/>
              </a:rPr>
              <a:t>streptococcus</a:t>
            </a:r>
            <a:r>
              <a:rPr sz="4000" b="1" spc="-95" dirty="0">
                <a:latin typeface="Calibri" panose="020F0502020204030204" pitchFamily="34" charset="0"/>
                <a:cs typeface="Calibri" panose="020F0502020204030204" pitchFamily="34" charset="0"/>
              </a:rPr>
              <a:t> </a:t>
            </a:r>
            <a:r>
              <a:rPr sz="4000" b="1" spc="-50" dirty="0">
                <a:latin typeface="Calibri" panose="020F0502020204030204" pitchFamily="34" charset="0"/>
                <a:cs typeface="Calibri" panose="020F0502020204030204" pitchFamily="34" charset="0"/>
              </a:rPr>
              <a:t>– </a:t>
            </a:r>
            <a:r>
              <a:rPr sz="4000" b="1" dirty="0">
                <a:latin typeface="Calibri" panose="020F0502020204030204" pitchFamily="34" charset="0"/>
                <a:cs typeface="Calibri" panose="020F0502020204030204" pitchFamily="34" charset="0"/>
              </a:rPr>
              <a:t>agalactiae</a:t>
            </a:r>
            <a:r>
              <a:rPr sz="4000" b="1" spc="-190" dirty="0">
                <a:latin typeface="Calibri" panose="020F0502020204030204" pitchFamily="34" charset="0"/>
                <a:cs typeface="Calibri" panose="020F0502020204030204" pitchFamily="34" charset="0"/>
              </a:rPr>
              <a:t> </a:t>
            </a:r>
            <a:r>
              <a:rPr sz="4000" b="1" spc="-10" dirty="0">
                <a:latin typeface="Calibri" panose="020F0502020204030204" pitchFamily="34" charset="0"/>
                <a:cs typeface="Calibri" panose="020F0502020204030204" pitchFamily="34" charset="0"/>
              </a:rPr>
              <a:t>identification</a:t>
            </a:r>
          </a:p>
        </p:txBody>
      </p:sp>
      <p:sp>
        <p:nvSpPr>
          <p:cNvPr id="22" name="object 22"/>
          <p:cNvSpPr txBox="1"/>
          <p:nvPr/>
        </p:nvSpPr>
        <p:spPr>
          <a:xfrm>
            <a:off x="536244" y="1525889"/>
            <a:ext cx="7910195" cy="1896672"/>
          </a:xfrm>
          <a:prstGeom prst="rect">
            <a:avLst/>
          </a:prstGeom>
        </p:spPr>
        <p:txBody>
          <a:bodyPr vert="horz" wrap="square" lIns="0" tIns="110489" rIns="0" bIns="0" rtlCol="0">
            <a:spAutoFit/>
          </a:bodyPr>
          <a:lstStyle/>
          <a:p>
            <a:pPr marL="12700">
              <a:lnSpc>
                <a:spcPct val="100000"/>
              </a:lnSpc>
              <a:spcBef>
                <a:spcPts val="869"/>
              </a:spcBef>
              <a:buClr>
                <a:srgbClr val="CCCCFF"/>
              </a:buClr>
              <a:tabLst>
                <a:tab pos="356235" algn="l"/>
              </a:tabLst>
            </a:pPr>
            <a:r>
              <a:rPr sz="2400" b="1" spc="-10" dirty="0">
                <a:latin typeface="Calibri" panose="020F0502020204030204" pitchFamily="34" charset="0"/>
                <a:cs typeface="Calibri" panose="020F0502020204030204" pitchFamily="34" charset="0"/>
              </a:rPr>
              <a:t>hemolysis</a:t>
            </a:r>
            <a:endParaRPr sz="2400" dirty="0">
              <a:latin typeface="Calibri" panose="020F0502020204030204" pitchFamily="34" charset="0"/>
              <a:cs typeface="Calibri" panose="020F0502020204030204" pitchFamily="34" charset="0"/>
            </a:endParaRPr>
          </a:p>
          <a:p>
            <a:pPr marL="356235" indent="-343535">
              <a:lnSpc>
                <a:spcPct val="100000"/>
              </a:lnSpc>
              <a:spcBef>
                <a:spcPts val="770"/>
              </a:spcBef>
              <a:buClr>
                <a:srgbClr val="CCCCFF"/>
              </a:buClr>
              <a:buFont typeface="Wingdings"/>
              <a:buChar char=""/>
              <a:tabLst>
                <a:tab pos="356235" algn="l"/>
              </a:tabLst>
            </a:pPr>
            <a:r>
              <a:rPr sz="2400" b="1" dirty="0">
                <a:latin typeface="Calibri" panose="020F0502020204030204" pitchFamily="34" charset="0"/>
                <a:cs typeface="Calibri" panose="020F0502020204030204" pitchFamily="34" charset="0"/>
              </a:rPr>
              <a:t>hippurate</a:t>
            </a:r>
            <a:r>
              <a:rPr sz="2400" b="1" spc="-7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hydrolysis</a:t>
            </a:r>
            <a:endParaRPr sz="2400" dirty="0">
              <a:latin typeface="Calibri" panose="020F0502020204030204" pitchFamily="34" charset="0"/>
              <a:cs typeface="Calibri" panose="020F0502020204030204" pitchFamily="34" charset="0"/>
            </a:endParaRPr>
          </a:p>
          <a:p>
            <a:pPr marL="356235" indent="-343535">
              <a:lnSpc>
                <a:spcPct val="100000"/>
              </a:lnSpc>
              <a:spcBef>
                <a:spcPts val="770"/>
              </a:spcBef>
              <a:buClr>
                <a:srgbClr val="CCCCFF"/>
              </a:buClr>
              <a:buFont typeface="Wingdings"/>
              <a:buChar char=""/>
              <a:tabLst>
                <a:tab pos="356235" algn="l"/>
              </a:tabLst>
            </a:pPr>
            <a:r>
              <a:rPr sz="2400" b="1" dirty="0">
                <a:latin typeface="Calibri" panose="020F0502020204030204" pitchFamily="34" charset="0"/>
                <a:cs typeface="Calibri" panose="020F0502020204030204" pitchFamily="34" charset="0"/>
              </a:rPr>
              <a:t>CAMP</a:t>
            </a:r>
            <a:r>
              <a:rPr sz="2400" b="1" spc="-7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reaction</a:t>
            </a:r>
            <a:endParaRPr sz="2400" dirty="0">
              <a:latin typeface="Calibri" panose="020F0502020204030204" pitchFamily="34" charset="0"/>
              <a:cs typeface="Calibri" panose="020F0502020204030204" pitchFamily="34" charset="0"/>
            </a:endParaRPr>
          </a:p>
          <a:p>
            <a:pPr marL="831850" lvl="1" indent="-363220">
              <a:lnSpc>
                <a:spcPct val="100000"/>
              </a:lnSpc>
              <a:spcBef>
                <a:spcPts val="770"/>
              </a:spcBef>
              <a:buClr>
                <a:srgbClr val="CCCCFF"/>
              </a:buClr>
              <a:buSzPct val="96875"/>
              <a:buFont typeface="Wingdings"/>
              <a:buChar char=""/>
              <a:tabLst>
                <a:tab pos="831850" algn="l"/>
              </a:tabLst>
            </a:pPr>
            <a:r>
              <a:rPr sz="2400" b="1" dirty="0">
                <a:latin typeface="Calibri" panose="020F0502020204030204" pitchFamily="34" charset="0"/>
                <a:cs typeface="Calibri" panose="020F0502020204030204" pitchFamily="34" charset="0"/>
              </a:rPr>
              <a:t>increases</a:t>
            </a:r>
            <a:r>
              <a:rPr sz="2400" b="1" spc="-9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hemolysis</a:t>
            </a:r>
            <a:r>
              <a:rPr sz="2400" b="1" spc="-1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of</a:t>
            </a:r>
            <a:r>
              <a:rPr sz="2400" b="1" spc="-80"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S.</a:t>
            </a:r>
            <a:r>
              <a:rPr sz="2400" b="1" i="1" spc="-95" dirty="0">
                <a:latin typeface="Calibri" panose="020F0502020204030204" pitchFamily="34" charset="0"/>
                <a:cs typeface="Calibri" panose="020F0502020204030204" pitchFamily="34" charset="0"/>
              </a:rPr>
              <a:t> </a:t>
            </a:r>
            <a:r>
              <a:rPr sz="2400" b="1" i="1" spc="-10" dirty="0">
                <a:latin typeface="Calibri" panose="020F0502020204030204" pitchFamily="34" charset="0"/>
                <a:cs typeface="Calibri" panose="020F0502020204030204" pitchFamily="34" charset="0"/>
              </a:rPr>
              <a:t>aureus</a:t>
            </a:r>
            <a:endParaRPr sz="2400" dirty="0">
              <a:latin typeface="Calibri" panose="020F0502020204030204" pitchFamily="34" charset="0"/>
              <a:cs typeface="Calibri" panose="020F0502020204030204" pitchFamily="34" charset="0"/>
            </a:endParaRPr>
          </a:p>
        </p:txBody>
      </p:sp>
      <p:sp>
        <p:nvSpPr>
          <p:cNvPr id="23" name="object 23"/>
          <p:cNvSpPr txBox="1"/>
          <p:nvPr/>
        </p:nvSpPr>
        <p:spPr>
          <a:xfrm>
            <a:off x="7587316" y="227390"/>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latin typeface="Microsoft Sans Serif"/>
                <a:cs typeface="Microsoft Sans Serif"/>
              </a:rPr>
              <a:t>Core</a:t>
            </a:r>
            <a:endParaRPr sz="1600" dirty="0">
              <a:latin typeface="Microsoft Sans Serif"/>
              <a:cs typeface="Microsoft Sans Serif"/>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28650" y="713398"/>
            <a:ext cx="7886700" cy="629018"/>
          </a:xfrm>
          <a:prstGeom prst="rect">
            <a:avLst/>
          </a:prstGeom>
        </p:spPr>
        <p:txBody>
          <a:bodyPr vert="horz" wrap="square" lIns="0" tIns="13335" rIns="0" bIns="0" rtlCol="0">
            <a:spAutoFit/>
          </a:bodyPr>
          <a:lstStyle/>
          <a:p>
            <a:pPr marL="12700">
              <a:lnSpc>
                <a:spcPct val="100000"/>
              </a:lnSpc>
              <a:spcBef>
                <a:spcPts val="105"/>
              </a:spcBef>
            </a:pPr>
            <a:r>
              <a:rPr sz="4000" b="1" dirty="0">
                <a:latin typeface="Calibri" panose="020F0502020204030204" pitchFamily="34" charset="0"/>
                <a:cs typeface="Calibri" panose="020F0502020204030204" pitchFamily="34" charset="0"/>
              </a:rPr>
              <a:t>Viridans</a:t>
            </a:r>
            <a:r>
              <a:rPr sz="4000" b="1" spc="-30" dirty="0">
                <a:latin typeface="Calibri" panose="020F0502020204030204" pitchFamily="34" charset="0"/>
                <a:cs typeface="Calibri" panose="020F0502020204030204" pitchFamily="34" charset="0"/>
              </a:rPr>
              <a:t> </a:t>
            </a:r>
            <a:r>
              <a:rPr sz="4000" b="1" spc="-10" dirty="0">
                <a:latin typeface="Calibri" panose="020F0502020204030204" pitchFamily="34" charset="0"/>
                <a:cs typeface="Calibri" panose="020F0502020204030204" pitchFamily="34" charset="0"/>
              </a:rPr>
              <a:t>streptococci</a:t>
            </a:r>
            <a:endParaRPr sz="4000" dirty="0">
              <a:latin typeface="Calibri" panose="020F0502020204030204" pitchFamily="34" charset="0"/>
              <a:cs typeface="Calibri" panose="020F0502020204030204" pitchFamily="34" charset="0"/>
            </a:endParaRPr>
          </a:p>
        </p:txBody>
      </p:sp>
      <p:sp>
        <p:nvSpPr>
          <p:cNvPr id="29" name="object 29"/>
          <p:cNvSpPr txBox="1"/>
          <p:nvPr/>
        </p:nvSpPr>
        <p:spPr>
          <a:xfrm>
            <a:off x="536244" y="1537095"/>
            <a:ext cx="7305675" cy="4033520"/>
          </a:xfrm>
          <a:prstGeom prst="rect">
            <a:avLst/>
          </a:prstGeom>
        </p:spPr>
        <p:txBody>
          <a:bodyPr vert="horz" wrap="square" lIns="0" tIns="98425" rIns="0" bIns="0" rtlCol="0">
            <a:spAutoFit/>
          </a:bodyPr>
          <a:lstStyle/>
          <a:p>
            <a:pPr marL="356235" indent="-343535">
              <a:lnSpc>
                <a:spcPct val="100000"/>
              </a:lnSpc>
              <a:spcBef>
                <a:spcPts val="775"/>
              </a:spcBef>
              <a:buClr>
                <a:srgbClr val="CCCCFF"/>
              </a:buClr>
              <a:buFont typeface="Wingdings"/>
              <a:buChar char=""/>
              <a:tabLst>
                <a:tab pos="356235" algn="l"/>
              </a:tabLst>
            </a:pPr>
            <a:r>
              <a:rPr sz="2800" dirty="0">
                <a:latin typeface="Calibri" panose="020F0502020204030204" pitchFamily="34" charset="0"/>
                <a:cs typeface="Calibri" panose="020F0502020204030204" pitchFamily="34" charset="0"/>
              </a:rPr>
              <a:t>diverse</a:t>
            </a:r>
            <a:r>
              <a:rPr sz="2800" spc="-30"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species</a:t>
            </a:r>
            <a:endParaRPr sz="2800" dirty="0">
              <a:latin typeface="Calibri" panose="020F0502020204030204" pitchFamily="34" charset="0"/>
              <a:cs typeface="Calibri" panose="020F0502020204030204" pitchFamily="34" charset="0"/>
            </a:endParaRPr>
          </a:p>
          <a:p>
            <a:pPr marL="356870" indent="-344170">
              <a:lnSpc>
                <a:spcPct val="100000"/>
              </a:lnSpc>
              <a:spcBef>
                <a:spcPts val="675"/>
              </a:spcBef>
              <a:buClr>
                <a:srgbClr val="CCCCFF"/>
              </a:buClr>
              <a:buFont typeface="Wingdings"/>
              <a:buChar char=""/>
              <a:tabLst>
                <a:tab pos="356870" algn="l"/>
              </a:tabLst>
            </a:pPr>
            <a:r>
              <a:rPr sz="2800" spc="-20" dirty="0">
                <a:latin typeface="Calibri" panose="020F0502020204030204" pitchFamily="34" charset="0"/>
                <a:cs typeface="Calibri" panose="020F0502020204030204" pitchFamily="34" charset="0"/>
              </a:rPr>
              <a:t>oral</a:t>
            </a:r>
            <a:endParaRPr sz="2800" dirty="0">
              <a:latin typeface="Calibri" panose="020F0502020204030204" pitchFamily="34" charset="0"/>
              <a:cs typeface="Calibri" panose="020F0502020204030204" pitchFamily="34" charset="0"/>
            </a:endParaRPr>
          </a:p>
          <a:p>
            <a:pPr marL="356870" indent="-344170">
              <a:lnSpc>
                <a:spcPct val="100000"/>
              </a:lnSpc>
              <a:spcBef>
                <a:spcPts val="675"/>
              </a:spcBef>
              <a:buClr>
                <a:srgbClr val="CCCCFF"/>
              </a:buClr>
              <a:buFont typeface="Wingdings"/>
              <a:buChar char=""/>
              <a:tabLst>
                <a:tab pos="356870" algn="l"/>
              </a:tabLst>
            </a:pPr>
            <a:r>
              <a:rPr sz="2800" dirty="0">
                <a:latin typeface="Calibri" panose="020F0502020204030204" pitchFamily="34" charset="0"/>
                <a:cs typeface="Calibri" panose="020F0502020204030204" pitchFamily="34" charset="0"/>
              </a:rPr>
              <a:t>dental</a:t>
            </a:r>
            <a:r>
              <a:rPr sz="2800" spc="-15"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caries</a:t>
            </a:r>
            <a:endParaRPr sz="2800" dirty="0">
              <a:latin typeface="Calibri" panose="020F0502020204030204" pitchFamily="34" charset="0"/>
              <a:cs typeface="Calibri" panose="020F0502020204030204" pitchFamily="34" charset="0"/>
            </a:endParaRPr>
          </a:p>
          <a:p>
            <a:pPr marL="356235" indent="-343535">
              <a:lnSpc>
                <a:spcPct val="100000"/>
              </a:lnSpc>
              <a:spcBef>
                <a:spcPts val="670"/>
              </a:spcBef>
              <a:buClr>
                <a:srgbClr val="CCCCFF"/>
              </a:buClr>
              <a:buChar char=""/>
              <a:tabLst>
                <a:tab pos="356235" algn="l"/>
              </a:tabLst>
            </a:pPr>
            <a:r>
              <a:rPr sz="2800" spc="30" dirty="0">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hemolytic</a:t>
            </a:r>
            <a:r>
              <a:rPr sz="2800" spc="10" dirty="0">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and</a:t>
            </a:r>
            <a:r>
              <a:rPr sz="2800" spc="-45" dirty="0">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negative</a:t>
            </a:r>
            <a:r>
              <a:rPr sz="2800" spc="-10" dirty="0">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for</a:t>
            </a:r>
            <a:r>
              <a:rPr sz="2800" spc="-45" dirty="0">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other</a:t>
            </a:r>
            <a:r>
              <a:rPr sz="2800" spc="-20"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tests</a:t>
            </a:r>
            <a:endParaRPr sz="2800" dirty="0">
              <a:latin typeface="Calibri" panose="020F0502020204030204" pitchFamily="34" charset="0"/>
              <a:cs typeface="Calibri" panose="020F0502020204030204" pitchFamily="34" charset="0"/>
            </a:endParaRPr>
          </a:p>
          <a:p>
            <a:pPr marL="356235" indent="-343535">
              <a:lnSpc>
                <a:spcPct val="100000"/>
              </a:lnSpc>
              <a:spcBef>
                <a:spcPts val="675"/>
              </a:spcBef>
              <a:buClr>
                <a:srgbClr val="CCCCFF"/>
              </a:buClr>
              <a:buFont typeface="Wingdings"/>
              <a:buChar char=""/>
              <a:tabLst>
                <a:tab pos="356235" algn="l"/>
              </a:tabLst>
            </a:pPr>
            <a:r>
              <a:rPr sz="2800" spc="-20" dirty="0">
                <a:latin typeface="Calibri" panose="020F0502020204030204" pitchFamily="34" charset="0"/>
                <a:cs typeface="Calibri" panose="020F0502020204030204" pitchFamily="34" charset="0"/>
              </a:rPr>
              <a:t>non-</a:t>
            </a:r>
            <a:r>
              <a:rPr sz="2800" spc="-10" dirty="0">
                <a:latin typeface="Calibri" panose="020F0502020204030204" pitchFamily="34" charset="0"/>
                <a:cs typeface="Calibri" panose="020F0502020204030204" pitchFamily="34" charset="0"/>
              </a:rPr>
              <a:t>groupable.</a:t>
            </a:r>
            <a:endParaRPr sz="2800" dirty="0">
              <a:latin typeface="Calibri" panose="020F0502020204030204" pitchFamily="34" charset="0"/>
              <a:cs typeface="Calibri" panose="020F0502020204030204" pitchFamily="34" charset="0"/>
            </a:endParaRPr>
          </a:p>
          <a:p>
            <a:pPr marL="356870" indent="-344170">
              <a:lnSpc>
                <a:spcPct val="100000"/>
              </a:lnSpc>
              <a:spcBef>
                <a:spcPts val="675"/>
              </a:spcBef>
              <a:buClr>
                <a:srgbClr val="CCCCFF"/>
              </a:buClr>
              <a:buFont typeface="Wingdings"/>
              <a:buChar char=""/>
              <a:tabLst>
                <a:tab pos="356870" algn="l"/>
              </a:tabLst>
            </a:pPr>
            <a:r>
              <a:rPr sz="2800" dirty="0">
                <a:latin typeface="Calibri" panose="020F0502020204030204" pitchFamily="34" charset="0"/>
                <a:cs typeface="Calibri" panose="020F0502020204030204" pitchFamily="34" charset="0"/>
              </a:rPr>
              <a:t>includes</a:t>
            </a:r>
            <a:r>
              <a:rPr sz="2800" spc="-40" dirty="0">
                <a:latin typeface="Calibri" panose="020F0502020204030204" pitchFamily="34" charset="0"/>
                <a:cs typeface="Calibri" panose="020F0502020204030204" pitchFamily="34" charset="0"/>
              </a:rPr>
              <a:t> </a:t>
            </a:r>
            <a:r>
              <a:rPr sz="2800" i="1" dirty="0">
                <a:latin typeface="Calibri" panose="020F0502020204030204" pitchFamily="34" charset="0"/>
                <a:cs typeface="Calibri" panose="020F0502020204030204" pitchFamily="34" charset="0"/>
              </a:rPr>
              <a:t>S.</a:t>
            </a:r>
            <a:r>
              <a:rPr sz="2800" i="1" spc="-60" dirty="0">
                <a:latin typeface="Calibri" panose="020F0502020204030204" pitchFamily="34" charset="0"/>
                <a:cs typeface="Calibri" panose="020F0502020204030204" pitchFamily="34" charset="0"/>
              </a:rPr>
              <a:t> </a:t>
            </a:r>
            <a:r>
              <a:rPr sz="2800" i="1" spc="-10" dirty="0">
                <a:latin typeface="Calibri" panose="020F0502020204030204" pitchFamily="34" charset="0"/>
                <a:cs typeface="Calibri" panose="020F0502020204030204" pitchFamily="34" charset="0"/>
              </a:rPr>
              <a:t>mutans</a:t>
            </a:r>
            <a:endParaRPr sz="2800" dirty="0">
              <a:latin typeface="Calibri" panose="020F0502020204030204" pitchFamily="34" charset="0"/>
              <a:cs typeface="Calibri" panose="020F0502020204030204" pitchFamily="34" charset="0"/>
            </a:endParaRPr>
          </a:p>
          <a:p>
            <a:pPr marL="755650" lvl="1" indent="-285750">
              <a:lnSpc>
                <a:spcPct val="100000"/>
              </a:lnSpc>
              <a:spcBef>
                <a:spcPts val="595"/>
              </a:spcBef>
              <a:buClr>
                <a:srgbClr val="CCCCFF"/>
              </a:buClr>
              <a:buFont typeface="Wingdings"/>
              <a:buChar char=""/>
              <a:tabLst>
                <a:tab pos="755650" algn="l"/>
              </a:tabLst>
            </a:pPr>
            <a:r>
              <a:rPr sz="2400" spc="-10" dirty="0">
                <a:latin typeface="Calibri" panose="020F0502020204030204" pitchFamily="34" charset="0"/>
                <a:cs typeface="Calibri" panose="020F0502020204030204" pitchFamily="34" charset="0"/>
              </a:rPr>
              <a:t>endocarditis</a:t>
            </a:r>
            <a:endParaRPr sz="2400" dirty="0">
              <a:latin typeface="Calibri" panose="020F0502020204030204" pitchFamily="34" charset="0"/>
              <a:cs typeface="Calibri" panose="020F0502020204030204" pitchFamily="34" charset="0"/>
            </a:endParaRPr>
          </a:p>
          <a:p>
            <a:pPr marL="774065" lvl="1" indent="-317500">
              <a:lnSpc>
                <a:spcPct val="100000"/>
              </a:lnSpc>
              <a:spcBef>
                <a:spcPts val="635"/>
              </a:spcBef>
              <a:buClr>
                <a:srgbClr val="CCCCFF"/>
              </a:buClr>
              <a:buSzPct val="96296"/>
              <a:buFont typeface="Wingdings"/>
              <a:buChar char=""/>
              <a:tabLst>
                <a:tab pos="774065" algn="l"/>
              </a:tabLst>
            </a:pPr>
            <a:r>
              <a:rPr sz="2700" dirty="0">
                <a:latin typeface="Calibri" panose="020F0502020204030204" pitchFamily="34" charset="0"/>
                <a:cs typeface="Calibri" panose="020F0502020204030204" pitchFamily="34" charset="0"/>
              </a:rPr>
              <a:t>tooth</a:t>
            </a:r>
            <a:r>
              <a:rPr sz="2700" spc="-30" dirty="0">
                <a:latin typeface="Calibri" panose="020F0502020204030204" pitchFamily="34" charset="0"/>
                <a:cs typeface="Calibri" panose="020F0502020204030204" pitchFamily="34" charset="0"/>
              </a:rPr>
              <a:t> </a:t>
            </a:r>
            <a:r>
              <a:rPr sz="2700" spc="-10" dirty="0">
                <a:latin typeface="Calibri" panose="020F0502020204030204" pitchFamily="34" charset="0"/>
                <a:cs typeface="Calibri" panose="020F0502020204030204" pitchFamily="34" charset="0"/>
              </a:rPr>
              <a:t>extraction</a:t>
            </a:r>
            <a:endParaRPr sz="2700" dirty="0">
              <a:latin typeface="Calibri" panose="020F0502020204030204" pitchFamily="34" charset="0"/>
              <a:cs typeface="Calibri" panose="020F0502020204030204" pitchFamily="34" charset="0"/>
            </a:endParaRPr>
          </a:p>
        </p:txBody>
      </p:sp>
      <p:sp>
        <p:nvSpPr>
          <p:cNvPr id="30" name="object 30"/>
          <p:cNvSpPr txBox="1"/>
          <p:nvPr/>
        </p:nvSpPr>
        <p:spPr>
          <a:xfrm>
            <a:off x="7868958" y="897743"/>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latin typeface="Microsoft Sans Serif"/>
                <a:cs typeface="Microsoft Sans Serif"/>
              </a:rPr>
              <a:t>Core</a:t>
            </a:r>
            <a:endParaRPr sz="1600" dirty="0">
              <a:latin typeface="Microsoft Sans Serif"/>
              <a:cs typeface="Microsoft Sans Serif"/>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4360"/>
            <a:ext cx="7886700" cy="627095"/>
          </a:xfrm>
          <a:prstGeom prst="rect">
            <a:avLst/>
          </a:prstGeom>
        </p:spPr>
        <p:txBody>
          <a:bodyPr vert="horz" wrap="square" lIns="0" tIns="11430" rIns="0" bIns="0" rtlCol="0">
            <a:spAutoFit/>
          </a:bodyPr>
          <a:lstStyle/>
          <a:p>
            <a:pPr marL="12700">
              <a:lnSpc>
                <a:spcPct val="100000"/>
              </a:lnSpc>
              <a:spcBef>
                <a:spcPts val="90"/>
              </a:spcBef>
            </a:pPr>
            <a:r>
              <a:rPr sz="4000" b="1" dirty="0">
                <a:latin typeface="Calibri" panose="020F0502020204030204" pitchFamily="34" charset="0"/>
                <a:cs typeface="Calibri" panose="020F0502020204030204" pitchFamily="34" charset="0"/>
              </a:rPr>
              <a:t>Streptococcus</a:t>
            </a:r>
            <a:r>
              <a:rPr sz="4000" b="1" spc="-235" dirty="0">
                <a:latin typeface="Calibri" panose="020F0502020204030204" pitchFamily="34" charset="0"/>
                <a:cs typeface="Calibri" panose="020F0502020204030204" pitchFamily="34" charset="0"/>
              </a:rPr>
              <a:t> </a:t>
            </a:r>
            <a:r>
              <a:rPr sz="4000" b="1" spc="-10" dirty="0">
                <a:latin typeface="Calibri" panose="020F0502020204030204" pitchFamily="34" charset="0"/>
                <a:cs typeface="Calibri" panose="020F0502020204030204" pitchFamily="34" charset="0"/>
              </a:rPr>
              <a:t>pneumoniae</a:t>
            </a:r>
          </a:p>
        </p:txBody>
      </p:sp>
      <p:pic>
        <p:nvPicPr>
          <p:cNvPr id="3" name="object 3"/>
          <p:cNvPicPr/>
          <p:nvPr/>
        </p:nvPicPr>
        <p:blipFill>
          <a:blip r:embed="rId2" cstate="print"/>
          <a:stretch>
            <a:fillRect/>
          </a:stretch>
        </p:blipFill>
        <p:spPr>
          <a:xfrm>
            <a:off x="990600" y="1981200"/>
            <a:ext cx="7239000" cy="4114800"/>
          </a:xfrm>
          <a:prstGeom prst="rect">
            <a:avLst/>
          </a:prstGeom>
        </p:spPr>
      </p:pic>
      <p:sp>
        <p:nvSpPr>
          <p:cNvPr id="4" name="object 4"/>
          <p:cNvSpPr txBox="1"/>
          <p:nvPr/>
        </p:nvSpPr>
        <p:spPr>
          <a:xfrm>
            <a:off x="7620000" y="234962"/>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latin typeface="Microsoft Sans Serif"/>
                <a:cs typeface="Microsoft Sans Serif"/>
              </a:rPr>
              <a:t>Core</a:t>
            </a:r>
            <a:endParaRPr sz="1600" dirty="0">
              <a:latin typeface="Microsoft Sans Serif"/>
              <a:cs typeface="Microsoft Sans Serif"/>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4360"/>
            <a:ext cx="7886700" cy="627095"/>
          </a:xfrm>
          <a:prstGeom prst="rect">
            <a:avLst/>
          </a:prstGeom>
        </p:spPr>
        <p:txBody>
          <a:bodyPr vert="horz" wrap="square" lIns="0" tIns="11430" rIns="0" bIns="0" rtlCol="0">
            <a:spAutoFit/>
          </a:bodyPr>
          <a:lstStyle/>
          <a:p>
            <a:pPr marL="12700">
              <a:lnSpc>
                <a:spcPct val="100000"/>
              </a:lnSpc>
              <a:spcBef>
                <a:spcPts val="90"/>
              </a:spcBef>
            </a:pPr>
            <a:r>
              <a:rPr sz="4000" dirty="0">
                <a:latin typeface="Calibri" panose="020F0502020204030204" pitchFamily="34" charset="0"/>
                <a:cs typeface="Calibri" panose="020F0502020204030204" pitchFamily="34" charset="0"/>
              </a:rPr>
              <a:t>Streptococcus</a:t>
            </a:r>
            <a:r>
              <a:rPr sz="4000" spc="-225" dirty="0">
                <a:latin typeface="Calibri" panose="020F0502020204030204" pitchFamily="34" charset="0"/>
                <a:cs typeface="Calibri" panose="020F0502020204030204" pitchFamily="34" charset="0"/>
              </a:rPr>
              <a:t> </a:t>
            </a:r>
            <a:r>
              <a:rPr sz="4000" spc="-10" dirty="0">
                <a:latin typeface="Calibri" panose="020F0502020204030204" pitchFamily="34" charset="0"/>
                <a:cs typeface="Calibri" panose="020F0502020204030204" pitchFamily="34" charset="0"/>
              </a:rPr>
              <a:t>pneummoniae</a:t>
            </a:r>
          </a:p>
        </p:txBody>
      </p:sp>
      <p:sp>
        <p:nvSpPr>
          <p:cNvPr id="3" name="object 3"/>
          <p:cNvSpPr txBox="1"/>
          <p:nvPr/>
        </p:nvSpPr>
        <p:spPr>
          <a:xfrm>
            <a:off x="536244" y="1624660"/>
            <a:ext cx="7495540" cy="2212785"/>
          </a:xfrm>
          <a:prstGeom prst="rect">
            <a:avLst/>
          </a:prstGeom>
        </p:spPr>
        <p:txBody>
          <a:bodyPr vert="horz" wrap="square" lIns="0" tIns="12065" rIns="0" bIns="0" rtlCol="0">
            <a:spAutoFit/>
          </a:bodyPr>
          <a:lstStyle/>
          <a:p>
            <a:pPr marL="355600" marR="5080" indent="-343535">
              <a:lnSpc>
                <a:spcPct val="100000"/>
              </a:lnSpc>
              <a:spcBef>
                <a:spcPts val="95"/>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aspiration,</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bacteraemia</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local</a:t>
            </a:r>
            <a:r>
              <a:rPr sz="2400" spc="-9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spread, 	</a:t>
            </a:r>
            <a:r>
              <a:rPr sz="2400" dirty="0">
                <a:latin typeface="Calibri" panose="020F0502020204030204" pitchFamily="34" charset="0"/>
                <a:cs typeface="Calibri" panose="020F0502020204030204" pitchFamily="34" charset="0"/>
              </a:rPr>
              <a:t>can</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lead</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to</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invasive</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diseases,</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such</a:t>
            </a:r>
            <a:r>
              <a:rPr sz="2400" spc="-4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as 	</a:t>
            </a:r>
            <a:r>
              <a:rPr sz="2400" dirty="0">
                <a:latin typeface="Calibri" panose="020F0502020204030204" pitchFamily="34" charset="0"/>
                <a:cs typeface="Calibri" panose="020F0502020204030204" pitchFamily="34" charset="0"/>
              </a:rPr>
              <a:t>pneumonia,</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meningitis</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6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otitis</a:t>
            </a:r>
            <a:r>
              <a:rPr sz="2400" spc="-8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media.</a:t>
            </a:r>
            <a:endParaRPr sz="2400" dirty="0">
              <a:latin typeface="Calibri" panose="020F0502020204030204" pitchFamily="34" charset="0"/>
              <a:cs typeface="Calibri" panose="020F0502020204030204" pitchFamily="34" charset="0"/>
            </a:endParaRPr>
          </a:p>
          <a:p>
            <a:pPr>
              <a:lnSpc>
                <a:spcPct val="100000"/>
              </a:lnSpc>
              <a:spcBef>
                <a:spcPts val="1760"/>
              </a:spcBef>
              <a:buClr>
                <a:srgbClr val="CCCCFF"/>
              </a:buClr>
              <a:buFont typeface="Wingdings"/>
              <a:buChar char=""/>
            </a:pPr>
            <a:endParaRPr sz="2400" dirty="0">
              <a:latin typeface="Calibri" panose="020F0502020204030204" pitchFamily="34" charset="0"/>
              <a:cs typeface="Calibri" panose="020F0502020204030204" pitchFamily="34" charset="0"/>
            </a:endParaRPr>
          </a:p>
          <a:p>
            <a:pPr marL="355600" marR="137160" indent="-343535">
              <a:lnSpc>
                <a:spcPct val="100000"/>
              </a:lnSpc>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OPSI(over</a:t>
            </a:r>
            <a:r>
              <a:rPr sz="2400" spc="-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whelming</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post</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splenectomy 	infection</a:t>
            </a:r>
            <a:r>
              <a:rPr lang="en-US" sz="3200" spc="-10" dirty="0">
                <a:latin typeface="Microsoft Sans Serif"/>
                <a:cs typeface="Microsoft Sans Serif"/>
              </a:rPr>
              <a:t>.</a:t>
            </a:r>
            <a:endParaRPr sz="3200" dirty="0">
              <a:latin typeface="Microsoft Sans Serif"/>
              <a:cs typeface="Microsoft Sans Serif"/>
            </a:endParaRPr>
          </a:p>
        </p:txBody>
      </p:sp>
      <p:sp>
        <p:nvSpPr>
          <p:cNvPr id="4" name="object 4"/>
          <p:cNvSpPr txBox="1"/>
          <p:nvPr/>
        </p:nvSpPr>
        <p:spPr>
          <a:xfrm>
            <a:off x="7798739" y="343943"/>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latin typeface="Microsoft Sans Serif"/>
                <a:cs typeface="Microsoft Sans Serif"/>
              </a:rPr>
              <a:t>Core</a:t>
            </a:r>
            <a:endParaRPr sz="1600">
              <a:latin typeface="Microsoft Sans Serif"/>
              <a:cs typeface="Microsoft Sans Serif"/>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714360"/>
            <a:ext cx="7886700" cy="627095"/>
          </a:xfrm>
          <a:prstGeom prst="rect">
            <a:avLst/>
          </a:prstGeom>
        </p:spPr>
        <p:txBody>
          <a:bodyPr vert="horz" wrap="square" lIns="0" tIns="11430" rIns="0" bIns="0" rtlCol="0">
            <a:spAutoFit/>
          </a:bodyPr>
          <a:lstStyle/>
          <a:p>
            <a:pPr marL="12700">
              <a:lnSpc>
                <a:spcPct val="100000"/>
              </a:lnSpc>
              <a:spcBef>
                <a:spcPts val="90"/>
              </a:spcBef>
            </a:pPr>
            <a:r>
              <a:rPr sz="4000" b="1" dirty="0">
                <a:latin typeface="Calibri" panose="020F0502020204030204" pitchFamily="34" charset="0"/>
                <a:cs typeface="Calibri" panose="020F0502020204030204" pitchFamily="34" charset="0"/>
              </a:rPr>
              <a:t>Group</a:t>
            </a:r>
            <a:r>
              <a:rPr sz="4000" b="1" spc="-65" dirty="0">
                <a:latin typeface="Calibri" panose="020F0502020204030204" pitchFamily="34" charset="0"/>
                <a:cs typeface="Calibri" panose="020F0502020204030204" pitchFamily="34" charset="0"/>
              </a:rPr>
              <a:t> </a:t>
            </a:r>
            <a:r>
              <a:rPr sz="4000" b="1" dirty="0">
                <a:latin typeface="Calibri" panose="020F0502020204030204" pitchFamily="34" charset="0"/>
                <a:cs typeface="Calibri" panose="020F0502020204030204" pitchFamily="34" charset="0"/>
              </a:rPr>
              <a:t>D</a:t>
            </a:r>
            <a:r>
              <a:rPr sz="4000" b="1" spc="-75" dirty="0">
                <a:latin typeface="Calibri" panose="020F0502020204030204" pitchFamily="34" charset="0"/>
                <a:cs typeface="Calibri" panose="020F0502020204030204" pitchFamily="34" charset="0"/>
              </a:rPr>
              <a:t> </a:t>
            </a:r>
            <a:r>
              <a:rPr sz="4000" b="1" spc="-10" dirty="0">
                <a:latin typeface="Calibri" panose="020F0502020204030204" pitchFamily="34" charset="0"/>
                <a:cs typeface="Calibri" panose="020F0502020204030204" pitchFamily="34" charset="0"/>
              </a:rPr>
              <a:t>streptococcus</a:t>
            </a:r>
          </a:p>
        </p:txBody>
      </p:sp>
      <p:sp>
        <p:nvSpPr>
          <p:cNvPr id="24" name="object 24"/>
          <p:cNvSpPr txBox="1"/>
          <p:nvPr/>
        </p:nvSpPr>
        <p:spPr>
          <a:xfrm>
            <a:off x="764844" y="1690052"/>
            <a:ext cx="5036820" cy="3694601"/>
          </a:xfrm>
          <a:prstGeom prst="rect">
            <a:avLst/>
          </a:prstGeom>
        </p:spPr>
        <p:txBody>
          <a:bodyPr vert="horz" wrap="square" lIns="0" tIns="97790" rIns="0" bIns="0" rtlCol="0">
            <a:spAutoFit/>
          </a:bodyPr>
          <a:lstStyle/>
          <a:p>
            <a:pPr marL="356235" indent="-343535">
              <a:lnSpc>
                <a:spcPct val="100000"/>
              </a:lnSpc>
              <a:spcBef>
                <a:spcPts val="770"/>
              </a:spcBef>
              <a:buClr>
                <a:srgbClr val="CCCCFF"/>
              </a:buClr>
              <a:buFont typeface="Wingdings"/>
              <a:buChar char=""/>
              <a:tabLst>
                <a:tab pos="356235" algn="l"/>
              </a:tabLst>
            </a:pPr>
            <a:r>
              <a:rPr sz="2400" b="1" dirty="0">
                <a:latin typeface="Calibri" panose="020F0502020204030204" pitchFamily="34" charset="0"/>
                <a:cs typeface="Calibri" panose="020F0502020204030204" pitchFamily="34" charset="0"/>
              </a:rPr>
              <a:t>Growth</a:t>
            </a:r>
            <a:r>
              <a:rPr sz="2400" b="1" spc="-7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on bile</a:t>
            </a:r>
            <a:r>
              <a:rPr sz="2400" b="1" spc="-3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esculin</a:t>
            </a:r>
            <a:r>
              <a:rPr sz="2400" b="1" spc="-15" dirty="0">
                <a:latin typeface="Calibri" panose="020F0502020204030204" pitchFamily="34" charset="0"/>
                <a:cs typeface="Calibri" panose="020F0502020204030204" pitchFamily="34" charset="0"/>
              </a:rPr>
              <a:t> </a:t>
            </a:r>
            <a:r>
              <a:rPr sz="2400" b="1" spc="-20" dirty="0">
                <a:latin typeface="Calibri" panose="020F0502020204030204" pitchFamily="34" charset="0"/>
                <a:cs typeface="Calibri" panose="020F0502020204030204" pitchFamily="34" charset="0"/>
              </a:rPr>
              <a:t>agar</a:t>
            </a:r>
            <a:endParaRPr sz="2400" dirty="0">
              <a:latin typeface="Calibri" panose="020F0502020204030204" pitchFamily="34" charset="0"/>
              <a:cs typeface="Calibri" panose="020F0502020204030204" pitchFamily="34" charset="0"/>
            </a:endParaRPr>
          </a:p>
          <a:p>
            <a:pPr marL="774065" lvl="1" indent="-306070">
              <a:lnSpc>
                <a:spcPct val="100000"/>
              </a:lnSpc>
              <a:spcBef>
                <a:spcPts val="655"/>
              </a:spcBef>
              <a:buClr>
                <a:srgbClr val="CCCCFF"/>
              </a:buClr>
              <a:buSzPct val="96296"/>
              <a:buFont typeface="Wingdings"/>
              <a:buChar char=""/>
              <a:tabLst>
                <a:tab pos="774065" algn="l"/>
              </a:tabLst>
            </a:pPr>
            <a:r>
              <a:rPr sz="2400" b="1" dirty="0">
                <a:latin typeface="Calibri" panose="020F0502020204030204" pitchFamily="34" charset="0"/>
                <a:cs typeface="Calibri" panose="020F0502020204030204" pitchFamily="34" charset="0"/>
              </a:rPr>
              <a:t>black</a:t>
            </a:r>
            <a:r>
              <a:rPr sz="2400" b="1" spc="-4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precipitate</a:t>
            </a:r>
            <a:endParaRPr sz="2400" dirty="0">
              <a:latin typeface="Calibri" panose="020F0502020204030204" pitchFamily="34" charset="0"/>
              <a:cs typeface="Calibri" panose="020F0502020204030204" pitchFamily="34" charset="0"/>
            </a:endParaRPr>
          </a:p>
          <a:p>
            <a:pPr lvl="1">
              <a:lnSpc>
                <a:spcPct val="100000"/>
              </a:lnSpc>
              <a:spcBef>
                <a:spcPts val="1455"/>
              </a:spcBef>
              <a:buClr>
                <a:srgbClr val="CCCCFF"/>
              </a:buClr>
              <a:buFont typeface="Wingdings"/>
              <a:buChar char=""/>
            </a:pPr>
            <a:endParaRPr sz="2400" dirty="0">
              <a:latin typeface="Calibri" panose="020F0502020204030204" pitchFamily="34" charset="0"/>
              <a:cs typeface="Calibri" panose="020F0502020204030204" pitchFamily="34" charset="0"/>
            </a:endParaRPr>
          </a:p>
          <a:p>
            <a:pPr marL="356870" indent="-344170">
              <a:lnSpc>
                <a:spcPct val="100000"/>
              </a:lnSpc>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6.5%</a:t>
            </a:r>
            <a:r>
              <a:rPr sz="2400" b="1" spc="-3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saline</a:t>
            </a:r>
            <a:endParaRPr sz="2400" dirty="0">
              <a:latin typeface="Calibri" panose="020F0502020204030204" pitchFamily="34" charset="0"/>
              <a:cs typeface="Calibri" panose="020F0502020204030204" pitchFamily="34" charset="0"/>
            </a:endParaRPr>
          </a:p>
          <a:p>
            <a:pPr marL="454025" indent="-441325">
              <a:lnSpc>
                <a:spcPct val="100000"/>
              </a:lnSpc>
              <a:spcBef>
                <a:spcPts val="670"/>
              </a:spcBef>
              <a:buClr>
                <a:srgbClr val="CCCCFF"/>
              </a:buClr>
              <a:buFont typeface="Wingdings"/>
              <a:buChar char=""/>
              <a:tabLst>
                <a:tab pos="454025" algn="l"/>
              </a:tabLst>
            </a:pPr>
            <a:r>
              <a:rPr sz="2400" b="1" spc="-20" dirty="0">
                <a:latin typeface="Calibri" panose="020F0502020204030204" pitchFamily="34" charset="0"/>
                <a:cs typeface="Calibri" panose="020F0502020204030204" pitchFamily="34" charset="0"/>
              </a:rPr>
              <a:t>grow</a:t>
            </a:r>
            <a:endParaRPr sz="2400" dirty="0">
              <a:latin typeface="Calibri" panose="020F0502020204030204" pitchFamily="34" charset="0"/>
              <a:cs typeface="Calibri" panose="020F0502020204030204" pitchFamily="34" charset="0"/>
            </a:endParaRPr>
          </a:p>
          <a:p>
            <a:pPr marL="868680" lvl="1" indent="-398780">
              <a:lnSpc>
                <a:spcPct val="100000"/>
              </a:lnSpc>
              <a:spcBef>
                <a:spcPts val="655"/>
              </a:spcBef>
              <a:buClr>
                <a:srgbClr val="CCCCFF"/>
              </a:buClr>
              <a:buSzPct val="96296"/>
              <a:buFont typeface="Wingdings"/>
              <a:buChar char=""/>
              <a:tabLst>
                <a:tab pos="868680" algn="l"/>
              </a:tabLst>
            </a:pPr>
            <a:r>
              <a:rPr sz="2400" b="1" spc="-10" dirty="0">
                <a:latin typeface="Calibri" panose="020F0502020204030204" pitchFamily="34" charset="0"/>
                <a:cs typeface="Calibri" panose="020F0502020204030204" pitchFamily="34" charset="0"/>
              </a:rPr>
              <a:t>enterococci</a:t>
            </a:r>
            <a:endParaRPr sz="2400" dirty="0">
              <a:latin typeface="Calibri" panose="020F0502020204030204" pitchFamily="34" charset="0"/>
              <a:cs typeface="Calibri" panose="020F0502020204030204" pitchFamily="34" charset="0"/>
            </a:endParaRPr>
          </a:p>
          <a:p>
            <a:pPr marL="356870" indent="-344170">
              <a:lnSpc>
                <a:spcPct val="100000"/>
              </a:lnSpc>
              <a:spcBef>
                <a:spcPts val="670"/>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no</a:t>
            </a:r>
            <a:r>
              <a:rPr sz="2400" b="1" spc="-10" dirty="0">
                <a:latin typeface="Calibri" panose="020F0502020204030204" pitchFamily="34" charset="0"/>
                <a:cs typeface="Calibri" panose="020F0502020204030204" pitchFamily="34" charset="0"/>
              </a:rPr>
              <a:t> growth</a:t>
            </a:r>
            <a:endParaRPr sz="2400" dirty="0">
              <a:latin typeface="Calibri" panose="020F0502020204030204" pitchFamily="34" charset="0"/>
              <a:cs typeface="Calibri" panose="020F0502020204030204" pitchFamily="34" charset="0"/>
            </a:endParaRPr>
          </a:p>
          <a:p>
            <a:pPr marL="868680" lvl="1" indent="-398780">
              <a:lnSpc>
                <a:spcPct val="100000"/>
              </a:lnSpc>
              <a:spcBef>
                <a:spcPts val="655"/>
              </a:spcBef>
              <a:buClr>
                <a:srgbClr val="CCCCFF"/>
              </a:buClr>
              <a:buSzPct val="96296"/>
              <a:buFont typeface="Wingdings"/>
              <a:buChar char=""/>
              <a:tabLst>
                <a:tab pos="868680" algn="l"/>
              </a:tabLst>
            </a:pPr>
            <a:r>
              <a:rPr sz="2400" b="1" spc="-10" dirty="0">
                <a:latin typeface="Calibri" panose="020F0502020204030204" pitchFamily="34" charset="0"/>
                <a:cs typeface="Calibri" panose="020F0502020204030204" pitchFamily="34" charset="0"/>
              </a:rPr>
              <a:t>non-enterococci</a:t>
            </a:r>
            <a:endParaRPr sz="2400" dirty="0">
              <a:latin typeface="Calibri" panose="020F0502020204030204" pitchFamily="34" charset="0"/>
              <a:cs typeface="Calibri" panose="020F0502020204030204" pitchFamily="34" charset="0"/>
            </a:endParaRPr>
          </a:p>
        </p:txBody>
      </p:sp>
      <p:sp>
        <p:nvSpPr>
          <p:cNvPr id="25" name="object 25"/>
          <p:cNvSpPr txBox="1"/>
          <p:nvPr/>
        </p:nvSpPr>
        <p:spPr>
          <a:xfrm>
            <a:off x="7829775" y="297764"/>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latin typeface="Microsoft Sans Serif"/>
                <a:cs typeface="Microsoft Sans Serif"/>
              </a:rPr>
              <a:t>Core</a:t>
            </a:r>
            <a:endParaRPr sz="1600" dirty="0">
              <a:latin typeface="Microsoft Sans Serif"/>
              <a:cs typeface="Microsoft Sans Serif"/>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714360"/>
            <a:ext cx="7886700" cy="627095"/>
          </a:xfrm>
          <a:prstGeom prst="rect">
            <a:avLst/>
          </a:prstGeom>
        </p:spPr>
        <p:txBody>
          <a:bodyPr vert="horz" wrap="square" lIns="0" tIns="11430" rIns="0" bIns="0" rtlCol="0">
            <a:spAutoFit/>
          </a:bodyPr>
          <a:lstStyle/>
          <a:p>
            <a:pPr marL="241300">
              <a:lnSpc>
                <a:spcPct val="100000"/>
              </a:lnSpc>
              <a:spcBef>
                <a:spcPts val="90"/>
              </a:spcBef>
            </a:pPr>
            <a:r>
              <a:rPr sz="4000" b="1" spc="-10" dirty="0">
                <a:latin typeface="Calibri" panose="020F0502020204030204" pitchFamily="34" charset="0"/>
                <a:cs typeface="Calibri" panose="020F0502020204030204" pitchFamily="34" charset="0"/>
              </a:rPr>
              <a:t>Enterococci</a:t>
            </a:r>
          </a:p>
        </p:txBody>
      </p:sp>
      <p:sp>
        <p:nvSpPr>
          <p:cNvPr id="24" name="object 24"/>
          <p:cNvSpPr txBox="1"/>
          <p:nvPr/>
        </p:nvSpPr>
        <p:spPr>
          <a:xfrm>
            <a:off x="628650" y="1758734"/>
            <a:ext cx="6744970" cy="3643305"/>
          </a:xfrm>
          <a:prstGeom prst="rect">
            <a:avLst/>
          </a:prstGeom>
        </p:spPr>
        <p:txBody>
          <a:bodyPr vert="horz" wrap="square" lIns="0" tIns="97790" rIns="0" bIns="0" rtlCol="0">
            <a:spAutoFit/>
          </a:bodyPr>
          <a:lstStyle/>
          <a:p>
            <a:pPr marL="356235" indent="-343535">
              <a:lnSpc>
                <a:spcPct val="100000"/>
              </a:lnSpc>
              <a:spcBef>
                <a:spcPts val="770"/>
              </a:spcBef>
              <a:buClr>
                <a:srgbClr val="CCCCFF"/>
              </a:buClr>
              <a:buFont typeface="Wingdings"/>
              <a:buChar char=""/>
              <a:tabLst>
                <a:tab pos="356235" algn="l"/>
              </a:tabLst>
            </a:pPr>
            <a:r>
              <a:rPr sz="2400" b="1" dirty="0">
                <a:latin typeface="Calibri" panose="020F0502020204030204" pitchFamily="34" charset="0"/>
                <a:cs typeface="Calibri" panose="020F0502020204030204" pitchFamily="34" charset="0"/>
              </a:rPr>
              <a:t>distantly</a:t>
            </a:r>
            <a:r>
              <a:rPr sz="2400" b="1" spc="-4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related</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to</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other</a:t>
            </a:r>
            <a:r>
              <a:rPr sz="2400" b="1" spc="1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streptococci</a:t>
            </a:r>
            <a:endParaRPr sz="2400" dirty="0">
              <a:latin typeface="Calibri" panose="020F0502020204030204" pitchFamily="34" charset="0"/>
              <a:cs typeface="Calibri" panose="020F0502020204030204" pitchFamily="34" charset="0"/>
            </a:endParaRPr>
          </a:p>
          <a:p>
            <a:pPr marL="356235" indent="-343535">
              <a:lnSpc>
                <a:spcPct val="100000"/>
              </a:lnSpc>
              <a:spcBef>
                <a:spcPts val="675"/>
              </a:spcBef>
              <a:buClr>
                <a:srgbClr val="CCCCFF"/>
              </a:buClr>
              <a:buFont typeface="Wingdings"/>
              <a:buChar char=""/>
              <a:tabLst>
                <a:tab pos="356235" algn="l"/>
              </a:tabLst>
            </a:pPr>
            <a:r>
              <a:rPr sz="2400" b="1" dirty="0">
                <a:latin typeface="Calibri" panose="020F0502020204030204" pitchFamily="34" charset="0"/>
                <a:cs typeface="Calibri" panose="020F0502020204030204" pitchFamily="34" charset="0"/>
              </a:rPr>
              <a:t>genus</a:t>
            </a:r>
            <a:r>
              <a:rPr sz="2400" b="1" spc="-15" dirty="0">
                <a:latin typeface="Calibri" panose="020F0502020204030204" pitchFamily="34" charset="0"/>
                <a:cs typeface="Calibri" panose="020F0502020204030204" pitchFamily="34" charset="0"/>
              </a:rPr>
              <a:t> </a:t>
            </a:r>
            <a:r>
              <a:rPr sz="2400" b="1" i="1" spc="-10" dirty="0">
                <a:latin typeface="Calibri" panose="020F0502020204030204" pitchFamily="34" charset="0"/>
                <a:cs typeface="Calibri" panose="020F0502020204030204" pitchFamily="34" charset="0"/>
              </a:rPr>
              <a:t>Enterococcus</a:t>
            </a:r>
            <a:endParaRPr sz="2400" dirty="0">
              <a:latin typeface="Calibri" panose="020F0502020204030204" pitchFamily="34" charset="0"/>
              <a:cs typeface="Calibri" panose="020F0502020204030204" pitchFamily="34" charset="0"/>
            </a:endParaRPr>
          </a:p>
          <a:p>
            <a:pPr marL="356870" indent="-344170">
              <a:lnSpc>
                <a:spcPct val="100000"/>
              </a:lnSpc>
              <a:spcBef>
                <a:spcPts val="675"/>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gut</a:t>
            </a:r>
            <a:r>
              <a:rPr sz="2400" b="1" spc="-2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flora</a:t>
            </a:r>
            <a:endParaRPr sz="2400" dirty="0">
              <a:latin typeface="Calibri" panose="020F0502020204030204" pitchFamily="34" charset="0"/>
              <a:cs typeface="Calibri" panose="020F0502020204030204" pitchFamily="34" charset="0"/>
            </a:endParaRPr>
          </a:p>
          <a:p>
            <a:pPr marL="774700" lvl="1" indent="-306705">
              <a:lnSpc>
                <a:spcPct val="100000"/>
              </a:lnSpc>
              <a:spcBef>
                <a:spcPts val="655"/>
              </a:spcBef>
              <a:buClr>
                <a:srgbClr val="CCCCFF"/>
              </a:buClr>
              <a:buSzPct val="96296"/>
              <a:buFont typeface="Wingdings"/>
              <a:buChar char=""/>
              <a:tabLst>
                <a:tab pos="774700" algn="l"/>
              </a:tabLst>
            </a:pPr>
            <a:r>
              <a:rPr sz="2400" b="1" dirty="0">
                <a:latin typeface="Calibri" panose="020F0502020204030204" pitchFamily="34" charset="0"/>
                <a:cs typeface="Calibri" panose="020F0502020204030204" pitchFamily="34" charset="0"/>
              </a:rPr>
              <a:t>urinary</a:t>
            </a:r>
            <a:r>
              <a:rPr sz="2400" b="1" spc="-3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tract</a:t>
            </a:r>
            <a:r>
              <a:rPr sz="2400" b="1" spc="-5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infection</a:t>
            </a:r>
            <a:endParaRPr sz="2400" dirty="0">
              <a:latin typeface="Calibri" panose="020F0502020204030204" pitchFamily="34" charset="0"/>
              <a:cs typeface="Calibri" panose="020F0502020204030204" pitchFamily="34" charset="0"/>
            </a:endParaRPr>
          </a:p>
          <a:p>
            <a:pPr marL="1155065" lvl="2" indent="-227965">
              <a:lnSpc>
                <a:spcPct val="100000"/>
              </a:lnSpc>
              <a:spcBef>
                <a:spcPts val="565"/>
              </a:spcBef>
              <a:buClr>
                <a:srgbClr val="CCCCFF"/>
              </a:buClr>
              <a:buSzPct val="95652"/>
              <a:buFont typeface="Wingdings"/>
              <a:buChar char=""/>
              <a:tabLst>
                <a:tab pos="1155065" algn="l"/>
              </a:tabLst>
            </a:pPr>
            <a:r>
              <a:rPr sz="2400" b="1" dirty="0">
                <a:latin typeface="Calibri" panose="020F0502020204030204" pitchFamily="34" charset="0"/>
                <a:cs typeface="Calibri" panose="020F0502020204030204" pitchFamily="34" charset="0"/>
              </a:rPr>
              <a:t>fecal</a:t>
            </a:r>
            <a:r>
              <a:rPr sz="2400" b="1" spc="-4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contamination</a:t>
            </a:r>
            <a:endParaRPr sz="2400" dirty="0">
              <a:latin typeface="Calibri" panose="020F0502020204030204" pitchFamily="34" charset="0"/>
              <a:cs typeface="Calibri" panose="020F0502020204030204" pitchFamily="34" charset="0"/>
            </a:endParaRPr>
          </a:p>
          <a:p>
            <a:pPr marL="774065" lvl="1" indent="-306070">
              <a:lnSpc>
                <a:spcPct val="100000"/>
              </a:lnSpc>
              <a:spcBef>
                <a:spcPts val="635"/>
              </a:spcBef>
              <a:buClr>
                <a:srgbClr val="CCCCFF"/>
              </a:buClr>
              <a:buSzPct val="96296"/>
              <a:buFont typeface="Wingdings"/>
              <a:buChar char=""/>
              <a:tabLst>
                <a:tab pos="774065" algn="l"/>
              </a:tabLst>
            </a:pPr>
            <a:r>
              <a:rPr sz="2400" b="1" dirty="0">
                <a:latin typeface="Calibri" panose="020F0502020204030204" pitchFamily="34" charset="0"/>
                <a:cs typeface="Calibri" panose="020F0502020204030204" pitchFamily="34" charset="0"/>
              </a:rPr>
              <a:t>opportunistic</a:t>
            </a:r>
            <a:r>
              <a:rPr sz="2400" b="1" spc="-114"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infections</a:t>
            </a:r>
            <a:endParaRPr sz="2400" dirty="0">
              <a:latin typeface="Calibri" panose="020F0502020204030204" pitchFamily="34" charset="0"/>
              <a:cs typeface="Calibri" panose="020F0502020204030204" pitchFamily="34" charset="0"/>
            </a:endParaRPr>
          </a:p>
          <a:p>
            <a:pPr marL="1155065" lvl="2" indent="-227965">
              <a:lnSpc>
                <a:spcPct val="100000"/>
              </a:lnSpc>
              <a:spcBef>
                <a:spcPts val="570"/>
              </a:spcBef>
              <a:buClr>
                <a:srgbClr val="CCCCFF"/>
              </a:buClr>
              <a:buSzPct val="95652"/>
              <a:buFont typeface="Wingdings"/>
              <a:buChar char=""/>
              <a:tabLst>
                <a:tab pos="1155065" algn="l"/>
              </a:tabLst>
            </a:pPr>
            <a:r>
              <a:rPr sz="2400" b="1" dirty="0">
                <a:latin typeface="Calibri" panose="020F0502020204030204" pitchFamily="34" charset="0"/>
                <a:cs typeface="Calibri" panose="020F0502020204030204" pitchFamily="34" charset="0"/>
              </a:rPr>
              <a:t>particularly</a:t>
            </a:r>
            <a:r>
              <a:rPr sz="2400" b="1" spc="-110"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endocarditis</a:t>
            </a:r>
            <a:endParaRPr sz="2400" dirty="0">
              <a:latin typeface="Calibri" panose="020F0502020204030204" pitchFamily="34" charset="0"/>
              <a:cs typeface="Calibri" panose="020F0502020204030204" pitchFamily="34" charset="0"/>
            </a:endParaRPr>
          </a:p>
          <a:p>
            <a:pPr marL="356235" indent="-343535">
              <a:lnSpc>
                <a:spcPct val="100000"/>
              </a:lnSpc>
              <a:spcBef>
                <a:spcPts val="655"/>
              </a:spcBef>
              <a:buClr>
                <a:srgbClr val="CCCCFF"/>
              </a:buClr>
              <a:buFont typeface="Wingdings"/>
              <a:buChar char=""/>
              <a:tabLst>
                <a:tab pos="356235" algn="l"/>
              </a:tabLst>
            </a:pPr>
            <a:r>
              <a:rPr sz="2400" b="1" dirty="0">
                <a:latin typeface="Calibri" panose="020F0502020204030204" pitchFamily="34" charset="0"/>
                <a:cs typeface="Calibri" panose="020F0502020204030204" pitchFamily="34" charset="0"/>
              </a:rPr>
              <a:t>most</a:t>
            </a:r>
            <a:r>
              <a:rPr sz="2400" b="1" spc="-45"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common</a:t>
            </a:r>
            <a:r>
              <a:rPr sz="2400" b="1" spc="-25"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E.</a:t>
            </a:r>
            <a:r>
              <a:rPr sz="2400" b="1" i="1" spc="-45"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(S.)</a:t>
            </a:r>
            <a:r>
              <a:rPr sz="2400" b="1" i="1" spc="-15" dirty="0">
                <a:latin typeface="Calibri" panose="020F0502020204030204" pitchFamily="34" charset="0"/>
                <a:cs typeface="Calibri" panose="020F0502020204030204" pitchFamily="34" charset="0"/>
              </a:rPr>
              <a:t> </a:t>
            </a:r>
            <a:r>
              <a:rPr sz="2400" b="1" i="1" spc="-10" dirty="0">
                <a:latin typeface="Calibri" panose="020F0502020204030204" pitchFamily="34" charset="0"/>
                <a:cs typeface="Calibri" panose="020F0502020204030204" pitchFamily="34" charset="0"/>
              </a:rPr>
              <a:t>faecalis</a:t>
            </a:r>
            <a:endParaRPr sz="2400" dirty="0">
              <a:latin typeface="Calibri" panose="020F0502020204030204" pitchFamily="34" charset="0"/>
              <a:cs typeface="Calibri" panose="020F0502020204030204" pitchFamily="34" charset="0"/>
            </a:endParaRPr>
          </a:p>
        </p:txBody>
      </p:sp>
      <p:sp>
        <p:nvSpPr>
          <p:cNvPr id="25" name="object 25"/>
          <p:cNvSpPr txBox="1"/>
          <p:nvPr/>
        </p:nvSpPr>
        <p:spPr>
          <a:xfrm>
            <a:off x="7819943" y="377416"/>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latin typeface="Microsoft Sans Serif"/>
                <a:cs typeface="Microsoft Sans Serif"/>
              </a:rPr>
              <a:t>Core</a:t>
            </a:r>
            <a:endParaRPr sz="1600">
              <a:latin typeface="Microsoft Sans Serif"/>
              <a:cs typeface="Microsoft Sans Serif"/>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4360"/>
            <a:ext cx="7886700" cy="627095"/>
          </a:xfrm>
          <a:prstGeom prst="rect">
            <a:avLst/>
          </a:prstGeom>
        </p:spPr>
        <p:txBody>
          <a:bodyPr vert="horz" wrap="square" lIns="0" tIns="11430" rIns="0" bIns="0" rtlCol="0">
            <a:spAutoFit/>
          </a:bodyPr>
          <a:lstStyle/>
          <a:p>
            <a:pPr marL="12700">
              <a:lnSpc>
                <a:spcPct val="100000"/>
              </a:lnSpc>
              <a:spcBef>
                <a:spcPts val="90"/>
              </a:spcBef>
            </a:pPr>
            <a:r>
              <a:rPr sz="4000" dirty="0">
                <a:latin typeface="Calibri" panose="020F0502020204030204" pitchFamily="34" charset="0"/>
                <a:cs typeface="Calibri" panose="020F0502020204030204" pitchFamily="34" charset="0"/>
              </a:rPr>
              <a:t>Biomedical</a:t>
            </a:r>
            <a:r>
              <a:rPr sz="4000" spc="-135" dirty="0">
                <a:latin typeface="Calibri" panose="020F0502020204030204" pitchFamily="34" charset="0"/>
                <a:cs typeface="Calibri" panose="020F0502020204030204" pitchFamily="34" charset="0"/>
              </a:rPr>
              <a:t> </a:t>
            </a:r>
            <a:r>
              <a:rPr sz="4000" spc="-10" dirty="0">
                <a:latin typeface="Calibri" panose="020F0502020204030204" pitchFamily="34" charset="0"/>
                <a:cs typeface="Calibri" panose="020F0502020204030204" pitchFamily="34" charset="0"/>
              </a:rPr>
              <a:t>ethics</a:t>
            </a:r>
          </a:p>
        </p:txBody>
      </p:sp>
      <p:sp>
        <p:nvSpPr>
          <p:cNvPr id="3" name="object 3"/>
          <p:cNvSpPr txBox="1">
            <a:spLocks noGrp="1"/>
          </p:cNvSpPr>
          <p:nvPr>
            <p:ph idx="1"/>
          </p:nvPr>
        </p:nvSpPr>
        <p:spPr>
          <a:xfrm>
            <a:off x="628650" y="1825625"/>
            <a:ext cx="7886700" cy="1896672"/>
          </a:xfrm>
          <a:prstGeom prst="rect">
            <a:avLst/>
          </a:prstGeom>
        </p:spPr>
        <p:txBody>
          <a:bodyPr vert="horz" wrap="square" lIns="0" tIns="110489" rIns="0" bIns="0" rtlCol="0">
            <a:spAutoFit/>
          </a:bodyPr>
          <a:lstStyle/>
          <a:p>
            <a:pPr marL="356235" indent="-343535">
              <a:lnSpc>
                <a:spcPct val="100000"/>
              </a:lnSpc>
              <a:spcBef>
                <a:spcPts val="869"/>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Respect</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patient</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confidentiality</a:t>
            </a:r>
          </a:p>
          <a:p>
            <a:pPr marL="356235" indent="-343535">
              <a:lnSpc>
                <a:spcPct val="100000"/>
              </a:lnSpc>
              <a:spcBef>
                <a:spcPts val="770"/>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Show</a:t>
            </a:r>
            <a:r>
              <a:rPr sz="2400" spc="-6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empathy</a:t>
            </a:r>
          </a:p>
          <a:p>
            <a:pPr marL="356235" indent="-343535">
              <a:lnSpc>
                <a:spcPct val="100000"/>
              </a:lnSpc>
              <a:spcBef>
                <a:spcPts val="770"/>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Counsell</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3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patient</a:t>
            </a:r>
          </a:p>
          <a:p>
            <a:pPr marL="356235" indent="-343535">
              <a:lnSpc>
                <a:spcPct val="100000"/>
              </a:lnSpc>
              <a:spcBef>
                <a:spcPts val="770"/>
              </a:spcBef>
              <a:buClr>
                <a:srgbClr val="CCCCFF"/>
              </a:buClr>
              <a:buFont typeface="Wingdings"/>
              <a:buChar char=""/>
              <a:tabLst>
                <a:tab pos="356235" algn="l"/>
              </a:tabLst>
            </a:pPr>
            <a:r>
              <a:rPr sz="2400" dirty="0">
                <a:latin typeface="Calibri" panose="020F0502020204030204" pitchFamily="34" charset="0"/>
                <a:cs typeface="Calibri" panose="020F0502020204030204" pitchFamily="34" charset="0"/>
              </a:rPr>
              <a:t>Break</a:t>
            </a:r>
            <a:r>
              <a:rPr sz="2400" spc="-4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bad</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news</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a:t>
            </a:r>
            <a:r>
              <a:rPr sz="2400" spc="-7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appropriate</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manner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4B55-5453-1F13-69AD-2CE96C1487ED}"/>
              </a:ext>
            </a:extLst>
          </p:cNvPr>
          <p:cNvSpPr>
            <a:spLocks noGrp="1"/>
          </p:cNvSpPr>
          <p:nvPr>
            <p:ph type="title"/>
          </p:nvPr>
        </p:nvSpPr>
        <p:spPr>
          <a:xfrm>
            <a:off x="7086600" y="365127"/>
            <a:ext cx="1428750" cy="701674"/>
          </a:xfrm>
        </p:spPr>
        <p:txBody>
          <a:bodyPr>
            <a:normAutofit/>
          </a:bodyPr>
          <a:lstStyle/>
          <a:p>
            <a:r>
              <a:rPr lang="en-US" sz="1600" dirty="0"/>
              <a:t>spiral</a:t>
            </a:r>
            <a:endParaRPr lang="en-PK" sz="1600" dirty="0"/>
          </a:p>
        </p:txBody>
      </p:sp>
      <p:pic>
        <p:nvPicPr>
          <p:cNvPr id="1026" name="Picture 2" descr="Streptococci. Streptococcal Diseases. Infographics Stock Vector -  Illustration of chorea, inflammatory: 101780525">
            <a:extLst>
              <a:ext uri="{FF2B5EF4-FFF2-40B4-BE49-F238E27FC236}">
                <a16:creationId xmlns:a16="http://schemas.microsoft.com/office/drawing/2014/main" id="{9F7D24E1-382B-1F58-0320-6A21C803D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68580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9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9F0F-8D96-4465-BD38-5185C489E347}"/>
              </a:ext>
            </a:extLst>
          </p:cNvPr>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Research </a:t>
            </a:r>
            <a:endParaRPr lang="en-PK"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1571FA8-E7D4-356F-6A0D-C9B2CCD86D18}"/>
              </a:ext>
            </a:extLst>
          </p:cNvPr>
          <p:cNvSpPr>
            <a:spLocks noGrp="1"/>
          </p:cNvSpPr>
          <p:nvPr>
            <p:ph idx="1"/>
          </p:nvPr>
        </p:nvSpPr>
        <p:spPr>
          <a:solidFill>
            <a:schemeClr val="bg2"/>
          </a:solidFill>
        </p:spPr>
        <p:txBody>
          <a:bodyPr>
            <a:normAutofit fontScale="55000" lnSpcReduction="20000"/>
          </a:bodyPr>
          <a:lstStyle/>
          <a:p>
            <a:pPr algn="l"/>
            <a:r>
              <a:rPr lang="en-US" b="1" dirty="0">
                <a:solidFill>
                  <a:srgbClr val="000000"/>
                </a:solidFill>
                <a:effectLst/>
                <a:latin typeface="arial" panose="020B0604020202020204" pitchFamily="34" charset="0"/>
              </a:rPr>
              <a:t>Chapter 13Streptococcus</a:t>
            </a:r>
          </a:p>
          <a:p>
            <a:pPr algn="l"/>
            <a:r>
              <a:rPr lang="en-US" b="0" dirty="0">
                <a:solidFill>
                  <a:srgbClr val="000000"/>
                </a:solidFill>
                <a:effectLst/>
                <a:latin typeface="arial" panose="020B0604020202020204" pitchFamily="34" charset="0"/>
              </a:rPr>
              <a:t>Maria </a:t>
            </a:r>
            <a:r>
              <a:rPr lang="en-US" b="0" dirty="0" err="1">
                <a:solidFill>
                  <a:srgbClr val="000000"/>
                </a:solidFill>
                <a:effectLst/>
                <a:latin typeface="arial" panose="020B0604020202020204" pitchFamily="34" charset="0"/>
              </a:rPr>
              <a:t>Jevitz</a:t>
            </a:r>
            <a:r>
              <a:rPr lang="en-US" b="0" dirty="0">
                <a:solidFill>
                  <a:srgbClr val="000000"/>
                </a:solidFill>
                <a:effectLst/>
                <a:latin typeface="arial" panose="020B0604020202020204" pitchFamily="34" charset="0"/>
              </a:rPr>
              <a:t> Patterson.</a:t>
            </a:r>
          </a:p>
          <a:p>
            <a:pPr algn="r"/>
            <a:r>
              <a:rPr lang="en-US" b="0" i="0" u="none" strike="noStrike" dirty="0">
                <a:solidFill>
                  <a:srgbClr val="2F4A8B"/>
                </a:solidFill>
                <a:effectLst/>
                <a:latin typeface="arial" panose="020B0604020202020204" pitchFamily="34" charset="0"/>
                <a:hlinkClick r:id="rId2" tooltip="Go to other sections in this page"/>
              </a:rPr>
              <a:t>Go to:</a:t>
            </a:r>
            <a:endParaRPr lang="en-US" b="0" i="0" dirty="0">
              <a:solidFill>
                <a:srgbClr val="000000"/>
              </a:solidFill>
              <a:effectLst/>
              <a:latin typeface="arial" panose="020B0604020202020204" pitchFamily="34" charset="0"/>
            </a:endParaRPr>
          </a:p>
          <a:p>
            <a:pPr algn="l"/>
            <a:r>
              <a:rPr lang="en-US" b="1" i="0" dirty="0">
                <a:solidFill>
                  <a:srgbClr val="985735"/>
                </a:solidFill>
                <a:effectLst/>
                <a:latin typeface="arial" panose="020B0604020202020204" pitchFamily="34" charset="0"/>
              </a:rPr>
              <a:t>General Concepts</a:t>
            </a:r>
          </a:p>
          <a:p>
            <a:pPr algn="l"/>
            <a:r>
              <a:rPr lang="en-US" b="1" i="1" dirty="0">
                <a:solidFill>
                  <a:srgbClr val="724128"/>
                </a:solidFill>
                <a:effectLst/>
                <a:latin typeface="arial" panose="020B0604020202020204" pitchFamily="34" charset="0"/>
              </a:rPr>
              <a:t>Streptococcus pyogenes,</a:t>
            </a:r>
            <a:r>
              <a:rPr lang="en-US" b="1" i="0" dirty="0">
                <a:solidFill>
                  <a:srgbClr val="724128"/>
                </a:solidFill>
                <a:effectLst/>
                <a:latin typeface="arial" panose="020B0604020202020204" pitchFamily="34" charset="0"/>
              </a:rPr>
              <a:t> other </a:t>
            </a:r>
            <a:r>
              <a:rPr lang="en-US" b="1" i="1" dirty="0">
                <a:solidFill>
                  <a:srgbClr val="724128"/>
                </a:solidFill>
                <a:effectLst/>
                <a:latin typeface="arial" panose="020B0604020202020204" pitchFamily="34" charset="0"/>
              </a:rPr>
              <a:t>Streptococci,</a:t>
            </a:r>
            <a:r>
              <a:rPr lang="en-US" b="1" i="0" dirty="0">
                <a:solidFill>
                  <a:srgbClr val="724128"/>
                </a:solidFill>
                <a:effectLst/>
                <a:latin typeface="arial" panose="020B0604020202020204" pitchFamily="34" charset="0"/>
              </a:rPr>
              <a:t> and </a:t>
            </a:r>
            <a:r>
              <a:rPr lang="en-US" b="1" i="1" dirty="0">
                <a:solidFill>
                  <a:srgbClr val="724128"/>
                </a:solidFill>
                <a:effectLst/>
                <a:latin typeface="arial" panose="020B0604020202020204" pitchFamily="34" charset="0"/>
              </a:rPr>
              <a:t>Enterococcus</a:t>
            </a:r>
            <a:endParaRPr lang="en-US" b="1" i="0" dirty="0">
              <a:solidFill>
                <a:srgbClr val="724128"/>
              </a:solidFill>
              <a:effectLst/>
              <a:latin typeface="arial" panose="020B0604020202020204" pitchFamily="34" charset="0"/>
            </a:endParaRPr>
          </a:p>
          <a:p>
            <a:pPr algn="l"/>
            <a:r>
              <a:rPr lang="en-US" b="1" i="0" dirty="0">
                <a:solidFill>
                  <a:srgbClr val="59331F"/>
                </a:solidFill>
                <a:effectLst/>
                <a:latin typeface="arial" panose="020B0604020202020204" pitchFamily="34" charset="0"/>
              </a:rPr>
              <a:t>Clinical Manifestations</a:t>
            </a:r>
          </a:p>
          <a:p>
            <a:pPr algn="l"/>
            <a:r>
              <a:rPr lang="en-US" b="0" i="0" dirty="0">
                <a:solidFill>
                  <a:srgbClr val="000000"/>
                </a:solidFill>
                <a:effectLst/>
                <a:latin typeface="Times New Roman" panose="02020603050405020304" pitchFamily="18" charset="0"/>
              </a:rPr>
              <a:t>Acute </a:t>
            </a:r>
            <a:r>
              <a:rPr lang="en-US" b="0" i="1" dirty="0">
                <a:solidFill>
                  <a:srgbClr val="000000"/>
                </a:solidFill>
                <a:effectLst/>
                <a:latin typeface="Times New Roman" panose="02020603050405020304" pitchFamily="18" charset="0"/>
              </a:rPr>
              <a:t>Streptococcus pyogenes</a:t>
            </a:r>
            <a:r>
              <a:rPr lang="en-US" b="0" i="0" dirty="0">
                <a:solidFill>
                  <a:srgbClr val="000000"/>
                </a:solidFill>
                <a:effectLst/>
                <a:latin typeface="Times New Roman" panose="02020603050405020304" pitchFamily="18" charset="0"/>
              </a:rPr>
              <a:t> infections may take the form of pharyngitis, scarlet fever (rash), impetigo, cellulitis, or erysipelas. Invasive infections can result in necrotizing fasciitis, myositis and streptococcal toxic shock syndrome. Patients may also develop immune-mediated sequelae such as acute rheumatic fever and acute glomerulonephritis. </a:t>
            </a:r>
            <a:r>
              <a:rPr lang="en-US" b="0" i="1" dirty="0">
                <a:solidFill>
                  <a:srgbClr val="000000"/>
                </a:solidFill>
                <a:effectLst/>
                <a:latin typeface="Times New Roman" panose="02020603050405020304" pitchFamily="18" charset="0"/>
              </a:rPr>
              <a:t>S agalactiae</a:t>
            </a:r>
            <a:r>
              <a:rPr lang="en-US" b="0" i="0" dirty="0">
                <a:solidFill>
                  <a:srgbClr val="000000"/>
                </a:solidFill>
                <a:effectLst/>
                <a:latin typeface="Times New Roman" panose="02020603050405020304" pitchFamily="18" charset="0"/>
              </a:rPr>
              <a:t> may cause meningitis, neonatal sepsis, and pneumonia in neonates; adults may experience vaginitis, puerperal fever, urinary tract infection, skin infection, and endocarditis. </a:t>
            </a:r>
            <a:r>
              <a:rPr lang="en-US" b="0" i="0" dirty="0" err="1">
                <a:solidFill>
                  <a:srgbClr val="000000"/>
                </a:solidFill>
                <a:effectLst/>
                <a:latin typeface="Times New Roman" panose="02020603050405020304" pitchFamily="18" charset="0"/>
              </a:rPr>
              <a:t>Viridans</a:t>
            </a:r>
            <a:r>
              <a:rPr lang="en-US" b="0" i="0" dirty="0">
                <a:solidFill>
                  <a:srgbClr val="000000"/>
                </a:solidFill>
                <a:effectLst/>
                <a:latin typeface="Times New Roman" panose="02020603050405020304" pitchFamily="18" charset="0"/>
              </a:rPr>
              <a:t> streptococci can cause endocarditis, and </a:t>
            </a:r>
            <a:r>
              <a:rPr lang="en-US" b="0" i="1" dirty="0">
                <a:solidFill>
                  <a:srgbClr val="000000"/>
                </a:solidFill>
                <a:effectLst/>
                <a:latin typeface="Times New Roman" panose="02020603050405020304" pitchFamily="18" charset="0"/>
              </a:rPr>
              <a:t>Enterococcus</a:t>
            </a:r>
            <a:r>
              <a:rPr lang="en-US" b="0" i="0" dirty="0">
                <a:solidFill>
                  <a:srgbClr val="000000"/>
                </a:solidFill>
                <a:effectLst/>
                <a:latin typeface="Times New Roman" panose="02020603050405020304" pitchFamily="18" charset="0"/>
              </a:rPr>
              <a:t> is associated with urinary tract and biliary tract infections. Anaerobic streptococci participate in mixed infections of the abdomen, pelvis, brain, and lungs.</a:t>
            </a:r>
          </a:p>
          <a:p>
            <a:pPr algn="l"/>
            <a:r>
              <a:rPr lang="en-US" b="1" i="0" dirty="0">
                <a:solidFill>
                  <a:srgbClr val="59331F"/>
                </a:solidFill>
                <a:effectLst/>
                <a:latin typeface="arial" panose="020B0604020202020204" pitchFamily="34" charset="0"/>
              </a:rPr>
              <a:t>Structure</a:t>
            </a:r>
          </a:p>
          <a:p>
            <a:pPr algn="l"/>
            <a:r>
              <a:rPr lang="en-US" b="0" i="0" dirty="0">
                <a:solidFill>
                  <a:srgbClr val="000000"/>
                </a:solidFill>
                <a:effectLst/>
                <a:latin typeface="Times New Roman" panose="02020603050405020304" pitchFamily="18" charset="0"/>
              </a:rPr>
              <a:t>Streptococci are Gram-positive, nonmotile, </a:t>
            </a:r>
            <a:r>
              <a:rPr lang="en-US" b="0" i="0" dirty="0" err="1">
                <a:solidFill>
                  <a:srgbClr val="000000"/>
                </a:solidFill>
                <a:effectLst/>
                <a:latin typeface="Times New Roman" panose="02020603050405020304" pitchFamily="18" charset="0"/>
              </a:rPr>
              <a:t>nonsporeforming</a:t>
            </a:r>
            <a:r>
              <a:rPr lang="en-US" b="0" i="0" dirty="0">
                <a:solidFill>
                  <a:srgbClr val="000000"/>
                </a:solidFill>
                <a:effectLst/>
                <a:latin typeface="Times New Roman" panose="02020603050405020304" pitchFamily="18" charset="0"/>
              </a:rPr>
              <a:t>, catalase-negative cocci that occur in pairs or chains. Older cultures may lose their Gram-positive character. Most streptococci are facultative anaerobes, and some are obligate (strict) anaerobes. Most require enriched media (blood agar). Group A streptococci have a hyaluronic acid capsule.</a:t>
            </a:r>
          </a:p>
          <a:p>
            <a:pPr algn="l"/>
            <a:r>
              <a:rPr lang="en-US" b="1" i="0" dirty="0">
                <a:solidFill>
                  <a:srgbClr val="59331F"/>
                </a:solidFill>
                <a:effectLst/>
                <a:latin typeface="arial" panose="020B0604020202020204" pitchFamily="34" charset="0"/>
              </a:rPr>
              <a:t>Classification and Antigenic Types</a:t>
            </a:r>
          </a:p>
          <a:p>
            <a:pPr algn="l"/>
            <a:r>
              <a:rPr lang="en-US" b="0" i="0" dirty="0">
                <a:solidFill>
                  <a:srgbClr val="000000"/>
                </a:solidFill>
                <a:effectLst/>
                <a:latin typeface="Times New Roman" panose="02020603050405020304" pitchFamily="18" charset="0"/>
              </a:rPr>
              <a:t>Streptococci are classified on the basis of colony morphology, hemolysis, biochemical reactions, and (most definitively) serologic specificity. They are divided into three groups by the type of hemolysis on blood agar: </a:t>
            </a:r>
            <a:r>
              <a:rPr lang="el-GR" b="0" i="0" dirty="0">
                <a:solidFill>
                  <a:srgbClr val="000000"/>
                </a:solidFill>
                <a:effectLst/>
                <a:latin typeface="Times New Roman" panose="02020603050405020304" pitchFamily="18" charset="0"/>
              </a:rPr>
              <a:t>β-</a:t>
            </a:r>
            <a:r>
              <a:rPr lang="en-US" b="0" i="0" dirty="0">
                <a:solidFill>
                  <a:srgbClr val="000000"/>
                </a:solidFill>
                <a:effectLst/>
                <a:latin typeface="Times New Roman" panose="02020603050405020304" pitchFamily="18" charset="0"/>
              </a:rPr>
              <a:t>hemolytic (clear, complete lysis of red cells), </a:t>
            </a:r>
            <a:r>
              <a:rPr lang="el-GR" b="0" i="0" dirty="0">
                <a:solidFill>
                  <a:srgbClr val="000000"/>
                </a:solidFill>
                <a:effectLst/>
                <a:latin typeface="Times New Roman" panose="02020603050405020304" pitchFamily="18" charset="0"/>
              </a:rPr>
              <a:t>α </a:t>
            </a:r>
            <a:r>
              <a:rPr lang="en-US" b="0" i="0" dirty="0">
                <a:solidFill>
                  <a:srgbClr val="000000"/>
                </a:solidFill>
                <a:effectLst/>
                <a:latin typeface="Times New Roman" panose="02020603050405020304" pitchFamily="18" charset="0"/>
              </a:rPr>
              <a:t>hemolytic (incomplete, green hemolysis), and </a:t>
            </a:r>
            <a:r>
              <a:rPr lang="el-GR" b="0" i="0" dirty="0">
                <a:solidFill>
                  <a:srgbClr val="000000"/>
                </a:solidFill>
                <a:effectLst/>
                <a:latin typeface="Times New Roman" panose="02020603050405020304" pitchFamily="18" charset="0"/>
              </a:rPr>
              <a:t>γ </a:t>
            </a:r>
            <a:r>
              <a:rPr lang="en-US" b="0" i="0" dirty="0">
                <a:solidFill>
                  <a:srgbClr val="000000"/>
                </a:solidFill>
                <a:effectLst/>
                <a:latin typeface="Times New Roman" panose="02020603050405020304" pitchFamily="18" charset="0"/>
              </a:rPr>
              <a:t>hemolytic (no hemolysis). Serologic grouping is based on antigenic differences in cell wall carbohydrates (groups A to V), in cell wall pili-associated protein, and in the polysaccharide capsule in group B streptococci.</a:t>
            </a:r>
          </a:p>
          <a:p>
            <a:endParaRPr lang="en-PK" dirty="0"/>
          </a:p>
        </p:txBody>
      </p:sp>
      <p:sp>
        <p:nvSpPr>
          <p:cNvPr id="5" name="TextBox 4">
            <a:extLst>
              <a:ext uri="{FF2B5EF4-FFF2-40B4-BE49-F238E27FC236}">
                <a16:creationId xmlns:a16="http://schemas.microsoft.com/office/drawing/2014/main" id="{F5FF04DA-C3F5-4EA1-3548-C2E5B5BA4DF9}"/>
              </a:ext>
            </a:extLst>
          </p:cNvPr>
          <p:cNvSpPr txBox="1"/>
          <p:nvPr/>
        </p:nvSpPr>
        <p:spPr>
          <a:xfrm>
            <a:off x="2286000" y="1111826"/>
            <a:ext cx="4572000" cy="646331"/>
          </a:xfrm>
          <a:prstGeom prst="rect">
            <a:avLst/>
          </a:prstGeom>
          <a:noFill/>
        </p:spPr>
        <p:txBody>
          <a:bodyPr wrap="square">
            <a:spAutoFit/>
          </a:bodyPr>
          <a:lstStyle/>
          <a:p>
            <a:r>
              <a:rPr lang="en-PK" dirty="0"/>
              <a:t>https://www.ncbi.nlm.nih.gov/books/NBK7611/</a:t>
            </a:r>
          </a:p>
        </p:txBody>
      </p:sp>
    </p:spTree>
    <p:extLst>
      <p:ext uri="{BB962C8B-B14F-4D97-AF65-F5344CB8AC3E}">
        <p14:creationId xmlns:p14="http://schemas.microsoft.com/office/powerpoint/2010/main" val="344379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A0B5A-B5C7-DAE1-33EC-81A0BEF06A49}"/>
              </a:ext>
            </a:extLst>
          </p:cNvPr>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Take home message</a:t>
            </a:r>
            <a:endParaRPr lang="en-PK" sz="4000" dirty="0">
              <a:latin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244452D0-8834-93EB-6E65-5DEBC09D9270}"/>
              </a:ext>
            </a:extLst>
          </p:cNvPr>
          <p:cNvSpPr>
            <a:spLocks noGrp="1" noChangeArrowheads="1"/>
          </p:cNvSpPr>
          <p:nvPr>
            <p:ph idx="1"/>
          </p:nvPr>
        </p:nvSpPr>
        <p:spPr bwMode="auto">
          <a:xfrm>
            <a:off x="628650" y="2523967"/>
            <a:ext cx="76009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streptococci are gram-positive cocci arranged in chains or pairs.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They are classified based on their </a:t>
            </a:r>
            <a:r>
              <a:rPr kumimoji="0" lang="en-PK" altLang="en-PK"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hemolytic</a:t>
            </a: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patterns (alpha, beta, gamma) and Lancefield groups (A, B, C, etc.).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Important human pathogens include </a:t>
            </a:r>
            <a:r>
              <a:rPr kumimoji="0" lang="en-PK" altLang="en-PK" sz="24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Streptococcus pyogenes</a:t>
            </a: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(Group A), </a:t>
            </a:r>
            <a:r>
              <a:rPr kumimoji="0" lang="en-PK" altLang="en-PK" sz="24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Streptococcus agalactiae</a:t>
            </a: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(Group B), and </a:t>
            </a:r>
            <a:r>
              <a:rPr kumimoji="0" lang="en-PK" altLang="en-PK" sz="2400" b="0" i="1" u="none" strike="noStrike" cap="none" normalizeH="0" baseline="0" dirty="0">
                <a:ln>
                  <a:noFill/>
                </a:ln>
                <a:solidFill>
                  <a:schemeClr val="tx1"/>
                </a:solidFill>
                <a:effectLst/>
                <a:latin typeface="Calibri" panose="020F0502020204030204" pitchFamily="34" charset="0"/>
                <a:cs typeface="Calibri" panose="020F0502020204030204" pitchFamily="34" charset="0"/>
              </a:rPr>
              <a:t>Streptococcus pneumoniae</a:t>
            </a:r>
            <a:r>
              <a:rPr kumimoji="0" lang="en-PK" altLang="en-PK"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34154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6D594-0D5B-70D6-97EB-F237B109EE4C}"/>
              </a:ext>
            </a:extLst>
          </p:cNvPr>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Family medicine </a:t>
            </a:r>
            <a:endParaRPr lang="en-PK" sz="4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E70225B-3CB6-5DCC-2FA6-8937ABB652B0}"/>
              </a:ext>
            </a:extLst>
          </p:cNvPr>
          <p:cNvSpPr>
            <a:spLocks noGrp="1"/>
          </p:cNvSpPr>
          <p:nvPr>
            <p:ph idx="1"/>
          </p:nvPr>
        </p:nvSpPr>
        <p:spPr/>
        <p:txBody>
          <a:bodyPr/>
          <a:lstStyle/>
          <a:p>
            <a:r>
              <a:rPr lang="en-US" sz="2400" dirty="0">
                <a:latin typeface="Calibri" panose="020F0502020204030204" pitchFamily="34" charset="0"/>
                <a:cs typeface="Calibri" panose="020F0502020204030204" pitchFamily="34" charset="0"/>
              </a:rPr>
              <a:t>A 5-year-old child presents with a sore throat, fever, and headache. Physical examination reveals red tonsils with exudates and enlarged cervical lymph nodes. A rapid strep test is positive. Which of the following is the most appropriate treatment for this child?</a:t>
            </a:r>
          </a:p>
          <a:p>
            <a:pPr marL="0" indent="0">
              <a:buNone/>
            </a:pPr>
            <a:r>
              <a:rPr lang="en-US" sz="2400" dirty="0">
                <a:latin typeface="Calibri" panose="020F0502020204030204" pitchFamily="34" charset="0"/>
                <a:cs typeface="Calibri" panose="020F0502020204030204" pitchFamily="34" charset="0"/>
              </a:rPr>
              <a:t>A. Amoxicillin</a:t>
            </a:r>
          </a:p>
          <a:p>
            <a:pPr marL="0" indent="0">
              <a:buNone/>
            </a:pPr>
            <a:r>
              <a:rPr lang="en-US" sz="2400" dirty="0">
                <a:latin typeface="Calibri" panose="020F0502020204030204" pitchFamily="34" charset="0"/>
                <a:cs typeface="Calibri" panose="020F0502020204030204" pitchFamily="34" charset="0"/>
              </a:rPr>
              <a:t>B. Ciprofloxacin </a:t>
            </a:r>
          </a:p>
          <a:p>
            <a:pPr marL="0" indent="0">
              <a:buNone/>
            </a:pPr>
            <a:r>
              <a:rPr lang="en-US" sz="2400" dirty="0">
                <a:latin typeface="Calibri" panose="020F0502020204030204" pitchFamily="34" charset="0"/>
                <a:cs typeface="Calibri" panose="020F0502020204030204" pitchFamily="34" charset="0"/>
              </a:rPr>
              <a:t>C. Azithromycin</a:t>
            </a:r>
          </a:p>
          <a:p>
            <a:pPr marL="0" indent="0">
              <a:buNone/>
            </a:pPr>
            <a:r>
              <a:rPr lang="en-US" sz="2400" dirty="0">
                <a:latin typeface="Calibri" panose="020F0502020204030204" pitchFamily="34" charset="0"/>
                <a:cs typeface="Calibri" panose="020F0502020204030204" pitchFamily="34" charset="0"/>
              </a:rPr>
              <a:t> D. Vancomycin</a:t>
            </a:r>
          </a:p>
          <a:p>
            <a:endParaRPr lang="en-PK" dirty="0"/>
          </a:p>
        </p:txBody>
      </p:sp>
    </p:spTree>
    <p:extLst>
      <p:ext uri="{BB962C8B-B14F-4D97-AF65-F5344CB8AC3E}">
        <p14:creationId xmlns:p14="http://schemas.microsoft.com/office/powerpoint/2010/main" val="430443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07055" y="1981606"/>
            <a:ext cx="4159885" cy="2953385"/>
          </a:xfrm>
          <a:prstGeom prst="rect">
            <a:avLst/>
          </a:prstGeom>
        </p:spPr>
        <p:txBody>
          <a:bodyPr vert="horz" wrap="square" lIns="0" tIns="13335" rIns="0" bIns="0" rtlCol="0">
            <a:spAutoFit/>
          </a:bodyPr>
          <a:lstStyle/>
          <a:p>
            <a:pPr marL="759460" marR="5080" indent="-747395">
              <a:lnSpc>
                <a:spcPct val="100000"/>
              </a:lnSpc>
              <a:spcBef>
                <a:spcPts val="105"/>
              </a:spcBef>
            </a:pPr>
            <a:r>
              <a:rPr sz="9600" spc="-10" dirty="0"/>
              <a:t>THANK </a:t>
            </a:r>
            <a:r>
              <a:rPr sz="9600" spc="-25" dirty="0"/>
              <a:t>YOU</a:t>
            </a:r>
            <a:endParaRPr sz="9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FF"/>
          </a:solidFill>
        </p:spPr>
        <p:txBody>
          <a:bodyPr wrap="square" lIns="0" tIns="0" rIns="0" bIns="0" rtlCol="0"/>
          <a:lstStyle/>
          <a:p>
            <a:endParaRPr/>
          </a:p>
        </p:txBody>
      </p:sp>
      <p:sp>
        <p:nvSpPr>
          <p:cNvPr id="3" name="object 3"/>
          <p:cNvSpPr txBox="1">
            <a:spLocks noGrp="1"/>
          </p:cNvSpPr>
          <p:nvPr>
            <p:ph type="title"/>
          </p:nvPr>
        </p:nvSpPr>
        <p:spPr>
          <a:xfrm>
            <a:off x="2159000" y="104901"/>
            <a:ext cx="4752340" cy="453390"/>
          </a:xfrm>
          <a:prstGeom prst="rect">
            <a:avLst/>
          </a:prstGeom>
        </p:spPr>
        <p:txBody>
          <a:bodyPr vert="horz" wrap="square" lIns="0" tIns="13335" rIns="0" bIns="0" rtlCol="0">
            <a:spAutoFit/>
          </a:bodyPr>
          <a:lstStyle/>
          <a:p>
            <a:pPr marL="12700">
              <a:lnSpc>
                <a:spcPct val="100000"/>
              </a:lnSpc>
              <a:spcBef>
                <a:spcPts val="105"/>
              </a:spcBef>
            </a:pPr>
            <a:r>
              <a:rPr sz="2800" b="1" dirty="0">
                <a:latin typeface="Times New Roman"/>
                <a:cs typeface="Times New Roman"/>
              </a:rPr>
              <a:t>GRAM</a:t>
            </a:r>
            <a:r>
              <a:rPr sz="2800" b="1" spc="-35" dirty="0">
                <a:latin typeface="Times New Roman"/>
                <a:cs typeface="Times New Roman"/>
              </a:rPr>
              <a:t> </a:t>
            </a:r>
            <a:r>
              <a:rPr sz="2800" b="1" dirty="0">
                <a:latin typeface="Times New Roman"/>
                <a:cs typeface="Times New Roman"/>
              </a:rPr>
              <a:t>+VE</a:t>
            </a:r>
            <a:r>
              <a:rPr sz="2800" b="1" spc="-20" dirty="0">
                <a:latin typeface="Times New Roman"/>
                <a:cs typeface="Times New Roman"/>
              </a:rPr>
              <a:t> </a:t>
            </a:r>
            <a:r>
              <a:rPr sz="2800" b="1" spc="-10" dirty="0">
                <a:latin typeface="Times New Roman"/>
                <a:cs typeface="Times New Roman"/>
              </a:rPr>
              <a:t>(PURPLE/BLUE)</a:t>
            </a:r>
            <a:endParaRPr sz="2800">
              <a:latin typeface="Times New Roman"/>
              <a:cs typeface="Times New Roman"/>
            </a:endParaRPr>
          </a:p>
        </p:txBody>
      </p:sp>
      <p:sp>
        <p:nvSpPr>
          <p:cNvPr id="4" name="object 4"/>
          <p:cNvSpPr txBox="1"/>
          <p:nvPr/>
        </p:nvSpPr>
        <p:spPr>
          <a:xfrm>
            <a:off x="5185917" y="707262"/>
            <a:ext cx="911225" cy="453390"/>
          </a:xfrm>
          <a:prstGeom prst="rect">
            <a:avLst/>
          </a:prstGeom>
        </p:spPr>
        <p:txBody>
          <a:bodyPr vert="horz" wrap="square" lIns="0" tIns="13335" rIns="0" bIns="0" rtlCol="0">
            <a:spAutoFit/>
          </a:bodyPr>
          <a:lstStyle/>
          <a:p>
            <a:pPr marL="12700">
              <a:lnSpc>
                <a:spcPct val="100000"/>
              </a:lnSpc>
              <a:spcBef>
                <a:spcPts val="105"/>
              </a:spcBef>
            </a:pPr>
            <a:r>
              <a:rPr sz="2800" b="1" spc="-20" dirty="0">
                <a:solidFill>
                  <a:srgbClr val="FF0000"/>
                </a:solidFill>
                <a:latin typeface="Arial"/>
                <a:cs typeface="Arial"/>
              </a:rPr>
              <a:t>Rods</a:t>
            </a:r>
            <a:endParaRPr sz="2800">
              <a:latin typeface="Arial"/>
              <a:cs typeface="Arial"/>
            </a:endParaRPr>
          </a:p>
        </p:txBody>
      </p:sp>
      <p:sp>
        <p:nvSpPr>
          <p:cNvPr id="5" name="object 5"/>
          <p:cNvSpPr txBox="1"/>
          <p:nvPr/>
        </p:nvSpPr>
        <p:spPr>
          <a:xfrm>
            <a:off x="964488" y="1856308"/>
            <a:ext cx="2510790" cy="575310"/>
          </a:xfrm>
          <a:prstGeom prst="rect">
            <a:avLst/>
          </a:prstGeom>
        </p:spPr>
        <p:txBody>
          <a:bodyPr vert="horz" wrap="square" lIns="0" tIns="12700" rIns="0" bIns="0" rtlCol="0">
            <a:spAutoFit/>
          </a:bodyPr>
          <a:lstStyle/>
          <a:p>
            <a:pPr algn="ctr">
              <a:lnSpc>
                <a:spcPct val="100000"/>
              </a:lnSpc>
              <a:spcBef>
                <a:spcPts val="100"/>
              </a:spcBef>
            </a:pPr>
            <a:r>
              <a:rPr sz="1800" b="1" dirty="0">
                <a:solidFill>
                  <a:srgbClr val="FFFF00"/>
                </a:solidFill>
                <a:latin typeface="Arial"/>
                <a:cs typeface="Arial"/>
              </a:rPr>
              <a:t>Catalase</a:t>
            </a:r>
            <a:r>
              <a:rPr sz="1800" b="1" spc="-50" dirty="0">
                <a:solidFill>
                  <a:srgbClr val="FFFF00"/>
                </a:solidFill>
                <a:latin typeface="Arial"/>
                <a:cs typeface="Arial"/>
              </a:rPr>
              <a:t> </a:t>
            </a:r>
            <a:r>
              <a:rPr sz="1800" b="1" dirty="0">
                <a:solidFill>
                  <a:srgbClr val="FFFF00"/>
                </a:solidFill>
                <a:latin typeface="Arial"/>
                <a:cs typeface="Arial"/>
              </a:rPr>
              <a:t>+ve</a:t>
            </a:r>
            <a:r>
              <a:rPr sz="1800" b="1" spc="-5" dirty="0">
                <a:solidFill>
                  <a:srgbClr val="FFFF00"/>
                </a:solidFill>
                <a:latin typeface="Arial"/>
                <a:cs typeface="Arial"/>
              </a:rPr>
              <a:t> </a:t>
            </a:r>
            <a:r>
              <a:rPr sz="1800" b="1" spc="-10" dirty="0">
                <a:solidFill>
                  <a:srgbClr val="FFFF00"/>
                </a:solidFill>
                <a:latin typeface="Arial"/>
                <a:cs typeface="Arial"/>
              </a:rPr>
              <a:t>(clusters)</a:t>
            </a:r>
            <a:endParaRPr sz="1800">
              <a:latin typeface="Arial"/>
              <a:cs typeface="Arial"/>
            </a:endParaRPr>
          </a:p>
          <a:p>
            <a:pPr algn="ctr">
              <a:lnSpc>
                <a:spcPct val="100000"/>
              </a:lnSpc>
              <a:spcBef>
                <a:spcPts val="5"/>
              </a:spcBef>
            </a:pPr>
            <a:r>
              <a:rPr sz="1800" b="1" spc="-10" dirty="0">
                <a:solidFill>
                  <a:srgbClr val="FFFFFF"/>
                </a:solidFill>
                <a:latin typeface="Arial"/>
                <a:cs typeface="Arial"/>
              </a:rPr>
              <a:t>Staphylococcus</a:t>
            </a:r>
            <a:endParaRPr sz="1800">
              <a:latin typeface="Arial"/>
              <a:cs typeface="Arial"/>
            </a:endParaRPr>
          </a:p>
        </p:txBody>
      </p:sp>
      <p:sp>
        <p:nvSpPr>
          <p:cNvPr id="6" name="object 6"/>
          <p:cNvSpPr txBox="1"/>
          <p:nvPr/>
        </p:nvSpPr>
        <p:spPr>
          <a:xfrm>
            <a:off x="4203319" y="1969084"/>
            <a:ext cx="2225675" cy="663575"/>
          </a:xfrm>
          <a:prstGeom prst="rect">
            <a:avLst/>
          </a:prstGeom>
        </p:spPr>
        <p:txBody>
          <a:bodyPr vert="horz" wrap="square" lIns="0" tIns="12700" rIns="0" bIns="0" rtlCol="0">
            <a:spAutoFit/>
          </a:bodyPr>
          <a:lstStyle/>
          <a:p>
            <a:pPr algn="ctr">
              <a:lnSpc>
                <a:spcPts val="2150"/>
              </a:lnSpc>
              <a:spcBef>
                <a:spcPts val="100"/>
              </a:spcBef>
            </a:pPr>
            <a:r>
              <a:rPr sz="1800" b="1" dirty="0">
                <a:solidFill>
                  <a:srgbClr val="FFFF00"/>
                </a:solidFill>
                <a:latin typeface="Arial"/>
                <a:cs typeface="Arial"/>
              </a:rPr>
              <a:t>Catalase</a:t>
            </a:r>
            <a:r>
              <a:rPr sz="1800" b="1" spc="-40" dirty="0">
                <a:solidFill>
                  <a:srgbClr val="FFFF00"/>
                </a:solidFill>
                <a:latin typeface="Arial"/>
                <a:cs typeface="Arial"/>
              </a:rPr>
              <a:t> </a:t>
            </a:r>
            <a:r>
              <a:rPr sz="1800" b="1" dirty="0">
                <a:solidFill>
                  <a:srgbClr val="FFFF00"/>
                </a:solidFill>
                <a:latin typeface="Arial"/>
                <a:cs typeface="Arial"/>
              </a:rPr>
              <a:t>–ve</a:t>
            </a:r>
            <a:r>
              <a:rPr sz="1800" b="1" spc="-5" dirty="0">
                <a:solidFill>
                  <a:srgbClr val="FFFF00"/>
                </a:solidFill>
                <a:latin typeface="Arial"/>
                <a:cs typeface="Arial"/>
              </a:rPr>
              <a:t> </a:t>
            </a:r>
            <a:r>
              <a:rPr sz="1800" b="1" spc="-10" dirty="0">
                <a:solidFill>
                  <a:srgbClr val="FFFF00"/>
                </a:solidFill>
                <a:latin typeface="Arial"/>
                <a:cs typeface="Arial"/>
              </a:rPr>
              <a:t>(chain)</a:t>
            </a:r>
            <a:endParaRPr sz="1800">
              <a:latin typeface="Arial"/>
              <a:cs typeface="Arial"/>
            </a:endParaRPr>
          </a:p>
          <a:p>
            <a:pPr marL="61594" algn="ctr">
              <a:lnSpc>
                <a:spcPts val="2870"/>
              </a:lnSpc>
            </a:pPr>
            <a:r>
              <a:rPr sz="2400" b="1" spc="-10" dirty="0">
                <a:solidFill>
                  <a:srgbClr val="FFFFFF"/>
                </a:solidFill>
                <a:latin typeface="Arial"/>
                <a:cs typeface="Arial"/>
              </a:rPr>
              <a:t>s</a:t>
            </a:r>
            <a:r>
              <a:rPr sz="1800" b="1" spc="-10" dirty="0">
                <a:solidFill>
                  <a:srgbClr val="FFFFFF"/>
                </a:solidFill>
                <a:latin typeface="Arial"/>
                <a:cs typeface="Arial"/>
              </a:rPr>
              <a:t>treptococcus</a:t>
            </a:r>
            <a:endParaRPr sz="1800">
              <a:latin typeface="Arial"/>
              <a:cs typeface="Arial"/>
            </a:endParaRPr>
          </a:p>
        </p:txBody>
      </p:sp>
      <p:sp>
        <p:nvSpPr>
          <p:cNvPr id="7" name="object 7"/>
          <p:cNvSpPr txBox="1"/>
          <p:nvPr/>
        </p:nvSpPr>
        <p:spPr>
          <a:xfrm>
            <a:off x="688644" y="3607054"/>
            <a:ext cx="1569085"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0FF00"/>
                </a:solidFill>
                <a:latin typeface="Arial"/>
                <a:cs typeface="Arial"/>
              </a:rPr>
              <a:t>Coagulase</a:t>
            </a:r>
            <a:endParaRPr sz="2400">
              <a:latin typeface="Arial"/>
              <a:cs typeface="Arial"/>
            </a:endParaRPr>
          </a:p>
        </p:txBody>
      </p:sp>
      <p:sp>
        <p:nvSpPr>
          <p:cNvPr id="8" name="object 8"/>
          <p:cNvSpPr txBox="1"/>
          <p:nvPr/>
        </p:nvSpPr>
        <p:spPr>
          <a:xfrm>
            <a:off x="816355" y="5179314"/>
            <a:ext cx="1630045" cy="57467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00"/>
                </a:solidFill>
                <a:latin typeface="Arial"/>
                <a:cs typeface="Arial"/>
              </a:rPr>
              <a:t>Coagulase</a:t>
            </a:r>
            <a:r>
              <a:rPr sz="1800" b="1" spc="-45" dirty="0">
                <a:solidFill>
                  <a:srgbClr val="FFFF00"/>
                </a:solidFill>
                <a:latin typeface="Arial"/>
                <a:cs typeface="Arial"/>
              </a:rPr>
              <a:t> </a:t>
            </a:r>
            <a:r>
              <a:rPr sz="1800" b="1" spc="-25" dirty="0">
                <a:solidFill>
                  <a:srgbClr val="FFFF00"/>
                </a:solidFill>
                <a:latin typeface="Arial"/>
                <a:cs typeface="Arial"/>
              </a:rPr>
              <a:t>+ve</a:t>
            </a:r>
            <a:endParaRPr sz="1800">
              <a:latin typeface="Arial"/>
              <a:cs typeface="Arial"/>
            </a:endParaRPr>
          </a:p>
          <a:p>
            <a:pPr marL="301625">
              <a:lnSpc>
                <a:spcPct val="100000"/>
              </a:lnSpc>
            </a:pPr>
            <a:r>
              <a:rPr sz="1800" b="1" i="1" dirty="0">
                <a:solidFill>
                  <a:srgbClr val="FFFFFF"/>
                </a:solidFill>
                <a:latin typeface="Arial"/>
                <a:cs typeface="Arial"/>
              </a:rPr>
              <a:t>S. </a:t>
            </a:r>
            <a:r>
              <a:rPr sz="1800" b="1" i="1" spc="-10" dirty="0">
                <a:solidFill>
                  <a:srgbClr val="FFFFFF"/>
                </a:solidFill>
                <a:latin typeface="Arial"/>
                <a:cs typeface="Arial"/>
              </a:rPr>
              <a:t>aureus</a:t>
            </a:r>
            <a:endParaRPr sz="1800">
              <a:latin typeface="Arial"/>
              <a:cs typeface="Arial"/>
            </a:endParaRPr>
          </a:p>
        </p:txBody>
      </p:sp>
      <p:sp>
        <p:nvSpPr>
          <p:cNvPr id="9" name="object 9"/>
          <p:cNvSpPr txBox="1"/>
          <p:nvPr/>
        </p:nvSpPr>
        <p:spPr>
          <a:xfrm>
            <a:off x="4763515" y="3119353"/>
            <a:ext cx="3904615" cy="848360"/>
          </a:xfrm>
          <a:prstGeom prst="rect">
            <a:avLst/>
          </a:prstGeom>
        </p:spPr>
        <p:txBody>
          <a:bodyPr vert="horz" wrap="square" lIns="0" tIns="149225" rIns="0" bIns="0" rtlCol="0">
            <a:spAutoFit/>
          </a:bodyPr>
          <a:lstStyle/>
          <a:p>
            <a:pPr marL="1153160">
              <a:lnSpc>
                <a:spcPct val="100000"/>
              </a:lnSpc>
              <a:spcBef>
                <a:spcPts val="1175"/>
              </a:spcBef>
            </a:pPr>
            <a:r>
              <a:rPr sz="1800" b="1" dirty="0">
                <a:solidFill>
                  <a:srgbClr val="FFFF00"/>
                </a:solidFill>
                <a:latin typeface="Arial"/>
                <a:cs typeface="Arial"/>
              </a:rPr>
              <a:t>Coagulase</a:t>
            </a:r>
            <a:r>
              <a:rPr sz="1800" b="1" spc="-35" dirty="0">
                <a:solidFill>
                  <a:srgbClr val="FFFF00"/>
                </a:solidFill>
                <a:latin typeface="Arial"/>
                <a:cs typeface="Arial"/>
              </a:rPr>
              <a:t> </a:t>
            </a:r>
            <a:r>
              <a:rPr sz="1800" b="1" spc="-25" dirty="0">
                <a:solidFill>
                  <a:srgbClr val="FFFF00"/>
                </a:solidFill>
                <a:latin typeface="Arial"/>
                <a:cs typeface="Arial"/>
              </a:rPr>
              <a:t>–ve</a:t>
            </a:r>
            <a:endParaRPr sz="1800">
              <a:latin typeface="Arial"/>
              <a:cs typeface="Arial"/>
            </a:endParaRPr>
          </a:p>
          <a:p>
            <a:pPr marL="12700">
              <a:lnSpc>
                <a:spcPct val="100000"/>
              </a:lnSpc>
              <a:spcBef>
                <a:spcPts val="1080"/>
              </a:spcBef>
            </a:pPr>
            <a:r>
              <a:rPr sz="1800" b="1" i="1" dirty="0">
                <a:solidFill>
                  <a:srgbClr val="FFFFFF"/>
                </a:solidFill>
                <a:latin typeface="Arial"/>
                <a:cs typeface="Arial"/>
              </a:rPr>
              <a:t>S. epidermidis</a:t>
            </a:r>
            <a:r>
              <a:rPr sz="1800" b="1" i="1" spc="-60" dirty="0">
                <a:solidFill>
                  <a:srgbClr val="FFFFFF"/>
                </a:solidFill>
                <a:latin typeface="Arial"/>
                <a:cs typeface="Arial"/>
              </a:rPr>
              <a:t> </a:t>
            </a:r>
            <a:r>
              <a:rPr sz="1800" b="1" dirty="0">
                <a:solidFill>
                  <a:srgbClr val="FFFFFF"/>
                </a:solidFill>
                <a:latin typeface="Arial"/>
                <a:cs typeface="Arial"/>
              </a:rPr>
              <a:t>OR</a:t>
            </a:r>
            <a:r>
              <a:rPr sz="1800" b="1" spc="30" dirty="0">
                <a:solidFill>
                  <a:srgbClr val="FFFFFF"/>
                </a:solidFill>
                <a:latin typeface="Arial"/>
                <a:cs typeface="Arial"/>
              </a:rPr>
              <a:t> </a:t>
            </a:r>
            <a:r>
              <a:rPr sz="1800" b="1" i="1" dirty="0">
                <a:solidFill>
                  <a:srgbClr val="FFFFFF"/>
                </a:solidFill>
                <a:latin typeface="Arial"/>
                <a:cs typeface="Arial"/>
              </a:rPr>
              <a:t>S.</a:t>
            </a:r>
            <a:r>
              <a:rPr sz="1800" b="1" i="1" spc="-15" dirty="0">
                <a:solidFill>
                  <a:srgbClr val="FFFFFF"/>
                </a:solidFill>
                <a:latin typeface="Arial"/>
                <a:cs typeface="Arial"/>
              </a:rPr>
              <a:t> </a:t>
            </a:r>
            <a:r>
              <a:rPr sz="1800" b="1" i="1" spc="-10" dirty="0">
                <a:solidFill>
                  <a:srgbClr val="FFFFFF"/>
                </a:solidFill>
                <a:latin typeface="Arial"/>
                <a:cs typeface="Arial"/>
              </a:rPr>
              <a:t>saprophyticus</a:t>
            </a:r>
            <a:endParaRPr sz="1800">
              <a:latin typeface="Arial"/>
              <a:cs typeface="Arial"/>
            </a:endParaRPr>
          </a:p>
        </p:txBody>
      </p:sp>
      <p:sp>
        <p:nvSpPr>
          <p:cNvPr id="10" name="object 10"/>
          <p:cNvSpPr txBox="1"/>
          <p:nvPr/>
        </p:nvSpPr>
        <p:spPr>
          <a:xfrm>
            <a:off x="4591558" y="5941263"/>
            <a:ext cx="1898014" cy="574675"/>
          </a:xfrm>
          <a:prstGeom prst="rect">
            <a:avLst/>
          </a:prstGeom>
        </p:spPr>
        <p:txBody>
          <a:bodyPr vert="horz" wrap="square" lIns="0" tIns="12700" rIns="0" bIns="0" rtlCol="0">
            <a:spAutoFit/>
          </a:bodyPr>
          <a:lstStyle/>
          <a:p>
            <a:pPr algn="ctr">
              <a:lnSpc>
                <a:spcPct val="100000"/>
              </a:lnSpc>
              <a:spcBef>
                <a:spcPts val="100"/>
              </a:spcBef>
            </a:pPr>
            <a:r>
              <a:rPr sz="1800" b="1" i="1" dirty="0">
                <a:solidFill>
                  <a:srgbClr val="FFFFFF"/>
                </a:solidFill>
                <a:latin typeface="Arial"/>
                <a:cs typeface="Arial"/>
              </a:rPr>
              <a:t>S. </a:t>
            </a:r>
            <a:r>
              <a:rPr sz="1800" b="1" i="1" spc="-10" dirty="0">
                <a:solidFill>
                  <a:srgbClr val="FFFFFF"/>
                </a:solidFill>
                <a:latin typeface="Arial"/>
                <a:cs typeface="Arial"/>
              </a:rPr>
              <a:t>Saprophyticus</a:t>
            </a:r>
            <a:endParaRPr sz="1800">
              <a:latin typeface="Arial"/>
              <a:cs typeface="Arial"/>
            </a:endParaRPr>
          </a:p>
          <a:p>
            <a:pPr algn="ctr">
              <a:lnSpc>
                <a:spcPct val="100000"/>
              </a:lnSpc>
              <a:spcBef>
                <a:spcPts val="5"/>
              </a:spcBef>
            </a:pPr>
            <a:r>
              <a:rPr sz="1800" b="1" spc="-10" dirty="0">
                <a:solidFill>
                  <a:srgbClr val="FFFF00"/>
                </a:solidFill>
                <a:latin typeface="Arial"/>
                <a:cs typeface="Arial"/>
              </a:rPr>
              <a:t>resistant</a:t>
            </a:r>
            <a:endParaRPr sz="1800">
              <a:latin typeface="Arial"/>
              <a:cs typeface="Arial"/>
            </a:endParaRPr>
          </a:p>
        </p:txBody>
      </p:sp>
      <p:sp>
        <p:nvSpPr>
          <p:cNvPr id="11" name="object 11"/>
          <p:cNvSpPr txBox="1"/>
          <p:nvPr/>
        </p:nvSpPr>
        <p:spPr>
          <a:xfrm>
            <a:off x="7349743" y="6017463"/>
            <a:ext cx="1529715" cy="574675"/>
          </a:xfrm>
          <a:prstGeom prst="rect">
            <a:avLst/>
          </a:prstGeom>
        </p:spPr>
        <p:txBody>
          <a:bodyPr vert="horz" wrap="square" lIns="0" tIns="12700" rIns="0" bIns="0" rtlCol="0">
            <a:spAutoFit/>
          </a:bodyPr>
          <a:lstStyle/>
          <a:p>
            <a:pPr algn="ctr">
              <a:lnSpc>
                <a:spcPct val="100000"/>
              </a:lnSpc>
              <a:spcBef>
                <a:spcPts val="100"/>
              </a:spcBef>
            </a:pPr>
            <a:r>
              <a:rPr sz="1800" b="1" i="1" dirty="0">
                <a:solidFill>
                  <a:srgbClr val="FFFFFF"/>
                </a:solidFill>
                <a:latin typeface="Arial"/>
                <a:cs typeface="Arial"/>
              </a:rPr>
              <a:t>S. </a:t>
            </a:r>
            <a:r>
              <a:rPr sz="1800" b="1" i="1" spc="-10" dirty="0">
                <a:solidFill>
                  <a:srgbClr val="FFFFFF"/>
                </a:solidFill>
                <a:latin typeface="Arial"/>
                <a:cs typeface="Arial"/>
              </a:rPr>
              <a:t>epidermids</a:t>
            </a:r>
            <a:endParaRPr sz="1800">
              <a:latin typeface="Arial"/>
              <a:cs typeface="Arial"/>
            </a:endParaRPr>
          </a:p>
          <a:p>
            <a:pPr algn="ctr">
              <a:lnSpc>
                <a:spcPct val="100000"/>
              </a:lnSpc>
              <a:spcBef>
                <a:spcPts val="5"/>
              </a:spcBef>
            </a:pPr>
            <a:r>
              <a:rPr sz="1800" b="1" spc="-10" dirty="0">
                <a:solidFill>
                  <a:srgbClr val="FFFF00"/>
                </a:solidFill>
                <a:latin typeface="Arial"/>
                <a:cs typeface="Arial"/>
              </a:rPr>
              <a:t>sensitive</a:t>
            </a:r>
            <a:endParaRPr sz="1800">
              <a:latin typeface="Arial"/>
              <a:cs typeface="Arial"/>
            </a:endParaRPr>
          </a:p>
        </p:txBody>
      </p:sp>
      <p:sp>
        <p:nvSpPr>
          <p:cNvPr id="12" name="object 12"/>
          <p:cNvSpPr txBox="1"/>
          <p:nvPr/>
        </p:nvSpPr>
        <p:spPr>
          <a:xfrm>
            <a:off x="6000115" y="4753736"/>
            <a:ext cx="1407160" cy="329565"/>
          </a:xfrm>
          <a:prstGeom prst="rect">
            <a:avLst/>
          </a:prstGeom>
        </p:spPr>
        <p:txBody>
          <a:bodyPr vert="horz" wrap="square" lIns="0" tIns="11430" rIns="0" bIns="0" rtlCol="0">
            <a:spAutoFit/>
          </a:bodyPr>
          <a:lstStyle/>
          <a:p>
            <a:pPr marL="12700">
              <a:lnSpc>
                <a:spcPct val="100000"/>
              </a:lnSpc>
              <a:spcBef>
                <a:spcPts val="90"/>
              </a:spcBef>
            </a:pPr>
            <a:r>
              <a:rPr sz="2000" b="1" spc="-10" dirty="0">
                <a:solidFill>
                  <a:srgbClr val="00FF00"/>
                </a:solidFill>
                <a:latin typeface="Arial"/>
                <a:cs typeface="Arial"/>
              </a:rPr>
              <a:t>Novobiocin</a:t>
            </a:r>
            <a:endParaRPr sz="2000">
              <a:latin typeface="Arial"/>
              <a:cs typeface="Arial"/>
            </a:endParaRPr>
          </a:p>
        </p:txBody>
      </p:sp>
      <p:grpSp>
        <p:nvGrpSpPr>
          <p:cNvPr id="13" name="object 13"/>
          <p:cNvGrpSpPr/>
          <p:nvPr/>
        </p:nvGrpSpPr>
        <p:grpSpPr>
          <a:xfrm>
            <a:off x="1368552" y="2663951"/>
            <a:ext cx="494030" cy="771525"/>
            <a:chOff x="1368552" y="2663951"/>
            <a:chExt cx="494030" cy="771525"/>
          </a:xfrm>
        </p:grpSpPr>
        <p:sp>
          <p:nvSpPr>
            <p:cNvPr id="14" name="object 14"/>
            <p:cNvSpPr/>
            <p:nvPr/>
          </p:nvSpPr>
          <p:spPr>
            <a:xfrm>
              <a:off x="1373124" y="2668523"/>
              <a:ext cx="485140" cy="762000"/>
            </a:xfrm>
            <a:custGeom>
              <a:avLst/>
              <a:gdLst/>
              <a:ahLst/>
              <a:cxnLst/>
              <a:rect l="l" t="t" r="r" b="b"/>
              <a:pathLst>
                <a:path w="485139" h="762000">
                  <a:moveTo>
                    <a:pt x="363474" y="0"/>
                  </a:moveTo>
                  <a:lnTo>
                    <a:pt x="121157" y="0"/>
                  </a:lnTo>
                  <a:lnTo>
                    <a:pt x="121157" y="572008"/>
                  </a:lnTo>
                  <a:lnTo>
                    <a:pt x="0" y="572008"/>
                  </a:lnTo>
                  <a:lnTo>
                    <a:pt x="242315" y="762000"/>
                  </a:lnTo>
                  <a:lnTo>
                    <a:pt x="484631" y="572008"/>
                  </a:lnTo>
                  <a:lnTo>
                    <a:pt x="363474" y="572008"/>
                  </a:lnTo>
                  <a:lnTo>
                    <a:pt x="363474" y="0"/>
                  </a:lnTo>
                  <a:close/>
                </a:path>
              </a:pathLst>
            </a:custGeom>
            <a:solidFill>
              <a:srgbClr val="FF9900"/>
            </a:solidFill>
          </p:spPr>
          <p:txBody>
            <a:bodyPr wrap="square" lIns="0" tIns="0" rIns="0" bIns="0" rtlCol="0"/>
            <a:lstStyle/>
            <a:p>
              <a:endParaRPr/>
            </a:p>
          </p:txBody>
        </p:sp>
        <p:sp>
          <p:nvSpPr>
            <p:cNvPr id="15" name="object 15"/>
            <p:cNvSpPr/>
            <p:nvPr/>
          </p:nvSpPr>
          <p:spPr>
            <a:xfrm>
              <a:off x="1373124" y="2668523"/>
              <a:ext cx="485140" cy="762000"/>
            </a:xfrm>
            <a:custGeom>
              <a:avLst/>
              <a:gdLst/>
              <a:ahLst/>
              <a:cxnLst/>
              <a:rect l="l" t="t" r="r" b="b"/>
              <a:pathLst>
                <a:path w="485139" h="762000">
                  <a:moveTo>
                    <a:pt x="0" y="572008"/>
                  </a:moveTo>
                  <a:lnTo>
                    <a:pt x="121157" y="572008"/>
                  </a:lnTo>
                  <a:lnTo>
                    <a:pt x="121157" y="0"/>
                  </a:lnTo>
                  <a:lnTo>
                    <a:pt x="363474" y="0"/>
                  </a:lnTo>
                  <a:lnTo>
                    <a:pt x="363474" y="572008"/>
                  </a:lnTo>
                  <a:lnTo>
                    <a:pt x="484631" y="572008"/>
                  </a:lnTo>
                  <a:lnTo>
                    <a:pt x="242315" y="762000"/>
                  </a:lnTo>
                  <a:lnTo>
                    <a:pt x="0" y="572008"/>
                  </a:lnTo>
                  <a:close/>
                </a:path>
              </a:pathLst>
            </a:custGeom>
            <a:ln w="9144">
              <a:solidFill>
                <a:srgbClr val="FFFFFF"/>
              </a:solidFill>
            </a:ln>
          </p:spPr>
          <p:txBody>
            <a:bodyPr wrap="square" lIns="0" tIns="0" rIns="0" bIns="0" rtlCol="0"/>
            <a:lstStyle/>
            <a:p>
              <a:endParaRPr/>
            </a:p>
          </p:txBody>
        </p:sp>
      </p:grpSp>
      <p:grpSp>
        <p:nvGrpSpPr>
          <p:cNvPr id="16" name="object 16"/>
          <p:cNvGrpSpPr/>
          <p:nvPr/>
        </p:nvGrpSpPr>
        <p:grpSpPr>
          <a:xfrm>
            <a:off x="1368552" y="4111752"/>
            <a:ext cx="494030" cy="771525"/>
            <a:chOff x="1368552" y="4111752"/>
            <a:chExt cx="494030" cy="771525"/>
          </a:xfrm>
        </p:grpSpPr>
        <p:sp>
          <p:nvSpPr>
            <p:cNvPr id="17" name="object 17"/>
            <p:cNvSpPr/>
            <p:nvPr/>
          </p:nvSpPr>
          <p:spPr>
            <a:xfrm>
              <a:off x="1373124" y="4116324"/>
              <a:ext cx="485140" cy="762000"/>
            </a:xfrm>
            <a:custGeom>
              <a:avLst/>
              <a:gdLst/>
              <a:ahLst/>
              <a:cxnLst/>
              <a:rect l="l" t="t" r="r" b="b"/>
              <a:pathLst>
                <a:path w="485139" h="762000">
                  <a:moveTo>
                    <a:pt x="363474" y="0"/>
                  </a:moveTo>
                  <a:lnTo>
                    <a:pt x="121157" y="0"/>
                  </a:lnTo>
                  <a:lnTo>
                    <a:pt x="121157" y="572007"/>
                  </a:lnTo>
                  <a:lnTo>
                    <a:pt x="0" y="572007"/>
                  </a:lnTo>
                  <a:lnTo>
                    <a:pt x="242315" y="762000"/>
                  </a:lnTo>
                  <a:lnTo>
                    <a:pt x="484631" y="572007"/>
                  </a:lnTo>
                  <a:lnTo>
                    <a:pt x="363474" y="572007"/>
                  </a:lnTo>
                  <a:lnTo>
                    <a:pt x="363474" y="0"/>
                  </a:lnTo>
                  <a:close/>
                </a:path>
              </a:pathLst>
            </a:custGeom>
            <a:solidFill>
              <a:srgbClr val="FF9900"/>
            </a:solidFill>
          </p:spPr>
          <p:txBody>
            <a:bodyPr wrap="square" lIns="0" tIns="0" rIns="0" bIns="0" rtlCol="0"/>
            <a:lstStyle/>
            <a:p>
              <a:endParaRPr/>
            </a:p>
          </p:txBody>
        </p:sp>
        <p:sp>
          <p:nvSpPr>
            <p:cNvPr id="18" name="object 18"/>
            <p:cNvSpPr/>
            <p:nvPr/>
          </p:nvSpPr>
          <p:spPr>
            <a:xfrm>
              <a:off x="1373124" y="4116324"/>
              <a:ext cx="485140" cy="762000"/>
            </a:xfrm>
            <a:custGeom>
              <a:avLst/>
              <a:gdLst/>
              <a:ahLst/>
              <a:cxnLst/>
              <a:rect l="l" t="t" r="r" b="b"/>
              <a:pathLst>
                <a:path w="485139" h="762000">
                  <a:moveTo>
                    <a:pt x="0" y="572007"/>
                  </a:moveTo>
                  <a:lnTo>
                    <a:pt x="121157" y="572007"/>
                  </a:lnTo>
                  <a:lnTo>
                    <a:pt x="121157" y="0"/>
                  </a:lnTo>
                  <a:lnTo>
                    <a:pt x="363474" y="0"/>
                  </a:lnTo>
                  <a:lnTo>
                    <a:pt x="363474" y="572007"/>
                  </a:lnTo>
                  <a:lnTo>
                    <a:pt x="484631" y="572007"/>
                  </a:lnTo>
                  <a:lnTo>
                    <a:pt x="242315" y="762000"/>
                  </a:lnTo>
                  <a:lnTo>
                    <a:pt x="0" y="572007"/>
                  </a:lnTo>
                  <a:close/>
                </a:path>
              </a:pathLst>
            </a:custGeom>
            <a:ln w="9144">
              <a:solidFill>
                <a:srgbClr val="FFFFFF"/>
              </a:solidFill>
            </a:ln>
          </p:spPr>
          <p:txBody>
            <a:bodyPr wrap="square" lIns="0" tIns="0" rIns="0" bIns="0" rtlCol="0"/>
            <a:lstStyle/>
            <a:p>
              <a:endParaRPr/>
            </a:p>
          </p:txBody>
        </p:sp>
      </p:grpSp>
      <p:grpSp>
        <p:nvGrpSpPr>
          <p:cNvPr id="19" name="object 19"/>
          <p:cNvGrpSpPr/>
          <p:nvPr/>
        </p:nvGrpSpPr>
        <p:grpSpPr>
          <a:xfrm>
            <a:off x="6370320" y="4035552"/>
            <a:ext cx="494030" cy="771525"/>
            <a:chOff x="6370320" y="4035552"/>
            <a:chExt cx="494030" cy="771525"/>
          </a:xfrm>
        </p:grpSpPr>
        <p:sp>
          <p:nvSpPr>
            <p:cNvPr id="20" name="object 20"/>
            <p:cNvSpPr/>
            <p:nvPr/>
          </p:nvSpPr>
          <p:spPr>
            <a:xfrm>
              <a:off x="6374892" y="4040124"/>
              <a:ext cx="485140" cy="762000"/>
            </a:xfrm>
            <a:custGeom>
              <a:avLst/>
              <a:gdLst/>
              <a:ahLst/>
              <a:cxnLst/>
              <a:rect l="l" t="t" r="r" b="b"/>
              <a:pathLst>
                <a:path w="485140" h="762000">
                  <a:moveTo>
                    <a:pt x="363474" y="0"/>
                  </a:moveTo>
                  <a:lnTo>
                    <a:pt x="121158" y="0"/>
                  </a:lnTo>
                  <a:lnTo>
                    <a:pt x="121158" y="572007"/>
                  </a:lnTo>
                  <a:lnTo>
                    <a:pt x="0" y="572007"/>
                  </a:lnTo>
                  <a:lnTo>
                    <a:pt x="242315" y="762000"/>
                  </a:lnTo>
                  <a:lnTo>
                    <a:pt x="484632" y="572007"/>
                  </a:lnTo>
                  <a:lnTo>
                    <a:pt x="363474" y="572007"/>
                  </a:lnTo>
                  <a:lnTo>
                    <a:pt x="363474" y="0"/>
                  </a:lnTo>
                  <a:close/>
                </a:path>
              </a:pathLst>
            </a:custGeom>
            <a:solidFill>
              <a:srgbClr val="FF9900"/>
            </a:solidFill>
          </p:spPr>
          <p:txBody>
            <a:bodyPr wrap="square" lIns="0" tIns="0" rIns="0" bIns="0" rtlCol="0"/>
            <a:lstStyle/>
            <a:p>
              <a:endParaRPr/>
            </a:p>
          </p:txBody>
        </p:sp>
        <p:sp>
          <p:nvSpPr>
            <p:cNvPr id="21" name="object 21"/>
            <p:cNvSpPr/>
            <p:nvPr/>
          </p:nvSpPr>
          <p:spPr>
            <a:xfrm>
              <a:off x="6374892" y="4040124"/>
              <a:ext cx="485140" cy="762000"/>
            </a:xfrm>
            <a:custGeom>
              <a:avLst/>
              <a:gdLst/>
              <a:ahLst/>
              <a:cxnLst/>
              <a:rect l="l" t="t" r="r" b="b"/>
              <a:pathLst>
                <a:path w="485140" h="762000">
                  <a:moveTo>
                    <a:pt x="0" y="572007"/>
                  </a:moveTo>
                  <a:lnTo>
                    <a:pt x="121158" y="572007"/>
                  </a:lnTo>
                  <a:lnTo>
                    <a:pt x="121158" y="0"/>
                  </a:lnTo>
                  <a:lnTo>
                    <a:pt x="363474" y="0"/>
                  </a:lnTo>
                  <a:lnTo>
                    <a:pt x="363474" y="572007"/>
                  </a:lnTo>
                  <a:lnTo>
                    <a:pt x="484632" y="572007"/>
                  </a:lnTo>
                  <a:lnTo>
                    <a:pt x="242315" y="762000"/>
                  </a:lnTo>
                  <a:lnTo>
                    <a:pt x="0" y="572007"/>
                  </a:lnTo>
                  <a:close/>
                </a:path>
              </a:pathLst>
            </a:custGeom>
            <a:ln w="9144">
              <a:solidFill>
                <a:srgbClr val="FFFFFF"/>
              </a:solidFill>
            </a:ln>
          </p:spPr>
          <p:txBody>
            <a:bodyPr wrap="square" lIns="0" tIns="0" rIns="0" bIns="0" rtlCol="0"/>
            <a:lstStyle/>
            <a:p>
              <a:endParaRPr/>
            </a:p>
          </p:txBody>
        </p:sp>
      </p:grpSp>
      <p:sp>
        <p:nvSpPr>
          <p:cNvPr id="22" name="object 22"/>
          <p:cNvSpPr txBox="1"/>
          <p:nvPr/>
        </p:nvSpPr>
        <p:spPr>
          <a:xfrm>
            <a:off x="2889630" y="437984"/>
            <a:ext cx="1908810" cy="1044575"/>
          </a:xfrm>
          <a:prstGeom prst="rect">
            <a:avLst/>
          </a:prstGeom>
        </p:spPr>
        <p:txBody>
          <a:bodyPr vert="horz" wrap="square" lIns="0" tIns="106680" rIns="0" bIns="0" rtlCol="0">
            <a:spAutoFit/>
          </a:bodyPr>
          <a:lstStyle/>
          <a:p>
            <a:pPr marL="208279">
              <a:lnSpc>
                <a:spcPct val="100000"/>
              </a:lnSpc>
              <a:spcBef>
                <a:spcPts val="840"/>
              </a:spcBef>
            </a:pPr>
            <a:r>
              <a:rPr sz="3200" b="1" spc="-10" dirty="0">
                <a:solidFill>
                  <a:srgbClr val="FFFF00"/>
                </a:solidFill>
                <a:latin typeface="Times New Roman"/>
                <a:cs typeface="Times New Roman"/>
              </a:rPr>
              <a:t>COCCI</a:t>
            </a:r>
            <a:endParaRPr sz="3200" dirty="0">
              <a:latin typeface="Times New Roman"/>
              <a:cs typeface="Times New Roman"/>
            </a:endParaRPr>
          </a:p>
          <a:p>
            <a:pPr marL="12700">
              <a:lnSpc>
                <a:spcPct val="100000"/>
              </a:lnSpc>
              <a:spcBef>
                <a:spcPts val="565"/>
              </a:spcBef>
            </a:pPr>
            <a:r>
              <a:rPr sz="2400" b="1" dirty="0">
                <a:solidFill>
                  <a:srgbClr val="00FF00"/>
                </a:solidFill>
                <a:latin typeface="Arial"/>
                <a:cs typeface="Arial"/>
              </a:rPr>
              <a:t>Catalase</a:t>
            </a:r>
            <a:r>
              <a:rPr sz="2400" b="1" spc="-105" dirty="0">
                <a:solidFill>
                  <a:srgbClr val="00FF00"/>
                </a:solidFill>
                <a:latin typeface="Arial"/>
                <a:cs typeface="Arial"/>
              </a:rPr>
              <a:t> </a:t>
            </a:r>
            <a:r>
              <a:rPr sz="2400" b="1" spc="-20" dirty="0">
                <a:solidFill>
                  <a:srgbClr val="00FF00"/>
                </a:solidFill>
                <a:latin typeface="Arial"/>
                <a:cs typeface="Arial"/>
              </a:rPr>
              <a:t>test</a:t>
            </a:r>
            <a:endParaRPr sz="2400" dirty="0">
              <a:latin typeface="Arial"/>
              <a:cs typeface="Arial"/>
            </a:endParaRPr>
          </a:p>
        </p:txBody>
      </p:sp>
      <p:grpSp>
        <p:nvGrpSpPr>
          <p:cNvPr id="23" name="object 23"/>
          <p:cNvGrpSpPr/>
          <p:nvPr/>
        </p:nvGrpSpPr>
        <p:grpSpPr>
          <a:xfrm>
            <a:off x="2550731" y="1383220"/>
            <a:ext cx="415925" cy="411480"/>
            <a:chOff x="2550731" y="1383220"/>
            <a:chExt cx="415925" cy="411480"/>
          </a:xfrm>
        </p:grpSpPr>
        <p:sp>
          <p:nvSpPr>
            <p:cNvPr id="24" name="object 24"/>
            <p:cNvSpPr/>
            <p:nvPr/>
          </p:nvSpPr>
          <p:spPr>
            <a:xfrm>
              <a:off x="2555494" y="1387983"/>
              <a:ext cx="406400" cy="401955"/>
            </a:xfrm>
            <a:custGeom>
              <a:avLst/>
              <a:gdLst/>
              <a:ahLst/>
              <a:cxnLst/>
              <a:rect l="l" t="t" r="r" b="b"/>
              <a:pathLst>
                <a:path w="406400" h="401955">
                  <a:moveTo>
                    <a:pt x="301751" y="0"/>
                  </a:moveTo>
                  <a:lnTo>
                    <a:pt x="52324" y="235203"/>
                  </a:lnTo>
                  <a:lnTo>
                    <a:pt x="0" y="179704"/>
                  </a:lnTo>
                  <a:lnTo>
                    <a:pt x="21336" y="369062"/>
                  </a:lnTo>
                  <a:lnTo>
                    <a:pt x="209042" y="401574"/>
                  </a:lnTo>
                  <a:lnTo>
                    <a:pt x="156844" y="346075"/>
                  </a:lnTo>
                  <a:lnTo>
                    <a:pt x="406273" y="110870"/>
                  </a:lnTo>
                  <a:lnTo>
                    <a:pt x="301751" y="0"/>
                  </a:lnTo>
                  <a:close/>
                </a:path>
              </a:pathLst>
            </a:custGeom>
            <a:solidFill>
              <a:srgbClr val="FF9900"/>
            </a:solidFill>
          </p:spPr>
          <p:txBody>
            <a:bodyPr wrap="square" lIns="0" tIns="0" rIns="0" bIns="0" rtlCol="0"/>
            <a:lstStyle/>
            <a:p>
              <a:endParaRPr/>
            </a:p>
          </p:txBody>
        </p:sp>
        <p:sp>
          <p:nvSpPr>
            <p:cNvPr id="25" name="object 25"/>
            <p:cNvSpPr/>
            <p:nvPr/>
          </p:nvSpPr>
          <p:spPr>
            <a:xfrm>
              <a:off x="2555494" y="1387983"/>
              <a:ext cx="406400" cy="401955"/>
            </a:xfrm>
            <a:custGeom>
              <a:avLst/>
              <a:gdLst/>
              <a:ahLst/>
              <a:cxnLst/>
              <a:rect l="l" t="t" r="r" b="b"/>
              <a:pathLst>
                <a:path w="406400" h="401955">
                  <a:moveTo>
                    <a:pt x="0" y="179704"/>
                  </a:moveTo>
                  <a:lnTo>
                    <a:pt x="52324" y="235203"/>
                  </a:lnTo>
                  <a:lnTo>
                    <a:pt x="301751" y="0"/>
                  </a:lnTo>
                  <a:lnTo>
                    <a:pt x="406273" y="110870"/>
                  </a:lnTo>
                  <a:lnTo>
                    <a:pt x="156844" y="346075"/>
                  </a:lnTo>
                  <a:lnTo>
                    <a:pt x="209042" y="401574"/>
                  </a:lnTo>
                  <a:lnTo>
                    <a:pt x="21336" y="369062"/>
                  </a:lnTo>
                  <a:lnTo>
                    <a:pt x="0" y="179704"/>
                  </a:lnTo>
                  <a:close/>
                </a:path>
              </a:pathLst>
            </a:custGeom>
            <a:ln w="9525">
              <a:solidFill>
                <a:srgbClr val="FFFFFF"/>
              </a:solidFill>
            </a:ln>
          </p:spPr>
          <p:txBody>
            <a:bodyPr wrap="square" lIns="0" tIns="0" rIns="0" bIns="0" rtlCol="0"/>
            <a:lstStyle/>
            <a:p>
              <a:endParaRPr/>
            </a:p>
          </p:txBody>
        </p:sp>
      </p:grpSp>
      <p:grpSp>
        <p:nvGrpSpPr>
          <p:cNvPr id="26" name="object 26"/>
          <p:cNvGrpSpPr/>
          <p:nvPr/>
        </p:nvGrpSpPr>
        <p:grpSpPr>
          <a:xfrm>
            <a:off x="4719256" y="1405445"/>
            <a:ext cx="523240" cy="548640"/>
            <a:chOff x="4719256" y="1405445"/>
            <a:chExt cx="523240" cy="548640"/>
          </a:xfrm>
        </p:grpSpPr>
        <p:sp>
          <p:nvSpPr>
            <p:cNvPr id="27" name="object 27"/>
            <p:cNvSpPr/>
            <p:nvPr/>
          </p:nvSpPr>
          <p:spPr>
            <a:xfrm>
              <a:off x="4724019" y="1410208"/>
              <a:ext cx="513715" cy="539115"/>
            </a:xfrm>
            <a:custGeom>
              <a:avLst/>
              <a:gdLst/>
              <a:ahLst/>
              <a:cxnLst/>
              <a:rect l="l" t="t" r="r" b="b"/>
              <a:pathLst>
                <a:path w="513714" h="539114">
                  <a:moveTo>
                    <a:pt x="110997" y="0"/>
                  </a:moveTo>
                  <a:lnTo>
                    <a:pt x="0" y="104520"/>
                  </a:lnTo>
                  <a:lnTo>
                    <a:pt x="343661" y="469391"/>
                  </a:lnTo>
                  <a:lnTo>
                    <a:pt x="288163" y="521715"/>
                  </a:lnTo>
                  <a:lnTo>
                    <a:pt x="513588" y="538861"/>
                  </a:lnTo>
                  <a:lnTo>
                    <a:pt x="510031" y="312800"/>
                  </a:lnTo>
                  <a:lnTo>
                    <a:pt x="454532" y="364997"/>
                  </a:lnTo>
                  <a:lnTo>
                    <a:pt x="110997" y="0"/>
                  </a:lnTo>
                  <a:close/>
                </a:path>
              </a:pathLst>
            </a:custGeom>
            <a:solidFill>
              <a:srgbClr val="FF9900"/>
            </a:solidFill>
          </p:spPr>
          <p:txBody>
            <a:bodyPr wrap="square" lIns="0" tIns="0" rIns="0" bIns="0" rtlCol="0"/>
            <a:lstStyle/>
            <a:p>
              <a:endParaRPr/>
            </a:p>
          </p:txBody>
        </p:sp>
        <p:sp>
          <p:nvSpPr>
            <p:cNvPr id="28" name="object 28"/>
            <p:cNvSpPr/>
            <p:nvPr/>
          </p:nvSpPr>
          <p:spPr>
            <a:xfrm>
              <a:off x="4724019" y="1410208"/>
              <a:ext cx="513715" cy="539115"/>
            </a:xfrm>
            <a:custGeom>
              <a:avLst/>
              <a:gdLst/>
              <a:ahLst/>
              <a:cxnLst/>
              <a:rect l="l" t="t" r="r" b="b"/>
              <a:pathLst>
                <a:path w="513714" h="539114">
                  <a:moveTo>
                    <a:pt x="288163" y="521715"/>
                  </a:moveTo>
                  <a:lnTo>
                    <a:pt x="343661" y="469391"/>
                  </a:lnTo>
                  <a:lnTo>
                    <a:pt x="0" y="104520"/>
                  </a:lnTo>
                  <a:lnTo>
                    <a:pt x="110997" y="0"/>
                  </a:lnTo>
                  <a:lnTo>
                    <a:pt x="454532" y="364997"/>
                  </a:lnTo>
                  <a:lnTo>
                    <a:pt x="510031" y="312800"/>
                  </a:lnTo>
                  <a:lnTo>
                    <a:pt x="513588" y="538861"/>
                  </a:lnTo>
                  <a:lnTo>
                    <a:pt x="288163" y="521715"/>
                  </a:lnTo>
                  <a:close/>
                </a:path>
              </a:pathLst>
            </a:custGeom>
            <a:ln w="9525">
              <a:solidFill>
                <a:srgbClr val="FFFFFF"/>
              </a:solidFill>
            </a:ln>
          </p:spPr>
          <p:txBody>
            <a:bodyPr wrap="square" lIns="0" tIns="0" rIns="0" bIns="0" rtlCol="0"/>
            <a:lstStyle/>
            <a:p>
              <a:endParaRPr/>
            </a:p>
          </p:txBody>
        </p:sp>
      </p:grpSp>
      <p:grpSp>
        <p:nvGrpSpPr>
          <p:cNvPr id="29" name="object 29"/>
          <p:cNvGrpSpPr/>
          <p:nvPr/>
        </p:nvGrpSpPr>
        <p:grpSpPr>
          <a:xfrm>
            <a:off x="7665719" y="5254752"/>
            <a:ext cx="494030" cy="771525"/>
            <a:chOff x="7665719" y="5254752"/>
            <a:chExt cx="494030" cy="771525"/>
          </a:xfrm>
        </p:grpSpPr>
        <p:sp>
          <p:nvSpPr>
            <p:cNvPr id="30" name="object 30"/>
            <p:cNvSpPr/>
            <p:nvPr/>
          </p:nvSpPr>
          <p:spPr>
            <a:xfrm>
              <a:off x="7670291" y="5259324"/>
              <a:ext cx="485140" cy="762000"/>
            </a:xfrm>
            <a:custGeom>
              <a:avLst/>
              <a:gdLst/>
              <a:ahLst/>
              <a:cxnLst/>
              <a:rect l="l" t="t" r="r" b="b"/>
              <a:pathLst>
                <a:path w="485140" h="762000">
                  <a:moveTo>
                    <a:pt x="363474" y="0"/>
                  </a:moveTo>
                  <a:lnTo>
                    <a:pt x="121157" y="0"/>
                  </a:lnTo>
                  <a:lnTo>
                    <a:pt x="121157" y="571944"/>
                  </a:lnTo>
                  <a:lnTo>
                    <a:pt x="0" y="571944"/>
                  </a:lnTo>
                  <a:lnTo>
                    <a:pt x="242315" y="762000"/>
                  </a:lnTo>
                  <a:lnTo>
                    <a:pt x="484631" y="571944"/>
                  </a:lnTo>
                  <a:lnTo>
                    <a:pt x="363474" y="571944"/>
                  </a:lnTo>
                  <a:lnTo>
                    <a:pt x="363474" y="0"/>
                  </a:lnTo>
                  <a:close/>
                </a:path>
              </a:pathLst>
            </a:custGeom>
            <a:solidFill>
              <a:srgbClr val="FF9900"/>
            </a:solidFill>
          </p:spPr>
          <p:txBody>
            <a:bodyPr wrap="square" lIns="0" tIns="0" rIns="0" bIns="0" rtlCol="0"/>
            <a:lstStyle/>
            <a:p>
              <a:endParaRPr/>
            </a:p>
          </p:txBody>
        </p:sp>
        <p:sp>
          <p:nvSpPr>
            <p:cNvPr id="31" name="object 31"/>
            <p:cNvSpPr/>
            <p:nvPr/>
          </p:nvSpPr>
          <p:spPr>
            <a:xfrm>
              <a:off x="7670291" y="5259324"/>
              <a:ext cx="485140" cy="762000"/>
            </a:xfrm>
            <a:custGeom>
              <a:avLst/>
              <a:gdLst/>
              <a:ahLst/>
              <a:cxnLst/>
              <a:rect l="l" t="t" r="r" b="b"/>
              <a:pathLst>
                <a:path w="485140" h="762000">
                  <a:moveTo>
                    <a:pt x="0" y="571944"/>
                  </a:moveTo>
                  <a:lnTo>
                    <a:pt x="121157" y="571944"/>
                  </a:lnTo>
                  <a:lnTo>
                    <a:pt x="121157" y="0"/>
                  </a:lnTo>
                  <a:lnTo>
                    <a:pt x="363474" y="0"/>
                  </a:lnTo>
                  <a:lnTo>
                    <a:pt x="363474" y="571944"/>
                  </a:lnTo>
                  <a:lnTo>
                    <a:pt x="484631" y="571944"/>
                  </a:lnTo>
                  <a:lnTo>
                    <a:pt x="242315" y="762000"/>
                  </a:lnTo>
                  <a:lnTo>
                    <a:pt x="0" y="571944"/>
                  </a:lnTo>
                  <a:close/>
                </a:path>
              </a:pathLst>
            </a:custGeom>
            <a:ln w="9144">
              <a:solidFill>
                <a:srgbClr val="FFFFFF"/>
              </a:solidFill>
            </a:ln>
          </p:spPr>
          <p:txBody>
            <a:bodyPr wrap="square" lIns="0" tIns="0" rIns="0" bIns="0" rtlCol="0"/>
            <a:lstStyle/>
            <a:p>
              <a:endParaRPr/>
            </a:p>
          </p:txBody>
        </p:sp>
      </p:grpSp>
      <p:grpSp>
        <p:nvGrpSpPr>
          <p:cNvPr id="32" name="object 32"/>
          <p:cNvGrpSpPr/>
          <p:nvPr/>
        </p:nvGrpSpPr>
        <p:grpSpPr>
          <a:xfrm>
            <a:off x="5151120" y="5178552"/>
            <a:ext cx="494030" cy="771525"/>
            <a:chOff x="5151120" y="5178552"/>
            <a:chExt cx="494030" cy="771525"/>
          </a:xfrm>
        </p:grpSpPr>
        <p:sp>
          <p:nvSpPr>
            <p:cNvPr id="33" name="object 33"/>
            <p:cNvSpPr/>
            <p:nvPr/>
          </p:nvSpPr>
          <p:spPr>
            <a:xfrm>
              <a:off x="5155692" y="5183124"/>
              <a:ext cx="485140" cy="762000"/>
            </a:xfrm>
            <a:custGeom>
              <a:avLst/>
              <a:gdLst/>
              <a:ahLst/>
              <a:cxnLst/>
              <a:rect l="l" t="t" r="r" b="b"/>
              <a:pathLst>
                <a:path w="485139" h="762000">
                  <a:moveTo>
                    <a:pt x="363474" y="0"/>
                  </a:moveTo>
                  <a:lnTo>
                    <a:pt x="121158" y="0"/>
                  </a:lnTo>
                  <a:lnTo>
                    <a:pt x="121158" y="571944"/>
                  </a:lnTo>
                  <a:lnTo>
                    <a:pt x="0" y="571944"/>
                  </a:lnTo>
                  <a:lnTo>
                    <a:pt x="242316" y="762000"/>
                  </a:lnTo>
                  <a:lnTo>
                    <a:pt x="484632" y="571944"/>
                  </a:lnTo>
                  <a:lnTo>
                    <a:pt x="363474" y="571944"/>
                  </a:lnTo>
                  <a:lnTo>
                    <a:pt x="363474" y="0"/>
                  </a:lnTo>
                  <a:close/>
                </a:path>
              </a:pathLst>
            </a:custGeom>
            <a:solidFill>
              <a:srgbClr val="FF9900"/>
            </a:solidFill>
          </p:spPr>
          <p:txBody>
            <a:bodyPr wrap="square" lIns="0" tIns="0" rIns="0" bIns="0" rtlCol="0"/>
            <a:lstStyle/>
            <a:p>
              <a:endParaRPr/>
            </a:p>
          </p:txBody>
        </p:sp>
        <p:sp>
          <p:nvSpPr>
            <p:cNvPr id="34" name="object 34"/>
            <p:cNvSpPr/>
            <p:nvPr/>
          </p:nvSpPr>
          <p:spPr>
            <a:xfrm>
              <a:off x="5155692" y="5183124"/>
              <a:ext cx="485140" cy="762000"/>
            </a:xfrm>
            <a:custGeom>
              <a:avLst/>
              <a:gdLst/>
              <a:ahLst/>
              <a:cxnLst/>
              <a:rect l="l" t="t" r="r" b="b"/>
              <a:pathLst>
                <a:path w="485139" h="762000">
                  <a:moveTo>
                    <a:pt x="0" y="571944"/>
                  </a:moveTo>
                  <a:lnTo>
                    <a:pt x="121158" y="571944"/>
                  </a:lnTo>
                  <a:lnTo>
                    <a:pt x="121158" y="0"/>
                  </a:lnTo>
                  <a:lnTo>
                    <a:pt x="363474" y="0"/>
                  </a:lnTo>
                  <a:lnTo>
                    <a:pt x="363474" y="571944"/>
                  </a:lnTo>
                  <a:lnTo>
                    <a:pt x="484632" y="571944"/>
                  </a:lnTo>
                  <a:lnTo>
                    <a:pt x="242316" y="762000"/>
                  </a:lnTo>
                  <a:lnTo>
                    <a:pt x="0" y="571944"/>
                  </a:lnTo>
                  <a:close/>
                </a:path>
              </a:pathLst>
            </a:custGeom>
            <a:ln w="9144">
              <a:solidFill>
                <a:srgbClr val="FFFFFF"/>
              </a:solidFill>
            </a:ln>
          </p:spPr>
          <p:txBody>
            <a:bodyPr wrap="square" lIns="0" tIns="0" rIns="0" bIns="0" rtlCol="0"/>
            <a:lstStyle/>
            <a:p>
              <a:endParaRPr/>
            </a:p>
          </p:txBody>
        </p:sp>
      </p:grpSp>
      <p:sp>
        <p:nvSpPr>
          <p:cNvPr id="35" name="object 35"/>
          <p:cNvSpPr txBox="1"/>
          <p:nvPr/>
        </p:nvSpPr>
        <p:spPr>
          <a:xfrm>
            <a:off x="7494778" y="2008708"/>
            <a:ext cx="1488440" cy="300355"/>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FFFFFF"/>
                </a:solidFill>
                <a:latin typeface="Microsoft Sans Serif"/>
                <a:cs typeface="Microsoft Sans Serif"/>
              </a:rPr>
              <a:t>HAEMOLYSIS</a:t>
            </a:r>
            <a:endParaRPr sz="1800">
              <a:latin typeface="Microsoft Sans Serif"/>
              <a:cs typeface="Microsoft Sans Serif"/>
            </a:endParaRPr>
          </a:p>
        </p:txBody>
      </p:sp>
      <p:grpSp>
        <p:nvGrpSpPr>
          <p:cNvPr id="36" name="object 36"/>
          <p:cNvGrpSpPr/>
          <p:nvPr/>
        </p:nvGrpSpPr>
        <p:grpSpPr>
          <a:xfrm>
            <a:off x="6245352" y="911352"/>
            <a:ext cx="771525" cy="161925"/>
            <a:chOff x="6245352" y="911352"/>
            <a:chExt cx="771525" cy="161925"/>
          </a:xfrm>
        </p:grpSpPr>
        <p:sp>
          <p:nvSpPr>
            <p:cNvPr id="37" name="object 37"/>
            <p:cNvSpPr/>
            <p:nvPr/>
          </p:nvSpPr>
          <p:spPr>
            <a:xfrm>
              <a:off x="6249924" y="915924"/>
              <a:ext cx="762000" cy="152400"/>
            </a:xfrm>
            <a:custGeom>
              <a:avLst/>
              <a:gdLst/>
              <a:ahLst/>
              <a:cxnLst/>
              <a:rect l="l" t="t" r="r" b="b"/>
              <a:pathLst>
                <a:path w="762000" h="152400">
                  <a:moveTo>
                    <a:pt x="571500" y="0"/>
                  </a:moveTo>
                  <a:lnTo>
                    <a:pt x="571500" y="38100"/>
                  </a:lnTo>
                  <a:lnTo>
                    <a:pt x="0" y="38100"/>
                  </a:lnTo>
                  <a:lnTo>
                    <a:pt x="0" y="114300"/>
                  </a:lnTo>
                  <a:lnTo>
                    <a:pt x="571500" y="114300"/>
                  </a:lnTo>
                  <a:lnTo>
                    <a:pt x="571500" y="152400"/>
                  </a:lnTo>
                  <a:lnTo>
                    <a:pt x="762000" y="76200"/>
                  </a:lnTo>
                  <a:lnTo>
                    <a:pt x="571500" y="0"/>
                  </a:lnTo>
                  <a:close/>
                </a:path>
              </a:pathLst>
            </a:custGeom>
            <a:solidFill>
              <a:srgbClr val="FF9900"/>
            </a:solidFill>
          </p:spPr>
          <p:txBody>
            <a:bodyPr wrap="square" lIns="0" tIns="0" rIns="0" bIns="0" rtlCol="0"/>
            <a:lstStyle/>
            <a:p>
              <a:endParaRPr/>
            </a:p>
          </p:txBody>
        </p:sp>
        <p:sp>
          <p:nvSpPr>
            <p:cNvPr id="38" name="object 38"/>
            <p:cNvSpPr/>
            <p:nvPr/>
          </p:nvSpPr>
          <p:spPr>
            <a:xfrm>
              <a:off x="6249924" y="915924"/>
              <a:ext cx="762000" cy="152400"/>
            </a:xfrm>
            <a:custGeom>
              <a:avLst/>
              <a:gdLst/>
              <a:ahLst/>
              <a:cxnLst/>
              <a:rect l="l" t="t" r="r" b="b"/>
              <a:pathLst>
                <a:path w="762000" h="152400">
                  <a:moveTo>
                    <a:pt x="571500" y="152400"/>
                  </a:moveTo>
                  <a:lnTo>
                    <a:pt x="571500" y="114300"/>
                  </a:lnTo>
                  <a:lnTo>
                    <a:pt x="0" y="114300"/>
                  </a:lnTo>
                  <a:lnTo>
                    <a:pt x="0" y="38100"/>
                  </a:lnTo>
                  <a:lnTo>
                    <a:pt x="571500" y="38100"/>
                  </a:lnTo>
                  <a:lnTo>
                    <a:pt x="571500" y="0"/>
                  </a:lnTo>
                  <a:lnTo>
                    <a:pt x="762000" y="76200"/>
                  </a:lnTo>
                  <a:lnTo>
                    <a:pt x="571500" y="152400"/>
                  </a:lnTo>
                  <a:close/>
                </a:path>
              </a:pathLst>
            </a:custGeom>
            <a:ln w="9144">
              <a:solidFill>
                <a:srgbClr val="FFFFFF"/>
              </a:solidFill>
            </a:ln>
          </p:spPr>
          <p:txBody>
            <a:bodyPr wrap="square" lIns="0" tIns="0" rIns="0" bIns="0" rtlCol="0"/>
            <a:lstStyle/>
            <a:p>
              <a:endParaRPr/>
            </a:p>
          </p:txBody>
        </p:sp>
      </p:grpSp>
      <p:sp>
        <p:nvSpPr>
          <p:cNvPr id="39" name="object 39"/>
          <p:cNvSpPr txBox="1"/>
          <p:nvPr/>
        </p:nvSpPr>
        <p:spPr>
          <a:xfrm>
            <a:off x="7228078" y="712673"/>
            <a:ext cx="1369695" cy="57531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Microsoft Sans Serif"/>
                <a:cs typeface="Microsoft Sans Serif"/>
              </a:rPr>
              <a:t>AEROBIC</a:t>
            </a:r>
            <a:endParaRPr sz="1800">
              <a:latin typeface="Microsoft Sans Serif"/>
              <a:cs typeface="Microsoft Sans Serif"/>
            </a:endParaRPr>
          </a:p>
          <a:p>
            <a:pPr marL="12700">
              <a:lnSpc>
                <a:spcPct val="100000"/>
              </a:lnSpc>
              <a:spcBef>
                <a:spcPts val="5"/>
              </a:spcBef>
            </a:pPr>
            <a:r>
              <a:rPr sz="1800" spc="-10" dirty="0">
                <a:solidFill>
                  <a:srgbClr val="FFFFFF"/>
                </a:solidFill>
                <a:latin typeface="Microsoft Sans Serif"/>
                <a:cs typeface="Microsoft Sans Serif"/>
              </a:rPr>
              <a:t>ANAEROBIC</a:t>
            </a:r>
            <a:endParaRPr sz="1800">
              <a:latin typeface="Microsoft Sans Serif"/>
              <a:cs typeface="Microsoft Sans Serif"/>
            </a:endParaRPr>
          </a:p>
        </p:txBody>
      </p:sp>
      <p:pic>
        <p:nvPicPr>
          <p:cNvPr id="40" name="object 40"/>
          <p:cNvPicPr/>
          <p:nvPr/>
        </p:nvPicPr>
        <p:blipFill>
          <a:blip r:embed="rId2" cstate="print"/>
          <a:stretch>
            <a:fillRect/>
          </a:stretch>
        </p:blipFill>
        <p:spPr>
          <a:xfrm>
            <a:off x="1371600" y="685800"/>
            <a:ext cx="1066800" cy="987551"/>
          </a:xfrm>
          <a:prstGeom prst="rect">
            <a:avLst/>
          </a:prstGeom>
        </p:spPr>
      </p:pic>
      <p:pic>
        <p:nvPicPr>
          <p:cNvPr id="41" name="object 41"/>
          <p:cNvPicPr/>
          <p:nvPr/>
        </p:nvPicPr>
        <p:blipFill>
          <a:blip r:embed="rId3" cstate="print"/>
          <a:stretch>
            <a:fillRect/>
          </a:stretch>
        </p:blipFill>
        <p:spPr>
          <a:xfrm>
            <a:off x="3200400" y="3361944"/>
            <a:ext cx="1295400" cy="981455"/>
          </a:xfrm>
          <a:prstGeom prst="rect">
            <a:avLst/>
          </a:prstGeom>
        </p:spPr>
      </p:pic>
      <p:grpSp>
        <p:nvGrpSpPr>
          <p:cNvPr id="42" name="object 42"/>
          <p:cNvGrpSpPr/>
          <p:nvPr/>
        </p:nvGrpSpPr>
        <p:grpSpPr>
          <a:xfrm>
            <a:off x="2359151" y="3654552"/>
            <a:ext cx="771525" cy="314325"/>
            <a:chOff x="2359151" y="3654552"/>
            <a:chExt cx="771525" cy="314325"/>
          </a:xfrm>
        </p:grpSpPr>
        <p:sp>
          <p:nvSpPr>
            <p:cNvPr id="43" name="object 43"/>
            <p:cNvSpPr/>
            <p:nvPr/>
          </p:nvSpPr>
          <p:spPr>
            <a:xfrm>
              <a:off x="2363723" y="3659124"/>
              <a:ext cx="762000" cy="304800"/>
            </a:xfrm>
            <a:custGeom>
              <a:avLst/>
              <a:gdLst/>
              <a:ahLst/>
              <a:cxnLst/>
              <a:rect l="l" t="t" r="r" b="b"/>
              <a:pathLst>
                <a:path w="762000" h="304800">
                  <a:moveTo>
                    <a:pt x="571500" y="0"/>
                  </a:moveTo>
                  <a:lnTo>
                    <a:pt x="571500" y="76200"/>
                  </a:lnTo>
                  <a:lnTo>
                    <a:pt x="0" y="76200"/>
                  </a:lnTo>
                  <a:lnTo>
                    <a:pt x="0" y="228600"/>
                  </a:lnTo>
                  <a:lnTo>
                    <a:pt x="571500" y="228600"/>
                  </a:lnTo>
                  <a:lnTo>
                    <a:pt x="571500" y="304800"/>
                  </a:lnTo>
                  <a:lnTo>
                    <a:pt x="762000" y="152400"/>
                  </a:lnTo>
                  <a:lnTo>
                    <a:pt x="571500" y="0"/>
                  </a:lnTo>
                  <a:close/>
                </a:path>
              </a:pathLst>
            </a:custGeom>
            <a:solidFill>
              <a:srgbClr val="FF9900"/>
            </a:solidFill>
          </p:spPr>
          <p:txBody>
            <a:bodyPr wrap="square" lIns="0" tIns="0" rIns="0" bIns="0" rtlCol="0"/>
            <a:lstStyle/>
            <a:p>
              <a:endParaRPr/>
            </a:p>
          </p:txBody>
        </p:sp>
        <p:sp>
          <p:nvSpPr>
            <p:cNvPr id="44" name="object 44"/>
            <p:cNvSpPr/>
            <p:nvPr/>
          </p:nvSpPr>
          <p:spPr>
            <a:xfrm>
              <a:off x="2363723" y="3659124"/>
              <a:ext cx="762000" cy="304800"/>
            </a:xfrm>
            <a:custGeom>
              <a:avLst/>
              <a:gdLst/>
              <a:ahLst/>
              <a:cxnLst/>
              <a:rect l="l" t="t" r="r" b="b"/>
              <a:pathLst>
                <a:path w="762000" h="304800">
                  <a:moveTo>
                    <a:pt x="571500" y="304800"/>
                  </a:moveTo>
                  <a:lnTo>
                    <a:pt x="571500" y="228600"/>
                  </a:lnTo>
                  <a:lnTo>
                    <a:pt x="0" y="228600"/>
                  </a:lnTo>
                  <a:lnTo>
                    <a:pt x="0" y="76200"/>
                  </a:lnTo>
                  <a:lnTo>
                    <a:pt x="571500" y="76200"/>
                  </a:lnTo>
                  <a:lnTo>
                    <a:pt x="571500" y="0"/>
                  </a:lnTo>
                  <a:lnTo>
                    <a:pt x="762000" y="152400"/>
                  </a:lnTo>
                  <a:lnTo>
                    <a:pt x="571500" y="304800"/>
                  </a:lnTo>
                  <a:close/>
                </a:path>
              </a:pathLst>
            </a:custGeom>
            <a:ln w="9144">
              <a:solidFill>
                <a:srgbClr val="FFFFFF"/>
              </a:solidFill>
            </a:ln>
          </p:spPr>
          <p:txBody>
            <a:bodyPr wrap="square" lIns="0" tIns="0" rIns="0" bIns="0" rtlCol="0"/>
            <a:lstStyle/>
            <a:p>
              <a:endParaRPr/>
            </a:p>
          </p:txBody>
        </p:sp>
      </p:grpSp>
      <p:pic>
        <p:nvPicPr>
          <p:cNvPr id="45" name="object 45"/>
          <p:cNvPicPr/>
          <p:nvPr/>
        </p:nvPicPr>
        <p:blipFill>
          <a:blip r:embed="rId4" cstate="print"/>
          <a:stretch>
            <a:fillRect/>
          </a:stretch>
        </p:blipFill>
        <p:spPr>
          <a:xfrm>
            <a:off x="8001000" y="2478023"/>
            <a:ext cx="762000" cy="722376"/>
          </a:xfrm>
          <a:prstGeom prst="rect">
            <a:avLst/>
          </a:prstGeom>
        </p:spPr>
      </p:pic>
      <p:grpSp>
        <p:nvGrpSpPr>
          <p:cNvPr id="46" name="object 46"/>
          <p:cNvGrpSpPr/>
          <p:nvPr/>
        </p:nvGrpSpPr>
        <p:grpSpPr>
          <a:xfrm>
            <a:off x="6473952" y="2130551"/>
            <a:ext cx="847725" cy="161925"/>
            <a:chOff x="6473952" y="2130551"/>
            <a:chExt cx="847725" cy="161925"/>
          </a:xfrm>
        </p:grpSpPr>
        <p:sp>
          <p:nvSpPr>
            <p:cNvPr id="47" name="object 47"/>
            <p:cNvSpPr/>
            <p:nvPr/>
          </p:nvSpPr>
          <p:spPr>
            <a:xfrm>
              <a:off x="6478524" y="2135123"/>
              <a:ext cx="838200" cy="152400"/>
            </a:xfrm>
            <a:custGeom>
              <a:avLst/>
              <a:gdLst/>
              <a:ahLst/>
              <a:cxnLst/>
              <a:rect l="l" t="t" r="r" b="b"/>
              <a:pathLst>
                <a:path w="838200" h="152400">
                  <a:moveTo>
                    <a:pt x="628650" y="0"/>
                  </a:moveTo>
                  <a:lnTo>
                    <a:pt x="628650" y="38100"/>
                  </a:lnTo>
                  <a:lnTo>
                    <a:pt x="0" y="38100"/>
                  </a:lnTo>
                  <a:lnTo>
                    <a:pt x="0" y="114300"/>
                  </a:lnTo>
                  <a:lnTo>
                    <a:pt x="628650" y="114300"/>
                  </a:lnTo>
                  <a:lnTo>
                    <a:pt x="628650" y="152400"/>
                  </a:lnTo>
                  <a:lnTo>
                    <a:pt x="838200" y="76200"/>
                  </a:lnTo>
                  <a:lnTo>
                    <a:pt x="628650" y="0"/>
                  </a:lnTo>
                  <a:close/>
                </a:path>
              </a:pathLst>
            </a:custGeom>
            <a:solidFill>
              <a:srgbClr val="FF9900"/>
            </a:solidFill>
          </p:spPr>
          <p:txBody>
            <a:bodyPr wrap="square" lIns="0" tIns="0" rIns="0" bIns="0" rtlCol="0"/>
            <a:lstStyle/>
            <a:p>
              <a:endParaRPr/>
            </a:p>
          </p:txBody>
        </p:sp>
        <p:sp>
          <p:nvSpPr>
            <p:cNvPr id="48" name="object 48"/>
            <p:cNvSpPr/>
            <p:nvPr/>
          </p:nvSpPr>
          <p:spPr>
            <a:xfrm>
              <a:off x="6478524" y="2135123"/>
              <a:ext cx="838200" cy="152400"/>
            </a:xfrm>
            <a:custGeom>
              <a:avLst/>
              <a:gdLst/>
              <a:ahLst/>
              <a:cxnLst/>
              <a:rect l="l" t="t" r="r" b="b"/>
              <a:pathLst>
                <a:path w="838200" h="152400">
                  <a:moveTo>
                    <a:pt x="0" y="38100"/>
                  </a:moveTo>
                  <a:lnTo>
                    <a:pt x="628650" y="38100"/>
                  </a:lnTo>
                  <a:lnTo>
                    <a:pt x="628650" y="0"/>
                  </a:lnTo>
                  <a:lnTo>
                    <a:pt x="838200" y="76200"/>
                  </a:lnTo>
                  <a:lnTo>
                    <a:pt x="628650" y="152400"/>
                  </a:lnTo>
                  <a:lnTo>
                    <a:pt x="628650" y="114300"/>
                  </a:lnTo>
                  <a:lnTo>
                    <a:pt x="0" y="114300"/>
                  </a:lnTo>
                  <a:lnTo>
                    <a:pt x="0" y="38100"/>
                  </a:lnTo>
                  <a:close/>
                </a:path>
              </a:pathLst>
            </a:custGeom>
            <a:ln w="9144">
              <a:solidFill>
                <a:srgbClr val="FFFFFF"/>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642892"/>
            <a:ext cx="7886700" cy="628377"/>
          </a:xfrm>
          <a:prstGeom prst="rect">
            <a:avLst/>
          </a:prstGeom>
        </p:spPr>
        <p:txBody>
          <a:bodyPr vert="horz" wrap="square" lIns="0" tIns="12700" rIns="0" bIns="0" rtlCol="0">
            <a:spAutoFit/>
          </a:bodyPr>
          <a:lstStyle/>
          <a:p>
            <a:pPr marL="12700">
              <a:lnSpc>
                <a:spcPct val="100000"/>
              </a:lnSpc>
              <a:spcBef>
                <a:spcPts val="100"/>
              </a:spcBef>
            </a:pPr>
            <a:r>
              <a:rPr lang="en-US" sz="4000" b="1" dirty="0">
                <a:latin typeface="Calibri" panose="020F0502020204030204" pitchFamily="34" charset="0"/>
                <a:cs typeface="Calibri" panose="020F0502020204030204" pitchFamily="34" charset="0"/>
              </a:rPr>
              <a:t>The</a:t>
            </a:r>
            <a:r>
              <a:rPr lang="en-US" sz="4000" b="1" spc="-40"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genus</a:t>
            </a:r>
            <a:r>
              <a:rPr lang="en-US" sz="4000" b="1" spc="-10" dirty="0">
                <a:latin typeface="Calibri" panose="020F0502020204030204" pitchFamily="34" charset="0"/>
                <a:cs typeface="Calibri" panose="020F0502020204030204" pitchFamily="34" charset="0"/>
              </a:rPr>
              <a:t> streptococcus</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536244" y="1359407"/>
            <a:ext cx="7399655" cy="4109715"/>
          </a:xfrm>
          <a:prstGeom prst="rect">
            <a:avLst/>
          </a:prstGeom>
        </p:spPr>
        <p:txBody>
          <a:bodyPr vert="horz" wrap="square" lIns="0" tIns="159385" rIns="0" bIns="0" rtlCol="0">
            <a:spAutoFit/>
          </a:bodyPr>
          <a:lstStyle/>
          <a:p>
            <a:pPr marL="356870" indent="-344170">
              <a:lnSpc>
                <a:spcPct val="100000"/>
              </a:lnSpc>
              <a:spcBef>
                <a:spcPts val="1255"/>
              </a:spcBef>
              <a:buClr>
                <a:srgbClr val="CCCCFF"/>
              </a:buClr>
              <a:buFont typeface="Wingdings"/>
              <a:buChar char=""/>
              <a:tabLst>
                <a:tab pos="356870" algn="l"/>
              </a:tabLst>
            </a:pPr>
            <a:r>
              <a:rPr lang="en-US" sz="2400" dirty="0">
                <a:solidFill>
                  <a:schemeClr val="tx1">
                    <a:lumMod val="95000"/>
                    <a:lumOff val="5000"/>
                  </a:schemeClr>
                </a:solidFill>
                <a:latin typeface="Calibri" panose="020F0502020204030204" pitchFamily="34" charset="0"/>
                <a:cs typeface="Calibri" panose="020F0502020204030204" pitchFamily="34" charset="0"/>
              </a:rPr>
              <a:t>Family</a:t>
            </a:r>
            <a:r>
              <a:rPr lang="en-US" sz="2400" spc="5" dirty="0">
                <a:solidFill>
                  <a:schemeClr val="tx1">
                    <a:lumMod val="95000"/>
                    <a:lumOff val="5000"/>
                  </a:schemeClr>
                </a:solidFill>
                <a:latin typeface="Calibri" panose="020F0502020204030204" pitchFamily="34" charset="0"/>
                <a:cs typeface="Calibri" panose="020F0502020204030204" pitchFamily="34" charset="0"/>
              </a:rPr>
              <a:t> </a:t>
            </a:r>
            <a:r>
              <a:rPr lang="en-US" sz="2400" spc="-10" dirty="0" err="1">
                <a:solidFill>
                  <a:schemeClr val="tx1">
                    <a:lumMod val="95000"/>
                    <a:lumOff val="5000"/>
                  </a:schemeClr>
                </a:solidFill>
                <a:latin typeface="Calibri" panose="020F0502020204030204" pitchFamily="34" charset="0"/>
                <a:cs typeface="Calibri" panose="020F0502020204030204" pitchFamily="34" charset="0"/>
              </a:rPr>
              <a:t>streptococcaceae</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356870" marR="5080" indent="-344805">
              <a:lnSpc>
                <a:spcPct val="120000"/>
              </a:lnSpc>
              <a:spcBef>
                <a:spcPts val="580"/>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Some</a:t>
            </a:r>
            <a:r>
              <a:rPr sz="2400"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important</a:t>
            </a:r>
            <a:r>
              <a:rPr sz="2400"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pathogens,</a:t>
            </a:r>
            <a:r>
              <a:rPr sz="2400" spc="-6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commensals</a:t>
            </a:r>
            <a:r>
              <a:rPr sz="2400" spc="-9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of</a:t>
            </a:r>
            <a:r>
              <a:rPr sz="2400" spc="-4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mucous membranes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1150"/>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Opportunistic</a:t>
            </a:r>
            <a:r>
              <a:rPr sz="2400" spc="-9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pathogens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1155"/>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40</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species,</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in</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6</a:t>
            </a:r>
            <a:r>
              <a:rPr sz="2400" spc="-2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clusters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870" indent="-344170">
              <a:lnSpc>
                <a:spcPct val="100000"/>
              </a:lnSpc>
              <a:spcBef>
                <a:spcPts val="1155"/>
              </a:spcBef>
              <a:buClr>
                <a:srgbClr val="CCCCFF"/>
              </a:buClr>
              <a:buFont typeface="Wingdings"/>
              <a:buChar char=""/>
              <a:tabLst>
                <a:tab pos="356870" algn="l"/>
              </a:tabLst>
            </a:pPr>
            <a:r>
              <a:rPr sz="2400" dirty="0">
                <a:solidFill>
                  <a:schemeClr val="tx1">
                    <a:lumMod val="95000"/>
                    <a:lumOff val="5000"/>
                  </a:schemeClr>
                </a:solidFill>
                <a:latin typeface="Calibri" panose="020F0502020204030204" pitchFamily="34" charset="0"/>
                <a:cs typeface="Calibri" panose="020F0502020204030204" pitchFamily="34" charset="0"/>
              </a:rPr>
              <a:t>Strong</a:t>
            </a:r>
            <a:r>
              <a:rPr sz="2400" spc="-5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fermenters</a:t>
            </a:r>
            <a:r>
              <a:rPr sz="2400" spc="-8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of</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carbohydrates</a:t>
            </a:r>
            <a:r>
              <a:rPr sz="2400" spc="1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t>
            </a:r>
            <a:r>
              <a:rPr sz="2400" spc="-2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Lactic</a:t>
            </a:r>
            <a:r>
              <a:rPr sz="2400" spc="-35" dirty="0">
                <a:solidFill>
                  <a:schemeClr val="tx1">
                    <a:lumMod val="95000"/>
                    <a:lumOff val="5000"/>
                  </a:schemeClr>
                </a:solidFill>
                <a:latin typeface="Calibri" panose="020F0502020204030204" pitchFamily="34" charset="0"/>
                <a:cs typeface="Calibri" panose="020F0502020204030204" pitchFamily="34" charset="0"/>
              </a:rPr>
              <a:t> </a:t>
            </a:r>
            <a:r>
              <a:rPr sz="2400" spc="-20" dirty="0">
                <a:solidFill>
                  <a:schemeClr val="tx1">
                    <a:lumMod val="95000"/>
                    <a:lumOff val="5000"/>
                  </a:schemeClr>
                </a:solidFill>
                <a:latin typeface="Calibri" panose="020F0502020204030204" pitchFamily="34" charset="0"/>
                <a:cs typeface="Calibri" panose="020F0502020204030204" pitchFamily="34" charset="0"/>
              </a:rPr>
              <a:t>acid</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235" indent="-343535">
              <a:lnSpc>
                <a:spcPct val="100000"/>
              </a:lnSpc>
              <a:spcBef>
                <a:spcPts val="1155"/>
              </a:spcBef>
              <a:buClr>
                <a:srgbClr val="CCCCFF"/>
              </a:buClr>
              <a:buFont typeface="Wingdings"/>
              <a:buChar char=""/>
              <a:tabLst>
                <a:tab pos="356235" algn="l"/>
              </a:tabLst>
            </a:pPr>
            <a:r>
              <a:rPr sz="2400" dirty="0">
                <a:solidFill>
                  <a:schemeClr val="tx1">
                    <a:lumMod val="95000"/>
                    <a:lumOff val="5000"/>
                  </a:schemeClr>
                </a:solidFill>
                <a:latin typeface="Calibri" panose="020F0502020204030204" pitchFamily="34" charset="0"/>
                <a:cs typeface="Calibri" panose="020F0502020204030204" pitchFamily="34" charset="0"/>
              </a:rPr>
              <a:t>Facultative</a:t>
            </a:r>
            <a:r>
              <a:rPr sz="2400" spc="-85"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anaerobes</a:t>
            </a:r>
            <a:endParaRPr sz="2400" dirty="0">
              <a:solidFill>
                <a:schemeClr val="tx1">
                  <a:lumMod val="95000"/>
                  <a:lumOff val="5000"/>
                </a:schemeClr>
              </a:solidFill>
              <a:latin typeface="Calibri" panose="020F0502020204030204" pitchFamily="34" charset="0"/>
              <a:cs typeface="Calibri" panose="020F0502020204030204" pitchFamily="34" charset="0"/>
            </a:endParaRPr>
          </a:p>
          <a:p>
            <a:pPr marL="356235" indent="-343535">
              <a:lnSpc>
                <a:spcPct val="100000"/>
              </a:lnSpc>
              <a:spcBef>
                <a:spcPts val="1150"/>
              </a:spcBef>
              <a:buClr>
                <a:srgbClr val="CCCCFF"/>
              </a:buClr>
              <a:buFont typeface="Wingdings"/>
              <a:buChar char=""/>
              <a:tabLst>
                <a:tab pos="356235" algn="l"/>
              </a:tabLst>
            </a:pPr>
            <a:r>
              <a:rPr sz="2400" dirty="0">
                <a:solidFill>
                  <a:schemeClr val="tx1">
                    <a:lumMod val="95000"/>
                    <a:lumOff val="5000"/>
                  </a:schemeClr>
                </a:solidFill>
                <a:latin typeface="Calibri" panose="020F0502020204030204" pitchFamily="34" charset="0"/>
                <a:cs typeface="Calibri" panose="020F0502020204030204" pitchFamily="34" charset="0"/>
              </a:rPr>
              <a:t>Peptostreptococci</a:t>
            </a:r>
            <a:r>
              <a:rPr sz="2400" spc="-125"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are</a:t>
            </a:r>
            <a:r>
              <a:rPr sz="2400" spc="-70" dirty="0">
                <a:solidFill>
                  <a:schemeClr val="tx1">
                    <a:lumMod val="95000"/>
                    <a:lumOff val="5000"/>
                  </a:schemeClr>
                </a:solidFill>
                <a:latin typeface="Calibri" panose="020F0502020204030204" pitchFamily="34" charset="0"/>
                <a:cs typeface="Calibri" panose="020F0502020204030204" pitchFamily="34" charset="0"/>
              </a:rPr>
              <a:t> </a:t>
            </a:r>
            <a:r>
              <a:rPr sz="2400" dirty="0">
                <a:solidFill>
                  <a:schemeClr val="tx1">
                    <a:lumMod val="95000"/>
                    <a:lumOff val="5000"/>
                  </a:schemeClr>
                </a:solidFill>
                <a:latin typeface="Calibri" panose="020F0502020204030204" pitchFamily="34" charset="0"/>
                <a:cs typeface="Calibri" panose="020F0502020204030204" pitchFamily="34" charset="0"/>
              </a:rPr>
              <a:t>obligate</a:t>
            </a:r>
            <a:r>
              <a:rPr sz="2400" spc="-60" dirty="0">
                <a:solidFill>
                  <a:schemeClr val="tx1">
                    <a:lumMod val="95000"/>
                    <a:lumOff val="5000"/>
                  </a:schemeClr>
                </a:solidFill>
                <a:latin typeface="Calibri" panose="020F0502020204030204" pitchFamily="34" charset="0"/>
                <a:cs typeface="Calibri" panose="020F0502020204030204" pitchFamily="34" charset="0"/>
              </a:rPr>
              <a:t> </a:t>
            </a:r>
            <a:r>
              <a:rPr sz="2400" spc="-10" dirty="0">
                <a:solidFill>
                  <a:schemeClr val="tx1">
                    <a:lumMod val="95000"/>
                    <a:lumOff val="5000"/>
                  </a:schemeClr>
                </a:solidFill>
                <a:latin typeface="Calibri" panose="020F0502020204030204" pitchFamily="34" charset="0"/>
                <a:cs typeface="Calibri" panose="020F0502020204030204" pitchFamily="34" charset="0"/>
              </a:rPr>
              <a:t>anaerobes</a:t>
            </a:r>
            <a:endParaRPr sz="2400" dirty="0">
              <a:solidFill>
                <a:schemeClr val="tx1">
                  <a:lumMod val="95000"/>
                  <a:lumOff val="5000"/>
                </a:schemeClr>
              </a:solidFill>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2286000" y="5586983"/>
            <a:ext cx="4572000" cy="1271016"/>
          </a:xfrm>
          <a:prstGeom prst="rect">
            <a:avLst/>
          </a:prstGeom>
        </p:spPr>
      </p:pic>
      <p:sp>
        <p:nvSpPr>
          <p:cNvPr id="8" name="object 8"/>
          <p:cNvSpPr txBox="1"/>
          <p:nvPr/>
        </p:nvSpPr>
        <p:spPr>
          <a:xfrm>
            <a:off x="8085786" y="376291"/>
            <a:ext cx="521970" cy="300355"/>
          </a:xfrm>
          <a:prstGeom prst="rect">
            <a:avLst/>
          </a:prstGeom>
        </p:spPr>
        <p:txBody>
          <a:bodyPr vert="horz" wrap="square" lIns="0" tIns="12700" rIns="0" bIns="0" rtlCol="0">
            <a:spAutoFit/>
          </a:bodyPr>
          <a:lstStyle/>
          <a:p>
            <a:pPr marL="12700">
              <a:lnSpc>
                <a:spcPct val="100000"/>
              </a:lnSpc>
              <a:spcBef>
                <a:spcPts val="100"/>
              </a:spcBef>
            </a:pPr>
            <a:r>
              <a:rPr sz="1800" spc="-20" dirty="0">
                <a:solidFill>
                  <a:schemeClr val="tx1">
                    <a:lumMod val="95000"/>
                    <a:lumOff val="5000"/>
                  </a:schemeClr>
                </a:solidFill>
                <a:latin typeface="Microsoft Sans Serif"/>
                <a:cs typeface="Microsoft Sans Serif"/>
              </a:rPr>
              <a:t>Core</a:t>
            </a:r>
            <a:endParaRPr sz="1800" dirty="0">
              <a:solidFill>
                <a:schemeClr val="tx1">
                  <a:lumMod val="95000"/>
                  <a:lumOff val="5000"/>
                </a:schemeClr>
              </a:solidFill>
              <a:latin typeface="Microsoft Sans Serif"/>
              <a:cs typeface="Microsoft Sans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9254" y="1138056"/>
            <a:ext cx="2207260" cy="636270"/>
          </a:xfrm>
          <a:prstGeom prst="rect">
            <a:avLst/>
          </a:prstGeom>
        </p:spPr>
        <p:txBody>
          <a:bodyPr vert="horz" wrap="square" lIns="0" tIns="13335" rIns="0" bIns="0" rtlCol="0">
            <a:spAutoFit/>
          </a:bodyPr>
          <a:lstStyle/>
          <a:p>
            <a:pPr marL="12700">
              <a:lnSpc>
                <a:spcPct val="100000"/>
              </a:lnSpc>
              <a:spcBef>
                <a:spcPts val="105"/>
              </a:spcBef>
            </a:pPr>
            <a:r>
              <a:rPr sz="4000" spc="-10" dirty="0">
                <a:latin typeface="Calibri" panose="020F0502020204030204" pitchFamily="34" charset="0"/>
                <a:cs typeface="Calibri" panose="020F0502020204030204" pitchFamily="34" charset="0"/>
              </a:rPr>
              <a:t>Diseases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307340" y="2313623"/>
            <a:ext cx="8333105" cy="3795911"/>
          </a:xfrm>
          <a:prstGeom prst="rect">
            <a:avLst/>
          </a:prstGeom>
        </p:spPr>
        <p:txBody>
          <a:bodyPr vert="horz" wrap="square" lIns="0" tIns="86360" rIns="0" bIns="0" rtlCol="0">
            <a:spAutoFit/>
          </a:bodyPr>
          <a:lstStyle/>
          <a:p>
            <a:pPr marL="356870" indent="-344170">
              <a:lnSpc>
                <a:spcPct val="100000"/>
              </a:lnSpc>
              <a:spcBef>
                <a:spcPts val="680"/>
              </a:spcBef>
              <a:buClr>
                <a:srgbClr val="CCCCFF"/>
              </a:buClr>
              <a:buFont typeface="Wingdings"/>
              <a:buChar char=""/>
              <a:tabLst>
                <a:tab pos="356870" algn="l"/>
              </a:tabLst>
            </a:pPr>
            <a:r>
              <a:rPr sz="2400" dirty="0">
                <a:latin typeface="Calibri" panose="020F0502020204030204" pitchFamily="34" charset="0"/>
                <a:cs typeface="Calibri" panose="020F0502020204030204" pitchFamily="34" charset="0"/>
              </a:rPr>
              <a:t>Streptococci cause a wide variety of infections.</a:t>
            </a:r>
          </a:p>
          <a:p>
            <a:pPr marL="356870" indent="-344170">
              <a:lnSpc>
                <a:spcPct val="100000"/>
              </a:lnSpc>
              <a:spcBef>
                <a:spcPts val="575"/>
              </a:spcBef>
              <a:buClr>
                <a:srgbClr val="CCCCFF"/>
              </a:buClr>
              <a:buFont typeface="Wingdings"/>
              <a:buChar char=""/>
              <a:tabLst>
                <a:tab pos="356870" algn="l"/>
              </a:tabLst>
            </a:pPr>
            <a:r>
              <a:rPr sz="2400" b="1" i="1" dirty="0">
                <a:latin typeface="Calibri" panose="020F0502020204030204" pitchFamily="34" charset="0"/>
                <a:cs typeface="Calibri" panose="020F0502020204030204" pitchFamily="34" charset="0"/>
              </a:rPr>
              <a:t>Str. pyogenes </a:t>
            </a:r>
            <a:r>
              <a:rPr sz="2400" b="1" dirty="0">
                <a:latin typeface="Calibri" panose="020F0502020204030204" pitchFamily="34" charset="0"/>
                <a:cs typeface="Calibri" panose="020F0502020204030204" pitchFamily="34" charset="0"/>
              </a:rPr>
              <a:t>(group A streptococcus):</a:t>
            </a:r>
            <a:endParaRPr sz="2400" dirty="0">
              <a:latin typeface="Calibri" panose="020F0502020204030204" pitchFamily="34" charset="0"/>
              <a:cs typeface="Calibri" panose="020F0502020204030204" pitchFamily="34" charset="0"/>
            </a:endParaRPr>
          </a:p>
          <a:p>
            <a:pPr marL="823594" lvl="1" indent="-353695">
              <a:lnSpc>
                <a:spcPct val="100000"/>
              </a:lnSpc>
              <a:spcBef>
                <a:spcPts val="580"/>
              </a:spcBef>
              <a:buClr>
                <a:srgbClr val="CCCCFF"/>
              </a:buClr>
              <a:buSzPct val="79166"/>
              <a:buFont typeface="Wingdings"/>
              <a:buChar char=""/>
              <a:tabLst>
                <a:tab pos="823594" algn="l"/>
              </a:tabLst>
            </a:pPr>
            <a:r>
              <a:rPr sz="2400" dirty="0">
                <a:latin typeface="Calibri" panose="020F0502020204030204" pitchFamily="34" charset="0"/>
                <a:cs typeface="Calibri" panose="020F0502020204030204" pitchFamily="34" charset="0"/>
              </a:rPr>
              <a:t>pharyngitis and cellulitis, impetigo, necrotizing fasciitis,</a:t>
            </a:r>
          </a:p>
          <a:p>
            <a:pPr marL="756285">
              <a:lnSpc>
                <a:spcPct val="100000"/>
              </a:lnSpc>
            </a:pPr>
            <a:r>
              <a:rPr sz="2400" dirty="0">
                <a:latin typeface="Calibri" panose="020F0502020204030204" pitchFamily="34" charset="0"/>
                <a:cs typeface="Calibri" panose="020F0502020204030204" pitchFamily="34" charset="0"/>
              </a:rPr>
              <a:t>and streptococcal toxic shock syndrome.</a:t>
            </a:r>
          </a:p>
          <a:p>
            <a:pPr marL="756285" marR="5080" lvl="1" indent="-287020">
              <a:lnSpc>
                <a:spcPct val="100000"/>
              </a:lnSpc>
              <a:spcBef>
                <a:spcPts val="580"/>
              </a:spcBef>
              <a:buFont typeface="Wingdings"/>
              <a:buChar char=""/>
              <a:tabLst>
                <a:tab pos="756285" algn="l"/>
                <a:tab pos="841375" algn="l"/>
              </a:tabLst>
            </a:pPr>
            <a:r>
              <a:rPr sz="2400" dirty="0">
                <a:solidFill>
                  <a:srgbClr val="CCCCFF"/>
                </a:solidFill>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two important immunologic diseases: rheumatic fever &amp; acute glomerulonephritis</a:t>
            </a:r>
          </a:p>
          <a:p>
            <a:pPr marL="356870" indent="-344170">
              <a:lnSpc>
                <a:spcPct val="100000"/>
              </a:lnSpc>
              <a:spcBef>
                <a:spcPts val="575"/>
              </a:spcBef>
              <a:buClr>
                <a:srgbClr val="CCCCFF"/>
              </a:buClr>
              <a:buFont typeface="Wingdings"/>
              <a:buChar char=""/>
              <a:tabLst>
                <a:tab pos="356870" algn="l"/>
              </a:tabLst>
            </a:pPr>
            <a:r>
              <a:rPr sz="2400" b="1" i="1" dirty="0">
                <a:latin typeface="Calibri" panose="020F0502020204030204" pitchFamily="34" charset="0"/>
                <a:cs typeface="Calibri" panose="020F0502020204030204" pitchFamily="34" charset="0"/>
              </a:rPr>
              <a:t>Streptococcus pneumoniae:</a:t>
            </a:r>
            <a:endParaRPr sz="2400" dirty="0">
              <a:latin typeface="Calibri" panose="020F0502020204030204" pitchFamily="34" charset="0"/>
              <a:cs typeface="Calibri" panose="020F0502020204030204" pitchFamily="34" charset="0"/>
            </a:endParaRPr>
          </a:p>
          <a:p>
            <a:pPr marL="755015" marR="61594" lvl="1" indent="-285750">
              <a:lnSpc>
                <a:spcPct val="100000"/>
              </a:lnSpc>
              <a:spcBef>
                <a:spcPts val="580"/>
              </a:spcBef>
              <a:buClr>
                <a:srgbClr val="CCCCFF"/>
              </a:buClr>
              <a:buFont typeface="Wingdings"/>
              <a:buChar char=""/>
              <a:tabLst>
                <a:tab pos="756285" algn="l"/>
              </a:tabLst>
            </a:pPr>
            <a:r>
              <a:rPr sz="2400" dirty="0">
                <a:latin typeface="Calibri" panose="020F0502020204030204" pitchFamily="34" charset="0"/>
                <a:cs typeface="Calibri" panose="020F0502020204030204" pitchFamily="34" charset="0"/>
              </a:rPr>
              <a:t>causes pneumonia, bacteremia, meningitis &amp; URT such 	as otitis media, mastoiditis, and sinusitis</a:t>
            </a:r>
          </a:p>
        </p:txBody>
      </p:sp>
      <p:sp>
        <p:nvSpPr>
          <p:cNvPr id="7" name="object 7"/>
          <p:cNvSpPr txBox="1"/>
          <p:nvPr/>
        </p:nvSpPr>
        <p:spPr>
          <a:xfrm>
            <a:off x="8044023" y="598606"/>
            <a:ext cx="521334"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chemeClr val="tx1">
                    <a:lumMod val="95000"/>
                    <a:lumOff val="5000"/>
                  </a:schemeClr>
                </a:solidFill>
                <a:latin typeface="Microsoft Sans Serif"/>
                <a:cs typeface="Microsoft Sans Serif"/>
              </a:rPr>
              <a:t>Core</a:t>
            </a:r>
            <a:endParaRPr sz="1800" dirty="0">
              <a:solidFill>
                <a:schemeClr val="tx1">
                  <a:lumMod val="95000"/>
                  <a:lumOff val="5000"/>
                </a:schemeClr>
              </a:solidFill>
              <a:latin typeface="Microsoft Sans Serif"/>
              <a:cs typeface="Microsoft Sans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9708" y="1169288"/>
            <a:ext cx="2123440" cy="636270"/>
          </a:xfrm>
          <a:prstGeom prst="rect">
            <a:avLst/>
          </a:prstGeom>
        </p:spPr>
        <p:txBody>
          <a:bodyPr vert="horz" wrap="square" lIns="0" tIns="13335" rIns="0" bIns="0" rtlCol="0">
            <a:spAutoFit/>
          </a:bodyPr>
          <a:lstStyle/>
          <a:p>
            <a:pPr marL="12700">
              <a:lnSpc>
                <a:spcPct val="100000"/>
              </a:lnSpc>
              <a:spcBef>
                <a:spcPts val="105"/>
              </a:spcBef>
            </a:pPr>
            <a:r>
              <a:rPr sz="4000" spc="-10" dirty="0">
                <a:latin typeface="Calibri" panose="020F0502020204030204" pitchFamily="34" charset="0"/>
                <a:cs typeface="Calibri" panose="020F0502020204030204" pitchFamily="34" charset="0"/>
              </a:rPr>
              <a:t>Diseases</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460044" y="2085971"/>
            <a:ext cx="7775575" cy="3948517"/>
          </a:xfrm>
          <a:prstGeom prst="rect">
            <a:avLst/>
          </a:prstGeom>
        </p:spPr>
        <p:txBody>
          <a:bodyPr vert="horz" wrap="square" lIns="0" tIns="85090" rIns="0" bIns="0" rtlCol="0">
            <a:spAutoFit/>
          </a:bodyPr>
          <a:lstStyle/>
          <a:p>
            <a:pPr marL="356870" indent="-344170">
              <a:lnSpc>
                <a:spcPct val="100000"/>
              </a:lnSpc>
              <a:spcBef>
                <a:spcPts val="670"/>
              </a:spcBef>
              <a:buClr>
                <a:srgbClr val="CCCCFF"/>
              </a:buClr>
              <a:buFont typeface="Wingdings"/>
              <a:buChar char=""/>
              <a:tabLst>
                <a:tab pos="356870" algn="l"/>
              </a:tabLst>
            </a:pPr>
            <a:r>
              <a:rPr sz="2400" b="1" i="1" dirty="0">
                <a:latin typeface="Calibri" panose="020F0502020204030204" pitchFamily="34" charset="0"/>
                <a:cs typeface="Calibri" panose="020F0502020204030204" pitchFamily="34" charset="0"/>
              </a:rPr>
              <a:t>Streptococcus</a:t>
            </a:r>
            <a:r>
              <a:rPr sz="2400" b="1" i="1" spc="-75" dirty="0">
                <a:latin typeface="Calibri" panose="020F0502020204030204" pitchFamily="34" charset="0"/>
                <a:cs typeface="Calibri" panose="020F0502020204030204" pitchFamily="34" charset="0"/>
              </a:rPr>
              <a:t> </a:t>
            </a:r>
            <a:r>
              <a:rPr sz="2400" b="1" i="1" dirty="0">
                <a:latin typeface="Calibri" panose="020F0502020204030204" pitchFamily="34" charset="0"/>
                <a:cs typeface="Calibri" panose="020F0502020204030204" pitchFamily="34" charset="0"/>
              </a:rPr>
              <a:t>agalactiae</a:t>
            </a:r>
            <a:r>
              <a:rPr sz="2400" b="1" i="1" spc="-4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(group</a:t>
            </a:r>
            <a:r>
              <a:rPr sz="2400" b="1" spc="-4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B</a:t>
            </a:r>
            <a:r>
              <a:rPr sz="2400" b="1" spc="-3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streptococcus):</a:t>
            </a:r>
            <a:endParaRPr sz="2400" dirty="0">
              <a:latin typeface="Calibri" panose="020F0502020204030204" pitchFamily="34" charset="0"/>
              <a:cs typeface="Calibri" panose="020F0502020204030204" pitchFamily="34" charset="0"/>
            </a:endParaRPr>
          </a:p>
          <a:p>
            <a:pPr marL="927100" lvl="1" indent="-570230">
              <a:lnSpc>
                <a:spcPct val="100000"/>
              </a:lnSpc>
              <a:spcBef>
                <a:spcPts val="580"/>
              </a:spcBef>
              <a:buClr>
                <a:srgbClr val="CCCCFF"/>
              </a:buClr>
              <a:buFont typeface="Wingdings"/>
              <a:buChar char=""/>
              <a:tabLst>
                <a:tab pos="927100" algn="l"/>
              </a:tabLst>
            </a:pPr>
            <a:r>
              <a:rPr sz="2400" dirty="0">
                <a:latin typeface="Calibri" panose="020F0502020204030204" pitchFamily="34" charset="0"/>
                <a:cs typeface="Calibri" panose="020F0502020204030204" pitchFamily="34" charset="0"/>
              </a:rPr>
              <a:t>neonatal</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sepsis</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5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meningitis</a:t>
            </a:r>
            <a:endParaRPr sz="2400" dirty="0">
              <a:latin typeface="Calibri" panose="020F0502020204030204" pitchFamily="34" charset="0"/>
              <a:cs typeface="Calibri" panose="020F0502020204030204" pitchFamily="34" charset="0"/>
            </a:endParaRPr>
          </a:p>
          <a:p>
            <a:pPr marL="356235" indent="-343535">
              <a:lnSpc>
                <a:spcPct val="100000"/>
              </a:lnSpc>
              <a:spcBef>
                <a:spcPts val="575"/>
              </a:spcBef>
              <a:buClr>
                <a:srgbClr val="CCCCFF"/>
              </a:buClr>
              <a:buFont typeface="Wingdings"/>
              <a:buChar char=""/>
              <a:tabLst>
                <a:tab pos="356235" algn="l"/>
              </a:tabLst>
            </a:pPr>
            <a:r>
              <a:rPr sz="2400" b="1" i="1" dirty="0">
                <a:latin typeface="Calibri" panose="020F0502020204030204" pitchFamily="34" charset="0"/>
                <a:cs typeface="Calibri" panose="020F0502020204030204" pitchFamily="34" charset="0"/>
              </a:rPr>
              <a:t>Enterococcus</a:t>
            </a:r>
            <a:r>
              <a:rPr sz="2400" b="1" i="1" spc="-35" dirty="0">
                <a:latin typeface="Calibri" panose="020F0502020204030204" pitchFamily="34" charset="0"/>
                <a:cs typeface="Calibri" panose="020F0502020204030204" pitchFamily="34" charset="0"/>
              </a:rPr>
              <a:t> </a:t>
            </a:r>
            <a:r>
              <a:rPr sz="2400" b="1" i="1" spc="-10" dirty="0">
                <a:latin typeface="Calibri" panose="020F0502020204030204" pitchFamily="34" charset="0"/>
                <a:cs typeface="Calibri" panose="020F0502020204030204" pitchFamily="34" charset="0"/>
              </a:rPr>
              <a:t>faecalis:</a:t>
            </a:r>
            <a:endParaRPr sz="2400" dirty="0">
              <a:latin typeface="Calibri" panose="020F0502020204030204" pitchFamily="34" charset="0"/>
              <a:cs typeface="Calibri" panose="020F0502020204030204" pitchFamily="34" charset="0"/>
            </a:endParaRPr>
          </a:p>
          <a:p>
            <a:pPr marL="356870" marR="1162685" lvl="1" indent="570230">
              <a:lnSpc>
                <a:spcPct val="100000"/>
              </a:lnSpc>
              <a:spcBef>
                <a:spcPts val="580"/>
              </a:spcBef>
              <a:buClr>
                <a:srgbClr val="CCCCFF"/>
              </a:buClr>
              <a:buFont typeface="Wingdings"/>
              <a:buChar char=""/>
              <a:tabLst>
                <a:tab pos="927100" algn="l"/>
              </a:tabLst>
            </a:pPr>
            <a:r>
              <a:rPr sz="2400" spc="-20" dirty="0">
                <a:latin typeface="Calibri" panose="020F0502020204030204" pitchFamily="34" charset="0"/>
                <a:cs typeface="Calibri" panose="020F0502020204030204" pitchFamily="34" charset="0"/>
              </a:rPr>
              <a:t>hospital-</a:t>
            </a:r>
            <a:r>
              <a:rPr sz="2400" dirty="0">
                <a:latin typeface="Calibri" panose="020F0502020204030204" pitchFamily="34" charset="0"/>
                <a:cs typeface="Calibri" panose="020F0502020204030204" pitchFamily="34" charset="0"/>
              </a:rPr>
              <a:t>acquired</a:t>
            </a:r>
            <a:r>
              <a:rPr sz="2400" spc="-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urinary</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tract</a:t>
            </a:r>
            <a:r>
              <a:rPr sz="2400" spc="-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infections</a:t>
            </a:r>
            <a:r>
              <a:rPr sz="2400" spc="-65" dirty="0">
                <a:latin typeface="Calibri" panose="020F0502020204030204" pitchFamily="34" charset="0"/>
                <a:cs typeface="Calibri" panose="020F0502020204030204" pitchFamily="34" charset="0"/>
              </a:rPr>
              <a:t> </a:t>
            </a:r>
            <a:r>
              <a:rPr sz="2400" spc="-50" dirty="0">
                <a:latin typeface="Calibri" panose="020F0502020204030204" pitchFamily="34" charset="0"/>
                <a:cs typeface="Calibri" panose="020F0502020204030204" pitchFamily="34" charset="0"/>
              </a:rPr>
              <a:t>&amp; </a:t>
            </a:r>
            <a:r>
              <a:rPr sz="2400" spc="-10" dirty="0">
                <a:latin typeface="Calibri" panose="020F0502020204030204" pitchFamily="34" charset="0"/>
                <a:cs typeface="Calibri" panose="020F0502020204030204" pitchFamily="34" charset="0"/>
              </a:rPr>
              <a:t>endocarditis</a:t>
            </a:r>
            <a:endParaRPr sz="2400" dirty="0">
              <a:latin typeface="Calibri" panose="020F0502020204030204" pitchFamily="34" charset="0"/>
              <a:cs typeface="Calibri" panose="020F0502020204030204" pitchFamily="34" charset="0"/>
            </a:endParaRPr>
          </a:p>
          <a:p>
            <a:pPr marL="356870" indent="-344170">
              <a:lnSpc>
                <a:spcPct val="100000"/>
              </a:lnSpc>
              <a:spcBef>
                <a:spcPts val="580"/>
              </a:spcBef>
              <a:buClr>
                <a:srgbClr val="CCCCFF"/>
              </a:buClr>
              <a:buFont typeface="Wingdings"/>
              <a:buChar char=""/>
              <a:tabLst>
                <a:tab pos="356870" algn="l"/>
              </a:tabLst>
            </a:pPr>
            <a:r>
              <a:rPr sz="2400" b="1" dirty="0">
                <a:latin typeface="Calibri" panose="020F0502020204030204" pitchFamily="34" charset="0"/>
                <a:cs typeface="Calibri" panose="020F0502020204030204" pitchFamily="34" charset="0"/>
              </a:rPr>
              <a:t>Viridans</a:t>
            </a:r>
            <a:r>
              <a:rPr sz="2400" b="1" spc="-50" dirty="0">
                <a:latin typeface="Calibri" panose="020F0502020204030204" pitchFamily="34" charset="0"/>
                <a:cs typeface="Calibri" panose="020F0502020204030204" pitchFamily="34" charset="0"/>
              </a:rPr>
              <a:t> </a:t>
            </a:r>
            <a:r>
              <a:rPr sz="2400" b="1" dirty="0">
                <a:latin typeface="Calibri" panose="020F0502020204030204" pitchFamily="34" charset="0"/>
                <a:cs typeface="Calibri" panose="020F0502020204030204" pitchFamily="34" charset="0"/>
              </a:rPr>
              <a:t>group</a:t>
            </a:r>
            <a:r>
              <a:rPr sz="2400" b="1" spc="-25" dirty="0">
                <a:latin typeface="Calibri" panose="020F0502020204030204" pitchFamily="34" charset="0"/>
                <a:cs typeface="Calibri" panose="020F0502020204030204" pitchFamily="34" charset="0"/>
              </a:rPr>
              <a:t> </a:t>
            </a:r>
            <a:r>
              <a:rPr sz="2400" b="1" spc="-10" dirty="0">
                <a:latin typeface="Calibri" panose="020F0502020204030204" pitchFamily="34" charset="0"/>
                <a:cs typeface="Calibri" panose="020F0502020204030204" pitchFamily="34" charset="0"/>
              </a:rPr>
              <a:t>streptococci</a:t>
            </a:r>
            <a:endParaRPr sz="2400" dirty="0">
              <a:latin typeface="Calibri" panose="020F0502020204030204" pitchFamily="34" charset="0"/>
              <a:cs typeface="Calibri" panose="020F0502020204030204" pitchFamily="34" charset="0"/>
            </a:endParaRPr>
          </a:p>
          <a:p>
            <a:pPr marL="1009650" lvl="1" indent="-539750">
              <a:lnSpc>
                <a:spcPct val="100000"/>
              </a:lnSpc>
              <a:spcBef>
                <a:spcPts val="575"/>
              </a:spcBef>
              <a:buClr>
                <a:srgbClr val="CCCCFF"/>
              </a:buClr>
              <a:buFont typeface="Wingdings"/>
              <a:buChar char=""/>
              <a:tabLst>
                <a:tab pos="1009650" algn="l"/>
              </a:tabLst>
            </a:pPr>
            <a:r>
              <a:rPr sz="2400" spc="-10" dirty="0">
                <a:latin typeface="Calibri" panose="020F0502020204030204" pitchFamily="34" charset="0"/>
                <a:cs typeface="Calibri" panose="020F0502020204030204" pitchFamily="34" charset="0"/>
              </a:rPr>
              <a:t>endocarditis</a:t>
            </a:r>
            <a:endParaRPr sz="2400" dirty="0">
              <a:latin typeface="Calibri" panose="020F0502020204030204" pitchFamily="34" charset="0"/>
              <a:cs typeface="Calibri" panose="020F0502020204030204" pitchFamily="34" charset="0"/>
            </a:endParaRPr>
          </a:p>
          <a:p>
            <a:pPr marL="356235" indent="-343535">
              <a:lnSpc>
                <a:spcPct val="100000"/>
              </a:lnSpc>
              <a:spcBef>
                <a:spcPts val="575"/>
              </a:spcBef>
              <a:buClr>
                <a:srgbClr val="CCCCFF"/>
              </a:buClr>
              <a:buFont typeface="Wingdings"/>
              <a:buChar char=""/>
              <a:tabLst>
                <a:tab pos="356235" algn="l"/>
              </a:tabLst>
            </a:pPr>
            <a:r>
              <a:rPr sz="2400" b="1" i="1" dirty="0">
                <a:latin typeface="Calibri" panose="020F0502020204030204" pitchFamily="34" charset="0"/>
                <a:cs typeface="Calibri" panose="020F0502020204030204" pitchFamily="34" charset="0"/>
              </a:rPr>
              <a:t>Streptococcus</a:t>
            </a:r>
            <a:r>
              <a:rPr sz="2400" b="1" i="1" spc="-114" dirty="0">
                <a:latin typeface="Calibri" panose="020F0502020204030204" pitchFamily="34" charset="0"/>
                <a:cs typeface="Calibri" panose="020F0502020204030204" pitchFamily="34" charset="0"/>
              </a:rPr>
              <a:t> </a:t>
            </a:r>
            <a:r>
              <a:rPr sz="2400" b="1" i="1" spc="-20" dirty="0">
                <a:latin typeface="Calibri" panose="020F0502020204030204" pitchFamily="34" charset="0"/>
                <a:cs typeface="Calibri" panose="020F0502020204030204" pitchFamily="34" charset="0"/>
              </a:rPr>
              <a:t>bovis</a:t>
            </a:r>
            <a:endParaRPr sz="2400" dirty="0">
              <a:latin typeface="Calibri" panose="020F0502020204030204" pitchFamily="34" charset="0"/>
              <a:cs typeface="Calibri" panose="020F0502020204030204" pitchFamily="34" charset="0"/>
            </a:endParaRPr>
          </a:p>
          <a:p>
            <a:pPr marL="1009650" lvl="1" indent="-539750">
              <a:lnSpc>
                <a:spcPct val="100000"/>
              </a:lnSpc>
              <a:spcBef>
                <a:spcPts val="580"/>
              </a:spcBef>
              <a:buClr>
                <a:srgbClr val="CCCCFF"/>
              </a:buClr>
              <a:buFont typeface="Wingdings"/>
              <a:buChar char=""/>
              <a:tabLst>
                <a:tab pos="1009650" algn="l"/>
              </a:tabLst>
            </a:pPr>
            <a:r>
              <a:rPr sz="2400" spc="-10" dirty="0">
                <a:latin typeface="Calibri" panose="020F0502020204030204" pitchFamily="34" charset="0"/>
                <a:cs typeface="Calibri" panose="020F0502020204030204" pitchFamily="34" charset="0"/>
              </a:rPr>
              <a:t>endocarditis</a:t>
            </a:r>
            <a:endParaRPr sz="2400" dirty="0">
              <a:latin typeface="Calibri" panose="020F0502020204030204" pitchFamily="34" charset="0"/>
              <a:cs typeface="Calibri" panose="020F0502020204030204" pitchFamily="34" charset="0"/>
            </a:endParaRPr>
          </a:p>
        </p:txBody>
      </p:sp>
      <p:sp>
        <p:nvSpPr>
          <p:cNvPr id="4" name="object 4"/>
          <p:cNvSpPr txBox="1"/>
          <p:nvPr/>
        </p:nvSpPr>
        <p:spPr>
          <a:xfrm>
            <a:off x="7846982" y="649277"/>
            <a:ext cx="466090" cy="260328"/>
          </a:xfrm>
          <a:prstGeom prst="rect">
            <a:avLst/>
          </a:prstGeom>
        </p:spPr>
        <p:txBody>
          <a:bodyPr vert="horz" wrap="square" lIns="0" tIns="13970" rIns="0" bIns="0" rtlCol="0">
            <a:spAutoFit/>
          </a:bodyPr>
          <a:lstStyle/>
          <a:p>
            <a:pPr marL="12700">
              <a:lnSpc>
                <a:spcPct val="100000"/>
              </a:lnSpc>
              <a:spcBef>
                <a:spcPts val="110"/>
              </a:spcBef>
            </a:pPr>
            <a:r>
              <a:rPr sz="1600" spc="-20" dirty="0">
                <a:solidFill>
                  <a:schemeClr val="tx1">
                    <a:lumMod val="95000"/>
                    <a:lumOff val="5000"/>
                  </a:schemeClr>
                </a:solidFill>
                <a:latin typeface="Microsoft Sans Serif"/>
                <a:cs typeface="Microsoft Sans Serif"/>
              </a:rPr>
              <a:t>Core</a:t>
            </a:r>
            <a:endParaRPr sz="1600" dirty="0">
              <a:solidFill>
                <a:schemeClr val="tx1">
                  <a:lumMod val="95000"/>
                  <a:lumOff val="5000"/>
                </a:schemeClr>
              </a:solidFill>
              <a:latin typeface="Microsoft Sans Serif"/>
              <a:cs typeface="Microsoft Sans Serif"/>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284</TotalTime>
  <Words>2265</Words>
  <Application>Microsoft Office PowerPoint</Application>
  <PresentationFormat>On-screen Show (4:3)</PresentationFormat>
  <Paragraphs>427</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Aptos</vt:lpstr>
      <vt:lpstr>Aptos Display</vt:lpstr>
      <vt:lpstr>Arial</vt:lpstr>
      <vt:lpstr>Arial</vt:lpstr>
      <vt:lpstr>Calibri</vt:lpstr>
      <vt:lpstr>Microsoft Sans Serif</vt:lpstr>
      <vt:lpstr>Times New Roman</vt:lpstr>
      <vt:lpstr>Wingdings</vt:lpstr>
      <vt:lpstr>Office Theme</vt:lpstr>
      <vt:lpstr>Streptococci Microbe module  3rd year MBBS</vt:lpstr>
      <vt:lpstr>PowerPoint Presentation</vt:lpstr>
      <vt:lpstr>PowerPoint Presentation</vt:lpstr>
      <vt:lpstr>PowerPoint Presentation</vt:lpstr>
      <vt:lpstr>spiral</vt:lpstr>
      <vt:lpstr>GRAM +VE (PURPLE/BLUE)</vt:lpstr>
      <vt:lpstr>The genus streptococcus</vt:lpstr>
      <vt:lpstr>Diseases</vt:lpstr>
      <vt:lpstr>Diseases</vt:lpstr>
      <vt:lpstr>Typing of streptococci</vt:lpstr>
      <vt:lpstr>Haemolytic activity</vt:lpstr>
      <vt:lpstr>Clinically important streptococcus species</vt:lpstr>
      <vt:lpstr>PowerPoint Presentation</vt:lpstr>
      <vt:lpstr>Streptococcus pyogenes</vt:lpstr>
      <vt:lpstr>Characteristics - S. pyogenes</vt:lpstr>
      <vt:lpstr>PowerPoint Presentation</vt:lpstr>
      <vt:lpstr>Pathogenesis</vt:lpstr>
      <vt:lpstr>Virulence factors</vt:lpstr>
      <vt:lpstr>Virulence factors</vt:lpstr>
      <vt:lpstr>Virulence factors</vt:lpstr>
      <vt:lpstr>Virulence factors</vt:lpstr>
      <vt:lpstr>Virulence factors</vt:lpstr>
      <vt:lpstr>PowerPoint Presentation</vt:lpstr>
      <vt:lpstr>Strep throat</vt:lpstr>
      <vt:lpstr>Impetigo</vt:lpstr>
      <vt:lpstr>Erysipelas</vt:lpstr>
      <vt:lpstr>Scarlet Fever</vt:lpstr>
      <vt:lpstr>Necrotizing fasciitis</vt:lpstr>
      <vt:lpstr>Streptococcal toxic shock syndrome</vt:lpstr>
      <vt:lpstr>Lab diagnosis - S. Pyogen</vt:lpstr>
      <vt:lpstr>Treatment</vt:lpstr>
      <vt:lpstr>Post-streptococcal diseases Immune mediated</vt:lpstr>
      <vt:lpstr>Acute rheumatic fever</vt:lpstr>
      <vt:lpstr>Pathogenesis</vt:lpstr>
      <vt:lpstr>Pathology</vt:lpstr>
      <vt:lpstr>Jones criteria of diagnosis</vt:lpstr>
      <vt:lpstr>Laboratory investigations</vt:lpstr>
      <vt:lpstr>Treatment</vt:lpstr>
      <vt:lpstr>Post-streptococcal glomerulonephritis</vt:lpstr>
      <vt:lpstr>Clinical features</vt:lpstr>
      <vt:lpstr>Laboratory investigations</vt:lpstr>
      <vt:lpstr>Treatment and recovery</vt:lpstr>
      <vt:lpstr>Group B streptococcus – agalactiae identification</vt:lpstr>
      <vt:lpstr>Viridans streptococci</vt:lpstr>
      <vt:lpstr>Streptococcus pneumoniae</vt:lpstr>
      <vt:lpstr>Streptococcus pneummoniae</vt:lpstr>
      <vt:lpstr>Group D streptococcus</vt:lpstr>
      <vt:lpstr>Enterococci</vt:lpstr>
      <vt:lpstr>Biomedical ethics</vt:lpstr>
      <vt:lpstr>Research </vt:lpstr>
      <vt:lpstr>Take home message</vt:lpstr>
      <vt:lpstr>Family medicine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samma</dc:creator>
  <cp:lastModifiedBy>sammarfatima93@gmail.com</cp:lastModifiedBy>
  <cp:revision>2</cp:revision>
  <dcterms:created xsi:type="dcterms:W3CDTF">2025-02-17T13:29:38Z</dcterms:created>
  <dcterms:modified xsi:type="dcterms:W3CDTF">2025-02-18T10:32:52Z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2024-08-07T00:00:00Z</vt:filetime>
  </property>
  <property fmtid="{D5CDD505-2E9C-101B-9397-08002B2CF9AE}" pid="3" name="Creator">
    <vt:lpwstr>Microsoft® PowerPoint® 2016</vt:lpwstr>
  </property>
  <property fmtid="{D5CDD505-2E9C-101B-9397-08002B2CF9AE}" pid="4" name="LastSaved">
    <vt:filetime>2025-02-17T00:00:00Z</vt:filetime>
  </property>
  <property fmtid="{D5CDD505-2E9C-101B-9397-08002B2CF9AE}" pid="5" name="Producer">
    <vt:lpwstr>www.ilovepdf.com</vt:lpwstr>
  </property>
</Properties>
</file>