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0.xml" ContentType="application/vnd.ms-office.drawingml.diagramDrawing+xml"/>
  <Override PartName="/ppt/diagrams/drawing2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17" r:id="rId2"/>
    <p:sldId id="377" r:id="rId3"/>
    <p:sldId id="380" r:id="rId4"/>
    <p:sldId id="378" r:id="rId5"/>
    <p:sldId id="379" r:id="rId6"/>
    <p:sldId id="269" r:id="rId7"/>
    <p:sldId id="270" r:id="rId8"/>
    <p:sldId id="271" r:id="rId9"/>
    <p:sldId id="272" r:id="rId10"/>
    <p:sldId id="273" r:id="rId11"/>
    <p:sldId id="381" r:id="rId12"/>
    <p:sldId id="295" r:id="rId13"/>
    <p:sldId id="289" r:id="rId14"/>
    <p:sldId id="383" r:id="rId15"/>
    <p:sldId id="384" r:id="rId16"/>
    <p:sldId id="274" r:id="rId17"/>
    <p:sldId id="281" r:id="rId18"/>
    <p:sldId id="282" r:id="rId19"/>
    <p:sldId id="283" r:id="rId20"/>
    <p:sldId id="275" r:id="rId21"/>
    <p:sldId id="291" r:id="rId22"/>
    <p:sldId id="296" r:id="rId23"/>
    <p:sldId id="297" r:id="rId24"/>
    <p:sldId id="308" r:id="rId25"/>
    <p:sldId id="385" r:id="rId26"/>
    <p:sldId id="309" r:id="rId27"/>
    <p:sldId id="285" r:id="rId28"/>
    <p:sldId id="318" r:id="rId29"/>
    <p:sldId id="284" r:id="rId30"/>
    <p:sldId id="320" r:id="rId31"/>
    <p:sldId id="328" r:id="rId32"/>
    <p:sldId id="276" r:id="rId33"/>
    <p:sldId id="279" r:id="rId34"/>
    <p:sldId id="277" r:id="rId35"/>
    <p:sldId id="326" r:id="rId36"/>
    <p:sldId id="278" r:id="rId37"/>
    <p:sldId id="386" r:id="rId38"/>
    <p:sldId id="387" r:id="rId39"/>
    <p:sldId id="323" r:id="rId40"/>
    <p:sldId id="280" r:id="rId41"/>
    <p:sldId id="382" r:id="rId42"/>
    <p:sldId id="325" r:id="rId43"/>
    <p:sldId id="327" r:id="rId44"/>
    <p:sldId id="324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77" d="100"/>
          <a:sy n="77" d="100"/>
        </p:scale>
        <p:origin x="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63E-B426-4294-95F4-1178885DE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9220ED-5EE4-406F-9456-0E32D6F553A8}">
      <dgm:prSet/>
      <dgm:spPr/>
      <dgm:t>
        <a:bodyPr/>
        <a:lstStyle/>
        <a:p>
          <a:r>
            <a:rPr lang="en-US"/>
            <a:t>RTA</a:t>
          </a:r>
        </a:p>
      </dgm:t>
    </dgm:pt>
    <dgm:pt modelId="{AE0381D1-AE5F-4915-957A-726B82F43CE5}" type="parTrans" cxnId="{24FAAE27-60DD-4B90-B670-453D6446035E}">
      <dgm:prSet/>
      <dgm:spPr/>
      <dgm:t>
        <a:bodyPr/>
        <a:lstStyle/>
        <a:p>
          <a:endParaRPr lang="en-US"/>
        </a:p>
      </dgm:t>
    </dgm:pt>
    <dgm:pt modelId="{33892297-9C8A-42D6-8996-ED2E37F0DEAF}" type="sibTrans" cxnId="{24FAAE27-60DD-4B90-B670-453D6446035E}">
      <dgm:prSet/>
      <dgm:spPr/>
      <dgm:t>
        <a:bodyPr/>
        <a:lstStyle/>
        <a:p>
          <a:endParaRPr lang="en-US"/>
        </a:p>
      </dgm:t>
    </dgm:pt>
    <dgm:pt modelId="{E985C44F-AF04-4AAB-BCA8-2F50D79D7838}">
      <dgm:prSet/>
      <dgm:spPr/>
      <dgm:t>
        <a:bodyPr/>
        <a:lstStyle/>
        <a:p>
          <a:r>
            <a:rPr lang="en-US"/>
            <a:t>FAI</a:t>
          </a:r>
        </a:p>
      </dgm:t>
    </dgm:pt>
    <dgm:pt modelId="{3E9B4E1D-238D-4FB6-8D2F-ACBDFE941526}" type="parTrans" cxnId="{EE4F7D3C-28AF-4CDC-8FA6-EFEC0AA45890}">
      <dgm:prSet/>
      <dgm:spPr/>
      <dgm:t>
        <a:bodyPr/>
        <a:lstStyle/>
        <a:p>
          <a:endParaRPr lang="en-US"/>
        </a:p>
      </dgm:t>
    </dgm:pt>
    <dgm:pt modelId="{30A913AF-EA61-4120-886A-89593957FC57}" type="sibTrans" cxnId="{EE4F7D3C-28AF-4CDC-8FA6-EFEC0AA45890}">
      <dgm:prSet/>
      <dgm:spPr/>
      <dgm:t>
        <a:bodyPr/>
        <a:lstStyle/>
        <a:p>
          <a:endParaRPr lang="en-US"/>
        </a:p>
      </dgm:t>
    </dgm:pt>
    <dgm:pt modelId="{6BE7F3E6-2C95-40AF-84AD-C39FE08AB920}">
      <dgm:prSet/>
      <dgm:spPr/>
      <dgm:t>
        <a:bodyPr/>
        <a:lstStyle/>
        <a:p>
          <a:r>
            <a:rPr lang="en-US"/>
            <a:t>Penetration Injury</a:t>
          </a:r>
        </a:p>
      </dgm:t>
    </dgm:pt>
    <dgm:pt modelId="{70C94C0A-E5E1-4ECA-A6C7-CB26FAFBD2D4}" type="parTrans" cxnId="{35CB3B46-011D-4BC9-B927-AE076533804C}">
      <dgm:prSet/>
      <dgm:spPr/>
      <dgm:t>
        <a:bodyPr/>
        <a:lstStyle/>
        <a:p>
          <a:endParaRPr lang="en-US"/>
        </a:p>
      </dgm:t>
    </dgm:pt>
    <dgm:pt modelId="{BC618F73-CA13-48E0-841F-A3612FEF4D3B}" type="sibTrans" cxnId="{35CB3B46-011D-4BC9-B927-AE076533804C}">
      <dgm:prSet/>
      <dgm:spPr/>
      <dgm:t>
        <a:bodyPr/>
        <a:lstStyle/>
        <a:p>
          <a:endParaRPr lang="en-US"/>
        </a:p>
      </dgm:t>
    </dgm:pt>
    <dgm:pt modelId="{825C030E-F08F-4134-AB8A-B1BDD4857454}">
      <dgm:prSet/>
      <dgm:spPr/>
      <dgm:t>
        <a:bodyPr/>
        <a:lstStyle/>
        <a:p>
          <a:r>
            <a:rPr lang="en-US"/>
            <a:t>Sports/Industrial/Farming Injuries</a:t>
          </a:r>
        </a:p>
      </dgm:t>
    </dgm:pt>
    <dgm:pt modelId="{892C0BB3-33E2-4799-9EB9-3B703DDF5D4A}" type="parTrans" cxnId="{DA881236-D556-4BA6-8FBD-D137BFF49F7C}">
      <dgm:prSet/>
      <dgm:spPr/>
      <dgm:t>
        <a:bodyPr/>
        <a:lstStyle/>
        <a:p>
          <a:endParaRPr lang="en-US"/>
        </a:p>
      </dgm:t>
    </dgm:pt>
    <dgm:pt modelId="{E4458070-E9DA-4203-81B3-8C6616DA825B}" type="sibTrans" cxnId="{DA881236-D556-4BA6-8FBD-D137BFF49F7C}">
      <dgm:prSet/>
      <dgm:spPr/>
      <dgm:t>
        <a:bodyPr/>
        <a:lstStyle/>
        <a:p>
          <a:endParaRPr lang="en-US"/>
        </a:p>
      </dgm:t>
    </dgm:pt>
    <dgm:pt modelId="{DD5B419E-1A18-43CF-AB13-E9ABFC7F5EA6}" type="pres">
      <dgm:prSet presAssocID="{1D42663E-B426-4294-95F4-1178885DEF15}" presName="linear" presStyleCnt="0">
        <dgm:presLayoutVars>
          <dgm:animLvl val="lvl"/>
          <dgm:resizeHandles val="exact"/>
        </dgm:presLayoutVars>
      </dgm:prSet>
      <dgm:spPr/>
    </dgm:pt>
    <dgm:pt modelId="{B397A116-A0BF-4AF4-9686-5449063BF71E}" type="pres">
      <dgm:prSet presAssocID="{9D9220ED-5EE4-406F-9456-0E32D6F553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64D438-13D4-4E62-A142-EA160224E3DB}" type="pres">
      <dgm:prSet presAssocID="{33892297-9C8A-42D6-8996-ED2E37F0DEAF}" presName="spacer" presStyleCnt="0"/>
      <dgm:spPr/>
    </dgm:pt>
    <dgm:pt modelId="{7BA1EEBD-BC91-47CA-8607-C4F7720F4283}" type="pres">
      <dgm:prSet presAssocID="{E985C44F-AF04-4AAB-BCA8-2F50D79D78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2B2D65-C310-4964-B093-2E45CE6D276A}" type="pres">
      <dgm:prSet presAssocID="{30A913AF-EA61-4120-886A-89593957FC57}" presName="spacer" presStyleCnt="0"/>
      <dgm:spPr/>
    </dgm:pt>
    <dgm:pt modelId="{3869C1EB-4334-4B51-9EA4-39CE001A1FCE}" type="pres">
      <dgm:prSet presAssocID="{6BE7F3E6-2C95-40AF-84AD-C39FE08AB9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7C307D-8240-4464-8FC6-2C8681027A20}" type="pres">
      <dgm:prSet presAssocID="{BC618F73-CA13-48E0-841F-A3612FEF4D3B}" presName="spacer" presStyleCnt="0"/>
      <dgm:spPr/>
    </dgm:pt>
    <dgm:pt modelId="{67E989C7-4BF4-4DC9-B12D-1CB143B57831}" type="pres">
      <dgm:prSet presAssocID="{825C030E-F08F-4134-AB8A-B1BDD48574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B29606-1BCC-4630-9E35-3E105FB7ACCB}" type="presOf" srcId="{6BE7F3E6-2C95-40AF-84AD-C39FE08AB920}" destId="{3869C1EB-4334-4B51-9EA4-39CE001A1FCE}" srcOrd="0" destOrd="0" presId="urn:microsoft.com/office/officeart/2005/8/layout/vList2"/>
    <dgm:cxn modelId="{24FAAE27-60DD-4B90-B670-453D6446035E}" srcId="{1D42663E-B426-4294-95F4-1178885DEF15}" destId="{9D9220ED-5EE4-406F-9456-0E32D6F553A8}" srcOrd="0" destOrd="0" parTransId="{AE0381D1-AE5F-4915-957A-726B82F43CE5}" sibTransId="{33892297-9C8A-42D6-8996-ED2E37F0DEAF}"/>
    <dgm:cxn modelId="{89242833-ED96-4CD7-9C4B-F7B6695B40D9}" type="presOf" srcId="{E985C44F-AF04-4AAB-BCA8-2F50D79D7838}" destId="{7BA1EEBD-BC91-47CA-8607-C4F7720F4283}" srcOrd="0" destOrd="0" presId="urn:microsoft.com/office/officeart/2005/8/layout/vList2"/>
    <dgm:cxn modelId="{DA881236-D556-4BA6-8FBD-D137BFF49F7C}" srcId="{1D42663E-B426-4294-95F4-1178885DEF15}" destId="{825C030E-F08F-4134-AB8A-B1BDD4857454}" srcOrd="3" destOrd="0" parTransId="{892C0BB3-33E2-4799-9EB9-3B703DDF5D4A}" sibTransId="{E4458070-E9DA-4203-81B3-8C6616DA825B}"/>
    <dgm:cxn modelId="{EE4F7D3C-28AF-4CDC-8FA6-EFEC0AA45890}" srcId="{1D42663E-B426-4294-95F4-1178885DEF15}" destId="{E985C44F-AF04-4AAB-BCA8-2F50D79D7838}" srcOrd="1" destOrd="0" parTransId="{3E9B4E1D-238D-4FB6-8D2F-ACBDFE941526}" sibTransId="{30A913AF-EA61-4120-886A-89593957FC57}"/>
    <dgm:cxn modelId="{35CB3B46-011D-4BC9-B927-AE076533804C}" srcId="{1D42663E-B426-4294-95F4-1178885DEF15}" destId="{6BE7F3E6-2C95-40AF-84AD-C39FE08AB920}" srcOrd="2" destOrd="0" parTransId="{70C94C0A-E5E1-4ECA-A6C7-CB26FAFBD2D4}" sibTransId="{BC618F73-CA13-48E0-841F-A3612FEF4D3B}"/>
    <dgm:cxn modelId="{A9F22378-E074-40B7-986F-2A2A0784BEA3}" type="presOf" srcId="{825C030E-F08F-4134-AB8A-B1BDD4857454}" destId="{67E989C7-4BF4-4DC9-B12D-1CB143B57831}" srcOrd="0" destOrd="0" presId="urn:microsoft.com/office/officeart/2005/8/layout/vList2"/>
    <dgm:cxn modelId="{E81830B6-EBC9-4C31-BCDB-747B0999000D}" type="presOf" srcId="{9D9220ED-5EE4-406F-9456-0E32D6F553A8}" destId="{B397A116-A0BF-4AF4-9686-5449063BF71E}" srcOrd="0" destOrd="0" presId="urn:microsoft.com/office/officeart/2005/8/layout/vList2"/>
    <dgm:cxn modelId="{25DCAAC3-879D-4979-8A0B-24711B9B1520}" type="presOf" srcId="{1D42663E-B426-4294-95F4-1178885DEF15}" destId="{DD5B419E-1A18-43CF-AB13-E9ABFC7F5EA6}" srcOrd="0" destOrd="0" presId="urn:microsoft.com/office/officeart/2005/8/layout/vList2"/>
    <dgm:cxn modelId="{3A8D7085-C33F-46A5-AD06-37815CA9A191}" type="presParOf" srcId="{DD5B419E-1A18-43CF-AB13-E9ABFC7F5EA6}" destId="{B397A116-A0BF-4AF4-9686-5449063BF71E}" srcOrd="0" destOrd="0" presId="urn:microsoft.com/office/officeart/2005/8/layout/vList2"/>
    <dgm:cxn modelId="{DDC1D6B2-6D68-40D5-B010-23D84AAD3D0B}" type="presParOf" srcId="{DD5B419E-1A18-43CF-AB13-E9ABFC7F5EA6}" destId="{BF64D438-13D4-4E62-A142-EA160224E3DB}" srcOrd="1" destOrd="0" presId="urn:microsoft.com/office/officeart/2005/8/layout/vList2"/>
    <dgm:cxn modelId="{37FDAD90-2D9A-4FD2-A22F-414424136723}" type="presParOf" srcId="{DD5B419E-1A18-43CF-AB13-E9ABFC7F5EA6}" destId="{7BA1EEBD-BC91-47CA-8607-C4F7720F4283}" srcOrd="2" destOrd="0" presId="urn:microsoft.com/office/officeart/2005/8/layout/vList2"/>
    <dgm:cxn modelId="{F780B9D1-17EE-4F75-AD23-3FC6BC6DE95E}" type="presParOf" srcId="{DD5B419E-1A18-43CF-AB13-E9ABFC7F5EA6}" destId="{0E2B2D65-C310-4964-B093-2E45CE6D276A}" srcOrd="3" destOrd="0" presId="urn:microsoft.com/office/officeart/2005/8/layout/vList2"/>
    <dgm:cxn modelId="{ECE62023-CDAD-4E43-8A29-BDFE2A070C40}" type="presParOf" srcId="{DD5B419E-1A18-43CF-AB13-E9ABFC7F5EA6}" destId="{3869C1EB-4334-4B51-9EA4-39CE001A1FCE}" srcOrd="4" destOrd="0" presId="urn:microsoft.com/office/officeart/2005/8/layout/vList2"/>
    <dgm:cxn modelId="{BAB14AF2-ED6C-44F1-94CA-4170F1CAA1FE}" type="presParOf" srcId="{DD5B419E-1A18-43CF-AB13-E9ABFC7F5EA6}" destId="{0E7C307D-8240-4464-8FC6-2C8681027A20}" srcOrd="5" destOrd="0" presId="urn:microsoft.com/office/officeart/2005/8/layout/vList2"/>
    <dgm:cxn modelId="{582A05A4-7DCD-4ACF-9852-14966BB7640C}" type="presParOf" srcId="{DD5B419E-1A18-43CF-AB13-E9ABFC7F5EA6}" destId="{67E989C7-4BF4-4DC9-B12D-1CB143B578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F1680-5BFE-4DF4-8A28-729C1DB153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F1BD4E-2FC3-4CF0-BC9B-39A2F758EF7F}">
      <dgm:prSet/>
      <dgm:spPr/>
      <dgm:t>
        <a:bodyPr/>
        <a:lstStyle/>
        <a:p>
          <a:r>
            <a:rPr lang="en-US"/>
            <a:t>Remove all constrictive dressings, casts, and splints.</a:t>
          </a:r>
        </a:p>
      </dgm:t>
    </dgm:pt>
    <dgm:pt modelId="{D80CC7C4-9717-4F10-91A0-7E6D98E1932A}" type="parTrans" cxnId="{EAD24DB6-F2DE-492C-BF3A-7D6D5BC5BACB}">
      <dgm:prSet/>
      <dgm:spPr/>
      <dgm:t>
        <a:bodyPr/>
        <a:lstStyle/>
        <a:p>
          <a:endParaRPr lang="en-US"/>
        </a:p>
      </dgm:t>
    </dgm:pt>
    <dgm:pt modelId="{FE1677EC-B0D3-460B-BF59-484B591EF904}" type="sibTrans" cxnId="{EAD24DB6-F2DE-492C-BF3A-7D6D5BC5BACB}">
      <dgm:prSet/>
      <dgm:spPr/>
      <dgm:t>
        <a:bodyPr/>
        <a:lstStyle/>
        <a:p>
          <a:endParaRPr lang="en-US"/>
        </a:p>
      </dgm:t>
    </dgm:pt>
    <dgm:pt modelId="{1FA4AE70-1639-4309-807D-B9E6A148B220}">
      <dgm:prSet/>
      <dgm:spPr/>
      <dgm:t>
        <a:bodyPr/>
        <a:lstStyle/>
        <a:p>
          <a:r>
            <a:rPr lang="en-US"/>
            <a:t>Monitor and reasses for next 30-60 mins.</a:t>
          </a:r>
        </a:p>
      </dgm:t>
    </dgm:pt>
    <dgm:pt modelId="{8103E7F0-107D-4A9A-A103-C6F4A0D8D865}" type="parTrans" cxnId="{07BD9AB3-AF37-46D1-BE72-A6D14DE618A5}">
      <dgm:prSet/>
      <dgm:spPr/>
      <dgm:t>
        <a:bodyPr/>
        <a:lstStyle/>
        <a:p>
          <a:endParaRPr lang="en-US"/>
        </a:p>
      </dgm:t>
    </dgm:pt>
    <dgm:pt modelId="{9048AA38-A55A-40A2-B89B-55F28A269C4B}" type="sibTrans" cxnId="{07BD9AB3-AF37-46D1-BE72-A6D14DE618A5}">
      <dgm:prSet/>
      <dgm:spPr/>
      <dgm:t>
        <a:bodyPr/>
        <a:lstStyle/>
        <a:p>
          <a:endParaRPr lang="en-US"/>
        </a:p>
      </dgm:t>
    </dgm:pt>
    <dgm:pt modelId="{2C09F9D7-A634-4AB3-BA27-2A588A130874}">
      <dgm:prSet/>
      <dgm:spPr/>
      <dgm:t>
        <a:bodyPr/>
        <a:lstStyle/>
        <a:p>
          <a:r>
            <a:rPr lang="en-US"/>
            <a:t>No significant change proceed with fascitomy early</a:t>
          </a:r>
        </a:p>
      </dgm:t>
    </dgm:pt>
    <dgm:pt modelId="{890BA37D-C73E-44C6-85AC-A7987888F527}" type="parTrans" cxnId="{F8B4774B-1511-446B-B3ED-B8F46A550A39}">
      <dgm:prSet/>
      <dgm:spPr/>
      <dgm:t>
        <a:bodyPr/>
        <a:lstStyle/>
        <a:p>
          <a:endParaRPr lang="en-US"/>
        </a:p>
      </dgm:t>
    </dgm:pt>
    <dgm:pt modelId="{4A188F54-C1BC-4F62-A003-126CFBFB180A}" type="sibTrans" cxnId="{F8B4774B-1511-446B-B3ED-B8F46A550A39}">
      <dgm:prSet/>
      <dgm:spPr/>
      <dgm:t>
        <a:bodyPr/>
        <a:lstStyle/>
        <a:p>
          <a:endParaRPr lang="en-US"/>
        </a:p>
      </dgm:t>
    </dgm:pt>
    <dgm:pt modelId="{CD5F11F6-65B9-48C8-85F9-A53F71F57430}" type="pres">
      <dgm:prSet presAssocID="{6DDF1680-5BFE-4DF4-8A28-729C1DB153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A88948-FF0F-41AC-99DA-FDCE8EE7C33A}" type="pres">
      <dgm:prSet presAssocID="{C0F1BD4E-2FC3-4CF0-BC9B-39A2F758EF7F}" presName="hierRoot1" presStyleCnt="0"/>
      <dgm:spPr/>
    </dgm:pt>
    <dgm:pt modelId="{BC1E1A31-1D7C-42B8-A8EC-5EBC28CB358F}" type="pres">
      <dgm:prSet presAssocID="{C0F1BD4E-2FC3-4CF0-BC9B-39A2F758EF7F}" presName="composite" presStyleCnt="0"/>
      <dgm:spPr/>
    </dgm:pt>
    <dgm:pt modelId="{181A9AEA-B25E-4D5B-BF07-BD713EB8555B}" type="pres">
      <dgm:prSet presAssocID="{C0F1BD4E-2FC3-4CF0-BC9B-39A2F758EF7F}" presName="background" presStyleLbl="node0" presStyleIdx="0" presStyleCnt="3"/>
      <dgm:spPr/>
    </dgm:pt>
    <dgm:pt modelId="{326EF7CE-FB6F-4E6A-B864-B356F7528E15}" type="pres">
      <dgm:prSet presAssocID="{C0F1BD4E-2FC3-4CF0-BC9B-39A2F758EF7F}" presName="text" presStyleLbl="fgAcc0" presStyleIdx="0" presStyleCnt="3">
        <dgm:presLayoutVars>
          <dgm:chPref val="3"/>
        </dgm:presLayoutVars>
      </dgm:prSet>
      <dgm:spPr/>
    </dgm:pt>
    <dgm:pt modelId="{A7BEB664-D22C-4C26-A938-44699A4EE2D4}" type="pres">
      <dgm:prSet presAssocID="{C0F1BD4E-2FC3-4CF0-BC9B-39A2F758EF7F}" presName="hierChild2" presStyleCnt="0"/>
      <dgm:spPr/>
    </dgm:pt>
    <dgm:pt modelId="{9AAE3E27-5AE0-4C31-9DE2-06DB7F66A41F}" type="pres">
      <dgm:prSet presAssocID="{1FA4AE70-1639-4309-807D-B9E6A148B220}" presName="hierRoot1" presStyleCnt="0"/>
      <dgm:spPr/>
    </dgm:pt>
    <dgm:pt modelId="{DF090525-2F35-4A93-A808-8E7775A0E196}" type="pres">
      <dgm:prSet presAssocID="{1FA4AE70-1639-4309-807D-B9E6A148B220}" presName="composite" presStyleCnt="0"/>
      <dgm:spPr/>
    </dgm:pt>
    <dgm:pt modelId="{132BCB74-6EA0-44E0-A93B-B1069ACE294D}" type="pres">
      <dgm:prSet presAssocID="{1FA4AE70-1639-4309-807D-B9E6A148B220}" presName="background" presStyleLbl="node0" presStyleIdx="1" presStyleCnt="3"/>
      <dgm:spPr/>
    </dgm:pt>
    <dgm:pt modelId="{56D85FF7-CFA6-4E03-BF24-9C61AE7DE97F}" type="pres">
      <dgm:prSet presAssocID="{1FA4AE70-1639-4309-807D-B9E6A148B220}" presName="text" presStyleLbl="fgAcc0" presStyleIdx="1" presStyleCnt="3">
        <dgm:presLayoutVars>
          <dgm:chPref val="3"/>
        </dgm:presLayoutVars>
      </dgm:prSet>
      <dgm:spPr/>
    </dgm:pt>
    <dgm:pt modelId="{FDD8943D-AFDC-4AB5-AD47-8379779E0743}" type="pres">
      <dgm:prSet presAssocID="{1FA4AE70-1639-4309-807D-B9E6A148B220}" presName="hierChild2" presStyleCnt="0"/>
      <dgm:spPr/>
    </dgm:pt>
    <dgm:pt modelId="{79B351F0-6522-4E42-A6CC-8EB781C4D99C}" type="pres">
      <dgm:prSet presAssocID="{2C09F9D7-A634-4AB3-BA27-2A588A130874}" presName="hierRoot1" presStyleCnt="0"/>
      <dgm:spPr/>
    </dgm:pt>
    <dgm:pt modelId="{E4DBE7C2-0563-40AF-91F1-0E1549D0CE92}" type="pres">
      <dgm:prSet presAssocID="{2C09F9D7-A634-4AB3-BA27-2A588A130874}" presName="composite" presStyleCnt="0"/>
      <dgm:spPr/>
    </dgm:pt>
    <dgm:pt modelId="{1AFC88DB-0139-4B6E-93FE-BB856FAF3BE1}" type="pres">
      <dgm:prSet presAssocID="{2C09F9D7-A634-4AB3-BA27-2A588A130874}" presName="background" presStyleLbl="node0" presStyleIdx="2" presStyleCnt="3"/>
      <dgm:spPr/>
    </dgm:pt>
    <dgm:pt modelId="{D1D39F22-BDA3-4516-989B-3127B82DB047}" type="pres">
      <dgm:prSet presAssocID="{2C09F9D7-A634-4AB3-BA27-2A588A130874}" presName="text" presStyleLbl="fgAcc0" presStyleIdx="2" presStyleCnt="3">
        <dgm:presLayoutVars>
          <dgm:chPref val="3"/>
        </dgm:presLayoutVars>
      </dgm:prSet>
      <dgm:spPr/>
    </dgm:pt>
    <dgm:pt modelId="{A71AD8AA-AAB7-4FA8-B18F-E4A8F6BEADF7}" type="pres">
      <dgm:prSet presAssocID="{2C09F9D7-A634-4AB3-BA27-2A588A130874}" presName="hierChild2" presStyleCnt="0"/>
      <dgm:spPr/>
    </dgm:pt>
  </dgm:ptLst>
  <dgm:cxnLst>
    <dgm:cxn modelId="{F8B4774B-1511-446B-B3ED-B8F46A550A39}" srcId="{6DDF1680-5BFE-4DF4-8A28-729C1DB153B6}" destId="{2C09F9D7-A634-4AB3-BA27-2A588A130874}" srcOrd="2" destOrd="0" parTransId="{890BA37D-C73E-44C6-85AC-A7987888F527}" sibTransId="{4A188F54-C1BC-4F62-A003-126CFBFB180A}"/>
    <dgm:cxn modelId="{BF28A477-ABDB-45D8-B4C3-CAA489B1A7CA}" type="presOf" srcId="{1FA4AE70-1639-4309-807D-B9E6A148B220}" destId="{56D85FF7-CFA6-4E03-BF24-9C61AE7DE97F}" srcOrd="0" destOrd="0" presId="urn:microsoft.com/office/officeart/2005/8/layout/hierarchy1"/>
    <dgm:cxn modelId="{9A320A79-ADE7-4F42-A05E-3904919F0098}" type="presOf" srcId="{2C09F9D7-A634-4AB3-BA27-2A588A130874}" destId="{D1D39F22-BDA3-4516-989B-3127B82DB047}" srcOrd="0" destOrd="0" presId="urn:microsoft.com/office/officeart/2005/8/layout/hierarchy1"/>
    <dgm:cxn modelId="{F0CB327F-BD53-4DC7-B559-8D5E3F07F76F}" type="presOf" srcId="{6DDF1680-5BFE-4DF4-8A28-729C1DB153B6}" destId="{CD5F11F6-65B9-48C8-85F9-A53F71F57430}" srcOrd="0" destOrd="0" presId="urn:microsoft.com/office/officeart/2005/8/layout/hierarchy1"/>
    <dgm:cxn modelId="{A436639A-E005-4859-9902-3411F7CACB6A}" type="presOf" srcId="{C0F1BD4E-2FC3-4CF0-BC9B-39A2F758EF7F}" destId="{326EF7CE-FB6F-4E6A-B864-B356F7528E15}" srcOrd="0" destOrd="0" presId="urn:microsoft.com/office/officeart/2005/8/layout/hierarchy1"/>
    <dgm:cxn modelId="{07BD9AB3-AF37-46D1-BE72-A6D14DE618A5}" srcId="{6DDF1680-5BFE-4DF4-8A28-729C1DB153B6}" destId="{1FA4AE70-1639-4309-807D-B9E6A148B220}" srcOrd="1" destOrd="0" parTransId="{8103E7F0-107D-4A9A-A103-C6F4A0D8D865}" sibTransId="{9048AA38-A55A-40A2-B89B-55F28A269C4B}"/>
    <dgm:cxn modelId="{EAD24DB6-F2DE-492C-BF3A-7D6D5BC5BACB}" srcId="{6DDF1680-5BFE-4DF4-8A28-729C1DB153B6}" destId="{C0F1BD4E-2FC3-4CF0-BC9B-39A2F758EF7F}" srcOrd="0" destOrd="0" parTransId="{D80CC7C4-9717-4F10-91A0-7E6D98E1932A}" sibTransId="{FE1677EC-B0D3-460B-BF59-484B591EF904}"/>
    <dgm:cxn modelId="{CAA5E409-CF9C-4DF3-AC81-C47C966B9BAE}" type="presParOf" srcId="{CD5F11F6-65B9-48C8-85F9-A53F71F57430}" destId="{6EA88948-FF0F-41AC-99DA-FDCE8EE7C33A}" srcOrd="0" destOrd="0" presId="urn:microsoft.com/office/officeart/2005/8/layout/hierarchy1"/>
    <dgm:cxn modelId="{4BEAB573-7B1F-49F1-862B-C0E0C3CA267C}" type="presParOf" srcId="{6EA88948-FF0F-41AC-99DA-FDCE8EE7C33A}" destId="{BC1E1A31-1D7C-42B8-A8EC-5EBC28CB358F}" srcOrd="0" destOrd="0" presId="urn:microsoft.com/office/officeart/2005/8/layout/hierarchy1"/>
    <dgm:cxn modelId="{7D0FFBB2-7E43-493F-9267-D678F5771B23}" type="presParOf" srcId="{BC1E1A31-1D7C-42B8-A8EC-5EBC28CB358F}" destId="{181A9AEA-B25E-4D5B-BF07-BD713EB8555B}" srcOrd="0" destOrd="0" presId="urn:microsoft.com/office/officeart/2005/8/layout/hierarchy1"/>
    <dgm:cxn modelId="{A318F402-20DE-4DE9-8503-1B7BE713131E}" type="presParOf" srcId="{BC1E1A31-1D7C-42B8-A8EC-5EBC28CB358F}" destId="{326EF7CE-FB6F-4E6A-B864-B356F7528E15}" srcOrd="1" destOrd="0" presId="urn:microsoft.com/office/officeart/2005/8/layout/hierarchy1"/>
    <dgm:cxn modelId="{9570A193-CB85-4076-BCE8-64BD626A83CA}" type="presParOf" srcId="{6EA88948-FF0F-41AC-99DA-FDCE8EE7C33A}" destId="{A7BEB664-D22C-4C26-A938-44699A4EE2D4}" srcOrd="1" destOrd="0" presId="urn:microsoft.com/office/officeart/2005/8/layout/hierarchy1"/>
    <dgm:cxn modelId="{2BDEEB57-3467-4AF6-B907-CE166B7A7857}" type="presParOf" srcId="{CD5F11F6-65B9-48C8-85F9-A53F71F57430}" destId="{9AAE3E27-5AE0-4C31-9DE2-06DB7F66A41F}" srcOrd="1" destOrd="0" presId="urn:microsoft.com/office/officeart/2005/8/layout/hierarchy1"/>
    <dgm:cxn modelId="{9CD4A61B-9069-406B-B07E-D1459D05F3E0}" type="presParOf" srcId="{9AAE3E27-5AE0-4C31-9DE2-06DB7F66A41F}" destId="{DF090525-2F35-4A93-A808-8E7775A0E196}" srcOrd="0" destOrd="0" presId="urn:microsoft.com/office/officeart/2005/8/layout/hierarchy1"/>
    <dgm:cxn modelId="{15F15818-A5C0-4AEE-B804-F92E8AF6836E}" type="presParOf" srcId="{DF090525-2F35-4A93-A808-8E7775A0E196}" destId="{132BCB74-6EA0-44E0-A93B-B1069ACE294D}" srcOrd="0" destOrd="0" presId="urn:microsoft.com/office/officeart/2005/8/layout/hierarchy1"/>
    <dgm:cxn modelId="{6357A709-89B6-4E70-89EF-81A2E350DC0F}" type="presParOf" srcId="{DF090525-2F35-4A93-A808-8E7775A0E196}" destId="{56D85FF7-CFA6-4E03-BF24-9C61AE7DE97F}" srcOrd="1" destOrd="0" presId="urn:microsoft.com/office/officeart/2005/8/layout/hierarchy1"/>
    <dgm:cxn modelId="{CEF925BD-5C93-4AE1-88B1-ED1F2884FC3B}" type="presParOf" srcId="{9AAE3E27-5AE0-4C31-9DE2-06DB7F66A41F}" destId="{FDD8943D-AFDC-4AB5-AD47-8379779E0743}" srcOrd="1" destOrd="0" presId="urn:microsoft.com/office/officeart/2005/8/layout/hierarchy1"/>
    <dgm:cxn modelId="{70090A17-2C8D-428C-9A62-67343BDE5442}" type="presParOf" srcId="{CD5F11F6-65B9-48C8-85F9-A53F71F57430}" destId="{79B351F0-6522-4E42-A6CC-8EB781C4D99C}" srcOrd="2" destOrd="0" presId="urn:microsoft.com/office/officeart/2005/8/layout/hierarchy1"/>
    <dgm:cxn modelId="{C0989871-1D24-4AE8-9101-02BDBC87DA00}" type="presParOf" srcId="{79B351F0-6522-4E42-A6CC-8EB781C4D99C}" destId="{E4DBE7C2-0563-40AF-91F1-0E1549D0CE92}" srcOrd="0" destOrd="0" presId="urn:microsoft.com/office/officeart/2005/8/layout/hierarchy1"/>
    <dgm:cxn modelId="{9F5A1AAD-C0E6-4D4C-9D1D-EA824D9B11F7}" type="presParOf" srcId="{E4DBE7C2-0563-40AF-91F1-0E1549D0CE92}" destId="{1AFC88DB-0139-4B6E-93FE-BB856FAF3BE1}" srcOrd="0" destOrd="0" presId="urn:microsoft.com/office/officeart/2005/8/layout/hierarchy1"/>
    <dgm:cxn modelId="{B46C8BBA-65D3-4F27-8D2D-ECE8A635D440}" type="presParOf" srcId="{E4DBE7C2-0563-40AF-91F1-0E1549D0CE92}" destId="{D1D39F22-BDA3-4516-989B-3127B82DB047}" srcOrd="1" destOrd="0" presId="urn:microsoft.com/office/officeart/2005/8/layout/hierarchy1"/>
    <dgm:cxn modelId="{5E139786-6D67-4E40-BE78-4575DCD3285E}" type="presParOf" srcId="{79B351F0-6522-4E42-A6CC-8EB781C4D99C}" destId="{A71AD8AA-AAB7-4FA8-B18F-E4A8F6BEAD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A116-A0BF-4AF4-9686-5449063BF71E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RTA</a:t>
          </a:r>
        </a:p>
      </dsp:txBody>
      <dsp:txXfrm>
        <a:off x="48005" y="79784"/>
        <a:ext cx="10419590" cy="887374"/>
      </dsp:txXfrm>
    </dsp:sp>
    <dsp:sp modelId="{7BA1EEBD-BC91-47CA-8607-C4F7720F4283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FAI</a:t>
          </a:r>
        </a:p>
      </dsp:txBody>
      <dsp:txXfrm>
        <a:off x="48005" y="1181249"/>
        <a:ext cx="10419590" cy="887374"/>
      </dsp:txXfrm>
    </dsp:sp>
    <dsp:sp modelId="{3869C1EB-4334-4B51-9EA4-39CE001A1FCE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Penetration Injury</a:t>
          </a:r>
        </a:p>
      </dsp:txBody>
      <dsp:txXfrm>
        <a:off x="48005" y="2282714"/>
        <a:ext cx="10419590" cy="887374"/>
      </dsp:txXfrm>
    </dsp:sp>
    <dsp:sp modelId="{67E989C7-4BF4-4DC9-B12D-1CB143B57831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Sports/Industrial/Farming Injuries</a:t>
          </a:r>
        </a:p>
      </dsp:txBody>
      <dsp:txXfrm>
        <a:off x="48005" y="3384179"/>
        <a:ext cx="10419590" cy="887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A116-A0BF-4AF4-9686-5449063BF71E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RTA</a:t>
          </a:r>
        </a:p>
      </dsp:txBody>
      <dsp:txXfrm>
        <a:off x="48005" y="79784"/>
        <a:ext cx="10419590" cy="887374"/>
      </dsp:txXfrm>
    </dsp:sp>
    <dsp:sp modelId="{7BA1EEBD-BC91-47CA-8607-C4F7720F4283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FAI</a:t>
          </a:r>
        </a:p>
      </dsp:txBody>
      <dsp:txXfrm>
        <a:off x="48005" y="1181249"/>
        <a:ext cx="10419590" cy="887374"/>
      </dsp:txXfrm>
    </dsp:sp>
    <dsp:sp modelId="{3869C1EB-4334-4B51-9EA4-39CE001A1FCE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Penetration Injury</a:t>
          </a:r>
        </a:p>
      </dsp:txBody>
      <dsp:txXfrm>
        <a:off x="48005" y="2282714"/>
        <a:ext cx="10419590" cy="887374"/>
      </dsp:txXfrm>
    </dsp:sp>
    <dsp:sp modelId="{67E989C7-4BF4-4DC9-B12D-1CB143B57831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Sports/Industrial/Farming Injuries</a:t>
          </a:r>
        </a:p>
      </dsp:txBody>
      <dsp:txXfrm>
        <a:off x="48005" y="3384179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A9AEA-B25E-4D5B-BF07-BD713EB8555B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F7CE-FB6F-4E6A-B864-B356F7528E15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Remove all constrictive dressings, casts, and splints.</a:t>
          </a:r>
        </a:p>
      </dsp:txBody>
      <dsp:txXfrm>
        <a:off x="378614" y="886531"/>
        <a:ext cx="2810360" cy="1744948"/>
      </dsp:txXfrm>
    </dsp:sp>
    <dsp:sp modelId="{132BCB74-6EA0-44E0-A93B-B1069ACE294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85FF7-CFA6-4E03-BF24-9C61AE7DE97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Monitor and reasses for next 30-60 mins.</a:t>
          </a:r>
        </a:p>
      </dsp:txBody>
      <dsp:txXfrm>
        <a:off x="3946203" y="886531"/>
        <a:ext cx="2810360" cy="1744948"/>
      </dsp:txXfrm>
    </dsp:sp>
    <dsp:sp modelId="{1AFC88DB-0139-4B6E-93FE-BB856FAF3BE1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39F22-BDA3-4516-989B-3127B82DB04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 significant change proceed with fascitomy early</a:t>
          </a:r>
        </a:p>
      </dsp:txBody>
      <dsp:txXfrm>
        <a:off x="7513791" y="886531"/>
        <a:ext cx="2810360" cy="17449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A9AEA-B25E-4D5B-BF07-BD713EB8555B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F7CE-FB6F-4E6A-B864-B356F7528E15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Remove all constrictive dressings, casts, and splints.</a:t>
          </a:r>
        </a:p>
      </dsp:txBody>
      <dsp:txXfrm>
        <a:off x="378614" y="886531"/>
        <a:ext cx="2810360" cy="1744948"/>
      </dsp:txXfrm>
    </dsp:sp>
    <dsp:sp modelId="{132BCB74-6EA0-44E0-A93B-B1069ACE294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85FF7-CFA6-4E03-BF24-9C61AE7DE97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Monitor and reasses for next 30-60 mins.</a:t>
          </a:r>
        </a:p>
      </dsp:txBody>
      <dsp:txXfrm>
        <a:off x="3946203" y="886531"/>
        <a:ext cx="2810360" cy="1744948"/>
      </dsp:txXfrm>
    </dsp:sp>
    <dsp:sp modelId="{1AFC88DB-0139-4B6E-93FE-BB856FAF3BE1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39F22-BDA3-4516-989B-3127B82DB04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 significant change proceed with fascitomy early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AF0DAE-CDDD-4FD2-966E-AA5EF27B47C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diagramDrawing" Target="../diagrams/drawing10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diagramDrawing" Target="../diagrams/drawing20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acute-compartment-syndrome-of-the-extremities/abstract/4" TargetMode="External" /><Relationship Id="rId3" Type="http://schemas.openxmlformats.org/officeDocument/2006/relationships/hyperlink" Target="https://www.uptodate.com/contents/severe-lower-extremity-injury-in-the-adult-patient/abstract/90" TargetMode="External" /><Relationship Id="rId7" Type="http://schemas.openxmlformats.org/officeDocument/2006/relationships/hyperlink" Target="https://www.uptodate.com/contents/acute-compartment-syndrome-of-the-extremities/abstract/3" TargetMode="External" /><Relationship Id="rId2" Type="http://schemas.openxmlformats.org/officeDocument/2006/relationships/hyperlink" Target="https://www.uptodate.com/contents/severe-lower-extremity-injury-in-the-adult-patient/abstract/89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uptodate.com/contents/acute-compartment-syndrome-of-the-extremities/abstract/2" TargetMode="External" /><Relationship Id="rId11" Type="http://schemas.openxmlformats.org/officeDocument/2006/relationships/hyperlink" Target="https://www.uptodate.com/contents/acute-compartment-syndrome-of-the-extremities/abstract/105" TargetMode="External" /><Relationship Id="rId5" Type="http://schemas.openxmlformats.org/officeDocument/2006/relationships/hyperlink" Target="https://www.uptodate.com/contents/acute-compartment-syndrome-of-the-extremities/abstract/1" TargetMode="External" /><Relationship Id="rId10" Type="http://schemas.openxmlformats.org/officeDocument/2006/relationships/hyperlink" Target="https://www.uptodate.com/contents/acute-compartment-syndrome-of-the-extremities/abstract/6" TargetMode="External" /><Relationship Id="rId4" Type="http://schemas.openxmlformats.org/officeDocument/2006/relationships/hyperlink" Target="https://www.uptodate.com/contents/severe-lower-extremity-injury-in-the-adult-patient/abstract/91" TargetMode="External" /><Relationship Id="rId9" Type="http://schemas.openxmlformats.org/officeDocument/2006/relationships/hyperlink" Target="https://www.uptodate.com/contents/acute-compartment-syndrome-of-the-extremities/abstract/5" TargetMode="Externa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572655" y="697490"/>
            <a:ext cx="9144000" cy="2387600"/>
          </a:xfrm>
        </p:spPr>
        <p:txBody>
          <a:bodyPr/>
          <a:lstStyle/>
          <a:p>
            <a:r>
              <a:rPr lang="en-GB" b="1" dirty="0"/>
              <a:t>THEME: Extremity Trauma and Compartment Syndrome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828364" y="4338918"/>
            <a:ext cx="7911353" cy="25190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" sz="3800" b="1" dirty="0">
                <a:solidFill>
                  <a:schemeClr val="tx1"/>
                </a:solidFill>
              </a:rPr>
              <a:t>                  </a:t>
            </a:r>
            <a:r>
              <a:rPr lang="en-US" sz="3800" b="1" dirty="0">
                <a:solidFill>
                  <a:schemeClr val="tx1"/>
                </a:solidFill>
              </a:rPr>
              <a:t>. </a:t>
            </a:r>
            <a:r>
              <a:rPr lang="" sz="3800" b="1" dirty="0">
                <a:solidFill>
                  <a:schemeClr val="tx1"/>
                </a:solidFill>
              </a:rPr>
              <a:t>              </a:t>
            </a:r>
            <a:r>
              <a:rPr lang="en-US" sz="3800" b="1" dirty="0" err="1">
                <a:solidFill>
                  <a:schemeClr val="tx1"/>
                </a:solidFill>
              </a:rPr>
              <a:t>Dr</a:t>
            </a:r>
            <a:r>
              <a:rPr lang="" sz="3800" b="1" dirty="0">
                <a:solidFill>
                  <a:schemeClr val="tx1"/>
                </a:solidFill>
              </a:rPr>
              <a:t> </a:t>
            </a:r>
            <a:r>
              <a:rPr lang="en-GB" sz="3800" b="1" dirty="0">
                <a:solidFill>
                  <a:schemeClr val="tx1"/>
                </a:solidFill>
              </a:rPr>
              <a:t>Usman Qureshi</a:t>
            </a:r>
            <a:endParaRPr lang="en-US" sz="3800" b="1" dirty="0">
              <a:solidFill>
                <a:schemeClr val="tx1"/>
              </a:solidFill>
            </a:endParaRPr>
          </a:p>
          <a:p>
            <a:pPr algn="r"/>
            <a:r>
              <a:rPr lang="en-US" sz="2100" b="1" dirty="0"/>
              <a:t>M.B.B.S  F.C.P.S</a:t>
            </a:r>
          </a:p>
          <a:p>
            <a:pPr algn="r"/>
            <a:r>
              <a:rPr lang="en-US" sz="2100" b="1" dirty="0"/>
              <a:t>Assistant Prof. </a:t>
            </a:r>
          </a:p>
          <a:p>
            <a:pPr algn="r"/>
            <a:r>
              <a:rPr lang="en-US" sz="2100" b="1" dirty="0"/>
              <a:t>SURGERY UNIT–II, BBH  </a:t>
            </a:r>
          </a:p>
          <a:p>
            <a:pPr algn="r"/>
            <a:r>
              <a:rPr lang="en-US" sz="2100" b="1" dirty="0"/>
              <a:t> RAWALPINDI MEDICAL UNIVERSITY </a:t>
            </a:r>
            <a:r>
              <a:rPr lang="en-US" sz="2100" dirty="0"/>
              <a:t> </a:t>
            </a:r>
          </a:p>
        </p:txBody>
      </p:sp>
      <p:pic>
        <p:nvPicPr>
          <p:cNvPr id="4" name="Picture 2" descr="D:\SU 2 Discharge Software\wamp\www\bbh_su\assets\media\logos\invoice-logo-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8690" y="784701"/>
            <a:ext cx="2684455" cy="2221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 panose="020F0302020204030204"/>
              </a:rPr>
              <a:t>Things to look for in Musculoskeletal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Pre-hospital observations</a:t>
            </a:r>
          </a:p>
          <a:p>
            <a:r>
              <a:rPr lang="en-US" dirty="0">
                <a:cs typeface="Calibri" panose="020F0502020204030204"/>
              </a:rPr>
              <a:t>Physical Examination</a:t>
            </a:r>
          </a:p>
          <a:p>
            <a:r>
              <a:rPr lang="en-US">
                <a:cs typeface="Calibri" panose="020F0502020204030204"/>
              </a:rPr>
              <a:t>Look &amp; Ask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Feel</a:t>
            </a:r>
          </a:p>
          <a:p>
            <a:r>
              <a:rPr lang="en-US" dirty="0">
                <a:cs typeface="Calibri" panose="020F0502020204030204"/>
              </a:rPr>
              <a:t>Circulatory Evaluation ( Doppler, ankle/brachial Index)</a:t>
            </a:r>
          </a:p>
          <a:p>
            <a:r>
              <a:rPr lang="en-US" dirty="0">
                <a:cs typeface="Calibri" panose="020F0502020204030204"/>
              </a:rPr>
              <a:t>X-ray Examination.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881149"/>
            <a:ext cx="10515600" cy="450610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Life Threatening Limb Injuries</a:t>
            </a:r>
          </a:p>
          <a:p>
            <a:r>
              <a:rPr lang="en-US" dirty="0"/>
              <a:t>Major Arterial Hemorrhage and Traumatic Amputation </a:t>
            </a:r>
          </a:p>
          <a:p>
            <a:r>
              <a:rPr lang="en-US" dirty="0"/>
              <a:t>Bilateral Femur Fractures </a:t>
            </a:r>
          </a:p>
          <a:p>
            <a:r>
              <a:rPr lang="en-US" dirty="0"/>
              <a:t>Crush Syndrome</a:t>
            </a:r>
          </a:p>
          <a:p>
            <a:r>
              <a:rPr lang="en-US" b="1" u="sng" dirty="0"/>
              <a:t>Limb-Threatening Injuries</a:t>
            </a:r>
          </a:p>
          <a:p>
            <a:r>
              <a:rPr lang="en-US" dirty="0"/>
              <a:t>Open Fractures and Open Joint Injuries </a:t>
            </a:r>
          </a:p>
          <a:p>
            <a:r>
              <a:rPr lang="en-US" dirty="0"/>
              <a:t>Vascular Injuries </a:t>
            </a:r>
          </a:p>
          <a:p>
            <a:r>
              <a:rPr lang="en-US" dirty="0"/>
              <a:t>Compartment Syndrome </a:t>
            </a:r>
          </a:p>
          <a:p>
            <a:r>
              <a:rPr lang="en-US" dirty="0"/>
              <a:t>Neurologic Injury Secondary to Fracture Dislocation</a:t>
            </a:r>
          </a:p>
          <a:p>
            <a:pPr marL="0" indent="0">
              <a:buNone/>
            </a:pPr>
            <a:endParaRPr lang="en-P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 panose="020F0302020204030204"/>
              </a:rPr>
              <a:t>Etiology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ollage of several bloody legs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3872" y="-719"/>
            <a:ext cx="9097992" cy="68594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</a:t>
            </a: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Damage control surgery 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includes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splinting, or external fixation of fractures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shunting or ligation of vascular structures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irrigation and debridement of soft tissues to remove gross contamination, foreign material, and devitalized soft tissues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b="1" i="0" u="sng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Definitive treatment 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includes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internal fixation, arterial and/or venous reconstruction, decompression or repair of peripheral nerves, and immediate or interval coverage of soft tissues</a:t>
            </a:r>
            <a:endParaRPr lang="en-P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6909" y="423949"/>
            <a:ext cx="9210502" cy="59685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 panose="020F0302020204030204"/>
              </a:rPr>
              <a:t>Major Arterial Hemorrhage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Assessment: External Bleeding, Pulselessness, Pulse quality, Doppler </a:t>
            </a:r>
            <a:r>
              <a:rPr lang="en-US">
                <a:cs typeface="Calibri" panose="020F0502020204030204"/>
              </a:rPr>
              <a:t>Tone, any of the 6Ps.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Direct apply pressure + Fluid </a:t>
            </a:r>
            <a:r>
              <a:rPr lang="en-US">
                <a:cs typeface="Calibri" panose="020F0502020204030204"/>
              </a:rPr>
              <a:t>resuscitation</a:t>
            </a:r>
            <a:r>
              <a:rPr lang="en-US" dirty="0">
                <a:cs typeface="Calibri" panose="020F0502020204030204"/>
              </a:rPr>
              <a:t>.</a:t>
            </a:r>
          </a:p>
          <a:p>
            <a:r>
              <a:rPr lang="en-US">
                <a:cs typeface="Calibri" panose="020F0502020204030204"/>
              </a:rPr>
              <a:t>Judicious use of torniquet</a:t>
            </a:r>
            <a:r>
              <a:rPr lang="en-US" dirty="0">
                <a:cs typeface="Calibri" panose="020F0502020204030204"/>
              </a:rPr>
              <a:t>.</a:t>
            </a:r>
          </a:p>
          <a:p>
            <a:r>
              <a:rPr lang="en-US" dirty="0">
                <a:cs typeface="Calibri" panose="020F0502020204030204"/>
              </a:rPr>
              <a:t>Avoid vascular clamps, unless superficial.</a:t>
            </a:r>
          </a:p>
          <a:p>
            <a:r>
              <a:rPr lang="en-US" dirty="0">
                <a:cs typeface="Calibri" panose="020F0502020204030204"/>
              </a:rPr>
              <a:t>Realign fracture + dislocation.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&amp;#39;s leg being removed&#10;&#10;Description automatically generated"/>
          <p:cNvPicPr>
            <a:picLocks noChangeAspect="1"/>
          </p:cNvPicPr>
          <p:nvPr/>
        </p:nvPicPr>
        <p:blipFill>
          <a:blip r:embed="rId2"/>
          <a:srcRect r="699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 panose="020F0302020204030204"/>
              </a:rPr>
              <a:t>Vascular injuries</a:t>
            </a:r>
            <a:endParaRPr lang="en-US" sz="400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 panose="020F0502020204030204"/>
              </a:rPr>
              <a:t>Suspected if vascular insufficiency with significant history of trauma.</a:t>
            </a:r>
          </a:p>
          <a:p>
            <a:r>
              <a:rPr lang="en-US" dirty="0">
                <a:cs typeface="Calibri" panose="020F0502020204030204"/>
              </a:rPr>
              <a:t>Look for capillary refill, coolness of distal part, abnormal A/B index.</a:t>
            </a:r>
          </a:p>
          <a:p>
            <a:r>
              <a:rPr lang="en-US" dirty="0">
                <a:cs typeface="Calibri" panose="020F0502020204030204"/>
              </a:rPr>
              <a:t>May be cold and pulseless.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blood&#10;&#10;Description automatically generated"/>
          <p:cNvPicPr>
            <a:picLocks noChangeAspect="1"/>
          </p:cNvPicPr>
          <p:nvPr/>
        </p:nvPicPr>
        <p:blipFill>
          <a:blip r:embed="rId2"/>
          <a:srcRect t="448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667421" y="365125"/>
            <a:ext cx="2686378" cy="1137912"/>
          </a:xfrm>
        </p:spPr>
        <p:txBody>
          <a:bodyPr>
            <a:normAutofit fontScale="90000"/>
          </a:bodyPr>
          <a:lstStyle/>
          <a:p>
            <a:r>
              <a:rPr lang="en-US" sz="4000">
                <a:cs typeface="Calibri Light" panose="020F0302020204030204"/>
              </a:rPr>
              <a:t>Management</a:t>
            </a:r>
            <a:endParaRPr lang="en-US" sz="400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092327" y="112586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 panose="020F0502020204030204"/>
              </a:rPr>
              <a:t>Recognize and treated emergently.</a:t>
            </a:r>
          </a:p>
          <a:p>
            <a:r>
              <a:rPr lang="en-US" dirty="0">
                <a:cs typeface="Calibri" panose="020F0502020204030204"/>
              </a:rPr>
              <a:t>Apply torniquet if needed.</a:t>
            </a:r>
          </a:p>
          <a:p>
            <a:r>
              <a:rPr lang="en-US" dirty="0">
                <a:cs typeface="Calibri" panose="020F0502020204030204"/>
              </a:rPr>
              <a:t>Early operative revascularization.</a:t>
            </a:r>
          </a:p>
          <a:p>
            <a:r>
              <a:rPr lang="en-US" dirty="0">
                <a:cs typeface="Calibri" panose="020F0502020204030204"/>
              </a:rPr>
              <a:t>Reduction if dislocation of joint seen.</a:t>
            </a:r>
          </a:p>
          <a:p>
            <a:r>
              <a:rPr lang="en-US" dirty="0">
                <a:cs typeface="Calibri" panose="020F0502020204030204"/>
              </a:rPr>
              <a:t>Splint if needed. </a:t>
            </a:r>
          </a:p>
          <a:p>
            <a:r>
              <a:rPr lang="en-US" dirty="0">
                <a:cs typeface="Calibri" panose="020F0502020204030204"/>
              </a:rPr>
              <a:t>Do not delay with arteriography.</a:t>
            </a:r>
          </a:p>
          <a:p>
            <a:r>
              <a:rPr lang="en-US" dirty="0">
                <a:cs typeface="Calibri" panose="020F0502020204030204"/>
              </a:rPr>
              <a:t>Distal fasciotomy must be done.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holding a bloody leg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7775" y="3594"/>
            <a:ext cx="8525054" cy="683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EditPoints="1" noChangeArrowheads="1"/>
          </p:cNvSpPr>
          <p:nvPr>
            <p:ph type="title"/>
          </p:nvPr>
        </p:nvSpPr>
        <p:spPr>
          <a:xfrm>
            <a:off x="4133829" y="436421"/>
            <a:ext cx="4942284" cy="128111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2672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0" y="1446415"/>
          <a:ext cx="6153150" cy="5270269"/>
        </p:xfrm>
        <a:graphic>
          <a:graphicData uri="http://schemas.openxmlformats.org/drawingml/2006/table">
            <a:tbl>
              <a:tblPr/>
              <a:tblGrid>
                <a:gridCol w="615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0269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693738" marR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+mj-lt"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693738" marR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+mj-lt"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.Best possible patient care</a:t>
                      </a:r>
                    </a:p>
                    <a:p>
                      <a:pPr marL="693738" marR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+mj-lt"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endParaRPr kumimoji="0" lang="en-US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</a:p>
                    <a:p>
                      <a:pPr marL="236538" marR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90825"/>
            <a:ext cx="1600200" cy="22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5313" y="639520"/>
            <a:ext cx="3055190" cy="1388393"/>
          </a:xfrm>
        </p:spPr>
        <p:txBody>
          <a:bodyPr anchor="b">
            <a:normAutofit fontScale="90000"/>
          </a:bodyPr>
          <a:lstStyle/>
          <a:p>
            <a:r>
              <a:rPr lang="en-US" sz="5400">
                <a:cs typeface="Calibri Light" panose="020F0302020204030204"/>
              </a:rPr>
              <a:t>Crush Syndrome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5313" y="2807208"/>
            <a:ext cx="4651075" cy="39714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 panose="020F0502020204030204"/>
              </a:rPr>
              <a:t>Clinical effects of injured muscle if left untreated leaking to AKI.</a:t>
            </a:r>
          </a:p>
          <a:p>
            <a:r>
              <a:rPr lang="en-US" sz="2400" dirty="0">
                <a:cs typeface="Calibri" panose="020F0502020204030204"/>
              </a:rPr>
              <a:t>Leads to AKI, hyperkalemia, metabolic acidosis and DIC.</a:t>
            </a:r>
          </a:p>
          <a:p>
            <a:r>
              <a:rPr lang="en-US" sz="2400" dirty="0">
                <a:cs typeface="Calibri" panose="020F0502020204030204"/>
              </a:rPr>
              <a:t>Look for dark amber urine, if suspected, request for myoglobin assay.</a:t>
            </a:r>
          </a:p>
          <a:p>
            <a:r>
              <a:rPr lang="en-US" sz="2400" dirty="0">
                <a:cs typeface="Calibri" panose="020F0502020204030204"/>
              </a:rPr>
              <a:t>Early + Aggressive IV fluids therapy.</a:t>
            </a:r>
          </a:p>
        </p:txBody>
      </p:sp>
      <p:pic>
        <p:nvPicPr>
          <p:cNvPr id="4" name="Picture 4" descr="A diagram of a person&amp;#39;s body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900" y="1333533"/>
            <a:ext cx="6903720" cy="424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 panose="020F0302020204030204"/>
              </a:rPr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 panose="020F0502020204030204"/>
              </a:rPr>
              <a:t>Break in skin and underlying soft tissue allowing communication of fracture with outside environment.</a:t>
            </a:r>
          </a:p>
          <a:p>
            <a:r>
              <a:rPr lang="en-US" dirty="0">
                <a:cs typeface="Calibri" panose="020F0502020204030204"/>
              </a:rPr>
              <a:t>Can be obvious, or not so obvious.</a:t>
            </a:r>
          </a:p>
        </p:txBody>
      </p:sp>
      <p:pic>
        <p:nvPicPr>
          <p:cNvPr id="4" name="Picture 4" descr="A person&amp;#39;s arm with a cut&#10;&#10;Description automatically generated"/>
          <p:cNvPicPr>
            <a:picLocks noChangeAspect="1"/>
          </p:cNvPicPr>
          <p:nvPr/>
        </p:nvPicPr>
        <p:blipFill>
          <a:blip r:embed="rId2"/>
          <a:srcRect l="20460" r="1726"/>
          <a:stretch/>
        </p:blipFill>
        <p:spPr>
          <a:xfrm>
            <a:off x="7901259" y="2727729"/>
            <a:ext cx="4290741" cy="4130271"/>
          </a:xfrm>
          <a:prstGeom prst="rect">
            <a:avLst/>
          </a:prstGeom>
        </p:spPr>
      </p:pic>
      <p:pic>
        <p:nvPicPr>
          <p:cNvPr id="5" name="Picture 5" descr="A close-up of a skin injury&#10;&#10;Description automatically generated"/>
          <p:cNvPicPr>
            <a:picLocks noChangeAspect="1"/>
          </p:cNvPicPr>
          <p:nvPr/>
        </p:nvPicPr>
        <p:blipFill>
          <a:blip r:embed="rId3"/>
          <a:srcRect l="15299" r="6313" b="4"/>
          <a:stretch/>
        </p:blipFill>
        <p:spPr>
          <a:xfrm>
            <a:off x="6261607" y="1"/>
            <a:ext cx="3519312" cy="30079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table with text on it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155" y="-4876"/>
            <a:ext cx="12429065" cy="66377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iagram of bones showing the bone&#10;&#10;Description automatically generated"/>
          <p:cNvPicPr>
            <a:picLocks noChangeAspect="1"/>
          </p:cNvPicPr>
          <p:nvPr/>
        </p:nvPicPr>
        <p:blipFill>
          <a:blip r:embed="rId2"/>
          <a:srcRect t="7944" b="48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62000" y="1138036"/>
            <a:ext cx="5334000" cy="1402470"/>
          </a:xfrm>
        </p:spPr>
        <p:txBody>
          <a:bodyPr anchor="t">
            <a:normAutofit/>
          </a:bodyPr>
          <a:lstStyle/>
          <a:p>
            <a:r>
              <a:rPr lang="en-US" sz="3200" dirty="0">
                <a:cs typeface="Calibri Light" panose="020F0302020204030204"/>
              </a:rPr>
              <a:t>Management of Fractures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762000" y="2551176"/>
            <a:ext cx="5334000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Wait for wound management before intervening</a:t>
            </a:r>
          </a:p>
          <a:p>
            <a:r>
              <a:rPr lang="en-US" dirty="0">
                <a:cs typeface="Calibri" panose="020F0502020204030204"/>
              </a:rPr>
              <a:t>If possible non operative</a:t>
            </a:r>
          </a:p>
          <a:p>
            <a:r>
              <a:rPr lang="en-US" dirty="0">
                <a:cs typeface="Calibri" panose="020F0502020204030204"/>
              </a:rPr>
              <a:t>If extensive soft tissue injury then ex-fix.</a:t>
            </a:r>
          </a:p>
        </p:txBody>
      </p:sp>
      <p:pic>
        <p:nvPicPr>
          <p:cNvPr id="5" name="Picture 5" descr="A close-up of a foot&#10;&#10;Description automatically generated"/>
          <p:cNvPicPr>
            <a:picLocks noChangeAspect="1"/>
          </p:cNvPicPr>
          <p:nvPr/>
        </p:nvPicPr>
        <p:blipFill>
          <a:blip r:embed="rId2"/>
          <a:srcRect t="6940" r="-1" b="4567"/>
          <a:stretch/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pic>
        <p:nvPicPr>
          <p:cNvPr id="4" name="Picture 4" descr="A broken leg with a broken leg&#10;&#10;Description automatically generated"/>
          <p:cNvPicPr>
            <a:picLocks noChangeAspect="1"/>
          </p:cNvPicPr>
          <p:nvPr/>
        </p:nvPicPr>
        <p:blipFill>
          <a:blip r:embed="rId3"/>
          <a:srcRect t="334" r="-1" b="-1"/>
          <a:stretch/>
        </p:blipFill>
        <p:spPr>
          <a:xfrm>
            <a:off x="6979147" y="3429000"/>
            <a:ext cx="521286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5796" y="0"/>
            <a:ext cx="7714211" cy="65836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ose-up of a person&amp;#39;s leg and a leg with an x-ray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16481" y="1128704"/>
            <a:ext cx="5498268" cy="46005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hart with text and images&#10;&#10;Description automatically generated"/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7141" y="365125"/>
            <a:ext cx="10766659" cy="63821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white background with black text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7228" y="643466"/>
            <a:ext cx="8377544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EditPoints="1" noChangeArrowheads="1"/>
          </p:cNvSpPr>
          <p:nvPr>
            <p:ph type="title"/>
          </p:nvPr>
        </p:nvSpPr>
        <p:spPr>
          <a:xfrm>
            <a:off x="2085975" y="1"/>
            <a:ext cx="6724650" cy="1378039"/>
          </a:xfrm>
        </p:spPr>
        <p:txBody>
          <a:bodyPr/>
          <a:lstStyle/>
          <a:p>
            <a:r>
              <a:rPr lang="en-US" altLang="en-US" sz="2672" dirty="0"/>
              <a:t>PROF UMER MODEL OF INTEGRATED LECTURE</a:t>
            </a:r>
          </a:p>
        </p:txBody>
      </p:sp>
      <p:pic>
        <p:nvPicPr>
          <p:cNvPr id="23554" name="Picture 3"/>
          <p:cNvPicPr>
            <a:picLocks noChangeAspect="1" noEditPoints="1" noChangeArrowheads="1" noChangeShapeType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378040"/>
            <a:ext cx="6096000" cy="47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compartment?</a:t>
            </a: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5793606" cy="4351338"/>
          </a:xfrm>
        </p:spPr>
        <p:txBody>
          <a:bodyPr/>
          <a:lstStyle/>
          <a:p>
            <a:r>
              <a:rPr lang="en-US" dirty="0"/>
              <a:t>Closed area of muscle group , nerves and blood vessels ,surrounded by fascia </a:t>
            </a:r>
          </a:p>
          <a:p>
            <a:r>
              <a:rPr lang="en-US" b="0" i="0" dirty="0">
                <a:solidFill>
                  <a:srgbClr val="263238"/>
                </a:solidFill>
                <a:effectLst/>
                <a:latin typeface="Aleo-Regular"/>
              </a:rPr>
              <a:t>The role of the fascia is to keep the tissues in place, and, therefore, the fascia does not stretch or expand easily.</a:t>
            </a:r>
            <a:endParaRPr lang="en-US" dirty="0"/>
          </a:p>
          <a:p>
            <a:r>
              <a:rPr lang="en-US" dirty="0"/>
              <a:t>Pressure 5-15mmHg</a:t>
            </a:r>
            <a:endParaRPr lang="en-P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51571" y="182879"/>
            <a:ext cx="4567504" cy="60976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Compartments of Lower Leg</a:t>
            </a:r>
            <a:endParaRPr lang="en-P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6036" y="1825625"/>
            <a:ext cx="508738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0080" y="329184"/>
            <a:ext cx="4968010" cy="1279873"/>
          </a:xfrm>
        </p:spPr>
        <p:txBody>
          <a:bodyPr anchor="b">
            <a:normAutofit fontScale="90000"/>
          </a:bodyPr>
          <a:lstStyle/>
          <a:p>
            <a:r>
              <a:rPr lang="en-US" sz="5400">
                <a:cs typeface="Calibri Light" panose="020F0302020204030204"/>
              </a:rPr>
              <a:t>Compartment Syndrome</a:t>
            </a:r>
            <a:endParaRPr lang="en-US" sz="540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 panose="020F0502020204030204"/>
              </a:rPr>
              <a:t>Develops when pressure within osteofascial compartments of muscle causes ischemia and subsequent necrosis.</a:t>
            </a:r>
          </a:p>
          <a:p>
            <a:r>
              <a:rPr lang="en-US" sz="2200">
                <a:cs typeface="Calibri" panose="020F0502020204030204"/>
              </a:rPr>
              <a:t>Leads to neurological deficit, muscle necrosis, ischemic contracture, infection, delayed healing of fracture and amputation.</a:t>
            </a:r>
          </a:p>
        </p:txBody>
      </p:sp>
      <p:pic>
        <p:nvPicPr>
          <p:cNvPr id="6" name="Picture 6" descr="A close-up of a person&amp;#39;s legs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21217" y="-1496"/>
            <a:ext cx="3975199" cy="3890044"/>
          </a:xfrm>
          <a:prstGeom prst="rect">
            <a:avLst/>
          </a:prstGeom>
        </p:spPr>
      </p:pic>
      <p:pic>
        <p:nvPicPr>
          <p:cNvPr id="4" name="Picture 4" descr="Close-up of a person&amp;#39;s feet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61313" y="3877910"/>
            <a:ext cx="4033587" cy="29814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and Clinical findings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100" b="1" u="sng" dirty="0"/>
              <a:t>SYMPTOMS</a:t>
            </a:r>
            <a:endParaRPr lang="en-US" dirty="0"/>
          </a:p>
          <a:p>
            <a:r>
              <a:rPr lang="en-US" dirty="0"/>
              <a:t>Pain out of proportion to apparent injury (early and common finding)</a:t>
            </a:r>
          </a:p>
          <a:p>
            <a:r>
              <a:rPr lang="en-US" dirty="0"/>
              <a:t>Persistent deep ache or burning pain</a:t>
            </a:r>
          </a:p>
          <a:p>
            <a:r>
              <a:rPr lang="en-US" dirty="0" err="1"/>
              <a:t>Paresthesias</a:t>
            </a:r>
            <a:endParaRPr lang="en-US" dirty="0"/>
          </a:p>
          <a:p>
            <a:r>
              <a:rPr lang="en-US" sz="3500" b="1" u="sng" dirty="0">
                <a:cs typeface="Calibri" panose="020F0502020204030204"/>
              </a:rPr>
              <a:t>CLINICAL FINDINGS</a:t>
            </a:r>
          </a:p>
          <a:p>
            <a:r>
              <a:rPr lang="en-US" dirty="0"/>
              <a:t>Pain with passive stretch of muscles in the affected compartment (early finding)</a:t>
            </a:r>
          </a:p>
          <a:p>
            <a:r>
              <a:rPr lang="en-US" dirty="0"/>
              <a:t>Tense compartment with a firm "wood-like" feeling</a:t>
            </a:r>
          </a:p>
          <a:p>
            <a:r>
              <a:rPr lang="en-US" dirty="0"/>
              <a:t>Pallor from vascular insufficiency (uncommon)</a:t>
            </a:r>
          </a:p>
          <a:p>
            <a:r>
              <a:rPr lang="en-US" dirty="0"/>
              <a:t>Diminished sensation</a:t>
            </a:r>
          </a:p>
          <a:p>
            <a:endParaRPr lang="en-US" b="1" u="sng" dirty="0"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Pre-disposing factors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 panose="020F0502020204030204"/>
              </a:rPr>
              <a:t>Tibial and forearm fractures</a:t>
            </a:r>
          </a:p>
          <a:p>
            <a:r>
              <a:rPr lang="en-US" sz="2400" dirty="0">
                <a:cs typeface="Calibri" panose="020F0502020204030204"/>
              </a:rPr>
              <a:t>Tight Dressings or casts</a:t>
            </a:r>
          </a:p>
          <a:p>
            <a:r>
              <a:rPr lang="en-US" sz="2400" dirty="0">
                <a:cs typeface="Calibri" panose="020F0502020204030204"/>
              </a:rPr>
              <a:t>Crush Injuries</a:t>
            </a:r>
            <a:endParaRPr lang="en-US" sz="2400">
              <a:cs typeface="Calibri" panose="020F0502020204030204"/>
            </a:endParaRPr>
          </a:p>
          <a:p>
            <a:r>
              <a:rPr lang="en-US" sz="2400" dirty="0">
                <a:cs typeface="Calibri" panose="020F0502020204030204"/>
              </a:rPr>
              <a:t>Prolonged external pressure</a:t>
            </a:r>
          </a:p>
          <a:p>
            <a:r>
              <a:rPr lang="en-US" sz="2400" dirty="0">
                <a:cs typeface="Calibri" panose="020F0502020204030204"/>
              </a:rPr>
              <a:t>Burns</a:t>
            </a:r>
          </a:p>
          <a:p>
            <a:endParaRPr lang="en-US" sz="2000">
              <a:cs typeface="Calibri" panose="020F0502020204030204"/>
            </a:endParaRPr>
          </a:p>
          <a:p>
            <a:endParaRPr lang="en-US" sz="2000">
              <a:cs typeface="Calibri" panose="020F0502020204030204"/>
            </a:endParaRPr>
          </a:p>
        </p:txBody>
      </p:sp>
      <p:pic>
        <p:nvPicPr>
          <p:cNvPr id="4" name="Picture 4" descr="A close-up of a foot with a bruise&#10;&#10;Description automatically generated"/>
          <p:cNvPicPr>
            <a:picLocks noChangeAspect="1"/>
          </p:cNvPicPr>
          <p:nvPr/>
        </p:nvPicPr>
        <p:blipFill>
          <a:blip r:embed="rId2"/>
          <a:srcRect l="24480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P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1556" y="1471353"/>
            <a:ext cx="8154786" cy="51455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iagram of various diseases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 t="8554"/>
          <a:stretch/>
        </p:blipFill>
        <p:spPr>
          <a:xfrm>
            <a:off x="-9605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Compartment syndrome is a clinical diagnosis. Pressure measurements are only an adjunct to aid in its diagnosis.</a:t>
            </a:r>
          </a:p>
          <a:p>
            <a:r>
              <a:rPr lang="en-US" dirty="0"/>
              <a:t>Early diagnosis is the key to successful treatment of acute compartment syndrome.</a:t>
            </a:r>
          </a:p>
          <a:p>
            <a:r>
              <a:rPr lang="en-US" dirty="0"/>
              <a:t>Clinical diagnosis is based on the history of injury and physical signs, coupled with a high index of suspicion.</a:t>
            </a:r>
          </a:p>
          <a:p>
            <a:r>
              <a:rPr lang="en-US" dirty="0"/>
              <a:t>. Tissue pressures of greater than 30 mm Hg suggest decreased capillary blood flow, which can result in muscle and nerve damage from anoxia</a:t>
            </a:r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Stryker hand-held manometer is used for direct measurements of </a:t>
            </a:r>
            <a:r>
              <a:rPr lang="en-US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Pressure for muscle compartments.</a:t>
            </a:r>
            <a:endParaRPr lang="en-P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862" y="207818"/>
            <a:ext cx="8429105" cy="655874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pressure </a:t>
            </a:r>
            <a:br>
              <a:rPr lang="en-US" dirty="0"/>
            </a:b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Delta pressure is found by subtracting the compartment pressure from the diastolic pressure</a:t>
            </a:r>
          </a:p>
          <a:p>
            <a:endParaRPr lang="en-US" dirty="0"/>
          </a:p>
          <a:p>
            <a:r>
              <a:rPr lang="en-US" dirty="0"/>
              <a:t>Delta pressure= diastolic pressure - compartment pressure</a:t>
            </a:r>
          </a:p>
          <a:p>
            <a:pPr marL="0" indent="0">
              <a:buNone/>
            </a:pPr>
            <a:r>
              <a:rPr lang="en-US" dirty="0"/>
              <a:t>                    P      = 30mmHg (needs urgent fasciotomy)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COMPARTMENT PRESSURE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 NORMAL ;    </a:t>
            </a:r>
            <a:r>
              <a:rPr lang="en-US" u="sng" dirty="0"/>
              <a:t>0-10mmHg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ELEVATED ;    </a:t>
            </a:r>
            <a:r>
              <a:rPr lang="en-US" u="sng" dirty="0"/>
              <a:t>20-30mmHg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EMERGENCY ;    </a:t>
            </a:r>
            <a:r>
              <a:rPr lang="en-US" u="sng" dirty="0"/>
              <a:t>30+mmHg</a:t>
            </a:r>
            <a:endParaRPr lang="en-PK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3602195" y="0"/>
            <a:ext cx="4942284" cy="128111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SEQUENCE OF LGIS</a:t>
            </a:r>
          </a:p>
        </p:txBody>
      </p:sp>
      <p:sp>
        <p:nvSpPr>
          <p:cNvPr id="21506" name="Rectangle 3"/>
          <p:cNvSpPr>
            <a:spLocks noGrp="1" noEditPoints="1" noChangeArrowheads="1"/>
          </p:cNvSpPr>
          <p:nvPr>
            <p:ph idx="1"/>
          </p:nvPr>
        </p:nvSpPr>
        <p:spPr>
          <a:xfrm>
            <a:off x="2962275" y="1701800"/>
            <a:ext cx="6457950" cy="3778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en-US" sz="2039" dirty="0"/>
          </a:p>
          <a:p>
            <a:pPr marL="0" indent="0" algn="just">
              <a:buNone/>
            </a:pPr>
            <a:r>
              <a:rPr lang="en-US" altLang="en-US" dirty="0"/>
              <a:t>Learning objectives</a:t>
            </a:r>
          </a:p>
          <a:p>
            <a:pPr marL="0" indent="0" algn="just">
              <a:buNone/>
            </a:pPr>
            <a:r>
              <a:rPr lang="en-US" altLang="en-US" sz="2039" b="1" dirty="0"/>
              <a:t>1) </a:t>
            </a:r>
            <a:r>
              <a:rPr lang="en-US" altLang="en-US" sz="2039" b="1" dirty="0" err="1"/>
              <a:t>Extemity</a:t>
            </a:r>
            <a:r>
              <a:rPr lang="en-US" altLang="en-US" sz="2039" b="1" dirty="0"/>
              <a:t> Trauma and Compartment Syndrome </a:t>
            </a:r>
            <a:r>
              <a:rPr lang="en-US" altLang="en-US" sz="2039" dirty="0"/>
              <a:t>(core concept = 70%)</a:t>
            </a:r>
          </a:p>
          <a:p>
            <a:pPr marL="0" indent="0" algn="just">
              <a:buNone/>
            </a:pPr>
            <a:r>
              <a:rPr lang="en-US" altLang="en-US" sz="2039" b="1" dirty="0"/>
              <a:t>2) </a:t>
            </a:r>
            <a:r>
              <a:rPr lang="en-US" altLang="en-US" sz="2039" dirty="0"/>
              <a:t>Principles of management of Extremity Trauma and Compartment Syndrome (horizontal  integration 10%)</a:t>
            </a:r>
          </a:p>
          <a:p>
            <a:pPr marL="0" indent="0" algn="just">
              <a:buNone/>
            </a:pPr>
            <a:r>
              <a:rPr lang="en-US" altLang="en-US" sz="2039" b="1" dirty="0"/>
              <a:t>3) </a:t>
            </a:r>
            <a:r>
              <a:rPr lang="en-US" altLang="en-US" sz="2039" dirty="0"/>
              <a:t>Related clinical scenarios (vertical integration – 15%)</a:t>
            </a:r>
          </a:p>
          <a:p>
            <a:pPr marL="0" indent="0" algn="just">
              <a:buNone/>
            </a:pPr>
            <a:r>
              <a:rPr lang="en-US" altLang="en-US" sz="2039" b="1" dirty="0"/>
              <a:t>4)</a:t>
            </a:r>
            <a:r>
              <a:rPr lang="en-US" altLang="en-US" sz="2039" dirty="0"/>
              <a:t> Research article related to topic (4%)</a:t>
            </a:r>
          </a:p>
          <a:p>
            <a:pPr marL="0" indent="0" algn="just">
              <a:buNone/>
            </a:pPr>
            <a:r>
              <a:rPr lang="en-US" altLang="en-US" sz="2039" b="1" dirty="0"/>
              <a:t>5) </a:t>
            </a:r>
            <a:r>
              <a:rPr lang="en-US" altLang="en-US" sz="2039" dirty="0"/>
              <a:t>Ethics (1%)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 panose="020F0302020204030204"/>
              </a:rPr>
              <a:t>Management</a:t>
            </a:r>
            <a:endParaRPr lang="en-US" sz="48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/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</a:t>
            </a: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Fasciotomy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Fasciotomy is a surgical procedure where the fascia is cut to relieve tension or pressure in order to treat the resulting loss of circulation to an area of tissue or muscle.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Double-Incision Fasciotomy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Single-Incision Fasciotomy</a:t>
            </a:r>
            <a:endParaRPr lang="en-PK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Forearm </a:t>
            </a:r>
            <a:r>
              <a:rPr lang="en-US" dirty="0" err="1"/>
              <a:t>Facsiotomy</a:t>
            </a:r>
            <a:endParaRPr lang="en-P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8058" y="1690688"/>
            <a:ext cx="7431577" cy="500105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365126"/>
            <a:ext cx="10515600" cy="806969"/>
          </a:xfrm>
        </p:spPr>
        <p:txBody>
          <a:bodyPr/>
          <a:lstStyle/>
          <a:p>
            <a:r>
              <a:rPr lang="en-US" dirty="0"/>
              <a:t>Lower Leg Fasciotomy</a:t>
            </a:r>
            <a:endParaRPr lang="en-P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6124" y="1072977"/>
            <a:ext cx="7340138" cy="541989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064924" y="133005"/>
            <a:ext cx="3424843" cy="1097279"/>
          </a:xfrm>
        </p:spPr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64127" y="1454726"/>
            <a:ext cx="10515600" cy="4580313"/>
          </a:xfrm>
        </p:spPr>
        <p:txBody>
          <a:bodyPr>
            <a:normAutofit fontScale="77500" lnSpcReduction="20000"/>
          </a:bodyPr>
          <a:lstStyle/>
          <a:p>
            <a:r>
              <a:rPr lang="en-US" sz="2100" b="0" i="0" u="none" strike="noStrike" dirty="0">
                <a:solidFill>
                  <a:srgbClr val="0563C1"/>
                </a:solidFill>
                <a:effectLst/>
                <a:latin typeface="Noto Sans" panose="020B0502040504020204" pitchFamily="34" charset="0"/>
                <a:hlinkClick r:id="rId2"/>
              </a:rPr>
              <a:t>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2"/>
              </a:rPr>
              <a:t>Alarhayem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2"/>
              </a:rPr>
              <a:t> AQ, Cohn SM, Cantu-Nunez O, et al. Impact of time to repair on outcomes in patients with lower extremity arterial injuries. J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2"/>
              </a:rPr>
              <a:t>Vasc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2"/>
              </a:rPr>
              <a:t> Surg 2019; 69:1519.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3"/>
              </a:rPr>
              <a:t>Harris AM,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3"/>
              </a:rPr>
              <a:t>Althausen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3"/>
              </a:rPr>
              <a:t> PL, Kellam J, et al. Complications following limb-threatening lower extremity trauma. J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3"/>
              </a:rPr>
              <a:t>Orthop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3"/>
              </a:rPr>
              <a:t> Trauma 2009; 23:1.</a:t>
            </a:r>
            <a:endParaRPr lang="en-US" sz="2100" dirty="0">
              <a:solidFill>
                <a:schemeClr val="accent1"/>
              </a:solidFill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4"/>
              </a:rPr>
              <a:t>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4"/>
              </a:rPr>
              <a:t>Rozycki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4"/>
              </a:rPr>
              <a:t> GS, Tremblay LN, Feliciano DV, McClelland WB. Blunt vascular trauma in the extremity: diagnosis, management, and outcome. J Trauma 2003; 55:814.</a:t>
            </a:r>
            <a:endParaRPr lang="en-US" sz="2100" b="0" i="0" u="none" strike="noStrike" dirty="0">
              <a:solidFill>
                <a:schemeClr val="accent1"/>
              </a:solidFill>
              <a:effectLst/>
              <a:latin typeface="Noto Sans" panose="020B0502040504020204" pitchFamily="34" charset="0"/>
              <a:hlinkClick r:id="rId5"/>
            </a:endParaRPr>
          </a:p>
          <a:p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Matsen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 FA 3rd,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Krugmire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 RB Jr. Compartmental syndromes. Surg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Gynecol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Obstet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5"/>
              </a:rPr>
              <a:t> 1978; 147:943.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6"/>
              </a:rPr>
              <a:t>Elliott KG, Johnstone AJ. Diagnosing acute compartment syndrome. J Bone Joint Surg Br 2003; 85:625.</a:t>
            </a:r>
            <a:endParaRPr lang="en-US" sz="2100" dirty="0">
              <a:solidFill>
                <a:schemeClr val="accent1"/>
              </a:solidFill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7"/>
              </a:rPr>
              <a:t>McQueen MM, Gaston P, Court-Brown CM. Acute compartment syndrome. Who is at risk? J Bone Joint Surg Br 2000; 82:200.</a:t>
            </a:r>
            <a:endParaRPr lang="en-US" sz="2100" dirty="0">
              <a:solidFill>
                <a:schemeClr val="accent1"/>
              </a:solidFill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Shore BJ,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Glotzbecker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 MP,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Zurakowski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 D, et al. Acute compartment syndrome in children and teenagers with tibial shaft fractures: incidence and multivariable risk factors. J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Orthop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8"/>
              </a:rPr>
              <a:t> Trauma 2013; 27:616.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Köstler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 W,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Strohm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 PC,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Südkamp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9"/>
              </a:rPr>
              <a:t> NP. Acute compartment syndrome of the limb. Injury 2005; 36:992.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0"/>
              </a:rPr>
              <a:t>Park S,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0"/>
              </a:rPr>
              <a:t>Ahn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0"/>
              </a:rPr>
              <a:t> J, Gee AO, et al. Compartment syndrome in tibial fractures. J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0"/>
              </a:rPr>
              <a:t>Orthop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0"/>
              </a:rPr>
              <a:t> Trauma 2009; 23:514.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Lin J,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Samora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 WP,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Samora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 JB. Acute compartment syndrome in pediatric patients: a case series. J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Pediatr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 </a:t>
            </a:r>
            <a:r>
              <a:rPr lang="en-US" sz="2100" b="0" i="0" u="none" strike="noStrike" dirty="0" err="1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Orthop</a:t>
            </a:r>
            <a:r>
              <a:rPr lang="en-US" sz="2100" b="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11"/>
              </a:rPr>
              <a:t> B 2022; 31:e236.</a:t>
            </a:r>
            <a:endParaRPr lang="en-US" sz="2100" b="0" i="0" dirty="0">
              <a:solidFill>
                <a:schemeClr val="accent1"/>
              </a:solidFill>
              <a:effectLst/>
              <a:latin typeface="Noto Sans" panose="020B0502040504020204" pitchFamily="34" charset="0"/>
            </a:endParaRPr>
          </a:p>
          <a:p>
            <a:pPr marL="0" indent="0">
              <a:buNone/>
            </a:pPr>
            <a:endParaRPr lang="en-P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Question?</a:t>
            </a:r>
          </a:p>
        </p:txBody>
      </p:sp>
      <p:sp>
        <p:nvSpPr>
          <p:cNvPr id="4" name="Subtitle 3"/>
          <p:cNvSpPr>
            <a:spLocks noGrp="1" noEditPoint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Thankyou</a:t>
            </a:r>
            <a:endParaRPr lang="en-PK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2839642" y="242889"/>
            <a:ext cx="6414561" cy="99813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20482" name="Rectangle 3"/>
          <p:cNvSpPr>
            <a:spLocks noGrp="1" noEditPoints="1" noChangeArrowheads="1"/>
          </p:cNvSpPr>
          <p:nvPr>
            <p:ph idx="1"/>
          </p:nvPr>
        </p:nvSpPr>
        <p:spPr>
          <a:xfrm>
            <a:off x="3752851" y="1524000"/>
            <a:ext cx="6029325" cy="4597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400" dirty="0"/>
              <a:t>At The End Of This Lecture Students Shall Be Able To Learn:</a:t>
            </a:r>
          </a:p>
          <a:p>
            <a:pPr algn="just" eaLnBrk="1" hangingPunct="1"/>
            <a:r>
              <a:rPr lang="en-US" altLang="en-US" sz="2400" dirty="0"/>
              <a:t>Significance of Extremity Injuries in Polytrauma Patients</a:t>
            </a:r>
          </a:p>
          <a:p>
            <a:pPr algn="just" eaLnBrk="1" hangingPunct="1"/>
            <a:r>
              <a:rPr lang="en-US" altLang="en-US" sz="2400" dirty="0"/>
              <a:t>Life Threatening Extremity Injuries</a:t>
            </a:r>
          </a:p>
          <a:p>
            <a:pPr algn="just" eaLnBrk="1" hangingPunct="1"/>
            <a:r>
              <a:rPr lang="en-US" altLang="en-US" sz="2400" dirty="0"/>
              <a:t>Limb Threatening Injuries</a:t>
            </a:r>
          </a:p>
          <a:p>
            <a:pPr algn="just" eaLnBrk="1" hangingPunct="1"/>
            <a:r>
              <a:rPr lang="en-US" altLang="en-US" sz="2400" dirty="0"/>
              <a:t>Principles of the initial management of Life Threatening and Limb Threatening Extremity Injuries</a:t>
            </a:r>
          </a:p>
          <a:p>
            <a:pPr algn="just" eaLnBrk="1" hangingPunct="1"/>
            <a:r>
              <a:rPr lang="en-US" altLang="en-US" sz="2400" dirty="0"/>
              <a:t>Early Diagnosis and Management of Compartment Syndrome</a:t>
            </a:r>
          </a:p>
          <a:p>
            <a:pPr algn="just" eaLnBrk="1" hangingPunct="1"/>
            <a:endParaRPr lang="en-US" altLang="en-US" sz="2039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Scenerio</a:t>
            </a:r>
          </a:p>
        </p:txBody>
      </p:sp>
      <p:sp>
        <p:nvSpPr>
          <p:cNvPr id="8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You are working in ER, and the patient is brought to you with this injury,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What will you do?</a:t>
            </a:r>
          </a:p>
        </p:txBody>
      </p:sp>
      <p:pic>
        <p:nvPicPr>
          <p:cNvPr id="5" name="Picture 5" descr="A person&amp;#39;s arm with a cu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 t="28072" r="2" b="16347"/>
          <a:stretch/>
        </p:blipFill>
        <p:spPr>
          <a:xfrm>
            <a:off x="5311702" y="10"/>
            <a:ext cx="6878775" cy="68579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FOLLOW THE ATLS PROTOCOL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iagram of a medical procedure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4589" y="1438"/>
            <a:ext cx="8681048" cy="6855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diagram of a medical survey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0325" y="54265"/>
            <a:ext cx="6725728" cy="6763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</TotalTime>
  <Words>1283</Words>
  <Application>Microsoft Office PowerPoint</Application>
  <PresentationFormat>Widescreen</PresentationFormat>
  <Paragraphs>160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THEME: Extremity Trauma and Compartment Syndrome</vt:lpstr>
      <vt:lpstr>University Motto, Vision, Values &amp; Goals </vt:lpstr>
      <vt:lpstr>PROF UMER MODEL OF INTEGRATED LECTURE</vt:lpstr>
      <vt:lpstr>SEQUENCE OF LGIS</vt:lpstr>
      <vt:lpstr>LEARNING OBJECTIVES</vt:lpstr>
      <vt:lpstr>Scenerio</vt:lpstr>
      <vt:lpstr>FOLLOW THE ATLS PROTOCOL</vt:lpstr>
      <vt:lpstr>PowerPoint Presentation</vt:lpstr>
      <vt:lpstr>PowerPoint Presentation</vt:lpstr>
      <vt:lpstr>Things to look for in Musculoskeletal Trauma</vt:lpstr>
      <vt:lpstr>PowerPoint Presentation</vt:lpstr>
      <vt:lpstr>Etiology</vt:lpstr>
      <vt:lpstr>PowerPoint Presentation</vt:lpstr>
      <vt:lpstr>Surgical Management</vt:lpstr>
      <vt:lpstr>PowerPoint Presentation</vt:lpstr>
      <vt:lpstr>Major Arterial Hemorrhage</vt:lpstr>
      <vt:lpstr>Vascular injuries</vt:lpstr>
      <vt:lpstr>Management</vt:lpstr>
      <vt:lpstr>PowerPoint Presentation</vt:lpstr>
      <vt:lpstr>Crush Syndrome</vt:lpstr>
      <vt:lpstr>Open Fractures</vt:lpstr>
      <vt:lpstr>PowerPoint Presentation</vt:lpstr>
      <vt:lpstr>PowerPoint Presentation</vt:lpstr>
      <vt:lpstr>Management of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compartment?</vt:lpstr>
      <vt:lpstr>Muscle Compartments of Lower Leg</vt:lpstr>
      <vt:lpstr>Compartment Syndrome</vt:lpstr>
      <vt:lpstr>Symptoms and Clinical findings </vt:lpstr>
      <vt:lpstr>Pre-disposing factors </vt:lpstr>
      <vt:lpstr>Pathophysiology</vt:lpstr>
      <vt:lpstr>PowerPoint Presentation</vt:lpstr>
      <vt:lpstr>Diagnosis</vt:lpstr>
      <vt:lpstr>PowerPoint Presentation</vt:lpstr>
      <vt:lpstr>Delta pressure  </vt:lpstr>
      <vt:lpstr>Management</vt:lpstr>
      <vt:lpstr>Surgical Management</vt:lpstr>
      <vt:lpstr>Forearm Facsiotomy</vt:lpstr>
      <vt:lpstr>Lower Leg Fasciotomy</vt:lpstr>
      <vt:lpstr>REFERENCES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Mehak Ruqia</cp:lastModifiedBy>
  <cp:revision>984</cp:revision>
  <dcterms:created xsi:type="dcterms:W3CDTF">2013-07-15T20:26:40Z</dcterms:created>
  <dcterms:modified xsi:type="dcterms:W3CDTF">2025-02-09T14:06:50Z</dcterms:modified>
</cp:coreProperties>
</file>