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1" r:id="rId3"/>
    <p:sldId id="256" r:id="rId4"/>
    <p:sldId id="390" r:id="rId6"/>
    <p:sldId id="391" r:id="rId7"/>
    <p:sldId id="342" r:id="rId8"/>
    <p:sldId id="266" r:id="rId9"/>
    <p:sldId id="267" r:id="rId10"/>
    <p:sldId id="293" r:id="rId11"/>
    <p:sldId id="294" r:id="rId12"/>
    <p:sldId id="273" r:id="rId13"/>
    <p:sldId id="303" r:id="rId14"/>
    <p:sldId id="340" r:id="rId15"/>
    <p:sldId id="310" r:id="rId16"/>
    <p:sldId id="305" r:id="rId17"/>
    <p:sldId id="319" r:id="rId18"/>
    <p:sldId id="308" r:id="rId19"/>
    <p:sldId id="306" r:id="rId20"/>
    <p:sldId id="317" r:id="rId21"/>
    <p:sldId id="321" r:id="rId22"/>
    <p:sldId id="315" r:id="rId23"/>
    <p:sldId id="309" r:id="rId24"/>
    <p:sldId id="297" r:id="rId25"/>
    <p:sldId id="282" r:id="rId26"/>
    <p:sldId id="302" r:id="rId27"/>
    <p:sldId id="295" r:id="rId28"/>
    <p:sldId id="307" r:id="rId29"/>
    <p:sldId id="323" r:id="rId30"/>
    <p:sldId id="299" r:id="rId31"/>
    <p:sldId id="326" r:id="rId32"/>
    <p:sldId id="327" r:id="rId33"/>
    <p:sldId id="325" r:id="rId34"/>
    <p:sldId id="328" r:id="rId35"/>
    <p:sldId id="324" r:id="rId36"/>
    <p:sldId id="334" r:id="rId37"/>
    <p:sldId id="300" r:id="rId38"/>
    <p:sldId id="330" r:id="rId39"/>
    <p:sldId id="331" r:id="rId40"/>
    <p:sldId id="311" r:id="rId41"/>
    <p:sldId id="296" r:id="rId42"/>
    <p:sldId id="313" r:id="rId43"/>
    <p:sldId id="301" r:id="rId44"/>
    <p:sldId id="320" r:id="rId45"/>
    <p:sldId id="338" r:id="rId46"/>
    <p:sldId id="287" r:id="rId47"/>
    <p:sldId id="322" r:id="rId48"/>
    <p:sldId id="318" r:id="rId49"/>
    <p:sldId id="389" r:id="rId50"/>
    <p:sldId id="337" r:id="rId51"/>
    <p:sldId id="314" r:id="rId52"/>
    <p:sldId id="394" r:id="rId53"/>
    <p:sldId id="304" r:id="rId5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83"/>
    <p:restoredTop sz="86402"/>
  </p:normalViewPr>
  <p:slideViewPr>
    <p:cSldViewPr showGuides="1">
      <p:cViewPr>
        <p:scale>
          <a:sx n="73" d="100"/>
          <a:sy n="73" d="100"/>
        </p:scale>
        <p:origin x="848" y="760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-2050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endParaRPr sz="12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endParaRPr sz="1200"/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eaLnBrk="1" hangingPunct="1"/>
            <a:endParaRPr sz="120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sz="1200"/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1843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368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3891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4096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4301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4505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4710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4915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5120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5325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5529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2048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5734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5939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614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6553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675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6963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7168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7373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757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7782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2253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7987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819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839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8601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880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9011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9216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9421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9625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9830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245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10035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10445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10854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10240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10649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11059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2662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28675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307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3277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/>
          </a:p>
        </p:txBody>
      </p:sp>
      <p:sp>
        <p:nvSpPr>
          <p:cNvPr id="3481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40510" y="1905000"/>
            <a:ext cx="606298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/>
              <a:t>A 45-year-old male, Mr. Shahbaz, presents to the emergency department with a 2-hour history of nasal bleeding . He reports that the bleeding started suddenly, without any preceding trauma or nasal discharge.</a:t>
            </a:r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Common sites of epistaxis</a:t>
            </a:r>
            <a:endParaRPr lang="en-US" altLang="en-US"/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6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Little’s area (80-90 %):</a:t>
            </a:r>
            <a:r>
              <a:rPr lang="en-US" altLang="en-US" sz="2000"/>
              <a:t> Kiesselbach’s arterial plexus at antero-inferior part of septal cartilage. Common in children.</a:t>
            </a:r>
            <a:endParaRPr lang="en-US" altLang="en-US" sz="2000"/>
          </a:p>
          <a:p>
            <a:pPr eaLnBrk="1" hangingPunct="1">
              <a:lnSpc>
                <a:spcPct val="16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Woodruff’s venous (?) plexus:</a:t>
            </a:r>
            <a:r>
              <a:rPr lang="en-US" altLang="en-US" sz="2000"/>
              <a:t> near posterior end of middle turbinate. Common in elderly, hypertensives.</a:t>
            </a:r>
            <a:endParaRPr lang="en-US" altLang="en-US" sz="2000"/>
          </a:p>
          <a:p>
            <a:pPr eaLnBrk="1" hangingPunct="1">
              <a:lnSpc>
                <a:spcPct val="16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Retro-columellar vein:</a:t>
            </a:r>
            <a:r>
              <a:rPr lang="en-US" altLang="en-US" sz="2000"/>
              <a:t> common in adults.</a:t>
            </a:r>
            <a:endParaRPr lang="en-US" altLang="en-US" sz="20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Common sites of epistaxis</a:t>
            </a:r>
            <a:endParaRPr lang="en-US" altLang="en-US"/>
          </a:p>
        </p:txBody>
      </p:sp>
      <p:pic>
        <p:nvPicPr>
          <p:cNvPr id="29698" name="Picture 14" descr="305_f1"/>
          <p:cNvPicPr>
            <a:picLocks noGrp="1" noChangeAspect="1"/>
          </p:cNvPicPr>
          <p:nvPr>
            <p:ph idx="1"/>
          </p:nvPr>
        </p:nvPicPr>
        <p:blipFill>
          <a:blip r:embed="rId1"/>
          <a:srcRect l="1573" t="1724" r="8772" b="1724"/>
          <a:stretch>
            <a:fillRect/>
          </a:stretch>
        </p:blipFill>
        <p:spPr>
          <a:xfrm>
            <a:off x="1905000" y="2286000"/>
            <a:ext cx="4373880" cy="2973070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Common sites of epistaxis</a:t>
            </a:r>
            <a:endParaRPr lang="en-US" altLang="en-US"/>
          </a:p>
        </p:txBody>
      </p:sp>
      <p:pic>
        <p:nvPicPr>
          <p:cNvPr id="31746" name="Picture 7" descr="Woodruff"/>
          <p:cNvPicPr>
            <a:picLocks noGrp="1" noChangeAspect="1"/>
          </p:cNvPicPr>
          <p:nvPr>
            <p:ph idx="1"/>
          </p:nvPr>
        </p:nvPicPr>
        <p:blipFill>
          <a:blip r:embed="rId1"/>
          <a:srcRect t="1683"/>
          <a:stretch>
            <a:fillRect/>
          </a:stretch>
        </p:blipFill>
        <p:spPr>
          <a:xfrm>
            <a:off x="1676400" y="2057400"/>
            <a:ext cx="5327650" cy="3043555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793" name="Content Placeholder 33792"/>
          <p:cNvGraphicFramePr/>
          <p:nvPr>
            <p:ph/>
          </p:nvPr>
        </p:nvGraphicFramePr>
        <p:xfrm>
          <a:off x="228600" y="274638"/>
          <a:ext cx="8763000" cy="6162675"/>
        </p:xfrm>
        <a:graphic>
          <a:graphicData uri="http://schemas.openxmlformats.org/drawingml/2006/table">
            <a:tbl>
              <a:tblPr/>
              <a:tblGrid>
                <a:gridCol w="2971800"/>
                <a:gridCol w="2668588"/>
                <a:gridCol w="3122612"/>
              </a:tblGrid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>
                          <a:solidFill>
                            <a:srgbClr val="990000"/>
                          </a:solidFill>
                          <a:latin typeface="Arial" panose="020B0604020202020204" pitchFamily="34" charset="0"/>
                        </a:rPr>
                        <a:t>Anterior Epistaxis</a:t>
                      </a:r>
                      <a:endParaRPr lang="en-US" sz="2800" b="1">
                        <a:solidFill>
                          <a:srgbClr val="99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>
                          <a:solidFill>
                            <a:srgbClr val="990000"/>
                          </a:solidFill>
                          <a:latin typeface="Arial" panose="020B0604020202020204" pitchFamily="34" charset="0"/>
                        </a:rPr>
                        <a:t>Posterior Epistaxis</a:t>
                      </a:r>
                      <a:endParaRPr lang="en-US" sz="2800" b="1">
                        <a:solidFill>
                          <a:srgbClr val="99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Incidence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More common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Less common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Localization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Easy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Difficult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Common site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Little’s area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Woodruff plexus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Age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&lt; 18 yr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&gt; 40 yr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Common Cause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Trauma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Hypertension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Treatment</a:t>
                      </a:r>
                      <a:endParaRPr lang="en-US" sz="2000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Anterior pack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>
                          <a:solidFill>
                            <a:srgbClr val="008000"/>
                          </a:solidFill>
                          <a:latin typeface="Arial" panose="020B0604020202020204" pitchFamily="34" charset="0"/>
                        </a:rPr>
                        <a:t>Posterior pack</a:t>
                      </a:r>
                      <a:endParaRPr lang="en-US" sz="2000" b="1">
                        <a:solidFill>
                          <a:srgbClr val="008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400"/>
              <a:t>Evaluation of pt. with epistaxis</a:t>
            </a:r>
            <a:endParaRPr lang="en-US" altLang="en-US" sz="44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5867400" cy="5410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 of onset, duration, frequency, amount, side, site, previous bleeding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nasal trauma, purulent nasal discharge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hypertension, hepatic diseases, family history of bleeding, bleeding from other sites, use of anticoagulants, aspirin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6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 of pulse &amp; blood pressure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1143000"/>
            <a:ext cx="28956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Investigations</a:t>
            </a:r>
            <a:endParaRPr lang="en-US" altLang="en-US"/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30000"/>
              </a:lnSpc>
            </a:pPr>
            <a:r>
              <a:rPr lang="en-US" altLang="en-US" sz="2000"/>
              <a:t>Hemoglobin </a:t>
            </a: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solidFill>
                  <a:schemeClr val="tx1"/>
                </a:solidFill>
              </a:rPr>
              <a:t>Blood grouping &amp; cross-matching</a:t>
            </a:r>
            <a:r>
              <a:rPr lang="en-US" altLang="en-US" sz="2000"/>
              <a:t> </a:t>
            </a: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Bleeding Time, Clotting Time </a:t>
            </a: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solidFill>
                  <a:schemeClr val="tx1"/>
                </a:solidFill>
              </a:rPr>
              <a:t>Activated Partial Thromboplastin Time</a:t>
            </a:r>
            <a:r>
              <a:rPr lang="en-US" altLang="en-US" sz="2000"/>
              <a:t> </a:t>
            </a: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Prothrombin Time </a:t>
            </a: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solidFill>
                  <a:schemeClr val="tx1"/>
                </a:solidFill>
              </a:rPr>
              <a:t>Platelet count</a:t>
            </a:r>
            <a:r>
              <a:rPr lang="en-US" altLang="en-US" sz="2000"/>
              <a:t> </a:t>
            </a: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000"/>
              <a:t>Diagnostic Nasal Endoscopy (D.N.E.)</a:t>
            </a:r>
            <a:endParaRPr lang="en-US" altLang="en-US" sz="2000"/>
          </a:p>
          <a:p>
            <a:pPr eaLnBrk="1" hangingPunct="1">
              <a:lnSpc>
                <a:spcPct val="130000"/>
              </a:lnSpc>
            </a:pPr>
            <a:r>
              <a:rPr lang="en-US" altLang="en-US" sz="2000">
                <a:solidFill>
                  <a:schemeClr val="tx1"/>
                </a:solidFill>
              </a:rPr>
              <a:t>C.T. scan paranasal sinus</a:t>
            </a:r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General treatment</a:t>
            </a:r>
            <a:endParaRPr lang="en-US" altLang="en-US"/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60000"/>
              </a:lnSpc>
            </a:pPr>
            <a:r>
              <a:rPr lang="en-US" altLang="en-US" sz="2000"/>
              <a:t>Record pulse &amp; blood pressure</a:t>
            </a:r>
            <a:endParaRPr lang="en-US" altLang="en-US" sz="2000"/>
          </a:p>
          <a:p>
            <a:pPr eaLnBrk="1" hangingPunct="1">
              <a:lnSpc>
                <a:spcPct val="160000"/>
              </a:lnSpc>
            </a:pPr>
            <a:r>
              <a:rPr lang="en-US" altLang="en-US" sz="2000">
                <a:solidFill>
                  <a:schemeClr val="tx1"/>
                </a:solidFill>
              </a:rPr>
              <a:t>Reassurance + bed rest in sitting posture with back rest</a:t>
            </a: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en-US" sz="2000"/>
              <a:t>Adequate sedation (Diazepam)</a:t>
            </a:r>
            <a:endParaRPr lang="en-US" altLang="en-US" sz="2000"/>
          </a:p>
          <a:p>
            <a:pPr eaLnBrk="1" hangingPunct="1">
              <a:lnSpc>
                <a:spcPct val="160000"/>
              </a:lnSpc>
            </a:pPr>
            <a:r>
              <a:rPr lang="en-US" altLang="en-US" sz="2000"/>
              <a:t>Amlodipine / Nifedipine for hypertension</a:t>
            </a:r>
            <a:endParaRPr lang="en-US" altLang="en-US" sz="2000"/>
          </a:p>
          <a:p>
            <a:pPr eaLnBrk="1" hangingPunct="1">
              <a:lnSpc>
                <a:spcPct val="160000"/>
              </a:lnSpc>
            </a:pPr>
            <a:r>
              <a:rPr lang="en-US" altLang="en-US" sz="2000">
                <a:solidFill>
                  <a:schemeClr val="tx1"/>
                </a:solidFill>
              </a:rPr>
              <a:t>IV fluids / blood transfusion for shock</a:t>
            </a:r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Anterior epistaxis</a:t>
            </a:r>
            <a:endParaRPr lang="en-US" altLang="en-US"/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35000"/>
              </a:lnSpc>
            </a:pPr>
            <a:r>
              <a:rPr lang="en-US" altLang="en-US" sz="2000"/>
              <a:t>Pinch nostrils + ice pack </a:t>
            </a:r>
            <a:endParaRPr lang="en-US" altLang="en-US" sz="2000"/>
          </a:p>
          <a:p>
            <a:pPr eaLnBrk="1" hangingPunct="1">
              <a:lnSpc>
                <a:spcPct val="135000"/>
              </a:lnSpc>
              <a:buNone/>
            </a:pPr>
            <a:r>
              <a:rPr lang="en-US" altLang="en-US" sz="2000">
                <a:sym typeface="Symbol" panose="05050102010706020507"/>
              </a:rPr>
              <a:t>                            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/>
              </a:rPr>
              <a:t>Bleeding continues</a:t>
            </a:r>
            <a:endParaRPr lang="en-US" altLang="en-US" sz="2000">
              <a:solidFill>
                <a:srgbClr val="FF0000"/>
              </a:solidFill>
              <a:sym typeface="Symbol" panose="05050102010706020507"/>
            </a:endParaRPr>
          </a:p>
          <a:p>
            <a:pPr eaLnBrk="1" hangingPunct="1">
              <a:lnSpc>
                <a:spcPct val="135000"/>
              </a:lnSpc>
            </a:pPr>
            <a:r>
              <a:rPr lang="en-US" altLang="en-US" sz="2000">
                <a:solidFill>
                  <a:schemeClr val="tx1"/>
                </a:solidFill>
              </a:rPr>
              <a:t>Insert cotton pledgets soaked in 1: 1000 adrenaline in nasal cavity</a:t>
            </a: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135000"/>
              </a:lnSpc>
              <a:buNone/>
            </a:pPr>
            <a:r>
              <a:rPr lang="en-US" altLang="en-US" sz="2000">
                <a:sym typeface="Symbol" panose="05050102010706020507"/>
              </a:rPr>
              <a:t>                            </a:t>
            </a:r>
            <a:r>
              <a:rPr lang="en-US" altLang="en-US" sz="2000">
                <a:solidFill>
                  <a:srgbClr val="FF0000"/>
                </a:solidFill>
                <a:sym typeface="Symbol" panose="05050102010706020507"/>
              </a:rPr>
              <a:t>Bleeding continues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35000"/>
              </a:lnSpc>
            </a:pPr>
            <a:r>
              <a:rPr lang="en-US" altLang="en-US" sz="2000"/>
              <a:t>Chemical cautery with AgNO</a:t>
            </a:r>
            <a:r>
              <a:rPr lang="en-US" altLang="en-US" sz="2000" baseline="-6000"/>
              <a:t>3</a:t>
            </a:r>
            <a:r>
              <a:rPr lang="en-US" altLang="en-US" sz="2000"/>
              <a:t> or electrical cautery (if bleeder is localized) or anterior nasal packing</a:t>
            </a:r>
            <a:endParaRPr lang="en-US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Trotter’s method</a:t>
            </a:r>
            <a:endParaRPr lang="en-US" altLang="en-US"/>
          </a:p>
        </p:txBody>
      </p:sp>
      <p:sp>
        <p:nvSpPr>
          <p:cNvPr id="44034" name="Rectangle 5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5105400" cy="4800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40000"/>
              </a:lnSpc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Nasal first aid (Gold standard; Trotter's / Hippocratic method)</a:t>
            </a:r>
            <a:endParaRPr lang="en-US" altLang="en-US" sz="200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40000"/>
              </a:lnSpc>
              <a:buClrTx/>
              <a:buSzTx/>
              <a:buFontTx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Have the patient sit with their head forward over a sink or bowl. </a:t>
            </a:r>
            <a:endParaRPr lang="en-US" altLang="en-US" sz="200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40000"/>
              </a:lnSpc>
              <a:buClrTx/>
              <a:buSzTx/>
              <a:buFontTx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Pinch the soft part of the nose, or nostrils, firmly. </a:t>
            </a:r>
            <a:endParaRPr lang="en-US" altLang="en-US" sz="200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40000"/>
              </a:lnSpc>
              <a:buClrTx/>
              <a:buSzTx/>
              <a:buFontTx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Hold the nose for at least 15–20 minutes without releasing pressure. </a:t>
            </a:r>
            <a:endParaRPr lang="en-US" altLang="en-US" sz="200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40000"/>
              </a:lnSpc>
              <a:buClrTx/>
              <a:buSzTx/>
              <a:buFontTx/>
              <a:buAutoNum type="arabicPeriod"/>
            </a:pPr>
            <a:r>
              <a:rPr lang="en-US" altLang="en-US" sz="2000">
                <a:solidFill>
                  <a:schemeClr val="tx1"/>
                </a:solidFill>
              </a:rPr>
              <a:t>Encourage the patient to spit out any blood instead of swallowing it. </a:t>
            </a: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140000"/>
              </a:lnSpc>
              <a:buClrTx/>
              <a:buSz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972685" y="2286000"/>
            <a:ext cx="3980815" cy="25063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Adrenaline soaked pledget</a:t>
            </a:r>
            <a:endParaRPr lang="en-US" altLang="en-US"/>
          </a:p>
        </p:txBody>
      </p:sp>
      <p:pic>
        <p:nvPicPr>
          <p:cNvPr id="46082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38200" y="1417638"/>
            <a:ext cx="7239000" cy="5135562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5812155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en-US" sz="8000" b="1">
                <a:solidFill>
                  <a:schemeClr val="tx1"/>
                </a:solidFill>
              </a:rPr>
              <a:t>EPISTAXIS</a:t>
            </a:r>
            <a:endParaRPr lang="en-US" altLang="en-US" sz="8000" b="1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830" y="3997325"/>
            <a:ext cx="6670040" cy="184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81200"/>
            <a:ext cx="2183765" cy="15855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Chemical cautery</a:t>
            </a:r>
            <a:endParaRPr lang="en-US" altLang="en-US"/>
          </a:p>
        </p:txBody>
      </p:sp>
      <p:sp>
        <p:nvSpPr>
          <p:cNvPr id="2" name="Content Placeholder 1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3400" y="2209800"/>
            <a:ext cx="8229600" cy="36664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Anterior nasal packing</a:t>
            </a:r>
            <a:endParaRPr lang="en-US" altLang="en-US"/>
          </a:p>
        </p:txBody>
      </p:sp>
      <p:sp>
        <p:nvSpPr>
          <p:cNvPr id="50178" name="Rectangle 3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en-US" sz="2000"/>
              <a:t>   Anterior nasal packing for 48-72 hrs </a:t>
            </a:r>
            <a:r>
              <a:rPr lang="en-US" altLang="en-US" sz="2000">
                <a:sym typeface="Symbol" panose="05050102010706020507"/>
              </a:rPr>
              <a:t> antibiotic cover with:</a:t>
            </a:r>
            <a:endParaRPr lang="en-US" altLang="en-US" sz="2000">
              <a:sym typeface="Symbol" panose="0505010201070602050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Liquid paraffin + antibiotic cream gauze	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Vaseline gauze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Bismuth Iodoform Paraffin Paste gauze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Merocel tampoon </a:t>
            </a: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400"/>
              <a:t>Anterior nasal gauze packing </a:t>
            </a:r>
            <a:endParaRPr lang="en-US" altLang="en-US" sz="4400"/>
          </a:p>
        </p:txBody>
      </p:sp>
      <p:pic>
        <p:nvPicPr>
          <p:cNvPr id="52226" name="Picture 8" descr="Picture1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295400"/>
            <a:ext cx="8839200" cy="5562600"/>
          </a:xfr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400"/>
              <a:t>Anterior nasal gauze packing</a:t>
            </a:r>
            <a:endParaRPr lang="en-US" altLang="en-US" sz="4400"/>
          </a:p>
        </p:txBody>
      </p:sp>
      <p:pic>
        <p:nvPicPr>
          <p:cNvPr id="54274" name="Picture 8" descr="Picture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95400"/>
            <a:ext cx="9144000" cy="5562600"/>
          </a:xfrm>
          <a:ln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Merocel nasal tampoon</a:t>
            </a:r>
            <a:endParaRPr lang="en-US" altLang="en-US"/>
          </a:p>
        </p:txBody>
      </p:sp>
      <p:pic>
        <p:nvPicPr>
          <p:cNvPr id="56322" name="Picture 6" descr="PICT0008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12500" t="28125" r="5357"/>
          <a:stretch>
            <a:fillRect/>
          </a:stretch>
        </p:blipFill>
        <p:spPr>
          <a:xfrm>
            <a:off x="152400" y="1447800"/>
            <a:ext cx="4343400" cy="4876800"/>
          </a:xfrm>
          <a:ln/>
        </p:spPr>
      </p:pic>
      <p:pic>
        <p:nvPicPr>
          <p:cNvPr id="56323" name="Picture 10" descr="Picture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447800"/>
            <a:ext cx="4343400" cy="4876800"/>
          </a:xfrm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Simpson’s nasal balloon</a:t>
            </a:r>
            <a:endParaRPr lang="en-US" altLang="en-US"/>
          </a:p>
        </p:txBody>
      </p:sp>
      <p:pic>
        <p:nvPicPr>
          <p:cNvPr id="58370" name="Picture 10" descr="fs_epistop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9144000" cy="5638800"/>
          </a:xfrm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Posterior epistaxis</a:t>
            </a:r>
            <a:endParaRPr lang="en-US" altLang="en-US"/>
          </a:p>
        </p:txBody>
      </p:sp>
      <p:sp>
        <p:nvSpPr>
          <p:cNvPr id="60418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60000"/>
              </a:lnSpc>
            </a:pPr>
            <a:r>
              <a:rPr lang="en-US" altLang="en-US" sz="2000"/>
              <a:t>Posterior + anterior nasal packing for 48-72 hrs </a:t>
            </a:r>
            <a:r>
              <a:rPr lang="en-US" altLang="en-US" sz="2000">
                <a:sym typeface="Symbol" panose="05050102010706020507"/>
              </a:rPr>
              <a:t> antibiotic cover with:</a:t>
            </a:r>
            <a:endParaRPr lang="en-US" altLang="en-US" sz="2000">
              <a:sym typeface="Symbol" panose="05050102010706020507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Post nasal gauze pack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Foley’s catheter</a:t>
            </a: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Posterior nasal gauze pack</a:t>
            </a:r>
            <a:endParaRPr lang="en-US" altLang="en-US"/>
          </a:p>
        </p:txBody>
      </p:sp>
      <p:pic>
        <p:nvPicPr>
          <p:cNvPr id="64514" name="Picture 8" descr="IMG_144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95400"/>
            <a:ext cx="9144000" cy="5562600"/>
          </a:xfrm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Catheter introduction</a:t>
            </a:r>
            <a:endParaRPr lang="en-US" altLang="en-US"/>
          </a:p>
        </p:txBody>
      </p:sp>
      <p:pic>
        <p:nvPicPr>
          <p:cNvPr id="66562" name="Picture 10" descr="Picture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9144000" cy="5638800"/>
          </a:xfrm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Rectang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Tying of pack to catheter tip</a:t>
            </a:r>
            <a:endParaRPr lang="en-US" altLang="en-US"/>
          </a:p>
        </p:txBody>
      </p:sp>
      <p:pic>
        <p:nvPicPr>
          <p:cNvPr id="68610" name="Picture 6" descr="Copy of Picture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95400"/>
            <a:ext cx="9144000" cy="5562600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3175"/>
            <a:ext cx="9001125" cy="6750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Rectang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400"/>
              <a:t>Guiding pack into nasopharynx</a:t>
            </a:r>
            <a:endParaRPr lang="en-US" altLang="en-US" sz="4400"/>
          </a:p>
        </p:txBody>
      </p:sp>
      <p:pic>
        <p:nvPicPr>
          <p:cNvPr id="70658" name="Picture 6" descr="Picture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95400"/>
            <a:ext cx="9144000" cy="5562600"/>
          </a:xfrm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Tying of anterior strips</a:t>
            </a:r>
            <a:endParaRPr lang="en-US" altLang="en-US"/>
          </a:p>
        </p:txBody>
      </p:sp>
      <p:pic>
        <p:nvPicPr>
          <p:cNvPr id="72706" name="Picture 8" descr="Copy of Picture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9144000" cy="5638800"/>
          </a:xfrm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Anterior nasal packing</a:t>
            </a:r>
            <a:endParaRPr lang="en-US" altLang="en-US"/>
          </a:p>
        </p:txBody>
      </p:sp>
      <p:pic>
        <p:nvPicPr>
          <p:cNvPr id="74754" name="Picture 8" descr="Copy of Picture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95400"/>
            <a:ext cx="9144000" cy="5562600"/>
          </a:xfrm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Outer nasal packing</a:t>
            </a:r>
            <a:endParaRPr lang="en-US" altLang="en-US"/>
          </a:p>
        </p:txBody>
      </p:sp>
      <p:pic>
        <p:nvPicPr>
          <p:cNvPr id="76802" name="Picture 6" descr="IMG_144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95400"/>
            <a:ext cx="9144000" cy="5562600"/>
          </a:xfrm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Rectangle 4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7912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en-US" sz="5400"/>
              <a:t>Antero-Posterior Nasal Packing with Foley’s catheter</a:t>
            </a:r>
            <a:endParaRPr lang="en-US" altLang="en-US" sz="5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5400"/>
              <a:t>Foley’s catheter</a:t>
            </a:r>
            <a:endParaRPr lang="en-US" altLang="en-US" sz="5400"/>
          </a:p>
        </p:txBody>
      </p:sp>
      <p:pic>
        <p:nvPicPr>
          <p:cNvPr id="80898" name="Picture 16" descr="Picture3"/>
          <p:cNvPicPr>
            <a:picLocks noGrp="1" noChangeAspect="1"/>
          </p:cNvPicPr>
          <p:nvPr>
            <p:ph idx="1"/>
          </p:nvPr>
        </p:nvPicPr>
        <p:blipFill>
          <a:blip r:embed="rId1"/>
          <a:srcRect b="17392"/>
          <a:stretch>
            <a:fillRect/>
          </a:stretch>
        </p:blipFill>
        <p:spPr>
          <a:xfrm>
            <a:off x="0" y="1600200"/>
            <a:ext cx="9144000" cy="4343400"/>
          </a:xfrm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Catheter introduction</a:t>
            </a:r>
            <a:endParaRPr lang="en-US" altLang="en-US"/>
          </a:p>
        </p:txBody>
      </p:sp>
      <p:pic>
        <p:nvPicPr>
          <p:cNvPr id="82946" name="Picture 6" descr="Picture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9144000" cy="5638800"/>
          </a:xfrm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Rectang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Catheter tip in nasopharynx</a:t>
            </a:r>
            <a:endParaRPr lang="en-US" altLang="en-US"/>
          </a:p>
        </p:txBody>
      </p:sp>
      <p:pic>
        <p:nvPicPr>
          <p:cNvPr id="84994" name="Picture 6" descr="Picture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5800" y="1447800"/>
            <a:ext cx="7924800" cy="5105400"/>
          </a:xfrm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Anterior nasal packing</a:t>
            </a:r>
            <a:endParaRPr lang="en-US" altLang="en-US"/>
          </a:p>
        </p:txBody>
      </p:sp>
      <p:pic>
        <p:nvPicPr>
          <p:cNvPr id="87042" name="Picture 12" descr="Picture10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95400"/>
            <a:ext cx="9144000" cy="5562600"/>
          </a:xfrm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89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Brighton’s nasal balloon</a:t>
            </a:r>
            <a:endParaRPr lang="en-US" altLang="en-US"/>
          </a:p>
        </p:txBody>
      </p:sp>
      <p:pic>
        <p:nvPicPr>
          <p:cNvPr id="89090" name="Picture 8" descr="fs-post-stop_epistaxis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371600"/>
            <a:ext cx="9144000" cy="5486400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" y="635"/>
            <a:ext cx="8867140" cy="661162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Epistat nasal balloon</a:t>
            </a:r>
            <a:endParaRPr lang="en-US" altLang="en-US"/>
          </a:p>
        </p:txBody>
      </p:sp>
      <p:pic>
        <p:nvPicPr>
          <p:cNvPr id="91138" name="Picture 5" descr="Eipstat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9144000" cy="5638800"/>
          </a:xfrm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5" name="Rectang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Bivona triple lumen catheter</a:t>
            </a:r>
            <a:endParaRPr lang="en-US" altLang="en-US"/>
          </a:p>
        </p:txBody>
      </p:sp>
      <p:pic>
        <p:nvPicPr>
          <p:cNvPr id="93186" name="Picture 10" descr="Bivona_Epitaxis_Cath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9144000" cy="5638800"/>
          </a:xfrm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3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Epistaxis set</a:t>
            </a:r>
            <a:endParaRPr lang="en-US" altLang="en-US"/>
          </a:p>
        </p:txBody>
      </p:sp>
      <p:pic>
        <p:nvPicPr>
          <p:cNvPr id="95234" name="Picture 6" descr="305_f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990600"/>
            <a:ext cx="9144000" cy="5867400"/>
          </a:xfrm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Rectangle 4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86800" cy="30480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en-US" altLang="en-US" sz="4000" b="1"/>
              <a:t>Surgical intervention for refractory epistaxis</a:t>
            </a:r>
            <a:endParaRPr lang="en-US" altLang="en-US" sz="4000"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29" name="Text Box 8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172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90000"/>
              </a:lnSpc>
              <a:buNone/>
            </a:pPr>
            <a:r>
              <a:rPr lang="en-US" altLang="en-US" sz="2800">
                <a:solidFill>
                  <a:srgbClr val="FF0000"/>
                </a:solidFill>
              </a:rPr>
              <a:t>1. Arterial ligation</a:t>
            </a:r>
            <a:r>
              <a:rPr lang="en-US" altLang="en-US" sz="2800"/>
              <a:t> </a:t>
            </a:r>
            <a:endParaRPr lang="en-US" altLang="en-US" sz="2800"/>
          </a:p>
          <a:p>
            <a:pPr eaLnBrk="1" hangingPunct="1">
              <a:lnSpc>
                <a:spcPct val="1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Sphenopalatine artery ligation</a:t>
            </a: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190000"/>
              </a:lnSpc>
            </a:pPr>
            <a:r>
              <a:rPr lang="en-US" altLang="en-US" sz="2000"/>
              <a:t>external carotid artery: </a:t>
            </a:r>
            <a:r>
              <a:rPr lang="en-US" altLang="en-US" sz="2000">
                <a:solidFill>
                  <a:schemeClr val="tx1"/>
                </a:solidFill>
              </a:rPr>
              <a:t>ligated in neck, distal to     					superior thyroid artery</a:t>
            </a:r>
            <a:r>
              <a:rPr lang="en-US" altLang="en-US" sz="2000"/>
              <a:t> </a:t>
            </a:r>
            <a:endParaRPr lang="en-US" altLang="en-US" sz="2000"/>
          </a:p>
          <a:p>
            <a:pPr eaLnBrk="1" hangingPunct="1">
              <a:lnSpc>
                <a:spcPct val="190000"/>
              </a:lnSpc>
            </a:pPr>
            <a:r>
              <a:rPr lang="en-US" altLang="en-US" sz="2000"/>
              <a:t>internal maxillary artery: </a:t>
            </a:r>
            <a:r>
              <a:rPr lang="en-US" altLang="en-US" sz="2000">
                <a:solidFill>
                  <a:schemeClr val="tx1"/>
                </a:solidFill>
              </a:rPr>
              <a:t>ligated in pterygo-				palatine fossa (Caldwell-Luc opn)</a:t>
            </a: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190000"/>
              </a:lnSpc>
            </a:pPr>
            <a:r>
              <a:rPr lang="en-US" altLang="en-US" sz="2000"/>
              <a:t>anterior or posterior ethmoidal artery: </a:t>
            </a:r>
            <a:r>
              <a:rPr lang="en-US" altLang="en-US" sz="2000">
                <a:solidFill>
                  <a:schemeClr val="tx1"/>
                </a:solidFill>
              </a:rPr>
              <a:t>ligated in 			orbit (Lynch-Howarth incision)</a:t>
            </a:r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5" name="Rectangle 3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198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80000"/>
              </a:lnSpc>
              <a:buNone/>
            </a:pPr>
            <a:r>
              <a:rPr lang="en-US" altLang="en-US" sz="2000">
                <a:solidFill>
                  <a:srgbClr val="FF0000"/>
                </a:solidFill>
              </a:rPr>
              <a:t>2. Angiography and embolization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80000"/>
              </a:lnSpc>
              <a:buNone/>
            </a:pPr>
            <a:r>
              <a:rPr lang="en-US" altLang="en-US" sz="2000">
                <a:solidFill>
                  <a:srgbClr val="FF0000"/>
                </a:solidFill>
              </a:rPr>
              <a:t>3. Submucosal Resection of septum 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80000"/>
              </a:lnSpc>
              <a:buNone/>
            </a:pPr>
            <a:r>
              <a:rPr lang="en-US" altLang="en-US" sz="2000">
                <a:solidFill>
                  <a:srgbClr val="FF0000"/>
                </a:solidFill>
              </a:rPr>
              <a:t>4. Septo-dermoplasty: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80000"/>
              </a:lnSpc>
              <a:buNone/>
            </a:pPr>
            <a:r>
              <a:rPr lang="en-US" altLang="en-US" sz="2000">
                <a:solidFill>
                  <a:srgbClr val="FF0000"/>
                </a:solidFill>
              </a:rPr>
              <a:t>    </a:t>
            </a:r>
            <a:r>
              <a:rPr lang="en-US" altLang="en-US" sz="2000"/>
              <a:t>for hereditary telengiectasia</a:t>
            </a:r>
            <a:endParaRPr lang="en-US" altLang="en-US" sz="2000"/>
          </a:p>
          <a:p>
            <a:pPr eaLnBrk="1" hangingPunct="1">
              <a:lnSpc>
                <a:spcPct val="180000"/>
              </a:lnSpc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Rectangle 4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Endoscopic sphenopalatine artery ligation/clipping</a:t>
            </a:r>
            <a:endParaRPr lang="en-US" alt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025" y="2918460"/>
            <a:ext cx="8943340" cy="299910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600200" y="1905000"/>
            <a:ext cx="5952490" cy="380428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7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External Carotid ligation</a:t>
            </a:r>
            <a:endParaRPr lang="en-US" altLang="en-US"/>
          </a:p>
        </p:txBody>
      </p:sp>
      <p:pic>
        <p:nvPicPr>
          <p:cNvPr id="101378" name="Picture 6" descr="0001_0002_1164809269_000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9200"/>
            <a:ext cx="9144000" cy="5638800"/>
          </a:xfrm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3" name="Rectang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Angiography + embolization</a:t>
            </a:r>
            <a:endParaRPr lang="en-US" altLang="en-US"/>
          </a:p>
        </p:txBody>
      </p:sp>
      <p:pic>
        <p:nvPicPr>
          <p:cNvPr id="105474" name="Picture 7" descr="epistaxis1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600200"/>
            <a:ext cx="4267200" cy="4724400"/>
          </a:xfrm>
          <a:ln/>
        </p:spPr>
      </p:pic>
      <p:pic>
        <p:nvPicPr>
          <p:cNvPr id="105475" name="Picture 8" descr="epistaxis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600200"/>
            <a:ext cx="4495800" cy="4724400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en-US" altLang="en-US" sz="3200" dirty="0">
                <a:sym typeface="+mn-ea"/>
              </a:rPr>
              <a:t>Learning Objectives</a:t>
            </a:r>
            <a:endParaRPr sz="3200"/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en-US" altLang="en-US" sz="2000" dirty="0">
                <a:sym typeface="+mn-ea"/>
              </a:rPr>
              <a:t>At the end of this lecture students shall be able to learn:</a:t>
            </a:r>
            <a:endParaRPr lang="en-US" altLang="en-US" sz="2000" dirty="0"/>
          </a:p>
          <a:p>
            <a:r>
              <a:rPr sz="2000"/>
              <a:t>Define epistaxis</a:t>
            </a:r>
            <a:endParaRPr sz="2000"/>
          </a:p>
          <a:p>
            <a:r>
              <a:rPr sz="2000"/>
              <a:t>Enlist different causes of epistaxis</a:t>
            </a:r>
            <a:endParaRPr sz="2000"/>
          </a:p>
          <a:p>
            <a:r>
              <a:rPr sz="2000"/>
              <a:t>Outline </a:t>
            </a:r>
            <a:r>
              <a:rPr lang="en-US" sz="2000"/>
              <a:t>conservative </a:t>
            </a:r>
            <a:r>
              <a:rPr sz="2000"/>
              <a:t>management plan for epistaxis</a:t>
            </a:r>
            <a:endParaRPr sz="2000"/>
          </a:p>
          <a:p>
            <a:r>
              <a:rPr lang="en-US" sz="2000"/>
              <a:t>surgical management of refractory epistaxis</a:t>
            </a:r>
            <a:endParaRPr lang="en-US"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Family Medicine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000"/>
              <a:t>Epistaxis Management Strategies in Family Medicine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1. Nasal Pressure: Applying digital pressure to the nasal ala to control bleeding.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2. Topical Vasoconstrictors: Using medications like oxymetazoline to reduce nasal mucosa swelling.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3. Anterior Nasal Packing: Inserting nasal packs to apply pressure to the bleeding site.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4. Cauterization: Using silver nitrate or other agents to cauterize the bleeding site.</a:t>
            </a:r>
            <a:endParaRPr lang="en-US" altLang="en-US" sz="2000"/>
          </a:p>
          <a:p>
            <a:pPr marL="0" indent="0">
              <a:buNone/>
            </a:pP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In case of failure to stop the bleeding,urgent referral after maintaining ABC(airway,breathing,circulation) is required.</a:t>
            </a:r>
            <a:endParaRPr lang="en-US" altLang="en-US" sz="2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69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Thank You</a:t>
            </a:r>
            <a:endParaRPr lang="en-US" altLang="en-US"/>
          </a:p>
        </p:txBody>
      </p:sp>
      <p:pic>
        <p:nvPicPr>
          <p:cNvPr id="109570" name="Picture 5" descr="Dalhousie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914400"/>
            <a:ext cx="9144000" cy="594360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Definition &amp; Causes</a:t>
            </a:r>
            <a:endParaRPr lang="en-US" altLang="en-US"/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307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None/>
            </a:pPr>
            <a:r>
              <a:rPr lang="en-US" altLang="en-US" sz="2000">
                <a:solidFill>
                  <a:schemeClr val="tx1"/>
                </a:solidFill>
              </a:rPr>
              <a:t>Bleeding from within the nasal cavity.</a:t>
            </a: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00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2000"/>
              <a:t>   </a:t>
            </a:r>
            <a:r>
              <a:rPr lang="en-US" altLang="en-US" sz="2000">
                <a:solidFill>
                  <a:srgbClr val="FF0000"/>
                </a:solidFill>
              </a:rPr>
              <a:t>Causes: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2000"/>
              <a:t>   1. Idiopathic (55 %)</a:t>
            </a:r>
            <a:endParaRPr lang="en-US" altLang="en-US" sz="200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2000"/>
              <a:t>   2. Local   	</a:t>
            </a:r>
            <a:endParaRPr lang="en-US" altLang="en-US" sz="200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2000"/>
              <a:t>   3. General </a:t>
            </a:r>
            <a:endParaRPr lang="en-US" altLang="en-US" sz="20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Local causes (nose &amp; P.N.S.)</a:t>
            </a:r>
            <a:endParaRPr lang="en-US" altLang="en-US"/>
          </a:p>
        </p:txBody>
      </p:sp>
      <p:sp>
        <p:nvSpPr>
          <p:cNvPr id="21506" name="Rectangle 3"/>
          <p:cNvSpPr>
            <a:spLocks noGrp="1"/>
          </p:cNvSpPr>
          <p:nvPr>
            <p:ph type="body"/>
          </p:nvPr>
        </p:nvSpPr>
        <p:spPr>
          <a:xfrm>
            <a:off x="381000" y="990600"/>
            <a:ext cx="8458200" cy="5638800"/>
          </a:xfrm>
          <a:ln/>
        </p:spPr>
        <p:txBody>
          <a:bodyPr vert="horz" wrap="square" lIns="91440" tIns="45720" rIns="91440" bIns="45720" anchor="t" anchorCtr="0"/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en-US" sz="2000">
                <a:sym typeface="Symbol" panose="05050102010706020507"/>
              </a:rPr>
              <a:t>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00"/>
                </a:solidFill>
              </a:rPr>
              <a:t>Congenital:</a:t>
            </a:r>
            <a:r>
              <a:rPr lang="en-US" altLang="en-US" sz="2000"/>
              <a:t> hereditary telengiectasia</a:t>
            </a:r>
            <a:endParaRPr lang="en-US" altLang="en-US" sz="2000"/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en-US" sz="2000">
                <a:sym typeface="Symbol" panose="05050102010706020507"/>
              </a:rPr>
              <a:t>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00"/>
                </a:solidFill>
              </a:rPr>
              <a:t>Trauma:</a:t>
            </a:r>
            <a:r>
              <a:rPr lang="en-US" altLang="en-US" sz="2000"/>
              <a:t> nose picking, injury to nose / face /  skull base, nasal surgery, foreign body </a:t>
            </a:r>
            <a:endParaRPr lang="en-US" altLang="en-US" sz="2000"/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en-US" sz="2000">
                <a:sym typeface="Symbol" panose="05050102010706020507"/>
              </a:rPr>
              <a:t>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00"/>
                </a:solidFill>
              </a:rPr>
              <a:t>Infection:</a:t>
            </a:r>
            <a:r>
              <a:rPr lang="en-US" altLang="en-US" sz="2000"/>
              <a:t> vestibulitis, sinusitis, atrophic rhinitis, rhinosporodiosis, rhinoscleroma</a:t>
            </a:r>
            <a:endParaRPr lang="en-US" altLang="en-US" sz="2000"/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en-US" sz="2000">
                <a:sym typeface="Symbol" panose="05050102010706020507"/>
              </a:rPr>
              <a:t>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00"/>
                </a:solidFill>
              </a:rPr>
              <a:t>Neoplasms:</a:t>
            </a:r>
            <a:r>
              <a:rPr lang="en-US" altLang="en-US" sz="2000"/>
              <a:t> angiofibroma, hemangioma,inverted papilloma, malignancy</a:t>
            </a:r>
            <a:endParaRPr lang="en-US" altLang="en-US" sz="2000"/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en-US" sz="2000">
                <a:sym typeface="Symbol" panose="05050102010706020507"/>
              </a:rPr>
              <a:t>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00"/>
                </a:solidFill>
              </a:rPr>
              <a:t>Deviated nasal septum (spur)</a:t>
            </a: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General causes</a:t>
            </a:r>
            <a:endParaRPr lang="en-US" altLang="en-US"/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Hypertension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Bleeding disorders:</a:t>
            </a:r>
            <a:r>
              <a:rPr lang="en-US" altLang="en-US" sz="2000"/>
              <a:t> hemophilia,                                        thrombocytopenia, leukemia</a:t>
            </a:r>
            <a:endParaRPr lang="en-US" altLang="en-US" sz="2000"/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Drugs:</a:t>
            </a:r>
            <a:r>
              <a:rPr lang="en-US" altLang="en-US" sz="2000"/>
              <a:t> aspirin, anticoagulants </a:t>
            </a:r>
            <a:endParaRPr lang="en-US" altLang="en-US" sz="2000"/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Physiological: </a:t>
            </a:r>
            <a:r>
              <a:rPr lang="en-US" altLang="en-US" sz="2000"/>
              <a:t>cold + dry climate, high altitude ,violent exertion, barotrauma</a:t>
            </a:r>
            <a:endParaRPr lang="en-US" altLang="en-US" sz="2000"/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Liver failure 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Exanthematous fevers</a:t>
            </a: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/>
              <a:t>Common causes of epistaxis</a:t>
            </a:r>
            <a:endParaRPr lang="en-US" altLang="en-US"/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Child:</a:t>
            </a:r>
            <a:r>
              <a:rPr lang="en-US" altLang="en-US" sz="2000"/>
              <a:t> nose picking, foreign body, Exanthematous fever</a:t>
            </a:r>
            <a:endParaRPr lang="en-US" altLang="en-US" sz="2000"/>
          </a:p>
          <a:p>
            <a:pPr eaLnBrk="1" hangingPunct="1">
              <a:lnSpc>
                <a:spcPct val="1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Adolescent:</a:t>
            </a:r>
            <a:r>
              <a:rPr lang="en-US" altLang="en-US" sz="2000"/>
              <a:t> nasopharyngeal angiofibroma, trauma, sinusitis</a:t>
            </a:r>
            <a:endParaRPr lang="en-US" altLang="en-US" sz="2000"/>
          </a:p>
          <a:p>
            <a:pPr eaLnBrk="1" hangingPunct="1">
              <a:lnSpc>
                <a:spcPct val="1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Adults:</a:t>
            </a:r>
            <a:r>
              <a:rPr lang="en-US" altLang="en-US" sz="2000"/>
              <a:t> sinusitis, trauma</a:t>
            </a:r>
            <a:endParaRPr lang="en-US" altLang="en-US" sz="2000"/>
          </a:p>
          <a:p>
            <a:pPr eaLnBrk="1" hangingPunct="1">
              <a:lnSpc>
                <a:spcPct val="1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Elderly:</a:t>
            </a:r>
            <a:r>
              <a:rPr lang="en-US" altLang="en-US" sz="2000"/>
              <a:t> hypertension, malignancy</a:t>
            </a:r>
            <a:endParaRPr lang="en-US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5257</Words>
  <Application>WPS Presentation</Application>
  <PresentationFormat>On-screen Show (4:3)</PresentationFormat>
  <Paragraphs>229</Paragraphs>
  <Slides>51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9" baseType="lpstr">
      <vt:lpstr>Arial</vt:lpstr>
      <vt:lpstr>SimSun</vt:lpstr>
      <vt:lpstr>Wingdings</vt:lpstr>
      <vt:lpstr>Symbol</vt:lpstr>
      <vt:lpstr>Microsoft YaHei</vt:lpstr>
      <vt:lpstr>Arial Unicode MS</vt:lpstr>
      <vt:lpstr>Calibri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Suraj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Fatima Shahid</cp:lastModifiedBy>
  <cp:revision>95</cp:revision>
  <dcterms:created xsi:type="dcterms:W3CDTF">2006-11-11T16:44:29Z</dcterms:created>
  <dcterms:modified xsi:type="dcterms:W3CDTF">2025-02-06T06:09:47Z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65582F58AA9549D6B4AB85127422F666_12</vt:lpwstr>
  </property>
  <property fmtid="{D5CDD505-2E9C-101B-9397-08002B2CF9AE}" pid="3" name="KSOProductBuildVer">
    <vt:lpwstr>1033-12.2.0.19805</vt:lpwstr>
  </property>
</Properties>
</file>