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2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569" r:id="rId2"/>
    <p:sldId id="279" r:id="rId3"/>
    <p:sldId id="561" r:id="rId4"/>
    <p:sldId id="564" r:id="rId5"/>
    <p:sldId id="336" r:id="rId6"/>
    <p:sldId id="563" r:id="rId7"/>
    <p:sldId id="316" r:id="rId8"/>
    <p:sldId id="345" r:id="rId9"/>
    <p:sldId id="318" r:id="rId10"/>
    <p:sldId id="347" r:id="rId11"/>
    <p:sldId id="346" r:id="rId12"/>
    <p:sldId id="296" r:id="rId13"/>
    <p:sldId id="282" r:id="rId14"/>
    <p:sldId id="284" r:id="rId15"/>
    <p:sldId id="326" r:id="rId16"/>
    <p:sldId id="325" r:id="rId17"/>
    <p:sldId id="302" r:id="rId18"/>
    <p:sldId id="263" r:id="rId19"/>
    <p:sldId id="295" r:id="rId20"/>
    <p:sldId id="299" r:id="rId21"/>
    <p:sldId id="267" r:id="rId22"/>
    <p:sldId id="269" r:id="rId23"/>
    <p:sldId id="270" r:id="rId24"/>
    <p:sldId id="271" r:id="rId25"/>
    <p:sldId id="272" r:id="rId26"/>
    <p:sldId id="288" r:id="rId27"/>
    <p:sldId id="273" r:id="rId28"/>
    <p:sldId id="307" r:id="rId29"/>
    <p:sldId id="308" r:id="rId30"/>
    <p:sldId id="274" r:id="rId31"/>
    <p:sldId id="275" r:id="rId32"/>
    <p:sldId id="276" r:id="rId33"/>
    <p:sldId id="277" r:id="rId34"/>
    <p:sldId id="301" r:id="rId35"/>
    <p:sldId id="350" r:id="rId36"/>
    <p:sldId id="352" r:id="rId37"/>
    <p:sldId id="570" r:id="rId38"/>
    <p:sldId id="571" r:id="rId39"/>
    <p:sldId id="572" r:id="rId40"/>
  </p:sldIdLst>
  <p:sldSz cx="12192000" cy="6858000"/>
  <p:notesSz cx="6858000" cy="9144000"/>
  <p:defaultTextStyle>
    <a:defPPr>
      <a:defRPr lang="en-P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2314" autoAdjust="0"/>
  </p:normalViewPr>
  <p:slideViewPr>
    <p:cSldViewPr snapToGrid="0">
      <p:cViewPr varScale="1">
        <p:scale>
          <a:sx n="76" d="100"/>
          <a:sy n="76" d="100"/>
        </p:scale>
        <p:origin x="917" y="58"/>
      </p:cViewPr>
      <p:guideLst/>
    </p:cSldViewPr>
  </p:slideViewPr>
  <p:outlineViewPr>
    <p:cViewPr>
      <p:scale>
        <a:sx n="33" d="100"/>
        <a:sy n="33" d="100"/>
      </p:scale>
      <p:origin x="0" y="-1087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288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CEBA05-2F10-437E-89B2-54F4D9FAF478}" type="doc">
      <dgm:prSet loTypeId="urn:microsoft.com/office/officeart/2005/8/layout/gear1" loCatId="cycle" qsTypeId="urn:microsoft.com/office/officeart/2005/8/quickstyle/3d5" qsCatId="3D" csTypeId="urn:microsoft.com/office/officeart/2005/8/colors/accent1_2" csCatId="accent1" phldr="1"/>
      <dgm:spPr/>
    </dgm:pt>
    <dgm:pt modelId="{DACAB5BA-B8B4-4D66-8B11-1D02259E020B}">
      <dgm:prSet phldrT="[Text]"/>
      <dgm:spPr/>
      <dgm:t>
        <a:bodyPr/>
        <a:lstStyle/>
        <a:p>
          <a:pPr algn="ctr"/>
          <a:r>
            <a:rPr lang="en-US" b="1">
              <a:latin typeface="Arial Black" pitchFamily="34" charset="0"/>
            </a:rPr>
            <a:t>Wisdom</a:t>
          </a:r>
        </a:p>
      </dgm:t>
    </dgm:pt>
    <dgm:pt modelId="{D76093C5-B96B-4182-8418-CFDB341D2418}" type="parTrans" cxnId="{0F63D9BC-9028-4C84-92D9-B4BDAB4F1E91}">
      <dgm:prSet/>
      <dgm:spPr/>
      <dgm:t>
        <a:bodyPr/>
        <a:lstStyle/>
        <a:p>
          <a:pPr algn="ctr"/>
          <a:endParaRPr lang="en-US"/>
        </a:p>
      </dgm:t>
    </dgm:pt>
    <dgm:pt modelId="{23718C41-0A1F-40BF-86BE-8A5476EC271E}" type="sibTrans" cxnId="{0F63D9BC-9028-4C84-92D9-B4BDAB4F1E91}">
      <dgm:prSet/>
      <dgm:spPr>
        <a:solidFill>
          <a:schemeClr val="accent1"/>
        </a:solidFill>
      </dgm:spPr>
      <dgm:t>
        <a:bodyPr/>
        <a:lstStyle/>
        <a:p>
          <a:pPr algn="ctr"/>
          <a:endParaRPr lang="en-US"/>
        </a:p>
      </dgm:t>
    </dgm:pt>
    <dgm:pt modelId="{663C1E13-76F9-4B70-A2F2-CA23180743CE}">
      <dgm:prSet phldrT="[Text]"/>
      <dgm:spPr/>
      <dgm:t>
        <a:bodyPr/>
        <a:lstStyle/>
        <a:p>
          <a:pPr algn="ctr"/>
          <a:r>
            <a:rPr lang="en-US">
              <a:latin typeface="Arial Black" pitchFamily="34" charset="0"/>
            </a:rPr>
            <a:t>Truth</a:t>
          </a:r>
          <a:r>
            <a:rPr lang="en-US"/>
            <a:t> </a:t>
          </a:r>
        </a:p>
      </dgm:t>
    </dgm:pt>
    <dgm:pt modelId="{637C3D51-3F4B-4277-8185-724806355FF8}" type="parTrans" cxnId="{32FAE72D-29B2-4404-A917-2C4136EE3C4F}">
      <dgm:prSet/>
      <dgm:spPr/>
      <dgm:t>
        <a:bodyPr/>
        <a:lstStyle/>
        <a:p>
          <a:pPr algn="ctr"/>
          <a:endParaRPr lang="en-US"/>
        </a:p>
      </dgm:t>
    </dgm:pt>
    <dgm:pt modelId="{188C389E-9423-41DE-9C5E-D4A7E95C7E62}" type="sibTrans" cxnId="{32FAE72D-29B2-4404-A917-2C4136EE3C4F}">
      <dgm:prSet/>
      <dgm:spPr/>
      <dgm:t>
        <a:bodyPr/>
        <a:lstStyle/>
        <a:p>
          <a:pPr algn="ctr"/>
          <a:endParaRPr lang="en-US"/>
        </a:p>
      </dgm:t>
    </dgm:pt>
    <dgm:pt modelId="{399ACE2F-90C5-48B1-9E65-700A32562848}">
      <dgm:prSet phldrT="[Text]"/>
      <dgm:spPr/>
      <dgm:t>
        <a:bodyPr/>
        <a:lstStyle/>
        <a:p>
          <a:pPr algn="ctr"/>
          <a:r>
            <a:rPr lang="en-US" b="1">
              <a:latin typeface="Arial Black" pitchFamily="34" charset="0"/>
            </a:rPr>
            <a:t>Servic</a:t>
          </a:r>
          <a:r>
            <a:rPr lang="en-US">
              <a:latin typeface="Arial Black" pitchFamily="34" charset="0"/>
            </a:rPr>
            <a:t>e</a:t>
          </a:r>
          <a:r>
            <a:rPr lang="en-US"/>
            <a:t> </a:t>
          </a:r>
        </a:p>
      </dgm:t>
    </dgm:pt>
    <dgm:pt modelId="{1911F9CB-1EEA-4FFD-A302-90DCBC7D11BE}" type="parTrans" cxnId="{7C4913C1-9DC8-4658-A4FC-A894F8F82CF0}">
      <dgm:prSet/>
      <dgm:spPr/>
      <dgm:t>
        <a:bodyPr/>
        <a:lstStyle/>
        <a:p>
          <a:pPr algn="ctr"/>
          <a:endParaRPr lang="en-US"/>
        </a:p>
      </dgm:t>
    </dgm:pt>
    <dgm:pt modelId="{DA82EADB-2721-42A0-95EA-F9B5521A38A6}" type="sibTrans" cxnId="{7C4913C1-9DC8-4658-A4FC-A894F8F82CF0}">
      <dgm:prSet/>
      <dgm:spPr/>
      <dgm:t>
        <a:bodyPr/>
        <a:lstStyle/>
        <a:p>
          <a:pPr algn="ctr"/>
          <a:endParaRPr lang="en-US"/>
        </a:p>
      </dgm:t>
    </dgm:pt>
    <dgm:pt modelId="{5ED88519-AC6C-4AA3-B76D-812B93A167E4}" type="pres">
      <dgm:prSet presAssocID="{F9CEBA05-2F10-437E-89B2-54F4D9FAF478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87622A90-D0D8-4EA3-BC0D-D537801AF2B1}" type="pres">
      <dgm:prSet presAssocID="{DACAB5BA-B8B4-4D66-8B11-1D02259E020B}" presName="gear1" presStyleLbl="node1" presStyleIdx="0" presStyleCnt="3" custLinFactNeighborX="1641" custLinFactNeighborY="-8205">
        <dgm:presLayoutVars>
          <dgm:chMax val="1"/>
          <dgm:bulletEnabled val="1"/>
        </dgm:presLayoutVars>
      </dgm:prSet>
      <dgm:spPr/>
    </dgm:pt>
    <dgm:pt modelId="{B6B6B41B-120B-4968-AB6A-FC6E7C8EF3C0}" type="pres">
      <dgm:prSet presAssocID="{DACAB5BA-B8B4-4D66-8B11-1D02259E020B}" presName="gear1srcNode" presStyleLbl="node1" presStyleIdx="0" presStyleCnt="3"/>
      <dgm:spPr/>
    </dgm:pt>
    <dgm:pt modelId="{8BC64EA7-2794-42B6-96C9-F39A52CB985A}" type="pres">
      <dgm:prSet presAssocID="{DACAB5BA-B8B4-4D66-8B11-1D02259E020B}" presName="gear1dstNode" presStyleLbl="node1" presStyleIdx="0" presStyleCnt="3"/>
      <dgm:spPr/>
    </dgm:pt>
    <dgm:pt modelId="{93300324-D62F-4E58-B882-734182BDB462}" type="pres">
      <dgm:prSet presAssocID="{663C1E13-76F9-4B70-A2F2-CA23180743CE}" presName="gear2" presStyleLbl="node1" presStyleIdx="1" presStyleCnt="3" custLinFactNeighborX="14632" custLinFactNeighborY="-8552">
        <dgm:presLayoutVars>
          <dgm:chMax val="1"/>
          <dgm:bulletEnabled val="1"/>
        </dgm:presLayoutVars>
      </dgm:prSet>
      <dgm:spPr/>
    </dgm:pt>
    <dgm:pt modelId="{B9330EE9-43E4-4FD4-8144-E92B1DD0FCDF}" type="pres">
      <dgm:prSet presAssocID="{663C1E13-76F9-4B70-A2F2-CA23180743CE}" presName="gear2srcNode" presStyleLbl="node1" presStyleIdx="1" presStyleCnt="3"/>
      <dgm:spPr/>
    </dgm:pt>
    <dgm:pt modelId="{4822A78E-EAEC-401F-941A-3A84E13E2357}" type="pres">
      <dgm:prSet presAssocID="{663C1E13-76F9-4B70-A2F2-CA23180743CE}" presName="gear2dstNode" presStyleLbl="node1" presStyleIdx="1" presStyleCnt="3"/>
      <dgm:spPr/>
    </dgm:pt>
    <dgm:pt modelId="{59EDF28D-6C67-49D0-B5A1-DE5C3CBA2292}" type="pres">
      <dgm:prSet presAssocID="{399ACE2F-90C5-48B1-9E65-700A32562848}" presName="gear3" presStyleLbl="node1" presStyleIdx="2" presStyleCnt="3"/>
      <dgm:spPr/>
    </dgm:pt>
    <dgm:pt modelId="{23DC08E4-3725-4448-BFFF-1CCEA2F2987E}" type="pres">
      <dgm:prSet presAssocID="{399ACE2F-90C5-48B1-9E65-700A32562848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7D3EFDB4-E5D1-439A-86D8-1FCF80D959BA}" type="pres">
      <dgm:prSet presAssocID="{399ACE2F-90C5-48B1-9E65-700A32562848}" presName="gear3srcNode" presStyleLbl="node1" presStyleIdx="2" presStyleCnt="3"/>
      <dgm:spPr/>
    </dgm:pt>
    <dgm:pt modelId="{9815588C-16D0-4475-B64C-847FC87C8C32}" type="pres">
      <dgm:prSet presAssocID="{399ACE2F-90C5-48B1-9E65-700A32562848}" presName="gear3dstNode" presStyleLbl="node1" presStyleIdx="2" presStyleCnt="3"/>
      <dgm:spPr/>
    </dgm:pt>
    <dgm:pt modelId="{398423B3-DD54-4226-99D7-017EFC1488DF}" type="pres">
      <dgm:prSet presAssocID="{23718C41-0A1F-40BF-86BE-8A5476EC271E}" presName="connector1" presStyleLbl="sibTrans2D1" presStyleIdx="0" presStyleCnt="3"/>
      <dgm:spPr/>
    </dgm:pt>
    <dgm:pt modelId="{6DF3A3A0-5919-4E69-80DD-61760D6340A0}" type="pres">
      <dgm:prSet presAssocID="{188C389E-9423-41DE-9C5E-D4A7E95C7E62}" presName="connector2" presStyleLbl="sibTrans2D1" presStyleIdx="1" presStyleCnt="3"/>
      <dgm:spPr/>
    </dgm:pt>
    <dgm:pt modelId="{A09CEA93-9338-4361-A5E6-CF85B6019F5A}" type="pres">
      <dgm:prSet presAssocID="{DA82EADB-2721-42A0-95EA-F9B5521A38A6}" presName="connector3" presStyleLbl="sibTrans2D1" presStyleIdx="2" presStyleCnt="3"/>
      <dgm:spPr/>
    </dgm:pt>
  </dgm:ptLst>
  <dgm:cxnLst>
    <dgm:cxn modelId="{D859160C-169C-49F1-A321-FD1980B47CFB}" type="presOf" srcId="{663C1E13-76F9-4B70-A2F2-CA23180743CE}" destId="{B9330EE9-43E4-4FD4-8144-E92B1DD0FCDF}" srcOrd="1" destOrd="0" presId="urn:microsoft.com/office/officeart/2005/8/layout/gear1"/>
    <dgm:cxn modelId="{67727811-B154-4406-B54F-DB3DC3B445EF}" type="presOf" srcId="{399ACE2F-90C5-48B1-9E65-700A32562848}" destId="{59EDF28D-6C67-49D0-B5A1-DE5C3CBA2292}" srcOrd="0" destOrd="0" presId="urn:microsoft.com/office/officeart/2005/8/layout/gear1"/>
    <dgm:cxn modelId="{FBB25F13-9202-43DD-8A8D-67A608A7A3CA}" type="presOf" srcId="{23718C41-0A1F-40BF-86BE-8A5476EC271E}" destId="{398423B3-DD54-4226-99D7-017EFC1488DF}" srcOrd="0" destOrd="0" presId="urn:microsoft.com/office/officeart/2005/8/layout/gear1"/>
    <dgm:cxn modelId="{8323A128-043F-49BC-915F-FC190D4D3FEC}" type="presOf" srcId="{663C1E13-76F9-4B70-A2F2-CA23180743CE}" destId="{4822A78E-EAEC-401F-941A-3A84E13E2357}" srcOrd="2" destOrd="0" presId="urn:microsoft.com/office/officeart/2005/8/layout/gear1"/>
    <dgm:cxn modelId="{32FAE72D-29B2-4404-A917-2C4136EE3C4F}" srcId="{F9CEBA05-2F10-437E-89B2-54F4D9FAF478}" destId="{663C1E13-76F9-4B70-A2F2-CA23180743CE}" srcOrd="1" destOrd="0" parTransId="{637C3D51-3F4B-4277-8185-724806355FF8}" sibTransId="{188C389E-9423-41DE-9C5E-D4A7E95C7E62}"/>
    <dgm:cxn modelId="{BDDC286E-033D-44AC-BFD0-FB023381987F}" type="presOf" srcId="{663C1E13-76F9-4B70-A2F2-CA23180743CE}" destId="{93300324-D62F-4E58-B882-734182BDB462}" srcOrd="0" destOrd="0" presId="urn:microsoft.com/office/officeart/2005/8/layout/gear1"/>
    <dgm:cxn modelId="{C6E50F72-7205-42C2-BEAA-7CB32A5B63A2}" type="presOf" srcId="{F9CEBA05-2F10-437E-89B2-54F4D9FAF478}" destId="{5ED88519-AC6C-4AA3-B76D-812B93A167E4}" srcOrd="0" destOrd="0" presId="urn:microsoft.com/office/officeart/2005/8/layout/gear1"/>
    <dgm:cxn modelId="{CE02717F-D7F4-4573-9DAF-DE69DC01DE7F}" type="presOf" srcId="{DACAB5BA-B8B4-4D66-8B11-1D02259E020B}" destId="{B6B6B41B-120B-4968-AB6A-FC6E7C8EF3C0}" srcOrd="1" destOrd="0" presId="urn:microsoft.com/office/officeart/2005/8/layout/gear1"/>
    <dgm:cxn modelId="{AA6CA982-36F9-43DD-8033-9EF2E12D96F9}" type="presOf" srcId="{DA82EADB-2721-42A0-95EA-F9B5521A38A6}" destId="{A09CEA93-9338-4361-A5E6-CF85B6019F5A}" srcOrd="0" destOrd="0" presId="urn:microsoft.com/office/officeart/2005/8/layout/gear1"/>
    <dgm:cxn modelId="{F9FE72A4-9ED1-4534-B242-F301223E76A0}" type="presOf" srcId="{399ACE2F-90C5-48B1-9E65-700A32562848}" destId="{23DC08E4-3725-4448-BFFF-1CCEA2F2987E}" srcOrd="1" destOrd="0" presId="urn:microsoft.com/office/officeart/2005/8/layout/gear1"/>
    <dgm:cxn modelId="{0F63D9BC-9028-4C84-92D9-B4BDAB4F1E91}" srcId="{F9CEBA05-2F10-437E-89B2-54F4D9FAF478}" destId="{DACAB5BA-B8B4-4D66-8B11-1D02259E020B}" srcOrd="0" destOrd="0" parTransId="{D76093C5-B96B-4182-8418-CFDB341D2418}" sibTransId="{23718C41-0A1F-40BF-86BE-8A5476EC271E}"/>
    <dgm:cxn modelId="{7C4913C1-9DC8-4658-A4FC-A894F8F82CF0}" srcId="{F9CEBA05-2F10-437E-89B2-54F4D9FAF478}" destId="{399ACE2F-90C5-48B1-9E65-700A32562848}" srcOrd="2" destOrd="0" parTransId="{1911F9CB-1EEA-4FFD-A302-90DCBC7D11BE}" sibTransId="{DA82EADB-2721-42A0-95EA-F9B5521A38A6}"/>
    <dgm:cxn modelId="{C0C87BC7-53FB-41BA-AB2C-C8D7B93B9165}" type="presOf" srcId="{188C389E-9423-41DE-9C5E-D4A7E95C7E62}" destId="{6DF3A3A0-5919-4E69-80DD-61760D6340A0}" srcOrd="0" destOrd="0" presId="urn:microsoft.com/office/officeart/2005/8/layout/gear1"/>
    <dgm:cxn modelId="{892165DA-76ED-4724-B177-3B850925BBA8}" type="presOf" srcId="{DACAB5BA-B8B4-4D66-8B11-1D02259E020B}" destId="{8BC64EA7-2794-42B6-96C9-F39A52CB985A}" srcOrd="2" destOrd="0" presId="urn:microsoft.com/office/officeart/2005/8/layout/gear1"/>
    <dgm:cxn modelId="{F19236E6-1453-45E3-A0EE-8E9AE39592EA}" type="presOf" srcId="{DACAB5BA-B8B4-4D66-8B11-1D02259E020B}" destId="{87622A90-D0D8-4EA3-BC0D-D537801AF2B1}" srcOrd="0" destOrd="0" presId="urn:microsoft.com/office/officeart/2005/8/layout/gear1"/>
    <dgm:cxn modelId="{649C9EEB-9BDB-463B-A785-ED3C3E9F8B14}" type="presOf" srcId="{399ACE2F-90C5-48B1-9E65-700A32562848}" destId="{9815588C-16D0-4475-B64C-847FC87C8C32}" srcOrd="3" destOrd="0" presId="urn:microsoft.com/office/officeart/2005/8/layout/gear1"/>
    <dgm:cxn modelId="{90A47EFC-4924-4FF5-99DB-49C432C8EF1D}" type="presOf" srcId="{399ACE2F-90C5-48B1-9E65-700A32562848}" destId="{7D3EFDB4-E5D1-439A-86D8-1FCF80D959BA}" srcOrd="2" destOrd="0" presId="urn:microsoft.com/office/officeart/2005/8/layout/gear1"/>
    <dgm:cxn modelId="{B26D895F-2A84-4249-92A5-0DD13E820D09}" type="presParOf" srcId="{5ED88519-AC6C-4AA3-B76D-812B93A167E4}" destId="{87622A90-D0D8-4EA3-BC0D-D537801AF2B1}" srcOrd="0" destOrd="0" presId="urn:microsoft.com/office/officeart/2005/8/layout/gear1"/>
    <dgm:cxn modelId="{871381AF-0FC7-437A-A9F7-624F80AB48B1}" type="presParOf" srcId="{5ED88519-AC6C-4AA3-B76D-812B93A167E4}" destId="{B6B6B41B-120B-4968-AB6A-FC6E7C8EF3C0}" srcOrd="1" destOrd="0" presId="urn:microsoft.com/office/officeart/2005/8/layout/gear1"/>
    <dgm:cxn modelId="{8E26EC3E-CD15-48CB-9179-B19C66DA09CC}" type="presParOf" srcId="{5ED88519-AC6C-4AA3-B76D-812B93A167E4}" destId="{8BC64EA7-2794-42B6-96C9-F39A52CB985A}" srcOrd="2" destOrd="0" presId="urn:microsoft.com/office/officeart/2005/8/layout/gear1"/>
    <dgm:cxn modelId="{537A1D56-F19D-4A1D-BCC0-B214FA99D06A}" type="presParOf" srcId="{5ED88519-AC6C-4AA3-B76D-812B93A167E4}" destId="{93300324-D62F-4E58-B882-734182BDB462}" srcOrd="3" destOrd="0" presId="urn:microsoft.com/office/officeart/2005/8/layout/gear1"/>
    <dgm:cxn modelId="{3F46835E-2158-4E6F-A376-D53D30F05078}" type="presParOf" srcId="{5ED88519-AC6C-4AA3-B76D-812B93A167E4}" destId="{B9330EE9-43E4-4FD4-8144-E92B1DD0FCDF}" srcOrd="4" destOrd="0" presId="urn:microsoft.com/office/officeart/2005/8/layout/gear1"/>
    <dgm:cxn modelId="{46C83C2C-240F-484F-9F86-5081F04BDD17}" type="presParOf" srcId="{5ED88519-AC6C-4AA3-B76D-812B93A167E4}" destId="{4822A78E-EAEC-401F-941A-3A84E13E2357}" srcOrd="5" destOrd="0" presId="urn:microsoft.com/office/officeart/2005/8/layout/gear1"/>
    <dgm:cxn modelId="{FA33B724-290C-4737-9ED7-4C441C369063}" type="presParOf" srcId="{5ED88519-AC6C-4AA3-B76D-812B93A167E4}" destId="{59EDF28D-6C67-49D0-B5A1-DE5C3CBA2292}" srcOrd="6" destOrd="0" presId="urn:microsoft.com/office/officeart/2005/8/layout/gear1"/>
    <dgm:cxn modelId="{FCEBD1B6-0EE7-4398-B377-56C8AED46F65}" type="presParOf" srcId="{5ED88519-AC6C-4AA3-B76D-812B93A167E4}" destId="{23DC08E4-3725-4448-BFFF-1CCEA2F2987E}" srcOrd="7" destOrd="0" presId="urn:microsoft.com/office/officeart/2005/8/layout/gear1"/>
    <dgm:cxn modelId="{988CCF66-F176-4EF4-9CE7-A13386BF2230}" type="presParOf" srcId="{5ED88519-AC6C-4AA3-B76D-812B93A167E4}" destId="{7D3EFDB4-E5D1-439A-86D8-1FCF80D959BA}" srcOrd="8" destOrd="0" presId="urn:microsoft.com/office/officeart/2005/8/layout/gear1"/>
    <dgm:cxn modelId="{4E914666-0FAF-43A4-BC46-E90649D46126}" type="presParOf" srcId="{5ED88519-AC6C-4AA3-B76D-812B93A167E4}" destId="{9815588C-16D0-4475-B64C-847FC87C8C32}" srcOrd="9" destOrd="0" presId="urn:microsoft.com/office/officeart/2005/8/layout/gear1"/>
    <dgm:cxn modelId="{0E360A88-56D0-46B9-BE37-50DF6CBAB189}" type="presParOf" srcId="{5ED88519-AC6C-4AA3-B76D-812B93A167E4}" destId="{398423B3-DD54-4226-99D7-017EFC1488DF}" srcOrd="10" destOrd="0" presId="urn:microsoft.com/office/officeart/2005/8/layout/gear1"/>
    <dgm:cxn modelId="{2CF46AA6-438C-4DC0-9AA7-3D59322BB66E}" type="presParOf" srcId="{5ED88519-AC6C-4AA3-B76D-812B93A167E4}" destId="{6DF3A3A0-5919-4E69-80DD-61760D6340A0}" srcOrd="11" destOrd="0" presId="urn:microsoft.com/office/officeart/2005/8/layout/gear1"/>
    <dgm:cxn modelId="{9EC1C62D-1C0E-4457-B861-5A220FF0A834}" type="presParOf" srcId="{5ED88519-AC6C-4AA3-B76D-812B93A167E4}" destId="{A09CEA93-9338-4361-A5E6-CF85B6019F5A}" srcOrd="12" destOrd="0" presId="urn:microsoft.com/office/officeart/2005/8/layout/gear1"/>
  </dgm:cxnLst>
  <dgm:bg>
    <a:solidFill>
      <a:schemeClr val="bg2">
        <a:lumMod val="9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814DB71-992B-42A7-9C87-8A4AF3B9790C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515B59B-A1E9-4984-B9C7-88AF1099BE56}">
      <dgm:prSet/>
      <dgm:spPr/>
      <dgm:t>
        <a:bodyPr/>
        <a:lstStyle/>
        <a:p>
          <a:r>
            <a:rPr lang="en-US" b="1"/>
            <a:t>Primary (recommended textbooks) </a:t>
          </a:r>
          <a:endParaRPr lang="en-US"/>
        </a:p>
      </dgm:t>
    </dgm:pt>
    <dgm:pt modelId="{F3928CFA-DE4E-4A3E-9A2A-FA71F841AE8B}" type="parTrans" cxnId="{37FE38AA-DB29-499E-98E7-0D9C3939DCE2}">
      <dgm:prSet/>
      <dgm:spPr/>
      <dgm:t>
        <a:bodyPr/>
        <a:lstStyle/>
        <a:p>
          <a:endParaRPr lang="en-US"/>
        </a:p>
      </dgm:t>
    </dgm:pt>
    <dgm:pt modelId="{04790368-2FD9-4AD6-894D-F7906C3572D2}" type="sibTrans" cxnId="{37FE38AA-DB29-499E-98E7-0D9C3939DCE2}">
      <dgm:prSet/>
      <dgm:spPr/>
      <dgm:t>
        <a:bodyPr/>
        <a:lstStyle/>
        <a:p>
          <a:endParaRPr lang="en-US"/>
        </a:p>
      </dgm:t>
    </dgm:pt>
    <dgm:pt modelId="{1BF55EBD-2D94-432D-9FF9-124F5A5D8938}">
      <dgm:prSet/>
      <dgm:spPr/>
      <dgm:t>
        <a:bodyPr/>
        <a:lstStyle/>
        <a:p>
          <a:r>
            <a:rPr lang="en-US" dirty="0"/>
            <a:t>J Parks textbook of Preventive &amp; social Medicine. Ch.3 Pages 75&lt;( 26</a:t>
          </a:r>
          <a:r>
            <a:rPr lang="en-US" baseline="30000" dirty="0"/>
            <a:t>th</a:t>
          </a:r>
          <a:r>
            <a:rPr lang="en-US" dirty="0"/>
            <a:t> edition) </a:t>
          </a:r>
        </a:p>
      </dgm:t>
    </dgm:pt>
    <dgm:pt modelId="{0CCE0A43-C892-465E-9732-2141A7087370}" type="parTrans" cxnId="{F81289B9-3428-431C-883D-8D797B1564DE}">
      <dgm:prSet/>
      <dgm:spPr/>
      <dgm:t>
        <a:bodyPr/>
        <a:lstStyle/>
        <a:p>
          <a:endParaRPr lang="en-US"/>
        </a:p>
      </dgm:t>
    </dgm:pt>
    <dgm:pt modelId="{7719A638-90F7-4604-A1FB-04EDB9C8BC1F}" type="sibTrans" cxnId="{F81289B9-3428-431C-883D-8D797B1564DE}">
      <dgm:prSet/>
      <dgm:spPr/>
      <dgm:t>
        <a:bodyPr/>
        <a:lstStyle/>
        <a:p>
          <a:endParaRPr lang="en-US"/>
        </a:p>
      </dgm:t>
    </dgm:pt>
    <dgm:pt modelId="{82C73A6F-F016-43E1-8168-55C8136F3A8D}">
      <dgm:prSet/>
      <dgm:spPr/>
      <dgm:t>
        <a:bodyPr/>
        <a:lstStyle/>
        <a:p>
          <a:r>
            <a:rPr lang="en-US" dirty="0"/>
            <a:t>Textbook of Community Medicine &amp; Public Health. By Muhammad </a:t>
          </a:r>
          <a:r>
            <a:rPr lang="en-US" dirty="0" err="1"/>
            <a:t>Illyas</a:t>
          </a:r>
          <a:r>
            <a:rPr lang="en-US" dirty="0"/>
            <a:t> , Dr </a:t>
          </a:r>
          <a:r>
            <a:rPr lang="en-US" dirty="0" err="1"/>
            <a:t>Irfanullah</a:t>
          </a:r>
          <a:r>
            <a:rPr lang="en-US" dirty="0"/>
            <a:t> Siddiqui Ch.4 (latest edition) </a:t>
          </a:r>
        </a:p>
      </dgm:t>
    </dgm:pt>
    <dgm:pt modelId="{8AA2A3F1-F9BA-4D43-841A-6076B7041041}" type="parTrans" cxnId="{2346B9DB-EB4C-4CE3-A062-EB4248DCE5B7}">
      <dgm:prSet/>
      <dgm:spPr/>
      <dgm:t>
        <a:bodyPr/>
        <a:lstStyle/>
        <a:p>
          <a:endParaRPr lang="en-US"/>
        </a:p>
      </dgm:t>
    </dgm:pt>
    <dgm:pt modelId="{EC53858B-B7EC-43F8-B539-5D4DB699D7C4}" type="sibTrans" cxnId="{2346B9DB-EB4C-4CE3-A062-EB4248DCE5B7}">
      <dgm:prSet/>
      <dgm:spPr/>
      <dgm:t>
        <a:bodyPr/>
        <a:lstStyle/>
        <a:p>
          <a:endParaRPr lang="en-US"/>
        </a:p>
      </dgm:t>
    </dgm:pt>
    <dgm:pt modelId="{76B60DDF-E554-4DB2-9920-056A70882DA3}">
      <dgm:prSet/>
      <dgm:spPr/>
      <dgm:t>
        <a:bodyPr/>
        <a:lstStyle/>
        <a:p>
          <a:r>
            <a:rPr lang="en-US" b="1"/>
            <a:t>Additional readings </a:t>
          </a:r>
          <a:endParaRPr lang="en-US"/>
        </a:p>
      </dgm:t>
    </dgm:pt>
    <dgm:pt modelId="{0D8C8AC7-799B-4DEC-BDCE-EEB9E4B7D809}" type="parTrans" cxnId="{EB800B68-4EE5-4415-9E2E-E5E1F58D25F5}">
      <dgm:prSet/>
      <dgm:spPr/>
      <dgm:t>
        <a:bodyPr/>
        <a:lstStyle/>
        <a:p>
          <a:endParaRPr lang="en-US"/>
        </a:p>
      </dgm:t>
    </dgm:pt>
    <dgm:pt modelId="{A9F5321A-2A13-42B0-B5FF-AF7FF519C071}" type="sibTrans" cxnId="{EB800B68-4EE5-4415-9E2E-E5E1F58D25F5}">
      <dgm:prSet/>
      <dgm:spPr/>
      <dgm:t>
        <a:bodyPr/>
        <a:lstStyle/>
        <a:p>
          <a:endParaRPr lang="en-US"/>
        </a:p>
      </dgm:t>
    </dgm:pt>
    <dgm:pt modelId="{AB1BC0B8-8470-45E5-9348-55150925E571}">
      <dgm:prSet/>
      <dgm:spPr/>
      <dgm:t>
        <a:bodyPr/>
        <a:lstStyle/>
        <a:p>
          <a:r>
            <a:rPr lang="en-US"/>
            <a:t>Epidemiology by Leon Gordis </a:t>
          </a:r>
        </a:p>
      </dgm:t>
    </dgm:pt>
    <dgm:pt modelId="{AE55A433-EC4D-4B02-8AEE-5AFA19159EDB}" type="parTrans" cxnId="{2544DC4D-A014-489F-8E50-02E331CFC3A6}">
      <dgm:prSet/>
      <dgm:spPr/>
      <dgm:t>
        <a:bodyPr/>
        <a:lstStyle/>
        <a:p>
          <a:endParaRPr lang="en-US"/>
        </a:p>
      </dgm:t>
    </dgm:pt>
    <dgm:pt modelId="{D4518FA7-77F3-4B14-87CE-CF6B0A11FE06}" type="sibTrans" cxnId="{2544DC4D-A014-489F-8E50-02E331CFC3A6}">
      <dgm:prSet/>
      <dgm:spPr/>
      <dgm:t>
        <a:bodyPr/>
        <a:lstStyle/>
        <a:p>
          <a:endParaRPr lang="en-US"/>
        </a:p>
      </dgm:t>
    </dgm:pt>
    <dgm:pt modelId="{338B401D-FBDD-44B8-958B-B5DC78D6D075}" type="pres">
      <dgm:prSet presAssocID="{2814DB71-992B-42A7-9C87-8A4AF3B9790C}" presName="Name0" presStyleCnt="0">
        <dgm:presLayoutVars>
          <dgm:dir/>
          <dgm:animLvl val="lvl"/>
          <dgm:resizeHandles val="exact"/>
        </dgm:presLayoutVars>
      </dgm:prSet>
      <dgm:spPr/>
    </dgm:pt>
    <dgm:pt modelId="{A8A4E4E7-9A9F-48C3-946B-BEF2DEACC4B7}" type="pres">
      <dgm:prSet presAssocID="{7515B59B-A1E9-4984-B9C7-88AF1099BE56}" presName="composite" presStyleCnt="0"/>
      <dgm:spPr/>
    </dgm:pt>
    <dgm:pt modelId="{50E5C7BD-5A87-4430-B640-51C4DB8EC3B3}" type="pres">
      <dgm:prSet presAssocID="{7515B59B-A1E9-4984-B9C7-88AF1099BE56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7DE4B240-F910-4543-AEBF-61C51128A1E8}" type="pres">
      <dgm:prSet presAssocID="{7515B59B-A1E9-4984-B9C7-88AF1099BE56}" presName="desTx" presStyleLbl="alignAccFollowNode1" presStyleIdx="0" presStyleCnt="2">
        <dgm:presLayoutVars>
          <dgm:bulletEnabled val="1"/>
        </dgm:presLayoutVars>
      </dgm:prSet>
      <dgm:spPr/>
    </dgm:pt>
    <dgm:pt modelId="{D4A95DC3-CE84-4DE9-ADA0-48ABB405CFD1}" type="pres">
      <dgm:prSet presAssocID="{04790368-2FD9-4AD6-894D-F7906C3572D2}" presName="space" presStyleCnt="0"/>
      <dgm:spPr/>
    </dgm:pt>
    <dgm:pt modelId="{C5F405C8-8761-46A8-8738-BF042F30F25C}" type="pres">
      <dgm:prSet presAssocID="{76B60DDF-E554-4DB2-9920-056A70882DA3}" presName="composite" presStyleCnt="0"/>
      <dgm:spPr/>
    </dgm:pt>
    <dgm:pt modelId="{B313A1F6-9E3E-481B-B710-F2C01AEE17D1}" type="pres">
      <dgm:prSet presAssocID="{76B60DDF-E554-4DB2-9920-056A70882DA3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4EF2150C-86B5-46C0-857D-4A5FE5EE569F}" type="pres">
      <dgm:prSet presAssocID="{76B60DDF-E554-4DB2-9920-056A70882DA3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A0ABEB11-582A-40A8-87E3-6F9BFC4983D7}" type="presOf" srcId="{1BF55EBD-2D94-432D-9FF9-124F5A5D8938}" destId="{7DE4B240-F910-4543-AEBF-61C51128A1E8}" srcOrd="0" destOrd="0" presId="urn:microsoft.com/office/officeart/2005/8/layout/hList1"/>
    <dgm:cxn modelId="{A235D544-3B65-4F73-B790-AE254282DF98}" type="presOf" srcId="{82C73A6F-F016-43E1-8168-55C8136F3A8D}" destId="{7DE4B240-F910-4543-AEBF-61C51128A1E8}" srcOrd="0" destOrd="1" presId="urn:microsoft.com/office/officeart/2005/8/layout/hList1"/>
    <dgm:cxn modelId="{EB800B68-4EE5-4415-9E2E-E5E1F58D25F5}" srcId="{2814DB71-992B-42A7-9C87-8A4AF3B9790C}" destId="{76B60DDF-E554-4DB2-9920-056A70882DA3}" srcOrd="1" destOrd="0" parTransId="{0D8C8AC7-799B-4DEC-BDCE-EEB9E4B7D809}" sibTransId="{A9F5321A-2A13-42B0-B5FF-AF7FF519C071}"/>
    <dgm:cxn modelId="{2544DC4D-A014-489F-8E50-02E331CFC3A6}" srcId="{76B60DDF-E554-4DB2-9920-056A70882DA3}" destId="{AB1BC0B8-8470-45E5-9348-55150925E571}" srcOrd="0" destOrd="0" parTransId="{AE55A433-EC4D-4B02-8AEE-5AFA19159EDB}" sibTransId="{D4518FA7-77F3-4B14-87CE-CF6B0A11FE06}"/>
    <dgm:cxn modelId="{5ADA0B76-8233-48B2-BC7F-1B91C70F6760}" type="presOf" srcId="{AB1BC0B8-8470-45E5-9348-55150925E571}" destId="{4EF2150C-86B5-46C0-857D-4A5FE5EE569F}" srcOrd="0" destOrd="0" presId="urn:microsoft.com/office/officeart/2005/8/layout/hList1"/>
    <dgm:cxn modelId="{37FE38AA-DB29-499E-98E7-0D9C3939DCE2}" srcId="{2814DB71-992B-42A7-9C87-8A4AF3B9790C}" destId="{7515B59B-A1E9-4984-B9C7-88AF1099BE56}" srcOrd="0" destOrd="0" parTransId="{F3928CFA-DE4E-4A3E-9A2A-FA71F841AE8B}" sibTransId="{04790368-2FD9-4AD6-894D-F7906C3572D2}"/>
    <dgm:cxn modelId="{F81289B9-3428-431C-883D-8D797B1564DE}" srcId="{7515B59B-A1E9-4984-B9C7-88AF1099BE56}" destId="{1BF55EBD-2D94-432D-9FF9-124F5A5D8938}" srcOrd="0" destOrd="0" parTransId="{0CCE0A43-C892-465E-9732-2141A7087370}" sibTransId="{7719A638-90F7-4604-A1FB-04EDB9C8BC1F}"/>
    <dgm:cxn modelId="{7CA758C6-8251-46A6-BB81-714AC622B525}" type="presOf" srcId="{2814DB71-992B-42A7-9C87-8A4AF3B9790C}" destId="{338B401D-FBDD-44B8-958B-B5DC78D6D075}" srcOrd="0" destOrd="0" presId="urn:microsoft.com/office/officeart/2005/8/layout/hList1"/>
    <dgm:cxn modelId="{2E8A49D2-AD83-4D93-A66A-89D16EB58717}" type="presOf" srcId="{7515B59B-A1E9-4984-B9C7-88AF1099BE56}" destId="{50E5C7BD-5A87-4430-B640-51C4DB8EC3B3}" srcOrd="0" destOrd="0" presId="urn:microsoft.com/office/officeart/2005/8/layout/hList1"/>
    <dgm:cxn modelId="{2346B9DB-EB4C-4CE3-A062-EB4248DCE5B7}" srcId="{7515B59B-A1E9-4984-B9C7-88AF1099BE56}" destId="{82C73A6F-F016-43E1-8168-55C8136F3A8D}" srcOrd="1" destOrd="0" parTransId="{8AA2A3F1-F9BA-4D43-841A-6076B7041041}" sibTransId="{EC53858B-B7EC-43F8-B539-5D4DB699D7C4}"/>
    <dgm:cxn modelId="{314620FF-4A8F-41E4-BB11-DAD1605D1A9C}" type="presOf" srcId="{76B60DDF-E554-4DB2-9920-056A70882DA3}" destId="{B313A1F6-9E3E-481B-B710-F2C01AEE17D1}" srcOrd="0" destOrd="0" presId="urn:microsoft.com/office/officeart/2005/8/layout/hList1"/>
    <dgm:cxn modelId="{297DB043-3D7B-45E5-90E2-5F4CFF0AC78E}" type="presParOf" srcId="{338B401D-FBDD-44B8-958B-B5DC78D6D075}" destId="{A8A4E4E7-9A9F-48C3-946B-BEF2DEACC4B7}" srcOrd="0" destOrd="0" presId="urn:microsoft.com/office/officeart/2005/8/layout/hList1"/>
    <dgm:cxn modelId="{941F0D06-CB74-4E7A-8EE1-85D17D297F5F}" type="presParOf" srcId="{A8A4E4E7-9A9F-48C3-946B-BEF2DEACC4B7}" destId="{50E5C7BD-5A87-4430-B640-51C4DB8EC3B3}" srcOrd="0" destOrd="0" presId="urn:microsoft.com/office/officeart/2005/8/layout/hList1"/>
    <dgm:cxn modelId="{F8679982-7FFB-4BB1-81F8-0DAD4968FC77}" type="presParOf" srcId="{A8A4E4E7-9A9F-48C3-946B-BEF2DEACC4B7}" destId="{7DE4B240-F910-4543-AEBF-61C51128A1E8}" srcOrd="1" destOrd="0" presId="urn:microsoft.com/office/officeart/2005/8/layout/hList1"/>
    <dgm:cxn modelId="{4A5DE016-C0EE-4BFA-A1F7-5B128D7F6121}" type="presParOf" srcId="{338B401D-FBDD-44B8-958B-B5DC78D6D075}" destId="{D4A95DC3-CE84-4DE9-ADA0-48ABB405CFD1}" srcOrd="1" destOrd="0" presId="urn:microsoft.com/office/officeart/2005/8/layout/hList1"/>
    <dgm:cxn modelId="{181D8AFA-FDF7-49A2-A274-87207FD99EDC}" type="presParOf" srcId="{338B401D-FBDD-44B8-958B-B5DC78D6D075}" destId="{C5F405C8-8761-46A8-8738-BF042F30F25C}" srcOrd="2" destOrd="0" presId="urn:microsoft.com/office/officeart/2005/8/layout/hList1"/>
    <dgm:cxn modelId="{97290593-5B2B-4382-A4F4-0FFA1E71E8E7}" type="presParOf" srcId="{C5F405C8-8761-46A8-8738-BF042F30F25C}" destId="{B313A1F6-9E3E-481B-B710-F2C01AEE17D1}" srcOrd="0" destOrd="0" presId="urn:microsoft.com/office/officeart/2005/8/layout/hList1"/>
    <dgm:cxn modelId="{45630545-E50B-435F-85AF-A5B2BF978B23}" type="presParOf" srcId="{C5F405C8-8761-46A8-8738-BF042F30F25C}" destId="{4EF2150C-86B5-46C0-857D-4A5FE5EE569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5FD56F8-CBBA-4CE5-A023-6AF96DCE63DA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101EE8E-5DC7-4206-A87A-778587A90302}">
      <dgm:prSet custT="1"/>
      <dgm:spPr/>
      <dgm:t>
        <a:bodyPr/>
        <a:lstStyle/>
        <a:p>
          <a:r>
            <a:rPr lang="en-US" sz="2400"/>
            <a:t>The researcher </a:t>
          </a:r>
          <a:r>
            <a:rPr lang="en-US" sz="2400" b="1"/>
            <a:t>intervene</a:t>
          </a:r>
          <a:r>
            <a:rPr lang="en-US" sz="2400"/>
            <a:t> </a:t>
          </a:r>
          <a:r>
            <a:rPr lang="en-US" sz="2400" b="1"/>
            <a:t>or</a:t>
          </a:r>
          <a:r>
            <a:rPr lang="en-US" sz="2400"/>
            <a:t> </a:t>
          </a:r>
          <a:r>
            <a:rPr lang="en-US" sz="2400" b="1"/>
            <a:t>manipulates, creates a situation </a:t>
          </a:r>
          <a:r>
            <a:rPr lang="en-US" sz="2400"/>
            <a:t>and measures the effects of the manipulation. </a:t>
          </a:r>
        </a:p>
      </dgm:t>
    </dgm:pt>
    <dgm:pt modelId="{1102B714-B448-4634-BA59-FAA65FC61341}" type="parTrans" cxnId="{D4D437A5-6D61-4CEB-9820-9B4C2F452ACC}">
      <dgm:prSet/>
      <dgm:spPr/>
      <dgm:t>
        <a:bodyPr/>
        <a:lstStyle/>
        <a:p>
          <a:endParaRPr lang="en-US" sz="2400"/>
        </a:p>
      </dgm:t>
    </dgm:pt>
    <dgm:pt modelId="{E148CF5F-591F-4358-A932-B1CDC9277CE6}" type="sibTrans" cxnId="{D4D437A5-6D61-4CEB-9820-9B4C2F452ACC}">
      <dgm:prSet/>
      <dgm:spPr/>
      <dgm:t>
        <a:bodyPr/>
        <a:lstStyle/>
        <a:p>
          <a:endParaRPr lang="en-US" sz="2400"/>
        </a:p>
      </dgm:t>
    </dgm:pt>
    <dgm:pt modelId="{DD2FC67A-A3E3-4BFB-B07C-4EABBD84B4EB}">
      <dgm:prSet custT="1"/>
      <dgm:spPr/>
      <dgm:t>
        <a:bodyPr/>
        <a:lstStyle/>
        <a:p>
          <a:r>
            <a:rPr lang="en-US" sz="2400"/>
            <a:t>Study conditions are under direct </a:t>
          </a:r>
          <a:r>
            <a:rPr lang="en-US" sz="2400" b="1"/>
            <a:t>control</a:t>
          </a:r>
          <a:r>
            <a:rPr lang="en-US" sz="2400"/>
            <a:t> of the researcher. </a:t>
          </a:r>
          <a:r>
            <a:rPr lang="en-US" sz="2400" b="1"/>
            <a:t>(ideal)</a:t>
          </a:r>
          <a:endParaRPr lang="en-US" sz="2400"/>
        </a:p>
      </dgm:t>
    </dgm:pt>
    <dgm:pt modelId="{D1575A7C-43EA-45C8-9A4F-888737CCEDA9}" type="parTrans" cxnId="{A4D2147A-9DB4-422B-A363-9428BB802080}">
      <dgm:prSet/>
      <dgm:spPr/>
      <dgm:t>
        <a:bodyPr/>
        <a:lstStyle/>
        <a:p>
          <a:endParaRPr lang="en-US" sz="2400"/>
        </a:p>
      </dgm:t>
    </dgm:pt>
    <dgm:pt modelId="{D88650A4-0548-4F4A-A7FD-399D372C29E1}" type="sibTrans" cxnId="{A4D2147A-9DB4-422B-A363-9428BB802080}">
      <dgm:prSet/>
      <dgm:spPr/>
      <dgm:t>
        <a:bodyPr/>
        <a:lstStyle/>
        <a:p>
          <a:endParaRPr lang="en-US" sz="2400"/>
        </a:p>
      </dgm:t>
    </dgm:pt>
    <dgm:pt modelId="{8F8E9BF7-676A-409C-B5DD-74B7371D544D}">
      <dgm:prSet custT="1"/>
      <dgm:spPr/>
      <dgm:t>
        <a:bodyPr/>
        <a:lstStyle/>
        <a:p>
          <a:r>
            <a:rPr lang="en-US" sz="2400"/>
            <a:t>Two groups are </a:t>
          </a:r>
          <a:r>
            <a:rPr lang="en-US" sz="2400" b="1"/>
            <a:t>compared</a:t>
          </a:r>
          <a:r>
            <a:rPr lang="en-US" sz="2400"/>
            <a:t>, in one intervention was done and other with no intervention for the difference in outcome</a:t>
          </a:r>
        </a:p>
      </dgm:t>
    </dgm:pt>
    <dgm:pt modelId="{355D4509-390D-48BF-B67A-679830B4002A}" type="parTrans" cxnId="{F3EFBEE3-0E2F-4DFF-9B07-1287857F08CC}">
      <dgm:prSet/>
      <dgm:spPr/>
      <dgm:t>
        <a:bodyPr/>
        <a:lstStyle/>
        <a:p>
          <a:endParaRPr lang="en-US" sz="2400"/>
        </a:p>
      </dgm:t>
    </dgm:pt>
    <dgm:pt modelId="{4D380C79-A94E-4B25-AD43-E14ED8354CCB}" type="sibTrans" cxnId="{F3EFBEE3-0E2F-4DFF-9B07-1287857F08CC}">
      <dgm:prSet/>
      <dgm:spPr/>
      <dgm:t>
        <a:bodyPr/>
        <a:lstStyle/>
        <a:p>
          <a:endParaRPr lang="en-US" sz="2400"/>
        </a:p>
      </dgm:t>
    </dgm:pt>
    <dgm:pt modelId="{71EA984F-9040-4915-ABC3-33AB5B7E4BA6}" type="pres">
      <dgm:prSet presAssocID="{B5FD56F8-CBBA-4CE5-A023-6AF96DCE63DA}" presName="Name0" presStyleCnt="0">
        <dgm:presLayoutVars>
          <dgm:dir/>
          <dgm:animLvl val="lvl"/>
          <dgm:resizeHandles val="exact"/>
        </dgm:presLayoutVars>
      </dgm:prSet>
      <dgm:spPr/>
    </dgm:pt>
    <dgm:pt modelId="{EE7B63F0-06BF-4A50-AF57-E505D2027E61}" type="pres">
      <dgm:prSet presAssocID="{8F8E9BF7-676A-409C-B5DD-74B7371D544D}" presName="boxAndChildren" presStyleCnt="0"/>
      <dgm:spPr/>
    </dgm:pt>
    <dgm:pt modelId="{1C90E115-2C4F-4805-84E6-9998229AEBE9}" type="pres">
      <dgm:prSet presAssocID="{8F8E9BF7-676A-409C-B5DD-74B7371D544D}" presName="parentTextBox" presStyleLbl="node1" presStyleIdx="0" presStyleCnt="3"/>
      <dgm:spPr/>
    </dgm:pt>
    <dgm:pt modelId="{68F6F823-6391-4632-B7B7-9F7E3F8F0CD8}" type="pres">
      <dgm:prSet presAssocID="{D88650A4-0548-4F4A-A7FD-399D372C29E1}" presName="sp" presStyleCnt="0"/>
      <dgm:spPr/>
    </dgm:pt>
    <dgm:pt modelId="{710CA4DE-AC04-43A8-A1EB-FBBD260BE2FA}" type="pres">
      <dgm:prSet presAssocID="{DD2FC67A-A3E3-4BFB-B07C-4EABBD84B4EB}" presName="arrowAndChildren" presStyleCnt="0"/>
      <dgm:spPr/>
    </dgm:pt>
    <dgm:pt modelId="{27ECA1F2-5FD9-4CAC-8A93-955B1A1C5A65}" type="pres">
      <dgm:prSet presAssocID="{DD2FC67A-A3E3-4BFB-B07C-4EABBD84B4EB}" presName="parentTextArrow" presStyleLbl="node1" presStyleIdx="1" presStyleCnt="3"/>
      <dgm:spPr/>
    </dgm:pt>
    <dgm:pt modelId="{1B5448D6-06A6-45C9-9CDE-EE58F4E11199}" type="pres">
      <dgm:prSet presAssocID="{E148CF5F-591F-4358-A932-B1CDC9277CE6}" presName="sp" presStyleCnt="0"/>
      <dgm:spPr/>
    </dgm:pt>
    <dgm:pt modelId="{8A713C35-C0EC-4D4E-995F-03206E1BFEBA}" type="pres">
      <dgm:prSet presAssocID="{7101EE8E-5DC7-4206-A87A-778587A90302}" presName="arrowAndChildren" presStyleCnt="0"/>
      <dgm:spPr/>
    </dgm:pt>
    <dgm:pt modelId="{DD73AB70-6854-4B80-B312-18DE9FD3F254}" type="pres">
      <dgm:prSet presAssocID="{7101EE8E-5DC7-4206-A87A-778587A90302}" presName="parentTextArrow" presStyleLbl="node1" presStyleIdx="2" presStyleCnt="3"/>
      <dgm:spPr/>
    </dgm:pt>
  </dgm:ptLst>
  <dgm:cxnLst>
    <dgm:cxn modelId="{59FE430C-4095-47DD-A6AF-336B874B2A01}" type="presOf" srcId="{DD2FC67A-A3E3-4BFB-B07C-4EABBD84B4EB}" destId="{27ECA1F2-5FD9-4CAC-8A93-955B1A1C5A65}" srcOrd="0" destOrd="0" presId="urn:microsoft.com/office/officeart/2005/8/layout/process4"/>
    <dgm:cxn modelId="{6B6F5810-E386-41B1-BF6A-8A87D6C243AB}" type="presOf" srcId="{B5FD56F8-CBBA-4CE5-A023-6AF96DCE63DA}" destId="{71EA984F-9040-4915-ABC3-33AB5B7E4BA6}" srcOrd="0" destOrd="0" presId="urn:microsoft.com/office/officeart/2005/8/layout/process4"/>
    <dgm:cxn modelId="{D722193A-FAD7-4AEA-8F35-86139B18898A}" type="presOf" srcId="{8F8E9BF7-676A-409C-B5DD-74B7371D544D}" destId="{1C90E115-2C4F-4805-84E6-9998229AEBE9}" srcOrd="0" destOrd="0" presId="urn:microsoft.com/office/officeart/2005/8/layout/process4"/>
    <dgm:cxn modelId="{A4D2147A-9DB4-422B-A363-9428BB802080}" srcId="{B5FD56F8-CBBA-4CE5-A023-6AF96DCE63DA}" destId="{DD2FC67A-A3E3-4BFB-B07C-4EABBD84B4EB}" srcOrd="1" destOrd="0" parTransId="{D1575A7C-43EA-45C8-9A4F-888737CCEDA9}" sibTransId="{D88650A4-0548-4F4A-A7FD-399D372C29E1}"/>
    <dgm:cxn modelId="{D4D437A5-6D61-4CEB-9820-9B4C2F452ACC}" srcId="{B5FD56F8-CBBA-4CE5-A023-6AF96DCE63DA}" destId="{7101EE8E-5DC7-4206-A87A-778587A90302}" srcOrd="0" destOrd="0" parTransId="{1102B714-B448-4634-BA59-FAA65FC61341}" sibTransId="{E148CF5F-591F-4358-A932-B1CDC9277CE6}"/>
    <dgm:cxn modelId="{0BFDEAB2-C748-4F06-A40B-8AF7946435AF}" type="presOf" srcId="{7101EE8E-5DC7-4206-A87A-778587A90302}" destId="{DD73AB70-6854-4B80-B312-18DE9FD3F254}" srcOrd="0" destOrd="0" presId="urn:microsoft.com/office/officeart/2005/8/layout/process4"/>
    <dgm:cxn modelId="{F3EFBEE3-0E2F-4DFF-9B07-1287857F08CC}" srcId="{B5FD56F8-CBBA-4CE5-A023-6AF96DCE63DA}" destId="{8F8E9BF7-676A-409C-B5DD-74B7371D544D}" srcOrd="2" destOrd="0" parTransId="{355D4509-390D-48BF-B67A-679830B4002A}" sibTransId="{4D380C79-A94E-4B25-AD43-E14ED8354CCB}"/>
    <dgm:cxn modelId="{0369F019-C680-4532-A055-A7436EA4DB2F}" type="presParOf" srcId="{71EA984F-9040-4915-ABC3-33AB5B7E4BA6}" destId="{EE7B63F0-06BF-4A50-AF57-E505D2027E61}" srcOrd="0" destOrd="0" presId="urn:microsoft.com/office/officeart/2005/8/layout/process4"/>
    <dgm:cxn modelId="{DE650099-B84F-4D88-99A5-7FE2E67FFA73}" type="presParOf" srcId="{EE7B63F0-06BF-4A50-AF57-E505D2027E61}" destId="{1C90E115-2C4F-4805-84E6-9998229AEBE9}" srcOrd="0" destOrd="0" presId="urn:microsoft.com/office/officeart/2005/8/layout/process4"/>
    <dgm:cxn modelId="{00DB4FBA-CC43-47B1-9739-70A934B1214E}" type="presParOf" srcId="{71EA984F-9040-4915-ABC3-33AB5B7E4BA6}" destId="{68F6F823-6391-4632-B7B7-9F7E3F8F0CD8}" srcOrd="1" destOrd="0" presId="urn:microsoft.com/office/officeart/2005/8/layout/process4"/>
    <dgm:cxn modelId="{5F518EFB-454F-4182-90EF-4C785B7328A1}" type="presParOf" srcId="{71EA984F-9040-4915-ABC3-33AB5B7E4BA6}" destId="{710CA4DE-AC04-43A8-A1EB-FBBD260BE2FA}" srcOrd="2" destOrd="0" presId="urn:microsoft.com/office/officeart/2005/8/layout/process4"/>
    <dgm:cxn modelId="{16817995-B3F1-4980-BF6D-87F1BC5E9CC5}" type="presParOf" srcId="{710CA4DE-AC04-43A8-A1EB-FBBD260BE2FA}" destId="{27ECA1F2-5FD9-4CAC-8A93-955B1A1C5A65}" srcOrd="0" destOrd="0" presId="urn:microsoft.com/office/officeart/2005/8/layout/process4"/>
    <dgm:cxn modelId="{3675A16D-340E-4192-9BC8-A76A915B1071}" type="presParOf" srcId="{71EA984F-9040-4915-ABC3-33AB5B7E4BA6}" destId="{1B5448D6-06A6-45C9-9CDE-EE58F4E11199}" srcOrd="3" destOrd="0" presId="urn:microsoft.com/office/officeart/2005/8/layout/process4"/>
    <dgm:cxn modelId="{CEE3196D-39FA-4FBE-A0F0-A2DF77074871}" type="presParOf" srcId="{71EA984F-9040-4915-ABC3-33AB5B7E4BA6}" destId="{8A713C35-C0EC-4D4E-995F-03206E1BFEBA}" srcOrd="4" destOrd="0" presId="urn:microsoft.com/office/officeart/2005/8/layout/process4"/>
    <dgm:cxn modelId="{06069CA6-7C6E-4F5C-B313-83BD41922F27}" type="presParOf" srcId="{8A713C35-C0EC-4D4E-995F-03206E1BFEBA}" destId="{DD73AB70-6854-4B80-B312-18DE9FD3F254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4F5EA1F-C492-4A6D-AE44-0E3E12BE833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948E63E-852F-47DC-A86F-D941F94064CA}">
      <dgm:prSet custT="1"/>
      <dgm:spPr/>
      <dgm:t>
        <a:bodyPr/>
        <a:lstStyle/>
        <a:p>
          <a:r>
            <a:rPr lang="en-US" sz="2400" b="1" dirty="0"/>
            <a:t>Important applications</a:t>
          </a:r>
          <a:r>
            <a:rPr lang="en-US" sz="2800" b="1" dirty="0"/>
            <a:t>;</a:t>
          </a:r>
          <a:endParaRPr lang="en-US" sz="2800" dirty="0"/>
        </a:p>
      </dgm:t>
    </dgm:pt>
    <dgm:pt modelId="{DF138FCF-1A94-4F5D-ABA8-BDA416A1ED35}" type="parTrans" cxnId="{74095DCB-AEAB-4064-AACD-452B75E9BFC0}">
      <dgm:prSet/>
      <dgm:spPr/>
      <dgm:t>
        <a:bodyPr/>
        <a:lstStyle/>
        <a:p>
          <a:endParaRPr lang="en-US"/>
        </a:p>
      </dgm:t>
    </dgm:pt>
    <dgm:pt modelId="{72E9AAC2-5D17-4679-863C-689AB9C28046}" type="sibTrans" cxnId="{74095DCB-AEAB-4064-AACD-452B75E9BFC0}">
      <dgm:prSet/>
      <dgm:spPr/>
      <dgm:t>
        <a:bodyPr/>
        <a:lstStyle/>
        <a:p>
          <a:endParaRPr lang="en-US"/>
        </a:p>
      </dgm:t>
    </dgm:pt>
    <dgm:pt modelId="{7482B7C9-CA00-4024-B561-36102E9DE606}">
      <dgm:prSet custT="1"/>
      <dgm:spPr/>
      <dgm:t>
        <a:bodyPr/>
        <a:lstStyle/>
        <a:p>
          <a:r>
            <a:rPr lang="en-US" sz="2400" dirty="0"/>
            <a:t>Experimental reproduction of human diseases in animals to confirm etiology .</a:t>
          </a:r>
        </a:p>
      </dgm:t>
    </dgm:pt>
    <dgm:pt modelId="{E611E72E-948D-47E9-BEFF-A7BF5CF181B0}" type="parTrans" cxnId="{48619AAD-F989-444C-B068-137DC715261B}">
      <dgm:prSet/>
      <dgm:spPr/>
      <dgm:t>
        <a:bodyPr/>
        <a:lstStyle/>
        <a:p>
          <a:endParaRPr lang="en-US"/>
        </a:p>
      </dgm:t>
    </dgm:pt>
    <dgm:pt modelId="{8E0941E7-870E-434B-BA4A-E5CB91374C10}" type="sibTrans" cxnId="{48619AAD-F989-444C-B068-137DC715261B}">
      <dgm:prSet/>
      <dgm:spPr/>
      <dgm:t>
        <a:bodyPr/>
        <a:lstStyle/>
        <a:p>
          <a:endParaRPr lang="en-US"/>
        </a:p>
      </dgm:t>
    </dgm:pt>
    <dgm:pt modelId="{BBB5E7C2-21FA-42E7-8548-06FD0EBF3BB8}">
      <dgm:prSet custT="1"/>
      <dgm:spPr/>
      <dgm:t>
        <a:bodyPr/>
        <a:lstStyle/>
        <a:p>
          <a:r>
            <a:rPr lang="en-US" sz="2400" dirty="0"/>
            <a:t>Study pathogenic mechanisms / natural history of disease.</a:t>
          </a:r>
        </a:p>
      </dgm:t>
    </dgm:pt>
    <dgm:pt modelId="{AA1EB514-1A6F-45EA-A75D-799439FD2142}" type="parTrans" cxnId="{1DF7BC29-B4BC-4053-93FD-743FAEDE193F}">
      <dgm:prSet/>
      <dgm:spPr/>
      <dgm:t>
        <a:bodyPr/>
        <a:lstStyle/>
        <a:p>
          <a:endParaRPr lang="en-US"/>
        </a:p>
      </dgm:t>
    </dgm:pt>
    <dgm:pt modelId="{0B33088E-4055-4E3A-85EE-4166B41C0332}" type="sibTrans" cxnId="{1DF7BC29-B4BC-4053-93FD-743FAEDE193F}">
      <dgm:prSet/>
      <dgm:spPr/>
      <dgm:t>
        <a:bodyPr/>
        <a:lstStyle/>
        <a:p>
          <a:endParaRPr lang="en-US"/>
        </a:p>
      </dgm:t>
    </dgm:pt>
    <dgm:pt modelId="{AF350A29-AD2C-4040-97C6-A3FA5A7F712C}">
      <dgm:prSet custT="1"/>
      <dgm:spPr/>
      <dgm:t>
        <a:bodyPr/>
        <a:lstStyle/>
        <a:p>
          <a:r>
            <a:rPr lang="en-US" sz="2400"/>
            <a:t>Genetic experiments. (rapid breed) </a:t>
          </a:r>
        </a:p>
      </dgm:t>
    </dgm:pt>
    <dgm:pt modelId="{0827B1AF-E874-4285-A4E3-4F70D7DF671E}" type="parTrans" cxnId="{53EF632E-FF71-4F4E-9103-9F570922E2B5}">
      <dgm:prSet/>
      <dgm:spPr/>
      <dgm:t>
        <a:bodyPr/>
        <a:lstStyle/>
        <a:p>
          <a:endParaRPr lang="en-US"/>
        </a:p>
      </dgm:t>
    </dgm:pt>
    <dgm:pt modelId="{51B5F3DD-7ADC-40E0-AD05-5BD1FB99CDE3}" type="sibTrans" cxnId="{53EF632E-FF71-4F4E-9103-9F570922E2B5}">
      <dgm:prSet/>
      <dgm:spPr/>
      <dgm:t>
        <a:bodyPr/>
        <a:lstStyle/>
        <a:p>
          <a:endParaRPr lang="en-US"/>
        </a:p>
      </dgm:t>
    </dgm:pt>
    <dgm:pt modelId="{8C12363E-0EB7-4D15-8E3B-F584CF70B531}">
      <dgm:prSet custT="1"/>
      <dgm:spPr/>
      <dgm:t>
        <a:bodyPr/>
        <a:lstStyle/>
        <a:p>
          <a:r>
            <a:rPr lang="en-US" sz="2400" dirty="0"/>
            <a:t>Testing efficacy of preventive and  therapeutic measures like vaccine, drugs.</a:t>
          </a:r>
        </a:p>
      </dgm:t>
    </dgm:pt>
    <dgm:pt modelId="{24865D9E-6D84-4705-9FA8-A9EE267A2B20}" type="parTrans" cxnId="{609AF13E-D344-46C7-8FBE-FC36E3842229}">
      <dgm:prSet/>
      <dgm:spPr/>
      <dgm:t>
        <a:bodyPr/>
        <a:lstStyle/>
        <a:p>
          <a:endParaRPr lang="en-US"/>
        </a:p>
      </dgm:t>
    </dgm:pt>
    <dgm:pt modelId="{580C5DEA-8F0C-48E8-991C-0016F5D35929}" type="sibTrans" cxnId="{609AF13E-D344-46C7-8FBE-FC36E3842229}">
      <dgm:prSet/>
      <dgm:spPr/>
      <dgm:t>
        <a:bodyPr/>
        <a:lstStyle/>
        <a:p>
          <a:endParaRPr lang="en-US"/>
        </a:p>
      </dgm:t>
    </dgm:pt>
    <dgm:pt modelId="{6F07B8F9-3872-412A-B601-B226484E98B7}">
      <dgm:prSet custT="1"/>
      <dgm:spPr/>
      <dgm:t>
        <a:bodyPr/>
        <a:lstStyle/>
        <a:p>
          <a:r>
            <a:rPr lang="en-US" sz="2400" b="1" dirty="0"/>
            <a:t>Limitations: </a:t>
          </a:r>
          <a:endParaRPr lang="en-US" sz="2400" dirty="0"/>
        </a:p>
      </dgm:t>
    </dgm:pt>
    <dgm:pt modelId="{A975D7E0-82E8-4BBC-B9F5-AE334D2C670C}" type="parTrans" cxnId="{3EAEA06D-EAB8-4EB3-9165-3FE326186BAA}">
      <dgm:prSet/>
      <dgm:spPr/>
      <dgm:t>
        <a:bodyPr/>
        <a:lstStyle/>
        <a:p>
          <a:endParaRPr lang="en-US"/>
        </a:p>
      </dgm:t>
    </dgm:pt>
    <dgm:pt modelId="{F3DA2DC6-7149-4308-B8CE-846DDABBADF7}" type="sibTrans" cxnId="{3EAEA06D-EAB8-4EB3-9165-3FE326186BAA}">
      <dgm:prSet/>
      <dgm:spPr/>
      <dgm:t>
        <a:bodyPr/>
        <a:lstStyle/>
        <a:p>
          <a:endParaRPr lang="en-US"/>
        </a:p>
      </dgm:t>
    </dgm:pt>
    <dgm:pt modelId="{55EBDCDF-7856-40CA-801B-3D9B50300EE2}">
      <dgm:prSet custT="1"/>
      <dgm:spPr/>
      <dgm:t>
        <a:bodyPr/>
        <a:lstStyle/>
        <a:p>
          <a:r>
            <a:rPr lang="en-US" sz="2400" dirty="0"/>
            <a:t>Animal specific findings!! </a:t>
          </a:r>
        </a:p>
      </dgm:t>
    </dgm:pt>
    <dgm:pt modelId="{C39E2C7F-A40D-4D36-B346-641606CB6E29}" type="parTrans" cxnId="{ECCFA687-7356-4F82-AE7B-F81070DA4929}">
      <dgm:prSet/>
      <dgm:spPr/>
      <dgm:t>
        <a:bodyPr/>
        <a:lstStyle/>
        <a:p>
          <a:endParaRPr lang="en-US"/>
        </a:p>
      </dgm:t>
    </dgm:pt>
    <dgm:pt modelId="{83E6E936-8264-4861-89FA-D9F76C6CCB64}" type="sibTrans" cxnId="{ECCFA687-7356-4F82-AE7B-F81070DA4929}">
      <dgm:prSet/>
      <dgm:spPr/>
      <dgm:t>
        <a:bodyPr/>
        <a:lstStyle/>
        <a:p>
          <a:endParaRPr lang="en-US"/>
        </a:p>
      </dgm:t>
    </dgm:pt>
    <dgm:pt modelId="{AB7FADA8-65FB-4B03-BB4E-AE73AA04183B}">
      <dgm:prSet custT="1"/>
      <dgm:spPr/>
      <dgm:t>
        <a:bodyPr/>
        <a:lstStyle/>
        <a:p>
          <a:r>
            <a:rPr lang="en-US" sz="2400" dirty="0"/>
            <a:t>Man-specific diseases!! Not all diseases an produced in animal like mental diseases                                                </a:t>
          </a:r>
        </a:p>
      </dgm:t>
    </dgm:pt>
    <dgm:pt modelId="{6237E8A1-88EE-40FE-BA36-6684E722D304}" type="parTrans" cxnId="{F3C5F199-1C5E-4D59-A66F-111B8C6D0BDB}">
      <dgm:prSet/>
      <dgm:spPr/>
    </dgm:pt>
    <dgm:pt modelId="{B26D9395-43F0-4BC4-A81D-577D612E39DB}" type="sibTrans" cxnId="{F3C5F199-1C5E-4D59-A66F-111B8C6D0BDB}">
      <dgm:prSet/>
      <dgm:spPr/>
    </dgm:pt>
    <dgm:pt modelId="{4774E864-EA8B-44E2-B14B-6EFAFB6954AB}" type="pres">
      <dgm:prSet presAssocID="{F4F5EA1F-C492-4A6D-AE44-0E3E12BE833E}" presName="linear" presStyleCnt="0">
        <dgm:presLayoutVars>
          <dgm:animLvl val="lvl"/>
          <dgm:resizeHandles val="exact"/>
        </dgm:presLayoutVars>
      </dgm:prSet>
      <dgm:spPr/>
    </dgm:pt>
    <dgm:pt modelId="{92B5B79D-C255-40FE-86E0-5F3BCDD6961F}" type="pres">
      <dgm:prSet presAssocID="{B948E63E-852F-47DC-A86F-D941F94064CA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CC3EFD43-D2C2-48BE-B7B9-7EA7DE6C2227}" type="pres">
      <dgm:prSet presAssocID="{B948E63E-852F-47DC-A86F-D941F94064CA}" presName="childText" presStyleLbl="revTx" presStyleIdx="0" presStyleCnt="2">
        <dgm:presLayoutVars>
          <dgm:bulletEnabled val="1"/>
        </dgm:presLayoutVars>
      </dgm:prSet>
      <dgm:spPr/>
    </dgm:pt>
    <dgm:pt modelId="{FD93DB18-B65A-4C55-A969-B1E600DE87B0}" type="pres">
      <dgm:prSet presAssocID="{6F07B8F9-3872-412A-B601-B226484E98B7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2E78DD3D-37F4-4C59-9D86-29CE77A793A2}" type="pres">
      <dgm:prSet presAssocID="{6F07B8F9-3872-412A-B601-B226484E98B7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D844C80F-25F5-4801-B7CF-5FA3B825787F}" type="presOf" srcId="{B948E63E-852F-47DC-A86F-D941F94064CA}" destId="{92B5B79D-C255-40FE-86E0-5F3BCDD6961F}" srcOrd="0" destOrd="0" presId="urn:microsoft.com/office/officeart/2005/8/layout/vList2"/>
    <dgm:cxn modelId="{1DF7BC29-B4BC-4053-93FD-743FAEDE193F}" srcId="{B948E63E-852F-47DC-A86F-D941F94064CA}" destId="{BBB5E7C2-21FA-42E7-8548-06FD0EBF3BB8}" srcOrd="1" destOrd="0" parTransId="{AA1EB514-1A6F-45EA-A75D-799439FD2142}" sibTransId="{0B33088E-4055-4E3A-85EE-4166B41C0332}"/>
    <dgm:cxn modelId="{53EF632E-FF71-4F4E-9103-9F570922E2B5}" srcId="{B948E63E-852F-47DC-A86F-D941F94064CA}" destId="{AF350A29-AD2C-4040-97C6-A3FA5A7F712C}" srcOrd="2" destOrd="0" parTransId="{0827B1AF-E874-4285-A4E3-4F70D7DF671E}" sibTransId="{51B5F3DD-7ADC-40E0-AD05-5BD1FB99CDE3}"/>
    <dgm:cxn modelId="{609AF13E-D344-46C7-8FBE-FC36E3842229}" srcId="{B948E63E-852F-47DC-A86F-D941F94064CA}" destId="{8C12363E-0EB7-4D15-8E3B-F584CF70B531}" srcOrd="3" destOrd="0" parTransId="{24865D9E-6D84-4705-9FA8-A9EE267A2B20}" sibTransId="{580C5DEA-8F0C-48E8-991C-0016F5D35929}"/>
    <dgm:cxn modelId="{08B4016C-37A6-4171-A7AD-FA56ECAB1AB6}" type="presOf" srcId="{BBB5E7C2-21FA-42E7-8548-06FD0EBF3BB8}" destId="{CC3EFD43-D2C2-48BE-B7B9-7EA7DE6C2227}" srcOrd="0" destOrd="1" presId="urn:microsoft.com/office/officeart/2005/8/layout/vList2"/>
    <dgm:cxn modelId="{3EAEA06D-EAB8-4EB3-9165-3FE326186BAA}" srcId="{F4F5EA1F-C492-4A6D-AE44-0E3E12BE833E}" destId="{6F07B8F9-3872-412A-B601-B226484E98B7}" srcOrd="1" destOrd="0" parTransId="{A975D7E0-82E8-4BBC-B9F5-AE334D2C670C}" sibTransId="{F3DA2DC6-7149-4308-B8CE-846DDABBADF7}"/>
    <dgm:cxn modelId="{63CBAB6D-A3C8-47AF-9E83-DA9122695236}" type="presOf" srcId="{AF350A29-AD2C-4040-97C6-A3FA5A7F712C}" destId="{CC3EFD43-D2C2-48BE-B7B9-7EA7DE6C2227}" srcOrd="0" destOrd="2" presId="urn:microsoft.com/office/officeart/2005/8/layout/vList2"/>
    <dgm:cxn modelId="{ECCFA687-7356-4F82-AE7B-F81070DA4929}" srcId="{6F07B8F9-3872-412A-B601-B226484E98B7}" destId="{55EBDCDF-7856-40CA-801B-3D9B50300EE2}" srcOrd="0" destOrd="0" parTransId="{C39E2C7F-A40D-4D36-B346-641606CB6E29}" sibTransId="{83E6E936-8264-4861-89FA-D9F76C6CCB64}"/>
    <dgm:cxn modelId="{26735991-4D18-45F5-A787-9E7FF83DA5C1}" type="presOf" srcId="{6F07B8F9-3872-412A-B601-B226484E98B7}" destId="{FD93DB18-B65A-4C55-A969-B1E600DE87B0}" srcOrd="0" destOrd="0" presId="urn:microsoft.com/office/officeart/2005/8/layout/vList2"/>
    <dgm:cxn modelId="{E8754892-49F0-45FF-A22F-015F09B7C2BD}" type="presOf" srcId="{7482B7C9-CA00-4024-B561-36102E9DE606}" destId="{CC3EFD43-D2C2-48BE-B7B9-7EA7DE6C2227}" srcOrd="0" destOrd="0" presId="urn:microsoft.com/office/officeart/2005/8/layout/vList2"/>
    <dgm:cxn modelId="{F3C5F199-1C5E-4D59-A66F-111B8C6D0BDB}" srcId="{6F07B8F9-3872-412A-B601-B226484E98B7}" destId="{AB7FADA8-65FB-4B03-BB4E-AE73AA04183B}" srcOrd="1" destOrd="0" parTransId="{6237E8A1-88EE-40FE-BA36-6684E722D304}" sibTransId="{B26D9395-43F0-4BC4-A81D-577D612E39DB}"/>
    <dgm:cxn modelId="{8496839D-C848-47D0-BE31-391261274E2E}" type="presOf" srcId="{8C12363E-0EB7-4D15-8E3B-F584CF70B531}" destId="{CC3EFD43-D2C2-48BE-B7B9-7EA7DE6C2227}" srcOrd="0" destOrd="3" presId="urn:microsoft.com/office/officeart/2005/8/layout/vList2"/>
    <dgm:cxn modelId="{A0DFAEA5-805E-4B86-8E97-14047FEE445D}" type="presOf" srcId="{F4F5EA1F-C492-4A6D-AE44-0E3E12BE833E}" destId="{4774E864-EA8B-44E2-B14B-6EFAFB6954AB}" srcOrd="0" destOrd="0" presId="urn:microsoft.com/office/officeart/2005/8/layout/vList2"/>
    <dgm:cxn modelId="{48619AAD-F989-444C-B068-137DC715261B}" srcId="{B948E63E-852F-47DC-A86F-D941F94064CA}" destId="{7482B7C9-CA00-4024-B561-36102E9DE606}" srcOrd="0" destOrd="0" parTransId="{E611E72E-948D-47E9-BEFF-A7BF5CF181B0}" sibTransId="{8E0941E7-870E-434B-BA4A-E5CB91374C10}"/>
    <dgm:cxn modelId="{74095DCB-AEAB-4064-AACD-452B75E9BFC0}" srcId="{F4F5EA1F-C492-4A6D-AE44-0E3E12BE833E}" destId="{B948E63E-852F-47DC-A86F-D941F94064CA}" srcOrd="0" destOrd="0" parTransId="{DF138FCF-1A94-4F5D-ABA8-BDA416A1ED35}" sibTransId="{72E9AAC2-5D17-4679-863C-689AB9C28046}"/>
    <dgm:cxn modelId="{88A64BCF-E3FC-42F4-A53B-E0DFF8264401}" type="presOf" srcId="{AB7FADA8-65FB-4B03-BB4E-AE73AA04183B}" destId="{2E78DD3D-37F4-4C59-9D86-29CE77A793A2}" srcOrd="0" destOrd="1" presId="urn:microsoft.com/office/officeart/2005/8/layout/vList2"/>
    <dgm:cxn modelId="{262100D0-29EA-43C6-8AFF-4D557E572E61}" type="presOf" srcId="{55EBDCDF-7856-40CA-801B-3D9B50300EE2}" destId="{2E78DD3D-37F4-4C59-9D86-29CE77A793A2}" srcOrd="0" destOrd="0" presId="urn:microsoft.com/office/officeart/2005/8/layout/vList2"/>
    <dgm:cxn modelId="{B91AEB34-FC49-4784-A87A-8CAD98351711}" type="presParOf" srcId="{4774E864-EA8B-44E2-B14B-6EFAFB6954AB}" destId="{92B5B79D-C255-40FE-86E0-5F3BCDD6961F}" srcOrd="0" destOrd="0" presId="urn:microsoft.com/office/officeart/2005/8/layout/vList2"/>
    <dgm:cxn modelId="{03B736A7-BBF8-489F-AC56-D5299227DB96}" type="presParOf" srcId="{4774E864-EA8B-44E2-B14B-6EFAFB6954AB}" destId="{CC3EFD43-D2C2-48BE-B7B9-7EA7DE6C2227}" srcOrd="1" destOrd="0" presId="urn:microsoft.com/office/officeart/2005/8/layout/vList2"/>
    <dgm:cxn modelId="{AD72663D-B13B-402D-999B-6F35A81B1276}" type="presParOf" srcId="{4774E864-EA8B-44E2-B14B-6EFAFB6954AB}" destId="{FD93DB18-B65A-4C55-A969-B1E600DE87B0}" srcOrd="2" destOrd="0" presId="urn:microsoft.com/office/officeart/2005/8/layout/vList2"/>
    <dgm:cxn modelId="{702E3312-A7F3-4318-8D4D-7F189F236AB1}" type="presParOf" srcId="{4774E864-EA8B-44E2-B14B-6EFAFB6954AB}" destId="{2E78DD3D-37F4-4C59-9D86-29CE77A793A2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2774E4A-EC69-40C1-A9EC-A4417F2BA29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950B0D1-4B60-4C1B-8AB9-B533E3155EED}">
      <dgm:prSet custT="1"/>
      <dgm:spPr/>
      <dgm:t>
        <a:bodyPr/>
        <a:lstStyle/>
        <a:p>
          <a:r>
            <a:rPr lang="en-US" sz="2400" b="1"/>
            <a:t>Gold Standard</a:t>
          </a:r>
          <a:r>
            <a:rPr lang="en-US" sz="2400"/>
            <a:t> of research designs to provide the most convincing evidence of relationship between </a:t>
          </a:r>
          <a:r>
            <a:rPr lang="en-US" sz="2400" b="1"/>
            <a:t>exposure and effect.</a:t>
          </a:r>
          <a:r>
            <a:rPr lang="en-US" sz="2400"/>
            <a:t>(WHO 1980)                                             </a:t>
          </a:r>
        </a:p>
      </dgm:t>
    </dgm:pt>
    <dgm:pt modelId="{E00487AC-3DB5-4285-B7DD-2C6843A3D0A0}" type="parTrans" cxnId="{95004C15-EB6E-4E06-96C3-07DD612243EA}">
      <dgm:prSet/>
      <dgm:spPr/>
      <dgm:t>
        <a:bodyPr/>
        <a:lstStyle/>
        <a:p>
          <a:endParaRPr lang="en-US" sz="2400"/>
        </a:p>
      </dgm:t>
    </dgm:pt>
    <dgm:pt modelId="{5BFD1392-BE64-4A65-99FE-E6ADDF1CD14E}" type="sibTrans" cxnId="{95004C15-EB6E-4E06-96C3-07DD612243EA}">
      <dgm:prSet/>
      <dgm:spPr/>
      <dgm:t>
        <a:bodyPr/>
        <a:lstStyle/>
        <a:p>
          <a:endParaRPr lang="en-US" sz="2400"/>
        </a:p>
      </dgm:t>
    </dgm:pt>
    <dgm:pt modelId="{D9C60D6A-0C30-4F9D-8A15-40B417B0A1D9}">
      <dgm:prSet custT="1"/>
      <dgm:spPr/>
      <dgm:t>
        <a:bodyPr/>
        <a:lstStyle/>
        <a:p>
          <a:r>
            <a:rPr lang="en-US" sz="2400" b="1" dirty="0"/>
            <a:t>Example</a:t>
          </a:r>
          <a:r>
            <a:rPr lang="en-US" sz="2400" dirty="0"/>
            <a:t>: trials of hormone replacement    therapy in  menopausal women found </a:t>
          </a:r>
          <a:r>
            <a:rPr lang="en-US" sz="2400" u="sng" dirty="0"/>
            <a:t>no protection</a:t>
          </a:r>
          <a:r>
            <a:rPr lang="en-US" sz="2400" dirty="0"/>
            <a:t> for heart disease, contradicting findings of prior observational studies.   </a:t>
          </a:r>
        </a:p>
      </dgm:t>
    </dgm:pt>
    <dgm:pt modelId="{F5B3A0BE-53E2-44E9-ADFE-E9993C39C09A}" type="parTrans" cxnId="{AC9F97E2-ED65-4706-8D5C-65A2179DE70F}">
      <dgm:prSet/>
      <dgm:spPr/>
      <dgm:t>
        <a:bodyPr/>
        <a:lstStyle/>
        <a:p>
          <a:endParaRPr lang="en-US" sz="2400"/>
        </a:p>
      </dgm:t>
    </dgm:pt>
    <dgm:pt modelId="{FF382B77-1711-4ADE-8640-550F312321B0}" type="sibTrans" cxnId="{AC9F97E2-ED65-4706-8D5C-65A2179DE70F}">
      <dgm:prSet/>
      <dgm:spPr/>
      <dgm:t>
        <a:bodyPr/>
        <a:lstStyle/>
        <a:p>
          <a:endParaRPr lang="en-US" sz="2400"/>
        </a:p>
      </dgm:t>
    </dgm:pt>
    <dgm:pt modelId="{F35AE4E7-9330-46ED-AC4B-1065EDAB7D63}">
      <dgm:prSet custT="1"/>
      <dgm:spPr/>
      <dgm:t>
        <a:bodyPr/>
        <a:lstStyle/>
        <a:p>
          <a:r>
            <a:rPr lang="en-US" sz="2400" b="1"/>
            <a:t>more valid results</a:t>
          </a:r>
          <a:r>
            <a:rPr lang="en-US" sz="2400"/>
            <a:t>, as variation minimized, and bias / confounders are controlled.</a:t>
          </a:r>
        </a:p>
      </dgm:t>
    </dgm:pt>
    <dgm:pt modelId="{D1D4D716-CCEB-4C45-8722-DD78600D5F12}" type="parTrans" cxnId="{1583B0DF-65C0-469F-B86E-A088CA6D4D6D}">
      <dgm:prSet/>
      <dgm:spPr/>
      <dgm:t>
        <a:bodyPr/>
        <a:lstStyle/>
        <a:p>
          <a:endParaRPr lang="en-US" sz="2400"/>
        </a:p>
      </dgm:t>
    </dgm:pt>
    <dgm:pt modelId="{DB1AF990-1C41-494C-B17B-A3B19C37502C}" type="sibTrans" cxnId="{1583B0DF-65C0-469F-B86E-A088CA6D4D6D}">
      <dgm:prSet/>
      <dgm:spPr/>
      <dgm:t>
        <a:bodyPr/>
        <a:lstStyle/>
        <a:p>
          <a:endParaRPr lang="en-US" sz="2400"/>
        </a:p>
      </dgm:t>
    </dgm:pt>
    <dgm:pt modelId="{FA8D4C66-4CB5-4CD8-AB58-8D8364D719A4}">
      <dgm:prSet custT="1"/>
      <dgm:spPr/>
      <dgm:t>
        <a:bodyPr/>
        <a:lstStyle/>
        <a:p>
          <a:r>
            <a:rPr lang="en-US" sz="2400" b="1"/>
            <a:t>Accepted standard for testing therapeutic agents</a:t>
          </a:r>
          <a:r>
            <a:rPr lang="en-US" sz="2400"/>
            <a:t> (drugs)--------</a:t>
          </a:r>
          <a:r>
            <a:rPr lang="en-US" sz="2400" b="1"/>
            <a:t>Clinical trials</a:t>
          </a:r>
          <a:r>
            <a:rPr lang="en-US" sz="2400"/>
            <a:t> </a:t>
          </a:r>
        </a:p>
      </dgm:t>
    </dgm:pt>
    <dgm:pt modelId="{9429D8ED-C4DD-4E25-92CC-6E0CD1C238BA}" type="parTrans" cxnId="{0997BEF0-0907-4F5C-863A-08255C0192C7}">
      <dgm:prSet/>
      <dgm:spPr/>
      <dgm:t>
        <a:bodyPr/>
        <a:lstStyle/>
        <a:p>
          <a:endParaRPr lang="en-US" sz="2400"/>
        </a:p>
      </dgm:t>
    </dgm:pt>
    <dgm:pt modelId="{EBF5C71F-7337-4C01-B22A-D16A40BFA831}" type="sibTrans" cxnId="{0997BEF0-0907-4F5C-863A-08255C0192C7}">
      <dgm:prSet/>
      <dgm:spPr/>
      <dgm:t>
        <a:bodyPr/>
        <a:lstStyle/>
        <a:p>
          <a:endParaRPr lang="en-US" sz="2400"/>
        </a:p>
      </dgm:t>
    </dgm:pt>
    <dgm:pt modelId="{2B86A7E7-E5B0-4993-9566-0BCC11C26AC4}" type="pres">
      <dgm:prSet presAssocID="{22774E4A-EC69-40C1-A9EC-A4417F2BA292}" presName="linear" presStyleCnt="0">
        <dgm:presLayoutVars>
          <dgm:animLvl val="lvl"/>
          <dgm:resizeHandles val="exact"/>
        </dgm:presLayoutVars>
      </dgm:prSet>
      <dgm:spPr/>
    </dgm:pt>
    <dgm:pt modelId="{D4FD7EBA-106B-4382-8E94-7C5947015FF6}" type="pres">
      <dgm:prSet presAssocID="{B950B0D1-4B60-4C1B-8AB9-B533E3155EE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3B885C0-52AC-4841-AE3F-783808CEE61F}" type="pres">
      <dgm:prSet presAssocID="{B950B0D1-4B60-4C1B-8AB9-B533E3155EED}" presName="childText" presStyleLbl="revTx" presStyleIdx="0" presStyleCnt="1">
        <dgm:presLayoutVars>
          <dgm:bulletEnabled val="1"/>
        </dgm:presLayoutVars>
      </dgm:prSet>
      <dgm:spPr/>
    </dgm:pt>
    <dgm:pt modelId="{14B313AC-B461-4470-AE74-5240FC980A4F}" type="pres">
      <dgm:prSet presAssocID="{F35AE4E7-9330-46ED-AC4B-1065EDAB7D6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2E59B83-B775-4176-8D75-F3D94E668045}" type="pres">
      <dgm:prSet presAssocID="{DB1AF990-1C41-494C-B17B-A3B19C37502C}" presName="spacer" presStyleCnt="0"/>
      <dgm:spPr/>
    </dgm:pt>
    <dgm:pt modelId="{238B330F-9B26-4D68-881B-F708AC008BDF}" type="pres">
      <dgm:prSet presAssocID="{FA8D4C66-4CB5-4CD8-AB58-8D8364D719A4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95004C15-EB6E-4E06-96C3-07DD612243EA}" srcId="{22774E4A-EC69-40C1-A9EC-A4417F2BA292}" destId="{B950B0D1-4B60-4C1B-8AB9-B533E3155EED}" srcOrd="0" destOrd="0" parTransId="{E00487AC-3DB5-4285-B7DD-2C6843A3D0A0}" sibTransId="{5BFD1392-BE64-4A65-99FE-E6ADDF1CD14E}"/>
    <dgm:cxn modelId="{C2541D17-E907-48D2-BE32-1918951E375E}" type="presOf" srcId="{FA8D4C66-4CB5-4CD8-AB58-8D8364D719A4}" destId="{238B330F-9B26-4D68-881B-F708AC008BDF}" srcOrd="0" destOrd="0" presId="urn:microsoft.com/office/officeart/2005/8/layout/vList2"/>
    <dgm:cxn modelId="{AA606C5D-1174-4908-8655-AED55C4098A0}" type="presOf" srcId="{B950B0D1-4B60-4C1B-8AB9-B533E3155EED}" destId="{D4FD7EBA-106B-4382-8E94-7C5947015FF6}" srcOrd="0" destOrd="0" presId="urn:microsoft.com/office/officeart/2005/8/layout/vList2"/>
    <dgm:cxn modelId="{4EE97564-D8B5-43ED-86D9-1603D5148DE7}" type="presOf" srcId="{D9C60D6A-0C30-4F9D-8A15-40B417B0A1D9}" destId="{63B885C0-52AC-4841-AE3F-783808CEE61F}" srcOrd="0" destOrd="0" presId="urn:microsoft.com/office/officeart/2005/8/layout/vList2"/>
    <dgm:cxn modelId="{09D2D6C7-21B2-4952-A9D1-1F5A08AC6ED6}" type="presOf" srcId="{F35AE4E7-9330-46ED-AC4B-1065EDAB7D63}" destId="{14B313AC-B461-4470-AE74-5240FC980A4F}" srcOrd="0" destOrd="0" presId="urn:microsoft.com/office/officeart/2005/8/layout/vList2"/>
    <dgm:cxn modelId="{DFBC9ED0-CDB6-4D51-8583-D085FAEE2439}" type="presOf" srcId="{22774E4A-EC69-40C1-A9EC-A4417F2BA292}" destId="{2B86A7E7-E5B0-4993-9566-0BCC11C26AC4}" srcOrd="0" destOrd="0" presId="urn:microsoft.com/office/officeart/2005/8/layout/vList2"/>
    <dgm:cxn modelId="{1583B0DF-65C0-469F-B86E-A088CA6D4D6D}" srcId="{22774E4A-EC69-40C1-A9EC-A4417F2BA292}" destId="{F35AE4E7-9330-46ED-AC4B-1065EDAB7D63}" srcOrd="1" destOrd="0" parTransId="{D1D4D716-CCEB-4C45-8722-DD78600D5F12}" sibTransId="{DB1AF990-1C41-494C-B17B-A3B19C37502C}"/>
    <dgm:cxn modelId="{AC9F97E2-ED65-4706-8D5C-65A2179DE70F}" srcId="{B950B0D1-4B60-4C1B-8AB9-B533E3155EED}" destId="{D9C60D6A-0C30-4F9D-8A15-40B417B0A1D9}" srcOrd="0" destOrd="0" parTransId="{F5B3A0BE-53E2-44E9-ADFE-E9993C39C09A}" sibTransId="{FF382B77-1711-4ADE-8640-550F312321B0}"/>
    <dgm:cxn modelId="{0997BEF0-0907-4F5C-863A-08255C0192C7}" srcId="{22774E4A-EC69-40C1-A9EC-A4417F2BA292}" destId="{FA8D4C66-4CB5-4CD8-AB58-8D8364D719A4}" srcOrd="2" destOrd="0" parTransId="{9429D8ED-C4DD-4E25-92CC-6E0CD1C238BA}" sibTransId="{EBF5C71F-7337-4C01-B22A-D16A40BFA831}"/>
    <dgm:cxn modelId="{C528E2F8-22CC-4613-B7EE-0AC53E24A91F}" type="presParOf" srcId="{2B86A7E7-E5B0-4993-9566-0BCC11C26AC4}" destId="{D4FD7EBA-106B-4382-8E94-7C5947015FF6}" srcOrd="0" destOrd="0" presId="urn:microsoft.com/office/officeart/2005/8/layout/vList2"/>
    <dgm:cxn modelId="{4E712EB9-9794-47F3-8E1F-1AD37F8705F7}" type="presParOf" srcId="{2B86A7E7-E5B0-4993-9566-0BCC11C26AC4}" destId="{63B885C0-52AC-4841-AE3F-783808CEE61F}" srcOrd="1" destOrd="0" presId="urn:microsoft.com/office/officeart/2005/8/layout/vList2"/>
    <dgm:cxn modelId="{0C3B37F1-1E19-43FC-B671-1F8A9DBA35F6}" type="presParOf" srcId="{2B86A7E7-E5B0-4993-9566-0BCC11C26AC4}" destId="{14B313AC-B461-4470-AE74-5240FC980A4F}" srcOrd="2" destOrd="0" presId="urn:microsoft.com/office/officeart/2005/8/layout/vList2"/>
    <dgm:cxn modelId="{A0692718-C282-48C8-943B-13A308AFD777}" type="presParOf" srcId="{2B86A7E7-E5B0-4993-9566-0BCC11C26AC4}" destId="{A2E59B83-B775-4176-8D75-F3D94E668045}" srcOrd="3" destOrd="0" presId="urn:microsoft.com/office/officeart/2005/8/layout/vList2"/>
    <dgm:cxn modelId="{2743090C-D778-4E9A-9F8E-319DFFA4A39F}" type="presParOf" srcId="{2B86A7E7-E5B0-4993-9566-0BCC11C26AC4}" destId="{238B330F-9B26-4D68-881B-F708AC008BD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6BC5264-0233-4322-9B1A-731D63E53A96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C6E541C-8044-4C84-9D46-8BE35222E88E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en-US" sz="2400" dirty="0"/>
            <a:t>Define objectives of the study</a:t>
          </a:r>
        </a:p>
      </dgm:t>
    </dgm:pt>
    <dgm:pt modelId="{599647B5-7FA1-42CD-878C-9A24212176AF}" type="parTrans" cxnId="{5EC7ADC3-254F-49ED-A4B4-6B2FE07F0F4F}">
      <dgm:prSet/>
      <dgm:spPr/>
      <dgm:t>
        <a:bodyPr/>
        <a:lstStyle/>
        <a:p>
          <a:endParaRPr lang="en-US"/>
        </a:p>
      </dgm:t>
    </dgm:pt>
    <dgm:pt modelId="{1B10C170-43B7-4E59-B7EF-60EC581FFEC1}" type="sibTrans" cxnId="{5EC7ADC3-254F-49ED-A4B4-6B2FE07F0F4F}">
      <dgm:prSet/>
      <dgm:spPr/>
      <dgm:t>
        <a:bodyPr/>
        <a:lstStyle/>
        <a:p>
          <a:endParaRPr lang="en-US"/>
        </a:p>
      </dgm:t>
    </dgm:pt>
    <dgm:pt modelId="{68D8EF96-B912-4D10-9013-2A2DFE4ACB1C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en-US" sz="2400" dirty="0">
              <a:solidFill>
                <a:schemeClr val="tx1"/>
              </a:solidFill>
            </a:rPr>
            <a:t>Define criteria for the selection of study population</a:t>
          </a:r>
        </a:p>
      </dgm:t>
    </dgm:pt>
    <dgm:pt modelId="{38964EE0-4A1E-4C58-B6DA-30DA17E4EBA0}" type="parTrans" cxnId="{6B9EF5DC-4224-41EF-94F5-F70FDE6A7AF2}">
      <dgm:prSet/>
      <dgm:spPr/>
      <dgm:t>
        <a:bodyPr/>
        <a:lstStyle/>
        <a:p>
          <a:endParaRPr lang="en-US"/>
        </a:p>
      </dgm:t>
    </dgm:pt>
    <dgm:pt modelId="{A82C8FD1-128E-4829-A971-26448404F766}" type="sibTrans" cxnId="{6B9EF5DC-4224-41EF-94F5-F70FDE6A7AF2}">
      <dgm:prSet/>
      <dgm:spPr/>
      <dgm:t>
        <a:bodyPr/>
        <a:lstStyle/>
        <a:p>
          <a:endParaRPr lang="en-US"/>
        </a:p>
      </dgm:t>
    </dgm:pt>
    <dgm:pt modelId="{AE1FC10C-0967-4A64-8467-71AD117C5758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en-US" sz="2400" dirty="0">
              <a:solidFill>
                <a:schemeClr val="tx1"/>
              </a:solidFill>
            </a:rPr>
            <a:t>Determine sample size</a:t>
          </a:r>
        </a:p>
      </dgm:t>
    </dgm:pt>
    <dgm:pt modelId="{E0A02120-EA19-4D12-9BAC-F93759A060B2}" type="parTrans" cxnId="{B3CC5DA5-9CFF-4846-8244-524C9ED73686}">
      <dgm:prSet/>
      <dgm:spPr/>
      <dgm:t>
        <a:bodyPr/>
        <a:lstStyle/>
        <a:p>
          <a:endParaRPr lang="en-US"/>
        </a:p>
      </dgm:t>
    </dgm:pt>
    <dgm:pt modelId="{EB00DE2E-6D3A-4108-8FEF-8FF27E279415}" type="sibTrans" cxnId="{B3CC5DA5-9CFF-4846-8244-524C9ED73686}">
      <dgm:prSet/>
      <dgm:spPr/>
      <dgm:t>
        <a:bodyPr/>
        <a:lstStyle/>
        <a:p>
          <a:endParaRPr lang="en-US"/>
        </a:p>
      </dgm:t>
    </dgm:pt>
    <dgm:pt modelId="{501369E7-DA2D-46D4-A169-4504D35D1052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en-US" sz="2400" dirty="0">
              <a:solidFill>
                <a:schemeClr val="tx1"/>
              </a:solidFill>
            </a:rPr>
            <a:t>Define specific procedure to be used for allocation of subjects into study and  control group----</a:t>
          </a:r>
          <a:r>
            <a:rPr lang="en-US" sz="2400" b="0" dirty="0">
              <a:solidFill>
                <a:schemeClr val="tx1"/>
              </a:solidFill>
            </a:rPr>
            <a:t>Randomization &amp; method of Randomization. </a:t>
          </a:r>
        </a:p>
      </dgm:t>
    </dgm:pt>
    <dgm:pt modelId="{AF3D4F59-B46E-42A7-A7A2-8354CEF70932}" type="parTrans" cxnId="{2771567B-C03F-4351-9DED-487868920F4D}">
      <dgm:prSet/>
      <dgm:spPr/>
      <dgm:t>
        <a:bodyPr/>
        <a:lstStyle/>
        <a:p>
          <a:endParaRPr lang="en-US"/>
        </a:p>
      </dgm:t>
    </dgm:pt>
    <dgm:pt modelId="{CE8EA832-776B-4EEA-9412-867953B98419}" type="sibTrans" cxnId="{2771567B-C03F-4351-9DED-487868920F4D}">
      <dgm:prSet/>
      <dgm:spPr/>
      <dgm:t>
        <a:bodyPr/>
        <a:lstStyle/>
        <a:p>
          <a:endParaRPr lang="en-US"/>
        </a:p>
      </dgm:t>
    </dgm:pt>
    <dgm:pt modelId="{C2C4990E-D958-4A26-8EBD-C8C55CBEC1D5}">
      <dgm:prSet custT="1"/>
      <dgm:spPr/>
      <dgm:t>
        <a:bodyPr/>
        <a:lstStyle/>
        <a:p>
          <a:r>
            <a:rPr lang="en-US" sz="2800" dirty="0"/>
            <a:t>Study Protocol </a:t>
          </a:r>
        </a:p>
      </dgm:t>
    </dgm:pt>
    <dgm:pt modelId="{AB0F88CA-28AC-45E6-8519-BED9B24F27DC}" type="sibTrans" cxnId="{8683F0A5-C40B-43AA-B4D0-06B0D8B8BCD1}">
      <dgm:prSet/>
      <dgm:spPr/>
      <dgm:t>
        <a:bodyPr/>
        <a:lstStyle/>
        <a:p>
          <a:endParaRPr lang="en-US"/>
        </a:p>
      </dgm:t>
    </dgm:pt>
    <dgm:pt modelId="{64831D03-16BF-4EB9-8D88-40F39641553A}" type="parTrans" cxnId="{8683F0A5-C40B-43AA-B4D0-06B0D8B8BCD1}">
      <dgm:prSet/>
      <dgm:spPr/>
      <dgm:t>
        <a:bodyPr/>
        <a:lstStyle/>
        <a:p>
          <a:endParaRPr lang="en-US"/>
        </a:p>
      </dgm:t>
    </dgm:pt>
    <dgm:pt modelId="{4E50A4E1-4080-411C-A74B-A1154C77CC82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en-US" sz="2400" dirty="0">
              <a:solidFill>
                <a:schemeClr val="tx1"/>
              </a:solidFill>
            </a:rPr>
            <a:t>Define method of selection of study population  </a:t>
          </a:r>
        </a:p>
      </dgm:t>
    </dgm:pt>
    <dgm:pt modelId="{AFA69BFD-2159-446B-A93B-444BADB50595}" type="parTrans" cxnId="{F95AB2BE-3CC3-4A17-A79A-851761FDB885}">
      <dgm:prSet/>
      <dgm:spPr/>
      <dgm:t>
        <a:bodyPr/>
        <a:lstStyle/>
        <a:p>
          <a:endParaRPr lang="en-US"/>
        </a:p>
      </dgm:t>
    </dgm:pt>
    <dgm:pt modelId="{B83B252C-259A-4313-89C6-722D664B7904}" type="sibTrans" cxnId="{F95AB2BE-3CC3-4A17-A79A-851761FDB885}">
      <dgm:prSet/>
      <dgm:spPr/>
      <dgm:t>
        <a:bodyPr/>
        <a:lstStyle/>
        <a:p>
          <a:endParaRPr lang="en-US"/>
        </a:p>
      </dgm:t>
    </dgm:pt>
    <dgm:pt modelId="{4BF85472-5020-4220-B39D-50F91877B7A6}" type="pres">
      <dgm:prSet presAssocID="{16BC5264-0233-4322-9B1A-731D63E53A96}" presName="linear" presStyleCnt="0">
        <dgm:presLayoutVars>
          <dgm:animLvl val="lvl"/>
          <dgm:resizeHandles val="exact"/>
        </dgm:presLayoutVars>
      </dgm:prSet>
      <dgm:spPr/>
    </dgm:pt>
    <dgm:pt modelId="{5C03111A-FD62-4964-80D3-8D609D27D180}" type="pres">
      <dgm:prSet presAssocID="{C2C4990E-D958-4A26-8EBD-C8C55CBEC1D5}" presName="parentText" presStyleLbl="node1" presStyleIdx="0" presStyleCnt="1" custLinFactNeighborX="-999" custLinFactNeighborY="-267">
        <dgm:presLayoutVars>
          <dgm:chMax val="0"/>
          <dgm:bulletEnabled val="1"/>
        </dgm:presLayoutVars>
      </dgm:prSet>
      <dgm:spPr/>
    </dgm:pt>
    <dgm:pt modelId="{302433CB-67D6-4682-957E-4217E580F3D6}" type="pres">
      <dgm:prSet presAssocID="{C2C4990E-D958-4A26-8EBD-C8C55CBEC1D5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4B2BA211-AD0C-4D57-9837-F323F176A1F4}" type="presOf" srcId="{16BC5264-0233-4322-9B1A-731D63E53A96}" destId="{4BF85472-5020-4220-B39D-50F91877B7A6}" srcOrd="0" destOrd="0" presId="urn:microsoft.com/office/officeart/2005/8/layout/vList2"/>
    <dgm:cxn modelId="{39457744-16DD-4AA5-987B-10825BEFD378}" type="presOf" srcId="{68D8EF96-B912-4D10-9013-2A2DFE4ACB1C}" destId="{302433CB-67D6-4682-957E-4217E580F3D6}" srcOrd="0" destOrd="1" presId="urn:microsoft.com/office/officeart/2005/8/layout/vList2"/>
    <dgm:cxn modelId="{A696E276-1A91-4387-BF2D-0263E6EAA963}" type="presOf" srcId="{AE1FC10C-0967-4A64-8467-71AD117C5758}" destId="{302433CB-67D6-4682-957E-4217E580F3D6}" srcOrd="0" destOrd="3" presId="urn:microsoft.com/office/officeart/2005/8/layout/vList2"/>
    <dgm:cxn modelId="{2771567B-C03F-4351-9DED-487868920F4D}" srcId="{C2C4990E-D958-4A26-8EBD-C8C55CBEC1D5}" destId="{501369E7-DA2D-46D4-A169-4504D35D1052}" srcOrd="4" destOrd="0" parTransId="{AF3D4F59-B46E-42A7-A7A2-8354CEF70932}" sibTransId="{CE8EA832-776B-4EEA-9412-867953B98419}"/>
    <dgm:cxn modelId="{E4518F86-0EF9-4DE5-88F0-36D5B910ED40}" type="presOf" srcId="{DC6E541C-8044-4C84-9D46-8BE35222E88E}" destId="{302433CB-67D6-4682-957E-4217E580F3D6}" srcOrd="0" destOrd="0" presId="urn:microsoft.com/office/officeart/2005/8/layout/vList2"/>
    <dgm:cxn modelId="{20A50B8E-2920-43C1-9BF3-2429EFD053DB}" type="presOf" srcId="{4E50A4E1-4080-411C-A74B-A1154C77CC82}" destId="{302433CB-67D6-4682-957E-4217E580F3D6}" srcOrd="0" destOrd="2" presId="urn:microsoft.com/office/officeart/2005/8/layout/vList2"/>
    <dgm:cxn modelId="{B3CC5DA5-9CFF-4846-8244-524C9ED73686}" srcId="{C2C4990E-D958-4A26-8EBD-C8C55CBEC1D5}" destId="{AE1FC10C-0967-4A64-8467-71AD117C5758}" srcOrd="3" destOrd="0" parTransId="{E0A02120-EA19-4D12-9BAC-F93759A060B2}" sibTransId="{EB00DE2E-6D3A-4108-8FEF-8FF27E279415}"/>
    <dgm:cxn modelId="{8683F0A5-C40B-43AA-B4D0-06B0D8B8BCD1}" srcId="{16BC5264-0233-4322-9B1A-731D63E53A96}" destId="{C2C4990E-D958-4A26-8EBD-C8C55CBEC1D5}" srcOrd="0" destOrd="0" parTransId="{64831D03-16BF-4EB9-8D88-40F39641553A}" sibTransId="{AB0F88CA-28AC-45E6-8519-BED9B24F27DC}"/>
    <dgm:cxn modelId="{EDCA28BE-C79E-440C-A4A0-FA4543FD43A9}" type="presOf" srcId="{C2C4990E-D958-4A26-8EBD-C8C55CBEC1D5}" destId="{5C03111A-FD62-4964-80D3-8D609D27D180}" srcOrd="0" destOrd="0" presId="urn:microsoft.com/office/officeart/2005/8/layout/vList2"/>
    <dgm:cxn modelId="{F95AB2BE-3CC3-4A17-A79A-851761FDB885}" srcId="{C2C4990E-D958-4A26-8EBD-C8C55CBEC1D5}" destId="{4E50A4E1-4080-411C-A74B-A1154C77CC82}" srcOrd="2" destOrd="0" parTransId="{AFA69BFD-2159-446B-A93B-444BADB50595}" sibTransId="{B83B252C-259A-4313-89C6-722D664B7904}"/>
    <dgm:cxn modelId="{5EC7ADC3-254F-49ED-A4B4-6B2FE07F0F4F}" srcId="{C2C4990E-D958-4A26-8EBD-C8C55CBEC1D5}" destId="{DC6E541C-8044-4C84-9D46-8BE35222E88E}" srcOrd="0" destOrd="0" parTransId="{599647B5-7FA1-42CD-878C-9A24212176AF}" sibTransId="{1B10C170-43B7-4E59-B7EF-60EC581FFEC1}"/>
    <dgm:cxn modelId="{6B9EF5DC-4224-41EF-94F5-F70FDE6A7AF2}" srcId="{C2C4990E-D958-4A26-8EBD-C8C55CBEC1D5}" destId="{68D8EF96-B912-4D10-9013-2A2DFE4ACB1C}" srcOrd="1" destOrd="0" parTransId="{38964EE0-4A1E-4C58-B6DA-30DA17E4EBA0}" sibTransId="{A82C8FD1-128E-4829-A971-26448404F766}"/>
    <dgm:cxn modelId="{42A342E6-BE69-4A7C-88B7-0A97EBD2D5B7}" type="presOf" srcId="{501369E7-DA2D-46D4-A169-4504D35D1052}" destId="{302433CB-67D6-4682-957E-4217E580F3D6}" srcOrd="0" destOrd="4" presId="urn:microsoft.com/office/officeart/2005/8/layout/vList2"/>
    <dgm:cxn modelId="{A1623936-ECEB-4BBE-A3CC-29E5B5C3F0AC}" type="presParOf" srcId="{4BF85472-5020-4220-B39D-50F91877B7A6}" destId="{5C03111A-FD62-4964-80D3-8D609D27D180}" srcOrd="0" destOrd="0" presId="urn:microsoft.com/office/officeart/2005/8/layout/vList2"/>
    <dgm:cxn modelId="{CAE9AE3A-65EA-479B-A873-7762E1FC7178}" type="presParOf" srcId="{4BF85472-5020-4220-B39D-50F91877B7A6}" destId="{302433CB-67D6-4682-957E-4217E580F3D6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7F400B2-6A8E-4B01-9389-2D25A7D7540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6FB8789-9F16-4DB0-9C7B-B3CFBF892F12}">
      <dgm:prSet custT="1"/>
      <dgm:spPr/>
      <dgm:t>
        <a:bodyPr/>
        <a:lstStyle/>
        <a:p>
          <a:r>
            <a:rPr lang="en-US" sz="2400"/>
            <a:t>Define new &amp; control / placebo treatments  </a:t>
          </a:r>
        </a:p>
      </dgm:t>
    </dgm:pt>
    <dgm:pt modelId="{E8C4F76C-BD59-4B2F-AE20-3C4538C4E7A1}" type="parTrans" cxnId="{0E1B2041-0ADB-47E8-97CF-5A5CC3DB3F32}">
      <dgm:prSet/>
      <dgm:spPr/>
      <dgm:t>
        <a:bodyPr/>
        <a:lstStyle/>
        <a:p>
          <a:endParaRPr lang="en-US" sz="2400"/>
        </a:p>
      </dgm:t>
    </dgm:pt>
    <dgm:pt modelId="{197EFE41-FEB6-4D6D-8AEE-6821FC61104C}" type="sibTrans" cxnId="{0E1B2041-0ADB-47E8-97CF-5A5CC3DB3F32}">
      <dgm:prSet/>
      <dgm:spPr/>
      <dgm:t>
        <a:bodyPr/>
        <a:lstStyle/>
        <a:p>
          <a:endParaRPr lang="en-US" sz="2400"/>
        </a:p>
      </dgm:t>
    </dgm:pt>
    <dgm:pt modelId="{EEC6F958-0669-427D-8F51-7F351930E30F}">
      <dgm:prSet custT="1"/>
      <dgm:spPr/>
      <dgm:t>
        <a:bodyPr/>
        <a:lstStyle/>
        <a:p>
          <a:r>
            <a:rPr lang="en-US" sz="2400" dirty="0"/>
            <a:t>Define when &amp; where and how to execute &amp; to what kind of patients. </a:t>
          </a:r>
        </a:p>
      </dgm:t>
    </dgm:pt>
    <dgm:pt modelId="{43995498-2657-47DF-95C2-4F1B498C6471}" type="parTrans" cxnId="{70B9DC9E-9C98-4807-B1FB-89225B383818}">
      <dgm:prSet/>
      <dgm:spPr/>
      <dgm:t>
        <a:bodyPr/>
        <a:lstStyle/>
        <a:p>
          <a:endParaRPr lang="en-US" sz="2400"/>
        </a:p>
      </dgm:t>
    </dgm:pt>
    <dgm:pt modelId="{BA79D078-7ABA-4288-AF5C-A69242D2BB6C}" type="sibTrans" cxnId="{70B9DC9E-9C98-4807-B1FB-89225B383818}">
      <dgm:prSet/>
      <dgm:spPr/>
      <dgm:t>
        <a:bodyPr/>
        <a:lstStyle/>
        <a:p>
          <a:endParaRPr lang="en-US" sz="2400"/>
        </a:p>
      </dgm:t>
    </dgm:pt>
    <dgm:pt modelId="{F193DE62-136B-4105-A7F7-35BD4F42717C}">
      <dgm:prSet custT="1"/>
      <dgm:spPr/>
      <dgm:t>
        <a:bodyPr/>
        <a:lstStyle/>
        <a:p>
          <a:r>
            <a:rPr lang="en-US" sz="2400"/>
            <a:t>Decide who will administer treatment  </a:t>
          </a:r>
        </a:p>
      </dgm:t>
    </dgm:pt>
    <dgm:pt modelId="{F271AECB-CE56-410F-99BA-1CB5BF00B7F4}" type="parTrans" cxnId="{09144158-9892-4C7C-95F1-B17080C18A8E}">
      <dgm:prSet/>
      <dgm:spPr/>
      <dgm:t>
        <a:bodyPr/>
        <a:lstStyle/>
        <a:p>
          <a:endParaRPr lang="en-US" sz="2400"/>
        </a:p>
      </dgm:t>
    </dgm:pt>
    <dgm:pt modelId="{42608687-4A02-402F-86E2-763870265504}" type="sibTrans" cxnId="{09144158-9892-4C7C-95F1-B17080C18A8E}">
      <dgm:prSet/>
      <dgm:spPr/>
      <dgm:t>
        <a:bodyPr/>
        <a:lstStyle/>
        <a:p>
          <a:endParaRPr lang="en-US" sz="2400"/>
        </a:p>
      </dgm:t>
    </dgm:pt>
    <dgm:pt modelId="{35CAD81B-7D1E-43CF-A2BC-6D8A7BEBB6E2}">
      <dgm:prSet custT="1"/>
      <dgm:spPr/>
      <dgm:t>
        <a:bodyPr/>
        <a:lstStyle/>
        <a:p>
          <a:r>
            <a:rPr lang="en-US" sz="2400"/>
            <a:t>Define what would be outcome </a:t>
          </a:r>
        </a:p>
      </dgm:t>
    </dgm:pt>
    <dgm:pt modelId="{11FCF4DB-9600-4776-9324-1AD6BB3F92F2}" type="parTrans" cxnId="{22583923-3AB7-4B7A-A70C-7F4411A7DD4A}">
      <dgm:prSet/>
      <dgm:spPr/>
      <dgm:t>
        <a:bodyPr/>
        <a:lstStyle/>
        <a:p>
          <a:endParaRPr lang="en-US" sz="2400"/>
        </a:p>
      </dgm:t>
    </dgm:pt>
    <dgm:pt modelId="{F20EF1D6-1A3A-4515-A08D-3D1867A9E9EF}" type="sibTrans" cxnId="{22583923-3AB7-4B7A-A70C-7F4411A7DD4A}">
      <dgm:prSet/>
      <dgm:spPr/>
      <dgm:t>
        <a:bodyPr/>
        <a:lstStyle/>
        <a:p>
          <a:endParaRPr lang="en-US" sz="2400"/>
        </a:p>
      </dgm:t>
    </dgm:pt>
    <dgm:pt modelId="{F5242659-8AD8-43E4-A621-7C99E723CF86}">
      <dgm:prSet custT="1"/>
      <dgm:spPr/>
      <dgm:t>
        <a:bodyPr/>
        <a:lstStyle/>
        <a:p>
          <a:r>
            <a:rPr lang="en-US" sz="2400"/>
            <a:t>Define who will observe the outcome </a:t>
          </a:r>
        </a:p>
      </dgm:t>
    </dgm:pt>
    <dgm:pt modelId="{B40F5094-2833-4853-AAD5-ED04410A08C0}" type="parTrans" cxnId="{9363751F-D9E9-45B5-8138-2CA50A142ACC}">
      <dgm:prSet/>
      <dgm:spPr/>
      <dgm:t>
        <a:bodyPr/>
        <a:lstStyle/>
        <a:p>
          <a:endParaRPr lang="en-US" sz="2400"/>
        </a:p>
      </dgm:t>
    </dgm:pt>
    <dgm:pt modelId="{B11D859D-CAD7-4F5A-9681-904DEC0F4258}" type="sibTrans" cxnId="{9363751F-D9E9-45B5-8138-2CA50A142ACC}">
      <dgm:prSet/>
      <dgm:spPr/>
      <dgm:t>
        <a:bodyPr/>
        <a:lstStyle/>
        <a:p>
          <a:endParaRPr lang="en-US" sz="2400"/>
        </a:p>
      </dgm:t>
    </dgm:pt>
    <dgm:pt modelId="{F4D52D99-6640-4348-A3AB-1E717541B76A}">
      <dgm:prSet custT="1"/>
      <dgm:spPr/>
      <dgm:t>
        <a:bodyPr/>
        <a:lstStyle/>
        <a:p>
          <a:r>
            <a:rPr lang="en-US" sz="2400"/>
            <a:t>Define how data will be stored </a:t>
          </a:r>
        </a:p>
      </dgm:t>
    </dgm:pt>
    <dgm:pt modelId="{BBC90590-19B1-420A-8881-A6D5C398BBD4}" type="parTrans" cxnId="{BF7F00E7-F539-484C-98FF-FAEE7DF247B6}">
      <dgm:prSet/>
      <dgm:spPr/>
      <dgm:t>
        <a:bodyPr/>
        <a:lstStyle/>
        <a:p>
          <a:endParaRPr lang="en-US" sz="2400"/>
        </a:p>
      </dgm:t>
    </dgm:pt>
    <dgm:pt modelId="{5166E80B-A94C-4090-ABEA-A7D78BC9254D}" type="sibTrans" cxnId="{BF7F00E7-F539-484C-98FF-FAEE7DF247B6}">
      <dgm:prSet/>
      <dgm:spPr/>
      <dgm:t>
        <a:bodyPr/>
        <a:lstStyle/>
        <a:p>
          <a:endParaRPr lang="en-US" sz="2400"/>
        </a:p>
      </dgm:t>
    </dgm:pt>
    <dgm:pt modelId="{A079515C-A3CA-41DC-8228-060D1CB5A2C1}">
      <dgm:prSet custT="1"/>
      <dgm:spPr/>
      <dgm:t>
        <a:bodyPr/>
        <a:lstStyle/>
        <a:p>
          <a:r>
            <a:rPr lang="en-US" sz="2400" b="1" dirty="0"/>
            <a:t>Define : When to stop the new treatment------preliminary test runs </a:t>
          </a:r>
          <a:endParaRPr lang="en-US" sz="2400" dirty="0"/>
        </a:p>
      </dgm:t>
    </dgm:pt>
    <dgm:pt modelId="{B751BD18-9820-4467-A62A-FA6499F553C8}" type="parTrans" cxnId="{01758F4E-532A-4AD8-AA8C-343D7B966B68}">
      <dgm:prSet/>
      <dgm:spPr/>
      <dgm:t>
        <a:bodyPr/>
        <a:lstStyle/>
        <a:p>
          <a:endParaRPr lang="en-US" sz="2400"/>
        </a:p>
      </dgm:t>
    </dgm:pt>
    <dgm:pt modelId="{543B1D77-7508-4C86-8F2D-8F5B76EA420D}" type="sibTrans" cxnId="{01758F4E-532A-4AD8-AA8C-343D7B966B68}">
      <dgm:prSet/>
      <dgm:spPr/>
      <dgm:t>
        <a:bodyPr/>
        <a:lstStyle/>
        <a:p>
          <a:endParaRPr lang="en-US" sz="2400"/>
        </a:p>
      </dgm:t>
    </dgm:pt>
    <dgm:pt modelId="{3137784F-8517-47C3-B7ED-523AD14BDBCD}">
      <dgm:prSet custT="1"/>
      <dgm:spPr/>
      <dgm:t>
        <a:bodyPr/>
        <a:lstStyle/>
        <a:p>
          <a:r>
            <a:rPr lang="en-US" sz="2400"/>
            <a:t>Standardization of working procedures                     </a:t>
          </a:r>
        </a:p>
      </dgm:t>
    </dgm:pt>
    <dgm:pt modelId="{205BBC70-0F46-4E0E-8AB8-07DBD5491F6A}" type="parTrans" cxnId="{AD1EC374-EDFE-4BEF-8BD5-15EF38BF5F3D}">
      <dgm:prSet/>
      <dgm:spPr/>
      <dgm:t>
        <a:bodyPr/>
        <a:lstStyle/>
        <a:p>
          <a:endParaRPr lang="en-US" sz="2400"/>
        </a:p>
      </dgm:t>
    </dgm:pt>
    <dgm:pt modelId="{0CDDA1DB-0BDD-485D-AF1B-7BA005EA87CE}" type="sibTrans" cxnId="{AD1EC374-EDFE-4BEF-8BD5-15EF38BF5F3D}">
      <dgm:prSet/>
      <dgm:spPr/>
      <dgm:t>
        <a:bodyPr/>
        <a:lstStyle/>
        <a:p>
          <a:endParaRPr lang="en-US" sz="2400"/>
        </a:p>
      </dgm:t>
    </dgm:pt>
    <dgm:pt modelId="{74F8F070-4A0C-4BAC-B5EC-7B3ABF663E1D}">
      <dgm:prSet custT="1"/>
      <dgm:spPr/>
      <dgm:t>
        <a:bodyPr/>
        <a:lstStyle/>
        <a:p>
          <a:r>
            <a:rPr lang="en-US" sz="2400"/>
            <a:t>Define responsibilities of all the parties involved</a:t>
          </a:r>
        </a:p>
      </dgm:t>
    </dgm:pt>
    <dgm:pt modelId="{CF2E0B06-8262-4993-B722-CF48ACD1CB7E}" type="parTrans" cxnId="{A9C345BD-A4DD-4D74-A61B-20E19458B841}">
      <dgm:prSet/>
      <dgm:spPr/>
      <dgm:t>
        <a:bodyPr/>
        <a:lstStyle/>
        <a:p>
          <a:endParaRPr lang="en-US" sz="2400"/>
        </a:p>
      </dgm:t>
    </dgm:pt>
    <dgm:pt modelId="{F74C9D87-D2A4-46AC-921A-EC7FAC4A251D}" type="sibTrans" cxnId="{A9C345BD-A4DD-4D74-A61B-20E19458B841}">
      <dgm:prSet/>
      <dgm:spPr/>
      <dgm:t>
        <a:bodyPr/>
        <a:lstStyle/>
        <a:p>
          <a:endParaRPr lang="en-US" sz="2400"/>
        </a:p>
      </dgm:t>
    </dgm:pt>
    <dgm:pt modelId="{4E40C7F7-12A8-4829-BB6D-9C3422D53C10}" type="pres">
      <dgm:prSet presAssocID="{87F400B2-6A8E-4B01-9389-2D25A7D7540D}" presName="vert0" presStyleCnt="0">
        <dgm:presLayoutVars>
          <dgm:dir/>
          <dgm:animOne val="branch"/>
          <dgm:animLvl val="lvl"/>
        </dgm:presLayoutVars>
      </dgm:prSet>
      <dgm:spPr/>
    </dgm:pt>
    <dgm:pt modelId="{95778C6C-0B60-47B6-817C-C2484B1A5824}" type="pres">
      <dgm:prSet presAssocID="{D6FB8789-9F16-4DB0-9C7B-B3CFBF892F12}" presName="thickLine" presStyleLbl="alignNode1" presStyleIdx="0" presStyleCnt="9"/>
      <dgm:spPr/>
    </dgm:pt>
    <dgm:pt modelId="{9F6D1EC4-7643-4E68-8A37-7AD10E936587}" type="pres">
      <dgm:prSet presAssocID="{D6FB8789-9F16-4DB0-9C7B-B3CFBF892F12}" presName="horz1" presStyleCnt="0"/>
      <dgm:spPr/>
    </dgm:pt>
    <dgm:pt modelId="{45958BAB-80F8-4381-94FE-5AC3CD40C030}" type="pres">
      <dgm:prSet presAssocID="{D6FB8789-9F16-4DB0-9C7B-B3CFBF892F12}" presName="tx1" presStyleLbl="revTx" presStyleIdx="0" presStyleCnt="9"/>
      <dgm:spPr/>
    </dgm:pt>
    <dgm:pt modelId="{39E990BC-9E8F-4F1D-9C2C-977019693868}" type="pres">
      <dgm:prSet presAssocID="{D6FB8789-9F16-4DB0-9C7B-B3CFBF892F12}" presName="vert1" presStyleCnt="0"/>
      <dgm:spPr/>
    </dgm:pt>
    <dgm:pt modelId="{3A74102A-1E5F-4AEF-9DB7-C5A4AAB79A43}" type="pres">
      <dgm:prSet presAssocID="{EEC6F958-0669-427D-8F51-7F351930E30F}" presName="thickLine" presStyleLbl="alignNode1" presStyleIdx="1" presStyleCnt="9"/>
      <dgm:spPr/>
    </dgm:pt>
    <dgm:pt modelId="{8232AA2C-CFAD-4BBE-8498-0EE5925BFEF0}" type="pres">
      <dgm:prSet presAssocID="{EEC6F958-0669-427D-8F51-7F351930E30F}" presName="horz1" presStyleCnt="0"/>
      <dgm:spPr/>
    </dgm:pt>
    <dgm:pt modelId="{55AFFA20-B43B-433E-A00B-3A5B4BBE9152}" type="pres">
      <dgm:prSet presAssocID="{EEC6F958-0669-427D-8F51-7F351930E30F}" presName="tx1" presStyleLbl="revTx" presStyleIdx="1" presStyleCnt="9" custScaleY="139496"/>
      <dgm:spPr/>
    </dgm:pt>
    <dgm:pt modelId="{28A1E499-F464-49AE-AF0F-608A68D9D9CA}" type="pres">
      <dgm:prSet presAssocID="{EEC6F958-0669-427D-8F51-7F351930E30F}" presName="vert1" presStyleCnt="0"/>
      <dgm:spPr/>
    </dgm:pt>
    <dgm:pt modelId="{45E0524B-843C-403A-9540-BB354DA18FF7}" type="pres">
      <dgm:prSet presAssocID="{F193DE62-136B-4105-A7F7-35BD4F42717C}" presName="thickLine" presStyleLbl="alignNode1" presStyleIdx="2" presStyleCnt="9"/>
      <dgm:spPr/>
    </dgm:pt>
    <dgm:pt modelId="{B58FEAD8-E4EE-4917-A70E-896BF8437E5D}" type="pres">
      <dgm:prSet presAssocID="{F193DE62-136B-4105-A7F7-35BD4F42717C}" presName="horz1" presStyleCnt="0"/>
      <dgm:spPr/>
    </dgm:pt>
    <dgm:pt modelId="{F7009E8F-5C0F-46E8-BB89-75722E5C1026}" type="pres">
      <dgm:prSet presAssocID="{F193DE62-136B-4105-A7F7-35BD4F42717C}" presName="tx1" presStyleLbl="revTx" presStyleIdx="2" presStyleCnt="9"/>
      <dgm:spPr/>
    </dgm:pt>
    <dgm:pt modelId="{C1964BC1-0896-4979-BFA1-B124204243D6}" type="pres">
      <dgm:prSet presAssocID="{F193DE62-136B-4105-A7F7-35BD4F42717C}" presName="vert1" presStyleCnt="0"/>
      <dgm:spPr/>
    </dgm:pt>
    <dgm:pt modelId="{AA67BCF1-4EC5-4AF5-8E55-08D6ECDE7A7B}" type="pres">
      <dgm:prSet presAssocID="{35CAD81B-7D1E-43CF-A2BC-6D8A7BEBB6E2}" presName="thickLine" presStyleLbl="alignNode1" presStyleIdx="3" presStyleCnt="9"/>
      <dgm:spPr/>
    </dgm:pt>
    <dgm:pt modelId="{E4DF2232-FFF7-478F-AAE5-5C2DB910CAA0}" type="pres">
      <dgm:prSet presAssocID="{35CAD81B-7D1E-43CF-A2BC-6D8A7BEBB6E2}" presName="horz1" presStyleCnt="0"/>
      <dgm:spPr/>
    </dgm:pt>
    <dgm:pt modelId="{C1170CC6-FD6A-4279-AB05-036C3CB694E9}" type="pres">
      <dgm:prSet presAssocID="{35CAD81B-7D1E-43CF-A2BC-6D8A7BEBB6E2}" presName="tx1" presStyleLbl="revTx" presStyleIdx="3" presStyleCnt="9"/>
      <dgm:spPr/>
    </dgm:pt>
    <dgm:pt modelId="{F69D928C-C6DF-4A62-82A1-98AD6FE78D54}" type="pres">
      <dgm:prSet presAssocID="{35CAD81B-7D1E-43CF-A2BC-6D8A7BEBB6E2}" presName="vert1" presStyleCnt="0"/>
      <dgm:spPr/>
    </dgm:pt>
    <dgm:pt modelId="{3C6AF9BE-BF55-4E29-B78E-1BB0841CF311}" type="pres">
      <dgm:prSet presAssocID="{F5242659-8AD8-43E4-A621-7C99E723CF86}" presName="thickLine" presStyleLbl="alignNode1" presStyleIdx="4" presStyleCnt="9"/>
      <dgm:spPr/>
    </dgm:pt>
    <dgm:pt modelId="{D8E8AE0A-CC5E-426D-840B-A5B854568243}" type="pres">
      <dgm:prSet presAssocID="{F5242659-8AD8-43E4-A621-7C99E723CF86}" presName="horz1" presStyleCnt="0"/>
      <dgm:spPr/>
    </dgm:pt>
    <dgm:pt modelId="{FC202D39-509F-48BA-AB9C-ACBE5D47F7A5}" type="pres">
      <dgm:prSet presAssocID="{F5242659-8AD8-43E4-A621-7C99E723CF86}" presName="tx1" presStyleLbl="revTx" presStyleIdx="4" presStyleCnt="9"/>
      <dgm:spPr/>
    </dgm:pt>
    <dgm:pt modelId="{ED2055B0-53A0-4F61-BC55-F9EE6FB02475}" type="pres">
      <dgm:prSet presAssocID="{F5242659-8AD8-43E4-A621-7C99E723CF86}" presName="vert1" presStyleCnt="0"/>
      <dgm:spPr/>
    </dgm:pt>
    <dgm:pt modelId="{6FD5253C-6722-4156-B776-0218CB993D83}" type="pres">
      <dgm:prSet presAssocID="{F4D52D99-6640-4348-A3AB-1E717541B76A}" presName="thickLine" presStyleLbl="alignNode1" presStyleIdx="5" presStyleCnt="9"/>
      <dgm:spPr/>
    </dgm:pt>
    <dgm:pt modelId="{B4A8AA73-1B65-4DEB-B146-F42E7B9EDC96}" type="pres">
      <dgm:prSet presAssocID="{F4D52D99-6640-4348-A3AB-1E717541B76A}" presName="horz1" presStyleCnt="0"/>
      <dgm:spPr/>
    </dgm:pt>
    <dgm:pt modelId="{C124E7A2-D999-4F97-9E9E-51CE4CD428F2}" type="pres">
      <dgm:prSet presAssocID="{F4D52D99-6640-4348-A3AB-1E717541B76A}" presName="tx1" presStyleLbl="revTx" presStyleIdx="5" presStyleCnt="9"/>
      <dgm:spPr/>
    </dgm:pt>
    <dgm:pt modelId="{CBD3346C-CBAA-4DFA-ACF6-C0F8FB8F2986}" type="pres">
      <dgm:prSet presAssocID="{F4D52D99-6640-4348-A3AB-1E717541B76A}" presName="vert1" presStyleCnt="0"/>
      <dgm:spPr/>
    </dgm:pt>
    <dgm:pt modelId="{096A93F9-EA2E-45A9-8F6C-09A9B52C8D99}" type="pres">
      <dgm:prSet presAssocID="{A079515C-A3CA-41DC-8228-060D1CB5A2C1}" presName="thickLine" presStyleLbl="alignNode1" presStyleIdx="6" presStyleCnt="9"/>
      <dgm:spPr/>
    </dgm:pt>
    <dgm:pt modelId="{685A9E2E-611C-4D70-86C2-91AF548F2890}" type="pres">
      <dgm:prSet presAssocID="{A079515C-A3CA-41DC-8228-060D1CB5A2C1}" presName="horz1" presStyleCnt="0"/>
      <dgm:spPr/>
    </dgm:pt>
    <dgm:pt modelId="{A8F0BCB9-F10B-4B68-AD6E-7510CCBF2A5B}" type="pres">
      <dgm:prSet presAssocID="{A079515C-A3CA-41DC-8228-060D1CB5A2C1}" presName="tx1" presStyleLbl="revTx" presStyleIdx="6" presStyleCnt="9"/>
      <dgm:spPr/>
    </dgm:pt>
    <dgm:pt modelId="{BE0884EE-43C3-43AC-99F1-0C2610E17569}" type="pres">
      <dgm:prSet presAssocID="{A079515C-A3CA-41DC-8228-060D1CB5A2C1}" presName="vert1" presStyleCnt="0"/>
      <dgm:spPr/>
    </dgm:pt>
    <dgm:pt modelId="{F2A87C79-3ABA-48CD-BC2C-F2FA45B5D57A}" type="pres">
      <dgm:prSet presAssocID="{3137784F-8517-47C3-B7ED-523AD14BDBCD}" presName="thickLine" presStyleLbl="alignNode1" presStyleIdx="7" presStyleCnt="9"/>
      <dgm:spPr/>
    </dgm:pt>
    <dgm:pt modelId="{EA246009-C819-44DE-B9AB-DFEBF2883FCC}" type="pres">
      <dgm:prSet presAssocID="{3137784F-8517-47C3-B7ED-523AD14BDBCD}" presName="horz1" presStyleCnt="0"/>
      <dgm:spPr/>
    </dgm:pt>
    <dgm:pt modelId="{2CA3D028-E30B-462B-9230-7AE040E12E1D}" type="pres">
      <dgm:prSet presAssocID="{3137784F-8517-47C3-B7ED-523AD14BDBCD}" presName="tx1" presStyleLbl="revTx" presStyleIdx="7" presStyleCnt="9"/>
      <dgm:spPr/>
    </dgm:pt>
    <dgm:pt modelId="{21819AF5-1DBE-4CD5-93B3-6F18538AF838}" type="pres">
      <dgm:prSet presAssocID="{3137784F-8517-47C3-B7ED-523AD14BDBCD}" presName="vert1" presStyleCnt="0"/>
      <dgm:spPr/>
    </dgm:pt>
    <dgm:pt modelId="{D51FEE83-8AB3-42B6-B163-905EA0A604BF}" type="pres">
      <dgm:prSet presAssocID="{74F8F070-4A0C-4BAC-B5EC-7B3ABF663E1D}" presName="thickLine" presStyleLbl="alignNode1" presStyleIdx="8" presStyleCnt="9"/>
      <dgm:spPr/>
    </dgm:pt>
    <dgm:pt modelId="{E57EB0E5-D4F6-438B-8ABF-02AFC9CDED8F}" type="pres">
      <dgm:prSet presAssocID="{74F8F070-4A0C-4BAC-B5EC-7B3ABF663E1D}" presName="horz1" presStyleCnt="0"/>
      <dgm:spPr/>
    </dgm:pt>
    <dgm:pt modelId="{62986909-AD78-4E53-B06A-7CA578E5E348}" type="pres">
      <dgm:prSet presAssocID="{74F8F070-4A0C-4BAC-B5EC-7B3ABF663E1D}" presName="tx1" presStyleLbl="revTx" presStyleIdx="8" presStyleCnt="9"/>
      <dgm:spPr/>
    </dgm:pt>
    <dgm:pt modelId="{079DC251-585F-4E9B-8CCA-F29CDE8F1FA7}" type="pres">
      <dgm:prSet presAssocID="{74F8F070-4A0C-4BAC-B5EC-7B3ABF663E1D}" presName="vert1" presStyleCnt="0"/>
      <dgm:spPr/>
    </dgm:pt>
  </dgm:ptLst>
  <dgm:cxnLst>
    <dgm:cxn modelId="{9DFE9315-E02E-491B-927E-47E83C559530}" type="presOf" srcId="{EEC6F958-0669-427D-8F51-7F351930E30F}" destId="{55AFFA20-B43B-433E-A00B-3A5B4BBE9152}" srcOrd="0" destOrd="0" presId="urn:microsoft.com/office/officeart/2008/layout/LinedList"/>
    <dgm:cxn modelId="{9363751F-D9E9-45B5-8138-2CA50A142ACC}" srcId="{87F400B2-6A8E-4B01-9389-2D25A7D7540D}" destId="{F5242659-8AD8-43E4-A621-7C99E723CF86}" srcOrd="4" destOrd="0" parTransId="{B40F5094-2833-4853-AAD5-ED04410A08C0}" sibTransId="{B11D859D-CAD7-4F5A-9681-904DEC0F4258}"/>
    <dgm:cxn modelId="{22583923-3AB7-4B7A-A70C-7F4411A7DD4A}" srcId="{87F400B2-6A8E-4B01-9389-2D25A7D7540D}" destId="{35CAD81B-7D1E-43CF-A2BC-6D8A7BEBB6E2}" srcOrd="3" destOrd="0" parTransId="{11FCF4DB-9600-4776-9324-1AD6BB3F92F2}" sibTransId="{F20EF1D6-1A3A-4515-A08D-3D1867A9E9EF}"/>
    <dgm:cxn modelId="{B4FBF333-D583-4246-894D-7A90BEFABCB3}" type="presOf" srcId="{3137784F-8517-47C3-B7ED-523AD14BDBCD}" destId="{2CA3D028-E30B-462B-9230-7AE040E12E1D}" srcOrd="0" destOrd="0" presId="urn:microsoft.com/office/officeart/2008/layout/LinedList"/>
    <dgm:cxn modelId="{0E1B2041-0ADB-47E8-97CF-5A5CC3DB3F32}" srcId="{87F400B2-6A8E-4B01-9389-2D25A7D7540D}" destId="{D6FB8789-9F16-4DB0-9C7B-B3CFBF892F12}" srcOrd="0" destOrd="0" parTransId="{E8C4F76C-BD59-4B2F-AE20-3C4538C4E7A1}" sibTransId="{197EFE41-FEB6-4D6D-8AEE-6821FC61104C}"/>
    <dgm:cxn modelId="{6B92C66B-6E55-40D9-8D8A-57BCE2D5D7C8}" type="presOf" srcId="{74F8F070-4A0C-4BAC-B5EC-7B3ABF663E1D}" destId="{62986909-AD78-4E53-B06A-7CA578E5E348}" srcOrd="0" destOrd="0" presId="urn:microsoft.com/office/officeart/2008/layout/LinedList"/>
    <dgm:cxn modelId="{01758F4E-532A-4AD8-AA8C-343D7B966B68}" srcId="{87F400B2-6A8E-4B01-9389-2D25A7D7540D}" destId="{A079515C-A3CA-41DC-8228-060D1CB5A2C1}" srcOrd="6" destOrd="0" parTransId="{B751BD18-9820-4467-A62A-FA6499F553C8}" sibTransId="{543B1D77-7508-4C86-8F2D-8F5B76EA420D}"/>
    <dgm:cxn modelId="{404B4B6F-7B27-49BC-B3D1-AA3954BED5A4}" type="presOf" srcId="{A079515C-A3CA-41DC-8228-060D1CB5A2C1}" destId="{A8F0BCB9-F10B-4B68-AD6E-7510CCBF2A5B}" srcOrd="0" destOrd="0" presId="urn:microsoft.com/office/officeart/2008/layout/LinedList"/>
    <dgm:cxn modelId="{AD1EC374-EDFE-4BEF-8BD5-15EF38BF5F3D}" srcId="{87F400B2-6A8E-4B01-9389-2D25A7D7540D}" destId="{3137784F-8517-47C3-B7ED-523AD14BDBCD}" srcOrd="7" destOrd="0" parTransId="{205BBC70-0F46-4E0E-8AB8-07DBD5491F6A}" sibTransId="{0CDDA1DB-0BDD-485D-AF1B-7BA005EA87CE}"/>
    <dgm:cxn modelId="{09144158-9892-4C7C-95F1-B17080C18A8E}" srcId="{87F400B2-6A8E-4B01-9389-2D25A7D7540D}" destId="{F193DE62-136B-4105-A7F7-35BD4F42717C}" srcOrd="2" destOrd="0" parTransId="{F271AECB-CE56-410F-99BA-1CB5BF00B7F4}" sibTransId="{42608687-4A02-402F-86E2-763870265504}"/>
    <dgm:cxn modelId="{F994518C-421D-48D6-8BC4-E9AC799AA06D}" type="presOf" srcId="{87F400B2-6A8E-4B01-9389-2D25A7D7540D}" destId="{4E40C7F7-12A8-4829-BB6D-9C3422D53C10}" srcOrd="0" destOrd="0" presId="urn:microsoft.com/office/officeart/2008/layout/LinedList"/>
    <dgm:cxn modelId="{4862D597-4E4F-48A8-B51F-49F4900655A7}" type="presOf" srcId="{F4D52D99-6640-4348-A3AB-1E717541B76A}" destId="{C124E7A2-D999-4F97-9E9E-51CE4CD428F2}" srcOrd="0" destOrd="0" presId="urn:microsoft.com/office/officeart/2008/layout/LinedList"/>
    <dgm:cxn modelId="{70B9DC9E-9C98-4807-B1FB-89225B383818}" srcId="{87F400B2-6A8E-4B01-9389-2D25A7D7540D}" destId="{EEC6F958-0669-427D-8F51-7F351930E30F}" srcOrd="1" destOrd="0" parTransId="{43995498-2657-47DF-95C2-4F1B498C6471}" sibTransId="{BA79D078-7ABA-4288-AF5C-A69242D2BB6C}"/>
    <dgm:cxn modelId="{8CCD86A1-1B2A-45CB-B04D-BD9575E4CE0F}" type="presOf" srcId="{F193DE62-136B-4105-A7F7-35BD4F42717C}" destId="{F7009E8F-5C0F-46E8-BB89-75722E5C1026}" srcOrd="0" destOrd="0" presId="urn:microsoft.com/office/officeart/2008/layout/LinedList"/>
    <dgm:cxn modelId="{7382C4B8-D5C7-4C03-B118-60F5215B3D9C}" type="presOf" srcId="{35CAD81B-7D1E-43CF-A2BC-6D8A7BEBB6E2}" destId="{C1170CC6-FD6A-4279-AB05-036C3CB694E9}" srcOrd="0" destOrd="0" presId="urn:microsoft.com/office/officeart/2008/layout/LinedList"/>
    <dgm:cxn modelId="{A9C345BD-A4DD-4D74-A61B-20E19458B841}" srcId="{87F400B2-6A8E-4B01-9389-2D25A7D7540D}" destId="{74F8F070-4A0C-4BAC-B5EC-7B3ABF663E1D}" srcOrd="8" destOrd="0" parTransId="{CF2E0B06-8262-4993-B722-CF48ACD1CB7E}" sibTransId="{F74C9D87-D2A4-46AC-921A-EC7FAC4A251D}"/>
    <dgm:cxn modelId="{7B64C9DE-ED40-4B3F-BDEA-8FF3F7F4E625}" type="presOf" srcId="{F5242659-8AD8-43E4-A621-7C99E723CF86}" destId="{FC202D39-509F-48BA-AB9C-ACBE5D47F7A5}" srcOrd="0" destOrd="0" presId="urn:microsoft.com/office/officeart/2008/layout/LinedList"/>
    <dgm:cxn modelId="{3464D2E2-E5DD-4A0B-9D3A-7E75B4643B65}" type="presOf" srcId="{D6FB8789-9F16-4DB0-9C7B-B3CFBF892F12}" destId="{45958BAB-80F8-4381-94FE-5AC3CD40C030}" srcOrd="0" destOrd="0" presId="urn:microsoft.com/office/officeart/2008/layout/LinedList"/>
    <dgm:cxn modelId="{BF7F00E7-F539-484C-98FF-FAEE7DF247B6}" srcId="{87F400B2-6A8E-4B01-9389-2D25A7D7540D}" destId="{F4D52D99-6640-4348-A3AB-1E717541B76A}" srcOrd="5" destOrd="0" parTransId="{BBC90590-19B1-420A-8881-A6D5C398BBD4}" sibTransId="{5166E80B-A94C-4090-ABEA-A7D78BC9254D}"/>
    <dgm:cxn modelId="{9AB40DBD-DE98-4579-9633-862D5E99A90B}" type="presParOf" srcId="{4E40C7F7-12A8-4829-BB6D-9C3422D53C10}" destId="{95778C6C-0B60-47B6-817C-C2484B1A5824}" srcOrd="0" destOrd="0" presId="urn:microsoft.com/office/officeart/2008/layout/LinedList"/>
    <dgm:cxn modelId="{D88246D6-F8C6-4518-A799-3524C5F3CC27}" type="presParOf" srcId="{4E40C7F7-12A8-4829-BB6D-9C3422D53C10}" destId="{9F6D1EC4-7643-4E68-8A37-7AD10E936587}" srcOrd="1" destOrd="0" presId="urn:microsoft.com/office/officeart/2008/layout/LinedList"/>
    <dgm:cxn modelId="{FFA69FFA-676A-4555-B003-31E304C1B31C}" type="presParOf" srcId="{9F6D1EC4-7643-4E68-8A37-7AD10E936587}" destId="{45958BAB-80F8-4381-94FE-5AC3CD40C030}" srcOrd="0" destOrd="0" presId="urn:microsoft.com/office/officeart/2008/layout/LinedList"/>
    <dgm:cxn modelId="{FCA93711-1D91-45C3-921B-FE1F472489E8}" type="presParOf" srcId="{9F6D1EC4-7643-4E68-8A37-7AD10E936587}" destId="{39E990BC-9E8F-4F1D-9C2C-977019693868}" srcOrd="1" destOrd="0" presId="urn:microsoft.com/office/officeart/2008/layout/LinedList"/>
    <dgm:cxn modelId="{C7AFCD42-CFC1-4E85-A2F4-C0149C71D1DC}" type="presParOf" srcId="{4E40C7F7-12A8-4829-BB6D-9C3422D53C10}" destId="{3A74102A-1E5F-4AEF-9DB7-C5A4AAB79A43}" srcOrd="2" destOrd="0" presId="urn:microsoft.com/office/officeart/2008/layout/LinedList"/>
    <dgm:cxn modelId="{7413D9D4-0C73-40E8-89B3-FD84D8940185}" type="presParOf" srcId="{4E40C7F7-12A8-4829-BB6D-9C3422D53C10}" destId="{8232AA2C-CFAD-4BBE-8498-0EE5925BFEF0}" srcOrd="3" destOrd="0" presId="urn:microsoft.com/office/officeart/2008/layout/LinedList"/>
    <dgm:cxn modelId="{CECB05AF-BAF2-40A3-B1CB-C298838B1E41}" type="presParOf" srcId="{8232AA2C-CFAD-4BBE-8498-0EE5925BFEF0}" destId="{55AFFA20-B43B-433E-A00B-3A5B4BBE9152}" srcOrd="0" destOrd="0" presId="urn:microsoft.com/office/officeart/2008/layout/LinedList"/>
    <dgm:cxn modelId="{2FC18CED-CC11-40FA-A38E-681A28F7B1AA}" type="presParOf" srcId="{8232AA2C-CFAD-4BBE-8498-0EE5925BFEF0}" destId="{28A1E499-F464-49AE-AF0F-608A68D9D9CA}" srcOrd="1" destOrd="0" presId="urn:microsoft.com/office/officeart/2008/layout/LinedList"/>
    <dgm:cxn modelId="{24EAC1A5-91F3-4D6D-AE4F-C1A9F4252E17}" type="presParOf" srcId="{4E40C7F7-12A8-4829-BB6D-9C3422D53C10}" destId="{45E0524B-843C-403A-9540-BB354DA18FF7}" srcOrd="4" destOrd="0" presId="urn:microsoft.com/office/officeart/2008/layout/LinedList"/>
    <dgm:cxn modelId="{76C95EBC-B0A1-493C-A0D1-7D2B934EFFCB}" type="presParOf" srcId="{4E40C7F7-12A8-4829-BB6D-9C3422D53C10}" destId="{B58FEAD8-E4EE-4917-A70E-896BF8437E5D}" srcOrd="5" destOrd="0" presId="urn:microsoft.com/office/officeart/2008/layout/LinedList"/>
    <dgm:cxn modelId="{A206053E-2B4E-4BEA-A874-333AEFB1D944}" type="presParOf" srcId="{B58FEAD8-E4EE-4917-A70E-896BF8437E5D}" destId="{F7009E8F-5C0F-46E8-BB89-75722E5C1026}" srcOrd="0" destOrd="0" presId="urn:microsoft.com/office/officeart/2008/layout/LinedList"/>
    <dgm:cxn modelId="{BD0D6A88-C389-4ED9-A249-79EA19AD26AD}" type="presParOf" srcId="{B58FEAD8-E4EE-4917-A70E-896BF8437E5D}" destId="{C1964BC1-0896-4979-BFA1-B124204243D6}" srcOrd="1" destOrd="0" presId="urn:microsoft.com/office/officeart/2008/layout/LinedList"/>
    <dgm:cxn modelId="{F6A01F2B-E49F-4DE8-AD2A-08978E2B1990}" type="presParOf" srcId="{4E40C7F7-12A8-4829-BB6D-9C3422D53C10}" destId="{AA67BCF1-4EC5-4AF5-8E55-08D6ECDE7A7B}" srcOrd="6" destOrd="0" presId="urn:microsoft.com/office/officeart/2008/layout/LinedList"/>
    <dgm:cxn modelId="{6DA87D55-AA0B-498B-85AA-637DA641EB27}" type="presParOf" srcId="{4E40C7F7-12A8-4829-BB6D-9C3422D53C10}" destId="{E4DF2232-FFF7-478F-AAE5-5C2DB910CAA0}" srcOrd="7" destOrd="0" presId="urn:microsoft.com/office/officeart/2008/layout/LinedList"/>
    <dgm:cxn modelId="{BF7DD70A-24DE-4A04-9FC8-8F6288473C3F}" type="presParOf" srcId="{E4DF2232-FFF7-478F-AAE5-5C2DB910CAA0}" destId="{C1170CC6-FD6A-4279-AB05-036C3CB694E9}" srcOrd="0" destOrd="0" presId="urn:microsoft.com/office/officeart/2008/layout/LinedList"/>
    <dgm:cxn modelId="{A0D2910F-3334-4412-8B34-F90DB999B6D7}" type="presParOf" srcId="{E4DF2232-FFF7-478F-AAE5-5C2DB910CAA0}" destId="{F69D928C-C6DF-4A62-82A1-98AD6FE78D54}" srcOrd="1" destOrd="0" presId="urn:microsoft.com/office/officeart/2008/layout/LinedList"/>
    <dgm:cxn modelId="{164979E0-DD81-4CAA-8546-7AA08533DB4C}" type="presParOf" srcId="{4E40C7F7-12A8-4829-BB6D-9C3422D53C10}" destId="{3C6AF9BE-BF55-4E29-B78E-1BB0841CF311}" srcOrd="8" destOrd="0" presId="urn:microsoft.com/office/officeart/2008/layout/LinedList"/>
    <dgm:cxn modelId="{1CD9BC62-B1E2-47E2-A5E0-EB37C5D20456}" type="presParOf" srcId="{4E40C7F7-12A8-4829-BB6D-9C3422D53C10}" destId="{D8E8AE0A-CC5E-426D-840B-A5B854568243}" srcOrd="9" destOrd="0" presId="urn:microsoft.com/office/officeart/2008/layout/LinedList"/>
    <dgm:cxn modelId="{06802AAF-AB82-4C6A-807B-EDA12A067989}" type="presParOf" srcId="{D8E8AE0A-CC5E-426D-840B-A5B854568243}" destId="{FC202D39-509F-48BA-AB9C-ACBE5D47F7A5}" srcOrd="0" destOrd="0" presId="urn:microsoft.com/office/officeart/2008/layout/LinedList"/>
    <dgm:cxn modelId="{D6D9F655-4825-43E6-8871-83730F1916AE}" type="presParOf" srcId="{D8E8AE0A-CC5E-426D-840B-A5B854568243}" destId="{ED2055B0-53A0-4F61-BC55-F9EE6FB02475}" srcOrd="1" destOrd="0" presId="urn:microsoft.com/office/officeart/2008/layout/LinedList"/>
    <dgm:cxn modelId="{F5096811-4D90-4F76-BD08-3D100415A064}" type="presParOf" srcId="{4E40C7F7-12A8-4829-BB6D-9C3422D53C10}" destId="{6FD5253C-6722-4156-B776-0218CB993D83}" srcOrd="10" destOrd="0" presId="urn:microsoft.com/office/officeart/2008/layout/LinedList"/>
    <dgm:cxn modelId="{6D13C52F-5A56-47AB-BCDB-E3469E27CD83}" type="presParOf" srcId="{4E40C7F7-12A8-4829-BB6D-9C3422D53C10}" destId="{B4A8AA73-1B65-4DEB-B146-F42E7B9EDC96}" srcOrd="11" destOrd="0" presId="urn:microsoft.com/office/officeart/2008/layout/LinedList"/>
    <dgm:cxn modelId="{55DD5A50-B63A-4595-BC23-7C580D60E2FF}" type="presParOf" srcId="{B4A8AA73-1B65-4DEB-B146-F42E7B9EDC96}" destId="{C124E7A2-D999-4F97-9E9E-51CE4CD428F2}" srcOrd="0" destOrd="0" presId="urn:microsoft.com/office/officeart/2008/layout/LinedList"/>
    <dgm:cxn modelId="{D544C9BE-5899-4F67-ACE5-CEF16A7D0760}" type="presParOf" srcId="{B4A8AA73-1B65-4DEB-B146-F42E7B9EDC96}" destId="{CBD3346C-CBAA-4DFA-ACF6-C0F8FB8F2986}" srcOrd="1" destOrd="0" presId="urn:microsoft.com/office/officeart/2008/layout/LinedList"/>
    <dgm:cxn modelId="{16DD0C2A-D67D-44A9-9783-7D7ADF81F06D}" type="presParOf" srcId="{4E40C7F7-12A8-4829-BB6D-9C3422D53C10}" destId="{096A93F9-EA2E-45A9-8F6C-09A9B52C8D99}" srcOrd="12" destOrd="0" presId="urn:microsoft.com/office/officeart/2008/layout/LinedList"/>
    <dgm:cxn modelId="{19FBBAAA-95EE-4D6E-BDDD-E981B8820A20}" type="presParOf" srcId="{4E40C7F7-12A8-4829-BB6D-9C3422D53C10}" destId="{685A9E2E-611C-4D70-86C2-91AF548F2890}" srcOrd="13" destOrd="0" presId="urn:microsoft.com/office/officeart/2008/layout/LinedList"/>
    <dgm:cxn modelId="{B0B5948C-EFE0-4513-8BFE-EF79D0863D38}" type="presParOf" srcId="{685A9E2E-611C-4D70-86C2-91AF548F2890}" destId="{A8F0BCB9-F10B-4B68-AD6E-7510CCBF2A5B}" srcOrd="0" destOrd="0" presId="urn:microsoft.com/office/officeart/2008/layout/LinedList"/>
    <dgm:cxn modelId="{8EBAFFEC-33D2-4409-A104-3D9A51E3A376}" type="presParOf" srcId="{685A9E2E-611C-4D70-86C2-91AF548F2890}" destId="{BE0884EE-43C3-43AC-99F1-0C2610E17569}" srcOrd="1" destOrd="0" presId="urn:microsoft.com/office/officeart/2008/layout/LinedList"/>
    <dgm:cxn modelId="{9FEEB117-46BF-456E-8DAF-1DA8E7C67E80}" type="presParOf" srcId="{4E40C7F7-12A8-4829-BB6D-9C3422D53C10}" destId="{F2A87C79-3ABA-48CD-BC2C-F2FA45B5D57A}" srcOrd="14" destOrd="0" presId="urn:microsoft.com/office/officeart/2008/layout/LinedList"/>
    <dgm:cxn modelId="{21754570-7CAD-425F-BBD0-76B7C8ED5C0A}" type="presParOf" srcId="{4E40C7F7-12A8-4829-BB6D-9C3422D53C10}" destId="{EA246009-C819-44DE-B9AB-DFEBF2883FCC}" srcOrd="15" destOrd="0" presId="urn:microsoft.com/office/officeart/2008/layout/LinedList"/>
    <dgm:cxn modelId="{076BE6E3-44B3-4DA5-87FE-50748BAC5A09}" type="presParOf" srcId="{EA246009-C819-44DE-B9AB-DFEBF2883FCC}" destId="{2CA3D028-E30B-462B-9230-7AE040E12E1D}" srcOrd="0" destOrd="0" presId="urn:microsoft.com/office/officeart/2008/layout/LinedList"/>
    <dgm:cxn modelId="{3A3232BE-5D90-4DAA-9F2F-F92271DCE17D}" type="presParOf" srcId="{EA246009-C819-44DE-B9AB-DFEBF2883FCC}" destId="{21819AF5-1DBE-4CD5-93B3-6F18538AF838}" srcOrd="1" destOrd="0" presId="urn:microsoft.com/office/officeart/2008/layout/LinedList"/>
    <dgm:cxn modelId="{FADF93AD-3EB3-4DF6-8653-1B3461DAD9CD}" type="presParOf" srcId="{4E40C7F7-12A8-4829-BB6D-9C3422D53C10}" destId="{D51FEE83-8AB3-42B6-B163-905EA0A604BF}" srcOrd="16" destOrd="0" presId="urn:microsoft.com/office/officeart/2008/layout/LinedList"/>
    <dgm:cxn modelId="{79183B30-3B29-4103-84EA-61414605BE37}" type="presParOf" srcId="{4E40C7F7-12A8-4829-BB6D-9C3422D53C10}" destId="{E57EB0E5-D4F6-438B-8ABF-02AFC9CDED8F}" srcOrd="17" destOrd="0" presId="urn:microsoft.com/office/officeart/2008/layout/LinedList"/>
    <dgm:cxn modelId="{C17AFD22-5F68-47B0-8121-5F8861E12B8E}" type="presParOf" srcId="{E57EB0E5-D4F6-438B-8ABF-02AFC9CDED8F}" destId="{62986909-AD78-4E53-B06A-7CA578E5E348}" srcOrd="0" destOrd="0" presId="urn:microsoft.com/office/officeart/2008/layout/LinedList"/>
    <dgm:cxn modelId="{AAAC5281-FD6A-4691-BF34-FF10B8F85EF4}" type="presParOf" srcId="{E57EB0E5-D4F6-438B-8ABF-02AFC9CDED8F}" destId="{079DC251-585F-4E9B-8CCA-F29CDE8F1FA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F32131A-D1DC-4716-9CEE-C4A7B7A5E44C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6E86C36-06B2-4071-9ECE-1DA83C6D019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/>
            <a:t>a </a:t>
          </a:r>
          <a:r>
            <a:rPr lang="en-US" sz="2400" b="1" dirty="0"/>
            <a:t>statistical procedure </a:t>
          </a:r>
          <a:r>
            <a:rPr lang="en-US" sz="2400" dirty="0"/>
            <a:t>by which the participant are allocated into “ study” &amp; “control groups” without choice of the researchers.</a:t>
          </a:r>
        </a:p>
      </dgm:t>
    </dgm:pt>
    <dgm:pt modelId="{623C3D37-894C-43D1-A520-B28C9D4698A8}" type="parTrans" cxnId="{1613607A-2E12-4B65-9B5C-E34B72A6481E}">
      <dgm:prSet/>
      <dgm:spPr/>
      <dgm:t>
        <a:bodyPr/>
        <a:lstStyle/>
        <a:p>
          <a:endParaRPr lang="en-US" sz="2400"/>
        </a:p>
      </dgm:t>
    </dgm:pt>
    <dgm:pt modelId="{075215AA-9E34-48CF-A1C1-33A274B1FD53}" type="sibTrans" cxnId="{1613607A-2E12-4B65-9B5C-E34B72A6481E}">
      <dgm:prSet/>
      <dgm:spPr/>
      <dgm:t>
        <a:bodyPr/>
        <a:lstStyle/>
        <a:p>
          <a:endParaRPr lang="en-US" sz="2400"/>
        </a:p>
      </dgm:t>
    </dgm:pt>
    <dgm:pt modelId="{D29B8BEE-6EEE-4257-8EF7-41D70F29332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b="1" dirty="0"/>
            <a:t>Procedures:</a:t>
          </a:r>
          <a:r>
            <a:rPr lang="en-US" sz="2400" dirty="0"/>
            <a:t> table of random number, tossing a coin / Lottery method, computer generated numbers</a:t>
          </a:r>
        </a:p>
      </dgm:t>
    </dgm:pt>
    <dgm:pt modelId="{1A0C0283-C97A-4DE9-B41A-B0655E2A065F}" type="parTrans" cxnId="{9FACECE3-60C8-4BF2-86B3-F031046543BC}">
      <dgm:prSet/>
      <dgm:spPr/>
      <dgm:t>
        <a:bodyPr/>
        <a:lstStyle/>
        <a:p>
          <a:endParaRPr lang="en-US" sz="2400"/>
        </a:p>
      </dgm:t>
    </dgm:pt>
    <dgm:pt modelId="{AC49B59B-8205-43D0-A155-115C695F1A00}" type="sibTrans" cxnId="{9FACECE3-60C8-4BF2-86B3-F031046543BC}">
      <dgm:prSet/>
      <dgm:spPr/>
      <dgm:t>
        <a:bodyPr/>
        <a:lstStyle/>
        <a:p>
          <a:endParaRPr lang="en-US" sz="2400"/>
        </a:p>
      </dgm:t>
    </dgm:pt>
    <dgm:pt modelId="{01E3CDFD-3F31-4A98-B017-7BC5C09390D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b="1" dirty="0"/>
            <a:t>Purpose:</a:t>
          </a:r>
          <a:r>
            <a:rPr lang="en-US" sz="2400" dirty="0"/>
            <a:t> Randomization is an attempt to eliminate “bias” and </a:t>
          </a:r>
          <a:r>
            <a:rPr lang="en-US" sz="2400" u="sng" dirty="0"/>
            <a:t>allow for comparability</a:t>
          </a:r>
          <a:r>
            <a:rPr lang="en-US" sz="2400" dirty="0"/>
            <a:t>.                                                  </a:t>
          </a:r>
        </a:p>
      </dgm:t>
    </dgm:pt>
    <dgm:pt modelId="{EFD74FA8-4EBB-46FC-B5E0-89940D7061DA}" type="parTrans" cxnId="{579A9EB8-069E-4627-A266-AB43149FEBE4}">
      <dgm:prSet/>
      <dgm:spPr/>
      <dgm:t>
        <a:bodyPr/>
        <a:lstStyle/>
        <a:p>
          <a:endParaRPr lang="en-US" sz="2400"/>
        </a:p>
      </dgm:t>
    </dgm:pt>
    <dgm:pt modelId="{9568B1CA-5AD4-47B6-8CA7-7C4095EEED87}" type="sibTrans" cxnId="{579A9EB8-069E-4627-A266-AB43149FEBE4}">
      <dgm:prSet/>
      <dgm:spPr/>
      <dgm:t>
        <a:bodyPr/>
        <a:lstStyle/>
        <a:p>
          <a:endParaRPr lang="en-US" sz="2400"/>
        </a:p>
      </dgm:t>
    </dgm:pt>
    <dgm:pt modelId="{0DB1E0E3-8BDE-4E16-8995-702C1A7DB286}" type="pres">
      <dgm:prSet presAssocID="{AF32131A-D1DC-4716-9CEE-C4A7B7A5E44C}" presName="root" presStyleCnt="0">
        <dgm:presLayoutVars>
          <dgm:dir/>
          <dgm:resizeHandles val="exact"/>
        </dgm:presLayoutVars>
      </dgm:prSet>
      <dgm:spPr/>
    </dgm:pt>
    <dgm:pt modelId="{9A2D05F4-F14A-4C00-9DCE-96D682A83A31}" type="pres">
      <dgm:prSet presAssocID="{F6E86C36-06B2-4071-9ECE-1DA83C6D0191}" presName="compNode" presStyleCnt="0"/>
      <dgm:spPr/>
    </dgm:pt>
    <dgm:pt modelId="{F3D40606-0090-43DD-ADBF-E577CFACF1BB}" type="pres">
      <dgm:prSet presAssocID="{F6E86C36-06B2-4071-9ECE-1DA83C6D0191}" presName="iconRect" presStyleLbl="node1" presStyleIdx="0" presStyleCnt="3" custLinFactNeighborX="3717" custLinFactNeighborY="8298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arget Audience"/>
        </a:ext>
      </dgm:extLst>
    </dgm:pt>
    <dgm:pt modelId="{FACF4E1B-092F-45B1-8524-8BB82BF1C84B}" type="pres">
      <dgm:prSet presAssocID="{F6E86C36-06B2-4071-9ECE-1DA83C6D0191}" presName="spaceRect" presStyleCnt="0"/>
      <dgm:spPr/>
    </dgm:pt>
    <dgm:pt modelId="{ED8C69AF-0D9E-49BA-A40E-AFBA296FAAD1}" type="pres">
      <dgm:prSet presAssocID="{F6E86C36-06B2-4071-9ECE-1DA83C6D0191}" presName="textRect" presStyleLbl="revTx" presStyleIdx="0" presStyleCnt="3">
        <dgm:presLayoutVars>
          <dgm:chMax val="1"/>
          <dgm:chPref val="1"/>
        </dgm:presLayoutVars>
      </dgm:prSet>
      <dgm:spPr/>
    </dgm:pt>
    <dgm:pt modelId="{16F4482F-6331-42D7-97FD-FE4FA8793D1F}" type="pres">
      <dgm:prSet presAssocID="{075215AA-9E34-48CF-A1C1-33A274B1FD53}" presName="sibTrans" presStyleCnt="0"/>
      <dgm:spPr/>
    </dgm:pt>
    <dgm:pt modelId="{E1B736E5-FE89-4CF1-B44F-4259FC5903E5}" type="pres">
      <dgm:prSet presAssocID="{D29B8BEE-6EEE-4257-8EF7-41D70F293324}" presName="compNode" presStyleCnt="0"/>
      <dgm:spPr/>
    </dgm:pt>
    <dgm:pt modelId="{9D7E1ECF-C776-412B-8125-0A656463607B}" type="pres">
      <dgm:prSet presAssocID="{D29B8BEE-6EEE-4257-8EF7-41D70F293324}" presName="iconRect" presStyleLbl="node1" presStyleIdx="1" presStyleCnt="3" custLinFactNeighborX="1254" custLinFactNeighborY="8820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oney Envelope"/>
        </a:ext>
      </dgm:extLst>
    </dgm:pt>
    <dgm:pt modelId="{900B005F-0DEB-478F-AE5D-20606BA18B84}" type="pres">
      <dgm:prSet presAssocID="{D29B8BEE-6EEE-4257-8EF7-41D70F293324}" presName="spaceRect" presStyleCnt="0"/>
      <dgm:spPr/>
    </dgm:pt>
    <dgm:pt modelId="{6F5AAE5F-DF66-4EB6-A881-3CBFEEC7873E}" type="pres">
      <dgm:prSet presAssocID="{D29B8BEE-6EEE-4257-8EF7-41D70F293324}" presName="textRect" presStyleLbl="revTx" presStyleIdx="1" presStyleCnt="3">
        <dgm:presLayoutVars>
          <dgm:chMax val="1"/>
          <dgm:chPref val="1"/>
        </dgm:presLayoutVars>
      </dgm:prSet>
      <dgm:spPr/>
    </dgm:pt>
    <dgm:pt modelId="{0B1AFE36-672B-4EF5-A86B-3D7D018AA954}" type="pres">
      <dgm:prSet presAssocID="{AC49B59B-8205-43D0-A155-115C695F1A00}" presName="sibTrans" presStyleCnt="0"/>
      <dgm:spPr/>
    </dgm:pt>
    <dgm:pt modelId="{0DDC6516-7B0E-40BC-98DE-CB36D86AF63E}" type="pres">
      <dgm:prSet presAssocID="{01E3CDFD-3F31-4A98-B017-7BC5C09390DA}" presName="compNode" presStyleCnt="0"/>
      <dgm:spPr/>
    </dgm:pt>
    <dgm:pt modelId="{B4D948F3-2DC9-4842-AAAB-8E5B60E2463A}" type="pres">
      <dgm:prSet presAssocID="{01E3CDFD-3F31-4A98-B017-7BC5C09390DA}" presName="iconRect" presStyleLbl="node1" presStyleIdx="2" presStyleCnt="3" custLinFactNeighborX="-2624" custLinFactNeighborY="8298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erson with Idea"/>
        </a:ext>
      </dgm:extLst>
    </dgm:pt>
    <dgm:pt modelId="{F89DF627-D6DC-472C-B0A2-669CBA77291C}" type="pres">
      <dgm:prSet presAssocID="{01E3CDFD-3F31-4A98-B017-7BC5C09390DA}" presName="spaceRect" presStyleCnt="0"/>
      <dgm:spPr/>
    </dgm:pt>
    <dgm:pt modelId="{AEF88258-BB4E-4389-B37E-D03CF809DAE2}" type="pres">
      <dgm:prSet presAssocID="{01E3CDFD-3F31-4A98-B017-7BC5C09390DA}" presName="textRect" presStyleLbl="revTx" presStyleIdx="2" presStyleCnt="3" custScaleX="115162">
        <dgm:presLayoutVars>
          <dgm:chMax val="1"/>
          <dgm:chPref val="1"/>
        </dgm:presLayoutVars>
      </dgm:prSet>
      <dgm:spPr/>
    </dgm:pt>
  </dgm:ptLst>
  <dgm:cxnLst>
    <dgm:cxn modelId="{21BDC610-1505-426C-9429-D2D8C0B49DB2}" type="presOf" srcId="{01E3CDFD-3F31-4A98-B017-7BC5C09390DA}" destId="{AEF88258-BB4E-4389-B37E-D03CF809DAE2}" srcOrd="0" destOrd="0" presId="urn:microsoft.com/office/officeart/2018/2/layout/IconLabelList"/>
    <dgm:cxn modelId="{FC05BE5B-9E24-4B34-8DFE-126E37935852}" type="presOf" srcId="{F6E86C36-06B2-4071-9ECE-1DA83C6D0191}" destId="{ED8C69AF-0D9E-49BA-A40E-AFBA296FAAD1}" srcOrd="0" destOrd="0" presId="urn:microsoft.com/office/officeart/2018/2/layout/IconLabelList"/>
    <dgm:cxn modelId="{1613607A-2E12-4B65-9B5C-E34B72A6481E}" srcId="{AF32131A-D1DC-4716-9CEE-C4A7B7A5E44C}" destId="{F6E86C36-06B2-4071-9ECE-1DA83C6D0191}" srcOrd="0" destOrd="0" parTransId="{623C3D37-894C-43D1-A520-B28C9D4698A8}" sibTransId="{075215AA-9E34-48CF-A1C1-33A274B1FD53}"/>
    <dgm:cxn modelId="{579A9EB8-069E-4627-A266-AB43149FEBE4}" srcId="{AF32131A-D1DC-4716-9CEE-C4A7B7A5E44C}" destId="{01E3CDFD-3F31-4A98-B017-7BC5C09390DA}" srcOrd="2" destOrd="0" parTransId="{EFD74FA8-4EBB-46FC-B5E0-89940D7061DA}" sibTransId="{9568B1CA-5AD4-47B6-8CA7-7C4095EEED87}"/>
    <dgm:cxn modelId="{CCA916DC-F379-4293-9509-786F2E0D335D}" type="presOf" srcId="{D29B8BEE-6EEE-4257-8EF7-41D70F293324}" destId="{6F5AAE5F-DF66-4EB6-A881-3CBFEEC7873E}" srcOrd="0" destOrd="0" presId="urn:microsoft.com/office/officeart/2018/2/layout/IconLabelList"/>
    <dgm:cxn modelId="{9FACECE3-60C8-4BF2-86B3-F031046543BC}" srcId="{AF32131A-D1DC-4716-9CEE-C4A7B7A5E44C}" destId="{D29B8BEE-6EEE-4257-8EF7-41D70F293324}" srcOrd="1" destOrd="0" parTransId="{1A0C0283-C97A-4DE9-B41A-B0655E2A065F}" sibTransId="{AC49B59B-8205-43D0-A155-115C695F1A00}"/>
    <dgm:cxn modelId="{75A565E7-2EA3-49A0-B423-D211B49B107F}" type="presOf" srcId="{AF32131A-D1DC-4716-9CEE-C4A7B7A5E44C}" destId="{0DB1E0E3-8BDE-4E16-8995-702C1A7DB286}" srcOrd="0" destOrd="0" presId="urn:microsoft.com/office/officeart/2018/2/layout/IconLabelList"/>
    <dgm:cxn modelId="{BE1DA57C-89C9-4DE7-9AF0-A55AED073880}" type="presParOf" srcId="{0DB1E0E3-8BDE-4E16-8995-702C1A7DB286}" destId="{9A2D05F4-F14A-4C00-9DCE-96D682A83A31}" srcOrd="0" destOrd="0" presId="urn:microsoft.com/office/officeart/2018/2/layout/IconLabelList"/>
    <dgm:cxn modelId="{3088DCB0-A14F-451E-8EE7-1724D6EA74C8}" type="presParOf" srcId="{9A2D05F4-F14A-4C00-9DCE-96D682A83A31}" destId="{F3D40606-0090-43DD-ADBF-E577CFACF1BB}" srcOrd="0" destOrd="0" presId="urn:microsoft.com/office/officeart/2018/2/layout/IconLabelList"/>
    <dgm:cxn modelId="{6608B924-1291-4277-B198-B4431056BFB5}" type="presParOf" srcId="{9A2D05F4-F14A-4C00-9DCE-96D682A83A31}" destId="{FACF4E1B-092F-45B1-8524-8BB82BF1C84B}" srcOrd="1" destOrd="0" presId="urn:microsoft.com/office/officeart/2018/2/layout/IconLabelList"/>
    <dgm:cxn modelId="{58091807-9A43-412A-83D4-CFAEF27C2B94}" type="presParOf" srcId="{9A2D05F4-F14A-4C00-9DCE-96D682A83A31}" destId="{ED8C69AF-0D9E-49BA-A40E-AFBA296FAAD1}" srcOrd="2" destOrd="0" presId="urn:microsoft.com/office/officeart/2018/2/layout/IconLabelList"/>
    <dgm:cxn modelId="{EAE67E9E-D83F-4CF8-AD36-88AA16275EF2}" type="presParOf" srcId="{0DB1E0E3-8BDE-4E16-8995-702C1A7DB286}" destId="{16F4482F-6331-42D7-97FD-FE4FA8793D1F}" srcOrd="1" destOrd="0" presId="urn:microsoft.com/office/officeart/2018/2/layout/IconLabelList"/>
    <dgm:cxn modelId="{95251225-4699-43E1-BD23-1084218EFD17}" type="presParOf" srcId="{0DB1E0E3-8BDE-4E16-8995-702C1A7DB286}" destId="{E1B736E5-FE89-4CF1-B44F-4259FC5903E5}" srcOrd="2" destOrd="0" presId="urn:microsoft.com/office/officeart/2018/2/layout/IconLabelList"/>
    <dgm:cxn modelId="{6716AAB0-33EC-4E07-9FEE-306BE19F695B}" type="presParOf" srcId="{E1B736E5-FE89-4CF1-B44F-4259FC5903E5}" destId="{9D7E1ECF-C776-412B-8125-0A656463607B}" srcOrd="0" destOrd="0" presId="urn:microsoft.com/office/officeart/2018/2/layout/IconLabelList"/>
    <dgm:cxn modelId="{5F11F811-06E3-4473-809D-F95B31B17F8D}" type="presParOf" srcId="{E1B736E5-FE89-4CF1-B44F-4259FC5903E5}" destId="{900B005F-0DEB-478F-AE5D-20606BA18B84}" srcOrd="1" destOrd="0" presId="urn:microsoft.com/office/officeart/2018/2/layout/IconLabelList"/>
    <dgm:cxn modelId="{7434053F-F7FC-41FD-A723-45115CCC4F5D}" type="presParOf" srcId="{E1B736E5-FE89-4CF1-B44F-4259FC5903E5}" destId="{6F5AAE5F-DF66-4EB6-A881-3CBFEEC7873E}" srcOrd="2" destOrd="0" presId="urn:microsoft.com/office/officeart/2018/2/layout/IconLabelList"/>
    <dgm:cxn modelId="{AFFFA1AF-680C-4C4F-9BFF-79682C982B01}" type="presParOf" srcId="{0DB1E0E3-8BDE-4E16-8995-702C1A7DB286}" destId="{0B1AFE36-672B-4EF5-A86B-3D7D018AA954}" srcOrd="3" destOrd="0" presId="urn:microsoft.com/office/officeart/2018/2/layout/IconLabelList"/>
    <dgm:cxn modelId="{769EE302-BE4A-4504-A41A-CDAAD8809696}" type="presParOf" srcId="{0DB1E0E3-8BDE-4E16-8995-702C1A7DB286}" destId="{0DDC6516-7B0E-40BC-98DE-CB36D86AF63E}" srcOrd="4" destOrd="0" presId="urn:microsoft.com/office/officeart/2018/2/layout/IconLabelList"/>
    <dgm:cxn modelId="{700CFE86-3FBF-436F-B82A-7DA130F07D6C}" type="presParOf" srcId="{0DDC6516-7B0E-40BC-98DE-CB36D86AF63E}" destId="{B4D948F3-2DC9-4842-AAAB-8E5B60E2463A}" srcOrd="0" destOrd="0" presId="urn:microsoft.com/office/officeart/2018/2/layout/IconLabelList"/>
    <dgm:cxn modelId="{21906261-9F38-4A23-97BD-6BED00F94CCC}" type="presParOf" srcId="{0DDC6516-7B0E-40BC-98DE-CB36D86AF63E}" destId="{F89DF627-D6DC-472C-B0A2-669CBA77291C}" srcOrd="1" destOrd="0" presId="urn:microsoft.com/office/officeart/2018/2/layout/IconLabelList"/>
    <dgm:cxn modelId="{9ABD04C9-D263-4B9E-8EDB-3BF1EF7B448D}" type="presParOf" srcId="{0DDC6516-7B0E-40BC-98DE-CB36D86AF63E}" destId="{AEF88258-BB4E-4389-B37E-D03CF809DAE2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454DF4E-2913-4781-8D16-40576CDF184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AA9FE11-A80C-4CD0-BF74-5DC25E3CA636}">
      <dgm:prSet/>
      <dgm:spPr/>
      <dgm:t>
        <a:bodyPr/>
        <a:lstStyle/>
        <a:p>
          <a:r>
            <a:rPr lang="en-US"/>
            <a:t>To intervene the study group by the deliberate application/withdrawal/reduction of the suspected causal factor (e.g.  A drug, vaccine, dietary component, a habit) </a:t>
          </a:r>
        </a:p>
      </dgm:t>
    </dgm:pt>
    <dgm:pt modelId="{E2542F4A-9DD4-4E84-9549-12EF2ACDF323}" type="parTrans" cxnId="{7ACCC26D-2C77-40A1-949E-4A224924B9D2}">
      <dgm:prSet/>
      <dgm:spPr/>
      <dgm:t>
        <a:bodyPr/>
        <a:lstStyle/>
        <a:p>
          <a:endParaRPr lang="en-US"/>
        </a:p>
      </dgm:t>
    </dgm:pt>
    <dgm:pt modelId="{3566D385-D513-46DC-81EC-4487332989E2}" type="sibTrans" cxnId="{7ACCC26D-2C77-40A1-949E-4A224924B9D2}">
      <dgm:prSet/>
      <dgm:spPr/>
      <dgm:t>
        <a:bodyPr/>
        <a:lstStyle/>
        <a:p>
          <a:endParaRPr lang="en-US"/>
        </a:p>
      </dgm:t>
    </dgm:pt>
    <dgm:pt modelId="{1B09C3BB-BD03-48DA-956F-8691CA738BC4}">
      <dgm:prSet/>
      <dgm:spPr/>
      <dgm:t>
        <a:bodyPr/>
        <a:lstStyle/>
        <a:p>
          <a:r>
            <a:rPr lang="en-US" dirty="0"/>
            <a:t>creates an independent variable (e.g.; drug, vaccine, a new procedure) whose effect is now determined by measurement of the outcome, which constitutes  the dependent variable                                                                                (e.g.;  cure of disease, survival time, recovery period, occurrence of disease).</a:t>
          </a:r>
        </a:p>
      </dgm:t>
    </dgm:pt>
    <dgm:pt modelId="{085482AC-CF72-421D-84E5-98E7A96EF81F}" type="parTrans" cxnId="{E64CCFAB-A9B4-48CB-A0C4-6B1C7C7AF270}">
      <dgm:prSet/>
      <dgm:spPr/>
      <dgm:t>
        <a:bodyPr/>
        <a:lstStyle/>
        <a:p>
          <a:endParaRPr lang="en-US"/>
        </a:p>
      </dgm:t>
    </dgm:pt>
    <dgm:pt modelId="{F6907C46-8564-4BCB-8FA0-A52742D21D7B}" type="sibTrans" cxnId="{E64CCFAB-A9B4-48CB-A0C4-6B1C7C7AF270}">
      <dgm:prSet/>
      <dgm:spPr/>
      <dgm:t>
        <a:bodyPr/>
        <a:lstStyle/>
        <a:p>
          <a:endParaRPr lang="en-US"/>
        </a:p>
      </dgm:t>
    </dgm:pt>
    <dgm:pt modelId="{991E5E2E-9FAF-448A-9713-7EB7FF6B4131}" type="pres">
      <dgm:prSet presAssocID="{3454DF4E-2913-4781-8D16-40576CDF1845}" presName="linear" presStyleCnt="0">
        <dgm:presLayoutVars>
          <dgm:animLvl val="lvl"/>
          <dgm:resizeHandles val="exact"/>
        </dgm:presLayoutVars>
      </dgm:prSet>
      <dgm:spPr/>
    </dgm:pt>
    <dgm:pt modelId="{D44F6D6C-70F8-421E-9878-1741F8ABA81D}" type="pres">
      <dgm:prSet presAssocID="{2AA9FE11-A80C-4CD0-BF74-5DC25E3CA636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CF44DAE3-5739-4F22-A2E9-4E82CC2BDC42}" type="pres">
      <dgm:prSet presAssocID="{3566D385-D513-46DC-81EC-4487332989E2}" presName="spacer" presStyleCnt="0"/>
      <dgm:spPr/>
    </dgm:pt>
    <dgm:pt modelId="{150DD68A-A55E-42B4-BBB2-DEA0F64E19C6}" type="pres">
      <dgm:prSet presAssocID="{1B09C3BB-BD03-48DA-956F-8691CA738BC4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6B92A322-A935-4843-A406-1E138425D008}" type="presOf" srcId="{2AA9FE11-A80C-4CD0-BF74-5DC25E3CA636}" destId="{D44F6D6C-70F8-421E-9878-1741F8ABA81D}" srcOrd="0" destOrd="0" presId="urn:microsoft.com/office/officeart/2005/8/layout/vList2"/>
    <dgm:cxn modelId="{7ACCC26D-2C77-40A1-949E-4A224924B9D2}" srcId="{3454DF4E-2913-4781-8D16-40576CDF1845}" destId="{2AA9FE11-A80C-4CD0-BF74-5DC25E3CA636}" srcOrd="0" destOrd="0" parTransId="{E2542F4A-9DD4-4E84-9549-12EF2ACDF323}" sibTransId="{3566D385-D513-46DC-81EC-4487332989E2}"/>
    <dgm:cxn modelId="{E64CCFAB-A9B4-48CB-A0C4-6B1C7C7AF270}" srcId="{3454DF4E-2913-4781-8D16-40576CDF1845}" destId="{1B09C3BB-BD03-48DA-956F-8691CA738BC4}" srcOrd="1" destOrd="0" parTransId="{085482AC-CF72-421D-84E5-98E7A96EF81F}" sibTransId="{F6907C46-8564-4BCB-8FA0-A52742D21D7B}"/>
    <dgm:cxn modelId="{60F1D7C6-A4A8-4325-B5CB-AB9F69138FB7}" type="presOf" srcId="{1B09C3BB-BD03-48DA-956F-8691CA738BC4}" destId="{150DD68A-A55E-42B4-BBB2-DEA0F64E19C6}" srcOrd="0" destOrd="0" presId="urn:microsoft.com/office/officeart/2005/8/layout/vList2"/>
    <dgm:cxn modelId="{154CD8D8-7DD7-4036-B3E7-5862F63A275A}" type="presOf" srcId="{3454DF4E-2913-4781-8D16-40576CDF1845}" destId="{991E5E2E-9FAF-448A-9713-7EB7FF6B4131}" srcOrd="0" destOrd="0" presId="urn:microsoft.com/office/officeart/2005/8/layout/vList2"/>
    <dgm:cxn modelId="{DE3AA153-2A45-45C6-9DCE-8D8BFEBA8FD0}" type="presParOf" srcId="{991E5E2E-9FAF-448A-9713-7EB7FF6B4131}" destId="{D44F6D6C-70F8-421E-9878-1741F8ABA81D}" srcOrd="0" destOrd="0" presId="urn:microsoft.com/office/officeart/2005/8/layout/vList2"/>
    <dgm:cxn modelId="{0D2C8C5C-EA37-4780-84CA-DDC98D213DC7}" type="presParOf" srcId="{991E5E2E-9FAF-448A-9713-7EB7FF6B4131}" destId="{CF44DAE3-5739-4F22-A2E9-4E82CC2BDC42}" srcOrd="1" destOrd="0" presId="urn:microsoft.com/office/officeart/2005/8/layout/vList2"/>
    <dgm:cxn modelId="{F49A3D18-A651-469F-BD32-4AF7138779A3}" type="presParOf" srcId="{991E5E2E-9FAF-448A-9713-7EB7FF6B4131}" destId="{150DD68A-A55E-42B4-BBB2-DEA0F64E19C6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68C9729-31C4-42C9-96A0-63537178D99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53413A3-1AE6-4D09-8698-E893DD2D7A89}">
      <dgm:prSet custT="1"/>
      <dgm:spPr/>
      <dgm:t>
        <a:bodyPr/>
        <a:lstStyle/>
        <a:p>
          <a:r>
            <a:rPr lang="en-US" sz="2400" b="1"/>
            <a:t>Bias</a:t>
          </a:r>
          <a:r>
            <a:rPr lang="en-US" sz="2400"/>
            <a:t> may arise from errors of assessment of the outcome due to human elements. These generally may be from three sources:</a:t>
          </a:r>
        </a:p>
      </dgm:t>
    </dgm:pt>
    <dgm:pt modelId="{32B4CF80-87A3-48C3-AB04-08A443D20BFB}" type="parTrans" cxnId="{CB3FB837-E749-46DA-9DAA-A14818CD2811}">
      <dgm:prSet/>
      <dgm:spPr/>
      <dgm:t>
        <a:bodyPr/>
        <a:lstStyle/>
        <a:p>
          <a:endParaRPr lang="en-US" sz="2400"/>
        </a:p>
      </dgm:t>
    </dgm:pt>
    <dgm:pt modelId="{E1F92CDC-5E6B-4CB8-9B3E-C5736B35EA84}" type="sibTrans" cxnId="{CB3FB837-E749-46DA-9DAA-A14818CD2811}">
      <dgm:prSet/>
      <dgm:spPr/>
      <dgm:t>
        <a:bodyPr/>
        <a:lstStyle/>
        <a:p>
          <a:endParaRPr lang="en-US" sz="2400"/>
        </a:p>
      </dgm:t>
    </dgm:pt>
    <dgm:pt modelId="{755DBFCB-9866-40E8-ABD3-20ACA02F666D}">
      <dgm:prSet custT="1"/>
      <dgm:spPr/>
      <dgm:t>
        <a:bodyPr/>
        <a:lstStyle/>
        <a:p>
          <a:r>
            <a:rPr lang="en-US" sz="2400" b="1" dirty="0"/>
            <a:t>Subject Variation</a:t>
          </a:r>
          <a:r>
            <a:rPr lang="en-US" sz="2400" dirty="0"/>
            <a:t> (study subjects as know they are getting new drug may sub- consciously feel better and give false subjective results..)</a:t>
          </a:r>
        </a:p>
      </dgm:t>
    </dgm:pt>
    <dgm:pt modelId="{0320A101-530E-4F87-A547-62E09FE2EAD1}" type="parTrans" cxnId="{D6B09735-4B9E-4134-A9E1-A43C3D1FF7DE}">
      <dgm:prSet/>
      <dgm:spPr/>
      <dgm:t>
        <a:bodyPr/>
        <a:lstStyle/>
        <a:p>
          <a:endParaRPr lang="en-US" sz="2400"/>
        </a:p>
      </dgm:t>
    </dgm:pt>
    <dgm:pt modelId="{FF0166AB-C019-4F50-8817-FBC124FD2AF3}" type="sibTrans" cxnId="{D6B09735-4B9E-4134-A9E1-A43C3D1FF7DE}">
      <dgm:prSet/>
      <dgm:spPr/>
      <dgm:t>
        <a:bodyPr/>
        <a:lstStyle/>
        <a:p>
          <a:endParaRPr lang="en-US" sz="2400"/>
        </a:p>
      </dgm:t>
    </dgm:pt>
    <dgm:pt modelId="{BA91BE4B-4267-4527-ACD0-9DA5F26A3BA9}">
      <dgm:prSet custT="1"/>
      <dgm:spPr/>
      <dgm:t>
        <a:bodyPr/>
        <a:lstStyle/>
        <a:p>
          <a:r>
            <a:rPr lang="en-US" sz="2400" b="1"/>
            <a:t>Observer bias</a:t>
          </a:r>
          <a:r>
            <a:rPr lang="en-US" sz="2400"/>
            <a:t> (observer during data collection)</a:t>
          </a:r>
        </a:p>
      </dgm:t>
    </dgm:pt>
    <dgm:pt modelId="{3021B76A-FA98-486B-84F1-7829C860FEE7}" type="parTrans" cxnId="{636C4B70-FAC1-43EB-A271-079B1F2AE27B}">
      <dgm:prSet/>
      <dgm:spPr/>
      <dgm:t>
        <a:bodyPr/>
        <a:lstStyle/>
        <a:p>
          <a:endParaRPr lang="en-US" sz="2400"/>
        </a:p>
      </dgm:t>
    </dgm:pt>
    <dgm:pt modelId="{33F79170-FEC7-4FD0-AC1A-4D7B21D3B52A}" type="sibTrans" cxnId="{636C4B70-FAC1-43EB-A271-079B1F2AE27B}">
      <dgm:prSet/>
      <dgm:spPr/>
      <dgm:t>
        <a:bodyPr/>
        <a:lstStyle/>
        <a:p>
          <a:endParaRPr lang="en-US" sz="2400"/>
        </a:p>
      </dgm:t>
    </dgm:pt>
    <dgm:pt modelId="{40BA05E1-12E3-4D88-8310-044361497985}">
      <dgm:prSet custT="1"/>
      <dgm:spPr/>
      <dgm:t>
        <a:bodyPr/>
        <a:lstStyle/>
        <a:p>
          <a:r>
            <a:rPr lang="en-US" sz="2400" b="1"/>
            <a:t>Evaluation bias (</a:t>
          </a:r>
          <a:r>
            <a:rPr lang="en-US" sz="2400"/>
            <a:t>during data analysis)</a:t>
          </a:r>
        </a:p>
      </dgm:t>
    </dgm:pt>
    <dgm:pt modelId="{31A5A5D4-6B9A-427E-BBA2-C01AC59C00DC}" type="parTrans" cxnId="{52AEFDED-A44F-448F-89C0-51A0F6341D1D}">
      <dgm:prSet/>
      <dgm:spPr/>
      <dgm:t>
        <a:bodyPr/>
        <a:lstStyle/>
        <a:p>
          <a:endParaRPr lang="en-US" sz="2400"/>
        </a:p>
      </dgm:t>
    </dgm:pt>
    <dgm:pt modelId="{28965CBB-3C67-4C9E-B9FD-3FB95EBDE7CD}" type="sibTrans" cxnId="{52AEFDED-A44F-448F-89C0-51A0F6341D1D}">
      <dgm:prSet/>
      <dgm:spPr/>
      <dgm:t>
        <a:bodyPr/>
        <a:lstStyle/>
        <a:p>
          <a:endParaRPr lang="en-US" sz="2400"/>
        </a:p>
      </dgm:t>
    </dgm:pt>
    <dgm:pt modelId="{61F98F91-CC18-4462-ADD9-20FC9759E8EF}">
      <dgm:prSet custT="1"/>
      <dgm:spPr/>
      <dgm:t>
        <a:bodyPr/>
        <a:lstStyle/>
        <a:p>
          <a:r>
            <a:rPr lang="en-US" sz="2400"/>
            <a:t>Randomization cannot guard against these sorts of    Bias, nor the size of the sample. </a:t>
          </a:r>
        </a:p>
      </dgm:t>
    </dgm:pt>
    <dgm:pt modelId="{B7D89E50-1E59-458E-967B-C43D97AE4842}" type="parTrans" cxnId="{4A1227DD-EB31-457F-9E44-0EFCE899B5E9}">
      <dgm:prSet/>
      <dgm:spPr/>
      <dgm:t>
        <a:bodyPr/>
        <a:lstStyle/>
        <a:p>
          <a:endParaRPr lang="en-US" sz="2400"/>
        </a:p>
      </dgm:t>
    </dgm:pt>
    <dgm:pt modelId="{5FBD92BF-07D8-44BD-A9B7-FE3BFC55B1F7}" type="sibTrans" cxnId="{4A1227DD-EB31-457F-9E44-0EFCE899B5E9}">
      <dgm:prSet/>
      <dgm:spPr/>
      <dgm:t>
        <a:bodyPr/>
        <a:lstStyle/>
        <a:p>
          <a:endParaRPr lang="en-US" sz="2400"/>
        </a:p>
      </dgm:t>
    </dgm:pt>
    <dgm:pt modelId="{8097A069-4DBE-4206-B76E-8BDD7D8E96BA}">
      <dgm:prSet custT="1"/>
      <dgm:spPr/>
      <dgm:t>
        <a:bodyPr/>
        <a:lstStyle/>
        <a:p>
          <a:r>
            <a:rPr lang="en-US" sz="2400" dirty="0"/>
            <a:t>BUT: </a:t>
          </a:r>
          <a:r>
            <a:rPr lang="en-US" sz="2400" b="1" dirty="0"/>
            <a:t>Blinding is the answer</a:t>
          </a:r>
          <a:r>
            <a:rPr lang="en-US" sz="2400" dirty="0"/>
            <a:t>	</a:t>
          </a:r>
        </a:p>
      </dgm:t>
    </dgm:pt>
    <dgm:pt modelId="{D28CA992-53ED-4809-B234-AE85A4DFD434}" type="parTrans" cxnId="{2E188633-CB4A-4698-A385-E0B5E4912B8B}">
      <dgm:prSet/>
      <dgm:spPr/>
      <dgm:t>
        <a:bodyPr/>
        <a:lstStyle/>
        <a:p>
          <a:endParaRPr lang="en-US" sz="2400"/>
        </a:p>
      </dgm:t>
    </dgm:pt>
    <dgm:pt modelId="{2636157F-3FC6-49DC-A005-CC426E4D195B}" type="sibTrans" cxnId="{2E188633-CB4A-4698-A385-E0B5E4912B8B}">
      <dgm:prSet/>
      <dgm:spPr/>
      <dgm:t>
        <a:bodyPr/>
        <a:lstStyle/>
        <a:p>
          <a:endParaRPr lang="en-US" sz="2400"/>
        </a:p>
      </dgm:t>
    </dgm:pt>
    <dgm:pt modelId="{2E8F3ACE-0898-444F-99C1-B37A883070A3}" type="pres">
      <dgm:prSet presAssocID="{468C9729-31C4-42C9-96A0-63537178D99D}" presName="linear" presStyleCnt="0">
        <dgm:presLayoutVars>
          <dgm:animLvl val="lvl"/>
          <dgm:resizeHandles val="exact"/>
        </dgm:presLayoutVars>
      </dgm:prSet>
      <dgm:spPr/>
    </dgm:pt>
    <dgm:pt modelId="{2A005915-0701-44E9-A3EC-36B5E8CEA79E}" type="pres">
      <dgm:prSet presAssocID="{B53413A3-1AE6-4D09-8698-E893DD2D7A8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9A5E375-C703-43DB-899D-EB251F709943}" type="pres">
      <dgm:prSet presAssocID="{B53413A3-1AE6-4D09-8698-E893DD2D7A89}" presName="childText" presStyleLbl="revTx" presStyleIdx="0" presStyleCnt="1">
        <dgm:presLayoutVars>
          <dgm:bulletEnabled val="1"/>
        </dgm:presLayoutVars>
      </dgm:prSet>
      <dgm:spPr/>
    </dgm:pt>
    <dgm:pt modelId="{0AC6E4D2-DDE4-429B-BEA5-EB0D6266254E}" type="pres">
      <dgm:prSet presAssocID="{61F98F91-CC18-4462-ADD9-20FC9759E8E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D799B55-E9BC-4C2C-B277-B3A8A9AEF6BE}" type="pres">
      <dgm:prSet presAssocID="{5FBD92BF-07D8-44BD-A9B7-FE3BFC55B1F7}" presName="spacer" presStyleCnt="0"/>
      <dgm:spPr/>
    </dgm:pt>
    <dgm:pt modelId="{0E824650-A0C3-4DA2-997D-1A3E6918FBBD}" type="pres">
      <dgm:prSet presAssocID="{8097A069-4DBE-4206-B76E-8BDD7D8E96BA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2E188633-CB4A-4698-A385-E0B5E4912B8B}" srcId="{468C9729-31C4-42C9-96A0-63537178D99D}" destId="{8097A069-4DBE-4206-B76E-8BDD7D8E96BA}" srcOrd="2" destOrd="0" parTransId="{D28CA992-53ED-4809-B234-AE85A4DFD434}" sibTransId="{2636157F-3FC6-49DC-A005-CC426E4D195B}"/>
    <dgm:cxn modelId="{D6B09735-4B9E-4134-A9E1-A43C3D1FF7DE}" srcId="{B53413A3-1AE6-4D09-8698-E893DD2D7A89}" destId="{755DBFCB-9866-40E8-ABD3-20ACA02F666D}" srcOrd="0" destOrd="0" parTransId="{0320A101-530E-4F87-A547-62E09FE2EAD1}" sibTransId="{FF0166AB-C019-4F50-8817-FBC124FD2AF3}"/>
    <dgm:cxn modelId="{CB3FB837-E749-46DA-9DAA-A14818CD2811}" srcId="{468C9729-31C4-42C9-96A0-63537178D99D}" destId="{B53413A3-1AE6-4D09-8698-E893DD2D7A89}" srcOrd="0" destOrd="0" parTransId="{32B4CF80-87A3-48C3-AB04-08A443D20BFB}" sibTransId="{E1F92CDC-5E6B-4CB8-9B3E-C5736B35EA84}"/>
    <dgm:cxn modelId="{EAD6813C-1D09-4153-8552-84C6666AB340}" type="presOf" srcId="{468C9729-31C4-42C9-96A0-63537178D99D}" destId="{2E8F3ACE-0898-444F-99C1-B37A883070A3}" srcOrd="0" destOrd="0" presId="urn:microsoft.com/office/officeart/2005/8/layout/vList2"/>
    <dgm:cxn modelId="{A0328066-3BEF-448F-A695-28007E4C6E98}" type="presOf" srcId="{B53413A3-1AE6-4D09-8698-E893DD2D7A89}" destId="{2A005915-0701-44E9-A3EC-36B5E8CEA79E}" srcOrd="0" destOrd="0" presId="urn:microsoft.com/office/officeart/2005/8/layout/vList2"/>
    <dgm:cxn modelId="{636C4B70-FAC1-43EB-A271-079B1F2AE27B}" srcId="{B53413A3-1AE6-4D09-8698-E893DD2D7A89}" destId="{BA91BE4B-4267-4527-ACD0-9DA5F26A3BA9}" srcOrd="1" destOrd="0" parTransId="{3021B76A-FA98-486B-84F1-7829C860FEE7}" sibTransId="{33F79170-FEC7-4FD0-AC1A-4D7B21D3B52A}"/>
    <dgm:cxn modelId="{C7961582-5CED-479C-B332-CEE8AE3E2277}" type="presOf" srcId="{8097A069-4DBE-4206-B76E-8BDD7D8E96BA}" destId="{0E824650-A0C3-4DA2-997D-1A3E6918FBBD}" srcOrd="0" destOrd="0" presId="urn:microsoft.com/office/officeart/2005/8/layout/vList2"/>
    <dgm:cxn modelId="{D68CD89D-879C-4212-AB43-3C45EB9CF39E}" type="presOf" srcId="{BA91BE4B-4267-4527-ACD0-9DA5F26A3BA9}" destId="{39A5E375-C703-43DB-899D-EB251F709943}" srcOrd="0" destOrd="1" presId="urn:microsoft.com/office/officeart/2005/8/layout/vList2"/>
    <dgm:cxn modelId="{930D10AF-B547-4DF6-A67A-C96450764283}" type="presOf" srcId="{61F98F91-CC18-4462-ADD9-20FC9759E8EF}" destId="{0AC6E4D2-DDE4-429B-BEA5-EB0D6266254E}" srcOrd="0" destOrd="0" presId="urn:microsoft.com/office/officeart/2005/8/layout/vList2"/>
    <dgm:cxn modelId="{B5C999BA-B6B2-434B-B030-D737796B8C8A}" type="presOf" srcId="{755DBFCB-9866-40E8-ABD3-20ACA02F666D}" destId="{39A5E375-C703-43DB-899D-EB251F709943}" srcOrd="0" destOrd="0" presId="urn:microsoft.com/office/officeart/2005/8/layout/vList2"/>
    <dgm:cxn modelId="{2A0FE5D4-7CE9-4482-BA97-83B87E0E2EF5}" type="presOf" srcId="{40BA05E1-12E3-4D88-8310-044361497985}" destId="{39A5E375-C703-43DB-899D-EB251F709943}" srcOrd="0" destOrd="2" presId="urn:microsoft.com/office/officeart/2005/8/layout/vList2"/>
    <dgm:cxn modelId="{4A1227DD-EB31-457F-9E44-0EFCE899B5E9}" srcId="{468C9729-31C4-42C9-96A0-63537178D99D}" destId="{61F98F91-CC18-4462-ADD9-20FC9759E8EF}" srcOrd="1" destOrd="0" parTransId="{B7D89E50-1E59-458E-967B-C43D97AE4842}" sibTransId="{5FBD92BF-07D8-44BD-A9B7-FE3BFC55B1F7}"/>
    <dgm:cxn modelId="{52AEFDED-A44F-448F-89C0-51A0F6341D1D}" srcId="{B53413A3-1AE6-4D09-8698-E893DD2D7A89}" destId="{40BA05E1-12E3-4D88-8310-044361497985}" srcOrd="2" destOrd="0" parTransId="{31A5A5D4-6B9A-427E-BBA2-C01AC59C00DC}" sibTransId="{28965CBB-3C67-4C9E-B9FD-3FB95EBDE7CD}"/>
    <dgm:cxn modelId="{0ABEFA0A-866E-4184-82BD-9131C2AEE1A8}" type="presParOf" srcId="{2E8F3ACE-0898-444F-99C1-B37A883070A3}" destId="{2A005915-0701-44E9-A3EC-36B5E8CEA79E}" srcOrd="0" destOrd="0" presId="urn:microsoft.com/office/officeart/2005/8/layout/vList2"/>
    <dgm:cxn modelId="{D9E59F27-4445-4D64-A9E9-9D76670A53E9}" type="presParOf" srcId="{2E8F3ACE-0898-444F-99C1-B37A883070A3}" destId="{39A5E375-C703-43DB-899D-EB251F709943}" srcOrd="1" destOrd="0" presId="urn:microsoft.com/office/officeart/2005/8/layout/vList2"/>
    <dgm:cxn modelId="{4386C0FD-849C-4A45-B4FA-ADB0C564BCAB}" type="presParOf" srcId="{2E8F3ACE-0898-444F-99C1-B37A883070A3}" destId="{0AC6E4D2-DDE4-429B-BEA5-EB0D6266254E}" srcOrd="2" destOrd="0" presId="urn:microsoft.com/office/officeart/2005/8/layout/vList2"/>
    <dgm:cxn modelId="{C5BAB3E4-EA66-46A6-9564-62DD2C8FB90B}" type="presParOf" srcId="{2E8F3ACE-0898-444F-99C1-B37A883070A3}" destId="{4D799B55-E9BC-4C2C-B277-B3A8A9AEF6BE}" srcOrd="3" destOrd="0" presId="urn:microsoft.com/office/officeart/2005/8/layout/vList2"/>
    <dgm:cxn modelId="{42E4D243-3546-444D-97DA-A0E0DF4B0A7C}" type="presParOf" srcId="{2E8F3ACE-0898-444F-99C1-B37A883070A3}" destId="{0E824650-A0C3-4DA2-997D-1A3E6918FBB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622A90-D0D8-4EA3-BC0D-D537801AF2B1}">
      <dsp:nvSpPr>
        <dsp:cNvPr id="0" name=""/>
        <dsp:cNvSpPr/>
      </dsp:nvSpPr>
      <dsp:spPr>
        <a:xfrm>
          <a:off x="1516519" y="2116806"/>
          <a:ext cx="1853523" cy="1853523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>
              <a:latin typeface="Arial Black" pitchFamily="34" charset="0"/>
            </a:rPr>
            <a:t>Wisdom</a:t>
          </a:r>
        </a:p>
      </dsp:txBody>
      <dsp:txXfrm>
        <a:off x="1889160" y="2550985"/>
        <a:ext cx="1108241" cy="952749"/>
      </dsp:txXfrm>
    </dsp:sp>
    <dsp:sp modelId="{93300324-D62F-4E58-B882-734182BDB462}">
      <dsp:nvSpPr>
        <dsp:cNvPr id="0" name=""/>
        <dsp:cNvSpPr/>
      </dsp:nvSpPr>
      <dsp:spPr>
        <a:xfrm>
          <a:off x="635347" y="1715500"/>
          <a:ext cx="1348017" cy="1348017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>
              <a:latin typeface="Arial Black" pitchFamily="34" charset="0"/>
            </a:rPr>
            <a:t>Truth</a:t>
          </a:r>
          <a:r>
            <a:rPr lang="en-US" sz="1300" kern="1200"/>
            <a:t> </a:t>
          </a:r>
        </a:p>
      </dsp:txBody>
      <dsp:txXfrm>
        <a:off x="974714" y="2056918"/>
        <a:ext cx="669283" cy="665181"/>
      </dsp:txXfrm>
    </dsp:sp>
    <dsp:sp modelId="{59EDF28D-6C67-49D0-B5A1-DE5C3CBA2292}">
      <dsp:nvSpPr>
        <dsp:cNvPr id="0" name=""/>
        <dsp:cNvSpPr/>
      </dsp:nvSpPr>
      <dsp:spPr>
        <a:xfrm rot="20700000">
          <a:off x="1193132" y="900788"/>
          <a:ext cx="1320781" cy="1320781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>
              <a:latin typeface="Arial Black" pitchFamily="34" charset="0"/>
            </a:rPr>
            <a:t>Servic</a:t>
          </a:r>
          <a:r>
            <a:rPr lang="en-US" sz="1300" kern="1200">
              <a:latin typeface="Arial Black" pitchFamily="34" charset="0"/>
            </a:rPr>
            <a:t>e</a:t>
          </a:r>
          <a:r>
            <a:rPr lang="en-US" sz="1300" kern="1200"/>
            <a:t> </a:t>
          </a:r>
        </a:p>
      </dsp:txBody>
      <dsp:txXfrm rot="-20700000">
        <a:off x="1482818" y="1190474"/>
        <a:ext cx="741409" cy="741409"/>
      </dsp:txXfrm>
    </dsp:sp>
    <dsp:sp modelId="{398423B3-DD54-4226-99D7-017EFC1488DF}">
      <dsp:nvSpPr>
        <dsp:cNvPr id="0" name=""/>
        <dsp:cNvSpPr/>
      </dsp:nvSpPr>
      <dsp:spPr>
        <a:xfrm>
          <a:off x="1365157" y="1994186"/>
          <a:ext cx="2372510" cy="2372510"/>
        </a:xfrm>
        <a:prstGeom prst="circularArrow">
          <a:avLst>
            <a:gd name="adj1" fmla="val 4688"/>
            <a:gd name="adj2" fmla="val 299029"/>
            <a:gd name="adj3" fmla="val 2492762"/>
            <a:gd name="adj4" fmla="val 15912647"/>
            <a:gd name="adj5" fmla="val 5469"/>
          </a:avLst>
        </a:prstGeom>
        <a:solidFill>
          <a:schemeClr val="accent1"/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F3A3A0-5919-4E69-80DD-61760D6340A0}">
      <dsp:nvSpPr>
        <dsp:cNvPr id="0" name=""/>
        <dsp:cNvSpPr/>
      </dsp:nvSpPr>
      <dsp:spPr>
        <a:xfrm>
          <a:off x="199374" y="1536054"/>
          <a:ext cx="1723776" cy="172377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9CEA93-9338-4361-A5E6-CF85B6019F5A}">
      <dsp:nvSpPr>
        <dsp:cNvPr id="0" name=""/>
        <dsp:cNvSpPr/>
      </dsp:nvSpPr>
      <dsp:spPr>
        <a:xfrm>
          <a:off x="887622" y="615024"/>
          <a:ext cx="1858578" cy="1858578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E5C7BD-5A87-4430-B640-51C4DB8EC3B3}">
      <dsp:nvSpPr>
        <dsp:cNvPr id="0" name=""/>
        <dsp:cNvSpPr/>
      </dsp:nvSpPr>
      <dsp:spPr>
        <a:xfrm>
          <a:off x="35" y="43691"/>
          <a:ext cx="3418284" cy="8386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/>
            <a:t>Primary (recommended textbooks) </a:t>
          </a:r>
          <a:endParaRPr lang="en-US" sz="2300" kern="1200"/>
        </a:p>
      </dsp:txBody>
      <dsp:txXfrm>
        <a:off x="35" y="43691"/>
        <a:ext cx="3418284" cy="838628"/>
      </dsp:txXfrm>
    </dsp:sp>
    <dsp:sp modelId="{7DE4B240-F910-4543-AEBF-61C51128A1E8}">
      <dsp:nvSpPr>
        <dsp:cNvPr id="0" name=""/>
        <dsp:cNvSpPr/>
      </dsp:nvSpPr>
      <dsp:spPr>
        <a:xfrm>
          <a:off x="35" y="882319"/>
          <a:ext cx="3418284" cy="359869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J Parks textbook of Preventive &amp; social Medicine. Ch.3 Pages 75&lt;( 26</a:t>
          </a:r>
          <a:r>
            <a:rPr lang="en-US" sz="2300" kern="1200" baseline="30000" dirty="0"/>
            <a:t>th</a:t>
          </a:r>
          <a:r>
            <a:rPr lang="en-US" sz="2300" kern="1200" dirty="0"/>
            <a:t> edition) 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Textbook of Community Medicine &amp; Public Health. By Muhammad </a:t>
          </a:r>
          <a:r>
            <a:rPr lang="en-US" sz="2300" kern="1200" dirty="0" err="1"/>
            <a:t>Illyas</a:t>
          </a:r>
          <a:r>
            <a:rPr lang="en-US" sz="2300" kern="1200" dirty="0"/>
            <a:t> , Dr </a:t>
          </a:r>
          <a:r>
            <a:rPr lang="en-US" sz="2300" kern="1200" dirty="0" err="1"/>
            <a:t>Irfanullah</a:t>
          </a:r>
          <a:r>
            <a:rPr lang="en-US" sz="2300" kern="1200" dirty="0"/>
            <a:t> Siddiqui Ch.4 (latest edition) </a:t>
          </a:r>
        </a:p>
      </dsp:txBody>
      <dsp:txXfrm>
        <a:off x="35" y="882319"/>
        <a:ext cx="3418284" cy="3598695"/>
      </dsp:txXfrm>
    </dsp:sp>
    <dsp:sp modelId="{B313A1F6-9E3E-481B-B710-F2C01AEE17D1}">
      <dsp:nvSpPr>
        <dsp:cNvPr id="0" name=""/>
        <dsp:cNvSpPr/>
      </dsp:nvSpPr>
      <dsp:spPr>
        <a:xfrm>
          <a:off x="3896879" y="43691"/>
          <a:ext cx="3418284" cy="8386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/>
            <a:t>Additional readings </a:t>
          </a:r>
          <a:endParaRPr lang="en-US" sz="2300" kern="1200"/>
        </a:p>
      </dsp:txBody>
      <dsp:txXfrm>
        <a:off x="3896879" y="43691"/>
        <a:ext cx="3418284" cy="838628"/>
      </dsp:txXfrm>
    </dsp:sp>
    <dsp:sp modelId="{4EF2150C-86B5-46C0-857D-4A5FE5EE569F}">
      <dsp:nvSpPr>
        <dsp:cNvPr id="0" name=""/>
        <dsp:cNvSpPr/>
      </dsp:nvSpPr>
      <dsp:spPr>
        <a:xfrm>
          <a:off x="3896879" y="882319"/>
          <a:ext cx="3418284" cy="359869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/>
            <a:t>Epidemiology by Leon Gordis </a:t>
          </a:r>
        </a:p>
      </dsp:txBody>
      <dsp:txXfrm>
        <a:off x="3896879" y="882319"/>
        <a:ext cx="3418284" cy="35986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90E115-2C4F-4805-84E6-9998229AEBE9}">
      <dsp:nvSpPr>
        <dsp:cNvPr id="0" name=""/>
        <dsp:cNvSpPr/>
      </dsp:nvSpPr>
      <dsp:spPr>
        <a:xfrm>
          <a:off x="0" y="3897947"/>
          <a:ext cx="5291328" cy="12793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Two groups are </a:t>
          </a:r>
          <a:r>
            <a:rPr lang="en-US" sz="2400" b="1" kern="1200"/>
            <a:t>compared</a:t>
          </a:r>
          <a:r>
            <a:rPr lang="en-US" sz="2400" kern="1200"/>
            <a:t>, in one intervention was done and other with no intervention for the difference in outcome</a:t>
          </a:r>
        </a:p>
      </dsp:txBody>
      <dsp:txXfrm>
        <a:off x="0" y="3897947"/>
        <a:ext cx="5291328" cy="1279393"/>
      </dsp:txXfrm>
    </dsp:sp>
    <dsp:sp modelId="{27ECA1F2-5FD9-4CAC-8A93-955B1A1C5A65}">
      <dsp:nvSpPr>
        <dsp:cNvPr id="0" name=""/>
        <dsp:cNvSpPr/>
      </dsp:nvSpPr>
      <dsp:spPr>
        <a:xfrm rot="10800000">
          <a:off x="0" y="1949431"/>
          <a:ext cx="5291328" cy="1967706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Study conditions are under direct </a:t>
          </a:r>
          <a:r>
            <a:rPr lang="en-US" sz="2400" b="1" kern="1200"/>
            <a:t>control</a:t>
          </a:r>
          <a:r>
            <a:rPr lang="en-US" sz="2400" kern="1200"/>
            <a:t> of the researcher. </a:t>
          </a:r>
          <a:r>
            <a:rPr lang="en-US" sz="2400" b="1" kern="1200"/>
            <a:t>(ideal)</a:t>
          </a:r>
          <a:endParaRPr lang="en-US" sz="2400" kern="1200"/>
        </a:p>
      </dsp:txBody>
      <dsp:txXfrm rot="10800000">
        <a:off x="0" y="1949431"/>
        <a:ext cx="5291328" cy="1278556"/>
      </dsp:txXfrm>
    </dsp:sp>
    <dsp:sp modelId="{DD73AB70-6854-4B80-B312-18DE9FD3F254}">
      <dsp:nvSpPr>
        <dsp:cNvPr id="0" name=""/>
        <dsp:cNvSpPr/>
      </dsp:nvSpPr>
      <dsp:spPr>
        <a:xfrm rot="10800000">
          <a:off x="0" y="915"/>
          <a:ext cx="5291328" cy="1967706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The researcher </a:t>
          </a:r>
          <a:r>
            <a:rPr lang="en-US" sz="2400" b="1" kern="1200"/>
            <a:t>intervene</a:t>
          </a:r>
          <a:r>
            <a:rPr lang="en-US" sz="2400" kern="1200"/>
            <a:t> </a:t>
          </a:r>
          <a:r>
            <a:rPr lang="en-US" sz="2400" b="1" kern="1200"/>
            <a:t>or</a:t>
          </a:r>
          <a:r>
            <a:rPr lang="en-US" sz="2400" kern="1200"/>
            <a:t> </a:t>
          </a:r>
          <a:r>
            <a:rPr lang="en-US" sz="2400" b="1" kern="1200"/>
            <a:t>manipulates, creates a situation </a:t>
          </a:r>
          <a:r>
            <a:rPr lang="en-US" sz="2400" kern="1200"/>
            <a:t>and measures the effects of the manipulation. </a:t>
          </a:r>
        </a:p>
      </dsp:txBody>
      <dsp:txXfrm rot="10800000">
        <a:off x="0" y="915"/>
        <a:ext cx="5291328" cy="12785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B5B79D-C255-40FE-86E0-5F3BCDD6961F}">
      <dsp:nvSpPr>
        <dsp:cNvPr id="0" name=""/>
        <dsp:cNvSpPr/>
      </dsp:nvSpPr>
      <dsp:spPr>
        <a:xfrm>
          <a:off x="0" y="9191"/>
          <a:ext cx="6546429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Important applications</a:t>
          </a:r>
          <a:r>
            <a:rPr lang="en-US" sz="2800" b="1" kern="1200" dirty="0"/>
            <a:t>;</a:t>
          </a:r>
          <a:endParaRPr lang="en-US" sz="2800" kern="1200" dirty="0"/>
        </a:p>
      </dsp:txBody>
      <dsp:txXfrm>
        <a:off x="59399" y="68590"/>
        <a:ext cx="6427631" cy="1098002"/>
      </dsp:txXfrm>
    </dsp:sp>
    <dsp:sp modelId="{CC3EFD43-D2C2-48BE-B7B9-7EA7DE6C2227}">
      <dsp:nvSpPr>
        <dsp:cNvPr id="0" name=""/>
        <dsp:cNvSpPr/>
      </dsp:nvSpPr>
      <dsp:spPr>
        <a:xfrm>
          <a:off x="0" y="1225991"/>
          <a:ext cx="6546429" cy="2691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7849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Experimental reproduction of human diseases in animals to confirm etiology .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Study pathogenic mechanisms / natural history of disease.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/>
            <a:t>Genetic experiments. (rapid breed) 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Testing efficacy of preventive and  therapeutic measures like vaccine, drugs.</a:t>
          </a:r>
        </a:p>
      </dsp:txBody>
      <dsp:txXfrm>
        <a:off x="0" y="1225991"/>
        <a:ext cx="6546429" cy="2691000"/>
      </dsp:txXfrm>
    </dsp:sp>
    <dsp:sp modelId="{FD93DB18-B65A-4C55-A969-B1E600DE87B0}">
      <dsp:nvSpPr>
        <dsp:cNvPr id="0" name=""/>
        <dsp:cNvSpPr/>
      </dsp:nvSpPr>
      <dsp:spPr>
        <a:xfrm>
          <a:off x="0" y="3916991"/>
          <a:ext cx="6546429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Limitations: </a:t>
          </a:r>
          <a:endParaRPr lang="en-US" sz="2400" kern="1200" dirty="0"/>
        </a:p>
      </dsp:txBody>
      <dsp:txXfrm>
        <a:off x="59399" y="3976390"/>
        <a:ext cx="6427631" cy="1098002"/>
      </dsp:txXfrm>
    </dsp:sp>
    <dsp:sp modelId="{2E78DD3D-37F4-4C59-9D86-29CE77A793A2}">
      <dsp:nvSpPr>
        <dsp:cNvPr id="0" name=""/>
        <dsp:cNvSpPr/>
      </dsp:nvSpPr>
      <dsp:spPr>
        <a:xfrm>
          <a:off x="0" y="5133792"/>
          <a:ext cx="6546429" cy="11436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7849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Animal specific findings!! 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Man-specific diseases!! Not all diseases an produced in animal like mental diseases                                                </a:t>
          </a:r>
        </a:p>
      </dsp:txBody>
      <dsp:txXfrm>
        <a:off x="0" y="5133792"/>
        <a:ext cx="6546429" cy="114367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FD7EBA-106B-4382-8E94-7C5947015FF6}">
      <dsp:nvSpPr>
        <dsp:cNvPr id="0" name=""/>
        <dsp:cNvSpPr/>
      </dsp:nvSpPr>
      <dsp:spPr>
        <a:xfrm>
          <a:off x="0" y="89210"/>
          <a:ext cx="6514687" cy="13308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/>
            <a:t>Gold Standard</a:t>
          </a:r>
          <a:r>
            <a:rPr lang="en-US" sz="2400" kern="1200"/>
            <a:t> of research designs to provide the most convincing evidence of relationship between </a:t>
          </a:r>
          <a:r>
            <a:rPr lang="en-US" sz="2400" b="1" kern="1200"/>
            <a:t>exposure and effect.</a:t>
          </a:r>
          <a:r>
            <a:rPr lang="en-US" sz="2400" kern="1200"/>
            <a:t>(WHO 1980)                                             </a:t>
          </a:r>
        </a:p>
      </dsp:txBody>
      <dsp:txXfrm>
        <a:off x="64968" y="154178"/>
        <a:ext cx="6384751" cy="1200939"/>
      </dsp:txXfrm>
    </dsp:sp>
    <dsp:sp modelId="{63B885C0-52AC-4841-AE3F-783808CEE61F}">
      <dsp:nvSpPr>
        <dsp:cNvPr id="0" name=""/>
        <dsp:cNvSpPr/>
      </dsp:nvSpPr>
      <dsp:spPr>
        <a:xfrm>
          <a:off x="0" y="1420085"/>
          <a:ext cx="6514687" cy="14127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841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b="1" kern="1200" dirty="0"/>
            <a:t>Example</a:t>
          </a:r>
          <a:r>
            <a:rPr lang="en-US" sz="2400" kern="1200" dirty="0"/>
            <a:t>: trials of hormone replacement    therapy in  menopausal women found </a:t>
          </a:r>
          <a:r>
            <a:rPr lang="en-US" sz="2400" u="sng" kern="1200" dirty="0"/>
            <a:t>no protection</a:t>
          </a:r>
          <a:r>
            <a:rPr lang="en-US" sz="2400" kern="1200" dirty="0"/>
            <a:t> for heart disease, contradicting findings of prior observational studies.   </a:t>
          </a:r>
        </a:p>
      </dsp:txBody>
      <dsp:txXfrm>
        <a:off x="0" y="1420085"/>
        <a:ext cx="6514687" cy="1412775"/>
      </dsp:txXfrm>
    </dsp:sp>
    <dsp:sp modelId="{14B313AC-B461-4470-AE74-5240FC980A4F}">
      <dsp:nvSpPr>
        <dsp:cNvPr id="0" name=""/>
        <dsp:cNvSpPr/>
      </dsp:nvSpPr>
      <dsp:spPr>
        <a:xfrm>
          <a:off x="0" y="2832860"/>
          <a:ext cx="6514687" cy="13308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/>
            <a:t>more valid results</a:t>
          </a:r>
          <a:r>
            <a:rPr lang="en-US" sz="2400" kern="1200"/>
            <a:t>, as variation minimized, and bias / confounders are controlled.</a:t>
          </a:r>
        </a:p>
      </dsp:txBody>
      <dsp:txXfrm>
        <a:off x="64968" y="2897828"/>
        <a:ext cx="6384751" cy="1200939"/>
      </dsp:txXfrm>
    </dsp:sp>
    <dsp:sp modelId="{238B330F-9B26-4D68-881B-F708AC008BDF}">
      <dsp:nvSpPr>
        <dsp:cNvPr id="0" name=""/>
        <dsp:cNvSpPr/>
      </dsp:nvSpPr>
      <dsp:spPr>
        <a:xfrm>
          <a:off x="0" y="4350935"/>
          <a:ext cx="6514687" cy="13308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/>
            <a:t>Accepted standard for testing therapeutic agents</a:t>
          </a:r>
          <a:r>
            <a:rPr lang="en-US" sz="2400" kern="1200"/>
            <a:t> (drugs)--------</a:t>
          </a:r>
          <a:r>
            <a:rPr lang="en-US" sz="2400" b="1" kern="1200"/>
            <a:t>Clinical trials</a:t>
          </a:r>
          <a:r>
            <a:rPr lang="en-US" sz="2400" kern="1200"/>
            <a:t> </a:t>
          </a:r>
        </a:p>
      </dsp:txBody>
      <dsp:txXfrm>
        <a:off x="64968" y="4415903"/>
        <a:ext cx="6384751" cy="120093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03111A-FD62-4964-80D3-8D609D27D180}">
      <dsp:nvSpPr>
        <dsp:cNvPr id="0" name=""/>
        <dsp:cNvSpPr/>
      </dsp:nvSpPr>
      <dsp:spPr>
        <a:xfrm>
          <a:off x="0" y="283374"/>
          <a:ext cx="6328944" cy="1216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Study Protocol </a:t>
          </a:r>
        </a:p>
      </dsp:txBody>
      <dsp:txXfrm>
        <a:off x="59399" y="342773"/>
        <a:ext cx="6210146" cy="1098002"/>
      </dsp:txXfrm>
    </dsp:sp>
    <dsp:sp modelId="{302433CB-67D6-4682-957E-4217E580F3D6}">
      <dsp:nvSpPr>
        <dsp:cNvPr id="0" name=""/>
        <dsp:cNvSpPr/>
      </dsp:nvSpPr>
      <dsp:spPr>
        <a:xfrm>
          <a:off x="0" y="1510233"/>
          <a:ext cx="6328944" cy="3767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0944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+mj-lt"/>
            <a:buAutoNum type="arabicPeriod"/>
          </a:pPr>
          <a:r>
            <a:rPr lang="en-US" sz="2400" kern="1200" dirty="0"/>
            <a:t>Define objectives of the study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+mj-lt"/>
            <a:buAutoNum type="arabicPeriod"/>
          </a:pPr>
          <a:r>
            <a:rPr lang="en-US" sz="2400" kern="1200" dirty="0">
              <a:solidFill>
                <a:schemeClr val="tx1"/>
              </a:solidFill>
            </a:rPr>
            <a:t>Define criteria for the selection of study population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+mj-lt"/>
            <a:buAutoNum type="arabicPeriod"/>
          </a:pPr>
          <a:r>
            <a:rPr lang="en-US" sz="2400" kern="1200" dirty="0">
              <a:solidFill>
                <a:schemeClr val="tx1"/>
              </a:solidFill>
            </a:rPr>
            <a:t>Define method of selection of study population  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+mj-lt"/>
            <a:buAutoNum type="arabicPeriod"/>
          </a:pPr>
          <a:r>
            <a:rPr lang="en-US" sz="2400" kern="1200" dirty="0">
              <a:solidFill>
                <a:schemeClr val="tx1"/>
              </a:solidFill>
            </a:rPr>
            <a:t>Determine sample size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+mj-lt"/>
            <a:buAutoNum type="arabicPeriod"/>
          </a:pPr>
          <a:r>
            <a:rPr lang="en-US" sz="2400" kern="1200" dirty="0">
              <a:solidFill>
                <a:schemeClr val="tx1"/>
              </a:solidFill>
            </a:rPr>
            <a:t>Define specific procedure to be used for allocation of subjects into study and  control group----</a:t>
          </a:r>
          <a:r>
            <a:rPr lang="en-US" sz="2400" b="0" kern="1200" dirty="0">
              <a:solidFill>
                <a:schemeClr val="tx1"/>
              </a:solidFill>
            </a:rPr>
            <a:t>Randomization &amp; method of Randomization. </a:t>
          </a:r>
        </a:p>
      </dsp:txBody>
      <dsp:txXfrm>
        <a:off x="0" y="1510233"/>
        <a:ext cx="6328944" cy="37674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778C6C-0B60-47B6-817C-C2484B1A5824}">
      <dsp:nvSpPr>
        <dsp:cNvPr id="0" name=""/>
        <dsp:cNvSpPr/>
      </dsp:nvSpPr>
      <dsp:spPr>
        <a:xfrm>
          <a:off x="0" y="2387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958BAB-80F8-4381-94FE-5AC3CD40C030}">
      <dsp:nvSpPr>
        <dsp:cNvPr id="0" name=""/>
        <dsp:cNvSpPr/>
      </dsp:nvSpPr>
      <dsp:spPr>
        <a:xfrm>
          <a:off x="0" y="2387"/>
          <a:ext cx="10515600" cy="4626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Define new &amp; control / placebo treatments  </a:t>
          </a:r>
        </a:p>
      </dsp:txBody>
      <dsp:txXfrm>
        <a:off x="0" y="2387"/>
        <a:ext cx="10515600" cy="462648"/>
      </dsp:txXfrm>
    </dsp:sp>
    <dsp:sp modelId="{3A74102A-1E5F-4AEF-9DB7-C5A4AAB79A43}">
      <dsp:nvSpPr>
        <dsp:cNvPr id="0" name=""/>
        <dsp:cNvSpPr/>
      </dsp:nvSpPr>
      <dsp:spPr>
        <a:xfrm>
          <a:off x="0" y="465035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AFFA20-B43B-433E-A00B-3A5B4BBE9152}">
      <dsp:nvSpPr>
        <dsp:cNvPr id="0" name=""/>
        <dsp:cNvSpPr/>
      </dsp:nvSpPr>
      <dsp:spPr>
        <a:xfrm>
          <a:off x="0" y="465035"/>
          <a:ext cx="10505330" cy="645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Define when &amp; where and how to execute &amp; to what kind of patients. </a:t>
          </a:r>
        </a:p>
      </dsp:txBody>
      <dsp:txXfrm>
        <a:off x="0" y="465035"/>
        <a:ext cx="10505330" cy="645375"/>
      </dsp:txXfrm>
    </dsp:sp>
    <dsp:sp modelId="{45E0524B-843C-403A-9540-BB354DA18FF7}">
      <dsp:nvSpPr>
        <dsp:cNvPr id="0" name=""/>
        <dsp:cNvSpPr/>
      </dsp:nvSpPr>
      <dsp:spPr>
        <a:xfrm>
          <a:off x="0" y="1110411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009E8F-5C0F-46E8-BB89-75722E5C1026}">
      <dsp:nvSpPr>
        <dsp:cNvPr id="0" name=""/>
        <dsp:cNvSpPr/>
      </dsp:nvSpPr>
      <dsp:spPr>
        <a:xfrm>
          <a:off x="0" y="1110411"/>
          <a:ext cx="10515600" cy="4626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Decide who will administer treatment  </a:t>
          </a:r>
        </a:p>
      </dsp:txBody>
      <dsp:txXfrm>
        <a:off x="0" y="1110411"/>
        <a:ext cx="10515600" cy="462648"/>
      </dsp:txXfrm>
    </dsp:sp>
    <dsp:sp modelId="{AA67BCF1-4EC5-4AF5-8E55-08D6ECDE7A7B}">
      <dsp:nvSpPr>
        <dsp:cNvPr id="0" name=""/>
        <dsp:cNvSpPr/>
      </dsp:nvSpPr>
      <dsp:spPr>
        <a:xfrm>
          <a:off x="0" y="1573060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170CC6-FD6A-4279-AB05-036C3CB694E9}">
      <dsp:nvSpPr>
        <dsp:cNvPr id="0" name=""/>
        <dsp:cNvSpPr/>
      </dsp:nvSpPr>
      <dsp:spPr>
        <a:xfrm>
          <a:off x="0" y="1573060"/>
          <a:ext cx="10515600" cy="4626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Define what would be outcome </a:t>
          </a:r>
        </a:p>
      </dsp:txBody>
      <dsp:txXfrm>
        <a:off x="0" y="1573060"/>
        <a:ext cx="10515600" cy="462648"/>
      </dsp:txXfrm>
    </dsp:sp>
    <dsp:sp modelId="{3C6AF9BE-BF55-4E29-B78E-1BB0841CF311}">
      <dsp:nvSpPr>
        <dsp:cNvPr id="0" name=""/>
        <dsp:cNvSpPr/>
      </dsp:nvSpPr>
      <dsp:spPr>
        <a:xfrm>
          <a:off x="0" y="2035708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202D39-509F-48BA-AB9C-ACBE5D47F7A5}">
      <dsp:nvSpPr>
        <dsp:cNvPr id="0" name=""/>
        <dsp:cNvSpPr/>
      </dsp:nvSpPr>
      <dsp:spPr>
        <a:xfrm>
          <a:off x="0" y="2035708"/>
          <a:ext cx="10515600" cy="4626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Define who will observe the outcome </a:t>
          </a:r>
        </a:p>
      </dsp:txBody>
      <dsp:txXfrm>
        <a:off x="0" y="2035708"/>
        <a:ext cx="10515600" cy="462648"/>
      </dsp:txXfrm>
    </dsp:sp>
    <dsp:sp modelId="{6FD5253C-6722-4156-B776-0218CB993D83}">
      <dsp:nvSpPr>
        <dsp:cNvPr id="0" name=""/>
        <dsp:cNvSpPr/>
      </dsp:nvSpPr>
      <dsp:spPr>
        <a:xfrm>
          <a:off x="0" y="2498356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24E7A2-D999-4F97-9E9E-51CE4CD428F2}">
      <dsp:nvSpPr>
        <dsp:cNvPr id="0" name=""/>
        <dsp:cNvSpPr/>
      </dsp:nvSpPr>
      <dsp:spPr>
        <a:xfrm>
          <a:off x="0" y="2498356"/>
          <a:ext cx="10515600" cy="4626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Define how data will be stored </a:t>
          </a:r>
        </a:p>
      </dsp:txBody>
      <dsp:txXfrm>
        <a:off x="0" y="2498356"/>
        <a:ext cx="10515600" cy="462648"/>
      </dsp:txXfrm>
    </dsp:sp>
    <dsp:sp modelId="{096A93F9-EA2E-45A9-8F6C-09A9B52C8D99}">
      <dsp:nvSpPr>
        <dsp:cNvPr id="0" name=""/>
        <dsp:cNvSpPr/>
      </dsp:nvSpPr>
      <dsp:spPr>
        <a:xfrm>
          <a:off x="0" y="2961005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F0BCB9-F10B-4B68-AD6E-7510CCBF2A5B}">
      <dsp:nvSpPr>
        <dsp:cNvPr id="0" name=""/>
        <dsp:cNvSpPr/>
      </dsp:nvSpPr>
      <dsp:spPr>
        <a:xfrm>
          <a:off x="0" y="2961005"/>
          <a:ext cx="10515600" cy="4626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Define : When to stop the new treatment------preliminary test runs </a:t>
          </a:r>
          <a:endParaRPr lang="en-US" sz="2400" kern="1200" dirty="0"/>
        </a:p>
      </dsp:txBody>
      <dsp:txXfrm>
        <a:off x="0" y="2961005"/>
        <a:ext cx="10515600" cy="462648"/>
      </dsp:txXfrm>
    </dsp:sp>
    <dsp:sp modelId="{F2A87C79-3ABA-48CD-BC2C-F2FA45B5D57A}">
      <dsp:nvSpPr>
        <dsp:cNvPr id="0" name=""/>
        <dsp:cNvSpPr/>
      </dsp:nvSpPr>
      <dsp:spPr>
        <a:xfrm>
          <a:off x="0" y="3423653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A3D028-E30B-462B-9230-7AE040E12E1D}">
      <dsp:nvSpPr>
        <dsp:cNvPr id="0" name=""/>
        <dsp:cNvSpPr/>
      </dsp:nvSpPr>
      <dsp:spPr>
        <a:xfrm>
          <a:off x="0" y="3423653"/>
          <a:ext cx="10515600" cy="4626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Standardization of working procedures                     </a:t>
          </a:r>
        </a:p>
      </dsp:txBody>
      <dsp:txXfrm>
        <a:off x="0" y="3423653"/>
        <a:ext cx="10515600" cy="462648"/>
      </dsp:txXfrm>
    </dsp:sp>
    <dsp:sp modelId="{D51FEE83-8AB3-42B6-B163-905EA0A604BF}">
      <dsp:nvSpPr>
        <dsp:cNvPr id="0" name=""/>
        <dsp:cNvSpPr/>
      </dsp:nvSpPr>
      <dsp:spPr>
        <a:xfrm>
          <a:off x="0" y="3886302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986909-AD78-4E53-B06A-7CA578E5E348}">
      <dsp:nvSpPr>
        <dsp:cNvPr id="0" name=""/>
        <dsp:cNvSpPr/>
      </dsp:nvSpPr>
      <dsp:spPr>
        <a:xfrm>
          <a:off x="0" y="3886302"/>
          <a:ext cx="10515600" cy="4626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Define responsibilities of all the parties involved</a:t>
          </a:r>
        </a:p>
      </dsp:txBody>
      <dsp:txXfrm>
        <a:off x="0" y="3886302"/>
        <a:ext cx="10515600" cy="46264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D40606-0090-43DD-ADBF-E577CFACF1BB}">
      <dsp:nvSpPr>
        <dsp:cNvPr id="0" name=""/>
        <dsp:cNvSpPr/>
      </dsp:nvSpPr>
      <dsp:spPr>
        <a:xfrm>
          <a:off x="691123" y="665049"/>
          <a:ext cx="801298" cy="80129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8C69AF-0D9E-49BA-A40E-AFBA296FAAD1}">
      <dsp:nvSpPr>
        <dsp:cNvPr id="0" name=""/>
        <dsp:cNvSpPr/>
      </dsp:nvSpPr>
      <dsp:spPr>
        <a:xfrm>
          <a:off x="171657" y="1667047"/>
          <a:ext cx="1780664" cy="41038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 </a:t>
          </a:r>
          <a:r>
            <a:rPr lang="en-US" sz="2400" b="1" kern="1200" dirty="0"/>
            <a:t>statistical procedure </a:t>
          </a:r>
          <a:r>
            <a:rPr lang="en-US" sz="2400" kern="1200" dirty="0"/>
            <a:t>by which the participant are allocated into “ study” &amp; “control groups” without choice of the researchers.</a:t>
          </a:r>
        </a:p>
      </dsp:txBody>
      <dsp:txXfrm>
        <a:off x="171657" y="1667047"/>
        <a:ext cx="1780664" cy="4103874"/>
      </dsp:txXfrm>
    </dsp:sp>
    <dsp:sp modelId="{9D7E1ECF-C776-412B-8125-0A656463607B}">
      <dsp:nvSpPr>
        <dsp:cNvPr id="0" name=""/>
        <dsp:cNvSpPr/>
      </dsp:nvSpPr>
      <dsp:spPr>
        <a:xfrm>
          <a:off x="2763668" y="706908"/>
          <a:ext cx="801298" cy="80129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5AAE5F-DF66-4EB6-A881-3CBFEEC7873E}">
      <dsp:nvSpPr>
        <dsp:cNvPr id="0" name=""/>
        <dsp:cNvSpPr/>
      </dsp:nvSpPr>
      <dsp:spPr>
        <a:xfrm>
          <a:off x="2263937" y="1667047"/>
          <a:ext cx="1780664" cy="41038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Procedures:</a:t>
          </a:r>
          <a:r>
            <a:rPr lang="en-US" sz="2400" kern="1200" dirty="0"/>
            <a:t> table of random number, tossing a coin / Lottery method, computer generated numbers</a:t>
          </a:r>
        </a:p>
      </dsp:txBody>
      <dsp:txXfrm>
        <a:off x="2263937" y="1667047"/>
        <a:ext cx="1780664" cy="4103874"/>
      </dsp:txXfrm>
    </dsp:sp>
    <dsp:sp modelId="{B4D948F3-2DC9-4842-AAAB-8E5B60E2463A}">
      <dsp:nvSpPr>
        <dsp:cNvPr id="0" name=""/>
        <dsp:cNvSpPr/>
      </dsp:nvSpPr>
      <dsp:spPr>
        <a:xfrm>
          <a:off x="4959866" y="665049"/>
          <a:ext cx="801298" cy="80129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F88258-BB4E-4389-B37E-D03CF809DAE2}">
      <dsp:nvSpPr>
        <dsp:cNvPr id="0" name=""/>
        <dsp:cNvSpPr/>
      </dsp:nvSpPr>
      <dsp:spPr>
        <a:xfrm>
          <a:off x="4356217" y="1667047"/>
          <a:ext cx="2050648" cy="41038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Purpose:</a:t>
          </a:r>
          <a:r>
            <a:rPr lang="en-US" sz="2400" kern="1200" dirty="0"/>
            <a:t> Randomization is an attempt to eliminate “bias” and </a:t>
          </a:r>
          <a:r>
            <a:rPr lang="en-US" sz="2400" u="sng" kern="1200" dirty="0"/>
            <a:t>allow for comparability</a:t>
          </a:r>
          <a:r>
            <a:rPr lang="en-US" sz="2400" kern="1200" dirty="0"/>
            <a:t>.                                                  </a:t>
          </a:r>
        </a:p>
      </dsp:txBody>
      <dsp:txXfrm>
        <a:off x="4356217" y="1667047"/>
        <a:ext cx="2050648" cy="410387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4F6D6C-70F8-421E-9878-1741F8ABA81D}">
      <dsp:nvSpPr>
        <dsp:cNvPr id="0" name=""/>
        <dsp:cNvSpPr/>
      </dsp:nvSpPr>
      <dsp:spPr>
        <a:xfrm>
          <a:off x="0" y="11645"/>
          <a:ext cx="7138060" cy="25648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To intervene the study group by the deliberate application/withdrawal/reduction of the suspected causal factor (e.g.  A drug, vaccine, dietary component, a habit) </a:t>
          </a:r>
        </a:p>
      </dsp:txBody>
      <dsp:txXfrm>
        <a:off x="125206" y="136851"/>
        <a:ext cx="6887648" cy="2314447"/>
      </dsp:txXfrm>
    </dsp:sp>
    <dsp:sp modelId="{150DD68A-A55E-42B4-BBB2-DEA0F64E19C6}">
      <dsp:nvSpPr>
        <dsp:cNvPr id="0" name=""/>
        <dsp:cNvSpPr/>
      </dsp:nvSpPr>
      <dsp:spPr>
        <a:xfrm>
          <a:off x="0" y="2648504"/>
          <a:ext cx="7138060" cy="25648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creates an independent variable (e.g.; drug, vaccine, a new procedure) whose effect is now determined by measurement of the outcome, which constitutes  the dependent variable                                                                                (e.g.;  cure of disease, survival time, recovery period, occurrence of disease).</a:t>
          </a:r>
        </a:p>
      </dsp:txBody>
      <dsp:txXfrm>
        <a:off x="125206" y="2773710"/>
        <a:ext cx="6887648" cy="231444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005915-0701-44E9-A3EC-36B5E8CEA79E}">
      <dsp:nvSpPr>
        <dsp:cNvPr id="0" name=""/>
        <dsp:cNvSpPr/>
      </dsp:nvSpPr>
      <dsp:spPr>
        <a:xfrm>
          <a:off x="0" y="4747"/>
          <a:ext cx="5891490" cy="12609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/>
            <a:t>Bias</a:t>
          </a:r>
          <a:r>
            <a:rPr lang="en-US" sz="2400" kern="1200"/>
            <a:t> may arise from errors of assessment of the outcome due to human elements. These generally may be from three sources:</a:t>
          </a:r>
        </a:p>
      </dsp:txBody>
      <dsp:txXfrm>
        <a:off x="61553" y="66300"/>
        <a:ext cx="5768384" cy="1137821"/>
      </dsp:txXfrm>
    </dsp:sp>
    <dsp:sp modelId="{39A5E375-C703-43DB-899D-EB251F709943}">
      <dsp:nvSpPr>
        <dsp:cNvPr id="0" name=""/>
        <dsp:cNvSpPr/>
      </dsp:nvSpPr>
      <dsp:spPr>
        <a:xfrm>
          <a:off x="0" y="1265675"/>
          <a:ext cx="5891490" cy="2426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7055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b="1" kern="1200" dirty="0"/>
            <a:t>Subject Variation</a:t>
          </a:r>
          <a:r>
            <a:rPr lang="en-US" sz="2400" kern="1200" dirty="0"/>
            <a:t> (study subjects as know they are getting new drug may sub- consciously feel better and give false subjective results..)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b="1" kern="1200"/>
            <a:t>Observer bias</a:t>
          </a:r>
          <a:r>
            <a:rPr lang="en-US" sz="2400" kern="1200"/>
            <a:t> (observer during data collection)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b="1" kern="1200"/>
            <a:t>Evaluation bias (</a:t>
          </a:r>
          <a:r>
            <a:rPr lang="en-US" sz="2400" kern="1200"/>
            <a:t>during data analysis)</a:t>
          </a:r>
        </a:p>
      </dsp:txBody>
      <dsp:txXfrm>
        <a:off x="0" y="1265675"/>
        <a:ext cx="5891490" cy="2426562"/>
      </dsp:txXfrm>
    </dsp:sp>
    <dsp:sp modelId="{0AC6E4D2-DDE4-429B-BEA5-EB0D6266254E}">
      <dsp:nvSpPr>
        <dsp:cNvPr id="0" name=""/>
        <dsp:cNvSpPr/>
      </dsp:nvSpPr>
      <dsp:spPr>
        <a:xfrm>
          <a:off x="0" y="3692237"/>
          <a:ext cx="5891490" cy="12609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Randomization cannot guard against these sorts of    Bias, nor the size of the sample. </a:t>
          </a:r>
        </a:p>
      </dsp:txBody>
      <dsp:txXfrm>
        <a:off x="61553" y="3753790"/>
        <a:ext cx="5768384" cy="1137821"/>
      </dsp:txXfrm>
    </dsp:sp>
    <dsp:sp modelId="{0E824650-A0C3-4DA2-997D-1A3E6918FBBD}">
      <dsp:nvSpPr>
        <dsp:cNvPr id="0" name=""/>
        <dsp:cNvSpPr/>
      </dsp:nvSpPr>
      <dsp:spPr>
        <a:xfrm>
          <a:off x="0" y="4966778"/>
          <a:ext cx="5891490" cy="12609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BUT: </a:t>
          </a:r>
          <a:r>
            <a:rPr lang="en-US" sz="2400" b="1" kern="1200" dirty="0"/>
            <a:t>Blinding is the answer</a:t>
          </a:r>
          <a:r>
            <a:rPr lang="en-US" sz="2400" kern="1200" dirty="0"/>
            <a:t>	</a:t>
          </a:r>
        </a:p>
      </dsp:txBody>
      <dsp:txXfrm>
        <a:off x="61553" y="5028331"/>
        <a:ext cx="5768384" cy="11378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BFC9BA2-CBC0-4C8B-A3C2-18C8635E49B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A788B2-9D91-4C2F-96EC-04C787584E0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A012EC-940A-4DDE-93DF-76471FE66EBD}" type="datetimeFigureOut">
              <a:rPr lang="en-PK" smtClean="0"/>
              <a:t>02/03/2025</a:t>
            </a:fld>
            <a:endParaRPr lang="en-P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68A023-78D9-4E7D-866E-D6BA43C3223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C5822B-51F8-4912-92E8-839CAA5E2F0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A5F1F4-4EC1-40EE-9DE2-F7BE2D863D34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875512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DDDBC5-6015-4A00-84EF-68C07E1B5E9C}" type="datetimeFigureOut">
              <a:rPr lang="en-PK" smtClean="0"/>
              <a:t>02/03/2025</a:t>
            </a:fld>
            <a:endParaRPr lang="en-P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P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CA0F7F-7425-4FFF-82D4-A34F9B1F038D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4289747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729EDF96-45A9-49A6-BD2D-89B5A1E3802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26D09DAA-F110-4B81-A021-BDEE3C8A162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en-PK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407AB681-CBB2-475E-8E36-D26622A474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04A2CDE-2FED-47FC-90FD-D63E30A04C02}" type="slidenum">
              <a:rPr lang="ar-SA" altLang="en-PK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en-PK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. </a:t>
            </a:r>
            <a:endParaRPr lang="en-P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CA0F7F-7425-4FFF-82D4-A34F9B1F038D}" type="slidenum">
              <a:rPr lang="en-PK" smtClean="0"/>
              <a:t>20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17624652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CA0F7F-7425-4FFF-82D4-A34F9B1F038D}" type="slidenum">
              <a:rPr lang="en-PK" smtClean="0"/>
              <a:t>21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11060289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Application .</a:t>
            </a:r>
            <a:r>
              <a:rPr lang="en-US" dirty="0" err="1"/>
              <a:t>e.g</a:t>
            </a:r>
            <a:r>
              <a:rPr lang="en-US" dirty="0"/>
              <a:t> New drug, withdrawal like some RF (smoking), nutritional factor (like nicotinic acid to prove </a:t>
            </a:r>
            <a:r>
              <a:rPr lang="en-US" dirty="0" err="1"/>
              <a:t>Pallegra</a:t>
            </a:r>
            <a:r>
              <a:rPr lang="en-US" dirty="0"/>
              <a:t>), Reduction like decreasing number of cigarettes </a:t>
            </a:r>
            <a:r>
              <a:rPr lang="en-US" dirty="0" err="1"/>
              <a:t>etc</a:t>
            </a:r>
            <a:r>
              <a:rPr lang="en-US" dirty="0"/>
              <a:t>  </a:t>
            </a:r>
            <a:endParaRPr lang="en-P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CA0F7F-7425-4FFF-82D4-A34F9B1F038D}" type="slidenum">
              <a:rPr lang="en-PK" smtClean="0"/>
              <a:t>22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12761387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Other may be diagnostic interventions </a:t>
            </a:r>
            <a:endParaRPr lang="en-P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CA0F7F-7425-4FFF-82D4-A34F9B1F038D}" type="slidenum">
              <a:rPr lang="en-PK" smtClean="0"/>
              <a:t>28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8199280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Answer is No . Example like some anti-hypertensive drug, anti diabetic drug etc.  </a:t>
            </a:r>
            <a:endParaRPr lang="en-P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CA0F7F-7425-4FFF-82D4-A34F9B1F038D}" type="slidenum">
              <a:rPr lang="en-PK" smtClean="0"/>
              <a:t>32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540592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50DB5A4A-5273-4C56-91AC-3D60B5B9DD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ABB3B419-3E3A-40CD-9C68-00E16DC16E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PK" altLang="en-PK" dirty="0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98C6F081-58F1-4662-8AB5-977FE20F87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DA8466-8DB9-446A-A4E3-B2A9324E86FE}" type="slidenum">
              <a:rPr lang="en-US" altLang="en-PK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altLang="en-PK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CA0F7F-7425-4FFF-82D4-A34F9B1F038D}" type="slidenum">
              <a:rPr lang="en-PK" smtClean="0"/>
              <a:t>12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1906122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C0DE5B28-B556-45A0-87CC-A3473DCF57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256166E-F932-4B68-ABB6-C5928B1A3F6F}" type="slidenum">
              <a:rPr lang="ar-SA" altLang="en-PK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altLang="en-PK">
              <a:latin typeface="Arial" panose="020B0604020202020204" pitchFamily="34" charset="0"/>
            </a:endParaRPr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C070E9DE-F100-4B54-9FAE-25A7443A0C9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92113" y="692150"/>
            <a:ext cx="6072187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0721BF09-F157-4A5F-B1E7-31F48153D5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01700" y="4343400"/>
            <a:ext cx="5049838" cy="4113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en-PK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922CE65A-4EC3-41A2-BB8C-F3321D23D9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F19B8CB-A50A-4CE9-BF2E-3D5A4E2890F2}" type="slidenum">
              <a:rPr lang="ar-SA" altLang="en-PK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altLang="en-PK">
              <a:latin typeface="Arial" panose="020B0604020202020204" pitchFamily="34" charset="0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B39B7738-D8D0-4A42-AAAD-5BB2A39344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92113" y="692150"/>
            <a:ext cx="6072187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3F452C82-ACE4-44CE-9E38-7C055EC173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01700" y="4343400"/>
            <a:ext cx="5049838" cy="4113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en-PK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PK" dirty="0"/>
              <a:t>FDA approved drugs.  Out of 16000 drugs only 23% were found tested under RCT, rest not but used like Nutritional supplement or lifestyle drugs </a:t>
            </a:r>
            <a:endParaRPr lang="ru-RU" altLang="en-PK" dirty="0"/>
          </a:p>
          <a:p>
            <a:endParaRPr lang="en-P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CA0F7F-7425-4FFF-82D4-A34F9B1F038D}" type="slidenum">
              <a:rPr lang="en-PK" smtClean="0"/>
              <a:t>15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22092382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 suitable means with co morbidities </a:t>
            </a:r>
            <a:endParaRPr lang="en-P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CA0F7F-7425-4FFF-82D4-A34F9B1F038D}" type="slidenum">
              <a:rPr lang="en-PK" smtClean="0"/>
              <a:t>17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5709397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CA0F7F-7425-4FFF-82D4-A34F9B1F038D}" type="slidenum">
              <a:rPr lang="en-PK" smtClean="0"/>
              <a:t>18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6534442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CA0F7F-7425-4FFF-82D4-A34F9B1F038D}" type="slidenum">
              <a:rPr lang="en-PK" smtClean="0"/>
              <a:t>19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200813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DA5E2-6AC0-43F7-9512-98ABBCEA29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DD25E5-D1DE-4ED7-AE55-2CBC05746A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P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9D66F8-882A-4D6B-BBAA-51022AD5C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5596D-D371-4C13-91ED-8AB011D17779}" type="datetime1">
              <a:rPr lang="en-US" smtClean="0"/>
              <a:t>2/3/2025</a:t>
            </a:fld>
            <a:endParaRPr lang="en-P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E491EB-60C1-42EF-B7A2-0DA24CDBE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 Syed Arshad Sabir 2024</a:t>
            </a:r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1D338F-4EF0-42ED-A3F2-2CFEADBD4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21738-84D3-4310-8620-D14D72B3745B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1408327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73ACD-A459-4BE0-9007-4D292D85F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689FF5-7469-420B-ADF7-F24A4B2866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404610-E1F1-4605-B528-9ACBB4FA6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57465-18F3-4F96-B2D0-BEF3C7111568}" type="datetime1">
              <a:rPr lang="en-US" smtClean="0"/>
              <a:t>2/3/2025</a:t>
            </a:fld>
            <a:endParaRPr lang="en-P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C9E3C2-1223-4FED-9C6C-73DC8686A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 Syed Arshad Sabir 2024</a:t>
            </a:r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F6AE8C-CAC4-44C6-A698-DA720B0F3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21738-84D3-4310-8620-D14D72B3745B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2413795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438811-8642-4941-8573-46D2E8D8D1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EE7F02-8039-472B-A690-947A8B6A77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F6009F-EAC7-46DE-89DB-3D0F508EE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909A2-2CE6-4F70-BD6D-30AAD9A40F5C}" type="datetime1">
              <a:rPr lang="en-US" smtClean="0"/>
              <a:t>2/3/2025</a:t>
            </a:fld>
            <a:endParaRPr lang="en-P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334313-CB74-4D6E-A489-427298BF8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 Syed Arshad Sabir 2024</a:t>
            </a:r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D076D4-0D9B-4FF2-89DF-3EAF9264B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21738-84D3-4310-8620-D14D72B3745B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1771450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F7B79-1F5C-434C-A034-F536E68D3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B20092-E103-49BB-B455-5125CAA093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3A6DBF-6855-4D5B-99FD-178A9291C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F9AC7-ED8D-4D15-8264-CFE0AC709DF4}" type="datetime1">
              <a:rPr lang="en-US" smtClean="0"/>
              <a:t>2/3/2025</a:t>
            </a:fld>
            <a:endParaRPr lang="en-P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52CC09-9511-4D1E-89CF-336B723C9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 Syed Arshad Sabir 2024</a:t>
            </a:r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D42F61-5343-4BEA-93B7-DC7B57AB4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21738-84D3-4310-8620-D14D72B3745B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308400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88119-2764-40CF-B23C-E1F65EFDA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8353C2-3C41-4F60-938C-1298E9421B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D700C8-FE6C-4197-969F-639084809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56B08-5B52-40B2-B183-CBCDB6FA59AB}" type="datetime1">
              <a:rPr lang="en-US" smtClean="0"/>
              <a:t>2/3/2025</a:t>
            </a:fld>
            <a:endParaRPr lang="en-P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E1BED1-4EAE-4E08-AF5C-8BEB43D8C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 Syed Arshad Sabir 2024</a:t>
            </a:r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F3926D-628F-460C-8788-C663DABB2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21738-84D3-4310-8620-D14D72B3745B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218492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349A7-959B-48E3-95C1-BBFC1279B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A89163-9AA9-4D1D-95CE-AF8516998A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CDEAB0-4A99-46C1-B564-B697F99C36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E2C063-F5AC-4C9B-8603-DCD11CAB3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C9362-0349-4B88-AF5B-8FF46681ADF3}" type="datetime1">
              <a:rPr lang="en-US" smtClean="0"/>
              <a:t>2/3/2025</a:t>
            </a:fld>
            <a:endParaRPr lang="en-P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B13AF5-C8E0-4B88-94A9-E2E0E15AC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 Syed Arshad Sabir 2024</a:t>
            </a:r>
            <a:endParaRPr lang="en-P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BA2C42-DDB4-4656-B13B-B1F2AB1C6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21738-84D3-4310-8620-D14D72B3745B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288660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20684-25F8-49EC-AF02-CF045D110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20EDCF-58E1-4F4D-9878-A98F731F3B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93CFB4-E666-4510-8ED8-4FE56594D1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638695-A62D-4F47-B902-C28D0C6092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663A08-F2A6-4AED-A69C-0AA0BAD9AF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FC9F0A8-4BAC-4CC8-97F9-9B678A4FA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7AB9C-95D7-4745-A5B4-88F4C883888F}" type="datetime1">
              <a:rPr lang="en-US" smtClean="0"/>
              <a:t>2/3/2025</a:t>
            </a:fld>
            <a:endParaRPr lang="en-PK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1ABDE0-9D6D-4C4C-8A03-A3455EBA8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 Syed Arshad Sabir 2024</a:t>
            </a:r>
            <a:endParaRPr lang="en-P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5A3FBE-23EB-4E38-AA65-92F4AB194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21738-84D3-4310-8620-D14D72B3745B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396262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4C643-D690-45CA-96ED-5B1CADF18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B6ECCE-443F-4F1E-A871-46A234610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7505C-5E9C-4B3E-82BF-1E81FD893002}" type="datetime1">
              <a:rPr lang="en-US" smtClean="0"/>
              <a:t>2/3/2025</a:t>
            </a:fld>
            <a:endParaRPr lang="en-P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C56212-D424-4EF4-9688-76992108C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 Syed Arshad Sabir 2024</a:t>
            </a:r>
            <a:endParaRPr lang="en-P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6BAE87-DA8F-414E-83BC-699B53E86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21738-84D3-4310-8620-D14D72B3745B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138129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778A54-1D34-49E1-A08A-B7CD81790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9421E-837C-4FE7-BA2E-2F24EA9FF96B}" type="datetime1">
              <a:rPr lang="en-US" smtClean="0"/>
              <a:t>2/3/2025</a:t>
            </a:fld>
            <a:endParaRPr lang="en-PK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AC8E6A-70E5-4ED0-84E6-EEBCA97EE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 Syed Arshad Sabir 2024</a:t>
            </a:r>
            <a:endParaRPr lang="en-P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F1868A-D764-46AA-8E50-A0FF030C1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21738-84D3-4310-8620-D14D72B3745B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790326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4CBA9-94F5-49A5-A959-2777BFFD4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5F18AF-955A-4B0E-9E8B-C94EDD1C04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0E7A3E-C28C-4712-8619-0CB5F3D95F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0D8F4C-C127-4DF4-89C2-09BAB7F17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9984C-FE16-4DE4-8AC2-54E08A004578}" type="datetime1">
              <a:rPr lang="en-US" smtClean="0"/>
              <a:t>2/3/2025</a:t>
            </a:fld>
            <a:endParaRPr lang="en-P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C8A23D-B95F-43FC-88C7-4D74BB98E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 Syed Arshad Sabir 2024</a:t>
            </a:r>
            <a:endParaRPr lang="en-P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70DBDF-5166-436B-AF2C-95ECAD8EC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21738-84D3-4310-8620-D14D72B3745B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086122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71E58-E60C-4F8F-8973-C2F06421C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9D5ACF-35A4-4608-9275-B33B5BA557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P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81A850-9416-49FF-8534-C06CA84843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7B0B4D-1A48-4CDA-865A-98BC9B2EC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E49-3D7B-4A56-B918-3EB1D68DFC9B}" type="datetime1">
              <a:rPr lang="en-US" smtClean="0"/>
              <a:t>2/3/2025</a:t>
            </a:fld>
            <a:endParaRPr lang="en-P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92251B-3DAF-4786-BE20-7918B4298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 Syed Arshad Sabir 2024</a:t>
            </a:r>
            <a:endParaRPr lang="en-P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2397CC-5866-46FC-AF51-B93F35314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21738-84D3-4310-8620-D14D72B3745B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584716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D9743B-C667-4B30-87DF-8369D2F1C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2D9C73-F527-40F2-8E57-57A30A5B54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EAB347-BA99-4F20-900D-BC47022ADC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657A48-7C10-44F1-95BB-757911EEC152}" type="datetime1">
              <a:rPr lang="en-US" smtClean="0"/>
              <a:t>2/3/2025</a:t>
            </a:fld>
            <a:endParaRPr lang="en-P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0E512C-AD28-4A86-9D66-0853D151A3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Prof.  Syed Arshad Sabir 2024</a:t>
            </a:r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30E0A9-55CE-4369-B490-A33D6027ED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821738-84D3-4310-8620-D14D72B3745B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532607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P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7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7D8EF-047A-99CA-CAE7-151A4B83B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195725"/>
            <a:ext cx="10515600" cy="1368688"/>
          </a:xfrm>
        </p:spPr>
        <p:txBody>
          <a:bodyPr/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Module : I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Otorhinolaryngology(ENT) </a:t>
            </a:r>
            <a:endParaRPr lang="en-P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C7E52F-BD9F-734E-FEFD-95C8FAD747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967274"/>
          </a:xfrm>
          <a:solidFill>
            <a:schemeClr val="accent4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Dr </a:t>
            </a:r>
            <a:r>
              <a:rPr lang="en-US" dirty="0" err="1">
                <a:solidFill>
                  <a:schemeClr val="tx1"/>
                </a:solidFill>
              </a:rPr>
              <a:t>Khola</a:t>
            </a:r>
            <a:r>
              <a:rPr lang="en-US" dirty="0">
                <a:solidFill>
                  <a:schemeClr val="tx1"/>
                </a:solidFill>
              </a:rPr>
              <a:t> Noreen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Dr. Sana Bilal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097C7A-F3C4-FDCA-524D-4FBA7131D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21738-84D3-4310-8620-D14D72B3745B}" type="slidenum">
              <a:rPr lang="en-PK" smtClean="0"/>
              <a:t>1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15106511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Unit 731: Testimony (Tuttle Classics): Japan's Wartime Human  Experimentation Program: Amazon.co.uk: Gold, Hal: 9780804835657: Books">
            <a:extLst>
              <a:ext uri="{FF2B5EF4-FFF2-40B4-BE49-F238E27FC236}">
                <a16:creationId xmlns:a16="http://schemas.microsoft.com/office/drawing/2014/main" id="{2DE47129-756D-4EDD-B8D0-4E77B9A0A9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" r="8800" b="-2"/>
          <a:stretch/>
        </p:blipFill>
        <p:spPr bwMode="auto">
          <a:xfrm>
            <a:off x="20" y="10"/>
            <a:ext cx="9141724" cy="6863475"/>
          </a:xfrm>
          <a:custGeom>
            <a:avLst/>
            <a:gdLst/>
            <a:ahLst/>
            <a:cxnLst/>
            <a:rect l="l" t="t" r="r" b="b"/>
            <a:pathLst>
              <a:path w="9141744" h="6863485">
                <a:moveTo>
                  <a:pt x="0" y="0"/>
                </a:moveTo>
                <a:lnTo>
                  <a:pt x="5963051" y="0"/>
                </a:lnTo>
                <a:lnTo>
                  <a:pt x="9141744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rue story of Japan's WWII 'human experiments' at Unit 731 | Daily Mail  Online">
            <a:extLst>
              <a:ext uri="{FF2B5EF4-FFF2-40B4-BE49-F238E27FC236}">
                <a16:creationId xmlns:a16="http://schemas.microsoft.com/office/drawing/2014/main" id="{D8037B9B-10FC-4A1A-95EE-4E6673E16A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37" r="5601"/>
          <a:stretch/>
        </p:blipFill>
        <p:spPr bwMode="auto">
          <a:xfrm>
            <a:off x="5790353" y="10"/>
            <a:ext cx="6401647" cy="6852984"/>
          </a:xfrm>
          <a:custGeom>
            <a:avLst/>
            <a:gdLst/>
            <a:ahLst/>
            <a:cxnLst/>
            <a:rect l="l" t="t" r="r" b="b"/>
            <a:pathLst>
              <a:path w="6401647" h="6852994">
                <a:moveTo>
                  <a:pt x="354282" y="0"/>
                </a:moveTo>
                <a:lnTo>
                  <a:pt x="6401647" y="0"/>
                </a:lnTo>
                <a:lnTo>
                  <a:pt x="6401647" y="6852994"/>
                </a:lnTo>
                <a:lnTo>
                  <a:pt x="0" y="6852994"/>
                </a:lnTo>
                <a:lnTo>
                  <a:pt x="0" y="6852993"/>
                </a:lnTo>
                <a:lnTo>
                  <a:pt x="3528116" y="685299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59F138-C0EB-4BD9-A73F-7F40972D2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08204" y="6356350"/>
            <a:ext cx="164559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F821738-84D3-4310-8620-D14D72B3745B}" type="slidenum">
              <a:rPr lang="en-PK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10</a:t>
            </a:fld>
            <a:endParaRPr lang="en-PK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7592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EDDBB197-D710-4A4F-A9CA-FD2177498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75D1CFA-2CDB-4B64-BD9F-85744E8DA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361929-71EB-4873-B0C8-DC0CA993B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525" y="240181"/>
            <a:ext cx="5707666" cy="801388"/>
          </a:xfrm>
        </p:spPr>
        <p:txBody>
          <a:bodyPr>
            <a:noAutofit/>
          </a:bodyPr>
          <a:lstStyle/>
          <a:p>
            <a:pPr algn="ctr"/>
            <a:br>
              <a:rPr lang="en-US" sz="2800" b="1" dirty="0">
                <a:solidFill>
                  <a:schemeClr val="tx2"/>
                </a:solidFill>
              </a:rPr>
            </a:br>
            <a:r>
              <a:rPr lang="en-US" sz="3600" b="1" dirty="0">
                <a:solidFill>
                  <a:schemeClr val="tx2"/>
                </a:solidFill>
              </a:rPr>
              <a:t>Attributes Of Experimental Studies </a:t>
            </a:r>
            <a:br>
              <a:rPr lang="en-US" sz="2800" b="1" dirty="0">
                <a:solidFill>
                  <a:schemeClr val="tx2"/>
                </a:solidFill>
                <a:highlight>
                  <a:srgbClr val="FFFF00"/>
                </a:highlight>
              </a:rPr>
            </a:br>
            <a:endParaRPr lang="en-PK" sz="2800" dirty="0">
              <a:solidFill>
                <a:schemeClr val="tx2"/>
              </a:solidFill>
            </a:endParaRPr>
          </a:p>
        </p:txBody>
      </p:sp>
      <p:graphicFrame>
        <p:nvGraphicFramePr>
          <p:cNvPr id="23" name="Content Placeholder 2">
            <a:extLst>
              <a:ext uri="{FF2B5EF4-FFF2-40B4-BE49-F238E27FC236}">
                <a16:creationId xmlns:a16="http://schemas.microsoft.com/office/drawing/2014/main" id="{01F6D10C-6F53-DDA0-5004-08985EB52B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6996550"/>
              </p:ext>
            </p:extLst>
          </p:nvPr>
        </p:nvGraphicFramePr>
        <p:xfrm>
          <a:off x="902208" y="1041569"/>
          <a:ext cx="5291328" cy="5178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7" name="Group 16">
            <a:extLst>
              <a:ext uri="{FF2B5EF4-FFF2-40B4-BE49-F238E27FC236}">
                <a16:creationId xmlns:a16="http://schemas.microsoft.com/office/drawing/2014/main" id="{25EE5136-01F1-466C-962D-BA9B4C6757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69897" y="0"/>
            <a:ext cx="5822103" cy="6685267"/>
            <a:chOff x="6357228" y="0"/>
            <a:chExt cx="5822103" cy="6685267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11D3AD4-AF9B-4EB5-8C7B-C45D173B4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57228" y="0"/>
              <a:ext cx="5822102" cy="6685267"/>
            </a:xfrm>
            <a:custGeom>
              <a:avLst/>
              <a:gdLst>
                <a:gd name="connsiteX0" fmla="*/ 2605444 w 5822102"/>
                <a:gd name="connsiteY0" fmla="*/ 0 h 6685267"/>
                <a:gd name="connsiteX1" fmla="*/ 4757391 w 5822102"/>
                <a:gd name="connsiteY1" fmla="*/ 0 h 6685267"/>
                <a:gd name="connsiteX2" fmla="*/ 4913680 w 5822102"/>
                <a:gd name="connsiteY2" fmla="*/ 56274 h 6685267"/>
                <a:gd name="connsiteX3" fmla="*/ 5376238 w 5822102"/>
                <a:gd name="connsiteY3" fmla="*/ 282027 h 6685267"/>
                <a:gd name="connsiteX4" fmla="*/ 5658024 w 5822102"/>
                <a:gd name="connsiteY4" fmla="*/ 471014 h 6685267"/>
                <a:gd name="connsiteX5" fmla="*/ 5822102 w 5822102"/>
                <a:gd name="connsiteY5" fmla="*/ 609109 h 6685267"/>
                <a:gd name="connsiteX6" fmla="*/ 5822102 w 5822102"/>
                <a:gd name="connsiteY6" fmla="*/ 760697 h 6685267"/>
                <a:gd name="connsiteX7" fmla="*/ 5707785 w 5822102"/>
                <a:gd name="connsiteY7" fmla="*/ 666601 h 6685267"/>
                <a:gd name="connsiteX8" fmla="*/ 5577306 w 5822102"/>
                <a:gd name="connsiteY8" fmla="*/ 571666 h 6685267"/>
                <a:gd name="connsiteX9" fmla="*/ 5298630 w 5822102"/>
                <a:gd name="connsiteY9" fmla="*/ 407449 h 6685267"/>
                <a:gd name="connsiteX10" fmla="*/ 4690768 w 5822102"/>
                <a:gd name="connsiteY10" fmla="*/ 184979 h 6685267"/>
                <a:gd name="connsiteX11" fmla="*/ 4048577 w 5822102"/>
                <a:gd name="connsiteY11" fmla="*/ 99280 h 6685267"/>
                <a:gd name="connsiteX12" fmla="*/ 3405404 w 5822102"/>
                <a:gd name="connsiteY12" fmla="*/ 131937 h 6685267"/>
                <a:gd name="connsiteX13" fmla="*/ 3089702 w 5822102"/>
                <a:gd name="connsiteY13" fmla="*/ 190190 h 6685267"/>
                <a:gd name="connsiteX14" fmla="*/ 2780132 w 5822102"/>
                <a:gd name="connsiteY14" fmla="*/ 273457 h 6685267"/>
                <a:gd name="connsiteX15" fmla="*/ 2478040 w 5822102"/>
                <a:gd name="connsiteY15" fmla="*/ 379654 h 6685267"/>
                <a:gd name="connsiteX16" fmla="*/ 2184897 w 5822102"/>
                <a:gd name="connsiteY16" fmla="*/ 507972 h 6685267"/>
                <a:gd name="connsiteX17" fmla="*/ 1629141 w 5822102"/>
                <a:gd name="connsiteY17" fmla="*/ 823205 h 6685267"/>
                <a:gd name="connsiteX18" fmla="*/ 1497711 w 5822102"/>
                <a:gd name="connsiteY18" fmla="*/ 914000 h 6685267"/>
                <a:gd name="connsiteX19" fmla="*/ 1433099 w 5822102"/>
                <a:gd name="connsiteY19" fmla="*/ 960903 h 6685267"/>
                <a:gd name="connsiteX20" fmla="*/ 1369346 w 5822102"/>
                <a:gd name="connsiteY20" fmla="*/ 1008963 h 6685267"/>
                <a:gd name="connsiteX21" fmla="*/ 1123406 w 5822102"/>
                <a:gd name="connsiteY21" fmla="*/ 1212905 h 6685267"/>
                <a:gd name="connsiteX22" fmla="*/ 684367 w 5822102"/>
                <a:gd name="connsiteY22" fmla="*/ 1675564 h 6685267"/>
                <a:gd name="connsiteX23" fmla="*/ 497153 w 5822102"/>
                <a:gd name="connsiteY23" fmla="*/ 1933588 h 6685267"/>
                <a:gd name="connsiteX24" fmla="*/ 337770 w 5822102"/>
                <a:gd name="connsiteY24" fmla="*/ 2208983 h 6685267"/>
                <a:gd name="connsiteX25" fmla="*/ 302461 w 5822102"/>
                <a:gd name="connsiteY25" fmla="*/ 2280207 h 6685267"/>
                <a:gd name="connsiteX26" fmla="*/ 285296 w 5822102"/>
                <a:gd name="connsiteY26" fmla="*/ 2316107 h 6685267"/>
                <a:gd name="connsiteX27" fmla="*/ 268991 w 5822102"/>
                <a:gd name="connsiteY27" fmla="*/ 2352355 h 6685267"/>
                <a:gd name="connsiteX28" fmla="*/ 237849 w 5822102"/>
                <a:gd name="connsiteY28" fmla="*/ 2425432 h 6685267"/>
                <a:gd name="connsiteX29" fmla="*/ 208670 w 5822102"/>
                <a:gd name="connsiteY29" fmla="*/ 2499319 h 6685267"/>
                <a:gd name="connsiteX30" fmla="*/ 113775 w 5822102"/>
                <a:gd name="connsiteY30" fmla="*/ 2801929 h 6685267"/>
                <a:gd name="connsiteX31" fmla="*/ 36781 w 5822102"/>
                <a:gd name="connsiteY31" fmla="*/ 3428922 h 6685267"/>
                <a:gd name="connsiteX32" fmla="*/ 69148 w 5822102"/>
                <a:gd name="connsiteY32" fmla="*/ 3741955 h 6685267"/>
                <a:gd name="connsiteX33" fmla="*/ 167966 w 5822102"/>
                <a:gd name="connsiteY33" fmla="*/ 4041323 h 6685267"/>
                <a:gd name="connsiteX34" fmla="*/ 202049 w 5822102"/>
                <a:gd name="connsiteY34" fmla="*/ 4112894 h 6685267"/>
                <a:gd name="connsiteX35" fmla="*/ 239933 w 5822102"/>
                <a:gd name="connsiteY35" fmla="*/ 4182843 h 6685267"/>
                <a:gd name="connsiteX36" fmla="*/ 323916 w 5822102"/>
                <a:gd name="connsiteY36" fmla="*/ 4318456 h 6685267"/>
                <a:gd name="connsiteX37" fmla="*/ 416604 w 5822102"/>
                <a:gd name="connsiteY37" fmla="*/ 4449436 h 6685267"/>
                <a:gd name="connsiteX38" fmla="*/ 515911 w 5822102"/>
                <a:gd name="connsiteY38" fmla="*/ 4576711 h 6685267"/>
                <a:gd name="connsiteX39" fmla="*/ 722619 w 5822102"/>
                <a:gd name="connsiteY39" fmla="*/ 4828482 h 6685267"/>
                <a:gd name="connsiteX40" fmla="*/ 825972 w 5822102"/>
                <a:gd name="connsiteY40" fmla="*/ 4956104 h 6685267"/>
                <a:gd name="connsiteX41" fmla="*/ 926506 w 5822102"/>
                <a:gd name="connsiteY41" fmla="*/ 5085347 h 6685267"/>
                <a:gd name="connsiteX42" fmla="*/ 1027040 w 5822102"/>
                <a:gd name="connsiteY42" fmla="*/ 5210191 h 6685267"/>
                <a:gd name="connsiteX43" fmla="*/ 1132110 w 5822102"/>
                <a:gd name="connsiteY43" fmla="*/ 5330748 h 6685267"/>
                <a:gd name="connsiteX44" fmla="*/ 1354880 w 5822102"/>
                <a:gd name="connsiteY44" fmla="*/ 5558083 h 6685267"/>
                <a:gd name="connsiteX45" fmla="*/ 1855220 w 5822102"/>
                <a:gd name="connsiteY45" fmla="*/ 5937591 h 6685267"/>
                <a:gd name="connsiteX46" fmla="*/ 2131810 w 5822102"/>
                <a:gd name="connsiteY46" fmla="*/ 6080268 h 6685267"/>
                <a:gd name="connsiteX47" fmla="*/ 2423726 w 5822102"/>
                <a:gd name="connsiteY47" fmla="*/ 6188087 h 6685267"/>
                <a:gd name="connsiteX48" fmla="*/ 2727780 w 5822102"/>
                <a:gd name="connsiteY48" fmla="*/ 6262552 h 6685267"/>
                <a:gd name="connsiteX49" fmla="*/ 3041276 w 5822102"/>
                <a:gd name="connsiteY49" fmla="*/ 6304245 h 6685267"/>
                <a:gd name="connsiteX50" fmla="*/ 3360532 w 5822102"/>
                <a:gd name="connsiteY50" fmla="*/ 6317331 h 6685267"/>
                <a:gd name="connsiteX51" fmla="*/ 3439855 w 5822102"/>
                <a:gd name="connsiteY51" fmla="*/ 6316751 h 6685267"/>
                <a:gd name="connsiteX52" fmla="*/ 3478721 w 5822102"/>
                <a:gd name="connsiteY52" fmla="*/ 6315826 h 6685267"/>
                <a:gd name="connsiteX53" fmla="*/ 3517463 w 5822102"/>
                <a:gd name="connsiteY53" fmla="*/ 6313971 h 6685267"/>
                <a:gd name="connsiteX54" fmla="*/ 3671452 w 5822102"/>
                <a:gd name="connsiteY54" fmla="*/ 6301233 h 6685267"/>
                <a:gd name="connsiteX55" fmla="*/ 4265460 w 5822102"/>
                <a:gd name="connsiteY55" fmla="*/ 6149638 h 6685267"/>
                <a:gd name="connsiteX56" fmla="*/ 4546587 w 5822102"/>
                <a:gd name="connsiteY56" fmla="*/ 6018079 h 6685267"/>
                <a:gd name="connsiteX57" fmla="*/ 4818030 w 5822102"/>
                <a:gd name="connsiteY57" fmla="*/ 5858029 h 6685267"/>
                <a:gd name="connsiteX58" fmla="*/ 5081870 w 5822102"/>
                <a:gd name="connsiteY58" fmla="*/ 5676903 h 6685267"/>
                <a:gd name="connsiteX59" fmla="*/ 5212073 w 5822102"/>
                <a:gd name="connsiteY59" fmla="*/ 5581013 h 6685267"/>
                <a:gd name="connsiteX60" fmla="*/ 5343625 w 5822102"/>
                <a:gd name="connsiteY60" fmla="*/ 5481533 h 6685267"/>
                <a:gd name="connsiteX61" fmla="*/ 5610378 w 5822102"/>
                <a:gd name="connsiteY61" fmla="*/ 5284425 h 6685267"/>
                <a:gd name="connsiteX62" fmla="*/ 5822102 w 5822102"/>
                <a:gd name="connsiteY62" fmla="*/ 5126414 h 6685267"/>
                <a:gd name="connsiteX63" fmla="*/ 5822102 w 5822102"/>
                <a:gd name="connsiteY63" fmla="*/ 5556641 h 6685267"/>
                <a:gd name="connsiteX64" fmla="*/ 5576325 w 5822102"/>
                <a:gd name="connsiteY64" fmla="*/ 5749979 h 6685267"/>
                <a:gd name="connsiteX65" fmla="*/ 5447715 w 5822102"/>
                <a:gd name="connsiteY65" fmla="*/ 5852818 h 6685267"/>
                <a:gd name="connsiteX66" fmla="*/ 5315059 w 5822102"/>
                <a:gd name="connsiteY66" fmla="*/ 5956236 h 6685267"/>
                <a:gd name="connsiteX67" fmla="*/ 5038468 w 5822102"/>
                <a:gd name="connsiteY67" fmla="*/ 6155776 h 6685267"/>
                <a:gd name="connsiteX68" fmla="*/ 4741892 w 5822102"/>
                <a:gd name="connsiteY68" fmla="*/ 6338292 h 6685267"/>
                <a:gd name="connsiteX69" fmla="*/ 4420920 w 5822102"/>
                <a:gd name="connsiteY69" fmla="*/ 6492203 h 6685267"/>
                <a:gd name="connsiteX70" fmla="*/ 3717672 w 5822102"/>
                <a:gd name="connsiteY70" fmla="*/ 6670434 h 6685267"/>
                <a:gd name="connsiteX71" fmla="*/ 3535853 w 5822102"/>
                <a:gd name="connsiteY71" fmla="*/ 6683289 h 6685267"/>
                <a:gd name="connsiteX72" fmla="*/ 3490367 w 5822102"/>
                <a:gd name="connsiteY72" fmla="*/ 6684910 h 6685267"/>
                <a:gd name="connsiteX73" fmla="*/ 3445005 w 5822102"/>
                <a:gd name="connsiteY73" fmla="*/ 6685142 h 6685267"/>
                <a:gd name="connsiteX74" fmla="*/ 3355872 w 5822102"/>
                <a:gd name="connsiteY74" fmla="*/ 6684100 h 6685267"/>
                <a:gd name="connsiteX75" fmla="*/ 3179203 w 5822102"/>
                <a:gd name="connsiteY75" fmla="*/ 6677150 h 6685267"/>
                <a:gd name="connsiteX76" fmla="*/ 3002410 w 5822102"/>
                <a:gd name="connsiteY76" fmla="*/ 6661169 h 6685267"/>
                <a:gd name="connsiteX77" fmla="*/ 2650296 w 5822102"/>
                <a:gd name="connsiteY77" fmla="*/ 6604191 h 6685267"/>
                <a:gd name="connsiteX78" fmla="*/ 2306028 w 5822102"/>
                <a:gd name="connsiteY78" fmla="*/ 6505869 h 6685267"/>
                <a:gd name="connsiteX79" fmla="*/ 1978803 w 5822102"/>
                <a:gd name="connsiteY79" fmla="*/ 6363307 h 6685267"/>
                <a:gd name="connsiteX80" fmla="*/ 1678428 w 5822102"/>
                <a:gd name="connsiteY80" fmla="*/ 6177779 h 6685267"/>
                <a:gd name="connsiteX81" fmla="*/ 1175880 w 5822102"/>
                <a:gd name="connsiteY81" fmla="*/ 5710373 h 6685267"/>
                <a:gd name="connsiteX82" fmla="*/ 971502 w 5822102"/>
                <a:gd name="connsiteY82" fmla="*/ 5445399 h 6685267"/>
                <a:gd name="connsiteX83" fmla="*/ 790909 w 5822102"/>
                <a:gd name="connsiteY83" fmla="*/ 5169078 h 6685267"/>
                <a:gd name="connsiteX84" fmla="*/ 706680 w 5822102"/>
                <a:gd name="connsiteY84" fmla="*/ 5031959 h 6685267"/>
                <a:gd name="connsiteX85" fmla="*/ 619143 w 5822102"/>
                <a:gd name="connsiteY85" fmla="*/ 4897157 h 6685267"/>
                <a:gd name="connsiteX86" fmla="*/ 436465 w 5822102"/>
                <a:gd name="connsiteY86" fmla="*/ 4628710 h 6685267"/>
                <a:gd name="connsiteX87" fmla="*/ 347088 w 5822102"/>
                <a:gd name="connsiteY87" fmla="*/ 4492171 h 6685267"/>
                <a:gd name="connsiteX88" fmla="*/ 262001 w 5822102"/>
                <a:gd name="connsiteY88" fmla="*/ 4352619 h 6685267"/>
                <a:gd name="connsiteX89" fmla="*/ 118679 w 5822102"/>
                <a:gd name="connsiteY89" fmla="*/ 4059853 h 6685267"/>
                <a:gd name="connsiteX90" fmla="*/ 28322 w 5822102"/>
                <a:gd name="connsiteY90" fmla="*/ 3749136 h 6685267"/>
                <a:gd name="connsiteX91" fmla="*/ 0 w 5822102"/>
                <a:gd name="connsiteY91" fmla="*/ 3428922 h 6685267"/>
                <a:gd name="connsiteX92" fmla="*/ 253052 w 5822102"/>
                <a:gd name="connsiteY92" fmla="*/ 2174356 h 6685267"/>
                <a:gd name="connsiteX93" fmla="*/ 389141 w 5822102"/>
                <a:gd name="connsiteY93" fmla="*/ 1877652 h 6685267"/>
                <a:gd name="connsiteX94" fmla="*/ 552079 w 5822102"/>
                <a:gd name="connsiteY94" fmla="*/ 1591834 h 6685267"/>
                <a:gd name="connsiteX95" fmla="*/ 954950 w 5822102"/>
                <a:gd name="connsiteY95" fmla="*/ 1061773 h 6685267"/>
                <a:gd name="connsiteX96" fmla="*/ 1192922 w 5822102"/>
                <a:gd name="connsiteY96" fmla="*/ 822626 h 6685267"/>
                <a:gd name="connsiteX97" fmla="*/ 1255939 w 5822102"/>
                <a:gd name="connsiteY97" fmla="*/ 765880 h 6685267"/>
                <a:gd name="connsiteX98" fmla="*/ 1320183 w 5822102"/>
                <a:gd name="connsiteY98" fmla="*/ 710291 h 6685267"/>
                <a:gd name="connsiteX99" fmla="*/ 1452961 w 5822102"/>
                <a:gd name="connsiteY99" fmla="*/ 603514 h 6685267"/>
                <a:gd name="connsiteX100" fmla="*/ 2033360 w 5822102"/>
                <a:gd name="connsiteY100" fmla="*/ 235818 h 6685267"/>
                <a:gd name="connsiteX101" fmla="*/ 2512513 w 5822102"/>
                <a:gd name="connsiteY101" fmla="*/ 30012 h 668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5822102" h="6685267">
                  <a:moveTo>
                    <a:pt x="2605444" y="0"/>
                  </a:moveTo>
                  <a:lnTo>
                    <a:pt x="4757391" y="0"/>
                  </a:lnTo>
                  <a:lnTo>
                    <a:pt x="4913680" y="56274"/>
                  </a:lnTo>
                  <a:cubicBezTo>
                    <a:pt x="5074659" y="119278"/>
                    <a:pt x="5229483" y="195083"/>
                    <a:pt x="5376238" y="282027"/>
                  </a:cubicBezTo>
                  <a:cubicBezTo>
                    <a:pt x="5474014" y="340105"/>
                    <a:pt x="5568080" y="403280"/>
                    <a:pt x="5658024" y="471014"/>
                  </a:cubicBezTo>
                  <a:lnTo>
                    <a:pt x="5822102" y="609109"/>
                  </a:lnTo>
                  <a:lnTo>
                    <a:pt x="5822102" y="760697"/>
                  </a:lnTo>
                  <a:lnTo>
                    <a:pt x="5707785" y="666601"/>
                  </a:lnTo>
                  <a:cubicBezTo>
                    <a:pt x="5665273" y="633682"/>
                    <a:pt x="5621749" y="602008"/>
                    <a:pt x="5577306" y="571666"/>
                  </a:cubicBezTo>
                  <a:cubicBezTo>
                    <a:pt x="5487929" y="511562"/>
                    <a:pt x="5395118" y="456089"/>
                    <a:pt x="5298630" y="407449"/>
                  </a:cubicBezTo>
                  <a:cubicBezTo>
                    <a:pt x="5106266" y="309010"/>
                    <a:pt x="4901153" y="235355"/>
                    <a:pt x="4690768" y="184979"/>
                  </a:cubicBezTo>
                  <a:cubicBezTo>
                    <a:pt x="4480382" y="134486"/>
                    <a:pt x="4264724" y="106807"/>
                    <a:pt x="4048577" y="99280"/>
                  </a:cubicBezTo>
                  <a:cubicBezTo>
                    <a:pt x="3832182" y="90709"/>
                    <a:pt x="3617997" y="102290"/>
                    <a:pt x="3405404" y="131937"/>
                  </a:cubicBezTo>
                  <a:cubicBezTo>
                    <a:pt x="3299353" y="147340"/>
                    <a:pt x="3193915" y="166449"/>
                    <a:pt x="3089702" y="190190"/>
                  </a:cubicBezTo>
                  <a:cubicBezTo>
                    <a:pt x="2985491" y="214278"/>
                    <a:pt x="2882137" y="241725"/>
                    <a:pt x="2780132" y="273457"/>
                  </a:cubicBezTo>
                  <a:cubicBezTo>
                    <a:pt x="2678126" y="305073"/>
                    <a:pt x="2577348" y="340510"/>
                    <a:pt x="2478040" y="379654"/>
                  </a:cubicBezTo>
                  <a:cubicBezTo>
                    <a:pt x="2378854" y="418914"/>
                    <a:pt x="2281017" y="461763"/>
                    <a:pt x="2184897" y="507972"/>
                  </a:cubicBezTo>
                  <a:cubicBezTo>
                    <a:pt x="1992657" y="600271"/>
                    <a:pt x="1806791" y="705542"/>
                    <a:pt x="1629141" y="823205"/>
                  </a:cubicBezTo>
                  <a:cubicBezTo>
                    <a:pt x="1584882" y="852736"/>
                    <a:pt x="1540745" y="882731"/>
                    <a:pt x="1497711" y="914000"/>
                  </a:cubicBezTo>
                  <a:cubicBezTo>
                    <a:pt x="1475888" y="929286"/>
                    <a:pt x="1454555" y="945153"/>
                    <a:pt x="1433099" y="960903"/>
                  </a:cubicBezTo>
                  <a:cubicBezTo>
                    <a:pt x="1411521" y="976537"/>
                    <a:pt x="1390311" y="992634"/>
                    <a:pt x="1369346" y="1008963"/>
                  </a:cubicBezTo>
                  <a:cubicBezTo>
                    <a:pt x="1285119" y="1074165"/>
                    <a:pt x="1202730" y="1141797"/>
                    <a:pt x="1123406" y="1212905"/>
                  </a:cubicBezTo>
                  <a:cubicBezTo>
                    <a:pt x="964391" y="1354656"/>
                    <a:pt x="816900" y="1509261"/>
                    <a:pt x="684367" y="1675564"/>
                  </a:cubicBezTo>
                  <a:cubicBezTo>
                    <a:pt x="618161" y="1758716"/>
                    <a:pt x="555512" y="1844763"/>
                    <a:pt x="497153" y="1933588"/>
                  </a:cubicBezTo>
                  <a:cubicBezTo>
                    <a:pt x="439775" y="2022877"/>
                    <a:pt x="385584" y="2114367"/>
                    <a:pt x="337770" y="2208983"/>
                  </a:cubicBezTo>
                  <a:cubicBezTo>
                    <a:pt x="325388" y="2232493"/>
                    <a:pt x="313862" y="2256349"/>
                    <a:pt x="302461" y="2280207"/>
                  </a:cubicBezTo>
                  <a:lnTo>
                    <a:pt x="285296" y="2316107"/>
                  </a:lnTo>
                  <a:lnTo>
                    <a:pt x="268991" y="2352355"/>
                  </a:lnTo>
                  <a:cubicBezTo>
                    <a:pt x="258324" y="2376560"/>
                    <a:pt x="247535" y="2400764"/>
                    <a:pt x="237849" y="2425432"/>
                  </a:cubicBezTo>
                  <a:cubicBezTo>
                    <a:pt x="228163" y="2450099"/>
                    <a:pt x="217498" y="2474419"/>
                    <a:pt x="208670" y="2499319"/>
                  </a:cubicBezTo>
                  <a:cubicBezTo>
                    <a:pt x="170909" y="2598219"/>
                    <a:pt x="138908" y="2699206"/>
                    <a:pt x="113775" y="2801929"/>
                  </a:cubicBezTo>
                  <a:cubicBezTo>
                    <a:pt x="62773" y="3006911"/>
                    <a:pt x="36659" y="3217917"/>
                    <a:pt x="36781" y="3428922"/>
                  </a:cubicBezTo>
                  <a:cubicBezTo>
                    <a:pt x="37394" y="3534078"/>
                    <a:pt x="47816" y="3639001"/>
                    <a:pt x="69148" y="3741955"/>
                  </a:cubicBezTo>
                  <a:cubicBezTo>
                    <a:pt x="91585" y="3844679"/>
                    <a:pt x="124074" y="3945202"/>
                    <a:pt x="167966" y="4041323"/>
                  </a:cubicBezTo>
                  <a:cubicBezTo>
                    <a:pt x="178387" y="4065528"/>
                    <a:pt x="190525" y="4089153"/>
                    <a:pt x="202049" y="4112894"/>
                  </a:cubicBezTo>
                  <a:cubicBezTo>
                    <a:pt x="214555" y="4136288"/>
                    <a:pt x="226447" y="4159912"/>
                    <a:pt x="239933" y="4182843"/>
                  </a:cubicBezTo>
                  <a:cubicBezTo>
                    <a:pt x="265680" y="4229167"/>
                    <a:pt x="294368" y="4274101"/>
                    <a:pt x="323916" y="4318456"/>
                  </a:cubicBezTo>
                  <a:cubicBezTo>
                    <a:pt x="353341" y="4362927"/>
                    <a:pt x="384849" y="4406240"/>
                    <a:pt x="416604" y="4449436"/>
                  </a:cubicBezTo>
                  <a:cubicBezTo>
                    <a:pt x="448847" y="4492286"/>
                    <a:pt x="482319" y="4534557"/>
                    <a:pt x="515911" y="4576711"/>
                  </a:cubicBezTo>
                  <a:cubicBezTo>
                    <a:pt x="583219" y="4661137"/>
                    <a:pt x="653594" y="4743825"/>
                    <a:pt x="722619" y="4828482"/>
                  </a:cubicBezTo>
                  <a:cubicBezTo>
                    <a:pt x="757315" y="4870637"/>
                    <a:pt x="791889" y="4913138"/>
                    <a:pt x="825972" y="4956104"/>
                  </a:cubicBezTo>
                  <a:cubicBezTo>
                    <a:pt x="859934" y="4998722"/>
                    <a:pt x="893649" y="5044004"/>
                    <a:pt x="926506" y="5085347"/>
                  </a:cubicBezTo>
                  <a:cubicBezTo>
                    <a:pt x="959119" y="5127734"/>
                    <a:pt x="993324" y="5168847"/>
                    <a:pt x="1027040" y="5210191"/>
                  </a:cubicBezTo>
                  <a:cubicBezTo>
                    <a:pt x="1061737" y="5250840"/>
                    <a:pt x="1096188" y="5291488"/>
                    <a:pt x="1132110" y="5330748"/>
                  </a:cubicBezTo>
                  <a:cubicBezTo>
                    <a:pt x="1203465" y="5409731"/>
                    <a:pt x="1277639" y="5485818"/>
                    <a:pt x="1354880" y="5558083"/>
                  </a:cubicBezTo>
                  <a:cubicBezTo>
                    <a:pt x="1509603" y="5702266"/>
                    <a:pt x="1676588" y="5830930"/>
                    <a:pt x="1855220" y="5937591"/>
                  </a:cubicBezTo>
                  <a:cubicBezTo>
                    <a:pt x="1944720" y="5990632"/>
                    <a:pt x="2036549" y="6039272"/>
                    <a:pt x="2131810" y="6080268"/>
                  </a:cubicBezTo>
                  <a:cubicBezTo>
                    <a:pt x="2226460" y="6122423"/>
                    <a:pt x="2324173" y="6157977"/>
                    <a:pt x="2423726" y="6188087"/>
                  </a:cubicBezTo>
                  <a:cubicBezTo>
                    <a:pt x="2523280" y="6218313"/>
                    <a:pt x="2624794" y="6242749"/>
                    <a:pt x="2727780" y="6262552"/>
                  </a:cubicBezTo>
                  <a:cubicBezTo>
                    <a:pt x="2830890" y="6282008"/>
                    <a:pt x="2935714" y="6295326"/>
                    <a:pt x="3041276" y="6304245"/>
                  </a:cubicBezTo>
                  <a:cubicBezTo>
                    <a:pt x="3146836" y="6313277"/>
                    <a:pt x="3253499" y="6317215"/>
                    <a:pt x="3360532" y="6317331"/>
                  </a:cubicBezTo>
                  <a:cubicBezTo>
                    <a:pt x="3387259" y="6317331"/>
                    <a:pt x="3414354" y="6317794"/>
                    <a:pt x="3439855" y="6316751"/>
                  </a:cubicBezTo>
                  <a:lnTo>
                    <a:pt x="3478721" y="6315826"/>
                  </a:lnTo>
                  <a:lnTo>
                    <a:pt x="3517463" y="6313971"/>
                  </a:lnTo>
                  <a:cubicBezTo>
                    <a:pt x="3569078" y="6311772"/>
                    <a:pt x="3620449" y="6306907"/>
                    <a:pt x="3671452" y="6301233"/>
                  </a:cubicBezTo>
                  <a:cubicBezTo>
                    <a:pt x="3875707" y="6277608"/>
                    <a:pt x="4074445" y="6225841"/>
                    <a:pt x="4265460" y="6149638"/>
                  </a:cubicBezTo>
                  <a:cubicBezTo>
                    <a:pt x="4361212" y="6111884"/>
                    <a:pt x="4454636" y="6067065"/>
                    <a:pt x="4546587" y="6018079"/>
                  </a:cubicBezTo>
                  <a:cubicBezTo>
                    <a:pt x="4638662" y="5969322"/>
                    <a:pt x="4729020" y="5915240"/>
                    <a:pt x="4818030" y="5858029"/>
                  </a:cubicBezTo>
                  <a:cubicBezTo>
                    <a:pt x="4907038" y="5800703"/>
                    <a:pt x="4994577" y="5739672"/>
                    <a:pt x="5081870" y="5676903"/>
                  </a:cubicBezTo>
                  <a:cubicBezTo>
                    <a:pt x="5125392" y="5645519"/>
                    <a:pt x="5168794" y="5613324"/>
                    <a:pt x="5212073" y="5581013"/>
                  </a:cubicBezTo>
                  <a:lnTo>
                    <a:pt x="5343625" y="5481533"/>
                  </a:lnTo>
                  <a:cubicBezTo>
                    <a:pt x="5432696" y="5414768"/>
                    <a:pt x="5521951" y="5349452"/>
                    <a:pt x="5610378" y="5284425"/>
                  </a:cubicBezTo>
                  <a:lnTo>
                    <a:pt x="5822102" y="5126414"/>
                  </a:lnTo>
                  <a:lnTo>
                    <a:pt x="5822102" y="5556641"/>
                  </a:lnTo>
                  <a:lnTo>
                    <a:pt x="5576325" y="5749979"/>
                  </a:lnTo>
                  <a:lnTo>
                    <a:pt x="5447715" y="5852818"/>
                  </a:lnTo>
                  <a:cubicBezTo>
                    <a:pt x="5403945" y="5887445"/>
                    <a:pt x="5359932" y="5922073"/>
                    <a:pt x="5315059" y="5956236"/>
                  </a:cubicBezTo>
                  <a:cubicBezTo>
                    <a:pt x="5225682" y="6024680"/>
                    <a:pt x="5133976" y="6091734"/>
                    <a:pt x="5038468" y="6155776"/>
                  </a:cubicBezTo>
                  <a:cubicBezTo>
                    <a:pt x="4943084" y="6219703"/>
                    <a:pt x="4845002" y="6281777"/>
                    <a:pt x="4741892" y="6338292"/>
                  </a:cubicBezTo>
                  <a:cubicBezTo>
                    <a:pt x="4638784" y="6394692"/>
                    <a:pt x="4532120" y="6447038"/>
                    <a:pt x="4420920" y="6492203"/>
                  </a:cubicBezTo>
                  <a:cubicBezTo>
                    <a:pt x="4199255" y="6583693"/>
                    <a:pt x="3959813" y="6644840"/>
                    <a:pt x="3717672" y="6670434"/>
                  </a:cubicBezTo>
                  <a:cubicBezTo>
                    <a:pt x="3657106" y="6676456"/>
                    <a:pt x="3596419" y="6681321"/>
                    <a:pt x="3535853" y="6683289"/>
                  </a:cubicBezTo>
                  <a:lnTo>
                    <a:pt x="3490367" y="6684910"/>
                  </a:lnTo>
                  <a:lnTo>
                    <a:pt x="3445005" y="6685142"/>
                  </a:lnTo>
                  <a:cubicBezTo>
                    <a:pt x="3414354" y="6685605"/>
                    <a:pt x="3385297" y="6684679"/>
                    <a:pt x="3355872" y="6684100"/>
                  </a:cubicBezTo>
                  <a:cubicBezTo>
                    <a:pt x="3297146" y="6683405"/>
                    <a:pt x="3238052" y="6680047"/>
                    <a:pt x="3179203" y="6677150"/>
                  </a:cubicBezTo>
                  <a:cubicBezTo>
                    <a:pt x="3120232" y="6672519"/>
                    <a:pt x="3061259" y="6668233"/>
                    <a:pt x="3002410" y="6661169"/>
                  </a:cubicBezTo>
                  <a:cubicBezTo>
                    <a:pt x="2884589" y="6647851"/>
                    <a:pt x="2766891" y="6629669"/>
                    <a:pt x="2650296" y="6604191"/>
                  </a:cubicBezTo>
                  <a:cubicBezTo>
                    <a:pt x="2533702" y="6578713"/>
                    <a:pt x="2418456" y="6545938"/>
                    <a:pt x="2306028" y="6505869"/>
                  </a:cubicBezTo>
                  <a:cubicBezTo>
                    <a:pt x="2193602" y="6465683"/>
                    <a:pt x="2084118" y="6417738"/>
                    <a:pt x="1978803" y="6363307"/>
                  </a:cubicBezTo>
                  <a:cubicBezTo>
                    <a:pt x="1873855" y="6308066"/>
                    <a:pt x="1773077" y="6246340"/>
                    <a:pt x="1678428" y="6177779"/>
                  </a:cubicBezTo>
                  <a:cubicBezTo>
                    <a:pt x="1488393" y="6041356"/>
                    <a:pt x="1321900" y="5881423"/>
                    <a:pt x="1175880" y="5710373"/>
                  </a:cubicBezTo>
                  <a:cubicBezTo>
                    <a:pt x="1103177" y="5624441"/>
                    <a:pt x="1035501" y="5535732"/>
                    <a:pt x="971502" y="5445399"/>
                  </a:cubicBezTo>
                  <a:cubicBezTo>
                    <a:pt x="907380" y="5355069"/>
                    <a:pt x="847550" y="5262768"/>
                    <a:pt x="790909" y="5169078"/>
                  </a:cubicBezTo>
                  <a:cubicBezTo>
                    <a:pt x="761974" y="5121712"/>
                    <a:pt x="735492" y="5077357"/>
                    <a:pt x="706680" y="5031959"/>
                  </a:cubicBezTo>
                  <a:cubicBezTo>
                    <a:pt x="678114" y="4986910"/>
                    <a:pt x="649058" y="4941860"/>
                    <a:pt x="619143" y="4897157"/>
                  </a:cubicBezTo>
                  <a:lnTo>
                    <a:pt x="436465" y="4628710"/>
                  </a:lnTo>
                  <a:cubicBezTo>
                    <a:pt x="406182" y="4583544"/>
                    <a:pt x="376267" y="4538147"/>
                    <a:pt x="347088" y="4492171"/>
                  </a:cubicBezTo>
                  <a:cubicBezTo>
                    <a:pt x="317908" y="4446194"/>
                    <a:pt x="288974" y="4400102"/>
                    <a:pt x="262001" y="4352619"/>
                  </a:cubicBezTo>
                  <a:cubicBezTo>
                    <a:pt x="207934" y="4258119"/>
                    <a:pt x="158280" y="4160840"/>
                    <a:pt x="118679" y="4059853"/>
                  </a:cubicBezTo>
                  <a:cubicBezTo>
                    <a:pt x="78343" y="3959214"/>
                    <a:pt x="48429" y="3854870"/>
                    <a:pt x="28322" y="3749136"/>
                  </a:cubicBezTo>
                  <a:cubicBezTo>
                    <a:pt x="9073" y="3643402"/>
                    <a:pt x="0" y="3536046"/>
                    <a:pt x="0" y="3428922"/>
                  </a:cubicBezTo>
                  <a:cubicBezTo>
                    <a:pt x="1594" y="3001816"/>
                    <a:pt x="89010" y="2575868"/>
                    <a:pt x="253052" y="2174356"/>
                  </a:cubicBezTo>
                  <a:cubicBezTo>
                    <a:pt x="294246" y="2074066"/>
                    <a:pt x="338873" y="1974700"/>
                    <a:pt x="389141" y="1877652"/>
                  </a:cubicBezTo>
                  <a:cubicBezTo>
                    <a:pt x="438672" y="1780256"/>
                    <a:pt x="493230" y="1684945"/>
                    <a:pt x="552079" y="1591834"/>
                  </a:cubicBezTo>
                  <a:cubicBezTo>
                    <a:pt x="669900" y="1405728"/>
                    <a:pt x="804394" y="1227729"/>
                    <a:pt x="954950" y="1061773"/>
                  </a:cubicBezTo>
                  <a:cubicBezTo>
                    <a:pt x="1030597" y="979085"/>
                    <a:pt x="1109552" y="898829"/>
                    <a:pt x="1192922" y="822626"/>
                  </a:cubicBezTo>
                  <a:cubicBezTo>
                    <a:pt x="1213642" y="803402"/>
                    <a:pt x="1234483" y="784409"/>
                    <a:pt x="1255939" y="765880"/>
                  </a:cubicBezTo>
                  <a:cubicBezTo>
                    <a:pt x="1277273" y="747234"/>
                    <a:pt x="1298237" y="728241"/>
                    <a:pt x="1320183" y="710291"/>
                  </a:cubicBezTo>
                  <a:cubicBezTo>
                    <a:pt x="1363585" y="673811"/>
                    <a:pt x="1408088" y="638489"/>
                    <a:pt x="1452961" y="603514"/>
                  </a:cubicBezTo>
                  <a:cubicBezTo>
                    <a:pt x="1633310" y="464543"/>
                    <a:pt x="1828125" y="341437"/>
                    <a:pt x="2033360" y="235818"/>
                  </a:cubicBezTo>
                  <a:cubicBezTo>
                    <a:pt x="2187242" y="156561"/>
                    <a:pt x="2347554" y="87597"/>
                    <a:pt x="2512513" y="3001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5102EBE-A80F-4CFF-B1DD-941EF9728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04998" y="98659"/>
              <a:ext cx="5774333" cy="6315453"/>
            </a:xfrm>
            <a:custGeom>
              <a:avLst/>
              <a:gdLst>
                <a:gd name="connsiteX0" fmla="*/ 3707237 w 5774333"/>
                <a:gd name="connsiteY0" fmla="*/ 1489 h 6315453"/>
                <a:gd name="connsiteX1" fmla="*/ 4037665 w 5774333"/>
                <a:gd name="connsiteY1" fmla="*/ 6121 h 6315453"/>
                <a:gd name="connsiteX2" fmla="*/ 4692239 w 5774333"/>
                <a:gd name="connsiteY2" fmla="*/ 102128 h 6315453"/>
                <a:gd name="connsiteX3" fmla="*/ 5315059 w 5774333"/>
                <a:gd name="connsiteY3" fmla="*/ 324945 h 6315453"/>
                <a:gd name="connsiteX4" fmla="*/ 5738325 w 5774333"/>
                <a:gd name="connsiteY4" fmla="*/ 578286 h 6315453"/>
                <a:gd name="connsiteX5" fmla="*/ 5774333 w 5774333"/>
                <a:gd name="connsiteY5" fmla="*/ 606551 h 6315453"/>
                <a:gd name="connsiteX6" fmla="*/ 5774333 w 5774333"/>
                <a:gd name="connsiteY6" fmla="*/ 975490 h 6315453"/>
                <a:gd name="connsiteX7" fmla="*/ 5676001 w 5774333"/>
                <a:gd name="connsiteY7" fmla="*/ 889749 h 6315453"/>
                <a:gd name="connsiteX8" fmla="*/ 5177132 w 5774333"/>
                <a:gd name="connsiteY8" fmla="*/ 581926 h 6315453"/>
                <a:gd name="connsiteX9" fmla="*/ 4615735 w 5774333"/>
                <a:gd name="connsiteY9" fmla="*/ 388640 h 6315453"/>
                <a:gd name="connsiteX10" fmla="*/ 4020010 w 5774333"/>
                <a:gd name="connsiteY10" fmla="*/ 308500 h 6315453"/>
                <a:gd name="connsiteX11" fmla="*/ 3416315 w 5774333"/>
                <a:gd name="connsiteY11" fmla="*/ 328882 h 6315453"/>
                <a:gd name="connsiteX12" fmla="*/ 2823779 w 5774333"/>
                <a:gd name="connsiteY12" fmla="*/ 446545 h 6315453"/>
                <a:gd name="connsiteX13" fmla="*/ 2256987 w 5774333"/>
                <a:gd name="connsiteY13" fmla="*/ 651296 h 6315453"/>
                <a:gd name="connsiteX14" fmla="*/ 1244169 w 5774333"/>
                <a:gd name="connsiteY14" fmla="*/ 1280374 h 6315453"/>
                <a:gd name="connsiteX15" fmla="*/ 830141 w 5774333"/>
                <a:gd name="connsiteY15" fmla="*/ 1700184 h 6315453"/>
                <a:gd name="connsiteX16" fmla="*/ 502792 w 5774333"/>
                <a:gd name="connsiteY16" fmla="*/ 2182300 h 6315453"/>
                <a:gd name="connsiteX17" fmla="*/ 280637 w 5774333"/>
                <a:gd name="connsiteY17" fmla="*/ 2715256 h 6315453"/>
                <a:gd name="connsiteX18" fmla="*/ 199843 w 5774333"/>
                <a:gd name="connsiteY18" fmla="*/ 3283418 h 6315453"/>
                <a:gd name="connsiteX19" fmla="*/ 233926 w 5774333"/>
                <a:gd name="connsiteY19" fmla="*/ 3561593 h 6315453"/>
                <a:gd name="connsiteX20" fmla="*/ 334582 w 5774333"/>
                <a:gd name="connsiteY20" fmla="*/ 3821816 h 6315453"/>
                <a:gd name="connsiteX21" fmla="*/ 404834 w 5774333"/>
                <a:gd name="connsiteY21" fmla="*/ 3944343 h 6315453"/>
                <a:gd name="connsiteX22" fmla="*/ 485506 w 5774333"/>
                <a:gd name="connsiteY22" fmla="*/ 4062932 h 6315453"/>
                <a:gd name="connsiteX23" fmla="*/ 671861 w 5774333"/>
                <a:gd name="connsiteY23" fmla="*/ 4292120 h 6315453"/>
                <a:gd name="connsiteX24" fmla="*/ 873542 w 5774333"/>
                <a:gd name="connsiteY24" fmla="*/ 4523044 h 6315453"/>
                <a:gd name="connsiteX25" fmla="*/ 973831 w 5774333"/>
                <a:gd name="connsiteY25" fmla="*/ 4643601 h 6315453"/>
                <a:gd name="connsiteX26" fmla="*/ 1022014 w 5774333"/>
                <a:gd name="connsiteY26" fmla="*/ 4702780 h 6315453"/>
                <a:gd name="connsiteX27" fmla="*/ 1069215 w 5774333"/>
                <a:gd name="connsiteY27" fmla="*/ 4759411 h 6315453"/>
                <a:gd name="connsiteX28" fmla="*/ 1474784 w 5774333"/>
                <a:gd name="connsiteY28" fmla="*/ 5177948 h 6315453"/>
                <a:gd name="connsiteX29" fmla="*/ 1690442 w 5774333"/>
                <a:gd name="connsiteY29" fmla="*/ 5366255 h 6315453"/>
                <a:gd name="connsiteX30" fmla="*/ 1916276 w 5774333"/>
                <a:gd name="connsiteY30" fmla="*/ 5539852 h 6315453"/>
                <a:gd name="connsiteX31" fmla="*/ 2420784 w 5774333"/>
                <a:gd name="connsiteY31" fmla="*/ 5814437 h 6315453"/>
                <a:gd name="connsiteX32" fmla="*/ 2703015 w 5774333"/>
                <a:gd name="connsiteY32" fmla="*/ 5892029 h 6315453"/>
                <a:gd name="connsiteX33" fmla="*/ 2775350 w 5774333"/>
                <a:gd name="connsiteY33" fmla="*/ 5905695 h 6315453"/>
                <a:gd name="connsiteX34" fmla="*/ 2848299 w 5774333"/>
                <a:gd name="connsiteY34" fmla="*/ 5917161 h 6315453"/>
                <a:gd name="connsiteX35" fmla="*/ 2995544 w 5774333"/>
                <a:gd name="connsiteY35" fmla="*/ 5933605 h 6315453"/>
                <a:gd name="connsiteX36" fmla="*/ 3069596 w 5774333"/>
                <a:gd name="connsiteY36" fmla="*/ 5938933 h 6315453"/>
                <a:gd name="connsiteX37" fmla="*/ 3143894 w 5774333"/>
                <a:gd name="connsiteY37" fmla="*/ 5942639 h 6315453"/>
                <a:gd name="connsiteX38" fmla="*/ 3218436 w 5774333"/>
                <a:gd name="connsiteY38" fmla="*/ 5944260 h 6315453"/>
                <a:gd name="connsiteX39" fmla="*/ 3293101 w 5774333"/>
                <a:gd name="connsiteY39" fmla="*/ 5943913 h 6315453"/>
                <a:gd name="connsiteX40" fmla="*/ 3330494 w 5774333"/>
                <a:gd name="connsiteY40" fmla="*/ 5943565 h 6315453"/>
                <a:gd name="connsiteX41" fmla="*/ 3366540 w 5774333"/>
                <a:gd name="connsiteY41" fmla="*/ 5942059 h 6315453"/>
                <a:gd name="connsiteX42" fmla="*/ 3402462 w 5774333"/>
                <a:gd name="connsiteY42" fmla="*/ 5940323 h 6315453"/>
                <a:gd name="connsiteX43" fmla="*/ 3438262 w 5774333"/>
                <a:gd name="connsiteY43" fmla="*/ 5937543 h 6315453"/>
                <a:gd name="connsiteX44" fmla="*/ 3580236 w 5774333"/>
                <a:gd name="connsiteY44" fmla="*/ 5920982 h 6315453"/>
                <a:gd name="connsiteX45" fmla="*/ 4121034 w 5774333"/>
                <a:gd name="connsiteY45" fmla="*/ 5753290 h 6315453"/>
                <a:gd name="connsiteX46" fmla="*/ 4620639 w 5774333"/>
                <a:gd name="connsiteY46" fmla="*/ 5459364 h 6315453"/>
                <a:gd name="connsiteX47" fmla="*/ 4741771 w 5774333"/>
                <a:gd name="connsiteY47" fmla="*/ 5372971 h 6315453"/>
                <a:gd name="connsiteX48" fmla="*/ 4862901 w 5774333"/>
                <a:gd name="connsiteY48" fmla="*/ 5283682 h 6315453"/>
                <a:gd name="connsiteX49" fmla="*/ 5108229 w 5774333"/>
                <a:gd name="connsiteY49" fmla="*/ 5098386 h 6315453"/>
                <a:gd name="connsiteX50" fmla="*/ 5612493 w 5774333"/>
                <a:gd name="connsiteY50" fmla="*/ 4739724 h 6315453"/>
                <a:gd name="connsiteX51" fmla="*/ 5774333 w 5774333"/>
                <a:gd name="connsiteY51" fmla="*/ 4623488 h 6315453"/>
                <a:gd name="connsiteX52" fmla="*/ 5774333 w 5774333"/>
                <a:gd name="connsiteY52" fmla="*/ 5232926 h 6315453"/>
                <a:gd name="connsiteX53" fmla="*/ 5676492 w 5774333"/>
                <a:gd name="connsiteY53" fmla="*/ 5306859 h 6315453"/>
                <a:gd name="connsiteX54" fmla="*/ 5426260 w 5774333"/>
                <a:gd name="connsiteY54" fmla="*/ 5486233 h 6315453"/>
                <a:gd name="connsiteX55" fmla="*/ 5300225 w 5774333"/>
                <a:gd name="connsiteY55" fmla="*/ 5576217 h 6315453"/>
                <a:gd name="connsiteX56" fmla="*/ 5170757 w 5774333"/>
                <a:gd name="connsiteY56" fmla="*/ 5666780 h 6315453"/>
                <a:gd name="connsiteX57" fmla="*/ 5038100 w 5774333"/>
                <a:gd name="connsiteY57" fmla="*/ 5756185 h 6315453"/>
                <a:gd name="connsiteX58" fmla="*/ 4901276 w 5774333"/>
                <a:gd name="connsiteY58" fmla="*/ 5843043 h 6315453"/>
                <a:gd name="connsiteX59" fmla="*/ 4614019 w 5774333"/>
                <a:gd name="connsiteY59" fmla="*/ 6006103 h 6315453"/>
                <a:gd name="connsiteX60" fmla="*/ 4305061 w 5774333"/>
                <a:gd name="connsiteY60" fmla="*/ 6144726 h 6315453"/>
                <a:gd name="connsiteX61" fmla="*/ 3632710 w 5774333"/>
                <a:gd name="connsiteY61" fmla="*/ 6304196 h 6315453"/>
                <a:gd name="connsiteX62" fmla="*/ 3459594 w 5774333"/>
                <a:gd name="connsiteY62" fmla="*/ 6314504 h 6315453"/>
                <a:gd name="connsiteX63" fmla="*/ 3416315 w 5774333"/>
                <a:gd name="connsiteY63" fmla="*/ 6315429 h 6315453"/>
                <a:gd name="connsiteX64" fmla="*/ 3373159 w 5774333"/>
                <a:gd name="connsiteY64" fmla="*/ 6315198 h 6315453"/>
                <a:gd name="connsiteX65" fmla="*/ 3330127 w 5774333"/>
                <a:gd name="connsiteY65" fmla="*/ 6314735 h 6315453"/>
                <a:gd name="connsiteX66" fmla="*/ 3288320 w 5774333"/>
                <a:gd name="connsiteY66" fmla="*/ 6313230 h 6315453"/>
                <a:gd name="connsiteX67" fmla="*/ 2954350 w 5774333"/>
                <a:gd name="connsiteY67" fmla="*/ 6288098 h 6315453"/>
                <a:gd name="connsiteX68" fmla="*/ 2622466 w 5774333"/>
                <a:gd name="connsiteY68" fmla="*/ 6232742 h 6315453"/>
                <a:gd name="connsiteX69" fmla="*/ 2296466 w 5774333"/>
                <a:gd name="connsiteY69" fmla="*/ 6146001 h 6315453"/>
                <a:gd name="connsiteX70" fmla="*/ 1672419 w 5774333"/>
                <a:gd name="connsiteY70" fmla="*/ 5885197 h 6315453"/>
                <a:gd name="connsiteX71" fmla="*/ 1146578 w 5774333"/>
                <a:gd name="connsiteY71" fmla="*/ 5479168 h 6315453"/>
                <a:gd name="connsiteX72" fmla="*/ 933372 w 5774333"/>
                <a:gd name="connsiteY72" fmla="*/ 5234810 h 6315453"/>
                <a:gd name="connsiteX73" fmla="*/ 747140 w 5774333"/>
                <a:gd name="connsiteY73" fmla="*/ 4976091 h 6315453"/>
                <a:gd name="connsiteX74" fmla="*/ 703616 w 5774333"/>
                <a:gd name="connsiteY74" fmla="*/ 4910196 h 6315453"/>
                <a:gd name="connsiteX75" fmla="*/ 662053 w 5774333"/>
                <a:gd name="connsiteY75" fmla="*/ 4846269 h 6315453"/>
                <a:gd name="connsiteX76" fmla="*/ 580033 w 5774333"/>
                <a:gd name="connsiteY76" fmla="*/ 4722352 h 6315453"/>
                <a:gd name="connsiteX77" fmla="*/ 410105 w 5774333"/>
                <a:gd name="connsiteY77" fmla="*/ 4469193 h 6315453"/>
                <a:gd name="connsiteX78" fmla="*/ 244224 w 5774333"/>
                <a:gd name="connsiteY78" fmla="*/ 4201556 h 6315453"/>
                <a:gd name="connsiteX79" fmla="*/ 169437 w 5774333"/>
                <a:gd name="connsiteY79" fmla="*/ 4059690 h 6315453"/>
                <a:gd name="connsiteX80" fmla="*/ 105929 w 5774333"/>
                <a:gd name="connsiteY80" fmla="*/ 3911221 h 6315453"/>
                <a:gd name="connsiteX81" fmla="*/ 57256 w 5774333"/>
                <a:gd name="connsiteY81" fmla="*/ 3757195 h 6315453"/>
                <a:gd name="connsiteX82" fmla="*/ 39111 w 5774333"/>
                <a:gd name="connsiteY82" fmla="*/ 3678677 h 6315453"/>
                <a:gd name="connsiteX83" fmla="*/ 31142 w 5774333"/>
                <a:gd name="connsiteY83" fmla="*/ 3639300 h 6315453"/>
                <a:gd name="connsiteX84" fmla="*/ 24521 w 5774333"/>
                <a:gd name="connsiteY84" fmla="*/ 3599809 h 6315453"/>
                <a:gd name="connsiteX85" fmla="*/ 0 w 5774333"/>
                <a:gd name="connsiteY85" fmla="*/ 3283418 h 6315453"/>
                <a:gd name="connsiteX86" fmla="*/ 68045 w 5774333"/>
                <a:gd name="connsiteY86" fmla="*/ 2666963 h 6315453"/>
                <a:gd name="connsiteX87" fmla="*/ 272546 w 5774333"/>
                <a:gd name="connsiteY87" fmla="*/ 2076334 h 6315453"/>
                <a:gd name="connsiteX88" fmla="*/ 1039300 w 5774333"/>
                <a:gd name="connsiteY88" fmla="*/ 1073307 h 6315453"/>
                <a:gd name="connsiteX89" fmla="*/ 1547733 w 5774333"/>
                <a:gd name="connsiteY89" fmla="*/ 680365 h 6315453"/>
                <a:gd name="connsiteX90" fmla="*/ 2115995 w 5774333"/>
                <a:gd name="connsiteY90" fmla="*/ 368373 h 6315453"/>
                <a:gd name="connsiteX91" fmla="*/ 3377451 w 5774333"/>
                <a:gd name="connsiteY91" fmla="*/ 24304 h 6315453"/>
                <a:gd name="connsiteX92" fmla="*/ 3707237 w 5774333"/>
                <a:gd name="connsiteY92" fmla="*/ 1489 h 6315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5774333" h="6315453">
                  <a:moveTo>
                    <a:pt x="3707237" y="1489"/>
                  </a:moveTo>
                  <a:cubicBezTo>
                    <a:pt x="3817502" y="-1522"/>
                    <a:pt x="3927875" y="41"/>
                    <a:pt x="4037665" y="6121"/>
                  </a:cubicBezTo>
                  <a:cubicBezTo>
                    <a:pt x="4257614" y="18745"/>
                    <a:pt x="4477439" y="49665"/>
                    <a:pt x="4692239" y="102128"/>
                  </a:cubicBezTo>
                  <a:cubicBezTo>
                    <a:pt x="4907039" y="154474"/>
                    <a:pt x="5116811" y="228592"/>
                    <a:pt x="5315059" y="324945"/>
                  </a:cubicBezTo>
                  <a:cubicBezTo>
                    <a:pt x="5463562" y="397211"/>
                    <a:pt x="5606133" y="481527"/>
                    <a:pt x="5738325" y="578286"/>
                  </a:cubicBezTo>
                  <a:lnTo>
                    <a:pt x="5774333" y="606551"/>
                  </a:lnTo>
                  <a:lnTo>
                    <a:pt x="5774333" y="975490"/>
                  </a:lnTo>
                  <a:lnTo>
                    <a:pt x="5676001" y="889749"/>
                  </a:lnTo>
                  <a:cubicBezTo>
                    <a:pt x="5522381" y="769886"/>
                    <a:pt x="5355519" y="665657"/>
                    <a:pt x="5177132" y="581926"/>
                  </a:cubicBezTo>
                  <a:cubicBezTo>
                    <a:pt x="4998867" y="497965"/>
                    <a:pt x="4810183" y="433574"/>
                    <a:pt x="4615735" y="388640"/>
                  </a:cubicBezTo>
                  <a:cubicBezTo>
                    <a:pt x="4421289" y="343591"/>
                    <a:pt x="4221446" y="317649"/>
                    <a:pt x="4020010" y="308500"/>
                  </a:cubicBezTo>
                  <a:cubicBezTo>
                    <a:pt x="3818207" y="298887"/>
                    <a:pt x="3616649" y="305257"/>
                    <a:pt x="3416315" y="328882"/>
                  </a:cubicBezTo>
                  <a:cubicBezTo>
                    <a:pt x="3216106" y="352623"/>
                    <a:pt x="3017736" y="392346"/>
                    <a:pt x="2823779" y="446545"/>
                  </a:cubicBezTo>
                  <a:cubicBezTo>
                    <a:pt x="2629699" y="500513"/>
                    <a:pt x="2440401" y="570345"/>
                    <a:pt x="2256987" y="651296"/>
                  </a:cubicBezTo>
                  <a:cubicBezTo>
                    <a:pt x="1889058" y="811461"/>
                    <a:pt x="1545527" y="1023856"/>
                    <a:pt x="1244169" y="1280374"/>
                  </a:cubicBezTo>
                  <a:cubicBezTo>
                    <a:pt x="1093982" y="1409039"/>
                    <a:pt x="954828" y="1549400"/>
                    <a:pt x="830141" y="1700184"/>
                  </a:cubicBezTo>
                  <a:cubicBezTo>
                    <a:pt x="705209" y="1850736"/>
                    <a:pt x="594989" y="2012176"/>
                    <a:pt x="502792" y="2182300"/>
                  </a:cubicBezTo>
                  <a:cubicBezTo>
                    <a:pt x="410595" y="2352308"/>
                    <a:pt x="333847" y="2530307"/>
                    <a:pt x="280637" y="2715256"/>
                  </a:cubicBezTo>
                  <a:cubicBezTo>
                    <a:pt x="227306" y="2899741"/>
                    <a:pt x="199719" y="3091521"/>
                    <a:pt x="199843" y="3283418"/>
                  </a:cubicBezTo>
                  <a:cubicBezTo>
                    <a:pt x="200946" y="3377687"/>
                    <a:pt x="210754" y="3471261"/>
                    <a:pt x="233926" y="3561593"/>
                  </a:cubicBezTo>
                  <a:cubicBezTo>
                    <a:pt x="256730" y="3652040"/>
                    <a:pt x="292162" y="3738550"/>
                    <a:pt x="334582" y="3821816"/>
                  </a:cubicBezTo>
                  <a:cubicBezTo>
                    <a:pt x="356038" y="3863392"/>
                    <a:pt x="379823" y="3904157"/>
                    <a:pt x="404834" y="3944343"/>
                  </a:cubicBezTo>
                  <a:cubicBezTo>
                    <a:pt x="430212" y="3984413"/>
                    <a:pt x="457308" y="4023905"/>
                    <a:pt x="485506" y="4062932"/>
                  </a:cubicBezTo>
                  <a:cubicBezTo>
                    <a:pt x="542639" y="4140757"/>
                    <a:pt x="606146" y="4216265"/>
                    <a:pt x="671861" y="4292120"/>
                  </a:cubicBezTo>
                  <a:cubicBezTo>
                    <a:pt x="737576" y="4368091"/>
                    <a:pt x="806234" y="4444062"/>
                    <a:pt x="873542" y="4523044"/>
                  </a:cubicBezTo>
                  <a:cubicBezTo>
                    <a:pt x="907258" y="4562419"/>
                    <a:pt x="940606" y="4602721"/>
                    <a:pt x="973831" y="4643601"/>
                  </a:cubicBezTo>
                  <a:lnTo>
                    <a:pt x="1022014" y="4702780"/>
                  </a:lnTo>
                  <a:cubicBezTo>
                    <a:pt x="1037829" y="4721658"/>
                    <a:pt x="1052910" y="4740998"/>
                    <a:pt x="1069215" y="4759411"/>
                  </a:cubicBezTo>
                  <a:cubicBezTo>
                    <a:pt x="1196477" y="4909269"/>
                    <a:pt x="1334527" y="5047199"/>
                    <a:pt x="1474784" y="5177948"/>
                  </a:cubicBezTo>
                  <a:cubicBezTo>
                    <a:pt x="1545281" y="5243033"/>
                    <a:pt x="1617003" y="5305917"/>
                    <a:pt x="1690442" y="5366255"/>
                  </a:cubicBezTo>
                  <a:cubicBezTo>
                    <a:pt x="1763881" y="5426591"/>
                    <a:pt x="1838668" y="5484959"/>
                    <a:pt x="1916276" y="5539852"/>
                  </a:cubicBezTo>
                  <a:cubicBezTo>
                    <a:pt x="2070877" y="5649872"/>
                    <a:pt x="2237617" y="5748194"/>
                    <a:pt x="2420784" y="5814437"/>
                  </a:cubicBezTo>
                  <a:cubicBezTo>
                    <a:pt x="2512124" y="5847559"/>
                    <a:pt x="2606773" y="5872921"/>
                    <a:pt x="2703015" y="5892029"/>
                  </a:cubicBezTo>
                  <a:cubicBezTo>
                    <a:pt x="2727168" y="5896546"/>
                    <a:pt x="2751075" y="5901758"/>
                    <a:pt x="2775350" y="5905695"/>
                  </a:cubicBezTo>
                  <a:lnTo>
                    <a:pt x="2848299" y="5917161"/>
                  </a:lnTo>
                  <a:cubicBezTo>
                    <a:pt x="2897218" y="5923298"/>
                    <a:pt x="2946136" y="5929784"/>
                    <a:pt x="2995544" y="5933605"/>
                  </a:cubicBezTo>
                  <a:cubicBezTo>
                    <a:pt x="3020188" y="5935806"/>
                    <a:pt x="3044831" y="5937891"/>
                    <a:pt x="3069596" y="5938933"/>
                  </a:cubicBezTo>
                  <a:cubicBezTo>
                    <a:pt x="3094362" y="5940090"/>
                    <a:pt x="3119005" y="5941943"/>
                    <a:pt x="3143894" y="5942639"/>
                  </a:cubicBezTo>
                  <a:lnTo>
                    <a:pt x="3218436" y="5944260"/>
                  </a:lnTo>
                  <a:cubicBezTo>
                    <a:pt x="3243201" y="5944838"/>
                    <a:pt x="3268212" y="5944029"/>
                    <a:pt x="3293101" y="5943913"/>
                  </a:cubicBezTo>
                  <a:lnTo>
                    <a:pt x="3330494" y="5943565"/>
                  </a:lnTo>
                  <a:cubicBezTo>
                    <a:pt x="3342632" y="5943218"/>
                    <a:pt x="3354524" y="5942523"/>
                    <a:pt x="3366540" y="5942059"/>
                  </a:cubicBezTo>
                  <a:cubicBezTo>
                    <a:pt x="3378554" y="5941480"/>
                    <a:pt x="3390570" y="5941134"/>
                    <a:pt x="3402462" y="5940323"/>
                  </a:cubicBezTo>
                  <a:lnTo>
                    <a:pt x="3438262" y="5937543"/>
                  </a:lnTo>
                  <a:cubicBezTo>
                    <a:pt x="3485954" y="5933953"/>
                    <a:pt x="3533279" y="5927931"/>
                    <a:pt x="3580236" y="5920982"/>
                  </a:cubicBezTo>
                  <a:cubicBezTo>
                    <a:pt x="3768185" y="5891567"/>
                    <a:pt x="3948901" y="5834010"/>
                    <a:pt x="4121034" y="5753290"/>
                  </a:cubicBezTo>
                  <a:cubicBezTo>
                    <a:pt x="4293782" y="5673497"/>
                    <a:pt x="4458191" y="5571353"/>
                    <a:pt x="4620639" y="5459364"/>
                  </a:cubicBezTo>
                  <a:cubicBezTo>
                    <a:pt x="4661221" y="5431455"/>
                    <a:pt x="4701557" y="5402271"/>
                    <a:pt x="4741771" y="5372971"/>
                  </a:cubicBezTo>
                  <a:cubicBezTo>
                    <a:pt x="4782230" y="5343672"/>
                    <a:pt x="4822566" y="5313908"/>
                    <a:pt x="4862901" y="5283682"/>
                  </a:cubicBezTo>
                  <a:lnTo>
                    <a:pt x="5108229" y="5098386"/>
                  </a:lnTo>
                  <a:cubicBezTo>
                    <a:pt x="5276563" y="4972270"/>
                    <a:pt x="5446489" y="4854838"/>
                    <a:pt x="5612493" y="4739724"/>
                  </a:cubicBezTo>
                  <a:lnTo>
                    <a:pt x="5774333" y="4623488"/>
                  </a:lnTo>
                  <a:lnTo>
                    <a:pt x="5774333" y="5232926"/>
                  </a:lnTo>
                  <a:lnTo>
                    <a:pt x="5676492" y="5306859"/>
                  </a:lnTo>
                  <a:cubicBezTo>
                    <a:pt x="5592693" y="5367905"/>
                    <a:pt x="5508955" y="5427286"/>
                    <a:pt x="5426260" y="5486233"/>
                  </a:cubicBezTo>
                  <a:lnTo>
                    <a:pt x="5300225" y="5576217"/>
                  </a:lnTo>
                  <a:cubicBezTo>
                    <a:pt x="5257559" y="5606443"/>
                    <a:pt x="5214525" y="5636901"/>
                    <a:pt x="5170757" y="5666780"/>
                  </a:cubicBezTo>
                  <a:cubicBezTo>
                    <a:pt x="5127110" y="5696775"/>
                    <a:pt x="5082973" y="5726654"/>
                    <a:pt x="5038100" y="5756185"/>
                  </a:cubicBezTo>
                  <a:cubicBezTo>
                    <a:pt x="4993106" y="5785486"/>
                    <a:pt x="4947743" y="5814553"/>
                    <a:pt x="4901276" y="5843043"/>
                  </a:cubicBezTo>
                  <a:cubicBezTo>
                    <a:pt x="4808835" y="5900136"/>
                    <a:pt x="4713449" y="5955494"/>
                    <a:pt x="4614019" y="6006103"/>
                  </a:cubicBezTo>
                  <a:cubicBezTo>
                    <a:pt x="4514711" y="6056943"/>
                    <a:pt x="4411971" y="6104192"/>
                    <a:pt x="4305061" y="6144726"/>
                  </a:cubicBezTo>
                  <a:cubicBezTo>
                    <a:pt x="4092223" y="6226952"/>
                    <a:pt x="3863569" y="6282424"/>
                    <a:pt x="3632710" y="6304196"/>
                  </a:cubicBezTo>
                  <a:cubicBezTo>
                    <a:pt x="3574964" y="6309408"/>
                    <a:pt x="3517218" y="6313345"/>
                    <a:pt x="3459594" y="6314504"/>
                  </a:cubicBezTo>
                  <a:lnTo>
                    <a:pt x="3416315" y="6315429"/>
                  </a:lnTo>
                  <a:cubicBezTo>
                    <a:pt x="3401971" y="6315546"/>
                    <a:pt x="3387505" y="6315198"/>
                    <a:pt x="3373159" y="6315198"/>
                  </a:cubicBezTo>
                  <a:lnTo>
                    <a:pt x="3330127" y="6314735"/>
                  </a:lnTo>
                  <a:lnTo>
                    <a:pt x="3288320" y="6313230"/>
                  </a:lnTo>
                  <a:cubicBezTo>
                    <a:pt x="3176996" y="6309870"/>
                    <a:pt x="3065428" y="6301533"/>
                    <a:pt x="2954350" y="6288098"/>
                  </a:cubicBezTo>
                  <a:cubicBezTo>
                    <a:pt x="2843150" y="6275360"/>
                    <a:pt x="2732194" y="6257061"/>
                    <a:pt x="2622466" y="6232742"/>
                  </a:cubicBezTo>
                  <a:cubicBezTo>
                    <a:pt x="2512859" y="6208190"/>
                    <a:pt x="2404110" y="6179122"/>
                    <a:pt x="2296466" y="6146001"/>
                  </a:cubicBezTo>
                  <a:cubicBezTo>
                    <a:pt x="2081544" y="6079179"/>
                    <a:pt x="1869073" y="5996027"/>
                    <a:pt x="1672419" y="5885197"/>
                  </a:cubicBezTo>
                  <a:cubicBezTo>
                    <a:pt x="1475643" y="5774599"/>
                    <a:pt x="1299954" y="5634353"/>
                    <a:pt x="1146578" y="5479168"/>
                  </a:cubicBezTo>
                  <a:cubicBezTo>
                    <a:pt x="1069461" y="5401692"/>
                    <a:pt x="999333" y="5319235"/>
                    <a:pt x="933372" y="5234810"/>
                  </a:cubicBezTo>
                  <a:cubicBezTo>
                    <a:pt x="867781" y="5150038"/>
                    <a:pt x="805375" y="5063991"/>
                    <a:pt x="747140" y="4976091"/>
                  </a:cubicBezTo>
                  <a:cubicBezTo>
                    <a:pt x="732182" y="4954319"/>
                    <a:pt x="718082" y="4932199"/>
                    <a:pt x="703616" y="4910196"/>
                  </a:cubicBezTo>
                  <a:lnTo>
                    <a:pt x="662053" y="4846269"/>
                  </a:lnTo>
                  <a:cubicBezTo>
                    <a:pt x="635449" y="4804925"/>
                    <a:pt x="607864" y="4763928"/>
                    <a:pt x="580033" y="4722352"/>
                  </a:cubicBezTo>
                  <a:lnTo>
                    <a:pt x="410105" y="4469193"/>
                  </a:lnTo>
                  <a:cubicBezTo>
                    <a:pt x="353095" y="4382915"/>
                    <a:pt x="296820" y="4294089"/>
                    <a:pt x="244224" y="4201556"/>
                  </a:cubicBezTo>
                  <a:cubicBezTo>
                    <a:pt x="217987" y="4155232"/>
                    <a:pt x="192609" y="4108098"/>
                    <a:pt x="169437" y="4059690"/>
                  </a:cubicBezTo>
                  <a:cubicBezTo>
                    <a:pt x="146388" y="4011165"/>
                    <a:pt x="124932" y="3961715"/>
                    <a:pt x="105929" y="3911221"/>
                  </a:cubicBezTo>
                  <a:cubicBezTo>
                    <a:pt x="87293" y="3860613"/>
                    <a:pt x="70742" y="3809309"/>
                    <a:pt x="57256" y="3757195"/>
                  </a:cubicBezTo>
                  <a:cubicBezTo>
                    <a:pt x="50881" y="3731138"/>
                    <a:pt x="44383" y="3704965"/>
                    <a:pt x="39111" y="3678677"/>
                  </a:cubicBezTo>
                  <a:lnTo>
                    <a:pt x="31142" y="3639300"/>
                  </a:lnTo>
                  <a:lnTo>
                    <a:pt x="24521" y="3599809"/>
                  </a:lnTo>
                  <a:cubicBezTo>
                    <a:pt x="7234" y="3494423"/>
                    <a:pt x="0" y="3388457"/>
                    <a:pt x="0" y="3283418"/>
                  </a:cubicBezTo>
                  <a:cubicBezTo>
                    <a:pt x="491" y="3076698"/>
                    <a:pt x="23418" y="2869978"/>
                    <a:pt x="68045" y="2666963"/>
                  </a:cubicBezTo>
                  <a:cubicBezTo>
                    <a:pt x="112550" y="2464064"/>
                    <a:pt x="180717" y="2265104"/>
                    <a:pt x="272546" y="2076334"/>
                  </a:cubicBezTo>
                  <a:cubicBezTo>
                    <a:pt x="457062" y="1698794"/>
                    <a:pt x="724457" y="1360978"/>
                    <a:pt x="1039300" y="1073307"/>
                  </a:cubicBezTo>
                  <a:cubicBezTo>
                    <a:pt x="1197090" y="929472"/>
                    <a:pt x="1367630" y="798259"/>
                    <a:pt x="1547733" y="680365"/>
                  </a:cubicBezTo>
                  <a:cubicBezTo>
                    <a:pt x="1728081" y="562587"/>
                    <a:pt x="1917870" y="457663"/>
                    <a:pt x="2115995" y="368373"/>
                  </a:cubicBezTo>
                  <a:cubicBezTo>
                    <a:pt x="2512737" y="191070"/>
                    <a:pt x="2939883" y="73870"/>
                    <a:pt x="3377451" y="24304"/>
                  </a:cubicBezTo>
                  <a:cubicBezTo>
                    <a:pt x="3486812" y="12086"/>
                    <a:pt x="3596971" y="4500"/>
                    <a:pt x="3707237" y="148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C18CE1F-9DF1-47AF-9E66-6CE348AC23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464911 h 6229400"/>
                <a:gd name="connsiteX4" fmla="*/ 5660063 w 5769111"/>
                <a:gd name="connsiteY4" fmla="*/ 1328105 h 6229400"/>
                <a:gd name="connsiteX5" fmla="*/ 4910471 w 5769111"/>
                <a:gd name="connsiteY5" fmla="*/ 781599 h 6229400"/>
                <a:gd name="connsiteX6" fmla="*/ 3882695 w 5769111"/>
                <a:gd name="connsiteY6" fmla="*/ 579048 h 6229400"/>
                <a:gd name="connsiteX7" fmla="*/ 2683153 w 5769111"/>
                <a:gd name="connsiteY7" fmla="*/ 797003 h 6229400"/>
                <a:gd name="connsiteX8" fmla="*/ 1617493 w 5769111"/>
                <a:gd name="connsiteY8" fmla="*/ 1395738 h 6229400"/>
                <a:gd name="connsiteX9" fmla="*/ 880408 w 5769111"/>
                <a:gd name="connsiteY9" fmla="*/ 2259099 h 6229400"/>
                <a:gd name="connsiteX10" fmla="*/ 613135 w 5769111"/>
                <a:gd name="connsiteY10" fmla="*/ 3263863 h 6229400"/>
                <a:gd name="connsiteX11" fmla="*/ 1055484 w 5769111"/>
                <a:gd name="connsiteY11" fmla="*/ 4196825 h 6229400"/>
                <a:gd name="connsiteX12" fmla="*/ 1278376 w 5769111"/>
                <a:gd name="connsiteY12" fmla="*/ 4492950 h 6229400"/>
                <a:gd name="connsiteX13" fmla="*/ 3369851 w 5769111"/>
                <a:gd name="connsiteY13" fmla="*/ 5650468 h 6229400"/>
                <a:gd name="connsiteX14" fmla="*/ 4957551 w 5769111"/>
                <a:gd name="connsiteY14" fmla="*/ 4938355 h 6229400"/>
                <a:gd name="connsiteX15" fmla="*/ 5150773 w 5769111"/>
                <a:gd name="connsiteY15" fmla="*/ 4796950 h 6229400"/>
                <a:gd name="connsiteX16" fmla="*/ 5747247 w 5769111"/>
                <a:gd name="connsiteY16" fmla="*/ 4338176 h 6229400"/>
                <a:gd name="connsiteX17" fmla="*/ 5769111 w 5769111"/>
                <a:gd name="connsiteY17" fmla="*/ 4318497 h 6229400"/>
                <a:gd name="connsiteX18" fmla="*/ 5769111 w 5769111"/>
                <a:gd name="connsiteY18" fmla="*/ 5074612 h 6229400"/>
                <a:gd name="connsiteX19" fmla="*/ 5636252 w 5769111"/>
                <a:gd name="connsiteY19" fmla="*/ 5174208 h 6229400"/>
                <a:gd name="connsiteX20" fmla="*/ 5334922 w 5769111"/>
                <a:gd name="connsiteY20" fmla="*/ 5394528 h 6229400"/>
                <a:gd name="connsiteX21" fmla="*/ 3369727 w 5769111"/>
                <a:gd name="connsiteY21" fmla="*/ 6229400 h 6229400"/>
                <a:gd name="connsiteX22" fmla="*/ 771046 w 5769111"/>
                <a:gd name="connsiteY22" fmla="*/ 4817913 h 6229400"/>
                <a:gd name="connsiteX23" fmla="*/ 0 w 5769111"/>
                <a:gd name="connsiteY23" fmla="*/ 3263748 h 6229400"/>
                <a:gd name="connsiteX24" fmla="*/ 3882695 w 5769111"/>
                <a:gd name="connsiteY24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464911"/>
                  </a:lnTo>
                  <a:lnTo>
                    <a:pt x="5660063" y="1328105"/>
                  </a:lnTo>
                  <a:cubicBezTo>
                    <a:pt x="5449800" y="1091506"/>
                    <a:pt x="5197607" y="907600"/>
                    <a:pt x="4910471" y="781599"/>
                  </a:cubicBezTo>
                  <a:cubicBezTo>
                    <a:pt x="4604088" y="647260"/>
                    <a:pt x="4258349" y="579048"/>
                    <a:pt x="3882695" y="579048"/>
                  </a:cubicBezTo>
                  <a:cubicBezTo>
                    <a:pt x="3484238" y="579048"/>
                    <a:pt x="3080631" y="652240"/>
                    <a:pt x="2683153" y="797003"/>
                  </a:cubicBezTo>
                  <a:cubicBezTo>
                    <a:pt x="2296098" y="937595"/>
                    <a:pt x="1927678" y="1144662"/>
                    <a:pt x="1617493" y="1395738"/>
                  </a:cubicBezTo>
                  <a:cubicBezTo>
                    <a:pt x="1301915" y="1651098"/>
                    <a:pt x="1053890" y="1941665"/>
                    <a:pt x="880408" y="2259099"/>
                  </a:cubicBezTo>
                  <a:cubicBezTo>
                    <a:pt x="703125" y="2583597"/>
                    <a:pt x="613135" y="2921645"/>
                    <a:pt x="613135" y="3263863"/>
                  </a:cubicBezTo>
                  <a:cubicBezTo>
                    <a:pt x="613135" y="3608512"/>
                    <a:pt x="756702" y="3809789"/>
                    <a:pt x="1055484" y="4196825"/>
                  </a:cubicBezTo>
                  <a:cubicBezTo>
                    <a:pt x="1127574" y="4290167"/>
                    <a:pt x="1202116" y="4386753"/>
                    <a:pt x="1278376" y="4492950"/>
                  </a:cubicBezTo>
                  <a:cubicBezTo>
                    <a:pt x="1861105" y="5304313"/>
                    <a:pt x="2486623" y="5650468"/>
                    <a:pt x="3369851" y="5650468"/>
                  </a:cubicBezTo>
                  <a:cubicBezTo>
                    <a:pt x="3949515" y="5650468"/>
                    <a:pt x="4374822" y="5368471"/>
                    <a:pt x="4957551" y="4938355"/>
                  </a:cubicBezTo>
                  <a:cubicBezTo>
                    <a:pt x="5022653" y="4890293"/>
                    <a:pt x="5087755" y="4842811"/>
                    <a:pt x="5150773" y="4796950"/>
                  </a:cubicBezTo>
                  <a:cubicBezTo>
                    <a:pt x="5364254" y="4641404"/>
                    <a:pt x="5570313" y="4491241"/>
                    <a:pt x="5747247" y="4338176"/>
                  </a:cubicBezTo>
                  <a:lnTo>
                    <a:pt x="5769111" y="4318497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BD26A8C-8D1D-41E6-A71E-FE9AC75F3F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675390 h 6229400"/>
                <a:gd name="connsiteX4" fmla="*/ 5711488 w 5769111"/>
                <a:gd name="connsiteY4" fmla="*/ 1585205 h 6229400"/>
                <a:gd name="connsiteX5" fmla="*/ 5566027 w 5769111"/>
                <a:gd name="connsiteY5" fmla="*/ 1402571 h 6229400"/>
                <a:gd name="connsiteX6" fmla="*/ 4858734 w 5769111"/>
                <a:gd name="connsiteY6" fmla="*/ 886639 h 6229400"/>
                <a:gd name="connsiteX7" fmla="*/ 3882695 w 5769111"/>
                <a:gd name="connsiteY7" fmla="*/ 694858 h 6229400"/>
                <a:gd name="connsiteX8" fmla="*/ 2727046 w 5769111"/>
                <a:gd name="connsiteY8" fmla="*/ 905053 h 6229400"/>
                <a:gd name="connsiteX9" fmla="*/ 1697186 w 5769111"/>
                <a:gd name="connsiteY9" fmla="*/ 1483638 h 6229400"/>
                <a:gd name="connsiteX10" fmla="*/ 989279 w 5769111"/>
                <a:gd name="connsiteY10" fmla="*/ 2312139 h 6229400"/>
                <a:gd name="connsiteX11" fmla="*/ 735615 w 5769111"/>
                <a:gd name="connsiteY11" fmla="*/ 3263863 h 6229400"/>
                <a:gd name="connsiteX12" fmla="*/ 1154424 w 5769111"/>
                <a:gd name="connsiteY12" fmla="*/ 4128614 h 6229400"/>
                <a:gd name="connsiteX13" fmla="*/ 1379768 w 5769111"/>
                <a:gd name="connsiteY13" fmla="*/ 4427981 h 6229400"/>
                <a:gd name="connsiteX14" fmla="*/ 2239456 w 5769111"/>
                <a:gd name="connsiteY14" fmla="*/ 5256947 h 6229400"/>
                <a:gd name="connsiteX15" fmla="*/ 3369727 w 5769111"/>
                <a:gd name="connsiteY15" fmla="*/ 5534658 h 6229400"/>
                <a:gd name="connsiteX16" fmla="*/ 4096760 w 5769111"/>
                <a:gd name="connsiteY16" fmla="*/ 5357817 h 6229400"/>
                <a:gd name="connsiteX17" fmla="*/ 4881905 w 5769111"/>
                <a:gd name="connsiteY17" fmla="*/ 4847212 h 6229400"/>
                <a:gd name="connsiteX18" fmla="*/ 5075739 w 5769111"/>
                <a:gd name="connsiteY18" fmla="*/ 4705346 h 6229400"/>
                <a:gd name="connsiteX19" fmla="*/ 5759930 w 5769111"/>
                <a:gd name="connsiteY19" fmla="*/ 4166809 h 6229400"/>
                <a:gd name="connsiteX20" fmla="*/ 5769111 w 5769111"/>
                <a:gd name="connsiteY20" fmla="*/ 4157764 h 6229400"/>
                <a:gd name="connsiteX21" fmla="*/ 5769111 w 5769111"/>
                <a:gd name="connsiteY21" fmla="*/ 5074612 h 6229400"/>
                <a:gd name="connsiteX22" fmla="*/ 5636252 w 5769111"/>
                <a:gd name="connsiteY22" fmla="*/ 5174208 h 6229400"/>
                <a:gd name="connsiteX23" fmla="*/ 5334922 w 5769111"/>
                <a:gd name="connsiteY23" fmla="*/ 5394528 h 6229400"/>
                <a:gd name="connsiteX24" fmla="*/ 3369727 w 5769111"/>
                <a:gd name="connsiteY24" fmla="*/ 6229400 h 6229400"/>
                <a:gd name="connsiteX25" fmla="*/ 771046 w 5769111"/>
                <a:gd name="connsiteY25" fmla="*/ 4817913 h 6229400"/>
                <a:gd name="connsiteX26" fmla="*/ 0 w 5769111"/>
                <a:gd name="connsiteY26" fmla="*/ 3263748 h 6229400"/>
                <a:gd name="connsiteX27" fmla="*/ 3882695 w 5769111"/>
                <a:gd name="connsiteY27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675390"/>
                  </a:lnTo>
                  <a:lnTo>
                    <a:pt x="5711488" y="1585205"/>
                  </a:lnTo>
                  <a:cubicBezTo>
                    <a:pt x="5665942" y="1521390"/>
                    <a:pt x="5617428" y="1460432"/>
                    <a:pt x="5566027" y="1402571"/>
                  </a:cubicBezTo>
                  <a:cubicBezTo>
                    <a:pt x="5367411" y="1179058"/>
                    <a:pt x="5129563" y="1005460"/>
                    <a:pt x="4858734" y="886639"/>
                  </a:cubicBezTo>
                  <a:cubicBezTo>
                    <a:pt x="4568779" y="759363"/>
                    <a:pt x="4240327" y="694858"/>
                    <a:pt x="3882695" y="694858"/>
                  </a:cubicBezTo>
                  <a:cubicBezTo>
                    <a:pt x="3504835" y="694858"/>
                    <a:pt x="3105151" y="767471"/>
                    <a:pt x="2727046" y="905053"/>
                  </a:cubicBezTo>
                  <a:cubicBezTo>
                    <a:pt x="2352985" y="1041013"/>
                    <a:pt x="1996826" y="1241132"/>
                    <a:pt x="1697186" y="1483638"/>
                  </a:cubicBezTo>
                  <a:cubicBezTo>
                    <a:pt x="1397913" y="1725796"/>
                    <a:pt x="1153199" y="2012308"/>
                    <a:pt x="989279" y="2312139"/>
                  </a:cubicBezTo>
                  <a:cubicBezTo>
                    <a:pt x="820946" y="2620077"/>
                    <a:pt x="735615" y="2940290"/>
                    <a:pt x="735615" y="3263863"/>
                  </a:cubicBezTo>
                  <a:cubicBezTo>
                    <a:pt x="735615" y="3573074"/>
                    <a:pt x="863980" y="3752464"/>
                    <a:pt x="1154424" y="4128614"/>
                  </a:cubicBezTo>
                  <a:cubicBezTo>
                    <a:pt x="1227127" y="4222767"/>
                    <a:pt x="1302282" y="4320162"/>
                    <a:pt x="1379768" y="4427981"/>
                  </a:cubicBezTo>
                  <a:cubicBezTo>
                    <a:pt x="1653784" y="4809458"/>
                    <a:pt x="1934912" y="5080685"/>
                    <a:pt x="2239456" y="5256947"/>
                  </a:cubicBezTo>
                  <a:cubicBezTo>
                    <a:pt x="2562268" y="5443863"/>
                    <a:pt x="2932037" y="5534658"/>
                    <a:pt x="3369727" y="5534658"/>
                  </a:cubicBezTo>
                  <a:cubicBezTo>
                    <a:pt x="3618120" y="5534658"/>
                    <a:pt x="3849103" y="5478491"/>
                    <a:pt x="4096760" y="5357817"/>
                  </a:cubicBezTo>
                  <a:cubicBezTo>
                    <a:pt x="4351037" y="5233901"/>
                    <a:pt x="4602740" y="5053238"/>
                    <a:pt x="4881905" y="4847212"/>
                  </a:cubicBezTo>
                  <a:cubicBezTo>
                    <a:pt x="4947375" y="4798920"/>
                    <a:pt x="5012599" y="4751322"/>
                    <a:pt x="5075739" y="4705346"/>
                  </a:cubicBezTo>
                  <a:cubicBezTo>
                    <a:pt x="5327320" y="4521990"/>
                    <a:pt x="5568418" y="4346256"/>
                    <a:pt x="5759930" y="4166809"/>
                  </a:cubicBezTo>
                  <a:lnTo>
                    <a:pt x="5769111" y="4157764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78ACBB-605B-4494-9FCE-6D23DA2E9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F821738-84D3-4310-8620-D14D72B3745B}" type="slidenum">
              <a:rPr lang="en-PK" smtClean="0"/>
              <a:pPr>
                <a:spcAft>
                  <a:spcPts val="600"/>
                </a:spcAft>
              </a:pPr>
              <a:t>11</a:t>
            </a:fld>
            <a:endParaRPr lang="en-PK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DBFD202-3F31-800D-570A-F08DFF23FAE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39441" y="347617"/>
            <a:ext cx="2292295" cy="121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3131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33CD251C-A887-4D2F-925B-FC0971985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B19D093C-27FB-4032-B282-42C4563F2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9454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35EE815E-1BD3-4777-B652-6D98825BF6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67290" y="681628"/>
            <a:ext cx="1128382" cy="847206"/>
            <a:chOff x="668003" y="1684057"/>
            <a:chExt cx="1128382" cy="847206"/>
          </a:xfrm>
        </p:grpSpPr>
        <p:sp>
          <p:nvSpPr>
            <p:cNvPr id="80" name="Freeform 5">
              <a:extLst>
                <a:ext uri="{FF2B5EF4-FFF2-40B4-BE49-F238E27FC236}">
                  <a16:creationId xmlns:a16="http://schemas.microsoft.com/office/drawing/2014/main" id="{E6692982-4A7D-4392-87CD-F0CD4B027D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8003" y="1935883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5">
              <a:extLst>
                <a:ext uri="{FF2B5EF4-FFF2-40B4-BE49-F238E27FC236}">
                  <a16:creationId xmlns:a16="http://schemas.microsoft.com/office/drawing/2014/main" id="{196485F7-F277-4123-AC53-98EA4C8587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45893" y="1684057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530" name="Title 1">
            <a:extLst>
              <a:ext uri="{FF2B5EF4-FFF2-40B4-BE49-F238E27FC236}">
                <a16:creationId xmlns:a16="http://schemas.microsoft.com/office/drawing/2014/main" id="{4D960E96-1CD0-496D-B593-EC8B1D38A8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7290" y="1166932"/>
            <a:ext cx="3582073" cy="4279709"/>
          </a:xfrm>
        </p:spPr>
        <p:txBody>
          <a:bodyPr anchor="ctr">
            <a:normAutofit/>
          </a:bodyPr>
          <a:lstStyle/>
          <a:p>
            <a:pPr algn="ctr"/>
            <a:r>
              <a:rPr lang="en-US" altLang="en-PK" sz="3600" b="1" dirty="0">
                <a:solidFill>
                  <a:schemeClr val="bg1"/>
                </a:solidFill>
              </a:rPr>
              <a:t>Animal studies</a:t>
            </a:r>
          </a:p>
        </p:txBody>
      </p:sp>
      <p:graphicFrame>
        <p:nvGraphicFramePr>
          <p:cNvPr id="22536" name="Content Placeholder 2">
            <a:extLst>
              <a:ext uri="{FF2B5EF4-FFF2-40B4-BE49-F238E27FC236}">
                <a16:creationId xmlns:a16="http://schemas.microsoft.com/office/drawing/2014/main" id="{4F13DE09-948E-86AE-1037-6277E4977E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6560776"/>
              </p:ext>
            </p:extLst>
          </p:nvPr>
        </p:nvGraphicFramePr>
        <p:xfrm>
          <a:off x="4927253" y="405350"/>
          <a:ext cx="6546429" cy="6286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2534" name="Slide Number Placeholder 4">
            <a:extLst>
              <a:ext uri="{FF2B5EF4-FFF2-40B4-BE49-F238E27FC236}">
                <a16:creationId xmlns:a16="http://schemas.microsoft.com/office/drawing/2014/main" id="{F131E809-693B-4B58-B861-A7A6814C0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1146536" y="6035040"/>
            <a:ext cx="548640" cy="548640"/>
          </a:xfrm>
          <a:prstGeom prst="ellipse">
            <a:avLst/>
          </a:prstGeom>
          <a:solidFill>
            <a:schemeClr val="tx1">
              <a:alpha val="80000"/>
            </a:scheme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  <a:norm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fld id="{A12DE23B-5E01-4D1D-A7EB-3A6A692F7A85}" type="slidenum">
              <a:rPr lang="en-US" altLang="en-PK">
                <a:solidFill>
                  <a:schemeClr val="bg1"/>
                </a:solidFill>
                <a:latin typeface="Arial" panose="020B0604020202020204" pitchFamily="34" charset="0"/>
              </a:rPr>
              <a:pPr algn="ctr" fontAlgn="base"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</a:pPr>
              <a:t>12</a:t>
            </a:fld>
            <a:endParaRPr lang="en-US" altLang="en-PK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F08A221-39B4-1ED1-922F-67157A3B032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37766" y="315625"/>
            <a:ext cx="2292295" cy="121320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D9600A70-6CBC-4446-88F4-29D09CCC2E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 rot="16266012">
            <a:off x="-458787" y="3198813"/>
            <a:ext cx="5410200" cy="838200"/>
          </a:xfrm>
        </p:spPr>
        <p:txBody>
          <a:bodyPr/>
          <a:lstStyle/>
          <a:p>
            <a:r>
              <a:rPr lang="en-US" altLang="en-PK"/>
              <a:t>Experimental Design</a:t>
            </a:r>
          </a:p>
        </p:txBody>
      </p:sp>
      <p:sp>
        <p:nvSpPr>
          <p:cNvPr id="23557" name="Slide Number Placeholder 26">
            <a:extLst>
              <a:ext uri="{FF2B5EF4-FFF2-40B4-BE49-F238E27FC236}">
                <a16:creationId xmlns:a16="http://schemas.microsoft.com/office/drawing/2014/main" id="{223A2B33-9EA2-4A9E-AAC2-F3F36C2E5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0AE12C6-935C-4B0A-BCE4-B34C85C9876D}" type="slidenum">
              <a:rPr lang="en-US" altLang="en-PK" sz="1400">
                <a:solidFill>
                  <a:schemeClr val="tx1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13</a:t>
            </a:fld>
            <a:endParaRPr lang="en-US" altLang="en-PK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3558" name="Rectangle 3">
            <a:extLst>
              <a:ext uri="{FF2B5EF4-FFF2-40B4-BE49-F238E27FC236}">
                <a16:creationId xmlns:a16="http://schemas.microsoft.com/office/drawing/2014/main" id="{F8E3130E-4AA7-46B7-91C8-4901A9223E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3733800"/>
            <a:ext cx="908050" cy="1898650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PK" altLang="en-PK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3559" name="Line 4">
            <a:extLst>
              <a:ext uri="{FF2B5EF4-FFF2-40B4-BE49-F238E27FC236}">
                <a16:creationId xmlns:a16="http://schemas.microsoft.com/office/drawing/2014/main" id="{9CF8AEFF-29AE-4C41-8A28-4BD34C40092D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5715000"/>
            <a:ext cx="6400800" cy="0"/>
          </a:xfrm>
          <a:prstGeom prst="line">
            <a:avLst/>
          </a:prstGeom>
          <a:noFill/>
          <a:ln w="6350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PK"/>
          </a:p>
        </p:txBody>
      </p:sp>
      <p:sp>
        <p:nvSpPr>
          <p:cNvPr id="23560" name="Text Box 5">
            <a:extLst>
              <a:ext uri="{FF2B5EF4-FFF2-40B4-BE49-F238E27FC236}">
                <a16:creationId xmlns:a16="http://schemas.microsoft.com/office/drawing/2014/main" id="{3DE7FCA3-4078-4B9B-829D-4158ECA238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1" y="5664200"/>
            <a:ext cx="9236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PK" sz="2800" b="1">
                <a:solidFill>
                  <a:srgbClr val="009900"/>
                </a:solidFill>
                <a:latin typeface="Arial" panose="020B0604020202020204" pitchFamily="34" charset="0"/>
              </a:rPr>
              <a:t>time</a:t>
            </a:r>
          </a:p>
        </p:txBody>
      </p:sp>
      <p:sp>
        <p:nvSpPr>
          <p:cNvPr id="23561" name="AutoShape 6">
            <a:extLst>
              <a:ext uri="{FF2B5EF4-FFF2-40B4-BE49-F238E27FC236}">
                <a16:creationId xmlns:a16="http://schemas.microsoft.com/office/drawing/2014/main" id="{44AACD31-F4B4-406E-9A1B-E6172B51CB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5943600"/>
            <a:ext cx="452438" cy="762000"/>
          </a:xfrm>
          <a:prstGeom prst="upArrow">
            <a:avLst>
              <a:gd name="adj1" fmla="val 50000"/>
              <a:gd name="adj2" fmla="val 42105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en-PK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3562" name="Text Box 7">
            <a:extLst>
              <a:ext uri="{FF2B5EF4-FFF2-40B4-BE49-F238E27FC236}">
                <a16:creationId xmlns:a16="http://schemas.microsoft.com/office/drawing/2014/main" id="{1193E877-D184-4B7A-BEFA-8C6C8B3F04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1" y="5991225"/>
            <a:ext cx="31710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PK" sz="1400" b="1">
                <a:solidFill>
                  <a:schemeClr val="tx1"/>
                </a:solidFill>
                <a:latin typeface="Arial" panose="020B0604020202020204" pitchFamily="34" charset="0"/>
              </a:rPr>
              <a:t>Study begins here  (baseline point</a:t>
            </a:r>
            <a:r>
              <a:rPr lang="en-US" altLang="en-PK" b="1">
                <a:solidFill>
                  <a:schemeClr val="tx1"/>
                </a:solidFill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23563" name="AutoShape 8">
            <a:extLst>
              <a:ext uri="{FF2B5EF4-FFF2-40B4-BE49-F238E27FC236}">
                <a16:creationId xmlns:a16="http://schemas.microsoft.com/office/drawing/2014/main" id="{96793084-1D52-40D5-A1F6-7A34BE4D36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714500"/>
            <a:ext cx="1600200" cy="914400"/>
          </a:xfrm>
          <a:prstGeom prst="roundRect">
            <a:avLst>
              <a:gd name="adj" fmla="val 16667"/>
            </a:avLst>
          </a:prstGeom>
          <a:solidFill>
            <a:schemeClr val="bg2">
              <a:lumMod val="90000"/>
            </a:schemeClr>
          </a:solidFill>
          <a:ln w="12699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PK" b="1">
                <a:solidFill>
                  <a:schemeClr val="tx1"/>
                </a:solidFill>
                <a:latin typeface="Arial" panose="020B0604020202020204" pitchFamily="34" charset="0"/>
              </a:rPr>
              <a:t>Study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PK" b="1">
                <a:solidFill>
                  <a:schemeClr val="tx1"/>
                </a:solidFill>
                <a:latin typeface="Arial" panose="020B0604020202020204" pitchFamily="34" charset="0"/>
              </a:rPr>
              <a:t>Population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PK" b="1">
                <a:solidFill>
                  <a:schemeClr val="tx1"/>
                </a:solidFill>
                <a:latin typeface="Arial" panose="020B0604020202020204" pitchFamily="34" charset="0"/>
              </a:rPr>
              <a:t>(eligible)</a:t>
            </a:r>
          </a:p>
        </p:txBody>
      </p:sp>
      <p:sp>
        <p:nvSpPr>
          <p:cNvPr id="23564" name="AutoShape 9">
            <a:extLst>
              <a:ext uri="{FF2B5EF4-FFF2-40B4-BE49-F238E27FC236}">
                <a16:creationId xmlns:a16="http://schemas.microsoft.com/office/drawing/2014/main" id="{5068A706-96C1-4BA4-800F-22DFBDA4C5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838200"/>
            <a:ext cx="1600200" cy="914400"/>
          </a:xfrm>
          <a:prstGeom prst="roundRect">
            <a:avLst>
              <a:gd name="adj" fmla="val 16667"/>
            </a:avLst>
          </a:prstGeom>
          <a:solidFill>
            <a:schemeClr val="bg2">
              <a:lumMod val="90000"/>
            </a:schemeClr>
          </a:solidFill>
          <a:ln w="12699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PK" b="1">
                <a:solidFill>
                  <a:schemeClr val="tx1"/>
                </a:solidFill>
                <a:latin typeface="Arial" panose="020B0604020202020204" pitchFamily="34" charset="0"/>
              </a:rPr>
              <a:t>Intervention</a:t>
            </a:r>
          </a:p>
        </p:txBody>
      </p:sp>
      <p:sp>
        <p:nvSpPr>
          <p:cNvPr id="23565" name="AutoShape 10">
            <a:extLst>
              <a:ext uri="{FF2B5EF4-FFF2-40B4-BE49-F238E27FC236}">
                <a16:creationId xmlns:a16="http://schemas.microsoft.com/office/drawing/2014/main" id="{73EFE120-9DFF-4EBC-93B1-C748BC2908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2438400"/>
            <a:ext cx="1600200" cy="914400"/>
          </a:xfrm>
          <a:prstGeom prst="roundRect">
            <a:avLst>
              <a:gd name="adj" fmla="val 16667"/>
            </a:avLst>
          </a:prstGeom>
          <a:solidFill>
            <a:schemeClr val="bg2">
              <a:lumMod val="90000"/>
            </a:schemeClr>
          </a:solidFill>
          <a:ln w="12699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PK" b="1">
                <a:solidFill>
                  <a:schemeClr val="tx1"/>
                </a:solidFill>
                <a:latin typeface="Arial" panose="020B0604020202020204" pitchFamily="34" charset="0"/>
              </a:rPr>
              <a:t>Control</a:t>
            </a:r>
          </a:p>
        </p:txBody>
      </p:sp>
      <p:sp>
        <p:nvSpPr>
          <p:cNvPr id="23566" name="AutoShape 11">
            <a:extLst>
              <a:ext uri="{FF2B5EF4-FFF2-40B4-BE49-F238E27FC236}">
                <a16:creationId xmlns:a16="http://schemas.microsoft.com/office/drawing/2014/main" id="{B54F8C83-3F27-4589-94E3-BAE9ECE7DD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533400"/>
            <a:ext cx="2286000" cy="609600"/>
          </a:xfrm>
          <a:prstGeom prst="roundRect">
            <a:avLst>
              <a:gd name="adj" fmla="val 16667"/>
            </a:avLst>
          </a:prstGeom>
          <a:solidFill>
            <a:schemeClr val="bg2">
              <a:lumMod val="90000"/>
            </a:schemeClr>
          </a:solidFill>
          <a:ln w="12699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PK" b="1">
                <a:solidFill>
                  <a:schemeClr val="tx1"/>
                </a:solidFill>
                <a:latin typeface="Arial" panose="020B0604020202020204" pitchFamily="34" charset="0"/>
              </a:rPr>
              <a:t>outcome</a:t>
            </a:r>
          </a:p>
        </p:txBody>
      </p:sp>
      <p:sp>
        <p:nvSpPr>
          <p:cNvPr id="23567" name="AutoShape 12">
            <a:extLst>
              <a:ext uri="{FF2B5EF4-FFF2-40B4-BE49-F238E27FC236}">
                <a16:creationId xmlns:a16="http://schemas.microsoft.com/office/drawing/2014/main" id="{5CC7C221-7399-41D4-A86E-C732579BDE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1295400"/>
            <a:ext cx="2286000" cy="609600"/>
          </a:xfrm>
          <a:prstGeom prst="roundRect">
            <a:avLst>
              <a:gd name="adj" fmla="val 16667"/>
            </a:avLst>
          </a:prstGeom>
          <a:solidFill>
            <a:schemeClr val="bg2">
              <a:lumMod val="90000"/>
            </a:schemeClr>
          </a:solidFill>
          <a:ln w="12699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PK" b="1">
                <a:solidFill>
                  <a:schemeClr val="tx1"/>
                </a:solidFill>
                <a:latin typeface="Arial" panose="020B0604020202020204" pitchFamily="34" charset="0"/>
              </a:rPr>
              <a:t>no outcome</a:t>
            </a:r>
          </a:p>
        </p:txBody>
      </p:sp>
      <p:sp>
        <p:nvSpPr>
          <p:cNvPr id="23568" name="AutoShape 13">
            <a:extLst>
              <a:ext uri="{FF2B5EF4-FFF2-40B4-BE49-F238E27FC236}">
                <a16:creationId xmlns:a16="http://schemas.microsoft.com/office/drawing/2014/main" id="{725E21EC-82E3-4557-8B8B-7E83FFF16B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2286000"/>
            <a:ext cx="2286000" cy="609600"/>
          </a:xfrm>
          <a:prstGeom prst="roundRect">
            <a:avLst>
              <a:gd name="adj" fmla="val 16667"/>
            </a:avLst>
          </a:prstGeom>
          <a:solidFill>
            <a:schemeClr val="bg2">
              <a:lumMod val="90000"/>
            </a:schemeClr>
          </a:solidFill>
          <a:ln w="12699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PK" b="1" dirty="0">
                <a:solidFill>
                  <a:schemeClr val="tx1"/>
                </a:solidFill>
                <a:latin typeface="Arial" panose="020B0604020202020204" pitchFamily="34" charset="0"/>
              </a:rPr>
              <a:t>outcome</a:t>
            </a:r>
          </a:p>
        </p:txBody>
      </p:sp>
      <p:sp>
        <p:nvSpPr>
          <p:cNvPr id="23569" name="AutoShape 14">
            <a:extLst>
              <a:ext uri="{FF2B5EF4-FFF2-40B4-BE49-F238E27FC236}">
                <a16:creationId xmlns:a16="http://schemas.microsoft.com/office/drawing/2014/main" id="{9616069F-2897-4553-B48E-9E92FCA240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3048000"/>
            <a:ext cx="2286000" cy="609600"/>
          </a:xfrm>
          <a:prstGeom prst="roundRect">
            <a:avLst>
              <a:gd name="adj" fmla="val 16667"/>
            </a:avLst>
          </a:prstGeom>
          <a:solidFill>
            <a:schemeClr val="bg2">
              <a:lumMod val="90000"/>
            </a:schemeClr>
          </a:solidFill>
          <a:ln w="12699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PK" b="1" dirty="0">
                <a:solidFill>
                  <a:schemeClr val="tx1"/>
                </a:solidFill>
                <a:latin typeface="Arial" panose="020B0604020202020204" pitchFamily="34" charset="0"/>
              </a:rPr>
              <a:t>no outcome</a:t>
            </a:r>
          </a:p>
        </p:txBody>
      </p:sp>
      <p:sp>
        <p:nvSpPr>
          <p:cNvPr id="23570" name="AutoShape 15">
            <a:extLst>
              <a:ext uri="{FF2B5EF4-FFF2-40B4-BE49-F238E27FC236}">
                <a16:creationId xmlns:a16="http://schemas.microsoft.com/office/drawing/2014/main" id="{83083486-FE72-4689-A23A-B2D728E66C5C}"/>
              </a:ext>
            </a:extLst>
          </p:cNvPr>
          <p:cNvSpPr>
            <a:spLocks/>
          </p:cNvSpPr>
          <p:nvPr/>
        </p:nvSpPr>
        <p:spPr bwMode="auto">
          <a:xfrm>
            <a:off x="5638800" y="1447800"/>
            <a:ext cx="76200" cy="1447800"/>
          </a:xfrm>
          <a:prstGeom prst="leftBrace">
            <a:avLst>
              <a:gd name="adj1" fmla="val 158333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en-PK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3571" name="AutoShape 16">
            <a:extLst>
              <a:ext uri="{FF2B5EF4-FFF2-40B4-BE49-F238E27FC236}">
                <a16:creationId xmlns:a16="http://schemas.microsoft.com/office/drawing/2014/main" id="{242EB87A-4B52-40F4-B112-0E4008946E4B}"/>
              </a:ext>
            </a:extLst>
          </p:cNvPr>
          <p:cNvSpPr>
            <a:spLocks/>
          </p:cNvSpPr>
          <p:nvPr/>
        </p:nvSpPr>
        <p:spPr bwMode="auto">
          <a:xfrm>
            <a:off x="7620000" y="838200"/>
            <a:ext cx="76200" cy="762000"/>
          </a:xfrm>
          <a:prstGeom prst="leftBrace">
            <a:avLst>
              <a:gd name="adj1" fmla="val 83333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en-PK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3572" name="AutoShape 17">
            <a:extLst>
              <a:ext uri="{FF2B5EF4-FFF2-40B4-BE49-F238E27FC236}">
                <a16:creationId xmlns:a16="http://schemas.microsoft.com/office/drawing/2014/main" id="{E79AE940-8BEA-45A0-84E1-9E702907645A}"/>
              </a:ext>
            </a:extLst>
          </p:cNvPr>
          <p:cNvSpPr>
            <a:spLocks/>
          </p:cNvSpPr>
          <p:nvPr/>
        </p:nvSpPr>
        <p:spPr bwMode="auto">
          <a:xfrm>
            <a:off x="7620000" y="2590800"/>
            <a:ext cx="76200" cy="762000"/>
          </a:xfrm>
          <a:prstGeom prst="leftBrace">
            <a:avLst>
              <a:gd name="adj1" fmla="val 83333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en-PK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cxnSp>
        <p:nvCxnSpPr>
          <p:cNvPr id="23573" name="AutoShape 18">
            <a:extLst>
              <a:ext uri="{FF2B5EF4-FFF2-40B4-BE49-F238E27FC236}">
                <a16:creationId xmlns:a16="http://schemas.microsoft.com/office/drawing/2014/main" id="{3F346BC0-0D9B-4BF7-A89E-3C7D5F5F066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114800" y="3657600"/>
            <a:ext cx="31242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 type="oval" w="sm" len="sm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574" name="AutoShape 19">
            <a:extLst>
              <a:ext uri="{FF2B5EF4-FFF2-40B4-BE49-F238E27FC236}">
                <a16:creationId xmlns:a16="http://schemas.microsoft.com/office/drawing/2014/main" id="{2AE928FB-F98F-48A9-9248-766B786F30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9500" y="4876800"/>
            <a:ext cx="3111500" cy="446088"/>
          </a:xfrm>
          <a:prstGeom prst="rightArrow">
            <a:avLst>
              <a:gd name="adj1" fmla="val 50000"/>
              <a:gd name="adj2" fmla="val 348786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en-PK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cxnSp>
        <p:nvCxnSpPr>
          <p:cNvPr id="23575" name="AutoShape 20">
            <a:extLst>
              <a:ext uri="{FF2B5EF4-FFF2-40B4-BE49-F238E27FC236}">
                <a16:creationId xmlns:a16="http://schemas.microsoft.com/office/drawing/2014/main" id="{04A601C1-4C39-4220-A6B2-8D358CCF0E8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848600" y="4038600"/>
            <a:ext cx="22098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 type="oval" w="sm" len="sm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576" name="Text Box 21">
            <a:extLst>
              <a:ext uri="{FF2B5EF4-FFF2-40B4-BE49-F238E27FC236}">
                <a16:creationId xmlns:a16="http://schemas.microsoft.com/office/drawing/2014/main" id="{B3E62832-DEFE-4DEF-9ACE-BB5C148B63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0925" y="3698875"/>
            <a:ext cx="11079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PK" b="1">
                <a:solidFill>
                  <a:schemeClr val="tx1"/>
                </a:solidFill>
                <a:latin typeface="Arial" panose="020B0604020202020204" pitchFamily="34" charset="0"/>
              </a:rPr>
              <a:t>baseline</a:t>
            </a:r>
          </a:p>
        </p:txBody>
      </p:sp>
      <p:sp>
        <p:nvSpPr>
          <p:cNvPr id="23577" name="Text Box 22">
            <a:extLst>
              <a:ext uri="{FF2B5EF4-FFF2-40B4-BE49-F238E27FC236}">
                <a16:creationId xmlns:a16="http://schemas.microsoft.com/office/drawing/2014/main" id="{C759DF90-8E9A-48A3-92B0-B07EDF542A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8526" y="4003675"/>
            <a:ext cx="8386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PK" b="1">
                <a:solidFill>
                  <a:schemeClr val="tx1"/>
                </a:solidFill>
                <a:latin typeface="Arial" panose="020B0604020202020204" pitchFamily="34" charset="0"/>
              </a:rPr>
              <a:t>future</a:t>
            </a:r>
          </a:p>
        </p:txBody>
      </p:sp>
      <p:sp>
        <p:nvSpPr>
          <p:cNvPr id="23578" name="Line 23">
            <a:extLst>
              <a:ext uri="{FF2B5EF4-FFF2-40B4-BE49-F238E27FC236}">
                <a16:creationId xmlns:a16="http://schemas.microsoft.com/office/drawing/2014/main" id="{33C1B994-7ABB-4286-B11D-3A3B90D7130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33800" y="4191000"/>
            <a:ext cx="144780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PK"/>
          </a:p>
        </p:txBody>
      </p:sp>
      <p:sp>
        <p:nvSpPr>
          <p:cNvPr id="23579" name="Rectangle 24">
            <a:extLst>
              <a:ext uri="{FF2B5EF4-FFF2-40B4-BE49-F238E27FC236}">
                <a16:creationId xmlns:a16="http://schemas.microsoft.com/office/drawing/2014/main" id="{348AA756-10A5-47EA-8883-A181400AF0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1" y="685801"/>
            <a:ext cx="1916113" cy="346075"/>
          </a:xfrm>
          <a:prstGeom prst="rect">
            <a:avLst/>
          </a:prstGeom>
          <a:solidFill>
            <a:srgbClr val="FC01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en-PK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3580" name="Rectangle 25">
            <a:extLst>
              <a:ext uri="{FF2B5EF4-FFF2-40B4-BE49-F238E27FC236}">
                <a16:creationId xmlns:a16="http://schemas.microsoft.com/office/drawing/2014/main" id="{3BE76860-FE80-41EE-A8D6-CA18E568F8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1" y="685800"/>
            <a:ext cx="19097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PK" sz="1600" b="1">
                <a:solidFill>
                  <a:srgbClr val="FFFFFF"/>
                </a:solidFill>
                <a:latin typeface="Arial" panose="020B0604020202020204" pitchFamily="34" charset="0"/>
              </a:rPr>
              <a:t>RANDOMIZATION</a:t>
            </a:r>
          </a:p>
        </p:txBody>
      </p:sp>
      <p:sp>
        <p:nvSpPr>
          <p:cNvPr id="23581" name="Line 26">
            <a:extLst>
              <a:ext uri="{FF2B5EF4-FFF2-40B4-BE49-F238E27FC236}">
                <a16:creationId xmlns:a16="http://schemas.microsoft.com/office/drawing/2014/main" id="{9539FDA4-EAAA-4425-82BB-329D06F755F9}"/>
              </a:ext>
            </a:extLst>
          </p:cNvPr>
          <p:cNvSpPr>
            <a:spLocks noChangeShapeType="1"/>
          </p:cNvSpPr>
          <p:nvPr/>
        </p:nvSpPr>
        <p:spPr bwMode="auto">
          <a:xfrm>
            <a:off x="4310063" y="1071563"/>
            <a:ext cx="1295400" cy="11096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PK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D17470A-55A8-618F-C123-075E893554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202" y="133814"/>
            <a:ext cx="2292295" cy="121320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9" name="Rectangle 138">
            <a:extLst>
              <a:ext uri="{FF2B5EF4-FFF2-40B4-BE49-F238E27FC236}">
                <a16:creationId xmlns:a16="http://schemas.microsoft.com/office/drawing/2014/main" id="{33CD251C-A887-4D2F-925B-FC0971985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B19D093C-27FB-4032-B282-42C4563F2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9454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35EE815E-1BD3-4777-B652-6D98825BF6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67290" y="681628"/>
            <a:ext cx="1128382" cy="847206"/>
            <a:chOff x="668003" y="1684057"/>
            <a:chExt cx="1128382" cy="847206"/>
          </a:xfrm>
        </p:grpSpPr>
        <p:sp>
          <p:nvSpPr>
            <p:cNvPr id="144" name="Freeform 5">
              <a:extLst>
                <a:ext uri="{FF2B5EF4-FFF2-40B4-BE49-F238E27FC236}">
                  <a16:creationId xmlns:a16="http://schemas.microsoft.com/office/drawing/2014/main" id="{E6692982-4A7D-4392-87CD-F0CD4B027D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8003" y="1935883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5">
              <a:extLst>
                <a:ext uri="{FF2B5EF4-FFF2-40B4-BE49-F238E27FC236}">
                  <a16:creationId xmlns:a16="http://schemas.microsoft.com/office/drawing/2014/main" id="{196485F7-F277-4123-AC53-98EA4C8587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45893" y="1684057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1506" name="Rectangle 2">
            <a:extLst>
              <a:ext uri="{FF2B5EF4-FFF2-40B4-BE49-F238E27FC236}">
                <a16:creationId xmlns:a16="http://schemas.microsoft.com/office/drawing/2014/main" id="{EB9EC0D4-E4F6-4211-8A4F-5B1FC7E6DB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3072" y="2100387"/>
            <a:ext cx="4074458" cy="2509713"/>
          </a:xfrm>
        </p:spPr>
        <p:txBody>
          <a:bodyPr rtlCol="0" anchor="ctr">
            <a:normAutofit/>
          </a:bodyPr>
          <a:lstStyle/>
          <a:p>
            <a:pPr>
              <a:defRPr/>
            </a:pPr>
            <a:r>
              <a:rPr lang="en-US" altLang="en-PK" sz="3600" b="1" dirty="0">
                <a:solidFill>
                  <a:schemeClr val="bg1"/>
                </a:solidFill>
              </a:rPr>
              <a:t>        RCT (Randomized Control Trial) </a:t>
            </a:r>
          </a:p>
        </p:txBody>
      </p:sp>
      <p:graphicFrame>
        <p:nvGraphicFramePr>
          <p:cNvPr id="25608" name="Rectangle 3">
            <a:extLst>
              <a:ext uri="{FF2B5EF4-FFF2-40B4-BE49-F238E27FC236}">
                <a16:creationId xmlns:a16="http://schemas.microsoft.com/office/drawing/2014/main" id="{8C68EDE1-7659-9C57-BA0F-951CD9E6D4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2453611"/>
              </p:ext>
            </p:extLst>
          </p:nvPr>
        </p:nvGraphicFramePr>
        <p:xfrm>
          <a:off x="5057620" y="681628"/>
          <a:ext cx="6514687" cy="57710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5606" name="Slide Number Placeholder 3">
            <a:extLst>
              <a:ext uri="{FF2B5EF4-FFF2-40B4-BE49-F238E27FC236}">
                <a16:creationId xmlns:a16="http://schemas.microsoft.com/office/drawing/2014/main" id="{87A84D30-97F2-4E50-A33F-1478A195F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1146536" y="6035040"/>
            <a:ext cx="548640" cy="548640"/>
          </a:xfrm>
          <a:prstGeom prst="ellipse">
            <a:avLst/>
          </a:prstGeom>
          <a:solidFill>
            <a:schemeClr val="tx1">
              <a:alpha val="80000"/>
            </a:scheme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  <a:norm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fld id="{5EAEC1CC-634E-49E3-8F0D-3E6AA6EE3B6F}" type="slidenum">
              <a:rPr lang="en-US" altLang="en-PK">
                <a:solidFill>
                  <a:schemeClr val="bg1"/>
                </a:solidFill>
                <a:latin typeface="Arial" panose="020B0604020202020204" pitchFamily="34" charset="0"/>
              </a:rPr>
              <a:pPr algn="ctr" fontAlgn="base"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</a:pPr>
              <a:t>14</a:t>
            </a:fld>
            <a:endParaRPr lang="en-US" altLang="en-PK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D16A42-8795-8D0B-F2E0-2F370B6C517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64726" y="770475"/>
            <a:ext cx="2292295" cy="121320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A169D286-F4D7-4C8B-A6BD-D05384C7F1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6">
            <a:extLst>
              <a:ext uri="{FF2B5EF4-FFF2-40B4-BE49-F238E27FC236}">
                <a16:creationId xmlns:a16="http://schemas.microsoft.com/office/drawing/2014/main" id="{39E8235E-135E-4261-8F54-2B316E493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610728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7">
            <a:extLst>
              <a:ext uri="{FF2B5EF4-FFF2-40B4-BE49-F238E27FC236}">
                <a16:creationId xmlns:a16="http://schemas.microsoft.com/office/drawing/2014/main" id="{D4ED8EC3-4D57-4620-93CE-4E6661F09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343079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83BCB34A-2F40-4F41-8488-A134C1C15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5" y="340424"/>
            <a:ext cx="4630139" cy="5265795"/>
          </a:xfrm>
          <a:custGeom>
            <a:avLst/>
            <a:gdLst>
              <a:gd name="connsiteX0" fmla="*/ 0 w 4630139"/>
              <a:gd name="connsiteY0" fmla="*/ 0 h 5265795"/>
              <a:gd name="connsiteX1" fmla="*/ 4630139 w 4630139"/>
              <a:gd name="connsiteY1" fmla="*/ 0 h 5265795"/>
              <a:gd name="connsiteX2" fmla="*/ 4630139 w 4630139"/>
              <a:gd name="connsiteY2" fmla="*/ 5265795 h 5265795"/>
              <a:gd name="connsiteX3" fmla="*/ 0 w 4630139"/>
              <a:gd name="connsiteY3" fmla="*/ 5265795 h 5265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0139" h="5265795">
                <a:moveTo>
                  <a:pt x="0" y="0"/>
                </a:moveTo>
                <a:lnTo>
                  <a:pt x="4630139" y="0"/>
                </a:lnTo>
                <a:lnTo>
                  <a:pt x="4630139" y="5265795"/>
                </a:lnTo>
                <a:lnTo>
                  <a:pt x="0" y="526579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" name="Picture 9" descr="A close up of a bottle&#10;&#10;Description automatically generated">
            <a:extLst>
              <a:ext uri="{FF2B5EF4-FFF2-40B4-BE49-F238E27FC236}">
                <a16:creationId xmlns:a16="http://schemas.microsoft.com/office/drawing/2014/main" id="{F13F6E0A-5B68-4E80-8EBE-F331470772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76" y="1216231"/>
            <a:ext cx="3343202" cy="3528445"/>
          </a:xfrm>
          <a:prstGeom prst="rect">
            <a:avLst/>
          </a:prstGeom>
        </p:spPr>
      </p:pic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F78382DC-4207-465E-B379-1E16448AA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1780" y="1071563"/>
            <a:ext cx="7290218" cy="5242298"/>
          </a:xfrm>
          <a:custGeom>
            <a:avLst/>
            <a:gdLst>
              <a:gd name="connsiteX0" fmla="*/ 0 w 7290218"/>
              <a:gd name="connsiteY0" fmla="*/ 0 h 5242298"/>
              <a:gd name="connsiteX1" fmla="*/ 7290218 w 7290218"/>
              <a:gd name="connsiteY1" fmla="*/ 0 h 5242298"/>
              <a:gd name="connsiteX2" fmla="*/ 7290218 w 7290218"/>
              <a:gd name="connsiteY2" fmla="*/ 5242298 h 5242298"/>
              <a:gd name="connsiteX3" fmla="*/ 0 w 7290218"/>
              <a:gd name="connsiteY3" fmla="*/ 5242298 h 5242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0218" h="5242298">
                <a:moveTo>
                  <a:pt x="0" y="0"/>
                </a:moveTo>
                <a:lnTo>
                  <a:pt x="7290218" y="0"/>
                </a:lnTo>
                <a:lnTo>
                  <a:pt x="7290218" y="5242298"/>
                </a:lnTo>
                <a:lnTo>
                  <a:pt x="0" y="524229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6DCC7E-10DF-457F-948E-7873363356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6467" y="1424354"/>
            <a:ext cx="6698621" cy="444013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2F0E0C-57A5-4C70-ADDD-3F76EBA85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7624" y="6382512"/>
            <a:ext cx="685800" cy="32004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F821738-84D3-4310-8620-D14D72B3745B}" type="slidenum">
              <a:rPr lang="en-PK" smtClean="0"/>
              <a:pPr>
                <a:spcAft>
                  <a:spcPts val="600"/>
                </a:spcAft>
              </a:pPr>
              <a:t>15</a:t>
            </a:fld>
            <a:endParaRPr lang="en-PK"/>
          </a:p>
        </p:txBody>
      </p:sp>
      <p:sp>
        <p:nvSpPr>
          <p:cNvPr id="6" name="AutoShape 4">
            <a:extLst>
              <a:ext uri="{FF2B5EF4-FFF2-40B4-BE49-F238E27FC236}">
                <a16:creationId xmlns:a16="http://schemas.microsoft.com/office/drawing/2014/main" id="{BACD1242-E3A4-4EDC-BAC0-26EEE314DE8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4283133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A169D286-F4D7-4C8B-A6BD-D05384C7F1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6">
            <a:extLst>
              <a:ext uri="{FF2B5EF4-FFF2-40B4-BE49-F238E27FC236}">
                <a16:creationId xmlns:a16="http://schemas.microsoft.com/office/drawing/2014/main" id="{39E8235E-135E-4261-8F54-2B316E493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610728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7">
            <a:extLst>
              <a:ext uri="{FF2B5EF4-FFF2-40B4-BE49-F238E27FC236}">
                <a16:creationId xmlns:a16="http://schemas.microsoft.com/office/drawing/2014/main" id="{D4ED8EC3-4D57-4620-93CE-4E6661F09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343079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3BCB34A-2F40-4F41-8488-A134C1C15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5" y="340424"/>
            <a:ext cx="4630139" cy="5265795"/>
          </a:xfrm>
          <a:custGeom>
            <a:avLst/>
            <a:gdLst>
              <a:gd name="connsiteX0" fmla="*/ 0 w 4630139"/>
              <a:gd name="connsiteY0" fmla="*/ 0 h 5265795"/>
              <a:gd name="connsiteX1" fmla="*/ 4630139 w 4630139"/>
              <a:gd name="connsiteY1" fmla="*/ 0 h 5265795"/>
              <a:gd name="connsiteX2" fmla="*/ 4630139 w 4630139"/>
              <a:gd name="connsiteY2" fmla="*/ 5265795 h 5265795"/>
              <a:gd name="connsiteX3" fmla="*/ 0 w 4630139"/>
              <a:gd name="connsiteY3" fmla="*/ 5265795 h 5265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0139" h="5265795">
                <a:moveTo>
                  <a:pt x="0" y="0"/>
                </a:moveTo>
                <a:lnTo>
                  <a:pt x="4630139" y="0"/>
                </a:lnTo>
                <a:lnTo>
                  <a:pt x="4630139" y="5265795"/>
                </a:lnTo>
                <a:lnTo>
                  <a:pt x="0" y="526579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 descr="A can of soda&#10;&#10;Description automatically generated">
            <a:extLst>
              <a:ext uri="{FF2B5EF4-FFF2-40B4-BE49-F238E27FC236}">
                <a16:creationId xmlns:a16="http://schemas.microsoft.com/office/drawing/2014/main" id="{1EA20A28-DA77-406F-ADE3-3778929E90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2414" y="1483032"/>
            <a:ext cx="3993126" cy="2994844"/>
          </a:xfrm>
          <a:prstGeom prst="rect">
            <a:avLst/>
          </a:prstGeom>
        </p:spPr>
      </p:pic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F78382DC-4207-465E-B379-1E16448AA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1780" y="1071563"/>
            <a:ext cx="7290218" cy="5242298"/>
          </a:xfrm>
          <a:custGeom>
            <a:avLst/>
            <a:gdLst>
              <a:gd name="connsiteX0" fmla="*/ 0 w 7290218"/>
              <a:gd name="connsiteY0" fmla="*/ 0 h 5242298"/>
              <a:gd name="connsiteX1" fmla="*/ 7290218 w 7290218"/>
              <a:gd name="connsiteY1" fmla="*/ 0 h 5242298"/>
              <a:gd name="connsiteX2" fmla="*/ 7290218 w 7290218"/>
              <a:gd name="connsiteY2" fmla="*/ 5242298 h 5242298"/>
              <a:gd name="connsiteX3" fmla="*/ 0 w 7290218"/>
              <a:gd name="connsiteY3" fmla="*/ 5242298 h 5242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0218" h="5242298">
                <a:moveTo>
                  <a:pt x="0" y="0"/>
                </a:moveTo>
                <a:lnTo>
                  <a:pt x="7290218" y="0"/>
                </a:lnTo>
                <a:lnTo>
                  <a:pt x="7290218" y="5242298"/>
                </a:lnTo>
                <a:lnTo>
                  <a:pt x="0" y="524229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Picture 7" descr="A picture containing food&#10;&#10;Description automatically generated">
            <a:extLst>
              <a:ext uri="{FF2B5EF4-FFF2-40B4-BE49-F238E27FC236}">
                <a16:creationId xmlns:a16="http://schemas.microsoft.com/office/drawing/2014/main" id="{9DD6BFAA-69D0-4B11-B8E8-991AB0A97D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078" y="1715030"/>
            <a:ext cx="5921062" cy="396711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67B9A9-3468-422C-BC2B-18D5E1165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7624" y="6382512"/>
            <a:ext cx="685800" cy="32004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F821738-84D3-4310-8620-D14D72B3745B}" type="slidenum">
              <a:rPr lang="en-PK" smtClean="0"/>
              <a:pPr>
                <a:spcAft>
                  <a:spcPts val="600"/>
                </a:spcAft>
              </a:pPr>
              <a:t>16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6034853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9" name="Rectangle 138">
            <a:extLst>
              <a:ext uri="{FF2B5EF4-FFF2-40B4-BE49-F238E27FC236}">
                <a16:creationId xmlns:a16="http://schemas.microsoft.com/office/drawing/2014/main" id="{33CD251C-A887-4D2F-925B-FC0971985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B19D093C-27FB-4032-B282-42C4563F2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9454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35EE815E-1BD3-4777-B652-6D98825BF6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67290" y="681628"/>
            <a:ext cx="1128382" cy="847206"/>
            <a:chOff x="668003" y="1684057"/>
            <a:chExt cx="1128382" cy="847206"/>
          </a:xfrm>
        </p:grpSpPr>
        <p:sp>
          <p:nvSpPr>
            <p:cNvPr id="144" name="Freeform 5">
              <a:extLst>
                <a:ext uri="{FF2B5EF4-FFF2-40B4-BE49-F238E27FC236}">
                  <a16:creationId xmlns:a16="http://schemas.microsoft.com/office/drawing/2014/main" id="{E6692982-4A7D-4392-87CD-F0CD4B027D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8003" y="1935883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5">
              <a:extLst>
                <a:ext uri="{FF2B5EF4-FFF2-40B4-BE49-F238E27FC236}">
                  <a16:creationId xmlns:a16="http://schemas.microsoft.com/office/drawing/2014/main" id="{196485F7-F277-4123-AC53-98EA4C8587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45893" y="1684057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5602" name="Title 1">
            <a:extLst>
              <a:ext uri="{FF2B5EF4-FFF2-40B4-BE49-F238E27FC236}">
                <a16:creationId xmlns:a16="http://schemas.microsoft.com/office/drawing/2014/main" id="{5630C36D-78D6-4D70-8614-57B36526EA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7290" y="1166932"/>
            <a:ext cx="3582073" cy="4279709"/>
          </a:xfrm>
        </p:spPr>
        <p:txBody>
          <a:bodyPr rtlCol="0" anchor="ctr">
            <a:normAutofit/>
          </a:bodyPr>
          <a:lstStyle/>
          <a:p>
            <a:pPr>
              <a:defRPr/>
            </a:pPr>
            <a:r>
              <a:rPr lang="en-US" altLang="en-PK" sz="4800" b="1" dirty="0">
                <a:solidFill>
                  <a:schemeClr val="bg1"/>
                </a:solidFill>
              </a:rPr>
              <a:t>Steps of RCTs</a:t>
            </a:r>
          </a:p>
        </p:txBody>
      </p:sp>
      <p:sp>
        <p:nvSpPr>
          <p:cNvPr id="25603" name="Content Placeholder 2">
            <a:extLst>
              <a:ext uri="{FF2B5EF4-FFF2-40B4-BE49-F238E27FC236}">
                <a16:creationId xmlns:a16="http://schemas.microsoft.com/office/drawing/2014/main" id="{16E21EF2-2DA1-49E4-9454-9AB83B441A1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573864" y="770475"/>
            <a:ext cx="5850846" cy="5682175"/>
          </a:xfrm>
        </p:spPr>
        <p:txBody>
          <a:bodyPr rtlCol="0" anchor="ctr">
            <a:normAutofit/>
          </a:bodyPr>
          <a:lstStyle/>
          <a:p>
            <a:pPr marL="514350" indent="-514350">
              <a:buFontTx/>
              <a:buAutoNum type="arabicPeriod"/>
              <a:defRPr/>
            </a:pPr>
            <a:r>
              <a:rPr lang="en-US" altLang="en-PK" sz="2400" dirty="0"/>
              <a:t>Drawing up a protocol</a:t>
            </a:r>
          </a:p>
          <a:p>
            <a:pPr marL="514350" indent="-514350">
              <a:buFontTx/>
              <a:buAutoNum type="arabicPeriod"/>
              <a:defRPr/>
            </a:pPr>
            <a:r>
              <a:rPr lang="en-US" altLang="en-PK" sz="2400" dirty="0"/>
              <a:t>Selection of reference &amp; experimental population.</a:t>
            </a:r>
          </a:p>
          <a:p>
            <a:pPr marL="514350" indent="-514350">
              <a:buFontTx/>
              <a:buAutoNum type="arabicPeriod"/>
              <a:defRPr/>
            </a:pPr>
            <a:r>
              <a:rPr lang="en-US" altLang="en-PK" sz="2400" dirty="0"/>
              <a:t>Making necessary exclusions </a:t>
            </a:r>
          </a:p>
          <a:p>
            <a:pPr marL="971550" lvl="1" indent="-571500">
              <a:buFontTx/>
              <a:buAutoNum type="romanLcPeriod"/>
              <a:defRPr/>
            </a:pPr>
            <a:r>
              <a:rPr lang="en-US" altLang="en-PK" dirty="0"/>
              <a:t>Not suitable representative </a:t>
            </a:r>
          </a:p>
          <a:p>
            <a:pPr marL="971550" lvl="1" indent="-571500">
              <a:buFontTx/>
              <a:buAutoNum type="romanLcPeriod"/>
              <a:defRPr/>
            </a:pPr>
            <a:r>
              <a:rPr lang="en-US" altLang="en-PK" dirty="0"/>
              <a:t>Not willing to participate</a:t>
            </a:r>
          </a:p>
          <a:p>
            <a:pPr marL="971550" lvl="1" indent="-571500">
              <a:buFontTx/>
              <a:buAutoNum type="romanLcPeriod"/>
              <a:defRPr/>
            </a:pPr>
            <a:r>
              <a:rPr lang="en-US" altLang="en-PK" dirty="0"/>
              <a:t>Not eligible </a:t>
            </a:r>
          </a:p>
          <a:p>
            <a:pPr marL="514350" indent="-514350">
              <a:buFontTx/>
              <a:buAutoNum type="arabicPeriod"/>
              <a:defRPr/>
            </a:pPr>
            <a:r>
              <a:rPr lang="en-US" altLang="en-PK" sz="2400" dirty="0"/>
              <a:t>Randomization: Random allocation into study &amp; control groups</a:t>
            </a:r>
          </a:p>
          <a:p>
            <a:pPr marL="514350" indent="-514350">
              <a:buFontTx/>
              <a:buAutoNum type="arabicPeriod"/>
              <a:defRPr/>
            </a:pPr>
            <a:r>
              <a:rPr lang="en-US" altLang="en-PK" sz="2400" dirty="0"/>
              <a:t>Intervention or Manipulation </a:t>
            </a:r>
          </a:p>
          <a:p>
            <a:pPr marL="514350" indent="-514350">
              <a:buFontTx/>
              <a:buAutoNum type="arabicPeriod"/>
              <a:defRPr/>
            </a:pPr>
            <a:r>
              <a:rPr lang="en-US" altLang="en-PK" sz="2400" dirty="0"/>
              <a:t>Assessment of outcomes</a:t>
            </a:r>
          </a:p>
          <a:p>
            <a:pPr marL="514350" indent="-514350">
              <a:buFontTx/>
              <a:buAutoNum type="arabicPeriod"/>
              <a:defRPr/>
            </a:pPr>
            <a:r>
              <a:rPr lang="en-US" altLang="en-PK" sz="2400" dirty="0"/>
              <a:t> Blinding </a:t>
            </a:r>
          </a:p>
        </p:txBody>
      </p:sp>
      <p:sp>
        <p:nvSpPr>
          <p:cNvPr id="29702" name="Slide Number Placeholder 5">
            <a:extLst>
              <a:ext uri="{FF2B5EF4-FFF2-40B4-BE49-F238E27FC236}">
                <a16:creationId xmlns:a16="http://schemas.microsoft.com/office/drawing/2014/main" id="{4D55026C-CA91-4663-8DF7-B6EA11464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1146536" y="6035040"/>
            <a:ext cx="548640" cy="548640"/>
          </a:xfrm>
          <a:prstGeom prst="ellipse">
            <a:avLst/>
          </a:prstGeom>
          <a:solidFill>
            <a:schemeClr val="tx1">
              <a:alpha val="80000"/>
            </a:scheme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  <a:norm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fld id="{408AB164-7A54-4C34-8E90-7769F6532EF7}" type="slidenum">
              <a:rPr lang="en-US" altLang="en-PK">
                <a:solidFill>
                  <a:schemeClr val="bg1"/>
                </a:solidFill>
                <a:latin typeface="Arial" panose="020B0604020202020204" pitchFamily="34" charset="0"/>
              </a:rPr>
              <a:pPr algn="ctr" fontAlgn="base"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</a:pPr>
              <a:t>17</a:t>
            </a:fld>
            <a:endParaRPr lang="en-US" altLang="en-PK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A2E66F9-1861-5F68-F85D-F58501AAF1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068" y="1166932"/>
            <a:ext cx="2292295" cy="121320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85016AEC-0320-4ED0-8ECB-FE11DDDFE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7A792DF6-CC34-4DC4-9334-D43BB78367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634376" cy="6858000"/>
          </a:xfrm>
          <a:prstGeom prst="rect">
            <a:avLst/>
          </a:prstGeom>
          <a:ln>
            <a:noFill/>
          </a:ln>
          <a:effec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50" name="Title 1">
            <a:extLst>
              <a:ext uri="{FF2B5EF4-FFF2-40B4-BE49-F238E27FC236}">
                <a16:creationId xmlns:a16="http://schemas.microsoft.com/office/drawing/2014/main" id="{0C392C46-F2DE-4CF9-B1A9-7728BF56B2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82980" y="891539"/>
            <a:ext cx="3459348" cy="5071110"/>
          </a:xfrm>
        </p:spPr>
        <p:txBody>
          <a:bodyPr>
            <a:normAutofit/>
          </a:bodyPr>
          <a:lstStyle/>
          <a:p>
            <a:r>
              <a:rPr lang="en-US" altLang="en-PK" sz="4000" dirty="0">
                <a:solidFill>
                  <a:srgbClr val="FFFFFF"/>
                </a:solidFill>
              </a:rPr>
              <a:t>Step 1: Protocol</a:t>
            </a:r>
            <a:br>
              <a:rPr lang="en-US" altLang="en-PK" sz="4000" dirty="0">
                <a:solidFill>
                  <a:srgbClr val="FFFFFF"/>
                </a:solidFill>
              </a:rPr>
            </a:br>
            <a:endParaRPr lang="en-US" altLang="en-PK" sz="2400" dirty="0">
              <a:solidFill>
                <a:srgbClr val="FFFFFF"/>
              </a:solidFill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8B660204-C393-4F3C-8ACC-5771824A2D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54" name="Slide Number Placeholder 3">
            <a:extLst>
              <a:ext uri="{FF2B5EF4-FFF2-40B4-BE49-F238E27FC236}">
                <a16:creationId xmlns:a16="http://schemas.microsoft.com/office/drawing/2014/main" id="{A3A141C0-DAC8-4870-AF1A-7949339A9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0" y="978408"/>
            <a:ext cx="722376" cy="603504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="ctr" anchorCtr="0" compatLnSpc="1">
            <a:prstTxWarp prst="textNoShape">
              <a:avLst/>
            </a:prstTxWarp>
            <a:norm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fld id="{3FB9012D-4B6C-420B-911A-628F13F4FA30}" type="slidenum">
              <a:rPr lang="en-US" altLang="en-PK" sz="3200">
                <a:solidFill>
                  <a:srgbClr val="FFFFFF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</a:pPr>
              <a:t>18</a:t>
            </a:fld>
            <a:endParaRPr lang="en-US" altLang="en-PK" sz="32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27656" name="Content Placeholder 2">
            <a:extLst>
              <a:ext uri="{FF2B5EF4-FFF2-40B4-BE49-F238E27FC236}">
                <a16:creationId xmlns:a16="http://schemas.microsoft.com/office/drawing/2014/main" id="{9DBD2C52-2C5D-4F1E-BC31-E1A14FF75D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0563775"/>
              </p:ext>
            </p:extLst>
          </p:nvPr>
        </p:nvGraphicFramePr>
        <p:xfrm>
          <a:off x="5273641" y="891539"/>
          <a:ext cx="6328944" cy="5571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1452A1E1-FDDC-96F6-FB7D-8E19582A0AE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90487" y="673555"/>
            <a:ext cx="2292295" cy="121320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1DA417BF-74B3-4E02-9B63-0348327294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 anchor="b">
            <a:normAutofit/>
          </a:bodyPr>
          <a:lstStyle/>
          <a:p>
            <a:pPr algn="ctr"/>
            <a:r>
              <a:rPr lang="en-US" altLang="en-PK" sz="4000" dirty="0">
                <a:solidFill>
                  <a:srgbClr val="FFFFFF"/>
                </a:solidFill>
              </a:rPr>
              <a:t>Step 1: Protocol (contd.)</a:t>
            </a:r>
            <a:endParaRPr lang="en-US" altLang="en-PK" sz="4000" b="1" dirty="0"/>
          </a:p>
        </p:txBody>
      </p:sp>
      <p:graphicFrame>
        <p:nvGraphicFramePr>
          <p:cNvPr id="28699" name="Content Placeholder 2">
            <a:extLst>
              <a:ext uri="{FF2B5EF4-FFF2-40B4-BE49-F238E27FC236}">
                <a16:creationId xmlns:a16="http://schemas.microsoft.com/office/drawing/2014/main" id="{4F70150A-0F1F-5011-D4F4-5B05B93CC3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987809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8678" name="Slide Number Placeholder 4">
            <a:extLst>
              <a:ext uri="{FF2B5EF4-FFF2-40B4-BE49-F238E27FC236}">
                <a16:creationId xmlns:a16="http://schemas.microsoft.com/office/drawing/2014/main" id="{6EDE4F3C-C747-4D76-B566-7914FA7DA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  <a:norm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fld id="{3E828E0A-7A7D-499C-9F95-38BCF609048B}" type="slidenum">
              <a:rPr lang="en-US" altLang="en-PK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</a:pPr>
              <a:t>19</a:t>
            </a:fld>
            <a:endParaRPr lang="en-US" altLang="en-PK">
              <a:latin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8832D15-20AD-EE8E-C6A1-03159D10B7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5932" y="155848"/>
            <a:ext cx="2292295" cy="121320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2" name="Rectangle 77">
            <a:extLst>
              <a:ext uri="{FF2B5EF4-FFF2-40B4-BE49-F238E27FC236}">
                <a16:creationId xmlns:a16="http://schemas.microsoft.com/office/drawing/2014/main" id="{9D3A9E89-033E-4C4A-8C41-416DABFFD3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3" name="Rectangle 79">
            <a:extLst>
              <a:ext uri="{FF2B5EF4-FFF2-40B4-BE49-F238E27FC236}">
                <a16:creationId xmlns:a16="http://schemas.microsoft.com/office/drawing/2014/main" id="{86293361-111E-427D-8E5B-256944AC8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44588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11A4CAFF-9DC2-4C1D-8F52-23A8A38E6D5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464808" y="1122363"/>
            <a:ext cx="5120640" cy="2902882"/>
          </a:xfrm>
        </p:spPr>
        <p:txBody>
          <a:bodyPr rtlCol="0" anchor="b">
            <a:normAutofit/>
          </a:bodyPr>
          <a:lstStyle/>
          <a:p>
            <a:pPr algn="l">
              <a:defRPr/>
            </a:pPr>
            <a:br>
              <a:rPr lang="en-US" altLang="en-PK" sz="3800" b="1" dirty="0"/>
            </a:br>
            <a:r>
              <a:rPr lang="en-US" altLang="en-PK" sz="3800" b="1" dirty="0">
                <a:latin typeface="Bauhaus 93" pitchFamily="82" charset="0"/>
              </a:rPr>
              <a:t>EPIDEMIOLOGY </a:t>
            </a:r>
            <a:br>
              <a:rPr lang="en-US" altLang="en-PK" sz="3800" b="1" dirty="0">
                <a:latin typeface="Bauhaus 93" pitchFamily="82" charset="0"/>
              </a:rPr>
            </a:br>
            <a:r>
              <a:rPr lang="en-US" altLang="en-PK" sz="3800" b="1" dirty="0">
                <a:latin typeface="Agency FB" panose="020B0503020202020204" pitchFamily="34" charset="0"/>
              </a:rPr>
              <a:t>Experimental Study Designs</a:t>
            </a:r>
            <a:br>
              <a:rPr lang="en-US" altLang="en-PK" sz="3800" b="1" dirty="0">
                <a:latin typeface="Agency FB" panose="020B0503020202020204" pitchFamily="34" charset="0"/>
              </a:rPr>
            </a:br>
            <a:br>
              <a:rPr lang="en-US" altLang="en-PK" sz="3800" b="1" dirty="0">
                <a:latin typeface="Agency FB" panose="020B0503020202020204" pitchFamily="34" charset="0"/>
              </a:rPr>
            </a:br>
            <a:endParaRPr lang="en-US" altLang="en-PK" sz="3800" dirty="0">
              <a:latin typeface="Agency FB" panose="020B0503020202020204" pitchFamily="34" charset="0"/>
            </a:endParaRP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F37CE627-2F54-40BF-8AD8-4F85C796F4B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464808" y="4852070"/>
            <a:ext cx="5120640" cy="523494"/>
          </a:xfrm>
        </p:spPr>
        <p:txBody>
          <a:bodyPr anchor="t">
            <a:normAutofit/>
          </a:bodyPr>
          <a:lstStyle/>
          <a:p>
            <a:pPr algn="l"/>
            <a:endParaRPr lang="en-US" altLang="en-PK" dirty="0">
              <a:latin typeface="Agency FB" panose="020B0503020202020204" pitchFamily="34" charset="0"/>
            </a:endParaRPr>
          </a:p>
        </p:txBody>
      </p:sp>
      <p:grpSp>
        <p:nvGrpSpPr>
          <p:cNvPr id="6154" name="Group 81">
            <a:extLst>
              <a:ext uri="{FF2B5EF4-FFF2-40B4-BE49-F238E27FC236}">
                <a16:creationId xmlns:a16="http://schemas.microsoft.com/office/drawing/2014/main" id="{196333F2-8157-4F69-BF79-23AD06FB6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464808" y="73152"/>
            <a:ext cx="1178966" cy="232963"/>
            <a:chOff x="7763256" y="73152"/>
            <a:chExt cx="1178966" cy="232963"/>
          </a:xfrm>
        </p:grpSpPr>
        <p:sp>
          <p:nvSpPr>
            <p:cNvPr id="83" name="Rectangle 64">
              <a:extLst>
                <a:ext uri="{FF2B5EF4-FFF2-40B4-BE49-F238E27FC236}">
                  <a16:creationId xmlns:a16="http://schemas.microsoft.com/office/drawing/2014/main" id="{E48E172A-4EBF-4985-9330-D5508A467A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55" name="Rectangle 66">
              <a:extLst>
                <a:ext uri="{FF2B5EF4-FFF2-40B4-BE49-F238E27FC236}">
                  <a16:creationId xmlns:a16="http://schemas.microsoft.com/office/drawing/2014/main" id="{DCE5CCAB-EAA3-4DD9-8AF1-3B53592F72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64">
              <a:extLst>
                <a:ext uri="{FF2B5EF4-FFF2-40B4-BE49-F238E27FC236}">
                  <a16:creationId xmlns:a16="http://schemas.microsoft.com/office/drawing/2014/main" id="{937CDCF5-14F8-4F40-9406-C63CBA0A0B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66">
              <a:extLst>
                <a:ext uri="{FF2B5EF4-FFF2-40B4-BE49-F238E27FC236}">
                  <a16:creationId xmlns:a16="http://schemas.microsoft.com/office/drawing/2014/main" id="{5491BF95-EA62-4314-8852-49364342F0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64">
              <a:extLst>
                <a:ext uri="{FF2B5EF4-FFF2-40B4-BE49-F238E27FC236}">
                  <a16:creationId xmlns:a16="http://schemas.microsoft.com/office/drawing/2014/main" id="{EFCDE1C1-E04E-43BF-B40E-64C2766072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66">
              <a:extLst>
                <a:ext uri="{FF2B5EF4-FFF2-40B4-BE49-F238E27FC236}">
                  <a16:creationId xmlns:a16="http://schemas.microsoft.com/office/drawing/2014/main" id="{A833BBDC-95B6-4629-A019-06201B38E5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64">
              <a:extLst>
                <a:ext uri="{FF2B5EF4-FFF2-40B4-BE49-F238E27FC236}">
                  <a16:creationId xmlns:a16="http://schemas.microsoft.com/office/drawing/2014/main" id="{007DAD8A-D7FF-49F0-B795-89CD787767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66">
              <a:extLst>
                <a:ext uri="{FF2B5EF4-FFF2-40B4-BE49-F238E27FC236}">
                  <a16:creationId xmlns:a16="http://schemas.microsoft.com/office/drawing/2014/main" id="{6D192525-4BFC-4DA0-8C01-7F83AEE92B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64">
              <a:extLst>
                <a:ext uri="{FF2B5EF4-FFF2-40B4-BE49-F238E27FC236}">
                  <a16:creationId xmlns:a16="http://schemas.microsoft.com/office/drawing/2014/main" id="{BB1BEC57-EA97-4C3F-AB2F-6E84E83683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66">
              <a:extLst>
                <a:ext uri="{FF2B5EF4-FFF2-40B4-BE49-F238E27FC236}">
                  <a16:creationId xmlns:a16="http://schemas.microsoft.com/office/drawing/2014/main" id="{2056C948-ED0B-40A9-979A-AD7D387E7A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64">
              <a:extLst>
                <a:ext uri="{FF2B5EF4-FFF2-40B4-BE49-F238E27FC236}">
                  <a16:creationId xmlns:a16="http://schemas.microsoft.com/office/drawing/2014/main" id="{0DF7D057-A77F-4588-9FBC-FA3771B6E1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66">
              <a:extLst>
                <a:ext uri="{FF2B5EF4-FFF2-40B4-BE49-F238E27FC236}">
                  <a16:creationId xmlns:a16="http://schemas.microsoft.com/office/drawing/2014/main" id="{DB9A0694-6734-49A1-8BB1-3DC828E844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64">
              <a:extLst>
                <a:ext uri="{FF2B5EF4-FFF2-40B4-BE49-F238E27FC236}">
                  <a16:creationId xmlns:a16="http://schemas.microsoft.com/office/drawing/2014/main" id="{A9F96446-58DB-49CB-A707-9FC2DE9577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66">
              <a:extLst>
                <a:ext uri="{FF2B5EF4-FFF2-40B4-BE49-F238E27FC236}">
                  <a16:creationId xmlns:a16="http://schemas.microsoft.com/office/drawing/2014/main" id="{F499ADB2-B78E-4D73-8284-A7D9A4037E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64">
              <a:extLst>
                <a:ext uri="{FF2B5EF4-FFF2-40B4-BE49-F238E27FC236}">
                  <a16:creationId xmlns:a16="http://schemas.microsoft.com/office/drawing/2014/main" id="{AD5A4498-89EA-4636-96C5-1E973DC33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66">
              <a:extLst>
                <a:ext uri="{FF2B5EF4-FFF2-40B4-BE49-F238E27FC236}">
                  <a16:creationId xmlns:a16="http://schemas.microsoft.com/office/drawing/2014/main" id="{E0D41CAC-254B-4A07-BA63-8F6CCF68C2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64">
              <a:extLst>
                <a:ext uri="{FF2B5EF4-FFF2-40B4-BE49-F238E27FC236}">
                  <a16:creationId xmlns:a16="http://schemas.microsoft.com/office/drawing/2014/main" id="{D3A7502D-F3DB-43BF-8F89-7F4EDD4ECD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66">
              <a:extLst>
                <a:ext uri="{FF2B5EF4-FFF2-40B4-BE49-F238E27FC236}">
                  <a16:creationId xmlns:a16="http://schemas.microsoft.com/office/drawing/2014/main" id="{0AD3E0A7-E2E6-4CA7-BC2B-3E394831A8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64">
              <a:extLst>
                <a:ext uri="{FF2B5EF4-FFF2-40B4-BE49-F238E27FC236}">
                  <a16:creationId xmlns:a16="http://schemas.microsoft.com/office/drawing/2014/main" id="{DFFBE122-C813-4263-BE66-1960F1B120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66">
              <a:extLst>
                <a:ext uri="{FF2B5EF4-FFF2-40B4-BE49-F238E27FC236}">
                  <a16:creationId xmlns:a16="http://schemas.microsoft.com/office/drawing/2014/main" id="{C8FDAECE-BC06-4208-AA0A-0F50BCB59A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5" name="Graphic 74" descr="Test Plan">
            <a:extLst>
              <a:ext uri="{FF2B5EF4-FFF2-40B4-BE49-F238E27FC236}">
                <a16:creationId xmlns:a16="http://schemas.microsoft.com/office/drawing/2014/main" id="{E9BF9FA0-6962-458F-8A9C-95F7C53E3A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4048" y="638365"/>
            <a:ext cx="5398389" cy="5398389"/>
          </a:xfrm>
          <a:prstGeom prst="rect">
            <a:avLst/>
          </a:prstGeom>
        </p:spPr>
      </p:pic>
      <p:sp>
        <p:nvSpPr>
          <p:cNvPr id="104" name="Rectangle 103">
            <a:extLst>
              <a:ext uri="{FF2B5EF4-FFF2-40B4-BE49-F238E27FC236}">
                <a16:creationId xmlns:a16="http://schemas.microsoft.com/office/drawing/2014/main" id="{78907291-9D6D-4740-81DB-441477BCA2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01384"/>
            <a:ext cx="12192000" cy="3566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0" name="Slide Number Placeholder 4">
            <a:extLst>
              <a:ext uri="{FF2B5EF4-FFF2-40B4-BE49-F238E27FC236}">
                <a16:creationId xmlns:a16="http://schemas.microsoft.com/office/drawing/2014/main" id="{1F41FDFC-0E16-4505-8360-91E17D310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854440" y="6492240"/>
            <a:ext cx="27432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  <a:norm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fld id="{28846E94-C3C7-4406-B153-2F86831A8906}" type="slidenum">
              <a:rPr lang="en-US" altLang="en-PK">
                <a:solidFill>
                  <a:schemeClr val="bg1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</a:pPr>
              <a:t>2</a:t>
            </a:fld>
            <a:endParaRPr lang="en-US" altLang="en-PK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72B886CF-D3D5-4CDE-A0D0-35994223D8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985CD202-E866-43A8-B901-12711AF9F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4406" cy="6858000"/>
          </a:xfrm>
          <a:prstGeom prst="rect">
            <a:avLst/>
          </a:prstGeom>
          <a:ln>
            <a:noFill/>
          </a:ln>
          <a:effec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22" name="Title 1">
            <a:extLst>
              <a:ext uri="{FF2B5EF4-FFF2-40B4-BE49-F238E27FC236}">
                <a16:creationId xmlns:a16="http://schemas.microsoft.com/office/drawing/2014/main" id="{C3E60675-AAE3-41EC-9D2B-56B8803EE9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0731" y="1384685"/>
            <a:ext cx="4121975" cy="4084820"/>
          </a:xfrm>
        </p:spPr>
        <p:txBody>
          <a:bodyPr>
            <a:normAutofit/>
          </a:bodyPr>
          <a:lstStyle/>
          <a:p>
            <a:pPr algn="ctr"/>
            <a:r>
              <a:rPr lang="en-US" altLang="en-PK" sz="3600" b="1" dirty="0">
                <a:solidFill>
                  <a:srgbClr val="FFFFFF"/>
                </a:solidFill>
              </a:rPr>
              <a:t>Step 2: selecting reference &amp; study population</a:t>
            </a:r>
            <a:endParaRPr lang="en-US" altLang="en-PK" sz="3600" dirty="0">
              <a:solidFill>
                <a:srgbClr val="FFFFFF"/>
              </a:solidFill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C582B7C-8DDB-4319-B3A9-523724E2C1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26" name="Slide Number Placeholder 5">
            <a:extLst>
              <a:ext uri="{FF2B5EF4-FFF2-40B4-BE49-F238E27FC236}">
                <a16:creationId xmlns:a16="http://schemas.microsoft.com/office/drawing/2014/main" id="{D5B7CB2F-5150-4994-8C22-BD584BAE0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0" y="978408"/>
            <a:ext cx="722376" cy="603504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="ctr" anchorCtr="0" compatLnSpc="1">
            <a:prstTxWarp prst="textNoShape">
              <a:avLst/>
            </a:prstTxWarp>
            <a:norm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fld id="{ADF8F259-6B3D-451F-9F3A-13B032215966}" type="slidenum">
              <a:rPr lang="en-US" altLang="en-PK" sz="3200">
                <a:solidFill>
                  <a:srgbClr val="FFFFFF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</a:pPr>
              <a:t>20</a:t>
            </a:fld>
            <a:endParaRPr lang="en-US" altLang="en-PK" sz="32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FDAAB2-CF2C-4A6E-8E25-F7496E9355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0478" y="295835"/>
            <a:ext cx="4991829" cy="6212541"/>
          </a:xfrm>
        </p:spPr>
        <p:txBody>
          <a:bodyPr rtlCol="0" anchor="ctr">
            <a:normAutofit/>
          </a:bodyPr>
          <a:lstStyle/>
          <a:p>
            <a:pPr>
              <a:spcBef>
                <a:spcPct val="50000"/>
              </a:spcBef>
              <a:buNone/>
              <a:defRPr/>
            </a:pPr>
            <a:endParaRPr lang="en-US" sz="2400" dirty="0"/>
          </a:p>
          <a:p>
            <a:pPr>
              <a:spcBef>
                <a:spcPct val="50000"/>
              </a:spcBef>
              <a:buNone/>
              <a:defRPr/>
            </a:pPr>
            <a:r>
              <a:rPr lang="en-US" sz="2400" dirty="0"/>
              <a:t>   The study participants must fulfill the following </a:t>
            </a:r>
            <a:r>
              <a:rPr lang="en-US" sz="2400" b="1" u="sng" dirty="0"/>
              <a:t>three criterion: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400" b="1" dirty="0"/>
              <a:t>Give “informed consent”, </a:t>
            </a:r>
            <a:r>
              <a:rPr lang="en-US" sz="2400" dirty="0"/>
              <a:t>the purpose, procedures and possible dangers of the trial are explained . 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400" b="1" dirty="0"/>
              <a:t>Representative </a:t>
            </a:r>
            <a:r>
              <a:rPr lang="en-US" sz="2400" dirty="0"/>
              <a:t>of the population. (reference population)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400" b="1" dirty="0"/>
              <a:t>Eligible </a:t>
            </a:r>
            <a:r>
              <a:rPr lang="en-US" sz="2400" dirty="0"/>
              <a:t>for the trial.  </a:t>
            </a:r>
            <a:r>
              <a:rPr lang="en-US" sz="2400" u="sng" dirty="0"/>
              <a:t>Suppose</a:t>
            </a:r>
            <a:r>
              <a:rPr lang="en-US" sz="2400" dirty="0"/>
              <a:t> for testing the effectiveness of a new drug for the treatment of  anemia the volunteers should be anemic.</a:t>
            </a:r>
          </a:p>
          <a:p>
            <a:pPr>
              <a:buNone/>
              <a:defRPr/>
            </a:pPr>
            <a:endParaRPr lang="en-US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89CF465-D46A-1E7A-B9FC-3E8C71B2B6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0730" y="284935"/>
            <a:ext cx="2292295" cy="121320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9" name="Rectangle 138">
            <a:extLst>
              <a:ext uri="{FF2B5EF4-FFF2-40B4-BE49-F238E27FC236}">
                <a16:creationId xmlns:a16="http://schemas.microsoft.com/office/drawing/2014/main" id="{33CD251C-A887-4D2F-925B-FC0971985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B19D093C-27FB-4032-B282-42C4563F2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9454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35EE815E-1BD3-4777-B652-6D98825BF6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67290" y="681628"/>
            <a:ext cx="1128382" cy="847206"/>
            <a:chOff x="668003" y="1684057"/>
            <a:chExt cx="1128382" cy="847206"/>
          </a:xfrm>
        </p:grpSpPr>
        <p:sp>
          <p:nvSpPr>
            <p:cNvPr id="144" name="Freeform 5">
              <a:extLst>
                <a:ext uri="{FF2B5EF4-FFF2-40B4-BE49-F238E27FC236}">
                  <a16:creationId xmlns:a16="http://schemas.microsoft.com/office/drawing/2014/main" id="{E6692982-4A7D-4392-87CD-F0CD4B027D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8003" y="1935883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5">
              <a:extLst>
                <a:ext uri="{FF2B5EF4-FFF2-40B4-BE49-F238E27FC236}">
                  <a16:creationId xmlns:a16="http://schemas.microsoft.com/office/drawing/2014/main" id="{196485F7-F277-4123-AC53-98EA4C8587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45893" y="1684057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1746" name="Title 1">
            <a:extLst>
              <a:ext uri="{FF2B5EF4-FFF2-40B4-BE49-F238E27FC236}">
                <a16:creationId xmlns:a16="http://schemas.microsoft.com/office/drawing/2014/main" id="{C4E807DD-DE02-44DF-BD48-875A73FC1B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0822" y="1166932"/>
            <a:ext cx="4449007" cy="4279709"/>
          </a:xfrm>
        </p:spPr>
        <p:txBody>
          <a:bodyPr anchor="ctr">
            <a:normAutofit/>
          </a:bodyPr>
          <a:lstStyle/>
          <a:p>
            <a:r>
              <a:rPr lang="en-US" altLang="en-PK" sz="3600" b="1" dirty="0">
                <a:solidFill>
                  <a:schemeClr val="bg1"/>
                </a:solidFill>
              </a:rPr>
              <a:t>Step 3: Randomization</a:t>
            </a:r>
            <a:br>
              <a:rPr lang="en-US" altLang="en-PK" sz="3600" b="1" dirty="0">
                <a:solidFill>
                  <a:schemeClr val="bg1"/>
                </a:solidFill>
              </a:rPr>
            </a:br>
            <a:r>
              <a:rPr lang="en-US" altLang="en-PK" sz="3600" b="1" dirty="0">
                <a:solidFill>
                  <a:schemeClr val="bg1"/>
                </a:solidFill>
              </a:rPr>
              <a:t>heart of RCT</a:t>
            </a:r>
          </a:p>
        </p:txBody>
      </p:sp>
      <p:graphicFrame>
        <p:nvGraphicFramePr>
          <p:cNvPr id="31752" name="Content Placeholder 2">
            <a:extLst>
              <a:ext uri="{FF2B5EF4-FFF2-40B4-BE49-F238E27FC236}">
                <a16:creationId xmlns:a16="http://schemas.microsoft.com/office/drawing/2014/main" id="{D432B746-F40F-F70F-FD06-B074623C38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4976393"/>
              </p:ext>
            </p:extLst>
          </p:nvPr>
        </p:nvGraphicFramePr>
        <p:xfrm>
          <a:off x="5116653" y="421275"/>
          <a:ext cx="6578523" cy="57710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1750" name="Slide Number Placeholder 3">
            <a:extLst>
              <a:ext uri="{FF2B5EF4-FFF2-40B4-BE49-F238E27FC236}">
                <a16:creationId xmlns:a16="http://schemas.microsoft.com/office/drawing/2014/main" id="{85856B0E-9A34-48EC-82D1-45AA25CA2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1146536" y="6035040"/>
            <a:ext cx="548640" cy="548640"/>
          </a:xfrm>
          <a:prstGeom prst="ellipse">
            <a:avLst/>
          </a:prstGeom>
          <a:solidFill>
            <a:schemeClr val="tx1">
              <a:alpha val="80000"/>
            </a:scheme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  <a:norm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fld id="{68937D1D-B71B-4547-B113-92FC80DC7B4A}" type="slidenum">
              <a:rPr lang="en-US" altLang="en-PK">
                <a:solidFill>
                  <a:schemeClr val="bg1"/>
                </a:solidFill>
                <a:latin typeface="Arial" panose="020B0604020202020204" pitchFamily="34" charset="0"/>
              </a:rPr>
              <a:pPr algn="ctr" fontAlgn="base"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</a:pPr>
              <a:t>21</a:t>
            </a:fld>
            <a:endParaRPr lang="en-US" altLang="en-PK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DFA5E5A-5F65-0D05-0225-3BB843F54A3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75790" y="1486974"/>
            <a:ext cx="2292295" cy="121320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3" name="Rectangle 202">
            <a:extLst>
              <a:ext uri="{FF2B5EF4-FFF2-40B4-BE49-F238E27FC236}">
                <a16:creationId xmlns:a16="http://schemas.microsoft.com/office/drawing/2014/main" id="{33CD251C-A887-4D2F-925B-FC0971985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Rectangle 204">
            <a:extLst>
              <a:ext uri="{FF2B5EF4-FFF2-40B4-BE49-F238E27FC236}">
                <a16:creationId xmlns:a16="http://schemas.microsoft.com/office/drawing/2014/main" id="{B19D093C-27FB-4032-B282-42C4563F2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9454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35EE815E-1BD3-4777-B652-6D98825BF6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67290" y="681628"/>
            <a:ext cx="1128382" cy="847206"/>
            <a:chOff x="668003" y="1684057"/>
            <a:chExt cx="1128382" cy="847206"/>
          </a:xfrm>
        </p:grpSpPr>
        <p:sp>
          <p:nvSpPr>
            <p:cNvPr id="208" name="Freeform 5">
              <a:extLst>
                <a:ext uri="{FF2B5EF4-FFF2-40B4-BE49-F238E27FC236}">
                  <a16:creationId xmlns:a16="http://schemas.microsoft.com/office/drawing/2014/main" id="{E6692982-4A7D-4392-87CD-F0CD4B027D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8003" y="1935883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Freeform 5">
              <a:extLst>
                <a:ext uri="{FF2B5EF4-FFF2-40B4-BE49-F238E27FC236}">
                  <a16:creationId xmlns:a16="http://schemas.microsoft.com/office/drawing/2014/main" id="{196485F7-F277-4123-AC53-98EA4C8587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45893" y="1684057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2770" name="Title 1">
            <a:extLst>
              <a:ext uri="{FF2B5EF4-FFF2-40B4-BE49-F238E27FC236}">
                <a16:creationId xmlns:a16="http://schemas.microsoft.com/office/drawing/2014/main" id="{C75DD4F4-CF3D-4A3C-A8C7-3A9784FA5E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0667" y="1528834"/>
            <a:ext cx="3303265" cy="3917807"/>
          </a:xfrm>
        </p:spPr>
        <p:txBody>
          <a:bodyPr rtlCol="0" anchor="ctr">
            <a:normAutofit/>
          </a:bodyPr>
          <a:lstStyle/>
          <a:p>
            <a:pPr algn="ctr">
              <a:defRPr/>
            </a:pPr>
            <a:r>
              <a:rPr lang="en-US" altLang="en-PK" sz="3600" b="1" dirty="0">
                <a:solidFill>
                  <a:schemeClr val="bg1"/>
                </a:solidFill>
              </a:rPr>
              <a:t>Step 4: Manipulation</a:t>
            </a:r>
            <a:br>
              <a:rPr lang="en-US" altLang="en-PK" sz="3600" b="1" dirty="0">
                <a:solidFill>
                  <a:schemeClr val="bg1"/>
                </a:solidFill>
              </a:rPr>
            </a:br>
            <a:r>
              <a:rPr lang="en-US" altLang="en-PK" sz="3600" b="1" dirty="0">
                <a:solidFill>
                  <a:schemeClr val="bg1"/>
                </a:solidFill>
              </a:rPr>
              <a:t>or </a:t>
            </a:r>
            <a:br>
              <a:rPr lang="en-US" altLang="en-PK" sz="3600" b="1" dirty="0">
                <a:solidFill>
                  <a:schemeClr val="bg1"/>
                </a:solidFill>
              </a:rPr>
            </a:br>
            <a:r>
              <a:rPr lang="en-US" altLang="en-PK" sz="3600" b="1" dirty="0">
                <a:solidFill>
                  <a:schemeClr val="bg1"/>
                </a:solidFill>
              </a:rPr>
              <a:t>Intervention </a:t>
            </a:r>
          </a:p>
        </p:txBody>
      </p:sp>
      <p:graphicFrame>
        <p:nvGraphicFramePr>
          <p:cNvPr id="36872" name="Content Placeholder 2">
            <a:extLst>
              <a:ext uri="{FF2B5EF4-FFF2-40B4-BE49-F238E27FC236}">
                <a16:creationId xmlns:a16="http://schemas.microsoft.com/office/drawing/2014/main" id="{B9593161-E237-F428-FD2F-170460ABC03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694548" y="770475"/>
          <a:ext cx="7138060" cy="52250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6870" name="Slide Number Placeholder 3">
            <a:extLst>
              <a:ext uri="{FF2B5EF4-FFF2-40B4-BE49-F238E27FC236}">
                <a16:creationId xmlns:a16="http://schemas.microsoft.com/office/drawing/2014/main" id="{E5A83EE9-4857-487D-A501-B250153F1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1146536" y="6035040"/>
            <a:ext cx="548640" cy="548640"/>
          </a:xfrm>
          <a:prstGeom prst="ellipse">
            <a:avLst/>
          </a:prstGeom>
          <a:solidFill>
            <a:schemeClr val="tx1">
              <a:alpha val="80000"/>
            </a:scheme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  <a:norm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fld id="{921AE618-413A-4C33-8532-F3938EE923F4}" type="slidenum">
              <a:rPr lang="en-US" altLang="en-PK">
                <a:solidFill>
                  <a:schemeClr val="bg1"/>
                </a:solidFill>
                <a:latin typeface="Arial" panose="020B0604020202020204" pitchFamily="34" charset="0"/>
              </a:rPr>
              <a:pPr algn="ctr" fontAlgn="base"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</a:pPr>
              <a:t>22</a:t>
            </a:fld>
            <a:endParaRPr lang="en-US" altLang="en-PK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867555F-4324-506E-A15E-7AEB4B4F0AE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81637" y="17935"/>
            <a:ext cx="2292295" cy="121320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3" name="Rectangle 202">
            <a:extLst>
              <a:ext uri="{FF2B5EF4-FFF2-40B4-BE49-F238E27FC236}">
                <a16:creationId xmlns:a16="http://schemas.microsoft.com/office/drawing/2014/main" id="{33CD251C-A887-4D2F-925B-FC0971985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Rectangle 204">
            <a:extLst>
              <a:ext uri="{FF2B5EF4-FFF2-40B4-BE49-F238E27FC236}">
                <a16:creationId xmlns:a16="http://schemas.microsoft.com/office/drawing/2014/main" id="{B19D093C-27FB-4032-B282-42C4563F2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9454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35EE815E-1BD3-4777-B652-6D98825BF6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67290" y="681628"/>
            <a:ext cx="1128382" cy="847206"/>
            <a:chOff x="668003" y="1684057"/>
            <a:chExt cx="1128382" cy="847206"/>
          </a:xfrm>
        </p:grpSpPr>
        <p:sp>
          <p:nvSpPr>
            <p:cNvPr id="208" name="Freeform 5">
              <a:extLst>
                <a:ext uri="{FF2B5EF4-FFF2-40B4-BE49-F238E27FC236}">
                  <a16:creationId xmlns:a16="http://schemas.microsoft.com/office/drawing/2014/main" id="{E6692982-4A7D-4392-87CD-F0CD4B027D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8003" y="1935883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Freeform 5">
              <a:extLst>
                <a:ext uri="{FF2B5EF4-FFF2-40B4-BE49-F238E27FC236}">
                  <a16:creationId xmlns:a16="http://schemas.microsoft.com/office/drawing/2014/main" id="{196485F7-F277-4123-AC53-98EA4C8587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45893" y="1684057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3794" name="Title 1">
            <a:extLst>
              <a:ext uri="{FF2B5EF4-FFF2-40B4-BE49-F238E27FC236}">
                <a16:creationId xmlns:a16="http://schemas.microsoft.com/office/drawing/2014/main" id="{4B6A19AD-22D0-41BE-BF53-A8511DA0BD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7290" y="1166932"/>
            <a:ext cx="3582073" cy="4279709"/>
          </a:xfrm>
        </p:spPr>
        <p:txBody>
          <a:bodyPr rtlCol="0" anchor="ctr">
            <a:normAutofit/>
          </a:bodyPr>
          <a:lstStyle/>
          <a:p>
            <a:pPr>
              <a:defRPr/>
            </a:pPr>
            <a:r>
              <a:rPr lang="en-US" altLang="en-PK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 5: Follow up </a:t>
            </a:r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7B2300A9-D636-40E3-8774-26C00B48A4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3864" y="969899"/>
            <a:ext cx="5716988" cy="5065141"/>
          </a:xfrm>
        </p:spPr>
        <p:txBody>
          <a:bodyPr rtlCol="0" anchor="ctr">
            <a:normAutofit/>
          </a:bodyPr>
          <a:lstStyle/>
          <a:p>
            <a:pPr marL="0" indent="0">
              <a:spcBef>
                <a:spcPct val="50000"/>
              </a:spcBef>
              <a:buNone/>
              <a:defRPr/>
            </a:pPr>
            <a:r>
              <a:rPr lang="en-US" sz="2400" b="1" dirty="0">
                <a:cs typeface="Times New Roman" pitchFamily="18" charset="0"/>
              </a:rPr>
              <a:t>This implies examination of the members of both  experimental and control groups at:</a:t>
            </a:r>
          </a:p>
          <a:p>
            <a:pPr lvl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n-US" dirty="0">
                <a:cs typeface="Times New Roman" pitchFamily="18" charset="0"/>
              </a:rPr>
              <a:t>defined interval of </a:t>
            </a:r>
            <a:r>
              <a:rPr lang="en-US" b="1" dirty="0">
                <a:cs typeface="Times New Roman" pitchFamily="18" charset="0"/>
              </a:rPr>
              <a:t>time</a:t>
            </a:r>
            <a:r>
              <a:rPr lang="en-US" dirty="0">
                <a:cs typeface="Times New Roman" pitchFamily="18" charset="0"/>
              </a:rPr>
              <a:t>.</a:t>
            </a:r>
          </a:p>
          <a:p>
            <a:pPr lvl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n-US" dirty="0">
                <a:cs typeface="Times New Roman" pitchFamily="18" charset="0"/>
              </a:rPr>
              <a:t>in a </a:t>
            </a:r>
            <a:r>
              <a:rPr lang="en-US" b="1" dirty="0">
                <a:cs typeface="Times New Roman" pitchFamily="18" charset="0"/>
              </a:rPr>
              <a:t>standard  manner</a:t>
            </a:r>
            <a:r>
              <a:rPr lang="en-US" dirty="0">
                <a:cs typeface="Times New Roman" pitchFamily="18" charset="0"/>
              </a:rPr>
              <a:t>.</a:t>
            </a:r>
          </a:p>
          <a:p>
            <a:pPr lvl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n-US" dirty="0">
                <a:cs typeface="Times New Roman" pitchFamily="18" charset="0"/>
              </a:rPr>
              <a:t>with equal i</a:t>
            </a:r>
            <a:r>
              <a:rPr lang="en-US" b="1" dirty="0">
                <a:cs typeface="Times New Roman" pitchFamily="18" charset="0"/>
              </a:rPr>
              <a:t>ntensity</a:t>
            </a:r>
            <a:r>
              <a:rPr lang="en-US" dirty="0">
                <a:cs typeface="Times New Roman" pitchFamily="18" charset="0"/>
              </a:rPr>
              <a:t>.</a:t>
            </a:r>
          </a:p>
          <a:p>
            <a:pPr lvl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n-US" dirty="0">
                <a:cs typeface="Times New Roman" pitchFamily="18" charset="0"/>
              </a:rPr>
              <a:t>under the same given </a:t>
            </a:r>
            <a:r>
              <a:rPr lang="en-US" b="1" dirty="0">
                <a:cs typeface="Times New Roman" pitchFamily="18" charset="0"/>
              </a:rPr>
              <a:t>circumstances</a:t>
            </a:r>
            <a:r>
              <a:rPr lang="en-US" dirty="0">
                <a:cs typeface="Times New Roman" pitchFamily="18" charset="0"/>
              </a:rPr>
              <a:t>.</a:t>
            </a:r>
          </a:p>
          <a:p>
            <a:pPr lvl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n-US" dirty="0">
                <a:cs typeface="Times New Roman" pitchFamily="18" charset="0"/>
              </a:rPr>
              <a:t>in the </a:t>
            </a:r>
            <a:r>
              <a:rPr lang="en-US" b="1" dirty="0">
                <a:cs typeface="Times New Roman" pitchFamily="18" charset="0"/>
              </a:rPr>
              <a:t>same timeframe </a:t>
            </a:r>
            <a:r>
              <a:rPr lang="en-US" dirty="0">
                <a:cs typeface="Times New Roman" pitchFamily="18" charset="0"/>
              </a:rPr>
              <a:t>till final assessment of out come.</a:t>
            </a:r>
          </a:p>
          <a:p>
            <a:pPr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sz="2400" b="1" dirty="0">
              <a:cs typeface="Times New Roman" pitchFamily="18" charset="0"/>
            </a:endParaRPr>
          </a:p>
        </p:txBody>
      </p:sp>
      <p:sp>
        <p:nvSpPr>
          <p:cNvPr id="37894" name="Slide Number Placeholder 3">
            <a:extLst>
              <a:ext uri="{FF2B5EF4-FFF2-40B4-BE49-F238E27FC236}">
                <a16:creationId xmlns:a16="http://schemas.microsoft.com/office/drawing/2014/main" id="{EBF28F44-9A38-46BE-905D-EEF7D5574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1146536" y="6035040"/>
            <a:ext cx="548640" cy="548640"/>
          </a:xfrm>
          <a:prstGeom prst="ellipse">
            <a:avLst/>
          </a:prstGeom>
          <a:solidFill>
            <a:schemeClr val="tx1">
              <a:alpha val="80000"/>
            </a:scheme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  <a:norm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fld id="{924633E9-884C-4E1F-A13C-BCB763FE32CB}" type="slidenum">
              <a:rPr lang="en-US" altLang="en-PK">
                <a:solidFill>
                  <a:schemeClr val="bg1"/>
                </a:solidFill>
                <a:latin typeface="Arial" panose="020B0604020202020204" pitchFamily="34" charset="0"/>
              </a:rPr>
              <a:pPr algn="ctr" fontAlgn="base"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</a:pPr>
              <a:t>23</a:t>
            </a:fld>
            <a:endParaRPr lang="en-US" altLang="en-PK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7E0F9D8-5972-3E66-FAF5-B1A1847E9C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1495" y="1400412"/>
            <a:ext cx="2292295" cy="1213209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3" name="Rectangle 202">
            <a:extLst>
              <a:ext uri="{FF2B5EF4-FFF2-40B4-BE49-F238E27FC236}">
                <a16:creationId xmlns:a16="http://schemas.microsoft.com/office/drawing/2014/main" id="{33CD251C-A887-4D2F-925B-FC0971985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Rectangle 204">
            <a:extLst>
              <a:ext uri="{FF2B5EF4-FFF2-40B4-BE49-F238E27FC236}">
                <a16:creationId xmlns:a16="http://schemas.microsoft.com/office/drawing/2014/main" id="{B19D093C-27FB-4032-B282-42C4563F2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9454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35EE815E-1BD3-4777-B652-6D98825BF6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67290" y="681628"/>
            <a:ext cx="1128382" cy="847206"/>
            <a:chOff x="668003" y="1684057"/>
            <a:chExt cx="1128382" cy="847206"/>
          </a:xfrm>
        </p:grpSpPr>
        <p:sp>
          <p:nvSpPr>
            <p:cNvPr id="208" name="Freeform 5">
              <a:extLst>
                <a:ext uri="{FF2B5EF4-FFF2-40B4-BE49-F238E27FC236}">
                  <a16:creationId xmlns:a16="http://schemas.microsoft.com/office/drawing/2014/main" id="{E6692982-4A7D-4392-87CD-F0CD4B027D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8003" y="1935883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Freeform 5">
              <a:extLst>
                <a:ext uri="{FF2B5EF4-FFF2-40B4-BE49-F238E27FC236}">
                  <a16:creationId xmlns:a16="http://schemas.microsoft.com/office/drawing/2014/main" id="{196485F7-F277-4123-AC53-98EA4C8587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45893" y="1684057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4818" name="Title 1">
            <a:extLst>
              <a:ext uri="{FF2B5EF4-FFF2-40B4-BE49-F238E27FC236}">
                <a16:creationId xmlns:a16="http://schemas.microsoft.com/office/drawing/2014/main" id="{3B95F2F7-524C-496D-8E01-F55C86C873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0629" y="1166932"/>
            <a:ext cx="4358271" cy="4279709"/>
          </a:xfrm>
        </p:spPr>
        <p:txBody>
          <a:bodyPr rtlCol="0" anchor="ctr">
            <a:normAutofit/>
          </a:bodyPr>
          <a:lstStyle/>
          <a:p>
            <a:pPr>
              <a:defRPr/>
            </a:pPr>
            <a:r>
              <a:rPr lang="en-US" altLang="en-PK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 6: Assessment &amp; analysis </a:t>
            </a:r>
          </a:p>
        </p:txBody>
      </p:sp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D3808832-125D-4D40-BF75-08B56F7D3D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4548" y="1166933"/>
            <a:ext cx="7291804" cy="4721168"/>
          </a:xfrm>
        </p:spPr>
        <p:txBody>
          <a:bodyPr rtlCol="0" anchor="ctr">
            <a:noAutofit/>
          </a:bodyPr>
          <a:lstStyle/>
          <a:p>
            <a:pPr>
              <a:spcBef>
                <a:spcPct val="50000"/>
              </a:spcBef>
              <a:buNone/>
              <a:defRPr/>
            </a:pPr>
            <a:r>
              <a:rPr lang="en-US" sz="2400" dirty="0">
                <a:cs typeface="Times New Roman" pitchFamily="18" charset="0"/>
              </a:rPr>
              <a:t>  </a:t>
            </a:r>
          </a:p>
          <a:p>
            <a:pPr>
              <a:spcBef>
                <a:spcPct val="50000"/>
              </a:spcBef>
              <a:buNone/>
              <a:defRPr/>
            </a:pPr>
            <a:endParaRPr lang="en-US" sz="2400" dirty="0">
              <a:cs typeface="Times New Roman" pitchFamily="18" charset="0"/>
            </a:endParaRPr>
          </a:p>
          <a:p>
            <a:pPr>
              <a:spcBef>
                <a:spcPct val="50000"/>
              </a:spcBef>
              <a:buNone/>
              <a:defRPr/>
            </a:pPr>
            <a:endParaRPr lang="en-US" sz="2400" dirty="0">
              <a:cs typeface="Times New Roman" pitchFamily="18" charset="0"/>
            </a:endParaRPr>
          </a:p>
          <a:p>
            <a:pPr>
              <a:spcBef>
                <a:spcPct val="50000"/>
              </a:spcBef>
              <a:buNone/>
              <a:defRPr/>
            </a:pPr>
            <a:endParaRPr lang="en-US" sz="2400" dirty="0">
              <a:cs typeface="Times New Roman" pitchFamily="18" charset="0"/>
            </a:endParaRPr>
          </a:p>
          <a:p>
            <a:pPr>
              <a:spcBef>
                <a:spcPct val="50000"/>
              </a:spcBef>
              <a:buNone/>
              <a:defRPr/>
            </a:pPr>
            <a:r>
              <a:rPr lang="en-US" sz="2400" dirty="0">
                <a:cs typeface="Times New Roman" pitchFamily="18" charset="0"/>
              </a:rPr>
              <a:t>   The final step is assessment of the trial in terms of </a:t>
            </a:r>
          </a:p>
          <a:p>
            <a:pPr>
              <a:spcBef>
                <a:spcPct val="50000"/>
              </a:spcBef>
              <a:buNone/>
              <a:defRPr/>
            </a:pPr>
            <a:r>
              <a:rPr lang="en-US" sz="2400" dirty="0">
                <a:cs typeface="Times New Roman" pitchFamily="18" charset="0"/>
              </a:rPr>
              <a:t>	</a:t>
            </a:r>
            <a:r>
              <a:rPr lang="en-US" sz="2400" b="1" dirty="0">
                <a:highlight>
                  <a:srgbClr val="FFFF00"/>
                </a:highlight>
                <a:cs typeface="Times New Roman" pitchFamily="18" charset="0"/>
              </a:rPr>
              <a:t>a- Positive result </a:t>
            </a:r>
            <a:r>
              <a:rPr lang="en-US" sz="2400" dirty="0">
                <a:cs typeface="Times New Roman" pitchFamily="18" charset="0"/>
              </a:rPr>
              <a:t>i.e., beneficial outcomes of the new intervention such as reduced incidence, or severity of the disease, cost to the health service, or other appropriate outcome in the study and control groups. </a:t>
            </a:r>
          </a:p>
          <a:p>
            <a:pPr>
              <a:spcBef>
                <a:spcPct val="50000"/>
              </a:spcBef>
              <a:buNone/>
              <a:defRPr/>
            </a:pPr>
            <a:r>
              <a:rPr lang="en-US" sz="2400" dirty="0">
                <a:cs typeface="Times New Roman" pitchFamily="18" charset="0"/>
              </a:rPr>
              <a:t>    </a:t>
            </a:r>
            <a:r>
              <a:rPr lang="en-US" sz="2400" b="1" dirty="0">
                <a:highlight>
                  <a:srgbClr val="FFFF00"/>
                </a:highlight>
                <a:cs typeface="Times New Roman" pitchFamily="18" charset="0"/>
              </a:rPr>
              <a:t>b- Negative result </a:t>
            </a:r>
            <a:r>
              <a:rPr lang="en-US" sz="2400" dirty="0">
                <a:cs typeface="Times New Roman" pitchFamily="18" charset="0"/>
              </a:rPr>
              <a:t>i.e., severity and frequency of side effects and complications, if any, including death.</a:t>
            </a:r>
          </a:p>
          <a:p>
            <a:pPr>
              <a:spcBef>
                <a:spcPct val="50000"/>
              </a:spcBef>
              <a:buNone/>
              <a:defRPr/>
            </a:pPr>
            <a:r>
              <a:rPr lang="en-US" sz="2400" dirty="0">
                <a:solidFill>
                  <a:schemeClr val="accent2"/>
                </a:solidFill>
                <a:cs typeface="Times New Roman" pitchFamily="18" charset="0"/>
              </a:rPr>
              <a:t>	</a:t>
            </a:r>
          </a:p>
          <a:p>
            <a:pPr>
              <a:spcBef>
                <a:spcPct val="50000"/>
              </a:spcBef>
              <a:buNone/>
              <a:defRPr/>
            </a:pPr>
            <a:endParaRPr lang="en-US" sz="2400" dirty="0">
              <a:cs typeface="Times New Roman" pitchFamily="18" charset="0"/>
            </a:endParaRPr>
          </a:p>
          <a:p>
            <a:pPr>
              <a:spcBef>
                <a:spcPct val="50000"/>
              </a:spcBef>
              <a:buNone/>
              <a:defRPr/>
            </a:pPr>
            <a:endParaRPr lang="en-US" sz="2400" dirty="0">
              <a:cs typeface="Times New Roman" pitchFamily="18" charset="0"/>
            </a:endParaRPr>
          </a:p>
          <a:p>
            <a:pPr>
              <a:spcBef>
                <a:spcPct val="50000"/>
              </a:spcBef>
              <a:buNone/>
              <a:defRPr/>
            </a:pPr>
            <a:r>
              <a:rPr lang="en-US" sz="2400" dirty="0">
                <a:cs typeface="Times New Roman" pitchFamily="18" charset="0"/>
              </a:rPr>
              <a:t>	</a:t>
            </a:r>
          </a:p>
          <a:p>
            <a:pPr>
              <a:buFont typeface="Wingdings 3" charset="2"/>
              <a:buChar char=""/>
              <a:defRPr/>
            </a:pPr>
            <a:endParaRPr lang="en-US" sz="2400" dirty="0">
              <a:cs typeface="Times New Roman" pitchFamily="18" charset="0"/>
            </a:endParaRPr>
          </a:p>
        </p:txBody>
      </p:sp>
      <p:sp>
        <p:nvSpPr>
          <p:cNvPr id="38918" name="Slide Number Placeholder 3">
            <a:extLst>
              <a:ext uri="{FF2B5EF4-FFF2-40B4-BE49-F238E27FC236}">
                <a16:creationId xmlns:a16="http://schemas.microsoft.com/office/drawing/2014/main" id="{C6AD31C8-E950-4939-A027-6FA2E5B40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1146536" y="6035040"/>
            <a:ext cx="548640" cy="548640"/>
          </a:xfrm>
          <a:prstGeom prst="ellipse">
            <a:avLst/>
          </a:prstGeom>
          <a:solidFill>
            <a:schemeClr val="tx1">
              <a:alpha val="80000"/>
            </a:scheme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  <a:norm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fld id="{4500A4E1-ECC1-4E56-9CE6-405335687E66}" type="slidenum">
              <a:rPr lang="en-US" altLang="en-PK">
                <a:solidFill>
                  <a:schemeClr val="bg1"/>
                </a:solidFill>
                <a:latin typeface="Arial" panose="020B0604020202020204" pitchFamily="34" charset="0"/>
              </a:rPr>
              <a:pPr algn="ctr" fontAlgn="base"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</a:pPr>
              <a:t>24</a:t>
            </a:fld>
            <a:endParaRPr lang="en-US" altLang="en-PK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921F778-800D-CE07-1825-672B00FFB4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7826" y="315625"/>
            <a:ext cx="2292295" cy="1213209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9" name="Rectangle 138">
            <a:extLst>
              <a:ext uri="{FF2B5EF4-FFF2-40B4-BE49-F238E27FC236}">
                <a16:creationId xmlns:a16="http://schemas.microsoft.com/office/drawing/2014/main" id="{33CD251C-A887-4D2F-925B-FC0971985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B19D093C-27FB-4032-B282-42C4563F2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9454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35EE815E-1BD3-4777-B652-6D98825BF6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67290" y="681628"/>
            <a:ext cx="1128382" cy="847206"/>
            <a:chOff x="668003" y="1684057"/>
            <a:chExt cx="1128382" cy="847206"/>
          </a:xfrm>
        </p:grpSpPr>
        <p:sp>
          <p:nvSpPr>
            <p:cNvPr id="144" name="Freeform 5">
              <a:extLst>
                <a:ext uri="{FF2B5EF4-FFF2-40B4-BE49-F238E27FC236}">
                  <a16:creationId xmlns:a16="http://schemas.microsoft.com/office/drawing/2014/main" id="{E6692982-4A7D-4392-87CD-F0CD4B027D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8003" y="1935883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5">
              <a:extLst>
                <a:ext uri="{FF2B5EF4-FFF2-40B4-BE49-F238E27FC236}">
                  <a16:creationId xmlns:a16="http://schemas.microsoft.com/office/drawing/2014/main" id="{196485F7-F277-4123-AC53-98EA4C8587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45893" y="1684057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9938" name="Rectangle 2">
            <a:extLst>
              <a:ext uri="{FF2B5EF4-FFF2-40B4-BE49-F238E27FC236}">
                <a16:creationId xmlns:a16="http://schemas.microsoft.com/office/drawing/2014/main" id="{111EF133-15F8-4F66-88C6-852E1F7C4B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7290" y="1166932"/>
            <a:ext cx="3582073" cy="4279709"/>
          </a:xfrm>
        </p:spPr>
        <p:txBody>
          <a:bodyPr anchor="ctr">
            <a:normAutofit/>
          </a:bodyPr>
          <a:lstStyle/>
          <a:p>
            <a:r>
              <a:rPr lang="en-US" altLang="en-PK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Bias &amp; Blinding</a:t>
            </a:r>
          </a:p>
        </p:txBody>
      </p:sp>
      <p:graphicFrame>
        <p:nvGraphicFramePr>
          <p:cNvPr id="39944" name="Rectangle 3">
            <a:extLst>
              <a:ext uri="{FF2B5EF4-FFF2-40B4-BE49-F238E27FC236}">
                <a16:creationId xmlns:a16="http://schemas.microsoft.com/office/drawing/2014/main" id="{A73697C2-AE52-82AA-2D28-806B431AA9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5305501"/>
              </p:ext>
            </p:extLst>
          </p:nvPr>
        </p:nvGraphicFramePr>
        <p:xfrm>
          <a:off x="5614205" y="351227"/>
          <a:ext cx="5891490" cy="6232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9942" name="Slide Number Placeholder 3">
            <a:extLst>
              <a:ext uri="{FF2B5EF4-FFF2-40B4-BE49-F238E27FC236}">
                <a16:creationId xmlns:a16="http://schemas.microsoft.com/office/drawing/2014/main" id="{196D6462-05F4-4535-93B6-461DB8419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1146536" y="6035040"/>
            <a:ext cx="548640" cy="548640"/>
          </a:xfrm>
          <a:prstGeom prst="ellipse">
            <a:avLst/>
          </a:prstGeom>
          <a:solidFill>
            <a:schemeClr val="tx1">
              <a:alpha val="80000"/>
            </a:scheme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  <a:norm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fld id="{2EADAF83-9919-47F8-B2FA-563F7231F6AC}" type="slidenum">
              <a:rPr lang="en-US" altLang="en-PK">
                <a:solidFill>
                  <a:schemeClr val="bg1"/>
                </a:solidFill>
                <a:latin typeface="Arial" panose="020B0604020202020204" pitchFamily="34" charset="0"/>
              </a:rPr>
              <a:pPr algn="ctr" fontAlgn="base"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</a:pPr>
              <a:t>25</a:t>
            </a:fld>
            <a:endParaRPr lang="en-US" altLang="en-PK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0035FB-E8D7-1F83-619E-1781AEE9E4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16814" y="1204306"/>
            <a:ext cx="2292295" cy="1213209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Rectangle 137">
            <a:extLst>
              <a:ext uri="{FF2B5EF4-FFF2-40B4-BE49-F238E27FC236}">
                <a16:creationId xmlns:a16="http://schemas.microsoft.com/office/drawing/2014/main" id="{0B761509-3B9A-49A6-A84B-C3D868116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0" name="Freeform: Shape 139">
            <a:extLst>
              <a:ext uri="{FF2B5EF4-FFF2-40B4-BE49-F238E27FC236}">
                <a16:creationId xmlns:a16="http://schemas.microsoft.com/office/drawing/2014/main" id="{91DE43FD-EB47-414A-B0AB-169B0FFFA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272922" cy="6858000"/>
          </a:xfrm>
          <a:custGeom>
            <a:avLst/>
            <a:gdLst>
              <a:gd name="connsiteX0" fmla="*/ 0 w 9272922"/>
              <a:gd name="connsiteY0" fmla="*/ 0 h 6858000"/>
              <a:gd name="connsiteX1" fmla="*/ 1733417 w 9272922"/>
              <a:gd name="connsiteY1" fmla="*/ 0 h 6858000"/>
              <a:gd name="connsiteX2" fmla="*/ 3307976 w 9272922"/>
              <a:gd name="connsiteY2" fmla="*/ 0 h 6858000"/>
              <a:gd name="connsiteX3" fmla="*/ 8126249 w 9272922"/>
              <a:gd name="connsiteY3" fmla="*/ 0 h 6858000"/>
              <a:gd name="connsiteX4" fmla="*/ 8138896 w 9272922"/>
              <a:gd name="connsiteY4" fmla="*/ 31774 h 6858000"/>
              <a:gd name="connsiteX5" fmla="*/ 9193904 w 9272922"/>
              <a:gd name="connsiteY5" fmla="*/ 2682457 h 6858000"/>
              <a:gd name="connsiteX6" fmla="*/ 9193904 w 9272922"/>
              <a:gd name="connsiteY6" fmla="*/ 3752208 h 6858000"/>
              <a:gd name="connsiteX7" fmla="*/ 8036400 w 9272922"/>
              <a:gd name="connsiteY7" fmla="*/ 6660411 h 6858000"/>
              <a:gd name="connsiteX8" fmla="*/ 7957938 w 9272922"/>
              <a:gd name="connsiteY8" fmla="*/ 6857542 h 6858000"/>
              <a:gd name="connsiteX9" fmla="*/ 3307976 w 9272922"/>
              <a:gd name="connsiteY9" fmla="*/ 6857542 h 6858000"/>
              <a:gd name="connsiteX10" fmla="*/ 3307976 w 9272922"/>
              <a:gd name="connsiteY10" fmla="*/ 6858000 h 6858000"/>
              <a:gd name="connsiteX11" fmla="*/ 0 w 9272922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72922" h="6858000">
                <a:moveTo>
                  <a:pt x="0" y="0"/>
                </a:moveTo>
                <a:lnTo>
                  <a:pt x="1733417" y="0"/>
                </a:lnTo>
                <a:lnTo>
                  <a:pt x="3307976" y="0"/>
                </a:lnTo>
                <a:lnTo>
                  <a:pt x="8126249" y="0"/>
                </a:lnTo>
                <a:lnTo>
                  <a:pt x="8138896" y="31774"/>
                </a:lnTo>
                <a:cubicBezTo>
                  <a:pt x="9193904" y="2682457"/>
                  <a:pt x="9193904" y="2682457"/>
                  <a:pt x="9193904" y="2682457"/>
                </a:cubicBezTo>
                <a:cubicBezTo>
                  <a:pt x="9299262" y="2988100"/>
                  <a:pt x="9299262" y="3446565"/>
                  <a:pt x="9193904" y="3752208"/>
                </a:cubicBezTo>
                <a:cubicBezTo>
                  <a:pt x="8709916" y="4968215"/>
                  <a:pt x="8331802" y="5918220"/>
                  <a:pt x="8036400" y="6660411"/>
                </a:cubicBezTo>
                <a:lnTo>
                  <a:pt x="7957938" y="6857542"/>
                </a:lnTo>
                <a:lnTo>
                  <a:pt x="3307976" y="6857542"/>
                </a:lnTo>
                <a:lnTo>
                  <a:pt x="3307976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3554" name="Picture 2" descr="blind">
            <a:extLst>
              <a:ext uri="{FF2B5EF4-FFF2-40B4-BE49-F238E27FC236}">
                <a16:creationId xmlns:a16="http://schemas.microsoft.com/office/drawing/2014/main" id="{FD1FF622-E741-4F6E-BAE7-573C1E092B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175158" y="643466"/>
            <a:ext cx="5984540" cy="5566833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</p:pic>
      <p:grpSp>
        <p:nvGrpSpPr>
          <p:cNvPr id="142" name="Group 141">
            <a:extLst>
              <a:ext uri="{FF2B5EF4-FFF2-40B4-BE49-F238E27FC236}">
                <a16:creationId xmlns:a16="http://schemas.microsoft.com/office/drawing/2014/main" id="{58495BCC-CE77-4CC2-952E-846F41119F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60561" y="1075188"/>
            <a:ext cx="1562267" cy="1172973"/>
            <a:chOff x="9160561" y="1075188"/>
            <a:chExt cx="1562267" cy="1172973"/>
          </a:xfrm>
        </p:grpSpPr>
        <p:sp>
          <p:nvSpPr>
            <p:cNvPr id="143" name="Freeform 5">
              <a:extLst>
                <a:ext uri="{FF2B5EF4-FFF2-40B4-BE49-F238E27FC236}">
                  <a16:creationId xmlns:a16="http://schemas.microsoft.com/office/drawing/2014/main" id="{1B42538B-E30F-4967-A6C1-8EBA775F4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423846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5">
              <a:extLst>
                <a:ext uri="{FF2B5EF4-FFF2-40B4-BE49-F238E27FC236}">
                  <a16:creationId xmlns:a16="http://schemas.microsoft.com/office/drawing/2014/main" id="{9A6BD9AC-4DE7-4B20-8547-4E3B375C21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75188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1989" name="Slide Number Placeholder 2">
            <a:extLst>
              <a:ext uri="{FF2B5EF4-FFF2-40B4-BE49-F238E27FC236}">
                <a16:creationId xmlns:a16="http://schemas.microsoft.com/office/drawing/2014/main" id="{DE345FD5-6314-4A49-9C63-BD70CDFCA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1146536" y="6035040"/>
            <a:ext cx="548640" cy="548640"/>
          </a:xfrm>
          <a:prstGeom prst="ellipse">
            <a:avLst/>
          </a:prstGeom>
          <a:solidFill>
            <a:schemeClr val="bg1">
              <a:alpha val="80000"/>
            </a:scheme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fld id="{CCDA4050-FD99-4D21-8054-3D1BF5B98822}" type="slidenum">
              <a:rPr lang="en-US" altLang="en-PK">
                <a:solidFill>
                  <a:schemeClr val="tx1"/>
                </a:solidFill>
                <a:latin typeface="+mn-lt"/>
              </a:rPr>
              <a:pPr algn="ctr" fontAlgn="base"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</a:pPr>
              <a:t>26</a:t>
            </a:fld>
            <a:endParaRPr lang="en-US" altLang="en-PK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EB9132D-C860-EB33-8CB7-0031160C31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4513" y="2645374"/>
            <a:ext cx="2292295" cy="1213209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9" name="Rectangle 138">
            <a:extLst>
              <a:ext uri="{FF2B5EF4-FFF2-40B4-BE49-F238E27FC236}">
                <a16:creationId xmlns:a16="http://schemas.microsoft.com/office/drawing/2014/main" id="{33CD251C-A887-4D2F-925B-FC0971985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B19D093C-27FB-4032-B282-42C4563F2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9454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35EE815E-1BD3-4777-B652-6D98825BF6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67290" y="681628"/>
            <a:ext cx="1128382" cy="847206"/>
            <a:chOff x="668003" y="1684057"/>
            <a:chExt cx="1128382" cy="847206"/>
          </a:xfrm>
        </p:grpSpPr>
        <p:sp>
          <p:nvSpPr>
            <p:cNvPr id="144" name="Freeform 5">
              <a:extLst>
                <a:ext uri="{FF2B5EF4-FFF2-40B4-BE49-F238E27FC236}">
                  <a16:creationId xmlns:a16="http://schemas.microsoft.com/office/drawing/2014/main" id="{E6692982-4A7D-4392-87CD-F0CD4B027D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8003" y="1935883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5">
              <a:extLst>
                <a:ext uri="{FF2B5EF4-FFF2-40B4-BE49-F238E27FC236}">
                  <a16:creationId xmlns:a16="http://schemas.microsoft.com/office/drawing/2014/main" id="{196485F7-F277-4123-AC53-98EA4C8587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45893" y="1684057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0962" name="Rectangle 2">
            <a:extLst>
              <a:ext uri="{FF2B5EF4-FFF2-40B4-BE49-F238E27FC236}">
                <a16:creationId xmlns:a16="http://schemas.microsoft.com/office/drawing/2014/main" id="{A048DD65-3EF0-4D34-B558-765D23AFCE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7290" y="1166932"/>
            <a:ext cx="3582073" cy="4279709"/>
          </a:xfrm>
        </p:spPr>
        <p:txBody>
          <a:bodyPr anchor="ctr">
            <a:normAutofit/>
          </a:bodyPr>
          <a:lstStyle/>
          <a:p>
            <a:r>
              <a:rPr lang="en-US" altLang="en-PK" sz="36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Blinding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5691B444-14E8-4371-BD1A-12ACAE7DFD7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534846" y="917415"/>
            <a:ext cx="6001128" cy="5117626"/>
          </a:xfrm>
        </p:spPr>
        <p:txBody>
          <a:bodyPr rtlCol="0" anchor="ctr">
            <a:normAutofit/>
          </a:bodyPr>
          <a:lstStyle/>
          <a:p>
            <a:pPr>
              <a:buNone/>
              <a:defRPr/>
            </a:pPr>
            <a:r>
              <a:rPr lang="en-US" sz="2400" dirty="0">
                <a:cs typeface="Times New Roman" pitchFamily="18" charset="0"/>
              </a:rPr>
              <a:t>	</a:t>
            </a:r>
          </a:p>
          <a:p>
            <a:pPr>
              <a:buNone/>
              <a:defRPr/>
            </a:pPr>
            <a:r>
              <a:rPr lang="en-US" sz="2400" dirty="0">
                <a:cs typeface="Times New Roman" pitchFamily="18" charset="0"/>
              </a:rPr>
              <a:t>It can be done in three ways;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400" dirty="0">
                <a:cs typeface="Times New Roman" pitchFamily="18" charset="0"/>
              </a:rPr>
              <a:t>Single blind trial (subjects not aware)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400" dirty="0">
                <a:cs typeface="Times New Roman" pitchFamily="18" charset="0"/>
              </a:rPr>
              <a:t>Double blind trial (doctors &amp; participants not aware)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400" dirty="0">
                <a:cs typeface="Times New Roman" pitchFamily="18" charset="0"/>
              </a:rPr>
              <a:t>Triple blind trial  (participants, investigator &amp; analyzers not aware)</a:t>
            </a:r>
          </a:p>
          <a:p>
            <a:pPr>
              <a:buNone/>
              <a:defRPr/>
            </a:pPr>
            <a:r>
              <a:rPr lang="en-US" sz="2400" dirty="0">
                <a:cs typeface="Times New Roman" pitchFamily="18" charset="0"/>
              </a:rPr>
              <a:t> </a:t>
            </a:r>
          </a:p>
          <a:p>
            <a:pPr>
              <a:buNone/>
              <a:defRPr/>
            </a:pPr>
            <a:r>
              <a:rPr lang="en-US" sz="2400" dirty="0">
                <a:solidFill>
                  <a:srgbClr val="C00000"/>
                </a:solidFill>
                <a:cs typeface="Times New Roman" pitchFamily="18" charset="0"/>
              </a:rPr>
              <a:t>  Double blinding </a:t>
            </a:r>
            <a:r>
              <a:rPr lang="en-US" sz="2400" dirty="0">
                <a:cs typeface="Times New Roman" pitchFamily="18" charset="0"/>
              </a:rPr>
              <a:t>is the most frequently used method</a:t>
            </a:r>
          </a:p>
          <a:p>
            <a:pPr>
              <a:buFont typeface="Wingdings 3" charset="2"/>
              <a:buChar char=""/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6" name="Slide Number Placeholder 3">
            <a:extLst>
              <a:ext uri="{FF2B5EF4-FFF2-40B4-BE49-F238E27FC236}">
                <a16:creationId xmlns:a16="http://schemas.microsoft.com/office/drawing/2014/main" id="{107869C2-DAD6-4281-AFBA-4BECF9D7C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1146536" y="6035040"/>
            <a:ext cx="548640" cy="548640"/>
          </a:xfrm>
          <a:prstGeom prst="ellipse">
            <a:avLst/>
          </a:prstGeom>
          <a:solidFill>
            <a:schemeClr val="tx1">
              <a:alpha val="80000"/>
            </a:scheme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  <a:norm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fld id="{5BBD8DBF-19E9-4066-8C9F-1A46012457C4}" type="slidenum">
              <a:rPr lang="en-US" altLang="en-PK">
                <a:solidFill>
                  <a:schemeClr val="bg1"/>
                </a:solidFill>
                <a:latin typeface="Arial" panose="020B0604020202020204" pitchFamily="34" charset="0"/>
              </a:rPr>
              <a:pPr algn="ctr" fontAlgn="base"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</a:pPr>
              <a:t>27</a:t>
            </a:fld>
            <a:endParaRPr lang="en-US" altLang="en-PK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9A89D8A-C5B0-9F8B-613B-BDF44117F7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934" y="1626491"/>
            <a:ext cx="2292295" cy="1213209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0" name="Rectangle 139">
            <a:extLst>
              <a:ext uri="{FF2B5EF4-FFF2-40B4-BE49-F238E27FC236}">
                <a16:creationId xmlns:a16="http://schemas.microsoft.com/office/drawing/2014/main" id="{33CD251C-A887-4D2F-925B-FC0971985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B19D093C-27FB-4032-B282-42C4563F2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9454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35EE815E-1BD3-4777-B652-6D98825BF6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67290" y="681628"/>
            <a:ext cx="1128382" cy="847206"/>
            <a:chOff x="668003" y="1684057"/>
            <a:chExt cx="1128382" cy="847206"/>
          </a:xfrm>
        </p:grpSpPr>
        <p:sp>
          <p:nvSpPr>
            <p:cNvPr id="145" name="Freeform 5">
              <a:extLst>
                <a:ext uri="{FF2B5EF4-FFF2-40B4-BE49-F238E27FC236}">
                  <a16:creationId xmlns:a16="http://schemas.microsoft.com/office/drawing/2014/main" id="{E6692982-4A7D-4392-87CD-F0CD4B027D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8003" y="1935883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5">
              <a:extLst>
                <a:ext uri="{FF2B5EF4-FFF2-40B4-BE49-F238E27FC236}">
                  <a16:creationId xmlns:a16="http://schemas.microsoft.com/office/drawing/2014/main" id="{196485F7-F277-4123-AC53-98EA4C8587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45893" y="1684057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9938" name="Title 1">
            <a:extLst>
              <a:ext uri="{FF2B5EF4-FFF2-40B4-BE49-F238E27FC236}">
                <a16:creationId xmlns:a16="http://schemas.microsoft.com/office/drawing/2014/main" id="{F98A5EA4-3BDB-4AB1-9E67-DC3BDE21FB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166932"/>
            <a:ext cx="4349363" cy="4279709"/>
          </a:xfrm>
        </p:spPr>
        <p:txBody>
          <a:bodyPr rtlCol="0" anchor="ctr">
            <a:normAutofit/>
          </a:bodyPr>
          <a:lstStyle/>
          <a:p>
            <a:pPr algn="ctr">
              <a:defRPr/>
            </a:pPr>
            <a:r>
              <a:rPr lang="en-US" altLang="en-PK" sz="3600" b="1" dirty="0">
                <a:solidFill>
                  <a:schemeClr val="bg1"/>
                </a:solidFill>
              </a:rPr>
              <a:t>Designs &amp; Types of RCTs</a:t>
            </a: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AD6C0044-8874-4013-8FFF-C9F575AC1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7252" y="339835"/>
            <a:ext cx="6831931" cy="6178329"/>
          </a:xfrm>
        </p:spPr>
        <p:txBody>
          <a:bodyPr rtlCol="0" anchor="ctr">
            <a:noAutofit/>
          </a:bodyPr>
          <a:lstStyle/>
          <a:p>
            <a:pPr marL="609600" indent="-609600">
              <a:buNone/>
              <a:defRPr/>
            </a:pPr>
            <a:endParaRPr lang="en-US" sz="2000" b="1" dirty="0"/>
          </a:p>
          <a:p>
            <a:pPr marL="609600" indent="-609600">
              <a:buNone/>
              <a:defRPr/>
            </a:pPr>
            <a:endParaRPr lang="en-US" sz="2000" b="1" dirty="0"/>
          </a:p>
          <a:p>
            <a:pPr marL="609600" indent="-609600">
              <a:buNone/>
              <a:defRPr/>
            </a:pPr>
            <a:endParaRPr lang="en-US" sz="2000" b="1" dirty="0"/>
          </a:p>
          <a:p>
            <a:pPr marL="609600" indent="-609600">
              <a:buNone/>
              <a:defRPr/>
            </a:pPr>
            <a:endParaRPr lang="en-US" sz="2000" b="1" dirty="0"/>
          </a:p>
          <a:p>
            <a:pPr marL="609600" indent="-609600">
              <a:buNone/>
              <a:defRPr/>
            </a:pPr>
            <a:endParaRPr lang="en-US" sz="2000" b="1" dirty="0"/>
          </a:p>
          <a:p>
            <a:pPr>
              <a:defRPr/>
            </a:pPr>
            <a:r>
              <a:rPr lang="en-US" sz="2400" b="1" dirty="0"/>
              <a:t>Designs of RCTs </a:t>
            </a:r>
            <a:endParaRPr lang="en-US" sz="2400" dirty="0"/>
          </a:p>
          <a:p>
            <a:pPr marL="1009650" lvl="1" indent="-609600">
              <a:buFontTx/>
              <a:buAutoNum type="romanLcPeriod"/>
              <a:defRPr/>
            </a:pPr>
            <a:r>
              <a:rPr lang="en-US" dirty="0"/>
              <a:t>Parallel design </a:t>
            </a:r>
          </a:p>
          <a:p>
            <a:pPr marL="1009650" lvl="1" indent="-609600">
              <a:buFontTx/>
              <a:buAutoNum type="romanLcPeriod"/>
              <a:defRPr/>
            </a:pPr>
            <a:r>
              <a:rPr lang="en-US" dirty="0"/>
              <a:t>Cross over design</a:t>
            </a:r>
          </a:p>
          <a:p>
            <a:pPr>
              <a:defRPr/>
            </a:pPr>
            <a:r>
              <a:rPr lang="en-US" sz="2400" b="1" dirty="0"/>
              <a:t>Types of RCTs: </a:t>
            </a:r>
          </a:p>
          <a:p>
            <a:pPr marL="1409700" lvl="2" indent="-609600">
              <a:buFontTx/>
              <a:buAutoNum type="arabicPeriod"/>
              <a:defRPr/>
            </a:pPr>
            <a:r>
              <a:rPr lang="en-US" sz="2400" b="1" dirty="0"/>
              <a:t>Clinical trials- </a:t>
            </a:r>
            <a:r>
              <a:rPr lang="en-US" sz="2400" dirty="0"/>
              <a:t>Patients are study unit                                                                      </a:t>
            </a:r>
            <a:r>
              <a:rPr lang="en-US" sz="2400" b="1" dirty="0"/>
              <a:t>Mostly used to test-</a:t>
            </a:r>
            <a:r>
              <a:rPr lang="en-US" sz="2400" dirty="0"/>
              <a:t> therapeutic intervention…</a:t>
            </a:r>
          </a:p>
          <a:p>
            <a:pPr marL="1409700" lvl="2" indent="-609600">
              <a:buFontTx/>
              <a:buAutoNum type="arabicPeriod"/>
              <a:defRPr/>
            </a:pPr>
            <a:r>
              <a:rPr lang="en-US" sz="2400" b="1" dirty="0"/>
              <a:t>Preventive </a:t>
            </a:r>
            <a:r>
              <a:rPr lang="en-US" sz="2400" dirty="0"/>
              <a:t>trials-Healthy subjects are study units                                                            </a:t>
            </a:r>
          </a:p>
          <a:p>
            <a:pPr marL="1409700" lvl="2" indent="-609600">
              <a:buFontTx/>
              <a:buAutoNum type="arabicPeriod"/>
              <a:defRPr/>
            </a:pPr>
            <a:r>
              <a:rPr lang="en-US" sz="2400" b="1" dirty="0"/>
              <a:t>Risk factors trials (</a:t>
            </a:r>
            <a:r>
              <a:rPr lang="en-US" sz="2400" dirty="0"/>
              <a:t>preventive trials)</a:t>
            </a:r>
            <a:r>
              <a:rPr lang="en-US" sz="2400" b="1" dirty="0"/>
              <a:t>-</a:t>
            </a:r>
            <a:r>
              <a:rPr lang="en-US" sz="2400" dirty="0"/>
              <a:t>persons at higher risk  of certain disease are study units.</a:t>
            </a:r>
            <a:r>
              <a:rPr lang="en-US" sz="2400" b="1" dirty="0"/>
              <a:t> </a:t>
            </a:r>
          </a:p>
          <a:p>
            <a:pPr marL="1409700" lvl="2" indent="-609600">
              <a:buFontTx/>
              <a:buAutoNum type="arabicPeriod"/>
              <a:defRPr/>
            </a:pPr>
            <a:r>
              <a:rPr lang="en-US" sz="2400" b="1" dirty="0"/>
              <a:t>Cessation experiment                                                                                                       </a:t>
            </a:r>
            <a:r>
              <a:rPr lang="en-US" sz="2400" dirty="0"/>
              <a:t>(smoking cessation, change of profession like radiations exposure )</a:t>
            </a:r>
          </a:p>
          <a:p>
            <a:pPr marL="1409700" lvl="2" indent="-609600">
              <a:buFontTx/>
              <a:buAutoNum type="arabicPeriod"/>
              <a:defRPr/>
            </a:pPr>
            <a:r>
              <a:rPr lang="en-US" sz="2400" b="1" dirty="0"/>
              <a:t>Trial of etiological agents </a:t>
            </a:r>
            <a:endParaRPr lang="en-US" sz="2400" dirty="0"/>
          </a:p>
          <a:p>
            <a:pPr marL="1409700" lvl="2" indent="-609600">
              <a:buFontTx/>
              <a:buAutoNum type="arabicPeriod"/>
              <a:defRPr/>
            </a:pPr>
            <a:r>
              <a:rPr lang="en-US" sz="2400" b="1" dirty="0"/>
              <a:t>Evaluation of health services                                   </a:t>
            </a:r>
          </a:p>
          <a:p>
            <a:pPr marL="609600" indent="-609600">
              <a:buFontTx/>
              <a:buAutoNum type="arabicPeriod"/>
              <a:defRPr/>
            </a:pPr>
            <a:endParaRPr lang="en-US" sz="2000" dirty="0"/>
          </a:p>
          <a:p>
            <a:pPr marL="609600" indent="-609600">
              <a:buNone/>
              <a:defRPr/>
            </a:pPr>
            <a:r>
              <a:rPr lang="en-US" sz="2000" dirty="0"/>
              <a:t>	</a:t>
            </a:r>
          </a:p>
          <a:p>
            <a:pPr marL="1409700" lvl="2" indent="-609600">
              <a:buNone/>
              <a:defRPr/>
            </a:pPr>
            <a:r>
              <a:rPr lang="en-US" dirty="0"/>
              <a:t> </a:t>
            </a:r>
          </a:p>
          <a:p>
            <a:pPr marL="609600" indent="-609600">
              <a:buFont typeface="Wingdings 3" charset="2"/>
              <a:buChar char=""/>
              <a:defRPr/>
            </a:pPr>
            <a:endParaRPr lang="en-US" sz="2000" dirty="0"/>
          </a:p>
        </p:txBody>
      </p:sp>
      <p:sp>
        <p:nvSpPr>
          <p:cNvPr id="44038" name="Slide Number Placeholder 3">
            <a:extLst>
              <a:ext uri="{FF2B5EF4-FFF2-40B4-BE49-F238E27FC236}">
                <a16:creationId xmlns:a16="http://schemas.microsoft.com/office/drawing/2014/main" id="{AF76878A-2D17-4822-BCF3-BD5AB7BBC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1146536" y="6035040"/>
            <a:ext cx="548640" cy="548640"/>
          </a:xfrm>
          <a:prstGeom prst="ellipse">
            <a:avLst/>
          </a:prstGeom>
          <a:solidFill>
            <a:schemeClr val="tx1">
              <a:alpha val="80000"/>
            </a:scheme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  <a:norm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fld id="{7AFF285C-37B3-4A33-AF5A-74E7B131C2F4}" type="slidenum">
              <a:rPr lang="en-US" altLang="en-PK" smtClean="0">
                <a:solidFill>
                  <a:schemeClr val="bg1"/>
                </a:solidFill>
                <a:latin typeface="Arial" panose="020B0604020202020204" pitchFamily="34" charset="0"/>
              </a:rPr>
              <a:pPr algn="ctr" fontAlgn="base"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</a:pPr>
              <a:t>28</a:t>
            </a:fld>
            <a:endParaRPr lang="en-US" altLang="en-PK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CA81AB8-C889-F1FC-968C-B17A0BD8F5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3425" y="1120657"/>
            <a:ext cx="2292295" cy="1213209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id="{33CD251C-A887-4D2F-925B-FC0971985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B19D093C-27FB-4032-B282-42C4563F2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9454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35EE815E-1BD3-4777-B652-6D98825BF6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67290" y="681628"/>
            <a:ext cx="1128382" cy="847206"/>
            <a:chOff x="668003" y="1684057"/>
            <a:chExt cx="1128382" cy="847206"/>
          </a:xfrm>
        </p:grpSpPr>
        <p:sp>
          <p:nvSpPr>
            <p:cNvPr id="81" name="Freeform 5">
              <a:extLst>
                <a:ext uri="{FF2B5EF4-FFF2-40B4-BE49-F238E27FC236}">
                  <a16:creationId xmlns:a16="http://schemas.microsoft.com/office/drawing/2014/main" id="{E6692982-4A7D-4392-87CD-F0CD4B027D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8003" y="1935883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5">
              <a:extLst>
                <a:ext uri="{FF2B5EF4-FFF2-40B4-BE49-F238E27FC236}">
                  <a16:creationId xmlns:a16="http://schemas.microsoft.com/office/drawing/2014/main" id="{196485F7-F277-4123-AC53-98EA4C8587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45893" y="1684057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5058" name="Title 1">
            <a:extLst>
              <a:ext uri="{FF2B5EF4-FFF2-40B4-BE49-F238E27FC236}">
                <a16:creationId xmlns:a16="http://schemas.microsoft.com/office/drawing/2014/main" id="{DF0620D0-E1EA-43D8-A128-6C8AE8C8D6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8454" y="1166932"/>
            <a:ext cx="3930909" cy="4279709"/>
          </a:xfrm>
        </p:spPr>
        <p:txBody>
          <a:bodyPr anchor="ctr">
            <a:normAutofit/>
          </a:bodyPr>
          <a:lstStyle/>
          <a:p>
            <a:pPr algn="ctr"/>
            <a:r>
              <a:rPr lang="en-US" altLang="en-PK" sz="3600" b="1" dirty="0">
                <a:solidFill>
                  <a:schemeClr val="bg1"/>
                </a:solidFill>
              </a:rPr>
              <a:t>Non- Randomized experimental studies </a:t>
            </a:r>
            <a:endParaRPr lang="en-US" altLang="en-PK" sz="3600" dirty="0">
              <a:solidFill>
                <a:schemeClr val="bg1"/>
              </a:solidFill>
            </a:endParaRP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4C0A593B-DF65-4913-B541-B48A95BF7B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2437" y="658678"/>
            <a:ext cx="6303263" cy="5793972"/>
          </a:xfrm>
        </p:spPr>
        <p:txBody>
          <a:bodyPr rtlCol="0" anchor="ctr">
            <a:normAutofit/>
          </a:bodyPr>
          <a:lstStyle/>
          <a:p>
            <a:pPr>
              <a:defRPr/>
            </a:pPr>
            <a:r>
              <a:rPr lang="en-US" sz="2000" dirty="0"/>
              <a:t>       </a:t>
            </a:r>
            <a:r>
              <a:rPr lang="en-US" sz="2400" b="1" dirty="0"/>
              <a:t>S</a:t>
            </a:r>
            <a:r>
              <a:rPr lang="en-US" sz="2400" dirty="0"/>
              <a:t>trict randomization is not followed</a:t>
            </a:r>
            <a:endParaRPr lang="en-US" sz="2400" b="1" dirty="0"/>
          </a:p>
          <a:p>
            <a:pPr marL="609600" indent="-609600">
              <a:buFontTx/>
              <a:buAutoNum type="romanLcPeriod"/>
              <a:defRPr/>
            </a:pPr>
            <a:r>
              <a:rPr lang="en-US" sz="2400" b="1" dirty="0"/>
              <a:t>Uncontrolled trials </a:t>
            </a:r>
            <a:r>
              <a:rPr lang="en-US" sz="2400" dirty="0"/>
              <a:t>( no control group but historical controls):  </a:t>
            </a:r>
            <a:r>
              <a:rPr lang="en-US" sz="2400" b="1" dirty="0"/>
              <a:t>                                                 </a:t>
            </a:r>
            <a:r>
              <a:rPr lang="en-US" sz="2400" dirty="0"/>
              <a:t>Screening tests benefits trials..</a:t>
            </a:r>
            <a:r>
              <a:rPr lang="en-US" sz="2400" dirty="0" err="1"/>
              <a:t>e.g</a:t>
            </a:r>
            <a:r>
              <a:rPr lang="en-US" sz="2400" dirty="0"/>
              <a:t>. Pap test in Ca-cervix. </a:t>
            </a:r>
            <a:r>
              <a:rPr lang="en-US" sz="2400" b="1" dirty="0"/>
              <a:t> </a:t>
            </a:r>
          </a:p>
          <a:p>
            <a:pPr marL="609600" indent="-609600">
              <a:buFontTx/>
              <a:buAutoNum type="romanLcPeriod"/>
              <a:defRPr/>
            </a:pPr>
            <a:r>
              <a:rPr lang="en-US" sz="2400" b="1" dirty="0"/>
              <a:t> Natural experiments                                                        </a:t>
            </a:r>
            <a:r>
              <a:rPr lang="en-US" sz="2400" dirty="0"/>
              <a:t>(Migrants studies, Disasters like Chernobyl atomic fallouts-radiation exposure outcome study, earthquake , COVID-19 Pandemic )</a:t>
            </a:r>
          </a:p>
          <a:p>
            <a:pPr marL="609600" indent="-609600">
              <a:buFontTx/>
              <a:buAutoNum type="romanLcPeriod"/>
              <a:defRPr/>
            </a:pPr>
            <a:r>
              <a:rPr lang="en-US" sz="2400" b="1" dirty="0"/>
              <a:t>Before and after comparison with/without control studies </a:t>
            </a:r>
            <a:r>
              <a:rPr lang="en-US" sz="2400" dirty="0"/>
              <a:t>(Preventive interventions---hands washing and frequency of GI disorders)</a:t>
            </a:r>
          </a:p>
        </p:txBody>
      </p:sp>
      <p:sp>
        <p:nvSpPr>
          <p:cNvPr id="45062" name="Slide Number Placeholder 3">
            <a:extLst>
              <a:ext uri="{FF2B5EF4-FFF2-40B4-BE49-F238E27FC236}">
                <a16:creationId xmlns:a16="http://schemas.microsoft.com/office/drawing/2014/main" id="{5D61E51C-B244-48A0-8E88-2C970A82E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1146536" y="6035040"/>
            <a:ext cx="548640" cy="548640"/>
          </a:xfrm>
          <a:prstGeom prst="ellipse">
            <a:avLst/>
          </a:prstGeom>
          <a:solidFill>
            <a:schemeClr val="tx1">
              <a:alpha val="80000"/>
            </a:scheme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  <a:norm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fld id="{3BD9B742-3C66-4DA0-BD19-3BC6DC6A1D49}" type="slidenum">
              <a:rPr lang="en-US" altLang="en-PK">
                <a:solidFill>
                  <a:schemeClr val="bg1"/>
                </a:solidFill>
                <a:latin typeface="Arial" panose="020B0604020202020204" pitchFamily="34" charset="0"/>
              </a:rPr>
              <a:pPr algn="ctr" fontAlgn="base"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</a:pPr>
              <a:t>29</a:t>
            </a:fld>
            <a:endParaRPr lang="en-US" altLang="en-PK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C096214-54A4-0E29-67D5-CA770E2DA7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5672" y="702040"/>
            <a:ext cx="2292295" cy="121320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ismillah in Arabic | Bismillah Calligraphy Text - Pak – Framer">
            <a:extLst>
              <a:ext uri="{FF2B5EF4-FFF2-40B4-BE49-F238E27FC236}">
                <a16:creationId xmlns:a16="http://schemas.microsoft.com/office/drawing/2014/main" id="{582AFA37-0E64-3A85-4834-E9B5663226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61860" y="1123527"/>
            <a:ext cx="4604800" cy="46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C7982D-D6C0-A6E7-72F0-0D43DC646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21738-84D3-4310-8620-D14D72B3745B}" type="slidenum">
              <a:rPr lang="en-PK" smtClean="0"/>
              <a:t>3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3954457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id="{33CD251C-A887-4D2F-925B-FC0971985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B19D093C-27FB-4032-B282-42C4563F2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9454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35EE815E-1BD3-4777-B652-6D98825BF6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67290" y="681628"/>
            <a:ext cx="1128382" cy="847206"/>
            <a:chOff x="668003" y="1684057"/>
            <a:chExt cx="1128382" cy="847206"/>
          </a:xfrm>
        </p:grpSpPr>
        <p:sp>
          <p:nvSpPr>
            <p:cNvPr id="81" name="Freeform 5">
              <a:extLst>
                <a:ext uri="{FF2B5EF4-FFF2-40B4-BE49-F238E27FC236}">
                  <a16:creationId xmlns:a16="http://schemas.microsoft.com/office/drawing/2014/main" id="{E6692982-4A7D-4392-87CD-F0CD4B027D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8003" y="1935883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5">
              <a:extLst>
                <a:ext uri="{FF2B5EF4-FFF2-40B4-BE49-F238E27FC236}">
                  <a16:creationId xmlns:a16="http://schemas.microsoft.com/office/drawing/2014/main" id="{196485F7-F277-4123-AC53-98EA4C8587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45893" y="1684057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6082" name="Rectangle 2">
            <a:extLst>
              <a:ext uri="{FF2B5EF4-FFF2-40B4-BE49-F238E27FC236}">
                <a16:creationId xmlns:a16="http://schemas.microsoft.com/office/drawing/2014/main" id="{8282CC91-CD8B-405F-8DB7-3D11413FA2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7290" y="1166932"/>
            <a:ext cx="3582073" cy="4279709"/>
          </a:xfrm>
        </p:spPr>
        <p:txBody>
          <a:bodyPr anchor="ctr">
            <a:normAutofit/>
          </a:bodyPr>
          <a:lstStyle/>
          <a:p>
            <a:r>
              <a:rPr lang="en-US" altLang="en-PK" sz="4800">
                <a:solidFill>
                  <a:schemeClr val="bg1"/>
                </a:solidFill>
              </a:rPr>
              <a:t>Concurrent parallel study design: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89543D86-7A8B-4DBD-BBC2-C441CB04969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573864" y="1166933"/>
            <a:ext cx="5716988" cy="4279709"/>
          </a:xfrm>
        </p:spPr>
        <p:txBody>
          <a:bodyPr rtlCol="0" anchor="ctr">
            <a:normAutofit/>
          </a:bodyPr>
          <a:lstStyle/>
          <a:p>
            <a:pPr marL="457200" indent="-457200">
              <a:buFont typeface="+mj-lt"/>
              <a:buAutoNum type="arabicPeriod"/>
              <a:defRPr/>
            </a:pPr>
            <a:endParaRPr lang="en-US" sz="2400" dirty="0"/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dirty="0"/>
              <a:t>Standard RCT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dirty="0"/>
              <a:t>In this design, comparisons are made between two randomly assigned groups, one group exposed to specific treatment and the other group not exposed.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dirty="0"/>
              <a:t>Patients remain in the study group or in  the control group for the whole duration of the study.</a:t>
            </a:r>
          </a:p>
          <a:p>
            <a:pPr>
              <a:buNone/>
              <a:defRPr/>
            </a:pPr>
            <a:endParaRPr lang="en-US" sz="2400" dirty="0"/>
          </a:p>
        </p:txBody>
      </p:sp>
      <p:sp>
        <p:nvSpPr>
          <p:cNvPr id="46086" name="Slide Number Placeholder 3">
            <a:extLst>
              <a:ext uri="{FF2B5EF4-FFF2-40B4-BE49-F238E27FC236}">
                <a16:creationId xmlns:a16="http://schemas.microsoft.com/office/drawing/2014/main" id="{B7810DFD-DFCA-49F3-99D9-350718C16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1146536" y="6035040"/>
            <a:ext cx="548640" cy="548640"/>
          </a:xfrm>
          <a:prstGeom prst="ellipse">
            <a:avLst/>
          </a:prstGeom>
          <a:solidFill>
            <a:schemeClr val="tx1">
              <a:alpha val="80000"/>
            </a:scheme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  <a:norm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fld id="{80E902F0-F3E1-44A5-82E4-0FC977771D67}" type="slidenum">
              <a:rPr lang="en-US" altLang="en-PK">
                <a:solidFill>
                  <a:schemeClr val="bg1"/>
                </a:solidFill>
                <a:latin typeface="Arial" panose="020B0604020202020204" pitchFamily="34" charset="0"/>
              </a:rPr>
              <a:pPr algn="ctr" fontAlgn="base"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</a:pPr>
              <a:t>30</a:t>
            </a:fld>
            <a:endParaRPr lang="en-US" altLang="en-PK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F38D136-934A-9F78-91A6-92447BAD78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924" y="933454"/>
            <a:ext cx="2292295" cy="1213209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04CA726E-96C7-44AF-B13E-21623AB349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73100" y="335642"/>
            <a:ext cx="5626100" cy="721633"/>
          </a:xfrm>
          <a:solidFill>
            <a:schemeClr val="accent2">
              <a:lumMod val="75000"/>
            </a:schemeClr>
          </a:solidFill>
        </p:spPr>
        <p:txBody>
          <a:bodyPr/>
          <a:lstStyle/>
          <a:p>
            <a:r>
              <a:rPr lang="en-US" altLang="en-PK" sz="3200" b="1" dirty="0"/>
              <a:t>Concurrent Parallel study design 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7769158C-8975-4A53-9CE9-EEC5048411C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933700" y="1825625"/>
            <a:ext cx="7289797" cy="3762375"/>
          </a:xfrm>
          <a:solidFill>
            <a:schemeClr val="accent3">
              <a:lumMod val="95000"/>
            </a:schemeClr>
          </a:solidFill>
        </p:spPr>
        <p:txBody>
          <a:bodyPr rtlCol="0">
            <a:normAutofit/>
          </a:bodyPr>
          <a:lstStyle/>
          <a:p>
            <a:pPr>
              <a:buNone/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Random           Exposed to             Observation </a:t>
            </a:r>
          </a:p>
          <a:p>
            <a:pPr>
              <a:buNone/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Assignment      specific R</a:t>
            </a:r>
            <a:r>
              <a:rPr lang="en-US" sz="2400" baseline="-25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x</a:t>
            </a:r>
          </a:p>
          <a:p>
            <a:pPr>
              <a:buNone/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</a:p>
          <a:p>
            <a:pPr>
              <a:buNone/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       Unexposed to</a:t>
            </a:r>
          </a:p>
          <a:p>
            <a:pPr>
              <a:buNone/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       specific R</a:t>
            </a:r>
            <a:r>
              <a:rPr lang="en-US" sz="2400" baseline="-25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x</a:t>
            </a:r>
          </a:p>
          <a:p>
            <a:pPr>
              <a:buNone/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None/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</a:t>
            </a:r>
          </a:p>
          <a:p>
            <a:pPr>
              <a:buNone/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                       Time </a:t>
            </a:r>
          </a:p>
        </p:txBody>
      </p:sp>
      <p:sp>
        <p:nvSpPr>
          <p:cNvPr id="47110" name="Slide Number Placeholder 12">
            <a:extLst>
              <a:ext uri="{FF2B5EF4-FFF2-40B4-BE49-F238E27FC236}">
                <a16:creationId xmlns:a16="http://schemas.microsoft.com/office/drawing/2014/main" id="{F738799F-81DA-4288-B76D-090797B35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193BB689-B383-44C4-A806-036A1F431D29}" type="slidenum">
              <a:rPr lang="en-US" altLang="en-PK" sz="1400">
                <a:solidFill>
                  <a:schemeClr val="tx1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31</a:t>
            </a:fld>
            <a:endParaRPr lang="en-US" altLang="en-PK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7111" name="Rectangle 4">
            <a:extLst>
              <a:ext uri="{FF2B5EF4-FFF2-40B4-BE49-F238E27FC236}">
                <a16:creationId xmlns:a16="http://schemas.microsoft.com/office/drawing/2014/main" id="{0866A299-A89C-4432-AACA-9B74999195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7094" y="2687097"/>
            <a:ext cx="14478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PK" sz="2000" b="1" dirty="0">
                <a:solidFill>
                  <a:schemeClr val="tx1"/>
                </a:solidFill>
                <a:latin typeface="Arial" panose="020B0604020202020204" pitchFamily="34" charset="0"/>
              </a:rPr>
              <a:t>Patients </a:t>
            </a:r>
          </a:p>
        </p:txBody>
      </p:sp>
      <p:sp>
        <p:nvSpPr>
          <p:cNvPr id="47112" name="Line 5">
            <a:extLst>
              <a:ext uri="{FF2B5EF4-FFF2-40B4-BE49-F238E27FC236}">
                <a16:creationId xmlns:a16="http://schemas.microsoft.com/office/drawing/2014/main" id="{06F75F67-0D7F-4C5C-A986-27C0FB123AC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20988" y="2551113"/>
            <a:ext cx="306803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PK"/>
          </a:p>
        </p:txBody>
      </p:sp>
      <p:sp>
        <p:nvSpPr>
          <p:cNvPr id="47113" name="Line 6">
            <a:extLst>
              <a:ext uri="{FF2B5EF4-FFF2-40B4-BE49-F238E27FC236}">
                <a16:creationId xmlns:a16="http://schemas.microsoft.com/office/drawing/2014/main" id="{28E0470D-6135-4F46-99F1-BF1C5FA7E94A}"/>
              </a:ext>
            </a:extLst>
          </p:cNvPr>
          <p:cNvSpPr>
            <a:spLocks noChangeShapeType="1"/>
          </p:cNvSpPr>
          <p:nvPr/>
        </p:nvSpPr>
        <p:spPr bwMode="auto">
          <a:xfrm>
            <a:off x="4659088" y="3008313"/>
            <a:ext cx="268697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PK"/>
          </a:p>
        </p:txBody>
      </p:sp>
      <p:sp>
        <p:nvSpPr>
          <p:cNvPr id="47114" name="Line 7">
            <a:extLst>
              <a:ext uri="{FF2B5EF4-FFF2-40B4-BE49-F238E27FC236}">
                <a16:creationId xmlns:a16="http://schemas.microsoft.com/office/drawing/2014/main" id="{78EAD6B0-D837-4855-8A05-58C804667F0E}"/>
              </a:ext>
            </a:extLst>
          </p:cNvPr>
          <p:cNvSpPr>
            <a:spLocks noChangeShapeType="1"/>
          </p:cNvSpPr>
          <p:nvPr/>
        </p:nvSpPr>
        <p:spPr bwMode="auto">
          <a:xfrm>
            <a:off x="6477000" y="1752600"/>
            <a:ext cx="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PK"/>
          </a:p>
        </p:txBody>
      </p:sp>
      <p:sp>
        <p:nvSpPr>
          <p:cNvPr id="47115" name="Line 8">
            <a:extLst>
              <a:ext uri="{FF2B5EF4-FFF2-40B4-BE49-F238E27FC236}">
                <a16:creationId xmlns:a16="http://schemas.microsoft.com/office/drawing/2014/main" id="{036D27F3-6658-4027-B05F-C9985CBB11C0}"/>
              </a:ext>
            </a:extLst>
          </p:cNvPr>
          <p:cNvSpPr>
            <a:spLocks noChangeShapeType="1"/>
          </p:cNvSpPr>
          <p:nvPr/>
        </p:nvSpPr>
        <p:spPr bwMode="auto">
          <a:xfrm>
            <a:off x="3137094" y="4191000"/>
            <a:ext cx="6692705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PK"/>
          </a:p>
        </p:txBody>
      </p:sp>
      <p:sp>
        <p:nvSpPr>
          <p:cNvPr id="47116" name="Rectangle 9">
            <a:extLst>
              <a:ext uri="{FF2B5EF4-FFF2-40B4-BE49-F238E27FC236}">
                <a16:creationId xmlns:a16="http://schemas.microsoft.com/office/drawing/2014/main" id="{501AF6A8-6FE4-4CFD-B5C2-0FC4F633F1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01100" y="2286000"/>
            <a:ext cx="13335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PK" sz="2000" b="1" dirty="0">
                <a:solidFill>
                  <a:schemeClr val="tx1"/>
                </a:solidFill>
                <a:latin typeface="Arial" panose="020B0604020202020204" pitchFamily="34" charset="0"/>
              </a:rPr>
              <a:t>Compare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PK" sz="2000" b="1" dirty="0">
                <a:solidFill>
                  <a:schemeClr val="tx1"/>
                </a:solidFill>
                <a:latin typeface="Arial" panose="020B0604020202020204" pitchFamily="34" charset="0"/>
              </a:rPr>
              <a:t>Outcome </a:t>
            </a:r>
          </a:p>
        </p:txBody>
      </p:sp>
      <p:sp>
        <p:nvSpPr>
          <p:cNvPr id="47117" name="Line 10">
            <a:extLst>
              <a:ext uri="{FF2B5EF4-FFF2-40B4-BE49-F238E27FC236}">
                <a16:creationId xmlns:a16="http://schemas.microsoft.com/office/drawing/2014/main" id="{EBA800CB-CBD7-4E48-B431-2C940FBB83DF}"/>
              </a:ext>
            </a:extLst>
          </p:cNvPr>
          <p:cNvSpPr>
            <a:spLocks noChangeShapeType="1"/>
          </p:cNvSpPr>
          <p:nvPr/>
        </p:nvSpPr>
        <p:spPr bwMode="auto">
          <a:xfrm>
            <a:off x="6553200" y="2438400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PK"/>
          </a:p>
        </p:txBody>
      </p:sp>
      <p:sp>
        <p:nvSpPr>
          <p:cNvPr id="47118" name="Line 11">
            <a:extLst>
              <a:ext uri="{FF2B5EF4-FFF2-40B4-BE49-F238E27FC236}">
                <a16:creationId xmlns:a16="http://schemas.microsoft.com/office/drawing/2014/main" id="{6E1863B2-403B-4D1B-8089-67A5BF3A9C86}"/>
              </a:ext>
            </a:extLst>
          </p:cNvPr>
          <p:cNvSpPr>
            <a:spLocks noChangeShapeType="1"/>
          </p:cNvSpPr>
          <p:nvPr/>
        </p:nvSpPr>
        <p:spPr bwMode="auto">
          <a:xfrm>
            <a:off x="6477000" y="3200400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PK"/>
          </a:p>
        </p:txBody>
      </p:sp>
      <p:sp>
        <p:nvSpPr>
          <p:cNvPr id="47119" name="Line 12">
            <a:extLst>
              <a:ext uri="{FF2B5EF4-FFF2-40B4-BE49-F238E27FC236}">
                <a16:creationId xmlns:a16="http://schemas.microsoft.com/office/drawing/2014/main" id="{8CDFAE39-EE6E-4E59-BFE2-63C3A0BECE6D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4400" y="4572000"/>
            <a:ext cx="3124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PK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D122155-0B5C-C878-4E73-7763543D24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3651" y="176247"/>
            <a:ext cx="2292295" cy="1213209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3" name="Rectangle 202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Freeform: Shape 204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3016D684-DAE6-4995-8DB7-690728DF5E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altLang="en-PK" sz="36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Cross over type of study design</a:t>
            </a:r>
          </a:p>
        </p:txBody>
      </p:sp>
      <p:sp>
        <p:nvSpPr>
          <p:cNvPr id="207" name="Arc 206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C571476F-9268-48CC-952A-AA07A7B04E0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447308" y="591344"/>
            <a:ext cx="7057858" cy="5585619"/>
          </a:xfrm>
        </p:spPr>
        <p:txBody>
          <a:bodyPr rtlCol="0" anchor="ctr">
            <a:normAutofit/>
          </a:bodyPr>
          <a:lstStyle/>
          <a:p>
            <a:pPr>
              <a:buFont typeface="Courier New" panose="02070309020205020404" pitchFamily="49" charset="0"/>
              <a:buChar char="o"/>
              <a:defRPr/>
            </a:pPr>
            <a:endParaRPr lang="en-US" sz="2200" dirty="0"/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en-US" sz="2400" dirty="0">
                <a:latin typeface="Calibri" pitchFamily="34" charset="0"/>
                <a:cs typeface="Calibri" pitchFamily="34" charset="0"/>
              </a:rPr>
              <a:t>each subject serves as his own control. 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en-US" sz="2400" dirty="0">
                <a:latin typeface="Calibri" pitchFamily="34" charset="0"/>
                <a:cs typeface="Calibri" pitchFamily="34" charset="0"/>
              </a:rPr>
              <a:t>Two groups are observed. one receives the new treatment and the other a placebo.  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en-US" sz="2400" dirty="0">
                <a:latin typeface="Calibri" pitchFamily="34" charset="0"/>
                <a:cs typeface="Calibri" pitchFamily="34" charset="0"/>
              </a:rPr>
              <a:t>After some wave-off period the group that was initially given new treatment is now given the placebo and the 2</a:t>
            </a:r>
            <a:r>
              <a:rPr lang="en-US" sz="2400" baseline="30000" dirty="0">
                <a:latin typeface="Calibri" pitchFamily="34" charset="0"/>
                <a:cs typeface="Calibri" pitchFamily="34" charset="0"/>
              </a:rPr>
              <a:t>nd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group is now subjected to new treatment. 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en-US" sz="2400" dirty="0">
                <a:latin typeface="Calibri" pitchFamily="34" charset="0"/>
                <a:cs typeface="Calibri" pitchFamily="34" charset="0"/>
              </a:rPr>
              <a:t>Main advantage--- requires few patients and both groups are exposed to new medication. 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endParaRPr lang="en-US" sz="2200" dirty="0"/>
          </a:p>
        </p:txBody>
      </p:sp>
      <p:sp>
        <p:nvSpPr>
          <p:cNvPr id="48134" name="Slide Number Placeholder 3">
            <a:extLst>
              <a:ext uri="{FF2B5EF4-FFF2-40B4-BE49-F238E27FC236}">
                <a16:creationId xmlns:a16="http://schemas.microsoft.com/office/drawing/2014/main" id="{C090555F-9B27-422D-94C9-F7F8B7040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9541564" y="6356350"/>
            <a:ext cx="1812235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  <a:norm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fld id="{DB390D17-E6E1-4E74-99B2-EF6837151EAB}" type="slidenum">
              <a:rPr lang="en-US" altLang="en-PK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</a:pPr>
              <a:t>32</a:t>
            </a:fld>
            <a:endParaRPr lang="en-US" altLang="en-PK">
              <a:latin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20F5D2A-858F-F416-2353-8444C2C8FE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202" y="133814"/>
            <a:ext cx="2292295" cy="1213209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3BE0E9B7-7C8C-4C65-BA68-669EE1EE4C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792162"/>
          </a:xfrm>
          <a:solidFill>
            <a:schemeClr val="accent2">
              <a:lumMod val="75000"/>
            </a:schemeClr>
          </a:solidFill>
        </p:spPr>
        <p:txBody>
          <a:bodyPr/>
          <a:lstStyle/>
          <a:p>
            <a:r>
              <a:rPr lang="en-US" altLang="en-PK" sz="3200" dirty="0"/>
              <a:t>Cross-over type of study design 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82AB0E74-1745-4423-8378-6B8DE164365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825210"/>
            <a:ext cx="10515600" cy="4351338"/>
          </a:xfrm>
          <a:solidFill>
            <a:schemeClr val="accent3">
              <a:lumMod val="95000"/>
            </a:schemeClr>
          </a:solidFill>
        </p:spPr>
        <p:txBody>
          <a:bodyPr rtlCol="0">
            <a:normAutofit/>
          </a:bodyPr>
          <a:lstStyle/>
          <a:p>
            <a:pPr>
              <a:buNone/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Random            Exposed to         Observation </a:t>
            </a:r>
          </a:p>
          <a:p>
            <a:pPr>
              <a:buNone/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Assignment       specific R</a:t>
            </a:r>
            <a:r>
              <a:rPr lang="en-US" sz="2400" baseline="-25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x </a:t>
            </a:r>
          </a:p>
          <a:p>
            <a:pPr>
              <a:buNone/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None/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       Unexposed to </a:t>
            </a:r>
          </a:p>
          <a:p>
            <a:pPr>
              <a:buNone/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       specific R</a:t>
            </a:r>
            <a:r>
              <a:rPr lang="en-US" sz="2400" baseline="-25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x</a:t>
            </a:r>
          </a:p>
          <a:p>
            <a:pPr>
              <a:buNone/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None/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              </a:t>
            </a:r>
          </a:p>
          <a:p>
            <a:pPr>
              <a:buNone/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                  </a:t>
            </a:r>
          </a:p>
          <a:p>
            <a:pPr>
              <a:buNone/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                       Time </a:t>
            </a:r>
          </a:p>
        </p:txBody>
      </p:sp>
      <p:sp>
        <p:nvSpPr>
          <p:cNvPr id="49158" name="Slide Number Placeholder 14">
            <a:extLst>
              <a:ext uri="{FF2B5EF4-FFF2-40B4-BE49-F238E27FC236}">
                <a16:creationId xmlns:a16="http://schemas.microsoft.com/office/drawing/2014/main" id="{62A012A9-4CD2-4E46-8F11-C5DF46DE4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CDB6074C-A57F-4AC7-B3BD-4286F248DEB5}" type="slidenum">
              <a:rPr lang="en-US" altLang="en-PK" sz="1400">
                <a:solidFill>
                  <a:schemeClr val="tx1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33</a:t>
            </a:fld>
            <a:endParaRPr lang="en-US" altLang="en-PK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9159" name="Rectangle 4">
            <a:extLst>
              <a:ext uri="{FF2B5EF4-FFF2-40B4-BE49-F238E27FC236}">
                <a16:creationId xmlns:a16="http://schemas.microsoft.com/office/drawing/2014/main" id="{715B4E80-5D67-43F0-A021-FAC7897E93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7811" y="2877620"/>
            <a:ext cx="1094935" cy="38097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PK" sz="1600" b="1" dirty="0">
                <a:solidFill>
                  <a:schemeClr val="tx1"/>
                </a:solidFill>
                <a:latin typeface="Arial" panose="020B0604020202020204" pitchFamily="34" charset="0"/>
              </a:rPr>
              <a:t>Patients</a:t>
            </a:r>
            <a:r>
              <a:rPr lang="en-US" altLang="en-PK" sz="2000" b="1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49160" name="Rectangle 5">
            <a:extLst>
              <a:ext uri="{FF2B5EF4-FFF2-40B4-BE49-F238E27FC236}">
                <a16:creationId xmlns:a16="http://schemas.microsoft.com/office/drawing/2014/main" id="{87E700BC-1B41-4AD0-A51B-34AE1EB525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800" y="2133600"/>
            <a:ext cx="1676399" cy="2209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PK" sz="2000" b="1" dirty="0">
                <a:solidFill>
                  <a:schemeClr val="tx1"/>
                </a:solidFill>
                <a:latin typeface="Arial" panose="020B0604020202020204" pitchFamily="34" charset="0"/>
              </a:rPr>
              <a:t>Compare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PK" sz="2000" b="1" dirty="0">
                <a:solidFill>
                  <a:schemeClr val="tx1"/>
                </a:solidFill>
                <a:latin typeface="Arial" panose="020B0604020202020204" pitchFamily="34" charset="0"/>
              </a:rPr>
              <a:t>Outcome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PK" sz="2000" b="1" dirty="0">
                <a:solidFill>
                  <a:schemeClr val="tx1"/>
                </a:solidFill>
                <a:latin typeface="Arial" panose="020B0604020202020204" pitchFamily="34" charset="0"/>
              </a:rPr>
              <a:t>Exposed &amp;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PK" sz="2000" b="1" dirty="0">
                <a:solidFill>
                  <a:schemeClr val="tx1"/>
                </a:solidFill>
                <a:latin typeface="Arial" panose="020B0604020202020204" pitchFamily="34" charset="0"/>
              </a:rPr>
              <a:t>Unexposed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PK" sz="2000" b="1" dirty="0">
                <a:solidFill>
                  <a:schemeClr val="tx1"/>
                </a:solidFill>
                <a:latin typeface="Arial" panose="020B0604020202020204" pitchFamily="34" charset="0"/>
              </a:rPr>
              <a:t>To R</a:t>
            </a:r>
            <a:r>
              <a:rPr lang="en-US" altLang="en-PK" sz="2000" b="1" baseline="-25000" dirty="0">
                <a:solidFill>
                  <a:schemeClr val="tx1"/>
                </a:solidFill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49161" name="Line 6">
            <a:extLst>
              <a:ext uri="{FF2B5EF4-FFF2-40B4-BE49-F238E27FC236}">
                <a16:creationId xmlns:a16="http://schemas.microsoft.com/office/drawing/2014/main" id="{72BC3CE5-9F05-47EC-9AD4-6187247A38DD}"/>
              </a:ext>
            </a:extLst>
          </p:cNvPr>
          <p:cNvSpPr>
            <a:spLocks noChangeShapeType="1"/>
          </p:cNvSpPr>
          <p:nvPr/>
        </p:nvSpPr>
        <p:spPr bwMode="auto">
          <a:xfrm>
            <a:off x="6400800" y="1828800"/>
            <a:ext cx="0" cy="304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PK"/>
          </a:p>
        </p:txBody>
      </p:sp>
      <p:sp>
        <p:nvSpPr>
          <p:cNvPr id="49162" name="Line 17">
            <a:extLst>
              <a:ext uri="{FF2B5EF4-FFF2-40B4-BE49-F238E27FC236}">
                <a16:creationId xmlns:a16="http://schemas.microsoft.com/office/drawing/2014/main" id="{7067D51C-0070-44FB-AF8D-248A4D6D492C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4953000"/>
            <a:ext cx="723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PK"/>
          </a:p>
        </p:txBody>
      </p:sp>
      <p:sp>
        <p:nvSpPr>
          <p:cNvPr id="49163" name="Line 18">
            <a:extLst>
              <a:ext uri="{FF2B5EF4-FFF2-40B4-BE49-F238E27FC236}">
                <a16:creationId xmlns:a16="http://schemas.microsoft.com/office/drawing/2014/main" id="{CDF8B1DC-BFE2-428E-86DA-CD6A374C73DD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6800" y="5181600"/>
            <a:ext cx="289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PK"/>
          </a:p>
        </p:txBody>
      </p:sp>
      <p:sp>
        <p:nvSpPr>
          <p:cNvPr id="49164" name="Line 19">
            <a:extLst>
              <a:ext uri="{FF2B5EF4-FFF2-40B4-BE49-F238E27FC236}">
                <a16:creationId xmlns:a16="http://schemas.microsoft.com/office/drawing/2014/main" id="{CD954984-9966-4077-9706-73869944973B}"/>
              </a:ext>
            </a:extLst>
          </p:cNvPr>
          <p:cNvSpPr>
            <a:spLocks noChangeShapeType="1"/>
          </p:cNvSpPr>
          <p:nvPr/>
        </p:nvSpPr>
        <p:spPr bwMode="auto">
          <a:xfrm>
            <a:off x="6400800" y="2225039"/>
            <a:ext cx="1371600" cy="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PK"/>
          </a:p>
        </p:txBody>
      </p:sp>
      <p:sp>
        <p:nvSpPr>
          <p:cNvPr id="49165" name="Line 21">
            <a:extLst>
              <a:ext uri="{FF2B5EF4-FFF2-40B4-BE49-F238E27FC236}">
                <a16:creationId xmlns:a16="http://schemas.microsoft.com/office/drawing/2014/main" id="{E176D1BA-188C-47CD-863B-16F920F62E74}"/>
              </a:ext>
            </a:extLst>
          </p:cNvPr>
          <p:cNvSpPr>
            <a:spLocks noChangeShapeType="1"/>
          </p:cNvSpPr>
          <p:nvPr/>
        </p:nvSpPr>
        <p:spPr bwMode="auto">
          <a:xfrm>
            <a:off x="7772400" y="2209800"/>
            <a:ext cx="68580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PK"/>
          </a:p>
        </p:txBody>
      </p:sp>
      <p:sp>
        <p:nvSpPr>
          <p:cNvPr id="49166" name="Line 23">
            <a:extLst>
              <a:ext uri="{FF2B5EF4-FFF2-40B4-BE49-F238E27FC236}">
                <a16:creationId xmlns:a16="http://schemas.microsoft.com/office/drawing/2014/main" id="{D4F1B0CC-BDCF-4C62-99EF-D312BE73877F}"/>
              </a:ext>
            </a:extLst>
          </p:cNvPr>
          <p:cNvSpPr>
            <a:spLocks noChangeShapeType="1"/>
          </p:cNvSpPr>
          <p:nvPr/>
        </p:nvSpPr>
        <p:spPr bwMode="auto">
          <a:xfrm>
            <a:off x="6400800" y="3889717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PK"/>
          </a:p>
        </p:txBody>
      </p:sp>
      <p:sp>
        <p:nvSpPr>
          <p:cNvPr id="49167" name="Line 25">
            <a:extLst>
              <a:ext uri="{FF2B5EF4-FFF2-40B4-BE49-F238E27FC236}">
                <a16:creationId xmlns:a16="http://schemas.microsoft.com/office/drawing/2014/main" id="{B667B439-B5B0-47D5-BBCD-DDE6D6D0798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20000" y="2324077"/>
            <a:ext cx="76200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PK" dirty="0">
              <a:highlight>
                <a:srgbClr val="FFFF00"/>
              </a:highlight>
            </a:endParaRPr>
          </a:p>
        </p:txBody>
      </p:sp>
      <p:sp>
        <p:nvSpPr>
          <p:cNvPr id="49168" name="Line 26">
            <a:extLst>
              <a:ext uri="{FF2B5EF4-FFF2-40B4-BE49-F238E27FC236}">
                <a16:creationId xmlns:a16="http://schemas.microsoft.com/office/drawing/2014/main" id="{75124003-A124-48B2-BF48-6D5B5FDD5C9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29457" y="2542232"/>
            <a:ext cx="604659" cy="50146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PK"/>
          </a:p>
        </p:txBody>
      </p:sp>
      <p:sp>
        <p:nvSpPr>
          <p:cNvPr id="49169" name="Line 28">
            <a:extLst>
              <a:ext uri="{FF2B5EF4-FFF2-40B4-BE49-F238E27FC236}">
                <a16:creationId xmlns:a16="http://schemas.microsoft.com/office/drawing/2014/main" id="{6A92DD28-DF67-49D3-A54D-A1C7CC133894}"/>
              </a:ext>
            </a:extLst>
          </p:cNvPr>
          <p:cNvSpPr>
            <a:spLocks noChangeShapeType="1"/>
          </p:cNvSpPr>
          <p:nvPr/>
        </p:nvSpPr>
        <p:spPr bwMode="auto">
          <a:xfrm>
            <a:off x="2329457" y="3017520"/>
            <a:ext cx="685795" cy="24107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PK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87957A2-1C22-8F07-54F6-986488A66A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7051" y="232796"/>
            <a:ext cx="2292295" cy="1213209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Slide Number Placeholder 3">
            <a:extLst>
              <a:ext uri="{FF2B5EF4-FFF2-40B4-BE49-F238E27FC236}">
                <a16:creationId xmlns:a16="http://schemas.microsoft.com/office/drawing/2014/main" id="{05616240-918E-4ECF-AF39-993B1C1AF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6135EF38-7A06-4BBE-9F97-5697F4948320}" type="slidenum">
              <a:rPr lang="en-US" altLang="en-PK" sz="1400">
                <a:solidFill>
                  <a:schemeClr val="tx1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34</a:t>
            </a:fld>
            <a:endParaRPr lang="en-US" altLang="en-PK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51205" name="Picture 4" descr="20160223_0.tmp">
            <a:extLst>
              <a:ext uri="{FF2B5EF4-FFF2-40B4-BE49-F238E27FC236}">
                <a16:creationId xmlns:a16="http://schemas.microsoft.com/office/drawing/2014/main" id="{500ECB06-1603-4425-86CD-BA07F06296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143001"/>
            <a:ext cx="8382000" cy="535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6" name="TextBox 5">
            <a:extLst>
              <a:ext uri="{FF2B5EF4-FFF2-40B4-BE49-F238E27FC236}">
                <a16:creationId xmlns:a16="http://schemas.microsoft.com/office/drawing/2014/main" id="{14B1538B-F6D1-41C2-95CF-2B7D8CCED2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5575" y="274978"/>
            <a:ext cx="7805225" cy="46166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PK" sz="2400" dirty="0">
                <a:solidFill>
                  <a:schemeClr val="tx1"/>
                </a:solidFill>
                <a:latin typeface="Arial" panose="020B0604020202020204" pitchFamily="34" charset="0"/>
              </a:rPr>
              <a:t>RCTs:	Concurrent  Parallel and Cross over designs   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57FAE72-5F30-D019-B506-28F932FDEF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80" y="130038"/>
            <a:ext cx="2292295" cy="1213209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EBA1C1-C888-32B4-8FD9-83BBE5942BD5}"/>
              </a:ext>
            </a:extLst>
          </p:cNvPr>
          <p:cNvSpPr txBox="1"/>
          <p:nvPr/>
        </p:nvSpPr>
        <p:spPr>
          <a:xfrm>
            <a:off x="838200" y="184805"/>
            <a:ext cx="10515600" cy="6880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Bioethics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94BD36-478D-F7BB-0BAD-64A9DDCFD9AF}"/>
              </a:ext>
            </a:extLst>
          </p:cNvPr>
          <p:cNvSpPr txBox="1"/>
          <p:nvPr/>
        </p:nvSpPr>
        <p:spPr>
          <a:xfrm>
            <a:off x="976745" y="1072210"/>
            <a:ext cx="2011363" cy="627063"/>
          </a:xfrm>
          <a:prstGeom prst="rect">
            <a:avLst/>
          </a:prstGeom>
          <a:solidFill>
            <a:schemeClr val="accent2"/>
          </a:solidFill>
        </p:spPr>
        <p:txBody>
          <a:bodyPr wrap="square" anchor="t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15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00" b="1" i="0" u="none" strike="noStrike" baseline="0" dirty="0">
                <a:solidFill>
                  <a:srgbClr val="005300"/>
                </a:solidFill>
                <a:latin typeface="Times New Roman" panose="02020603050405020304" pitchFamily="18" charset="0"/>
              </a:rPr>
              <a:t>National Bioethics Committee Guidelines  </a:t>
            </a:r>
            <a:endParaRPr lang="en-PK" sz="15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A762D93-2065-8D8B-7236-F95D27F3F54E}"/>
              </a:ext>
            </a:extLst>
          </p:cNvPr>
          <p:cNvSpPr txBox="1"/>
          <p:nvPr/>
        </p:nvSpPr>
        <p:spPr>
          <a:xfrm>
            <a:off x="3071813" y="1072211"/>
            <a:ext cx="8429625" cy="62706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anchor="t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PK" sz="1500" dirty="0"/>
              <a:t>"Principles of the ethical practice of public health,” version 2.2,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PK" sz="1500" dirty="0"/>
              <a:t>Reproduced with permission.</a:t>
            </a:r>
            <a:r>
              <a:rPr lang="en-US" sz="1500" dirty="0"/>
              <a:t> </a:t>
            </a:r>
            <a:r>
              <a:rPr lang="en-PK" sz="1500" dirty="0"/>
              <a:t>National Bioethics Committee</a:t>
            </a:r>
            <a:r>
              <a:rPr lang="en-US" sz="1500" dirty="0"/>
              <a:t> Guidelines Pakistan. Page: page 299</a:t>
            </a:r>
            <a:endParaRPr lang="en-PK" sz="15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BA58A2-DFF5-F2D5-3E35-C44002A592B9}"/>
              </a:ext>
            </a:extLst>
          </p:cNvPr>
          <p:cNvSpPr txBox="1"/>
          <p:nvPr/>
        </p:nvSpPr>
        <p:spPr>
          <a:xfrm>
            <a:off x="1080906" y="1912793"/>
            <a:ext cx="10512425" cy="4626119"/>
          </a:xfrm>
          <a:prstGeom prst="rect">
            <a:avLst/>
          </a:prstGeom>
          <a:noFill/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</a:rPr>
              <a:t>Risks, Burdens and Benefits </a:t>
            </a:r>
            <a:endParaRPr lang="en-US" sz="2400" b="0" i="0" u="none" strike="noStrike" baseline="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16. In medical practice and in medical research, most interventions involve risks and burdens.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0" i="0" u="none" strike="noStrike" baseline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Medical research involving human subjects may only be conducted if the importance of the objective outweighs the risks and burdens to the research subjects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18. Physicians may not be involved in a research study involving human subjects unless they are confident that the risks have been adequately assessed and can be satisfactorily managed.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</a:rPr>
              <a:t>Page:299</a:t>
            </a:r>
            <a:endParaRPr lang="en-PK" sz="2400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DBC4AC-9885-0309-B618-4E3235A0E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3F821738-84D3-4310-8620-D14D72B3745B}" type="slidenum">
              <a:rPr lang="en-US"/>
              <a:pPr>
                <a:spcAft>
                  <a:spcPts val="600"/>
                </a:spcAft>
              </a:pPr>
              <a:t>35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672530-E2B5-F849-00D3-FF17CD7875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1505" y="-36045"/>
            <a:ext cx="2292295" cy="121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8133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4E47EC-D1F5-54F1-34BB-4253AA09C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21738-84D3-4310-8620-D14D72B3745B}" type="slidenum">
              <a:rPr lang="en-PK" smtClean="0"/>
              <a:t>36</a:t>
            </a:fld>
            <a:endParaRPr lang="en-PK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A2C192-67EF-6AE6-44B8-C4E64AD1AB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15" y="178485"/>
            <a:ext cx="11364271" cy="6608205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FDB253C-7E0F-9906-D248-3029AD666BDB}"/>
              </a:ext>
            </a:extLst>
          </p:cNvPr>
          <p:cNvSpPr txBox="1"/>
          <p:nvPr/>
        </p:nvSpPr>
        <p:spPr>
          <a:xfrm>
            <a:off x="3581400" y="6117914"/>
            <a:ext cx="6094990" cy="646331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en-US" dirty="0"/>
              <a:t>Source:</a:t>
            </a:r>
          </a:p>
          <a:p>
            <a:r>
              <a:rPr lang="en-PK" dirty="0"/>
              <a:t>https://www.ncbi.nlm.nih.gov/pmc/articles/PMC1380192/</a:t>
            </a:r>
          </a:p>
        </p:txBody>
      </p:sp>
      <p:sp>
        <p:nvSpPr>
          <p:cNvPr id="9" name="AutoShape 2" descr="NIH NLM Logo">
            <a:extLst>
              <a:ext uri="{FF2B5EF4-FFF2-40B4-BE49-F238E27FC236}">
                <a16:creationId xmlns:a16="http://schemas.microsoft.com/office/drawing/2014/main" id="{D7BFAF41-506A-C732-C3A6-0243C5CE7E5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28378" y="3174433"/>
            <a:ext cx="293698" cy="293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PK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99CCC4-2851-C9ED-DBD6-1BFFE6A80D7F}"/>
              </a:ext>
            </a:extLst>
          </p:cNvPr>
          <p:cNvSpPr txBox="1"/>
          <p:nvPr/>
        </p:nvSpPr>
        <p:spPr>
          <a:xfrm>
            <a:off x="362088" y="247758"/>
            <a:ext cx="1265627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Research </a:t>
            </a:r>
            <a:endParaRPr lang="en-PK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138AC4-20F6-E3CB-CC42-9233E94CDB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9705" y="949062"/>
            <a:ext cx="2292295" cy="121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7702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BD0B08-C489-DACC-1208-2693E359D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 b="1">
                <a:solidFill>
                  <a:srgbClr val="FFFFFF"/>
                </a:solidFill>
              </a:rPr>
              <a:t>MCQs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FF675D-A1F6-BAFE-06A5-8B36B2A9C4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828660" cy="5546047"/>
          </a:xfrm>
        </p:spPr>
        <p:txBody>
          <a:bodyPr anchor="ctr">
            <a:norm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trainee in liver center decided to conduct an experimental study on a new drug for hepatitis B treatment. The epidemiologist told him that he has to “compare the like with like” and to do that he should do:</a:t>
            </a:r>
          </a:p>
          <a:p>
            <a:pPr marL="1028700" lvl="1" indent="-342900">
              <a:spcBef>
                <a:spcPts val="0"/>
              </a:spcBef>
              <a:buFont typeface="+mj-lt"/>
              <a:buAutoNum type="alphaLcPeriod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Matching				</a:t>
            </a:r>
          </a:p>
          <a:p>
            <a:pPr marL="1028700" lvl="1" indent="-342900">
              <a:spcBef>
                <a:spcPts val="0"/>
              </a:spcBef>
              <a:buFont typeface="+mj-lt"/>
              <a:buAutoNum type="alphaLcPeriod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linding </a:t>
            </a:r>
          </a:p>
          <a:p>
            <a:pPr marL="1028700" lvl="1" indent="-342900">
              <a:spcBef>
                <a:spcPts val="0"/>
              </a:spcBef>
              <a:buFont typeface="+mj-lt"/>
              <a:buAutoNum type="alphaLcPeriod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Randomization				</a:t>
            </a:r>
          </a:p>
          <a:p>
            <a:pPr marL="1028700" lvl="1" indent="-342900">
              <a:spcBef>
                <a:spcPts val="0"/>
              </a:spcBef>
              <a:buFont typeface="+mj-lt"/>
              <a:buAutoNum type="alphaLcPeriod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Paired -matching</a:t>
            </a:r>
          </a:p>
          <a:p>
            <a:pPr marL="1028700" lvl="1" indent="-342900">
              <a:spcBef>
                <a:spcPts val="0"/>
              </a:spcBef>
              <a:buFont typeface="+mj-lt"/>
              <a:buAutoNum type="alphaLcPeriod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Preliminary test runs</a:t>
            </a:r>
          </a:p>
          <a:p>
            <a:pPr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73F353-2647-4ADC-0F47-A8F092F14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21738-84D3-4310-8620-D14D72B3745B}" type="slidenum">
              <a:rPr lang="en-PK" smtClean="0"/>
              <a:t>37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18987079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88333BA-AE6E-427A-9B16-A39C8073F4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98ED85F-DCEE-4B50-802E-71A6E3E12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bg1"/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BD0B08-C489-DACC-1208-2693E359D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1825"/>
            <a:ext cx="10515600" cy="1325563"/>
          </a:xfrm>
        </p:spPr>
        <p:txBody>
          <a:bodyPr>
            <a:normAutofit/>
          </a:bodyPr>
          <a:lstStyle/>
          <a:p>
            <a:r>
              <a:rPr lang="en-US" b="1"/>
              <a:t>MCQs with key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FF675D-A1F6-BAFE-06A5-8B36B2A9C4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7400"/>
            <a:ext cx="10515600" cy="3871762"/>
          </a:xfrm>
        </p:spPr>
        <p:txBody>
          <a:bodyPr>
            <a:norm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trainee in liver center decided to conduct an experimental study on a new drug for hepatitis B treatment. The epidemiologist told him that he has to “compare the like with like” and to do that he should do:</a:t>
            </a:r>
          </a:p>
          <a:p>
            <a:pPr marL="1028700" lvl="1" indent="-342900">
              <a:spcBef>
                <a:spcPts val="0"/>
              </a:spcBef>
              <a:buFont typeface="+mj-lt"/>
              <a:buAutoNum type="alphaLcPeriod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Matching				</a:t>
            </a:r>
          </a:p>
          <a:p>
            <a:pPr marL="1028700" lvl="1" indent="-342900">
              <a:spcBef>
                <a:spcPts val="0"/>
              </a:spcBef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linding </a:t>
            </a:r>
          </a:p>
          <a:p>
            <a:pPr marL="1028700" lvl="1" indent="-342900">
              <a:spcBef>
                <a:spcPts val="0"/>
              </a:spcBef>
              <a:buFont typeface="+mj-lt"/>
              <a:buAutoNum type="alphaLcPeriod"/>
            </a:pPr>
            <a:r>
              <a:rPr lang="en-US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Randomization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</a:t>
            </a:r>
          </a:p>
          <a:p>
            <a:pPr marL="1028700" lvl="1" indent="-342900">
              <a:spcBef>
                <a:spcPts val="0"/>
              </a:spcBef>
              <a:buFont typeface="+mj-lt"/>
              <a:buAutoNum type="alphaLcPeriod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Paired -matching</a:t>
            </a:r>
          </a:p>
          <a:p>
            <a:pPr marL="1028700" lvl="1" indent="-342900">
              <a:spcBef>
                <a:spcPts val="0"/>
              </a:spcBef>
              <a:buFont typeface="+mj-lt"/>
              <a:buAutoNum type="alphaLcPeriod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Preliminary test runs</a:t>
            </a:r>
          </a:p>
          <a:p>
            <a:pPr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CB47A7-2CF2-9022-7094-9C321CC91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21738-84D3-4310-8620-D14D72B3745B}" type="slidenum">
              <a:rPr lang="en-PK" smtClean="0"/>
              <a:t>38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42420699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0C857-32FA-5308-ECAA-F37D77639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57400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en-US" sz="2600">
                <a:solidFill>
                  <a:srgbClr val="FFFFFF"/>
                </a:solidFill>
              </a:rPr>
              <a:t>Reading sources: </a:t>
            </a:r>
            <a:endParaRPr lang="en-PK" sz="260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05EC263-8F62-9677-D45B-7078D5BEE0F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038600" y="1166648"/>
          <a:ext cx="7315200" cy="4524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88D266-B20E-5499-5DA3-8A319E369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1B154-D15F-41CE-80B0-4425D6F43E7D}" type="slidenum">
              <a:rPr lang="en-PK" smtClean="0"/>
              <a:t>39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898683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348A2612-0B97-6A5F-FF30-9F1672285B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76012868"/>
              </p:ext>
            </p:extLst>
          </p:nvPr>
        </p:nvGraphicFramePr>
        <p:xfrm>
          <a:off x="8638270" y="0"/>
          <a:ext cx="3370043" cy="48747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 Box 2">
            <a:extLst>
              <a:ext uri="{FF2B5EF4-FFF2-40B4-BE49-F238E27FC236}">
                <a16:creationId xmlns:a16="http://schemas.microsoft.com/office/drawing/2014/main" id="{D4693239-95D4-A4AC-D1F9-51DA6377B7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015" y="1775726"/>
            <a:ext cx="4104394" cy="4253435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Vision</a:t>
            </a:r>
            <a:endParaRPr lang="en-PK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Highly recognized and accredited center of excellence in Medical Education, using evidence-based training techniques for development of highly competent health professionals, who are lifelong experiential learner and are socially accountable.</a:t>
            </a:r>
            <a:endParaRPr lang="en-PK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PK" altLang="en-PK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013661-C65A-861C-05F7-FD15E57EA36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478" y="348313"/>
            <a:ext cx="1243965" cy="129349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57274898-0D51-69F8-C3DD-3596B495DD56}"/>
              </a:ext>
            </a:extLst>
          </p:cNvPr>
          <p:cNvSpPr txBox="1">
            <a:spLocks/>
          </p:cNvSpPr>
          <p:nvPr/>
        </p:nvSpPr>
        <p:spPr>
          <a:xfrm>
            <a:off x="2703443" y="730306"/>
            <a:ext cx="5847522" cy="529508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/>
              <a:t>Vision &amp; Mission of RMU </a:t>
            </a:r>
            <a:endParaRPr lang="en-PK" sz="2800" b="1" dirty="0"/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910744B2-EDCC-0236-779F-4A80DAE86A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6713" y="2842507"/>
            <a:ext cx="3976165" cy="3652703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800"/>
              </a:spcAft>
            </a:pPr>
            <a:r>
              <a:rPr lang="en-US" sz="24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Mission Statement</a:t>
            </a:r>
            <a:endParaRPr lang="en-PK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impart evidence-based research-oriented health professional education in order to provide best possible patient care and inculcate the values of mutual respect, ethical practice of healthcare and social accountability. </a:t>
            </a:r>
            <a:endParaRPr lang="en-PK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PK" altLang="en-PK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55EF16E-7058-003A-6904-92E277F77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21738-84D3-4310-8620-D14D72B3745B}" type="slidenum">
              <a:rPr lang="en-PK" smtClean="0"/>
              <a:t>4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229907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00CF1FF-D2D7-1546-E402-225239013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92366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Prof Umar model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27409CE-3BBE-1B64-15DD-A528EE7418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4D58C9C-AB71-7A95-C96C-EE59F6D9E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C020B-3824-4DA7-B187-CD40A9B409A2}" type="slidenum">
              <a:rPr lang="en-US" smtClean="0">
                <a:solidFill>
                  <a:srgbClr val="B13F9A"/>
                </a:solidFill>
              </a:rPr>
              <a:pPr/>
              <a:t>5</a:t>
            </a:fld>
            <a:endParaRPr lang="en-US">
              <a:solidFill>
                <a:srgbClr val="B13F9A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004B9C-4586-2F87-73D7-4601127E5A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1037"/>
            <a:ext cx="12192000" cy="617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000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57A5EE-6EE2-9FA2-F146-D4A0A97A8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en-US" sz="5400"/>
              <a:t>Sequence of the Session </a:t>
            </a:r>
            <a:endParaRPr lang="en-PK" sz="540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EACD24-699A-78EF-1AFF-A4C4CFCA0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pPr marL="514350" indent="-514350">
              <a:buFont typeface="+mj-lt"/>
              <a:buAutoNum type="alphaLcPeriod"/>
            </a:pPr>
            <a:r>
              <a:rPr lang="en-US" sz="2400" dirty="0"/>
              <a:t>Statement of learning outcomes (01 slide) </a:t>
            </a:r>
          </a:p>
          <a:p>
            <a:pPr marL="514350" indent="-514350">
              <a:buFont typeface="+mj-lt"/>
              <a:buAutoNum type="alphaLcPeriod"/>
            </a:pPr>
            <a:r>
              <a:rPr lang="en-US" sz="2400" dirty="0"/>
              <a:t>Order &amp; Components of the session 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/>
              <a:t>Core subject ( contains throughout relevant clinical contents) (38 slides) 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/>
              <a:t>Research pertinent to enhance understanding o the subjects (01 slides)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/>
              <a:t>Bioethics : pertinent discussion (01 slides) 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/>
              <a:t>End of the session relevant assessments ( 02 slides) 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/>
              <a:t>Suggested additional readings ( 01 slide) </a:t>
            </a:r>
            <a:endParaRPr lang="en-P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E5D633-C1AD-3293-F27A-5F3E4CBBD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21738-84D3-4310-8620-D14D72B3745B}" type="slidenum">
              <a:rPr lang="en-PK" smtClean="0"/>
              <a:t>6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085202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03" name="Rectangle 8202">
            <a:extLst>
              <a:ext uri="{FF2B5EF4-FFF2-40B4-BE49-F238E27FC236}">
                <a16:creationId xmlns:a16="http://schemas.microsoft.com/office/drawing/2014/main" id="{3AD318CC-E2A8-4E27-9548-A047A7899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AF392A3A-88A2-4681-80F0-F9F7F1CFF8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5065" y="1463040"/>
            <a:ext cx="3796306" cy="2690949"/>
          </a:xfrm>
        </p:spPr>
        <p:txBody>
          <a:bodyPr anchor="t">
            <a:normAutofit/>
          </a:bodyPr>
          <a:lstStyle/>
          <a:p>
            <a:r>
              <a:rPr lang="en-US" altLang="en-PK" sz="4800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Learning Objectives (LOs)</a:t>
            </a:r>
          </a:p>
        </p:txBody>
      </p:sp>
      <p:grpSp>
        <p:nvGrpSpPr>
          <p:cNvPr id="8205" name="Group 8204">
            <a:extLst>
              <a:ext uri="{FF2B5EF4-FFF2-40B4-BE49-F238E27FC236}">
                <a16:creationId xmlns:a16="http://schemas.microsoft.com/office/drawing/2014/main" id="{B14B560F-9DD7-4302-A60B-EBD3EF59B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9667" y="4415246"/>
            <a:ext cx="11982332" cy="2087795"/>
            <a:chOff x="143163" y="5763486"/>
            <a:chExt cx="11982332" cy="739555"/>
          </a:xfrm>
        </p:grpSpPr>
        <p:sp>
          <p:nvSpPr>
            <p:cNvPr id="8206" name="Rectangle 8205">
              <a:extLst>
                <a:ext uri="{FF2B5EF4-FFF2-40B4-BE49-F238E27FC236}">
                  <a16:creationId xmlns:a16="http://schemas.microsoft.com/office/drawing/2014/main" id="{3A9A4357-BD1D-4622-A4FE-766E6AB8DE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207" name="Straight Connector 8206">
              <a:extLst>
                <a:ext uri="{FF2B5EF4-FFF2-40B4-BE49-F238E27FC236}">
                  <a16:creationId xmlns:a16="http://schemas.microsoft.com/office/drawing/2014/main" id="{C21D6966-343E-49AC-A026-D2497E0C3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09" name="Rectangle 8208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E895C817-5769-43E7-A808-05DFDF6569B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656218" y="1463039"/>
            <a:ext cx="5542387" cy="4300447"/>
          </a:xfrm>
        </p:spPr>
        <p:txBody>
          <a:bodyPr rtlCol="0" anchor="t">
            <a:normAutofit/>
          </a:bodyPr>
          <a:lstStyle/>
          <a:p>
            <a:pPr>
              <a:buNone/>
              <a:defRPr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At the end of this session, students will be able to:</a:t>
            </a:r>
          </a:p>
          <a:p>
            <a:pPr>
              <a:buFont typeface="Wingdings 3" charset="2"/>
              <a:buChar char=""/>
              <a:defRPr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Define &amp; classify experimental study designs </a:t>
            </a:r>
          </a:p>
          <a:p>
            <a:pPr>
              <a:buFont typeface="Wingdings 3" charset="2"/>
              <a:buChar char=""/>
              <a:defRPr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Apply steps of Randomized Controlled Trial. </a:t>
            </a:r>
          </a:p>
          <a:p>
            <a:pPr>
              <a:buFont typeface="Wingdings 3" charset="2"/>
              <a:buChar char=""/>
              <a:defRPr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Apply process of Randomization &amp; Blinding  in required situation</a:t>
            </a:r>
          </a:p>
          <a:p>
            <a:pPr>
              <a:buFont typeface="Wingdings 3" charset="2"/>
              <a:buChar char=""/>
              <a:defRPr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Identify Types of Randomized Control Trials</a:t>
            </a:r>
          </a:p>
          <a:p>
            <a:pPr>
              <a:buNone/>
              <a:defRPr/>
            </a:pPr>
            <a:endParaRPr lang="en-US" sz="2000" dirty="0"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8198" name="Slide Number Placeholder 3">
            <a:extLst>
              <a:ext uri="{FF2B5EF4-FFF2-40B4-BE49-F238E27FC236}">
                <a16:creationId xmlns:a16="http://schemas.microsoft.com/office/drawing/2014/main" id="{72BF9889-DF0B-4D37-A7AC-66913F57A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492240"/>
            <a:ext cx="27432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  <a:norm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fld id="{60A1D6F5-7FA0-4338-BFDF-BAFBEB01359F}" type="slidenum">
              <a:rPr lang="en-US" altLang="en-PK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</a:pPr>
              <a:t>7</a:t>
            </a:fld>
            <a:endParaRPr lang="en-US" altLang="en-PK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0CB64-4F2B-4519-8C85-BA7C47420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pPr algn="ctr"/>
            <a:r>
              <a:rPr lang="en-US" altLang="en-PK" sz="2400" b="1" dirty="0">
                <a:latin typeface="Arial Black" panose="020B0A04020102020204" pitchFamily="34" charset="0"/>
              </a:rPr>
              <a:t>Aims of Experimental</a:t>
            </a:r>
            <a:br>
              <a:rPr lang="en-US" altLang="en-PK" sz="2400" b="1" dirty="0">
                <a:latin typeface="Arial Black" panose="020B0A04020102020204" pitchFamily="34" charset="0"/>
              </a:rPr>
            </a:br>
            <a:r>
              <a:rPr lang="en-US" altLang="en-PK" sz="2400" b="1" dirty="0">
                <a:latin typeface="Arial Black" panose="020B0A04020102020204" pitchFamily="34" charset="0"/>
              </a:rPr>
              <a:t>Epidemiological Study Designs</a:t>
            </a:r>
            <a:endParaRPr lang="en-PK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6E5C50-B0ED-4CA1-9DF3-E4B7D1CDA2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1506" y="2201045"/>
            <a:ext cx="6182294" cy="4069377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400" dirty="0"/>
              <a:t>Experiments are the </a:t>
            </a:r>
            <a:r>
              <a:rPr lang="en-US" sz="2400" b="1" dirty="0"/>
              <a:t>most reliable </a:t>
            </a:r>
            <a:r>
              <a:rPr lang="en-US" sz="2400" dirty="0"/>
              <a:t>methods to </a:t>
            </a:r>
            <a:r>
              <a:rPr lang="en-US" sz="2400" b="1" dirty="0"/>
              <a:t>verify</a:t>
            </a:r>
            <a:r>
              <a:rPr lang="en-US" sz="2400" dirty="0"/>
              <a:t> </a:t>
            </a:r>
          </a:p>
          <a:p>
            <a:pPr marL="1028700" lvl="1" indent="-571500">
              <a:buFont typeface="+mj-lt"/>
              <a:buAutoNum type="romanUcPeriod"/>
            </a:pPr>
            <a:r>
              <a:rPr lang="en-US" b="1" dirty="0"/>
              <a:t>Etiology, RFs &amp; MOTs, Source &amp; Reservoir etc </a:t>
            </a:r>
            <a:r>
              <a:rPr lang="en-US" dirty="0"/>
              <a:t>of any occurrence or disease. </a:t>
            </a:r>
          </a:p>
          <a:p>
            <a:pPr marL="1028700" lvl="1" indent="-571500">
              <a:buFont typeface="+mj-lt"/>
              <a:buAutoNum type="romanUcPeriod"/>
            </a:pPr>
            <a:r>
              <a:rPr lang="en-US" b="1" dirty="0"/>
              <a:t>Effectiveness</a:t>
            </a:r>
            <a:r>
              <a:rPr lang="en-US" dirty="0"/>
              <a:t> of any Preventive , promotive or therapeutic health intervention</a:t>
            </a:r>
          </a:p>
          <a:p>
            <a:pPr marL="1028700" lvl="1" indent="-571500">
              <a:buFont typeface="+mj-lt"/>
              <a:buAutoNum type="romanUcPeriod"/>
            </a:pPr>
            <a:r>
              <a:rPr lang="en-US" b="1" dirty="0"/>
              <a:t>Covid -19 vaccines trial                    </a:t>
            </a:r>
            <a:r>
              <a:rPr lang="en-US" dirty="0"/>
              <a:t>Provided Experimental evidence for use of newly developed vaccines  </a:t>
            </a:r>
          </a:p>
          <a:p>
            <a:pPr marL="0" indent="0">
              <a:buNone/>
            </a:pPr>
            <a:endParaRPr lang="en-PK" sz="2400" dirty="0"/>
          </a:p>
        </p:txBody>
      </p:sp>
      <p:pic>
        <p:nvPicPr>
          <p:cNvPr id="8" name="Picture 7" descr="Close up of beakers with solutions on a shelf in a lab">
            <a:extLst>
              <a:ext uri="{FF2B5EF4-FFF2-40B4-BE49-F238E27FC236}">
                <a16:creationId xmlns:a16="http://schemas.microsoft.com/office/drawing/2014/main" id="{632C35D4-5EE8-E09C-CCFD-989DB6E70C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89" r="51991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E62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F4DE7C-3A58-4143-AC82-09373D35D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67042" y="6356350"/>
            <a:ext cx="118675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F821738-84D3-4310-8620-D14D72B3745B}" type="slidenum">
              <a:rPr lang="en-PK" smtClean="0"/>
              <a:pPr>
                <a:spcAft>
                  <a:spcPts val="600"/>
                </a:spcAft>
              </a:pPr>
              <a:t>8</a:t>
            </a:fld>
            <a:endParaRPr lang="en-PK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D728C55-90B4-54EF-1614-AC941B3D6E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202" y="133814"/>
            <a:ext cx="2292295" cy="121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6843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id="{33CD251C-A887-4D2F-925B-FC0971985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3B2069EE-A08E-44F0-B3F9-3CF8CC2DC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26740" cy="6857542"/>
          </a:xfrm>
          <a:custGeom>
            <a:avLst/>
            <a:gdLst>
              <a:gd name="connsiteX0" fmla="*/ 0 w 6126740"/>
              <a:gd name="connsiteY0" fmla="*/ 0 h 6857542"/>
              <a:gd name="connsiteX1" fmla="*/ 4980067 w 6126740"/>
              <a:gd name="connsiteY1" fmla="*/ 0 h 6857542"/>
              <a:gd name="connsiteX2" fmla="*/ 4992714 w 6126740"/>
              <a:gd name="connsiteY2" fmla="*/ 31774 h 6857542"/>
              <a:gd name="connsiteX3" fmla="*/ 6047722 w 6126740"/>
              <a:gd name="connsiteY3" fmla="*/ 2682457 h 6857542"/>
              <a:gd name="connsiteX4" fmla="*/ 6047722 w 6126740"/>
              <a:gd name="connsiteY4" fmla="*/ 3752208 h 6857542"/>
              <a:gd name="connsiteX5" fmla="*/ 4890218 w 6126740"/>
              <a:gd name="connsiteY5" fmla="*/ 6660411 h 6857542"/>
              <a:gd name="connsiteX6" fmla="*/ 4811756 w 6126740"/>
              <a:gd name="connsiteY6" fmla="*/ 6857542 h 6857542"/>
              <a:gd name="connsiteX7" fmla="*/ 0 w 6126740"/>
              <a:gd name="connsiteY7" fmla="*/ 6857542 h 6857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26740" h="6857542">
                <a:moveTo>
                  <a:pt x="0" y="0"/>
                </a:moveTo>
                <a:lnTo>
                  <a:pt x="4980067" y="0"/>
                </a:lnTo>
                <a:lnTo>
                  <a:pt x="4992714" y="31774"/>
                </a:lnTo>
                <a:cubicBezTo>
                  <a:pt x="6047722" y="2682457"/>
                  <a:pt x="6047722" y="2682457"/>
                  <a:pt x="6047722" y="2682457"/>
                </a:cubicBezTo>
                <a:cubicBezTo>
                  <a:pt x="6153080" y="2988100"/>
                  <a:pt x="6153080" y="3446565"/>
                  <a:pt x="6047722" y="3752208"/>
                </a:cubicBezTo>
                <a:cubicBezTo>
                  <a:pt x="5563735" y="4968215"/>
                  <a:pt x="5185620" y="5918220"/>
                  <a:pt x="4890218" y="6660411"/>
                </a:cubicBezTo>
                <a:lnTo>
                  <a:pt x="4811756" y="6857542"/>
                </a:lnTo>
                <a:lnTo>
                  <a:pt x="0" y="685754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218" name="Title 1">
            <a:extLst>
              <a:ext uri="{FF2B5EF4-FFF2-40B4-BE49-F238E27FC236}">
                <a16:creationId xmlns:a16="http://schemas.microsoft.com/office/drawing/2014/main" id="{F7D31029-E1A4-4FCE-AE30-35192BE864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7290" y="1289146"/>
            <a:ext cx="4153626" cy="4279709"/>
          </a:xfrm>
        </p:spPr>
        <p:txBody>
          <a:bodyPr anchor="ctr">
            <a:norm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</a:rPr>
              <a:t>Issue of trials of etiological agents upon human </a:t>
            </a: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E12BF2FB-8A96-4B53-86A0-04755C545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03027" y="681628"/>
            <a:ext cx="1562267" cy="1172973"/>
            <a:chOff x="7493121" y="1000124"/>
            <a:chExt cx="1562267" cy="1172973"/>
          </a:xfrm>
        </p:grpSpPr>
        <p:sp>
          <p:nvSpPr>
            <p:cNvPr id="81" name="Freeform 5">
              <a:extLst>
                <a:ext uri="{FF2B5EF4-FFF2-40B4-BE49-F238E27FC236}">
                  <a16:creationId xmlns:a16="http://schemas.microsoft.com/office/drawing/2014/main" id="{893D4739-55F8-4E73-8F98-AF42D54BD4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3121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5">
              <a:extLst>
                <a:ext uri="{FF2B5EF4-FFF2-40B4-BE49-F238E27FC236}">
                  <a16:creationId xmlns:a16="http://schemas.microsoft.com/office/drawing/2014/main" id="{A1AA190F-FB42-4BED-8AA1-A5A01B43C9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293221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id="{47BF57FA-C571-4E2D-A664-ED814521B09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25187" y="1854601"/>
            <a:ext cx="5104895" cy="3148798"/>
          </a:xfrm>
        </p:spPr>
        <p:txBody>
          <a:bodyPr rtlCol="0" anchor="ctr">
            <a:normAutofit/>
          </a:bodyPr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en-US" altLang="en-PK" b="1" dirty="0"/>
              <a:t>Why Jewish hate German !				</a:t>
            </a:r>
            <a:r>
              <a:rPr lang="en-US" altLang="en-PK" dirty="0"/>
              <a:t>(</a:t>
            </a:r>
            <a:r>
              <a:rPr lang="en-US" altLang="en-PK" b="1" dirty="0">
                <a:solidFill>
                  <a:srgbClr val="C00000"/>
                </a:solidFill>
              </a:rPr>
              <a:t>Holocaust</a:t>
            </a:r>
            <a:r>
              <a:rPr lang="en-US" altLang="en-PK" dirty="0"/>
              <a:t>) </a:t>
            </a:r>
          </a:p>
          <a:p>
            <a:pPr marL="0" indent="0">
              <a:buNone/>
              <a:defRPr/>
            </a:pPr>
            <a:endParaRPr lang="en-US" altLang="en-PK" dirty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altLang="en-PK" b="1" dirty="0"/>
              <a:t>Why Chinese hate Japanese!</a:t>
            </a:r>
            <a:r>
              <a:rPr lang="en-US" altLang="en-PK" dirty="0"/>
              <a:t>			(</a:t>
            </a:r>
            <a:r>
              <a:rPr lang="en-US" altLang="en-PK" b="1" dirty="0">
                <a:solidFill>
                  <a:srgbClr val="C00000"/>
                </a:solidFill>
              </a:rPr>
              <a:t>Asian Holocaust</a:t>
            </a:r>
            <a:r>
              <a:rPr lang="en-US" altLang="en-PK" dirty="0"/>
              <a:t>) </a:t>
            </a:r>
          </a:p>
          <a:p>
            <a:pPr marL="0" indent="0">
              <a:buNone/>
              <a:defRPr/>
            </a:pPr>
            <a:endParaRPr lang="en-US" altLang="en-PK" dirty="0"/>
          </a:p>
        </p:txBody>
      </p:sp>
      <p:sp>
        <p:nvSpPr>
          <p:cNvPr id="9222" name="Slide Number Placeholder 5">
            <a:extLst>
              <a:ext uri="{FF2B5EF4-FFF2-40B4-BE49-F238E27FC236}">
                <a16:creationId xmlns:a16="http://schemas.microsoft.com/office/drawing/2014/main" id="{D5C3A472-BB4C-4FFD-B7CD-16554E206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1146536" y="6035040"/>
            <a:ext cx="548640" cy="548640"/>
          </a:xfrm>
          <a:prstGeom prst="ellipse">
            <a:avLst/>
          </a:prstGeom>
          <a:solidFill>
            <a:schemeClr val="tx1">
              <a:alpha val="80000"/>
            </a:scheme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  <a:norm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82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fld id="{A69BAD61-31B5-4C49-911E-C6B0B3809C7A}" type="slidenum">
              <a:rPr lang="en-US" altLang="en-PK">
                <a:solidFill>
                  <a:schemeClr val="bg1"/>
                </a:solidFill>
                <a:latin typeface="Arial" panose="020B0604020202020204" pitchFamily="34" charset="0"/>
              </a:rPr>
              <a:pPr algn="ctr" fontAlgn="base"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</a:pPr>
              <a:t>9</a:t>
            </a:fld>
            <a:endParaRPr lang="en-US" altLang="en-PK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81B02D6-9D85-3745-E18A-AE07382426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202" y="133814"/>
            <a:ext cx="2292295" cy="121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9971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727</TotalTime>
  <Words>1991</Words>
  <Application>Microsoft Office PowerPoint</Application>
  <PresentationFormat>Widescreen</PresentationFormat>
  <Paragraphs>299</Paragraphs>
  <Slides>39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51" baseType="lpstr">
      <vt:lpstr>Agency FB</vt:lpstr>
      <vt:lpstr>Arial</vt:lpstr>
      <vt:lpstr>Arial Black</vt:lpstr>
      <vt:lpstr>Bauhaus 93</vt:lpstr>
      <vt:lpstr>Calibri</vt:lpstr>
      <vt:lpstr>Calibri Light</vt:lpstr>
      <vt:lpstr>Cambria</vt:lpstr>
      <vt:lpstr>Courier New</vt:lpstr>
      <vt:lpstr>Times New Roman</vt:lpstr>
      <vt:lpstr>Wingdings</vt:lpstr>
      <vt:lpstr>Wingdings 3</vt:lpstr>
      <vt:lpstr>Office Theme</vt:lpstr>
      <vt:lpstr>Module : I Otorhinolaryngology(ENT) </vt:lpstr>
      <vt:lpstr> EPIDEMIOLOGY  Experimental Study Designs  </vt:lpstr>
      <vt:lpstr>PowerPoint Presentation</vt:lpstr>
      <vt:lpstr>PowerPoint Presentation</vt:lpstr>
      <vt:lpstr>Prof Umar model</vt:lpstr>
      <vt:lpstr>Sequence of the Session </vt:lpstr>
      <vt:lpstr>Learning Objectives (LOs)</vt:lpstr>
      <vt:lpstr>Aims of Experimental Epidemiological Study Designs</vt:lpstr>
      <vt:lpstr>Issue of trials of etiological agents upon human </vt:lpstr>
      <vt:lpstr>PowerPoint Presentation</vt:lpstr>
      <vt:lpstr> Attributes Of Experimental Studies  </vt:lpstr>
      <vt:lpstr>Animal studies</vt:lpstr>
      <vt:lpstr>Experimental Design</vt:lpstr>
      <vt:lpstr>        RCT (Randomized Control Trial) </vt:lpstr>
      <vt:lpstr>PowerPoint Presentation</vt:lpstr>
      <vt:lpstr>PowerPoint Presentation</vt:lpstr>
      <vt:lpstr>Steps of RCTs</vt:lpstr>
      <vt:lpstr>Step 1: Protocol </vt:lpstr>
      <vt:lpstr>Step 1: Protocol (contd.)</vt:lpstr>
      <vt:lpstr>Step 2: selecting reference &amp; study population</vt:lpstr>
      <vt:lpstr>Step 3: Randomization heart of RCT</vt:lpstr>
      <vt:lpstr>Step 4: Manipulation or  Intervention </vt:lpstr>
      <vt:lpstr>Step 5: Follow up </vt:lpstr>
      <vt:lpstr>Step 6: Assessment &amp; analysis </vt:lpstr>
      <vt:lpstr>Bias &amp; Blinding</vt:lpstr>
      <vt:lpstr>PowerPoint Presentation</vt:lpstr>
      <vt:lpstr>Blinding</vt:lpstr>
      <vt:lpstr>Designs &amp; Types of RCTs</vt:lpstr>
      <vt:lpstr>Non- Randomized experimental studies </vt:lpstr>
      <vt:lpstr>Concurrent parallel study design:</vt:lpstr>
      <vt:lpstr>Concurrent Parallel study design </vt:lpstr>
      <vt:lpstr>Cross over type of study design</vt:lpstr>
      <vt:lpstr>Cross-over type of study design </vt:lpstr>
      <vt:lpstr>PowerPoint Presentation</vt:lpstr>
      <vt:lpstr>PowerPoint Presentation</vt:lpstr>
      <vt:lpstr>PowerPoint Presentation</vt:lpstr>
      <vt:lpstr>MCQs</vt:lpstr>
      <vt:lpstr>MCQs with key </vt:lpstr>
      <vt:lpstr>Reading sources: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EPIDEMIOLOGY  Experimental Study Designs</dc:title>
  <dc:creator>Arshad Sabir</dc:creator>
  <cp:lastModifiedBy>Sana Bilal</cp:lastModifiedBy>
  <cp:revision>69</cp:revision>
  <dcterms:created xsi:type="dcterms:W3CDTF">2020-08-01T14:55:37Z</dcterms:created>
  <dcterms:modified xsi:type="dcterms:W3CDTF">2025-02-03T04:57:20Z</dcterms:modified>
</cp:coreProperties>
</file>