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561" r:id="rId2"/>
    <p:sldId id="569" r:id="rId3"/>
    <p:sldId id="257" r:id="rId4"/>
    <p:sldId id="572" r:id="rId5"/>
    <p:sldId id="564" r:id="rId6"/>
    <p:sldId id="563" r:id="rId7"/>
    <p:sldId id="291" r:id="rId8"/>
    <p:sldId id="294" r:id="rId9"/>
    <p:sldId id="293" r:id="rId10"/>
    <p:sldId id="262" r:id="rId11"/>
    <p:sldId id="315" r:id="rId12"/>
    <p:sldId id="316" r:id="rId13"/>
    <p:sldId id="317" r:id="rId14"/>
    <p:sldId id="318" r:id="rId15"/>
    <p:sldId id="320" r:id="rId16"/>
    <p:sldId id="321" r:id="rId17"/>
    <p:sldId id="322" r:id="rId18"/>
    <p:sldId id="325" r:id="rId19"/>
    <p:sldId id="327" r:id="rId20"/>
    <p:sldId id="328" r:id="rId21"/>
    <p:sldId id="326" r:id="rId22"/>
    <p:sldId id="329" r:id="rId23"/>
    <p:sldId id="331" r:id="rId24"/>
    <p:sldId id="573" r:id="rId25"/>
    <p:sldId id="332" r:id="rId26"/>
    <p:sldId id="333" r:id="rId27"/>
    <p:sldId id="337" r:id="rId28"/>
    <p:sldId id="338" r:id="rId29"/>
    <p:sldId id="570" r:id="rId30"/>
    <p:sldId id="571" r:id="rId31"/>
    <p:sldId id="567" r:id="rId32"/>
  </p:sldIdLst>
  <p:sldSz cx="12192000" cy="6858000"/>
  <p:notesSz cx="6858000" cy="9144000"/>
  <p:defaultTextStyle>
    <a:defPPr>
      <a:defRPr lang="en-P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68" autoAdjust="0"/>
    <p:restoredTop sz="94660"/>
  </p:normalViewPr>
  <p:slideViewPr>
    <p:cSldViewPr snapToGrid="0">
      <p:cViewPr varScale="1">
        <p:scale>
          <a:sx n="82" d="100"/>
          <a:sy n="82" d="100"/>
        </p:scale>
        <p:origin x="490" y="72"/>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_rels/data6.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ata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rawing6.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CEBA05-2F10-437E-89B2-54F4D9FAF478}" type="doc">
      <dgm:prSet loTypeId="urn:microsoft.com/office/officeart/2005/8/layout/gear1" loCatId="cycle" qsTypeId="urn:microsoft.com/office/officeart/2005/8/quickstyle/3d5" qsCatId="3D" csTypeId="urn:microsoft.com/office/officeart/2005/8/colors/accent1_2" csCatId="accent1" phldr="1"/>
      <dgm:spPr/>
    </dgm:pt>
    <dgm:pt modelId="{DACAB5BA-B8B4-4D66-8B11-1D02259E020B}">
      <dgm:prSet phldrT="[Text]"/>
      <dgm:spPr/>
      <dgm:t>
        <a:bodyPr/>
        <a:lstStyle/>
        <a:p>
          <a:pPr algn="ctr"/>
          <a:r>
            <a:rPr lang="en-US" b="1">
              <a:latin typeface="Arial Black" pitchFamily="34" charset="0"/>
            </a:rPr>
            <a:t>Wisdom</a:t>
          </a:r>
        </a:p>
      </dgm:t>
    </dgm:pt>
    <dgm:pt modelId="{D76093C5-B96B-4182-8418-CFDB341D2418}" type="parTrans" cxnId="{0F63D9BC-9028-4C84-92D9-B4BDAB4F1E91}">
      <dgm:prSet/>
      <dgm:spPr/>
      <dgm:t>
        <a:bodyPr/>
        <a:lstStyle/>
        <a:p>
          <a:pPr algn="ctr"/>
          <a:endParaRPr lang="en-US"/>
        </a:p>
      </dgm:t>
    </dgm:pt>
    <dgm:pt modelId="{23718C41-0A1F-40BF-86BE-8A5476EC271E}" type="sibTrans" cxnId="{0F63D9BC-9028-4C84-92D9-B4BDAB4F1E91}">
      <dgm:prSet/>
      <dgm:spPr/>
      <dgm:t>
        <a:bodyPr/>
        <a:lstStyle/>
        <a:p>
          <a:pPr algn="ctr"/>
          <a:endParaRPr lang="en-US"/>
        </a:p>
      </dgm:t>
    </dgm:pt>
    <dgm:pt modelId="{663C1E13-76F9-4B70-A2F2-CA23180743CE}">
      <dgm:prSet phldrT="[Text]"/>
      <dgm:spPr/>
      <dgm:t>
        <a:bodyPr/>
        <a:lstStyle/>
        <a:p>
          <a:pPr algn="ctr"/>
          <a:r>
            <a:rPr lang="en-US">
              <a:latin typeface="Arial Black" pitchFamily="34" charset="0"/>
            </a:rPr>
            <a:t>Truth</a:t>
          </a:r>
          <a:r>
            <a:rPr lang="en-US"/>
            <a:t> </a:t>
          </a:r>
        </a:p>
      </dgm:t>
    </dgm:pt>
    <dgm:pt modelId="{637C3D51-3F4B-4277-8185-724806355FF8}" type="parTrans" cxnId="{32FAE72D-29B2-4404-A917-2C4136EE3C4F}">
      <dgm:prSet/>
      <dgm:spPr/>
      <dgm:t>
        <a:bodyPr/>
        <a:lstStyle/>
        <a:p>
          <a:pPr algn="ctr"/>
          <a:endParaRPr lang="en-US"/>
        </a:p>
      </dgm:t>
    </dgm:pt>
    <dgm:pt modelId="{188C389E-9423-41DE-9C5E-D4A7E95C7E62}" type="sibTrans" cxnId="{32FAE72D-29B2-4404-A917-2C4136EE3C4F}">
      <dgm:prSet/>
      <dgm:spPr/>
      <dgm:t>
        <a:bodyPr/>
        <a:lstStyle/>
        <a:p>
          <a:pPr algn="ctr"/>
          <a:endParaRPr lang="en-US"/>
        </a:p>
      </dgm:t>
    </dgm:pt>
    <dgm:pt modelId="{399ACE2F-90C5-48B1-9E65-700A32562848}">
      <dgm:prSet phldrT="[Text]"/>
      <dgm:spPr/>
      <dgm:t>
        <a:bodyPr/>
        <a:lstStyle/>
        <a:p>
          <a:pPr algn="ctr"/>
          <a:r>
            <a:rPr lang="en-US" b="1">
              <a:latin typeface="Arial Black" pitchFamily="34" charset="0"/>
            </a:rPr>
            <a:t>Servic</a:t>
          </a:r>
          <a:r>
            <a:rPr lang="en-US">
              <a:latin typeface="Arial Black" pitchFamily="34" charset="0"/>
            </a:rPr>
            <a:t>e</a:t>
          </a:r>
          <a:r>
            <a:rPr lang="en-US"/>
            <a:t> </a:t>
          </a:r>
        </a:p>
      </dgm:t>
    </dgm:pt>
    <dgm:pt modelId="{1911F9CB-1EEA-4FFD-A302-90DCBC7D11BE}" type="parTrans" cxnId="{7C4913C1-9DC8-4658-A4FC-A894F8F82CF0}">
      <dgm:prSet/>
      <dgm:spPr/>
      <dgm:t>
        <a:bodyPr/>
        <a:lstStyle/>
        <a:p>
          <a:pPr algn="ctr"/>
          <a:endParaRPr lang="en-US"/>
        </a:p>
      </dgm:t>
    </dgm:pt>
    <dgm:pt modelId="{DA82EADB-2721-42A0-95EA-F9B5521A38A6}" type="sibTrans" cxnId="{7C4913C1-9DC8-4658-A4FC-A894F8F82CF0}">
      <dgm:prSet/>
      <dgm:spPr/>
      <dgm:t>
        <a:bodyPr/>
        <a:lstStyle/>
        <a:p>
          <a:pPr algn="ctr"/>
          <a:endParaRPr lang="en-US"/>
        </a:p>
      </dgm:t>
    </dgm:pt>
    <dgm:pt modelId="{5ED88519-AC6C-4AA3-B76D-812B93A167E4}" type="pres">
      <dgm:prSet presAssocID="{F9CEBA05-2F10-437E-89B2-54F4D9FAF478}" presName="composite" presStyleCnt="0">
        <dgm:presLayoutVars>
          <dgm:chMax val="3"/>
          <dgm:animLvl val="lvl"/>
          <dgm:resizeHandles val="exact"/>
        </dgm:presLayoutVars>
      </dgm:prSet>
      <dgm:spPr/>
    </dgm:pt>
    <dgm:pt modelId="{87622A90-D0D8-4EA3-BC0D-D537801AF2B1}" type="pres">
      <dgm:prSet presAssocID="{DACAB5BA-B8B4-4D66-8B11-1D02259E020B}" presName="gear1" presStyleLbl="node1" presStyleIdx="0" presStyleCnt="3" custLinFactNeighborX="1641" custLinFactNeighborY="-8205">
        <dgm:presLayoutVars>
          <dgm:chMax val="1"/>
          <dgm:bulletEnabled val="1"/>
        </dgm:presLayoutVars>
      </dgm:prSet>
      <dgm:spPr/>
    </dgm:pt>
    <dgm:pt modelId="{B6B6B41B-120B-4968-AB6A-FC6E7C8EF3C0}" type="pres">
      <dgm:prSet presAssocID="{DACAB5BA-B8B4-4D66-8B11-1D02259E020B}" presName="gear1srcNode" presStyleLbl="node1" presStyleIdx="0" presStyleCnt="3"/>
      <dgm:spPr/>
    </dgm:pt>
    <dgm:pt modelId="{8BC64EA7-2794-42B6-96C9-F39A52CB985A}" type="pres">
      <dgm:prSet presAssocID="{DACAB5BA-B8B4-4D66-8B11-1D02259E020B}" presName="gear1dstNode" presStyleLbl="node1" presStyleIdx="0" presStyleCnt="3"/>
      <dgm:spPr/>
    </dgm:pt>
    <dgm:pt modelId="{93300324-D62F-4E58-B882-734182BDB462}" type="pres">
      <dgm:prSet presAssocID="{663C1E13-76F9-4B70-A2F2-CA23180743CE}" presName="gear2" presStyleLbl="node1" presStyleIdx="1" presStyleCnt="3" custLinFactNeighborX="14632" custLinFactNeighborY="-8552">
        <dgm:presLayoutVars>
          <dgm:chMax val="1"/>
          <dgm:bulletEnabled val="1"/>
        </dgm:presLayoutVars>
      </dgm:prSet>
      <dgm:spPr/>
    </dgm:pt>
    <dgm:pt modelId="{B9330EE9-43E4-4FD4-8144-E92B1DD0FCDF}" type="pres">
      <dgm:prSet presAssocID="{663C1E13-76F9-4B70-A2F2-CA23180743CE}" presName="gear2srcNode" presStyleLbl="node1" presStyleIdx="1" presStyleCnt="3"/>
      <dgm:spPr/>
    </dgm:pt>
    <dgm:pt modelId="{4822A78E-EAEC-401F-941A-3A84E13E2357}" type="pres">
      <dgm:prSet presAssocID="{663C1E13-76F9-4B70-A2F2-CA23180743CE}" presName="gear2dstNode" presStyleLbl="node1" presStyleIdx="1" presStyleCnt="3"/>
      <dgm:spPr/>
    </dgm:pt>
    <dgm:pt modelId="{59EDF28D-6C67-49D0-B5A1-DE5C3CBA2292}" type="pres">
      <dgm:prSet presAssocID="{399ACE2F-90C5-48B1-9E65-700A32562848}" presName="gear3" presStyleLbl="node1" presStyleIdx="2" presStyleCnt="3"/>
      <dgm:spPr/>
    </dgm:pt>
    <dgm:pt modelId="{23DC08E4-3725-4448-BFFF-1CCEA2F2987E}" type="pres">
      <dgm:prSet presAssocID="{399ACE2F-90C5-48B1-9E65-700A32562848}" presName="gear3tx" presStyleLbl="node1" presStyleIdx="2" presStyleCnt="3">
        <dgm:presLayoutVars>
          <dgm:chMax val="1"/>
          <dgm:bulletEnabled val="1"/>
        </dgm:presLayoutVars>
      </dgm:prSet>
      <dgm:spPr/>
    </dgm:pt>
    <dgm:pt modelId="{7D3EFDB4-E5D1-439A-86D8-1FCF80D959BA}" type="pres">
      <dgm:prSet presAssocID="{399ACE2F-90C5-48B1-9E65-700A32562848}" presName="gear3srcNode" presStyleLbl="node1" presStyleIdx="2" presStyleCnt="3"/>
      <dgm:spPr/>
    </dgm:pt>
    <dgm:pt modelId="{9815588C-16D0-4475-B64C-847FC87C8C32}" type="pres">
      <dgm:prSet presAssocID="{399ACE2F-90C5-48B1-9E65-700A32562848}" presName="gear3dstNode" presStyleLbl="node1" presStyleIdx="2" presStyleCnt="3"/>
      <dgm:spPr/>
    </dgm:pt>
    <dgm:pt modelId="{398423B3-DD54-4226-99D7-017EFC1488DF}" type="pres">
      <dgm:prSet presAssocID="{23718C41-0A1F-40BF-86BE-8A5476EC271E}" presName="connector1" presStyleLbl="sibTrans2D1" presStyleIdx="0" presStyleCnt="3"/>
      <dgm:spPr/>
    </dgm:pt>
    <dgm:pt modelId="{6DF3A3A0-5919-4E69-80DD-61760D6340A0}" type="pres">
      <dgm:prSet presAssocID="{188C389E-9423-41DE-9C5E-D4A7E95C7E62}" presName="connector2" presStyleLbl="sibTrans2D1" presStyleIdx="1" presStyleCnt="3"/>
      <dgm:spPr/>
    </dgm:pt>
    <dgm:pt modelId="{A09CEA93-9338-4361-A5E6-CF85B6019F5A}" type="pres">
      <dgm:prSet presAssocID="{DA82EADB-2721-42A0-95EA-F9B5521A38A6}" presName="connector3" presStyleLbl="sibTrans2D1" presStyleIdx="2" presStyleCnt="3"/>
      <dgm:spPr/>
    </dgm:pt>
  </dgm:ptLst>
  <dgm:cxnLst>
    <dgm:cxn modelId="{B6F8C104-B3EF-4F78-BC95-1F9F23C236A8}" type="presOf" srcId="{399ACE2F-90C5-48B1-9E65-700A32562848}" destId="{23DC08E4-3725-4448-BFFF-1CCEA2F2987E}" srcOrd="1" destOrd="0" presId="urn:microsoft.com/office/officeart/2005/8/layout/gear1"/>
    <dgm:cxn modelId="{668C1721-4342-496F-A00B-948AF1F6E32A}" type="presOf" srcId="{663C1E13-76F9-4B70-A2F2-CA23180743CE}" destId="{4822A78E-EAEC-401F-941A-3A84E13E2357}" srcOrd="2" destOrd="0" presId="urn:microsoft.com/office/officeart/2005/8/layout/gear1"/>
    <dgm:cxn modelId="{32FAE72D-29B2-4404-A917-2C4136EE3C4F}" srcId="{F9CEBA05-2F10-437E-89B2-54F4D9FAF478}" destId="{663C1E13-76F9-4B70-A2F2-CA23180743CE}" srcOrd="1" destOrd="0" parTransId="{637C3D51-3F4B-4277-8185-724806355FF8}" sibTransId="{188C389E-9423-41DE-9C5E-D4A7E95C7E62}"/>
    <dgm:cxn modelId="{F053BD5B-1941-4B93-B892-5CD937D849CA}" type="presOf" srcId="{DA82EADB-2721-42A0-95EA-F9B5521A38A6}" destId="{A09CEA93-9338-4361-A5E6-CF85B6019F5A}" srcOrd="0" destOrd="0" presId="urn:microsoft.com/office/officeart/2005/8/layout/gear1"/>
    <dgm:cxn modelId="{C1B9085C-9448-4F63-A912-D0EA4F072976}" type="presOf" srcId="{663C1E13-76F9-4B70-A2F2-CA23180743CE}" destId="{93300324-D62F-4E58-B882-734182BDB462}" srcOrd="0" destOrd="0" presId="urn:microsoft.com/office/officeart/2005/8/layout/gear1"/>
    <dgm:cxn modelId="{6746F861-B71F-47C4-A7FC-110FB333155A}" type="presOf" srcId="{DACAB5BA-B8B4-4D66-8B11-1D02259E020B}" destId="{B6B6B41B-120B-4968-AB6A-FC6E7C8EF3C0}" srcOrd="1" destOrd="0" presId="urn:microsoft.com/office/officeart/2005/8/layout/gear1"/>
    <dgm:cxn modelId="{14594466-4D0E-4590-A274-46136C88B9B1}" type="presOf" srcId="{399ACE2F-90C5-48B1-9E65-700A32562848}" destId="{9815588C-16D0-4475-B64C-847FC87C8C32}" srcOrd="3" destOrd="0" presId="urn:microsoft.com/office/officeart/2005/8/layout/gear1"/>
    <dgm:cxn modelId="{7871B870-CBE2-45BC-B2D9-2D91AE7708A0}" type="presOf" srcId="{F9CEBA05-2F10-437E-89B2-54F4D9FAF478}" destId="{5ED88519-AC6C-4AA3-B76D-812B93A167E4}" srcOrd="0" destOrd="0" presId="urn:microsoft.com/office/officeart/2005/8/layout/gear1"/>
    <dgm:cxn modelId="{705B8D8B-E1A9-4EE8-A99C-101B11BC59F1}" type="presOf" srcId="{399ACE2F-90C5-48B1-9E65-700A32562848}" destId="{7D3EFDB4-E5D1-439A-86D8-1FCF80D959BA}" srcOrd="2" destOrd="0" presId="urn:microsoft.com/office/officeart/2005/8/layout/gear1"/>
    <dgm:cxn modelId="{FAC9729C-08C1-4501-A4FF-914CB8B3DF4B}" type="presOf" srcId="{DACAB5BA-B8B4-4D66-8B11-1D02259E020B}" destId="{87622A90-D0D8-4EA3-BC0D-D537801AF2B1}" srcOrd="0" destOrd="0" presId="urn:microsoft.com/office/officeart/2005/8/layout/gear1"/>
    <dgm:cxn modelId="{9333F39F-F15C-4D5B-B3B9-7E2C7F12DA81}" type="presOf" srcId="{399ACE2F-90C5-48B1-9E65-700A32562848}" destId="{59EDF28D-6C67-49D0-B5A1-DE5C3CBA2292}" srcOrd="0" destOrd="0" presId="urn:microsoft.com/office/officeart/2005/8/layout/gear1"/>
    <dgm:cxn modelId="{41AA8AA2-ED6C-4D0E-AC27-E55555198CD6}" type="presOf" srcId="{188C389E-9423-41DE-9C5E-D4A7E95C7E62}" destId="{6DF3A3A0-5919-4E69-80DD-61760D6340A0}" srcOrd="0" destOrd="0" presId="urn:microsoft.com/office/officeart/2005/8/layout/gear1"/>
    <dgm:cxn modelId="{0F63D9BC-9028-4C84-92D9-B4BDAB4F1E91}" srcId="{F9CEBA05-2F10-437E-89B2-54F4D9FAF478}" destId="{DACAB5BA-B8B4-4D66-8B11-1D02259E020B}" srcOrd="0" destOrd="0" parTransId="{D76093C5-B96B-4182-8418-CFDB341D2418}" sibTransId="{23718C41-0A1F-40BF-86BE-8A5476EC271E}"/>
    <dgm:cxn modelId="{7C4913C1-9DC8-4658-A4FC-A894F8F82CF0}" srcId="{F9CEBA05-2F10-437E-89B2-54F4D9FAF478}" destId="{399ACE2F-90C5-48B1-9E65-700A32562848}" srcOrd="2" destOrd="0" parTransId="{1911F9CB-1EEA-4FFD-A302-90DCBC7D11BE}" sibTransId="{DA82EADB-2721-42A0-95EA-F9B5521A38A6}"/>
    <dgm:cxn modelId="{2DC427C5-8E36-4651-B870-87F22DD7F683}" type="presOf" srcId="{663C1E13-76F9-4B70-A2F2-CA23180743CE}" destId="{B9330EE9-43E4-4FD4-8144-E92B1DD0FCDF}" srcOrd="1" destOrd="0" presId="urn:microsoft.com/office/officeart/2005/8/layout/gear1"/>
    <dgm:cxn modelId="{AA7CE4E1-915E-4501-91F0-3F02E081267D}" type="presOf" srcId="{DACAB5BA-B8B4-4D66-8B11-1D02259E020B}" destId="{8BC64EA7-2794-42B6-96C9-F39A52CB985A}" srcOrd="2" destOrd="0" presId="urn:microsoft.com/office/officeart/2005/8/layout/gear1"/>
    <dgm:cxn modelId="{C4669EEB-B25F-48C8-985E-DC256AA3B435}" type="presOf" srcId="{23718C41-0A1F-40BF-86BE-8A5476EC271E}" destId="{398423B3-DD54-4226-99D7-017EFC1488DF}" srcOrd="0" destOrd="0" presId="urn:microsoft.com/office/officeart/2005/8/layout/gear1"/>
    <dgm:cxn modelId="{DDDFCE21-2E40-462A-8589-719DBB85D00E}" type="presParOf" srcId="{5ED88519-AC6C-4AA3-B76D-812B93A167E4}" destId="{87622A90-D0D8-4EA3-BC0D-D537801AF2B1}" srcOrd="0" destOrd="0" presId="urn:microsoft.com/office/officeart/2005/8/layout/gear1"/>
    <dgm:cxn modelId="{9A40A722-1EE7-4F5D-B0A2-60F564F5D725}" type="presParOf" srcId="{5ED88519-AC6C-4AA3-B76D-812B93A167E4}" destId="{B6B6B41B-120B-4968-AB6A-FC6E7C8EF3C0}" srcOrd="1" destOrd="0" presId="urn:microsoft.com/office/officeart/2005/8/layout/gear1"/>
    <dgm:cxn modelId="{4BFE6983-EB2F-488D-9E22-8E8AD0108D53}" type="presParOf" srcId="{5ED88519-AC6C-4AA3-B76D-812B93A167E4}" destId="{8BC64EA7-2794-42B6-96C9-F39A52CB985A}" srcOrd="2" destOrd="0" presId="urn:microsoft.com/office/officeart/2005/8/layout/gear1"/>
    <dgm:cxn modelId="{AAF8A552-830D-45D7-A168-5E979B8B4F56}" type="presParOf" srcId="{5ED88519-AC6C-4AA3-B76D-812B93A167E4}" destId="{93300324-D62F-4E58-B882-734182BDB462}" srcOrd="3" destOrd="0" presId="urn:microsoft.com/office/officeart/2005/8/layout/gear1"/>
    <dgm:cxn modelId="{F5E317E4-2558-4678-9427-2D2F7EBDCCDD}" type="presParOf" srcId="{5ED88519-AC6C-4AA3-B76D-812B93A167E4}" destId="{B9330EE9-43E4-4FD4-8144-E92B1DD0FCDF}" srcOrd="4" destOrd="0" presId="urn:microsoft.com/office/officeart/2005/8/layout/gear1"/>
    <dgm:cxn modelId="{592434CE-ACE1-4050-BFDC-257D6DD7BC96}" type="presParOf" srcId="{5ED88519-AC6C-4AA3-B76D-812B93A167E4}" destId="{4822A78E-EAEC-401F-941A-3A84E13E2357}" srcOrd="5" destOrd="0" presId="urn:microsoft.com/office/officeart/2005/8/layout/gear1"/>
    <dgm:cxn modelId="{EB71BF43-B7A8-47B1-A1FC-5D0652E18E27}" type="presParOf" srcId="{5ED88519-AC6C-4AA3-B76D-812B93A167E4}" destId="{59EDF28D-6C67-49D0-B5A1-DE5C3CBA2292}" srcOrd="6" destOrd="0" presId="urn:microsoft.com/office/officeart/2005/8/layout/gear1"/>
    <dgm:cxn modelId="{57BCA9F7-A44A-4C5F-9400-25C0E7D0336D}" type="presParOf" srcId="{5ED88519-AC6C-4AA3-B76D-812B93A167E4}" destId="{23DC08E4-3725-4448-BFFF-1CCEA2F2987E}" srcOrd="7" destOrd="0" presId="urn:microsoft.com/office/officeart/2005/8/layout/gear1"/>
    <dgm:cxn modelId="{89415072-5F67-4278-B76B-98DD6E561944}" type="presParOf" srcId="{5ED88519-AC6C-4AA3-B76D-812B93A167E4}" destId="{7D3EFDB4-E5D1-439A-86D8-1FCF80D959BA}" srcOrd="8" destOrd="0" presId="urn:microsoft.com/office/officeart/2005/8/layout/gear1"/>
    <dgm:cxn modelId="{0F0D6CCA-DF6A-44A8-B4A4-78CA7DDC55C4}" type="presParOf" srcId="{5ED88519-AC6C-4AA3-B76D-812B93A167E4}" destId="{9815588C-16D0-4475-B64C-847FC87C8C32}" srcOrd="9" destOrd="0" presId="urn:microsoft.com/office/officeart/2005/8/layout/gear1"/>
    <dgm:cxn modelId="{B80722D1-6AEA-4A62-BE71-51BF7A8B85FE}" type="presParOf" srcId="{5ED88519-AC6C-4AA3-B76D-812B93A167E4}" destId="{398423B3-DD54-4226-99D7-017EFC1488DF}" srcOrd="10" destOrd="0" presId="urn:microsoft.com/office/officeart/2005/8/layout/gear1"/>
    <dgm:cxn modelId="{8EBE99C2-B164-4C49-BA0A-3352D439FF93}" type="presParOf" srcId="{5ED88519-AC6C-4AA3-B76D-812B93A167E4}" destId="{6DF3A3A0-5919-4E69-80DD-61760D6340A0}" srcOrd="11" destOrd="0" presId="urn:microsoft.com/office/officeart/2005/8/layout/gear1"/>
    <dgm:cxn modelId="{341AB0AE-7BC0-46D5-9297-1AF46C6C2A7D}" type="presParOf" srcId="{5ED88519-AC6C-4AA3-B76D-812B93A167E4}" destId="{A09CEA93-9338-4361-A5E6-CF85B6019F5A}"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9828CC0-9F96-4477-9668-1A96CE28A513}"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en-US"/>
        </a:p>
      </dgm:t>
    </dgm:pt>
    <dgm:pt modelId="{9E6BC077-930F-42C6-B009-AF269DB23663}">
      <dgm:prSet custT="1"/>
      <dgm:spPr/>
      <dgm:t>
        <a:bodyPr/>
        <a:lstStyle/>
        <a:p>
          <a:r>
            <a:rPr lang="en-US" sz="2400" dirty="0">
              <a:solidFill>
                <a:schemeClr val="tx1"/>
              </a:solidFill>
            </a:rPr>
            <a:t>When, there is limited information about etiological factors about the disease of interest.                                                                      </a:t>
          </a:r>
          <a:endParaRPr lang="en-US" sz="1600" dirty="0">
            <a:solidFill>
              <a:schemeClr val="tx1"/>
            </a:solidFill>
          </a:endParaRPr>
        </a:p>
      </dgm:t>
    </dgm:pt>
    <dgm:pt modelId="{2C0CD76F-A680-45FB-8225-C412DDB208B5}" type="parTrans" cxnId="{06AA792E-3EFC-4EC7-989D-9203812B1D34}">
      <dgm:prSet/>
      <dgm:spPr/>
      <dgm:t>
        <a:bodyPr/>
        <a:lstStyle/>
        <a:p>
          <a:endParaRPr lang="en-US"/>
        </a:p>
      </dgm:t>
    </dgm:pt>
    <dgm:pt modelId="{D50CB1B0-6ADC-4637-8FD3-5350FB1B12CD}" type="sibTrans" cxnId="{06AA792E-3EFC-4EC7-989D-9203812B1D34}">
      <dgm:prSet/>
      <dgm:spPr/>
      <dgm:t>
        <a:bodyPr/>
        <a:lstStyle/>
        <a:p>
          <a:endParaRPr lang="en-US"/>
        </a:p>
      </dgm:t>
    </dgm:pt>
    <dgm:pt modelId="{3DA25F05-9BD3-40F0-AA42-940DF4C533B0}">
      <dgm:prSet custT="1"/>
      <dgm:spPr/>
      <dgm:t>
        <a:bodyPr/>
        <a:lstStyle/>
        <a:p>
          <a:r>
            <a:rPr lang="en-US" sz="2400" dirty="0">
              <a:solidFill>
                <a:schemeClr val="tx1"/>
              </a:solidFill>
            </a:rPr>
            <a:t>The disease has low incidence or even high, but follow-up of subjects is difficult.</a:t>
          </a:r>
          <a:endParaRPr lang="en-US" sz="2400" dirty="0">
            <a:solidFill>
              <a:schemeClr val="tx1"/>
            </a:solidFill>
            <a:highlight>
              <a:srgbClr val="FFFF00"/>
            </a:highlight>
          </a:endParaRPr>
        </a:p>
      </dgm:t>
    </dgm:pt>
    <dgm:pt modelId="{542F24E2-D9E3-4AFD-A9C5-98A775EE1639}" type="parTrans" cxnId="{31AC1D5A-862E-4D74-ACA2-238C01E26F5C}">
      <dgm:prSet/>
      <dgm:spPr/>
      <dgm:t>
        <a:bodyPr/>
        <a:lstStyle/>
        <a:p>
          <a:endParaRPr lang="en-US"/>
        </a:p>
      </dgm:t>
    </dgm:pt>
    <dgm:pt modelId="{5796DD83-FFF2-4D4A-A1EC-7AFEDB98FC1C}" type="sibTrans" cxnId="{31AC1D5A-862E-4D74-ACA2-238C01E26F5C}">
      <dgm:prSet/>
      <dgm:spPr/>
      <dgm:t>
        <a:bodyPr/>
        <a:lstStyle/>
        <a:p>
          <a:endParaRPr lang="en-US"/>
        </a:p>
      </dgm:t>
    </dgm:pt>
    <dgm:pt modelId="{5601FEF2-9ADC-449E-90E9-89577A580E2A}">
      <dgm:prSet custT="1"/>
      <dgm:spPr/>
      <dgm:t>
        <a:bodyPr/>
        <a:lstStyle/>
        <a:p>
          <a:r>
            <a:rPr lang="en-US" sz="2400" dirty="0">
              <a:solidFill>
                <a:schemeClr val="tx1"/>
              </a:solidFill>
            </a:rPr>
            <a:t>The disease has a long natural history or incubation period.  </a:t>
          </a:r>
          <a:endParaRPr lang="en-US" sz="2400" dirty="0">
            <a:solidFill>
              <a:schemeClr val="tx1"/>
            </a:solidFill>
            <a:highlight>
              <a:srgbClr val="FFFF00"/>
            </a:highlight>
          </a:endParaRPr>
        </a:p>
      </dgm:t>
    </dgm:pt>
    <dgm:pt modelId="{E44F372B-6C9A-4806-9483-34831F2848BD}" type="parTrans" cxnId="{E17B8A5E-122A-4CB8-96F2-72204EB19730}">
      <dgm:prSet/>
      <dgm:spPr/>
      <dgm:t>
        <a:bodyPr/>
        <a:lstStyle/>
        <a:p>
          <a:endParaRPr lang="en-US"/>
        </a:p>
      </dgm:t>
    </dgm:pt>
    <dgm:pt modelId="{16E64C6F-E390-4817-80E8-B845718C8604}" type="sibTrans" cxnId="{E17B8A5E-122A-4CB8-96F2-72204EB19730}">
      <dgm:prSet/>
      <dgm:spPr/>
      <dgm:t>
        <a:bodyPr/>
        <a:lstStyle/>
        <a:p>
          <a:endParaRPr lang="en-US"/>
        </a:p>
      </dgm:t>
    </dgm:pt>
    <dgm:pt modelId="{88875B30-948C-4E3B-BF82-6140C703C723}" type="pres">
      <dgm:prSet presAssocID="{F9828CC0-9F96-4477-9668-1A96CE28A513}" presName="outerComposite" presStyleCnt="0">
        <dgm:presLayoutVars>
          <dgm:chMax val="5"/>
          <dgm:dir/>
          <dgm:resizeHandles val="exact"/>
        </dgm:presLayoutVars>
      </dgm:prSet>
      <dgm:spPr/>
    </dgm:pt>
    <dgm:pt modelId="{29535251-10B6-4CA2-A1E0-2DA11259D31F}" type="pres">
      <dgm:prSet presAssocID="{F9828CC0-9F96-4477-9668-1A96CE28A513}" presName="dummyMaxCanvas" presStyleCnt="0">
        <dgm:presLayoutVars/>
      </dgm:prSet>
      <dgm:spPr/>
    </dgm:pt>
    <dgm:pt modelId="{036214DF-50A2-497D-8A53-56D2EE0C6B04}" type="pres">
      <dgm:prSet presAssocID="{F9828CC0-9F96-4477-9668-1A96CE28A513}" presName="ThreeNodes_1" presStyleLbl="node1" presStyleIdx="0" presStyleCnt="3" custScaleX="106264" custScaleY="95795">
        <dgm:presLayoutVars>
          <dgm:bulletEnabled val="1"/>
        </dgm:presLayoutVars>
      </dgm:prSet>
      <dgm:spPr/>
    </dgm:pt>
    <dgm:pt modelId="{624D5137-C5AE-44BD-B14D-C2172841A688}" type="pres">
      <dgm:prSet presAssocID="{F9828CC0-9F96-4477-9668-1A96CE28A513}" presName="ThreeNodes_2" presStyleLbl="node1" presStyleIdx="1" presStyleCnt="3" custLinFactNeighborY="1211">
        <dgm:presLayoutVars>
          <dgm:bulletEnabled val="1"/>
        </dgm:presLayoutVars>
      </dgm:prSet>
      <dgm:spPr/>
    </dgm:pt>
    <dgm:pt modelId="{07960676-31D7-4546-B49E-FFEDE5E3C089}" type="pres">
      <dgm:prSet presAssocID="{F9828CC0-9F96-4477-9668-1A96CE28A513}" presName="ThreeNodes_3" presStyleLbl="node1" presStyleIdx="2" presStyleCnt="3">
        <dgm:presLayoutVars>
          <dgm:bulletEnabled val="1"/>
        </dgm:presLayoutVars>
      </dgm:prSet>
      <dgm:spPr/>
    </dgm:pt>
    <dgm:pt modelId="{2EB69186-1E12-45F3-98DA-9D2C73F11F01}" type="pres">
      <dgm:prSet presAssocID="{F9828CC0-9F96-4477-9668-1A96CE28A513}" presName="ThreeConn_1-2" presStyleLbl="fgAccFollowNode1" presStyleIdx="0" presStyleCnt="2">
        <dgm:presLayoutVars>
          <dgm:bulletEnabled val="1"/>
        </dgm:presLayoutVars>
      </dgm:prSet>
      <dgm:spPr/>
    </dgm:pt>
    <dgm:pt modelId="{C3981F2C-8500-47C6-B627-45980D1553E0}" type="pres">
      <dgm:prSet presAssocID="{F9828CC0-9F96-4477-9668-1A96CE28A513}" presName="ThreeConn_2-3" presStyleLbl="fgAccFollowNode1" presStyleIdx="1" presStyleCnt="2">
        <dgm:presLayoutVars>
          <dgm:bulletEnabled val="1"/>
        </dgm:presLayoutVars>
      </dgm:prSet>
      <dgm:spPr/>
    </dgm:pt>
    <dgm:pt modelId="{4B190E4C-B648-4C6E-A4C8-F7A56D421310}" type="pres">
      <dgm:prSet presAssocID="{F9828CC0-9F96-4477-9668-1A96CE28A513}" presName="ThreeNodes_1_text" presStyleLbl="node1" presStyleIdx="2" presStyleCnt="3">
        <dgm:presLayoutVars>
          <dgm:bulletEnabled val="1"/>
        </dgm:presLayoutVars>
      </dgm:prSet>
      <dgm:spPr/>
    </dgm:pt>
    <dgm:pt modelId="{9C74DA3E-370C-4C77-BAC4-B845EEB08936}" type="pres">
      <dgm:prSet presAssocID="{F9828CC0-9F96-4477-9668-1A96CE28A513}" presName="ThreeNodes_2_text" presStyleLbl="node1" presStyleIdx="2" presStyleCnt="3">
        <dgm:presLayoutVars>
          <dgm:bulletEnabled val="1"/>
        </dgm:presLayoutVars>
      </dgm:prSet>
      <dgm:spPr/>
    </dgm:pt>
    <dgm:pt modelId="{32B11B1D-3BEC-4754-94D5-19C5B0D502E8}" type="pres">
      <dgm:prSet presAssocID="{F9828CC0-9F96-4477-9668-1A96CE28A513}" presName="ThreeNodes_3_text" presStyleLbl="node1" presStyleIdx="2" presStyleCnt="3">
        <dgm:presLayoutVars>
          <dgm:bulletEnabled val="1"/>
        </dgm:presLayoutVars>
      </dgm:prSet>
      <dgm:spPr/>
    </dgm:pt>
  </dgm:ptLst>
  <dgm:cxnLst>
    <dgm:cxn modelId="{56D6771D-BDE0-4CA9-BF43-EA02AA5766E0}" type="presOf" srcId="{3DA25F05-9BD3-40F0-AA42-940DF4C533B0}" destId="{9C74DA3E-370C-4C77-BAC4-B845EEB08936}" srcOrd="1" destOrd="0" presId="urn:microsoft.com/office/officeart/2005/8/layout/vProcess5"/>
    <dgm:cxn modelId="{06AA792E-3EFC-4EC7-989D-9203812B1D34}" srcId="{F9828CC0-9F96-4477-9668-1A96CE28A513}" destId="{9E6BC077-930F-42C6-B009-AF269DB23663}" srcOrd="0" destOrd="0" parTransId="{2C0CD76F-A680-45FB-8225-C412DDB208B5}" sibTransId="{D50CB1B0-6ADC-4637-8FD3-5350FB1B12CD}"/>
    <dgm:cxn modelId="{7398803B-ECBF-4AC9-B7A2-EB8894C4DDEF}" type="presOf" srcId="{3DA25F05-9BD3-40F0-AA42-940DF4C533B0}" destId="{624D5137-C5AE-44BD-B14D-C2172841A688}" srcOrd="0" destOrd="0" presId="urn:microsoft.com/office/officeart/2005/8/layout/vProcess5"/>
    <dgm:cxn modelId="{E17B8A5E-122A-4CB8-96F2-72204EB19730}" srcId="{F9828CC0-9F96-4477-9668-1A96CE28A513}" destId="{5601FEF2-9ADC-449E-90E9-89577A580E2A}" srcOrd="2" destOrd="0" parTransId="{E44F372B-6C9A-4806-9483-34831F2848BD}" sibTransId="{16E64C6F-E390-4817-80E8-B845718C8604}"/>
    <dgm:cxn modelId="{C896476B-1186-4222-952F-4B5C25B9E05C}" type="presOf" srcId="{5601FEF2-9ADC-449E-90E9-89577A580E2A}" destId="{32B11B1D-3BEC-4754-94D5-19C5B0D502E8}" srcOrd="1" destOrd="0" presId="urn:microsoft.com/office/officeart/2005/8/layout/vProcess5"/>
    <dgm:cxn modelId="{31AC1D5A-862E-4D74-ACA2-238C01E26F5C}" srcId="{F9828CC0-9F96-4477-9668-1A96CE28A513}" destId="{3DA25F05-9BD3-40F0-AA42-940DF4C533B0}" srcOrd="1" destOrd="0" parTransId="{542F24E2-D9E3-4AFD-A9C5-98A775EE1639}" sibTransId="{5796DD83-FFF2-4D4A-A1EC-7AFEDB98FC1C}"/>
    <dgm:cxn modelId="{268C3F87-6B87-4585-A994-54442A736016}" type="presOf" srcId="{9E6BC077-930F-42C6-B009-AF269DB23663}" destId="{4B190E4C-B648-4C6E-A4C8-F7A56D421310}" srcOrd="1" destOrd="0" presId="urn:microsoft.com/office/officeart/2005/8/layout/vProcess5"/>
    <dgm:cxn modelId="{F7D1E8BA-7415-410F-A8C0-6F4635A87D35}" type="presOf" srcId="{9E6BC077-930F-42C6-B009-AF269DB23663}" destId="{036214DF-50A2-497D-8A53-56D2EE0C6B04}" srcOrd="0" destOrd="0" presId="urn:microsoft.com/office/officeart/2005/8/layout/vProcess5"/>
    <dgm:cxn modelId="{ECB40CC3-7FFB-4F69-8E27-3DE539654768}" type="presOf" srcId="{D50CB1B0-6ADC-4637-8FD3-5350FB1B12CD}" destId="{2EB69186-1E12-45F3-98DA-9D2C73F11F01}" srcOrd="0" destOrd="0" presId="urn:microsoft.com/office/officeart/2005/8/layout/vProcess5"/>
    <dgm:cxn modelId="{15C69CE7-72C4-41A1-ACB9-581EFF15A4A8}" type="presOf" srcId="{F9828CC0-9F96-4477-9668-1A96CE28A513}" destId="{88875B30-948C-4E3B-BF82-6140C703C723}" srcOrd="0" destOrd="0" presId="urn:microsoft.com/office/officeart/2005/8/layout/vProcess5"/>
    <dgm:cxn modelId="{3BD6ECEC-0627-4AD3-9795-5CF7E7AABD1D}" type="presOf" srcId="{5601FEF2-9ADC-449E-90E9-89577A580E2A}" destId="{07960676-31D7-4546-B49E-FFEDE5E3C089}" srcOrd="0" destOrd="0" presId="urn:microsoft.com/office/officeart/2005/8/layout/vProcess5"/>
    <dgm:cxn modelId="{DBDF87F2-57A3-4F59-9875-1465D6302DB9}" type="presOf" srcId="{5796DD83-FFF2-4D4A-A1EC-7AFEDB98FC1C}" destId="{C3981F2C-8500-47C6-B627-45980D1553E0}" srcOrd="0" destOrd="0" presId="urn:microsoft.com/office/officeart/2005/8/layout/vProcess5"/>
    <dgm:cxn modelId="{8E8CF902-1548-4ABD-82F0-707128D8DAF8}" type="presParOf" srcId="{88875B30-948C-4E3B-BF82-6140C703C723}" destId="{29535251-10B6-4CA2-A1E0-2DA11259D31F}" srcOrd="0" destOrd="0" presId="urn:microsoft.com/office/officeart/2005/8/layout/vProcess5"/>
    <dgm:cxn modelId="{20763DAA-E4DF-4D2E-B17D-E57269ECE9C4}" type="presParOf" srcId="{88875B30-948C-4E3B-BF82-6140C703C723}" destId="{036214DF-50A2-497D-8A53-56D2EE0C6B04}" srcOrd="1" destOrd="0" presId="urn:microsoft.com/office/officeart/2005/8/layout/vProcess5"/>
    <dgm:cxn modelId="{69D9CA87-3AED-498F-871D-59D4C7197B3A}" type="presParOf" srcId="{88875B30-948C-4E3B-BF82-6140C703C723}" destId="{624D5137-C5AE-44BD-B14D-C2172841A688}" srcOrd="2" destOrd="0" presId="urn:microsoft.com/office/officeart/2005/8/layout/vProcess5"/>
    <dgm:cxn modelId="{02FFDB75-4EFD-47A8-9074-F211628B8522}" type="presParOf" srcId="{88875B30-948C-4E3B-BF82-6140C703C723}" destId="{07960676-31D7-4546-B49E-FFEDE5E3C089}" srcOrd="3" destOrd="0" presId="urn:microsoft.com/office/officeart/2005/8/layout/vProcess5"/>
    <dgm:cxn modelId="{C4C128E9-9AE5-48DE-B390-3D672006F49C}" type="presParOf" srcId="{88875B30-948C-4E3B-BF82-6140C703C723}" destId="{2EB69186-1E12-45F3-98DA-9D2C73F11F01}" srcOrd="4" destOrd="0" presId="urn:microsoft.com/office/officeart/2005/8/layout/vProcess5"/>
    <dgm:cxn modelId="{238AD585-3955-4551-BBDA-F0C631989522}" type="presParOf" srcId="{88875B30-948C-4E3B-BF82-6140C703C723}" destId="{C3981F2C-8500-47C6-B627-45980D1553E0}" srcOrd="5" destOrd="0" presId="urn:microsoft.com/office/officeart/2005/8/layout/vProcess5"/>
    <dgm:cxn modelId="{6D4E4A9E-3261-4694-9B44-E487557082C3}" type="presParOf" srcId="{88875B30-948C-4E3B-BF82-6140C703C723}" destId="{4B190E4C-B648-4C6E-A4C8-F7A56D421310}" srcOrd="6" destOrd="0" presId="urn:microsoft.com/office/officeart/2005/8/layout/vProcess5"/>
    <dgm:cxn modelId="{CA189F61-0ED5-4B21-B024-DDA153C3B438}" type="presParOf" srcId="{88875B30-948C-4E3B-BF82-6140C703C723}" destId="{9C74DA3E-370C-4C77-BAC4-B845EEB08936}" srcOrd="7" destOrd="0" presId="urn:microsoft.com/office/officeart/2005/8/layout/vProcess5"/>
    <dgm:cxn modelId="{AA9AC842-D555-4D80-85ED-7392FA1626AA}" type="presParOf" srcId="{88875B30-948C-4E3B-BF82-6140C703C723}" destId="{32B11B1D-3BEC-4754-94D5-19C5B0D502E8}"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30A0918-3414-41B2-AF6A-020898C90200}" type="doc">
      <dgm:prSet loTypeId="urn:microsoft.com/office/officeart/2005/8/layout/list1" loCatId="list" qsTypeId="urn:microsoft.com/office/officeart/2005/8/quickstyle/simple1" qsCatId="simple" csTypeId="urn:microsoft.com/office/officeart/2005/8/colors/accent1_2" csCatId="accent1"/>
      <dgm:spPr/>
      <dgm:t>
        <a:bodyPr/>
        <a:lstStyle/>
        <a:p>
          <a:endParaRPr lang="en-US"/>
        </a:p>
      </dgm:t>
    </dgm:pt>
    <dgm:pt modelId="{B13FD168-243C-47F2-A27F-3C635FD5D5D7}">
      <dgm:prSet custT="1"/>
      <dgm:spPr/>
      <dgm:t>
        <a:bodyPr/>
        <a:lstStyle/>
        <a:p>
          <a:r>
            <a:rPr lang="en-US" sz="2400" dirty="0"/>
            <a:t>Any systematic error in the determination of association between the exposure and disease.</a:t>
          </a:r>
        </a:p>
      </dgm:t>
    </dgm:pt>
    <dgm:pt modelId="{C25BB819-91A6-4564-A374-40EBCDA4DEA3}" type="parTrans" cxnId="{36D577E5-0ADF-4C6A-97A5-D2B8D2A7936E}">
      <dgm:prSet/>
      <dgm:spPr/>
      <dgm:t>
        <a:bodyPr/>
        <a:lstStyle/>
        <a:p>
          <a:endParaRPr lang="en-US" sz="2400"/>
        </a:p>
      </dgm:t>
    </dgm:pt>
    <dgm:pt modelId="{9F1D6346-27A9-47E8-BFED-DB25105401B4}" type="sibTrans" cxnId="{36D577E5-0ADF-4C6A-97A5-D2B8D2A7936E}">
      <dgm:prSet/>
      <dgm:spPr/>
      <dgm:t>
        <a:bodyPr/>
        <a:lstStyle/>
        <a:p>
          <a:endParaRPr lang="en-US" sz="2400"/>
        </a:p>
      </dgm:t>
    </dgm:pt>
    <dgm:pt modelId="{512CB7D7-801B-4BA5-88DA-02DD1BED0275}">
      <dgm:prSet custT="1"/>
      <dgm:spPr/>
      <dgm:t>
        <a:bodyPr/>
        <a:lstStyle/>
        <a:p>
          <a:r>
            <a:rPr lang="en-US" sz="2400"/>
            <a:t>Memory recall bias</a:t>
          </a:r>
        </a:p>
      </dgm:t>
    </dgm:pt>
    <dgm:pt modelId="{5C644790-5689-4AA0-AE33-5E0E4CB27805}" type="parTrans" cxnId="{398BC69C-EDD3-4CEC-9816-B9D7FD95E55A}">
      <dgm:prSet/>
      <dgm:spPr/>
      <dgm:t>
        <a:bodyPr/>
        <a:lstStyle/>
        <a:p>
          <a:endParaRPr lang="en-US" sz="2400"/>
        </a:p>
      </dgm:t>
    </dgm:pt>
    <dgm:pt modelId="{86951C74-C803-4E21-8B47-8ED5959332E3}" type="sibTrans" cxnId="{398BC69C-EDD3-4CEC-9816-B9D7FD95E55A}">
      <dgm:prSet/>
      <dgm:spPr/>
      <dgm:t>
        <a:bodyPr/>
        <a:lstStyle/>
        <a:p>
          <a:endParaRPr lang="en-US" sz="2400"/>
        </a:p>
      </dgm:t>
    </dgm:pt>
    <dgm:pt modelId="{394A1A67-5D75-4307-A585-3AAC5DF8B298}">
      <dgm:prSet custT="1"/>
      <dgm:spPr/>
      <dgm:t>
        <a:bodyPr/>
        <a:lstStyle/>
        <a:p>
          <a:r>
            <a:rPr lang="en-US" sz="2400"/>
            <a:t>Selection bias</a:t>
          </a:r>
        </a:p>
      </dgm:t>
    </dgm:pt>
    <dgm:pt modelId="{5D59836A-E26D-491E-BC22-3DAE3794CFBC}" type="parTrans" cxnId="{6D8313A0-3BB9-40F2-A2E7-741093107F43}">
      <dgm:prSet/>
      <dgm:spPr/>
      <dgm:t>
        <a:bodyPr/>
        <a:lstStyle/>
        <a:p>
          <a:endParaRPr lang="en-US" sz="2400"/>
        </a:p>
      </dgm:t>
    </dgm:pt>
    <dgm:pt modelId="{445F466D-009B-4D8B-AD9F-1ECF1DF4D4CA}" type="sibTrans" cxnId="{6D8313A0-3BB9-40F2-A2E7-741093107F43}">
      <dgm:prSet/>
      <dgm:spPr/>
      <dgm:t>
        <a:bodyPr/>
        <a:lstStyle/>
        <a:p>
          <a:endParaRPr lang="en-US" sz="2400"/>
        </a:p>
      </dgm:t>
    </dgm:pt>
    <dgm:pt modelId="{07F9BC93-5625-4162-AC5A-7CE36D66E2A7}">
      <dgm:prSet custT="1"/>
      <dgm:spPr/>
      <dgm:t>
        <a:bodyPr/>
        <a:lstStyle/>
        <a:p>
          <a:r>
            <a:rPr lang="en-US" sz="2400"/>
            <a:t>Interviewer bias</a:t>
          </a:r>
        </a:p>
      </dgm:t>
    </dgm:pt>
    <dgm:pt modelId="{B6673685-3518-438F-8974-1F58A5283B93}" type="parTrans" cxnId="{8A239B9C-0968-4698-99C9-D3255EF32555}">
      <dgm:prSet/>
      <dgm:spPr/>
      <dgm:t>
        <a:bodyPr/>
        <a:lstStyle/>
        <a:p>
          <a:endParaRPr lang="en-US" sz="2400"/>
        </a:p>
      </dgm:t>
    </dgm:pt>
    <dgm:pt modelId="{98C07BD5-D8D0-4F3A-A118-B4FE8231842B}" type="sibTrans" cxnId="{8A239B9C-0968-4698-99C9-D3255EF32555}">
      <dgm:prSet/>
      <dgm:spPr/>
      <dgm:t>
        <a:bodyPr/>
        <a:lstStyle/>
        <a:p>
          <a:endParaRPr lang="en-US" sz="2400"/>
        </a:p>
      </dgm:t>
    </dgm:pt>
    <dgm:pt modelId="{E505ED9D-21CA-4584-86CF-B0DC9868CD36}">
      <dgm:prSet custT="1"/>
      <dgm:spPr/>
      <dgm:t>
        <a:bodyPr/>
        <a:lstStyle/>
        <a:p>
          <a:r>
            <a:rPr lang="en-US" sz="2400"/>
            <a:t>Bias due to confounding</a:t>
          </a:r>
        </a:p>
      </dgm:t>
    </dgm:pt>
    <dgm:pt modelId="{687A6E0A-ABC9-4AA6-8810-A898277A81BC}" type="parTrans" cxnId="{F9748592-0369-476C-8448-CD241ABCE63C}">
      <dgm:prSet/>
      <dgm:spPr/>
      <dgm:t>
        <a:bodyPr/>
        <a:lstStyle/>
        <a:p>
          <a:endParaRPr lang="en-US" sz="2400"/>
        </a:p>
      </dgm:t>
    </dgm:pt>
    <dgm:pt modelId="{90376C8F-0003-4224-B4AF-2EEC0F5EFAE8}" type="sibTrans" cxnId="{F9748592-0369-476C-8448-CD241ABCE63C}">
      <dgm:prSet/>
      <dgm:spPr/>
      <dgm:t>
        <a:bodyPr/>
        <a:lstStyle/>
        <a:p>
          <a:endParaRPr lang="en-US" sz="2400"/>
        </a:p>
      </dgm:t>
    </dgm:pt>
    <dgm:pt modelId="{7EC6A2B4-A6D1-4469-B325-84340A22BCBB}">
      <dgm:prSet custT="1"/>
      <dgm:spPr/>
      <dgm:t>
        <a:bodyPr/>
        <a:lstStyle/>
        <a:p>
          <a:r>
            <a:rPr lang="en-US" sz="2400"/>
            <a:t>Berkesonian bias</a:t>
          </a:r>
        </a:p>
      </dgm:t>
    </dgm:pt>
    <dgm:pt modelId="{59BED94A-3D92-4410-9A7D-B3CED58C24BB}" type="parTrans" cxnId="{0CEB9390-A6BE-4919-BBD7-1D0B6AB1726B}">
      <dgm:prSet/>
      <dgm:spPr/>
      <dgm:t>
        <a:bodyPr/>
        <a:lstStyle/>
        <a:p>
          <a:endParaRPr lang="en-US" sz="2400"/>
        </a:p>
      </dgm:t>
    </dgm:pt>
    <dgm:pt modelId="{992C3023-ABEC-4791-B8AD-247F18B8C762}" type="sibTrans" cxnId="{0CEB9390-A6BE-4919-BBD7-1D0B6AB1726B}">
      <dgm:prSet/>
      <dgm:spPr/>
      <dgm:t>
        <a:bodyPr/>
        <a:lstStyle/>
        <a:p>
          <a:endParaRPr lang="en-US" sz="2400"/>
        </a:p>
      </dgm:t>
    </dgm:pt>
    <dgm:pt modelId="{81EBCE40-2906-437C-957F-C726C9CDB41E}" type="pres">
      <dgm:prSet presAssocID="{930A0918-3414-41B2-AF6A-020898C90200}" presName="linear" presStyleCnt="0">
        <dgm:presLayoutVars>
          <dgm:dir/>
          <dgm:animLvl val="lvl"/>
          <dgm:resizeHandles val="exact"/>
        </dgm:presLayoutVars>
      </dgm:prSet>
      <dgm:spPr/>
    </dgm:pt>
    <dgm:pt modelId="{E7F8D480-61AE-422F-B832-A27021ED4EC8}" type="pres">
      <dgm:prSet presAssocID="{B13FD168-243C-47F2-A27F-3C635FD5D5D7}" presName="parentLin" presStyleCnt="0"/>
      <dgm:spPr/>
    </dgm:pt>
    <dgm:pt modelId="{D4F9A6E2-F62A-46B1-A1CF-4F05EF208607}" type="pres">
      <dgm:prSet presAssocID="{B13FD168-243C-47F2-A27F-3C635FD5D5D7}" presName="parentLeftMargin" presStyleLbl="node1" presStyleIdx="0" presStyleCnt="6"/>
      <dgm:spPr/>
    </dgm:pt>
    <dgm:pt modelId="{D625B321-0E1A-482D-A83B-3E31F25EA751}" type="pres">
      <dgm:prSet presAssocID="{B13FD168-243C-47F2-A27F-3C635FD5D5D7}" presName="parentText" presStyleLbl="node1" presStyleIdx="0" presStyleCnt="6">
        <dgm:presLayoutVars>
          <dgm:chMax val="0"/>
          <dgm:bulletEnabled val="1"/>
        </dgm:presLayoutVars>
      </dgm:prSet>
      <dgm:spPr/>
    </dgm:pt>
    <dgm:pt modelId="{6912FDC6-620E-4F51-8833-EF1045AF41CC}" type="pres">
      <dgm:prSet presAssocID="{B13FD168-243C-47F2-A27F-3C635FD5D5D7}" presName="negativeSpace" presStyleCnt="0"/>
      <dgm:spPr/>
    </dgm:pt>
    <dgm:pt modelId="{D88A2369-FC56-49AD-A7A2-3E30CFACDBB5}" type="pres">
      <dgm:prSet presAssocID="{B13FD168-243C-47F2-A27F-3C635FD5D5D7}" presName="childText" presStyleLbl="conFgAcc1" presStyleIdx="0" presStyleCnt="6">
        <dgm:presLayoutVars>
          <dgm:bulletEnabled val="1"/>
        </dgm:presLayoutVars>
      </dgm:prSet>
      <dgm:spPr/>
    </dgm:pt>
    <dgm:pt modelId="{E388EBDC-123E-43FA-8D07-081371D15598}" type="pres">
      <dgm:prSet presAssocID="{9F1D6346-27A9-47E8-BFED-DB25105401B4}" presName="spaceBetweenRectangles" presStyleCnt="0"/>
      <dgm:spPr/>
    </dgm:pt>
    <dgm:pt modelId="{F0508507-DC68-49B3-B214-13F5CE32BB66}" type="pres">
      <dgm:prSet presAssocID="{512CB7D7-801B-4BA5-88DA-02DD1BED0275}" presName="parentLin" presStyleCnt="0"/>
      <dgm:spPr/>
    </dgm:pt>
    <dgm:pt modelId="{B45A2C1D-B145-4339-A861-F82E04FB435F}" type="pres">
      <dgm:prSet presAssocID="{512CB7D7-801B-4BA5-88DA-02DD1BED0275}" presName="parentLeftMargin" presStyleLbl="node1" presStyleIdx="0" presStyleCnt="6"/>
      <dgm:spPr/>
    </dgm:pt>
    <dgm:pt modelId="{7BD2C2A1-C4A6-4D7A-BC8B-4B0FAD0517C8}" type="pres">
      <dgm:prSet presAssocID="{512CB7D7-801B-4BA5-88DA-02DD1BED0275}" presName="parentText" presStyleLbl="node1" presStyleIdx="1" presStyleCnt="6">
        <dgm:presLayoutVars>
          <dgm:chMax val="0"/>
          <dgm:bulletEnabled val="1"/>
        </dgm:presLayoutVars>
      </dgm:prSet>
      <dgm:spPr/>
    </dgm:pt>
    <dgm:pt modelId="{0B84D2DD-6C82-4527-A33B-8EC614212E49}" type="pres">
      <dgm:prSet presAssocID="{512CB7D7-801B-4BA5-88DA-02DD1BED0275}" presName="negativeSpace" presStyleCnt="0"/>
      <dgm:spPr/>
    </dgm:pt>
    <dgm:pt modelId="{2004FF66-C9A0-49E4-9917-C9603E2863B2}" type="pres">
      <dgm:prSet presAssocID="{512CB7D7-801B-4BA5-88DA-02DD1BED0275}" presName="childText" presStyleLbl="conFgAcc1" presStyleIdx="1" presStyleCnt="6">
        <dgm:presLayoutVars>
          <dgm:bulletEnabled val="1"/>
        </dgm:presLayoutVars>
      </dgm:prSet>
      <dgm:spPr/>
    </dgm:pt>
    <dgm:pt modelId="{36CBA40C-23F4-4F6C-A265-A87F4B00A690}" type="pres">
      <dgm:prSet presAssocID="{86951C74-C803-4E21-8B47-8ED5959332E3}" presName="spaceBetweenRectangles" presStyleCnt="0"/>
      <dgm:spPr/>
    </dgm:pt>
    <dgm:pt modelId="{E0EDE216-BFCF-4A4D-9408-5374BBCE52D6}" type="pres">
      <dgm:prSet presAssocID="{394A1A67-5D75-4307-A585-3AAC5DF8B298}" presName="parentLin" presStyleCnt="0"/>
      <dgm:spPr/>
    </dgm:pt>
    <dgm:pt modelId="{BC2333EA-2AB9-405F-A5F1-96B25D6A5134}" type="pres">
      <dgm:prSet presAssocID="{394A1A67-5D75-4307-A585-3AAC5DF8B298}" presName="parentLeftMargin" presStyleLbl="node1" presStyleIdx="1" presStyleCnt="6"/>
      <dgm:spPr/>
    </dgm:pt>
    <dgm:pt modelId="{77C1E342-90BC-43EE-9E61-4AB2EE74375D}" type="pres">
      <dgm:prSet presAssocID="{394A1A67-5D75-4307-A585-3AAC5DF8B298}" presName="parentText" presStyleLbl="node1" presStyleIdx="2" presStyleCnt="6">
        <dgm:presLayoutVars>
          <dgm:chMax val="0"/>
          <dgm:bulletEnabled val="1"/>
        </dgm:presLayoutVars>
      </dgm:prSet>
      <dgm:spPr/>
    </dgm:pt>
    <dgm:pt modelId="{6EB9FC61-A8A3-4B6E-9EED-CC8CEAD54789}" type="pres">
      <dgm:prSet presAssocID="{394A1A67-5D75-4307-A585-3AAC5DF8B298}" presName="negativeSpace" presStyleCnt="0"/>
      <dgm:spPr/>
    </dgm:pt>
    <dgm:pt modelId="{E4A54BE2-4D3E-4B94-8E6E-75DAC563446A}" type="pres">
      <dgm:prSet presAssocID="{394A1A67-5D75-4307-A585-3AAC5DF8B298}" presName="childText" presStyleLbl="conFgAcc1" presStyleIdx="2" presStyleCnt="6">
        <dgm:presLayoutVars>
          <dgm:bulletEnabled val="1"/>
        </dgm:presLayoutVars>
      </dgm:prSet>
      <dgm:spPr/>
    </dgm:pt>
    <dgm:pt modelId="{F10B34CE-B558-4DD2-B6A6-DFC92AFF5B3C}" type="pres">
      <dgm:prSet presAssocID="{445F466D-009B-4D8B-AD9F-1ECF1DF4D4CA}" presName="spaceBetweenRectangles" presStyleCnt="0"/>
      <dgm:spPr/>
    </dgm:pt>
    <dgm:pt modelId="{7B2D5B83-E1E2-4960-B84A-CF79CC3A3ABF}" type="pres">
      <dgm:prSet presAssocID="{07F9BC93-5625-4162-AC5A-7CE36D66E2A7}" presName="parentLin" presStyleCnt="0"/>
      <dgm:spPr/>
    </dgm:pt>
    <dgm:pt modelId="{E55D2DEE-F1FC-4656-9A1F-57348DA88462}" type="pres">
      <dgm:prSet presAssocID="{07F9BC93-5625-4162-AC5A-7CE36D66E2A7}" presName="parentLeftMargin" presStyleLbl="node1" presStyleIdx="2" presStyleCnt="6"/>
      <dgm:spPr/>
    </dgm:pt>
    <dgm:pt modelId="{FB3051C0-FD22-4352-AE02-DBC4CB83AEE1}" type="pres">
      <dgm:prSet presAssocID="{07F9BC93-5625-4162-AC5A-7CE36D66E2A7}" presName="parentText" presStyleLbl="node1" presStyleIdx="3" presStyleCnt="6">
        <dgm:presLayoutVars>
          <dgm:chMax val="0"/>
          <dgm:bulletEnabled val="1"/>
        </dgm:presLayoutVars>
      </dgm:prSet>
      <dgm:spPr/>
    </dgm:pt>
    <dgm:pt modelId="{7432B7A6-94B3-45B0-ACF6-54B24CE2BF91}" type="pres">
      <dgm:prSet presAssocID="{07F9BC93-5625-4162-AC5A-7CE36D66E2A7}" presName="negativeSpace" presStyleCnt="0"/>
      <dgm:spPr/>
    </dgm:pt>
    <dgm:pt modelId="{AFBDFC92-A2C0-4318-9229-0CE7CD672E53}" type="pres">
      <dgm:prSet presAssocID="{07F9BC93-5625-4162-AC5A-7CE36D66E2A7}" presName="childText" presStyleLbl="conFgAcc1" presStyleIdx="3" presStyleCnt="6">
        <dgm:presLayoutVars>
          <dgm:bulletEnabled val="1"/>
        </dgm:presLayoutVars>
      </dgm:prSet>
      <dgm:spPr/>
    </dgm:pt>
    <dgm:pt modelId="{C85ED3C6-F3C8-43D9-B579-7DD0D5F7F970}" type="pres">
      <dgm:prSet presAssocID="{98C07BD5-D8D0-4F3A-A118-B4FE8231842B}" presName="spaceBetweenRectangles" presStyleCnt="0"/>
      <dgm:spPr/>
    </dgm:pt>
    <dgm:pt modelId="{328E09C1-403E-4A9F-B224-40B723F77912}" type="pres">
      <dgm:prSet presAssocID="{E505ED9D-21CA-4584-86CF-B0DC9868CD36}" presName="parentLin" presStyleCnt="0"/>
      <dgm:spPr/>
    </dgm:pt>
    <dgm:pt modelId="{13C1D58C-BDA8-4322-8AF5-63862CD0288C}" type="pres">
      <dgm:prSet presAssocID="{E505ED9D-21CA-4584-86CF-B0DC9868CD36}" presName="parentLeftMargin" presStyleLbl="node1" presStyleIdx="3" presStyleCnt="6"/>
      <dgm:spPr/>
    </dgm:pt>
    <dgm:pt modelId="{E7C1FB49-B7FE-4085-B22A-F3E45C9C43EA}" type="pres">
      <dgm:prSet presAssocID="{E505ED9D-21CA-4584-86CF-B0DC9868CD36}" presName="parentText" presStyleLbl="node1" presStyleIdx="4" presStyleCnt="6">
        <dgm:presLayoutVars>
          <dgm:chMax val="0"/>
          <dgm:bulletEnabled val="1"/>
        </dgm:presLayoutVars>
      </dgm:prSet>
      <dgm:spPr/>
    </dgm:pt>
    <dgm:pt modelId="{B3E13414-85A4-49D6-A7BB-CF31BB9964EA}" type="pres">
      <dgm:prSet presAssocID="{E505ED9D-21CA-4584-86CF-B0DC9868CD36}" presName="negativeSpace" presStyleCnt="0"/>
      <dgm:spPr/>
    </dgm:pt>
    <dgm:pt modelId="{6E5A1B80-4645-46C1-8DE7-1625E3F12CF7}" type="pres">
      <dgm:prSet presAssocID="{E505ED9D-21CA-4584-86CF-B0DC9868CD36}" presName="childText" presStyleLbl="conFgAcc1" presStyleIdx="4" presStyleCnt="6">
        <dgm:presLayoutVars>
          <dgm:bulletEnabled val="1"/>
        </dgm:presLayoutVars>
      </dgm:prSet>
      <dgm:spPr/>
    </dgm:pt>
    <dgm:pt modelId="{A60054B8-FC40-4408-B7B4-43223E556EA9}" type="pres">
      <dgm:prSet presAssocID="{90376C8F-0003-4224-B4AF-2EEC0F5EFAE8}" presName="spaceBetweenRectangles" presStyleCnt="0"/>
      <dgm:spPr/>
    </dgm:pt>
    <dgm:pt modelId="{267B6183-1686-48D8-964F-130897A4DC6B}" type="pres">
      <dgm:prSet presAssocID="{7EC6A2B4-A6D1-4469-B325-84340A22BCBB}" presName="parentLin" presStyleCnt="0"/>
      <dgm:spPr/>
    </dgm:pt>
    <dgm:pt modelId="{D63D0790-6E58-4535-82AB-1BCBD7A726C9}" type="pres">
      <dgm:prSet presAssocID="{7EC6A2B4-A6D1-4469-B325-84340A22BCBB}" presName="parentLeftMargin" presStyleLbl="node1" presStyleIdx="4" presStyleCnt="6"/>
      <dgm:spPr/>
    </dgm:pt>
    <dgm:pt modelId="{BB3247A8-0AA4-4B76-B942-AFAC82F0E943}" type="pres">
      <dgm:prSet presAssocID="{7EC6A2B4-A6D1-4469-B325-84340A22BCBB}" presName="parentText" presStyleLbl="node1" presStyleIdx="5" presStyleCnt="6">
        <dgm:presLayoutVars>
          <dgm:chMax val="0"/>
          <dgm:bulletEnabled val="1"/>
        </dgm:presLayoutVars>
      </dgm:prSet>
      <dgm:spPr/>
    </dgm:pt>
    <dgm:pt modelId="{0D023430-8B2A-412C-9C6F-2FD1D295F478}" type="pres">
      <dgm:prSet presAssocID="{7EC6A2B4-A6D1-4469-B325-84340A22BCBB}" presName="negativeSpace" presStyleCnt="0"/>
      <dgm:spPr/>
    </dgm:pt>
    <dgm:pt modelId="{1ED85775-A40B-4792-A613-272907B6D079}" type="pres">
      <dgm:prSet presAssocID="{7EC6A2B4-A6D1-4469-B325-84340A22BCBB}" presName="childText" presStyleLbl="conFgAcc1" presStyleIdx="5" presStyleCnt="6">
        <dgm:presLayoutVars>
          <dgm:bulletEnabled val="1"/>
        </dgm:presLayoutVars>
      </dgm:prSet>
      <dgm:spPr/>
    </dgm:pt>
  </dgm:ptLst>
  <dgm:cxnLst>
    <dgm:cxn modelId="{4DF9040C-D593-4809-B41C-FFAC7A1524BF}" type="presOf" srcId="{B13FD168-243C-47F2-A27F-3C635FD5D5D7}" destId="{D625B321-0E1A-482D-A83B-3E31F25EA751}" srcOrd="1" destOrd="0" presId="urn:microsoft.com/office/officeart/2005/8/layout/list1"/>
    <dgm:cxn modelId="{D5F9780C-6AA2-40F3-A683-D561223DA7E1}" type="presOf" srcId="{E505ED9D-21CA-4584-86CF-B0DC9868CD36}" destId="{13C1D58C-BDA8-4322-8AF5-63862CD0288C}" srcOrd="0" destOrd="0" presId="urn:microsoft.com/office/officeart/2005/8/layout/list1"/>
    <dgm:cxn modelId="{5EB44F14-FA39-4157-AA25-D74CF76D984F}" type="presOf" srcId="{512CB7D7-801B-4BA5-88DA-02DD1BED0275}" destId="{7BD2C2A1-C4A6-4D7A-BC8B-4B0FAD0517C8}" srcOrd="1" destOrd="0" presId="urn:microsoft.com/office/officeart/2005/8/layout/list1"/>
    <dgm:cxn modelId="{DAC2BB20-DB6E-4DC3-9E5B-6255D292933D}" type="presOf" srcId="{07F9BC93-5625-4162-AC5A-7CE36D66E2A7}" destId="{FB3051C0-FD22-4352-AE02-DBC4CB83AEE1}" srcOrd="1" destOrd="0" presId="urn:microsoft.com/office/officeart/2005/8/layout/list1"/>
    <dgm:cxn modelId="{47116028-B4F3-4292-B598-74C1BF3C4EAD}" type="presOf" srcId="{512CB7D7-801B-4BA5-88DA-02DD1BED0275}" destId="{B45A2C1D-B145-4339-A861-F82E04FB435F}" srcOrd="0" destOrd="0" presId="urn:microsoft.com/office/officeart/2005/8/layout/list1"/>
    <dgm:cxn modelId="{74B89B3D-197A-43E3-BDAC-BE1784112F55}" type="presOf" srcId="{394A1A67-5D75-4307-A585-3AAC5DF8B298}" destId="{BC2333EA-2AB9-405F-A5F1-96B25D6A5134}" srcOrd="0" destOrd="0" presId="urn:microsoft.com/office/officeart/2005/8/layout/list1"/>
    <dgm:cxn modelId="{E25E6F67-68B5-4227-8C11-AC26650692F6}" type="presOf" srcId="{394A1A67-5D75-4307-A585-3AAC5DF8B298}" destId="{77C1E342-90BC-43EE-9E61-4AB2EE74375D}" srcOrd="1" destOrd="0" presId="urn:microsoft.com/office/officeart/2005/8/layout/list1"/>
    <dgm:cxn modelId="{73026748-4C20-45F5-8F59-DE58527E0506}" type="presOf" srcId="{930A0918-3414-41B2-AF6A-020898C90200}" destId="{81EBCE40-2906-437C-957F-C726C9CDB41E}" srcOrd="0" destOrd="0" presId="urn:microsoft.com/office/officeart/2005/8/layout/list1"/>
    <dgm:cxn modelId="{6DEDEC6B-D08D-4F98-863D-7C4391F9B917}" type="presOf" srcId="{7EC6A2B4-A6D1-4469-B325-84340A22BCBB}" destId="{BB3247A8-0AA4-4B76-B942-AFAC82F0E943}" srcOrd="1" destOrd="0" presId="urn:microsoft.com/office/officeart/2005/8/layout/list1"/>
    <dgm:cxn modelId="{0CEB9390-A6BE-4919-BBD7-1D0B6AB1726B}" srcId="{930A0918-3414-41B2-AF6A-020898C90200}" destId="{7EC6A2B4-A6D1-4469-B325-84340A22BCBB}" srcOrd="5" destOrd="0" parTransId="{59BED94A-3D92-4410-9A7D-B3CED58C24BB}" sibTransId="{992C3023-ABEC-4791-B8AD-247F18B8C762}"/>
    <dgm:cxn modelId="{F9748592-0369-476C-8448-CD241ABCE63C}" srcId="{930A0918-3414-41B2-AF6A-020898C90200}" destId="{E505ED9D-21CA-4584-86CF-B0DC9868CD36}" srcOrd="4" destOrd="0" parTransId="{687A6E0A-ABC9-4AA6-8810-A898277A81BC}" sibTransId="{90376C8F-0003-4224-B4AF-2EEC0F5EFAE8}"/>
    <dgm:cxn modelId="{8A239B9C-0968-4698-99C9-D3255EF32555}" srcId="{930A0918-3414-41B2-AF6A-020898C90200}" destId="{07F9BC93-5625-4162-AC5A-7CE36D66E2A7}" srcOrd="3" destOrd="0" parTransId="{B6673685-3518-438F-8974-1F58A5283B93}" sibTransId="{98C07BD5-D8D0-4F3A-A118-B4FE8231842B}"/>
    <dgm:cxn modelId="{398BC69C-EDD3-4CEC-9816-B9D7FD95E55A}" srcId="{930A0918-3414-41B2-AF6A-020898C90200}" destId="{512CB7D7-801B-4BA5-88DA-02DD1BED0275}" srcOrd="1" destOrd="0" parTransId="{5C644790-5689-4AA0-AE33-5E0E4CB27805}" sibTransId="{86951C74-C803-4E21-8B47-8ED5959332E3}"/>
    <dgm:cxn modelId="{6D8313A0-3BB9-40F2-A2E7-741093107F43}" srcId="{930A0918-3414-41B2-AF6A-020898C90200}" destId="{394A1A67-5D75-4307-A585-3AAC5DF8B298}" srcOrd="2" destOrd="0" parTransId="{5D59836A-E26D-491E-BC22-3DAE3794CFBC}" sibTransId="{445F466D-009B-4D8B-AD9F-1ECF1DF4D4CA}"/>
    <dgm:cxn modelId="{6E4DBBAD-8E1C-4E14-B804-CD49A773C46D}" type="presOf" srcId="{7EC6A2B4-A6D1-4469-B325-84340A22BCBB}" destId="{D63D0790-6E58-4535-82AB-1BCBD7A726C9}" srcOrd="0" destOrd="0" presId="urn:microsoft.com/office/officeart/2005/8/layout/list1"/>
    <dgm:cxn modelId="{BFC4A7B9-F671-458E-AEB8-30BCDD4177B2}" type="presOf" srcId="{07F9BC93-5625-4162-AC5A-7CE36D66E2A7}" destId="{E55D2DEE-F1FC-4656-9A1F-57348DA88462}" srcOrd="0" destOrd="0" presId="urn:microsoft.com/office/officeart/2005/8/layout/list1"/>
    <dgm:cxn modelId="{6DE22CCB-A8E4-4EF6-9048-5328D872567F}" type="presOf" srcId="{E505ED9D-21CA-4584-86CF-B0DC9868CD36}" destId="{E7C1FB49-B7FE-4085-B22A-F3E45C9C43EA}" srcOrd="1" destOrd="0" presId="urn:microsoft.com/office/officeart/2005/8/layout/list1"/>
    <dgm:cxn modelId="{3DB1D4CB-F3AE-4F1B-AD07-0A827BAC7C24}" type="presOf" srcId="{B13FD168-243C-47F2-A27F-3C635FD5D5D7}" destId="{D4F9A6E2-F62A-46B1-A1CF-4F05EF208607}" srcOrd="0" destOrd="0" presId="urn:microsoft.com/office/officeart/2005/8/layout/list1"/>
    <dgm:cxn modelId="{36D577E5-0ADF-4C6A-97A5-D2B8D2A7936E}" srcId="{930A0918-3414-41B2-AF6A-020898C90200}" destId="{B13FD168-243C-47F2-A27F-3C635FD5D5D7}" srcOrd="0" destOrd="0" parTransId="{C25BB819-91A6-4564-A374-40EBCDA4DEA3}" sibTransId="{9F1D6346-27A9-47E8-BFED-DB25105401B4}"/>
    <dgm:cxn modelId="{0A4F8806-0B5D-4316-9A92-D6EB259C8530}" type="presParOf" srcId="{81EBCE40-2906-437C-957F-C726C9CDB41E}" destId="{E7F8D480-61AE-422F-B832-A27021ED4EC8}" srcOrd="0" destOrd="0" presId="urn:microsoft.com/office/officeart/2005/8/layout/list1"/>
    <dgm:cxn modelId="{610D150C-FE8B-4412-BFED-8EF4A71E886B}" type="presParOf" srcId="{E7F8D480-61AE-422F-B832-A27021ED4EC8}" destId="{D4F9A6E2-F62A-46B1-A1CF-4F05EF208607}" srcOrd="0" destOrd="0" presId="urn:microsoft.com/office/officeart/2005/8/layout/list1"/>
    <dgm:cxn modelId="{A4B7F1CA-5580-44AF-A695-36E8BE6B56B5}" type="presParOf" srcId="{E7F8D480-61AE-422F-B832-A27021ED4EC8}" destId="{D625B321-0E1A-482D-A83B-3E31F25EA751}" srcOrd="1" destOrd="0" presId="urn:microsoft.com/office/officeart/2005/8/layout/list1"/>
    <dgm:cxn modelId="{BB6C648F-28BB-4117-A0E6-8F6D75FA3073}" type="presParOf" srcId="{81EBCE40-2906-437C-957F-C726C9CDB41E}" destId="{6912FDC6-620E-4F51-8833-EF1045AF41CC}" srcOrd="1" destOrd="0" presId="urn:microsoft.com/office/officeart/2005/8/layout/list1"/>
    <dgm:cxn modelId="{E0AC7EBB-CF6D-400D-B7C5-131500CE5179}" type="presParOf" srcId="{81EBCE40-2906-437C-957F-C726C9CDB41E}" destId="{D88A2369-FC56-49AD-A7A2-3E30CFACDBB5}" srcOrd="2" destOrd="0" presId="urn:microsoft.com/office/officeart/2005/8/layout/list1"/>
    <dgm:cxn modelId="{22AC8B58-F513-402C-BAEA-959CDFB3D063}" type="presParOf" srcId="{81EBCE40-2906-437C-957F-C726C9CDB41E}" destId="{E388EBDC-123E-43FA-8D07-081371D15598}" srcOrd="3" destOrd="0" presId="urn:microsoft.com/office/officeart/2005/8/layout/list1"/>
    <dgm:cxn modelId="{8959D02F-4FC2-416F-989C-8B6C8A23DBAB}" type="presParOf" srcId="{81EBCE40-2906-437C-957F-C726C9CDB41E}" destId="{F0508507-DC68-49B3-B214-13F5CE32BB66}" srcOrd="4" destOrd="0" presId="urn:microsoft.com/office/officeart/2005/8/layout/list1"/>
    <dgm:cxn modelId="{49FB62DA-AD96-4E9A-ACE3-FD960ABBA751}" type="presParOf" srcId="{F0508507-DC68-49B3-B214-13F5CE32BB66}" destId="{B45A2C1D-B145-4339-A861-F82E04FB435F}" srcOrd="0" destOrd="0" presId="urn:microsoft.com/office/officeart/2005/8/layout/list1"/>
    <dgm:cxn modelId="{81265919-EEBB-4397-9084-06109FDBDBA6}" type="presParOf" srcId="{F0508507-DC68-49B3-B214-13F5CE32BB66}" destId="{7BD2C2A1-C4A6-4D7A-BC8B-4B0FAD0517C8}" srcOrd="1" destOrd="0" presId="urn:microsoft.com/office/officeart/2005/8/layout/list1"/>
    <dgm:cxn modelId="{63976952-B02E-4AE0-A1AC-CB311FFCCC3E}" type="presParOf" srcId="{81EBCE40-2906-437C-957F-C726C9CDB41E}" destId="{0B84D2DD-6C82-4527-A33B-8EC614212E49}" srcOrd="5" destOrd="0" presId="urn:microsoft.com/office/officeart/2005/8/layout/list1"/>
    <dgm:cxn modelId="{3F25989B-F3B7-44D1-9C03-0ADB0FA38511}" type="presParOf" srcId="{81EBCE40-2906-437C-957F-C726C9CDB41E}" destId="{2004FF66-C9A0-49E4-9917-C9603E2863B2}" srcOrd="6" destOrd="0" presId="urn:microsoft.com/office/officeart/2005/8/layout/list1"/>
    <dgm:cxn modelId="{AF8FD44B-D962-4B6F-ADDA-47393DD4E486}" type="presParOf" srcId="{81EBCE40-2906-437C-957F-C726C9CDB41E}" destId="{36CBA40C-23F4-4F6C-A265-A87F4B00A690}" srcOrd="7" destOrd="0" presId="urn:microsoft.com/office/officeart/2005/8/layout/list1"/>
    <dgm:cxn modelId="{BBEA4A89-ADB1-41E8-9AE4-242B3611556B}" type="presParOf" srcId="{81EBCE40-2906-437C-957F-C726C9CDB41E}" destId="{E0EDE216-BFCF-4A4D-9408-5374BBCE52D6}" srcOrd="8" destOrd="0" presId="urn:microsoft.com/office/officeart/2005/8/layout/list1"/>
    <dgm:cxn modelId="{4A2F6C59-A85E-49EA-8669-8D0E7E2E3776}" type="presParOf" srcId="{E0EDE216-BFCF-4A4D-9408-5374BBCE52D6}" destId="{BC2333EA-2AB9-405F-A5F1-96B25D6A5134}" srcOrd="0" destOrd="0" presId="urn:microsoft.com/office/officeart/2005/8/layout/list1"/>
    <dgm:cxn modelId="{87251148-8644-429A-BE2C-3B9E5DC78EA2}" type="presParOf" srcId="{E0EDE216-BFCF-4A4D-9408-5374BBCE52D6}" destId="{77C1E342-90BC-43EE-9E61-4AB2EE74375D}" srcOrd="1" destOrd="0" presId="urn:microsoft.com/office/officeart/2005/8/layout/list1"/>
    <dgm:cxn modelId="{101666C2-866A-4947-AFC8-A5F91861CBE6}" type="presParOf" srcId="{81EBCE40-2906-437C-957F-C726C9CDB41E}" destId="{6EB9FC61-A8A3-4B6E-9EED-CC8CEAD54789}" srcOrd="9" destOrd="0" presId="urn:microsoft.com/office/officeart/2005/8/layout/list1"/>
    <dgm:cxn modelId="{09312EDE-F26B-4FB4-A8AC-F0604F4F0F67}" type="presParOf" srcId="{81EBCE40-2906-437C-957F-C726C9CDB41E}" destId="{E4A54BE2-4D3E-4B94-8E6E-75DAC563446A}" srcOrd="10" destOrd="0" presId="urn:microsoft.com/office/officeart/2005/8/layout/list1"/>
    <dgm:cxn modelId="{67C08AE5-37BA-4AE1-9365-C5E84EB830C1}" type="presParOf" srcId="{81EBCE40-2906-437C-957F-C726C9CDB41E}" destId="{F10B34CE-B558-4DD2-B6A6-DFC92AFF5B3C}" srcOrd="11" destOrd="0" presId="urn:microsoft.com/office/officeart/2005/8/layout/list1"/>
    <dgm:cxn modelId="{B5A0108D-FABB-4D04-948C-951DCE9853E2}" type="presParOf" srcId="{81EBCE40-2906-437C-957F-C726C9CDB41E}" destId="{7B2D5B83-E1E2-4960-B84A-CF79CC3A3ABF}" srcOrd="12" destOrd="0" presId="urn:microsoft.com/office/officeart/2005/8/layout/list1"/>
    <dgm:cxn modelId="{BC2EFF56-9E6F-4AF2-B578-0939620020B6}" type="presParOf" srcId="{7B2D5B83-E1E2-4960-B84A-CF79CC3A3ABF}" destId="{E55D2DEE-F1FC-4656-9A1F-57348DA88462}" srcOrd="0" destOrd="0" presId="urn:microsoft.com/office/officeart/2005/8/layout/list1"/>
    <dgm:cxn modelId="{33956C51-3BC4-4214-BB4A-89682A03F60F}" type="presParOf" srcId="{7B2D5B83-E1E2-4960-B84A-CF79CC3A3ABF}" destId="{FB3051C0-FD22-4352-AE02-DBC4CB83AEE1}" srcOrd="1" destOrd="0" presId="urn:microsoft.com/office/officeart/2005/8/layout/list1"/>
    <dgm:cxn modelId="{6D21EBD5-098C-413B-810A-5FFC4DCBB39D}" type="presParOf" srcId="{81EBCE40-2906-437C-957F-C726C9CDB41E}" destId="{7432B7A6-94B3-45B0-ACF6-54B24CE2BF91}" srcOrd="13" destOrd="0" presId="urn:microsoft.com/office/officeart/2005/8/layout/list1"/>
    <dgm:cxn modelId="{6AABBE91-0879-4BBD-8AC2-EA84A94F3D5C}" type="presParOf" srcId="{81EBCE40-2906-437C-957F-C726C9CDB41E}" destId="{AFBDFC92-A2C0-4318-9229-0CE7CD672E53}" srcOrd="14" destOrd="0" presId="urn:microsoft.com/office/officeart/2005/8/layout/list1"/>
    <dgm:cxn modelId="{201CFA7D-F786-459F-93E7-4795E045D91A}" type="presParOf" srcId="{81EBCE40-2906-437C-957F-C726C9CDB41E}" destId="{C85ED3C6-F3C8-43D9-B579-7DD0D5F7F970}" srcOrd="15" destOrd="0" presId="urn:microsoft.com/office/officeart/2005/8/layout/list1"/>
    <dgm:cxn modelId="{E5E0D231-C318-4D60-8AE1-0C8DC26C0DBB}" type="presParOf" srcId="{81EBCE40-2906-437C-957F-C726C9CDB41E}" destId="{328E09C1-403E-4A9F-B224-40B723F77912}" srcOrd="16" destOrd="0" presId="urn:microsoft.com/office/officeart/2005/8/layout/list1"/>
    <dgm:cxn modelId="{158C38CA-6EB5-4EA0-9417-DC803E7AC384}" type="presParOf" srcId="{328E09C1-403E-4A9F-B224-40B723F77912}" destId="{13C1D58C-BDA8-4322-8AF5-63862CD0288C}" srcOrd="0" destOrd="0" presId="urn:microsoft.com/office/officeart/2005/8/layout/list1"/>
    <dgm:cxn modelId="{53424E1B-695B-452D-A8E0-DE99A57EE50C}" type="presParOf" srcId="{328E09C1-403E-4A9F-B224-40B723F77912}" destId="{E7C1FB49-B7FE-4085-B22A-F3E45C9C43EA}" srcOrd="1" destOrd="0" presId="urn:microsoft.com/office/officeart/2005/8/layout/list1"/>
    <dgm:cxn modelId="{978D02D3-4095-4ABC-929C-7807745037DC}" type="presParOf" srcId="{81EBCE40-2906-437C-957F-C726C9CDB41E}" destId="{B3E13414-85A4-49D6-A7BB-CF31BB9964EA}" srcOrd="17" destOrd="0" presId="urn:microsoft.com/office/officeart/2005/8/layout/list1"/>
    <dgm:cxn modelId="{01DD5F48-E5F0-49E8-A103-E87B1C7F40E0}" type="presParOf" srcId="{81EBCE40-2906-437C-957F-C726C9CDB41E}" destId="{6E5A1B80-4645-46C1-8DE7-1625E3F12CF7}" srcOrd="18" destOrd="0" presId="urn:microsoft.com/office/officeart/2005/8/layout/list1"/>
    <dgm:cxn modelId="{82F05EF2-BC21-4852-B2BA-75AFD9E1400E}" type="presParOf" srcId="{81EBCE40-2906-437C-957F-C726C9CDB41E}" destId="{A60054B8-FC40-4408-B7B4-43223E556EA9}" srcOrd="19" destOrd="0" presId="urn:microsoft.com/office/officeart/2005/8/layout/list1"/>
    <dgm:cxn modelId="{43697527-A8DC-42FC-B201-C30A2B42BBAE}" type="presParOf" srcId="{81EBCE40-2906-437C-957F-C726C9CDB41E}" destId="{267B6183-1686-48D8-964F-130897A4DC6B}" srcOrd="20" destOrd="0" presId="urn:microsoft.com/office/officeart/2005/8/layout/list1"/>
    <dgm:cxn modelId="{272C5A2B-6629-4FCC-8BB8-FB125EC3D28C}" type="presParOf" srcId="{267B6183-1686-48D8-964F-130897A4DC6B}" destId="{D63D0790-6E58-4535-82AB-1BCBD7A726C9}" srcOrd="0" destOrd="0" presId="urn:microsoft.com/office/officeart/2005/8/layout/list1"/>
    <dgm:cxn modelId="{20213C6A-23A8-4E2F-BA3E-6D9404050D13}" type="presParOf" srcId="{267B6183-1686-48D8-964F-130897A4DC6B}" destId="{BB3247A8-0AA4-4B76-B942-AFAC82F0E943}" srcOrd="1" destOrd="0" presId="urn:microsoft.com/office/officeart/2005/8/layout/list1"/>
    <dgm:cxn modelId="{6720E11B-E966-4A66-A398-06DFE0D7FCCA}" type="presParOf" srcId="{81EBCE40-2906-437C-957F-C726C9CDB41E}" destId="{0D023430-8B2A-412C-9C6F-2FD1D295F478}" srcOrd="21" destOrd="0" presId="urn:microsoft.com/office/officeart/2005/8/layout/list1"/>
    <dgm:cxn modelId="{B835A47C-33E1-47FD-A9C9-021BF6164EDC}" type="presParOf" srcId="{81EBCE40-2906-437C-957F-C726C9CDB41E}" destId="{1ED85775-A40B-4792-A613-272907B6D079}" srcOrd="2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C0C814D-0B59-445D-B4BB-78455BB922AC}"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7F490F51-16C3-4A57-A328-BA26551C6E31}">
      <dgm:prSet custT="1"/>
      <dgm:spPr/>
      <dgm:t>
        <a:bodyPr/>
        <a:lstStyle/>
        <a:p>
          <a:r>
            <a:rPr lang="en-GB" sz="1800"/>
            <a:t>1. The Cancer and Steroid Hormone (CASH) study, in which women with breast cancer and a comparable group of women without breast cancer were asked about their prior use of oral contraceptives is an example of which type of study?</a:t>
          </a:r>
          <a:endParaRPr lang="en-US" sz="1800"/>
        </a:p>
      </dgm:t>
    </dgm:pt>
    <dgm:pt modelId="{D771E086-B4F3-483E-906B-D46D5E7F59F3}" type="parTrans" cxnId="{A8392639-D980-4E09-B42B-1F38F7D71FB9}">
      <dgm:prSet/>
      <dgm:spPr/>
      <dgm:t>
        <a:bodyPr/>
        <a:lstStyle/>
        <a:p>
          <a:endParaRPr lang="en-US" sz="1800"/>
        </a:p>
      </dgm:t>
    </dgm:pt>
    <dgm:pt modelId="{968353BB-8F09-4613-89C8-C53A440CFE41}" type="sibTrans" cxnId="{A8392639-D980-4E09-B42B-1F38F7D71FB9}">
      <dgm:prSet/>
      <dgm:spPr/>
      <dgm:t>
        <a:bodyPr/>
        <a:lstStyle/>
        <a:p>
          <a:endParaRPr lang="en-US" sz="1800"/>
        </a:p>
      </dgm:t>
    </dgm:pt>
    <dgm:pt modelId="{2C988442-A85D-4EEC-B487-CEE515FDA84E}">
      <dgm:prSet custT="1"/>
      <dgm:spPr/>
      <dgm:t>
        <a:bodyPr/>
        <a:lstStyle/>
        <a:p>
          <a:r>
            <a:rPr lang="en-GB" sz="1800" dirty="0"/>
            <a:t>clinical trial    </a:t>
          </a:r>
          <a:endParaRPr lang="en-US" sz="1800" dirty="0"/>
        </a:p>
      </dgm:t>
    </dgm:pt>
    <dgm:pt modelId="{330F1461-40B3-4858-BFAA-6963E0A7EDF7}" type="parTrans" cxnId="{F4159CE7-DDD6-45B2-A7E8-B0C309EABC39}">
      <dgm:prSet/>
      <dgm:spPr/>
      <dgm:t>
        <a:bodyPr/>
        <a:lstStyle/>
        <a:p>
          <a:endParaRPr lang="en-US" sz="1800"/>
        </a:p>
      </dgm:t>
    </dgm:pt>
    <dgm:pt modelId="{4B3848BC-DC0D-4B8B-85A6-B3F5294ABB78}" type="sibTrans" cxnId="{F4159CE7-DDD6-45B2-A7E8-B0C309EABC39}">
      <dgm:prSet/>
      <dgm:spPr/>
      <dgm:t>
        <a:bodyPr/>
        <a:lstStyle/>
        <a:p>
          <a:endParaRPr lang="en-US" sz="1800"/>
        </a:p>
      </dgm:t>
    </dgm:pt>
    <dgm:pt modelId="{E5D245EA-4770-40D7-B6D5-7DECB7774D19}">
      <dgm:prSet custT="1"/>
      <dgm:spPr/>
      <dgm:t>
        <a:bodyPr/>
        <a:lstStyle/>
        <a:p>
          <a:r>
            <a:rPr lang="en-GB" sz="1800" dirty="0"/>
            <a:t>cohort study  </a:t>
          </a:r>
          <a:endParaRPr lang="en-US" sz="1800" dirty="0"/>
        </a:p>
      </dgm:t>
    </dgm:pt>
    <dgm:pt modelId="{2D32F3A7-85DD-4D8E-A895-C2BD13F84488}" type="parTrans" cxnId="{CE48B6DB-63DE-46AB-BD63-082047DBC767}">
      <dgm:prSet/>
      <dgm:spPr/>
      <dgm:t>
        <a:bodyPr/>
        <a:lstStyle/>
        <a:p>
          <a:endParaRPr lang="en-US" sz="1800"/>
        </a:p>
      </dgm:t>
    </dgm:pt>
    <dgm:pt modelId="{259B996C-C313-4A29-8977-F40CA5180297}" type="sibTrans" cxnId="{CE48B6DB-63DE-46AB-BD63-082047DBC767}">
      <dgm:prSet/>
      <dgm:spPr/>
      <dgm:t>
        <a:bodyPr/>
        <a:lstStyle/>
        <a:p>
          <a:endParaRPr lang="en-US" sz="1800"/>
        </a:p>
      </dgm:t>
    </dgm:pt>
    <dgm:pt modelId="{E0AF1E5A-EF4D-4855-A9F6-A73F5E0F411D}">
      <dgm:prSet custT="1"/>
      <dgm:spPr/>
      <dgm:t>
        <a:bodyPr/>
        <a:lstStyle/>
        <a:p>
          <a:r>
            <a:rPr lang="en-GB" sz="1800" dirty="0"/>
            <a:t>cross sectional survey  </a:t>
          </a:r>
          <a:endParaRPr lang="en-US" sz="1800" dirty="0"/>
        </a:p>
      </dgm:t>
    </dgm:pt>
    <dgm:pt modelId="{4CF68003-87AF-4709-AC74-2C733B391D4A}" type="parTrans" cxnId="{588AF5F7-2B00-4066-AD6B-7E02D36473F2}">
      <dgm:prSet/>
      <dgm:spPr/>
      <dgm:t>
        <a:bodyPr/>
        <a:lstStyle/>
        <a:p>
          <a:endParaRPr lang="en-US" sz="1800"/>
        </a:p>
      </dgm:t>
    </dgm:pt>
    <dgm:pt modelId="{26CCA8B9-A86B-4F95-998C-EC0001313B33}" type="sibTrans" cxnId="{588AF5F7-2B00-4066-AD6B-7E02D36473F2}">
      <dgm:prSet/>
      <dgm:spPr/>
      <dgm:t>
        <a:bodyPr/>
        <a:lstStyle/>
        <a:p>
          <a:endParaRPr lang="en-US" sz="1800"/>
        </a:p>
      </dgm:t>
    </dgm:pt>
    <dgm:pt modelId="{DF6F7192-9C3A-4416-8FB1-0080E2154F3C}">
      <dgm:prSet custT="1"/>
      <dgm:spPr/>
      <dgm:t>
        <a:bodyPr/>
        <a:lstStyle/>
        <a:p>
          <a:r>
            <a:rPr lang="en-GB" sz="1800" dirty="0"/>
            <a:t>case-control study    </a:t>
          </a:r>
          <a:endParaRPr lang="en-US" sz="1800" dirty="0"/>
        </a:p>
      </dgm:t>
    </dgm:pt>
    <dgm:pt modelId="{7E2A6CAE-2478-4896-94A1-4AB40831CAB5}" type="parTrans" cxnId="{60BD1340-9D98-462C-8C44-B4AA515299F4}">
      <dgm:prSet/>
      <dgm:spPr/>
      <dgm:t>
        <a:bodyPr/>
        <a:lstStyle/>
        <a:p>
          <a:endParaRPr lang="en-US" sz="1800"/>
        </a:p>
      </dgm:t>
    </dgm:pt>
    <dgm:pt modelId="{3B0A036F-F991-4DD9-A459-61644C84FA42}" type="sibTrans" cxnId="{60BD1340-9D98-462C-8C44-B4AA515299F4}">
      <dgm:prSet/>
      <dgm:spPr/>
      <dgm:t>
        <a:bodyPr/>
        <a:lstStyle/>
        <a:p>
          <a:endParaRPr lang="en-US" sz="1800"/>
        </a:p>
      </dgm:t>
    </dgm:pt>
    <dgm:pt modelId="{31C6EE12-2DD7-4090-B538-4C8FBD6DDA0D}">
      <dgm:prSet custT="1"/>
      <dgm:spPr/>
      <dgm:t>
        <a:bodyPr/>
        <a:lstStyle/>
        <a:p>
          <a:r>
            <a:rPr lang="en-GB" sz="1800" dirty="0"/>
            <a:t>experimental study</a:t>
          </a:r>
          <a:endParaRPr lang="en-US" sz="1800" dirty="0"/>
        </a:p>
      </dgm:t>
    </dgm:pt>
    <dgm:pt modelId="{16C31173-1C4A-4358-9F75-CBD23BC445C1}" type="parTrans" cxnId="{D6EECBDC-396D-403B-B591-A06F94F28E20}">
      <dgm:prSet/>
      <dgm:spPr/>
      <dgm:t>
        <a:bodyPr/>
        <a:lstStyle/>
        <a:p>
          <a:endParaRPr lang="en-US" sz="1800"/>
        </a:p>
      </dgm:t>
    </dgm:pt>
    <dgm:pt modelId="{A37A5894-B54C-4AA4-8CF9-E2E1F813F12F}" type="sibTrans" cxnId="{D6EECBDC-396D-403B-B591-A06F94F28E20}">
      <dgm:prSet/>
      <dgm:spPr/>
      <dgm:t>
        <a:bodyPr/>
        <a:lstStyle/>
        <a:p>
          <a:endParaRPr lang="en-US" sz="1800"/>
        </a:p>
      </dgm:t>
    </dgm:pt>
    <dgm:pt modelId="{E0E5BB92-6DB0-416E-889D-C4E22BFE7315}">
      <dgm:prSet custT="1"/>
      <dgm:spPr/>
      <dgm:t>
        <a:bodyPr/>
        <a:lstStyle/>
        <a:p>
          <a:r>
            <a:rPr lang="en-GB" sz="1800"/>
            <a:t>2. The most important limitation of case control study is </a:t>
          </a:r>
          <a:endParaRPr lang="en-US" sz="1800"/>
        </a:p>
      </dgm:t>
    </dgm:pt>
    <dgm:pt modelId="{265FDB73-84D1-4D13-8401-265337BCB8F6}" type="parTrans" cxnId="{4DD42644-3055-437E-84FF-8B422DE7B043}">
      <dgm:prSet/>
      <dgm:spPr/>
      <dgm:t>
        <a:bodyPr/>
        <a:lstStyle/>
        <a:p>
          <a:endParaRPr lang="en-US" sz="1800"/>
        </a:p>
      </dgm:t>
    </dgm:pt>
    <dgm:pt modelId="{7477063C-62B2-479E-A0C5-718D151281B7}" type="sibTrans" cxnId="{4DD42644-3055-437E-84FF-8B422DE7B043}">
      <dgm:prSet/>
      <dgm:spPr/>
      <dgm:t>
        <a:bodyPr/>
        <a:lstStyle/>
        <a:p>
          <a:endParaRPr lang="en-US" sz="1800"/>
        </a:p>
      </dgm:t>
    </dgm:pt>
    <dgm:pt modelId="{81625850-D316-421E-900C-597F8903CD0B}">
      <dgm:prSet custT="1"/>
      <dgm:spPr/>
      <dgm:t>
        <a:bodyPr/>
        <a:lstStyle/>
        <a:p>
          <a:r>
            <a:rPr lang="en-GB" sz="1800"/>
            <a:t>Expensive</a:t>
          </a:r>
          <a:endParaRPr lang="en-US" sz="1800"/>
        </a:p>
      </dgm:t>
    </dgm:pt>
    <dgm:pt modelId="{7FAC8FD2-744A-4FF3-82AB-9168165AEA0E}" type="parTrans" cxnId="{362DBD83-4208-45CA-A8CC-E22326C33D02}">
      <dgm:prSet/>
      <dgm:spPr/>
      <dgm:t>
        <a:bodyPr/>
        <a:lstStyle/>
        <a:p>
          <a:endParaRPr lang="en-US" sz="1800"/>
        </a:p>
      </dgm:t>
    </dgm:pt>
    <dgm:pt modelId="{17A66EAD-B233-410A-AE67-A9471E2C7E68}" type="sibTrans" cxnId="{362DBD83-4208-45CA-A8CC-E22326C33D02}">
      <dgm:prSet/>
      <dgm:spPr/>
      <dgm:t>
        <a:bodyPr/>
        <a:lstStyle/>
        <a:p>
          <a:endParaRPr lang="en-US" sz="1800"/>
        </a:p>
      </dgm:t>
    </dgm:pt>
    <dgm:pt modelId="{2BB2B516-25CB-4323-ABDB-035FBB70B4DA}">
      <dgm:prSet custT="1"/>
      <dgm:spPr/>
      <dgm:t>
        <a:bodyPr/>
        <a:lstStyle/>
        <a:p>
          <a:r>
            <a:rPr lang="en-GB" sz="1800"/>
            <a:t>Ethical issues </a:t>
          </a:r>
          <a:endParaRPr lang="en-US" sz="1800"/>
        </a:p>
      </dgm:t>
    </dgm:pt>
    <dgm:pt modelId="{F2FC78C2-5144-4385-AD26-7083F8819B42}" type="parTrans" cxnId="{BE808D46-7835-4776-8A68-ABEAA1D6A545}">
      <dgm:prSet/>
      <dgm:spPr/>
      <dgm:t>
        <a:bodyPr/>
        <a:lstStyle/>
        <a:p>
          <a:endParaRPr lang="en-US" sz="1800"/>
        </a:p>
      </dgm:t>
    </dgm:pt>
    <dgm:pt modelId="{6BF3089B-C563-4D64-9BB5-3CF19ADA0BF6}" type="sibTrans" cxnId="{BE808D46-7835-4776-8A68-ABEAA1D6A545}">
      <dgm:prSet/>
      <dgm:spPr/>
      <dgm:t>
        <a:bodyPr/>
        <a:lstStyle/>
        <a:p>
          <a:endParaRPr lang="en-US" sz="1800"/>
        </a:p>
      </dgm:t>
    </dgm:pt>
    <dgm:pt modelId="{02E4F654-F353-43B5-97EE-B3715AF00941}">
      <dgm:prSet custT="1"/>
      <dgm:spPr/>
      <dgm:t>
        <a:bodyPr/>
        <a:lstStyle/>
        <a:p>
          <a:r>
            <a:rPr lang="en-GB" sz="1800"/>
            <a:t>Loss to follow up</a:t>
          </a:r>
          <a:endParaRPr lang="en-US" sz="1800"/>
        </a:p>
      </dgm:t>
    </dgm:pt>
    <dgm:pt modelId="{3ABDC787-303C-4D44-A395-426988E89123}" type="parTrans" cxnId="{557A6D90-1B29-4189-A307-4462EFCD8377}">
      <dgm:prSet/>
      <dgm:spPr/>
      <dgm:t>
        <a:bodyPr/>
        <a:lstStyle/>
        <a:p>
          <a:endParaRPr lang="en-US" sz="1800"/>
        </a:p>
      </dgm:t>
    </dgm:pt>
    <dgm:pt modelId="{8491F089-3FD2-4C46-A79A-3E154B6C8A13}" type="sibTrans" cxnId="{557A6D90-1B29-4189-A307-4462EFCD8377}">
      <dgm:prSet/>
      <dgm:spPr/>
      <dgm:t>
        <a:bodyPr/>
        <a:lstStyle/>
        <a:p>
          <a:endParaRPr lang="en-US" sz="1800"/>
        </a:p>
      </dgm:t>
    </dgm:pt>
    <dgm:pt modelId="{CDD40F6E-32BF-457F-8454-EADC46AA9198}">
      <dgm:prSet custT="1"/>
      <dgm:spPr/>
      <dgm:t>
        <a:bodyPr/>
        <a:lstStyle/>
        <a:p>
          <a:r>
            <a:rPr lang="en-GB" sz="1800"/>
            <a:t>Memory recall  bias </a:t>
          </a:r>
          <a:endParaRPr lang="en-US" sz="1800"/>
        </a:p>
      </dgm:t>
    </dgm:pt>
    <dgm:pt modelId="{2E5A989A-95F7-4033-BDC4-8670288BE494}" type="parTrans" cxnId="{3D615DE9-5517-4C0C-966E-EB2E7D386EE3}">
      <dgm:prSet/>
      <dgm:spPr/>
      <dgm:t>
        <a:bodyPr/>
        <a:lstStyle/>
        <a:p>
          <a:endParaRPr lang="en-US" sz="1800"/>
        </a:p>
      </dgm:t>
    </dgm:pt>
    <dgm:pt modelId="{2944C0DB-2450-4A25-9CEC-D01BD023EF77}" type="sibTrans" cxnId="{3D615DE9-5517-4C0C-966E-EB2E7D386EE3}">
      <dgm:prSet/>
      <dgm:spPr/>
      <dgm:t>
        <a:bodyPr/>
        <a:lstStyle/>
        <a:p>
          <a:endParaRPr lang="en-US" sz="1800"/>
        </a:p>
      </dgm:t>
    </dgm:pt>
    <dgm:pt modelId="{9B5D3280-5B9F-476E-961C-A3E1857B81E0}">
      <dgm:prSet custT="1"/>
      <dgm:spPr/>
      <dgm:t>
        <a:bodyPr/>
        <a:lstStyle/>
        <a:p>
          <a:r>
            <a:rPr lang="en-GB" sz="1800"/>
            <a:t>Time consuming </a:t>
          </a:r>
          <a:endParaRPr lang="en-US" sz="1800"/>
        </a:p>
      </dgm:t>
    </dgm:pt>
    <dgm:pt modelId="{822C29CF-ADF0-41F7-A0AE-EB394D73981A}" type="parTrans" cxnId="{C6F135A3-94B8-4072-9C3B-E916D2F16149}">
      <dgm:prSet/>
      <dgm:spPr/>
      <dgm:t>
        <a:bodyPr/>
        <a:lstStyle/>
        <a:p>
          <a:endParaRPr lang="en-US" sz="1800"/>
        </a:p>
      </dgm:t>
    </dgm:pt>
    <dgm:pt modelId="{4E8AF957-3F89-4A36-97E9-2C9CBAFD8BEC}" type="sibTrans" cxnId="{C6F135A3-94B8-4072-9C3B-E916D2F16149}">
      <dgm:prSet/>
      <dgm:spPr/>
      <dgm:t>
        <a:bodyPr/>
        <a:lstStyle/>
        <a:p>
          <a:endParaRPr lang="en-US" sz="1800"/>
        </a:p>
      </dgm:t>
    </dgm:pt>
    <dgm:pt modelId="{D897D99D-FCE5-4A82-B1A7-86EC99EB53B8}" type="pres">
      <dgm:prSet presAssocID="{9C0C814D-0B59-445D-B4BB-78455BB922AC}" presName="linear" presStyleCnt="0">
        <dgm:presLayoutVars>
          <dgm:animLvl val="lvl"/>
          <dgm:resizeHandles val="exact"/>
        </dgm:presLayoutVars>
      </dgm:prSet>
      <dgm:spPr/>
    </dgm:pt>
    <dgm:pt modelId="{C4BA0916-E0DD-46D6-B851-7168CA2FD30A}" type="pres">
      <dgm:prSet presAssocID="{7F490F51-16C3-4A57-A328-BA26551C6E31}" presName="parentText" presStyleLbl="node1" presStyleIdx="0" presStyleCnt="2">
        <dgm:presLayoutVars>
          <dgm:chMax val="0"/>
          <dgm:bulletEnabled val="1"/>
        </dgm:presLayoutVars>
      </dgm:prSet>
      <dgm:spPr/>
    </dgm:pt>
    <dgm:pt modelId="{9BDE5819-4BD0-4909-A373-C04419E99818}" type="pres">
      <dgm:prSet presAssocID="{7F490F51-16C3-4A57-A328-BA26551C6E31}" presName="childText" presStyleLbl="revTx" presStyleIdx="0" presStyleCnt="2">
        <dgm:presLayoutVars>
          <dgm:bulletEnabled val="1"/>
        </dgm:presLayoutVars>
      </dgm:prSet>
      <dgm:spPr/>
    </dgm:pt>
    <dgm:pt modelId="{FCDFE077-002E-42AC-B33A-8DAFE6C7EC22}" type="pres">
      <dgm:prSet presAssocID="{E0E5BB92-6DB0-416E-889D-C4E22BFE7315}" presName="parentText" presStyleLbl="node1" presStyleIdx="1" presStyleCnt="2">
        <dgm:presLayoutVars>
          <dgm:chMax val="0"/>
          <dgm:bulletEnabled val="1"/>
        </dgm:presLayoutVars>
      </dgm:prSet>
      <dgm:spPr/>
    </dgm:pt>
    <dgm:pt modelId="{3FA1B807-54E5-4C43-9220-81343AC166F8}" type="pres">
      <dgm:prSet presAssocID="{E0E5BB92-6DB0-416E-889D-C4E22BFE7315}" presName="childText" presStyleLbl="revTx" presStyleIdx="1" presStyleCnt="2">
        <dgm:presLayoutVars>
          <dgm:bulletEnabled val="1"/>
        </dgm:presLayoutVars>
      </dgm:prSet>
      <dgm:spPr/>
    </dgm:pt>
  </dgm:ptLst>
  <dgm:cxnLst>
    <dgm:cxn modelId="{48351103-60BD-4D6D-8A03-E721AE929857}" type="presOf" srcId="{E0AF1E5A-EF4D-4855-A9F6-A73F5E0F411D}" destId="{9BDE5819-4BD0-4909-A373-C04419E99818}" srcOrd="0" destOrd="2" presId="urn:microsoft.com/office/officeart/2005/8/layout/vList2"/>
    <dgm:cxn modelId="{D688DB0D-CB75-48C5-9C5C-0986C4053F15}" type="presOf" srcId="{E0E5BB92-6DB0-416E-889D-C4E22BFE7315}" destId="{FCDFE077-002E-42AC-B33A-8DAFE6C7EC22}" srcOrd="0" destOrd="0" presId="urn:microsoft.com/office/officeart/2005/8/layout/vList2"/>
    <dgm:cxn modelId="{4E0E0418-21EF-49C8-81EB-D4CA923B8483}" type="presOf" srcId="{31C6EE12-2DD7-4090-B538-4C8FBD6DDA0D}" destId="{9BDE5819-4BD0-4909-A373-C04419E99818}" srcOrd="0" destOrd="4" presId="urn:microsoft.com/office/officeart/2005/8/layout/vList2"/>
    <dgm:cxn modelId="{3B00A629-0D6B-40B2-B3BD-DB2DDBC461DB}" type="presOf" srcId="{E5D245EA-4770-40D7-B6D5-7DECB7774D19}" destId="{9BDE5819-4BD0-4909-A373-C04419E99818}" srcOrd="0" destOrd="1" presId="urn:microsoft.com/office/officeart/2005/8/layout/vList2"/>
    <dgm:cxn modelId="{A8392639-D980-4E09-B42B-1F38F7D71FB9}" srcId="{9C0C814D-0B59-445D-B4BB-78455BB922AC}" destId="{7F490F51-16C3-4A57-A328-BA26551C6E31}" srcOrd="0" destOrd="0" parTransId="{D771E086-B4F3-483E-906B-D46D5E7F59F3}" sibTransId="{968353BB-8F09-4613-89C8-C53A440CFE41}"/>
    <dgm:cxn modelId="{60BD1340-9D98-462C-8C44-B4AA515299F4}" srcId="{7F490F51-16C3-4A57-A328-BA26551C6E31}" destId="{DF6F7192-9C3A-4416-8FB1-0080E2154F3C}" srcOrd="3" destOrd="0" parTransId="{7E2A6CAE-2478-4896-94A1-4AB40831CAB5}" sibTransId="{3B0A036F-F991-4DD9-A459-61644C84FA42}"/>
    <dgm:cxn modelId="{4DD42644-3055-437E-84FF-8B422DE7B043}" srcId="{9C0C814D-0B59-445D-B4BB-78455BB922AC}" destId="{E0E5BB92-6DB0-416E-889D-C4E22BFE7315}" srcOrd="1" destOrd="0" parTransId="{265FDB73-84D1-4D13-8401-265337BCB8F6}" sibTransId="{7477063C-62B2-479E-A0C5-718D151281B7}"/>
    <dgm:cxn modelId="{BE808D46-7835-4776-8A68-ABEAA1D6A545}" srcId="{E0E5BB92-6DB0-416E-889D-C4E22BFE7315}" destId="{2BB2B516-25CB-4323-ABDB-035FBB70B4DA}" srcOrd="1" destOrd="0" parTransId="{F2FC78C2-5144-4385-AD26-7083F8819B42}" sibTransId="{6BF3089B-C563-4D64-9BB5-3CF19ADA0BF6}"/>
    <dgm:cxn modelId="{51B0116E-2AD7-4C97-8F1F-686D1E88048D}" type="presOf" srcId="{81625850-D316-421E-900C-597F8903CD0B}" destId="{3FA1B807-54E5-4C43-9220-81343AC166F8}" srcOrd="0" destOrd="0" presId="urn:microsoft.com/office/officeart/2005/8/layout/vList2"/>
    <dgm:cxn modelId="{4DB7664F-D9F0-4A37-98A5-088047604F20}" type="presOf" srcId="{CDD40F6E-32BF-457F-8454-EADC46AA9198}" destId="{3FA1B807-54E5-4C43-9220-81343AC166F8}" srcOrd="0" destOrd="3" presId="urn:microsoft.com/office/officeart/2005/8/layout/vList2"/>
    <dgm:cxn modelId="{CB059653-1E50-490E-AF24-00D04EC8ECA3}" type="presOf" srcId="{DF6F7192-9C3A-4416-8FB1-0080E2154F3C}" destId="{9BDE5819-4BD0-4909-A373-C04419E99818}" srcOrd="0" destOrd="3" presId="urn:microsoft.com/office/officeart/2005/8/layout/vList2"/>
    <dgm:cxn modelId="{12A6CA82-3C2A-41D9-B7F8-60CC6152C1E6}" type="presOf" srcId="{9B5D3280-5B9F-476E-961C-A3E1857B81E0}" destId="{3FA1B807-54E5-4C43-9220-81343AC166F8}" srcOrd="0" destOrd="4" presId="urn:microsoft.com/office/officeart/2005/8/layout/vList2"/>
    <dgm:cxn modelId="{362DBD83-4208-45CA-A8CC-E22326C33D02}" srcId="{E0E5BB92-6DB0-416E-889D-C4E22BFE7315}" destId="{81625850-D316-421E-900C-597F8903CD0B}" srcOrd="0" destOrd="0" parTransId="{7FAC8FD2-744A-4FF3-82AB-9168165AEA0E}" sibTransId="{17A66EAD-B233-410A-AE67-A9471E2C7E68}"/>
    <dgm:cxn modelId="{42108787-E4EC-463A-888F-D6FDB89AD904}" type="presOf" srcId="{02E4F654-F353-43B5-97EE-B3715AF00941}" destId="{3FA1B807-54E5-4C43-9220-81343AC166F8}" srcOrd="0" destOrd="2" presId="urn:microsoft.com/office/officeart/2005/8/layout/vList2"/>
    <dgm:cxn modelId="{557A6D90-1B29-4189-A307-4462EFCD8377}" srcId="{E0E5BB92-6DB0-416E-889D-C4E22BFE7315}" destId="{02E4F654-F353-43B5-97EE-B3715AF00941}" srcOrd="2" destOrd="0" parTransId="{3ABDC787-303C-4D44-A395-426988E89123}" sibTransId="{8491F089-3FD2-4C46-A79A-3E154B6C8A13}"/>
    <dgm:cxn modelId="{FB578B9A-68F7-4853-9C8F-6B27612737C3}" type="presOf" srcId="{9C0C814D-0B59-445D-B4BB-78455BB922AC}" destId="{D897D99D-FCE5-4A82-B1A7-86EC99EB53B8}" srcOrd="0" destOrd="0" presId="urn:microsoft.com/office/officeart/2005/8/layout/vList2"/>
    <dgm:cxn modelId="{C6F135A3-94B8-4072-9C3B-E916D2F16149}" srcId="{E0E5BB92-6DB0-416E-889D-C4E22BFE7315}" destId="{9B5D3280-5B9F-476E-961C-A3E1857B81E0}" srcOrd="4" destOrd="0" parTransId="{822C29CF-ADF0-41F7-A0AE-EB394D73981A}" sibTransId="{4E8AF957-3F89-4A36-97E9-2C9CBAFD8BEC}"/>
    <dgm:cxn modelId="{E31ED9A3-C8FE-497A-ABD0-6D7B8FAB3320}" type="presOf" srcId="{2C988442-A85D-4EEC-B487-CEE515FDA84E}" destId="{9BDE5819-4BD0-4909-A373-C04419E99818}" srcOrd="0" destOrd="0" presId="urn:microsoft.com/office/officeart/2005/8/layout/vList2"/>
    <dgm:cxn modelId="{359C65A6-7690-482F-ACA0-53FE4428D45F}" type="presOf" srcId="{2BB2B516-25CB-4323-ABDB-035FBB70B4DA}" destId="{3FA1B807-54E5-4C43-9220-81343AC166F8}" srcOrd="0" destOrd="1" presId="urn:microsoft.com/office/officeart/2005/8/layout/vList2"/>
    <dgm:cxn modelId="{81B47FB2-764D-45D0-949B-B852E2E4B713}" type="presOf" srcId="{7F490F51-16C3-4A57-A328-BA26551C6E31}" destId="{C4BA0916-E0DD-46D6-B851-7168CA2FD30A}" srcOrd="0" destOrd="0" presId="urn:microsoft.com/office/officeart/2005/8/layout/vList2"/>
    <dgm:cxn modelId="{CE48B6DB-63DE-46AB-BD63-082047DBC767}" srcId="{7F490F51-16C3-4A57-A328-BA26551C6E31}" destId="{E5D245EA-4770-40D7-B6D5-7DECB7774D19}" srcOrd="1" destOrd="0" parTransId="{2D32F3A7-85DD-4D8E-A895-C2BD13F84488}" sibTransId="{259B996C-C313-4A29-8977-F40CA5180297}"/>
    <dgm:cxn modelId="{D6EECBDC-396D-403B-B591-A06F94F28E20}" srcId="{7F490F51-16C3-4A57-A328-BA26551C6E31}" destId="{31C6EE12-2DD7-4090-B538-4C8FBD6DDA0D}" srcOrd="4" destOrd="0" parTransId="{16C31173-1C4A-4358-9F75-CBD23BC445C1}" sibTransId="{A37A5894-B54C-4AA4-8CF9-E2E1F813F12F}"/>
    <dgm:cxn modelId="{F4159CE7-DDD6-45B2-A7E8-B0C309EABC39}" srcId="{7F490F51-16C3-4A57-A328-BA26551C6E31}" destId="{2C988442-A85D-4EEC-B487-CEE515FDA84E}" srcOrd="0" destOrd="0" parTransId="{330F1461-40B3-4858-BFAA-6963E0A7EDF7}" sibTransId="{4B3848BC-DC0D-4B8B-85A6-B3F5294ABB78}"/>
    <dgm:cxn modelId="{3D615DE9-5517-4C0C-966E-EB2E7D386EE3}" srcId="{E0E5BB92-6DB0-416E-889D-C4E22BFE7315}" destId="{CDD40F6E-32BF-457F-8454-EADC46AA9198}" srcOrd="3" destOrd="0" parTransId="{2E5A989A-95F7-4033-BDC4-8670288BE494}" sibTransId="{2944C0DB-2450-4A25-9CEC-D01BD023EF77}"/>
    <dgm:cxn modelId="{588AF5F7-2B00-4066-AD6B-7E02D36473F2}" srcId="{7F490F51-16C3-4A57-A328-BA26551C6E31}" destId="{E0AF1E5A-EF4D-4855-A9F6-A73F5E0F411D}" srcOrd="2" destOrd="0" parTransId="{4CF68003-87AF-4709-AC74-2C733B391D4A}" sibTransId="{26CCA8B9-A86B-4F95-998C-EC0001313B33}"/>
    <dgm:cxn modelId="{9B835264-50AC-4B5F-B7A0-949758FC1222}" type="presParOf" srcId="{D897D99D-FCE5-4A82-B1A7-86EC99EB53B8}" destId="{C4BA0916-E0DD-46D6-B851-7168CA2FD30A}" srcOrd="0" destOrd="0" presId="urn:microsoft.com/office/officeart/2005/8/layout/vList2"/>
    <dgm:cxn modelId="{9359D84C-425A-48E4-B56A-3EA3B60D033E}" type="presParOf" srcId="{D897D99D-FCE5-4A82-B1A7-86EC99EB53B8}" destId="{9BDE5819-4BD0-4909-A373-C04419E99818}" srcOrd="1" destOrd="0" presId="urn:microsoft.com/office/officeart/2005/8/layout/vList2"/>
    <dgm:cxn modelId="{3CDC9D8B-8AE7-4371-911A-E5274C7557FF}" type="presParOf" srcId="{D897D99D-FCE5-4A82-B1A7-86EC99EB53B8}" destId="{FCDFE077-002E-42AC-B33A-8DAFE6C7EC22}" srcOrd="2" destOrd="0" presId="urn:microsoft.com/office/officeart/2005/8/layout/vList2"/>
    <dgm:cxn modelId="{B27FCF18-B8BF-4CA2-9CF2-93AF116F11EB}" type="presParOf" srcId="{D897D99D-FCE5-4A82-B1A7-86EC99EB53B8}" destId="{3FA1B807-54E5-4C43-9220-81343AC166F8}"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2814DB71-992B-42A7-9C87-8A4AF3B9790C}"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7515B59B-A1E9-4984-B9C7-88AF1099BE56}">
      <dgm:prSet/>
      <dgm:spPr/>
      <dgm:t>
        <a:bodyPr/>
        <a:lstStyle/>
        <a:p>
          <a:r>
            <a:rPr lang="en-US" b="1"/>
            <a:t>Primary (recommended textbooks) </a:t>
          </a:r>
          <a:endParaRPr lang="en-US"/>
        </a:p>
      </dgm:t>
    </dgm:pt>
    <dgm:pt modelId="{F3928CFA-DE4E-4A3E-9A2A-FA71F841AE8B}" type="parTrans" cxnId="{37FE38AA-DB29-499E-98E7-0D9C3939DCE2}">
      <dgm:prSet/>
      <dgm:spPr/>
      <dgm:t>
        <a:bodyPr/>
        <a:lstStyle/>
        <a:p>
          <a:endParaRPr lang="en-US"/>
        </a:p>
      </dgm:t>
    </dgm:pt>
    <dgm:pt modelId="{04790368-2FD9-4AD6-894D-F7906C3572D2}" type="sibTrans" cxnId="{37FE38AA-DB29-499E-98E7-0D9C3939DCE2}">
      <dgm:prSet/>
      <dgm:spPr/>
      <dgm:t>
        <a:bodyPr/>
        <a:lstStyle/>
        <a:p>
          <a:endParaRPr lang="en-US"/>
        </a:p>
      </dgm:t>
    </dgm:pt>
    <dgm:pt modelId="{1BF55EBD-2D94-432D-9FF9-124F5A5D8938}">
      <dgm:prSet/>
      <dgm:spPr/>
      <dgm:t>
        <a:bodyPr/>
        <a:lstStyle/>
        <a:p>
          <a:r>
            <a:rPr lang="en-US" dirty="0"/>
            <a:t>J Parks textbook of Preventive &amp; social Medicine. Ch.3 Pages ( 26</a:t>
          </a:r>
          <a:r>
            <a:rPr lang="en-US" baseline="30000" dirty="0"/>
            <a:t>th</a:t>
          </a:r>
          <a:r>
            <a:rPr lang="en-US" dirty="0"/>
            <a:t> edition) </a:t>
          </a:r>
        </a:p>
      </dgm:t>
    </dgm:pt>
    <dgm:pt modelId="{0CCE0A43-C892-465E-9732-2141A7087370}" type="parTrans" cxnId="{F81289B9-3428-431C-883D-8D797B1564DE}">
      <dgm:prSet/>
      <dgm:spPr/>
      <dgm:t>
        <a:bodyPr/>
        <a:lstStyle/>
        <a:p>
          <a:endParaRPr lang="en-US"/>
        </a:p>
      </dgm:t>
    </dgm:pt>
    <dgm:pt modelId="{7719A638-90F7-4604-A1FB-04EDB9C8BC1F}" type="sibTrans" cxnId="{F81289B9-3428-431C-883D-8D797B1564DE}">
      <dgm:prSet/>
      <dgm:spPr/>
      <dgm:t>
        <a:bodyPr/>
        <a:lstStyle/>
        <a:p>
          <a:endParaRPr lang="en-US"/>
        </a:p>
      </dgm:t>
    </dgm:pt>
    <dgm:pt modelId="{82C73A6F-F016-43E1-8168-55C8136F3A8D}">
      <dgm:prSet/>
      <dgm:spPr/>
      <dgm:t>
        <a:bodyPr/>
        <a:lstStyle/>
        <a:p>
          <a:r>
            <a:rPr lang="en-US" dirty="0"/>
            <a:t>Textbook of Community Medicine &amp; Public Health. By Muhammad </a:t>
          </a:r>
          <a:r>
            <a:rPr lang="en-US" dirty="0" err="1"/>
            <a:t>Illyas</a:t>
          </a:r>
          <a:r>
            <a:rPr lang="en-US" dirty="0"/>
            <a:t> , Dr </a:t>
          </a:r>
          <a:r>
            <a:rPr lang="en-US" dirty="0" err="1"/>
            <a:t>Irfanullah</a:t>
          </a:r>
          <a:r>
            <a:rPr lang="en-US" dirty="0"/>
            <a:t> Siddiqui Ch.4 (latest edition) </a:t>
          </a:r>
        </a:p>
      </dgm:t>
    </dgm:pt>
    <dgm:pt modelId="{8AA2A3F1-F9BA-4D43-841A-6076B7041041}" type="parTrans" cxnId="{2346B9DB-EB4C-4CE3-A062-EB4248DCE5B7}">
      <dgm:prSet/>
      <dgm:spPr/>
      <dgm:t>
        <a:bodyPr/>
        <a:lstStyle/>
        <a:p>
          <a:endParaRPr lang="en-US"/>
        </a:p>
      </dgm:t>
    </dgm:pt>
    <dgm:pt modelId="{EC53858B-B7EC-43F8-B539-5D4DB699D7C4}" type="sibTrans" cxnId="{2346B9DB-EB4C-4CE3-A062-EB4248DCE5B7}">
      <dgm:prSet/>
      <dgm:spPr/>
      <dgm:t>
        <a:bodyPr/>
        <a:lstStyle/>
        <a:p>
          <a:endParaRPr lang="en-US"/>
        </a:p>
      </dgm:t>
    </dgm:pt>
    <dgm:pt modelId="{76B60DDF-E554-4DB2-9920-056A70882DA3}">
      <dgm:prSet/>
      <dgm:spPr/>
      <dgm:t>
        <a:bodyPr/>
        <a:lstStyle/>
        <a:p>
          <a:r>
            <a:rPr lang="en-US" b="1"/>
            <a:t>Additional readings </a:t>
          </a:r>
          <a:endParaRPr lang="en-US"/>
        </a:p>
      </dgm:t>
    </dgm:pt>
    <dgm:pt modelId="{0D8C8AC7-799B-4DEC-BDCE-EEB9E4B7D809}" type="parTrans" cxnId="{EB800B68-4EE5-4415-9E2E-E5E1F58D25F5}">
      <dgm:prSet/>
      <dgm:spPr/>
      <dgm:t>
        <a:bodyPr/>
        <a:lstStyle/>
        <a:p>
          <a:endParaRPr lang="en-US"/>
        </a:p>
      </dgm:t>
    </dgm:pt>
    <dgm:pt modelId="{A9F5321A-2A13-42B0-B5FF-AF7FF519C071}" type="sibTrans" cxnId="{EB800B68-4EE5-4415-9E2E-E5E1F58D25F5}">
      <dgm:prSet/>
      <dgm:spPr/>
      <dgm:t>
        <a:bodyPr/>
        <a:lstStyle/>
        <a:p>
          <a:endParaRPr lang="en-US"/>
        </a:p>
      </dgm:t>
    </dgm:pt>
    <dgm:pt modelId="{AB1BC0B8-8470-45E5-9348-55150925E571}">
      <dgm:prSet/>
      <dgm:spPr/>
      <dgm:t>
        <a:bodyPr/>
        <a:lstStyle/>
        <a:p>
          <a:r>
            <a:rPr lang="en-US"/>
            <a:t>Epidemiology by Leon Gordis </a:t>
          </a:r>
        </a:p>
      </dgm:t>
    </dgm:pt>
    <dgm:pt modelId="{AE55A433-EC4D-4B02-8AEE-5AFA19159EDB}" type="parTrans" cxnId="{2544DC4D-A014-489F-8E50-02E331CFC3A6}">
      <dgm:prSet/>
      <dgm:spPr/>
      <dgm:t>
        <a:bodyPr/>
        <a:lstStyle/>
        <a:p>
          <a:endParaRPr lang="en-US"/>
        </a:p>
      </dgm:t>
    </dgm:pt>
    <dgm:pt modelId="{D4518FA7-77F3-4B14-87CE-CF6B0A11FE06}" type="sibTrans" cxnId="{2544DC4D-A014-489F-8E50-02E331CFC3A6}">
      <dgm:prSet/>
      <dgm:spPr/>
      <dgm:t>
        <a:bodyPr/>
        <a:lstStyle/>
        <a:p>
          <a:endParaRPr lang="en-US"/>
        </a:p>
      </dgm:t>
    </dgm:pt>
    <dgm:pt modelId="{338B401D-FBDD-44B8-958B-B5DC78D6D075}" type="pres">
      <dgm:prSet presAssocID="{2814DB71-992B-42A7-9C87-8A4AF3B9790C}" presName="Name0" presStyleCnt="0">
        <dgm:presLayoutVars>
          <dgm:dir/>
          <dgm:animLvl val="lvl"/>
          <dgm:resizeHandles val="exact"/>
        </dgm:presLayoutVars>
      </dgm:prSet>
      <dgm:spPr/>
    </dgm:pt>
    <dgm:pt modelId="{A8A4E4E7-9A9F-48C3-946B-BEF2DEACC4B7}" type="pres">
      <dgm:prSet presAssocID="{7515B59B-A1E9-4984-B9C7-88AF1099BE56}" presName="composite" presStyleCnt="0"/>
      <dgm:spPr/>
    </dgm:pt>
    <dgm:pt modelId="{50E5C7BD-5A87-4430-B640-51C4DB8EC3B3}" type="pres">
      <dgm:prSet presAssocID="{7515B59B-A1E9-4984-B9C7-88AF1099BE56}" presName="parTx" presStyleLbl="alignNode1" presStyleIdx="0" presStyleCnt="2">
        <dgm:presLayoutVars>
          <dgm:chMax val="0"/>
          <dgm:chPref val="0"/>
          <dgm:bulletEnabled val="1"/>
        </dgm:presLayoutVars>
      </dgm:prSet>
      <dgm:spPr/>
    </dgm:pt>
    <dgm:pt modelId="{7DE4B240-F910-4543-AEBF-61C51128A1E8}" type="pres">
      <dgm:prSet presAssocID="{7515B59B-A1E9-4984-B9C7-88AF1099BE56}" presName="desTx" presStyleLbl="alignAccFollowNode1" presStyleIdx="0" presStyleCnt="2">
        <dgm:presLayoutVars>
          <dgm:bulletEnabled val="1"/>
        </dgm:presLayoutVars>
      </dgm:prSet>
      <dgm:spPr/>
    </dgm:pt>
    <dgm:pt modelId="{D4A95DC3-CE84-4DE9-ADA0-48ABB405CFD1}" type="pres">
      <dgm:prSet presAssocID="{04790368-2FD9-4AD6-894D-F7906C3572D2}" presName="space" presStyleCnt="0"/>
      <dgm:spPr/>
    </dgm:pt>
    <dgm:pt modelId="{C5F405C8-8761-46A8-8738-BF042F30F25C}" type="pres">
      <dgm:prSet presAssocID="{76B60DDF-E554-4DB2-9920-056A70882DA3}" presName="composite" presStyleCnt="0"/>
      <dgm:spPr/>
    </dgm:pt>
    <dgm:pt modelId="{B313A1F6-9E3E-481B-B710-F2C01AEE17D1}" type="pres">
      <dgm:prSet presAssocID="{76B60DDF-E554-4DB2-9920-056A70882DA3}" presName="parTx" presStyleLbl="alignNode1" presStyleIdx="1" presStyleCnt="2">
        <dgm:presLayoutVars>
          <dgm:chMax val="0"/>
          <dgm:chPref val="0"/>
          <dgm:bulletEnabled val="1"/>
        </dgm:presLayoutVars>
      </dgm:prSet>
      <dgm:spPr/>
    </dgm:pt>
    <dgm:pt modelId="{4EF2150C-86B5-46C0-857D-4A5FE5EE569F}" type="pres">
      <dgm:prSet presAssocID="{76B60DDF-E554-4DB2-9920-056A70882DA3}" presName="desTx" presStyleLbl="alignAccFollowNode1" presStyleIdx="1" presStyleCnt="2">
        <dgm:presLayoutVars>
          <dgm:bulletEnabled val="1"/>
        </dgm:presLayoutVars>
      </dgm:prSet>
      <dgm:spPr/>
    </dgm:pt>
  </dgm:ptLst>
  <dgm:cxnLst>
    <dgm:cxn modelId="{A0ABEB11-582A-40A8-87E3-6F9BFC4983D7}" type="presOf" srcId="{1BF55EBD-2D94-432D-9FF9-124F5A5D8938}" destId="{7DE4B240-F910-4543-AEBF-61C51128A1E8}" srcOrd="0" destOrd="0" presId="urn:microsoft.com/office/officeart/2005/8/layout/hList1"/>
    <dgm:cxn modelId="{A235D544-3B65-4F73-B790-AE254282DF98}" type="presOf" srcId="{82C73A6F-F016-43E1-8168-55C8136F3A8D}" destId="{7DE4B240-F910-4543-AEBF-61C51128A1E8}" srcOrd="0" destOrd="1" presId="urn:microsoft.com/office/officeart/2005/8/layout/hList1"/>
    <dgm:cxn modelId="{EB800B68-4EE5-4415-9E2E-E5E1F58D25F5}" srcId="{2814DB71-992B-42A7-9C87-8A4AF3B9790C}" destId="{76B60DDF-E554-4DB2-9920-056A70882DA3}" srcOrd="1" destOrd="0" parTransId="{0D8C8AC7-799B-4DEC-BDCE-EEB9E4B7D809}" sibTransId="{A9F5321A-2A13-42B0-B5FF-AF7FF519C071}"/>
    <dgm:cxn modelId="{2544DC4D-A014-489F-8E50-02E331CFC3A6}" srcId="{76B60DDF-E554-4DB2-9920-056A70882DA3}" destId="{AB1BC0B8-8470-45E5-9348-55150925E571}" srcOrd="0" destOrd="0" parTransId="{AE55A433-EC4D-4B02-8AEE-5AFA19159EDB}" sibTransId="{D4518FA7-77F3-4B14-87CE-CF6B0A11FE06}"/>
    <dgm:cxn modelId="{5ADA0B76-8233-48B2-BC7F-1B91C70F6760}" type="presOf" srcId="{AB1BC0B8-8470-45E5-9348-55150925E571}" destId="{4EF2150C-86B5-46C0-857D-4A5FE5EE569F}" srcOrd="0" destOrd="0" presId="urn:microsoft.com/office/officeart/2005/8/layout/hList1"/>
    <dgm:cxn modelId="{37FE38AA-DB29-499E-98E7-0D9C3939DCE2}" srcId="{2814DB71-992B-42A7-9C87-8A4AF3B9790C}" destId="{7515B59B-A1E9-4984-B9C7-88AF1099BE56}" srcOrd="0" destOrd="0" parTransId="{F3928CFA-DE4E-4A3E-9A2A-FA71F841AE8B}" sibTransId="{04790368-2FD9-4AD6-894D-F7906C3572D2}"/>
    <dgm:cxn modelId="{F81289B9-3428-431C-883D-8D797B1564DE}" srcId="{7515B59B-A1E9-4984-B9C7-88AF1099BE56}" destId="{1BF55EBD-2D94-432D-9FF9-124F5A5D8938}" srcOrd="0" destOrd="0" parTransId="{0CCE0A43-C892-465E-9732-2141A7087370}" sibTransId="{7719A638-90F7-4604-A1FB-04EDB9C8BC1F}"/>
    <dgm:cxn modelId="{7CA758C6-8251-46A6-BB81-714AC622B525}" type="presOf" srcId="{2814DB71-992B-42A7-9C87-8A4AF3B9790C}" destId="{338B401D-FBDD-44B8-958B-B5DC78D6D075}" srcOrd="0" destOrd="0" presId="urn:microsoft.com/office/officeart/2005/8/layout/hList1"/>
    <dgm:cxn modelId="{2E8A49D2-AD83-4D93-A66A-89D16EB58717}" type="presOf" srcId="{7515B59B-A1E9-4984-B9C7-88AF1099BE56}" destId="{50E5C7BD-5A87-4430-B640-51C4DB8EC3B3}" srcOrd="0" destOrd="0" presId="urn:microsoft.com/office/officeart/2005/8/layout/hList1"/>
    <dgm:cxn modelId="{2346B9DB-EB4C-4CE3-A062-EB4248DCE5B7}" srcId="{7515B59B-A1E9-4984-B9C7-88AF1099BE56}" destId="{82C73A6F-F016-43E1-8168-55C8136F3A8D}" srcOrd="1" destOrd="0" parTransId="{8AA2A3F1-F9BA-4D43-841A-6076B7041041}" sibTransId="{EC53858B-B7EC-43F8-B539-5D4DB699D7C4}"/>
    <dgm:cxn modelId="{314620FF-4A8F-41E4-BB11-DAD1605D1A9C}" type="presOf" srcId="{76B60DDF-E554-4DB2-9920-056A70882DA3}" destId="{B313A1F6-9E3E-481B-B710-F2C01AEE17D1}" srcOrd="0" destOrd="0" presId="urn:microsoft.com/office/officeart/2005/8/layout/hList1"/>
    <dgm:cxn modelId="{297DB043-3D7B-45E5-90E2-5F4CFF0AC78E}" type="presParOf" srcId="{338B401D-FBDD-44B8-958B-B5DC78D6D075}" destId="{A8A4E4E7-9A9F-48C3-946B-BEF2DEACC4B7}" srcOrd="0" destOrd="0" presId="urn:microsoft.com/office/officeart/2005/8/layout/hList1"/>
    <dgm:cxn modelId="{941F0D06-CB74-4E7A-8EE1-85D17D297F5F}" type="presParOf" srcId="{A8A4E4E7-9A9F-48C3-946B-BEF2DEACC4B7}" destId="{50E5C7BD-5A87-4430-B640-51C4DB8EC3B3}" srcOrd="0" destOrd="0" presId="urn:microsoft.com/office/officeart/2005/8/layout/hList1"/>
    <dgm:cxn modelId="{F8679982-7FFB-4BB1-81F8-0DAD4968FC77}" type="presParOf" srcId="{A8A4E4E7-9A9F-48C3-946B-BEF2DEACC4B7}" destId="{7DE4B240-F910-4543-AEBF-61C51128A1E8}" srcOrd="1" destOrd="0" presId="urn:microsoft.com/office/officeart/2005/8/layout/hList1"/>
    <dgm:cxn modelId="{4A5DE016-C0EE-4BFA-A1F7-5B128D7F6121}" type="presParOf" srcId="{338B401D-FBDD-44B8-958B-B5DC78D6D075}" destId="{D4A95DC3-CE84-4DE9-ADA0-48ABB405CFD1}" srcOrd="1" destOrd="0" presId="urn:microsoft.com/office/officeart/2005/8/layout/hList1"/>
    <dgm:cxn modelId="{181D8AFA-FDF7-49A2-A274-87207FD99EDC}" type="presParOf" srcId="{338B401D-FBDD-44B8-958B-B5DC78D6D075}" destId="{C5F405C8-8761-46A8-8738-BF042F30F25C}" srcOrd="2" destOrd="0" presId="urn:microsoft.com/office/officeart/2005/8/layout/hList1"/>
    <dgm:cxn modelId="{97290593-5B2B-4382-A4F4-0FFA1E71E8E7}" type="presParOf" srcId="{C5F405C8-8761-46A8-8738-BF042F30F25C}" destId="{B313A1F6-9E3E-481B-B710-F2C01AEE17D1}" srcOrd="0" destOrd="0" presId="urn:microsoft.com/office/officeart/2005/8/layout/hList1"/>
    <dgm:cxn modelId="{45630545-E50B-435F-85AF-A5B2BF978B23}" type="presParOf" srcId="{C5F405C8-8761-46A8-8738-BF042F30F25C}" destId="{4EF2150C-86B5-46C0-857D-4A5FE5EE569F}"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7150A03-A87E-4EEE-AAF5-A13E4170A324}"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8AD03718-C1B4-48B3-97B9-6CD2CE28D667}">
      <dgm:prSet custT="1"/>
      <dgm:spPr/>
      <dgm:t>
        <a:bodyPr/>
        <a:lstStyle/>
        <a:p>
          <a:r>
            <a:rPr lang="en-US" sz="2400" dirty="0"/>
            <a:t>First Epidemiological studies to test an etiological hypothesis</a:t>
          </a:r>
        </a:p>
      </dgm:t>
    </dgm:pt>
    <dgm:pt modelId="{5966109A-F4AF-45F6-BF84-B1BF8C36C43B}" type="parTrans" cxnId="{6058532B-2F12-4D1E-981F-1AF71CCFED9C}">
      <dgm:prSet/>
      <dgm:spPr/>
      <dgm:t>
        <a:bodyPr/>
        <a:lstStyle/>
        <a:p>
          <a:endParaRPr lang="en-US"/>
        </a:p>
      </dgm:t>
    </dgm:pt>
    <dgm:pt modelId="{4AEEC4B7-CC2E-4516-9196-2537AC44B034}" type="sibTrans" cxnId="{6058532B-2F12-4D1E-981F-1AF71CCFED9C}">
      <dgm:prSet/>
      <dgm:spPr/>
      <dgm:t>
        <a:bodyPr/>
        <a:lstStyle/>
        <a:p>
          <a:endParaRPr lang="en-US"/>
        </a:p>
      </dgm:t>
    </dgm:pt>
    <dgm:pt modelId="{8D9FDDE4-7ECA-4B95-A5EA-57AC9475FF96}">
      <dgm:prSet custT="1"/>
      <dgm:spPr/>
      <dgm:t>
        <a:bodyPr/>
        <a:lstStyle/>
        <a:p>
          <a:r>
            <a:rPr lang="en-US" sz="2400" dirty="0"/>
            <a:t>Unit of study are groups, not the population.  </a:t>
          </a:r>
        </a:p>
      </dgm:t>
    </dgm:pt>
    <dgm:pt modelId="{4739419C-8EF6-46B5-B420-2E56C366A65C}" type="parTrans" cxnId="{EA16EEFA-D78E-4EF2-A94D-DAA88F34CBBD}">
      <dgm:prSet/>
      <dgm:spPr/>
      <dgm:t>
        <a:bodyPr/>
        <a:lstStyle/>
        <a:p>
          <a:endParaRPr lang="en-US"/>
        </a:p>
      </dgm:t>
    </dgm:pt>
    <dgm:pt modelId="{49B1B8BC-7A58-432E-BBC2-C39182939CAE}" type="sibTrans" cxnId="{EA16EEFA-D78E-4EF2-A94D-DAA88F34CBBD}">
      <dgm:prSet/>
      <dgm:spPr/>
      <dgm:t>
        <a:bodyPr/>
        <a:lstStyle/>
        <a:p>
          <a:endParaRPr lang="en-US"/>
        </a:p>
      </dgm:t>
    </dgm:pt>
    <dgm:pt modelId="{171A4D45-F130-4370-AA43-9565379B59D2}">
      <dgm:prSet custT="1"/>
      <dgm:spPr/>
      <dgm:t>
        <a:bodyPr/>
        <a:lstStyle/>
        <a:p>
          <a:r>
            <a:rPr lang="en-US" sz="2400" dirty="0"/>
            <a:t>A certain exposure is analyzed for its possible role in causation of a certain disease.</a:t>
          </a:r>
        </a:p>
      </dgm:t>
    </dgm:pt>
    <dgm:pt modelId="{E0D0D3CA-FEF5-4056-9781-4657ECA3786E}" type="parTrans" cxnId="{B298E5AF-70E6-47A1-BDEF-9B84A69E5354}">
      <dgm:prSet/>
      <dgm:spPr/>
      <dgm:t>
        <a:bodyPr/>
        <a:lstStyle/>
        <a:p>
          <a:endParaRPr lang="en-US"/>
        </a:p>
      </dgm:t>
    </dgm:pt>
    <dgm:pt modelId="{EBE1353B-AA52-4E02-BBD1-8977BE428B46}" type="sibTrans" cxnId="{B298E5AF-70E6-47A1-BDEF-9B84A69E5354}">
      <dgm:prSet/>
      <dgm:spPr/>
      <dgm:t>
        <a:bodyPr/>
        <a:lstStyle/>
        <a:p>
          <a:endParaRPr lang="en-US"/>
        </a:p>
      </dgm:t>
    </dgm:pt>
    <dgm:pt modelId="{B75C6676-25CA-4EF9-B137-07C7C0CCF921}">
      <dgm:prSet/>
      <dgm:spPr/>
      <dgm:t>
        <a:bodyPr/>
        <a:lstStyle/>
        <a:p>
          <a:r>
            <a:rPr lang="en-US" dirty="0"/>
            <a:t>Two groups of individuals, one with disease </a:t>
          </a:r>
          <a:r>
            <a:rPr lang="en-US" b="1" dirty="0"/>
            <a:t>(</a:t>
          </a:r>
          <a:r>
            <a:rPr lang="en-US" dirty="0"/>
            <a:t>cases) and other free from that disease (control</a:t>
          </a:r>
          <a:r>
            <a:rPr lang="en-US" b="1" dirty="0"/>
            <a:t>)</a:t>
          </a:r>
          <a:r>
            <a:rPr lang="en-US" dirty="0"/>
            <a:t> are compared for presence of the suspected exposure in the two.</a:t>
          </a:r>
        </a:p>
      </dgm:t>
    </dgm:pt>
    <dgm:pt modelId="{DC740990-76B5-419C-960D-BB6F83B657A9}" type="parTrans" cxnId="{57F85309-AA30-48EE-9C36-6AFCA98BA907}">
      <dgm:prSet/>
      <dgm:spPr/>
      <dgm:t>
        <a:bodyPr/>
        <a:lstStyle/>
        <a:p>
          <a:endParaRPr lang="en-US"/>
        </a:p>
      </dgm:t>
    </dgm:pt>
    <dgm:pt modelId="{168405D8-4944-408E-9BBB-2D6306723A65}" type="sibTrans" cxnId="{57F85309-AA30-48EE-9C36-6AFCA98BA907}">
      <dgm:prSet/>
      <dgm:spPr/>
      <dgm:t>
        <a:bodyPr/>
        <a:lstStyle/>
        <a:p>
          <a:endParaRPr lang="en-US"/>
        </a:p>
      </dgm:t>
    </dgm:pt>
    <dgm:pt modelId="{E3F01529-2FC1-42D3-B814-643B4F3FCE7A}">
      <dgm:prSet custT="1"/>
      <dgm:spPr/>
      <dgm:t>
        <a:bodyPr/>
        <a:lstStyle/>
        <a:p>
          <a:r>
            <a:rPr lang="en-US" sz="2400" dirty="0"/>
            <a:t>Focused studies, involves quantification and  comparison.</a:t>
          </a:r>
        </a:p>
      </dgm:t>
    </dgm:pt>
    <dgm:pt modelId="{78F2C077-6A1B-4E91-94D9-2B56D2AE4B82}" type="parTrans" cxnId="{0C28713A-DFE3-4CBD-93DC-2E55C0553822}">
      <dgm:prSet/>
      <dgm:spPr/>
      <dgm:t>
        <a:bodyPr/>
        <a:lstStyle/>
        <a:p>
          <a:endParaRPr lang="en-US"/>
        </a:p>
      </dgm:t>
    </dgm:pt>
    <dgm:pt modelId="{E1C24296-ADE6-4000-9B48-52F59ECA694F}" type="sibTrans" cxnId="{0C28713A-DFE3-4CBD-93DC-2E55C0553822}">
      <dgm:prSet/>
      <dgm:spPr/>
      <dgm:t>
        <a:bodyPr/>
        <a:lstStyle/>
        <a:p>
          <a:endParaRPr lang="en-US"/>
        </a:p>
      </dgm:t>
    </dgm:pt>
    <dgm:pt modelId="{6C6AA58D-0D1A-46EA-B754-9F2A53E1559F}">
      <dgm:prSet custT="1"/>
      <dgm:spPr/>
      <dgm:t>
        <a:bodyPr/>
        <a:lstStyle/>
        <a:p>
          <a:r>
            <a:rPr lang="en-US" sz="2400" dirty="0"/>
            <a:t>Study follow a systematic approach </a:t>
          </a:r>
        </a:p>
      </dgm:t>
    </dgm:pt>
    <dgm:pt modelId="{111B9E1B-6A40-4511-9140-E8C9DC43E8E4}" type="parTrans" cxnId="{75E5B7C8-ABD9-4535-812F-1DD0601C99FC}">
      <dgm:prSet/>
      <dgm:spPr/>
      <dgm:t>
        <a:bodyPr/>
        <a:lstStyle/>
        <a:p>
          <a:endParaRPr lang="en-US"/>
        </a:p>
      </dgm:t>
    </dgm:pt>
    <dgm:pt modelId="{1A6DCA41-27FD-4D4E-91EF-19BAD3CEA781}" type="sibTrans" cxnId="{75E5B7C8-ABD9-4535-812F-1DD0601C99FC}">
      <dgm:prSet/>
      <dgm:spPr/>
      <dgm:t>
        <a:bodyPr/>
        <a:lstStyle/>
        <a:p>
          <a:endParaRPr lang="en-US"/>
        </a:p>
      </dgm:t>
    </dgm:pt>
    <dgm:pt modelId="{39DC08A8-2D09-4F09-971E-69AAECD81E4A}" type="pres">
      <dgm:prSet presAssocID="{67150A03-A87E-4EEE-AAF5-A13E4170A324}" presName="diagram" presStyleCnt="0">
        <dgm:presLayoutVars>
          <dgm:dir/>
          <dgm:resizeHandles val="exact"/>
        </dgm:presLayoutVars>
      </dgm:prSet>
      <dgm:spPr/>
    </dgm:pt>
    <dgm:pt modelId="{3CA2F5EC-39CF-473A-977E-025FFDAAA97D}" type="pres">
      <dgm:prSet presAssocID="{8AD03718-C1B4-48B3-97B9-6CD2CE28D667}" presName="node" presStyleLbl="node1" presStyleIdx="0" presStyleCnt="6">
        <dgm:presLayoutVars>
          <dgm:bulletEnabled val="1"/>
        </dgm:presLayoutVars>
      </dgm:prSet>
      <dgm:spPr/>
    </dgm:pt>
    <dgm:pt modelId="{63580695-775E-4DD7-BDE5-5A2B3FB65904}" type="pres">
      <dgm:prSet presAssocID="{4AEEC4B7-CC2E-4516-9196-2537AC44B034}" presName="sibTrans" presStyleCnt="0"/>
      <dgm:spPr/>
    </dgm:pt>
    <dgm:pt modelId="{A0DD3F37-ACFD-49CA-B40C-EC818CC128A7}" type="pres">
      <dgm:prSet presAssocID="{8D9FDDE4-7ECA-4B95-A5EA-57AC9475FF96}" presName="node" presStyleLbl="node1" presStyleIdx="1" presStyleCnt="6">
        <dgm:presLayoutVars>
          <dgm:bulletEnabled val="1"/>
        </dgm:presLayoutVars>
      </dgm:prSet>
      <dgm:spPr/>
    </dgm:pt>
    <dgm:pt modelId="{6534F03D-B12E-415B-8522-F03BAE0969CC}" type="pres">
      <dgm:prSet presAssocID="{49B1B8BC-7A58-432E-BBC2-C39182939CAE}" presName="sibTrans" presStyleCnt="0"/>
      <dgm:spPr/>
    </dgm:pt>
    <dgm:pt modelId="{B8C9235F-AA43-4E67-A371-AAB55811F822}" type="pres">
      <dgm:prSet presAssocID="{171A4D45-F130-4370-AA43-9565379B59D2}" presName="node" presStyleLbl="node1" presStyleIdx="2" presStyleCnt="6">
        <dgm:presLayoutVars>
          <dgm:bulletEnabled val="1"/>
        </dgm:presLayoutVars>
      </dgm:prSet>
      <dgm:spPr/>
    </dgm:pt>
    <dgm:pt modelId="{34B67E43-9AFC-464B-98C5-13563FB356C2}" type="pres">
      <dgm:prSet presAssocID="{EBE1353B-AA52-4E02-BBD1-8977BE428B46}" presName="sibTrans" presStyleCnt="0"/>
      <dgm:spPr/>
    </dgm:pt>
    <dgm:pt modelId="{2D3164BD-F4A4-4ED9-A662-487F326F0696}" type="pres">
      <dgm:prSet presAssocID="{B75C6676-25CA-4EF9-B137-07C7C0CCF921}" presName="node" presStyleLbl="node1" presStyleIdx="3" presStyleCnt="6">
        <dgm:presLayoutVars>
          <dgm:bulletEnabled val="1"/>
        </dgm:presLayoutVars>
      </dgm:prSet>
      <dgm:spPr/>
    </dgm:pt>
    <dgm:pt modelId="{A2812C4B-8977-40CE-9861-646BC0DAEA60}" type="pres">
      <dgm:prSet presAssocID="{168405D8-4944-408E-9BBB-2D6306723A65}" presName="sibTrans" presStyleCnt="0"/>
      <dgm:spPr/>
    </dgm:pt>
    <dgm:pt modelId="{20648548-33E1-4DD8-BB23-9C7E569B1C84}" type="pres">
      <dgm:prSet presAssocID="{E3F01529-2FC1-42D3-B814-643B4F3FCE7A}" presName="node" presStyleLbl="node1" presStyleIdx="4" presStyleCnt="6">
        <dgm:presLayoutVars>
          <dgm:bulletEnabled val="1"/>
        </dgm:presLayoutVars>
      </dgm:prSet>
      <dgm:spPr/>
    </dgm:pt>
    <dgm:pt modelId="{1162D1B2-D3BE-4376-B0C4-C08D22FF0466}" type="pres">
      <dgm:prSet presAssocID="{E1C24296-ADE6-4000-9B48-52F59ECA694F}" presName="sibTrans" presStyleCnt="0"/>
      <dgm:spPr/>
    </dgm:pt>
    <dgm:pt modelId="{2D4A5055-2103-4259-8D81-0BE8DF943A79}" type="pres">
      <dgm:prSet presAssocID="{6C6AA58D-0D1A-46EA-B754-9F2A53E1559F}" presName="node" presStyleLbl="node1" presStyleIdx="5" presStyleCnt="6">
        <dgm:presLayoutVars>
          <dgm:bulletEnabled val="1"/>
        </dgm:presLayoutVars>
      </dgm:prSet>
      <dgm:spPr/>
    </dgm:pt>
  </dgm:ptLst>
  <dgm:cxnLst>
    <dgm:cxn modelId="{57F85309-AA30-48EE-9C36-6AFCA98BA907}" srcId="{67150A03-A87E-4EEE-AAF5-A13E4170A324}" destId="{B75C6676-25CA-4EF9-B137-07C7C0CCF921}" srcOrd="3" destOrd="0" parTransId="{DC740990-76B5-419C-960D-BB6F83B657A9}" sibTransId="{168405D8-4944-408E-9BBB-2D6306723A65}"/>
    <dgm:cxn modelId="{6058532B-2F12-4D1E-981F-1AF71CCFED9C}" srcId="{67150A03-A87E-4EEE-AAF5-A13E4170A324}" destId="{8AD03718-C1B4-48B3-97B9-6CD2CE28D667}" srcOrd="0" destOrd="0" parTransId="{5966109A-F4AF-45F6-BF84-B1BF8C36C43B}" sibTransId="{4AEEC4B7-CC2E-4516-9196-2537AC44B034}"/>
    <dgm:cxn modelId="{7750C82B-0E4F-4F4D-9502-9055043CA195}" type="presOf" srcId="{B75C6676-25CA-4EF9-B137-07C7C0CCF921}" destId="{2D3164BD-F4A4-4ED9-A662-487F326F0696}" srcOrd="0" destOrd="0" presId="urn:microsoft.com/office/officeart/2005/8/layout/default"/>
    <dgm:cxn modelId="{0C28713A-DFE3-4CBD-93DC-2E55C0553822}" srcId="{67150A03-A87E-4EEE-AAF5-A13E4170A324}" destId="{E3F01529-2FC1-42D3-B814-643B4F3FCE7A}" srcOrd="4" destOrd="0" parTransId="{78F2C077-6A1B-4E91-94D9-2B56D2AE4B82}" sibTransId="{E1C24296-ADE6-4000-9B48-52F59ECA694F}"/>
    <dgm:cxn modelId="{06BFDD6A-3E09-4FDF-B2C1-CCF3682C2889}" type="presOf" srcId="{171A4D45-F130-4370-AA43-9565379B59D2}" destId="{B8C9235F-AA43-4E67-A371-AAB55811F822}" srcOrd="0" destOrd="0" presId="urn:microsoft.com/office/officeart/2005/8/layout/default"/>
    <dgm:cxn modelId="{0E34D64E-5B83-48D3-A8CF-9C20203DDE7D}" type="presOf" srcId="{8AD03718-C1B4-48B3-97B9-6CD2CE28D667}" destId="{3CA2F5EC-39CF-473A-977E-025FFDAAA97D}" srcOrd="0" destOrd="0" presId="urn:microsoft.com/office/officeart/2005/8/layout/default"/>
    <dgm:cxn modelId="{440C434F-AAF8-4304-BE14-1E09A1AAE54F}" type="presOf" srcId="{8D9FDDE4-7ECA-4B95-A5EA-57AC9475FF96}" destId="{A0DD3F37-ACFD-49CA-B40C-EC818CC128A7}" srcOrd="0" destOrd="0" presId="urn:microsoft.com/office/officeart/2005/8/layout/default"/>
    <dgm:cxn modelId="{264B4452-A15E-4C8D-B135-2A9F66235B6F}" type="presOf" srcId="{E3F01529-2FC1-42D3-B814-643B4F3FCE7A}" destId="{20648548-33E1-4DD8-BB23-9C7E569B1C84}" srcOrd="0" destOrd="0" presId="urn:microsoft.com/office/officeart/2005/8/layout/default"/>
    <dgm:cxn modelId="{F6367A74-1DA3-4101-AEFD-F83536BA19D8}" type="presOf" srcId="{67150A03-A87E-4EEE-AAF5-A13E4170A324}" destId="{39DC08A8-2D09-4F09-971E-69AAECD81E4A}" srcOrd="0" destOrd="0" presId="urn:microsoft.com/office/officeart/2005/8/layout/default"/>
    <dgm:cxn modelId="{6011CE8F-F0AF-4313-9B1D-2C205908D5D7}" type="presOf" srcId="{6C6AA58D-0D1A-46EA-B754-9F2A53E1559F}" destId="{2D4A5055-2103-4259-8D81-0BE8DF943A79}" srcOrd="0" destOrd="0" presId="urn:microsoft.com/office/officeart/2005/8/layout/default"/>
    <dgm:cxn modelId="{B298E5AF-70E6-47A1-BDEF-9B84A69E5354}" srcId="{67150A03-A87E-4EEE-AAF5-A13E4170A324}" destId="{171A4D45-F130-4370-AA43-9565379B59D2}" srcOrd="2" destOrd="0" parTransId="{E0D0D3CA-FEF5-4056-9781-4657ECA3786E}" sibTransId="{EBE1353B-AA52-4E02-BBD1-8977BE428B46}"/>
    <dgm:cxn modelId="{75E5B7C8-ABD9-4535-812F-1DD0601C99FC}" srcId="{67150A03-A87E-4EEE-AAF5-A13E4170A324}" destId="{6C6AA58D-0D1A-46EA-B754-9F2A53E1559F}" srcOrd="5" destOrd="0" parTransId="{111B9E1B-6A40-4511-9140-E8C9DC43E8E4}" sibTransId="{1A6DCA41-27FD-4D4E-91EF-19BAD3CEA781}"/>
    <dgm:cxn modelId="{EA16EEFA-D78E-4EF2-A94D-DAA88F34CBBD}" srcId="{67150A03-A87E-4EEE-AAF5-A13E4170A324}" destId="{8D9FDDE4-7ECA-4B95-A5EA-57AC9475FF96}" srcOrd="1" destOrd="0" parTransId="{4739419C-8EF6-46B5-B420-2E56C366A65C}" sibTransId="{49B1B8BC-7A58-432E-BBC2-C39182939CAE}"/>
    <dgm:cxn modelId="{06693DE3-DF8C-418A-BB7F-D22E0A17637A}" type="presParOf" srcId="{39DC08A8-2D09-4F09-971E-69AAECD81E4A}" destId="{3CA2F5EC-39CF-473A-977E-025FFDAAA97D}" srcOrd="0" destOrd="0" presId="urn:microsoft.com/office/officeart/2005/8/layout/default"/>
    <dgm:cxn modelId="{F8548C43-9FCC-496A-A4F9-32973459FF56}" type="presParOf" srcId="{39DC08A8-2D09-4F09-971E-69AAECD81E4A}" destId="{63580695-775E-4DD7-BDE5-5A2B3FB65904}" srcOrd="1" destOrd="0" presId="urn:microsoft.com/office/officeart/2005/8/layout/default"/>
    <dgm:cxn modelId="{7B983C42-1966-4C8B-8052-6902263AB7CC}" type="presParOf" srcId="{39DC08A8-2D09-4F09-971E-69AAECD81E4A}" destId="{A0DD3F37-ACFD-49CA-B40C-EC818CC128A7}" srcOrd="2" destOrd="0" presId="urn:microsoft.com/office/officeart/2005/8/layout/default"/>
    <dgm:cxn modelId="{C900B590-44B9-4EC5-8159-AA0FFC260237}" type="presParOf" srcId="{39DC08A8-2D09-4F09-971E-69AAECD81E4A}" destId="{6534F03D-B12E-415B-8522-F03BAE0969CC}" srcOrd="3" destOrd="0" presId="urn:microsoft.com/office/officeart/2005/8/layout/default"/>
    <dgm:cxn modelId="{65BEC320-8AC3-4E81-8167-108B56C22EA6}" type="presParOf" srcId="{39DC08A8-2D09-4F09-971E-69AAECD81E4A}" destId="{B8C9235F-AA43-4E67-A371-AAB55811F822}" srcOrd="4" destOrd="0" presId="urn:microsoft.com/office/officeart/2005/8/layout/default"/>
    <dgm:cxn modelId="{AC4305FF-A2CC-4533-8B2B-31B9BCABE8E8}" type="presParOf" srcId="{39DC08A8-2D09-4F09-971E-69AAECD81E4A}" destId="{34B67E43-9AFC-464B-98C5-13563FB356C2}" srcOrd="5" destOrd="0" presId="urn:microsoft.com/office/officeart/2005/8/layout/default"/>
    <dgm:cxn modelId="{424602B5-CA0F-4953-BDB9-24B56173C653}" type="presParOf" srcId="{39DC08A8-2D09-4F09-971E-69AAECD81E4A}" destId="{2D3164BD-F4A4-4ED9-A662-487F326F0696}" srcOrd="6" destOrd="0" presId="urn:microsoft.com/office/officeart/2005/8/layout/default"/>
    <dgm:cxn modelId="{0AD15CAF-8219-4B27-9D21-EBAF62329A97}" type="presParOf" srcId="{39DC08A8-2D09-4F09-971E-69AAECD81E4A}" destId="{A2812C4B-8977-40CE-9861-646BC0DAEA60}" srcOrd="7" destOrd="0" presId="urn:microsoft.com/office/officeart/2005/8/layout/default"/>
    <dgm:cxn modelId="{A768D992-7237-4BEF-A0F7-42980255DBA9}" type="presParOf" srcId="{39DC08A8-2D09-4F09-971E-69AAECD81E4A}" destId="{20648548-33E1-4DD8-BB23-9C7E569B1C84}" srcOrd="8" destOrd="0" presId="urn:microsoft.com/office/officeart/2005/8/layout/default"/>
    <dgm:cxn modelId="{21299208-D8F1-4EE7-9EFF-12E3E05D9879}" type="presParOf" srcId="{39DC08A8-2D09-4F09-971E-69AAECD81E4A}" destId="{1162D1B2-D3BE-4376-B0C4-C08D22FF0466}" srcOrd="9" destOrd="0" presId="urn:microsoft.com/office/officeart/2005/8/layout/default"/>
    <dgm:cxn modelId="{A1680E85-1151-47DD-9212-71F251486BE1}" type="presParOf" srcId="{39DC08A8-2D09-4F09-971E-69AAECD81E4A}" destId="{2D4A5055-2103-4259-8D81-0BE8DF943A79}"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55CE1ED-1FB0-4402-9BD7-BD0938F39379}"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2BD49AE2-C53D-4DFD-8E03-A4A9C598C0E9}">
      <dgm:prSet custT="1"/>
      <dgm:spPr/>
      <dgm:t>
        <a:bodyPr/>
        <a:lstStyle/>
        <a:p>
          <a:r>
            <a:rPr lang="en-US" sz="2600" dirty="0">
              <a:solidFill>
                <a:schemeClr val="tx1">
                  <a:lumMod val="95000"/>
                  <a:lumOff val="5000"/>
                </a:schemeClr>
              </a:solidFill>
            </a:rPr>
            <a:t>Observations , experiences and experimentations  </a:t>
          </a:r>
          <a:r>
            <a:rPr lang="en-US" sz="1200" dirty="0">
              <a:solidFill>
                <a:srgbClr val="FFFF00"/>
              </a:solidFill>
            </a:rPr>
            <a:t>( </a:t>
          </a:r>
          <a:r>
            <a:rPr lang="en-US" sz="1800" dirty="0">
              <a:solidFill>
                <a:srgbClr val="FFFF00"/>
              </a:solidFill>
            </a:rPr>
            <a:t>Empirical </a:t>
          </a:r>
          <a:r>
            <a:rPr lang="en-US" sz="1200" dirty="0">
              <a:solidFill>
                <a:srgbClr val="FFFF00"/>
              </a:solidFill>
            </a:rPr>
            <a:t>)</a:t>
          </a:r>
        </a:p>
      </dgm:t>
    </dgm:pt>
    <dgm:pt modelId="{859DDFB3-96B5-4AEC-A4DB-55FAA503C258}" type="parTrans" cxnId="{0556938F-A530-490C-9757-9EC779F7E7F6}">
      <dgm:prSet/>
      <dgm:spPr/>
      <dgm:t>
        <a:bodyPr/>
        <a:lstStyle/>
        <a:p>
          <a:endParaRPr lang="en-US"/>
        </a:p>
      </dgm:t>
    </dgm:pt>
    <dgm:pt modelId="{43767873-5539-4350-89CF-185B4B5E19AA}" type="sibTrans" cxnId="{0556938F-A530-490C-9757-9EC779F7E7F6}">
      <dgm:prSet/>
      <dgm:spPr/>
      <dgm:t>
        <a:bodyPr/>
        <a:lstStyle/>
        <a:p>
          <a:endParaRPr lang="en-US"/>
        </a:p>
      </dgm:t>
    </dgm:pt>
    <dgm:pt modelId="{34A51757-4E2F-4A01-8543-A47BDD3F2970}">
      <dgm:prSet custT="1"/>
      <dgm:spPr/>
      <dgm:t>
        <a:bodyPr/>
        <a:lstStyle/>
        <a:p>
          <a:r>
            <a:rPr lang="en-US" sz="2600" dirty="0">
              <a:solidFill>
                <a:schemeClr val="tx1">
                  <a:lumMod val="95000"/>
                  <a:lumOff val="5000"/>
                </a:schemeClr>
              </a:solidFill>
            </a:rPr>
            <a:t>Earlier </a:t>
          </a:r>
          <a:r>
            <a:rPr lang="en-US" sz="2800" dirty="0">
              <a:solidFill>
                <a:schemeClr val="tx1">
                  <a:lumMod val="95000"/>
                  <a:lumOff val="5000"/>
                </a:schemeClr>
              </a:solidFill>
            </a:rPr>
            <a:t>descriptive studies </a:t>
          </a:r>
          <a:endParaRPr lang="en-US" sz="2600" dirty="0">
            <a:solidFill>
              <a:schemeClr val="tx1">
                <a:lumMod val="95000"/>
                <a:lumOff val="5000"/>
              </a:schemeClr>
            </a:solidFill>
          </a:endParaRPr>
        </a:p>
        <a:p>
          <a:r>
            <a:rPr lang="en-US" sz="1400" dirty="0">
              <a:solidFill>
                <a:schemeClr val="tx1">
                  <a:lumMod val="95000"/>
                  <a:lumOff val="5000"/>
                </a:schemeClr>
              </a:solidFill>
            </a:rPr>
            <a:t>(</a:t>
          </a:r>
          <a:r>
            <a:rPr lang="en-US" sz="1800" dirty="0">
              <a:solidFill>
                <a:srgbClr val="FFFF00"/>
              </a:solidFill>
            </a:rPr>
            <a:t>ca-lungs &amp; smoking)</a:t>
          </a:r>
        </a:p>
      </dgm:t>
    </dgm:pt>
    <dgm:pt modelId="{EDCE35AE-F52E-4F42-9E2F-947DA93227E9}" type="parTrans" cxnId="{634980E9-5200-4D37-8BD3-A930064996AA}">
      <dgm:prSet/>
      <dgm:spPr/>
      <dgm:t>
        <a:bodyPr/>
        <a:lstStyle/>
        <a:p>
          <a:endParaRPr lang="en-US"/>
        </a:p>
      </dgm:t>
    </dgm:pt>
    <dgm:pt modelId="{87FF2930-5FD0-4334-8053-8E8C2DD6EF96}" type="sibTrans" cxnId="{634980E9-5200-4D37-8BD3-A930064996AA}">
      <dgm:prSet/>
      <dgm:spPr/>
      <dgm:t>
        <a:bodyPr/>
        <a:lstStyle/>
        <a:p>
          <a:endParaRPr lang="en-US"/>
        </a:p>
      </dgm:t>
    </dgm:pt>
    <dgm:pt modelId="{E857B361-8091-4896-91BA-DD7259537BAB}">
      <dgm:prSet custT="1"/>
      <dgm:spPr/>
      <dgm:t>
        <a:bodyPr/>
        <a:lstStyle/>
        <a:p>
          <a:r>
            <a:rPr lang="en-US" sz="3200" dirty="0">
              <a:solidFill>
                <a:schemeClr val="tx1">
                  <a:lumMod val="95000"/>
                  <a:lumOff val="5000"/>
                </a:schemeClr>
              </a:solidFill>
            </a:rPr>
            <a:t>Case reports</a:t>
          </a:r>
        </a:p>
      </dgm:t>
    </dgm:pt>
    <dgm:pt modelId="{5A98D6E1-DD0E-44D1-962B-A34EAC400990}" type="parTrans" cxnId="{571FF360-86E9-45BB-B9E3-5438DD217F21}">
      <dgm:prSet/>
      <dgm:spPr/>
      <dgm:t>
        <a:bodyPr/>
        <a:lstStyle/>
        <a:p>
          <a:endParaRPr lang="en-US"/>
        </a:p>
      </dgm:t>
    </dgm:pt>
    <dgm:pt modelId="{4D7B30F6-1AAA-4A0C-B81A-BEE3B3F9350B}" type="sibTrans" cxnId="{571FF360-86E9-45BB-B9E3-5438DD217F21}">
      <dgm:prSet/>
      <dgm:spPr/>
      <dgm:t>
        <a:bodyPr/>
        <a:lstStyle/>
        <a:p>
          <a:endParaRPr lang="en-US"/>
        </a:p>
      </dgm:t>
    </dgm:pt>
    <dgm:pt modelId="{3968BDDB-3043-4B8A-82E3-0F9932303CD3}">
      <dgm:prSet custT="1"/>
      <dgm:spPr/>
      <dgm:t>
        <a:bodyPr/>
        <a:lstStyle/>
        <a:p>
          <a:r>
            <a:rPr lang="en-US" sz="3200" dirty="0">
              <a:solidFill>
                <a:schemeClr val="tx1">
                  <a:lumMod val="95000"/>
                  <a:lumOff val="5000"/>
                </a:schemeClr>
              </a:solidFill>
            </a:rPr>
            <a:t>Case series</a:t>
          </a:r>
        </a:p>
      </dgm:t>
    </dgm:pt>
    <dgm:pt modelId="{B594349A-F18E-41C0-9BF8-34CA703F3E88}" type="parTrans" cxnId="{99049571-0DE3-494D-B6A3-CB0C09AA2C5E}">
      <dgm:prSet/>
      <dgm:spPr/>
      <dgm:t>
        <a:bodyPr/>
        <a:lstStyle/>
        <a:p>
          <a:endParaRPr lang="en-US"/>
        </a:p>
      </dgm:t>
    </dgm:pt>
    <dgm:pt modelId="{44D9485E-46DD-4D48-B279-FAD68DE939F5}" type="sibTrans" cxnId="{99049571-0DE3-494D-B6A3-CB0C09AA2C5E}">
      <dgm:prSet/>
      <dgm:spPr/>
      <dgm:t>
        <a:bodyPr/>
        <a:lstStyle/>
        <a:p>
          <a:endParaRPr lang="en-US"/>
        </a:p>
      </dgm:t>
    </dgm:pt>
    <dgm:pt modelId="{F6AE1B8C-BA87-41A5-8F40-04FF2D68FA3E}">
      <dgm:prSet custT="1"/>
      <dgm:spPr/>
      <dgm:t>
        <a:bodyPr/>
        <a:lstStyle/>
        <a:p>
          <a:r>
            <a:rPr lang="en-US" sz="2600" dirty="0">
              <a:solidFill>
                <a:schemeClr val="tx1">
                  <a:lumMod val="95000"/>
                  <a:lumOff val="5000"/>
                </a:schemeClr>
              </a:solidFill>
            </a:rPr>
            <a:t>Animal studies </a:t>
          </a:r>
          <a:r>
            <a:rPr lang="en-US" sz="1800" dirty="0">
              <a:solidFill>
                <a:srgbClr val="FFFF00"/>
              </a:solidFill>
            </a:rPr>
            <a:t>(dogs were exposed to smoke </a:t>
          </a:r>
          <a:r>
            <a:rPr lang="en-US" sz="2600" dirty="0">
              <a:solidFill>
                <a:schemeClr val="tx1">
                  <a:lumMod val="95000"/>
                  <a:lumOff val="5000"/>
                </a:schemeClr>
              </a:solidFill>
            </a:rPr>
            <a:t>/   Laboratory studies </a:t>
          </a:r>
          <a:r>
            <a:rPr lang="en-US" sz="1400" dirty="0">
              <a:solidFill>
                <a:schemeClr val="tx1">
                  <a:lumMod val="95000"/>
                  <a:lumOff val="5000"/>
                </a:schemeClr>
              </a:solidFill>
            </a:rPr>
            <a:t>(</a:t>
          </a:r>
          <a:r>
            <a:rPr lang="en-US" sz="1800" dirty="0">
              <a:solidFill>
                <a:srgbClr val="FFFF00"/>
              </a:solidFill>
            </a:rPr>
            <a:t>smoke analysis</a:t>
          </a:r>
          <a:r>
            <a:rPr lang="en-US" sz="1400" dirty="0">
              <a:solidFill>
                <a:schemeClr val="tx1">
                  <a:lumMod val="95000"/>
                  <a:lumOff val="5000"/>
                </a:schemeClr>
              </a:solidFill>
            </a:rPr>
            <a:t>)</a:t>
          </a:r>
        </a:p>
      </dgm:t>
    </dgm:pt>
    <dgm:pt modelId="{292F8986-16A5-480D-BA95-C504EFB72B6B}" type="parTrans" cxnId="{545411B4-676B-4E30-A5E0-339B0E916A8D}">
      <dgm:prSet/>
      <dgm:spPr/>
      <dgm:t>
        <a:bodyPr/>
        <a:lstStyle/>
        <a:p>
          <a:endParaRPr lang="en-US"/>
        </a:p>
      </dgm:t>
    </dgm:pt>
    <dgm:pt modelId="{2149F7EE-8167-4DD6-9EF5-777E48B7261C}" type="sibTrans" cxnId="{545411B4-676B-4E30-A5E0-339B0E916A8D}">
      <dgm:prSet/>
      <dgm:spPr/>
      <dgm:t>
        <a:bodyPr/>
        <a:lstStyle/>
        <a:p>
          <a:endParaRPr lang="en-US"/>
        </a:p>
      </dgm:t>
    </dgm:pt>
    <dgm:pt modelId="{984A9E99-5695-4F10-BEBD-D7504CF438F5}" type="pres">
      <dgm:prSet presAssocID="{355CE1ED-1FB0-4402-9BD7-BD0938F39379}" presName="linear" presStyleCnt="0">
        <dgm:presLayoutVars>
          <dgm:animLvl val="lvl"/>
          <dgm:resizeHandles val="exact"/>
        </dgm:presLayoutVars>
      </dgm:prSet>
      <dgm:spPr/>
    </dgm:pt>
    <dgm:pt modelId="{9F7C5F3B-CCA2-4A80-853B-096C958709EB}" type="pres">
      <dgm:prSet presAssocID="{2BD49AE2-C53D-4DFD-8E03-A4A9C598C0E9}" presName="parentText" presStyleLbl="node1" presStyleIdx="0" presStyleCnt="5">
        <dgm:presLayoutVars>
          <dgm:chMax val="0"/>
          <dgm:bulletEnabled val="1"/>
        </dgm:presLayoutVars>
      </dgm:prSet>
      <dgm:spPr/>
    </dgm:pt>
    <dgm:pt modelId="{31E6A8FB-C17A-4FC9-9609-73861BA06A54}" type="pres">
      <dgm:prSet presAssocID="{43767873-5539-4350-89CF-185B4B5E19AA}" presName="spacer" presStyleCnt="0"/>
      <dgm:spPr/>
    </dgm:pt>
    <dgm:pt modelId="{31A680F6-4764-4BF4-AAB3-36FD7490BB70}" type="pres">
      <dgm:prSet presAssocID="{34A51757-4E2F-4A01-8543-A47BDD3F2970}" presName="parentText" presStyleLbl="node1" presStyleIdx="1" presStyleCnt="5">
        <dgm:presLayoutVars>
          <dgm:chMax val="0"/>
          <dgm:bulletEnabled val="1"/>
        </dgm:presLayoutVars>
      </dgm:prSet>
      <dgm:spPr/>
    </dgm:pt>
    <dgm:pt modelId="{6E77F82C-93AF-4CAE-A72F-64FBED7E2658}" type="pres">
      <dgm:prSet presAssocID="{87FF2930-5FD0-4334-8053-8E8C2DD6EF96}" presName="spacer" presStyleCnt="0"/>
      <dgm:spPr/>
    </dgm:pt>
    <dgm:pt modelId="{A46336F8-A2EA-4452-A060-7AD285A4146A}" type="pres">
      <dgm:prSet presAssocID="{E857B361-8091-4896-91BA-DD7259537BAB}" presName="parentText" presStyleLbl="node1" presStyleIdx="2" presStyleCnt="5">
        <dgm:presLayoutVars>
          <dgm:chMax val="0"/>
          <dgm:bulletEnabled val="1"/>
        </dgm:presLayoutVars>
      </dgm:prSet>
      <dgm:spPr/>
    </dgm:pt>
    <dgm:pt modelId="{482F4EFD-3BDF-4FE3-98D9-4E2D3F055501}" type="pres">
      <dgm:prSet presAssocID="{4D7B30F6-1AAA-4A0C-B81A-BEE3B3F9350B}" presName="spacer" presStyleCnt="0"/>
      <dgm:spPr/>
    </dgm:pt>
    <dgm:pt modelId="{CDD4BF2A-FF4E-4621-8F1B-8B89C28EAF6C}" type="pres">
      <dgm:prSet presAssocID="{3968BDDB-3043-4B8A-82E3-0F9932303CD3}" presName="parentText" presStyleLbl="node1" presStyleIdx="3" presStyleCnt="5" custLinFactNeighborY="-19054">
        <dgm:presLayoutVars>
          <dgm:chMax val="0"/>
          <dgm:bulletEnabled val="1"/>
        </dgm:presLayoutVars>
      </dgm:prSet>
      <dgm:spPr/>
    </dgm:pt>
    <dgm:pt modelId="{8C258D71-7379-4499-B5E1-800076BE8197}" type="pres">
      <dgm:prSet presAssocID="{44D9485E-46DD-4D48-B279-FAD68DE939F5}" presName="spacer" presStyleCnt="0"/>
      <dgm:spPr/>
    </dgm:pt>
    <dgm:pt modelId="{C2A66D0F-C7D0-48A5-8C19-64DD20F92A7F}" type="pres">
      <dgm:prSet presAssocID="{F6AE1B8C-BA87-41A5-8F40-04FF2D68FA3E}" presName="parentText" presStyleLbl="node1" presStyleIdx="4" presStyleCnt="5">
        <dgm:presLayoutVars>
          <dgm:chMax val="0"/>
          <dgm:bulletEnabled val="1"/>
        </dgm:presLayoutVars>
      </dgm:prSet>
      <dgm:spPr/>
    </dgm:pt>
  </dgm:ptLst>
  <dgm:cxnLst>
    <dgm:cxn modelId="{571FF360-86E9-45BB-B9E3-5438DD217F21}" srcId="{355CE1ED-1FB0-4402-9BD7-BD0938F39379}" destId="{E857B361-8091-4896-91BA-DD7259537BAB}" srcOrd="2" destOrd="0" parTransId="{5A98D6E1-DD0E-44D1-962B-A34EAC400990}" sibTransId="{4D7B30F6-1AAA-4A0C-B81A-BEE3B3F9350B}"/>
    <dgm:cxn modelId="{99049571-0DE3-494D-B6A3-CB0C09AA2C5E}" srcId="{355CE1ED-1FB0-4402-9BD7-BD0938F39379}" destId="{3968BDDB-3043-4B8A-82E3-0F9932303CD3}" srcOrd="3" destOrd="0" parTransId="{B594349A-F18E-41C0-9BF8-34CA703F3E88}" sibTransId="{44D9485E-46DD-4D48-B279-FAD68DE939F5}"/>
    <dgm:cxn modelId="{E63F277A-638C-49D1-BDE4-2B2D3AC4C383}" type="presOf" srcId="{355CE1ED-1FB0-4402-9BD7-BD0938F39379}" destId="{984A9E99-5695-4F10-BEBD-D7504CF438F5}" srcOrd="0" destOrd="0" presId="urn:microsoft.com/office/officeart/2005/8/layout/vList2"/>
    <dgm:cxn modelId="{4B03A87C-7A86-40D2-B61A-336C79F01FC6}" type="presOf" srcId="{3968BDDB-3043-4B8A-82E3-0F9932303CD3}" destId="{CDD4BF2A-FF4E-4621-8F1B-8B89C28EAF6C}" srcOrd="0" destOrd="0" presId="urn:microsoft.com/office/officeart/2005/8/layout/vList2"/>
    <dgm:cxn modelId="{0556938F-A530-490C-9757-9EC779F7E7F6}" srcId="{355CE1ED-1FB0-4402-9BD7-BD0938F39379}" destId="{2BD49AE2-C53D-4DFD-8E03-A4A9C598C0E9}" srcOrd="0" destOrd="0" parTransId="{859DDFB3-96B5-4AEC-A4DB-55FAA503C258}" sibTransId="{43767873-5539-4350-89CF-185B4B5E19AA}"/>
    <dgm:cxn modelId="{98D9BDA4-B2FB-4582-ACEA-D4A35D987266}" type="presOf" srcId="{2BD49AE2-C53D-4DFD-8E03-A4A9C598C0E9}" destId="{9F7C5F3B-CCA2-4A80-853B-096C958709EB}" srcOrd="0" destOrd="0" presId="urn:microsoft.com/office/officeart/2005/8/layout/vList2"/>
    <dgm:cxn modelId="{B634D0AF-12A5-424C-BFCD-ACB2AEF7525B}" type="presOf" srcId="{F6AE1B8C-BA87-41A5-8F40-04FF2D68FA3E}" destId="{C2A66D0F-C7D0-48A5-8C19-64DD20F92A7F}" srcOrd="0" destOrd="0" presId="urn:microsoft.com/office/officeart/2005/8/layout/vList2"/>
    <dgm:cxn modelId="{545411B4-676B-4E30-A5E0-339B0E916A8D}" srcId="{355CE1ED-1FB0-4402-9BD7-BD0938F39379}" destId="{F6AE1B8C-BA87-41A5-8F40-04FF2D68FA3E}" srcOrd="4" destOrd="0" parTransId="{292F8986-16A5-480D-BA95-C504EFB72B6B}" sibTransId="{2149F7EE-8167-4DD6-9EF5-777E48B7261C}"/>
    <dgm:cxn modelId="{A4423DC5-053C-4439-B290-B77E27D912D1}" type="presOf" srcId="{E857B361-8091-4896-91BA-DD7259537BAB}" destId="{A46336F8-A2EA-4452-A060-7AD285A4146A}" srcOrd="0" destOrd="0" presId="urn:microsoft.com/office/officeart/2005/8/layout/vList2"/>
    <dgm:cxn modelId="{634980E9-5200-4D37-8BD3-A930064996AA}" srcId="{355CE1ED-1FB0-4402-9BD7-BD0938F39379}" destId="{34A51757-4E2F-4A01-8543-A47BDD3F2970}" srcOrd="1" destOrd="0" parTransId="{EDCE35AE-F52E-4F42-9E2F-947DA93227E9}" sibTransId="{87FF2930-5FD0-4334-8053-8E8C2DD6EF96}"/>
    <dgm:cxn modelId="{0CDEC2F9-8408-44AC-8C8B-7515173127C7}" type="presOf" srcId="{34A51757-4E2F-4A01-8543-A47BDD3F2970}" destId="{31A680F6-4764-4BF4-AAB3-36FD7490BB70}" srcOrd="0" destOrd="0" presId="urn:microsoft.com/office/officeart/2005/8/layout/vList2"/>
    <dgm:cxn modelId="{B7F030D6-9233-4799-9937-40EE10AE5DAB}" type="presParOf" srcId="{984A9E99-5695-4F10-BEBD-D7504CF438F5}" destId="{9F7C5F3B-CCA2-4A80-853B-096C958709EB}" srcOrd="0" destOrd="0" presId="urn:microsoft.com/office/officeart/2005/8/layout/vList2"/>
    <dgm:cxn modelId="{0CB21FD2-4E9E-4460-A045-8C3D17DC0378}" type="presParOf" srcId="{984A9E99-5695-4F10-BEBD-D7504CF438F5}" destId="{31E6A8FB-C17A-4FC9-9609-73861BA06A54}" srcOrd="1" destOrd="0" presId="urn:microsoft.com/office/officeart/2005/8/layout/vList2"/>
    <dgm:cxn modelId="{28937108-9C24-4F24-AECC-3ACFD135B707}" type="presParOf" srcId="{984A9E99-5695-4F10-BEBD-D7504CF438F5}" destId="{31A680F6-4764-4BF4-AAB3-36FD7490BB70}" srcOrd="2" destOrd="0" presId="urn:microsoft.com/office/officeart/2005/8/layout/vList2"/>
    <dgm:cxn modelId="{B4C55532-5D56-43AE-8E5B-32FD661AECA3}" type="presParOf" srcId="{984A9E99-5695-4F10-BEBD-D7504CF438F5}" destId="{6E77F82C-93AF-4CAE-A72F-64FBED7E2658}" srcOrd="3" destOrd="0" presId="urn:microsoft.com/office/officeart/2005/8/layout/vList2"/>
    <dgm:cxn modelId="{A60FF8D9-0906-43AA-8A47-815334867965}" type="presParOf" srcId="{984A9E99-5695-4F10-BEBD-D7504CF438F5}" destId="{A46336F8-A2EA-4452-A060-7AD285A4146A}" srcOrd="4" destOrd="0" presId="urn:microsoft.com/office/officeart/2005/8/layout/vList2"/>
    <dgm:cxn modelId="{0A00A3AC-6A70-4964-A984-DA54F341C83B}" type="presParOf" srcId="{984A9E99-5695-4F10-BEBD-D7504CF438F5}" destId="{482F4EFD-3BDF-4FE3-98D9-4E2D3F055501}" srcOrd="5" destOrd="0" presId="urn:microsoft.com/office/officeart/2005/8/layout/vList2"/>
    <dgm:cxn modelId="{E1F889DB-40E0-41A9-A755-B4A0B5E01BAE}" type="presParOf" srcId="{984A9E99-5695-4F10-BEBD-D7504CF438F5}" destId="{CDD4BF2A-FF4E-4621-8F1B-8B89C28EAF6C}" srcOrd="6" destOrd="0" presId="urn:microsoft.com/office/officeart/2005/8/layout/vList2"/>
    <dgm:cxn modelId="{0197D723-B6E2-490E-AFE3-0D2D6A856AEC}" type="presParOf" srcId="{984A9E99-5695-4F10-BEBD-D7504CF438F5}" destId="{8C258D71-7379-4499-B5E1-800076BE8197}" srcOrd="7" destOrd="0" presId="urn:microsoft.com/office/officeart/2005/8/layout/vList2"/>
    <dgm:cxn modelId="{87B5D919-7D97-4302-8897-B58C3F49B6EA}" type="presParOf" srcId="{984A9E99-5695-4F10-BEBD-D7504CF438F5}" destId="{C2A66D0F-C7D0-48A5-8C19-64DD20F92A7F}"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859228A-28AE-46D5-A6A3-8FD8A4A4382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F7C12B54-B472-47CA-A19E-4DF7790B9392}">
      <dgm:prSet/>
      <dgm:spPr/>
      <dgm:t>
        <a:bodyPr/>
        <a:lstStyle/>
        <a:p>
          <a:r>
            <a:rPr lang="en-US" dirty="0"/>
            <a:t>Step 1: Selection of cases &amp; controls</a:t>
          </a:r>
        </a:p>
      </dgm:t>
    </dgm:pt>
    <dgm:pt modelId="{777E4D08-411C-46EE-9F26-5333AB6CA115}" type="parTrans" cxnId="{7115673D-7E26-40D4-832F-E0CAC3F58920}">
      <dgm:prSet/>
      <dgm:spPr/>
      <dgm:t>
        <a:bodyPr/>
        <a:lstStyle/>
        <a:p>
          <a:endParaRPr lang="en-US"/>
        </a:p>
      </dgm:t>
    </dgm:pt>
    <dgm:pt modelId="{D1D262FA-1814-4F36-AE79-AFCEC8A25485}" type="sibTrans" cxnId="{7115673D-7E26-40D4-832F-E0CAC3F58920}">
      <dgm:prSet/>
      <dgm:spPr/>
      <dgm:t>
        <a:bodyPr/>
        <a:lstStyle/>
        <a:p>
          <a:endParaRPr lang="en-US"/>
        </a:p>
      </dgm:t>
    </dgm:pt>
    <dgm:pt modelId="{F25FBB4B-83F2-4C6D-8777-55BD29B96716}">
      <dgm:prSet/>
      <dgm:spPr/>
      <dgm:t>
        <a:bodyPr/>
        <a:lstStyle/>
        <a:p>
          <a:r>
            <a:rPr lang="en-US" b="1" dirty="0"/>
            <a:t>Selection of cases: </a:t>
          </a:r>
        </a:p>
      </dgm:t>
    </dgm:pt>
    <dgm:pt modelId="{39D0DA07-7A5B-486A-995D-FBDE30A3A075}" type="parTrans" cxnId="{BDC14DC7-48A5-47B5-B0D7-5AB9D18E0408}">
      <dgm:prSet/>
      <dgm:spPr/>
      <dgm:t>
        <a:bodyPr/>
        <a:lstStyle/>
        <a:p>
          <a:endParaRPr lang="en-US"/>
        </a:p>
      </dgm:t>
    </dgm:pt>
    <dgm:pt modelId="{A734C426-92A6-4CC5-86A2-F31A053F931A}" type="sibTrans" cxnId="{BDC14DC7-48A5-47B5-B0D7-5AB9D18E0408}">
      <dgm:prSet/>
      <dgm:spPr/>
      <dgm:t>
        <a:bodyPr/>
        <a:lstStyle/>
        <a:p>
          <a:endParaRPr lang="en-US"/>
        </a:p>
      </dgm:t>
    </dgm:pt>
    <dgm:pt modelId="{2EC7740A-15DA-4A18-8D49-91586404C94B}">
      <dgm:prSet/>
      <dgm:spPr/>
      <dgm:t>
        <a:bodyPr/>
        <a:lstStyle/>
        <a:p>
          <a:r>
            <a:rPr lang="en-US"/>
            <a:t>Define Case-----diagnostic criteria, eligibility criteria</a:t>
          </a:r>
        </a:p>
      </dgm:t>
    </dgm:pt>
    <dgm:pt modelId="{89AD4A1E-92D4-4E00-A3E1-63653AE10581}" type="parTrans" cxnId="{D1707900-0809-472F-AC32-5340173B3FFB}">
      <dgm:prSet/>
      <dgm:spPr/>
      <dgm:t>
        <a:bodyPr/>
        <a:lstStyle/>
        <a:p>
          <a:endParaRPr lang="en-US"/>
        </a:p>
      </dgm:t>
    </dgm:pt>
    <dgm:pt modelId="{686CCCF7-F655-4FCC-A771-442B17F411DC}" type="sibTrans" cxnId="{D1707900-0809-472F-AC32-5340173B3FFB}">
      <dgm:prSet/>
      <dgm:spPr/>
      <dgm:t>
        <a:bodyPr/>
        <a:lstStyle/>
        <a:p>
          <a:endParaRPr lang="en-US"/>
        </a:p>
      </dgm:t>
    </dgm:pt>
    <dgm:pt modelId="{7A907920-A375-4590-BE09-A251E08E4E42}">
      <dgm:prSet/>
      <dgm:spPr/>
      <dgm:t>
        <a:bodyPr/>
        <a:lstStyle/>
        <a:p>
          <a:r>
            <a:rPr lang="en-US"/>
            <a:t>source of case-----hospitals, general population</a:t>
          </a:r>
        </a:p>
      </dgm:t>
    </dgm:pt>
    <dgm:pt modelId="{51ADDB72-3117-4314-8B62-FD755B8B5BAC}" type="parTrans" cxnId="{92BDABB3-2395-4665-8D1B-8ECB3D19A771}">
      <dgm:prSet/>
      <dgm:spPr/>
      <dgm:t>
        <a:bodyPr/>
        <a:lstStyle/>
        <a:p>
          <a:endParaRPr lang="en-US"/>
        </a:p>
      </dgm:t>
    </dgm:pt>
    <dgm:pt modelId="{27E5CFF9-BF02-4DC0-8126-81B9F86EEF77}" type="sibTrans" cxnId="{92BDABB3-2395-4665-8D1B-8ECB3D19A771}">
      <dgm:prSet/>
      <dgm:spPr/>
      <dgm:t>
        <a:bodyPr/>
        <a:lstStyle/>
        <a:p>
          <a:endParaRPr lang="en-US"/>
        </a:p>
      </dgm:t>
    </dgm:pt>
    <dgm:pt modelId="{BD48EC46-55D7-4199-9878-6F8DAAEDF397}">
      <dgm:prSet/>
      <dgm:spPr/>
      <dgm:t>
        <a:bodyPr/>
        <a:lstStyle/>
        <a:p>
          <a:r>
            <a:rPr lang="en-US" b="1" dirty="0"/>
            <a:t>Selection of controls:</a:t>
          </a:r>
        </a:p>
      </dgm:t>
    </dgm:pt>
    <dgm:pt modelId="{5FE825D2-641E-46F6-8E15-3C0C4821DFC7}" type="parTrans" cxnId="{EA23EB07-8CFB-4F16-B635-8C0AA48F1D07}">
      <dgm:prSet/>
      <dgm:spPr/>
      <dgm:t>
        <a:bodyPr/>
        <a:lstStyle/>
        <a:p>
          <a:endParaRPr lang="en-US"/>
        </a:p>
      </dgm:t>
    </dgm:pt>
    <dgm:pt modelId="{B751C94F-E62A-484C-A826-6BFD6209A40A}" type="sibTrans" cxnId="{EA23EB07-8CFB-4F16-B635-8C0AA48F1D07}">
      <dgm:prSet/>
      <dgm:spPr/>
      <dgm:t>
        <a:bodyPr/>
        <a:lstStyle/>
        <a:p>
          <a:endParaRPr lang="en-US"/>
        </a:p>
      </dgm:t>
    </dgm:pt>
    <dgm:pt modelId="{053679B9-01C6-41B0-A95F-99C8D4A8E95F}">
      <dgm:prSet/>
      <dgm:spPr/>
      <dgm:t>
        <a:bodyPr/>
        <a:lstStyle/>
        <a:p>
          <a:r>
            <a:rPr lang="en-US"/>
            <a:t>Criteria</a:t>
          </a:r>
        </a:p>
      </dgm:t>
    </dgm:pt>
    <dgm:pt modelId="{2A0200D0-478B-4B74-91FE-C8F7D4958AA9}" type="parTrans" cxnId="{C4155BDD-FAAF-4A6F-8826-D9D5BE4C7C1B}">
      <dgm:prSet/>
      <dgm:spPr/>
      <dgm:t>
        <a:bodyPr/>
        <a:lstStyle/>
        <a:p>
          <a:endParaRPr lang="en-US"/>
        </a:p>
      </dgm:t>
    </dgm:pt>
    <dgm:pt modelId="{8847E54D-E5AE-4D78-8906-6D1F8271B16A}" type="sibTrans" cxnId="{C4155BDD-FAAF-4A6F-8826-D9D5BE4C7C1B}">
      <dgm:prSet/>
      <dgm:spPr/>
      <dgm:t>
        <a:bodyPr/>
        <a:lstStyle/>
        <a:p>
          <a:endParaRPr lang="en-US"/>
        </a:p>
      </dgm:t>
    </dgm:pt>
    <dgm:pt modelId="{2423A7BE-F3A2-4C83-9F6C-395ACF06D513}">
      <dgm:prSet/>
      <dgm:spPr/>
      <dgm:t>
        <a:bodyPr/>
        <a:lstStyle/>
        <a:p>
          <a:r>
            <a:rPr lang="en-US"/>
            <a:t>Sources ( Hospitals, Relatives, general population)</a:t>
          </a:r>
        </a:p>
      </dgm:t>
    </dgm:pt>
    <dgm:pt modelId="{65DF3026-163F-414A-8568-2C46FB04C115}" type="parTrans" cxnId="{3C82DAB1-B5D1-4E91-B2FD-3373F5AA21BD}">
      <dgm:prSet/>
      <dgm:spPr/>
      <dgm:t>
        <a:bodyPr/>
        <a:lstStyle/>
        <a:p>
          <a:endParaRPr lang="en-US"/>
        </a:p>
      </dgm:t>
    </dgm:pt>
    <dgm:pt modelId="{B5F20EDB-B4EE-4F77-9F7E-F8B488900D2F}" type="sibTrans" cxnId="{3C82DAB1-B5D1-4E91-B2FD-3373F5AA21BD}">
      <dgm:prSet/>
      <dgm:spPr/>
      <dgm:t>
        <a:bodyPr/>
        <a:lstStyle/>
        <a:p>
          <a:endParaRPr lang="en-US"/>
        </a:p>
      </dgm:t>
    </dgm:pt>
    <dgm:pt modelId="{7BA41804-85A0-4D4F-808D-233F1B92D0AB}">
      <dgm:prSet/>
      <dgm:spPr/>
      <dgm:t>
        <a:bodyPr/>
        <a:lstStyle/>
        <a:p>
          <a:r>
            <a:rPr lang="en-US"/>
            <a:t>Ratio: 	1:1 or  1 : 4</a:t>
          </a:r>
        </a:p>
      </dgm:t>
    </dgm:pt>
    <dgm:pt modelId="{DBC89AF8-3E53-40DD-9B72-56D49132061B}" type="parTrans" cxnId="{954508E9-C8F8-41AA-BFC8-ABEBDB4BC78F}">
      <dgm:prSet/>
      <dgm:spPr/>
      <dgm:t>
        <a:bodyPr/>
        <a:lstStyle/>
        <a:p>
          <a:endParaRPr lang="en-US"/>
        </a:p>
      </dgm:t>
    </dgm:pt>
    <dgm:pt modelId="{73884B8C-FEDA-4143-A9DC-6FC205814297}" type="sibTrans" cxnId="{954508E9-C8F8-41AA-BFC8-ABEBDB4BC78F}">
      <dgm:prSet/>
      <dgm:spPr/>
      <dgm:t>
        <a:bodyPr/>
        <a:lstStyle/>
        <a:p>
          <a:endParaRPr lang="en-US"/>
        </a:p>
      </dgm:t>
    </dgm:pt>
    <dgm:pt modelId="{54A509B6-A929-4DEA-9E1A-99874D9B41E0}">
      <dgm:prSet/>
      <dgm:spPr/>
      <dgm:t>
        <a:bodyPr/>
        <a:lstStyle/>
        <a:p>
          <a:r>
            <a:rPr lang="en-US" dirty="0"/>
            <a:t>Step 2: Matching</a:t>
          </a:r>
        </a:p>
      </dgm:t>
    </dgm:pt>
    <dgm:pt modelId="{27AA9FAE-7E80-46DF-9CBE-1040BC36DD73}" type="parTrans" cxnId="{B3FEB0F0-94F0-4E2B-AE80-B875DA3EEE8E}">
      <dgm:prSet/>
      <dgm:spPr/>
      <dgm:t>
        <a:bodyPr/>
        <a:lstStyle/>
        <a:p>
          <a:endParaRPr lang="en-US"/>
        </a:p>
      </dgm:t>
    </dgm:pt>
    <dgm:pt modelId="{428ABE7D-B60F-4648-86D1-1CAACE2C2757}" type="sibTrans" cxnId="{B3FEB0F0-94F0-4E2B-AE80-B875DA3EEE8E}">
      <dgm:prSet/>
      <dgm:spPr/>
      <dgm:t>
        <a:bodyPr/>
        <a:lstStyle/>
        <a:p>
          <a:endParaRPr lang="en-US"/>
        </a:p>
      </dgm:t>
    </dgm:pt>
    <dgm:pt modelId="{83E020D6-98E6-41BA-8E51-779491D317B9}" type="pres">
      <dgm:prSet presAssocID="{2859228A-28AE-46D5-A6A3-8FD8A4A4382C}" presName="linear" presStyleCnt="0">
        <dgm:presLayoutVars>
          <dgm:dir/>
          <dgm:animLvl val="lvl"/>
          <dgm:resizeHandles val="exact"/>
        </dgm:presLayoutVars>
      </dgm:prSet>
      <dgm:spPr/>
    </dgm:pt>
    <dgm:pt modelId="{2D91364A-1537-4B90-9DC2-99EC589B2926}" type="pres">
      <dgm:prSet presAssocID="{F7C12B54-B472-47CA-A19E-4DF7790B9392}" presName="parentLin" presStyleCnt="0"/>
      <dgm:spPr/>
    </dgm:pt>
    <dgm:pt modelId="{6D6049AB-8C07-4F8F-9C09-7B550435F4FA}" type="pres">
      <dgm:prSet presAssocID="{F7C12B54-B472-47CA-A19E-4DF7790B9392}" presName="parentLeftMargin" presStyleLbl="node1" presStyleIdx="0" presStyleCnt="2"/>
      <dgm:spPr/>
    </dgm:pt>
    <dgm:pt modelId="{F5EC7CD5-37B6-4BB2-8436-BD67CE09FAE5}" type="pres">
      <dgm:prSet presAssocID="{F7C12B54-B472-47CA-A19E-4DF7790B9392}" presName="parentText" presStyleLbl="node1" presStyleIdx="0" presStyleCnt="2">
        <dgm:presLayoutVars>
          <dgm:chMax val="0"/>
          <dgm:bulletEnabled val="1"/>
        </dgm:presLayoutVars>
      </dgm:prSet>
      <dgm:spPr/>
    </dgm:pt>
    <dgm:pt modelId="{F782BE01-81F7-4A89-A25E-5624831F07B1}" type="pres">
      <dgm:prSet presAssocID="{F7C12B54-B472-47CA-A19E-4DF7790B9392}" presName="negativeSpace" presStyleCnt="0"/>
      <dgm:spPr/>
    </dgm:pt>
    <dgm:pt modelId="{96CF1C7C-BF0F-4620-A827-2CCC75FDFBC0}" type="pres">
      <dgm:prSet presAssocID="{F7C12B54-B472-47CA-A19E-4DF7790B9392}" presName="childText" presStyleLbl="conFgAcc1" presStyleIdx="0" presStyleCnt="2">
        <dgm:presLayoutVars>
          <dgm:bulletEnabled val="1"/>
        </dgm:presLayoutVars>
      </dgm:prSet>
      <dgm:spPr/>
    </dgm:pt>
    <dgm:pt modelId="{E7045DA6-990E-4F8A-AC46-2A2EAE562B3A}" type="pres">
      <dgm:prSet presAssocID="{D1D262FA-1814-4F36-AE79-AFCEC8A25485}" presName="spaceBetweenRectangles" presStyleCnt="0"/>
      <dgm:spPr/>
    </dgm:pt>
    <dgm:pt modelId="{349A16AB-4089-4C48-B8AE-21626A484F79}" type="pres">
      <dgm:prSet presAssocID="{54A509B6-A929-4DEA-9E1A-99874D9B41E0}" presName="parentLin" presStyleCnt="0"/>
      <dgm:spPr/>
    </dgm:pt>
    <dgm:pt modelId="{2D15CDBB-8EB8-49FC-8AD9-50D198794A8F}" type="pres">
      <dgm:prSet presAssocID="{54A509B6-A929-4DEA-9E1A-99874D9B41E0}" presName="parentLeftMargin" presStyleLbl="node1" presStyleIdx="0" presStyleCnt="2"/>
      <dgm:spPr/>
    </dgm:pt>
    <dgm:pt modelId="{C870739B-08A1-4F8E-BC06-DF78ABE6AF6A}" type="pres">
      <dgm:prSet presAssocID="{54A509B6-A929-4DEA-9E1A-99874D9B41E0}" presName="parentText" presStyleLbl="node1" presStyleIdx="1" presStyleCnt="2">
        <dgm:presLayoutVars>
          <dgm:chMax val="0"/>
          <dgm:bulletEnabled val="1"/>
        </dgm:presLayoutVars>
      </dgm:prSet>
      <dgm:spPr/>
    </dgm:pt>
    <dgm:pt modelId="{AD4613C9-82F0-4ABE-92B1-C0D6A3E6853E}" type="pres">
      <dgm:prSet presAssocID="{54A509B6-A929-4DEA-9E1A-99874D9B41E0}" presName="negativeSpace" presStyleCnt="0"/>
      <dgm:spPr/>
    </dgm:pt>
    <dgm:pt modelId="{DD35D6B1-3D63-4F5B-AD66-AC69C049FBCB}" type="pres">
      <dgm:prSet presAssocID="{54A509B6-A929-4DEA-9E1A-99874D9B41E0}" presName="childText" presStyleLbl="conFgAcc1" presStyleIdx="1" presStyleCnt="2">
        <dgm:presLayoutVars>
          <dgm:bulletEnabled val="1"/>
        </dgm:presLayoutVars>
      </dgm:prSet>
      <dgm:spPr/>
    </dgm:pt>
  </dgm:ptLst>
  <dgm:cxnLst>
    <dgm:cxn modelId="{D1707900-0809-472F-AC32-5340173B3FFB}" srcId="{F25FBB4B-83F2-4C6D-8777-55BD29B96716}" destId="{2EC7740A-15DA-4A18-8D49-91586404C94B}" srcOrd="0" destOrd="0" parTransId="{89AD4A1E-92D4-4E00-A3E1-63653AE10581}" sibTransId="{686CCCF7-F655-4FCC-A771-442B17F411DC}"/>
    <dgm:cxn modelId="{AA3EA304-4B2D-4844-BCCF-BB8C0EE4C9C2}" type="presOf" srcId="{54A509B6-A929-4DEA-9E1A-99874D9B41E0}" destId="{2D15CDBB-8EB8-49FC-8AD9-50D198794A8F}" srcOrd="0" destOrd="0" presId="urn:microsoft.com/office/officeart/2005/8/layout/list1"/>
    <dgm:cxn modelId="{EA23EB07-8CFB-4F16-B635-8C0AA48F1D07}" srcId="{F7C12B54-B472-47CA-A19E-4DF7790B9392}" destId="{BD48EC46-55D7-4199-9878-6F8DAAEDF397}" srcOrd="1" destOrd="0" parTransId="{5FE825D2-641E-46F6-8E15-3C0C4821DFC7}" sibTransId="{B751C94F-E62A-484C-A826-6BFD6209A40A}"/>
    <dgm:cxn modelId="{FEEBF308-A24E-41A0-808F-2440395B36B2}" type="presOf" srcId="{F7C12B54-B472-47CA-A19E-4DF7790B9392}" destId="{6D6049AB-8C07-4F8F-9C09-7B550435F4FA}" srcOrd="0" destOrd="0" presId="urn:microsoft.com/office/officeart/2005/8/layout/list1"/>
    <dgm:cxn modelId="{7B05FE12-13F4-4701-A78A-4AEC9AAD2CD9}" type="presOf" srcId="{7BA41804-85A0-4D4F-808D-233F1B92D0AB}" destId="{96CF1C7C-BF0F-4620-A827-2CCC75FDFBC0}" srcOrd="0" destOrd="6" presId="urn:microsoft.com/office/officeart/2005/8/layout/list1"/>
    <dgm:cxn modelId="{F2436F27-9082-4036-87C2-2AE8421D4DA7}" type="presOf" srcId="{7A907920-A375-4590-BE09-A251E08E4E42}" destId="{96CF1C7C-BF0F-4620-A827-2CCC75FDFBC0}" srcOrd="0" destOrd="2" presId="urn:microsoft.com/office/officeart/2005/8/layout/list1"/>
    <dgm:cxn modelId="{7115673D-7E26-40D4-832F-E0CAC3F58920}" srcId="{2859228A-28AE-46D5-A6A3-8FD8A4A4382C}" destId="{F7C12B54-B472-47CA-A19E-4DF7790B9392}" srcOrd="0" destOrd="0" parTransId="{777E4D08-411C-46EE-9F26-5333AB6CA115}" sibTransId="{D1D262FA-1814-4F36-AE79-AFCEC8A25485}"/>
    <dgm:cxn modelId="{E8227E40-46C7-4557-B09D-9B78936BC089}" type="presOf" srcId="{F25FBB4B-83F2-4C6D-8777-55BD29B96716}" destId="{96CF1C7C-BF0F-4620-A827-2CCC75FDFBC0}" srcOrd="0" destOrd="0" presId="urn:microsoft.com/office/officeart/2005/8/layout/list1"/>
    <dgm:cxn modelId="{5493D26D-97D7-487F-AD14-FF4E1526B0A4}" type="presOf" srcId="{2EC7740A-15DA-4A18-8D49-91586404C94B}" destId="{96CF1C7C-BF0F-4620-A827-2CCC75FDFBC0}" srcOrd="0" destOrd="1" presId="urn:microsoft.com/office/officeart/2005/8/layout/list1"/>
    <dgm:cxn modelId="{7FA5E47A-90C0-49BD-8B0C-098828C146AB}" type="presOf" srcId="{053679B9-01C6-41B0-A95F-99C8D4A8E95F}" destId="{96CF1C7C-BF0F-4620-A827-2CCC75FDFBC0}" srcOrd="0" destOrd="4" presId="urn:microsoft.com/office/officeart/2005/8/layout/list1"/>
    <dgm:cxn modelId="{274CDA7F-A4E2-4B2F-905D-EA6DE87E5FD8}" type="presOf" srcId="{2423A7BE-F3A2-4C83-9F6C-395ACF06D513}" destId="{96CF1C7C-BF0F-4620-A827-2CCC75FDFBC0}" srcOrd="0" destOrd="5" presId="urn:microsoft.com/office/officeart/2005/8/layout/list1"/>
    <dgm:cxn modelId="{3C82DAB1-B5D1-4E91-B2FD-3373F5AA21BD}" srcId="{BD48EC46-55D7-4199-9878-6F8DAAEDF397}" destId="{2423A7BE-F3A2-4C83-9F6C-395ACF06D513}" srcOrd="1" destOrd="0" parTransId="{65DF3026-163F-414A-8568-2C46FB04C115}" sibTransId="{B5F20EDB-B4EE-4F77-9F7E-F8B488900D2F}"/>
    <dgm:cxn modelId="{92BDABB3-2395-4665-8D1B-8ECB3D19A771}" srcId="{F25FBB4B-83F2-4C6D-8777-55BD29B96716}" destId="{7A907920-A375-4590-BE09-A251E08E4E42}" srcOrd="1" destOrd="0" parTransId="{51ADDB72-3117-4314-8B62-FD755B8B5BAC}" sibTransId="{27E5CFF9-BF02-4DC0-8126-81B9F86EEF77}"/>
    <dgm:cxn modelId="{9A9F28B8-2568-4031-BA69-8824CE780724}" type="presOf" srcId="{2859228A-28AE-46D5-A6A3-8FD8A4A4382C}" destId="{83E020D6-98E6-41BA-8E51-779491D317B9}" srcOrd="0" destOrd="0" presId="urn:microsoft.com/office/officeart/2005/8/layout/list1"/>
    <dgm:cxn modelId="{BDC14DC7-48A5-47B5-B0D7-5AB9D18E0408}" srcId="{F7C12B54-B472-47CA-A19E-4DF7790B9392}" destId="{F25FBB4B-83F2-4C6D-8777-55BD29B96716}" srcOrd="0" destOrd="0" parTransId="{39D0DA07-7A5B-486A-995D-FBDE30A3A075}" sibTransId="{A734C426-92A6-4CC5-86A2-F31A053F931A}"/>
    <dgm:cxn modelId="{749F2FD3-47C2-4764-B356-4E19C2558B78}" type="presOf" srcId="{F7C12B54-B472-47CA-A19E-4DF7790B9392}" destId="{F5EC7CD5-37B6-4BB2-8436-BD67CE09FAE5}" srcOrd="1" destOrd="0" presId="urn:microsoft.com/office/officeart/2005/8/layout/list1"/>
    <dgm:cxn modelId="{658878D9-DAEC-4FAE-9F6A-C3DD6BAC052E}" type="presOf" srcId="{54A509B6-A929-4DEA-9E1A-99874D9B41E0}" destId="{C870739B-08A1-4F8E-BC06-DF78ABE6AF6A}" srcOrd="1" destOrd="0" presId="urn:microsoft.com/office/officeart/2005/8/layout/list1"/>
    <dgm:cxn modelId="{C4155BDD-FAAF-4A6F-8826-D9D5BE4C7C1B}" srcId="{BD48EC46-55D7-4199-9878-6F8DAAEDF397}" destId="{053679B9-01C6-41B0-A95F-99C8D4A8E95F}" srcOrd="0" destOrd="0" parTransId="{2A0200D0-478B-4B74-91FE-C8F7D4958AA9}" sibTransId="{8847E54D-E5AE-4D78-8906-6D1F8271B16A}"/>
    <dgm:cxn modelId="{954508E9-C8F8-41AA-BFC8-ABEBDB4BC78F}" srcId="{BD48EC46-55D7-4199-9878-6F8DAAEDF397}" destId="{7BA41804-85A0-4D4F-808D-233F1B92D0AB}" srcOrd="2" destOrd="0" parTransId="{DBC89AF8-3E53-40DD-9B72-56D49132061B}" sibTransId="{73884B8C-FEDA-4143-A9DC-6FC205814297}"/>
    <dgm:cxn modelId="{B3FEB0F0-94F0-4E2B-AE80-B875DA3EEE8E}" srcId="{2859228A-28AE-46D5-A6A3-8FD8A4A4382C}" destId="{54A509B6-A929-4DEA-9E1A-99874D9B41E0}" srcOrd="1" destOrd="0" parTransId="{27AA9FAE-7E80-46DF-9CBE-1040BC36DD73}" sibTransId="{428ABE7D-B60F-4648-86D1-1CAACE2C2757}"/>
    <dgm:cxn modelId="{B999DDF5-7E88-4A43-A502-CA20C3B85A52}" type="presOf" srcId="{BD48EC46-55D7-4199-9878-6F8DAAEDF397}" destId="{96CF1C7C-BF0F-4620-A827-2CCC75FDFBC0}" srcOrd="0" destOrd="3" presId="urn:microsoft.com/office/officeart/2005/8/layout/list1"/>
    <dgm:cxn modelId="{F009CE40-BFDD-4803-B947-C5AF01615FCB}" type="presParOf" srcId="{83E020D6-98E6-41BA-8E51-779491D317B9}" destId="{2D91364A-1537-4B90-9DC2-99EC589B2926}" srcOrd="0" destOrd="0" presId="urn:microsoft.com/office/officeart/2005/8/layout/list1"/>
    <dgm:cxn modelId="{8367F003-3DA2-41E5-922F-4F2807B4146F}" type="presParOf" srcId="{2D91364A-1537-4B90-9DC2-99EC589B2926}" destId="{6D6049AB-8C07-4F8F-9C09-7B550435F4FA}" srcOrd="0" destOrd="0" presId="urn:microsoft.com/office/officeart/2005/8/layout/list1"/>
    <dgm:cxn modelId="{61AA91B3-1122-4208-A2A6-40A7E27AD364}" type="presParOf" srcId="{2D91364A-1537-4B90-9DC2-99EC589B2926}" destId="{F5EC7CD5-37B6-4BB2-8436-BD67CE09FAE5}" srcOrd="1" destOrd="0" presId="urn:microsoft.com/office/officeart/2005/8/layout/list1"/>
    <dgm:cxn modelId="{64B1A81B-7A9D-45D7-818F-FECF09824482}" type="presParOf" srcId="{83E020D6-98E6-41BA-8E51-779491D317B9}" destId="{F782BE01-81F7-4A89-A25E-5624831F07B1}" srcOrd="1" destOrd="0" presId="urn:microsoft.com/office/officeart/2005/8/layout/list1"/>
    <dgm:cxn modelId="{6B41F51B-5707-42B7-9945-0B1B0878D427}" type="presParOf" srcId="{83E020D6-98E6-41BA-8E51-779491D317B9}" destId="{96CF1C7C-BF0F-4620-A827-2CCC75FDFBC0}" srcOrd="2" destOrd="0" presId="urn:microsoft.com/office/officeart/2005/8/layout/list1"/>
    <dgm:cxn modelId="{5D88BCC8-48B5-46BA-BA98-0C350561F13B}" type="presParOf" srcId="{83E020D6-98E6-41BA-8E51-779491D317B9}" destId="{E7045DA6-990E-4F8A-AC46-2A2EAE562B3A}" srcOrd="3" destOrd="0" presId="urn:microsoft.com/office/officeart/2005/8/layout/list1"/>
    <dgm:cxn modelId="{24D8C801-FE3B-477B-A3C6-7DDB7CCC506F}" type="presParOf" srcId="{83E020D6-98E6-41BA-8E51-779491D317B9}" destId="{349A16AB-4089-4C48-B8AE-21626A484F79}" srcOrd="4" destOrd="0" presId="urn:microsoft.com/office/officeart/2005/8/layout/list1"/>
    <dgm:cxn modelId="{E4993BFD-656B-445C-98DF-EAC94DA6C56F}" type="presParOf" srcId="{349A16AB-4089-4C48-B8AE-21626A484F79}" destId="{2D15CDBB-8EB8-49FC-8AD9-50D198794A8F}" srcOrd="0" destOrd="0" presId="urn:microsoft.com/office/officeart/2005/8/layout/list1"/>
    <dgm:cxn modelId="{67319C51-B3FC-41CB-B77B-9A90701290EA}" type="presParOf" srcId="{349A16AB-4089-4C48-B8AE-21626A484F79}" destId="{C870739B-08A1-4F8E-BC06-DF78ABE6AF6A}" srcOrd="1" destOrd="0" presId="urn:microsoft.com/office/officeart/2005/8/layout/list1"/>
    <dgm:cxn modelId="{66594429-2AA1-424F-803E-592034D66185}" type="presParOf" srcId="{83E020D6-98E6-41BA-8E51-779491D317B9}" destId="{AD4613C9-82F0-4ABE-92B1-C0D6A3E6853E}" srcOrd="5" destOrd="0" presId="urn:microsoft.com/office/officeart/2005/8/layout/list1"/>
    <dgm:cxn modelId="{93A81F55-BC91-4141-A358-CCFDC07F190D}" type="presParOf" srcId="{83E020D6-98E6-41BA-8E51-779491D317B9}" destId="{DD35D6B1-3D63-4F5B-AD66-AC69C049FBCB}"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B3CF2E4-2036-443C-9255-BBF21B890C77}" type="doc">
      <dgm:prSet loTypeId="urn:microsoft.com/office/officeart/2016/7/layout/RepeatingBendingProcessNew" loCatId="process" qsTypeId="urn:microsoft.com/office/officeart/2005/8/quickstyle/simple1" qsCatId="simple" csTypeId="urn:microsoft.com/office/officeart/2005/8/colors/colorful1" csCatId="colorful" phldr="1"/>
      <dgm:spPr/>
      <dgm:t>
        <a:bodyPr/>
        <a:lstStyle/>
        <a:p>
          <a:endParaRPr lang="en-US"/>
        </a:p>
      </dgm:t>
    </dgm:pt>
    <dgm:pt modelId="{51DB14AE-CB63-436C-BA62-37CAAA4D05A5}">
      <dgm:prSet custT="1"/>
      <dgm:spPr/>
      <dgm:t>
        <a:bodyPr/>
        <a:lstStyle/>
        <a:p>
          <a:r>
            <a:rPr lang="en-US" sz="2400" b="1"/>
            <a:t>Step: 3: Measurement</a:t>
          </a:r>
          <a:r>
            <a:rPr lang="en-US" sz="2400"/>
            <a:t> </a:t>
          </a:r>
          <a:r>
            <a:rPr lang="en-US" sz="2400" b="1"/>
            <a:t>of exposure:</a:t>
          </a:r>
          <a:endParaRPr lang="en-US" sz="2400"/>
        </a:p>
      </dgm:t>
    </dgm:pt>
    <dgm:pt modelId="{DC5787FF-2865-4F20-9654-41B1DE918EBD}" type="parTrans" cxnId="{154B6AD4-F693-4682-97C5-0BBB35CC0183}">
      <dgm:prSet/>
      <dgm:spPr/>
      <dgm:t>
        <a:bodyPr/>
        <a:lstStyle/>
        <a:p>
          <a:endParaRPr lang="en-US" sz="2400"/>
        </a:p>
      </dgm:t>
    </dgm:pt>
    <dgm:pt modelId="{F688C4E9-4EDE-4ED7-BB70-39B37A50EAEA}" type="sibTrans" cxnId="{154B6AD4-F693-4682-97C5-0BBB35CC0183}">
      <dgm:prSet custT="1"/>
      <dgm:spPr/>
      <dgm:t>
        <a:bodyPr/>
        <a:lstStyle/>
        <a:p>
          <a:endParaRPr lang="en-US" sz="2400"/>
        </a:p>
      </dgm:t>
    </dgm:pt>
    <dgm:pt modelId="{4AAA86F6-ECC5-46D8-AF1D-E842FC2FCF17}">
      <dgm:prSet custT="1"/>
      <dgm:spPr/>
      <dgm:t>
        <a:bodyPr/>
        <a:lstStyle/>
        <a:p>
          <a:r>
            <a:rPr lang="en-US" sz="2400" dirty="0"/>
            <a:t>Include interviews, questionnaires, review of past health  </a:t>
          </a:r>
          <a:r>
            <a:rPr lang="en-US" sz="2400" dirty="0" err="1"/>
            <a:t>records,employment</a:t>
          </a:r>
          <a:r>
            <a:rPr lang="en-US" sz="2400" dirty="0"/>
            <a:t> record, environmental exposures </a:t>
          </a:r>
          <a:r>
            <a:rPr lang="en-US" sz="2400" b="1" dirty="0"/>
            <a:t>	</a:t>
          </a:r>
          <a:endParaRPr lang="en-US" sz="2400" dirty="0"/>
        </a:p>
      </dgm:t>
    </dgm:pt>
    <dgm:pt modelId="{C59FB1F1-D73F-4E62-9983-09CCF61356B7}" type="parTrans" cxnId="{81F61564-4CCF-48C6-B674-06DCC589A414}">
      <dgm:prSet/>
      <dgm:spPr/>
      <dgm:t>
        <a:bodyPr/>
        <a:lstStyle/>
        <a:p>
          <a:endParaRPr lang="en-US" sz="2400"/>
        </a:p>
      </dgm:t>
    </dgm:pt>
    <dgm:pt modelId="{C05FCAA2-137F-4C21-8108-AFA13728740A}" type="sibTrans" cxnId="{81F61564-4CCF-48C6-B674-06DCC589A414}">
      <dgm:prSet custT="1"/>
      <dgm:spPr/>
      <dgm:t>
        <a:bodyPr/>
        <a:lstStyle/>
        <a:p>
          <a:endParaRPr lang="en-US" sz="2400"/>
        </a:p>
      </dgm:t>
    </dgm:pt>
    <dgm:pt modelId="{E14EA406-9F66-4223-80DF-8DFFE2FD737C}">
      <dgm:prSet custT="1"/>
      <dgm:spPr/>
      <dgm:t>
        <a:bodyPr/>
        <a:lstStyle/>
        <a:p>
          <a:r>
            <a:rPr lang="en-US" sz="2400" b="1"/>
            <a:t>Step 4: analysis:</a:t>
          </a:r>
          <a:endParaRPr lang="en-US" sz="2400"/>
        </a:p>
      </dgm:t>
    </dgm:pt>
    <dgm:pt modelId="{BE22600B-A811-4CBB-A34E-709183309A15}" type="parTrans" cxnId="{263FD623-4FE0-442F-A463-3346646C21DF}">
      <dgm:prSet/>
      <dgm:spPr/>
      <dgm:t>
        <a:bodyPr/>
        <a:lstStyle/>
        <a:p>
          <a:endParaRPr lang="en-US" sz="2400"/>
        </a:p>
      </dgm:t>
    </dgm:pt>
    <dgm:pt modelId="{A913150A-4D97-4C0D-8B17-39B2E2A76D69}" type="sibTrans" cxnId="{263FD623-4FE0-442F-A463-3346646C21DF}">
      <dgm:prSet/>
      <dgm:spPr/>
      <dgm:t>
        <a:bodyPr/>
        <a:lstStyle/>
        <a:p>
          <a:endParaRPr lang="en-US" sz="2400"/>
        </a:p>
      </dgm:t>
    </dgm:pt>
    <dgm:pt modelId="{8CBBBE8F-D5E5-4293-A6E6-B22EDD5D854D}">
      <dgm:prSet custT="1"/>
      <dgm:spPr/>
      <dgm:t>
        <a:bodyPr/>
        <a:lstStyle/>
        <a:p>
          <a:r>
            <a:rPr lang="en-US" sz="2400"/>
            <a:t>Exposure rates</a:t>
          </a:r>
        </a:p>
      </dgm:t>
    </dgm:pt>
    <dgm:pt modelId="{F6116324-3770-4929-98CE-599E2458443A}" type="parTrans" cxnId="{BD0DBA49-286F-4432-B938-9CE4B213743F}">
      <dgm:prSet/>
      <dgm:spPr/>
      <dgm:t>
        <a:bodyPr/>
        <a:lstStyle/>
        <a:p>
          <a:endParaRPr lang="en-US" sz="2400"/>
        </a:p>
      </dgm:t>
    </dgm:pt>
    <dgm:pt modelId="{665C417D-1DFD-425E-AAC8-5E90522ED594}" type="sibTrans" cxnId="{BD0DBA49-286F-4432-B938-9CE4B213743F}">
      <dgm:prSet/>
      <dgm:spPr/>
      <dgm:t>
        <a:bodyPr/>
        <a:lstStyle/>
        <a:p>
          <a:endParaRPr lang="en-US" sz="2400"/>
        </a:p>
      </dgm:t>
    </dgm:pt>
    <dgm:pt modelId="{B8E78022-946B-47B4-A134-B44C6B5E0AC3}">
      <dgm:prSet custT="1"/>
      <dgm:spPr/>
      <dgm:t>
        <a:bodyPr/>
        <a:lstStyle/>
        <a:p>
          <a:r>
            <a:rPr lang="en-US" sz="2400"/>
            <a:t>Estimation of risk	</a:t>
          </a:r>
        </a:p>
      </dgm:t>
    </dgm:pt>
    <dgm:pt modelId="{4197555B-D0AB-4974-9713-E0FB2CB39E39}" type="parTrans" cxnId="{9D78F3A8-17A8-491C-9AF4-7A4C3AD28E22}">
      <dgm:prSet/>
      <dgm:spPr/>
      <dgm:t>
        <a:bodyPr/>
        <a:lstStyle/>
        <a:p>
          <a:endParaRPr lang="en-US" sz="2400"/>
        </a:p>
      </dgm:t>
    </dgm:pt>
    <dgm:pt modelId="{E4A6138D-C1A0-46A5-BCA1-0873F25E61A6}" type="sibTrans" cxnId="{9D78F3A8-17A8-491C-9AF4-7A4C3AD28E22}">
      <dgm:prSet/>
      <dgm:spPr/>
      <dgm:t>
        <a:bodyPr/>
        <a:lstStyle/>
        <a:p>
          <a:endParaRPr lang="en-US" sz="2400"/>
        </a:p>
      </dgm:t>
    </dgm:pt>
    <dgm:pt modelId="{8692381F-CD0A-474A-8AD1-3B41BA1C6B35}" type="pres">
      <dgm:prSet presAssocID="{5B3CF2E4-2036-443C-9255-BBF21B890C77}" presName="Name0" presStyleCnt="0">
        <dgm:presLayoutVars>
          <dgm:dir/>
          <dgm:resizeHandles val="exact"/>
        </dgm:presLayoutVars>
      </dgm:prSet>
      <dgm:spPr/>
    </dgm:pt>
    <dgm:pt modelId="{26AF2ECF-D63F-45F9-A5D5-05978A3DE92A}" type="pres">
      <dgm:prSet presAssocID="{51DB14AE-CB63-436C-BA62-37CAAA4D05A5}" presName="node" presStyleLbl="node1" presStyleIdx="0" presStyleCnt="3">
        <dgm:presLayoutVars>
          <dgm:bulletEnabled val="1"/>
        </dgm:presLayoutVars>
      </dgm:prSet>
      <dgm:spPr/>
    </dgm:pt>
    <dgm:pt modelId="{A1119B2D-D144-4062-9831-AD0376A5B75F}" type="pres">
      <dgm:prSet presAssocID="{F688C4E9-4EDE-4ED7-BB70-39B37A50EAEA}" presName="sibTrans" presStyleLbl="sibTrans1D1" presStyleIdx="0" presStyleCnt="2"/>
      <dgm:spPr/>
    </dgm:pt>
    <dgm:pt modelId="{81748E58-CE46-4C9C-BC81-541D78755C2D}" type="pres">
      <dgm:prSet presAssocID="{F688C4E9-4EDE-4ED7-BB70-39B37A50EAEA}" presName="connectorText" presStyleLbl="sibTrans1D1" presStyleIdx="0" presStyleCnt="2"/>
      <dgm:spPr/>
    </dgm:pt>
    <dgm:pt modelId="{33478C44-ED55-4888-B9ED-9165004CB022}" type="pres">
      <dgm:prSet presAssocID="{4AAA86F6-ECC5-46D8-AF1D-E842FC2FCF17}" presName="node" presStyleLbl="node1" presStyleIdx="1" presStyleCnt="3">
        <dgm:presLayoutVars>
          <dgm:bulletEnabled val="1"/>
        </dgm:presLayoutVars>
      </dgm:prSet>
      <dgm:spPr/>
    </dgm:pt>
    <dgm:pt modelId="{F2D5D772-D990-40D9-83BF-F77E38E4CCF1}" type="pres">
      <dgm:prSet presAssocID="{C05FCAA2-137F-4C21-8108-AFA13728740A}" presName="sibTrans" presStyleLbl="sibTrans1D1" presStyleIdx="1" presStyleCnt="2"/>
      <dgm:spPr/>
    </dgm:pt>
    <dgm:pt modelId="{ED598318-183B-4D24-A29A-26BFF62FE109}" type="pres">
      <dgm:prSet presAssocID="{C05FCAA2-137F-4C21-8108-AFA13728740A}" presName="connectorText" presStyleLbl="sibTrans1D1" presStyleIdx="1" presStyleCnt="2"/>
      <dgm:spPr/>
    </dgm:pt>
    <dgm:pt modelId="{86CE276D-E0C5-44D6-9CD6-5D0EFC0D7779}" type="pres">
      <dgm:prSet presAssocID="{E14EA406-9F66-4223-80DF-8DFFE2FD737C}" presName="node" presStyleLbl="node1" presStyleIdx="2" presStyleCnt="3">
        <dgm:presLayoutVars>
          <dgm:bulletEnabled val="1"/>
        </dgm:presLayoutVars>
      </dgm:prSet>
      <dgm:spPr/>
    </dgm:pt>
  </dgm:ptLst>
  <dgm:cxnLst>
    <dgm:cxn modelId="{B26CC108-C90D-4761-80F6-F49055D31F63}" type="presOf" srcId="{51DB14AE-CB63-436C-BA62-37CAAA4D05A5}" destId="{26AF2ECF-D63F-45F9-A5D5-05978A3DE92A}" srcOrd="0" destOrd="0" presId="urn:microsoft.com/office/officeart/2016/7/layout/RepeatingBendingProcessNew"/>
    <dgm:cxn modelId="{263FD623-4FE0-442F-A463-3346646C21DF}" srcId="{5B3CF2E4-2036-443C-9255-BBF21B890C77}" destId="{E14EA406-9F66-4223-80DF-8DFFE2FD737C}" srcOrd="2" destOrd="0" parTransId="{BE22600B-A811-4CBB-A34E-709183309A15}" sibTransId="{A913150A-4D97-4C0D-8B17-39B2E2A76D69}"/>
    <dgm:cxn modelId="{81F61564-4CCF-48C6-B674-06DCC589A414}" srcId="{5B3CF2E4-2036-443C-9255-BBF21B890C77}" destId="{4AAA86F6-ECC5-46D8-AF1D-E842FC2FCF17}" srcOrd="1" destOrd="0" parTransId="{C59FB1F1-D73F-4E62-9983-09CCF61356B7}" sibTransId="{C05FCAA2-137F-4C21-8108-AFA13728740A}"/>
    <dgm:cxn modelId="{BD0DBA49-286F-4432-B938-9CE4B213743F}" srcId="{E14EA406-9F66-4223-80DF-8DFFE2FD737C}" destId="{8CBBBE8F-D5E5-4293-A6E6-B22EDD5D854D}" srcOrd="0" destOrd="0" parTransId="{F6116324-3770-4929-98CE-599E2458443A}" sibTransId="{665C417D-1DFD-425E-AAC8-5E90522ED594}"/>
    <dgm:cxn modelId="{9083074E-953C-4411-BF5E-C4F0D1EE12CC}" type="presOf" srcId="{F688C4E9-4EDE-4ED7-BB70-39B37A50EAEA}" destId="{81748E58-CE46-4C9C-BC81-541D78755C2D}" srcOrd="1" destOrd="0" presId="urn:microsoft.com/office/officeart/2016/7/layout/RepeatingBendingProcessNew"/>
    <dgm:cxn modelId="{20DA6A86-27EF-497D-A322-6C1DC5AD1260}" type="presOf" srcId="{8CBBBE8F-D5E5-4293-A6E6-B22EDD5D854D}" destId="{86CE276D-E0C5-44D6-9CD6-5D0EFC0D7779}" srcOrd="0" destOrd="1" presId="urn:microsoft.com/office/officeart/2016/7/layout/RepeatingBendingProcessNew"/>
    <dgm:cxn modelId="{30F7A194-0832-42E4-B399-3282F3554CE7}" type="presOf" srcId="{B8E78022-946B-47B4-A134-B44C6B5E0AC3}" destId="{86CE276D-E0C5-44D6-9CD6-5D0EFC0D7779}" srcOrd="0" destOrd="2" presId="urn:microsoft.com/office/officeart/2016/7/layout/RepeatingBendingProcessNew"/>
    <dgm:cxn modelId="{9D78F3A8-17A8-491C-9AF4-7A4C3AD28E22}" srcId="{E14EA406-9F66-4223-80DF-8DFFE2FD737C}" destId="{B8E78022-946B-47B4-A134-B44C6B5E0AC3}" srcOrd="1" destOrd="0" parTransId="{4197555B-D0AB-4974-9713-E0FB2CB39E39}" sibTransId="{E4A6138D-C1A0-46A5-BCA1-0873F25E61A6}"/>
    <dgm:cxn modelId="{6AE560BE-82E1-4504-960E-15FD382447F0}" type="presOf" srcId="{C05FCAA2-137F-4C21-8108-AFA13728740A}" destId="{F2D5D772-D990-40D9-83BF-F77E38E4CCF1}" srcOrd="0" destOrd="0" presId="urn:microsoft.com/office/officeart/2016/7/layout/RepeatingBendingProcessNew"/>
    <dgm:cxn modelId="{3D9893C2-8CC5-4AE2-99B0-DCE565E50D70}" type="presOf" srcId="{F688C4E9-4EDE-4ED7-BB70-39B37A50EAEA}" destId="{A1119B2D-D144-4062-9831-AD0376A5B75F}" srcOrd="0" destOrd="0" presId="urn:microsoft.com/office/officeart/2016/7/layout/RepeatingBendingProcessNew"/>
    <dgm:cxn modelId="{DF98BFCA-FB0E-40A4-8F3E-9122D7F6B5BE}" type="presOf" srcId="{E14EA406-9F66-4223-80DF-8DFFE2FD737C}" destId="{86CE276D-E0C5-44D6-9CD6-5D0EFC0D7779}" srcOrd="0" destOrd="0" presId="urn:microsoft.com/office/officeart/2016/7/layout/RepeatingBendingProcessNew"/>
    <dgm:cxn modelId="{336D55CE-FBD1-403B-AB62-49C5751FDE27}" type="presOf" srcId="{5B3CF2E4-2036-443C-9255-BBF21B890C77}" destId="{8692381F-CD0A-474A-8AD1-3B41BA1C6B35}" srcOrd="0" destOrd="0" presId="urn:microsoft.com/office/officeart/2016/7/layout/RepeatingBendingProcessNew"/>
    <dgm:cxn modelId="{4F9539D2-0887-4376-8B49-920372724F21}" type="presOf" srcId="{C05FCAA2-137F-4C21-8108-AFA13728740A}" destId="{ED598318-183B-4D24-A29A-26BFF62FE109}" srcOrd="1" destOrd="0" presId="urn:microsoft.com/office/officeart/2016/7/layout/RepeatingBendingProcessNew"/>
    <dgm:cxn modelId="{154B6AD4-F693-4682-97C5-0BBB35CC0183}" srcId="{5B3CF2E4-2036-443C-9255-BBF21B890C77}" destId="{51DB14AE-CB63-436C-BA62-37CAAA4D05A5}" srcOrd="0" destOrd="0" parTransId="{DC5787FF-2865-4F20-9654-41B1DE918EBD}" sibTransId="{F688C4E9-4EDE-4ED7-BB70-39B37A50EAEA}"/>
    <dgm:cxn modelId="{23050EDD-2EB5-41A8-B45A-2BC6CAA28E3C}" type="presOf" srcId="{4AAA86F6-ECC5-46D8-AF1D-E842FC2FCF17}" destId="{33478C44-ED55-4888-B9ED-9165004CB022}" srcOrd="0" destOrd="0" presId="urn:microsoft.com/office/officeart/2016/7/layout/RepeatingBendingProcessNew"/>
    <dgm:cxn modelId="{70F81C90-EE01-4F98-9F91-02BADE3091F2}" type="presParOf" srcId="{8692381F-CD0A-474A-8AD1-3B41BA1C6B35}" destId="{26AF2ECF-D63F-45F9-A5D5-05978A3DE92A}" srcOrd="0" destOrd="0" presId="urn:microsoft.com/office/officeart/2016/7/layout/RepeatingBendingProcessNew"/>
    <dgm:cxn modelId="{DCB51426-2E26-4AFF-ADA9-03EF87C59AFF}" type="presParOf" srcId="{8692381F-CD0A-474A-8AD1-3B41BA1C6B35}" destId="{A1119B2D-D144-4062-9831-AD0376A5B75F}" srcOrd="1" destOrd="0" presId="urn:microsoft.com/office/officeart/2016/7/layout/RepeatingBendingProcessNew"/>
    <dgm:cxn modelId="{ED02AA30-115D-46A4-B204-DF3D9E419AFC}" type="presParOf" srcId="{A1119B2D-D144-4062-9831-AD0376A5B75F}" destId="{81748E58-CE46-4C9C-BC81-541D78755C2D}" srcOrd="0" destOrd="0" presId="urn:microsoft.com/office/officeart/2016/7/layout/RepeatingBendingProcessNew"/>
    <dgm:cxn modelId="{2090D152-68C8-4F0A-B87A-EBA38DC3C6B9}" type="presParOf" srcId="{8692381F-CD0A-474A-8AD1-3B41BA1C6B35}" destId="{33478C44-ED55-4888-B9ED-9165004CB022}" srcOrd="2" destOrd="0" presId="urn:microsoft.com/office/officeart/2016/7/layout/RepeatingBendingProcessNew"/>
    <dgm:cxn modelId="{C3CE89C2-F185-4B25-8A72-2BEF338ED900}" type="presParOf" srcId="{8692381F-CD0A-474A-8AD1-3B41BA1C6B35}" destId="{F2D5D772-D990-40D9-83BF-F77E38E4CCF1}" srcOrd="3" destOrd="0" presId="urn:microsoft.com/office/officeart/2016/7/layout/RepeatingBendingProcessNew"/>
    <dgm:cxn modelId="{B37F9BEE-A75E-4700-AA54-033F59C2422F}" type="presParOf" srcId="{F2D5D772-D990-40D9-83BF-F77E38E4CCF1}" destId="{ED598318-183B-4D24-A29A-26BFF62FE109}" srcOrd="0" destOrd="0" presId="urn:microsoft.com/office/officeart/2016/7/layout/RepeatingBendingProcessNew"/>
    <dgm:cxn modelId="{B06A20A0-C2FC-43CE-A803-087A111E1B86}" type="presParOf" srcId="{8692381F-CD0A-474A-8AD1-3B41BA1C6B35}" destId="{86CE276D-E0C5-44D6-9CD6-5D0EFC0D7779}" srcOrd="4"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8C35A58-DFF6-4565-AAAB-95A1D8E01814}" type="doc">
      <dgm:prSet loTypeId="urn:microsoft.com/office/officeart/2018/2/layout/IconCircle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15F2C974-D0AC-474A-9843-C1666D1D25B1}">
      <dgm:prSet custT="1"/>
      <dgm:spPr/>
      <dgm:t>
        <a:bodyPr/>
        <a:lstStyle/>
        <a:p>
          <a:r>
            <a:rPr lang="en-US" sz="2400" dirty="0"/>
            <a:t>Find Frequency of Exposure in the two groups in terms of Exposure Rates for cases and controls.  </a:t>
          </a:r>
        </a:p>
      </dgm:t>
    </dgm:pt>
    <dgm:pt modelId="{7D2399ED-EA4F-4111-8AEB-1DBF660CFF2E}" type="parTrans" cxnId="{2F6C2BAD-4458-4AD3-81FA-965F080EA4F2}">
      <dgm:prSet/>
      <dgm:spPr/>
      <dgm:t>
        <a:bodyPr/>
        <a:lstStyle/>
        <a:p>
          <a:endParaRPr lang="en-US" sz="2400"/>
        </a:p>
      </dgm:t>
    </dgm:pt>
    <dgm:pt modelId="{D72B0CB9-DB21-4EF7-9604-70707181C87F}" type="sibTrans" cxnId="{2F6C2BAD-4458-4AD3-81FA-965F080EA4F2}">
      <dgm:prSet/>
      <dgm:spPr/>
      <dgm:t>
        <a:bodyPr/>
        <a:lstStyle/>
        <a:p>
          <a:endParaRPr lang="en-US" sz="2400"/>
        </a:p>
      </dgm:t>
    </dgm:pt>
    <dgm:pt modelId="{6D10D0E3-34F8-488B-9BCE-62EC9FF7781C}">
      <dgm:prSet custT="1"/>
      <dgm:spPr/>
      <dgm:t>
        <a:bodyPr/>
        <a:lstStyle/>
        <a:p>
          <a:r>
            <a:rPr lang="en-US" sz="2400" dirty="0"/>
            <a:t>Is this difference b/w exposure rates of two groups is significant or high in cases than in control? </a:t>
          </a:r>
        </a:p>
      </dgm:t>
    </dgm:pt>
    <dgm:pt modelId="{523DE01D-B64A-498D-B210-505EEE90363B}" type="parTrans" cxnId="{65C8AD1C-C221-481B-97AB-36C78AA79F8F}">
      <dgm:prSet/>
      <dgm:spPr/>
      <dgm:t>
        <a:bodyPr/>
        <a:lstStyle/>
        <a:p>
          <a:endParaRPr lang="en-US" sz="2400"/>
        </a:p>
      </dgm:t>
    </dgm:pt>
    <dgm:pt modelId="{D3BFF2F0-B64C-4D61-9B83-22A24D6C0BAE}" type="sibTrans" cxnId="{65C8AD1C-C221-481B-97AB-36C78AA79F8F}">
      <dgm:prSet/>
      <dgm:spPr/>
      <dgm:t>
        <a:bodyPr/>
        <a:lstStyle/>
        <a:p>
          <a:endParaRPr lang="en-US" sz="2400"/>
        </a:p>
      </dgm:t>
    </dgm:pt>
    <dgm:pt modelId="{683A7F9C-CD5C-4E7B-9160-BDC916CF17FC}">
      <dgm:prSet custT="1"/>
      <dgm:spPr/>
      <dgm:t>
        <a:bodyPr/>
        <a:lstStyle/>
        <a:p>
          <a:r>
            <a:rPr lang="en-US" sz="2400" dirty="0"/>
            <a:t>Significance of the difference found is determined by calculating </a:t>
          </a:r>
          <a:r>
            <a:rPr lang="en-US" sz="2400" b="1" dirty="0"/>
            <a:t>P-value</a:t>
          </a:r>
          <a:r>
            <a:rPr lang="en-US" sz="2400" dirty="0"/>
            <a:t> (p &lt; 0.05)</a:t>
          </a:r>
          <a:r>
            <a:rPr lang="en-US" sz="2400" b="1" dirty="0"/>
            <a:t>  </a:t>
          </a:r>
          <a:r>
            <a:rPr lang="en-US" sz="2400" dirty="0"/>
            <a:t>{ Chi-squire test / student’s t-test}. </a:t>
          </a:r>
        </a:p>
      </dgm:t>
    </dgm:pt>
    <dgm:pt modelId="{19D21531-C521-40F1-A48A-D2D8AF8E7DAF}" type="parTrans" cxnId="{8C3496B9-DD82-44A6-9EA0-EE7F7676FC76}">
      <dgm:prSet/>
      <dgm:spPr/>
      <dgm:t>
        <a:bodyPr/>
        <a:lstStyle/>
        <a:p>
          <a:endParaRPr lang="en-US" sz="2400"/>
        </a:p>
      </dgm:t>
    </dgm:pt>
    <dgm:pt modelId="{C9A9A219-D39F-4B0C-8D0C-4940814EDEAC}" type="sibTrans" cxnId="{8C3496B9-DD82-44A6-9EA0-EE7F7676FC76}">
      <dgm:prSet/>
      <dgm:spPr/>
      <dgm:t>
        <a:bodyPr/>
        <a:lstStyle/>
        <a:p>
          <a:endParaRPr lang="en-US" sz="2400"/>
        </a:p>
      </dgm:t>
    </dgm:pt>
    <dgm:pt modelId="{0782E422-EC59-41BB-9ADA-00F113B7C092}">
      <dgm:prSet custT="1"/>
      <dgm:spPr/>
      <dgm:t>
        <a:bodyPr/>
        <a:lstStyle/>
        <a:p>
          <a:r>
            <a:rPr lang="en-US" sz="2400" b="1"/>
            <a:t>Odds ratio </a:t>
          </a:r>
          <a:r>
            <a:rPr lang="en-US" sz="2400"/>
            <a:t>is a direct measure of strength of association</a:t>
          </a:r>
          <a:r>
            <a:rPr lang="en-US" sz="2400" b="1"/>
            <a:t>  </a:t>
          </a:r>
          <a:endParaRPr lang="en-US" sz="2400"/>
        </a:p>
      </dgm:t>
    </dgm:pt>
    <dgm:pt modelId="{345706A6-007B-41CB-ACFD-5B2F56BD88C9}" type="parTrans" cxnId="{BE22749E-974D-43F4-B4DC-4BADD8948752}">
      <dgm:prSet/>
      <dgm:spPr/>
      <dgm:t>
        <a:bodyPr/>
        <a:lstStyle/>
        <a:p>
          <a:endParaRPr lang="en-US" sz="2400"/>
        </a:p>
      </dgm:t>
    </dgm:pt>
    <dgm:pt modelId="{86FE8334-E467-4A08-9C01-252EFC1F8471}" type="sibTrans" cxnId="{BE22749E-974D-43F4-B4DC-4BADD8948752}">
      <dgm:prSet/>
      <dgm:spPr/>
      <dgm:t>
        <a:bodyPr/>
        <a:lstStyle/>
        <a:p>
          <a:endParaRPr lang="en-US" sz="2400"/>
        </a:p>
      </dgm:t>
    </dgm:pt>
    <dgm:pt modelId="{28643836-145A-48FB-8181-BCEACA0B231D}" type="pres">
      <dgm:prSet presAssocID="{C8C35A58-DFF6-4565-AAAB-95A1D8E01814}" presName="root" presStyleCnt="0">
        <dgm:presLayoutVars>
          <dgm:dir/>
          <dgm:resizeHandles val="exact"/>
        </dgm:presLayoutVars>
      </dgm:prSet>
      <dgm:spPr/>
    </dgm:pt>
    <dgm:pt modelId="{D6439A50-0D25-4EC7-9FB0-7C7DC2E33953}" type="pres">
      <dgm:prSet presAssocID="{C8C35A58-DFF6-4565-AAAB-95A1D8E01814}" presName="container" presStyleCnt="0">
        <dgm:presLayoutVars>
          <dgm:dir/>
          <dgm:resizeHandles val="exact"/>
        </dgm:presLayoutVars>
      </dgm:prSet>
      <dgm:spPr/>
    </dgm:pt>
    <dgm:pt modelId="{17A32418-4D28-4D85-AF98-67269DC3626F}" type="pres">
      <dgm:prSet presAssocID="{15F2C974-D0AC-474A-9843-C1666D1D25B1}" presName="compNode" presStyleCnt="0"/>
      <dgm:spPr/>
    </dgm:pt>
    <dgm:pt modelId="{BC601973-A61F-4E11-85BD-521C67DF21F8}" type="pres">
      <dgm:prSet presAssocID="{15F2C974-D0AC-474A-9843-C1666D1D25B1}" presName="iconBgRect" presStyleLbl="bgShp" presStyleIdx="0" presStyleCnt="4"/>
      <dgm:spPr/>
    </dgm:pt>
    <dgm:pt modelId="{DA1BF594-7CD0-4B5E-A983-27E4EA89ED86}" type="pres">
      <dgm:prSet presAssocID="{15F2C974-D0AC-474A-9843-C1666D1D25B1}"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Radioactive"/>
        </a:ext>
      </dgm:extLst>
    </dgm:pt>
    <dgm:pt modelId="{43F44D7F-D560-431C-827C-1DC692AC3324}" type="pres">
      <dgm:prSet presAssocID="{15F2C974-D0AC-474A-9843-C1666D1D25B1}" presName="spaceRect" presStyleCnt="0"/>
      <dgm:spPr/>
    </dgm:pt>
    <dgm:pt modelId="{C09EEE66-9F1D-4428-A580-C5EB65B873CA}" type="pres">
      <dgm:prSet presAssocID="{15F2C974-D0AC-474A-9843-C1666D1D25B1}" presName="textRect" presStyleLbl="revTx" presStyleIdx="0" presStyleCnt="4">
        <dgm:presLayoutVars>
          <dgm:chMax val="1"/>
          <dgm:chPref val="1"/>
        </dgm:presLayoutVars>
      </dgm:prSet>
      <dgm:spPr/>
    </dgm:pt>
    <dgm:pt modelId="{798726D7-1668-490B-B774-F2EB00A0024F}" type="pres">
      <dgm:prSet presAssocID="{D72B0CB9-DB21-4EF7-9604-70707181C87F}" presName="sibTrans" presStyleLbl="sibTrans2D1" presStyleIdx="0" presStyleCnt="0"/>
      <dgm:spPr/>
    </dgm:pt>
    <dgm:pt modelId="{94F7E11C-3C54-4232-A959-0022F3B88911}" type="pres">
      <dgm:prSet presAssocID="{6D10D0E3-34F8-488B-9BCE-62EC9FF7781C}" presName="compNode" presStyleCnt="0"/>
      <dgm:spPr/>
    </dgm:pt>
    <dgm:pt modelId="{54DFB255-B20A-409A-B41F-318D3B4F299F}" type="pres">
      <dgm:prSet presAssocID="{6D10D0E3-34F8-488B-9BCE-62EC9FF7781C}" presName="iconBgRect" presStyleLbl="bgShp" presStyleIdx="1" presStyleCnt="4"/>
      <dgm:spPr/>
    </dgm:pt>
    <dgm:pt modelId="{245DA262-609E-416A-8467-C5532B207A7F}" type="pres">
      <dgm:prSet presAssocID="{6D10D0E3-34F8-488B-9BCE-62EC9FF7781C}"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anger"/>
        </a:ext>
      </dgm:extLst>
    </dgm:pt>
    <dgm:pt modelId="{CBC1F52C-FB14-419C-90B9-A5A88BB3A78E}" type="pres">
      <dgm:prSet presAssocID="{6D10D0E3-34F8-488B-9BCE-62EC9FF7781C}" presName="spaceRect" presStyleCnt="0"/>
      <dgm:spPr/>
    </dgm:pt>
    <dgm:pt modelId="{41F27902-528E-49A0-8299-ABD5A1F1C93C}" type="pres">
      <dgm:prSet presAssocID="{6D10D0E3-34F8-488B-9BCE-62EC9FF7781C}" presName="textRect" presStyleLbl="revTx" presStyleIdx="1" presStyleCnt="4">
        <dgm:presLayoutVars>
          <dgm:chMax val="1"/>
          <dgm:chPref val="1"/>
        </dgm:presLayoutVars>
      </dgm:prSet>
      <dgm:spPr/>
    </dgm:pt>
    <dgm:pt modelId="{B73B5834-0B02-4E09-ABC3-FCA6C5AACB97}" type="pres">
      <dgm:prSet presAssocID="{D3BFF2F0-B64C-4D61-9B83-22A24D6C0BAE}" presName="sibTrans" presStyleLbl="sibTrans2D1" presStyleIdx="0" presStyleCnt="0"/>
      <dgm:spPr/>
    </dgm:pt>
    <dgm:pt modelId="{74462953-5B82-4823-BAB2-FB5E57D6805B}" type="pres">
      <dgm:prSet presAssocID="{683A7F9C-CD5C-4E7B-9160-BDC916CF17FC}" presName="compNode" presStyleCnt="0"/>
      <dgm:spPr/>
    </dgm:pt>
    <dgm:pt modelId="{1351850A-5050-40A2-A8DF-44CD4FA492F5}" type="pres">
      <dgm:prSet presAssocID="{683A7F9C-CD5C-4E7B-9160-BDC916CF17FC}" presName="iconBgRect" presStyleLbl="bgShp" presStyleIdx="2" presStyleCnt="4"/>
      <dgm:spPr/>
    </dgm:pt>
    <dgm:pt modelId="{23D69FCA-3380-4C9D-874D-66CFD02A9F0B}" type="pres">
      <dgm:prSet presAssocID="{683A7F9C-CD5C-4E7B-9160-BDC916CF17FC}"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tatistics"/>
        </a:ext>
      </dgm:extLst>
    </dgm:pt>
    <dgm:pt modelId="{3E3FF571-190D-4E6D-BBEC-126279A81D7A}" type="pres">
      <dgm:prSet presAssocID="{683A7F9C-CD5C-4E7B-9160-BDC916CF17FC}" presName="spaceRect" presStyleCnt="0"/>
      <dgm:spPr/>
    </dgm:pt>
    <dgm:pt modelId="{DA2EB318-571F-4941-8B65-D14C2F6DD4D7}" type="pres">
      <dgm:prSet presAssocID="{683A7F9C-CD5C-4E7B-9160-BDC916CF17FC}" presName="textRect" presStyleLbl="revTx" presStyleIdx="2" presStyleCnt="4">
        <dgm:presLayoutVars>
          <dgm:chMax val="1"/>
          <dgm:chPref val="1"/>
        </dgm:presLayoutVars>
      </dgm:prSet>
      <dgm:spPr/>
    </dgm:pt>
    <dgm:pt modelId="{35F53390-0C03-4FB6-B094-2B70148DB4E3}" type="pres">
      <dgm:prSet presAssocID="{C9A9A219-D39F-4B0C-8D0C-4940814EDEAC}" presName="sibTrans" presStyleLbl="sibTrans2D1" presStyleIdx="0" presStyleCnt="0"/>
      <dgm:spPr/>
    </dgm:pt>
    <dgm:pt modelId="{4B5C511B-5259-4C1B-919A-82FC73768FAC}" type="pres">
      <dgm:prSet presAssocID="{0782E422-EC59-41BB-9ADA-00F113B7C092}" presName="compNode" presStyleCnt="0"/>
      <dgm:spPr/>
    </dgm:pt>
    <dgm:pt modelId="{61CF8A02-69AF-4062-9C6E-AF89D1F351D4}" type="pres">
      <dgm:prSet presAssocID="{0782E422-EC59-41BB-9ADA-00F113B7C092}" presName="iconBgRect" presStyleLbl="bgShp" presStyleIdx="3" presStyleCnt="4"/>
      <dgm:spPr/>
    </dgm:pt>
    <dgm:pt modelId="{00580DB8-205C-4A16-99BC-CE9784E1AEE0}" type="pres">
      <dgm:prSet presAssocID="{0782E422-EC59-41BB-9ADA-00F113B7C092}"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cales of Justice"/>
        </a:ext>
      </dgm:extLst>
    </dgm:pt>
    <dgm:pt modelId="{A4B04ED5-DA96-4001-81CC-9F6EF6C50EAA}" type="pres">
      <dgm:prSet presAssocID="{0782E422-EC59-41BB-9ADA-00F113B7C092}" presName="spaceRect" presStyleCnt="0"/>
      <dgm:spPr/>
    </dgm:pt>
    <dgm:pt modelId="{DB542E18-30C5-41B1-85B5-262E865B3180}" type="pres">
      <dgm:prSet presAssocID="{0782E422-EC59-41BB-9ADA-00F113B7C092}" presName="textRect" presStyleLbl="revTx" presStyleIdx="3" presStyleCnt="4">
        <dgm:presLayoutVars>
          <dgm:chMax val="1"/>
          <dgm:chPref val="1"/>
        </dgm:presLayoutVars>
      </dgm:prSet>
      <dgm:spPr/>
    </dgm:pt>
  </dgm:ptLst>
  <dgm:cxnLst>
    <dgm:cxn modelId="{FDC3561A-C516-49CA-B0D7-4D22063A8E8A}" type="presOf" srcId="{D3BFF2F0-B64C-4D61-9B83-22A24D6C0BAE}" destId="{B73B5834-0B02-4E09-ABC3-FCA6C5AACB97}" srcOrd="0" destOrd="0" presId="urn:microsoft.com/office/officeart/2018/2/layout/IconCircleList"/>
    <dgm:cxn modelId="{65C8AD1C-C221-481B-97AB-36C78AA79F8F}" srcId="{C8C35A58-DFF6-4565-AAAB-95A1D8E01814}" destId="{6D10D0E3-34F8-488B-9BCE-62EC9FF7781C}" srcOrd="1" destOrd="0" parTransId="{523DE01D-B64A-498D-B210-505EEE90363B}" sibTransId="{D3BFF2F0-B64C-4D61-9B83-22A24D6C0BAE}"/>
    <dgm:cxn modelId="{BE22749E-974D-43F4-B4DC-4BADD8948752}" srcId="{C8C35A58-DFF6-4565-AAAB-95A1D8E01814}" destId="{0782E422-EC59-41BB-9ADA-00F113B7C092}" srcOrd="3" destOrd="0" parTransId="{345706A6-007B-41CB-ACFD-5B2F56BD88C9}" sibTransId="{86FE8334-E467-4A08-9C01-252EFC1F8471}"/>
    <dgm:cxn modelId="{026379A5-3093-4461-8F37-0AA6EB3C8B63}" type="presOf" srcId="{683A7F9C-CD5C-4E7B-9160-BDC916CF17FC}" destId="{DA2EB318-571F-4941-8B65-D14C2F6DD4D7}" srcOrd="0" destOrd="0" presId="urn:microsoft.com/office/officeart/2018/2/layout/IconCircleList"/>
    <dgm:cxn modelId="{2F6C2BAD-4458-4AD3-81FA-965F080EA4F2}" srcId="{C8C35A58-DFF6-4565-AAAB-95A1D8E01814}" destId="{15F2C974-D0AC-474A-9843-C1666D1D25B1}" srcOrd="0" destOrd="0" parTransId="{7D2399ED-EA4F-4111-8AEB-1DBF660CFF2E}" sibTransId="{D72B0CB9-DB21-4EF7-9604-70707181C87F}"/>
    <dgm:cxn modelId="{E88F7EB1-2685-473B-A37C-13173F5982E8}" type="presOf" srcId="{C9A9A219-D39F-4B0C-8D0C-4940814EDEAC}" destId="{35F53390-0C03-4FB6-B094-2B70148DB4E3}" srcOrd="0" destOrd="0" presId="urn:microsoft.com/office/officeart/2018/2/layout/IconCircleList"/>
    <dgm:cxn modelId="{8C3496B9-DD82-44A6-9EA0-EE7F7676FC76}" srcId="{C8C35A58-DFF6-4565-AAAB-95A1D8E01814}" destId="{683A7F9C-CD5C-4E7B-9160-BDC916CF17FC}" srcOrd="2" destOrd="0" parTransId="{19D21531-C521-40F1-A48A-D2D8AF8E7DAF}" sibTransId="{C9A9A219-D39F-4B0C-8D0C-4940814EDEAC}"/>
    <dgm:cxn modelId="{F6A5B1CD-B5D4-42A6-97D2-7B9B775EDB36}" type="presOf" srcId="{0782E422-EC59-41BB-9ADA-00F113B7C092}" destId="{DB542E18-30C5-41B1-85B5-262E865B3180}" srcOrd="0" destOrd="0" presId="urn:microsoft.com/office/officeart/2018/2/layout/IconCircleList"/>
    <dgm:cxn modelId="{AE6B09D8-7173-42E7-9806-4D0B58DA2949}" type="presOf" srcId="{C8C35A58-DFF6-4565-AAAB-95A1D8E01814}" destId="{28643836-145A-48FB-8181-BCEACA0B231D}" srcOrd="0" destOrd="0" presId="urn:microsoft.com/office/officeart/2018/2/layout/IconCircleList"/>
    <dgm:cxn modelId="{AF57D4DC-058F-4C4D-9084-FBD18618CDE0}" type="presOf" srcId="{6D10D0E3-34F8-488B-9BCE-62EC9FF7781C}" destId="{41F27902-528E-49A0-8299-ABD5A1F1C93C}" srcOrd="0" destOrd="0" presId="urn:microsoft.com/office/officeart/2018/2/layout/IconCircleList"/>
    <dgm:cxn modelId="{9F40E9F1-E752-488E-83FE-B40628484AF8}" type="presOf" srcId="{D72B0CB9-DB21-4EF7-9604-70707181C87F}" destId="{798726D7-1668-490B-B774-F2EB00A0024F}" srcOrd="0" destOrd="0" presId="urn:microsoft.com/office/officeart/2018/2/layout/IconCircleList"/>
    <dgm:cxn modelId="{4B5A49F5-52F4-4889-ACCA-83B97D022E4F}" type="presOf" srcId="{15F2C974-D0AC-474A-9843-C1666D1D25B1}" destId="{C09EEE66-9F1D-4428-A580-C5EB65B873CA}" srcOrd="0" destOrd="0" presId="urn:microsoft.com/office/officeart/2018/2/layout/IconCircleList"/>
    <dgm:cxn modelId="{94890A00-D487-4688-B061-7D72E9512565}" type="presParOf" srcId="{28643836-145A-48FB-8181-BCEACA0B231D}" destId="{D6439A50-0D25-4EC7-9FB0-7C7DC2E33953}" srcOrd="0" destOrd="0" presId="urn:microsoft.com/office/officeart/2018/2/layout/IconCircleList"/>
    <dgm:cxn modelId="{32AFAC4B-FE57-462F-9A5A-BB9A773324F3}" type="presParOf" srcId="{D6439A50-0D25-4EC7-9FB0-7C7DC2E33953}" destId="{17A32418-4D28-4D85-AF98-67269DC3626F}" srcOrd="0" destOrd="0" presId="urn:microsoft.com/office/officeart/2018/2/layout/IconCircleList"/>
    <dgm:cxn modelId="{CBAAAEDD-3201-4DFF-A006-9239046A0A4C}" type="presParOf" srcId="{17A32418-4D28-4D85-AF98-67269DC3626F}" destId="{BC601973-A61F-4E11-85BD-521C67DF21F8}" srcOrd="0" destOrd="0" presId="urn:microsoft.com/office/officeart/2018/2/layout/IconCircleList"/>
    <dgm:cxn modelId="{2018102A-0898-4215-BB26-D1836B4EA827}" type="presParOf" srcId="{17A32418-4D28-4D85-AF98-67269DC3626F}" destId="{DA1BF594-7CD0-4B5E-A983-27E4EA89ED86}" srcOrd="1" destOrd="0" presId="urn:microsoft.com/office/officeart/2018/2/layout/IconCircleList"/>
    <dgm:cxn modelId="{3762A275-3BDF-4D79-AEBB-68DF7B216ECF}" type="presParOf" srcId="{17A32418-4D28-4D85-AF98-67269DC3626F}" destId="{43F44D7F-D560-431C-827C-1DC692AC3324}" srcOrd="2" destOrd="0" presId="urn:microsoft.com/office/officeart/2018/2/layout/IconCircleList"/>
    <dgm:cxn modelId="{F7F588D0-F12C-42B9-94F3-6D47E6047C5E}" type="presParOf" srcId="{17A32418-4D28-4D85-AF98-67269DC3626F}" destId="{C09EEE66-9F1D-4428-A580-C5EB65B873CA}" srcOrd="3" destOrd="0" presId="urn:microsoft.com/office/officeart/2018/2/layout/IconCircleList"/>
    <dgm:cxn modelId="{0177189D-C942-40E7-9C08-FAD873DF4B11}" type="presParOf" srcId="{D6439A50-0D25-4EC7-9FB0-7C7DC2E33953}" destId="{798726D7-1668-490B-B774-F2EB00A0024F}" srcOrd="1" destOrd="0" presId="urn:microsoft.com/office/officeart/2018/2/layout/IconCircleList"/>
    <dgm:cxn modelId="{294F9D2C-898A-4FD9-B4F9-EB44FAFE2EB7}" type="presParOf" srcId="{D6439A50-0D25-4EC7-9FB0-7C7DC2E33953}" destId="{94F7E11C-3C54-4232-A959-0022F3B88911}" srcOrd="2" destOrd="0" presId="urn:microsoft.com/office/officeart/2018/2/layout/IconCircleList"/>
    <dgm:cxn modelId="{AEA27C76-1300-4751-9AA2-2089AD96B259}" type="presParOf" srcId="{94F7E11C-3C54-4232-A959-0022F3B88911}" destId="{54DFB255-B20A-409A-B41F-318D3B4F299F}" srcOrd="0" destOrd="0" presId="urn:microsoft.com/office/officeart/2018/2/layout/IconCircleList"/>
    <dgm:cxn modelId="{99D6C997-C1A9-4541-8A50-2D9C8201CE3A}" type="presParOf" srcId="{94F7E11C-3C54-4232-A959-0022F3B88911}" destId="{245DA262-609E-416A-8467-C5532B207A7F}" srcOrd="1" destOrd="0" presId="urn:microsoft.com/office/officeart/2018/2/layout/IconCircleList"/>
    <dgm:cxn modelId="{AAA81809-094E-4390-8723-1B5AE86C7DB7}" type="presParOf" srcId="{94F7E11C-3C54-4232-A959-0022F3B88911}" destId="{CBC1F52C-FB14-419C-90B9-A5A88BB3A78E}" srcOrd="2" destOrd="0" presId="urn:microsoft.com/office/officeart/2018/2/layout/IconCircleList"/>
    <dgm:cxn modelId="{E469E076-A200-4C37-A20F-D645607E8660}" type="presParOf" srcId="{94F7E11C-3C54-4232-A959-0022F3B88911}" destId="{41F27902-528E-49A0-8299-ABD5A1F1C93C}" srcOrd="3" destOrd="0" presId="urn:microsoft.com/office/officeart/2018/2/layout/IconCircleList"/>
    <dgm:cxn modelId="{1CB931DD-6091-4251-AF3F-9D78692E06AB}" type="presParOf" srcId="{D6439A50-0D25-4EC7-9FB0-7C7DC2E33953}" destId="{B73B5834-0B02-4E09-ABC3-FCA6C5AACB97}" srcOrd="3" destOrd="0" presId="urn:microsoft.com/office/officeart/2018/2/layout/IconCircleList"/>
    <dgm:cxn modelId="{63D54633-8D9D-4881-9C19-846518B5D21A}" type="presParOf" srcId="{D6439A50-0D25-4EC7-9FB0-7C7DC2E33953}" destId="{74462953-5B82-4823-BAB2-FB5E57D6805B}" srcOrd="4" destOrd="0" presId="urn:microsoft.com/office/officeart/2018/2/layout/IconCircleList"/>
    <dgm:cxn modelId="{9CFF34C1-5293-47AD-8DF1-FFF20BD6E180}" type="presParOf" srcId="{74462953-5B82-4823-BAB2-FB5E57D6805B}" destId="{1351850A-5050-40A2-A8DF-44CD4FA492F5}" srcOrd="0" destOrd="0" presId="urn:microsoft.com/office/officeart/2018/2/layout/IconCircleList"/>
    <dgm:cxn modelId="{DEDC17AA-4E49-4602-A0E9-A9CFFC009643}" type="presParOf" srcId="{74462953-5B82-4823-BAB2-FB5E57D6805B}" destId="{23D69FCA-3380-4C9D-874D-66CFD02A9F0B}" srcOrd="1" destOrd="0" presId="urn:microsoft.com/office/officeart/2018/2/layout/IconCircleList"/>
    <dgm:cxn modelId="{070FD229-B365-4999-BBCB-8B20D2A827E3}" type="presParOf" srcId="{74462953-5B82-4823-BAB2-FB5E57D6805B}" destId="{3E3FF571-190D-4E6D-BBEC-126279A81D7A}" srcOrd="2" destOrd="0" presId="urn:microsoft.com/office/officeart/2018/2/layout/IconCircleList"/>
    <dgm:cxn modelId="{42815D65-A939-4620-8F2A-F953CC253ACD}" type="presParOf" srcId="{74462953-5B82-4823-BAB2-FB5E57D6805B}" destId="{DA2EB318-571F-4941-8B65-D14C2F6DD4D7}" srcOrd="3" destOrd="0" presId="urn:microsoft.com/office/officeart/2018/2/layout/IconCircleList"/>
    <dgm:cxn modelId="{6583E150-3947-46B8-B96D-8C9F65550E3A}" type="presParOf" srcId="{D6439A50-0D25-4EC7-9FB0-7C7DC2E33953}" destId="{35F53390-0C03-4FB6-B094-2B70148DB4E3}" srcOrd="5" destOrd="0" presId="urn:microsoft.com/office/officeart/2018/2/layout/IconCircleList"/>
    <dgm:cxn modelId="{7E162948-E1E5-4612-A73A-D397E0AC60AE}" type="presParOf" srcId="{D6439A50-0D25-4EC7-9FB0-7C7DC2E33953}" destId="{4B5C511B-5259-4C1B-919A-82FC73768FAC}" srcOrd="6" destOrd="0" presId="urn:microsoft.com/office/officeart/2018/2/layout/IconCircleList"/>
    <dgm:cxn modelId="{617C31CC-2F5C-4F98-8BD7-48978114964A}" type="presParOf" srcId="{4B5C511B-5259-4C1B-919A-82FC73768FAC}" destId="{61CF8A02-69AF-4062-9C6E-AF89D1F351D4}" srcOrd="0" destOrd="0" presId="urn:microsoft.com/office/officeart/2018/2/layout/IconCircleList"/>
    <dgm:cxn modelId="{BDE7F68D-324A-423A-9032-75FA3D722067}" type="presParOf" srcId="{4B5C511B-5259-4C1B-919A-82FC73768FAC}" destId="{00580DB8-205C-4A16-99BC-CE9784E1AEE0}" srcOrd="1" destOrd="0" presId="urn:microsoft.com/office/officeart/2018/2/layout/IconCircleList"/>
    <dgm:cxn modelId="{656B3963-1644-46CE-8474-0F05BEA04863}" type="presParOf" srcId="{4B5C511B-5259-4C1B-919A-82FC73768FAC}" destId="{A4B04ED5-DA96-4001-81CC-9F6EF6C50EAA}" srcOrd="2" destOrd="0" presId="urn:microsoft.com/office/officeart/2018/2/layout/IconCircleList"/>
    <dgm:cxn modelId="{9F229048-FBBC-4785-8FCF-45FA4CE3EA00}" type="presParOf" srcId="{4B5C511B-5259-4C1B-919A-82FC73768FAC}" destId="{DB542E18-30C5-41B1-85B5-262E865B3180}"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E3B491C-2486-412E-BA5A-1059BE2AA2D8}"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4A5D0498-1DA4-4A18-976C-BA000BE390E1}">
      <dgm:prSet custT="1"/>
      <dgm:spPr/>
      <dgm:t>
        <a:bodyPr/>
        <a:lstStyle/>
        <a:p>
          <a:r>
            <a:rPr lang="en-US" sz="2700" b="1" dirty="0"/>
            <a:t>Odds mean</a:t>
          </a:r>
          <a:r>
            <a:rPr lang="en-US" sz="2700" dirty="0"/>
            <a:t> </a:t>
          </a:r>
          <a:r>
            <a:rPr lang="en-US" sz="2400" dirty="0"/>
            <a:t>chances</a:t>
          </a:r>
          <a:r>
            <a:rPr lang="en-US" sz="2700" dirty="0"/>
            <a:t>   </a:t>
          </a:r>
        </a:p>
      </dgm:t>
    </dgm:pt>
    <dgm:pt modelId="{7CBE4624-7271-4DA3-8FFF-F02A3D8832AB}" type="parTrans" cxnId="{716F181E-741E-4C33-B9F6-202BE9EC6F0B}">
      <dgm:prSet/>
      <dgm:spPr/>
      <dgm:t>
        <a:bodyPr/>
        <a:lstStyle/>
        <a:p>
          <a:endParaRPr lang="en-US"/>
        </a:p>
      </dgm:t>
    </dgm:pt>
    <dgm:pt modelId="{60F3CF80-9C30-4465-9B6E-E525CCB0B770}" type="sibTrans" cxnId="{716F181E-741E-4C33-B9F6-202BE9EC6F0B}">
      <dgm:prSet/>
      <dgm:spPr/>
      <dgm:t>
        <a:bodyPr/>
        <a:lstStyle/>
        <a:p>
          <a:endParaRPr lang="en-US"/>
        </a:p>
      </dgm:t>
    </dgm:pt>
    <dgm:pt modelId="{94A5DDEA-B3DF-4E50-8563-C229D6800CF5}">
      <dgm:prSet custT="1"/>
      <dgm:spPr/>
      <dgm:t>
        <a:bodyPr/>
        <a:lstStyle/>
        <a:p>
          <a:r>
            <a:rPr lang="en-US" sz="2700" dirty="0"/>
            <a:t>what are the chances of developing the disease if </a:t>
          </a:r>
          <a:r>
            <a:rPr lang="en-US" sz="2400" dirty="0"/>
            <a:t>exposure</a:t>
          </a:r>
          <a:r>
            <a:rPr lang="en-US" sz="2700" dirty="0"/>
            <a:t>   (R/F) is present and if the Exposure was not present!                       </a:t>
          </a:r>
        </a:p>
      </dgm:t>
    </dgm:pt>
    <dgm:pt modelId="{8D3B46AF-799B-4346-B1B7-90DB8E169DCD}" type="parTrans" cxnId="{07515CAA-9E14-47A3-B62A-0BCD9C10CEF2}">
      <dgm:prSet/>
      <dgm:spPr/>
      <dgm:t>
        <a:bodyPr/>
        <a:lstStyle/>
        <a:p>
          <a:endParaRPr lang="en-US"/>
        </a:p>
      </dgm:t>
    </dgm:pt>
    <dgm:pt modelId="{DA5588ED-D5C4-42B0-8B28-7C34165D45AF}" type="sibTrans" cxnId="{07515CAA-9E14-47A3-B62A-0BCD9C10CEF2}">
      <dgm:prSet/>
      <dgm:spPr/>
      <dgm:t>
        <a:bodyPr/>
        <a:lstStyle/>
        <a:p>
          <a:endParaRPr lang="en-US"/>
        </a:p>
      </dgm:t>
    </dgm:pt>
    <dgm:pt modelId="{B8209885-7692-4DE7-B87D-8461E864F89D}">
      <dgm:prSet custT="1"/>
      <dgm:spPr/>
      <dgm:t>
        <a:bodyPr/>
        <a:lstStyle/>
        <a:p>
          <a:r>
            <a:rPr lang="en-US" sz="2700" b="1" dirty="0"/>
            <a:t>Odds of an event</a:t>
          </a:r>
          <a:r>
            <a:rPr lang="en-US" sz="2700" dirty="0"/>
            <a:t> may be defined as</a:t>
          </a:r>
        </a:p>
        <a:p>
          <a:r>
            <a:rPr lang="en-US" sz="2700" dirty="0"/>
            <a:t>“the ratio of the number of times an event can occur </a:t>
          </a:r>
          <a:r>
            <a:rPr lang="en-US" sz="2400" dirty="0"/>
            <a:t>to</a:t>
          </a:r>
          <a:r>
            <a:rPr lang="en-US" sz="2700" dirty="0"/>
            <a:t> the number of times the event cannot occur”. </a:t>
          </a:r>
        </a:p>
      </dgm:t>
    </dgm:pt>
    <dgm:pt modelId="{94A75142-B0C0-4BD8-93B2-1A6D2C9C26BC}" type="parTrans" cxnId="{6C7A745B-D0B5-4455-981F-0CFA3EB3C68E}">
      <dgm:prSet/>
      <dgm:spPr/>
      <dgm:t>
        <a:bodyPr/>
        <a:lstStyle/>
        <a:p>
          <a:endParaRPr lang="en-US"/>
        </a:p>
      </dgm:t>
    </dgm:pt>
    <dgm:pt modelId="{A8C9F093-DD1D-4BB5-AC90-6F2E65E05A6E}" type="sibTrans" cxnId="{6C7A745B-D0B5-4455-981F-0CFA3EB3C68E}">
      <dgm:prSet/>
      <dgm:spPr/>
      <dgm:t>
        <a:bodyPr/>
        <a:lstStyle/>
        <a:p>
          <a:endParaRPr lang="en-US"/>
        </a:p>
      </dgm:t>
    </dgm:pt>
    <dgm:pt modelId="{4D8EE1B8-47B1-4B08-A089-8C0B0D898390}" type="pres">
      <dgm:prSet presAssocID="{3E3B491C-2486-412E-BA5A-1059BE2AA2D8}" presName="linear" presStyleCnt="0">
        <dgm:presLayoutVars>
          <dgm:animLvl val="lvl"/>
          <dgm:resizeHandles val="exact"/>
        </dgm:presLayoutVars>
      </dgm:prSet>
      <dgm:spPr/>
    </dgm:pt>
    <dgm:pt modelId="{D12997CB-B223-4D5B-B213-2B66A976C855}" type="pres">
      <dgm:prSet presAssocID="{4A5D0498-1DA4-4A18-976C-BA000BE390E1}" presName="parentText" presStyleLbl="node1" presStyleIdx="0" presStyleCnt="3" custScaleY="36813">
        <dgm:presLayoutVars>
          <dgm:chMax val="0"/>
          <dgm:bulletEnabled val="1"/>
        </dgm:presLayoutVars>
      </dgm:prSet>
      <dgm:spPr/>
    </dgm:pt>
    <dgm:pt modelId="{B8F06082-2656-40C9-B6DE-C312BBD0093C}" type="pres">
      <dgm:prSet presAssocID="{60F3CF80-9C30-4465-9B6E-E525CCB0B770}" presName="spacer" presStyleCnt="0"/>
      <dgm:spPr/>
    </dgm:pt>
    <dgm:pt modelId="{FC5CCB94-129C-4361-BC2F-22435F0135BC}" type="pres">
      <dgm:prSet presAssocID="{94A5DDEA-B3DF-4E50-8563-C229D6800CF5}" presName="parentText" presStyleLbl="node1" presStyleIdx="1" presStyleCnt="3">
        <dgm:presLayoutVars>
          <dgm:chMax val="0"/>
          <dgm:bulletEnabled val="1"/>
        </dgm:presLayoutVars>
      </dgm:prSet>
      <dgm:spPr/>
    </dgm:pt>
    <dgm:pt modelId="{DFABFB30-4228-4A5A-89EE-91964BE45403}" type="pres">
      <dgm:prSet presAssocID="{DA5588ED-D5C4-42B0-8B28-7C34165D45AF}" presName="spacer" presStyleCnt="0"/>
      <dgm:spPr/>
    </dgm:pt>
    <dgm:pt modelId="{A2B2059A-4A89-4E4B-943D-4F09BAF578DE}" type="pres">
      <dgm:prSet presAssocID="{B8209885-7692-4DE7-B87D-8461E864F89D}" presName="parentText" presStyleLbl="node1" presStyleIdx="2" presStyleCnt="3">
        <dgm:presLayoutVars>
          <dgm:chMax val="0"/>
          <dgm:bulletEnabled val="1"/>
        </dgm:presLayoutVars>
      </dgm:prSet>
      <dgm:spPr/>
    </dgm:pt>
  </dgm:ptLst>
  <dgm:cxnLst>
    <dgm:cxn modelId="{716F181E-741E-4C33-B9F6-202BE9EC6F0B}" srcId="{3E3B491C-2486-412E-BA5A-1059BE2AA2D8}" destId="{4A5D0498-1DA4-4A18-976C-BA000BE390E1}" srcOrd="0" destOrd="0" parTransId="{7CBE4624-7271-4DA3-8FFF-F02A3D8832AB}" sibTransId="{60F3CF80-9C30-4465-9B6E-E525CCB0B770}"/>
    <dgm:cxn modelId="{7986833C-64D6-4C62-813B-36B148F68688}" type="presOf" srcId="{B8209885-7692-4DE7-B87D-8461E864F89D}" destId="{A2B2059A-4A89-4E4B-943D-4F09BAF578DE}" srcOrd="0" destOrd="0" presId="urn:microsoft.com/office/officeart/2005/8/layout/vList2"/>
    <dgm:cxn modelId="{6C7A745B-D0B5-4455-981F-0CFA3EB3C68E}" srcId="{3E3B491C-2486-412E-BA5A-1059BE2AA2D8}" destId="{B8209885-7692-4DE7-B87D-8461E864F89D}" srcOrd="2" destOrd="0" parTransId="{94A75142-B0C0-4BD8-93B2-1A6D2C9C26BC}" sibTransId="{A8C9F093-DD1D-4BB5-AC90-6F2E65E05A6E}"/>
    <dgm:cxn modelId="{900F85A5-42ED-44DE-883A-9EFCFD776285}" type="presOf" srcId="{3E3B491C-2486-412E-BA5A-1059BE2AA2D8}" destId="{4D8EE1B8-47B1-4B08-A089-8C0B0D898390}" srcOrd="0" destOrd="0" presId="urn:microsoft.com/office/officeart/2005/8/layout/vList2"/>
    <dgm:cxn modelId="{07515CAA-9E14-47A3-B62A-0BCD9C10CEF2}" srcId="{3E3B491C-2486-412E-BA5A-1059BE2AA2D8}" destId="{94A5DDEA-B3DF-4E50-8563-C229D6800CF5}" srcOrd="1" destOrd="0" parTransId="{8D3B46AF-799B-4346-B1B7-90DB8E169DCD}" sibTransId="{DA5588ED-D5C4-42B0-8B28-7C34165D45AF}"/>
    <dgm:cxn modelId="{6491D9AD-38D8-42CC-8169-A92AF8D3B4A7}" type="presOf" srcId="{94A5DDEA-B3DF-4E50-8563-C229D6800CF5}" destId="{FC5CCB94-129C-4361-BC2F-22435F0135BC}" srcOrd="0" destOrd="0" presId="urn:microsoft.com/office/officeart/2005/8/layout/vList2"/>
    <dgm:cxn modelId="{536598E1-E531-4BBE-A0CB-BCD0F7DC4533}" type="presOf" srcId="{4A5D0498-1DA4-4A18-976C-BA000BE390E1}" destId="{D12997CB-B223-4D5B-B213-2B66A976C855}" srcOrd="0" destOrd="0" presId="urn:microsoft.com/office/officeart/2005/8/layout/vList2"/>
    <dgm:cxn modelId="{86972D9E-5CED-4D9F-B696-FDBFFF39867F}" type="presParOf" srcId="{4D8EE1B8-47B1-4B08-A089-8C0B0D898390}" destId="{D12997CB-B223-4D5B-B213-2B66A976C855}" srcOrd="0" destOrd="0" presId="urn:microsoft.com/office/officeart/2005/8/layout/vList2"/>
    <dgm:cxn modelId="{2CA045DF-22FA-4AF0-B70E-1FE945BA4530}" type="presParOf" srcId="{4D8EE1B8-47B1-4B08-A089-8C0B0D898390}" destId="{B8F06082-2656-40C9-B6DE-C312BBD0093C}" srcOrd="1" destOrd="0" presId="urn:microsoft.com/office/officeart/2005/8/layout/vList2"/>
    <dgm:cxn modelId="{8B16528D-39F7-4A2E-9D7E-0F488632E9C8}" type="presParOf" srcId="{4D8EE1B8-47B1-4B08-A089-8C0B0D898390}" destId="{FC5CCB94-129C-4361-BC2F-22435F0135BC}" srcOrd="2" destOrd="0" presId="urn:microsoft.com/office/officeart/2005/8/layout/vList2"/>
    <dgm:cxn modelId="{7C08490C-7D03-4747-B9B0-F938E6A46810}" type="presParOf" srcId="{4D8EE1B8-47B1-4B08-A089-8C0B0D898390}" destId="{DFABFB30-4228-4A5A-89EE-91964BE45403}" srcOrd="3" destOrd="0" presId="urn:microsoft.com/office/officeart/2005/8/layout/vList2"/>
    <dgm:cxn modelId="{75FD0F1E-996E-4D68-8CA7-416C336DAA18}" type="presParOf" srcId="{4D8EE1B8-47B1-4B08-A089-8C0B0D898390}" destId="{A2B2059A-4A89-4E4B-943D-4F09BAF578DE}"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7C196B6-226B-40EB-823A-DB112B4833DD}"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FC5C2EEB-66CD-4D60-915F-75766DF78E64}">
      <dgm:prSet custT="1"/>
      <dgm:spPr/>
      <dgm:t>
        <a:bodyPr/>
        <a:lstStyle/>
        <a:p>
          <a:r>
            <a:rPr lang="en-US" sz="2400" b="1" dirty="0"/>
            <a:t>If OR =1</a:t>
          </a:r>
          <a:r>
            <a:rPr lang="en-US" sz="2400" dirty="0"/>
            <a:t> chance of developing the disease with and without exposure is 1 or equal which means, there is no association</a:t>
          </a:r>
        </a:p>
      </dgm:t>
    </dgm:pt>
    <dgm:pt modelId="{0E9F4498-4369-48C3-ADA5-9E17D3C09F46}" type="parTrans" cxnId="{583EC870-DD75-49E7-9B70-AF5D8D8918A4}">
      <dgm:prSet/>
      <dgm:spPr/>
      <dgm:t>
        <a:bodyPr/>
        <a:lstStyle/>
        <a:p>
          <a:endParaRPr lang="en-US" sz="2400"/>
        </a:p>
      </dgm:t>
    </dgm:pt>
    <dgm:pt modelId="{22454882-BF29-4061-8CA8-92A9468C3CB3}" type="sibTrans" cxnId="{583EC870-DD75-49E7-9B70-AF5D8D8918A4}">
      <dgm:prSet/>
      <dgm:spPr/>
      <dgm:t>
        <a:bodyPr/>
        <a:lstStyle/>
        <a:p>
          <a:endParaRPr lang="en-US" sz="2400"/>
        </a:p>
      </dgm:t>
    </dgm:pt>
    <dgm:pt modelId="{4B49DCA9-6279-4DB1-B91A-6AA6485FF760}">
      <dgm:prSet custT="1"/>
      <dgm:spPr/>
      <dgm:t>
        <a:bodyPr/>
        <a:lstStyle/>
        <a:p>
          <a:r>
            <a:rPr lang="en-US" sz="2400" b="1" dirty="0"/>
            <a:t>If OR = 3 </a:t>
          </a:r>
          <a:r>
            <a:rPr lang="en-US" sz="2400" dirty="0"/>
            <a:t> those who are exposed to RF are three times at higher risk of developing the disease, then those who are not exposed (who are at 1time risk). 200% high                                                                      </a:t>
          </a:r>
        </a:p>
      </dgm:t>
    </dgm:pt>
    <dgm:pt modelId="{58078C29-DD6C-44F6-A778-A6075BD4FBA6}" type="parTrans" cxnId="{C8EB56A4-7AB0-4C62-9F25-DE090AA51824}">
      <dgm:prSet/>
      <dgm:spPr/>
      <dgm:t>
        <a:bodyPr/>
        <a:lstStyle/>
        <a:p>
          <a:endParaRPr lang="en-US" sz="2400"/>
        </a:p>
      </dgm:t>
    </dgm:pt>
    <dgm:pt modelId="{F59B6BA6-33A6-400A-94CA-36C27076AFD2}" type="sibTrans" cxnId="{C8EB56A4-7AB0-4C62-9F25-DE090AA51824}">
      <dgm:prSet/>
      <dgm:spPr/>
      <dgm:t>
        <a:bodyPr/>
        <a:lstStyle/>
        <a:p>
          <a:endParaRPr lang="en-US" sz="2400"/>
        </a:p>
      </dgm:t>
    </dgm:pt>
    <dgm:pt modelId="{84ED8273-1100-4FC8-8D68-87F7CFA5B27C}">
      <dgm:prSet custT="1"/>
      <dgm:spPr/>
      <dgm:t>
        <a:bodyPr/>
        <a:lstStyle/>
        <a:p>
          <a:r>
            <a:rPr lang="en-US" sz="2400" b="1"/>
            <a:t>If OR = less than 1 like 0.75  </a:t>
          </a:r>
          <a:r>
            <a:rPr lang="en-US" sz="2400"/>
            <a:t>means this link has a protective effect .i.e. those who are exposed are 0.25 (25%) times at lower risk of developing the disease, then those who are exposed. </a:t>
          </a:r>
        </a:p>
      </dgm:t>
    </dgm:pt>
    <dgm:pt modelId="{69DDD23C-BFD1-4209-81F9-156A1F523169}" type="parTrans" cxnId="{59B9DFB5-D234-452E-A651-AD9BABB3E39D}">
      <dgm:prSet/>
      <dgm:spPr/>
      <dgm:t>
        <a:bodyPr/>
        <a:lstStyle/>
        <a:p>
          <a:endParaRPr lang="en-US" sz="2400"/>
        </a:p>
      </dgm:t>
    </dgm:pt>
    <dgm:pt modelId="{ABC01F69-3237-40B2-8801-4605BD4844FD}" type="sibTrans" cxnId="{59B9DFB5-D234-452E-A651-AD9BABB3E39D}">
      <dgm:prSet/>
      <dgm:spPr/>
      <dgm:t>
        <a:bodyPr/>
        <a:lstStyle/>
        <a:p>
          <a:endParaRPr lang="en-US" sz="2400"/>
        </a:p>
      </dgm:t>
    </dgm:pt>
    <dgm:pt modelId="{674B4CCD-E936-4882-AB4F-7F3A67F4393F}" type="pres">
      <dgm:prSet presAssocID="{D7C196B6-226B-40EB-823A-DB112B4833DD}" presName="root" presStyleCnt="0">
        <dgm:presLayoutVars>
          <dgm:dir/>
          <dgm:resizeHandles val="exact"/>
        </dgm:presLayoutVars>
      </dgm:prSet>
      <dgm:spPr/>
    </dgm:pt>
    <dgm:pt modelId="{47F04041-46E0-42F7-B716-1660A47B41F4}" type="pres">
      <dgm:prSet presAssocID="{FC5C2EEB-66CD-4D60-915F-75766DF78E64}" presName="compNode" presStyleCnt="0"/>
      <dgm:spPr/>
    </dgm:pt>
    <dgm:pt modelId="{1DDC39BE-40BA-4ECC-B447-3421A8BEEA7D}" type="pres">
      <dgm:prSet presAssocID="{FC5C2EEB-66CD-4D60-915F-75766DF78E64}" presName="bgRect" presStyleLbl="bgShp" presStyleIdx="0" presStyleCnt="3"/>
      <dgm:spPr/>
    </dgm:pt>
    <dgm:pt modelId="{8CB47F9F-51C9-45D2-8115-49B4DC622941}" type="pres">
      <dgm:prSet presAssocID="{FC5C2EEB-66CD-4D60-915F-75766DF78E64}"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NA"/>
        </a:ext>
      </dgm:extLst>
    </dgm:pt>
    <dgm:pt modelId="{9C59FADB-947E-42B0-8539-43DB370678D8}" type="pres">
      <dgm:prSet presAssocID="{FC5C2EEB-66CD-4D60-915F-75766DF78E64}" presName="spaceRect" presStyleCnt="0"/>
      <dgm:spPr/>
    </dgm:pt>
    <dgm:pt modelId="{8F89CD3D-2800-418A-A813-1E7C20A4E84B}" type="pres">
      <dgm:prSet presAssocID="{FC5C2EEB-66CD-4D60-915F-75766DF78E64}" presName="parTx" presStyleLbl="revTx" presStyleIdx="0" presStyleCnt="3">
        <dgm:presLayoutVars>
          <dgm:chMax val="0"/>
          <dgm:chPref val="0"/>
        </dgm:presLayoutVars>
      </dgm:prSet>
      <dgm:spPr/>
    </dgm:pt>
    <dgm:pt modelId="{51048C9B-E58B-44D7-89DB-1D12FCF4DDDC}" type="pres">
      <dgm:prSet presAssocID="{22454882-BF29-4061-8CA8-92A9468C3CB3}" presName="sibTrans" presStyleCnt="0"/>
      <dgm:spPr/>
    </dgm:pt>
    <dgm:pt modelId="{0F0C6CF8-2847-4EF6-A8CB-9A2B9034E860}" type="pres">
      <dgm:prSet presAssocID="{4B49DCA9-6279-4DB1-B91A-6AA6485FF760}" presName="compNode" presStyleCnt="0"/>
      <dgm:spPr/>
    </dgm:pt>
    <dgm:pt modelId="{A5E71CF0-DB8E-4A48-9177-0BA56A1B826D}" type="pres">
      <dgm:prSet presAssocID="{4B49DCA9-6279-4DB1-B91A-6AA6485FF760}" presName="bgRect" presStyleLbl="bgShp" presStyleIdx="1" presStyleCnt="3"/>
      <dgm:spPr/>
    </dgm:pt>
    <dgm:pt modelId="{8A73028A-936A-4431-8D33-A587A11C32FB}" type="pres">
      <dgm:prSet presAssocID="{4B49DCA9-6279-4DB1-B91A-6AA6485FF760}"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Kidney"/>
        </a:ext>
      </dgm:extLst>
    </dgm:pt>
    <dgm:pt modelId="{9C12869D-BAB0-4535-8D0A-1F4408EF6A55}" type="pres">
      <dgm:prSet presAssocID="{4B49DCA9-6279-4DB1-B91A-6AA6485FF760}" presName="spaceRect" presStyleCnt="0"/>
      <dgm:spPr/>
    </dgm:pt>
    <dgm:pt modelId="{E6FA6DE7-F94A-481C-A932-ED02727D96DD}" type="pres">
      <dgm:prSet presAssocID="{4B49DCA9-6279-4DB1-B91A-6AA6485FF760}" presName="parTx" presStyleLbl="revTx" presStyleIdx="1" presStyleCnt="3">
        <dgm:presLayoutVars>
          <dgm:chMax val="0"/>
          <dgm:chPref val="0"/>
        </dgm:presLayoutVars>
      </dgm:prSet>
      <dgm:spPr/>
    </dgm:pt>
    <dgm:pt modelId="{C4093EA3-E466-4189-ACBA-CD1DF3FBD948}" type="pres">
      <dgm:prSet presAssocID="{F59B6BA6-33A6-400A-94CA-36C27076AFD2}" presName="sibTrans" presStyleCnt="0"/>
      <dgm:spPr/>
    </dgm:pt>
    <dgm:pt modelId="{6B0E6CF3-F0A6-44F5-8A13-E5C9163642C6}" type="pres">
      <dgm:prSet presAssocID="{84ED8273-1100-4FC8-8D68-87F7CFA5B27C}" presName="compNode" presStyleCnt="0"/>
      <dgm:spPr/>
    </dgm:pt>
    <dgm:pt modelId="{428318C9-B3AB-43ED-87E0-184DC592F25A}" type="pres">
      <dgm:prSet presAssocID="{84ED8273-1100-4FC8-8D68-87F7CFA5B27C}" presName="bgRect" presStyleLbl="bgShp" presStyleIdx="2" presStyleCnt="3"/>
      <dgm:spPr/>
    </dgm:pt>
    <dgm:pt modelId="{0F7C2F20-D001-4F30-AAF9-982D674B1417}" type="pres">
      <dgm:prSet presAssocID="{84ED8273-1100-4FC8-8D68-87F7CFA5B27C}"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Irritant"/>
        </a:ext>
      </dgm:extLst>
    </dgm:pt>
    <dgm:pt modelId="{906D6510-6887-4879-A3E9-99600BB5A4FE}" type="pres">
      <dgm:prSet presAssocID="{84ED8273-1100-4FC8-8D68-87F7CFA5B27C}" presName="spaceRect" presStyleCnt="0"/>
      <dgm:spPr/>
    </dgm:pt>
    <dgm:pt modelId="{0785504F-CC64-4B88-A5D8-941460C7F78B}" type="pres">
      <dgm:prSet presAssocID="{84ED8273-1100-4FC8-8D68-87F7CFA5B27C}" presName="parTx" presStyleLbl="revTx" presStyleIdx="2" presStyleCnt="3">
        <dgm:presLayoutVars>
          <dgm:chMax val="0"/>
          <dgm:chPref val="0"/>
        </dgm:presLayoutVars>
      </dgm:prSet>
      <dgm:spPr/>
    </dgm:pt>
  </dgm:ptLst>
  <dgm:cxnLst>
    <dgm:cxn modelId="{3C20A02D-CE6A-4B8A-9FE8-A5EFE3E50A89}" type="presOf" srcId="{4B49DCA9-6279-4DB1-B91A-6AA6485FF760}" destId="{E6FA6DE7-F94A-481C-A932-ED02727D96DD}" srcOrd="0" destOrd="0" presId="urn:microsoft.com/office/officeart/2018/2/layout/IconVerticalSolidList"/>
    <dgm:cxn modelId="{D9AA3D5C-21FA-4EB1-914A-4CF13AF53BE4}" type="presOf" srcId="{FC5C2EEB-66CD-4D60-915F-75766DF78E64}" destId="{8F89CD3D-2800-418A-A813-1E7C20A4E84B}" srcOrd="0" destOrd="0" presId="urn:microsoft.com/office/officeart/2018/2/layout/IconVerticalSolidList"/>
    <dgm:cxn modelId="{583EC870-DD75-49E7-9B70-AF5D8D8918A4}" srcId="{D7C196B6-226B-40EB-823A-DB112B4833DD}" destId="{FC5C2EEB-66CD-4D60-915F-75766DF78E64}" srcOrd="0" destOrd="0" parTransId="{0E9F4498-4369-48C3-ADA5-9E17D3C09F46}" sibTransId="{22454882-BF29-4061-8CA8-92A9468C3CB3}"/>
    <dgm:cxn modelId="{256BD359-AEDD-457F-BEA8-A5005E090F83}" type="presOf" srcId="{84ED8273-1100-4FC8-8D68-87F7CFA5B27C}" destId="{0785504F-CC64-4B88-A5D8-941460C7F78B}" srcOrd="0" destOrd="0" presId="urn:microsoft.com/office/officeart/2018/2/layout/IconVerticalSolidList"/>
    <dgm:cxn modelId="{C8EB56A4-7AB0-4C62-9F25-DE090AA51824}" srcId="{D7C196B6-226B-40EB-823A-DB112B4833DD}" destId="{4B49DCA9-6279-4DB1-B91A-6AA6485FF760}" srcOrd="1" destOrd="0" parTransId="{58078C29-DD6C-44F6-A778-A6075BD4FBA6}" sibTransId="{F59B6BA6-33A6-400A-94CA-36C27076AFD2}"/>
    <dgm:cxn modelId="{F16A4DA5-D5EC-4755-ACB0-A963FA8B4A52}" type="presOf" srcId="{D7C196B6-226B-40EB-823A-DB112B4833DD}" destId="{674B4CCD-E936-4882-AB4F-7F3A67F4393F}" srcOrd="0" destOrd="0" presId="urn:microsoft.com/office/officeart/2018/2/layout/IconVerticalSolidList"/>
    <dgm:cxn modelId="{59B9DFB5-D234-452E-A651-AD9BABB3E39D}" srcId="{D7C196B6-226B-40EB-823A-DB112B4833DD}" destId="{84ED8273-1100-4FC8-8D68-87F7CFA5B27C}" srcOrd="2" destOrd="0" parTransId="{69DDD23C-BFD1-4209-81F9-156A1F523169}" sibTransId="{ABC01F69-3237-40B2-8801-4605BD4844FD}"/>
    <dgm:cxn modelId="{95E1797C-B8E7-4C9E-A9BE-A1C85EC9C398}" type="presParOf" srcId="{674B4CCD-E936-4882-AB4F-7F3A67F4393F}" destId="{47F04041-46E0-42F7-B716-1660A47B41F4}" srcOrd="0" destOrd="0" presId="urn:microsoft.com/office/officeart/2018/2/layout/IconVerticalSolidList"/>
    <dgm:cxn modelId="{B8E8EE5D-7375-4648-8BCB-8F25D014F04B}" type="presParOf" srcId="{47F04041-46E0-42F7-B716-1660A47B41F4}" destId="{1DDC39BE-40BA-4ECC-B447-3421A8BEEA7D}" srcOrd="0" destOrd="0" presId="urn:microsoft.com/office/officeart/2018/2/layout/IconVerticalSolidList"/>
    <dgm:cxn modelId="{705C1C04-8480-4E9C-A49A-E677CDEAB273}" type="presParOf" srcId="{47F04041-46E0-42F7-B716-1660A47B41F4}" destId="{8CB47F9F-51C9-45D2-8115-49B4DC622941}" srcOrd="1" destOrd="0" presId="urn:microsoft.com/office/officeart/2018/2/layout/IconVerticalSolidList"/>
    <dgm:cxn modelId="{732BDB6C-900B-440A-B76E-2563D1E4FFD8}" type="presParOf" srcId="{47F04041-46E0-42F7-B716-1660A47B41F4}" destId="{9C59FADB-947E-42B0-8539-43DB370678D8}" srcOrd="2" destOrd="0" presId="urn:microsoft.com/office/officeart/2018/2/layout/IconVerticalSolidList"/>
    <dgm:cxn modelId="{E281BFCC-9E8F-43B0-91D2-DAD075A8A2F3}" type="presParOf" srcId="{47F04041-46E0-42F7-B716-1660A47B41F4}" destId="{8F89CD3D-2800-418A-A813-1E7C20A4E84B}" srcOrd="3" destOrd="0" presId="urn:microsoft.com/office/officeart/2018/2/layout/IconVerticalSolidList"/>
    <dgm:cxn modelId="{B3733F3C-07AC-4478-A916-302E5A7689DC}" type="presParOf" srcId="{674B4CCD-E936-4882-AB4F-7F3A67F4393F}" destId="{51048C9B-E58B-44D7-89DB-1D12FCF4DDDC}" srcOrd="1" destOrd="0" presId="urn:microsoft.com/office/officeart/2018/2/layout/IconVerticalSolidList"/>
    <dgm:cxn modelId="{60E8BB31-2DF1-4826-969D-B19AD6B8CA3D}" type="presParOf" srcId="{674B4CCD-E936-4882-AB4F-7F3A67F4393F}" destId="{0F0C6CF8-2847-4EF6-A8CB-9A2B9034E860}" srcOrd="2" destOrd="0" presId="urn:microsoft.com/office/officeart/2018/2/layout/IconVerticalSolidList"/>
    <dgm:cxn modelId="{B74A0B95-1556-41E6-AFE8-A8BDB3B94A11}" type="presParOf" srcId="{0F0C6CF8-2847-4EF6-A8CB-9A2B9034E860}" destId="{A5E71CF0-DB8E-4A48-9177-0BA56A1B826D}" srcOrd="0" destOrd="0" presId="urn:microsoft.com/office/officeart/2018/2/layout/IconVerticalSolidList"/>
    <dgm:cxn modelId="{02706927-4039-45A2-B9C9-A9B9CED5C643}" type="presParOf" srcId="{0F0C6CF8-2847-4EF6-A8CB-9A2B9034E860}" destId="{8A73028A-936A-4431-8D33-A587A11C32FB}" srcOrd="1" destOrd="0" presId="urn:microsoft.com/office/officeart/2018/2/layout/IconVerticalSolidList"/>
    <dgm:cxn modelId="{87B80FD3-CFBB-4F34-8A81-78DDF7FECDBD}" type="presParOf" srcId="{0F0C6CF8-2847-4EF6-A8CB-9A2B9034E860}" destId="{9C12869D-BAB0-4535-8D0A-1F4408EF6A55}" srcOrd="2" destOrd="0" presId="urn:microsoft.com/office/officeart/2018/2/layout/IconVerticalSolidList"/>
    <dgm:cxn modelId="{EAB02F16-A1B4-4B0C-BABC-261172D4F4D3}" type="presParOf" srcId="{0F0C6CF8-2847-4EF6-A8CB-9A2B9034E860}" destId="{E6FA6DE7-F94A-481C-A932-ED02727D96DD}" srcOrd="3" destOrd="0" presId="urn:microsoft.com/office/officeart/2018/2/layout/IconVerticalSolidList"/>
    <dgm:cxn modelId="{94338BDB-547E-4E1E-A73E-305077E28E16}" type="presParOf" srcId="{674B4CCD-E936-4882-AB4F-7F3A67F4393F}" destId="{C4093EA3-E466-4189-ACBA-CD1DF3FBD948}" srcOrd="3" destOrd="0" presId="urn:microsoft.com/office/officeart/2018/2/layout/IconVerticalSolidList"/>
    <dgm:cxn modelId="{8972E0DB-C2D2-42D7-828B-4AA91FD8B536}" type="presParOf" srcId="{674B4CCD-E936-4882-AB4F-7F3A67F4393F}" destId="{6B0E6CF3-F0A6-44F5-8A13-E5C9163642C6}" srcOrd="4" destOrd="0" presId="urn:microsoft.com/office/officeart/2018/2/layout/IconVerticalSolidList"/>
    <dgm:cxn modelId="{A4EF64B2-06C0-4474-85BB-441E0E07C899}" type="presParOf" srcId="{6B0E6CF3-F0A6-44F5-8A13-E5C9163642C6}" destId="{428318C9-B3AB-43ED-87E0-184DC592F25A}" srcOrd="0" destOrd="0" presId="urn:microsoft.com/office/officeart/2018/2/layout/IconVerticalSolidList"/>
    <dgm:cxn modelId="{E179785A-CE42-47CD-B085-EB8DD9D1DABE}" type="presParOf" srcId="{6B0E6CF3-F0A6-44F5-8A13-E5C9163642C6}" destId="{0F7C2F20-D001-4F30-AAF9-982D674B1417}" srcOrd="1" destOrd="0" presId="urn:microsoft.com/office/officeart/2018/2/layout/IconVerticalSolidList"/>
    <dgm:cxn modelId="{D2875C53-BDCD-42EE-AEDF-92BB86104C28}" type="presParOf" srcId="{6B0E6CF3-F0A6-44F5-8A13-E5C9163642C6}" destId="{906D6510-6887-4879-A3E9-99600BB5A4FE}" srcOrd="2" destOrd="0" presId="urn:microsoft.com/office/officeart/2018/2/layout/IconVerticalSolidList"/>
    <dgm:cxn modelId="{7A8C1F0A-DBA0-4F40-874B-5842C502BE04}" type="presParOf" srcId="{6B0E6CF3-F0A6-44F5-8A13-E5C9163642C6}" destId="{0785504F-CC64-4B88-A5D8-941460C7F78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0961AAE-F149-4F58-8CC1-0B0A6081809D}"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66090F2F-3D1B-4A21-B748-C24D9CD41837}">
      <dgm:prSe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400" dirty="0"/>
            <a:t>It is Ratio between the two odds.</a:t>
          </a:r>
        </a:p>
        <a:p>
          <a:pPr marL="0" marR="0" lvl="0" indent="0" defTabSz="914400" eaLnBrk="1" fontAlgn="auto" latinLnBrk="0" hangingPunct="1">
            <a:lnSpc>
              <a:spcPct val="100000"/>
            </a:lnSpc>
            <a:spcBef>
              <a:spcPts val="0"/>
            </a:spcBef>
            <a:spcAft>
              <a:spcPts val="0"/>
            </a:spcAft>
            <a:buClrTx/>
            <a:buSzTx/>
            <a:buFontTx/>
            <a:buNone/>
            <a:tabLst/>
            <a:defRPr/>
          </a:pPr>
          <a:r>
            <a:rPr lang="en-US" sz="1600" dirty="0"/>
            <a:t>(ratio of an event is obtained by dividing one quantity with other quantity)</a:t>
          </a:r>
        </a:p>
      </dgm:t>
    </dgm:pt>
    <dgm:pt modelId="{CFE2996C-4929-430F-B5EB-FA4B815B88D0}" type="parTrans" cxnId="{B715F58A-BDDE-4C75-B23C-9B98A2969633}">
      <dgm:prSet/>
      <dgm:spPr/>
      <dgm:t>
        <a:bodyPr/>
        <a:lstStyle/>
        <a:p>
          <a:endParaRPr lang="en-US"/>
        </a:p>
      </dgm:t>
    </dgm:pt>
    <dgm:pt modelId="{23AC5271-DA4F-4455-BDD9-5C3C22A9307B}" type="sibTrans" cxnId="{B715F58A-BDDE-4C75-B23C-9B98A2969633}">
      <dgm:prSet/>
      <dgm:spPr/>
      <dgm:t>
        <a:bodyPr/>
        <a:lstStyle/>
        <a:p>
          <a:endParaRPr lang="en-US"/>
        </a:p>
      </dgm:t>
    </dgm:pt>
    <dgm:pt modelId="{38637E09-5BFA-4C21-BC3A-AD48D04EEC79}">
      <dgm:prSe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b="1" dirty="0">
              <a:solidFill>
                <a:schemeClr val="tx1"/>
              </a:solidFill>
            </a:rPr>
            <a:t>(one odd): </a:t>
          </a:r>
          <a:r>
            <a:rPr lang="en-US" dirty="0">
              <a:solidFill>
                <a:schemeClr val="tx1"/>
              </a:solidFill>
            </a:rPr>
            <a:t>It is Ratio that the cases were exposed to the R/F (a/c) to the odd that the control were exposed to the R/F (b/d) </a:t>
          </a:r>
          <a:r>
            <a:rPr lang="en-US" b="1" dirty="0">
              <a:solidFill>
                <a:schemeClr val="tx1"/>
              </a:solidFill>
            </a:rPr>
            <a:t>(2</a:t>
          </a:r>
          <a:r>
            <a:rPr lang="en-US" b="1" baseline="30000" dirty="0">
              <a:solidFill>
                <a:schemeClr val="tx1"/>
              </a:solidFill>
            </a:rPr>
            <a:t>nd</a:t>
          </a:r>
          <a:r>
            <a:rPr lang="en-US" b="1" dirty="0">
              <a:solidFill>
                <a:schemeClr val="tx1"/>
              </a:solidFill>
            </a:rPr>
            <a:t> odd).</a:t>
          </a:r>
          <a:endParaRPr lang="en-US" dirty="0">
            <a:solidFill>
              <a:schemeClr val="tx1"/>
            </a:solidFill>
          </a:endParaRPr>
        </a:p>
        <a:p>
          <a:endParaRPr lang="en-US" dirty="0"/>
        </a:p>
      </dgm:t>
    </dgm:pt>
    <dgm:pt modelId="{3F7CAA15-3860-4097-B9E0-F22DB0E6B6A5}" type="parTrans" cxnId="{9495533D-D0F0-48CC-A7B1-C468A2529CF5}">
      <dgm:prSet/>
      <dgm:spPr/>
      <dgm:t>
        <a:bodyPr/>
        <a:lstStyle/>
        <a:p>
          <a:endParaRPr lang="en-US"/>
        </a:p>
      </dgm:t>
    </dgm:pt>
    <dgm:pt modelId="{8050AA2E-B2D0-44A1-B0BD-41CD13F1367B}" type="sibTrans" cxnId="{9495533D-D0F0-48CC-A7B1-C468A2529CF5}">
      <dgm:prSet/>
      <dgm:spPr/>
      <dgm:t>
        <a:bodyPr/>
        <a:lstStyle/>
        <a:p>
          <a:endParaRPr lang="en-US"/>
        </a:p>
      </dgm:t>
    </dgm:pt>
    <dgm:pt modelId="{9116D104-4EFA-49D5-95AE-4A59A4F430FF}">
      <dgm:prSe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000" dirty="0">
              <a:solidFill>
                <a:srgbClr val="002060"/>
              </a:solidFill>
            </a:rPr>
            <a:t>Is a direct  measure of strength of association b/w an exposure (RF) and outcome (Disease)</a:t>
          </a:r>
        </a:p>
        <a:p>
          <a:endParaRPr lang="en-US" sz="2000" dirty="0">
            <a:solidFill>
              <a:srgbClr val="002060"/>
            </a:solidFill>
          </a:endParaRPr>
        </a:p>
      </dgm:t>
    </dgm:pt>
    <dgm:pt modelId="{99107A47-8D9B-41C5-A181-468E88A872EE}" type="parTrans" cxnId="{DFBE770B-2D2B-4F89-B23D-1428275981E6}">
      <dgm:prSet/>
      <dgm:spPr/>
      <dgm:t>
        <a:bodyPr/>
        <a:lstStyle/>
        <a:p>
          <a:endParaRPr lang="en-US"/>
        </a:p>
      </dgm:t>
    </dgm:pt>
    <dgm:pt modelId="{3EDDD4CE-3C37-4D2D-87C6-FA798D2D6384}" type="sibTrans" cxnId="{DFBE770B-2D2B-4F89-B23D-1428275981E6}">
      <dgm:prSet/>
      <dgm:spPr/>
      <dgm:t>
        <a:bodyPr/>
        <a:lstStyle/>
        <a:p>
          <a:endParaRPr lang="en-US"/>
        </a:p>
      </dgm:t>
    </dgm:pt>
    <dgm:pt modelId="{C5E6E624-8AAE-45F0-A9B2-32F39D55A293}">
      <dgm:prSet custT="1"/>
      <dgm:spPr/>
      <dgm:t>
        <a:bodyPr/>
        <a:lstStyle/>
        <a:p>
          <a:r>
            <a:rPr lang="en-US" sz="2000" b="1" dirty="0"/>
            <a:t>It is an estimation of Relative risk.</a:t>
          </a:r>
        </a:p>
      </dgm:t>
    </dgm:pt>
    <dgm:pt modelId="{FC5D2EBB-3EF2-4BD6-99ED-B46A6EAE10A5}" type="parTrans" cxnId="{F2448F72-AB58-4858-8E31-65E09BB43BC3}">
      <dgm:prSet/>
      <dgm:spPr/>
      <dgm:t>
        <a:bodyPr/>
        <a:lstStyle/>
        <a:p>
          <a:endParaRPr lang="en-US"/>
        </a:p>
      </dgm:t>
    </dgm:pt>
    <dgm:pt modelId="{C902190D-9D34-4AED-B4DF-1D9CC47975A9}" type="sibTrans" cxnId="{F2448F72-AB58-4858-8E31-65E09BB43BC3}">
      <dgm:prSet/>
      <dgm:spPr/>
      <dgm:t>
        <a:bodyPr/>
        <a:lstStyle/>
        <a:p>
          <a:endParaRPr lang="en-US"/>
        </a:p>
      </dgm:t>
    </dgm:pt>
    <dgm:pt modelId="{E7403D8B-8D8D-4160-9A93-E7A65AE01814}">
      <dgm:prSet custT="1"/>
      <dgm:spPr/>
      <dgm:t>
        <a:bodyPr/>
        <a:lstStyle/>
        <a:p>
          <a:r>
            <a:rPr lang="en-US" sz="2000" b="1" dirty="0"/>
            <a:t>Cross-product of entries in 2X2 contingency table</a:t>
          </a:r>
        </a:p>
        <a:p>
          <a:r>
            <a:rPr lang="en-US" sz="2000" b="1" dirty="0"/>
            <a:t>(ad/ bd) </a:t>
          </a:r>
          <a:endParaRPr lang="en-US" sz="2000" dirty="0"/>
        </a:p>
      </dgm:t>
    </dgm:pt>
    <dgm:pt modelId="{A94E5D3F-22D3-454E-AA2A-2E66B584734A}" type="parTrans" cxnId="{D9E71E1C-E8FD-4D9B-9602-16A4ECEF1B72}">
      <dgm:prSet/>
      <dgm:spPr/>
      <dgm:t>
        <a:bodyPr/>
        <a:lstStyle/>
        <a:p>
          <a:endParaRPr lang="en-US"/>
        </a:p>
      </dgm:t>
    </dgm:pt>
    <dgm:pt modelId="{D2A34176-0B43-4C92-940B-FDCD9B60CFA2}" type="sibTrans" cxnId="{D9E71E1C-E8FD-4D9B-9602-16A4ECEF1B72}">
      <dgm:prSet/>
      <dgm:spPr/>
      <dgm:t>
        <a:bodyPr/>
        <a:lstStyle/>
        <a:p>
          <a:endParaRPr lang="en-US"/>
        </a:p>
      </dgm:t>
    </dgm:pt>
    <dgm:pt modelId="{FF67CB1B-2963-4312-95AD-30A4510C19CF}">
      <dgm:prSet custT="1"/>
      <dgm:spPr/>
      <dgm:t>
        <a:bodyPr/>
        <a:lstStyle/>
        <a:p>
          <a:pPr algn="ctr"/>
          <a:r>
            <a:rPr lang="en-US" sz="2000" b="1" dirty="0"/>
            <a:t>Three conditions must be fulfilled.</a:t>
          </a:r>
        </a:p>
      </dgm:t>
    </dgm:pt>
    <dgm:pt modelId="{E26434C5-6763-4417-9257-953EC2B68B59}" type="parTrans" cxnId="{988415E6-4D58-48C5-832D-3053A3CFA818}">
      <dgm:prSet/>
      <dgm:spPr/>
      <dgm:t>
        <a:bodyPr/>
        <a:lstStyle/>
        <a:p>
          <a:endParaRPr lang="en-US"/>
        </a:p>
      </dgm:t>
    </dgm:pt>
    <dgm:pt modelId="{28A9E938-D019-49A6-AD73-E8253271E175}" type="sibTrans" cxnId="{988415E6-4D58-48C5-832D-3053A3CFA818}">
      <dgm:prSet/>
      <dgm:spPr/>
      <dgm:t>
        <a:bodyPr/>
        <a:lstStyle/>
        <a:p>
          <a:endParaRPr lang="en-US"/>
        </a:p>
      </dgm:t>
    </dgm:pt>
    <dgm:pt modelId="{5DC88788-C253-46D0-A258-EC6DEE37197B}">
      <dgm:prSet custT="1"/>
      <dgm:spPr/>
      <dgm:t>
        <a:bodyPr/>
        <a:lstStyle/>
        <a:p>
          <a:pPr algn="l"/>
          <a:r>
            <a:rPr lang="en-US" sz="1600" dirty="0">
              <a:solidFill>
                <a:schemeClr val="tx1"/>
              </a:solidFill>
            </a:rPr>
            <a:t>Cases should be representative </a:t>
          </a:r>
        </a:p>
      </dgm:t>
    </dgm:pt>
    <dgm:pt modelId="{B69CE538-B3CA-42A5-A85E-7E46009786CC}" type="parTrans" cxnId="{97CEFD69-BAD5-43D7-BFB4-CA1E4FBB90B9}">
      <dgm:prSet/>
      <dgm:spPr/>
      <dgm:t>
        <a:bodyPr/>
        <a:lstStyle/>
        <a:p>
          <a:endParaRPr lang="en-US"/>
        </a:p>
      </dgm:t>
    </dgm:pt>
    <dgm:pt modelId="{59C412CF-B075-4976-B0EF-B381B1857D8D}" type="sibTrans" cxnId="{97CEFD69-BAD5-43D7-BFB4-CA1E4FBB90B9}">
      <dgm:prSet/>
      <dgm:spPr/>
      <dgm:t>
        <a:bodyPr/>
        <a:lstStyle/>
        <a:p>
          <a:endParaRPr lang="en-US"/>
        </a:p>
      </dgm:t>
    </dgm:pt>
    <dgm:pt modelId="{F6C1B391-C042-42ED-A0E5-C37D7AC85CD2}">
      <dgm:prSet custT="1"/>
      <dgm:spPr/>
      <dgm:t>
        <a:bodyPr/>
        <a:lstStyle/>
        <a:p>
          <a:pPr algn="l"/>
          <a:r>
            <a:rPr lang="en-US" sz="1600" dirty="0">
              <a:solidFill>
                <a:schemeClr val="tx1"/>
              </a:solidFill>
            </a:rPr>
            <a:t>Controls should be representative</a:t>
          </a:r>
        </a:p>
      </dgm:t>
    </dgm:pt>
    <dgm:pt modelId="{4109CB7E-47B5-40DD-AA2E-04167C1A7B6D}" type="parTrans" cxnId="{F8BCEFAD-78B7-4B25-9FE0-2F24043E55DE}">
      <dgm:prSet/>
      <dgm:spPr/>
      <dgm:t>
        <a:bodyPr/>
        <a:lstStyle/>
        <a:p>
          <a:endParaRPr lang="en-US"/>
        </a:p>
      </dgm:t>
    </dgm:pt>
    <dgm:pt modelId="{C63C8600-B464-4C32-8DB9-9258F3F12A25}" type="sibTrans" cxnId="{F8BCEFAD-78B7-4B25-9FE0-2F24043E55DE}">
      <dgm:prSet/>
      <dgm:spPr/>
      <dgm:t>
        <a:bodyPr/>
        <a:lstStyle/>
        <a:p>
          <a:endParaRPr lang="en-US"/>
        </a:p>
      </dgm:t>
    </dgm:pt>
    <dgm:pt modelId="{050E62AE-8A6C-47D3-846E-C123E05AE27D}">
      <dgm:prSet custT="1"/>
      <dgm:spPr/>
      <dgm:t>
        <a:bodyPr/>
        <a:lstStyle/>
        <a:p>
          <a:pPr algn="l"/>
          <a:r>
            <a:rPr lang="en-US" sz="1600" dirty="0">
              <a:solidFill>
                <a:schemeClr val="tx1"/>
              </a:solidFill>
            </a:rPr>
            <a:t>Disease being investigated is a rare one.</a:t>
          </a:r>
        </a:p>
      </dgm:t>
    </dgm:pt>
    <dgm:pt modelId="{59BF3A01-2E37-47D4-95C2-F7158EE429BB}" type="parTrans" cxnId="{1E08E430-CC9B-476E-833C-9198C31FD19C}">
      <dgm:prSet/>
      <dgm:spPr/>
      <dgm:t>
        <a:bodyPr/>
        <a:lstStyle/>
        <a:p>
          <a:endParaRPr lang="en-US"/>
        </a:p>
      </dgm:t>
    </dgm:pt>
    <dgm:pt modelId="{DC3E7C6A-7F9C-4BCF-AE46-2D6E329A70EC}" type="sibTrans" cxnId="{1E08E430-CC9B-476E-833C-9198C31FD19C}">
      <dgm:prSet/>
      <dgm:spPr/>
      <dgm:t>
        <a:bodyPr/>
        <a:lstStyle/>
        <a:p>
          <a:endParaRPr lang="en-US"/>
        </a:p>
      </dgm:t>
    </dgm:pt>
    <dgm:pt modelId="{B2E3159C-5FA0-40BC-AE7D-49E1B46631FA}" type="pres">
      <dgm:prSet presAssocID="{10961AAE-F149-4F58-8CC1-0B0A6081809D}" presName="diagram" presStyleCnt="0">
        <dgm:presLayoutVars>
          <dgm:dir/>
          <dgm:resizeHandles val="exact"/>
        </dgm:presLayoutVars>
      </dgm:prSet>
      <dgm:spPr/>
    </dgm:pt>
    <dgm:pt modelId="{ED3CAAEC-9E8F-43DF-BA23-BFACE55FC828}" type="pres">
      <dgm:prSet presAssocID="{66090F2F-3D1B-4A21-B748-C24D9CD41837}" presName="node" presStyleLbl="node1" presStyleIdx="0" presStyleCnt="6">
        <dgm:presLayoutVars>
          <dgm:bulletEnabled val="1"/>
        </dgm:presLayoutVars>
      </dgm:prSet>
      <dgm:spPr/>
    </dgm:pt>
    <dgm:pt modelId="{D54A417C-3871-4BAE-9C5E-00FC7277392A}" type="pres">
      <dgm:prSet presAssocID="{23AC5271-DA4F-4455-BDD9-5C3C22A9307B}" presName="sibTrans" presStyleCnt="0"/>
      <dgm:spPr/>
    </dgm:pt>
    <dgm:pt modelId="{B45FAB97-55B0-42D1-801A-E9199EC762C7}" type="pres">
      <dgm:prSet presAssocID="{38637E09-5BFA-4C21-BC3A-AD48D04EEC79}" presName="node" presStyleLbl="node1" presStyleIdx="1" presStyleCnt="6">
        <dgm:presLayoutVars>
          <dgm:bulletEnabled val="1"/>
        </dgm:presLayoutVars>
      </dgm:prSet>
      <dgm:spPr/>
    </dgm:pt>
    <dgm:pt modelId="{E11D1AA9-6CE5-40F2-8FAD-438219B67DA0}" type="pres">
      <dgm:prSet presAssocID="{8050AA2E-B2D0-44A1-B0BD-41CD13F1367B}" presName="sibTrans" presStyleCnt="0"/>
      <dgm:spPr/>
    </dgm:pt>
    <dgm:pt modelId="{251BF0A0-525D-4DF4-8DCD-857916CA3614}" type="pres">
      <dgm:prSet presAssocID="{9116D104-4EFA-49D5-95AE-4A59A4F430FF}" presName="node" presStyleLbl="node1" presStyleIdx="2" presStyleCnt="6" custLinFactNeighborY="321">
        <dgm:presLayoutVars>
          <dgm:bulletEnabled val="1"/>
        </dgm:presLayoutVars>
      </dgm:prSet>
      <dgm:spPr/>
    </dgm:pt>
    <dgm:pt modelId="{B87A8C6D-2930-4630-9AE0-1DD8425F31D5}" type="pres">
      <dgm:prSet presAssocID="{3EDDD4CE-3C37-4D2D-87C6-FA798D2D6384}" presName="sibTrans" presStyleCnt="0"/>
      <dgm:spPr/>
    </dgm:pt>
    <dgm:pt modelId="{2C8F757B-D791-4B23-ABF5-D2D109720DA1}" type="pres">
      <dgm:prSet presAssocID="{C5E6E624-8AAE-45F0-A9B2-32F39D55A293}" presName="node" presStyleLbl="node1" presStyleIdx="3" presStyleCnt="6">
        <dgm:presLayoutVars>
          <dgm:bulletEnabled val="1"/>
        </dgm:presLayoutVars>
      </dgm:prSet>
      <dgm:spPr/>
    </dgm:pt>
    <dgm:pt modelId="{92C8C94E-0007-40E3-8D77-F5DE9AAF7179}" type="pres">
      <dgm:prSet presAssocID="{C902190D-9D34-4AED-B4DF-1D9CC47975A9}" presName="sibTrans" presStyleCnt="0"/>
      <dgm:spPr/>
    </dgm:pt>
    <dgm:pt modelId="{0034B31E-0646-4C54-BC37-50F00C9134C6}" type="pres">
      <dgm:prSet presAssocID="{E7403D8B-8D8D-4160-9A93-E7A65AE01814}" presName="node" presStyleLbl="node1" presStyleIdx="4" presStyleCnt="6">
        <dgm:presLayoutVars>
          <dgm:bulletEnabled val="1"/>
        </dgm:presLayoutVars>
      </dgm:prSet>
      <dgm:spPr/>
    </dgm:pt>
    <dgm:pt modelId="{0FD639D0-6918-48BE-A797-E5C0D49D32A7}" type="pres">
      <dgm:prSet presAssocID="{D2A34176-0B43-4C92-940B-FDCD9B60CFA2}" presName="sibTrans" presStyleCnt="0"/>
      <dgm:spPr/>
    </dgm:pt>
    <dgm:pt modelId="{D478B1BA-807A-477F-90D3-5B630FA3D9E6}" type="pres">
      <dgm:prSet presAssocID="{FF67CB1B-2963-4312-95AD-30A4510C19CF}" presName="node" presStyleLbl="node1" presStyleIdx="5" presStyleCnt="6">
        <dgm:presLayoutVars>
          <dgm:bulletEnabled val="1"/>
        </dgm:presLayoutVars>
      </dgm:prSet>
      <dgm:spPr/>
    </dgm:pt>
  </dgm:ptLst>
  <dgm:cxnLst>
    <dgm:cxn modelId="{DFBE770B-2D2B-4F89-B23D-1428275981E6}" srcId="{10961AAE-F149-4F58-8CC1-0B0A6081809D}" destId="{9116D104-4EFA-49D5-95AE-4A59A4F430FF}" srcOrd="2" destOrd="0" parTransId="{99107A47-8D9B-41C5-A181-468E88A872EE}" sibTransId="{3EDDD4CE-3C37-4D2D-87C6-FA798D2D6384}"/>
    <dgm:cxn modelId="{43C91C11-47F2-4B5A-B997-2B13FE19459B}" type="presOf" srcId="{F6C1B391-C042-42ED-A0E5-C37D7AC85CD2}" destId="{D478B1BA-807A-477F-90D3-5B630FA3D9E6}" srcOrd="0" destOrd="2" presId="urn:microsoft.com/office/officeart/2005/8/layout/default"/>
    <dgm:cxn modelId="{D9E71E1C-E8FD-4D9B-9602-16A4ECEF1B72}" srcId="{10961AAE-F149-4F58-8CC1-0B0A6081809D}" destId="{E7403D8B-8D8D-4160-9A93-E7A65AE01814}" srcOrd="4" destOrd="0" parTransId="{A94E5D3F-22D3-454E-AA2A-2E66B584734A}" sibTransId="{D2A34176-0B43-4C92-940B-FDCD9B60CFA2}"/>
    <dgm:cxn modelId="{549C6F23-A985-4F26-AFDC-2F827E57341A}" type="presOf" srcId="{10961AAE-F149-4F58-8CC1-0B0A6081809D}" destId="{B2E3159C-5FA0-40BC-AE7D-49E1B46631FA}" srcOrd="0" destOrd="0" presId="urn:microsoft.com/office/officeart/2005/8/layout/default"/>
    <dgm:cxn modelId="{1E08E430-CC9B-476E-833C-9198C31FD19C}" srcId="{FF67CB1B-2963-4312-95AD-30A4510C19CF}" destId="{050E62AE-8A6C-47D3-846E-C123E05AE27D}" srcOrd="2" destOrd="0" parTransId="{59BF3A01-2E37-47D4-95C2-F7158EE429BB}" sibTransId="{DC3E7C6A-7F9C-4BCF-AE46-2D6E329A70EC}"/>
    <dgm:cxn modelId="{9495533D-D0F0-48CC-A7B1-C468A2529CF5}" srcId="{10961AAE-F149-4F58-8CC1-0B0A6081809D}" destId="{38637E09-5BFA-4C21-BC3A-AD48D04EEC79}" srcOrd="1" destOrd="0" parTransId="{3F7CAA15-3860-4097-B9E0-F22DB0E6B6A5}" sibTransId="{8050AA2E-B2D0-44A1-B0BD-41CD13F1367B}"/>
    <dgm:cxn modelId="{EF89B33F-1D9E-416A-820E-B13622EDAC00}" type="presOf" srcId="{C5E6E624-8AAE-45F0-A9B2-32F39D55A293}" destId="{2C8F757B-D791-4B23-ABF5-D2D109720DA1}" srcOrd="0" destOrd="0" presId="urn:microsoft.com/office/officeart/2005/8/layout/default"/>
    <dgm:cxn modelId="{0B0E275B-3C1C-49FC-9342-6E141F9258F8}" type="presOf" srcId="{050E62AE-8A6C-47D3-846E-C123E05AE27D}" destId="{D478B1BA-807A-477F-90D3-5B630FA3D9E6}" srcOrd="0" destOrd="3" presId="urn:microsoft.com/office/officeart/2005/8/layout/default"/>
    <dgm:cxn modelId="{97CEFD69-BAD5-43D7-BFB4-CA1E4FBB90B9}" srcId="{FF67CB1B-2963-4312-95AD-30A4510C19CF}" destId="{5DC88788-C253-46D0-A258-EC6DEE37197B}" srcOrd="0" destOrd="0" parTransId="{B69CE538-B3CA-42A5-A85E-7E46009786CC}" sibTransId="{59C412CF-B075-4976-B0EF-B381B1857D8D}"/>
    <dgm:cxn modelId="{F2448F72-AB58-4858-8E31-65E09BB43BC3}" srcId="{10961AAE-F149-4F58-8CC1-0B0A6081809D}" destId="{C5E6E624-8AAE-45F0-A9B2-32F39D55A293}" srcOrd="3" destOrd="0" parTransId="{FC5D2EBB-3EF2-4BD6-99ED-B46A6EAE10A5}" sibTransId="{C902190D-9D34-4AED-B4DF-1D9CC47975A9}"/>
    <dgm:cxn modelId="{B715F58A-BDDE-4C75-B23C-9B98A2969633}" srcId="{10961AAE-F149-4F58-8CC1-0B0A6081809D}" destId="{66090F2F-3D1B-4A21-B748-C24D9CD41837}" srcOrd="0" destOrd="0" parTransId="{CFE2996C-4929-430F-B5EB-FA4B815B88D0}" sibTransId="{23AC5271-DA4F-4455-BDD9-5C3C22A9307B}"/>
    <dgm:cxn modelId="{742E37A6-7380-42CC-B485-8840AAE41AD9}" type="presOf" srcId="{38637E09-5BFA-4C21-BC3A-AD48D04EEC79}" destId="{B45FAB97-55B0-42D1-801A-E9199EC762C7}" srcOrd="0" destOrd="0" presId="urn:microsoft.com/office/officeart/2005/8/layout/default"/>
    <dgm:cxn modelId="{F8BCEFAD-78B7-4B25-9FE0-2F24043E55DE}" srcId="{FF67CB1B-2963-4312-95AD-30A4510C19CF}" destId="{F6C1B391-C042-42ED-A0E5-C37D7AC85CD2}" srcOrd="1" destOrd="0" parTransId="{4109CB7E-47B5-40DD-AA2E-04167C1A7B6D}" sibTransId="{C63C8600-B464-4C32-8DB9-9258F3F12A25}"/>
    <dgm:cxn modelId="{45FD19B8-E617-4384-98FB-9F32F981F654}" type="presOf" srcId="{9116D104-4EFA-49D5-95AE-4A59A4F430FF}" destId="{251BF0A0-525D-4DF4-8DCD-857916CA3614}" srcOrd="0" destOrd="0" presId="urn:microsoft.com/office/officeart/2005/8/layout/default"/>
    <dgm:cxn modelId="{A0831AC4-13EE-40B9-9C0E-8EFE4CEB4B4B}" type="presOf" srcId="{66090F2F-3D1B-4A21-B748-C24D9CD41837}" destId="{ED3CAAEC-9E8F-43DF-BA23-BFACE55FC828}" srcOrd="0" destOrd="0" presId="urn:microsoft.com/office/officeart/2005/8/layout/default"/>
    <dgm:cxn modelId="{61F5BBDE-1E03-4BCA-AB99-2738F57468E0}" type="presOf" srcId="{E7403D8B-8D8D-4160-9A93-E7A65AE01814}" destId="{0034B31E-0646-4C54-BC37-50F00C9134C6}" srcOrd="0" destOrd="0" presId="urn:microsoft.com/office/officeart/2005/8/layout/default"/>
    <dgm:cxn modelId="{988415E6-4D58-48C5-832D-3053A3CFA818}" srcId="{10961AAE-F149-4F58-8CC1-0B0A6081809D}" destId="{FF67CB1B-2963-4312-95AD-30A4510C19CF}" srcOrd="5" destOrd="0" parTransId="{E26434C5-6763-4417-9257-953EC2B68B59}" sibTransId="{28A9E938-D019-49A6-AD73-E8253271E175}"/>
    <dgm:cxn modelId="{A74320EF-3646-4C0F-8227-06F9681E2ECC}" type="presOf" srcId="{5DC88788-C253-46D0-A258-EC6DEE37197B}" destId="{D478B1BA-807A-477F-90D3-5B630FA3D9E6}" srcOrd="0" destOrd="1" presId="urn:microsoft.com/office/officeart/2005/8/layout/default"/>
    <dgm:cxn modelId="{448762F4-BF7B-49E5-B572-A33B44A15605}" type="presOf" srcId="{FF67CB1B-2963-4312-95AD-30A4510C19CF}" destId="{D478B1BA-807A-477F-90D3-5B630FA3D9E6}" srcOrd="0" destOrd="0" presId="urn:microsoft.com/office/officeart/2005/8/layout/default"/>
    <dgm:cxn modelId="{E3C39CD3-1BE1-4A17-B99D-A9C34DFDECF7}" type="presParOf" srcId="{B2E3159C-5FA0-40BC-AE7D-49E1B46631FA}" destId="{ED3CAAEC-9E8F-43DF-BA23-BFACE55FC828}" srcOrd="0" destOrd="0" presId="urn:microsoft.com/office/officeart/2005/8/layout/default"/>
    <dgm:cxn modelId="{8C756CF5-F37C-47CB-8487-A46E5D96D28F}" type="presParOf" srcId="{B2E3159C-5FA0-40BC-AE7D-49E1B46631FA}" destId="{D54A417C-3871-4BAE-9C5E-00FC7277392A}" srcOrd="1" destOrd="0" presId="urn:microsoft.com/office/officeart/2005/8/layout/default"/>
    <dgm:cxn modelId="{27DFA9F8-CB53-46A6-BB08-FC8B73A3706D}" type="presParOf" srcId="{B2E3159C-5FA0-40BC-AE7D-49E1B46631FA}" destId="{B45FAB97-55B0-42D1-801A-E9199EC762C7}" srcOrd="2" destOrd="0" presId="urn:microsoft.com/office/officeart/2005/8/layout/default"/>
    <dgm:cxn modelId="{AC106EB3-3F0C-4EE0-9634-4E824950E159}" type="presParOf" srcId="{B2E3159C-5FA0-40BC-AE7D-49E1B46631FA}" destId="{E11D1AA9-6CE5-40F2-8FAD-438219B67DA0}" srcOrd="3" destOrd="0" presId="urn:microsoft.com/office/officeart/2005/8/layout/default"/>
    <dgm:cxn modelId="{64F51D22-15E3-49A0-84AF-A7FC1A7704CC}" type="presParOf" srcId="{B2E3159C-5FA0-40BC-AE7D-49E1B46631FA}" destId="{251BF0A0-525D-4DF4-8DCD-857916CA3614}" srcOrd="4" destOrd="0" presId="urn:microsoft.com/office/officeart/2005/8/layout/default"/>
    <dgm:cxn modelId="{6BB58681-E5A4-4228-B088-AF281DB84527}" type="presParOf" srcId="{B2E3159C-5FA0-40BC-AE7D-49E1B46631FA}" destId="{B87A8C6D-2930-4630-9AE0-1DD8425F31D5}" srcOrd="5" destOrd="0" presId="urn:microsoft.com/office/officeart/2005/8/layout/default"/>
    <dgm:cxn modelId="{3ED6FEA4-5A5B-4ABA-A9CA-B29128596757}" type="presParOf" srcId="{B2E3159C-5FA0-40BC-AE7D-49E1B46631FA}" destId="{2C8F757B-D791-4B23-ABF5-D2D109720DA1}" srcOrd="6" destOrd="0" presId="urn:microsoft.com/office/officeart/2005/8/layout/default"/>
    <dgm:cxn modelId="{2759441D-BBF3-4F16-8273-D1C64A141A71}" type="presParOf" srcId="{B2E3159C-5FA0-40BC-AE7D-49E1B46631FA}" destId="{92C8C94E-0007-40E3-8D77-F5DE9AAF7179}" srcOrd="7" destOrd="0" presId="urn:microsoft.com/office/officeart/2005/8/layout/default"/>
    <dgm:cxn modelId="{2841406A-401C-46E0-BCD3-53DAFEA33E4A}" type="presParOf" srcId="{B2E3159C-5FA0-40BC-AE7D-49E1B46631FA}" destId="{0034B31E-0646-4C54-BC37-50F00C9134C6}" srcOrd="8" destOrd="0" presId="urn:microsoft.com/office/officeart/2005/8/layout/default"/>
    <dgm:cxn modelId="{F5661793-0FA3-464B-9120-F6F6759CD6BC}" type="presParOf" srcId="{B2E3159C-5FA0-40BC-AE7D-49E1B46631FA}" destId="{0FD639D0-6918-48BE-A797-E5C0D49D32A7}" srcOrd="9" destOrd="0" presId="urn:microsoft.com/office/officeart/2005/8/layout/default"/>
    <dgm:cxn modelId="{1247ADD6-9606-4445-B70A-3DC62E0BFD05}" type="presParOf" srcId="{B2E3159C-5FA0-40BC-AE7D-49E1B46631FA}" destId="{D478B1BA-807A-477F-90D3-5B630FA3D9E6}"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622A90-D0D8-4EA3-BC0D-D537801AF2B1}">
      <dsp:nvSpPr>
        <dsp:cNvPr id="0" name=""/>
        <dsp:cNvSpPr/>
      </dsp:nvSpPr>
      <dsp:spPr>
        <a:xfrm>
          <a:off x="1629992" y="2105862"/>
          <a:ext cx="1992212" cy="1992212"/>
        </a:xfrm>
        <a:prstGeom prst="gear9">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a:latin typeface="Arial Black" pitchFamily="34" charset="0"/>
            </a:rPr>
            <a:t>Wisdom</a:t>
          </a:r>
        </a:p>
      </dsp:txBody>
      <dsp:txXfrm>
        <a:off x="2030515" y="2572528"/>
        <a:ext cx="1191166" cy="1024038"/>
      </dsp:txXfrm>
    </dsp:sp>
    <dsp:sp modelId="{93300324-D62F-4E58-B882-734182BDB462}">
      <dsp:nvSpPr>
        <dsp:cNvPr id="0" name=""/>
        <dsp:cNvSpPr/>
      </dsp:nvSpPr>
      <dsp:spPr>
        <a:xfrm>
          <a:off x="682887" y="1674528"/>
          <a:ext cx="1448882" cy="1448882"/>
        </a:xfrm>
        <a:prstGeom prst="gear6">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a:latin typeface="Arial Black" pitchFamily="34" charset="0"/>
            </a:rPr>
            <a:t>Truth</a:t>
          </a:r>
          <a:r>
            <a:rPr lang="en-US" sz="1400" kern="1200"/>
            <a:t> </a:t>
          </a:r>
        </a:p>
      </dsp:txBody>
      <dsp:txXfrm>
        <a:off x="1047647" y="2041493"/>
        <a:ext cx="719362" cy="714952"/>
      </dsp:txXfrm>
    </dsp:sp>
    <dsp:sp modelId="{59EDF28D-6C67-49D0-B5A1-DE5C3CBA2292}">
      <dsp:nvSpPr>
        <dsp:cNvPr id="0" name=""/>
        <dsp:cNvSpPr/>
      </dsp:nvSpPr>
      <dsp:spPr>
        <a:xfrm rot="20700000">
          <a:off x="1282408" y="798856"/>
          <a:ext cx="1419608" cy="1419608"/>
        </a:xfrm>
        <a:prstGeom prst="gear6">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a:latin typeface="Arial Black" pitchFamily="34" charset="0"/>
            </a:rPr>
            <a:t>Servic</a:t>
          </a:r>
          <a:r>
            <a:rPr lang="en-US" sz="1400" kern="1200">
              <a:latin typeface="Arial Black" pitchFamily="34" charset="0"/>
            </a:rPr>
            <a:t>e</a:t>
          </a:r>
          <a:r>
            <a:rPr lang="en-US" sz="1400" kern="1200"/>
            <a:t> </a:t>
          </a:r>
        </a:p>
      </dsp:txBody>
      <dsp:txXfrm rot="-20700000">
        <a:off x="1593770" y="1110218"/>
        <a:ext cx="796885" cy="796885"/>
      </dsp:txXfrm>
    </dsp:sp>
    <dsp:sp modelId="{398423B3-DD54-4226-99D7-017EFC1488DF}">
      <dsp:nvSpPr>
        <dsp:cNvPr id="0" name=""/>
        <dsp:cNvSpPr/>
      </dsp:nvSpPr>
      <dsp:spPr>
        <a:xfrm>
          <a:off x="1470625" y="1972200"/>
          <a:ext cx="2550032" cy="2550032"/>
        </a:xfrm>
        <a:prstGeom prst="circularArrow">
          <a:avLst>
            <a:gd name="adj1" fmla="val 4687"/>
            <a:gd name="adj2" fmla="val 299029"/>
            <a:gd name="adj3" fmla="val 2500914"/>
            <a:gd name="adj4" fmla="val 15894530"/>
            <a:gd name="adj5" fmla="val 5469"/>
          </a:avLst>
        </a:prstGeom>
        <a:solidFill>
          <a:schemeClr val="accent1">
            <a:tint val="60000"/>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6DF3A3A0-5919-4E69-80DD-61760D6340A0}">
      <dsp:nvSpPr>
        <dsp:cNvPr id="0" name=""/>
        <dsp:cNvSpPr/>
      </dsp:nvSpPr>
      <dsp:spPr>
        <a:xfrm>
          <a:off x="214292" y="1480309"/>
          <a:ext cx="1852757" cy="1852757"/>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A09CEA93-9338-4361-A5E6-CF85B6019F5A}">
      <dsp:nvSpPr>
        <dsp:cNvPr id="0" name=""/>
        <dsp:cNvSpPr/>
      </dsp:nvSpPr>
      <dsp:spPr>
        <a:xfrm>
          <a:off x="954038" y="490363"/>
          <a:ext cx="1997646" cy="1997646"/>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6214DF-50A2-497D-8A53-56D2EE0C6B04}">
      <dsp:nvSpPr>
        <dsp:cNvPr id="0" name=""/>
        <dsp:cNvSpPr/>
      </dsp:nvSpPr>
      <dsp:spPr>
        <a:xfrm>
          <a:off x="-92339" y="37337"/>
          <a:ext cx="6265884" cy="1701209"/>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tx1"/>
              </a:solidFill>
            </a:rPr>
            <a:t>When, there is limited information about etiological factors about the disease of interest.                                                                      </a:t>
          </a:r>
          <a:endParaRPr lang="en-US" sz="1600" kern="1200" dirty="0">
            <a:solidFill>
              <a:schemeClr val="tx1"/>
            </a:solidFill>
          </a:endParaRPr>
        </a:p>
      </dsp:txBody>
      <dsp:txXfrm>
        <a:off x="-42512" y="87164"/>
        <a:ext cx="4240417" cy="1601555"/>
      </dsp:txXfrm>
    </dsp:sp>
    <dsp:sp modelId="{624D5137-C5AE-44BD-B14D-C2172841A688}">
      <dsp:nvSpPr>
        <dsp:cNvPr id="0" name=""/>
        <dsp:cNvSpPr/>
      </dsp:nvSpPr>
      <dsp:spPr>
        <a:xfrm>
          <a:off x="612621" y="2093371"/>
          <a:ext cx="5896525" cy="1775885"/>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tx1"/>
              </a:solidFill>
            </a:rPr>
            <a:t>The disease has low incidence or even high, but follow-up of subjects is difficult.</a:t>
          </a:r>
          <a:endParaRPr lang="en-US" sz="2400" kern="1200" dirty="0">
            <a:solidFill>
              <a:schemeClr val="tx1"/>
            </a:solidFill>
            <a:highlight>
              <a:srgbClr val="FFFF00"/>
            </a:highlight>
          </a:endParaRPr>
        </a:p>
      </dsp:txBody>
      <dsp:txXfrm>
        <a:off x="664635" y="2145385"/>
        <a:ext cx="4117890" cy="1671857"/>
      </dsp:txXfrm>
    </dsp:sp>
    <dsp:sp modelId="{07960676-31D7-4546-B49E-FFEDE5E3C089}">
      <dsp:nvSpPr>
        <dsp:cNvPr id="0" name=""/>
        <dsp:cNvSpPr/>
      </dsp:nvSpPr>
      <dsp:spPr>
        <a:xfrm>
          <a:off x="1132902" y="4143731"/>
          <a:ext cx="5896525" cy="1775885"/>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tx1"/>
              </a:solidFill>
            </a:rPr>
            <a:t>The disease has a long natural history or incubation period.  </a:t>
          </a:r>
          <a:endParaRPr lang="en-US" sz="2400" kern="1200" dirty="0">
            <a:solidFill>
              <a:schemeClr val="tx1"/>
            </a:solidFill>
            <a:highlight>
              <a:srgbClr val="FFFF00"/>
            </a:highlight>
          </a:endParaRPr>
        </a:p>
      </dsp:txBody>
      <dsp:txXfrm>
        <a:off x="1184916" y="4195745"/>
        <a:ext cx="4117890" cy="1671857"/>
      </dsp:txXfrm>
    </dsp:sp>
    <dsp:sp modelId="{2EB69186-1E12-45F3-98DA-9D2C73F11F01}">
      <dsp:nvSpPr>
        <dsp:cNvPr id="0" name=""/>
        <dsp:cNvSpPr/>
      </dsp:nvSpPr>
      <dsp:spPr>
        <a:xfrm>
          <a:off x="4834539" y="1346712"/>
          <a:ext cx="1154325" cy="1154325"/>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5094262" y="1346712"/>
        <a:ext cx="634879" cy="868630"/>
      </dsp:txXfrm>
    </dsp:sp>
    <dsp:sp modelId="{C3981F2C-8500-47C6-B627-45980D1553E0}">
      <dsp:nvSpPr>
        <dsp:cNvPr id="0" name=""/>
        <dsp:cNvSpPr/>
      </dsp:nvSpPr>
      <dsp:spPr>
        <a:xfrm>
          <a:off x="5354821" y="3406739"/>
          <a:ext cx="1154325" cy="1154325"/>
        </a:xfrm>
        <a:prstGeom prst="downArrow">
          <a:avLst>
            <a:gd name="adj1" fmla="val 55000"/>
            <a:gd name="adj2" fmla="val 45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5614544" y="3406739"/>
        <a:ext cx="634879" cy="86863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8A2369-FC56-49AD-A7A2-3E30CFACDBB5}">
      <dsp:nvSpPr>
        <dsp:cNvPr id="0" name=""/>
        <dsp:cNvSpPr/>
      </dsp:nvSpPr>
      <dsp:spPr>
        <a:xfrm>
          <a:off x="0" y="357339"/>
          <a:ext cx="10515600" cy="478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625B321-0E1A-482D-A83B-3E31F25EA751}">
      <dsp:nvSpPr>
        <dsp:cNvPr id="0" name=""/>
        <dsp:cNvSpPr/>
      </dsp:nvSpPr>
      <dsp:spPr>
        <a:xfrm>
          <a:off x="525780" y="76899"/>
          <a:ext cx="7360920" cy="56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066800">
            <a:lnSpc>
              <a:spcPct val="90000"/>
            </a:lnSpc>
            <a:spcBef>
              <a:spcPct val="0"/>
            </a:spcBef>
            <a:spcAft>
              <a:spcPct val="35000"/>
            </a:spcAft>
            <a:buNone/>
          </a:pPr>
          <a:r>
            <a:rPr lang="en-US" sz="2400" kern="1200" dirty="0"/>
            <a:t>Any systematic error in the determination of association between the exposure and disease.</a:t>
          </a:r>
        </a:p>
      </dsp:txBody>
      <dsp:txXfrm>
        <a:off x="553160" y="104279"/>
        <a:ext cx="7306160" cy="506120"/>
      </dsp:txXfrm>
    </dsp:sp>
    <dsp:sp modelId="{2004FF66-C9A0-49E4-9917-C9603E2863B2}">
      <dsp:nvSpPr>
        <dsp:cNvPr id="0" name=""/>
        <dsp:cNvSpPr/>
      </dsp:nvSpPr>
      <dsp:spPr>
        <a:xfrm>
          <a:off x="0" y="1219179"/>
          <a:ext cx="10515600" cy="478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BD2C2A1-C4A6-4D7A-BC8B-4B0FAD0517C8}">
      <dsp:nvSpPr>
        <dsp:cNvPr id="0" name=""/>
        <dsp:cNvSpPr/>
      </dsp:nvSpPr>
      <dsp:spPr>
        <a:xfrm>
          <a:off x="525780" y="938739"/>
          <a:ext cx="7360920" cy="56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066800">
            <a:lnSpc>
              <a:spcPct val="90000"/>
            </a:lnSpc>
            <a:spcBef>
              <a:spcPct val="0"/>
            </a:spcBef>
            <a:spcAft>
              <a:spcPct val="35000"/>
            </a:spcAft>
            <a:buNone/>
          </a:pPr>
          <a:r>
            <a:rPr lang="en-US" sz="2400" kern="1200"/>
            <a:t>Memory recall bias</a:t>
          </a:r>
        </a:p>
      </dsp:txBody>
      <dsp:txXfrm>
        <a:off x="553160" y="966119"/>
        <a:ext cx="7306160" cy="506120"/>
      </dsp:txXfrm>
    </dsp:sp>
    <dsp:sp modelId="{E4A54BE2-4D3E-4B94-8E6E-75DAC563446A}">
      <dsp:nvSpPr>
        <dsp:cNvPr id="0" name=""/>
        <dsp:cNvSpPr/>
      </dsp:nvSpPr>
      <dsp:spPr>
        <a:xfrm>
          <a:off x="0" y="2081019"/>
          <a:ext cx="10515600" cy="478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7C1E342-90BC-43EE-9E61-4AB2EE74375D}">
      <dsp:nvSpPr>
        <dsp:cNvPr id="0" name=""/>
        <dsp:cNvSpPr/>
      </dsp:nvSpPr>
      <dsp:spPr>
        <a:xfrm>
          <a:off x="525780" y="1800579"/>
          <a:ext cx="7360920" cy="56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066800">
            <a:lnSpc>
              <a:spcPct val="90000"/>
            </a:lnSpc>
            <a:spcBef>
              <a:spcPct val="0"/>
            </a:spcBef>
            <a:spcAft>
              <a:spcPct val="35000"/>
            </a:spcAft>
            <a:buNone/>
          </a:pPr>
          <a:r>
            <a:rPr lang="en-US" sz="2400" kern="1200"/>
            <a:t>Selection bias</a:t>
          </a:r>
        </a:p>
      </dsp:txBody>
      <dsp:txXfrm>
        <a:off x="553160" y="1827959"/>
        <a:ext cx="7306160" cy="506120"/>
      </dsp:txXfrm>
    </dsp:sp>
    <dsp:sp modelId="{AFBDFC92-A2C0-4318-9229-0CE7CD672E53}">
      <dsp:nvSpPr>
        <dsp:cNvPr id="0" name=""/>
        <dsp:cNvSpPr/>
      </dsp:nvSpPr>
      <dsp:spPr>
        <a:xfrm>
          <a:off x="0" y="2942859"/>
          <a:ext cx="10515600" cy="478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B3051C0-FD22-4352-AE02-DBC4CB83AEE1}">
      <dsp:nvSpPr>
        <dsp:cNvPr id="0" name=""/>
        <dsp:cNvSpPr/>
      </dsp:nvSpPr>
      <dsp:spPr>
        <a:xfrm>
          <a:off x="525780" y="2662419"/>
          <a:ext cx="7360920" cy="56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066800">
            <a:lnSpc>
              <a:spcPct val="90000"/>
            </a:lnSpc>
            <a:spcBef>
              <a:spcPct val="0"/>
            </a:spcBef>
            <a:spcAft>
              <a:spcPct val="35000"/>
            </a:spcAft>
            <a:buNone/>
          </a:pPr>
          <a:r>
            <a:rPr lang="en-US" sz="2400" kern="1200"/>
            <a:t>Interviewer bias</a:t>
          </a:r>
        </a:p>
      </dsp:txBody>
      <dsp:txXfrm>
        <a:off x="553160" y="2689799"/>
        <a:ext cx="7306160" cy="506120"/>
      </dsp:txXfrm>
    </dsp:sp>
    <dsp:sp modelId="{6E5A1B80-4645-46C1-8DE7-1625E3F12CF7}">
      <dsp:nvSpPr>
        <dsp:cNvPr id="0" name=""/>
        <dsp:cNvSpPr/>
      </dsp:nvSpPr>
      <dsp:spPr>
        <a:xfrm>
          <a:off x="0" y="3804699"/>
          <a:ext cx="10515600" cy="478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7C1FB49-B7FE-4085-B22A-F3E45C9C43EA}">
      <dsp:nvSpPr>
        <dsp:cNvPr id="0" name=""/>
        <dsp:cNvSpPr/>
      </dsp:nvSpPr>
      <dsp:spPr>
        <a:xfrm>
          <a:off x="525780" y="3524259"/>
          <a:ext cx="7360920" cy="56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066800">
            <a:lnSpc>
              <a:spcPct val="90000"/>
            </a:lnSpc>
            <a:spcBef>
              <a:spcPct val="0"/>
            </a:spcBef>
            <a:spcAft>
              <a:spcPct val="35000"/>
            </a:spcAft>
            <a:buNone/>
          </a:pPr>
          <a:r>
            <a:rPr lang="en-US" sz="2400" kern="1200"/>
            <a:t>Bias due to confounding</a:t>
          </a:r>
        </a:p>
      </dsp:txBody>
      <dsp:txXfrm>
        <a:off x="553160" y="3551639"/>
        <a:ext cx="7306160" cy="506120"/>
      </dsp:txXfrm>
    </dsp:sp>
    <dsp:sp modelId="{1ED85775-A40B-4792-A613-272907B6D079}">
      <dsp:nvSpPr>
        <dsp:cNvPr id="0" name=""/>
        <dsp:cNvSpPr/>
      </dsp:nvSpPr>
      <dsp:spPr>
        <a:xfrm>
          <a:off x="0" y="4666539"/>
          <a:ext cx="10515600" cy="478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B3247A8-0AA4-4B76-B942-AFAC82F0E943}">
      <dsp:nvSpPr>
        <dsp:cNvPr id="0" name=""/>
        <dsp:cNvSpPr/>
      </dsp:nvSpPr>
      <dsp:spPr>
        <a:xfrm>
          <a:off x="525780" y="4386099"/>
          <a:ext cx="7360920" cy="56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066800">
            <a:lnSpc>
              <a:spcPct val="90000"/>
            </a:lnSpc>
            <a:spcBef>
              <a:spcPct val="0"/>
            </a:spcBef>
            <a:spcAft>
              <a:spcPct val="35000"/>
            </a:spcAft>
            <a:buNone/>
          </a:pPr>
          <a:r>
            <a:rPr lang="en-US" sz="2400" kern="1200"/>
            <a:t>Berkesonian bias</a:t>
          </a:r>
        </a:p>
      </dsp:txBody>
      <dsp:txXfrm>
        <a:off x="553160" y="4413479"/>
        <a:ext cx="7306160" cy="50612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BA0916-E0DD-46D6-B851-7168CA2FD30A}">
      <dsp:nvSpPr>
        <dsp:cNvPr id="0" name=""/>
        <dsp:cNvSpPr/>
      </dsp:nvSpPr>
      <dsp:spPr>
        <a:xfrm>
          <a:off x="0" y="4414"/>
          <a:ext cx="6666833" cy="1243052"/>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t>1. The Cancer and Steroid Hormone (CASH) study, in which women with breast cancer and a comparable group of women without breast cancer were asked about their prior use of oral contraceptives is an example of which type of study?</a:t>
          </a:r>
          <a:endParaRPr lang="en-US" sz="1800" kern="1200"/>
        </a:p>
      </dsp:txBody>
      <dsp:txXfrm>
        <a:off x="60681" y="65095"/>
        <a:ext cx="6545471" cy="1121690"/>
      </dsp:txXfrm>
    </dsp:sp>
    <dsp:sp modelId="{9BDE5819-4BD0-4909-A373-C04419E99818}">
      <dsp:nvSpPr>
        <dsp:cNvPr id="0" name=""/>
        <dsp:cNvSpPr/>
      </dsp:nvSpPr>
      <dsp:spPr>
        <a:xfrm>
          <a:off x="0" y="1247466"/>
          <a:ext cx="6666833" cy="14794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1672"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GB" sz="1800" kern="1200" dirty="0"/>
            <a:t>clinical trial    </a:t>
          </a:r>
          <a:endParaRPr lang="en-US" sz="1800" kern="1200" dirty="0"/>
        </a:p>
        <a:p>
          <a:pPr marL="171450" lvl="1" indent="-171450" algn="l" defTabSz="800100">
            <a:lnSpc>
              <a:spcPct val="90000"/>
            </a:lnSpc>
            <a:spcBef>
              <a:spcPct val="0"/>
            </a:spcBef>
            <a:spcAft>
              <a:spcPct val="20000"/>
            </a:spcAft>
            <a:buChar char="•"/>
          </a:pPr>
          <a:r>
            <a:rPr lang="en-GB" sz="1800" kern="1200" dirty="0"/>
            <a:t>cohort study  </a:t>
          </a:r>
          <a:endParaRPr lang="en-US" sz="1800" kern="1200" dirty="0"/>
        </a:p>
        <a:p>
          <a:pPr marL="171450" lvl="1" indent="-171450" algn="l" defTabSz="800100">
            <a:lnSpc>
              <a:spcPct val="90000"/>
            </a:lnSpc>
            <a:spcBef>
              <a:spcPct val="0"/>
            </a:spcBef>
            <a:spcAft>
              <a:spcPct val="20000"/>
            </a:spcAft>
            <a:buChar char="•"/>
          </a:pPr>
          <a:r>
            <a:rPr lang="en-GB" sz="1800" kern="1200" dirty="0"/>
            <a:t>cross sectional survey  </a:t>
          </a:r>
          <a:endParaRPr lang="en-US" sz="1800" kern="1200" dirty="0"/>
        </a:p>
        <a:p>
          <a:pPr marL="171450" lvl="1" indent="-171450" algn="l" defTabSz="800100">
            <a:lnSpc>
              <a:spcPct val="90000"/>
            </a:lnSpc>
            <a:spcBef>
              <a:spcPct val="0"/>
            </a:spcBef>
            <a:spcAft>
              <a:spcPct val="20000"/>
            </a:spcAft>
            <a:buChar char="•"/>
          </a:pPr>
          <a:r>
            <a:rPr lang="en-GB" sz="1800" kern="1200" dirty="0"/>
            <a:t>case-control study    </a:t>
          </a:r>
          <a:endParaRPr lang="en-US" sz="1800" kern="1200" dirty="0"/>
        </a:p>
        <a:p>
          <a:pPr marL="171450" lvl="1" indent="-171450" algn="l" defTabSz="800100">
            <a:lnSpc>
              <a:spcPct val="90000"/>
            </a:lnSpc>
            <a:spcBef>
              <a:spcPct val="0"/>
            </a:spcBef>
            <a:spcAft>
              <a:spcPct val="20000"/>
            </a:spcAft>
            <a:buChar char="•"/>
          </a:pPr>
          <a:r>
            <a:rPr lang="en-GB" sz="1800" kern="1200" dirty="0"/>
            <a:t>experimental study</a:t>
          </a:r>
          <a:endParaRPr lang="en-US" sz="1800" kern="1200" dirty="0"/>
        </a:p>
      </dsp:txBody>
      <dsp:txXfrm>
        <a:off x="0" y="1247466"/>
        <a:ext cx="6666833" cy="1479493"/>
      </dsp:txXfrm>
    </dsp:sp>
    <dsp:sp modelId="{FCDFE077-002E-42AC-B33A-8DAFE6C7EC22}">
      <dsp:nvSpPr>
        <dsp:cNvPr id="0" name=""/>
        <dsp:cNvSpPr/>
      </dsp:nvSpPr>
      <dsp:spPr>
        <a:xfrm>
          <a:off x="0" y="2726960"/>
          <a:ext cx="6666833" cy="1243052"/>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t>2. The most important limitation of case control study is </a:t>
          </a:r>
          <a:endParaRPr lang="en-US" sz="1800" kern="1200"/>
        </a:p>
      </dsp:txBody>
      <dsp:txXfrm>
        <a:off x="60681" y="2787641"/>
        <a:ext cx="6545471" cy="1121690"/>
      </dsp:txXfrm>
    </dsp:sp>
    <dsp:sp modelId="{3FA1B807-54E5-4C43-9220-81343AC166F8}">
      <dsp:nvSpPr>
        <dsp:cNvPr id="0" name=""/>
        <dsp:cNvSpPr/>
      </dsp:nvSpPr>
      <dsp:spPr>
        <a:xfrm>
          <a:off x="0" y="3970012"/>
          <a:ext cx="6666833" cy="14794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1672"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GB" sz="1800" kern="1200"/>
            <a:t>Expensive</a:t>
          </a:r>
          <a:endParaRPr lang="en-US" sz="1800" kern="1200"/>
        </a:p>
        <a:p>
          <a:pPr marL="171450" lvl="1" indent="-171450" algn="l" defTabSz="800100">
            <a:lnSpc>
              <a:spcPct val="90000"/>
            </a:lnSpc>
            <a:spcBef>
              <a:spcPct val="0"/>
            </a:spcBef>
            <a:spcAft>
              <a:spcPct val="20000"/>
            </a:spcAft>
            <a:buChar char="•"/>
          </a:pPr>
          <a:r>
            <a:rPr lang="en-GB" sz="1800" kern="1200"/>
            <a:t>Ethical issues </a:t>
          </a:r>
          <a:endParaRPr lang="en-US" sz="1800" kern="1200"/>
        </a:p>
        <a:p>
          <a:pPr marL="171450" lvl="1" indent="-171450" algn="l" defTabSz="800100">
            <a:lnSpc>
              <a:spcPct val="90000"/>
            </a:lnSpc>
            <a:spcBef>
              <a:spcPct val="0"/>
            </a:spcBef>
            <a:spcAft>
              <a:spcPct val="20000"/>
            </a:spcAft>
            <a:buChar char="•"/>
          </a:pPr>
          <a:r>
            <a:rPr lang="en-GB" sz="1800" kern="1200"/>
            <a:t>Loss to follow up</a:t>
          </a:r>
          <a:endParaRPr lang="en-US" sz="1800" kern="1200"/>
        </a:p>
        <a:p>
          <a:pPr marL="171450" lvl="1" indent="-171450" algn="l" defTabSz="800100">
            <a:lnSpc>
              <a:spcPct val="90000"/>
            </a:lnSpc>
            <a:spcBef>
              <a:spcPct val="0"/>
            </a:spcBef>
            <a:spcAft>
              <a:spcPct val="20000"/>
            </a:spcAft>
            <a:buChar char="•"/>
          </a:pPr>
          <a:r>
            <a:rPr lang="en-GB" sz="1800" kern="1200"/>
            <a:t>Memory recall  bias </a:t>
          </a:r>
          <a:endParaRPr lang="en-US" sz="1800" kern="1200"/>
        </a:p>
        <a:p>
          <a:pPr marL="171450" lvl="1" indent="-171450" algn="l" defTabSz="800100">
            <a:lnSpc>
              <a:spcPct val="90000"/>
            </a:lnSpc>
            <a:spcBef>
              <a:spcPct val="0"/>
            </a:spcBef>
            <a:spcAft>
              <a:spcPct val="20000"/>
            </a:spcAft>
            <a:buChar char="•"/>
          </a:pPr>
          <a:r>
            <a:rPr lang="en-GB" sz="1800" kern="1200"/>
            <a:t>Time consuming </a:t>
          </a:r>
          <a:endParaRPr lang="en-US" sz="1800" kern="1200"/>
        </a:p>
      </dsp:txBody>
      <dsp:txXfrm>
        <a:off x="0" y="3970012"/>
        <a:ext cx="6666833" cy="147949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E5C7BD-5A87-4430-B640-51C4DB8EC3B3}">
      <dsp:nvSpPr>
        <dsp:cNvPr id="0" name=""/>
        <dsp:cNvSpPr/>
      </dsp:nvSpPr>
      <dsp:spPr>
        <a:xfrm>
          <a:off x="35" y="43691"/>
          <a:ext cx="3418284" cy="83862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US" sz="2300" b="1" kern="1200"/>
            <a:t>Primary (recommended textbooks) </a:t>
          </a:r>
          <a:endParaRPr lang="en-US" sz="2300" kern="1200"/>
        </a:p>
      </dsp:txBody>
      <dsp:txXfrm>
        <a:off x="35" y="43691"/>
        <a:ext cx="3418284" cy="838628"/>
      </dsp:txXfrm>
    </dsp:sp>
    <dsp:sp modelId="{7DE4B240-F910-4543-AEBF-61C51128A1E8}">
      <dsp:nvSpPr>
        <dsp:cNvPr id="0" name=""/>
        <dsp:cNvSpPr/>
      </dsp:nvSpPr>
      <dsp:spPr>
        <a:xfrm>
          <a:off x="35" y="882319"/>
          <a:ext cx="3418284" cy="359869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dirty="0"/>
            <a:t>J Parks textbook of Preventive &amp; social Medicine. Ch.3 Pages ( 26</a:t>
          </a:r>
          <a:r>
            <a:rPr lang="en-US" sz="2300" kern="1200" baseline="30000" dirty="0"/>
            <a:t>th</a:t>
          </a:r>
          <a:r>
            <a:rPr lang="en-US" sz="2300" kern="1200" dirty="0"/>
            <a:t> edition) </a:t>
          </a:r>
        </a:p>
        <a:p>
          <a:pPr marL="228600" lvl="1" indent="-228600" algn="l" defTabSz="1022350">
            <a:lnSpc>
              <a:spcPct val="90000"/>
            </a:lnSpc>
            <a:spcBef>
              <a:spcPct val="0"/>
            </a:spcBef>
            <a:spcAft>
              <a:spcPct val="15000"/>
            </a:spcAft>
            <a:buChar char="•"/>
          </a:pPr>
          <a:r>
            <a:rPr lang="en-US" sz="2300" kern="1200" dirty="0"/>
            <a:t>Textbook of Community Medicine &amp; Public Health. By Muhammad </a:t>
          </a:r>
          <a:r>
            <a:rPr lang="en-US" sz="2300" kern="1200" dirty="0" err="1"/>
            <a:t>Illyas</a:t>
          </a:r>
          <a:r>
            <a:rPr lang="en-US" sz="2300" kern="1200" dirty="0"/>
            <a:t> , Dr </a:t>
          </a:r>
          <a:r>
            <a:rPr lang="en-US" sz="2300" kern="1200" dirty="0" err="1"/>
            <a:t>Irfanullah</a:t>
          </a:r>
          <a:r>
            <a:rPr lang="en-US" sz="2300" kern="1200" dirty="0"/>
            <a:t> Siddiqui Ch.4 (latest edition) </a:t>
          </a:r>
        </a:p>
      </dsp:txBody>
      <dsp:txXfrm>
        <a:off x="35" y="882319"/>
        <a:ext cx="3418284" cy="3598695"/>
      </dsp:txXfrm>
    </dsp:sp>
    <dsp:sp modelId="{B313A1F6-9E3E-481B-B710-F2C01AEE17D1}">
      <dsp:nvSpPr>
        <dsp:cNvPr id="0" name=""/>
        <dsp:cNvSpPr/>
      </dsp:nvSpPr>
      <dsp:spPr>
        <a:xfrm>
          <a:off x="3896879" y="43691"/>
          <a:ext cx="3418284" cy="83862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US" sz="2300" b="1" kern="1200"/>
            <a:t>Additional readings </a:t>
          </a:r>
          <a:endParaRPr lang="en-US" sz="2300" kern="1200"/>
        </a:p>
      </dsp:txBody>
      <dsp:txXfrm>
        <a:off x="3896879" y="43691"/>
        <a:ext cx="3418284" cy="838628"/>
      </dsp:txXfrm>
    </dsp:sp>
    <dsp:sp modelId="{4EF2150C-86B5-46C0-857D-4A5FE5EE569F}">
      <dsp:nvSpPr>
        <dsp:cNvPr id="0" name=""/>
        <dsp:cNvSpPr/>
      </dsp:nvSpPr>
      <dsp:spPr>
        <a:xfrm>
          <a:off x="3896879" y="882319"/>
          <a:ext cx="3418284" cy="359869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a:t>Epidemiology by Leon Gordis </a:t>
          </a:r>
        </a:p>
      </dsp:txBody>
      <dsp:txXfrm>
        <a:off x="3896879" y="882319"/>
        <a:ext cx="3418284" cy="35986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A2F5EC-39CF-473A-977E-025FFDAAA97D}">
      <dsp:nvSpPr>
        <dsp:cNvPr id="0" name=""/>
        <dsp:cNvSpPr/>
      </dsp:nvSpPr>
      <dsp:spPr>
        <a:xfrm>
          <a:off x="307345" y="1546"/>
          <a:ext cx="3222855" cy="193371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First Epidemiological studies to test an etiological hypothesis</a:t>
          </a:r>
        </a:p>
      </dsp:txBody>
      <dsp:txXfrm>
        <a:off x="307345" y="1546"/>
        <a:ext cx="3222855" cy="1933713"/>
      </dsp:txXfrm>
    </dsp:sp>
    <dsp:sp modelId="{A0DD3F37-ACFD-49CA-B40C-EC818CC128A7}">
      <dsp:nvSpPr>
        <dsp:cNvPr id="0" name=""/>
        <dsp:cNvSpPr/>
      </dsp:nvSpPr>
      <dsp:spPr>
        <a:xfrm>
          <a:off x="3852486" y="1546"/>
          <a:ext cx="3222855" cy="193371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Unit of study are groups, not the population.  </a:t>
          </a:r>
        </a:p>
      </dsp:txBody>
      <dsp:txXfrm>
        <a:off x="3852486" y="1546"/>
        <a:ext cx="3222855" cy="1933713"/>
      </dsp:txXfrm>
    </dsp:sp>
    <dsp:sp modelId="{B8C9235F-AA43-4E67-A371-AAB55811F822}">
      <dsp:nvSpPr>
        <dsp:cNvPr id="0" name=""/>
        <dsp:cNvSpPr/>
      </dsp:nvSpPr>
      <dsp:spPr>
        <a:xfrm>
          <a:off x="7397627" y="1546"/>
          <a:ext cx="3222855" cy="1933713"/>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A certain exposure is analyzed for its possible role in causation of a certain disease.</a:t>
          </a:r>
        </a:p>
      </dsp:txBody>
      <dsp:txXfrm>
        <a:off x="7397627" y="1546"/>
        <a:ext cx="3222855" cy="1933713"/>
      </dsp:txXfrm>
    </dsp:sp>
    <dsp:sp modelId="{2D3164BD-F4A4-4ED9-A662-487F326F0696}">
      <dsp:nvSpPr>
        <dsp:cNvPr id="0" name=""/>
        <dsp:cNvSpPr/>
      </dsp:nvSpPr>
      <dsp:spPr>
        <a:xfrm>
          <a:off x="307345" y="2257545"/>
          <a:ext cx="3222855" cy="193371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Two groups of individuals, one with disease </a:t>
          </a:r>
          <a:r>
            <a:rPr lang="en-US" sz="2000" b="1" kern="1200" dirty="0"/>
            <a:t>(</a:t>
          </a:r>
          <a:r>
            <a:rPr lang="en-US" sz="2000" kern="1200" dirty="0"/>
            <a:t>cases) and other free from that disease (control</a:t>
          </a:r>
          <a:r>
            <a:rPr lang="en-US" sz="2000" b="1" kern="1200" dirty="0"/>
            <a:t>)</a:t>
          </a:r>
          <a:r>
            <a:rPr lang="en-US" sz="2000" kern="1200" dirty="0"/>
            <a:t> are compared for presence of the suspected exposure in the two.</a:t>
          </a:r>
        </a:p>
      </dsp:txBody>
      <dsp:txXfrm>
        <a:off x="307345" y="2257545"/>
        <a:ext cx="3222855" cy="1933713"/>
      </dsp:txXfrm>
    </dsp:sp>
    <dsp:sp modelId="{20648548-33E1-4DD8-BB23-9C7E569B1C84}">
      <dsp:nvSpPr>
        <dsp:cNvPr id="0" name=""/>
        <dsp:cNvSpPr/>
      </dsp:nvSpPr>
      <dsp:spPr>
        <a:xfrm>
          <a:off x="3852486" y="2257545"/>
          <a:ext cx="3222855" cy="1933713"/>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Focused studies, involves quantification and  comparison.</a:t>
          </a:r>
        </a:p>
      </dsp:txBody>
      <dsp:txXfrm>
        <a:off x="3852486" y="2257545"/>
        <a:ext cx="3222855" cy="1933713"/>
      </dsp:txXfrm>
    </dsp:sp>
    <dsp:sp modelId="{2D4A5055-2103-4259-8D81-0BE8DF943A79}">
      <dsp:nvSpPr>
        <dsp:cNvPr id="0" name=""/>
        <dsp:cNvSpPr/>
      </dsp:nvSpPr>
      <dsp:spPr>
        <a:xfrm>
          <a:off x="7397627" y="2257545"/>
          <a:ext cx="3222855" cy="193371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Study follow a systematic approach </a:t>
          </a:r>
        </a:p>
      </dsp:txBody>
      <dsp:txXfrm>
        <a:off x="7397627" y="2257545"/>
        <a:ext cx="3222855" cy="193371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7C5F3B-CCA2-4A80-853B-096C958709EB}">
      <dsp:nvSpPr>
        <dsp:cNvPr id="0" name=""/>
        <dsp:cNvSpPr/>
      </dsp:nvSpPr>
      <dsp:spPr>
        <a:xfrm>
          <a:off x="0" y="683"/>
          <a:ext cx="6248400" cy="1119526"/>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solidFill>
                <a:schemeClr val="tx1">
                  <a:lumMod val="95000"/>
                  <a:lumOff val="5000"/>
                </a:schemeClr>
              </a:solidFill>
            </a:rPr>
            <a:t>Observations , experiences and experimentations  </a:t>
          </a:r>
          <a:r>
            <a:rPr lang="en-US" sz="1200" kern="1200" dirty="0">
              <a:solidFill>
                <a:srgbClr val="FFFF00"/>
              </a:solidFill>
            </a:rPr>
            <a:t>( </a:t>
          </a:r>
          <a:r>
            <a:rPr lang="en-US" sz="1800" kern="1200" dirty="0">
              <a:solidFill>
                <a:srgbClr val="FFFF00"/>
              </a:solidFill>
            </a:rPr>
            <a:t>Empirical </a:t>
          </a:r>
          <a:r>
            <a:rPr lang="en-US" sz="1200" kern="1200" dirty="0">
              <a:solidFill>
                <a:srgbClr val="FFFF00"/>
              </a:solidFill>
            </a:rPr>
            <a:t>)</a:t>
          </a:r>
        </a:p>
      </dsp:txBody>
      <dsp:txXfrm>
        <a:off x="54651" y="55334"/>
        <a:ext cx="6139098" cy="1010224"/>
      </dsp:txXfrm>
    </dsp:sp>
    <dsp:sp modelId="{31A680F6-4764-4BF4-AAB3-36FD7490BB70}">
      <dsp:nvSpPr>
        <dsp:cNvPr id="0" name=""/>
        <dsp:cNvSpPr/>
      </dsp:nvSpPr>
      <dsp:spPr>
        <a:xfrm>
          <a:off x="0" y="1134525"/>
          <a:ext cx="6248400" cy="1119526"/>
        </a:xfrm>
        <a:prstGeom prst="round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solidFill>
                <a:schemeClr val="tx1">
                  <a:lumMod val="95000"/>
                  <a:lumOff val="5000"/>
                </a:schemeClr>
              </a:solidFill>
            </a:rPr>
            <a:t>Earlier </a:t>
          </a:r>
          <a:r>
            <a:rPr lang="en-US" sz="2800" kern="1200" dirty="0">
              <a:solidFill>
                <a:schemeClr val="tx1">
                  <a:lumMod val="95000"/>
                  <a:lumOff val="5000"/>
                </a:schemeClr>
              </a:solidFill>
            </a:rPr>
            <a:t>descriptive studies </a:t>
          </a:r>
          <a:endParaRPr lang="en-US" sz="2600" kern="1200" dirty="0">
            <a:solidFill>
              <a:schemeClr val="tx1">
                <a:lumMod val="95000"/>
                <a:lumOff val="5000"/>
              </a:schemeClr>
            </a:solidFill>
          </a:endParaRPr>
        </a:p>
        <a:p>
          <a:pPr marL="0" lvl="0" indent="0" algn="l" defTabSz="1155700">
            <a:lnSpc>
              <a:spcPct val="90000"/>
            </a:lnSpc>
            <a:spcBef>
              <a:spcPct val="0"/>
            </a:spcBef>
            <a:spcAft>
              <a:spcPct val="35000"/>
            </a:spcAft>
            <a:buNone/>
          </a:pPr>
          <a:r>
            <a:rPr lang="en-US" sz="1400" kern="1200" dirty="0">
              <a:solidFill>
                <a:schemeClr val="tx1">
                  <a:lumMod val="95000"/>
                  <a:lumOff val="5000"/>
                </a:schemeClr>
              </a:solidFill>
            </a:rPr>
            <a:t>(</a:t>
          </a:r>
          <a:r>
            <a:rPr lang="en-US" sz="1800" kern="1200" dirty="0">
              <a:solidFill>
                <a:srgbClr val="FFFF00"/>
              </a:solidFill>
            </a:rPr>
            <a:t>ca-lungs &amp; smoking)</a:t>
          </a:r>
        </a:p>
      </dsp:txBody>
      <dsp:txXfrm>
        <a:off x="54651" y="1189176"/>
        <a:ext cx="6139098" cy="1010224"/>
      </dsp:txXfrm>
    </dsp:sp>
    <dsp:sp modelId="{A46336F8-A2EA-4452-A060-7AD285A4146A}">
      <dsp:nvSpPr>
        <dsp:cNvPr id="0" name=""/>
        <dsp:cNvSpPr/>
      </dsp:nvSpPr>
      <dsp:spPr>
        <a:xfrm>
          <a:off x="0" y="2268368"/>
          <a:ext cx="6248400" cy="1119526"/>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solidFill>
                <a:schemeClr val="tx1">
                  <a:lumMod val="95000"/>
                  <a:lumOff val="5000"/>
                </a:schemeClr>
              </a:solidFill>
            </a:rPr>
            <a:t>Case reports</a:t>
          </a:r>
        </a:p>
      </dsp:txBody>
      <dsp:txXfrm>
        <a:off x="54651" y="2323019"/>
        <a:ext cx="6139098" cy="1010224"/>
      </dsp:txXfrm>
    </dsp:sp>
    <dsp:sp modelId="{CDD4BF2A-FF4E-4621-8F1B-8B89C28EAF6C}">
      <dsp:nvSpPr>
        <dsp:cNvPr id="0" name=""/>
        <dsp:cNvSpPr/>
      </dsp:nvSpPr>
      <dsp:spPr>
        <a:xfrm>
          <a:off x="0" y="3399482"/>
          <a:ext cx="6248400" cy="1119526"/>
        </a:xfrm>
        <a:prstGeom prst="round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solidFill>
                <a:schemeClr val="tx1">
                  <a:lumMod val="95000"/>
                  <a:lumOff val="5000"/>
                </a:schemeClr>
              </a:solidFill>
            </a:rPr>
            <a:t>Case series</a:t>
          </a:r>
        </a:p>
      </dsp:txBody>
      <dsp:txXfrm>
        <a:off x="54651" y="3454133"/>
        <a:ext cx="6139098" cy="1010224"/>
      </dsp:txXfrm>
    </dsp:sp>
    <dsp:sp modelId="{C2A66D0F-C7D0-48A5-8C19-64DD20F92A7F}">
      <dsp:nvSpPr>
        <dsp:cNvPr id="0" name=""/>
        <dsp:cNvSpPr/>
      </dsp:nvSpPr>
      <dsp:spPr>
        <a:xfrm>
          <a:off x="0" y="4536052"/>
          <a:ext cx="6248400" cy="1119526"/>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solidFill>
                <a:schemeClr val="tx1">
                  <a:lumMod val="95000"/>
                  <a:lumOff val="5000"/>
                </a:schemeClr>
              </a:solidFill>
            </a:rPr>
            <a:t>Animal studies </a:t>
          </a:r>
          <a:r>
            <a:rPr lang="en-US" sz="1800" kern="1200" dirty="0">
              <a:solidFill>
                <a:srgbClr val="FFFF00"/>
              </a:solidFill>
            </a:rPr>
            <a:t>(dogs were exposed to smoke </a:t>
          </a:r>
          <a:r>
            <a:rPr lang="en-US" sz="2600" kern="1200" dirty="0">
              <a:solidFill>
                <a:schemeClr val="tx1">
                  <a:lumMod val="95000"/>
                  <a:lumOff val="5000"/>
                </a:schemeClr>
              </a:solidFill>
            </a:rPr>
            <a:t>/   Laboratory studies </a:t>
          </a:r>
          <a:r>
            <a:rPr lang="en-US" sz="1400" kern="1200" dirty="0">
              <a:solidFill>
                <a:schemeClr val="tx1">
                  <a:lumMod val="95000"/>
                  <a:lumOff val="5000"/>
                </a:schemeClr>
              </a:solidFill>
            </a:rPr>
            <a:t>(</a:t>
          </a:r>
          <a:r>
            <a:rPr lang="en-US" sz="1800" kern="1200" dirty="0">
              <a:solidFill>
                <a:srgbClr val="FFFF00"/>
              </a:solidFill>
            </a:rPr>
            <a:t>smoke analysis</a:t>
          </a:r>
          <a:r>
            <a:rPr lang="en-US" sz="1400" kern="1200" dirty="0">
              <a:solidFill>
                <a:schemeClr val="tx1">
                  <a:lumMod val="95000"/>
                  <a:lumOff val="5000"/>
                </a:schemeClr>
              </a:solidFill>
            </a:rPr>
            <a:t>)</a:t>
          </a:r>
        </a:p>
      </dsp:txBody>
      <dsp:txXfrm>
        <a:off x="54651" y="4590703"/>
        <a:ext cx="6139098" cy="101022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CF1C7C-BF0F-4620-A827-2CCC75FDFBC0}">
      <dsp:nvSpPr>
        <dsp:cNvPr id="0" name=""/>
        <dsp:cNvSpPr/>
      </dsp:nvSpPr>
      <dsp:spPr>
        <a:xfrm>
          <a:off x="0" y="372854"/>
          <a:ext cx="9724031" cy="32602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54693" tIns="479044" rIns="754693" bIns="163576" numCol="1" spcCol="1270" anchor="t" anchorCtr="0">
          <a:noAutofit/>
        </a:bodyPr>
        <a:lstStyle/>
        <a:p>
          <a:pPr marL="228600" lvl="1" indent="-228600" algn="l" defTabSz="1022350">
            <a:lnSpc>
              <a:spcPct val="90000"/>
            </a:lnSpc>
            <a:spcBef>
              <a:spcPct val="0"/>
            </a:spcBef>
            <a:spcAft>
              <a:spcPct val="15000"/>
            </a:spcAft>
            <a:buChar char="•"/>
          </a:pPr>
          <a:r>
            <a:rPr lang="en-US" sz="2300" b="1" kern="1200" dirty="0"/>
            <a:t>Selection of cases: </a:t>
          </a:r>
        </a:p>
        <a:p>
          <a:pPr marL="457200" lvl="2" indent="-228600" algn="l" defTabSz="1022350">
            <a:lnSpc>
              <a:spcPct val="90000"/>
            </a:lnSpc>
            <a:spcBef>
              <a:spcPct val="0"/>
            </a:spcBef>
            <a:spcAft>
              <a:spcPct val="15000"/>
            </a:spcAft>
            <a:buChar char="•"/>
          </a:pPr>
          <a:r>
            <a:rPr lang="en-US" sz="2300" kern="1200"/>
            <a:t>Define Case-----diagnostic criteria, eligibility criteria</a:t>
          </a:r>
        </a:p>
        <a:p>
          <a:pPr marL="457200" lvl="2" indent="-228600" algn="l" defTabSz="1022350">
            <a:lnSpc>
              <a:spcPct val="90000"/>
            </a:lnSpc>
            <a:spcBef>
              <a:spcPct val="0"/>
            </a:spcBef>
            <a:spcAft>
              <a:spcPct val="15000"/>
            </a:spcAft>
            <a:buChar char="•"/>
          </a:pPr>
          <a:r>
            <a:rPr lang="en-US" sz="2300" kern="1200"/>
            <a:t>source of case-----hospitals, general population</a:t>
          </a:r>
        </a:p>
        <a:p>
          <a:pPr marL="228600" lvl="1" indent="-228600" algn="l" defTabSz="1022350">
            <a:lnSpc>
              <a:spcPct val="90000"/>
            </a:lnSpc>
            <a:spcBef>
              <a:spcPct val="0"/>
            </a:spcBef>
            <a:spcAft>
              <a:spcPct val="15000"/>
            </a:spcAft>
            <a:buChar char="•"/>
          </a:pPr>
          <a:r>
            <a:rPr lang="en-US" sz="2300" b="1" kern="1200" dirty="0"/>
            <a:t>Selection of controls:</a:t>
          </a:r>
        </a:p>
        <a:p>
          <a:pPr marL="457200" lvl="2" indent="-228600" algn="l" defTabSz="1022350">
            <a:lnSpc>
              <a:spcPct val="90000"/>
            </a:lnSpc>
            <a:spcBef>
              <a:spcPct val="0"/>
            </a:spcBef>
            <a:spcAft>
              <a:spcPct val="15000"/>
            </a:spcAft>
            <a:buChar char="•"/>
          </a:pPr>
          <a:r>
            <a:rPr lang="en-US" sz="2300" kern="1200"/>
            <a:t>Criteria</a:t>
          </a:r>
        </a:p>
        <a:p>
          <a:pPr marL="457200" lvl="2" indent="-228600" algn="l" defTabSz="1022350">
            <a:lnSpc>
              <a:spcPct val="90000"/>
            </a:lnSpc>
            <a:spcBef>
              <a:spcPct val="0"/>
            </a:spcBef>
            <a:spcAft>
              <a:spcPct val="15000"/>
            </a:spcAft>
            <a:buChar char="•"/>
          </a:pPr>
          <a:r>
            <a:rPr lang="en-US" sz="2300" kern="1200"/>
            <a:t>Sources ( Hospitals, Relatives, general population)</a:t>
          </a:r>
        </a:p>
        <a:p>
          <a:pPr marL="457200" lvl="2" indent="-228600" algn="l" defTabSz="1022350">
            <a:lnSpc>
              <a:spcPct val="90000"/>
            </a:lnSpc>
            <a:spcBef>
              <a:spcPct val="0"/>
            </a:spcBef>
            <a:spcAft>
              <a:spcPct val="15000"/>
            </a:spcAft>
            <a:buChar char="•"/>
          </a:pPr>
          <a:r>
            <a:rPr lang="en-US" sz="2300" kern="1200"/>
            <a:t>Ratio: 	1:1 or  1 : 4</a:t>
          </a:r>
        </a:p>
      </dsp:txBody>
      <dsp:txXfrm>
        <a:off x="0" y="372854"/>
        <a:ext cx="9724031" cy="3260250"/>
      </dsp:txXfrm>
    </dsp:sp>
    <dsp:sp modelId="{F5EC7CD5-37B6-4BB2-8436-BD67CE09FAE5}">
      <dsp:nvSpPr>
        <dsp:cNvPr id="0" name=""/>
        <dsp:cNvSpPr/>
      </dsp:nvSpPr>
      <dsp:spPr>
        <a:xfrm>
          <a:off x="486201" y="33373"/>
          <a:ext cx="6806821" cy="6789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7282" tIns="0" rIns="257282" bIns="0" numCol="1" spcCol="1270" anchor="ctr" anchorCtr="0">
          <a:noAutofit/>
        </a:bodyPr>
        <a:lstStyle/>
        <a:p>
          <a:pPr marL="0" lvl="0" indent="0" algn="l" defTabSz="1022350">
            <a:lnSpc>
              <a:spcPct val="90000"/>
            </a:lnSpc>
            <a:spcBef>
              <a:spcPct val="0"/>
            </a:spcBef>
            <a:spcAft>
              <a:spcPct val="35000"/>
            </a:spcAft>
            <a:buNone/>
          </a:pPr>
          <a:r>
            <a:rPr lang="en-US" sz="2300" kern="1200" dirty="0"/>
            <a:t>Step 1: Selection of cases &amp; controls</a:t>
          </a:r>
        </a:p>
      </dsp:txBody>
      <dsp:txXfrm>
        <a:off x="519345" y="66517"/>
        <a:ext cx="6740533" cy="612672"/>
      </dsp:txXfrm>
    </dsp:sp>
    <dsp:sp modelId="{DD35D6B1-3D63-4F5B-AD66-AC69C049FBCB}">
      <dsp:nvSpPr>
        <dsp:cNvPr id="0" name=""/>
        <dsp:cNvSpPr/>
      </dsp:nvSpPr>
      <dsp:spPr>
        <a:xfrm>
          <a:off x="0" y="4096784"/>
          <a:ext cx="9724031" cy="579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870739B-08A1-4F8E-BC06-DF78ABE6AF6A}">
      <dsp:nvSpPr>
        <dsp:cNvPr id="0" name=""/>
        <dsp:cNvSpPr/>
      </dsp:nvSpPr>
      <dsp:spPr>
        <a:xfrm>
          <a:off x="486201" y="3757304"/>
          <a:ext cx="6806821" cy="6789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7282" tIns="0" rIns="257282" bIns="0" numCol="1" spcCol="1270" anchor="ctr" anchorCtr="0">
          <a:noAutofit/>
        </a:bodyPr>
        <a:lstStyle/>
        <a:p>
          <a:pPr marL="0" lvl="0" indent="0" algn="l" defTabSz="1022350">
            <a:lnSpc>
              <a:spcPct val="90000"/>
            </a:lnSpc>
            <a:spcBef>
              <a:spcPct val="0"/>
            </a:spcBef>
            <a:spcAft>
              <a:spcPct val="35000"/>
            </a:spcAft>
            <a:buNone/>
          </a:pPr>
          <a:r>
            <a:rPr lang="en-US" sz="2300" kern="1200" dirty="0"/>
            <a:t>Step 2: Matching</a:t>
          </a:r>
        </a:p>
      </dsp:txBody>
      <dsp:txXfrm>
        <a:off x="519345" y="3790448"/>
        <a:ext cx="6740533" cy="61267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119B2D-D144-4062-9831-AD0376A5B75F}">
      <dsp:nvSpPr>
        <dsp:cNvPr id="0" name=""/>
        <dsp:cNvSpPr/>
      </dsp:nvSpPr>
      <dsp:spPr>
        <a:xfrm>
          <a:off x="3210270" y="2033112"/>
          <a:ext cx="704976" cy="91440"/>
        </a:xfrm>
        <a:custGeom>
          <a:avLst/>
          <a:gdLst/>
          <a:ahLst/>
          <a:cxnLst/>
          <a:rect l="0" t="0" r="0" b="0"/>
          <a:pathLst>
            <a:path>
              <a:moveTo>
                <a:pt x="0" y="45720"/>
              </a:moveTo>
              <a:lnTo>
                <a:pt x="704976"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3544368" y="2075150"/>
        <a:ext cx="36778" cy="7362"/>
      </dsp:txXfrm>
    </dsp:sp>
    <dsp:sp modelId="{26AF2ECF-D63F-45F9-A5D5-05978A3DE92A}">
      <dsp:nvSpPr>
        <dsp:cNvPr id="0" name=""/>
        <dsp:cNvSpPr/>
      </dsp:nvSpPr>
      <dsp:spPr>
        <a:xfrm>
          <a:off x="13912" y="1119384"/>
          <a:ext cx="3198157" cy="191889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712" tIns="164497" rIns="156712" bIns="164497" numCol="1" spcCol="1270" anchor="ctr" anchorCtr="0">
          <a:noAutofit/>
        </a:bodyPr>
        <a:lstStyle/>
        <a:p>
          <a:pPr marL="0" lvl="0" indent="0" algn="ctr" defTabSz="1066800">
            <a:lnSpc>
              <a:spcPct val="90000"/>
            </a:lnSpc>
            <a:spcBef>
              <a:spcPct val="0"/>
            </a:spcBef>
            <a:spcAft>
              <a:spcPct val="35000"/>
            </a:spcAft>
            <a:buNone/>
          </a:pPr>
          <a:r>
            <a:rPr lang="en-US" sz="2400" b="1" kern="1200"/>
            <a:t>Step: 3: Measurement</a:t>
          </a:r>
          <a:r>
            <a:rPr lang="en-US" sz="2400" kern="1200"/>
            <a:t> </a:t>
          </a:r>
          <a:r>
            <a:rPr lang="en-US" sz="2400" b="1" kern="1200"/>
            <a:t>of exposure:</a:t>
          </a:r>
          <a:endParaRPr lang="en-US" sz="2400" kern="1200"/>
        </a:p>
      </dsp:txBody>
      <dsp:txXfrm>
        <a:off x="13912" y="1119384"/>
        <a:ext cx="3198157" cy="1918894"/>
      </dsp:txXfrm>
    </dsp:sp>
    <dsp:sp modelId="{F2D5D772-D990-40D9-83BF-F77E38E4CCF1}">
      <dsp:nvSpPr>
        <dsp:cNvPr id="0" name=""/>
        <dsp:cNvSpPr/>
      </dsp:nvSpPr>
      <dsp:spPr>
        <a:xfrm>
          <a:off x="7144003" y="2033112"/>
          <a:ext cx="704976" cy="91440"/>
        </a:xfrm>
        <a:custGeom>
          <a:avLst/>
          <a:gdLst/>
          <a:ahLst/>
          <a:cxnLst/>
          <a:rect l="0" t="0" r="0" b="0"/>
          <a:pathLst>
            <a:path>
              <a:moveTo>
                <a:pt x="0" y="45720"/>
              </a:moveTo>
              <a:lnTo>
                <a:pt x="704976"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7478102" y="2075150"/>
        <a:ext cx="36778" cy="7362"/>
      </dsp:txXfrm>
    </dsp:sp>
    <dsp:sp modelId="{33478C44-ED55-4888-B9ED-9165004CB022}">
      <dsp:nvSpPr>
        <dsp:cNvPr id="0" name=""/>
        <dsp:cNvSpPr/>
      </dsp:nvSpPr>
      <dsp:spPr>
        <a:xfrm>
          <a:off x="3947646" y="1119384"/>
          <a:ext cx="3198157" cy="1918894"/>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712" tIns="164497" rIns="156712" bIns="164497" numCol="1" spcCol="1270" anchor="ctr" anchorCtr="0">
          <a:noAutofit/>
        </a:bodyPr>
        <a:lstStyle/>
        <a:p>
          <a:pPr marL="0" lvl="0" indent="0" algn="ctr" defTabSz="1066800">
            <a:lnSpc>
              <a:spcPct val="90000"/>
            </a:lnSpc>
            <a:spcBef>
              <a:spcPct val="0"/>
            </a:spcBef>
            <a:spcAft>
              <a:spcPct val="35000"/>
            </a:spcAft>
            <a:buNone/>
          </a:pPr>
          <a:r>
            <a:rPr lang="en-US" sz="2400" kern="1200" dirty="0"/>
            <a:t>Include interviews, questionnaires, review of past health  </a:t>
          </a:r>
          <a:r>
            <a:rPr lang="en-US" sz="2400" kern="1200" dirty="0" err="1"/>
            <a:t>records,employment</a:t>
          </a:r>
          <a:r>
            <a:rPr lang="en-US" sz="2400" kern="1200" dirty="0"/>
            <a:t> record, environmental exposures </a:t>
          </a:r>
          <a:r>
            <a:rPr lang="en-US" sz="2400" b="1" kern="1200" dirty="0"/>
            <a:t>	</a:t>
          </a:r>
          <a:endParaRPr lang="en-US" sz="2400" kern="1200" dirty="0"/>
        </a:p>
      </dsp:txBody>
      <dsp:txXfrm>
        <a:off x="3947646" y="1119384"/>
        <a:ext cx="3198157" cy="1918894"/>
      </dsp:txXfrm>
    </dsp:sp>
    <dsp:sp modelId="{86CE276D-E0C5-44D6-9CD6-5D0EFC0D7779}">
      <dsp:nvSpPr>
        <dsp:cNvPr id="0" name=""/>
        <dsp:cNvSpPr/>
      </dsp:nvSpPr>
      <dsp:spPr>
        <a:xfrm>
          <a:off x="7881379" y="1119384"/>
          <a:ext cx="3198157" cy="1918894"/>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712" tIns="164497" rIns="156712" bIns="164497" numCol="1" spcCol="1270" anchor="t" anchorCtr="0">
          <a:noAutofit/>
        </a:bodyPr>
        <a:lstStyle/>
        <a:p>
          <a:pPr marL="0" lvl="0" indent="0" algn="l" defTabSz="1066800">
            <a:lnSpc>
              <a:spcPct val="90000"/>
            </a:lnSpc>
            <a:spcBef>
              <a:spcPct val="0"/>
            </a:spcBef>
            <a:spcAft>
              <a:spcPct val="35000"/>
            </a:spcAft>
            <a:buNone/>
          </a:pPr>
          <a:r>
            <a:rPr lang="en-US" sz="2400" b="1" kern="1200"/>
            <a:t>Step 4: analysis:</a:t>
          </a:r>
          <a:endParaRPr lang="en-US" sz="2400" kern="1200"/>
        </a:p>
        <a:p>
          <a:pPr marL="228600" lvl="1" indent="-228600" algn="l" defTabSz="1066800">
            <a:lnSpc>
              <a:spcPct val="90000"/>
            </a:lnSpc>
            <a:spcBef>
              <a:spcPct val="0"/>
            </a:spcBef>
            <a:spcAft>
              <a:spcPct val="15000"/>
            </a:spcAft>
            <a:buChar char="•"/>
          </a:pPr>
          <a:r>
            <a:rPr lang="en-US" sz="2400" kern="1200"/>
            <a:t>Exposure rates</a:t>
          </a:r>
        </a:p>
        <a:p>
          <a:pPr marL="228600" lvl="1" indent="-228600" algn="l" defTabSz="1066800">
            <a:lnSpc>
              <a:spcPct val="90000"/>
            </a:lnSpc>
            <a:spcBef>
              <a:spcPct val="0"/>
            </a:spcBef>
            <a:spcAft>
              <a:spcPct val="15000"/>
            </a:spcAft>
            <a:buChar char="•"/>
          </a:pPr>
          <a:r>
            <a:rPr lang="en-US" sz="2400" kern="1200"/>
            <a:t>Estimation of risk	</a:t>
          </a:r>
        </a:p>
      </dsp:txBody>
      <dsp:txXfrm>
        <a:off x="7881379" y="1119384"/>
        <a:ext cx="3198157" cy="191889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601973-A61F-4E11-85BD-521C67DF21F8}">
      <dsp:nvSpPr>
        <dsp:cNvPr id="0" name=""/>
        <dsp:cNvSpPr/>
      </dsp:nvSpPr>
      <dsp:spPr>
        <a:xfrm>
          <a:off x="282221" y="368029"/>
          <a:ext cx="1371985" cy="1371985"/>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A1BF594-7CD0-4B5E-A983-27E4EA89ED86}">
      <dsp:nvSpPr>
        <dsp:cNvPr id="0" name=""/>
        <dsp:cNvSpPr/>
      </dsp:nvSpPr>
      <dsp:spPr>
        <a:xfrm>
          <a:off x="570337" y="656145"/>
          <a:ext cx="795751" cy="79575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09EEE66-9F1D-4428-A580-C5EB65B873CA}">
      <dsp:nvSpPr>
        <dsp:cNvPr id="0" name=""/>
        <dsp:cNvSpPr/>
      </dsp:nvSpPr>
      <dsp:spPr>
        <a:xfrm>
          <a:off x="1948202" y="368029"/>
          <a:ext cx="3233964" cy="1371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kern="1200" dirty="0"/>
            <a:t>Find Frequency of Exposure in the two groups in terms of Exposure Rates for cases and controls.  </a:t>
          </a:r>
        </a:p>
      </dsp:txBody>
      <dsp:txXfrm>
        <a:off x="1948202" y="368029"/>
        <a:ext cx="3233964" cy="1371985"/>
      </dsp:txXfrm>
    </dsp:sp>
    <dsp:sp modelId="{54DFB255-B20A-409A-B41F-318D3B4F299F}">
      <dsp:nvSpPr>
        <dsp:cNvPr id="0" name=""/>
        <dsp:cNvSpPr/>
      </dsp:nvSpPr>
      <dsp:spPr>
        <a:xfrm>
          <a:off x="5745661" y="368029"/>
          <a:ext cx="1371985" cy="1371985"/>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5DA262-609E-416A-8467-C5532B207A7F}">
      <dsp:nvSpPr>
        <dsp:cNvPr id="0" name=""/>
        <dsp:cNvSpPr/>
      </dsp:nvSpPr>
      <dsp:spPr>
        <a:xfrm>
          <a:off x="6033778" y="656145"/>
          <a:ext cx="795751" cy="79575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1F27902-528E-49A0-8299-ABD5A1F1C93C}">
      <dsp:nvSpPr>
        <dsp:cNvPr id="0" name=""/>
        <dsp:cNvSpPr/>
      </dsp:nvSpPr>
      <dsp:spPr>
        <a:xfrm>
          <a:off x="7411643" y="368029"/>
          <a:ext cx="3233964" cy="1371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kern="1200" dirty="0"/>
            <a:t>Is this difference b/w exposure rates of two groups is significant or high in cases than in control? </a:t>
          </a:r>
        </a:p>
      </dsp:txBody>
      <dsp:txXfrm>
        <a:off x="7411643" y="368029"/>
        <a:ext cx="3233964" cy="1371985"/>
      </dsp:txXfrm>
    </dsp:sp>
    <dsp:sp modelId="{1351850A-5050-40A2-A8DF-44CD4FA492F5}">
      <dsp:nvSpPr>
        <dsp:cNvPr id="0" name=""/>
        <dsp:cNvSpPr/>
      </dsp:nvSpPr>
      <dsp:spPr>
        <a:xfrm>
          <a:off x="282221" y="2452790"/>
          <a:ext cx="1371985" cy="1371985"/>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3D69FCA-3380-4C9D-874D-66CFD02A9F0B}">
      <dsp:nvSpPr>
        <dsp:cNvPr id="0" name=""/>
        <dsp:cNvSpPr/>
      </dsp:nvSpPr>
      <dsp:spPr>
        <a:xfrm>
          <a:off x="570337" y="2740907"/>
          <a:ext cx="795751" cy="79575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A2EB318-571F-4941-8B65-D14C2F6DD4D7}">
      <dsp:nvSpPr>
        <dsp:cNvPr id="0" name=""/>
        <dsp:cNvSpPr/>
      </dsp:nvSpPr>
      <dsp:spPr>
        <a:xfrm>
          <a:off x="1948202" y="2452790"/>
          <a:ext cx="3233964" cy="1371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kern="1200" dirty="0"/>
            <a:t>Significance of the difference found is determined by calculating </a:t>
          </a:r>
          <a:r>
            <a:rPr lang="en-US" sz="2400" b="1" kern="1200" dirty="0"/>
            <a:t>P-value</a:t>
          </a:r>
          <a:r>
            <a:rPr lang="en-US" sz="2400" kern="1200" dirty="0"/>
            <a:t> (p &lt; 0.05)</a:t>
          </a:r>
          <a:r>
            <a:rPr lang="en-US" sz="2400" b="1" kern="1200" dirty="0"/>
            <a:t>  </a:t>
          </a:r>
          <a:r>
            <a:rPr lang="en-US" sz="2400" kern="1200" dirty="0"/>
            <a:t>{ Chi-squire test / student’s t-test}. </a:t>
          </a:r>
        </a:p>
      </dsp:txBody>
      <dsp:txXfrm>
        <a:off x="1948202" y="2452790"/>
        <a:ext cx="3233964" cy="1371985"/>
      </dsp:txXfrm>
    </dsp:sp>
    <dsp:sp modelId="{61CF8A02-69AF-4062-9C6E-AF89D1F351D4}">
      <dsp:nvSpPr>
        <dsp:cNvPr id="0" name=""/>
        <dsp:cNvSpPr/>
      </dsp:nvSpPr>
      <dsp:spPr>
        <a:xfrm>
          <a:off x="5745661" y="2452790"/>
          <a:ext cx="1371985" cy="1371985"/>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0580DB8-205C-4A16-99BC-CE9784E1AEE0}">
      <dsp:nvSpPr>
        <dsp:cNvPr id="0" name=""/>
        <dsp:cNvSpPr/>
      </dsp:nvSpPr>
      <dsp:spPr>
        <a:xfrm>
          <a:off x="6033778" y="2740907"/>
          <a:ext cx="795751" cy="79575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B542E18-30C5-41B1-85B5-262E865B3180}">
      <dsp:nvSpPr>
        <dsp:cNvPr id="0" name=""/>
        <dsp:cNvSpPr/>
      </dsp:nvSpPr>
      <dsp:spPr>
        <a:xfrm>
          <a:off x="7411643" y="2452790"/>
          <a:ext cx="3233964" cy="1371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b="1" kern="1200"/>
            <a:t>Odds ratio </a:t>
          </a:r>
          <a:r>
            <a:rPr lang="en-US" sz="2400" kern="1200"/>
            <a:t>is a direct measure of strength of association</a:t>
          </a:r>
          <a:r>
            <a:rPr lang="en-US" sz="2400" b="1" kern="1200"/>
            <a:t>  </a:t>
          </a:r>
          <a:endParaRPr lang="en-US" sz="2400" kern="1200"/>
        </a:p>
      </dsp:txBody>
      <dsp:txXfrm>
        <a:off x="7411643" y="2452790"/>
        <a:ext cx="3233964" cy="137198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2997CB-B223-4D5B-B213-2B66A976C855}">
      <dsp:nvSpPr>
        <dsp:cNvPr id="0" name=""/>
        <dsp:cNvSpPr/>
      </dsp:nvSpPr>
      <dsp:spPr>
        <a:xfrm>
          <a:off x="0" y="5700"/>
          <a:ext cx="6589260" cy="770436"/>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1" kern="1200" dirty="0"/>
            <a:t>Odds mean</a:t>
          </a:r>
          <a:r>
            <a:rPr lang="en-US" sz="2700" kern="1200" dirty="0"/>
            <a:t> </a:t>
          </a:r>
          <a:r>
            <a:rPr lang="en-US" sz="2400" kern="1200" dirty="0"/>
            <a:t>chances</a:t>
          </a:r>
          <a:r>
            <a:rPr lang="en-US" sz="2700" kern="1200" dirty="0"/>
            <a:t>   </a:t>
          </a:r>
        </a:p>
      </dsp:txBody>
      <dsp:txXfrm>
        <a:off x="37610" y="43310"/>
        <a:ext cx="6514040" cy="695216"/>
      </dsp:txXfrm>
    </dsp:sp>
    <dsp:sp modelId="{FC5CCB94-129C-4361-BC2F-22435F0135BC}">
      <dsp:nvSpPr>
        <dsp:cNvPr id="0" name=""/>
        <dsp:cNvSpPr/>
      </dsp:nvSpPr>
      <dsp:spPr>
        <a:xfrm>
          <a:off x="0" y="914377"/>
          <a:ext cx="6589260" cy="2092837"/>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what are the chances of developing the disease if </a:t>
          </a:r>
          <a:r>
            <a:rPr lang="en-US" sz="2400" kern="1200" dirty="0"/>
            <a:t>exposure</a:t>
          </a:r>
          <a:r>
            <a:rPr lang="en-US" sz="2700" kern="1200" dirty="0"/>
            <a:t>   (R/F) is present and if the Exposure was not present!                       </a:t>
          </a:r>
        </a:p>
      </dsp:txBody>
      <dsp:txXfrm>
        <a:off x="102164" y="1016541"/>
        <a:ext cx="6384932" cy="1888509"/>
      </dsp:txXfrm>
    </dsp:sp>
    <dsp:sp modelId="{A2B2059A-4A89-4E4B-943D-4F09BAF578DE}">
      <dsp:nvSpPr>
        <dsp:cNvPr id="0" name=""/>
        <dsp:cNvSpPr/>
      </dsp:nvSpPr>
      <dsp:spPr>
        <a:xfrm>
          <a:off x="0" y="3145454"/>
          <a:ext cx="6589260" cy="2092837"/>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1" kern="1200" dirty="0"/>
            <a:t>Odds of an event</a:t>
          </a:r>
          <a:r>
            <a:rPr lang="en-US" sz="2700" kern="1200" dirty="0"/>
            <a:t> may be defined as</a:t>
          </a:r>
        </a:p>
        <a:p>
          <a:pPr marL="0" lvl="0" indent="0" algn="l" defTabSz="1200150">
            <a:lnSpc>
              <a:spcPct val="90000"/>
            </a:lnSpc>
            <a:spcBef>
              <a:spcPct val="0"/>
            </a:spcBef>
            <a:spcAft>
              <a:spcPct val="35000"/>
            </a:spcAft>
            <a:buNone/>
          </a:pPr>
          <a:r>
            <a:rPr lang="en-US" sz="2700" kern="1200" dirty="0"/>
            <a:t>“the ratio of the number of times an event can occur </a:t>
          </a:r>
          <a:r>
            <a:rPr lang="en-US" sz="2400" kern="1200" dirty="0"/>
            <a:t>to</a:t>
          </a:r>
          <a:r>
            <a:rPr lang="en-US" sz="2700" kern="1200" dirty="0"/>
            <a:t> the number of times the event cannot occur”. </a:t>
          </a:r>
        </a:p>
      </dsp:txBody>
      <dsp:txXfrm>
        <a:off x="102164" y="3247618"/>
        <a:ext cx="6384932" cy="188850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DC39BE-40BA-4ECC-B447-3421A8BEEA7D}">
      <dsp:nvSpPr>
        <dsp:cNvPr id="0" name=""/>
        <dsp:cNvSpPr/>
      </dsp:nvSpPr>
      <dsp:spPr>
        <a:xfrm>
          <a:off x="0" y="2659"/>
          <a:ext cx="10515600" cy="1205805"/>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CB47F9F-51C9-45D2-8115-49B4DC622941}">
      <dsp:nvSpPr>
        <dsp:cNvPr id="0" name=""/>
        <dsp:cNvSpPr/>
      </dsp:nvSpPr>
      <dsp:spPr>
        <a:xfrm>
          <a:off x="364756" y="273965"/>
          <a:ext cx="663841" cy="66319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F89CD3D-2800-418A-A813-1E7C20A4E84B}">
      <dsp:nvSpPr>
        <dsp:cNvPr id="0" name=""/>
        <dsp:cNvSpPr/>
      </dsp:nvSpPr>
      <dsp:spPr>
        <a:xfrm>
          <a:off x="1393354" y="2659"/>
          <a:ext cx="9100787" cy="12434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602" tIns="131602" rIns="131602" bIns="131602" numCol="1" spcCol="1270" anchor="ctr" anchorCtr="0">
          <a:noAutofit/>
        </a:bodyPr>
        <a:lstStyle/>
        <a:p>
          <a:pPr marL="0" lvl="0" indent="0" algn="l" defTabSz="1066800">
            <a:lnSpc>
              <a:spcPct val="90000"/>
            </a:lnSpc>
            <a:spcBef>
              <a:spcPct val="0"/>
            </a:spcBef>
            <a:spcAft>
              <a:spcPct val="35000"/>
            </a:spcAft>
            <a:buNone/>
          </a:pPr>
          <a:r>
            <a:rPr lang="en-US" sz="2400" b="1" kern="1200" dirty="0"/>
            <a:t>If OR =1</a:t>
          </a:r>
          <a:r>
            <a:rPr lang="en-US" sz="2400" kern="1200" dirty="0"/>
            <a:t> chance of developing the disease with and without exposure is 1 or equal which means, there is no association</a:t>
          </a:r>
        </a:p>
      </dsp:txBody>
      <dsp:txXfrm>
        <a:off x="1393354" y="2659"/>
        <a:ext cx="9100787" cy="1243487"/>
      </dsp:txXfrm>
    </dsp:sp>
    <dsp:sp modelId="{A5E71CF0-DB8E-4A48-9177-0BA56A1B826D}">
      <dsp:nvSpPr>
        <dsp:cNvPr id="0" name=""/>
        <dsp:cNvSpPr/>
      </dsp:nvSpPr>
      <dsp:spPr>
        <a:xfrm>
          <a:off x="0" y="1557018"/>
          <a:ext cx="10515600" cy="1205805"/>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A73028A-936A-4431-8D33-A587A11C32FB}">
      <dsp:nvSpPr>
        <dsp:cNvPr id="0" name=""/>
        <dsp:cNvSpPr/>
      </dsp:nvSpPr>
      <dsp:spPr>
        <a:xfrm>
          <a:off x="364756" y="1828324"/>
          <a:ext cx="663841" cy="66319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6FA6DE7-F94A-481C-A932-ED02727D96DD}">
      <dsp:nvSpPr>
        <dsp:cNvPr id="0" name=""/>
        <dsp:cNvSpPr/>
      </dsp:nvSpPr>
      <dsp:spPr>
        <a:xfrm>
          <a:off x="1393354" y="1557018"/>
          <a:ext cx="9100787" cy="12434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602" tIns="131602" rIns="131602" bIns="131602" numCol="1" spcCol="1270" anchor="ctr" anchorCtr="0">
          <a:noAutofit/>
        </a:bodyPr>
        <a:lstStyle/>
        <a:p>
          <a:pPr marL="0" lvl="0" indent="0" algn="l" defTabSz="1066800">
            <a:lnSpc>
              <a:spcPct val="90000"/>
            </a:lnSpc>
            <a:spcBef>
              <a:spcPct val="0"/>
            </a:spcBef>
            <a:spcAft>
              <a:spcPct val="35000"/>
            </a:spcAft>
            <a:buNone/>
          </a:pPr>
          <a:r>
            <a:rPr lang="en-US" sz="2400" b="1" kern="1200" dirty="0"/>
            <a:t>If OR = 3 </a:t>
          </a:r>
          <a:r>
            <a:rPr lang="en-US" sz="2400" kern="1200" dirty="0"/>
            <a:t> those who are exposed to RF are three times at higher risk of developing the disease, then those who are not exposed (who are at 1time risk). 200% high                                                                      </a:t>
          </a:r>
        </a:p>
      </dsp:txBody>
      <dsp:txXfrm>
        <a:off x="1393354" y="1557018"/>
        <a:ext cx="9100787" cy="1243487"/>
      </dsp:txXfrm>
    </dsp:sp>
    <dsp:sp modelId="{428318C9-B3AB-43ED-87E0-184DC592F25A}">
      <dsp:nvSpPr>
        <dsp:cNvPr id="0" name=""/>
        <dsp:cNvSpPr/>
      </dsp:nvSpPr>
      <dsp:spPr>
        <a:xfrm>
          <a:off x="0" y="3111377"/>
          <a:ext cx="10515600" cy="1205805"/>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F7C2F20-D001-4F30-AAF9-982D674B1417}">
      <dsp:nvSpPr>
        <dsp:cNvPr id="0" name=""/>
        <dsp:cNvSpPr/>
      </dsp:nvSpPr>
      <dsp:spPr>
        <a:xfrm>
          <a:off x="364756" y="3382683"/>
          <a:ext cx="663841" cy="66319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785504F-CC64-4B88-A5D8-941460C7F78B}">
      <dsp:nvSpPr>
        <dsp:cNvPr id="0" name=""/>
        <dsp:cNvSpPr/>
      </dsp:nvSpPr>
      <dsp:spPr>
        <a:xfrm>
          <a:off x="1393354" y="3111377"/>
          <a:ext cx="9100787" cy="12434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602" tIns="131602" rIns="131602" bIns="131602" numCol="1" spcCol="1270" anchor="ctr" anchorCtr="0">
          <a:noAutofit/>
        </a:bodyPr>
        <a:lstStyle/>
        <a:p>
          <a:pPr marL="0" lvl="0" indent="0" algn="l" defTabSz="1066800">
            <a:lnSpc>
              <a:spcPct val="90000"/>
            </a:lnSpc>
            <a:spcBef>
              <a:spcPct val="0"/>
            </a:spcBef>
            <a:spcAft>
              <a:spcPct val="35000"/>
            </a:spcAft>
            <a:buNone/>
          </a:pPr>
          <a:r>
            <a:rPr lang="en-US" sz="2400" b="1" kern="1200"/>
            <a:t>If OR = less than 1 like 0.75  </a:t>
          </a:r>
          <a:r>
            <a:rPr lang="en-US" sz="2400" kern="1200"/>
            <a:t>means this link has a protective effect .i.e. those who are exposed are 0.25 (25%) times at lower risk of developing the disease, then those who are exposed. </a:t>
          </a:r>
        </a:p>
      </dsp:txBody>
      <dsp:txXfrm>
        <a:off x="1393354" y="3111377"/>
        <a:ext cx="9100787" cy="124348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3CAAEC-9E8F-43DF-BA23-BFACE55FC828}">
      <dsp:nvSpPr>
        <dsp:cNvPr id="0" name=""/>
        <dsp:cNvSpPr/>
      </dsp:nvSpPr>
      <dsp:spPr>
        <a:xfrm>
          <a:off x="307345" y="1546"/>
          <a:ext cx="3222855" cy="193371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400" kern="1200" dirty="0"/>
            <a:t>It is Ratio between the two odds.</a:t>
          </a:r>
        </a:p>
        <a:p>
          <a:pPr marL="0" marR="0" lvl="0" indent="0" algn="ctr" defTabSz="914400" eaLnBrk="1" fontAlgn="auto" latinLnBrk="0" hangingPunct="1">
            <a:lnSpc>
              <a:spcPct val="100000"/>
            </a:lnSpc>
            <a:spcBef>
              <a:spcPts val="0"/>
            </a:spcBef>
            <a:spcAft>
              <a:spcPts val="0"/>
            </a:spcAft>
            <a:buClrTx/>
            <a:buSzTx/>
            <a:buFontTx/>
            <a:buNone/>
            <a:tabLst/>
            <a:defRPr/>
          </a:pPr>
          <a:r>
            <a:rPr lang="en-US" sz="1600" kern="1200" dirty="0"/>
            <a:t>(ratio of an event is obtained by dividing one quantity with other quantity)</a:t>
          </a:r>
        </a:p>
      </dsp:txBody>
      <dsp:txXfrm>
        <a:off x="307345" y="1546"/>
        <a:ext cx="3222855" cy="1933713"/>
      </dsp:txXfrm>
    </dsp:sp>
    <dsp:sp modelId="{B45FAB97-55B0-42D1-801A-E9199EC762C7}">
      <dsp:nvSpPr>
        <dsp:cNvPr id="0" name=""/>
        <dsp:cNvSpPr/>
      </dsp:nvSpPr>
      <dsp:spPr>
        <a:xfrm>
          <a:off x="3852486" y="1546"/>
          <a:ext cx="3222855" cy="193371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900" b="1" kern="1200" dirty="0">
              <a:solidFill>
                <a:schemeClr val="tx1"/>
              </a:solidFill>
            </a:rPr>
            <a:t>(one odd): </a:t>
          </a:r>
          <a:r>
            <a:rPr lang="en-US" sz="1900" kern="1200" dirty="0">
              <a:solidFill>
                <a:schemeClr val="tx1"/>
              </a:solidFill>
            </a:rPr>
            <a:t>It is Ratio that the cases were exposed to the R/F (a/c) to the odd that the control were exposed to the R/F (b/d) </a:t>
          </a:r>
          <a:r>
            <a:rPr lang="en-US" sz="1900" b="1" kern="1200" dirty="0">
              <a:solidFill>
                <a:schemeClr val="tx1"/>
              </a:solidFill>
            </a:rPr>
            <a:t>(2</a:t>
          </a:r>
          <a:r>
            <a:rPr lang="en-US" sz="1900" b="1" kern="1200" baseline="30000" dirty="0">
              <a:solidFill>
                <a:schemeClr val="tx1"/>
              </a:solidFill>
            </a:rPr>
            <a:t>nd</a:t>
          </a:r>
          <a:r>
            <a:rPr lang="en-US" sz="1900" b="1" kern="1200" dirty="0">
              <a:solidFill>
                <a:schemeClr val="tx1"/>
              </a:solidFill>
            </a:rPr>
            <a:t> odd).</a:t>
          </a:r>
          <a:endParaRPr lang="en-US" sz="1900" kern="1200" dirty="0">
            <a:solidFill>
              <a:schemeClr val="tx1"/>
            </a:solidFill>
          </a:endParaRPr>
        </a:p>
        <a:p>
          <a:pPr algn="ctr">
            <a:buNone/>
          </a:pPr>
          <a:endParaRPr lang="en-US" sz="1900" kern="1200" dirty="0"/>
        </a:p>
      </dsp:txBody>
      <dsp:txXfrm>
        <a:off x="3852486" y="1546"/>
        <a:ext cx="3222855" cy="1933713"/>
      </dsp:txXfrm>
    </dsp:sp>
    <dsp:sp modelId="{251BF0A0-525D-4DF4-8DCD-857916CA3614}">
      <dsp:nvSpPr>
        <dsp:cNvPr id="0" name=""/>
        <dsp:cNvSpPr/>
      </dsp:nvSpPr>
      <dsp:spPr>
        <a:xfrm>
          <a:off x="7397627" y="7753"/>
          <a:ext cx="3222855" cy="1933713"/>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000" kern="1200" dirty="0">
              <a:solidFill>
                <a:srgbClr val="002060"/>
              </a:solidFill>
            </a:rPr>
            <a:t>Is a direct  measure of strength of association b/w an exposure (RF) and outcome (Disease)</a:t>
          </a:r>
        </a:p>
        <a:p>
          <a:pPr algn="ctr">
            <a:buNone/>
          </a:pPr>
          <a:endParaRPr lang="en-US" sz="2000" kern="1200" dirty="0">
            <a:solidFill>
              <a:srgbClr val="002060"/>
            </a:solidFill>
          </a:endParaRPr>
        </a:p>
      </dsp:txBody>
      <dsp:txXfrm>
        <a:off x="7397627" y="7753"/>
        <a:ext cx="3222855" cy="1933713"/>
      </dsp:txXfrm>
    </dsp:sp>
    <dsp:sp modelId="{2C8F757B-D791-4B23-ABF5-D2D109720DA1}">
      <dsp:nvSpPr>
        <dsp:cNvPr id="0" name=""/>
        <dsp:cNvSpPr/>
      </dsp:nvSpPr>
      <dsp:spPr>
        <a:xfrm>
          <a:off x="307345" y="2257545"/>
          <a:ext cx="3222855" cy="193371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It is an estimation of Relative risk.</a:t>
          </a:r>
        </a:p>
      </dsp:txBody>
      <dsp:txXfrm>
        <a:off x="307345" y="2257545"/>
        <a:ext cx="3222855" cy="1933713"/>
      </dsp:txXfrm>
    </dsp:sp>
    <dsp:sp modelId="{0034B31E-0646-4C54-BC37-50F00C9134C6}">
      <dsp:nvSpPr>
        <dsp:cNvPr id="0" name=""/>
        <dsp:cNvSpPr/>
      </dsp:nvSpPr>
      <dsp:spPr>
        <a:xfrm>
          <a:off x="3852486" y="2257545"/>
          <a:ext cx="3222855" cy="1933713"/>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Cross-product of entries in 2X2 contingency table</a:t>
          </a:r>
        </a:p>
        <a:p>
          <a:pPr marL="0" lvl="0" indent="0" algn="ctr" defTabSz="889000">
            <a:lnSpc>
              <a:spcPct val="90000"/>
            </a:lnSpc>
            <a:spcBef>
              <a:spcPct val="0"/>
            </a:spcBef>
            <a:spcAft>
              <a:spcPct val="35000"/>
            </a:spcAft>
            <a:buNone/>
          </a:pPr>
          <a:r>
            <a:rPr lang="en-US" sz="2000" b="1" kern="1200" dirty="0"/>
            <a:t>(ad/ bd) </a:t>
          </a:r>
          <a:endParaRPr lang="en-US" sz="2000" kern="1200" dirty="0"/>
        </a:p>
      </dsp:txBody>
      <dsp:txXfrm>
        <a:off x="3852486" y="2257545"/>
        <a:ext cx="3222855" cy="1933713"/>
      </dsp:txXfrm>
    </dsp:sp>
    <dsp:sp modelId="{D478B1BA-807A-477F-90D3-5B630FA3D9E6}">
      <dsp:nvSpPr>
        <dsp:cNvPr id="0" name=""/>
        <dsp:cNvSpPr/>
      </dsp:nvSpPr>
      <dsp:spPr>
        <a:xfrm>
          <a:off x="7397627" y="2257545"/>
          <a:ext cx="3222855" cy="193371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ctr" defTabSz="889000">
            <a:lnSpc>
              <a:spcPct val="90000"/>
            </a:lnSpc>
            <a:spcBef>
              <a:spcPct val="0"/>
            </a:spcBef>
            <a:spcAft>
              <a:spcPct val="35000"/>
            </a:spcAft>
            <a:buNone/>
          </a:pPr>
          <a:r>
            <a:rPr lang="en-US" sz="2000" b="1" kern="1200" dirty="0"/>
            <a:t>Three conditions must be fulfilled.</a:t>
          </a:r>
        </a:p>
        <a:p>
          <a:pPr marL="171450" lvl="1" indent="-171450" algn="l" defTabSz="711200">
            <a:lnSpc>
              <a:spcPct val="90000"/>
            </a:lnSpc>
            <a:spcBef>
              <a:spcPct val="0"/>
            </a:spcBef>
            <a:spcAft>
              <a:spcPct val="15000"/>
            </a:spcAft>
            <a:buChar char="•"/>
          </a:pPr>
          <a:r>
            <a:rPr lang="en-US" sz="1600" kern="1200" dirty="0">
              <a:solidFill>
                <a:schemeClr val="tx1"/>
              </a:solidFill>
            </a:rPr>
            <a:t>Cases should be representative </a:t>
          </a:r>
        </a:p>
        <a:p>
          <a:pPr marL="171450" lvl="1" indent="-171450" algn="l" defTabSz="711200">
            <a:lnSpc>
              <a:spcPct val="90000"/>
            </a:lnSpc>
            <a:spcBef>
              <a:spcPct val="0"/>
            </a:spcBef>
            <a:spcAft>
              <a:spcPct val="15000"/>
            </a:spcAft>
            <a:buChar char="•"/>
          </a:pPr>
          <a:r>
            <a:rPr lang="en-US" sz="1600" kern="1200" dirty="0">
              <a:solidFill>
                <a:schemeClr val="tx1"/>
              </a:solidFill>
            </a:rPr>
            <a:t>Controls should be representative</a:t>
          </a:r>
        </a:p>
        <a:p>
          <a:pPr marL="171450" lvl="1" indent="-171450" algn="l" defTabSz="711200">
            <a:lnSpc>
              <a:spcPct val="90000"/>
            </a:lnSpc>
            <a:spcBef>
              <a:spcPct val="0"/>
            </a:spcBef>
            <a:spcAft>
              <a:spcPct val="15000"/>
            </a:spcAft>
            <a:buChar char="•"/>
          </a:pPr>
          <a:r>
            <a:rPr lang="en-US" sz="1600" kern="1200" dirty="0">
              <a:solidFill>
                <a:schemeClr val="tx1"/>
              </a:solidFill>
            </a:rPr>
            <a:t>Disease being investigated is a rare one.</a:t>
          </a:r>
        </a:p>
      </dsp:txBody>
      <dsp:txXfrm>
        <a:off x="7397627" y="2257545"/>
        <a:ext cx="3222855" cy="1933713"/>
      </dsp:txXfrm>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PK"/>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1C2FF3-04FD-4CE9-A983-9784F69C5075}" type="datetimeFigureOut">
              <a:rPr lang="en-PK" smtClean="0"/>
              <a:t>02/03/2025</a:t>
            </a:fld>
            <a:endParaRPr lang="en-PK"/>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P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PK"/>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0699AA-3228-4242-88DE-8C0CBE456B8E}" type="slidenum">
              <a:rPr lang="en-PK" smtClean="0"/>
              <a:t>‹#›</a:t>
            </a:fld>
            <a:endParaRPr lang="en-PK"/>
          </a:p>
        </p:txBody>
      </p:sp>
    </p:spTree>
    <p:extLst>
      <p:ext uri="{BB962C8B-B14F-4D97-AF65-F5344CB8AC3E}">
        <p14:creationId xmlns:p14="http://schemas.microsoft.com/office/powerpoint/2010/main" val="32183272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Empirical : realistic , practical, pragmatic, experiential, experience, observations , experimental etc </a:t>
            </a:r>
            <a:endParaRPr lang="en-PK" dirty="0"/>
          </a:p>
        </p:txBody>
      </p:sp>
      <p:sp>
        <p:nvSpPr>
          <p:cNvPr id="4" name="Slide Number Placeholder 3"/>
          <p:cNvSpPr>
            <a:spLocks noGrp="1"/>
          </p:cNvSpPr>
          <p:nvPr>
            <p:ph type="sldNum" sz="quarter" idx="5"/>
          </p:nvPr>
        </p:nvSpPr>
        <p:spPr/>
        <p:txBody>
          <a:bodyPr/>
          <a:lstStyle/>
          <a:p>
            <a:fld id="{E80699AA-3228-4242-88DE-8C0CBE456B8E}" type="slidenum">
              <a:rPr lang="en-PK" smtClean="0"/>
              <a:t>9</a:t>
            </a:fld>
            <a:endParaRPr lang="en-PK"/>
          </a:p>
        </p:txBody>
      </p:sp>
    </p:spTree>
    <p:extLst>
      <p:ext uri="{BB962C8B-B14F-4D97-AF65-F5344CB8AC3E}">
        <p14:creationId xmlns:p14="http://schemas.microsoft.com/office/powerpoint/2010/main" val="14176966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41B9F-DA7D-469D-B94A-3CC52AC4B48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PK"/>
          </a:p>
        </p:txBody>
      </p:sp>
      <p:sp>
        <p:nvSpPr>
          <p:cNvPr id="3" name="Subtitle 2">
            <a:extLst>
              <a:ext uri="{FF2B5EF4-FFF2-40B4-BE49-F238E27FC236}">
                <a16:creationId xmlns:a16="http://schemas.microsoft.com/office/drawing/2014/main" id="{91814851-656F-4060-811D-20E1255A41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PK"/>
          </a:p>
        </p:txBody>
      </p:sp>
      <p:sp>
        <p:nvSpPr>
          <p:cNvPr id="4" name="Date Placeholder 3">
            <a:extLst>
              <a:ext uri="{FF2B5EF4-FFF2-40B4-BE49-F238E27FC236}">
                <a16:creationId xmlns:a16="http://schemas.microsoft.com/office/drawing/2014/main" id="{DB9E34AB-882E-4C35-858B-F68CCD69C818}"/>
              </a:ext>
            </a:extLst>
          </p:cNvPr>
          <p:cNvSpPr>
            <a:spLocks noGrp="1"/>
          </p:cNvSpPr>
          <p:nvPr>
            <p:ph type="dt" sz="half" idx="10"/>
          </p:nvPr>
        </p:nvSpPr>
        <p:spPr/>
        <p:txBody>
          <a:bodyPr/>
          <a:lstStyle/>
          <a:p>
            <a:fld id="{9F5C59A8-6C6D-40A7-BE51-4E59FD1B6C2F}" type="datetime8">
              <a:rPr lang="LID4096" smtClean="0"/>
              <a:t>02/03/2025 09:49</a:t>
            </a:fld>
            <a:endParaRPr lang="en-PK"/>
          </a:p>
        </p:txBody>
      </p:sp>
      <p:sp>
        <p:nvSpPr>
          <p:cNvPr id="5" name="Footer Placeholder 4">
            <a:extLst>
              <a:ext uri="{FF2B5EF4-FFF2-40B4-BE49-F238E27FC236}">
                <a16:creationId xmlns:a16="http://schemas.microsoft.com/office/drawing/2014/main" id="{E2D92B8A-9B7D-4EEB-8A00-A517B21AE4BE}"/>
              </a:ext>
            </a:extLst>
          </p:cNvPr>
          <p:cNvSpPr>
            <a:spLocks noGrp="1"/>
          </p:cNvSpPr>
          <p:nvPr>
            <p:ph type="ftr" sz="quarter" idx="11"/>
          </p:nvPr>
        </p:nvSpPr>
        <p:spPr/>
        <p:txBody>
          <a:bodyPr/>
          <a:lstStyle/>
          <a:p>
            <a:r>
              <a:rPr lang="en-US"/>
              <a:t>prof arshad sabir  2024</a:t>
            </a:r>
            <a:endParaRPr lang="en-PK"/>
          </a:p>
        </p:txBody>
      </p:sp>
      <p:sp>
        <p:nvSpPr>
          <p:cNvPr id="6" name="Slide Number Placeholder 5">
            <a:extLst>
              <a:ext uri="{FF2B5EF4-FFF2-40B4-BE49-F238E27FC236}">
                <a16:creationId xmlns:a16="http://schemas.microsoft.com/office/drawing/2014/main" id="{25FDF132-4070-4FE2-ABFF-761856C773FC}"/>
              </a:ext>
            </a:extLst>
          </p:cNvPr>
          <p:cNvSpPr>
            <a:spLocks noGrp="1"/>
          </p:cNvSpPr>
          <p:nvPr>
            <p:ph type="sldNum" sz="quarter" idx="12"/>
          </p:nvPr>
        </p:nvSpPr>
        <p:spPr/>
        <p:txBody>
          <a:bodyPr/>
          <a:lstStyle/>
          <a:p>
            <a:fld id="{1B4755D4-3B07-41F4-B0DC-D7FCF59F0F11}" type="slidenum">
              <a:rPr lang="en-PK" smtClean="0"/>
              <a:t>‹#›</a:t>
            </a:fld>
            <a:endParaRPr lang="en-PK"/>
          </a:p>
        </p:txBody>
      </p:sp>
    </p:spTree>
    <p:extLst>
      <p:ext uri="{BB962C8B-B14F-4D97-AF65-F5344CB8AC3E}">
        <p14:creationId xmlns:p14="http://schemas.microsoft.com/office/powerpoint/2010/main" val="37234012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438C3-AD2E-4093-A9BB-22EBFA796A13}"/>
              </a:ext>
            </a:extLst>
          </p:cNvPr>
          <p:cNvSpPr>
            <a:spLocks noGrp="1"/>
          </p:cNvSpPr>
          <p:nvPr>
            <p:ph type="title"/>
          </p:nvPr>
        </p:nvSpPr>
        <p:spPr/>
        <p:txBody>
          <a:bodyPr/>
          <a:lstStyle/>
          <a:p>
            <a:r>
              <a:rPr lang="en-US"/>
              <a:t>Click to edit Master title style</a:t>
            </a:r>
            <a:endParaRPr lang="en-PK"/>
          </a:p>
        </p:txBody>
      </p:sp>
      <p:sp>
        <p:nvSpPr>
          <p:cNvPr id="3" name="Vertical Text Placeholder 2">
            <a:extLst>
              <a:ext uri="{FF2B5EF4-FFF2-40B4-BE49-F238E27FC236}">
                <a16:creationId xmlns:a16="http://schemas.microsoft.com/office/drawing/2014/main" id="{13E4F729-1AC4-48E5-927F-908D872584B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Date Placeholder 3">
            <a:extLst>
              <a:ext uri="{FF2B5EF4-FFF2-40B4-BE49-F238E27FC236}">
                <a16:creationId xmlns:a16="http://schemas.microsoft.com/office/drawing/2014/main" id="{BE216DD0-0E17-462F-B0F9-7503D47565BB}"/>
              </a:ext>
            </a:extLst>
          </p:cNvPr>
          <p:cNvSpPr>
            <a:spLocks noGrp="1"/>
          </p:cNvSpPr>
          <p:nvPr>
            <p:ph type="dt" sz="half" idx="10"/>
          </p:nvPr>
        </p:nvSpPr>
        <p:spPr/>
        <p:txBody>
          <a:bodyPr/>
          <a:lstStyle/>
          <a:p>
            <a:fld id="{BE5BD6AE-562D-4170-A68D-1ABB9CA2E307}" type="datetime8">
              <a:rPr lang="LID4096" smtClean="0"/>
              <a:t>02/03/2025 09:49</a:t>
            </a:fld>
            <a:endParaRPr lang="en-PK"/>
          </a:p>
        </p:txBody>
      </p:sp>
      <p:sp>
        <p:nvSpPr>
          <p:cNvPr id="5" name="Footer Placeholder 4">
            <a:extLst>
              <a:ext uri="{FF2B5EF4-FFF2-40B4-BE49-F238E27FC236}">
                <a16:creationId xmlns:a16="http://schemas.microsoft.com/office/drawing/2014/main" id="{7B8DF22C-B2CF-4110-8D44-32F2DE3D5AB1}"/>
              </a:ext>
            </a:extLst>
          </p:cNvPr>
          <p:cNvSpPr>
            <a:spLocks noGrp="1"/>
          </p:cNvSpPr>
          <p:nvPr>
            <p:ph type="ftr" sz="quarter" idx="11"/>
          </p:nvPr>
        </p:nvSpPr>
        <p:spPr/>
        <p:txBody>
          <a:bodyPr/>
          <a:lstStyle/>
          <a:p>
            <a:r>
              <a:rPr lang="en-US"/>
              <a:t>prof arshad sabir  2024</a:t>
            </a:r>
            <a:endParaRPr lang="en-PK"/>
          </a:p>
        </p:txBody>
      </p:sp>
      <p:sp>
        <p:nvSpPr>
          <p:cNvPr id="6" name="Slide Number Placeholder 5">
            <a:extLst>
              <a:ext uri="{FF2B5EF4-FFF2-40B4-BE49-F238E27FC236}">
                <a16:creationId xmlns:a16="http://schemas.microsoft.com/office/drawing/2014/main" id="{DB93FD1B-DF6D-4377-8C64-438214593CB0}"/>
              </a:ext>
            </a:extLst>
          </p:cNvPr>
          <p:cNvSpPr>
            <a:spLocks noGrp="1"/>
          </p:cNvSpPr>
          <p:nvPr>
            <p:ph type="sldNum" sz="quarter" idx="12"/>
          </p:nvPr>
        </p:nvSpPr>
        <p:spPr/>
        <p:txBody>
          <a:bodyPr/>
          <a:lstStyle/>
          <a:p>
            <a:fld id="{1B4755D4-3B07-41F4-B0DC-D7FCF59F0F11}" type="slidenum">
              <a:rPr lang="en-PK" smtClean="0"/>
              <a:t>‹#›</a:t>
            </a:fld>
            <a:endParaRPr lang="en-PK"/>
          </a:p>
        </p:txBody>
      </p:sp>
    </p:spTree>
    <p:extLst>
      <p:ext uri="{BB962C8B-B14F-4D97-AF65-F5344CB8AC3E}">
        <p14:creationId xmlns:p14="http://schemas.microsoft.com/office/powerpoint/2010/main" val="22903490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21C9998-7052-4ACA-A94B-AAB215BF357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PK"/>
          </a:p>
        </p:txBody>
      </p:sp>
      <p:sp>
        <p:nvSpPr>
          <p:cNvPr id="3" name="Vertical Text Placeholder 2">
            <a:extLst>
              <a:ext uri="{FF2B5EF4-FFF2-40B4-BE49-F238E27FC236}">
                <a16:creationId xmlns:a16="http://schemas.microsoft.com/office/drawing/2014/main" id="{FA4055A5-DAAB-423B-91F7-9D5ECE6BE7B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Date Placeholder 3">
            <a:extLst>
              <a:ext uri="{FF2B5EF4-FFF2-40B4-BE49-F238E27FC236}">
                <a16:creationId xmlns:a16="http://schemas.microsoft.com/office/drawing/2014/main" id="{3B18803B-0FA6-46C6-BC46-5807AE930B47}"/>
              </a:ext>
            </a:extLst>
          </p:cNvPr>
          <p:cNvSpPr>
            <a:spLocks noGrp="1"/>
          </p:cNvSpPr>
          <p:nvPr>
            <p:ph type="dt" sz="half" idx="10"/>
          </p:nvPr>
        </p:nvSpPr>
        <p:spPr/>
        <p:txBody>
          <a:bodyPr/>
          <a:lstStyle/>
          <a:p>
            <a:fld id="{8EF6DEAB-7FDD-4191-936F-D07DF44D0646}" type="datetime8">
              <a:rPr lang="LID4096" smtClean="0"/>
              <a:t>02/03/2025 09:49</a:t>
            </a:fld>
            <a:endParaRPr lang="en-PK"/>
          </a:p>
        </p:txBody>
      </p:sp>
      <p:sp>
        <p:nvSpPr>
          <p:cNvPr id="5" name="Footer Placeholder 4">
            <a:extLst>
              <a:ext uri="{FF2B5EF4-FFF2-40B4-BE49-F238E27FC236}">
                <a16:creationId xmlns:a16="http://schemas.microsoft.com/office/drawing/2014/main" id="{DA127BFA-8F69-4664-962B-54889E83C6F9}"/>
              </a:ext>
            </a:extLst>
          </p:cNvPr>
          <p:cNvSpPr>
            <a:spLocks noGrp="1"/>
          </p:cNvSpPr>
          <p:nvPr>
            <p:ph type="ftr" sz="quarter" idx="11"/>
          </p:nvPr>
        </p:nvSpPr>
        <p:spPr/>
        <p:txBody>
          <a:bodyPr/>
          <a:lstStyle/>
          <a:p>
            <a:r>
              <a:rPr lang="en-US"/>
              <a:t>prof arshad sabir  2024</a:t>
            </a:r>
            <a:endParaRPr lang="en-PK"/>
          </a:p>
        </p:txBody>
      </p:sp>
      <p:sp>
        <p:nvSpPr>
          <p:cNvPr id="6" name="Slide Number Placeholder 5">
            <a:extLst>
              <a:ext uri="{FF2B5EF4-FFF2-40B4-BE49-F238E27FC236}">
                <a16:creationId xmlns:a16="http://schemas.microsoft.com/office/drawing/2014/main" id="{9FD96CF7-CD85-44C4-9C93-7B586C04FE53}"/>
              </a:ext>
            </a:extLst>
          </p:cNvPr>
          <p:cNvSpPr>
            <a:spLocks noGrp="1"/>
          </p:cNvSpPr>
          <p:nvPr>
            <p:ph type="sldNum" sz="quarter" idx="12"/>
          </p:nvPr>
        </p:nvSpPr>
        <p:spPr/>
        <p:txBody>
          <a:bodyPr/>
          <a:lstStyle/>
          <a:p>
            <a:fld id="{1B4755D4-3B07-41F4-B0DC-D7FCF59F0F11}" type="slidenum">
              <a:rPr lang="en-PK" smtClean="0"/>
              <a:t>‹#›</a:t>
            </a:fld>
            <a:endParaRPr lang="en-PK"/>
          </a:p>
        </p:txBody>
      </p:sp>
    </p:spTree>
    <p:extLst>
      <p:ext uri="{BB962C8B-B14F-4D97-AF65-F5344CB8AC3E}">
        <p14:creationId xmlns:p14="http://schemas.microsoft.com/office/powerpoint/2010/main" val="32422988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1"/>
            <a:ext cx="10972800" cy="4525963"/>
          </a:xfrm>
        </p:spPr>
        <p:txBody>
          <a:bodyPr/>
          <a:lstStyle/>
          <a:p>
            <a:pPr lvl="0"/>
            <a:endParaRPr lang="en-US" noProof="0"/>
          </a:p>
        </p:txBody>
      </p:sp>
      <p:sp>
        <p:nvSpPr>
          <p:cNvPr id="4" name="Rectangle 4">
            <a:extLst>
              <a:ext uri="{FF2B5EF4-FFF2-40B4-BE49-F238E27FC236}">
                <a16:creationId xmlns:a16="http://schemas.microsoft.com/office/drawing/2014/main" id="{E0DDFA57-0659-4958-A825-F18422F5F127}"/>
              </a:ext>
            </a:extLst>
          </p:cNvPr>
          <p:cNvSpPr>
            <a:spLocks noGrp="1" noChangeArrowheads="1"/>
          </p:cNvSpPr>
          <p:nvPr>
            <p:ph type="dt" sz="half" idx="10"/>
          </p:nvPr>
        </p:nvSpPr>
        <p:spPr>
          <a:ln/>
        </p:spPr>
        <p:txBody>
          <a:bodyPr/>
          <a:lstStyle>
            <a:lvl1pPr>
              <a:defRPr/>
            </a:lvl1pPr>
          </a:lstStyle>
          <a:p>
            <a:pPr>
              <a:defRPr/>
            </a:pPr>
            <a:fld id="{B1F38129-508C-4E68-A91F-420F82792471}" type="datetime8">
              <a:rPr lang="LID4096" smtClean="0"/>
              <a:t>02/03/2025 09:49</a:t>
            </a:fld>
            <a:endParaRPr lang="en-US"/>
          </a:p>
        </p:txBody>
      </p:sp>
      <p:sp>
        <p:nvSpPr>
          <p:cNvPr id="5" name="Rectangle 5">
            <a:extLst>
              <a:ext uri="{FF2B5EF4-FFF2-40B4-BE49-F238E27FC236}">
                <a16:creationId xmlns:a16="http://schemas.microsoft.com/office/drawing/2014/main" id="{B7FDA6CC-8AA6-4132-B28D-8953A2230DDC}"/>
              </a:ext>
            </a:extLst>
          </p:cNvPr>
          <p:cNvSpPr>
            <a:spLocks noGrp="1" noChangeArrowheads="1"/>
          </p:cNvSpPr>
          <p:nvPr>
            <p:ph type="ftr" sz="quarter" idx="11"/>
          </p:nvPr>
        </p:nvSpPr>
        <p:spPr>
          <a:ln/>
        </p:spPr>
        <p:txBody>
          <a:bodyPr/>
          <a:lstStyle>
            <a:lvl1pPr>
              <a:defRPr/>
            </a:lvl1pPr>
          </a:lstStyle>
          <a:p>
            <a:pPr>
              <a:defRPr/>
            </a:pPr>
            <a:r>
              <a:rPr lang="en-US"/>
              <a:t>prof arshad sabir  2024</a:t>
            </a:r>
          </a:p>
        </p:txBody>
      </p:sp>
      <p:sp>
        <p:nvSpPr>
          <p:cNvPr id="6" name="Rectangle 6">
            <a:extLst>
              <a:ext uri="{FF2B5EF4-FFF2-40B4-BE49-F238E27FC236}">
                <a16:creationId xmlns:a16="http://schemas.microsoft.com/office/drawing/2014/main" id="{9CB1711E-FB2D-46EE-A5B5-228F3CA5F9D7}"/>
              </a:ext>
            </a:extLst>
          </p:cNvPr>
          <p:cNvSpPr>
            <a:spLocks noGrp="1" noChangeArrowheads="1"/>
          </p:cNvSpPr>
          <p:nvPr>
            <p:ph type="sldNum" sz="quarter" idx="12"/>
          </p:nvPr>
        </p:nvSpPr>
        <p:spPr>
          <a:ln/>
        </p:spPr>
        <p:txBody>
          <a:bodyPr/>
          <a:lstStyle>
            <a:lvl1pPr>
              <a:defRPr/>
            </a:lvl1pPr>
          </a:lstStyle>
          <a:p>
            <a:fld id="{1CCD4017-ED6A-4BA5-BA99-929498E8EDBB}" type="slidenum">
              <a:rPr lang="en-US" altLang="en-US"/>
              <a:pPr/>
              <a:t>‹#›</a:t>
            </a:fld>
            <a:endParaRPr lang="en-US" altLang="en-US"/>
          </a:p>
        </p:txBody>
      </p:sp>
    </p:spTree>
    <p:extLst>
      <p:ext uri="{BB962C8B-B14F-4D97-AF65-F5344CB8AC3E}">
        <p14:creationId xmlns:p14="http://schemas.microsoft.com/office/powerpoint/2010/main" val="882167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7A2D1-B476-40A3-8955-1595870B5E26}"/>
              </a:ext>
            </a:extLst>
          </p:cNvPr>
          <p:cNvSpPr>
            <a:spLocks noGrp="1"/>
          </p:cNvSpPr>
          <p:nvPr>
            <p:ph type="title"/>
          </p:nvPr>
        </p:nvSpPr>
        <p:spPr/>
        <p:txBody>
          <a:bodyPr/>
          <a:lstStyle/>
          <a:p>
            <a:r>
              <a:rPr lang="en-US"/>
              <a:t>Click to edit Master title style</a:t>
            </a:r>
            <a:endParaRPr lang="en-PK"/>
          </a:p>
        </p:txBody>
      </p:sp>
      <p:sp>
        <p:nvSpPr>
          <p:cNvPr id="3" name="Content Placeholder 2">
            <a:extLst>
              <a:ext uri="{FF2B5EF4-FFF2-40B4-BE49-F238E27FC236}">
                <a16:creationId xmlns:a16="http://schemas.microsoft.com/office/drawing/2014/main" id="{C9651F48-67FB-4384-A214-8AF9E6B9545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Date Placeholder 3">
            <a:extLst>
              <a:ext uri="{FF2B5EF4-FFF2-40B4-BE49-F238E27FC236}">
                <a16:creationId xmlns:a16="http://schemas.microsoft.com/office/drawing/2014/main" id="{7D4CA048-33B4-4222-A0BC-D9B7DB95C0D9}"/>
              </a:ext>
            </a:extLst>
          </p:cNvPr>
          <p:cNvSpPr>
            <a:spLocks noGrp="1"/>
          </p:cNvSpPr>
          <p:nvPr>
            <p:ph type="dt" sz="half" idx="10"/>
          </p:nvPr>
        </p:nvSpPr>
        <p:spPr/>
        <p:txBody>
          <a:bodyPr/>
          <a:lstStyle/>
          <a:p>
            <a:fld id="{C852F16A-05CF-45C1-ADB9-AB433AED3791}" type="datetime8">
              <a:rPr lang="LID4096" smtClean="0"/>
              <a:t>02/03/2025 09:49</a:t>
            </a:fld>
            <a:endParaRPr lang="en-PK"/>
          </a:p>
        </p:txBody>
      </p:sp>
      <p:sp>
        <p:nvSpPr>
          <p:cNvPr id="5" name="Footer Placeholder 4">
            <a:extLst>
              <a:ext uri="{FF2B5EF4-FFF2-40B4-BE49-F238E27FC236}">
                <a16:creationId xmlns:a16="http://schemas.microsoft.com/office/drawing/2014/main" id="{F2575D00-0485-4070-AAB5-EA6C7AEE2512}"/>
              </a:ext>
            </a:extLst>
          </p:cNvPr>
          <p:cNvSpPr>
            <a:spLocks noGrp="1"/>
          </p:cNvSpPr>
          <p:nvPr>
            <p:ph type="ftr" sz="quarter" idx="11"/>
          </p:nvPr>
        </p:nvSpPr>
        <p:spPr/>
        <p:txBody>
          <a:bodyPr/>
          <a:lstStyle/>
          <a:p>
            <a:r>
              <a:rPr lang="en-US"/>
              <a:t>prof arshad sabir  2024</a:t>
            </a:r>
            <a:endParaRPr lang="en-PK"/>
          </a:p>
        </p:txBody>
      </p:sp>
      <p:sp>
        <p:nvSpPr>
          <p:cNvPr id="6" name="Slide Number Placeholder 5">
            <a:extLst>
              <a:ext uri="{FF2B5EF4-FFF2-40B4-BE49-F238E27FC236}">
                <a16:creationId xmlns:a16="http://schemas.microsoft.com/office/drawing/2014/main" id="{D0798C39-37E6-4AD3-B3E9-65DA9930E76B}"/>
              </a:ext>
            </a:extLst>
          </p:cNvPr>
          <p:cNvSpPr>
            <a:spLocks noGrp="1"/>
          </p:cNvSpPr>
          <p:nvPr>
            <p:ph type="sldNum" sz="quarter" idx="12"/>
          </p:nvPr>
        </p:nvSpPr>
        <p:spPr/>
        <p:txBody>
          <a:bodyPr/>
          <a:lstStyle/>
          <a:p>
            <a:fld id="{1B4755D4-3B07-41F4-B0DC-D7FCF59F0F11}" type="slidenum">
              <a:rPr lang="en-PK" smtClean="0"/>
              <a:t>‹#›</a:t>
            </a:fld>
            <a:endParaRPr lang="en-PK"/>
          </a:p>
        </p:txBody>
      </p:sp>
    </p:spTree>
    <p:extLst>
      <p:ext uri="{BB962C8B-B14F-4D97-AF65-F5344CB8AC3E}">
        <p14:creationId xmlns:p14="http://schemas.microsoft.com/office/powerpoint/2010/main" val="13833169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D72DF-8154-486D-851C-699340A1B8B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PK"/>
          </a:p>
        </p:txBody>
      </p:sp>
      <p:sp>
        <p:nvSpPr>
          <p:cNvPr id="3" name="Text Placeholder 2">
            <a:extLst>
              <a:ext uri="{FF2B5EF4-FFF2-40B4-BE49-F238E27FC236}">
                <a16:creationId xmlns:a16="http://schemas.microsoft.com/office/drawing/2014/main" id="{2933A122-433C-47A4-A1BC-CEE53611C4C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FF8ECFE-B434-414A-83E1-EFDABED0DD57}"/>
              </a:ext>
            </a:extLst>
          </p:cNvPr>
          <p:cNvSpPr>
            <a:spLocks noGrp="1"/>
          </p:cNvSpPr>
          <p:nvPr>
            <p:ph type="dt" sz="half" idx="10"/>
          </p:nvPr>
        </p:nvSpPr>
        <p:spPr/>
        <p:txBody>
          <a:bodyPr/>
          <a:lstStyle/>
          <a:p>
            <a:fld id="{53E2B82A-559C-4267-92B3-AF660569389B}" type="datetime8">
              <a:rPr lang="LID4096" smtClean="0"/>
              <a:t>02/03/2025 09:49</a:t>
            </a:fld>
            <a:endParaRPr lang="en-PK"/>
          </a:p>
        </p:txBody>
      </p:sp>
      <p:sp>
        <p:nvSpPr>
          <p:cNvPr id="5" name="Footer Placeholder 4">
            <a:extLst>
              <a:ext uri="{FF2B5EF4-FFF2-40B4-BE49-F238E27FC236}">
                <a16:creationId xmlns:a16="http://schemas.microsoft.com/office/drawing/2014/main" id="{6772F419-A785-47D3-A37F-BB4042A47705}"/>
              </a:ext>
            </a:extLst>
          </p:cNvPr>
          <p:cNvSpPr>
            <a:spLocks noGrp="1"/>
          </p:cNvSpPr>
          <p:nvPr>
            <p:ph type="ftr" sz="quarter" idx="11"/>
          </p:nvPr>
        </p:nvSpPr>
        <p:spPr/>
        <p:txBody>
          <a:bodyPr/>
          <a:lstStyle/>
          <a:p>
            <a:r>
              <a:rPr lang="en-US"/>
              <a:t>prof arshad sabir  2024</a:t>
            </a:r>
            <a:endParaRPr lang="en-PK"/>
          </a:p>
        </p:txBody>
      </p:sp>
      <p:sp>
        <p:nvSpPr>
          <p:cNvPr id="6" name="Slide Number Placeholder 5">
            <a:extLst>
              <a:ext uri="{FF2B5EF4-FFF2-40B4-BE49-F238E27FC236}">
                <a16:creationId xmlns:a16="http://schemas.microsoft.com/office/drawing/2014/main" id="{D0104EC4-78BF-467B-8668-263E01E178EE}"/>
              </a:ext>
            </a:extLst>
          </p:cNvPr>
          <p:cNvSpPr>
            <a:spLocks noGrp="1"/>
          </p:cNvSpPr>
          <p:nvPr>
            <p:ph type="sldNum" sz="quarter" idx="12"/>
          </p:nvPr>
        </p:nvSpPr>
        <p:spPr/>
        <p:txBody>
          <a:bodyPr/>
          <a:lstStyle/>
          <a:p>
            <a:fld id="{1B4755D4-3B07-41F4-B0DC-D7FCF59F0F11}" type="slidenum">
              <a:rPr lang="en-PK" smtClean="0"/>
              <a:t>‹#›</a:t>
            </a:fld>
            <a:endParaRPr lang="en-PK"/>
          </a:p>
        </p:txBody>
      </p:sp>
    </p:spTree>
    <p:extLst>
      <p:ext uri="{BB962C8B-B14F-4D97-AF65-F5344CB8AC3E}">
        <p14:creationId xmlns:p14="http://schemas.microsoft.com/office/powerpoint/2010/main" val="10479179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DCE87-374B-4D49-A13B-8519E66638BB}"/>
              </a:ext>
            </a:extLst>
          </p:cNvPr>
          <p:cNvSpPr>
            <a:spLocks noGrp="1"/>
          </p:cNvSpPr>
          <p:nvPr>
            <p:ph type="title"/>
          </p:nvPr>
        </p:nvSpPr>
        <p:spPr/>
        <p:txBody>
          <a:bodyPr/>
          <a:lstStyle/>
          <a:p>
            <a:r>
              <a:rPr lang="en-US"/>
              <a:t>Click to edit Master title style</a:t>
            </a:r>
            <a:endParaRPr lang="en-PK"/>
          </a:p>
        </p:txBody>
      </p:sp>
      <p:sp>
        <p:nvSpPr>
          <p:cNvPr id="3" name="Content Placeholder 2">
            <a:extLst>
              <a:ext uri="{FF2B5EF4-FFF2-40B4-BE49-F238E27FC236}">
                <a16:creationId xmlns:a16="http://schemas.microsoft.com/office/drawing/2014/main" id="{B8666F66-B0A0-4DEB-8E7D-2687FD29162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Content Placeholder 3">
            <a:extLst>
              <a:ext uri="{FF2B5EF4-FFF2-40B4-BE49-F238E27FC236}">
                <a16:creationId xmlns:a16="http://schemas.microsoft.com/office/drawing/2014/main" id="{C614F1A6-6D9B-48CA-AD46-B84F5EF580B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5" name="Date Placeholder 4">
            <a:extLst>
              <a:ext uri="{FF2B5EF4-FFF2-40B4-BE49-F238E27FC236}">
                <a16:creationId xmlns:a16="http://schemas.microsoft.com/office/drawing/2014/main" id="{AFD154F7-451E-4E01-A7FC-3081AF2A2991}"/>
              </a:ext>
            </a:extLst>
          </p:cNvPr>
          <p:cNvSpPr>
            <a:spLocks noGrp="1"/>
          </p:cNvSpPr>
          <p:nvPr>
            <p:ph type="dt" sz="half" idx="10"/>
          </p:nvPr>
        </p:nvSpPr>
        <p:spPr/>
        <p:txBody>
          <a:bodyPr/>
          <a:lstStyle/>
          <a:p>
            <a:fld id="{2BEE419F-6D65-4F68-9B56-1210919D5B47}" type="datetime8">
              <a:rPr lang="LID4096" smtClean="0"/>
              <a:t>02/03/2025 09:49</a:t>
            </a:fld>
            <a:endParaRPr lang="en-PK"/>
          </a:p>
        </p:txBody>
      </p:sp>
      <p:sp>
        <p:nvSpPr>
          <p:cNvPr id="6" name="Footer Placeholder 5">
            <a:extLst>
              <a:ext uri="{FF2B5EF4-FFF2-40B4-BE49-F238E27FC236}">
                <a16:creationId xmlns:a16="http://schemas.microsoft.com/office/drawing/2014/main" id="{D6F2D92A-6DF2-47D1-8893-68C7EF7D5AC5}"/>
              </a:ext>
            </a:extLst>
          </p:cNvPr>
          <p:cNvSpPr>
            <a:spLocks noGrp="1"/>
          </p:cNvSpPr>
          <p:nvPr>
            <p:ph type="ftr" sz="quarter" idx="11"/>
          </p:nvPr>
        </p:nvSpPr>
        <p:spPr/>
        <p:txBody>
          <a:bodyPr/>
          <a:lstStyle/>
          <a:p>
            <a:r>
              <a:rPr lang="en-US"/>
              <a:t>prof arshad sabir  2024</a:t>
            </a:r>
            <a:endParaRPr lang="en-PK"/>
          </a:p>
        </p:txBody>
      </p:sp>
      <p:sp>
        <p:nvSpPr>
          <p:cNvPr id="7" name="Slide Number Placeholder 6">
            <a:extLst>
              <a:ext uri="{FF2B5EF4-FFF2-40B4-BE49-F238E27FC236}">
                <a16:creationId xmlns:a16="http://schemas.microsoft.com/office/drawing/2014/main" id="{9F105065-D749-4FBA-B26D-83B59B45846F}"/>
              </a:ext>
            </a:extLst>
          </p:cNvPr>
          <p:cNvSpPr>
            <a:spLocks noGrp="1"/>
          </p:cNvSpPr>
          <p:nvPr>
            <p:ph type="sldNum" sz="quarter" idx="12"/>
          </p:nvPr>
        </p:nvSpPr>
        <p:spPr/>
        <p:txBody>
          <a:bodyPr/>
          <a:lstStyle/>
          <a:p>
            <a:fld id="{1B4755D4-3B07-41F4-B0DC-D7FCF59F0F11}" type="slidenum">
              <a:rPr lang="en-PK" smtClean="0"/>
              <a:t>‹#›</a:t>
            </a:fld>
            <a:endParaRPr lang="en-PK"/>
          </a:p>
        </p:txBody>
      </p:sp>
    </p:spTree>
    <p:extLst>
      <p:ext uri="{BB962C8B-B14F-4D97-AF65-F5344CB8AC3E}">
        <p14:creationId xmlns:p14="http://schemas.microsoft.com/office/powerpoint/2010/main" val="34084141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FF9AE-5399-416D-B1A2-390FC7CC0879}"/>
              </a:ext>
            </a:extLst>
          </p:cNvPr>
          <p:cNvSpPr>
            <a:spLocks noGrp="1"/>
          </p:cNvSpPr>
          <p:nvPr>
            <p:ph type="title"/>
          </p:nvPr>
        </p:nvSpPr>
        <p:spPr>
          <a:xfrm>
            <a:off x="839788" y="365125"/>
            <a:ext cx="10515600" cy="1325563"/>
          </a:xfrm>
        </p:spPr>
        <p:txBody>
          <a:bodyPr/>
          <a:lstStyle/>
          <a:p>
            <a:r>
              <a:rPr lang="en-US"/>
              <a:t>Click to edit Master title style</a:t>
            </a:r>
            <a:endParaRPr lang="en-PK"/>
          </a:p>
        </p:txBody>
      </p:sp>
      <p:sp>
        <p:nvSpPr>
          <p:cNvPr id="3" name="Text Placeholder 2">
            <a:extLst>
              <a:ext uri="{FF2B5EF4-FFF2-40B4-BE49-F238E27FC236}">
                <a16:creationId xmlns:a16="http://schemas.microsoft.com/office/drawing/2014/main" id="{A3032BE8-7DF7-4C79-A995-F7CEFE0076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E1A53C4-06E4-4A2C-A306-503864C2193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5" name="Text Placeholder 4">
            <a:extLst>
              <a:ext uri="{FF2B5EF4-FFF2-40B4-BE49-F238E27FC236}">
                <a16:creationId xmlns:a16="http://schemas.microsoft.com/office/drawing/2014/main" id="{3F75BFE4-E505-4067-80D5-E76A39CEEEA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079C367-9F03-4E4F-BCCD-FE14372378B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7" name="Date Placeholder 6">
            <a:extLst>
              <a:ext uri="{FF2B5EF4-FFF2-40B4-BE49-F238E27FC236}">
                <a16:creationId xmlns:a16="http://schemas.microsoft.com/office/drawing/2014/main" id="{9634EB94-5043-4941-9E6E-AF020B86CA57}"/>
              </a:ext>
            </a:extLst>
          </p:cNvPr>
          <p:cNvSpPr>
            <a:spLocks noGrp="1"/>
          </p:cNvSpPr>
          <p:nvPr>
            <p:ph type="dt" sz="half" idx="10"/>
          </p:nvPr>
        </p:nvSpPr>
        <p:spPr/>
        <p:txBody>
          <a:bodyPr/>
          <a:lstStyle/>
          <a:p>
            <a:fld id="{7CFEE69E-17BC-43C1-96AD-32DE301A048A}" type="datetime8">
              <a:rPr lang="LID4096" smtClean="0"/>
              <a:t>02/03/2025 09:49</a:t>
            </a:fld>
            <a:endParaRPr lang="en-PK"/>
          </a:p>
        </p:txBody>
      </p:sp>
      <p:sp>
        <p:nvSpPr>
          <p:cNvPr id="8" name="Footer Placeholder 7">
            <a:extLst>
              <a:ext uri="{FF2B5EF4-FFF2-40B4-BE49-F238E27FC236}">
                <a16:creationId xmlns:a16="http://schemas.microsoft.com/office/drawing/2014/main" id="{FCB368CF-1643-4353-891B-EFB4851CB643}"/>
              </a:ext>
            </a:extLst>
          </p:cNvPr>
          <p:cNvSpPr>
            <a:spLocks noGrp="1"/>
          </p:cNvSpPr>
          <p:nvPr>
            <p:ph type="ftr" sz="quarter" idx="11"/>
          </p:nvPr>
        </p:nvSpPr>
        <p:spPr/>
        <p:txBody>
          <a:bodyPr/>
          <a:lstStyle/>
          <a:p>
            <a:r>
              <a:rPr lang="en-US"/>
              <a:t>prof arshad sabir  2024</a:t>
            </a:r>
            <a:endParaRPr lang="en-PK"/>
          </a:p>
        </p:txBody>
      </p:sp>
      <p:sp>
        <p:nvSpPr>
          <p:cNvPr id="9" name="Slide Number Placeholder 8">
            <a:extLst>
              <a:ext uri="{FF2B5EF4-FFF2-40B4-BE49-F238E27FC236}">
                <a16:creationId xmlns:a16="http://schemas.microsoft.com/office/drawing/2014/main" id="{17E31C96-9DFA-44E7-8204-57457CC360BC}"/>
              </a:ext>
            </a:extLst>
          </p:cNvPr>
          <p:cNvSpPr>
            <a:spLocks noGrp="1"/>
          </p:cNvSpPr>
          <p:nvPr>
            <p:ph type="sldNum" sz="quarter" idx="12"/>
          </p:nvPr>
        </p:nvSpPr>
        <p:spPr/>
        <p:txBody>
          <a:bodyPr/>
          <a:lstStyle/>
          <a:p>
            <a:fld id="{1B4755D4-3B07-41F4-B0DC-D7FCF59F0F11}" type="slidenum">
              <a:rPr lang="en-PK" smtClean="0"/>
              <a:t>‹#›</a:t>
            </a:fld>
            <a:endParaRPr lang="en-PK"/>
          </a:p>
        </p:txBody>
      </p:sp>
    </p:spTree>
    <p:extLst>
      <p:ext uri="{BB962C8B-B14F-4D97-AF65-F5344CB8AC3E}">
        <p14:creationId xmlns:p14="http://schemas.microsoft.com/office/powerpoint/2010/main" val="4229425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4C16F-F567-4C1B-B2C0-3762D0749078}"/>
              </a:ext>
            </a:extLst>
          </p:cNvPr>
          <p:cNvSpPr>
            <a:spLocks noGrp="1"/>
          </p:cNvSpPr>
          <p:nvPr>
            <p:ph type="title"/>
          </p:nvPr>
        </p:nvSpPr>
        <p:spPr/>
        <p:txBody>
          <a:bodyPr/>
          <a:lstStyle/>
          <a:p>
            <a:r>
              <a:rPr lang="en-US"/>
              <a:t>Click to edit Master title style</a:t>
            </a:r>
            <a:endParaRPr lang="en-PK"/>
          </a:p>
        </p:txBody>
      </p:sp>
      <p:sp>
        <p:nvSpPr>
          <p:cNvPr id="3" name="Date Placeholder 2">
            <a:extLst>
              <a:ext uri="{FF2B5EF4-FFF2-40B4-BE49-F238E27FC236}">
                <a16:creationId xmlns:a16="http://schemas.microsoft.com/office/drawing/2014/main" id="{14040A72-9E33-4212-A645-1D64D31ABEDC}"/>
              </a:ext>
            </a:extLst>
          </p:cNvPr>
          <p:cNvSpPr>
            <a:spLocks noGrp="1"/>
          </p:cNvSpPr>
          <p:nvPr>
            <p:ph type="dt" sz="half" idx="10"/>
          </p:nvPr>
        </p:nvSpPr>
        <p:spPr/>
        <p:txBody>
          <a:bodyPr/>
          <a:lstStyle/>
          <a:p>
            <a:fld id="{BF59555B-3B6F-49D3-BA01-08CCC5F9115C}" type="datetime8">
              <a:rPr lang="LID4096" smtClean="0"/>
              <a:t>02/03/2025 09:49</a:t>
            </a:fld>
            <a:endParaRPr lang="en-PK"/>
          </a:p>
        </p:txBody>
      </p:sp>
      <p:sp>
        <p:nvSpPr>
          <p:cNvPr id="4" name="Footer Placeholder 3">
            <a:extLst>
              <a:ext uri="{FF2B5EF4-FFF2-40B4-BE49-F238E27FC236}">
                <a16:creationId xmlns:a16="http://schemas.microsoft.com/office/drawing/2014/main" id="{F1413909-3BC0-474E-B435-7119FD7DCBE5}"/>
              </a:ext>
            </a:extLst>
          </p:cNvPr>
          <p:cNvSpPr>
            <a:spLocks noGrp="1"/>
          </p:cNvSpPr>
          <p:nvPr>
            <p:ph type="ftr" sz="quarter" idx="11"/>
          </p:nvPr>
        </p:nvSpPr>
        <p:spPr/>
        <p:txBody>
          <a:bodyPr/>
          <a:lstStyle/>
          <a:p>
            <a:r>
              <a:rPr lang="en-US"/>
              <a:t>prof arshad sabir  2024</a:t>
            </a:r>
            <a:endParaRPr lang="en-PK"/>
          </a:p>
        </p:txBody>
      </p:sp>
      <p:sp>
        <p:nvSpPr>
          <p:cNvPr id="5" name="Slide Number Placeholder 4">
            <a:extLst>
              <a:ext uri="{FF2B5EF4-FFF2-40B4-BE49-F238E27FC236}">
                <a16:creationId xmlns:a16="http://schemas.microsoft.com/office/drawing/2014/main" id="{8FC35715-757B-449A-95D5-C9A3DE1C3EAC}"/>
              </a:ext>
            </a:extLst>
          </p:cNvPr>
          <p:cNvSpPr>
            <a:spLocks noGrp="1"/>
          </p:cNvSpPr>
          <p:nvPr>
            <p:ph type="sldNum" sz="quarter" idx="12"/>
          </p:nvPr>
        </p:nvSpPr>
        <p:spPr/>
        <p:txBody>
          <a:bodyPr/>
          <a:lstStyle/>
          <a:p>
            <a:fld id="{1B4755D4-3B07-41F4-B0DC-D7FCF59F0F11}" type="slidenum">
              <a:rPr lang="en-PK" smtClean="0"/>
              <a:t>‹#›</a:t>
            </a:fld>
            <a:endParaRPr lang="en-PK"/>
          </a:p>
        </p:txBody>
      </p:sp>
    </p:spTree>
    <p:extLst>
      <p:ext uri="{BB962C8B-B14F-4D97-AF65-F5344CB8AC3E}">
        <p14:creationId xmlns:p14="http://schemas.microsoft.com/office/powerpoint/2010/main" val="225985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F1EB1D3-0B5B-4D20-A501-8171A1EE9EFC}"/>
              </a:ext>
            </a:extLst>
          </p:cNvPr>
          <p:cNvSpPr>
            <a:spLocks noGrp="1"/>
          </p:cNvSpPr>
          <p:nvPr>
            <p:ph type="dt" sz="half" idx="10"/>
          </p:nvPr>
        </p:nvSpPr>
        <p:spPr/>
        <p:txBody>
          <a:bodyPr/>
          <a:lstStyle/>
          <a:p>
            <a:fld id="{3DB1E828-46EB-42B5-B506-36EB64322010}" type="datetime8">
              <a:rPr lang="LID4096" smtClean="0"/>
              <a:t>02/03/2025 09:49</a:t>
            </a:fld>
            <a:endParaRPr lang="en-PK"/>
          </a:p>
        </p:txBody>
      </p:sp>
      <p:sp>
        <p:nvSpPr>
          <p:cNvPr id="3" name="Footer Placeholder 2">
            <a:extLst>
              <a:ext uri="{FF2B5EF4-FFF2-40B4-BE49-F238E27FC236}">
                <a16:creationId xmlns:a16="http://schemas.microsoft.com/office/drawing/2014/main" id="{45062F8C-9CBE-418D-8195-2586B6F99B71}"/>
              </a:ext>
            </a:extLst>
          </p:cNvPr>
          <p:cNvSpPr>
            <a:spLocks noGrp="1"/>
          </p:cNvSpPr>
          <p:nvPr>
            <p:ph type="ftr" sz="quarter" idx="11"/>
          </p:nvPr>
        </p:nvSpPr>
        <p:spPr/>
        <p:txBody>
          <a:bodyPr/>
          <a:lstStyle/>
          <a:p>
            <a:r>
              <a:rPr lang="en-US"/>
              <a:t>prof arshad sabir  2024</a:t>
            </a:r>
            <a:endParaRPr lang="en-PK"/>
          </a:p>
        </p:txBody>
      </p:sp>
      <p:sp>
        <p:nvSpPr>
          <p:cNvPr id="4" name="Slide Number Placeholder 3">
            <a:extLst>
              <a:ext uri="{FF2B5EF4-FFF2-40B4-BE49-F238E27FC236}">
                <a16:creationId xmlns:a16="http://schemas.microsoft.com/office/drawing/2014/main" id="{A2DAC16B-6204-4BA8-9E45-B4EE6C7B0C86}"/>
              </a:ext>
            </a:extLst>
          </p:cNvPr>
          <p:cNvSpPr>
            <a:spLocks noGrp="1"/>
          </p:cNvSpPr>
          <p:nvPr>
            <p:ph type="sldNum" sz="quarter" idx="12"/>
          </p:nvPr>
        </p:nvSpPr>
        <p:spPr/>
        <p:txBody>
          <a:bodyPr/>
          <a:lstStyle/>
          <a:p>
            <a:fld id="{1B4755D4-3B07-41F4-B0DC-D7FCF59F0F11}" type="slidenum">
              <a:rPr lang="en-PK" smtClean="0"/>
              <a:t>‹#›</a:t>
            </a:fld>
            <a:endParaRPr lang="en-PK"/>
          </a:p>
        </p:txBody>
      </p:sp>
    </p:spTree>
    <p:extLst>
      <p:ext uri="{BB962C8B-B14F-4D97-AF65-F5344CB8AC3E}">
        <p14:creationId xmlns:p14="http://schemas.microsoft.com/office/powerpoint/2010/main" val="1677329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BFADB-C8AA-4C78-B412-B281A410E6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PK"/>
          </a:p>
        </p:txBody>
      </p:sp>
      <p:sp>
        <p:nvSpPr>
          <p:cNvPr id="3" name="Content Placeholder 2">
            <a:extLst>
              <a:ext uri="{FF2B5EF4-FFF2-40B4-BE49-F238E27FC236}">
                <a16:creationId xmlns:a16="http://schemas.microsoft.com/office/drawing/2014/main" id="{F3A0D656-4A15-4726-86CC-17DD4B022A0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Text Placeholder 3">
            <a:extLst>
              <a:ext uri="{FF2B5EF4-FFF2-40B4-BE49-F238E27FC236}">
                <a16:creationId xmlns:a16="http://schemas.microsoft.com/office/drawing/2014/main" id="{F17D0651-A4E2-4347-960C-095E66A266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4CD8CDD-F1FE-4F89-9135-D1596E255BD6}"/>
              </a:ext>
            </a:extLst>
          </p:cNvPr>
          <p:cNvSpPr>
            <a:spLocks noGrp="1"/>
          </p:cNvSpPr>
          <p:nvPr>
            <p:ph type="dt" sz="half" idx="10"/>
          </p:nvPr>
        </p:nvSpPr>
        <p:spPr/>
        <p:txBody>
          <a:bodyPr/>
          <a:lstStyle/>
          <a:p>
            <a:fld id="{FAD9317A-62AD-4C88-B5E8-6C628402BFA7}" type="datetime8">
              <a:rPr lang="LID4096" smtClean="0"/>
              <a:t>02/03/2025 09:49</a:t>
            </a:fld>
            <a:endParaRPr lang="en-PK"/>
          </a:p>
        </p:txBody>
      </p:sp>
      <p:sp>
        <p:nvSpPr>
          <p:cNvPr id="6" name="Footer Placeholder 5">
            <a:extLst>
              <a:ext uri="{FF2B5EF4-FFF2-40B4-BE49-F238E27FC236}">
                <a16:creationId xmlns:a16="http://schemas.microsoft.com/office/drawing/2014/main" id="{EDA87A6D-A092-4F45-9A4C-15ADD2390DA9}"/>
              </a:ext>
            </a:extLst>
          </p:cNvPr>
          <p:cNvSpPr>
            <a:spLocks noGrp="1"/>
          </p:cNvSpPr>
          <p:nvPr>
            <p:ph type="ftr" sz="quarter" idx="11"/>
          </p:nvPr>
        </p:nvSpPr>
        <p:spPr/>
        <p:txBody>
          <a:bodyPr/>
          <a:lstStyle/>
          <a:p>
            <a:r>
              <a:rPr lang="en-US"/>
              <a:t>prof arshad sabir  2024</a:t>
            </a:r>
            <a:endParaRPr lang="en-PK"/>
          </a:p>
        </p:txBody>
      </p:sp>
      <p:sp>
        <p:nvSpPr>
          <p:cNvPr id="7" name="Slide Number Placeholder 6">
            <a:extLst>
              <a:ext uri="{FF2B5EF4-FFF2-40B4-BE49-F238E27FC236}">
                <a16:creationId xmlns:a16="http://schemas.microsoft.com/office/drawing/2014/main" id="{F0041DBE-BB9C-412C-A763-4B38A0F77B28}"/>
              </a:ext>
            </a:extLst>
          </p:cNvPr>
          <p:cNvSpPr>
            <a:spLocks noGrp="1"/>
          </p:cNvSpPr>
          <p:nvPr>
            <p:ph type="sldNum" sz="quarter" idx="12"/>
          </p:nvPr>
        </p:nvSpPr>
        <p:spPr/>
        <p:txBody>
          <a:bodyPr/>
          <a:lstStyle/>
          <a:p>
            <a:fld id="{1B4755D4-3B07-41F4-B0DC-D7FCF59F0F11}" type="slidenum">
              <a:rPr lang="en-PK" smtClean="0"/>
              <a:t>‹#›</a:t>
            </a:fld>
            <a:endParaRPr lang="en-PK"/>
          </a:p>
        </p:txBody>
      </p:sp>
    </p:spTree>
    <p:extLst>
      <p:ext uri="{BB962C8B-B14F-4D97-AF65-F5344CB8AC3E}">
        <p14:creationId xmlns:p14="http://schemas.microsoft.com/office/powerpoint/2010/main" val="2220948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1028E-83B3-4358-A459-EABE774444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PK"/>
          </a:p>
        </p:txBody>
      </p:sp>
      <p:sp>
        <p:nvSpPr>
          <p:cNvPr id="3" name="Picture Placeholder 2">
            <a:extLst>
              <a:ext uri="{FF2B5EF4-FFF2-40B4-BE49-F238E27FC236}">
                <a16:creationId xmlns:a16="http://schemas.microsoft.com/office/drawing/2014/main" id="{F1340C64-B1C2-4EE8-890B-3CA906D59BB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PK"/>
          </a:p>
        </p:txBody>
      </p:sp>
      <p:sp>
        <p:nvSpPr>
          <p:cNvPr id="4" name="Text Placeholder 3">
            <a:extLst>
              <a:ext uri="{FF2B5EF4-FFF2-40B4-BE49-F238E27FC236}">
                <a16:creationId xmlns:a16="http://schemas.microsoft.com/office/drawing/2014/main" id="{11C59F15-4BB3-40DD-94DC-07AA3CD25C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1F82D73-5258-48C2-83F6-21985E792C31}"/>
              </a:ext>
            </a:extLst>
          </p:cNvPr>
          <p:cNvSpPr>
            <a:spLocks noGrp="1"/>
          </p:cNvSpPr>
          <p:nvPr>
            <p:ph type="dt" sz="half" idx="10"/>
          </p:nvPr>
        </p:nvSpPr>
        <p:spPr/>
        <p:txBody>
          <a:bodyPr/>
          <a:lstStyle/>
          <a:p>
            <a:fld id="{3FED049D-3347-44A8-9879-3E6DC9F05411}" type="datetime8">
              <a:rPr lang="LID4096" smtClean="0"/>
              <a:t>02/03/2025 09:49</a:t>
            </a:fld>
            <a:endParaRPr lang="en-PK"/>
          </a:p>
        </p:txBody>
      </p:sp>
      <p:sp>
        <p:nvSpPr>
          <p:cNvPr id="6" name="Footer Placeholder 5">
            <a:extLst>
              <a:ext uri="{FF2B5EF4-FFF2-40B4-BE49-F238E27FC236}">
                <a16:creationId xmlns:a16="http://schemas.microsoft.com/office/drawing/2014/main" id="{949CDA9E-265C-47DD-B5FB-D379EED71F94}"/>
              </a:ext>
            </a:extLst>
          </p:cNvPr>
          <p:cNvSpPr>
            <a:spLocks noGrp="1"/>
          </p:cNvSpPr>
          <p:nvPr>
            <p:ph type="ftr" sz="quarter" idx="11"/>
          </p:nvPr>
        </p:nvSpPr>
        <p:spPr/>
        <p:txBody>
          <a:bodyPr/>
          <a:lstStyle/>
          <a:p>
            <a:r>
              <a:rPr lang="en-US"/>
              <a:t>prof arshad sabir  2024</a:t>
            </a:r>
            <a:endParaRPr lang="en-PK"/>
          </a:p>
        </p:txBody>
      </p:sp>
      <p:sp>
        <p:nvSpPr>
          <p:cNvPr id="7" name="Slide Number Placeholder 6">
            <a:extLst>
              <a:ext uri="{FF2B5EF4-FFF2-40B4-BE49-F238E27FC236}">
                <a16:creationId xmlns:a16="http://schemas.microsoft.com/office/drawing/2014/main" id="{E11C8117-457B-4416-84D4-A492A9DB4C94}"/>
              </a:ext>
            </a:extLst>
          </p:cNvPr>
          <p:cNvSpPr>
            <a:spLocks noGrp="1"/>
          </p:cNvSpPr>
          <p:nvPr>
            <p:ph type="sldNum" sz="quarter" idx="12"/>
          </p:nvPr>
        </p:nvSpPr>
        <p:spPr/>
        <p:txBody>
          <a:bodyPr/>
          <a:lstStyle/>
          <a:p>
            <a:fld id="{1B4755D4-3B07-41F4-B0DC-D7FCF59F0F11}" type="slidenum">
              <a:rPr lang="en-PK" smtClean="0"/>
              <a:t>‹#›</a:t>
            </a:fld>
            <a:endParaRPr lang="en-PK"/>
          </a:p>
        </p:txBody>
      </p:sp>
    </p:spTree>
    <p:extLst>
      <p:ext uri="{BB962C8B-B14F-4D97-AF65-F5344CB8AC3E}">
        <p14:creationId xmlns:p14="http://schemas.microsoft.com/office/powerpoint/2010/main" val="166896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7E7CAB-3D1C-43CC-B851-4B853E1D68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PK"/>
          </a:p>
        </p:txBody>
      </p:sp>
      <p:sp>
        <p:nvSpPr>
          <p:cNvPr id="3" name="Text Placeholder 2">
            <a:extLst>
              <a:ext uri="{FF2B5EF4-FFF2-40B4-BE49-F238E27FC236}">
                <a16:creationId xmlns:a16="http://schemas.microsoft.com/office/drawing/2014/main" id="{25926C3B-5F56-404B-BFF1-974F63FCFC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Date Placeholder 3">
            <a:extLst>
              <a:ext uri="{FF2B5EF4-FFF2-40B4-BE49-F238E27FC236}">
                <a16:creationId xmlns:a16="http://schemas.microsoft.com/office/drawing/2014/main" id="{B7F5169C-9E3C-46F7-BA1F-C2C84C17BF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6EC644-06EF-4BCA-88D1-A91FBB6636DD}" type="datetime8">
              <a:rPr lang="LID4096" smtClean="0"/>
              <a:t>02/03/2025 09:49</a:t>
            </a:fld>
            <a:endParaRPr lang="en-PK"/>
          </a:p>
        </p:txBody>
      </p:sp>
      <p:sp>
        <p:nvSpPr>
          <p:cNvPr id="5" name="Footer Placeholder 4">
            <a:extLst>
              <a:ext uri="{FF2B5EF4-FFF2-40B4-BE49-F238E27FC236}">
                <a16:creationId xmlns:a16="http://schemas.microsoft.com/office/drawing/2014/main" id="{30CD8189-1CE9-4902-944A-6A2D18F9AE3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prof arshad sabir  2024</a:t>
            </a:r>
            <a:endParaRPr lang="en-PK"/>
          </a:p>
        </p:txBody>
      </p:sp>
      <p:sp>
        <p:nvSpPr>
          <p:cNvPr id="6" name="Slide Number Placeholder 5">
            <a:extLst>
              <a:ext uri="{FF2B5EF4-FFF2-40B4-BE49-F238E27FC236}">
                <a16:creationId xmlns:a16="http://schemas.microsoft.com/office/drawing/2014/main" id="{736CF461-BF05-43B2-A5FA-2B2168A324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4755D4-3B07-41F4-B0DC-D7FCF59F0F11}" type="slidenum">
              <a:rPr lang="en-PK" smtClean="0"/>
              <a:t>‹#›</a:t>
            </a:fld>
            <a:endParaRPr lang="en-PK"/>
          </a:p>
        </p:txBody>
      </p:sp>
    </p:spTree>
    <p:extLst>
      <p:ext uri="{BB962C8B-B14F-4D97-AF65-F5344CB8AC3E}">
        <p14:creationId xmlns:p14="http://schemas.microsoft.com/office/powerpoint/2010/main" val="28762647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P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6.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6.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6.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6.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6.pn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21.pn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6.pn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6.png"/><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oleObject" Target="../embeddings/oleObject1.bin"/><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jpe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6.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4" name="Rectangle 1030">
            <a:extLst>
              <a:ext uri="{FF2B5EF4-FFF2-40B4-BE49-F238E27FC236}">
                <a16:creationId xmlns:a16="http://schemas.microsoft.com/office/drawing/2014/main" id="{C3862298-AF85-4572-BED3-52E573EBD4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Freeform: Shape 1032">
            <a:extLst>
              <a:ext uri="{FF2B5EF4-FFF2-40B4-BE49-F238E27FC236}">
                <a16:creationId xmlns:a16="http://schemas.microsoft.com/office/drawing/2014/main" id="{03E485DD-0C12-45BC-A361-28152A03BB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64207" y="0"/>
            <a:ext cx="2472664" cy="6858000"/>
          </a:xfrm>
          <a:custGeom>
            <a:avLst/>
            <a:gdLst>
              <a:gd name="connsiteX0" fmla="*/ 1056708 w 2472664"/>
              <a:gd name="connsiteY0" fmla="*/ 0 h 6858000"/>
              <a:gd name="connsiteX1" fmla="*/ 2472664 w 2472664"/>
              <a:gd name="connsiteY1" fmla="*/ 0 h 6858000"/>
              <a:gd name="connsiteX2" fmla="*/ 2400427 w 2472664"/>
              <a:gd name="connsiteY2" fmla="*/ 75768 h 6858000"/>
              <a:gd name="connsiteX3" fmla="*/ 1104861 w 2472664"/>
              <a:gd name="connsiteY3" fmla="*/ 3429000 h 6858000"/>
              <a:gd name="connsiteX4" fmla="*/ 2400427 w 2472664"/>
              <a:gd name="connsiteY4" fmla="*/ 6782233 h 6858000"/>
              <a:gd name="connsiteX5" fmla="*/ 2472664 w 2472664"/>
              <a:gd name="connsiteY5" fmla="*/ 6858000 h 6858000"/>
              <a:gd name="connsiteX6" fmla="*/ 1056708 w 2472664"/>
              <a:gd name="connsiteY6" fmla="*/ 6858000 h 6858000"/>
              <a:gd name="connsiteX7" fmla="*/ 1040416 w 2472664"/>
              <a:gd name="connsiteY7" fmla="*/ 6835090 h 6858000"/>
              <a:gd name="connsiteX8" fmla="*/ 0 w 2472664"/>
              <a:gd name="connsiteY8" fmla="*/ 3429000 h 6858000"/>
              <a:gd name="connsiteX9" fmla="*/ 1040416 w 2472664"/>
              <a:gd name="connsiteY9" fmla="*/ 2291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72664" h="6858000">
                <a:moveTo>
                  <a:pt x="1056708" y="0"/>
                </a:moveTo>
                <a:lnTo>
                  <a:pt x="2472664" y="0"/>
                </a:lnTo>
                <a:lnTo>
                  <a:pt x="2400427" y="75768"/>
                </a:lnTo>
                <a:cubicBezTo>
                  <a:pt x="1595469" y="961418"/>
                  <a:pt x="1104861" y="2137915"/>
                  <a:pt x="1104861" y="3429000"/>
                </a:cubicBezTo>
                <a:cubicBezTo>
                  <a:pt x="1104861" y="4720086"/>
                  <a:pt x="1595469" y="5896583"/>
                  <a:pt x="2400427" y="6782233"/>
                </a:cubicBezTo>
                <a:lnTo>
                  <a:pt x="2472664" y="6858000"/>
                </a:lnTo>
                <a:lnTo>
                  <a:pt x="1056708" y="6858000"/>
                </a:lnTo>
                <a:lnTo>
                  <a:pt x="1040416" y="6835090"/>
                </a:lnTo>
                <a:cubicBezTo>
                  <a:pt x="383551" y="5862802"/>
                  <a:pt x="0" y="4690693"/>
                  <a:pt x="0" y="3429000"/>
                </a:cubicBezTo>
                <a:cubicBezTo>
                  <a:pt x="0" y="2167308"/>
                  <a:pt x="383551" y="995199"/>
                  <a:pt x="1040416" y="22911"/>
                </a:cubicBezTo>
                <a:close/>
              </a:path>
            </a:pathLst>
          </a:custGeom>
          <a:solidFill>
            <a:schemeClr val="tx1">
              <a:lumMod val="50000"/>
              <a:lumOff val="5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6" name="Picture 2" descr="Bismillah in Arabic | Bismillah Calligraphy Text - Pak – Framer">
            <a:extLst>
              <a:ext uri="{FF2B5EF4-FFF2-40B4-BE49-F238E27FC236}">
                <a16:creationId xmlns:a16="http://schemas.microsoft.com/office/drawing/2014/main" id="{582AFA37-0E64-3A85-4834-E9B5663226C9}"/>
              </a:ext>
            </a:extLst>
          </p:cNvPr>
          <p:cNvPicPr>
            <a:picLocks noChangeAspect="1" noChangeArrowheads="1"/>
          </p:cNvPicPr>
          <p:nvPr/>
        </p:nvPicPr>
        <p:blipFill>
          <a:blip r:embed="rId2">
            <a:duotone>
              <a:prstClr val="black"/>
              <a:prstClr val="white"/>
            </a:duotone>
            <a:extLst>
              <a:ext uri="{28A0092B-C50C-407E-A947-70E740481C1C}">
                <a14:useLocalDpi xmlns:a14="http://schemas.microsoft.com/office/drawing/2010/main" val="0"/>
              </a:ext>
            </a:extLst>
          </a:blip>
          <a:stretch>
            <a:fillRect/>
          </a:stretch>
        </p:blipFill>
        <p:spPr bwMode="auto">
          <a:xfrm>
            <a:off x="4595812" y="1114425"/>
            <a:ext cx="4629150" cy="4629150"/>
          </a:xfrm>
          <a:prstGeom prst="rect">
            <a:avLst/>
          </a:prstGeom>
          <a:noFill/>
          <a:extLst>
            <a:ext uri="{909E8E84-426E-40DD-AFC4-6F175D3DCCD1}">
              <a14:hiddenFill xmlns:a14="http://schemas.microsoft.com/office/drawing/2010/main">
                <a:solidFill>
                  <a:srgbClr val="FFFFFF"/>
                </a:solidFill>
              </a14:hiddenFill>
            </a:ext>
          </a:extLst>
        </p:spPr>
      </p:pic>
      <p:sp>
        <p:nvSpPr>
          <p:cNvPr id="1035" name="Freeform: Shape 1034">
            <a:extLst>
              <a:ext uri="{FF2B5EF4-FFF2-40B4-BE49-F238E27FC236}">
                <a16:creationId xmlns:a16="http://schemas.microsoft.com/office/drawing/2014/main" id="{6D6B998F-CA62-4EE6-B7E7-046377D4F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03038" y="1992863"/>
            <a:ext cx="1488962" cy="2872274"/>
          </a:xfrm>
          <a:custGeom>
            <a:avLst/>
            <a:gdLst>
              <a:gd name="connsiteX0" fmla="*/ 1436137 w 1488962"/>
              <a:gd name="connsiteY0" fmla="*/ 0 h 2872274"/>
              <a:gd name="connsiteX1" fmla="*/ 1488962 w 1488962"/>
              <a:gd name="connsiteY1" fmla="*/ 2668 h 2872274"/>
              <a:gd name="connsiteX2" fmla="*/ 1488962 w 1488962"/>
              <a:gd name="connsiteY2" fmla="*/ 2869607 h 2872274"/>
              <a:gd name="connsiteX3" fmla="*/ 1436137 w 1488962"/>
              <a:gd name="connsiteY3" fmla="*/ 2872274 h 2872274"/>
              <a:gd name="connsiteX4" fmla="*/ 0 w 1488962"/>
              <a:gd name="connsiteY4" fmla="*/ 1436137 h 2872274"/>
              <a:gd name="connsiteX5" fmla="*/ 1436137 w 1488962"/>
              <a:gd name="connsiteY5" fmla="*/ 0 h 2872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8962" h="2872274">
                <a:moveTo>
                  <a:pt x="1436137" y="0"/>
                </a:moveTo>
                <a:lnTo>
                  <a:pt x="1488962" y="2668"/>
                </a:lnTo>
                <a:lnTo>
                  <a:pt x="1488962" y="2869607"/>
                </a:lnTo>
                <a:lnTo>
                  <a:pt x="1436137" y="2872274"/>
                </a:lnTo>
                <a:cubicBezTo>
                  <a:pt x="642980" y="2872274"/>
                  <a:pt x="0" y="2229294"/>
                  <a:pt x="0" y="1436137"/>
                </a:cubicBezTo>
                <a:cubicBezTo>
                  <a:pt x="0" y="642980"/>
                  <a:pt x="642980" y="0"/>
                  <a:pt x="1436137" y="0"/>
                </a:cubicBezTo>
                <a:close/>
              </a:path>
            </a:pathLst>
          </a:custGeom>
          <a:solidFill>
            <a:schemeClr val="accent6">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Date Placeholder 1">
            <a:extLst>
              <a:ext uri="{FF2B5EF4-FFF2-40B4-BE49-F238E27FC236}">
                <a16:creationId xmlns:a16="http://schemas.microsoft.com/office/drawing/2014/main" id="{74A2D89F-31CA-1D28-12A6-5E3A21987031}"/>
              </a:ext>
            </a:extLst>
          </p:cNvPr>
          <p:cNvSpPr>
            <a:spLocks noGrp="1"/>
          </p:cNvSpPr>
          <p:nvPr>
            <p:ph type="dt" sz="half" idx="10"/>
          </p:nvPr>
        </p:nvSpPr>
        <p:spPr/>
        <p:txBody>
          <a:bodyPr/>
          <a:lstStyle/>
          <a:p>
            <a:fld id="{F7CA6DC5-CF59-45F6-9CD4-AFDCEECFB52A}" type="datetime8">
              <a:rPr lang="LID4096" smtClean="0"/>
              <a:t>02/03/2025 09:49</a:t>
            </a:fld>
            <a:endParaRPr lang="en-PK"/>
          </a:p>
        </p:txBody>
      </p:sp>
      <p:sp>
        <p:nvSpPr>
          <p:cNvPr id="4" name="Slide Number Placeholder 3">
            <a:extLst>
              <a:ext uri="{FF2B5EF4-FFF2-40B4-BE49-F238E27FC236}">
                <a16:creationId xmlns:a16="http://schemas.microsoft.com/office/drawing/2014/main" id="{C7A0E856-4E53-AA0A-4060-9AE362D4A98A}"/>
              </a:ext>
            </a:extLst>
          </p:cNvPr>
          <p:cNvSpPr>
            <a:spLocks noGrp="1"/>
          </p:cNvSpPr>
          <p:nvPr>
            <p:ph type="sldNum" sz="quarter" idx="12"/>
          </p:nvPr>
        </p:nvSpPr>
        <p:spPr/>
        <p:txBody>
          <a:bodyPr/>
          <a:lstStyle/>
          <a:p>
            <a:fld id="{1B4755D4-3B07-41F4-B0DC-D7FCF59F0F11}" type="slidenum">
              <a:rPr lang="en-PK" smtClean="0"/>
              <a:t>1</a:t>
            </a:fld>
            <a:endParaRPr lang="en-PK"/>
          </a:p>
        </p:txBody>
      </p:sp>
    </p:spTree>
    <p:extLst>
      <p:ext uri="{BB962C8B-B14F-4D97-AF65-F5344CB8AC3E}">
        <p14:creationId xmlns:p14="http://schemas.microsoft.com/office/powerpoint/2010/main" val="33954457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D60DDDE8-4ABE-402B-A5EF-57D108BD3A91}"/>
              </a:ext>
            </a:extLst>
          </p:cNvPr>
          <p:cNvSpPr>
            <a:spLocks noGrp="1" noChangeArrowheads="1"/>
          </p:cNvSpPr>
          <p:nvPr>
            <p:ph type="title"/>
          </p:nvPr>
        </p:nvSpPr>
        <p:spPr>
          <a:xfrm>
            <a:off x="2209800" y="342672"/>
            <a:ext cx="7772400" cy="666750"/>
          </a:xfrm>
          <a:solidFill>
            <a:schemeClr val="accent5">
              <a:lumMod val="20000"/>
              <a:lumOff val="80000"/>
            </a:schemeClr>
          </a:solidFill>
        </p:spPr>
        <p:txBody>
          <a:bodyPr>
            <a:normAutofit/>
          </a:bodyPr>
          <a:lstStyle/>
          <a:p>
            <a:pPr algn="ctr" eaLnBrk="1" hangingPunct="1"/>
            <a:r>
              <a:rPr lang="en-US" altLang="en-US" sz="3600" b="1" dirty="0"/>
              <a:t>Sketch Of Case Control Study Design</a:t>
            </a:r>
          </a:p>
        </p:txBody>
      </p:sp>
      <p:grpSp>
        <p:nvGrpSpPr>
          <p:cNvPr id="2" name="Group 3">
            <a:extLst>
              <a:ext uri="{FF2B5EF4-FFF2-40B4-BE49-F238E27FC236}">
                <a16:creationId xmlns:a16="http://schemas.microsoft.com/office/drawing/2014/main" id="{F1926D08-C835-4F00-9F5B-EBD4C8675988}"/>
              </a:ext>
            </a:extLst>
          </p:cNvPr>
          <p:cNvGrpSpPr>
            <a:grpSpLocks/>
          </p:cNvGrpSpPr>
          <p:nvPr/>
        </p:nvGrpSpPr>
        <p:grpSpPr bwMode="auto">
          <a:xfrm>
            <a:off x="2343150" y="1752601"/>
            <a:ext cx="7924800" cy="3433763"/>
            <a:chOff x="516" y="1200"/>
            <a:chExt cx="4992" cy="2163"/>
          </a:xfrm>
          <a:solidFill>
            <a:schemeClr val="accent3">
              <a:lumMod val="85000"/>
            </a:schemeClr>
          </a:solidFill>
        </p:grpSpPr>
        <p:sp>
          <p:nvSpPr>
            <p:cNvPr id="15369" name="Line 4">
              <a:extLst>
                <a:ext uri="{FF2B5EF4-FFF2-40B4-BE49-F238E27FC236}">
                  <a16:creationId xmlns:a16="http://schemas.microsoft.com/office/drawing/2014/main" id="{1096432B-2A7D-4B59-936E-DEE78E99F6F1}"/>
                </a:ext>
              </a:extLst>
            </p:cNvPr>
            <p:cNvSpPr>
              <a:spLocks noChangeShapeType="1"/>
            </p:cNvSpPr>
            <p:nvPr/>
          </p:nvSpPr>
          <p:spPr bwMode="auto">
            <a:xfrm>
              <a:off x="948" y="2652"/>
              <a:ext cx="0" cy="576"/>
            </a:xfrm>
            <a:prstGeom prst="line">
              <a:avLst/>
            </a:prstGeom>
            <a:grpFill/>
            <a:ln w="57150" cmpd="thinThick">
              <a:solidFill>
                <a:schemeClr val="tx2"/>
              </a:solidFill>
              <a:round/>
              <a:headEnd/>
              <a:tailEnd/>
            </a:ln>
          </p:spPr>
          <p:txBody>
            <a:bodyPr wrap="none"/>
            <a:lstStyle/>
            <a:p>
              <a:pPr>
                <a:defRPr/>
              </a:pPr>
              <a:endParaRPr lang="en-US">
                <a:latin typeface="Arial" charset="0"/>
              </a:endParaRPr>
            </a:p>
          </p:txBody>
        </p:sp>
        <p:grpSp>
          <p:nvGrpSpPr>
            <p:cNvPr id="3" name="Group 5">
              <a:extLst>
                <a:ext uri="{FF2B5EF4-FFF2-40B4-BE49-F238E27FC236}">
                  <a16:creationId xmlns:a16="http://schemas.microsoft.com/office/drawing/2014/main" id="{F942FB3F-3C31-4AF8-9EC1-21E487FEF7E8}"/>
                </a:ext>
              </a:extLst>
            </p:cNvPr>
            <p:cNvGrpSpPr>
              <a:grpSpLocks/>
            </p:cNvGrpSpPr>
            <p:nvPr/>
          </p:nvGrpSpPr>
          <p:grpSpPr bwMode="auto">
            <a:xfrm>
              <a:off x="516" y="1200"/>
              <a:ext cx="4992" cy="2163"/>
              <a:chOff x="516" y="1200"/>
              <a:chExt cx="4992" cy="2163"/>
            </a:xfrm>
            <a:grpFill/>
          </p:grpSpPr>
          <p:sp>
            <p:nvSpPr>
              <p:cNvPr id="15371" name="Text Box 6">
                <a:extLst>
                  <a:ext uri="{FF2B5EF4-FFF2-40B4-BE49-F238E27FC236}">
                    <a16:creationId xmlns:a16="http://schemas.microsoft.com/office/drawing/2014/main" id="{68EB1321-804D-43BE-A9EF-7331CA000835}"/>
                  </a:ext>
                </a:extLst>
              </p:cNvPr>
              <p:cNvSpPr txBox="1">
                <a:spLocks noChangeArrowheads="1"/>
              </p:cNvSpPr>
              <p:nvPr/>
            </p:nvSpPr>
            <p:spPr bwMode="auto">
              <a:xfrm>
                <a:off x="3924" y="2784"/>
                <a:ext cx="1584" cy="330"/>
              </a:xfrm>
              <a:prstGeom prst="rect">
                <a:avLst/>
              </a:prstGeom>
              <a:grpFill/>
              <a:ln w="57150" cmpd="thinThick">
                <a:solidFill>
                  <a:schemeClr val="tx2"/>
                </a:solidFill>
                <a:miter lim="800000"/>
                <a:headEnd/>
                <a:tailEnd/>
              </a:ln>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defRPr/>
                </a:pPr>
                <a:r>
                  <a:rPr lang="en-US" sz="2800" dirty="0">
                    <a:latin typeface="Arial Narrow" pitchFamily="34" charset="0"/>
                  </a:rPr>
                  <a:t>Control </a:t>
                </a:r>
              </a:p>
            </p:txBody>
          </p:sp>
          <p:grpSp>
            <p:nvGrpSpPr>
              <p:cNvPr id="4" name="Group 7">
                <a:extLst>
                  <a:ext uri="{FF2B5EF4-FFF2-40B4-BE49-F238E27FC236}">
                    <a16:creationId xmlns:a16="http://schemas.microsoft.com/office/drawing/2014/main" id="{31D6A929-81A0-4F2D-822E-69A1D3559823}"/>
                  </a:ext>
                </a:extLst>
              </p:cNvPr>
              <p:cNvGrpSpPr>
                <a:grpSpLocks/>
              </p:cNvGrpSpPr>
              <p:nvPr/>
            </p:nvGrpSpPr>
            <p:grpSpPr bwMode="auto">
              <a:xfrm>
                <a:off x="1392" y="2496"/>
                <a:ext cx="1680" cy="867"/>
                <a:chOff x="1344" y="1200"/>
                <a:chExt cx="1680" cy="867"/>
              </a:xfrm>
              <a:grpFill/>
            </p:grpSpPr>
            <p:sp>
              <p:nvSpPr>
                <p:cNvPr id="15395" name="Text Box 8">
                  <a:extLst>
                    <a:ext uri="{FF2B5EF4-FFF2-40B4-BE49-F238E27FC236}">
                      <a16:creationId xmlns:a16="http://schemas.microsoft.com/office/drawing/2014/main" id="{825C277E-1A94-4A59-8628-5A3F371D102D}"/>
                    </a:ext>
                  </a:extLst>
                </p:cNvPr>
                <p:cNvSpPr txBox="1">
                  <a:spLocks noChangeArrowheads="1"/>
                </p:cNvSpPr>
                <p:nvPr/>
              </p:nvSpPr>
              <p:spPr bwMode="auto">
                <a:xfrm>
                  <a:off x="1344" y="1200"/>
                  <a:ext cx="1680" cy="291"/>
                </a:xfrm>
                <a:prstGeom prst="rect">
                  <a:avLst/>
                </a:prstGeom>
                <a:grpFill/>
                <a:ln w="57150" cmpd="thinThick">
                  <a:solidFill>
                    <a:schemeClr val="tx2"/>
                  </a:solidFill>
                  <a:miter lim="800000"/>
                  <a:headEnd/>
                  <a:tailEnd/>
                </a:ln>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defRPr/>
                  </a:pPr>
                  <a:r>
                    <a:rPr lang="en-US" sz="2400">
                      <a:latin typeface="Arial Narrow" pitchFamily="34" charset="0"/>
                    </a:rPr>
                    <a:t>Exposure Present</a:t>
                  </a:r>
                </a:p>
              </p:txBody>
            </p:sp>
            <p:sp>
              <p:nvSpPr>
                <p:cNvPr id="15396" name="Text Box 9">
                  <a:extLst>
                    <a:ext uri="{FF2B5EF4-FFF2-40B4-BE49-F238E27FC236}">
                      <a16:creationId xmlns:a16="http://schemas.microsoft.com/office/drawing/2014/main" id="{E61B4681-F84D-4517-AF9F-28F9E3022A87}"/>
                    </a:ext>
                  </a:extLst>
                </p:cNvPr>
                <p:cNvSpPr txBox="1">
                  <a:spLocks noChangeArrowheads="1"/>
                </p:cNvSpPr>
                <p:nvPr/>
              </p:nvSpPr>
              <p:spPr bwMode="auto">
                <a:xfrm>
                  <a:off x="1344" y="1776"/>
                  <a:ext cx="1680" cy="291"/>
                </a:xfrm>
                <a:prstGeom prst="rect">
                  <a:avLst/>
                </a:prstGeom>
                <a:grpFill/>
                <a:ln w="57150" cmpd="thinThick">
                  <a:solidFill>
                    <a:schemeClr val="tx2"/>
                  </a:solidFill>
                  <a:miter lim="800000"/>
                  <a:headEnd/>
                  <a:tailEnd/>
                </a:ln>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defRPr/>
                  </a:pPr>
                  <a:r>
                    <a:rPr lang="en-US" sz="2400">
                      <a:latin typeface="Arial Narrow" pitchFamily="34" charset="0"/>
                    </a:rPr>
                    <a:t>Exposure absent</a:t>
                  </a:r>
                </a:p>
              </p:txBody>
            </p:sp>
          </p:grpSp>
          <p:sp>
            <p:nvSpPr>
              <p:cNvPr id="15373" name="Line 10">
                <a:extLst>
                  <a:ext uri="{FF2B5EF4-FFF2-40B4-BE49-F238E27FC236}">
                    <a16:creationId xmlns:a16="http://schemas.microsoft.com/office/drawing/2014/main" id="{EB172861-A3D6-42F5-868B-A3AF4B5FEBBC}"/>
                  </a:ext>
                </a:extLst>
              </p:cNvPr>
              <p:cNvSpPr>
                <a:spLocks noChangeShapeType="1"/>
              </p:cNvSpPr>
              <p:nvPr/>
            </p:nvSpPr>
            <p:spPr bwMode="auto">
              <a:xfrm>
                <a:off x="960" y="2652"/>
                <a:ext cx="432" cy="0"/>
              </a:xfrm>
              <a:prstGeom prst="line">
                <a:avLst/>
              </a:prstGeom>
              <a:grpFill/>
              <a:ln w="57150" cmpd="thinThick">
                <a:solidFill>
                  <a:schemeClr val="tx2"/>
                </a:solidFill>
                <a:round/>
                <a:headEnd/>
                <a:tailEnd/>
              </a:ln>
            </p:spPr>
            <p:txBody>
              <a:bodyPr wrap="none"/>
              <a:lstStyle/>
              <a:p>
                <a:pPr>
                  <a:defRPr/>
                </a:pPr>
                <a:endParaRPr lang="en-US">
                  <a:latin typeface="Arial" charset="0"/>
                </a:endParaRPr>
              </a:p>
            </p:txBody>
          </p:sp>
          <p:sp>
            <p:nvSpPr>
              <p:cNvPr id="15374" name="Line 11">
                <a:extLst>
                  <a:ext uri="{FF2B5EF4-FFF2-40B4-BE49-F238E27FC236}">
                    <a16:creationId xmlns:a16="http://schemas.microsoft.com/office/drawing/2014/main" id="{B73BE10D-E8D0-4A13-A46D-0193E0DDD273}"/>
                  </a:ext>
                </a:extLst>
              </p:cNvPr>
              <p:cNvSpPr>
                <a:spLocks noChangeShapeType="1"/>
              </p:cNvSpPr>
              <p:nvPr/>
            </p:nvSpPr>
            <p:spPr bwMode="auto">
              <a:xfrm>
                <a:off x="3072" y="3240"/>
                <a:ext cx="432" cy="0"/>
              </a:xfrm>
              <a:prstGeom prst="line">
                <a:avLst/>
              </a:prstGeom>
              <a:grpFill/>
              <a:ln w="57150" cmpd="thinThick">
                <a:solidFill>
                  <a:schemeClr val="tx2"/>
                </a:solidFill>
                <a:round/>
                <a:headEnd/>
                <a:tailEnd/>
              </a:ln>
            </p:spPr>
            <p:txBody>
              <a:bodyPr wrap="none"/>
              <a:lstStyle/>
              <a:p>
                <a:pPr>
                  <a:defRPr/>
                </a:pPr>
                <a:endParaRPr lang="en-US">
                  <a:latin typeface="Arial" charset="0"/>
                </a:endParaRPr>
              </a:p>
            </p:txBody>
          </p:sp>
          <p:sp>
            <p:nvSpPr>
              <p:cNvPr id="15375" name="Line 12">
                <a:extLst>
                  <a:ext uri="{FF2B5EF4-FFF2-40B4-BE49-F238E27FC236}">
                    <a16:creationId xmlns:a16="http://schemas.microsoft.com/office/drawing/2014/main" id="{DDAD7E9C-7EEA-454A-9437-2C92AEE51479}"/>
                  </a:ext>
                </a:extLst>
              </p:cNvPr>
              <p:cNvSpPr>
                <a:spLocks noChangeShapeType="1"/>
              </p:cNvSpPr>
              <p:nvPr/>
            </p:nvSpPr>
            <p:spPr bwMode="auto">
              <a:xfrm>
                <a:off x="948" y="3228"/>
                <a:ext cx="432" cy="0"/>
              </a:xfrm>
              <a:prstGeom prst="line">
                <a:avLst/>
              </a:prstGeom>
              <a:grpFill/>
              <a:ln w="57150" cmpd="thinThick">
                <a:solidFill>
                  <a:schemeClr val="tx2"/>
                </a:solidFill>
                <a:round/>
                <a:headEnd/>
                <a:tailEnd/>
              </a:ln>
            </p:spPr>
            <p:txBody>
              <a:bodyPr wrap="none"/>
              <a:lstStyle/>
              <a:p>
                <a:pPr>
                  <a:defRPr/>
                </a:pPr>
                <a:endParaRPr lang="en-US">
                  <a:latin typeface="Arial" charset="0"/>
                </a:endParaRPr>
              </a:p>
            </p:txBody>
          </p:sp>
          <p:sp>
            <p:nvSpPr>
              <p:cNvPr id="15376" name="Line 13">
                <a:extLst>
                  <a:ext uri="{FF2B5EF4-FFF2-40B4-BE49-F238E27FC236}">
                    <a16:creationId xmlns:a16="http://schemas.microsoft.com/office/drawing/2014/main" id="{83FDC9A7-7603-4C3B-9760-554C5451FE57}"/>
                  </a:ext>
                </a:extLst>
              </p:cNvPr>
              <p:cNvSpPr>
                <a:spLocks noChangeShapeType="1"/>
              </p:cNvSpPr>
              <p:nvPr/>
            </p:nvSpPr>
            <p:spPr bwMode="auto">
              <a:xfrm>
                <a:off x="3072" y="2652"/>
                <a:ext cx="432" cy="0"/>
              </a:xfrm>
              <a:prstGeom prst="line">
                <a:avLst/>
              </a:prstGeom>
              <a:grpFill/>
              <a:ln w="57150" cmpd="thinThick">
                <a:solidFill>
                  <a:schemeClr val="tx2"/>
                </a:solidFill>
                <a:round/>
                <a:headEnd/>
                <a:tailEnd/>
              </a:ln>
            </p:spPr>
            <p:txBody>
              <a:bodyPr wrap="none"/>
              <a:lstStyle/>
              <a:p>
                <a:pPr>
                  <a:defRPr/>
                </a:pPr>
                <a:endParaRPr lang="en-US">
                  <a:latin typeface="Arial" charset="0"/>
                </a:endParaRPr>
              </a:p>
            </p:txBody>
          </p:sp>
          <p:sp>
            <p:nvSpPr>
              <p:cNvPr id="15377" name="Line 14">
                <a:extLst>
                  <a:ext uri="{FF2B5EF4-FFF2-40B4-BE49-F238E27FC236}">
                    <a16:creationId xmlns:a16="http://schemas.microsoft.com/office/drawing/2014/main" id="{41FD9C60-EB91-44C8-B6A2-CC0012D2080C}"/>
                  </a:ext>
                </a:extLst>
              </p:cNvPr>
              <p:cNvSpPr>
                <a:spLocks noChangeShapeType="1"/>
              </p:cNvSpPr>
              <p:nvPr/>
            </p:nvSpPr>
            <p:spPr bwMode="auto">
              <a:xfrm>
                <a:off x="3492" y="2664"/>
                <a:ext cx="0" cy="576"/>
              </a:xfrm>
              <a:prstGeom prst="line">
                <a:avLst/>
              </a:prstGeom>
              <a:grpFill/>
              <a:ln w="57150" cmpd="thinThick">
                <a:solidFill>
                  <a:schemeClr val="tx2"/>
                </a:solidFill>
                <a:round/>
                <a:headEnd/>
                <a:tailEnd/>
              </a:ln>
            </p:spPr>
            <p:txBody>
              <a:bodyPr wrap="none"/>
              <a:lstStyle/>
              <a:p>
                <a:pPr>
                  <a:defRPr/>
                </a:pPr>
                <a:endParaRPr lang="en-US">
                  <a:latin typeface="Arial" charset="0"/>
                </a:endParaRPr>
              </a:p>
            </p:txBody>
          </p:sp>
          <p:sp>
            <p:nvSpPr>
              <p:cNvPr id="15378" name="Line 15">
                <a:extLst>
                  <a:ext uri="{FF2B5EF4-FFF2-40B4-BE49-F238E27FC236}">
                    <a16:creationId xmlns:a16="http://schemas.microsoft.com/office/drawing/2014/main" id="{50CB5A6C-A088-4987-964E-55F0793676E2}"/>
                  </a:ext>
                </a:extLst>
              </p:cNvPr>
              <p:cNvSpPr>
                <a:spLocks noChangeShapeType="1"/>
              </p:cNvSpPr>
              <p:nvPr/>
            </p:nvSpPr>
            <p:spPr bwMode="auto">
              <a:xfrm flipH="1">
                <a:off x="3456" y="2928"/>
                <a:ext cx="480" cy="0"/>
              </a:xfrm>
              <a:prstGeom prst="line">
                <a:avLst/>
              </a:prstGeom>
              <a:grpFill/>
              <a:ln w="57150" cmpd="thinThick">
                <a:solidFill>
                  <a:schemeClr val="tx2"/>
                </a:solidFill>
                <a:round/>
                <a:headEnd/>
                <a:tailEnd type="triangle" w="med" len="med"/>
              </a:ln>
            </p:spPr>
            <p:txBody>
              <a:bodyPr wrap="none"/>
              <a:lstStyle/>
              <a:p>
                <a:pPr>
                  <a:defRPr/>
                </a:pPr>
                <a:endParaRPr lang="en-US">
                  <a:latin typeface="Arial" charset="0"/>
                </a:endParaRPr>
              </a:p>
            </p:txBody>
          </p:sp>
          <p:sp>
            <p:nvSpPr>
              <p:cNvPr id="15379" name="Line 16">
                <a:extLst>
                  <a:ext uri="{FF2B5EF4-FFF2-40B4-BE49-F238E27FC236}">
                    <a16:creationId xmlns:a16="http://schemas.microsoft.com/office/drawing/2014/main" id="{92C65811-4B64-47CE-9DE8-04909D730C51}"/>
                  </a:ext>
                </a:extLst>
              </p:cNvPr>
              <p:cNvSpPr>
                <a:spLocks noChangeShapeType="1"/>
              </p:cNvSpPr>
              <p:nvPr/>
            </p:nvSpPr>
            <p:spPr bwMode="auto">
              <a:xfrm>
                <a:off x="552" y="2928"/>
                <a:ext cx="384" cy="0"/>
              </a:xfrm>
              <a:prstGeom prst="line">
                <a:avLst/>
              </a:prstGeom>
              <a:grpFill/>
              <a:ln w="57150" cmpd="thinThick">
                <a:solidFill>
                  <a:schemeClr val="tx2"/>
                </a:solidFill>
                <a:round/>
                <a:headEnd/>
                <a:tailEnd/>
              </a:ln>
            </p:spPr>
            <p:txBody>
              <a:bodyPr wrap="none"/>
              <a:lstStyle/>
              <a:p>
                <a:pPr>
                  <a:defRPr/>
                </a:pPr>
                <a:endParaRPr lang="en-US">
                  <a:latin typeface="Arial" charset="0"/>
                </a:endParaRPr>
              </a:p>
            </p:txBody>
          </p:sp>
          <p:grpSp>
            <p:nvGrpSpPr>
              <p:cNvPr id="5" name="Group 17">
                <a:extLst>
                  <a:ext uri="{FF2B5EF4-FFF2-40B4-BE49-F238E27FC236}">
                    <a16:creationId xmlns:a16="http://schemas.microsoft.com/office/drawing/2014/main" id="{6E1CBA4A-A33E-44C3-B77D-335AF440140B}"/>
                  </a:ext>
                </a:extLst>
              </p:cNvPr>
              <p:cNvGrpSpPr>
                <a:grpSpLocks/>
              </p:cNvGrpSpPr>
              <p:nvPr/>
            </p:nvGrpSpPr>
            <p:grpSpPr bwMode="auto">
              <a:xfrm>
                <a:off x="516" y="1200"/>
                <a:ext cx="4896" cy="924"/>
                <a:chOff x="516" y="1200"/>
                <a:chExt cx="4896" cy="924"/>
              </a:xfrm>
              <a:grpFill/>
            </p:grpSpPr>
            <p:sp>
              <p:nvSpPr>
                <p:cNvPr id="15382" name="Text Box 18">
                  <a:extLst>
                    <a:ext uri="{FF2B5EF4-FFF2-40B4-BE49-F238E27FC236}">
                      <a16:creationId xmlns:a16="http://schemas.microsoft.com/office/drawing/2014/main" id="{75CF3822-C3D9-4CBB-A70B-E5B5A7BE2587}"/>
                    </a:ext>
                  </a:extLst>
                </p:cNvPr>
                <p:cNvSpPr txBox="1">
                  <a:spLocks noChangeArrowheads="1"/>
                </p:cNvSpPr>
                <p:nvPr/>
              </p:nvSpPr>
              <p:spPr bwMode="auto">
                <a:xfrm>
                  <a:off x="3876" y="1464"/>
                  <a:ext cx="1536" cy="330"/>
                </a:xfrm>
                <a:prstGeom prst="rect">
                  <a:avLst/>
                </a:prstGeom>
                <a:grpFill/>
                <a:ln w="57150" cmpd="thinThick">
                  <a:solidFill>
                    <a:schemeClr val="tx2"/>
                  </a:solidFill>
                  <a:miter lim="800000"/>
                  <a:headEnd/>
                  <a:tailEnd/>
                </a:ln>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defRPr/>
                  </a:pPr>
                  <a:r>
                    <a:rPr lang="en-US" sz="2800" dirty="0">
                      <a:latin typeface="Arial Narrow" pitchFamily="34" charset="0"/>
                    </a:rPr>
                    <a:t>Cases </a:t>
                  </a:r>
                </a:p>
              </p:txBody>
            </p:sp>
            <p:grpSp>
              <p:nvGrpSpPr>
                <p:cNvPr id="6" name="Group 19">
                  <a:extLst>
                    <a:ext uri="{FF2B5EF4-FFF2-40B4-BE49-F238E27FC236}">
                      <a16:creationId xmlns:a16="http://schemas.microsoft.com/office/drawing/2014/main" id="{12938983-C527-4C8E-9DBA-D2BE33B4CA7A}"/>
                    </a:ext>
                  </a:extLst>
                </p:cNvPr>
                <p:cNvGrpSpPr>
                  <a:grpSpLocks/>
                </p:cNvGrpSpPr>
                <p:nvPr/>
              </p:nvGrpSpPr>
              <p:grpSpPr bwMode="auto">
                <a:xfrm>
                  <a:off x="1344" y="1200"/>
                  <a:ext cx="1680" cy="867"/>
                  <a:chOff x="1344" y="1200"/>
                  <a:chExt cx="1680" cy="867"/>
                </a:xfrm>
                <a:grpFill/>
              </p:grpSpPr>
              <p:sp>
                <p:nvSpPr>
                  <p:cNvPr id="15393" name="Text Box 20">
                    <a:extLst>
                      <a:ext uri="{FF2B5EF4-FFF2-40B4-BE49-F238E27FC236}">
                        <a16:creationId xmlns:a16="http://schemas.microsoft.com/office/drawing/2014/main" id="{505E498A-B9BD-4BED-8A11-44A8185556A7}"/>
                      </a:ext>
                    </a:extLst>
                  </p:cNvPr>
                  <p:cNvSpPr txBox="1">
                    <a:spLocks noChangeArrowheads="1"/>
                  </p:cNvSpPr>
                  <p:nvPr/>
                </p:nvSpPr>
                <p:spPr bwMode="auto">
                  <a:xfrm>
                    <a:off x="1344" y="1200"/>
                    <a:ext cx="1680" cy="291"/>
                  </a:xfrm>
                  <a:prstGeom prst="rect">
                    <a:avLst/>
                  </a:prstGeom>
                  <a:grpFill/>
                  <a:ln w="57150" cmpd="thinThick">
                    <a:solidFill>
                      <a:schemeClr val="tx2"/>
                    </a:solidFill>
                    <a:miter lim="800000"/>
                    <a:headEnd/>
                    <a:tailEnd/>
                  </a:ln>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defRPr/>
                    </a:pPr>
                    <a:r>
                      <a:rPr lang="en-US" sz="2400">
                        <a:latin typeface="Arial Narrow" pitchFamily="34" charset="0"/>
                      </a:rPr>
                      <a:t>Exposure Present</a:t>
                    </a:r>
                  </a:p>
                </p:txBody>
              </p:sp>
              <p:sp>
                <p:nvSpPr>
                  <p:cNvPr id="15394" name="Text Box 21">
                    <a:extLst>
                      <a:ext uri="{FF2B5EF4-FFF2-40B4-BE49-F238E27FC236}">
                        <a16:creationId xmlns:a16="http://schemas.microsoft.com/office/drawing/2014/main" id="{C6E52449-5DE1-4D85-B7E5-CCCEA6AB4C7F}"/>
                      </a:ext>
                    </a:extLst>
                  </p:cNvPr>
                  <p:cNvSpPr txBox="1">
                    <a:spLocks noChangeArrowheads="1"/>
                  </p:cNvSpPr>
                  <p:nvPr/>
                </p:nvSpPr>
                <p:spPr bwMode="auto">
                  <a:xfrm>
                    <a:off x="1344" y="1776"/>
                    <a:ext cx="1680" cy="291"/>
                  </a:xfrm>
                  <a:prstGeom prst="rect">
                    <a:avLst/>
                  </a:prstGeom>
                  <a:grpFill/>
                  <a:ln w="57150" cmpd="thinThick">
                    <a:solidFill>
                      <a:schemeClr val="tx2"/>
                    </a:solidFill>
                    <a:miter lim="800000"/>
                    <a:headEnd/>
                    <a:tailEnd/>
                  </a:ln>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defRPr/>
                    </a:pPr>
                    <a:r>
                      <a:rPr lang="en-US" sz="2400">
                        <a:latin typeface="Arial Narrow" pitchFamily="34" charset="0"/>
                      </a:rPr>
                      <a:t>Exposure absent</a:t>
                    </a:r>
                  </a:p>
                </p:txBody>
              </p:sp>
            </p:grpSp>
            <p:sp>
              <p:nvSpPr>
                <p:cNvPr id="15384" name="Line 22">
                  <a:extLst>
                    <a:ext uri="{FF2B5EF4-FFF2-40B4-BE49-F238E27FC236}">
                      <a16:creationId xmlns:a16="http://schemas.microsoft.com/office/drawing/2014/main" id="{9370EB63-36BE-4D68-8948-6BDBB92CBBFF}"/>
                    </a:ext>
                  </a:extLst>
                </p:cNvPr>
                <p:cNvSpPr>
                  <a:spLocks noChangeShapeType="1"/>
                </p:cNvSpPr>
                <p:nvPr/>
              </p:nvSpPr>
              <p:spPr bwMode="auto">
                <a:xfrm>
                  <a:off x="912" y="1920"/>
                  <a:ext cx="432" cy="0"/>
                </a:xfrm>
                <a:prstGeom prst="line">
                  <a:avLst/>
                </a:prstGeom>
                <a:grpFill/>
                <a:ln w="57150" cmpd="thinThick">
                  <a:solidFill>
                    <a:schemeClr val="tx2"/>
                  </a:solidFill>
                  <a:round/>
                  <a:headEnd/>
                  <a:tailEnd/>
                </a:ln>
              </p:spPr>
              <p:txBody>
                <a:bodyPr wrap="none"/>
                <a:lstStyle/>
                <a:p>
                  <a:pPr>
                    <a:defRPr/>
                  </a:pPr>
                  <a:endParaRPr lang="en-US">
                    <a:latin typeface="Arial" charset="0"/>
                  </a:endParaRPr>
                </a:p>
              </p:txBody>
            </p:sp>
            <p:sp>
              <p:nvSpPr>
                <p:cNvPr id="15385" name="Line 23">
                  <a:extLst>
                    <a:ext uri="{FF2B5EF4-FFF2-40B4-BE49-F238E27FC236}">
                      <a16:creationId xmlns:a16="http://schemas.microsoft.com/office/drawing/2014/main" id="{F9E23DB7-99E7-4837-9423-C3971736E93B}"/>
                    </a:ext>
                  </a:extLst>
                </p:cNvPr>
                <p:cNvSpPr>
                  <a:spLocks noChangeShapeType="1"/>
                </p:cNvSpPr>
                <p:nvPr/>
              </p:nvSpPr>
              <p:spPr bwMode="auto">
                <a:xfrm>
                  <a:off x="912" y="1344"/>
                  <a:ext cx="432" cy="0"/>
                </a:xfrm>
                <a:prstGeom prst="line">
                  <a:avLst/>
                </a:prstGeom>
                <a:grpFill/>
                <a:ln w="57150" cmpd="thinThick">
                  <a:solidFill>
                    <a:schemeClr val="tx2"/>
                  </a:solidFill>
                  <a:round/>
                  <a:headEnd/>
                  <a:tailEnd/>
                </a:ln>
              </p:spPr>
              <p:txBody>
                <a:bodyPr wrap="none"/>
                <a:lstStyle/>
                <a:p>
                  <a:pPr>
                    <a:defRPr/>
                  </a:pPr>
                  <a:endParaRPr lang="en-US">
                    <a:latin typeface="Arial" charset="0"/>
                  </a:endParaRPr>
                </a:p>
              </p:txBody>
            </p:sp>
            <p:sp>
              <p:nvSpPr>
                <p:cNvPr id="15386" name="Line 24">
                  <a:extLst>
                    <a:ext uri="{FF2B5EF4-FFF2-40B4-BE49-F238E27FC236}">
                      <a16:creationId xmlns:a16="http://schemas.microsoft.com/office/drawing/2014/main" id="{5188A050-C6F4-4C87-A291-A335A0E32307}"/>
                    </a:ext>
                  </a:extLst>
                </p:cNvPr>
                <p:cNvSpPr>
                  <a:spLocks noChangeShapeType="1"/>
                </p:cNvSpPr>
                <p:nvPr/>
              </p:nvSpPr>
              <p:spPr bwMode="auto">
                <a:xfrm>
                  <a:off x="3024" y="1920"/>
                  <a:ext cx="432" cy="0"/>
                </a:xfrm>
                <a:prstGeom prst="line">
                  <a:avLst/>
                </a:prstGeom>
                <a:grpFill/>
                <a:ln w="57150" cmpd="thinThick">
                  <a:solidFill>
                    <a:schemeClr val="tx2"/>
                  </a:solidFill>
                  <a:round/>
                  <a:headEnd/>
                  <a:tailEnd/>
                </a:ln>
              </p:spPr>
              <p:txBody>
                <a:bodyPr wrap="none"/>
                <a:lstStyle/>
                <a:p>
                  <a:pPr>
                    <a:defRPr/>
                  </a:pPr>
                  <a:endParaRPr lang="en-US">
                    <a:latin typeface="Arial" charset="0"/>
                  </a:endParaRPr>
                </a:p>
              </p:txBody>
            </p:sp>
            <p:sp>
              <p:nvSpPr>
                <p:cNvPr id="15387" name="Line 25">
                  <a:extLst>
                    <a:ext uri="{FF2B5EF4-FFF2-40B4-BE49-F238E27FC236}">
                      <a16:creationId xmlns:a16="http://schemas.microsoft.com/office/drawing/2014/main" id="{6D12F4F9-1355-4FE5-AA74-5FBF2F364883}"/>
                    </a:ext>
                  </a:extLst>
                </p:cNvPr>
                <p:cNvSpPr>
                  <a:spLocks noChangeShapeType="1"/>
                </p:cNvSpPr>
                <p:nvPr/>
              </p:nvSpPr>
              <p:spPr bwMode="auto">
                <a:xfrm>
                  <a:off x="3024" y="1344"/>
                  <a:ext cx="432" cy="0"/>
                </a:xfrm>
                <a:prstGeom prst="line">
                  <a:avLst/>
                </a:prstGeom>
                <a:grpFill/>
                <a:ln w="57150" cmpd="thinThick">
                  <a:solidFill>
                    <a:schemeClr val="tx2"/>
                  </a:solidFill>
                  <a:round/>
                  <a:headEnd/>
                  <a:tailEnd/>
                </a:ln>
              </p:spPr>
              <p:txBody>
                <a:bodyPr wrap="none"/>
                <a:lstStyle/>
                <a:p>
                  <a:pPr>
                    <a:defRPr/>
                  </a:pPr>
                  <a:endParaRPr lang="en-US">
                    <a:latin typeface="Arial" charset="0"/>
                  </a:endParaRPr>
                </a:p>
              </p:txBody>
            </p:sp>
            <p:sp>
              <p:nvSpPr>
                <p:cNvPr id="15388" name="Line 26">
                  <a:extLst>
                    <a:ext uri="{FF2B5EF4-FFF2-40B4-BE49-F238E27FC236}">
                      <a16:creationId xmlns:a16="http://schemas.microsoft.com/office/drawing/2014/main" id="{55E43745-3D2A-447C-A663-F4FBA6D5BDF3}"/>
                    </a:ext>
                  </a:extLst>
                </p:cNvPr>
                <p:cNvSpPr>
                  <a:spLocks noChangeShapeType="1"/>
                </p:cNvSpPr>
                <p:nvPr/>
              </p:nvSpPr>
              <p:spPr bwMode="auto">
                <a:xfrm>
                  <a:off x="3444" y="1344"/>
                  <a:ext cx="0" cy="576"/>
                </a:xfrm>
                <a:prstGeom prst="line">
                  <a:avLst/>
                </a:prstGeom>
                <a:grpFill/>
                <a:ln w="57150" cmpd="thinThick">
                  <a:solidFill>
                    <a:schemeClr val="tx2"/>
                  </a:solidFill>
                  <a:round/>
                  <a:headEnd/>
                  <a:tailEnd/>
                </a:ln>
              </p:spPr>
              <p:txBody>
                <a:bodyPr wrap="none"/>
                <a:lstStyle/>
                <a:p>
                  <a:pPr>
                    <a:defRPr/>
                  </a:pPr>
                  <a:endParaRPr lang="en-US">
                    <a:latin typeface="Arial" charset="0"/>
                  </a:endParaRPr>
                </a:p>
              </p:txBody>
            </p:sp>
            <p:sp>
              <p:nvSpPr>
                <p:cNvPr id="15389" name="Line 27">
                  <a:extLst>
                    <a:ext uri="{FF2B5EF4-FFF2-40B4-BE49-F238E27FC236}">
                      <a16:creationId xmlns:a16="http://schemas.microsoft.com/office/drawing/2014/main" id="{DADEC672-4C62-42F3-BC31-8EB01D6ECF1E}"/>
                    </a:ext>
                  </a:extLst>
                </p:cNvPr>
                <p:cNvSpPr>
                  <a:spLocks noChangeShapeType="1"/>
                </p:cNvSpPr>
                <p:nvPr/>
              </p:nvSpPr>
              <p:spPr bwMode="auto">
                <a:xfrm flipH="1">
                  <a:off x="3456" y="1632"/>
                  <a:ext cx="384" cy="0"/>
                </a:xfrm>
                <a:prstGeom prst="line">
                  <a:avLst/>
                </a:prstGeom>
                <a:grpFill/>
                <a:ln w="57150" cmpd="thinThick">
                  <a:solidFill>
                    <a:schemeClr val="tx2"/>
                  </a:solidFill>
                  <a:round/>
                  <a:headEnd/>
                  <a:tailEnd type="triangle" w="med" len="med"/>
                </a:ln>
              </p:spPr>
              <p:txBody>
                <a:bodyPr wrap="none"/>
                <a:lstStyle/>
                <a:p>
                  <a:pPr>
                    <a:defRPr/>
                  </a:pPr>
                  <a:endParaRPr lang="en-US">
                    <a:latin typeface="Arial" charset="0"/>
                  </a:endParaRPr>
                </a:p>
              </p:txBody>
            </p:sp>
            <p:sp>
              <p:nvSpPr>
                <p:cNvPr id="15390" name="Line 28">
                  <a:extLst>
                    <a:ext uri="{FF2B5EF4-FFF2-40B4-BE49-F238E27FC236}">
                      <a16:creationId xmlns:a16="http://schemas.microsoft.com/office/drawing/2014/main" id="{926930FE-BA9A-4698-B362-8EE3FFA0D684}"/>
                    </a:ext>
                  </a:extLst>
                </p:cNvPr>
                <p:cNvSpPr>
                  <a:spLocks noChangeShapeType="1"/>
                </p:cNvSpPr>
                <p:nvPr/>
              </p:nvSpPr>
              <p:spPr bwMode="auto">
                <a:xfrm>
                  <a:off x="912" y="1344"/>
                  <a:ext cx="0" cy="576"/>
                </a:xfrm>
                <a:prstGeom prst="line">
                  <a:avLst/>
                </a:prstGeom>
                <a:grpFill/>
                <a:ln w="57150" cmpd="thinThick">
                  <a:solidFill>
                    <a:schemeClr val="tx2"/>
                  </a:solidFill>
                  <a:round/>
                  <a:headEnd/>
                  <a:tailEnd/>
                </a:ln>
              </p:spPr>
              <p:txBody>
                <a:bodyPr wrap="none"/>
                <a:lstStyle/>
                <a:p>
                  <a:pPr>
                    <a:defRPr/>
                  </a:pPr>
                  <a:endParaRPr lang="en-US">
                    <a:latin typeface="Arial" charset="0"/>
                  </a:endParaRPr>
                </a:p>
              </p:txBody>
            </p:sp>
            <p:sp>
              <p:nvSpPr>
                <p:cNvPr id="15391" name="Line 29">
                  <a:extLst>
                    <a:ext uri="{FF2B5EF4-FFF2-40B4-BE49-F238E27FC236}">
                      <a16:creationId xmlns:a16="http://schemas.microsoft.com/office/drawing/2014/main" id="{6C8F3559-AB4A-4DEB-9619-38F123C379A4}"/>
                    </a:ext>
                  </a:extLst>
                </p:cNvPr>
                <p:cNvSpPr>
                  <a:spLocks noChangeShapeType="1"/>
                </p:cNvSpPr>
                <p:nvPr/>
              </p:nvSpPr>
              <p:spPr bwMode="auto">
                <a:xfrm>
                  <a:off x="516" y="1632"/>
                  <a:ext cx="384" cy="0"/>
                </a:xfrm>
                <a:prstGeom prst="line">
                  <a:avLst/>
                </a:prstGeom>
                <a:grpFill/>
                <a:ln w="57150" cmpd="thinThick">
                  <a:solidFill>
                    <a:schemeClr val="tx2"/>
                  </a:solidFill>
                  <a:round/>
                  <a:headEnd/>
                  <a:tailEnd/>
                </a:ln>
              </p:spPr>
              <p:txBody>
                <a:bodyPr wrap="none"/>
                <a:lstStyle/>
                <a:p>
                  <a:pPr>
                    <a:defRPr/>
                  </a:pPr>
                  <a:endParaRPr lang="en-US">
                    <a:latin typeface="Arial" charset="0"/>
                  </a:endParaRPr>
                </a:p>
              </p:txBody>
            </p:sp>
            <p:sp>
              <p:nvSpPr>
                <p:cNvPr id="15392" name="Line 30">
                  <a:extLst>
                    <a:ext uri="{FF2B5EF4-FFF2-40B4-BE49-F238E27FC236}">
                      <a16:creationId xmlns:a16="http://schemas.microsoft.com/office/drawing/2014/main" id="{DE267992-5B6A-47D0-839A-F62E9E8389B0}"/>
                    </a:ext>
                  </a:extLst>
                </p:cNvPr>
                <p:cNvSpPr>
                  <a:spLocks noChangeShapeType="1"/>
                </p:cNvSpPr>
                <p:nvPr/>
              </p:nvSpPr>
              <p:spPr bwMode="auto">
                <a:xfrm>
                  <a:off x="528" y="1644"/>
                  <a:ext cx="0" cy="480"/>
                </a:xfrm>
                <a:prstGeom prst="line">
                  <a:avLst/>
                </a:prstGeom>
                <a:grpFill/>
                <a:ln w="57150" cmpd="thinThick">
                  <a:solidFill>
                    <a:schemeClr val="tx2"/>
                  </a:solidFill>
                  <a:round/>
                  <a:headEnd/>
                  <a:tailEnd type="triangle" w="med" len="med"/>
                </a:ln>
              </p:spPr>
              <p:txBody>
                <a:bodyPr wrap="none"/>
                <a:lstStyle/>
                <a:p>
                  <a:pPr>
                    <a:defRPr/>
                  </a:pPr>
                  <a:endParaRPr lang="en-US">
                    <a:latin typeface="Arial" charset="0"/>
                  </a:endParaRPr>
                </a:p>
              </p:txBody>
            </p:sp>
          </p:grpSp>
          <p:sp>
            <p:nvSpPr>
              <p:cNvPr id="15381" name="Line 31">
                <a:extLst>
                  <a:ext uri="{FF2B5EF4-FFF2-40B4-BE49-F238E27FC236}">
                    <a16:creationId xmlns:a16="http://schemas.microsoft.com/office/drawing/2014/main" id="{CCE1092C-D8BF-4D5B-A2C7-A47830578C9C}"/>
                  </a:ext>
                </a:extLst>
              </p:cNvPr>
              <p:cNvSpPr>
                <a:spLocks noChangeShapeType="1"/>
              </p:cNvSpPr>
              <p:nvPr/>
            </p:nvSpPr>
            <p:spPr bwMode="auto">
              <a:xfrm flipV="1">
                <a:off x="540" y="2448"/>
                <a:ext cx="0" cy="480"/>
              </a:xfrm>
              <a:prstGeom prst="line">
                <a:avLst/>
              </a:prstGeom>
              <a:grpFill/>
              <a:ln w="57150" cmpd="thinThick">
                <a:solidFill>
                  <a:schemeClr val="tx2"/>
                </a:solidFill>
                <a:round/>
                <a:headEnd/>
                <a:tailEnd type="triangle" w="med" len="med"/>
              </a:ln>
            </p:spPr>
            <p:txBody>
              <a:bodyPr wrap="none"/>
              <a:lstStyle/>
              <a:p>
                <a:pPr>
                  <a:defRPr/>
                </a:pPr>
                <a:endParaRPr lang="en-US">
                  <a:latin typeface="Arial" charset="0"/>
                </a:endParaRPr>
              </a:p>
            </p:txBody>
          </p:sp>
        </p:grpSp>
      </p:grpSp>
      <p:sp>
        <p:nvSpPr>
          <p:cNvPr id="10244" name="Text Box 32">
            <a:extLst>
              <a:ext uri="{FF2B5EF4-FFF2-40B4-BE49-F238E27FC236}">
                <a16:creationId xmlns:a16="http://schemas.microsoft.com/office/drawing/2014/main" id="{8FFB579C-F515-4C83-876B-E9DD0DC5A1B1}"/>
              </a:ext>
            </a:extLst>
          </p:cNvPr>
          <p:cNvSpPr txBox="1">
            <a:spLocks noChangeArrowheads="1"/>
          </p:cNvSpPr>
          <p:nvPr/>
        </p:nvSpPr>
        <p:spPr bwMode="auto">
          <a:xfrm>
            <a:off x="1828800" y="3187086"/>
            <a:ext cx="1524000" cy="40011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sz="2000" dirty="0">
                <a:latin typeface="Arial Narrow" panose="020B0606020202030204" pitchFamily="34" charset="0"/>
              </a:rPr>
              <a:t>Compare</a:t>
            </a:r>
          </a:p>
        </p:txBody>
      </p:sp>
      <p:sp>
        <p:nvSpPr>
          <p:cNvPr id="10245" name="AutoShape 33">
            <a:extLst>
              <a:ext uri="{FF2B5EF4-FFF2-40B4-BE49-F238E27FC236}">
                <a16:creationId xmlns:a16="http://schemas.microsoft.com/office/drawing/2014/main" id="{BC583282-50D5-4350-8C4F-B4C9997AE9F6}"/>
              </a:ext>
            </a:extLst>
          </p:cNvPr>
          <p:cNvSpPr>
            <a:spLocks noChangeArrowheads="1"/>
          </p:cNvSpPr>
          <p:nvPr/>
        </p:nvSpPr>
        <p:spPr bwMode="auto">
          <a:xfrm>
            <a:off x="2057400" y="5342118"/>
            <a:ext cx="7696200" cy="1014230"/>
          </a:xfrm>
          <a:prstGeom prst="leftArrow">
            <a:avLst>
              <a:gd name="adj1" fmla="val 73056"/>
              <a:gd name="adj2" fmla="val 113189"/>
            </a:avLst>
          </a:prstGeom>
          <a:solidFill>
            <a:schemeClr val="accent2"/>
          </a:solidFill>
          <a:ln w="57150" cmpd="thickThin">
            <a:solidFill>
              <a:schemeClr val="hlink"/>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000" dirty="0">
                <a:solidFill>
                  <a:schemeClr val="bg1"/>
                </a:solidFill>
                <a:latin typeface="Arial Narrow" panose="020B0606020202030204" pitchFamily="34" charset="0"/>
              </a:rPr>
              <a:t>Case control study proceed from effect to the cause</a:t>
            </a:r>
          </a:p>
          <a:p>
            <a:pPr algn="ctr">
              <a:spcBef>
                <a:spcPct val="0"/>
              </a:spcBef>
              <a:buFontTx/>
              <a:buNone/>
            </a:pPr>
            <a:r>
              <a:rPr lang="en-US" altLang="en-US" sz="2000" b="1" dirty="0">
                <a:latin typeface="Arial Narrow" panose="020B0606020202030204" pitchFamily="34" charset="0"/>
              </a:rPr>
              <a:t>Retrospective or Backward-looking Studies </a:t>
            </a:r>
          </a:p>
        </p:txBody>
      </p:sp>
      <p:sp>
        <p:nvSpPr>
          <p:cNvPr id="10246" name="Text Box 35">
            <a:extLst>
              <a:ext uri="{FF2B5EF4-FFF2-40B4-BE49-F238E27FC236}">
                <a16:creationId xmlns:a16="http://schemas.microsoft.com/office/drawing/2014/main" id="{FBE47737-251C-46E5-A0F9-1DB78F74302B}"/>
              </a:ext>
            </a:extLst>
          </p:cNvPr>
          <p:cNvSpPr txBox="1">
            <a:spLocks noChangeArrowheads="1"/>
          </p:cNvSpPr>
          <p:nvPr/>
        </p:nvSpPr>
        <p:spPr bwMode="auto">
          <a:xfrm>
            <a:off x="5166853" y="3262707"/>
            <a:ext cx="2910347" cy="40011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000" dirty="0">
                <a:latin typeface="Arial Narrow" panose="020B0606020202030204" pitchFamily="34" charset="0"/>
              </a:rPr>
              <a:t>&lt;&lt; inquire about a past event </a:t>
            </a:r>
          </a:p>
        </p:txBody>
      </p:sp>
      <p:sp>
        <p:nvSpPr>
          <p:cNvPr id="10247" name="Slide Number Placeholder 37">
            <a:extLst>
              <a:ext uri="{FF2B5EF4-FFF2-40B4-BE49-F238E27FC236}">
                <a16:creationId xmlns:a16="http://schemas.microsoft.com/office/drawing/2014/main" id="{AAC798B7-71CF-4231-867C-5EBF25F36BC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E593FE6-10EE-4C26-80DB-0DAEE16828E3}" type="slidenum">
              <a:rPr lang="en-US" altLang="en-US" sz="1400"/>
              <a:pPr>
                <a:spcBef>
                  <a:spcPct val="0"/>
                </a:spcBef>
                <a:buFontTx/>
                <a:buNone/>
              </a:pPr>
              <a:t>10</a:t>
            </a:fld>
            <a:endParaRPr lang="en-US" altLang="en-US" sz="1400"/>
          </a:p>
        </p:txBody>
      </p:sp>
      <p:sp>
        <p:nvSpPr>
          <p:cNvPr id="10248" name="TextBox 36">
            <a:extLst>
              <a:ext uri="{FF2B5EF4-FFF2-40B4-BE49-F238E27FC236}">
                <a16:creationId xmlns:a16="http://schemas.microsoft.com/office/drawing/2014/main" id="{B1C88925-236A-40B0-8DE5-D621903D43D9}"/>
              </a:ext>
            </a:extLst>
          </p:cNvPr>
          <p:cNvSpPr txBox="1">
            <a:spLocks noChangeArrowheads="1"/>
          </p:cNvSpPr>
          <p:nvPr/>
        </p:nvSpPr>
        <p:spPr bwMode="auto">
          <a:xfrm>
            <a:off x="8991600" y="3276600"/>
            <a:ext cx="1447800" cy="36988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b="1" dirty="0"/>
              <a:t>Population</a:t>
            </a:r>
            <a:r>
              <a:rPr lang="en-US" altLang="en-US" sz="1800" dirty="0"/>
              <a:t> </a:t>
            </a:r>
          </a:p>
        </p:txBody>
      </p:sp>
      <p:cxnSp>
        <p:nvCxnSpPr>
          <p:cNvPr id="10249" name="Straight Arrow Connector 38">
            <a:extLst>
              <a:ext uri="{FF2B5EF4-FFF2-40B4-BE49-F238E27FC236}">
                <a16:creationId xmlns:a16="http://schemas.microsoft.com/office/drawing/2014/main" id="{8D999238-D5F1-43FC-A63F-65BC55BAB3E7}"/>
              </a:ext>
            </a:extLst>
          </p:cNvPr>
          <p:cNvCxnSpPr>
            <a:cxnSpLocks noChangeShapeType="1"/>
          </p:cNvCxnSpPr>
          <p:nvPr/>
        </p:nvCxnSpPr>
        <p:spPr bwMode="auto">
          <a:xfrm rot="10800000">
            <a:off x="8915400" y="2819400"/>
            <a:ext cx="685800" cy="4572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0250" name="Straight Arrow Connector 40">
            <a:extLst>
              <a:ext uri="{FF2B5EF4-FFF2-40B4-BE49-F238E27FC236}">
                <a16:creationId xmlns:a16="http://schemas.microsoft.com/office/drawing/2014/main" id="{5A784ECE-CF42-4CE9-8F6D-9A01EAFAA82C}"/>
              </a:ext>
            </a:extLst>
          </p:cNvPr>
          <p:cNvCxnSpPr>
            <a:cxnSpLocks noChangeShapeType="1"/>
            <a:stCxn id="10248" idx="2"/>
          </p:cNvCxnSpPr>
          <p:nvPr/>
        </p:nvCxnSpPr>
        <p:spPr bwMode="auto">
          <a:xfrm rot="5400000">
            <a:off x="9081294" y="3556794"/>
            <a:ext cx="544512" cy="7239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7" name="Speech Bubble: Oval 6">
            <a:extLst>
              <a:ext uri="{FF2B5EF4-FFF2-40B4-BE49-F238E27FC236}">
                <a16:creationId xmlns:a16="http://schemas.microsoft.com/office/drawing/2014/main" id="{100D6C5F-674A-4985-ACDB-8EA2BB09DD7E}"/>
              </a:ext>
            </a:extLst>
          </p:cNvPr>
          <p:cNvSpPr/>
          <p:nvPr/>
        </p:nvSpPr>
        <p:spPr>
          <a:xfrm>
            <a:off x="588779" y="1441946"/>
            <a:ext cx="1125205" cy="641676"/>
          </a:xfrm>
          <a:prstGeom prst="wedgeEllipseCallout">
            <a:avLst>
              <a:gd name="adj1" fmla="val 144803"/>
              <a:gd name="adj2" fmla="val 7277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Cause  </a:t>
            </a:r>
            <a:endParaRPr lang="en-PK" dirty="0"/>
          </a:p>
        </p:txBody>
      </p:sp>
      <p:sp>
        <p:nvSpPr>
          <p:cNvPr id="40" name="Speech Bubble: Oval 39">
            <a:extLst>
              <a:ext uri="{FF2B5EF4-FFF2-40B4-BE49-F238E27FC236}">
                <a16:creationId xmlns:a16="http://schemas.microsoft.com/office/drawing/2014/main" id="{F70CABCF-9AC6-4BC2-8DA2-E09CBD997C42}"/>
              </a:ext>
            </a:extLst>
          </p:cNvPr>
          <p:cNvSpPr/>
          <p:nvPr/>
        </p:nvSpPr>
        <p:spPr>
          <a:xfrm>
            <a:off x="9715500" y="1272900"/>
            <a:ext cx="1125205" cy="62328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Effect </a:t>
            </a:r>
            <a:endParaRPr lang="en-PK" dirty="0"/>
          </a:p>
        </p:txBody>
      </p:sp>
      <p:sp>
        <p:nvSpPr>
          <p:cNvPr id="8" name="Date Placeholder 7">
            <a:extLst>
              <a:ext uri="{FF2B5EF4-FFF2-40B4-BE49-F238E27FC236}">
                <a16:creationId xmlns:a16="http://schemas.microsoft.com/office/drawing/2014/main" id="{71C9D4AC-7B54-44B0-AB4B-626618B26C41}"/>
              </a:ext>
            </a:extLst>
          </p:cNvPr>
          <p:cNvSpPr>
            <a:spLocks noGrp="1"/>
          </p:cNvSpPr>
          <p:nvPr>
            <p:ph type="dt" sz="half" idx="10"/>
          </p:nvPr>
        </p:nvSpPr>
        <p:spPr/>
        <p:txBody>
          <a:bodyPr/>
          <a:lstStyle/>
          <a:p>
            <a:fld id="{2C2BDC95-A751-4785-8FE9-AD5E63B01CDC}" type="datetime8">
              <a:rPr lang="LID4096" smtClean="0"/>
              <a:t>02/03/2025 09:49</a:t>
            </a:fld>
            <a:endParaRPr lang="en-PK"/>
          </a:p>
        </p:txBody>
      </p:sp>
      <p:sp>
        <p:nvSpPr>
          <p:cNvPr id="43" name="Speech Bubble: Oval 42">
            <a:extLst>
              <a:ext uri="{FF2B5EF4-FFF2-40B4-BE49-F238E27FC236}">
                <a16:creationId xmlns:a16="http://schemas.microsoft.com/office/drawing/2014/main" id="{42BEFC4E-4347-4219-BC85-BEF6D0D0DA2A}"/>
              </a:ext>
            </a:extLst>
          </p:cNvPr>
          <p:cNvSpPr/>
          <p:nvPr/>
        </p:nvSpPr>
        <p:spPr>
          <a:xfrm>
            <a:off x="457200" y="4791076"/>
            <a:ext cx="1125205" cy="623280"/>
          </a:xfrm>
          <a:prstGeom prst="wedgeEllipseCallout">
            <a:avLst>
              <a:gd name="adj1" fmla="val 150046"/>
              <a:gd name="adj2" fmla="val -2701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Cause  </a:t>
            </a:r>
            <a:endParaRPr lang="en-PK" dirty="0"/>
          </a:p>
        </p:txBody>
      </p:sp>
      <p:pic>
        <p:nvPicPr>
          <p:cNvPr id="10" name="Picture 9">
            <a:extLst>
              <a:ext uri="{FF2B5EF4-FFF2-40B4-BE49-F238E27FC236}">
                <a16:creationId xmlns:a16="http://schemas.microsoft.com/office/drawing/2014/main" id="{6A0BB4CD-9F46-890A-23DB-2604FF81A54C}"/>
              </a:ext>
            </a:extLst>
          </p:cNvPr>
          <p:cNvPicPr>
            <a:picLocks noChangeAspect="1"/>
          </p:cNvPicPr>
          <p:nvPr/>
        </p:nvPicPr>
        <p:blipFill>
          <a:blip r:embed="rId2"/>
          <a:stretch>
            <a:fillRect/>
          </a:stretch>
        </p:blipFill>
        <p:spPr>
          <a:xfrm>
            <a:off x="10115550" y="173665"/>
            <a:ext cx="2076450" cy="835758"/>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6" name="Rectangle 135">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ectangle 141">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143">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66" name="Rectangle 2">
            <a:extLst>
              <a:ext uri="{FF2B5EF4-FFF2-40B4-BE49-F238E27FC236}">
                <a16:creationId xmlns:a16="http://schemas.microsoft.com/office/drawing/2014/main" id="{5FEAA62E-ED07-44A8-83B6-535C67B1F306}"/>
              </a:ext>
            </a:extLst>
          </p:cNvPr>
          <p:cNvSpPr>
            <a:spLocks noGrp="1" noChangeArrowheads="1"/>
          </p:cNvSpPr>
          <p:nvPr>
            <p:ph type="title"/>
          </p:nvPr>
        </p:nvSpPr>
        <p:spPr>
          <a:xfrm>
            <a:off x="1371599" y="294538"/>
            <a:ext cx="9895951" cy="1033669"/>
          </a:xfrm>
        </p:spPr>
        <p:txBody>
          <a:bodyPr>
            <a:normAutofit/>
          </a:bodyPr>
          <a:lstStyle/>
          <a:p>
            <a:pPr algn="ctr" eaLnBrk="1" hangingPunct="1"/>
            <a:r>
              <a:rPr lang="en-US" altLang="en-US" sz="3600" b="1" dirty="0">
                <a:solidFill>
                  <a:srgbClr val="FFFFFF"/>
                </a:solidFill>
                <a:cs typeface="Arial" panose="020B0604020202020204" pitchFamily="34" charset="0"/>
              </a:rPr>
              <a:t>Methodology (steps)</a:t>
            </a:r>
          </a:p>
        </p:txBody>
      </p:sp>
      <p:sp>
        <p:nvSpPr>
          <p:cNvPr id="11268" name="Slide Number Placeholder 5">
            <a:extLst>
              <a:ext uri="{FF2B5EF4-FFF2-40B4-BE49-F238E27FC236}">
                <a16:creationId xmlns:a16="http://schemas.microsoft.com/office/drawing/2014/main" id="{3911847F-C51D-438F-B030-EAFA41DCB58E}"/>
              </a:ext>
            </a:extLst>
          </p:cNvPr>
          <p:cNvSpPr>
            <a:spLocks noGrp="1"/>
          </p:cNvSpPr>
          <p:nvPr>
            <p:ph type="sldNum" sz="quarter" idx="12"/>
          </p:nvPr>
        </p:nvSpPr>
        <p:spPr>
          <a:xfrm>
            <a:off x="11704320" y="6455431"/>
            <a:ext cx="445913"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ts val="600"/>
              </a:spcAft>
              <a:buFontTx/>
              <a:buNone/>
            </a:pPr>
            <a:fld id="{7B07CBF4-0AA1-457A-A6C9-6470986F8EA7}" type="slidenum">
              <a:rPr lang="en-US" altLang="en-US" sz="1100" smtClean="0">
                <a:solidFill>
                  <a:schemeClr val="tx1">
                    <a:lumMod val="50000"/>
                    <a:lumOff val="50000"/>
                  </a:schemeClr>
                </a:solidFill>
              </a:rPr>
              <a:pPr>
                <a:spcBef>
                  <a:spcPct val="0"/>
                </a:spcBef>
                <a:spcAft>
                  <a:spcPts val="600"/>
                </a:spcAft>
                <a:buFontTx/>
                <a:buNone/>
              </a:pPr>
              <a:t>11</a:t>
            </a:fld>
            <a:endParaRPr lang="en-US" altLang="en-US" sz="1100">
              <a:solidFill>
                <a:schemeClr val="tx1">
                  <a:lumMod val="50000"/>
                  <a:lumOff val="50000"/>
                </a:schemeClr>
              </a:solidFill>
            </a:endParaRPr>
          </a:p>
        </p:txBody>
      </p:sp>
      <p:sp>
        <p:nvSpPr>
          <p:cNvPr id="2" name="Date Placeholder 1">
            <a:extLst>
              <a:ext uri="{FF2B5EF4-FFF2-40B4-BE49-F238E27FC236}">
                <a16:creationId xmlns:a16="http://schemas.microsoft.com/office/drawing/2014/main" id="{BE5AE082-04CC-47DC-8616-031150CB77B7}"/>
              </a:ext>
            </a:extLst>
          </p:cNvPr>
          <p:cNvSpPr>
            <a:spLocks noGrp="1"/>
          </p:cNvSpPr>
          <p:nvPr>
            <p:ph type="dt" sz="half" idx="10"/>
          </p:nvPr>
        </p:nvSpPr>
        <p:spPr/>
        <p:txBody>
          <a:bodyPr/>
          <a:lstStyle/>
          <a:p>
            <a:fld id="{53B6A895-9610-4917-9E15-94C390CEF2D6}" type="datetime8">
              <a:rPr lang="LID4096" smtClean="0"/>
              <a:t>02/03/2025 09:49</a:t>
            </a:fld>
            <a:endParaRPr lang="en-PK"/>
          </a:p>
        </p:txBody>
      </p:sp>
      <p:graphicFrame>
        <p:nvGraphicFramePr>
          <p:cNvPr id="16389" name="Rectangle 3">
            <a:extLst>
              <a:ext uri="{FF2B5EF4-FFF2-40B4-BE49-F238E27FC236}">
                <a16:creationId xmlns:a16="http://schemas.microsoft.com/office/drawing/2014/main" id="{F4E929AC-CA77-FE8E-68A3-2CDB2773D985}"/>
              </a:ext>
            </a:extLst>
          </p:cNvPr>
          <p:cNvGraphicFramePr/>
          <p:nvPr>
            <p:extLst>
              <p:ext uri="{D42A27DB-BD31-4B8C-83A1-F6EECF244321}">
                <p14:modId xmlns:p14="http://schemas.microsoft.com/office/powerpoint/2010/main" val="1118564399"/>
              </p:ext>
            </p:extLst>
          </p:nvPr>
        </p:nvGraphicFramePr>
        <p:xfrm>
          <a:off x="1371599" y="1745673"/>
          <a:ext cx="9724031" cy="47097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a:extLst>
              <a:ext uri="{FF2B5EF4-FFF2-40B4-BE49-F238E27FC236}">
                <a16:creationId xmlns:a16="http://schemas.microsoft.com/office/drawing/2014/main" id="{278FEC37-2943-99DD-A7C7-811199D5CFA9}"/>
              </a:ext>
            </a:extLst>
          </p:cNvPr>
          <p:cNvPicPr>
            <a:picLocks noChangeAspect="1"/>
          </p:cNvPicPr>
          <p:nvPr/>
        </p:nvPicPr>
        <p:blipFill>
          <a:blip r:embed="rId7"/>
          <a:stretch>
            <a:fillRect/>
          </a:stretch>
        </p:blipFill>
        <p:spPr>
          <a:xfrm>
            <a:off x="9522203" y="257094"/>
            <a:ext cx="2292295" cy="835758"/>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389"/>
                                        </p:tgtEl>
                                        <p:attrNameLst>
                                          <p:attrName>style.visibility</p:attrName>
                                        </p:attrNameLst>
                                      </p:cBhvr>
                                      <p:to>
                                        <p:strVal val="visible"/>
                                      </p:to>
                                    </p:set>
                                    <p:animEffect transition="in" filter="fade">
                                      <p:cBhvr>
                                        <p:cTn id="7" dur="500"/>
                                        <p:tgtEl>
                                          <p:spTgt spid="163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6389"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6" name="Rectangle 135">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8" name="Rectangle 137">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ectangle 141">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143">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6" name="Freeform: Shape 145">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8" name="Rectangle 147">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90" name="Title 1">
            <a:extLst>
              <a:ext uri="{FF2B5EF4-FFF2-40B4-BE49-F238E27FC236}">
                <a16:creationId xmlns:a16="http://schemas.microsoft.com/office/drawing/2014/main" id="{EF69BBA9-0736-4D73-B005-934F5E1B5F85}"/>
              </a:ext>
            </a:extLst>
          </p:cNvPr>
          <p:cNvSpPr>
            <a:spLocks noGrp="1"/>
          </p:cNvSpPr>
          <p:nvPr>
            <p:ph type="title"/>
          </p:nvPr>
        </p:nvSpPr>
        <p:spPr>
          <a:xfrm>
            <a:off x="466722" y="586855"/>
            <a:ext cx="3201366" cy="3387497"/>
          </a:xfrm>
        </p:spPr>
        <p:txBody>
          <a:bodyPr anchor="b">
            <a:normAutofit/>
          </a:bodyPr>
          <a:lstStyle/>
          <a:p>
            <a:pPr algn="r"/>
            <a:r>
              <a:rPr lang="en-US" altLang="en-US" sz="4000" b="1" dirty="0">
                <a:solidFill>
                  <a:srgbClr val="FFFFFF"/>
                </a:solidFill>
              </a:rPr>
              <a:t>Matching</a:t>
            </a:r>
            <a:endParaRPr lang="en-US" altLang="en-US" sz="4000" dirty="0">
              <a:solidFill>
                <a:srgbClr val="FFFFFF"/>
              </a:solidFill>
            </a:endParaRPr>
          </a:p>
        </p:txBody>
      </p:sp>
      <p:sp>
        <p:nvSpPr>
          <p:cNvPr id="17411" name="Content Placeholder 2">
            <a:extLst>
              <a:ext uri="{FF2B5EF4-FFF2-40B4-BE49-F238E27FC236}">
                <a16:creationId xmlns:a16="http://schemas.microsoft.com/office/drawing/2014/main" id="{A0A35345-5BD9-4015-8BE8-8E23FA3C1A87}"/>
              </a:ext>
            </a:extLst>
          </p:cNvPr>
          <p:cNvSpPr>
            <a:spLocks noGrp="1"/>
          </p:cNvSpPr>
          <p:nvPr>
            <p:ph idx="1"/>
          </p:nvPr>
        </p:nvSpPr>
        <p:spPr>
          <a:xfrm>
            <a:off x="4810259" y="442452"/>
            <a:ext cx="6757200" cy="6105832"/>
          </a:xfrm>
        </p:spPr>
        <p:txBody>
          <a:bodyPr anchor="ctr">
            <a:noAutofit/>
          </a:bodyPr>
          <a:lstStyle/>
          <a:p>
            <a:pPr marL="0" indent="0">
              <a:buNone/>
              <a:defRPr/>
            </a:pPr>
            <a:r>
              <a:rPr lang="en-US" sz="2400" dirty="0"/>
              <a:t>A process by which we select control in such a way that they are similar to cases with regard to certain pertinent selected variables e.g., age, sex.. which are known to influence the outcome of disease and which, if not adequately matched for comparability, could distort or </a:t>
            </a:r>
            <a:r>
              <a:rPr lang="en-US" sz="2400" b="1" dirty="0">
                <a:solidFill>
                  <a:srgbClr val="C00000"/>
                </a:solidFill>
              </a:rPr>
              <a:t>confound</a:t>
            </a:r>
            <a:r>
              <a:rPr lang="en-US" sz="2400" dirty="0"/>
              <a:t> the result.</a:t>
            </a:r>
            <a:br>
              <a:rPr lang="en-US" sz="2400" dirty="0"/>
            </a:br>
            <a:br>
              <a:rPr lang="en-US" sz="2400" dirty="0"/>
            </a:br>
            <a:r>
              <a:rPr lang="en-US" sz="2400" b="1" dirty="0"/>
              <a:t>Method of matching :</a:t>
            </a:r>
          </a:p>
          <a:p>
            <a:pPr>
              <a:defRPr/>
            </a:pPr>
            <a:r>
              <a:rPr lang="en-US" sz="2400" dirty="0"/>
              <a:t>Paired matching</a:t>
            </a:r>
          </a:p>
          <a:p>
            <a:pPr>
              <a:defRPr/>
            </a:pPr>
            <a:r>
              <a:rPr lang="en-US" sz="2400" dirty="0"/>
              <a:t>Group matching (based on 			                   characteristics)  </a:t>
            </a:r>
          </a:p>
        </p:txBody>
      </p:sp>
      <p:sp>
        <p:nvSpPr>
          <p:cNvPr id="12292" name="Slide Number Placeholder 3">
            <a:extLst>
              <a:ext uri="{FF2B5EF4-FFF2-40B4-BE49-F238E27FC236}">
                <a16:creationId xmlns:a16="http://schemas.microsoft.com/office/drawing/2014/main" id="{04B0BA38-9A3A-484E-9850-FA62249235B5}"/>
              </a:ext>
            </a:extLst>
          </p:cNvPr>
          <p:cNvSpPr>
            <a:spLocks noGrp="1"/>
          </p:cNvSpPr>
          <p:nvPr>
            <p:ph type="sldNum" sz="quarter" idx="12"/>
          </p:nvPr>
        </p:nvSpPr>
        <p:spPr>
          <a:xfrm>
            <a:off x="11704320" y="6455664"/>
            <a:ext cx="448056"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ts val="600"/>
              </a:spcAft>
              <a:buFontTx/>
              <a:buNone/>
            </a:pPr>
            <a:fld id="{0865C052-69D1-4AF6-9263-DB22A2FF6E83}" type="slidenum">
              <a:rPr lang="en-US" altLang="en-US" sz="1100" smtClean="0">
                <a:solidFill>
                  <a:schemeClr val="tx1">
                    <a:lumMod val="50000"/>
                    <a:lumOff val="50000"/>
                  </a:schemeClr>
                </a:solidFill>
              </a:rPr>
              <a:pPr>
                <a:spcBef>
                  <a:spcPct val="0"/>
                </a:spcBef>
                <a:spcAft>
                  <a:spcPts val="600"/>
                </a:spcAft>
                <a:buFontTx/>
                <a:buNone/>
              </a:pPr>
              <a:t>12</a:t>
            </a:fld>
            <a:endParaRPr lang="en-US" altLang="en-US" sz="1100">
              <a:solidFill>
                <a:schemeClr val="tx1">
                  <a:lumMod val="50000"/>
                  <a:lumOff val="50000"/>
                </a:schemeClr>
              </a:solidFill>
            </a:endParaRPr>
          </a:p>
        </p:txBody>
      </p:sp>
      <p:sp>
        <p:nvSpPr>
          <p:cNvPr id="2" name="Date Placeholder 1">
            <a:extLst>
              <a:ext uri="{FF2B5EF4-FFF2-40B4-BE49-F238E27FC236}">
                <a16:creationId xmlns:a16="http://schemas.microsoft.com/office/drawing/2014/main" id="{05B7770D-4D9B-47E1-87D1-38D0C69742BE}"/>
              </a:ext>
            </a:extLst>
          </p:cNvPr>
          <p:cNvSpPr>
            <a:spLocks noGrp="1"/>
          </p:cNvSpPr>
          <p:nvPr>
            <p:ph type="dt" sz="half" idx="10"/>
          </p:nvPr>
        </p:nvSpPr>
        <p:spPr/>
        <p:txBody>
          <a:bodyPr/>
          <a:lstStyle/>
          <a:p>
            <a:fld id="{07CD1CAA-BD3E-4FB6-AB2A-17E303119758}" type="datetime8">
              <a:rPr lang="LID4096" smtClean="0"/>
              <a:t>02/03/2025 09:49</a:t>
            </a:fld>
            <a:endParaRPr lang="en-PK"/>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fade">
                                      <p:cBhvr>
                                        <p:cTn id="7" dur="500"/>
                                        <p:tgtEl>
                                          <p:spTgt spid="174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411">
                                            <p:txEl>
                                              <p:pRg st="1" end="1"/>
                                            </p:txEl>
                                          </p:spTgt>
                                        </p:tgtEl>
                                        <p:attrNameLst>
                                          <p:attrName>style.visibility</p:attrName>
                                        </p:attrNameLst>
                                      </p:cBhvr>
                                      <p:to>
                                        <p:strVal val="visible"/>
                                      </p:to>
                                    </p:set>
                                    <p:animEffect transition="in" filter="fade">
                                      <p:cBhvr>
                                        <p:cTn id="12" dur="500"/>
                                        <p:tgtEl>
                                          <p:spTgt spid="174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411">
                                            <p:txEl>
                                              <p:pRg st="2" end="2"/>
                                            </p:txEl>
                                          </p:spTgt>
                                        </p:tgtEl>
                                        <p:attrNameLst>
                                          <p:attrName>style.visibility</p:attrName>
                                        </p:attrNameLst>
                                      </p:cBhvr>
                                      <p:to>
                                        <p:strVal val="visible"/>
                                      </p:to>
                                    </p:set>
                                    <p:animEffect transition="in" filter="fade">
                                      <p:cBhvr>
                                        <p:cTn id="17" dur="500"/>
                                        <p:tgtEl>
                                          <p:spTgt spid="174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6" name="Rectangle 135">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8" name="Rectangle 137">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ectangle 141">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143">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6" name="Freeform: Shape 145">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8" name="Rectangle 147">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14" name="Rectangle 2">
            <a:extLst>
              <a:ext uri="{FF2B5EF4-FFF2-40B4-BE49-F238E27FC236}">
                <a16:creationId xmlns:a16="http://schemas.microsoft.com/office/drawing/2014/main" id="{AF7E632B-742A-441B-B2A9-DD7B8160EB4E}"/>
              </a:ext>
            </a:extLst>
          </p:cNvPr>
          <p:cNvSpPr>
            <a:spLocks noGrp="1" noChangeArrowheads="1"/>
          </p:cNvSpPr>
          <p:nvPr>
            <p:ph type="title"/>
          </p:nvPr>
        </p:nvSpPr>
        <p:spPr>
          <a:xfrm>
            <a:off x="466722" y="586855"/>
            <a:ext cx="3201366" cy="3387497"/>
          </a:xfrm>
        </p:spPr>
        <p:txBody>
          <a:bodyPr anchor="b">
            <a:normAutofit/>
          </a:bodyPr>
          <a:lstStyle/>
          <a:p>
            <a:pPr algn="r" eaLnBrk="1" hangingPunct="1"/>
            <a:r>
              <a:rPr lang="en-US" altLang="en-US" sz="3600" b="1" dirty="0">
                <a:solidFill>
                  <a:srgbClr val="FFFFFF"/>
                </a:solidFill>
              </a:rPr>
              <a:t>Confounding factor</a:t>
            </a:r>
          </a:p>
        </p:txBody>
      </p:sp>
      <p:sp>
        <p:nvSpPr>
          <p:cNvPr id="17411" name="Rectangle 3">
            <a:extLst>
              <a:ext uri="{FF2B5EF4-FFF2-40B4-BE49-F238E27FC236}">
                <a16:creationId xmlns:a16="http://schemas.microsoft.com/office/drawing/2014/main" id="{F8518E39-016C-420E-B8D5-59027DF70C56}"/>
              </a:ext>
            </a:extLst>
          </p:cNvPr>
          <p:cNvSpPr>
            <a:spLocks noGrp="1" noChangeArrowheads="1"/>
          </p:cNvSpPr>
          <p:nvPr>
            <p:ph type="body" idx="1"/>
          </p:nvPr>
        </p:nvSpPr>
        <p:spPr>
          <a:xfrm>
            <a:off x="4679840" y="586855"/>
            <a:ext cx="6867089" cy="5769495"/>
          </a:xfrm>
        </p:spPr>
        <p:txBody>
          <a:bodyPr anchor="ctr">
            <a:normAutofit/>
          </a:bodyPr>
          <a:lstStyle/>
          <a:p>
            <a:pPr marL="108000" algn="just" eaLnBrk="1" hangingPunct="1">
              <a:buFontTx/>
              <a:buNone/>
              <a:defRPr/>
            </a:pPr>
            <a:r>
              <a:rPr lang="en-US" sz="2400" dirty="0"/>
              <a:t>	a characteristic which is associated both with exposure and disease and is distributed unequally in case and control groups. </a:t>
            </a:r>
            <a:r>
              <a:rPr lang="en-US" sz="2400" dirty="0">
                <a:solidFill>
                  <a:schemeClr val="accent2"/>
                </a:solidFill>
              </a:rPr>
              <a:t>It is itself an independent risk factor of the disease other than the factor under study</a:t>
            </a:r>
          </a:p>
          <a:p>
            <a:pPr eaLnBrk="1" hangingPunct="1">
              <a:buFontTx/>
              <a:buNone/>
              <a:defRPr/>
            </a:pPr>
            <a:r>
              <a:rPr lang="en-US" sz="2400" dirty="0"/>
              <a:t>   Like in :</a:t>
            </a:r>
          </a:p>
          <a:p>
            <a:pPr marL="914400" lvl="1" indent="-514350">
              <a:buFont typeface="+mj-lt"/>
              <a:buAutoNum type="arabicPeriod"/>
              <a:defRPr/>
            </a:pPr>
            <a:r>
              <a:rPr lang="en-US" dirty="0"/>
              <a:t>Esophageal cancer ------   Alcohol intake                                                    </a:t>
            </a:r>
            <a:r>
              <a:rPr lang="en-US" dirty="0">
                <a:solidFill>
                  <a:schemeClr val="accent2"/>
                </a:solidFill>
              </a:rPr>
              <a:t>(</a:t>
            </a:r>
            <a:r>
              <a:rPr lang="en-US" dirty="0"/>
              <a:t> </a:t>
            </a:r>
            <a:r>
              <a:rPr lang="en-US" dirty="0">
                <a:solidFill>
                  <a:schemeClr val="accent2"/>
                </a:solidFill>
              </a:rPr>
              <a:t>Smoking may be confounder)</a:t>
            </a:r>
          </a:p>
          <a:p>
            <a:pPr marL="914400" lvl="1" indent="-514350">
              <a:buFont typeface="+mj-lt"/>
              <a:buAutoNum type="arabicPeriod"/>
              <a:defRPr/>
            </a:pPr>
            <a:r>
              <a:rPr lang="en-US" dirty="0"/>
              <a:t>Contraceptive pills ------   Breast cancer  </a:t>
            </a:r>
            <a:r>
              <a:rPr lang="en-US" dirty="0">
                <a:solidFill>
                  <a:schemeClr val="accent2"/>
                </a:solidFill>
              </a:rPr>
              <a:t>( Age may be confounder)</a:t>
            </a:r>
          </a:p>
        </p:txBody>
      </p:sp>
      <p:sp>
        <p:nvSpPr>
          <p:cNvPr id="13316" name="Slide Number Placeholder 5">
            <a:extLst>
              <a:ext uri="{FF2B5EF4-FFF2-40B4-BE49-F238E27FC236}">
                <a16:creationId xmlns:a16="http://schemas.microsoft.com/office/drawing/2014/main" id="{37E3B378-AD59-4C26-A706-DEC6ED70E825}"/>
              </a:ext>
            </a:extLst>
          </p:cNvPr>
          <p:cNvSpPr>
            <a:spLocks noGrp="1"/>
          </p:cNvSpPr>
          <p:nvPr>
            <p:ph type="sldNum" sz="quarter" idx="12"/>
          </p:nvPr>
        </p:nvSpPr>
        <p:spPr>
          <a:xfrm>
            <a:off x="11704320" y="6455664"/>
            <a:ext cx="448056"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ts val="600"/>
              </a:spcAft>
              <a:buFontTx/>
              <a:buNone/>
            </a:pPr>
            <a:fld id="{1D3EDE65-CA86-464B-9DAE-AAD439188486}" type="slidenum">
              <a:rPr lang="en-US" altLang="en-US" sz="1100" smtClean="0">
                <a:solidFill>
                  <a:schemeClr val="tx1">
                    <a:lumMod val="50000"/>
                    <a:lumOff val="50000"/>
                  </a:schemeClr>
                </a:solidFill>
              </a:rPr>
              <a:pPr>
                <a:spcBef>
                  <a:spcPct val="0"/>
                </a:spcBef>
                <a:spcAft>
                  <a:spcPts val="600"/>
                </a:spcAft>
                <a:buFontTx/>
                <a:buNone/>
              </a:pPr>
              <a:t>13</a:t>
            </a:fld>
            <a:endParaRPr lang="en-US" altLang="en-US" sz="1100">
              <a:solidFill>
                <a:schemeClr val="tx1">
                  <a:lumMod val="50000"/>
                  <a:lumOff val="50000"/>
                </a:schemeClr>
              </a:solidFill>
            </a:endParaRPr>
          </a:p>
        </p:txBody>
      </p:sp>
      <p:sp>
        <p:nvSpPr>
          <p:cNvPr id="2" name="Date Placeholder 1">
            <a:extLst>
              <a:ext uri="{FF2B5EF4-FFF2-40B4-BE49-F238E27FC236}">
                <a16:creationId xmlns:a16="http://schemas.microsoft.com/office/drawing/2014/main" id="{A5A74E2F-30C6-4BAD-AADD-C17F55AA3139}"/>
              </a:ext>
            </a:extLst>
          </p:cNvPr>
          <p:cNvSpPr>
            <a:spLocks noGrp="1"/>
          </p:cNvSpPr>
          <p:nvPr>
            <p:ph type="dt" sz="half" idx="10"/>
          </p:nvPr>
        </p:nvSpPr>
        <p:spPr/>
        <p:txBody>
          <a:bodyPr/>
          <a:lstStyle/>
          <a:p>
            <a:fld id="{96C3CD9B-256B-4E02-8A94-44FED06AE87D}" type="datetime8">
              <a:rPr lang="LID4096" smtClean="0"/>
              <a:t>02/03/2025 09:49</a:t>
            </a:fld>
            <a:endParaRPr lang="en-PK"/>
          </a:p>
        </p:txBody>
      </p:sp>
      <p:pic>
        <p:nvPicPr>
          <p:cNvPr id="5" name="Picture 4">
            <a:extLst>
              <a:ext uri="{FF2B5EF4-FFF2-40B4-BE49-F238E27FC236}">
                <a16:creationId xmlns:a16="http://schemas.microsoft.com/office/drawing/2014/main" id="{6FB6BD30-6F44-6C28-1D90-AC30C5F1FA23}"/>
              </a:ext>
            </a:extLst>
          </p:cNvPr>
          <p:cNvPicPr>
            <a:picLocks noChangeAspect="1"/>
          </p:cNvPicPr>
          <p:nvPr/>
        </p:nvPicPr>
        <p:blipFill>
          <a:blip r:embed="rId2"/>
          <a:stretch>
            <a:fillRect/>
          </a:stretch>
        </p:blipFill>
        <p:spPr>
          <a:xfrm>
            <a:off x="645071" y="566579"/>
            <a:ext cx="2292295" cy="835758"/>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fade">
                                      <p:cBhvr>
                                        <p:cTn id="7" dur="500"/>
                                        <p:tgtEl>
                                          <p:spTgt spid="174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411">
                                            <p:txEl>
                                              <p:pRg st="1" end="1"/>
                                            </p:txEl>
                                          </p:spTgt>
                                        </p:tgtEl>
                                        <p:attrNameLst>
                                          <p:attrName>style.visibility</p:attrName>
                                        </p:attrNameLst>
                                      </p:cBhvr>
                                      <p:to>
                                        <p:strVal val="visible"/>
                                      </p:to>
                                    </p:set>
                                    <p:animEffect transition="in" filter="fade">
                                      <p:cBhvr>
                                        <p:cTn id="12" dur="500"/>
                                        <p:tgtEl>
                                          <p:spTgt spid="17411">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7411">
                                            <p:txEl>
                                              <p:pRg st="2" end="2"/>
                                            </p:txEl>
                                          </p:spTgt>
                                        </p:tgtEl>
                                        <p:attrNameLst>
                                          <p:attrName>style.visibility</p:attrName>
                                        </p:attrNameLst>
                                      </p:cBhvr>
                                      <p:to>
                                        <p:strVal val="visible"/>
                                      </p:to>
                                    </p:set>
                                    <p:animEffect transition="in" filter="fade">
                                      <p:cBhvr>
                                        <p:cTn id="15" dur="500"/>
                                        <p:tgtEl>
                                          <p:spTgt spid="17411">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7411">
                                            <p:txEl>
                                              <p:pRg st="3" end="3"/>
                                            </p:txEl>
                                          </p:spTgt>
                                        </p:tgtEl>
                                        <p:attrNameLst>
                                          <p:attrName>style.visibility</p:attrName>
                                        </p:attrNameLst>
                                      </p:cBhvr>
                                      <p:to>
                                        <p:strVal val="visible"/>
                                      </p:to>
                                    </p:set>
                                    <p:animEffect transition="in" filter="fade">
                                      <p:cBhvr>
                                        <p:cTn id="18" dur="500"/>
                                        <p:tgtEl>
                                          <p:spTgt spid="174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473" name="Rectangle 19472">
            <a:extLst>
              <a:ext uri="{FF2B5EF4-FFF2-40B4-BE49-F238E27FC236}">
                <a16:creationId xmlns:a16="http://schemas.microsoft.com/office/drawing/2014/main" id="{2A11688B-0A27-4E86-8D55-76F71ADF2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474" name="Group 19473">
            <a:extLst>
              <a:ext uri="{FF2B5EF4-FFF2-40B4-BE49-F238E27FC236}">
                <a16:creationId xmlns:a16="http://schemas.microsoft.com/office/drawing/2014/main" id="{C84A868B-654E-447C-8D9C-0F9328308CA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9468" name="Rectangle 19467">
              <a:extLst>
                <a:ext uri="{FF2B5EF4-FFF2-40B4-BE49-F238E27FC236}">
                  <a16:creationId xmlns:a16="http://schemas.microsoft.com/office/drawing/2014/main" id="{4E43F5E5-7E34-4029-B18F-CAED020868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75" name="Rectangle 19474">
              <a:extLst>
                <a:ext uri="{FF2B5EF4-FFF2-40B4-BE49-F238E27FC236}">
                  <a16:creationId xmlns:a16="http://schemas.microsoft.com/office/drawing/2014/main" id="{B59931FA-11DF-4781-8AAD-FEE88674F7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4">
                <a:lumMod val="75000"/>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476" name="Rectangle 19475">
            <a:extLst>
              <a:ext uri="{FF2B5EF4-FFF2-40B4-BE49-F238E27FC236}">
                <a16:creationId xmlns:a16="http://schemas.microsoft.com/office/drawing/2014/main" id="{40F88E6C-5782-452A-8C4F-9D2C2EAC84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3" cy="3141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14338" name="Rectangle 2">
            <a:extLst>
              <a:ext uri="{FF2B5EF4-FFF2-40B4-BE49-F238E27FC236}">
                <a16:creationId xmlns:a16="http://schemas.microsoft.com/office/drawing/2014/main" id="{5E783EE0-7BAA-42EA-9A85-A281AA5848C3}"/>
              </a:ext>
            </a:extLst>
          </p:cNvPr>
          <p:cNvSpPr>
            <a:spLocks noGrp="1" noChangeArrowheads="1"/>
          </p:cNvSpPr>
          <p:nvPr>
            <p:ph type="title"/>
          </p:nvPr>
        </p:nvSpPr>
        <p:spPr>
          <a:xfrm>
            <a:off x="550864" y="365125"/>
            <a:ext cx="11090274" cy="1325563"/>
          </a:xfrm>
        </p:spPr>
        <p:txBody>
          <a:bodyPr>
            <a:normAutofit/>
          </a:bodyPr>
          <a:lstStyle/>
          <a:p>
            <a:pPr algn="ctr" eaLnBrk="1" hangingPunct="1"/>
            <a:r>
              <a:rPr lang="en-US" altLang="en-US" sz="3600" b="1" dirty="0"/>
              <a:t>Steps of Case-Control studies…(Contd.)</a:t>
            </a:r>
          </a:p>
        </p:txBody>
      </p:sp>
      <p:sp>
        <p:nvSpPr>
          <p:cNvPr id="2" name="Date Placeholder 1">
            <a:extLst>
              <a:ext uri="{FF2B5EF4-FFF2-40B4-BE49-F238E27FC236}">
                <a16:creationId xmlns:a16="http://schemas.microsoft.com/office/drawing/2014/main" id="{7876266D-DC65-4457-A241-2CCAC6315A1D}"/>
              </a:ext>
            </a:extLst>
          </p:cNvPr>
          <p:cNvSpPr>
            <a:spLocks noGrp="1"/>
          </p:cNvSpPr>
          <p:nvPr>
            <p:ph type="dt" sz="half" idx="10"/>
          </p:nvPr>
        </p:nvSpPr>
        <p:spPr>
          <a:xfrm rot="16200000">
            <a:off x="-2605087" y="3154363"/>
            <a:ext cx="5759452" cy="549275"/>
          </a:xfrm>
        </p:spPr>
        <p:txBody>
          <a:bodyPr>
            <a:normAutofit/>
          </a:bodyPr>
          <a:lstStyle/>
          <a:p>
            <a:pPr algn="ctr">
              <a:spcAft>
                <a:spcPts val="600"/>
              </a:spcAft>
            </a:pPr>
            <a:fld id="{D161C863-CAFC-47B5-9006-F8D8898050CA}" type="datetime8">
              <a:rPr lang="LID4096" sz="1000" smtClean="0"/>
              <a:t>02/03/2025 09:49</a:t>
            </a:fld>
            <a:endParaRPr lang="en-PK" sz="1000"/>
          </a:p>
        </p:txBody>
      </p:sp>
      <p:sp>
        <p:nvSpPr>
          <p:cNvPr id="14340" name="Slide Number Placeholder 5">
            <a:extLst>
              <a:ext uri="{FF2B5EF4-FFF2-40B4-BE49-F238E27FC236}">
                <a16:creationId xmlns:a16="http://schemas.microsoft.com/office/drawing/2014/main" id="{8262BC46-43D7-4C67-A70D-A7796A036FB6}"/>
              </a:ext>
            </a:extLst>
          </p:cNvPr>
          <p:cNvSpPr>
            <a:spLocks noGrp="1"/>
          </p:cNvSpPr>
          <p:nvPr>
            <p:ph type="sldNum" sz="quarter" idx="12"/>
          </p:nvPr>
        </p:nvSpPr>
        <p:spPr>
          <a:xfrm rot="5400000">
            <a:off x="9033635" y="3148837"/>
            <a:ext cx="5768976" cy="550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spcAft>
                <a:spcPts val="600"/>
              </a:spcAft>
              <a:buFontTx/>
              <a:buNone/>
            </a:pPr>
            <a:fld id="{6D6BA258-2193-4AA3-BA26-C0C3004B0010}" type="slidenum">
              <a:rPr lang="en-US" altLang="en-US" sz="1000"/>
              <a:pPr algn="ctr">
                <a:spcBef>
                  <a:spcPct val="0"/>
                </a:spcBef>
                <a:spcAft>
                  <a:spcPts val="600"/>
                </a:spcAft>
                <a:buFontTx/>
                <a:buNone/>
              </a:pPr>
              <a:t>14</a:t>
            </a:fld>
            <a:endParaRPr lang="en-US" altLang="en-US" sz="1000"/>
          </a:p>
        </p:txBody>
      </p:sp>
      <p:graphicFrame>
        <p:nvGraphicFramePr>
          <p:cNvPr id="19477" name="Rectangle 3">
            <a:extLst>
              <a:ext uri="{FF2B5EF4-FFF2-40B4-BE49-F238E27FC236}">
                <a16:creationId xmlns:a16="http://schemas.microsoft.com/office/drawing/2014/main" id="{4FABAA8E-F595-5F8A-7E3B-8F402A0BB4CD}"/>
              </a:ext>
            </a:extLst>
          </p:cNvPr>
          <p:cNvGraphicFramePr/>
          <p:nvPr>
            <p:extLst>
              <p:ext uri="{D42A27DB-BD31-4B8C-83A1-F6EECF244321}">
                <p14:modId xmlns:p14="http://schemas.microsoft.com/office/powerpoint/2010/main" val="973029362"/>
              </p:ext>
            </p:extLst>
          </p:nvPr>
        </p:nvGraphicFramePr>
        <p:xfrm>
          <a:off x="547688" y="2133600"/>
          <a:ext cx="11093450" cy="41576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a:extLst>
              <a:ext uri="{FF2B5EF4-FFF2-40B4-BE49-F238E27FC236}">
                <a16:creationId xmlns:a16="http://schemas.microsoft.com/office/drawing/2014/main" id="{D1CFC422-DE9B-BC27-EFF9-855CCC294754}"/>
              </a:ext>
            </a:extLst>
          </p:cNvPr>
          <p:cNvPicPr>
            <a:picLocks noChangeAspect="1"/>
          </p:cNvPicPr>
          <p:nvPr/>
        </p:nvPicPr>
        <p:blipFill>
          <a:blip r:embed="rId7"/>
          <a:stretch>
            <a:fillRect/>
          </a:stretch>
        </p:blipFill>
        <p:spPr>
          <a:xfrm>
            <a:off x="645072" y="566579"/>
            <a:ext cx="1622268" cy="835758"/>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477"/>
                                        </p:tgtEl>
                                        <p:attrNameLst>
                                          <p:attrName>style.visibility</p:attrName>
                                        </p:attrNameLst>
                                      </p:cBhvr>
                                      <p:to>
                                        <p:strVal val="visible"/>
                                      </p:to>
                                    </p:set>
                                    <p:animEffect transition="in" filter="fade">
                                      <p:cBhvr>
                                        <p:cTn id="7" dur="500"/>
                                        <p:tgtEl>
                                          <p:spTgt spid="194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9477"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441" name="Rectangle 18440">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43" name="Rectangle 18442">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45" name="Rectangle 18444">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47" name="Rectangle 18446">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86" name="Rectangle 2">
            <a:extLst>
              <a:ext uri="{FF2B5EF4-FFF2-40B4-BE49-F238E27FC236}">
                <a16:creationId xmlns:a16="http://schemas.microsoft.com/office/drawing/2014/main" id="{C70EDA50-A225-4D04-AA1D-AD049ACCFF20}"/>
              </a:ext>
            </a:extLst>
          </p:cNvPr>
          <p:cNvSpPr>
            <a:spLocks noGrp="1" noChangeArrowheads="1"/>
          </p:cNvSpPr>
          <p:nvPr>
            <p:ph type="title"/>
          </p:nvPr>
        </p:nvSpPr>
        <p:spPr>
          <a:xfrm>
            <a:off x="644056" y="399760"/>
            <a:ext cx="10044023" cy="877729"/>
          </a:xfrm>
        </p:spPr>
        <p:txBody>
          <a:bodyPr anchor="ctr">
            <a:noAutofit/>
          </a:bodyPr>
          <a:lstStyle/>
          <a:p>
            <a:pPr eaLnBrk="1" hangingPunct="1"/>
            <a:r>
              <a:rPr lang="en-US" altLang="en-US" sz="3200" b="1" dirty="0">
                <a:solidFill>
                  <a:srgbClr val="FFFFFF"/>
                </a:solidFill>
              </a:rPr>
              <a:t>Analysis</a:t>
            </a:r>
            <a:br>
              <a:rPr lang="en-US" altLang="en-US" sz="3200" dirty="0">
                <a:solidFill>
                  <a:srgbClr val="FFFFFF"/>
                </a:solidFill>
              </a:rPr>
            </a:br>
            <a:r>
              <a:rPr lang="en-US" altLang="en-US" sz="3200" dirty="0">
                <a:solidFill>
                  <a:srgbClr val="FFFFFF"/>
                </a:solidFill>
              </a:rPr>
              <a:t>Is there a statistical association b/w risk factor (Exposure)  and the occurrence of disease?</a:t>
            </a:r>
          </a:p>
        </p:txBody>
      </p:sp>
      <p:sp>
        <p:nvSpPr>
          <p:cNvPr id="2" name="Date Placeholder 1">
            <a:extLst>
              <a:ext uri="{FF2B5EF4-FFF2-40B4-BE49-F238E27FC236}">
                <a16:creationId xmlns:a16="http://schemas.microsoft.com/office/drawing/2014/main" id="{343A3C1B-4B01-4FCE-8752-81D734162F8A}"/>
              </a:ext>
            </a:extLst>
          </p:cNvPr>
          <p:cNvSpPr>
            <a:spLocks noGrp="1"/>
          </p:cNvSpPr>
          <p:nvPr>
            <p:ph type="dt" sz="half" idx="10"/>
          </p:nvPr>
        </p:nvSpPr>
        <p:spPr>
          <a:xfrm>
            <a:off x="8970264" y="6455664"/>
            <a:ext cx="2743200" cy="365125"/>
          </a:xfrm>
        </p:spPr>
        <p:txBody>
          <a:bodyPr>
            <a:normAutofit/>
          </a:bodyPr>
          <a:lstStyle/>
          <a:p>
            <a:pPr algn="r">
              <a:spcAft>
                <a:spcPts val="600"/>
              </a:spcAft>
            </a:pPr>
            <a:fld id="{C174A0EE-6724-4859-B6E4-B6D6AE210335}" type="datetime8">
              <a:rPr lang="LID4096" sz="1100" smtClean="0">
                <a:solidFill>
                  <a:schemeClr val="tx1">
                    <a:lumMod val="50000"/>
                    <a:lumOff val="50000"/>
                  </a:schemeClr>
                </a:solidFill>
              </a:rPr>
              <a:t>02/03/2025 09:49</a:t>
            </a:fld>
            <a:endParaRPr lang="en-PK" sz="1100">
              <a:solidFill>
                <a:schemeClr val="tx1">
                  <a:lumMod val="50000"/>
                  <a:lumOff val="50000"/>
                </a:schemeClr>
              </a:solidFill>
            </a:endParaRPr>
          </a:p>
        </p:txBody>
      </p:sp>
      <p:sp>
        <p:nvSpPr>
          <p:cNvPr id="16388" name="Slide Number Placeholder 5">
            <a:extLst>
              <a:ext uri="{FF2B5EF4-FFF2-40B4-BE49-F238E27FC236}">
                <a16:creationId xmlns:a16="http://schemas.microsoft.com/office/drawing/2014/main" id="{B0EAA833-08AA-45BA-80BE-9AF1EF530EE6}"/>
              </a:ext>
            </a:extLst>
          </p:cNvPr>
          <p:cNvSpPr>
            <a:spLocks noGrp="1"/>
          </p:cNvSpPr>
          <p:nvPr>
            <p:ph type="sldNum" sz="quarter" idx="12"/>
          </p:nvPr>
        </p:nvSpPr>
        <p:spPr>
          <a:xfrm>
            <a:off x="11704320" y="6455431"/>
            <a:ext cx="445913"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ts val="600"/>
              </a:spcAft>
              <a:buFontTx/>
              <a:buNone/>
            </a:pPr>
            <a:fld id="{8A9C1B76-5272-4F2B-995F-FBF01C5392FD}" type="slidenum">
              <a:rPr lang="en-US" altLang="en-US" sz="1100">
                <a:solidFill>
                  <a:schemeClr val="tx1">
                    <a:lumMod val="50000"/>
                    <a:lumOff val="50000"/>
                  </a:schemeClr>
                </a:solidFill>
              </a:rPr>
              <a:pPr>
                <a:spcBef>
                  <a:spcPct val="0"/>
                </a:spcBef>
                <a:spcAft>
                  <a:spcPts val="600"/>
                </a:spcAft>
                <a:buFontTx/>
                <a:buNone/>
              </a:pPr>
              <a:t>15</a:t>
            </a:fld>
            <a:endParaRPr lang="en-US" altLang="en-US" sz="1100">
              <a:solidFill>
                <a:schemeClr val="tx1">
                  <a:lumMod val="50000"/>
                  <a:lumOff val="50000"/>
                </a:schemeClr>
              </a:solidFill>
            </a:endParaRPr>
          </a:p>
        </p:txBody>
      </p:sp>
      <p:graphicFrame>
        <p:nvGraphicFramePr>
          <p:cNvPr id="18439" name="Rectangle 3">
            <a:extLst>
              <a:ext uri="{FF2B5EF4-FFF2-40B4-BE49-F238E27FC236}">
                <a16:creationId xmlns:a16="http://schemas.microsoft.com/office/drawing/2014/main" id="{3EF3CDD4-2391-E325-9B44-3ADE4E3A8529}"/>
              </a:ext>
            </a:extLst>
          </p:cNvPr>
          <p:cNvGraphicFramePr/>
          <p:nvPr>
            <p:extLst>
              <p:ext uri="{D42A27DB-BD31-4B8C-83A1-F6EECF244321}">
                <p14:modId xmlns:p14="http://schemas.microsoft.com/office/powerpoint/2010/main" val="310662519"/>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extLst>
              <a:ext uri="{FF2B5EF4-FFF2-40B4-BE49-F238E27FC236}">
                <a16:creationId xmlns:a16="http://schemas.microsoft.com/office/drawing/2014/main" id="{F1E3108F-F63D-9E50-C2C1-0555912601EA}"/>
              </a:ext>
            </a:extLst>
          </p:cNvPr>
          <p:cNvPicPr>
            <a:picLocks noChangeAspect="1"/>
          </p:cNvPicPr>
          <p:nvPr/>
        </p:nvPicPr>
        <p:blipFill>
          <a:blip r:embed="rId7"/>
          <a:stretch>
            <a:fillRect/>
          </a:stretch>
        </p:blipFill>
        <p:spPr>
          <a:xfrm>
            <a:off x="10088880" y="173665"/>
            <a:ext cx="2103120" cy="835758"/>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439"/>
                                        </p:tgtEl>
                                        <p:attrNameLst>
                                          <p:attrName>style.visibility</p:attrName>
                                        </p:attrNameLst>
                                      </p:cBhvr>
                                      <p:to>
                                        <p:strVal val="visible"/>
                                      </p:to>
                                    </p:set>
                                    <p:animEffect transition="in" filter="fade">
                                      <p:cBhvr>
                                        <p:cTn id="7" dur="500"/>
                                        <p:tgtEl>
                                          <p:spTgt spid="184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8439"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0DCE7DD4-B04C-4E0E-9096-8A703B39C697}"/>
              </a:ext>
            </a:extLst>
          </p:cNvPr>
          <p:cNvSpPr>
            <a:spLocks noGrp="1" noChangeArrowheads="1"/>
          </p:cNvSpPr>
          <p:nvPr>
            <p:ph type="title"/>
          </p:nvPr>
        </p:nvSpPr>
        <p:spPr>
          <a:xfrm>
            <a:off x="2286000" y="342671"/>
            <a:ext cx="7772400" cy="533400"/>
          </a:xfrm>
          <a:solidFill>
            <a:schemeClr val="accent5">
              <a:lumMod val="20000"/>
              <a:lumOff val="80000"/>
            </a:schemeClr>
          </a:solidFill>
        </p:spPr>
        <p:txBody>
          <a:bodyPr>
            <a:normAutofit/>
          </a:bodyPr>
          <a:lstStyle/>
          <a:p>
            <a:pPr algn="ctr" eaLnBrk="1" hangingPunct="1"/>
            <a:r>
              <a:rPr lang="en-US" altLang="en-US" sz="2800" b="1">
                <a:latin typeface="Times New Roman" panose="02020603050405020304" pitchFamily="18" charset="0"/>
                <a:cs typeface="Times New Roman" panose="02020603050405020304" pitchFamily="18" charset="0"/>
              </a:rPr>
              <a:t>2 X 2  analysis table  </a:t>
            </a:r>
          </a:p>
        </p:txBody>
      </p:sp>
      <p:graphicFrame>
        <p:nvGraphicFramePr>
          <p:cNvPr id="9277" name="Group 61">
            <a:extLst>
              <a:ext uri="{FF2B5EF4-FFF2-40B4-BE49-F238E27FC236}">
                <a16:creationId xmlns:a16="http://schemas.microsoft.com/office/drawing/2014/main" id="{2000678F-34D5-4B10-AE33-1EE9A49273AA}"/>
              </a:ext>
            </a:extLst>
          </p:cNvPr>
          <p:cNvGraphicFramePr>
            <a:graphicFrameLocks noGrp="1"/>
          </p:cNvGraphicFramePr>
          <p:nvPr>
            <p:ph type="tbl" idx="1"/>
            <p:extLst>
              <p:ext uri="{D42A27DB-BD31-4B8C-83A1-F6EECF244321}">
                <p14:modId xmlns:p14="http://schemas.microsoft.com/office/powerpoint/2010/main" val="3905966727"/>
              </p:ext>
            </p:extLst>
          </p:nvPr>
        </p:nvGraphicFramePr>
        <p:xfrm>
          <a:off x="2652366" y="1262063"/>
          <a:ext cx="7101234" cy="4957015"/>
        </p:xfrm>
        <a:graphic>
          <a:graphicData uri="http://schemas.openxmlformats.org/drawingml/2006/table">
            <a:tbl>
              <a:tblPr>
                <a:tableStyleId>{5940675A-B579-460E-94D1-54222C63F5DA}</a:tableStyleId>
              </a:tblPr>
              <a:tblGrid>
                <a:gridCol w="1671984">
                  <a:extLst>
                    <a:ext uri="{9D8B030D-6E8A-4147-A177-3AD203B41FA5}">
                      <a16:colId xmlns:a16="http://schemas.microsoft.com/office/drawing/2014/main" val="20000"/>
                    </a:ext>
                  </a:extLst>
                </a:gridCol>
                <a:gridCol w="184785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tblGrid>
              <a:tr h="53333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u="none" strike="noStrike" cap="none" normalizeH="0" baseline="0" dirty="0">
                          <a:ln>
                            <a:noFill/>
                          </a:ln>
                          <a:solidFill>
                            <a:schemeClr val="tx1"/>
                          </a:solidFill>
                          <a:effectLst/>
                        </a:rPr>
                        <a:t>R/F</a:t>
                      </a:r>
                      <a:endParaRPr kumimoji="0" lang="en-US" sz="2400" b="0" i="0" u="none" strike="noStrike" cap="none" normalizeH="0" baseline="0" dirty="0">
                        <a:ln>
                          <a:noFill/>
                        </a:ln>
                        <a:solidFill>
                          <a:schemeClr val="tx1"/>
                        </a:solidFill>
                        <a:effectLst/>
                        <a:latin typeface="Arial" charset="0"/>
                        <a:cs typeface="Arial" charset="0"/>
                      </a:endParaRPr>
                    </a:p>
                  </a:txBody>
                  <a:tcPr marT="45714" marB="4571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u="none" strike="noStrike" cap="none" normalizeH="0" baseline="0" dirty="0">
                          <a:ln>
                            <a:noFill/>
                          </a:ln>
                          <a:solidFill>
                            <a:schemeClr val="tx1"/>
                          </a:solidFill>
                          <a:effectLst/>
                        </a:rPr>
                        <a:t>Cases</a:t>
                      </a:r>
                      <a:endParaRPr kumimoji="0" lang="en-US" sz="2400" b="0" i="0" u="none" strike="noStrike" cap="none" normalizeH="0" baseline="0" dirty="0">
                        <a:ln>
                          <a:noFill/>
                        </a:ln>
                        <a:solidFill>
                          <a:schemeClr val="tx1"/>
                        </a:solidFill>
                        <a:effectLst/>
                        <a:latin typeface="Arial" charset="0"/>
                        <a:cs typeface="Arial" charset="0"/>
                      </a:endParaRPr>
                    </a:p>
                  </a:txBody>
                  <a:tcPr marT="45714" marB="4571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u="none" strike="noStrike" cap="none" normalizeH="0" baseline="0" dirty="0">
                          <a:ln>
                            <a:noFill/>
                          </a:ln>
                          <a:solidFill>
                            <a:schemeClr val="tx1"/>
                          </a:solidFill>
                          <a:effectLst/>
                        </a:rPr>
                        <a:t>Control </a:t>
                      </a:r>
                      <a:endParaRPr kumimoji="0" lang="en-US" sz="2400" b="0" i="0" u="none" strike="noStrike" cap="none" normalizeH="0" baseline="0" dirty="0">
                        <a:ln>
                          <a:noFill/>
                        </a:ln>
                        <a:solidFill>
                          <a:schemeClr val="tx1"/>
                        </a:solidFill>
                        <a:effectLst/>
                        <a:latin typeface="Arial" charset="0"/>
                        <a:cs typeface="Arial" charset="0"/>
                      </a:endParaRPr>
                    </a:p>
                  </a:txBody>
                  <a:tcPr marT="45714" marB="4571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cs typeface="Arial" charset="0"/>
                      </a:endParaRPr>
                    </a:p>
                  </a:txBody>
                  <a:tcPr marT="45714" marB="45714" horzOverflow="overflow"/>
                </a:tc>
                <a:extLst>
                  <a:ext uri="{0D108BD9-81ED-4DB2-BD59-A6C34878D82A}">
                    <a16:rowId xmlns:a16="http://schemas.microsoft.com/office/drawing/2014/main" val="10000"/>
                  </a:ext>
                </a:extLst>
              </a:tr>
              <a:tr h="68570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u="none" strike="noStrike" cap="none" normalizeH="0" baseline="0">
                          <a:ln>
                            <a:noFill/>
                          </a:ln>
                          <a:solidFill>
                            <a:schemeClr val="tx1"/>
                          </a:solidFill>
                          <a:effectLst/>
                        </a:rPr>
                        <a:t>Exposed</a:t>
                      </a:r>
                      <a:endParaRPr kumimoji="0" lang="en-US" sz="2400" b="0" i="0" u="none" strike="noStrike" cap="none" normalizeH="0" baseline="0">
                        <a:ln>
                          <a:noFill/>
                        </a:ln>
                        <a:solidFill>
                          <a:schemeClr val="tx1"/>
                        </a:solidFill>
                        <a:effectLst/>
                        <a:latin typeface="Arial" charset="0"/>
                        <a:cs typeface="Arial" charset="0"/>
                      </a:endParaRPr>
                    </a:p>
                  </a:txBody>
                  <a:tcPr marT="45714" marB="4571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u="none" strike="noStrike" cap="none" normalizeH="0" baseline="0" dirty="0">
                          <a:ln>
                            <a:noFill/>
                          </a:ln>
                          <a:solidFill>
                            <a:schemeClr val="tx1"/>
                          </a:solidFill>
                          <a:effectLst/>
                        </a:rPr>
                        <a:t>a</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u="none" strike="noStrike" cap="none" normalizeH="0" baseline="0" dirty="0">
                          <a:ln>
                            <a:noFill/>
                          </a:ln>
                          <a:solidFill>
                            <a:srgbClr val="C00000"/>
                          </a:solidFill>
                          <a:effectLst/>
                        </a:rPr>
                        <a:t>Exposed</a:t>
                      </a:r>
                      <a:r>
                        <a:rPr kumimoji="0" lang="en-US" sz="2400" b="0" u="none" strike="noStrike" cap="none" normalizeH="0" baseline="0" dirty="0">
                          <a:ln>
                            <a:noFill/>
                          </a:ln>
                          <a:solidFill>
                            <a:schemeClr val="tx1"/>
                          </a:solidFill>
                          <a:effectLst/>
                        </a:rPr>
                        <a:t> </a:t>
                      </a:r>
                      <a:endParaRPr kumimoji="0" lang="en-US" sz="2400" b="0" i="0" u="none" strike="noStrike" cap="none" normalizeH="0" baseline="0" dirty="0">
                        <a:ln>
                          <a:noFill/>
                        </a:ln>
                        <a:solidFill>
                          <a:schemeClr val="tx1"/>
                        </a:solidFill>
                        <a:effectLst/>
                        <a:latin typeface="Arial" charset="0"/>
                        <a:cs typeface="Arial" charset="0"/>
                      </a:endParaRPr>
                    </a:p>
                  </a:txBody>
                  <a:tcPr marT="45714" marB="4571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u="none" strike="noStrike" cap="none" normalizeH="0" baseline="0" dirty="0">
                          <a:ln>
                            <a:noFill/>
                          </a:ln>
                          <a:solidFill>
                            <a:schemeClr val="tx1"/>
                          </a:solidFill>
                          <a:effectLst/>
                        </a:rPr>
                        <a:t>b</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u="none" strike="noStrike" cap="none" normalizeH="0" baseline="0" dirty="0">
                          <a:ln>
                            <a:noFill/>
                          </a:ln>
                          <a:solidFill>
                            <a:srgbClr val="C00000"/>
                          </a:solidFill>
                          <a:effectLst/>
                        </a:rPr>
                        <a:t>Exposed</a:t>
                      </a:r>
                      <a:r>
                        <a:rPr kumimoji="0" lang="en-US" sz="2400" b="0" u="none" strike="noStrike" cap="none" normalizeH="0" baseline="0" dirty="0">
                          <a:ln>
                            <a:noFill/>
                          </a:ln>
                          <a:solidFill>
                            <a:schemeClr val="tx1"/>
                          </a:solidFill>
                          <a:effectLst/>
                        </a:rPr>
                        <a:t> </a:t>
                      </a:r>
                      <a:endParaRPr kumimoji="0" lang="en-US" sz="2400" b="0" i="0" u="none" strike="noStrike" cap="none" normalizeH="0" baseline="0" dirty="0">
                        <a:ln>
                          <a:noFill/>
                        </a:ln>
                        <a:solidFill>
                          <a:schemeClr val="tx1"/>
                        </a:solidFill>
                        <a:effectLst/>
                        <a:latin typeface="Arial" charset="0"/>
                        <a:cs typeface="Arial" charset="0"/>
                      </a:endParaRPr>
                    </a:p>
                  </a:txBody>
                  <a:tcPr marT="45714" marB="4571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u="none" strike="noStrike" cap="none" normalizeH="0" baseline="0" dirty="0">
                          <a:ln>
                            <a:noFill/>
                          </a:ln>
                          <a:solidFill>
                            <a:schemeClr val="tx1"/>
                          </a:solidFill>
                          <a:effectLst/>
                        </a:rPr>
                        <a:t>a + b</a:t>
                      </a:r>
                      <a:endParaRPr kumimoji="0" lang="en-US" sz="2400" b="0" i="0" u="none" strike="noStrike" cap="none" normalizeH="0" baseline="0" dirty="0">
                        <a:ln>
                          <a:noFill/>
                        </a:ln>
                        <a:solidFill>
                          <a:schemeClr val="tx1"/>
                        </a:solidFill>
                        <a:effectLst/>
                        <a:latin typeface="Arial" charset="0"/>
                        <a:cs typeface="Arial" charset="0"/>
                      </a:endParaRPr>
                    </a:p>
                  </a:txBody>
                  <a:tcPr marT="45714" marB="45714" horzOverflow="overflow"/>
                </a:tc>
                <a:extLst>
                  <a:ext uri="{0D108BD9-81ED-4DB2-BD59-A6C34878D82A}">
                    <a16:rowId xmlns:a16="http://schemas.microsoft.com/office/drawing/2014/main" val="10001"/>
                  </a:ext>
                </a:extLst>
              </a:tr>
              <a:tr h="91427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u="none" strike="noStrike" cap="none" normalizeH="0" baseline="0" dirty="0">
                          <a:ln>
                            <a:noFill/>
                          </a:ln>
                          <a:solidFill>
                            <a:schemeClr val="tx1"/>
                          </a:solidFill>
                          <a:effectLst/>
                        </a:rPr>
                        <a:t>Not Exposed</a:t>
                      </a:r>
                      <a:endParaRPr kumimoji="0" lang="en-US" sz="2400" b="0" i="0" u="none" strike="noStrike" cap="none" normalizeH="0" baseline="0" dirty="0">
                        <a:ln>
                          <a:noFill/>
                        </a:ln>
                        <a:solidFill>
                          <a:schemeClr val="tx1"/>
                        </a:solidFill>
                        <a:effectLst/>
                        <a:latin typeface="Arial" charset="0"/>
                        <a:cs typeface="Arial" charset="0"/>
                      </a:endParaRPr>
                    </a:p>
                  </a:txBody>
                  <a:tcPr marT="45714" marB="4571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u="none" strike="noStrike" cap="none" normalizeH="0" baseline="0" dirty="0">
                          <a:ln>
                            <a:noFill/>
                          </a:ln>
                          <a:solidFill>
                            <a:schemeClr val="tx1"/>
                          </a:solidFill>
                          <a:effectLst/>
                        </a:rPr>
                        <a:t>c</a:t>
                      </a:r>
                      <a:endParaRPr kumimoji="0" lang="en-US" sz="2400" b="0" i="0" u="none" strike="noStrike" cap="none" normalizeH="0" baseline="0" dirty="0">
                        <a:ln>
                          <a:noFill/>
                        </a:ln>
                        <a:solidFill>
                          <a:schemeClr val="tx1"/>
                        </a:solidFill>
                        <a:effectLst/>
                        <a:latin typeface="Arial" charset="0"/>
                        <a:cs typeface="Arial" charset="0"/>
                      </a:endParaRPr>
                    </a:p>
                  </a:txBody>
                  <a:tcPr marT="45714" marB="4571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u="none" strike="noStrike" cap="none" normalizeH="0" baseline="0" dirty="0">
                          <a:ln>
                            <a:noFill/>
                          </a:ln>
                          <a:solidFill>
                            <a:schemeClr val="tx1"/>
                          </a:solidFill>
                          <a:effectLst/>
                        </a:rPr>
                        <a:t>d</a:t>
                      </a:r>
                      <a:endParaRPr kumimoji="0" lang="en-US" sz="2400" b="0" i="0" u="none" strike="noStrike" cap="none" normalizeH="0" baseline="0" dirty="0">
                        <a:ln>
                          <a:noFill/>
                        </a:ln>
                        <a:solidFill>
                          <a:schemeClr val="tx1"/>
                        </a:solidFill>
                        <a:effectLst/>
                        <a:latin typeface="Arial" charset="0"/>
                        <a:cs typeface="Arial" charset="0"/>
                      </a:endParaRPr>
                    </a:p>
                  </a:txBody>
                  <a:tcPr marT="45714" marB="4571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u="none" strike="noStrike" cap="none" normalizeH="0" baseline="0" dirty="0">
                          <a:ln>
                            <a:noFill/>
                          </a:ln>
                          <a:solidFill>
                            <a:schemeClr val="tx1"/>
                          </a:solidFill>
                          <a:effectLst/>
                        </a:rPr>
                        <a:t>c + d</a:t>
                      </a:r>
                      <a:endParaRPr kumimoji="0" lang="en-US" sz="2400" b="0" i="0" u="none" strike="noStrike" cap="none" normalizeH="0" baseline="0" dirty="0">
                        <a:ln>
                          <a:noFill/>
                        </a:ln>
                        <a:solidFill>
                          <a:schemeClr val="tx1"/>
                        </a:solidFill>
                        <a:effectLst/>
                        <a:latin typeface="Arial" charset="0"/>
                        <a:cs typeface="Arial" charset="0"/>
                      </a:endParaRPr>
                    </a:p>
                  </a:txBody>
                  <a:tcPr marT="45714" marB="45714" horzOverflow="overflow"/>
                </a:tc>
                <a:extLst>
                  <a:ext uri="{0D108BD9-81ED-4DB2-BD59-A6C34878D82A}">
                    <a16:rowId xmlns:a16="http://schemas.microsoft.com/office/drawing/2014/main" val="10002"/>
                  </a:ext>
                </a:extLst>
              </a:tr>
              <a:tr h="60951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cs typeface="Arial" charset="0"/>
                      </a:endParaRPr>
                    </a:p>
                  </a:txBody>
                  <a:tcPr marT="45714" marB="4571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u="none" strike="noStrike" cap="none" normalizeH="0" baseline="0" dirty="0">
                          <a:ln>
                            <a:noFill/>
                          </a:ln>
                          <a:solidFill>
                            <a:schemeClr val="tx1"/>
                          </a:solidFill>
                          <a:effectLst/>
                        </a:rPr>
                        <a:t>a  +  c</a:t>
                      </a:r>
                      <a:endParaRPr kumimoji="0" lang="en-US" sz="2400" b="0" i="0" u="none" strike="noStrike" cap="none" normalizeH="0" baseline="0" dirty="0">
                        <a:ln>
                          <a:noFill/>
                        </a:ln>
                        <a:solidFill>
                          <a:schemeClr val="tx1"/>
                        </a:solidFill>
                        <a:effectLst/>
                        <a:latin typeface="Arial" charset="0"/>
                        <a:cs typeface="Arial" charset="0"/>
                      </a:endParaRPr>
                    </a:p>
                  </a:txBody>
                  <a:tcPr marT="45714" marB="4571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u="none" strike="noStrike" cap="none" normalizeH="0" baseline="0" dirty="0">
                          <a:ln>
                            <a:noFill/>
                          </a:ln>
                          <a:solidFill>
                            <a:schemeClr val="tx1"/>
                          </a:solidFill>
                          <a:effectLst/>
                        </a:rPr>
                        <a:t>b  + d</a:t>
                      </a:r>
                      <a:endParaRPr kumimoji="0" lang="en-US" sz="2400" b="0" i="0" u="none" strike="noStrike" cap="none" normalizeH="0" baseline="0" dirty="0">
                        <a:ln>
                          <a:noFill/>
                        </a:ln>
                        <a:solidFill>
                          <a:schemeClr val="tx1"/>
                        </a:solidFill>
                        <a:effectLst/>
                        <a:latin typeface="Arial" charset="0"/>
                        <a:cs typeface="Arial" charset="0"/>
                      </a:endParaRPr>
                    </a:p>
                  </a:txBody>
                  <a:tcPr marT="45714" marB="4571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cs typeface="Arial" charset="0"/>
                      </a:endParaRPr>
                    </a:p>
                  </a:txBody>
                  <a:tcPr marT="45714" marB="45714" horzOverflow="overflow"/>
                </a:tc>
                <a:extLst>
                  <a:ext uri="{0D108BD9-81ED-4DB2-BD59-A6C34878D82A}">
                    <a16:rowId xmlns:a16="http://schemas.microsoft.com/office/drawing/2014/main" val="10003"/>
                  </a:ext>
                </a:extLst>
              </a:tr>
              <a:tr h="2003787">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u="none" strike="noStrike" cap="none" normalizeH="0" baseline="0" dirty="0">
                          <a:ln>
                            <a:noFill/>
                          </a:ln>
                          <a:solidFill>
                            <a:schemeClr val="tx1"/>
                          </a:solidFill>
                          <a:effectLst/>
                        </a:rPr>
                        <a:t>Exp. rate in cases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u="none" strike="noStrike" cap="none" normalizeH="0" baseline="0" dirty="0">
                          <a:ln>
                            <a:noFill/>
                          </a:ln>
                          <a:solidFill>
                            <a:schemeClr val="tx1"/>
                          </a:solidFill>
                          <a:effectLst/>
                        </a:rPr>
                        <a:t>     </a:t>
                      </a:r>
                      <a:r>
                        <a:rPr kumimoji="0" lang="en-US" sz="2000" b="1" u="sng" strike="noStrike" cap="none" normalizeH="0" baseline="0" dirty="0">
                          <a:ln>
                            <a:noFill/>
                          </a:ln>
                          <a:solidFill>
                            <a:schemeClr val="tx1"/>
                          </a:solidFill>
                          <a:effectLst/>
                        </a:rPr>
                        <a:t>   a   </a:t>
                      </a:r>
                      <a:r>
                        <a:rPr kumimoji="0" lang="en-US" sz="2000" b="1" u="none" strike="noStrike" cap="none" normalizeH="0" baseline="0" dirty="0">
                          <a:ln>
                            <a:noFill/>
                          </a:ln>
                          <a:solidFill>
                            <a:schemeClr val="tx1"/>
                          </a:solidFill>
                          <a:effectLst/>
                        </a:rPr>
                        <a:t>  x  100  =    %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u="none" strike="noStrike" cap="none" normalizeH="0" baseline="0" dirty="0">
                          <a:ln>
                            <a:noFill/>
                          </a:ln>
                          <a:solidFill>
                            <a:schemeClr val="tx1"/>
                          </a:solidFill>
                          <a:effectLst/>
                        </a:rPr>
                        <a:t>     a + c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u="none" strike="noStrike" cap="none" normalizeH="0" baseline="0" dirty="0">
                          <a:ln>
                            <a:noFill/>
                          </a:ln>
                          <a:solidFill>
                            <a:schemeClr val="tx1"/>
                          </a:solidFill>
                          <a:effectLst/>
                        </a:rPr>
                        <a:t>          say1 = 70%</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u="none" strike="noStrike" cap="none" normalizeH="0" baseline="0" dirty="0">
                          <a:ln>
                            <a:noFill/>
                          </a:ln>
                          <a:solidFill>
                            <a:schemeClr val="tx1"/>
                          </a:solidFill>
                          <a:effectLst/>
                        </a:rPr>
                        <a:t>         say2  = 70%</a:t>
                      </a:r>
                      <a:endParaRPr kumimoji="0" lang="en-US" sz="2000" b="1" i="0" u="none" strike="noStrike" cap="none" normalizeH="0" baseline="0" dirty="0">
                        <a:ln>
                          <a:noFill/>
                        </a:ln>
                        <a:solidFill>
                          <a:schemeClr val="tx1"/>
                        </a:solidFill>
                        <a:effectLst/>
                        <a:latin typeface="Arial" charset="0"/>
                        <a:cs typeface="Arial" charset="0"/>
                      </a:endParaRPr>
                    </a:p>
                  </a:txBody>
                  <a:tcPr marT="45714" marB="45714" horzOverflow="overflow"/>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cs typeface="Arial" charset="0"/>
                      </a:endParaRPr>
                    </a:p>
                  </a:txBody>
                  <a:tcPr horzOverflow="overflow">
                    <a:lnL>
                      <a:noFill/>
                    </a:lnL>
                    <a:lnR>
                      <a:noFill/>
                    </a:lnR>
                    <a:lnT>
                      <a:noFill/>
                    </a:lnT>
                    <a:lnB cap="flat">
                      <a:noFill/>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u="none" strike="noStrike" cap="none" normalizeH="0" baseline="0" dirty="0">
                          <a:ln>
                            <a:noFill/>
                          </a:ln>
                          <a:solidFill>
                            <a:schemeClr val="tx1"/>
                          </a:solidFill>
                          <a:effectLst/>
                        </a:rPr>
                        <a:t>Exp-rate in control =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u="none" strike="noStrike" cap="none" normalizeH="0" baseline="0" dirty="0">
                          <a:ln>
                            <a:noFill/>
                          </a:ln>
                          <a:solidFill>
                            <a:schemeClr val="tx1"/>
                          </a:solidFill>
                          <a:effectLst/>
                        </a:rPr>
                        <a:t>       </a:t>
                      </a:r>
                      <a:r>
                        <a:rPr kumimoji="0" lang="en-US" sz="2000" b="1" u="sng" strike="noStrike" cap="none" normalizeH="0" baseline="0" dirty="0">
                          <a:ln>
                            <a:noFill/>
                          </a:ln>
                          <a:solidFill>
                            <a:schemeClr val="tx1"/>
                          </a:solidFill>
                          <a:effectLst/>
                        </a:rPr>
                        <a:t> b </a:t>
                      </a:r>
                      <a:r>
                        <a:rPr kumimoji="0" lang="en-US" sz="2000" b="1" u="none" strike="noStrike" cap="none" normalizeH="0" baseline="0" dirty="0">
                          <a:ln>
                            <a:noFill/>
                          </a:ln>
                          <a:solidFill>
                            <a:schemeClr val="tx1"/>
                          </a:solidFill>
                          <a:effectLst/>
                        </a:rPr>
                        <a:t>    x  100    =  %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u="none" strike="noStrike" cap="none" normalizeH="0" baseline="0" dirty="0">
                          <a:ln>
                            <a:noFill/>
                          </a:ln>
                          <a:solidFill>
                            <a:schemeClr val="tx1"/>
                          </a:solidFill>
                          <a:effectLst/>
                        </a:rPr>
                        <a:t>      b + d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u="none" strike="noStrike" cap="none" normalizeH="0" baseline="0" dirty="0">
                          <a:ln>
                            <a:noFill/>
                          </a:ln>
                          <a:solidFill>
                            <a:schemeClr val="tx1"/>
                          </a:solidFill>
                          <a:effectLst/>
                        </a:rPr>
                        <a:t>                   say1 = 68% </a:t>
                      </a:r>
                      <a:r>
                        <a:rPr kumimoji="0" lang="en-US" sz="2000" b="1" u="none" strike="noStrike" cap="none" normalizeH="0" baseline="0" dirty="0">
                          <a:ln>
                            <a:noFill/>
                          </a:ln>
                          <a:solidFill>
                            <a:srgbClr val="FF0000"/>
                          </a:solidFill>
                          <a:effectLst/>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u="none" strike="noStrike" cap="none" normalizeH="0" baseline="0" dirty="0">
                          <a:ln>
                            <a:noFill/>
                          </a:ln>
                          <a:solidFill>
                            <a:schemeClr val="tx1"/>
                          </a:solidFill>
                          <a:effectLst/>
                        </a:rPr>
                        <a:t>                 say2   = 40% </a:t>
                      </a:r>
                      <a:r>
                        <a:rPr kumimoji="0" lang="en-US" sz="2000" b="1" u="none" strike="noStrike" cap="none" normalizeH="0" baseline="0" dirty="0">
                          <a:ln>
                            <a:noFill/>
                          </a:ln>
                          <a:solidFill>
                            <a:srgbClr val="FF0000"/>
                          </a:solidFill>
                          <a:effectLst/>
                        </a:rPr>
                        <a:t>?</a:t>
                      </a:r>
                      <a:endParaRPr kumimoji="0" lang="en-US" sz="2000" b="1" i="0" u="none" strike="noStrike" cap="none" normalizeH="0" baseline="0" dirty="0">
                        <a:ln>
                          <a:noFill/>
                        </a:ln>
                        <a:solidFill>
                          <a:srgbClr val="FF0000"/>
                        </a:solidFill>
                        <a:effectLst/>
                        <a:latin typeface="Arial" charset="0"/>
                        <a:cs typeface="Arial" charset="0"/>
                      </a:endParaRPr>
                    </a:p>
                  </a:txBody>
                  <a:tcPr marT="45714" marB="45714" horzOverflow="overflow"/>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cs typeface="Arial" charset="0"/>
                      </a:endParaRPr>
                    </a:p>
                  </a:txBody>
                  <a:tcPr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4"/>
                  </a:ext>
                </a:extLst>
              </a:tr>
            </a:tbl>
          </a:graphicData>
        </a:graphic>
      </p:graphicFrame>
      <p:sp>
        <p:nvSpPr>
          <p:cNvPr id="17441" name="Slide Number Placeholder 12">
            <a:extLst>
              <a:ext uri="{FF2B5EF4-FFF2-40B4-BE49-F238E27FC236}">
                <a16:creationId xmlns:a16="http://schemas.microsoft.com/office/drawing/2014/main" id="{2D8669F7-008F-4DE3-9983-488691B87A4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830DCBE-83AD-4699-8116-6BE4D0DF992D}" type="slidenum">
              <a:rPr lang="en-US" altLang="en-US" sz="1400" smtClean="0"/>
              <a:pPr>
                <a:spcBef>
                  <a:spcPct val="0"/>
                </a:spcBef>
                <a:buFontTx/>
                <a:buNone/>
              </a:pPr>
              <a:t>16</a:t>
            </a:fld>
            <a:endParaRPr lang="en-US" altLang="en-US" sz="1400"/>
          </a:p>
        </p:txBody>
      </p:sp>
      <p:sp>
        <p:nvSpPr>
          <p:cNvPr id="2" name="Date Placeholder 1">
            <a:extLst>
              <a:ext uri="{FF2B5EF4-FFF2-40B4-BE49-F238E27FC236}">
                <a16:creationId xmlns:a16="http://schemas.microsoft.com/office/drawing/2014/main" id="{55165B41-B9B5-4541-A94A-C1C6FCE480A7}"/>
              </a:ext>
            </a:extLst>
          </p:cNvPr>
          <p:cNvSpPr>
            <a:spLocks noGrp="1"/>
          </p:cNvSpPr>
          <p:nvPr>
            <p:ph type="dt" sz="half" idx="10"/>
          </p:nvPr>
        </p:nvSpPr>
        <p:spPr/>
        <p:txBody>
          <a:bodyPr/>
          <a:lstStyle/>
          <a:p>
            <a:pPr>
              <a:defRPr/>
            </a:pPr>
            <a:fld id="{755C1707-3539-4E40-A790-788FEB1399C8}" type="datetime8">
              <a:rPr lang="LID4096" smtClean="0"/>
              <a:t>02/03/2025 09:49</a:t>
            </a:fld>
            <a:endParaRPr lang="en-US"/>
          </a:p>
        </p:txBody>
      </p:sp>
      <p:sp>
        <p:nvSpPr>
          <p:cNvPr id="4" name="Arrow: Down 3">
            <a:extLst>
              <a:ext uri="{FF2B5EF4-FFF2-40B4-BE49-F238E27FC236}">
                <a16:creationId xmlns:a16="http://schemas.microsoft.com/office/drawing/2014/main" id="{F210F806-BF3B-428B-A2FE-86A91B41F809}"/>
              </a:ext>
            </a:extLst>
          </p:cNvPr>
          <p:cNvSpPr/>
          <p:nvPr/>
        </p:nvSpPr>
        <p:spPr>
          <a:xfrm>
            <a:off x="5831571" y="2028636"/>
            <a:ext cx="187724" cy="10355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a:p>
        </p:txBody>
      </p:sp>
      <p:sp>
        <p:nvSpPr>
          <p:cNvPr id="8" name="Arrow: Down 7">
            <a:extLst>
              <a:ext uri="{FF2B5EF4-FFF2-40B4-BE49-F238E27FC236}">
                <a16:creationId xmlns:a16="http://schemas.microsoft.com/office/drawing/2014/main" id="{EF9D9453-D17D-4368-AEF1-01E216FE8A0F}"/>
              </a:ext>
            </a:extLst>
          </p:cNvPr>
          <p:cNvSpPr/>
          <p:nvPr/>
        </p:nvSpPr>
        <p:spPr>
          <a:xfrm>
            <a:off x="7868785" y="2072035"/>
            <a:ext cx="187724" cy="94467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26B94B15-D547-4A7E-BC88-E002F8241858}"/>
              </a:ext>
            </a:extLst>
          </p:cNvPr>
          <p:cNvSpPr>
            <a:spLocks noGrp="1"/>
          </p:cNvSpPr>
          <p:nvPr>
            <p:ph type="title"/>
          </p:nvPr>
        </p:nvSpPr>
        <p:spPr>
          <a:xfrm>
            <a:off x="1148407" y="240276"/>
            <a:ext cx="9722136" cy="703989"/>
          </a:xfrm>
          <a:solidFill>
            <a:schemeClr val="bg2">
              <a:lumMod val="90000"/>
            </a:schemeClr>
          </a:solidFill>
        </p:spPr>
        <p:txBody>
          <a:bodyPr>
            <a:noAutofit/>
          </a:bodyPr>
          <a:lstStyle/>
          <a:p>
            <a:pPr algn="ctr"/>
            <a:r>
              <a:rPr lang="en-US" altLang="en-US" sz="3600" b="1" dirty="0"/>
              <a:t>Is high use of headphone  is associated with early hearing loss ? (n=5000)</a:t>
            </a:r>
          </a:p>
        </p:txBody>
      </p:sp>
      <p:sp>
        <p:nvSpPr>
          <p:cNvPr id="18435" name="Slide Number Placeholder 3">
            <a:extLst>
              <a:ext uri="{FF2B5EF4-FFF2-40B4-BE49-F238E27FC236}">
                <a16:creationId xmlns:a16="http://schemas.microsoft.com/office/drawing/2014/main" id="{82D001E1-F587-4FB7-955E-078B5D67708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49A1798-9D58-4FB9-AE23-86D3825922F5}" type="slidenum">
              <a:rPr lang="en-US" altLang="en-US" sz="1400"/>
              <a:pPr>
                <a:spcBef>
                  <a:spcPct val="0"/>
                </a:spcBef>
                <a:buFontTx/>
                <a:buNone/>
              </a:pPr>
              <a:t>17</a:t>
            </a:fld>
            <a:endParaRPr lang="en-US" altLang="en-US" sz="1400"/>
          </a:p>
        </p:txBody>
      </p:sp>
      <p:graphicFrame>
        <p:nvGraphicFramePr>
          <p:cNvPr id="5" name="Group 61">
            <a:extLst>
              <a:ext uri="{FF2B5EF4-FFF2-40B4-BE49-F238E27FC236}">
                <a16:creationId xmlns:a16="http://schemas.microsoft.com/office/drawing/2014/main" id="{3D9F0ABF-2A54-4F1E-940A-FE4B634A4326}"/>
              </a:ext>
            </a:extLst>
          </p:cNvPr>
          <p:cNvGraphicFramePr>
            <a:graphicFrameLocks noGrp="1"/>
          </p:cNvGraphicFramePr>
          <p:nvPr>
            <p:ph type="tbl" idx="1"/>
            <p:extLst>
              <p:ext uri="{D42A27DB-BD31-4B8C-83A1-F6EECF244321}">
                <p14:modId xmlns:p14="http://schemas.microsoft.com/office/powerpoint/2010/main" val="2805020140"/>
              </p:ext>
            </p:extLst>
          </p:nvPr>
        </p:nvGraphicFramePr>
        <p:xfrm>
          <a:off x="950779" y="1079582"/>
          <a:ext cx="10117393" cy="5704801"/>
        </p:xfrm>
        <a:graphic>
          <a:graphicData uri="http://schemas.openxmlformats.org/drawingml/2006/table">
            <a:tbl>
              <a:tblPr>
                <a:tableStyleId>{08FB837D-C827-4EFA-A057-4D05807E0F7C}</a:tableStyleId>
              </a:tblPr>
              <a:tblGrid>
                <a:gridCol w="2529349">
                  <a:extLst>
                    <a:ext uri="{9D8B030D-6E8A-4147-A177-3AD203B41FA5}">
                      <a16:colId xmlns:a16="http://schemas.microsoft.com/office/drawing/2014/main" val="20000"/>
                    </a:ext>
                  </a:extLst>
                </a:gridCol>
                <a:gridCol w="2582598">
                  <a:extLst>
                    <a:ext uri="{9D8B030D-6E8A-4147-A177-3AD203B41FA5}">
                      <a16:colId xmlns:a16="http://schemas.microsoft.com/office/drawing/2014/main" val="20001"/>
                    </a:ext>
                  </a:extLst>
                </a:gridCol>
                <a:gridCol w="2875469">
                  <a:extLst>
                    <a:ext uri="{9D8B030D-6E8A-4147-A177-3AD203B41FA5}">
                      <a16:colId xmlns:a16="http://schemas.microsoft.com/office/drawing/2014/main" val="20002"/>
                    </a:ext>
                  </a:extLst>
                </a:gridCol>
                <a:gridCol w="2129977">
                  <a:extLst>
                    <a:ext uri="{9D8B030D-6E8A-4147-A177-3AD203B41FA5}">
                      <a16:colId xmlns:a16="http://schemas.microsoft.com/office/drawing/2014/main" val="20003"/>
                    </a:ext>
                  </a:extLst>
                </a:gridCol>
              </a:tblGrid>
              <a:tr h="6563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u="none" strike="noStrike" cap="none" normalizeH="0" baseline="0" dirty="0">
                          <a:ln>
                            <a:noFill/>
                          </a:ln>
                          <a:solidFill>
                            <a:schemeClr val="tx1"/>
                          </a:solidFill>
                          <a:effectLst/>
                        </a:rPr>
                        <a:t>High Use of headphone</a:t>
                      </a:r>
                      <a:r>
                        <a:rPr kumimoji="0" lang="en-US" sz="1400" b="0" u="none" strike="noStrike" cap="none" normalizeH="0" baseline="0" dirty="0">
                          <a:ln>
                            <a:noFill/>
                          </a:ln>
                          <a:solidFill>
                            <a:schemeClr val="tx1"/>
                          </a:solidFill>
                          <a:effectLst/>
                        </a:rPr>
                        <a:t> </a:t>
                      </a:r>
                      <a:endParaRPr kumimoji="0" lang="en-US" sz="2400" b="0" i="0" u="none" strike="noStrike" cap="none" normalizeH="0" baseline="0" dirty="0">
                        <a:ln>
                          <a:noFill/>
                        </a:ln>
                        <a:solidFill>
                          <a:schemeClr val="tx1"/>
                        </a:solidFill>
                        <a:effectLst/>
                        <a:latin typeface="Arial" charset="0"/>
                        <a:cs typeface="Arial" charset="0"/>
                      </a:endParaRPr>
                    </a:p>
                  </a:txBody>
                  <a:tcPr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u="none" strike="noStrike" cap="none" normalizeH="0" baseline="0" dirty="0">
                          <a:ln>
                            <a:noFill/>
                          </a:ln>
                          <a:solidFill>
                            <a:schemeClr val="tx1"/>
                          </a:solidFill>
                          <a:effectLst/>
                        </a:rPr>
                        <a:t>Cases </a:t>
                      </a:r>
                      <a:r>
                        <a:rPr kumimoji="0" lang="en-US" sz="1400" b="0" u="none" strike="noStrike" cap="none" normalizeH="0" baseline="0" dirty="0">
                          <a:ln>
                            <a:noFill/>
                          </a:ln>
                          <a:solidFill>
                            <a:schemeClr val="tx1"/>
                          </a:solidFill>
                          <a:effectLst/>
                        </a:rPr>
                        <a:t>(early deaf) </a:t>
                      </a:r>
                      <a:endParaRPr kumimoji="0" lang="en-US" sz="2400" b="0" i="0" u="none" strike="noStrike" cap="none" normalizeH="0" baseline="0" dirty="0">
                        <a:ln>
                          <a:noFill/>
                        </a:ln>
                        <a:solidFill>
                          <a:schemeClr val="tx1"/>
                        </a:solidFill>
                        <a:effectLst/>
                        <a:latin typeface="Arial" charset="0"/>
                        <a:cs typeface="Arial" charset="0"/>
                      </a:endParaRPr>
                    </a:p>
                  </a:txBody>
                  <a:tcPr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u="none" strike="noStrike" cap="none" normalizeH="0" baseline="0" dirty="0">
                          <a:ln>
                            <a:noFill/>
                          </a:ln>
                          <a:solidFill>
                            <a:schemeClr val="tx1"/>
                          </a:solidFill>
                          <a:effectLst/>
                        </a:rPr>
                        <a:t>Control </a:t>
                      </a:r>
                      <a:r>
                        <a:rPr kumimoji="0" lang="en-US" sz="1400" b="0" u="none" strike="noStrike" cap="none" normalizeH="0" baseline="0" dirty="0">
                          <a:ln>
                            <a:noFill/>
                          </a:ln>
                          <a:solidFill>
                            <a:schemeClr val="tx1"/>
                          </a:solidFill>
                          <a:effectLst/>
                        </a:rPr>
                        <a:t>no deafness</a:t>
                      </a:r>
                      <a:endParaRPr kumimoji="0" lang="en-US" sz="2400" b="0" i="0" u="none" strike="noStrike" cap="none" normalizeH="0" baseline="0" dirty="0">
                        <a:ln>
                          <a:noFill/>
                        </a:ln>
                        <a:solidFill>
                          <a:schemeClr val="tx1"/>
                        </a:solidFill>
                        <a:effectLst/>
                        <a:latin typeface="Arial" charset="0"/>
                        <a:cs typeface="Arial" charset="0"/>
                      </a:endParaRPr>
                    </a:p>
                  </a:txBody>
                  <a:tcPr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cs typeface="Arial" charset="0"/>
                      </a:endParaRPr>
                    </a:p>
                  </a:txBody>
                  <a:tcPr marT="45726" marB="45726" horzOverflow="overflow"/>
                </a:tc>
                <a:extLst>
                  <a:ext uri="{0D108BD9-81ED-4DB2-BD59-A6C34878D82A}">
                    <a16:rowId xmlns:a16="http://schemas.microsoft.com/office/drawing/2014/main" val="10000"/>
                  </a:ext>
                </a:extLst>
              </a:tr>
              <a:tr h="44753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u="none" strike="noStrike" cap="none" normalizeH="0" baseline="0" dirty="0">
                          <a:ln>
                            <a:noFill/>
                          </a:ln>
                          <a:solidFill>
                            <a:schemeClr val="tx1"/>
                          </a:solidFill>
                          <a:effectLst/>
                        </a:rPr>
                        <a:t>Present </a:t>
                      </a:r>
                      <a:endParaRPr kumimoji="0" lang="en-US" sz="2400" b="0" i="0" u="none" strike="noStrike" cap="none" normalizeH="0" baseline="0" dirty="0">
                        <a:ln>
                          <a:noFill/>
                        </a:ln>
                        <a:solidFill>
                          <a:schemeClr val="tx1"/>
                        </a:solidFill>
                        <a:effectLst/>
                        <a:latin typeface="Arial" charset="0"/>
                        <a:cs typeface="Arial" charset="0"/>
                      </a:endParaRPr>
                    </a:p>
                  </a:txBody>
                  <a:tcPr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u="none" strike="noStrike" cap="none" normalizeH="0" baseline="0" dirty="0">
                          <a:ln>
                            <a:noFill/>
                          </a:ln>
                          <a:solidFill>
                            <a:schemeClr val="tx1"/>
                          </a:solidFill>
                          <a:effectLst/>
                        </a:rPr>
                        <a:t>300</a:t>
                      </a:r>
                      <a:endParaRPr kumimoji="0" lang="en-US" sz="2400" b="0" i="0" u="none" strike="noStrike" cap="none" normalizeH="0" baseline="0" dirty="0">
                        <a:ln>
                          <a:noFill/>
                        </a:ln>
                        <a:solidFill>
                          <a:schemeClr val="tx1"/>
                        </a:solidFill>
                        <a:effectLst/>
                        <a:latin typeface="Arial" charset="0"/>
                        <a:cs typeface="Arial" charset="0"/>
                      </a:endParaRPr>
                    </a:p>
                  </a:txBody>
                  <a:tcPr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u="none" strike="noStrike" cap="none" normalizeH="0" baseline="0" dirty="0">
                          <a:ln>
                            <a:noFill/>
                          </a:ln>
                          <a:solidFill>
                            <a:schemeClr val="tx1"/>
                          </a:solidFill>
                          <a:effectLst/>
                        </a:rPr>
                        <a:t>1000</a:t>
                      </a:r>
                      <a:endParaRPr kumimoji="0" lang="en-US" sz="2400" b="0" i="0" u="none" strike="noStrike" cap="none" normalizeH="0" baseline="0" dirty="0">
                        <a:ln>
                          <a:noFill/>
                        </a:ln>
                        <a:solidFill>
                          <a:schemeClr val="tx1"/>
                        </a:solidFill>
                        <a:effectLst/>
                        <a:latin typeface="Arial" charset="0"/>
                        <a:cs typeface="Arial" charset="0"/>
                      </a:endParaRPr>
                    </a:p>
                  </a:txBody>
                  <a:tcPr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cs typeface="Arial" charset="0"/>
                      </a:endParaRPr>
                    </a:p>
                  </a:txBody>
                  <a:tcPr marT="45726" marB="45726" horzOverflow="overflow"/>
                </a:tc>
                <a:extLst>
                  <a:ext uri="{0D108BD9-81ED-4DB2-BD59-A6C34878D82A}">
                    <a16:rowId xmlns:a16="http://schemas.microsoft.com/office/drawing/2014/main" val="10001"/>
                  </a:ext>
                </a:extLst>
              </a:tr>
              <a:tr h="44753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u="none" strike="noStrike" cap="none" normalizeH="0" baseline="0" dirty="0">
                          <a:ln>
                            <a:noFill/>
                          </a:ln>
                          <a:solidFill>
                            <a:schemeClr val="tx1"/>
                          </a:solidFill>
                          <a:effectLst/>
                        </a:rPr>
                        <a:t>Not present </a:t>
                      </a:r>
                      <a:endParaRPr kumimoji="0" lang="en-US" sz="2400" b="0" i="0" u="none" strike="noStrike" cap="none" normalizeH="0" baseline="0" dirty="0">
                        <a:ln>
                          <a:noFill/>
                        </a:ln>
                        <a:solidFill>
                          <a:schemeClr val="tx1"/>
                        </a:solidFill>
                        <a:effectLst/>
                        <a:latin typeface="Arial" charset="0"/>
                        <a:cs typeface="Arial" charset="0"/>
                      </a:endParaRPr>
                    </a:p>
                  </a:txBody>
                  <a:tcPr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u="none" strike="noStrike" cap="none" normalizeH="0" baseline="0" dirty="0">
                          <a:ln>
                            <a:noFill/>
                          </a:ln>
                          <a:solidFill>
                            <a:schemeClr val="tx1"/>
                          </a:solidFill>
                          <a:effectLst/>
                        </a:rPr>
                        <a:t>700</a:t>
                      </a:r>
                      <a:endParaRPr kumimoji="0" lang="en-US" sz="2400" b="0" i="0" u="none" strike="noStrike" cap="none" normalizeH="0" baseline="0" dirty="0">
                        <a:ln>
                          <a:noFill/>
                        </a:ln>
                        <a:solidFill>
                          <a:schemeClr val="tx1"/>
                        </a:solidFill>
                        <a:effectLst/>
                        <a:latin typeface="Arial" charset="0"/>
                        <a:cs typeface="Arial" charset="0"/>
                      </a:endParaRPr>
                    </a:p>
                  </a:txBody>
                  <a:tcPr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u="none" strike="noStrike" cap="none" normalizeH="0" baseline="0" dirty="0">
                          <a:ln>
                            <a:noFill/>
                          </a:ln>
                          <a:solidFill>
                            <a:schemeClr val="tx1"/>
                          </a:solidFill>
                          <a:effectLst/>
                        </a:rPr>
                        <a:t>3000</a:t>
                      </a:r>
                      <a:endParaRPr kumimoji="0" lang="en-US" sz="2400" b="0" i="0" u="none" strike="noStrike" cap="none" normalizeH="0" baseline="0" dirty="0">
                        <a:ln>
                          <a:noFill/>
                        </a:ln>
                        <a:solidFill>
                          <a:schemeClr val="tx1"/>
                        </a:solidFill>
                        <a:effectLst/>
                        <a:latin typeface="Arial" charset="0"/>
                        <a:cs typeface="Arial" charset="0"/>
                      </a:endParaRPr>
                    </a:p>
                  </a:txBody>
                  <a:tcPr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cs typeface="Arial" charset="0"/>
                      </a:endParaRPr>
                    </a:p>
                  </a:txBody>
                  <a:tcPr marT="45726" marB="45726" horzOverflow="overflow"/>
                </a:tc>
                <a:extLst>
                  <a:ext uri="{0D108BD9-81ED-4DB2-BD59-A6C34878D82A}">
                    <a16:rowId xmlns:a16="http://schemas.microsoft.com/office/drawing/2014/main" val="10002"/>
                  </a:ext>
                </a:extLst>
              </a:tr>
              <a:tr h="44753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cs typeface="Arial" charset="0"/>
                      </a:endParaRPr>
                    </a:p>
                  </a:txBody>
                  <a:tcPr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u="none" strike="noStrike" cap="none" normalizeH="0" baseline="0" dirty="0">
                          <a:ln>
                            <a:noFill/>
                          </a:ln>
                          <a:solidFill>
                            <a:schemeClr val="tx1"/>
                          </a:solidFill>
                          <a:effectLst/>
                        </a:rPr>
                        <a:t>1000</a:t>
                      </a:r>
                      <a:endParaRPr kumimoji="0" lang="en-US" sz="2400" b="0" i="0" u="none" strike="noStrike" cap="none" normalizeH="0" baseline="0" dirty="0">
                        <a:ln>
                          <a:noFill/>
                        </a:ln>
                        <a:solidFill>
                          <a:schemeClr val="tx1"/>
                        </a:solidFill>
                        <a:effectLst/>
                        <a:latin typeface="Arial" charset="0"/>
                        <a:cs typeface="Arial" charset="0"/>
                      </a:endParaRPr>
                    </a:p>
                  </a:txBody>
                  <a:tcPr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u="none" strike="noStrike" cap="none" normalizeH="0" baseline="0" dirty="0">
                          <a:ln>
                            <a:noFill/>
                          </a:ln>
                          <a:solidFill>
                            <a:schemeClr val="tx1"/>
                          </a:solidFill>
                          <a:effectLst/>
                        </a:rPr>
                        <a:t>4000</a:t>
                      </a:r>
                      <a:endParaRPr kumimoji="0" lang="en-US" sz="2400" b="0" i="0" u="none" strike="noStrike" cap="none" normalizeH="0" baseline="0" dirty="0">
                        <a:ln>
                          <a:noFill/>
                        </a:ln>
                        <a:solidFill>
                          <a:schemeClr val="tx1"/>
                        </a:solidFill>
                        <a:effectLst/>
                        <a:latin typeface="Arial" charset="0"/>
                        <a:cs typeface="Arial" charset="0"/>
                      </a:endParaRPr>
                    </a:p>
                  </a:txBody>
                  <a:tcPr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u="none" strike="noStrike" cap="none" normalizeH="0" baseline="0" dirty="0">
                          <a:ln>
                            <a:noFill/>
                          </a:ln>
                          <a:solidFill>
                            <a:schemeClr val="tx1"/>
                          </a:solidFill>
                          <a:effectLst/>
                        </a:rPr>
                        <a:t>5000</a:t>
                      </a:r>
                      <a:endParaRPr kumimoji="0" lang="en-US" sz="2400" b="0" i="0" u="none" strike="noStrike" cap="none" normalizeH="0" baseline="0" dirty="0">
                        <a:ln>
                          <a:noFill/>
                        </a:ln>
                        <a:solidFill>
                          <a:schemeClr val="tx1"/>
                        </a:solidFill>
                        <a:effectLst/>
                        <a:latin typeface="Arial" charset="0"/>
                        <a:cs typeface="Arial" charset="0"/>
                      </a:endParaRPr>
                    </a:p>
                  </a:txBody>
                  <a:tcPr marT="45726" marB="45726" horzOverflow="overflow"/>
                </a:tc>
                <a:extLst>
                  <a:ext uri="{0D108BD9-81ED-4DB2-BD59-A6C34878D82A}">
                    <a16:rowId xmlns:a16="http://schemas.microsoft.com/office/drawing/2014/main" val="10003"/>
                  </a:ext>
                </a:extLst>
              </a:tr>
              <a:tr h="1461945">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u="none" strike="noStrike" cap="none" normalizeH="0" baseline="0" dirty="0">
                        <a:ln>
                          <a:noFill/>
                        </a:ln>
                        <a:solidFill>
                          <a:schemeClr val="tx1"/>
                        </a:solidFill>
                        <a:effectLst/>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u="none" strike="noStrike" cap="none" normalizeH="0" baseline="0" dirty="0">
                          <a:ln>
                            <a:noFill/>
                          </a:ln>
                          <a:solidFill>
                            <a:schemeClr val="tx1"/>
                          </a:solidFill>
                          <a:effectLst/>
                        </a:rPr>
                        <a:t>Exp. rate in cases =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u="none" strike="noStrike" cap="none" normalizeH="0" baseline="0" dirty="0">
                          <a:ln>
                            <a:noFill/>
                          </a:ln>
                          <a:solidFill>
                            <a:schemeClr val="tx1"/>
                          </a:solidFill>
                          <a:effectLst/>
                        </a:rPr>
                        <a:t>     </a:t>
                      </a:r>
                      <a:r>
                        <a:rPr kumimoji="0" lang="en-US" sz="2000" b="1" u="sng" strike="noStrike" cap="none" normalizeH="0" baseline="0" dirty="0">
                          <a:ln>
                            <a:noFill/>
                          </a:ln>
                          <a:solidFill>
                            <a:schemeClr val="tx1"/>
                          </a:solidFill>
                          <a:effectLst/>
                        </a:rPr>
                        <a:t>   300   </a:t>
                      </a:r>
                      <a:r>
                        <a:rPr kumimoji="0" lang="en-US" sz="2000" b="1" u="none" strike="noStrike" cap="none" normalizeH="0" baseline="0" dirty="0">
                          <a:ln>
                            <a:noFill/>
                          </a:ln>
                          <a:solidFill>
                            <a:schemeClr val="tx1"/>
                          </a:solidFill>
                          <a:effectLst/>
                        </a:rPr>
                        <a:t>  x  100  =    30%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u="none" strike="noStrike" cap="none" normalizeH="0" baseline="0" dirty="0">
                          <a:ln>
                            <a:noFill/>
                          </a:ln>
                          <a:solidFill>
                            <a:schemeClr val="tx1"/>
                          </a:solidFill>
                          <a:effectLst/>
                        </a:rPr>
                        <a:t>      1000       </a:t>
                      </a:r>
                      <a:endParaRPr kumimoji="0" lang="en-US" sz="2000" b="1" i="0" u="none" strike="noStrike" cap="none" normalizeH="0" baseline="0" dirty="0">
                        <a:ln>
                          <a:noFill/>
                        </a:ln>
                        <a:solidFill>
                          <a:schemeClr val="tx1"/>
                        </a:solidFill>
                        <a:effectLst/>
                        <a:latin typeface="Arial" charset="0"/>
                        <a:cs typeface="Arial" charset="0"/>
                      </a:endParaRPr>
                    </a:p>
                  </a:txBody>
                  <a:tcPr marT="45726" marB="45726" horzOverflow="overflow"/>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cs typeface="Arial" charset="0"/>
                      </a:endParaRPr>
                    </a:p>
                  </a:txBody>
                  <a:tcPr horzOverflow="overflow">
                    <a:lnL>
                      <a:noFill/>
                    </a:lnL>
                    <a:lnR>
                      <a:noFill/>
                    </a:lnR>
                    <a:lnT>
                      <a:noFill/>
                    </a:lnT>
                    <a:lnB cap="flat">
                      <a:noFill/>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u="none" strike="noStrike" cap="none" normalizeH="0" baseline="0" dirty="0">
                        <a:ln>
                          <a:noFill/>
                        </a:ln>
                        <a:solidFill>
                          <a:schemeClr val="tx1"/>
                        </a:solidFill>
                        <a:effectLst/>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u="none" strike="noStrike" cap="none" normalizeH="0" baseline="0" dirty="0">
                          <a:ln>
                            <a:noFill/>
                          </a:ln>
                          <a:solidFill>
                            <a:schemeClr val="tx1"/>
                          </a:solidFill>
                          <a:effectLst/>
                        </a:rPr>
                        <a:t>Exp-rate in control =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u="none" strike="noStrike" cap="none" normalizeH="0" baseline="0" dirty="0">
                          <a:ln>
                            <a:noFill/>
                          </a:ln>
                          <a:solidFill>
                            <a:schemeClr val="tx1"/>
                          </a:solidFill>
                          <a:effectLst/>
                        </a:rPr>
                        <a:t>       </a:t>
                      </a:r>
                      <a:r>
                        <a:rPr kumimoji="0" lang="en-US" sz="2000" b="1" u="sng" strike="noStrike" cap="none" normalizeH="0" baseline="0" dirty="0">
                          <a:ln>
                            <a:noFill/>
                          </a:ln>
                          <a:solidFill>
                            <a:schemeClr val="tx1"/>
                          </a:solidFill>
                          <a:effectLst/>
                        </a:rPr>
                        <a:t> 1000 </a:t>
                      </a:r>
                      <a:r>
                        <a:rPr kumimoji="0" lang="en-US" sz="2000" b="1" u="none" strike="noStrike" cap="none" normalizeH="0" baseline="0" dirty="0">
                          <a:ln>
                            <a:noFill/>
                          </a:ln>
                          <a:solidFill>
                            <a:schemeClr val="tx1"/>
                          </a:solidFill>
                          <a:effectLst/>
                        </a:rPr>
                        <a:t>    x  100    =  25%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u="none" strike="noStrike" cap="none" normalizeH="0" baseline="0" dirty="0">
                          <a:ln>
                            <a:noFill/>
                          </a:ln>
                          <a:solidFill>
                            <a:schemeClr val="tx1"/>
                          </a:solidFill>
                          <a:effectLst/>
                        </a:rPr>
                        <a:t>        4000         </a:t>
                      </a:r>
                      <a:endParaRPr kumimoji="0" lang="en-US" sz="2000" b="1" i="0" u="none" strike="noStrike" cap="none" normalizeH="0" baseline="0" dirty="0">
                        <a:ln>
                          <a:noFill/>
                        </a:ln>
                        <a:solidFill>
                          <a:schemeClr val="tx1"/>
                        </a:solidFill>
                        <a:effectLst/>
                        <a:latin typeface="Arial" charset="0"/>
                        <a:cs typeface="Arial" charset="0"/>
                      </a:endParaRPr>
                    </a:p>
                  </a:txBody>
                  <a:tcPr marT="45726" marB="45726" horzOverflow="overflow"/>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cs typeface="Arial" charset="0"/>
                      </a:endParaRPr>
                    </a:p>
                  </a:txBody>
                  <a:tcPr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4"/>
                  </a:ext>
                </a:extLst>
              </a:tr>
              <a:tr h="2016661">
                <a:tc grid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a:ln>
                          <a:noFill/>
                        </a:ln>
                        <a:solidFill>
                          <a:schemeClr val="tx1"/>
                        </a:solidFill>
                        <a:effectLst/>
                        <a:latin typeface="Arial" charset="0"/>
                        <a:cs typeface="Arial" charset="0"/>
                      </a:endParaRPr>
                    </a:p>
                  </a:txBody>
                  <a:tcPr marT="45726" marB="45726" horzOverflow="overflow"/>
                </a:tc>
                <a:tc hMerge="1">
                  <a:txBody>
                    <a:bodyPr/>
                    <a:lstStyle/>
                    <a:p>
                      <a:endParaRPr lang="en-US"/>
                    </a:p>
                  </a:txBody>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hMerge="1">
                  <a:txBody>
                    <a:bodyPr/>
                    <a:lstStyle/>
                    <a:p>
                      <a:endParaRPr lang="en-US"/>
                    </a:p>
                  </a:txBody>
                  <a:tcPr/>
                </a:tc>
                <a:extLst>
                  <a:ext uri="{0D108BD9-81ED-4DB2-BD59-A6C34878D82A}">
                    <a16:rowId xmlns:a16="http://schemas.microsoft.com/office/drawing/2014/main" val="10005"/>
                  </a:ext>
                </a:extLst>
              </a:tr>
            </a:tbl>
          </a:graphicData>
        </a:graphic>
      </p:graphicFrame>
      <p:sp>
        <p:nvSpPr>
          <p:cNvPr id="2" name="Date Placeholder 1">
            <a:extLst>
              <a:ext uri="{FF2B5EF4-FFF2-40B4-BE49-F238E27FC236}">
                <a16:creationId xmlns:a16="http://schemas.microsoft.com/office/drawing/2014/main" id="{A3C2BB3B-B7BF-4ACC-A545-E2CD8310A0E7}"/>
              </a:ext>
            </a:extLst>
          </p:cNvPr>
          <p:cNvSpPr>
            <a:spLocks noGrp="1"/>
          </p:cNvSpPr>
          <p:nvPr>
            <p:ph type="dt" sz="half" idx="10"/>
          </p:nvPr>
        </p:nvSpPr>
        <p:spPr/>
        <p:txBody>
          <a:bodyPr/>
          <a:lstStyle/>
          <a:p>
            <a:pPr>
              <a:defRPr/>
            </a:pPr>
            <a:fld id="{3E336750-0D79-44A4-B247-98F36521E4AC}" type="datetime8">
              <a:rPr lang="LID4096" smtClean="0"/>
              <a:t>02/03/2025 09:49</a:t>
            </a:fld>
            <a:endParaRPr lang="en-US"/>
          </a:p>
        </p:txBody>
      </p:sp>
      <p:pic>
        <p:nvPicPr>
          <p:cNvPr id="4" name="Picture 3">
            <a:extLst>
              <a:ext uri="{FF2B5EF4-FFF2-40B4-BE49-F238E27FC236}">
                <a16:creationId xmlns:a16="http://schemas.microsoft.com/office/drawing/2014/main" id="{4990CC88-297A-77FC-B996-13F21C8214CA}"/>
              </a:ext>
            </a:extLst>
          </p:cNvPr>
          <p:cNvPicPr>
            <a:picLocks noChangeAspect="1"/>
          </p:cNvPicPr>
          <p:nvPr/>
        </p:nvPicPr>
        <p:blipFill>
          <a:blip r:embed="rId2"/>
          <a:stretch>
            <a:fillRect/>
          </a:stretch>
        </p:blipFill>
        <p:spPr>
          <a:xfrm>
            <a:off x="10424160" y="173665"/>
            <a:ext cx="1767840" cy="835758"/>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alpha val="35000"/>
          </a:schemeClr>
        </a:solidFill>
        <a:effectLst/>
      </p:bgPr>
    </p:bg>
    <p:spTree>
      <p:nvGrpSpPr>
        <p:cNvPr id="1" name=""/>
        <p:cNvGrpSpPr/>
        <p:nvPr/>
      </p:nvGrpSpPr>
      <p:grpSpPr>
        <a:xfrm>
          <a:off x="0" y="0"/>
          <a:ext cx="0" cy="0"/>
          <a:chOff x="0" y="0"/>
          <a:chExt cx="0" cy="0"/>
        </a:xfrm>
      </p:grpSpPr>
      <p:sp>
        <p:nvSpPr>
          <p:cNvPr id="21514" name="Rectangle 21513">
            <a:extLst>
              <a:ext uri="{FF2B5EF4-FFF2-40B4-BE49-F238E27FC236}">
                <a16:creationId xmlns:a16="http://schemas.microsoft.com/office/drawing/2014/main" id="{C5278130-DFE0-457B-8698-88DF69019D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1516" name="Rectangle 21515">
            <a:extLst>
              <a:ext uri="{FF2B5EF4-FFF2-40B4-BE49-F238E27FC236}">
                <a16:creationId xmlns:a16="http://schemas.microsoft.com/office/drawing/2014/main" id="{2F99531B-1681-4D6E-BECB-18325B33A6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1518" name="Rectangle 21517">
            <a:extLst>
              <a:ext uri="{FF2B5EF4-FFF2-40B4-BE49-F238E27FC236}">
                <a16:creationId xmlns:a16="http://schemas.microsoft.com/office/drawing/2014/main" id="{20344094-430A-400B-804B-910E696A1A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8324" y="709375"/>
            <a:ext cx="10713676"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20" name="Rectangle 21519">
            <a:extLst>
              <a:ext uri="{FF2B5EF4-FFF2-40B4-BE49-F238E27FC236}">
                <a16:creationId xmlns:a16="http://schemas.microsoft.com/office/drawing/2014/main" id="{453C67DF-7782-4E57-AB9B-F1B4811AD8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543451" y="1248213"/>
            <a:ext cx="5413238" cy="432633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06" name="Rectangle 2">
            <a:extLst>
              <a:ext uri="{FF2B5EF4-FFF2-40B4-BE49-F238E27FC236}">
                <a16:creationId xmlns:a16="http://schemas.microsoft.com/office/drawing/2014/main" id="{1E765DD5-3263-4E66-9B77-058871CA67C5}"/>
              </a:ext>
            </a:extLst>
          </p:cNvPr>
          <p:cNvSpPr>
            <a:spLocks noGrp="1" noChangeArrowheads="1"/>
          </p:cNvSpPr>
          <p:nvPr>
            <p:ph type="title"/>
          </p:nvPr>
        </p:nvSpPr>
        <p:spPr>
          <a:xfrm>
            <a:off x="504967" y="675564"/>
            <a:ext cx="3609833" cy="5204085"/>
          </a:xfrm>
        </p:spPr>
        <p:txBody>
          <a:bodyPr>
            <a:normAutofit/>
          </a:bodyPr>
          <a:lstStyle/>
          <a:p>
            <a:pPr eaLnBrk="1" hangingPunct="1"/>
            <a:r>
              <a:rPr lang="en-US" altLang="en-US" sz="3600" b="1" dirty="0"/>
              <a:t>Odds ratio (cross product ratio)  </a:t>
            </a:r>
            <a:endParaRPr lang="en-US" altLang="en-US" sz="3600" dirty="0"/>
          </a:p>
        </p:txBody>
      </p:sp>
      <p:cxnSp>
        <p:nvCxnSpPr>
          <p:cNvPr id="21522" name="Straight Connector 21521">
            <a:extLst>
              <a:ext uri="{FF2B5EF4-FFF2-40B4-BE49-F238E27FC236}">
                <a16:creationId xmlns:a16="http://schemas.microsoft.com/office/drawing/2014/main" id="{B03A5AE3-BD30-455C-842B-7626C8BEF0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365990"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21508" name="Slide Number Placeholder 5">
            <a:extLst>
              <a:ext uri="{FF2B5EF4-FFF2-40B4-BE49-F238E27FC236}">
                <a16:creationId xmlns:a16="http://schemas.microsoft.com/office/drawing/2014/main" id="{4AD04165-0A4E-48FB-B51F-7EF95B4D6352}"/>
              </a:ext>
            </a:extLst>
          </p:cNvPr>
          <p:cNvSpPr>
            <a:spLocks noGrp="1"/>
          </p:cNvSpPr>
          <p:nvPr>
            <p:ph type="sldNum" sz="quarter" idx="12"/>
          </p:nvPr>
        </p:nvSpPr>
        <p:spPr>
          <a:xfrm>
            <a:off x="11380641" y="0"/>
            <a:ext cx="811359" cy="70476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spcAft>
                <a:spcPts val="600"/>
              </a:spcAft>
              <a:buFontTx/>
              <a:buNone/>
            </a:pPr>
            <a:fld id="{BE0B2B72-25AB-46BC-84B9-3863393DAC1E}" type="slidenum">
              <a:rPr lang="en-US" altLang="en-US"/>
              <a:pPr algn="ctr">
                <a:spcBef>
                  <a:spcPct val="0"/>
                </a:spcBef>
                <a:spcAft>
                  <a:spcPts val="600"/>
                </a:spcAft>
                <a:buFontTx/>
                <a:buNone/>
              </a:pPr>
              <a:t>18</a:t>
            </a:fld>
            <a:endParaRPr lang="en-US" altLang="en-US"/>
          </a:p>
        </p:txBody>
      </p:sp>
      <p:cxnSp>
        <p:nvCxnSpPr>
          <p:cNvPr id="21524" name="Straight Connector 21523">
            <a:extLst>
              <a:ext uri="{FF2B5EF4-FFF2-40B4-BE49-F238E27FC236}">
                <a16:creationId xmlns:a16="http://schemas.microsoft.com/office/drawing/2014/main" id="{2DBECAA5-1F2D-470D-875C-8F2C2CA3E5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18001"/>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2" name="Date Placeholder 1">
            <a:extLst>
              <a:ext uri="{FF2B5EF4-FFF2-40B4-BE49-F238E27FC236}">
                <a16:creationId xmlns:a16="http://schemas.microsoft.com/office/drawing/2014/main" id="{D5593AF3-4621-462E-BE71-D6CC932029D5}"/>
              </a:ext>
            </a:extLst>
          </p:cNvPr>
          <p:cNvSpPr>
            <a:spLocks noGrp="1"/>
          </p:cNvSpPr>
          <p:nvPr>
            <p:ph type="dt" sz="half" idx="10"/>
          </p:nvPr>
        </p:nvSpPr>
        <p:spPr>
          <a:xfrm>
            <a:off x="437549" y="6134382"/>
            <a:ext cx="2743200" cy="723618"/>
          </a:xfrm>
        </p:spPr>
        <p:txBody>
          <a:bodyPr>
            <a:normAutofit/>
          </a:bodyPr>
          <a:lstStyle/>
          <a:p>
            <a:pPr>
              <a:spcAft>
                <a:spcPts val="600"/>
              </a:spcAft>
            </a:pPr>
            <a:fld id="{EFB1576E-85A9-4550-964F-C56041EFBB1A}" type="datetime8">
              <a:rPr lang="LID4096" smtClean="0"/>
              <a:t>02/03/2025 09:49</a:t>
            </a:fld>
            <a:endParaRPr lang="en-PK"/>
          </a:p>
        </p:txBody>
      </p:sp>
      <p:graphicFrame>
        <p:nvGraphicFramePr>
          <p:cNvPr id="21510" name="Rectangle 3">
            <a:extLst>
              <a:ext uri="{FF2B5EF4-FFF2-40B4-BE49-F238E27FC236}">
                <a16:creationId xmlns:a16="http://schemas.microsoft.com/office/drawing/2014/main" id="{6112769D-7A8D-8DD5-5D8D-956703643C36}"/>
              </a:ext>
            </a:extLst>
          </p:cNvPr>
          <p:cNvGraphicFramePr/>
          <p:nvPr>
            <p:extLst>
              <p:ext uri="{D42A27DB-BD31-4B8C-83A1-F6EECF244321}">
                <p14:modId xmlns:p14="http://schemas.microsoft.com/office/powerpoint/2010/main" val="775884508"/>
              </p:ext>
            </p:extLst>
          </p:nvPr>
        </p:nvGraphicFramePr>
        <p:xfrm>
          <a:off x="4776730" y="819369"/>
          <a:ext cx="6589260" cy="52439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a:extLst>
              <a:ext uri="{FF2B5EF4-FFF2-40B4-BE49-F238E27FC236}">
                <a16:creationId xmlns:a16="http://schemas.microsoft.com/office/drawing/2014/main" id="{4D9FB2EB-6D10-D81A-30C7-92B71D93A5FC}"/>
              </a:ext>
            </a:extLst>
          </p:cNvPr>
          <p:cNvPicPr>
            <a:picLocks noChangeAspect="1"/>
          </p:cNvPicPr>
          <p:nvPr/>
        </p:nvPicPr>
        <p:blipFill>
          <a:blip r:embed="rId7"/>
          <a:stretch>
            <a:fillRect/>
          </a:stretch>
        </p:blipFill>
        <p:spPr>
          <a:xfrm>
            <a:off x="110756" y="19334"/>
            <a:ext cx="2292295" cy="835758"/>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510"/>
                                        </p:tgtEl>
                                        <p:attrNameLst>
                                          <p:attrName>style.visibility</p:attrName>
                                        </p:attrNameLst>
                                      </p:cBhvr>
                                      <p:to>
                                        <p:strVal val="visible"/>
                                      </p:to>
                                    </p:set>
                                    <p:animEffect transition="in" filter="fade">
                                      <p:cBhvr>
                                        <p:cTn id="7" dur="500"/>
                                        <p:tgtEl>
                                          <p:spTgt spid="215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1510"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80506AAB-AAF3-473D-ABF1-8DBA8FB837F4}"/>
              </a:ext>
            </a:extLst>
          </p:cNvPr>
          <p:cNvSpPr>
            <a:spLocks noGrp="1" noChangeArrowheads="1"/>
          </p:cNvSpPr>
          <p:nvPr>
            <p:ph type="title"/>
          </p:nvPr>
        </p:nvSpPr>
        <p:spPr>
          <a:xfrm>
            <a:off x="408709" y="228600"/>
            <a:ext cx="3456709" cy="533400"/>
          </a:xfrm>
          <a:solidFill>
            <a:schemeClr val="accent4">
              <a:lumMod val="60000"/>
              <a:lumOff val="40000"/>
            </a:schemeClr>
          </a:solidFill>
        </p:spPr>
        <p:txBody>
          <a:bodyPr/>
          <a:lstStyle/>
          <a:p>
            <a:pPr algn="ctr" eaLnBrk="1" hangingPunct="1"/>
            <a:r>
              <a:rPr lang="en-US" altLang="en-US" sz="3200" b="1" dirty="0"/>
              <a:t>Odds ratio</a:t>
            </a:r>
          </a:p>
        </p:txBody>
      </p:sp>
      <p:graphicFrame>
        <p:nvGraphicFramePr>
          <p:cNvPr id="47153" name="Group 49">
            <a:extLst>
              <a:ext uri="{FF2B5EF4-FFF2-40B4-BE49-F238E27FC236}">
                <a16:creationId xmlns:a16="http://schemas.microsoft.com/office/drawing/2014/main" id="{F2D9CA82-1AE4-4028-9169-510D89662281}"/>
              </a:ext>
            </a:extLst>
          </p:cNvPr>
          <p:cNvGraphicFramePr>
            <a:graphicFrameLocks noGrp="1"/>
          </p:cNvGraphicFramePr>
          <p:nvPr>
            <p:ph idx="1"/>
            <p:extLst>
              <p:ext uri="{D42A27DB-BD31-4B8C-83A1-F6EECF244321}">
                <p14:modId xmlns:p14="http://schemas.microsoft.com/office/powerpoint/2010/main" val="1065955783"/>
              </p:ext>
            </p:extLst>
          </p:nvPr>
        </p:nvGraphicFramePr>
        <p:xfrm>
          <a:off x="3200400" y="914400"/>
          <a:ext cx="5257800" cy="2522745"/>
        </p:xfrm>
        <a:graphic>
          <a:graphicData uri="http://schemas.openxmlformats.org/drawingml/2006/table">
            <a:tbl>
              <a:tblPr/>
              <a:tblGrid>
                <a:gridCol w="1752600">
                  <a:extLst>
                    <a:ext uri="{9D8B030D-6E8A-4147-A177-3AD203B41FA5}">
                      <a16:colId xmlns:a16="http://schemas.microsoft.com/office/drawing/2014/main" val="20000"/>
                    </a:ext>
                  </a:extLst>
                </a:gridCol>
                <a:gridCol w="1752600">
                  <a:extLst>
                    <a:ext uri="{9D8B030D-6E8A-4147-A177-3AD203B41FA5}">
                      <a16:colId xmlns:a16="http://schemas.microsoft.com/office/drawing/2014/main" val="20001"/>
                    </a:ext>
                  </a:extLst>
                </a:gridCol>
                <a:gridCol w="1752600">
                  <a:extLst>
                    <a:ext uri="{9D8B030D-6E8A-4147-A177-3AD203B41FA5}">
                      <a16:colId xmlns:a16="http://schemas.microsoft.com/office/drawing/2014/main" val="20002"/>
                    </a:ext>
                  </a:extLst>
                </a:gridCol>
              </a:tblGrid>
              <a:tr h="94473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cs typeface="Arial" charset="0"/>
                        </a:rPr>
                        <a:t>Exposure to R/F</a:t>
                      </a:r>
                    </a:p>
                  </a:txBody>
                  <a:tcPr marT="45698" marB="4569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cs typeface="Arial" charset="0"/>
                        </a:rPr>
                        <a:t>cases</a:t>
                      </a:r>
                    </a:p>
                  </a:txBody>
                  <a:tcPr marT="45698" marB="456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cs typeface="Arial" charset="0"/>
                        </a:rPr>
                        <a:t>Controls</a:t>
                      </a:r>
                    </a:p>
                  </a:txBody>
                  <a:tcPr marT="45698" marB="4569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extLst>
                  <a:ext uri="{0D108BD9-81ED-4DB2-BD59-A6C34878D82A}">
                    <a16:rowId xmlns:a16="http://schemas.microsoft.com/office/drawing/2014/main" val="10000"/>
                  </a:ext>
                </a:extLst>
              </a:tr>
              <a:tr h="5477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cs typeface="Arial" charset="0"/>
                        </a:rPr>
                        <a:t>Present</a:t>
                      </a:r>
                    </a:p>
                  </a:txBody>
                  <a:tcPr marT="45698" marB="4569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cs typeface="Arial" charset="0"/>
                        </a:rPr>
                        <a:t>a</a:t>
                      </a:r>
                    </a:p>
                  </a:txBody>
                  <a:tcPr marT="45698" marB="456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cs typeface="Arial" charset="0"/>
                        </a:rPr>
                        <a:t>b</a:t>
                      </a:r>
                    </a:p>
                  </a:txBody>
                  <a:tcPr marT="45698" marB="4569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extLst>
                  <a:ext uri="{0D108BD9-81ED-4DB2-BD59-A6C34878D82A}">
                    <a16:rowId xmlns:a16="http://schemas.microsoft.com/office/drawing/2014/main" val="10001"/>
                  </a:ext>
                </a:extLst>
              </a:tr>
              <a:tr h="103007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cs typeface="Arial" charset="0"/>
                        </a:rPr>
                        <a:t>Absent</a:t>
                      </a:r>
                    </a:p>
                  </a:txBody>
                  <a:tcPr marT="45698" marB="4569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cs typeface="Arial" charset="0"/>
                        </a:rPr>
                        <a:t>c</a:t>
                      </a:r>
                    </a:p>
                  </a:txBody>
                  <a:tcPr marT="45698" marB="456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cs typeface="Arial" charset="0"/>
                        </a:rPr>
                        <a:t>d</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cs typeface="Arial" charset="0"/>
                      </a:endParaRPr>
                    </a:p>
                  </a:txBody>
                  <a:tcPr marT="45698" marB="4569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extLst>
                  <a:ext uri="{0D108BD9-81ED-4DB2-BD59-A6C34878D82A}">
                    <a16:rowId xmlns:a16="http://schemas.microsoft.com/office/drawing/2014/main" val="10002"/>
                  </a:ext>
                </a:extLst>
              </a:tr>
            </a:tbl>
          </a:graphicData>
        </a:graphic>
      </p:graphicFrame>
      <p:sp>
        <p:nvSpPr>
          <p:cNvPr id="21525" name="Text Box 50">
            <a:extLst>
              <a:ext uri="{FF2B5EF4-FFF2-40B4-BE49-F238E27FC236}">
                <a16:creationId xmlns:a16="http://schemas.microsoft.com/office/drawing/2014/main" id="{84BA7722-AFCE-48C3-B58B-663E7CBE3E87}"/>
              </a:ext>
            </a:extLst>
          </p:cNvPr>
          <p:cNvSpPr txBox="1">
            <a:spLocks noChangeArrowheads="1"/>
          </p:cNvSpPr>
          <p:nvPr/>
        </p:nvSpPr>
        <p:spPr bwMode="auto">
          <a:xfrm>
            <a:off x="2133600" y="3733801"/>
            <a:ext cx="7666038" cy="2678113"/>
          </a:xfrm>
          <a:prstGeom prst="rect">
            <a:avLst/>
          </a:prstGeom>
          <a:solidFill>
            <a:schemeClr val="accent4">
              <a:lumMod val="60000"/>
              <a:lumOff val="40000"/>
            </a:schemeClr>
          </a:solidFill>
          <a:ln w="9525">
            <a:noFill/>
            <a:miter lim="800000"/>
            <a:headEnd/>
            <a:tailEnd/>
          </a:ln>
        </p:spPr>
        <p:txBody>
          <a:bodyPr wrap="none">
            <a:spAutoFit/>
          </a:bodyPr>
          <a:lstStyle/>
          <a:p>
            <a:pPr>
              <a:defRPr/>
            </a:pPr>
            <a:r>
              <a:rPr lang="en-US" sz="2400" dirty="0">
                <a:latin typeface="Arial" charset="0"/>
              </a:rPr>
              <a:t>Odds of the cases being exposed to R/F    =   a / c </a:t>
            </a:r>
          </a:p>
          <a:p>
            <a:pPr>
              <a:defRPr/>
            </a:pPr>
            <a:r>
              <a:rPr lang="en-US" sz="2400" dirty="0">
                <a:latin typeface="Arial" charset="0"/>
              </a:rPr>
              <a:t>          </a:t>
            </a:r>
          </a:p>
          <a:p>
            <a:pPr>
              <a:defRPr/>
            </a:pPr>
            <a:r>
              <a:rPr lang="en-US" sz="2400" dirty="0">
                <a:latin typeface="Arial" charset="0"/>
              </a:rPr>
              <a:t>Odds of the controls being  exposed to the R/F  =  b / d</a:t>
            </a:r>
          </a:p>
          <a:p>
            <a:pPr>
              <a:defRPr/>
            </a:pPr>
            <a:endParaRPr lang="en-US" sz="2400" dirty="0">
              <a:latin typeface="Arial" charset="0"/>
            </a:endParaRPr>
          </a:p>
          <a:p>
            <a:pPr>
              <a:defRPr/>
            </a:pPr>
            <a:r>
              <a:rPr lang="en-US" sz="2400" dirty="0">
                <a:latin typeface="Arial" charset="0"/>
              </a:rPr>
              <a:t>			         a/c	      a x d         a d</a:t>
            </a:r>
          </a:p>
          <a:p>
            <a:pPr>
              <a:defRPr/>
            </a:pPr>
            <a:r>
              <a:rPr lang="en-US" sz="2400" dirty="0">
                <a:latin typeface="Arial" charset="0"/>
              </a:rPr>
              <a:t>Ratio of the two odds =    -----	=   -------   =    ----</a:t>
            </a:r>
          </a:p>
          <a:p>
            <a:pPr>
              <a:defRPr/>
            </a:pPr>
            <a:r>
              <a:rPr lang="en-US" sz="2400" dirty="0">
                <a:latin typeface="Arial" charset="0"/>
              </a:rPr>
              <a:t>    			         b/d	      c x b         c b</a:t>
            </a:r>
          </a:p>
        </p:txBody>
      </p:sp>
      <p:sp>
        <p:nvSpPr>
          <p:cNvPr id="23574" name="Slide Number Placeholder 6">
            <a:extLst>
              <a:ext uri="{FF2B5EF4-FFF2-40B4-BE49-F238E27FC236}">
                <a16:creationId xmlns:a16="http://schemas.microsoft.com/office/drawing/2014/main" id="{9B20A7C6-E84E-4693-8DED-D8A773BD5E9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9955BDC-72CF-4D69-ACEC-D0D751DFCCC8}" type="slidenum">
              <a:rPr lang="en-US" altLang="en-US" sz="1400"/>
              <a:pPr>
                <a:spcBef>
                  <a:spcPct val="0"/>
                </a:spcBef>
                <a:buFontTx/>
                <a:buNone/>
              </a:pPr>
              <a:t>19</a:t>
            </a:fld>
            <a:endParaRPr lang="en-US" altLang="en-US" sz="1400"/>
          </a:p>
        </p:txBody>
      </p:sp>
      <p:sp>
        <p:nvSpPr>
          <p:cNvPr id="2" name="Date Placeholder 1">
            <a:extLst>
              <a:ext uri="{FF2B5EF4-FFF2-40B4-BE49-F238E27FC236}">
                <a16:creationId xmlns:a16="http://schemas.microsoft.com/office/drawing/2014/main" id="{E574DBA9-7612-47A3-8DFE-B1DAB5CF0093}"/>
              </a:ext>
            </a:extLst>
          </p:cNvPr>
          <p:cNvSpPr>
            <a:spLocks noGrp="1"/>
          </p:cNvSpPr>
          <p:nvPr>
            <p:ph type="dt" sz="half" idx="10"/>
          </p:nvPr>
        </p:nvSpPr>
        <p:spPr/>
        <p:txBody>
          <a:bodyPr/>
          <a:lstStyle/>
          <a:p>
            <a:pPr>
              <a:defRPr/>
            </a:pPr>
            <a:fld id="{6630E6DC-9845-4B0F-8700-5C9C395C721E}" type="datetime8">
              <a:rPr lang="LID4096" smtClean="0"/>
              <a:t>02/03/2025 09:49</a:t>
            </a:fld>
            <a:endParaRPr lang="en-US"/>
          </a:p>
        </p:txBody>
      </p:sp>
      <p:pic>
        <p:nvPicPr>
          <p:cNvPr id="4" name="Picture 3">
            <a:extLst>
              <a:ext uri="{FF2B5EF4-FFF2-40B4-BE49-F238E27FC236}">
                <a16:creationId xmlns:a16="http://schemas.microsoft.com/office/drawing/2014/main" id="{73D177F2-8119-E007-D29E-03F5B8791372}"/>
              </a:ext>
            </a:extLst>
          </p:cNvPr>
          <p:cNvPicPr>
            <a:picLocks noChangeAspect="1"/>
          </p:cNvPicPr>
          <p:nvPr/>
        </p:nvPicPr>
        <p:blipFill>
          <a:blip r:embed="rId2"/>
          <a:stretch>
            <a:fillRect/>
          </a:stretch>
        </p:blipFill>
        <p:spPr>
          <a:xfrm>
            <a:off x="9899705" y="173665"/>
            <a:ext cx="2292295" cy="835758"/>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7153"/>
                                        </p:tgtEl>
                                        <p:attrNameLst>
                                          <p:attrName>style.visibility</p:attrName>
                                        </p:attrNameLst>
                                      </p:cBhvr>
                                      <p:to>
                                        <p:strVal val="visible"/>
                                      </p:to>
                                    </p:set>
                                    <p:animEffect transition="in" filter="fade">
                                      <p:cBhvr>
                                        <p:cTn id="7" dur="500"/>
                                        <p:tgtEl>
                                          <p:spTgt spid="4715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525"/>
                                        </p:tgtEl>
                                        <p:attrNameLst>
                                          <p:attrName>style.visibility</p:attrName>
                                        </p:attrNameLst>
                                      </p:cBhvr>
                                      <p:to>
                                        <p:strVal val="visible"/>
                                      </p:to>
                                    </p:set>
                                    <p:animEffect transition="in" filter="fade">
                                      <p:cBhvr>
                                        <p:cTn id="12" dur="500"/>
                                        <p:tgtEl>
                                          <p:spTgt spid="215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7D8EF-047A-99CA-CAE7-151A4B83BC5D}"/>
              </a:ext>
            </a:extLst>
          </p:cNvPr>
          <p:cNvSpPr>
            <a:spLocks noGrp="1"/>
          </p:cNvSpPr>
          <p:nvPr>
            <p:ph type="title"/>
          </p:nvPr>
        </p:nvSpPr>
        <p:spPr>
          <a:xfrm>
            <a:off x="831850" y="2195725"/>
            <a:ext cx="10515600" cy="1368688"/>
          </a:xfrm>
        </p:spPr>
        <p:txBody>
          <a:bodyPr/>
          <a:lstStyle/>
          <a:p>
            <a:pPr algn="ctr"/>
            <a:r>
              <a:rPr lang="en-US" sz="4800" b="1" dirty="0">
                <a:latin typeface="Times New Roman" panose="02020603050405020304" pitchFamily="18" charset="0"/>
                <a:cs typeface="Times New Roman" panose="02020603050405020304" pitchFamily="18" charset="0"/>
              </a:rPr>
              <a:t>Module: I  </a:t>
            </a:r>
            <a:r>
              <a:rPr lang="en-US" sz="4400" dirty="0">
                <a:latin typeface="Times New Roman" panose="02020603050405020304" pitchFamily="18" charset="0"/>
                <a:cs typeface="Times New Roman" panose="02020603050405020304" pitchFamily="18" charset="0"/>
              </a:rPr>
              <a:t>Otorhinolaryngology(ENT) </a:t>
            </a:r>
            <a:endParaRPr lang="en-PK" dirty="0">
              <a:latin typeface="Times New Roman" panose="02020603050405020304" pitchFamily="18" charset="0"/>
              <a:cs typeface="Times New Roman" panose="02020603050405020304" pitchFamily="18" charset="0"/>
            </a:endParaRPr>
          </a:p>
        </p:txBody>
      </p:sp>
      <p:sp>
        <p:nvSpPr>
          <p:cNvPr id="3" name="Text Placeholder 2">
            <a:extLst>
              <a:ext uri="{FF2B5EF4-FFF2-40B4-BE49-F238E27FC236}">
                <a16:creationId xmlns:a16="http://schemas.microsoft.com/office/drawing/2014/main" id="{31C7E52F-BD9F-734E-FEFD-95C8FAD74775}"/>
              </a:ext>
            </a:extLst>
          </p:cNvPr>
          <p:cNvSpPr>
            <a:spLocks noGrp="1"/>
          </p:cNvSpPr>
          <p:nvPr>
            <p:ph type="body" idx="1"/>
          </p:nvPr>
        </p:nvSpPr>
        <p:spPr>
          <a:xfrm>
            <a:off x="831850" y="4589463"/>
            <a:ext cx="10515600" cy="943589"/>
          </a:xfrm>
          <a:solidFill>
            <a:schemeClr val="accent4">
              <a:lumMod val="75000"/>
            </a:schemeClr>
          </a:solidFill>
        </p:spPr>
        <p:txBody>
          <a:bodyPr>
            <a:normAutofit/>
          </a:bodyPr>
          <a:lstStyle/>
          <a:p>
            <a:pPr algn="ctr"/>
            <a:r>
              <a:rPr lang="en-US" dirty="0">
                <a:solidFill>
                  <a:schemeClr val="tx1"/>
                </a:solidFill>
              </a:rPr>
              <a:t>Dr </a:t>
            </a:r>
            <a:r>
              <a:rPr lang="en-US" dirty="0" err="1">
                <a:solidFill>
                  <a:schemeClr val="tx1"/>
                </a:solidFill>
              </a:rPr>
              <a:t>Khola</a:t>
            </a:r>
            <a:r>
              <a:rPr lang="en-US" dirty="0">
                <a:solidFill>
                  <a:schemeClr val="tx1"/>
                </a:solidFill>
              </a:rPr>
              <a:t> Noreen </a:t>
            </a:r>
          </a:p>
          <a:p>
            <a:pPr algn="ctr"/>
            <a:r>
              <a:rPr lang="en-US" dirty="0">
                <a:solidFill>
                  <a:schemeClr val="tx1"/>
                </a:solidFill>
              </a:rPr>
              <a:t>Dr. Sana Bilal </a:t>
            </a:r>
          </a:p>
        </p:txBody>
      </p:sp>
      <p:sp>
        <p:nvSpPr>
          <p:cNvPr id="4" name="Date Placeholder 3">
            <a:extLst>
              <a:ext uri="{FF2B5EF4-FFF2-40B4-BE49-F238E27FC236}">
                <a16:creationId xmlns:a16="http://schemas.microsoft.com/office/drawing/2014/main" id="{13076571-C17A-04BA-48A3-C16BF967825B}"/>
              </a:ext>
            </a:extLst>
          </p:cNvPr>
          <p:cNvSpPr>
            <a:spLocks noGrp="1"/>
          </p:cNvSpPr>
          <p:nvPr>
            <p:ph type="dt" sz="half" idx="10"/>
          </p:nvPr>
        </p:nvSpPr>
        <p:spPr/>
        <p:txBody>
          <a:bodyPr/>
          <a:lstStyle/>
          <a:p>
            <a:fld id="{1138536A-AE53-4DF5-A725-AA22FAAFB839}" type="datetime8">
              <a:rPr lang="LID4096" smtClean="0"/>
              <a:t>02/03/2025 09:49</a:t>
            </a:fld>
            <a:endParaRPr lang="en-PK"/>
          </a:p>
        </p:txBody>
      </p:sp>
      <p:sp>
        <p:nvSpPr>
          <p:cNvPr id="6" name="Slide Number Placeholder 5">
            <a:extLst>
              <a:ext uri="{FF2B5EF4-FFF2-40B4-BE49-F238E27FC236}">
                <a16:creationId xmlns:a16="http://schemas.microsoft.com/office/drawing/2014/main" id="{0D37E50A-DC7F-C9F9-2E77-BC06D4BD7B5B}"/>
              </a:ext>
            </a:extLst>
          </p:cNvPr>
          <p:cNvSpPr>
            <a:spLocks noGrp="1"/>
          </p:cNvSpPr>
          <p:nvPr>
            <p:ph type="sldNum" sz="quarter" idx="12"/>
          </p:nvPr>
        </p:nvSpPr>
        <p:spPr/>
        <p:txBody>
          <a:bodyPr/>
          <a:lstStyle/>
          <a:p>
            <a:fld id="{1B4755D4-3B07-41F4-B0DC-D7FCF59F0F11}" type="slidenum">
              <a:rPr lang="en-PK" smtClean="0"/>
              <a:t>2</a:t>
            </a:fld>
            <a:endParaRPr lang="en-PK"/>
          </a:p>
        </p:txBody>
      </p:sp>
    </p:spTree>
    <p:extLst>
      <p:ext uri="{BB962C8B-B14F-4D97-AF65-F5344CB8AC3E}">
        <p14:creationId xmlns:p14="http://schemas.microsoft.com/office/powerpoint/2010/main" val="15106511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586" name="Rectangle 24585">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78" name="Title 1">
            <a:extLst>
              <a:ext uri="{FF2B5EF4-FFF2-40B4-BE49-F238E27FC236}">
                <a16:creationId xmlns:a16="http://schemas.microsoft.com/office/drawing/2014/main" id="{30AD6C5A-B1D0-4E77-9765-BB52C40BB555}"/>
              </a:ext>
            </a:extLst>
          </p:cNvPr>
          <p:cNvSpPr>
            <a:spLocks noGrp="1"/>
          </p:cNvSpPr>
          <p:nvPr>
            <p:ph type="title"/>
          </p:nvPr>
        </p:nvSpPr>
        <p:spPr>
          <a:xfrm>
            <a:off x="841248" y="256032"/>
            <a:ext cx="10506456" cy="1014984"/>
          </a:xfrm>
        </p:spPr>
        <p:txBody>
          <a:bodyPr anchor="b">
            <a:normAutofit/>
          </a:bodyPr>
          <a:lstStyle/>
          <a:p>
            <a:pPr algn="ctr"/>
            <a:r>
              <a:rPr lang="en-US" altLang="en-US" sz="3600" b="1" dirty="0"/>
              <a:t>Interpretation of Odd’s Ratio (OR) </a:t>
            </a:r>
            <a:endParaRPr lang="en-US" altLang="en-US" sz="3600" dirty="0"/>
          </a:p>
        </p:txBody>
      </p:sp>
      <p:sp>
        <p:nvSpPr>
          <p:cNvPr id="24588" name="Rectangle 24587">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4590" name="Rectangle 24589">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Date Placeholder 1">
            <a:extLst>
              <a:ext uri="{FF2B5EF4-FFF2-40B4-BE49-F238E27FC236}">
                <a16:creationId xmlns:a16="http://schemas.microsoft.com/office/drawing/2014/main" id="{CAF079F1-363B-4CC2-ADEF-A1E5E000782F}"/>
              </a:ext>
            </a:extLst>
          </p:cNvPr>
          <p:cNvSpPr>
            <a:spLocks noGrp="1"/>
          </p:cNvSpPr>
          <p:nvPr>
            <p:ph type="dt" sz="half" idx="10"/>
          </p:nvPr>
        </p:nvSpPr>
        <p:spPr>
          <a:xfrm>
            <a:off x="841248" y="6356350"/>
            <a:ext cx="2577503" cy="365125"/>
          </a:xfrm>
        </p:spPr>
        <p:txBody>
          <a:bodyPr>
            <a:normAutofit/>
          </a:bodyPr>
          <a:lstStyle/>
          <a:p>
            <a:pPr>
              <a:spcAft>
                <a:spcPts val="600"/>
              </a:spcAft>
            </a:pPr>
            <a:fld id="{713FC693-008E-4210-8302-A0C77CDC7859}" type="datetime8">
              <a:rPr lang="LID4096" smtClean="0">
                <a:solidFill>
                  <a:schemeClr val="tx1">
                    <a:lumMod val="50000"/>
                    <a:lumOff val="50000"/>
                  </a:schemeClr>
                </a:solidFill>
              </a:rPr>
              <a:t>02/03/2025 09:49</a:t>
            </a:fld>
            <a:endParaRPr lang="en-PK">
              <a:solidFill>
                <a:schemeClr val="tx1">
                  <a:lumMod val="50000"/>
                  <a:lumOff val="50000"/>
                </a:schemeClr>
              </a:solidFill>
            </a:endParaRPr>
          </a:p>
        </p:txBody>
      </p:sp>
      <p:sp>
        <p:nvSpPr>
          <p:cNvPr id="24580" name="Slide Number Placeholder 3">
            <a:extLst>
              <a:ext uri="{FF2B5EF4-FFF2-40B4-BE49-F238E27FC236}">
                <a16:creationId xmlns:a16="http://schemas.microsoft.com/office/drawing/2014/main" id="{931CCC3B-C1ED-49EE-92E6-E11A4346050F}"/>
              </a:ext>
            </a:extLst>
          </p:cNvPr>
          <p:cNvSpPr>
            <a:spLocks noGrp="1"/>
          </p:cNvSpPr>
          <p:nvPr>
            <p:ph type="sldNum" sz="quarter" idx="12"/>
          </p:nvPr>
        </p:nvSpPr>
        <p:spPr>
          <a:xfrm>
            <a:off x="8873254" y="6356350"/>
            <a:ext cx="2477498"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90000"/>
              </a:lnSpc>
              <a:spcBef>
                <a:spcPct val="0"/>
              </a:spcBef>
              <a:spcAft>
                <a:spcPts val="600"/>
              </a:spcAft>
              <a:buFontTx/>
              <a:buNone/>
            </a:pPr>
            <a:fld id="{B3B94703-F07D-4CAF-8A2A-3A8C6EBC7A9A}" type="slidenum">
              <a:rPr lang="en-US" altLang="en-US" sz="1800">
                <a:solidFill>
                  <a:schemeClr val="tx1">
                    <a:lumMod val="50000"/>
                    <a:lumOff val="50000"/>
                  </a:schemeClr>
                </a:solidFill>
              </a:rPr>
              <a:pPr>
                <a:lnSpc>
                  <a:spcPct val="90000"/>
                </a:lnSpc>
                <a:spcBef>
                  <a:spcPct val="0"/>
                </a:spcBef>
                <a:spcAft>
                  <a:spcPts val="600"/>
                </a:spcAft>
                <a:buFontTx/>
                <a:buNone/>
              </a:pPr>
              <a:t>20</a:t>
            </a:fld>
            <a:endParaRPr lang="en-US" altLang="en-US" sz="1800">
              <a:solidFill>
                <a:schemeClr val="tx1">
                  <a:lumMod val="50000"/>
                  <a:lumOff val="50000"/>
                </a:schemeClr>
              </a:solidFill>
            </a:endParaRPr>
          </a:p>
        </p:txBody>
      </p:sp>
      <p:graphicFrame>
        <p:nvGraphicFramePr>
          <p:cNvPr id="24583" name="Content Placeholder 2">
            <a:extLst>
              <a:ext uri="{FF2B5EF4-FFF2-40B4-BE49-F238E27FC236}">
                <a16:creationId xmlns:a16="http://schemas.microsoft.com/office/drawing/2014/main" id="{7A2EEBBD-9460-199E-628D-509FBF7A36A2}"/>
              </a:ext>
            </a:extLst>
          </p:cNvPr>
          <p:cNvGraphicFramePr>
            <a:graphicFrameLocks noGrp="1"/>
          </p:cNvGraphicFramePr>
          <p:nvPr>
            <p:ph idx="1"/>
            <p:extLst>
              <p:ext uri="{D42A27DB-BD31-4B8C-83A1-F6EECF244321}">
                <p14:modId xmlns:p14="http://schemas.microsoft.com/office/powerpoint/2010/main" val="2748526752"/>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extLst>
              <a:ext uri="{FF2B5EF4-FFF2-40B4-BE49-F238E27FC236}">
                <a16:creationId xmlns:a16="http://schemas.microsoft.com/office/drawing/2014/main" id="{6CFDB39D-390C-E645-FC10-A9F1AE5FDDC8}"/>
              </a:ext>
            </a:extLst>
          </p:cNvPr>
          <p:cNvPicPr>
            <a:picLocks noChangeAspect="1"/>
          </p:cNvPicPr>
          <p:nvPr/>
        </p:nvPicPr>
        <p:blipFill>
          <a:blip r:embed="rId7"/>
          <a:stretch>
            <a:fillRect/>
          </a:stretch>
        </p:blipFill>
        <p:spPr>
          <a:xfrm>
            <a:off x="9899705" y="173665"/>
            <a:ext cx="2292295" cy="835758"/>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583"/>
                                        </p:tgtEl>
                                        <p:attrNameLst>
                                          <p:attrName>style.visibility</p:attrName>
                                        </p:attrNameLst>
                                      </p:cBhvr>
                                      <p:to>
                                        <p:strVal val="visible"/>
                                      </p:to>
                                    </p:set>
                                    <p:animEffect transition="in" filter="fade">
                                      <p:cBhvr>
                                        <p:cTn id="7" dur="500"/>
                                        <p:tgtEl>
                                          <p:spTgt spid="245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4583"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530" name="Rectangle 2">
            <a:extLst>
              <a:ext uri="{FF2B5EF4-FFF2-40B4-BE49-F238E27FC236}">
                <a16:creationId xmlns:a16="http://schemas.microsoft.com/office/drawing/2014/main" id="{5FE20795-D8B9-4B7A-8EE6-9FC5D16615AF}"/>
              </a:ext>
            </a:extLst>
          </p:cNvPr>
          <p:cNvSpPr>
            <a:spLocks noGrp="1" noChangeArrowheads="1"/>
          </p:cNvSpPr>
          <p:nvPr>
            <p:ph type="title"/>
          </p:nvPr>
        </p:nvSpPr>
        <p:spPr>
          <a:xfrm>
            <a:off x="1371597" y="348865"/>
            <a:ext cx="10044023" cy="877729"/>
          </a:xfrm>
        </p:spPr>
        <p:txBody>
          <a:bodyPr anchor="ctr">
            <a:normAutofit/>
          </a:bodyPr>
          <a:lstStyle/>
          <a:p>
            <a:pPr algn="ctr" eaLnBrk="1" hangingPunct="1"/>
            <a:r>
              <a:rPr lang="en-US" altLang="en-US" b="1" dirty="0">
                <a:solidFill>
                  <a:srgbClr val="FFFFFF"/>
                </a:solidFill>
              </a:rPr>
              <a:t>Odds ratio</a:t>
            </a:r>
          </a:p>
        </p:txBody>
      </p:sp>
      <p:sp>
        <p:nvSpPr>
          <p:cNvPr id="22532" name="Slide Number Placeholder 5">
            <a:extLst>
              <a:ext uri="{FF2B5EF4-FFF2-40B4-BE49-F238E27FC236}">
                <a16:creationId xmlns:a16="http://schemas.microsoft.com/office/drawing/2014/main" id="{43E8D8CA-F806-4740-911B-06426C89D23D}"/>
              </a:ext>
            </a:extLst>
          </p:cNvPr>
          <p:cNvSpPr>
            <a:spLocks noGrp="1"/>
          </p:cNvSpPr>
          <p:nvPr>
            <p:ph type="sldNum" sz="quarter" idx="12"/>
          </p:nvPr>
        </p:nvSpPr>
        <p:spPr>
          <a:xfrm>
            <a:off x="11704320" y="6455664"/>
            <a:ext cx="448056"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ts val="600"/>
              </a:spcAft>
              <a:buFontTx/>
              <a:buNone/>
            </a:pPr>
            <a:fld id="{2A4768F2-0192-4652-8B7B-C8ABA9A106A3}" type="slidenum">
              <a:rPr lang="en-US" altLang="en-US" sz="1100">
                <a:solidFill>
                  <a:schemeClr val="tx1">
                    <a:lumMod val="50000"/>
                    <a:lumOff val="50000"/>
                  </a:schemeClr>
                </a:solidFill>
              </a:rPr>
              <a:pPr>
                <a:spcBef>
                  <a:spcPct val="0"/>
                </a:spcBef>
                <a:spcAft>
                  <a:spcPts val="600"/>
                </a:spcAft>
                <a:buFontTx/>
                <a:buNone/>
              </a:pPr>
              <a:t>21</a:t>
            </a:fld>
            <a:endParaRPr lang="en-US" altLang="en-US" sz="1100">
              <a:solidFill>
                <a:schemeClr val="tx1">
                  <a:lumMod val="50000"/>
                  <a:lumOff val="50000"/>
                </a:schemeClr>
              </a:solidFill>
            </a:endParaRPr>
          </a:p>
        </p:txBody>
      </p:sp>
      <p:graphicFrame>
        <p:nvGraphicFramePr>
          <p:cNvPr id="22534" name="Rectangle 3">
            <a:extLst>
              <a:ext uri="{FF2B5EF4-FFF2-40B4-BE49-F238E27FC236}">
                <a16:creationId xmlns:a16="http://schemas.microsoft.com/office/drawing/2014/main" id="{A870CC98-655E-4384-8839-AFB6C2ED5D37}"/>
              </a:ext>
            </a:extLst>
          </p:cNvPr>
          <p:cNvGraphicFramePr/>
          <p:nvPr>
            <p:extLst>
              <p:ext uri="{D42A27DB-BD31-4B8C-83A1-F6EECF244321}">
                <p14:modId xmlns:p14="http://schemas.microsoft.com/office/powerpoint/2010/main" val="4212398357"/>
              </p:ext>
            </p:extLst>
          </p:nvPr>
        </p:nvGraphicFramePr>
        <p:xfrm>
          <a:off x="632085" y="212032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Date Placeholder 1">
            <a:extLst>
              <a:ext uri="{FF2B5EF4-FFF2-40B4-BE49-F238E27FC236}">
                <a16:creationId xmlns:a16="http://schemas.microsoft.com/office/drawing/2014/main" id="{49B38CF3-F588-41EA-B4BC-2ACA07BE37DF}"/>
              </a:ext>
            </a:extLst>
          </p:cNvPr>
          <p:cNvSpPr>
            <a:spLocks noGrp="1"/>
          </p:cNvSpPr>
          <p:nvPr>
            <p:ph type="dt" sz="half" idx="10"/>
          </p:nvPr>
        </p:nvSpPr>
        <p:spPr/>
        <p:txBody>
          <a:bodyPr/>
          <a:lstStyle/>
          <a:p>
            <a:fld id="{8114A191-5CA6-4498-87CE-71B794D6F84F}" type="datetime8">
              <a:rPr lang="LID4096" smtClean="0"/>
              <a:t>02/03/2025 09:49</a:t>
            </a:fld>
            <a:endParaRPr lang="en-PK"/>
          </a:p>
        </p:txBody>
      </p:sp>
      <p:pic>
        <p:nvPicPr>
          <p:cNvPr id="4" name="Picture 3">
            <a:extLst>
              <a:ext uri="{FF2B5EF4-FFF2-40B4-BE49-F238E27FC236}">
                <a16:creationId xmlns:a16="http://schemas.microsoft.com/office/drawing/2014/main" id="{EA770871-6D46-9715-78B5-58267F55A80C}"/>
              </a:ext>
            </a:extLst>
          </p:cNvPr>
          <p:cNvPicPr>
            <a:picLocks noChangeAspect="1"/>
          </p:cNvPicPr>
          <p:nvPr/>
        </p:nvPicPr>
        <p:blipFill>
          <a:blip r:embed="rId7"/>
          <a:stretch>
            <a:fillRect/>
          </a:stretch>
        </p:blipFill>
        <p:spPr>
          <a:xfrm>
            <a:off x="7868133" y="212340"/>
            <a:ext cx="2292295" cy="841321"/>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534"/>
                                        </p:tgtEl>
                                        <p:attrNameLst>
                                          <p:attrName>style.visibility</p:attrName>
                                        </p:attrNameLst>
                                      </p:cBhvr>
                                      <p:to>
                                        <p:strVal val="visible"/>
                                      </p:to>
                                    </p:set>
                                    <p:animEffect transition="in" filter="fade">
                                      <p:cBhvr>
                                        <p:cTn id="7" dur="500"/>
                                        <p:tgtEl>
                                          <p:spTgt spid="225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2534" grpId="0">
        <p:bldAsOne/>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DBAFDF7D-AD9C-46E0-AACF-24556449FED4}"/>
              </a:ext>
            </a:extLst>
          </p:cNvPr>
          <p:cNvSpPr>
            <a:spLocks noGrp="1"/>
          </p:cNvSpPr>
          <p:nvPr>
            <p:ph type="title"/>
          </p:nvPr>
        </p:nvSpPr>
        <p:spPr>
          <a:solidFill>
            <a:schemeClr val="accent4">
              <a:lumMod val="60000"/>
              <a:lumOff val="40000"/>
            </a:schemeClr>
          </a:solidFill>
        </p:spPr>
        <p:txBody>
          <a:bodyPr>
            <a:normAutofit/>
          </a:bodyPr>
          <a:lstStyle/>
          <a:p>
            <a:r>
              <a:rPr lang="en-US" altLang="en-US" dirty="0"/>
              <a:t>Odds Ratio </a:t>
            </a:r>
          </a:p>
        </p:txBody>
      </p:sp>
      <p:graphicFrame>
        <p:nvGraphicFramePr>
          <p:cNvPr id="5" name="Content Placeholder 4">
            <a:extLst>
              <a:ext uri="{FF2B5EF4-FFF2-40B4-BE49-F238E27FC236}">
                <a16:creationId xmlns:a16="http://schemas.microsoft.com/office/drawing/2014/main" id="{C7095E19-3E19-4263-848C-2F929B6629B8}"/>
              </a:ext>
            </a:extLst>
          </p:cNvPr>
          <p:cNvGraphicFramePr>
            <a:graphicFrameLocks noGrp="1"/>
          </p:cNvGraphicFramePr>
          <p:nvPr>
            <p:ph idx="1"/>
            <p:extLst>
              <p:ext uri="{D42A27DB-BD31-4B8C-83A1-F6EECF244321}">
                <p14:modId xmlns:p14="http://schemas.microsoft.com/office/powerpoint/2010/main" val="2321581813"/>
              </p:ext>
            </p:extLst>
          </p:nvPr>
        </p:nvGraphicFramePr>
        <p:xfrm>
          <a:off x="838200" y="1825625"/>
          <a:ext cx="10515600" cy="4748542"/>
        </p:xfrm>
        <a:graphic>
          <a:graphicData uri="http://schemas.openxmlformats.org/drawingml/2006/table">
            <a:tbl>
              <a:tblPr firstRow="1" bandRow="1">
                <a:tableStyleId>{5940675A-B579-460E-94D1-54222C63F5DA}</a:tableStyleId>
              </a:tblPr>
              <a:tblGrid>
                <a:gridCol w="3505200">
                  <a:extLst>
                    <a:ext uri="{9D8B030D-6E8A-4147-A177-3AD203B41FA5}">
                      <a16:colId xmlns:a16="http://schemas.microsoft.com/office/drawing/2014/main" val="20000"/>
                    </a:ext>
                  </a:extLst>
                </a:gridCol>
                <a:gridCol w="3505200">
                  <a:extLst>
                    <a:ext uri="{9D8B030D-6E8A-4147-A177-3AD203B41FA5}">
                      <a16:colId xmlns:a16="http://schemas.microsoft.com/office/drawing/2014/main" val="20001"/>
                    </a:ext>
                  </a:extLst>
                </a:gridCol>
                <a:gridCol w="3505200">
                  <a:extLst>
                    <a:ext uri="{9D8B030D-6E8A-4147-A177-3AD203B41FA5}">
                      <a16:colId xmlns:a16="http://schemas.microsoft.com/office/drawing/2014/main" val="20002"/>
                    </a:ext>
                  </a:extLst>
                </a:gridCol>
              </a:tblGrid>
              <a:tr h="50009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cs typeface="Arial" charset="0"/>
                        </a:rPr>
                        <a:t>Use of Headphone</a:t>
                      </a:r>
                    </a:p>
                  </a:txBody>
                  <a:tcPr marT="45708" marB="45708"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cs typeface="Arial" charset="0"/>
                        </a:rPr>
                        <a:t>Cases</a:t>
                      </a:r>
                      <a:endParaRPr kumimoji="0" lang="en-US" sz="2400" b="0" i="0" u="none" strike="noStrike" cap="none" normalizeH="0" baseline="0" dirty="0">
                        <a:ln>
                          <a:noFill/>
                        </a:ln>
                        <a:solidFill>
                          <a:schemeClr val="tx1"/>
                        </a:solidFill>
                        <a:effectLst/>
                        <a:latin typeface="Arial" charset="0"/>
                        <a:cs typeface="Arial" charset="0"/>
                      </a:endParaRPr>
                    </a:p>
                  </a:txBody>
                  <a:tcPr marT="45708" marB="45708"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cs typeface="Arial" charset="0"/>
                        </a:rPr>
                        <a:t>Control </a:t>
                      </a:r>
                      <a:endParaRPr kumimoji="0" lang="en-US" sz="2400" b="0" i="0" u="none" strike="noStrike" cap="none" normalizeH="0" baseline="0" dirty="0">
                        <a:ln>
                          <a:noFill/>
                        </a:ln>
                        <a:solidFill>
                          <a:schemeClr val="tx1"/>
                        </a:solidFill>
                        <a:effectLst/>
                        <a:latin typeface="Arial" charset="0"/>
                        <a:cs typeface="Arial" charset="0"/>
                      </a:endParaRPr>
                    </a:p>
                  </a:txBody>
                  <a:tcPr marT="45708" marB="45708" horzOverflow="overflow"/>
                </a:tc>
                <a:extLst>
                  <a:ext uri="{0D108BD9-81ED-4DB2-BD59-A6C34878D82A}">
                    <a16:rowId xmlns:a16="http://schemas.microsoft.com/office/drawing/2014/main" val="10000"/>
                  </a:ext>
                </a:extLst>
              </a:tr>
              <a:tr h="45713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cs typeface="Arial" charset="0"/>
                        </a:rPr>
                        <a:t>Present </a:t>
                      </a:r>
                      <a:endParaRPr kumimoji="0" lang="en-US" sz="2400" b="0" i="0" u="none" strike="noStrike" cap="none" normalizeH="0" baseline="0" dirty="0">
                        <a:ln>
                          <a:noFill/>
                        </a:ln>
                        <a:solidFill>
                          <a:schemeClr val="tx1"/>
                        </a:solidFill>
                        <a:effectLst/>
                        <a:latin typeface="Arial" charset="0"/>
                        <a:cs typeface="Arial" charset="0"/>
                      </a:endParaRPr>
                    </a:p>
                  </a:txBody>
                  <a:tcPr marT="45708" marB="45708"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cs typeface="Arial" charset="0"/>
                        </a:rPr>
                        <a:t>(a) 300 </a:t>
                      </a:r>
                      <a:endParaRPr kumimoji="0" lang="en-US" sz="2400" b="0" i="0" u="none" strike="noStrike" cap="none" normalizeH="0" baseline="0" dirty="0">
                        <a:ln>
                          <a:noFill/>
                        </a:ln>
                        <a:solidFill>
                          <a:schemeClr val="tx1"/>
                        </a:solidFill>
                        <a:effectLst/>
                        <a:latin typeface="Arial" charset="0"/>
                        <a:cs typeface="Arial" charset="0"/>
                      </a:endParaRPr>
                    </a:p>
                  </a:txBody>
                  <a:tcPr marT="45708" marB="45708"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cs typeface="Arial" charset="0"/>
                        </a:rPr>
                        <a:t>(b)1000</a:t>
                      </a:r>
                      <a:endParaRPr kumimoji="0" lang="en-US" sz="2400" b="0" i="0" u="none" strike="noStrike" cap="none" normalizeH="0" baseline="0" dirty="0">
                        <a:ln>
                          <a:noFill/>
                        </a:ln>
                        <a:solidFill>
                          <a:schemeClr val="tx1"/>
                        </a:solidFill>
                        <a:effectLst/>
                        <a:latin typeface="Arial" charset="0"/>
                        <a:cs typeface="Arial" charset="0"/>
                      </a:endParaRPr>
                    </a:p>
                  </a:txBody>
                  <a:tcPr marT="45708" marB="45708" horzOverflow="overflow"/>
                </a:tc>
                <a:extLst>
                  <a:ext uri="{0D108BD9-81ED-4DB2-BD59-A6C34878D82A}">
                    <a16:rowId xmlns:a16="http://schemas.microsoft.com/office/drawing/2014/main" val="10001"/>
                  </a:ext>
                </a:extLst>
              </a:tr>
              <a:tr h="45713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cs typeface="Arial" charset="0"/>
                        </a:rPr>
                        <a:t>Not present </a:t>
                      </a:r>
                      <a:endParaRPr kumimoji="0" lang="en-US" sz="2400" b="0" i="0" u="none" strike="noStrike" cap="none" normalizeH="0" baseline="0" dirty="0">
                        <a:ln>
                          <a:noFill/>
                        </a:ln>
                        <a:solidFill>
                          <a:schemeClr val="tx1"/>
                        </a:solidFill>
                        <a:effectLst/>
                        <a:latin typeface="Arial" charset="0"/>
                        <a:cs typeface="Arial" charset="0"/>
                      </a:endParaRPr>
                    </a:p>
                  </a:txBody>
                  <a:tcPr marT="45708" marB="45708"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cs typeface="Arial" charset="0"/>
                        </a:rPr>
                        <a:t>(c) 700</a:t>
                      </a:r>
                      <a:endParaRPr kumimoji="0" lang="en-US" sz="2400" b="0" i="0" u="none" strike="noStrike" cap="none" normalizeH="0" baseline="0" dirty="0">
                        <a:ln>
                          <a:noFill/>
                        </a:ln>
                        <a:solidFill>
                          <a:schemeClr val="tx1"/>
                        </a:solidFill>
                        <a:effectLst/>
                        <a:latin typeface="Arial" charset="0"/>
                        <a:cs typeface="Arial" charset="0"/>
                      </a:endParaRPr>
                    </a:p>
                  </a:txBody>
                  <a:tcPr marT="45708" marB="45708"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cs typeface="Arial" charset="0"/>
                        </a:rPr>
                        <a:t>(d) 3000</a:t>
                      </a:r>
                      <a:endParaRPr kumimoji="0" lang="en-US" sz="2400" b="0" i="0" u="none" strike="noStrike" cap="none" normalizeH="0" baseline="0" dirty="0">
                        <a:ln>
                          <a:noFill/>
                        </a:ln>
                        <a:solidFill>
                          <a:schemeClr val="tx1"/>
                        </a:solidFill>
                        <a:effectLst/>
                        <a:latin typeface="Arial" charset="0"/>
                        <a:cs typeface="Arial" charset="0"/>
                      </a:endParaRPr>
                    </a:p>
                  </a:txBody>
                  <a:tcPr marT="45708" marB="45708" horzOverflow="overflow"/>
                </a:tc>
                <a:extLst>
                  <a:ext uri="{0D108BD9-81ED-4DB2-BD59-A6C34878D82A}">
                    <a16:rowId xmlns:a16="http://schemas.microsoft.com/office/drawing/2014/main" val="10002"/>
                  </a:ext>
                </a:extLst>
              </a:tr>
              <a:tr h="3334099">
                <a:tc gridSpan="3">
                  <a:txBody>
                    <a:bodyPr/>
                    <a:lstStyle/>
                    <a:p>
                      <a:pPr>
                        <a:defRPr/>
                      </a:pPr>
                      <a:r>
                        <a:rPr lang="en-US" sz="2000" dirty="0"/>
                        <a:t>Odds of the cases being exposed to R/F    =   a / c </a:t>
                      </a:r>
                    </a:p>
                    <a:p>
                      <a:pPr>
                        <a:defRPr/>
                      </a:pPr>
                      <a:r>
                        <a:rPr lang="en-US" sz="2000" dirty="0"/>
                        <a:t>          </a:t>
                      </a:r>
                    </a:p>
                    <a:p>
                      <a:pPr>
                        <a:defRPr/>
                      </a:pPr>
                      <a:r>
                        <a:rPr lang="en-US" sz="2000" dirty="0"/>
                        <a:t>Odds of the controls being  exposed to the R/F  =  b / d</a:t>
                      </a:r>
                    </a:p>
                    <a:p>
                      <a:pPr>
                        <a:defRPr/>
                      </a:pPr>
                      <a:endParaRPr lang="en-US" sz="2000" dirty="0"/>
                    </a:p>
                    <a:p>
                      <a:pPr>
                        <a:defRPr/>
                      </a:pPr>
                      <a:r>
                        <a:rPr lang="en-US" sz="2000" dirty="0"/>
                        <a:t>	</a:t>
                      </a:r>
                      <a:r>
                        <a:rPr lang="en-US" sz="2000" baseline="0" dirty="0"/>
                        <a:t>                     </a:t>
                      </a:r>
                      <a:r>
                        <a:rPr lang="en-US" sz="2000" dirty="0"/>
                        <a:t>        a/c	      a x d         a d      300 x 3000</a:t>
                      </a:r>
                    </a:p>
                    <a:p>
                      <a:pPr>
                        <a:defRPr/>
                      </a:pPr>
                      <a:r>
                        <a:rPr lang="en-US" sz="2000" dirty="0"/>
                        <a:t>Ratio of the two odds =    -----          =   --------  =    ----   =    ------</a:t>
                      </a:r>
                      <a:r>
                        <a:rPr lang="en-US" sz="2000" baseline="0" dirty="0"/>
                        <a:t>--------     =    1.28</a:t>
                      </a:r>
                      <a:endParaRPr lang="en-US" sz="2000" dirty="0"/>
                    </a:p>
                    <a:p>
                      <a:pPr>
                        <a:defRPr/>
                      </a:pPr>
                      <a:r>
                        <a:rPr lang="en-US" sz="2000" dirty="0"/>
                        <a:t>    		</a:t>
                      </a:r>
                      <a:r>
                        <a:rPr lang="en-US" sz="2000" baseline="0" dirty="0"/>
                        <a:t>             </a:t>
                      </a:r>
                      <a:r>
                        <a:rPr lang="en-US" sz="2000" dirty="0"/>
                        <a:t>b/d	      c x b         c b       1000 x 700</a:t>
                      </a:r>
                      <a:endParaRPr kumimoji="0" lang="en-US" sz="2000" b="0" i="0" u="none" strike="noStrike" cap="none" normalizeH="0" baseline="0" dirty="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rgbClr val="C00000"/>
                          </a:solidFill>
                          <a:effectLst/>
                          <a:latin typeface="Arial" charset="0"/>
                          <a:cs typeface="Arial" charset="0"/>
                        </a:rPr>
                        <a:t>Interpretation:</a:t>
                      </a:r>
                      <a:r>
                        <a:rPr kumimoji="0" lang="en-US" sz="2000" b="0" i="0" u="none" strike="noStrike" cap="none" normalizeH="0" baseline="0" dirty="0">
                          <a:ln>
                            <a:noFill/>
                          </a:ln>
                          <a:solidFill>
                            <a:schemeClr val="tx1"/>
                          </a:solidFill>
                          <a:effectLst/>
                          <a:latin typeface="Arial" charset="0"/>
                          <a:cs typeface="Arial" charset="0"/>
                        </a:rPr>
                        <a:t> those who use the frequent hand-free are at 1.28 times high risk of developing the early hearing loss as compared to those who do not frequently use the headphone. </a:t>
                      </a:r>
                      <a:r>
                        <a:rPr kumimoji="0" lang="en-US" sz="1200" b="0" i="0" u="none" strike="noStrike" cap="none" normalizeH="0" baseline="0" dirty="0">
                          <a:ln>
                            <a:noFill/>
                          </a:ln>
                          <a:solidFill>
                            <a:schemeClr val="tx1"/>
                          </a:solidFill>
                          <a:effectLst/>
                          <a:latin typeface="Arial" charset="0"/>
                          <a:cs typeface="Arial" charset="0"/>
                        </a:rPr>
                        <a:t>(who have 1 time risk of hearing loss)</a:t>
                      </a:r>
                    </a:p>
                  </a:txBody>
                  <a:tcPr marT="45698" marB="45698" horzOverflow="overflow">
                    <a:solidFill>
                      <a:schemeClr val="accent2">
                        <a:lumMod val="60000"/>
                        <a:lumOff val="40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cs typeface="Arial" charset="0"/>
                      </a:endParaRPr>
                    </a:p>
                  </a:txBody>
                  <a:tcPr marT="45710" marB="45710" horzOverflow="overflow"/>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cs typeface="Arial" charset="0"/>
                      </a:endParaRPr>
                    </a:p>
                  </a:txBody>
                  <a:tcPr marT="45710" marB="45710" horzOverflow="overflow"/>
                </a:tc>
                <a:extLst>
                  <a:ext uri="{0D108BD9-81ED-4DB2-BD59-A6C34878D82A}">
                    <a16:rowId xmlns:a16="http://schemas.microsoft.com/office/drawing/2014/main" val="10003"/>
                  </a:ext>
                </a:extLst>
              </a:tr>
            </a:tbl>
          </a:graphicData>
        </a:graphic>
      </p:graphicFrame>
      <p:sp>
        <p:nvSpPr>
          <p:cNvPr id="2" name="Date Placeholder 1">
            <a:extLst>
              <a:ext uri="{FF2B5EF4-FFF2-40B4-BE49-F238E27FC236}">
                <a16:creationId xmlns:a16="http://schemas.microsoft.com/office/drawing/2014/main" id="{016BD8DB-7EAE-4A92-A6A7-3DC4AC978A77}"/>
              </a:ext>
            </a:extLst>
          </p:cNvPr>
          <p:cNvSpPr>
            <a:spLocks noGrp="1"/>
          </p:cNvSpPr>
          <p:nvPr>
            <p:ph type="dt" sz="half" idx="10"/>
          </p:nvPr>
        </p:nvSpPr>
        <p:spPr/>
        <p:txBody>
          <a:bodyPr/>
          <a:lstStyle/>
          <a:p>
            <a:fld id="{DA65890B-615F-447A-B58D-A4B06BA21361}" type="datetime8">
              <a:rPr lang="LID4096" smtClean="0"/>
              <a:t>02/03/2025 09:49</a:t>
            </a:fld>
            <a:endParaRPr lang="en-PK"/>
          </a:p>
        </p:txBody>
      </p:sp>
      <p:sp>
        <p:nvSpPr>
          <p:cNvPr id="25623" name="Slide Number Placeholder 3">
            <a:extLst>
              <a:ext uri="{FF2B5EF4-FFF2-40B4-BE49-F238E27FC236}">
                <a16:creationId xmlns:a16="http://schemas.microsoft.com/office/drawing/2014/main" id="{335A0CF3-84A4-4EF8-86CD-D461B0C7069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468AD76E-BD51-4AC6-8257-8E963384B58D}" type="slidenum">
              <a:rPr lang="en-US" altLang="en-US" sz="1400" smtClean="0"/>
              <a:pPr>
                <a:spcBef>
                  <a:spcPct val="0"/>
                </a:spcBef>
                <a:buFontTx/>
                <a:buNone/>
              </a:pPr>
              <a:t>22</a:t>
            </a:fld>
            <a:endParaRPr lang="en-US" altLang="en-US" sz="1400"/>
          </a:p>
        </p:txBody>
      </p:sp>
      <p:pic>
        <p:nvPicPr>
          <p:cNvPr id="4" name="Picture 3">
            <a:extLst>
              <a:ext uri="{FF2B5EF4-FFF2-40B4-BE49-F238E27FC236}">
                <a16:creationId xmlns:a16="http://schemas.microsoft.com/office/drawing/2014/main" id="{3B8F3BCF-03C2-1289-82D2-2B0AAF4B9280}"/>
              </a:ext>
            </a:extLst>
          </p:cNvPr>
          <p:cNvPicPr>
            <a:picLocks noChangeAspect="1"/>
          </p:cNvPicPr>
          <p:nvPr/>
        </p:nvPicPr>
        <p:blipFill>
          <a:blip r:embed="rId2"/>
          <a:stretch>
            <a:fillRect/>
          </a:stretch>
        </p:blipFill>
        <p:spPr>
          <a:xfrm>
            <a:off x="7852465" y="504520"/>
            <a:ext cx="2292295" cy="835758"/>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8" name="Rectangle 137">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50" name="Title 1">
            <a:extLst>
              <a:ext uri="{FF2B5EF4-FFF2-40B4-BE49-F238E27FC236}">
                <a16:creationId xmlns:a16="http://schemas.microsoft.com/office/drawing/2014/main" id="{521744F5-EF9D-4475-99FE-2C3275402E0D}"/>
              </a:ext>
            </a:extLst>
          </p:cNvPr>
          <p:cNvSpPr>
            <a:spLocks noGrp="1"/>
          </p:cNvSpPr>
          <p:nvPr>
            <p:ph type="title"/>
          </p:nvPr>
        </p:nvSpPr>
        <p:spPr>
          <a:xfrm>
            <a:off x="-61140" y="640823"/>
            <a:ext cx="4114800" cy="5583148"/>
          </a:xfrm>
        </p:spPr>
        <p:txBody>
          <a:bodyPr anchor="ctr">
            <a:normAutofit/>
          </a:bodyPr>
          <a:lstStyle/>
          <a:p>
            <a:r>
              <a:rPr lang="en-US" altLang="en-US" sz="3600" b="1" dirty="0"/>
              <a:t>When to use case-control study design</a:t>
            </a:r>
          </a:p>
        </p:txBody>
      </p:sp>
      <p:sp>
        <p:nvSpPr>
          <p:cNvPr id="140"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52" name="Slide Number Placeholder 3">
            <a:extLst>
              <a:ext uri="{FF2B5EF4-FFF2-40B4-BE49-F238E27FC236}">
                <a16:creationId xmlns:a16="http://schemas.microsoft.com/office/drawing/2014/main" id="{CF64378E-B637-4566-9CB6-E0F56807759B}"/>
              </a:ext>
            </a:extLst>
          </p:cNvPr>
          <p:cNvSpPr>
            <a:spLocks noGrp="1"/>
          </p:cNvSpPr>
          <p:nvPr>
            <p:ph type="sldNum" sz="quarter" idx="12"/>
          </p:nvPr>
        </p:nvSpPr>
        <p:spPr>
          <a:xfrm>
            <a:off x="8610600" y="6356350"/>
            <a:ext cx="27432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90000"/>
              </a:lnSpc>
              <a:spcBef>
                <a:spcPct val="0"/>
              </a:spcBef>
              <a:spcAft>
                <a:spcPts val="600"/>
              </a:spcAft>
              <a:buFontTx/>
              <a:buNone/>
            </a:pPr>
            <a:fld id="{BDB29D6B-2CAA-4C59-B13E-73DD0BDC6D5A}" type="slidenum">
              <a:rPr lang="en-US" altLang="en-US" sz="1800"/>
              <a:pPr>
                <a:lnSpc>
                  <a:spcPct val="90000"/>
                </a:lnSpc>
                <a:spcBef>
                  <a:spcPct val="0"/>
                </a:spcBef>
                <a:spcAft>
                  <a:spcPts val="600"/>
                </a:spcAft>
                <a:buFontTx/>
                <a:buNone/>
              </a:pPr>
              <a:t>23</a:t>
            </a:fld>
            <a:endParaRPr lang="en-US" altLang="en-US" sz="1800"/>
          </a:p>
        </p:txBody>
      </p:sp>
      <p:graphicFrame>
        <p:nvGraphicFramePr>
          <p:cNvPr id="27654" name="Content Placeholder 2">
            <a:extLst>
              <a:ext uri="{FF2B5EF4-FFF2-40B4-BE49-F238E27FC236}">
                <a16:creationId xmlns:a16="http://schemas.microsoft.com/office/drawing/2014/main" id="{C9250176-9715-4348-921D-08B00C27D056}"/>
              </a:ext>
            </a:extLst>
          </p:cNvPr>
          <p:cNvGraphicFramePr>
            <a:graphicFrameLocks noGrp="1"/>
          </p:cNvGraphicFramePr>
          <p:nvPr>
            <p:ph idx="1"/>
            <p:extLst>
              <p:ext uri="{D42A27DB-BD31-4B8C-83A1-F6EECF244321}">
                <p14:modId xmlns:p14="http://schemas.microsoft.com/office/powerpoint/2010/main" val="2260576851"/>
              </p:ext>
            </p:extLst>
          </p:nvPr>
        </p:nvGraphicFramePr>
        <p:xfrm>
          <a:off x="4611441" y="257346"/>
          <a:ext cx="6937089" cy="59196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Date Placeholder 1">
            <a:extLst>
              <a:ext uri="{FF2B5EF4-FFF2-40B4-BE49-F238E27FC236}">
                <a16:creationId xmlns:a16="http://schemas.microsoft.com/office/drawing/2014/main" id="{E087BFDA-EBF0-4A92-A6F0-126EDEBA816A}"/>
              </a:ext>
            </a:extLst>
          </p:cNvPr>
          <p:cNvSpPr>
            <a:spLocks noGrp="1"/>
          </p:cNvSpPr>
          <p:nvPr>
            <p:ph type="dt" sz="half" idx="10"/>
          </p:nvPr>
        </p:nvSpPr>
        <p:spPr/>
        <p:txBody>
          <a:bodyPr/>
          <a:lstStyle/>
          <a:p>
            <a:fld id="{8E92A730-B28E-45AA-A4E6-957CF4F5E505}" type="datetime8">
              <a:rPr lang="LID4096" smtClean="0"/>
              <a:t>02/03/2025 09:49</a:t>
            </a:fld>
            <a:endParaRPr lang="en-PK"/>
          </a:p>
        </p:txBody>
      </p:sp>
      <p:pic>
        <p:nvPicPr>
          <p:cNvPr id="3" name="Picture 2">
            <a:extLst>
              <a:ext uri="{FF2B5EF4-FFF2-40B4-BE49-F238E27FC236}">
                <a16:creationId xmlns:a16="http://schemas.microsoft.com/office/drawing/2014/main" id="{8920B4D4-CC79-783D-6299-B10C2DC621C3}"/>
              </a:ext>
            </a:extLst>
          </p:cNvPr>
          <p:cNvPicPr>
            <a:picLocks noChangeAspect="1"/>
          </p:cNvPicPr>
          <p:nvPr/>
        </p:nvPicPr>
        <p:blipFill>
          <a:blip r:embed="rId7"/>
          <a:stretch>
            <a:fillRect/>
          </a:stretch>
        </p:blipFill>
        <p:spPr>
          <a:xfrm>
            <a:off x="750090" y="257346"/>
            <a:ext cx="2292295" cy="835758"/>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654"/>
                                        </p:tgtEl>
                                        <p:attrNameLst>
                                          <p:attrName>style.visibility</p:attrName>
                                        </p:attrNameLst>
                                      </p:cBhvr>
                                      <p:to>
                                        <p:strVal val="visible"/>
                                      </p:to>
                                    </p:set>
                                    <p:animEffect transition="in" filter="fade">
                                      <p:cBhvr>
                                        <p:cTn id="7" dur="500"/>
                                        <p:tgtEl>
                                          <p:spTgt spid="276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7654" grpId="0">
        <p:bldAsOne/>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060459-2929-5BA1-BD86-EC0565F5560B}"/>
              </a:ext>
            </a:extLst>
          </p:cNvPr>
          <p:cNvSpPr>
            <a:spLocks noGrp="1"/>
          </p:cNvSpPr>
          <p:nvPr>
            <p:ph type="title"/>
          </p:nvPr>
        </p:nvSpPr>
        <p:spPr/>
        <p:txBody>
          <a:bodyPr>
            <a:normAutofit/>
          </a:bodyPr>
          <a:lstStyle/>
          <a:p>
            <a:pPr algn="ctr"/>
            <a:r>
              <a:rPr lang="en-US" sz="3600" b="1" dirty="0"/>
              <a:t>Bias……A threat to strength of evidence </a:t>
            </a:r>
          </a:p>
        </p:txBody>
      </p:sp>
      <p:graphicFrame>
        <p:nvGraphicFramePr>
          <p:cNvPr id="8" name="Content Placeholder 2">
            <a:extLst>
              <a:ext uri="{FF2B5EF4-FFF2-40B4-BE49-F238E27FC236}">
                <a16:creationId xmlns:a16="http://schemas.microsoft.com/office/drawing/2014/main" id="{08E2DBF7-9E50-78E8-C7F7-EFF76B96E21F}"/>
              </a:ext>
            </a:extLst>
          </p:cNvPr>
          <p:cNvGraphicFramePr>
            <a:graphicFrameLocks noGrp="1"/>
          </p:cNvGraphicFramePr>
          <p:nvPr>
            <p:ph idx="1"/>
            <p:extLst>
              <p:ext uri="{D42A27DB-BD31-4B8C-83A1-F6EECF244321}">
                <p14:modId xmlns:p14="http://schemas.microsoft.com/office/powerpoint/2010/main" val="2367919805"/>
              </p:ext>
            </p:extLst>
          </p:nvPr>
        </p:nvGraphicFramePr>
        <p:xfrm>
          <a:off x="838200" y="1361440"/>
          <a:ext cx="10515600" cy="52222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73D689C4-FCF6-91A0-D4CA-5DB1B72CF250}"/>
              </a:ext>
            </a:extLst>
          </p:cNvPr>
          <p:cNvSpPr>
            <a:spLocks noGrp="1"/>
          </p:cNvSpPr>
          <p:nvPr>
            <p:ph type="dt" sz="half" idx="10"/>
          </p:nvPr>
        </p:nvSpPr>
        <p:spPr/>
        <p:txBody>
          <a:bodyPr/>
          <a:lstStyle/>
          <a:p>
            <a:fld id="{2DC3AF0C-9A1F-4CF8-B701-2E905551A593}" type="datetime8">
              <a:rPr lang="LID4096" smtClean="0"/>
              <a:t>02/03/2025 09:49</a:t>
            </a:fld>
            <a:endParaRPr lang="en-PK"/>
          </a:p>
        </p:txBody>
      </p:sp>
      <p:sp>
        <p:nvSpPr>
          <p:cNvPr id="6" name="Slide Number Placeholder 5">
            <a:extLst>
              <a:ext uri="{FF2B5EF4-FFF2-40B4-BE49-F238E27FC236}">
                <a16:creationId xmlns:a16="http://schemas.microsoft.com/office/drawing/2014/main" id="{4B3CFC17-84C1-32F6-170A-FCAEDBC1B666}"/>
              </a:ext>
            </a:extLst>
          </p:cNvPr>
          <p:cNvSpPr>
            <a:spLocks noGrp="1"/>
          </p:cNvSpPr>
          <p:nvPr>
            <p:ph type="sldNum" sz="quarter" idx="12"/>
          </p:nvPr>
        </p:nvSpPr>
        <p:spPr/>
        <p:txBody>
          <a:bodyPr/>
          <a:lstStyle/>
          <a:p>
            <a:fld id="{1B4755D4-3B07-41F4-B0DC-D7FCF59F0F11}" type="slidenum">
              <a:rPr lang="en-PK" smtClean="0"/>
              <a:t>24</a:t>
            </a:fld>
            <a:endParaRPr lang="en-PK"/>
          </a:p>
        </p:txBody>
      </p:sp>
      <p:pic>
        <p:nvPicPr>
          <p:cNvPr id="7" name="Picture 6">
            <a:extLst>
              <a:ext uri="{FF2B5EF4-FFF2-40B4-BE49-F238E27FC236}">
                <a16:creationId xmlns:a16="http://schemas.microsoft.com/office/drawing/2014/main" id="{B39D3CDD-97B6-1D91-4AF5-C5B2A42D366F}"/>
              </a:ext>
            </a:extLst>
          </p:cNvPr>
          <p:cNvPicPr>
            <a:picLocks noChangeAspect="1"/>
          </p:cNvPicPr>
          <p:nvPr/>
        </p:nvPicPr>
        <p:blipFill>
          <a:blip r:embed="rId7"/>
          <a:stretch>
            <a:fillRect/>
          </a:stretch>
        </p:blipFill>
        <p:spPr>
          <a:xfrm>
            <a:off x="9731530" y="171193"/>
            <a:ext cx="2292295" cy="835758"/>
          </a:xfrm>
          <a:prstGeom prst="rect">
            <a:avLst/>
          </a:prstGeom>
        </p:spPr>
      </p:pic>
    </p:spTree>
    <p:extLst>
      <p:ext uri="{BB962C8B-B14F-4D97-AF65-F5344CB8AC3E}">
        <p14:creationId xmlns:p14="http://schemas.microsoft.com/office/powerpoint/2010/main" val="15529824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681" name="Rectangle 28680">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83" name="Rectangle 28682">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85" name="Rectangle 28684">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87" name="Rectangle 28686">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CDDB2853-27BE-A5C4-45B0-73257E3433C0}"/>
              </a:ext>
            </a:extLst>
          </p:cNvPr>
          <p:cNvSpPr>
            <a:spLocks noGrp="1"/>
          </p:cNvSpPr>
          <p:nvPr>
            <p:ph type="title"/>
          </p:nvPr>
        </p:nvSpPr>
        <p:spPr>
          <a:xfrm>
            <a:off x="1371597" y="348865"/>
            <a:ext cx="10044023" cy="877729"/>
          </a:xfrm>
        </p:spPr>
        <p:txBody>
          <a:bodyPr vert="horz" lIns="91440" tIns="45720" rIns="91440" bIns="45720" rtlCol="0" anchor="ctr">
            <a:normAutofit/>
          </a:bodyPr>
          <a:lstStyle/>
          <a:p>
            <a:r>
              <a:rPr lang="en-US" altLang="en-US" sz="4000" b="1" kern="1200" dirty="0">
                <a:solidFill>
                  <a:srgbClr val="FFFFFF"/>
                </a:solidFill>
                <a:latin typeface="+mj-lt"/>
                <a:ea typeface="+mj-ea"/>
                <a:cs typeface="+mj-cs"/>
              </a:rPr>
              <a:t>Advantages of case-control Study</a:t>
            </a:r>
          </a:p>
        </p:txBody>
      </p:sp>
      <p:sp>
        <p:nvSpPr>
          <p:cNvPr id="5" name="Content Placeholder 4">
            <a:extLst>
              <a:ext uri="{FF2B5EF4-FFF2-40B4-BE49-F238E27FC236}">
                <a16:creationId xmlns:a16="http://schemas.microsoft.com/office/drawing/2014/main" id="{3CD816BF-8678-7120-2B65-43E25600EAE4}"/>
              </a:ext>
            </a:extLst>
          </p:cNvPr>
          <p:cNvSpPr>
            <a:spLocks/>
          </p:cNvSpPr>
          <p:nvPr/>
        </p:nvSpPr>
        <p:spPr>
          <a:xfrm>
            <a:off x="838200" y="1825625"/>
            <a:ext cx="10515600" cy="4351338"/>
          </a:xfrm>
          <a:prstGeom prst="rect">
            <a:avLst/>
          </a:prstGeom>
        </p:spPr>
        <p:txBody>
          <a:bodyPr/>
          <a:lstStyle/>
          <a:p>
            <a:endParaRPr lang="en-US" dirty="0"/>
          </a:p>
        </p:txBody>
      </p:sp>
      <p:sp>
        <p:nvSpPr>
          <p:cNvPr id="10243" name="Rectangle 3">
            <a:extLst>
              <a:ext uri="{FF2B5EF4-FFF2-40B4-BE49-F238E27FC236}">
                <a16:creationId xmlns:a16="http://schemas.microsoft.com/office/drawing/2014/main" id="{9FFAD177-F8E9-4860-980B-4950754CD0B4}"/>
              </a:ext>
            </a:extLst>
          </p:cNvPr>
          <p:cNvSpPr>
            <a:spLocks noChangeArrowheads="1"/>
          </p:cNvSpPr>
          <p:nvPr/>
        </p:nvSpPr>
        <p:spPr bwMode="auto">
          <a:xfrm>
            <a:off x="690879" y="2328948"/>
            <a:ext cx="10662921" cy="3672992"/>
          </a:xfrm>
          <a:prstGeom prst="rect">
            <a:avLst/>
          </a:prstGeom>
          <a:solidFill>
            <a:schemeClr val="bg1"/>
          </a:solidFill>
          <a:ln w="9525">
            <a:noFill/>
            <a:miter lim="800000"/>
            <a:headEnd/>
            <a:tailEnd/>
          </a:ln>
        </p:spPr>
        <p:txBody>
          <a:bodyPr/>
          <a:lstStyle/>
          <a:p>
            <a:pPr marL="505968" indent="-505968" defTabSz="758952">
              <a:spcBef>
                <a:spcPct val="20000"/>
              </a:spcBef>
              <a:buFontTx/>
              <a:buAutoNum type="arabicPeriod"/>
              <a:defRPr/>
            </a:pPr>
            <a:r>
              <a:rPr lang="en-US" sz="2400" kern="1200" dirty="0">
                <a:solidFill>
                  <a:schemeClr val="tx1"/>
                </a:solidFill>
              </a:rPr>
              <a:t>Well suited to the study of rare diseases </a:t>
            </a:r>
          </a:p>
          <a:p>
            <a:pPr marL="505968" indent="-505968" defTabSz="758952">
              <a:spcBef>
                <a:spcPct val="20000"/>
              </a:spcBef>
              <a:buFontTx/>
              <a:buAutoNum type="arabicPeriod"/>
              <a:defRPr/>
            </a:pPr>
            <a:r>
              <a:rPr lang="en-US" sz="2400" kern="1200" dirty="0">
                <a:solidFill>
                  <a:schemeClr val="tx1"/>
                </a:solidFill>
              </a:rPr>
              <a:t>Relatively quick to conduct.</a:t>
            </a:r>
          </a:p>
          <a:p>
            <a:pPr marL="505968" indent="-505968" defTabSz="758952">
              <a:spcBef>
                <a:spcPct val="20000"/>
              </a:spcBef>
              <a:defRPr/>
            </a:pPr>
            <a:r>
              <a:rPr lang="en-US" sz="2400" kern="1200" dirty="0">
                <a:solidFill>
                  <a:schemeClr val="tx1"/>
                </a:solidFill>
                <a:cs typeface="Times New Roman" charset="0"/>
              </a:rPr>
              <a:t>3.	</a:t>
            </a:r>
            <a:r>
              <a:rPr lang="en-US" sz="2400" kern="1200" dirty="0">
                <a:solidFill>
                  <a:schemeClr val="tx1"/>
                </a:solidFill>
              </a:rPr>
              <a:t>Relatively inexpensive.</a:t>
            </a:r>
          </a:p>
          <a:p>
            <a:pPr marL="505968" indent="-505968" defTabSz="758952">
              <a:spcBef>
                <a:spcPct val="20000"/>
              </a:spcBef>
              <a:defRPr/>
            </a:pPr>
            <a:r>
              <a:rPr lang="en-US" sz="2400" kern="1200" dirty="0">
                <a:solidFill>
                  <a:schemeClr val="tx1"/>
                </a:solidFill>
                <a:cs typeface="Times New Roman" charset="0"/>
              </a:rPr>
              <a:t>4.	</a:t>
            </a:r>
            <a:r>
              <a:rPr lang="en-US" sz="2400" kern="1200" dirty="0">
                <a:solidFill>
                  <a:schemeClr val="tx1"/>
                </a:solidFill>
              </a:rPr>
              <a:t>Requires comparatively fewer subjects.</a:t>
            </a:r>
          </a:p>
          <a:p>
            <a:pPr marL="505968" indent="-505968" defTabSz="758952">
              <a:spcBef>
                <a:spcPct val="20000"/>
              </a:spcBef>
              <a:defRPr/>
            </a:pPr>
            <a:r>
              <a:rPr lang="en-US" sz="2400" kern="1200" dirty="0">
                <a:solidFill>
                  <a:schemeClr val="tx1"/>
                </a:solidFill>
                <a:cs typeface="Times New Roman" charset="0"/>
              </a:rPr>
              <a:t>5.	</a:t>
            </a:r>
            <a:r>
              <a:rPr lang="en-US" sz="2400" kern="1200" dirty="0">
                <a:solidFill>
                  <a:schemeClr val="tx1"/>
                </a:solidFill>
              </a:rPr>
              <a:t>Existing records can occasionally be used.</a:t>
            </a:r>
          </a:p>
          <a:p>
            <a:pPr marL="505968" indent="-505968" defTabSz="758952">
              <a:spcBef>
                <a:spcPct val="20000"/>
              </a:spcBef>
              <a:defRPr/>
            </a:pPr>
            <a:r>
              <a:rPr lang="en-US" sz="2400" kern="1200" dirty="0">
                <a:solidFill>
                  <a:schemeClr val="tx1"/>
                </a:solidFill>
                <a:cs typeface="Times New Roman" charset="0"/>
              </a:rPr>
              <a:t>6.	</a:t>
            </a:r>
            <a:r>
              <a:rPr lang="en-US" sz="2400" kern="1200" dirty="0">
                <a:solidFill>
                  <a:schemeClr val="tx1"/>
                </a:solidFill>
              </a:rPr>
              <a:t>No risk to subjects / less ethical problems </a:t>
            </a:r>
          </a:p>
          <a:p>
            <a:pPr marL="505968" indent="-505968" defTabSz="758952">
              <a:spcBef>
                <a:spcPct val="20000"/>
              </a:spcBef>
              <a:defRPr/>
            </a:pPr>
            <a:r>
              <a:rPr lang="en-US" sz="2400" kern="1200" dirty="0">
                <a:solidFill>
                  <a:schemeClr val="tx1"/>
                </a:solidFill>
                <a:cs typeface="Times New Roman" charset="0"/>
              </a:rPr>
              <a:t>7.	</a:t>
            </a:r>
            <a:r>
              <a:rPr lang="en-US" sz="2400" kern="1200" dirty="0">
                <a:solidFill>
                  <a:schemeClr val="tx1"/>
                </a:solidFill>
              </a:rPr>
              <a:t>It allows to study multiple potential causes of a disease</a:t>
            </a:r>
            <a:endParaRPr lang="en-US" sz="2400" dirty="0"/>
          </a:p>
        </p:txBody>
      </p:sp>
      <p:sp>
        <p:nvSpPr>
          <p:cNvPr id="2" name="Date Placeholder 1">
            <a:extLst>
              <a:ext uri="{FF2B5EF4-FFF2-40B4-BE49-F238E27FC236}">
                <a16:creationId xmlns:a16="http://schemas.microsoft.com/office/drawing/2014/main" id="{C665AEFD-C09A-4091-9002-5E0B3B5FF53E}"/>
              </a:ext>
            </a:extLst>
          </p:cNvPr>
          <p:cNvSpPr>
            <a:spLocks/>
          </p:cNvSpPr>
          <p:nvPr/>
        </p:nvSpPr>
        <p:spPr>
          <a:xfrm>
            <a:off x="1738376" y="6001940"/>
            <a:ext cx="2279788" cy="303444"/>
          </a:xfrm>
          <a:prstGeom prst="rect">
            <a:avLst/>
          </a:prstGeom>
        </p:spPr>
        <p:txBody>
          <a:bodyPr/>
          <a:lstStyle/>
          <a:p>
            <a:pPr defTabSz="758952">
              <a:spcAft>
                <a:spcPts val="600"/>
              </a:spcAft>
            </a:pPr>
            <a:fld id="{9B8B80F9-D33E-423F-B4B8-523ED1697182}" type="datetime8">
              <a:rPr lang="LID4096" sz="1494" kern="1200" smtClean="0">
                <a:solidFill>
                  <a:schemeClr val="tx1"/>
                </a:solidFill>
                <a:latin typeface="+mn-lt"/>
                <a:ea typeface="+mn-ea"/>
                <a:cs typeface="+mn-cs"/>
              </a:rPr>
              <a:pPr defTabSz="758952">
                <a:spcAft>
                  <a:spcPts val="600"/>
                </a:spcAft>
              </a:pPr>
              <a:t>02/03/2025 09:30</a:t>
            </a:fld>
            <a:endParaRPr lang="en-PK"/>
          </a:p>
        </p:txBody>
      </p:sp>
      <p:sp>
        <p:nvSpPr>
          <p:cNvPr id="3" name="Footer Placeholder 2">
            <a:extLst>
              <a:ext uri="{FF2B5EF4-FFF2-40B4-BE49-F238E27FC236}">
                <a16:creationId xmlns:a16="http://schemas.microsoft.com/office/drawing/2014/main" id="{DECE51D2-3D29-4E57-9D32-433F37D4DEBD}"/>
              </a:ext>
            </a:extLst>
          </p:cNvPr>
          <p:cNvSpPr>
            <a:spLocks/>
          </p:cNvSpPr>
          <p:nvPr/>
        </p:nvSpPr>
        <p:spPr>
          <a:xfrm>
            <a:off x="4398129" y="6001940"/>
            <a:ext cx="3419682" cy="303444"/>
          </a:xfrm>
          <a:prstGeom prst="rect">
            <a:avLst/>
          </a:prstGeom>
        </p:spPr>
        <p:txBody>
          <a:bodyPr/>
          <a:lstStyle/>
          <a:p>
            <a:pPr defTabSz="758952">
              <a:spcAft>
                <a:spcPts val="600"/>
              </a:spcAft>
            </a:pPr>
            <a:r>
              <a:rPr lang="en-US" sz="1494" kern="1200">
                <a:solidFill>
                  <a:schemeClr val="tx1"/>
                </a:solidFill>
                <a:latin typeface="+mn-lt"/>
                <a:ea typeface="+mn-ea"/>
                <a:cs typeface="+mn-cs"/>
              </a:rPr>
              <a:t>prof arshad sabir  2024</a:t>
            </a:r>
            <a:endParaRPr lang="en-PK"/>
          </a:p>
        </p:txBody>
      </p:sp>
      <p:sp>
        <p:nvSpPr>
          <p:cNvPr id="28676" name="Slide Number Placeholder 5">
            <a:extLst>
              <a:ext uri="{FF2B5EF4-FFF2-40B4-BE49-F238E27FC236}">
                <a16:creationId xmlns:a16="http://schemas.microsoft.com/office/drawing/2014/main" id="{89997A42-5A73-4036-B633-1AD7FFBCC12F}"/>
              </a:ext>
            </a:extLst>
          </p:cNvPr>
          <p:cNvSpPr>
            <a:spLocks/>
          </p:cNvSpPr>
          <p:nvPr/>
        </p:nvSpPr>
        <p:spPr>
          <a:xfrm>
            <a:off x="8197776" y="6001940"/>
            <a:ext cx="2279788" cy="30344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758952">
              <a:spcBef>
                <a:spcPct val="0"/>
              </a:spcBef>
              <a:spcAft>
                <a:spcPts val="600"/>
              </a:spcAft>
              <a:buNone/>
            </a:pPr>
            <a:fld id="{8ECDA106-EA92-4448-B73F-72B90E09D3A4}" type="slidenum">
              <a:rPr lang="en-US" altLang="en-US" sz="1162" kern="1200" smtClean="0">
                <a:solidFill>
                  <a:schemeClr val="tx1"/>
                </a:solidFill>
                <a:latin typeface="Arial" panose="020B0604020202020204" pitchFamily="34" charset="0"/>
                <a:ea typeface="+mn-ea"/>
                <a:cs typeface="+mn-cs"/>
              </a:rPr>
              <a:pPr defTabSz="758952">
                <a:spcBef>
                  <a:spcPct val="0"/>
                </a:spcBef>
                <a:spcAft>
                  <a:spcPts val="600"/>
                </a:spcAft>
                <a:buNone/>
              </a:pPr>
              <a:t>25</a:t>
            </a:fld>
            <a:endParaRPr lang="en-US" altLang="en-US" sz="1400"/>
          </a:p>
        </p:txBody>
      </p:sp>
      <p:pic>
        <p:nvPicPr>
          <p:cNvPr id="8" name="Picture 7">
            <a:extLst>
              <a:ext uri="{FF2B5EF4-FFF2-40B4-BE49-F238E27FC236}">
                <a16:creationId xmlns:a16="http://schemas.microsoft.com/office/drawing/2014/main" id="{E267B44E-F097-A7B2-C9C8-1242428B300C}"/>
              </a:ext>
            </a:extLst>
          </p:cNvPr>
          <p:cNvPicPr>
            <a:picLocks noChangeAspect="1"/>
          </p:cNvPicPr>
          <p:nvPr/>
        </p:nvPicPr>
        <p:blipFill>
          <a:blip r:embed="rId2"/>
          <a:stretch>
            <a:fillRect/>
          </a:stretch>
        </p:blipFill>
        <p:spPr>
          <a:xfrm>
            <a:off x="8857770" y="263158"/>
            <a:ext cx="2292295" cy="835758"/>
          </a:xfrm>
          <a:prstGeom prst="rect">
            <a:avLst/>
          </a:prstGeom>
        </p:spPr>
      </p:pic>
      <p:sp>
        <p:nvSpPr>
          <p:cNvPr id="6" name="Date Placeholder 5">
            <a:extLst>
              <a:ext uri="{FF2B5EF4-FFF2-40B4-BE49-F238E27FC236}">
                <a16:creationId xmlns:a16="http://schemas.microsoft.com/office/drawing/2014/main" id="{C51FC19E-4F35-4A21-F2A5-FE94A7EA7FD8}"/>
              </a:ext>
            </a:extLst>
          </p:cNvPr>
          <p:cNvSpPr>
            <a:spLocks noGrp="1"/>
          </p:cNvSpPr>
          <p:nvPr>
            <p:ph type="dt" sz="half" idx="10"/>
          </p:nvPr>
        </p:nvSpPr>
        <p:spPr/>
        <p:txBody>
          <a:bodyPr/>
          <a:lstStyle/>
          <a:p>
            <a:fld id="{2EB025BF-BA74-49EE-BC1A-7BD7ADBCEC0F}" type="datetime8">
              <a:rPr lang="LID4096" smtClean="0"/>
              <a:t>02/03/2025 09:49</a:t>
            </a:fld>
            <a:endParaRPr lang="en-PK"/>
          </a:p>
        </p:txBody>
      </p:sp>
      <p:sp>
        <p:nvSpPr>
          <p:cNvPr id="7" name="Slide Number Placeholder 6">
            <a:extLst>
              <a:ext uri="{FF2B5EF4-FFF2-40B4-BE49-F238E27FC236}">
                <a16:creationId xmlns:a16="http://schemas.microsoft.com/office/drawing/2014/main" id="{1E456878-1AE9-E931-7E7F-D28C0E6938CF}"/>
              </a:ext>
            </a:extLst>
          </p:cNvPr>
          <p:cNvSpPr>
            <a:spLocks noGrp="1"/>
          </p:cNvSpPr>
          <p:nvPr>
            <p:ph type="sldNum" sz="quarter" idx="12"/>
          </p:nvPr>
        </p:nvSpPr>
        <p:spPr/>
        <p:txBody>
          <a:bodyPr/>
          <a:lstStyle/>
          <a:p>
            <a:fld id="{1B4755D4-3B07-41F4-B0DC-D7FCF59F0F11}" type="slidenum">
              <a:rPr lang="en-PK" smtClean="0"/>
              <a:t>25</a:t>
            </a:fld>
            <a:endParaRPr lang="en-PK"/>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slide(fromBottom)">
                                      <p:cBhvr>
                                        <p:cTn id="7" dur="500"/>
                                        <p:tgtEl>
                                          <p:spTgt spid="1024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0243">
                                            <p:txEl>
                                              <p:pRg st="1" end="1"/>
                                            </p:txEl>
                                          </p:spTgt>
                                        </p:tgtEl>
                                        <p:attrNameLst>
                                          <p:attrName>style.visibility</p:attrName>
                                        </p:attrNameLst>
                                      </p:cBhvr>
                                      <p:to>
                                        <p:strVal val="visible"/>
                                      </p:to>
                                    </p:set>
                                    <p:animEffect transition="in" filter="slide(fromBottom)">
                                      <p:cBhvr>
                                        <p:cTn id="12" dur="500"/>
                                        <p:tgtEl>
                                          <p:spTgt spid="1024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0243">
                                            <p:txEl>
                                              <p:pRg st="2" end="2"/>
                                            </p:txEl>
                                          </p:spTgt>
                                        </p:tgtEl>
                                        <p:attrNameLst>
                                          <p:attrName>style.visibility</p:attrName>
                                        </p:attrNameLst>
                                      </p:cBhvr>
                                      <p:to>
                                        <p:strVal val="visible"/>
                                      </p:to>
                                    </p:set>
                                    <p:animEffect transition="in" filter="slide(fromBottom)">
                                      <p:cBhvr>
                                        <p:cTn id="17" dur="500"/>
                                        <p:tgtEl>
                                          <p:spTgt spid="1024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10243">
                                            <p:txEl>
                                              <p:pRg st="3" end="3"/>
                                            </p:txEl>
                                          </p:spTgt>
                                        </p:tgtEl>
                                        <p:attrNameLst>
                                          <p:attrName>style.visibility</p:attrName>
                                        </p:attrNameLst>
                                      </p:cBhvr>
                                      <p:to>
                                        <p:strVal val="visible"/>
                                      </p:to>
                                    </p:set>
                                    <p:animEffect transition="in" filter="slide(fromBottom)">
                                      <p:cBhvr>
                                        <p:cTn id="22" dur="500"/>
                                        <p:tgtEl>
                                          <p:spTgt spid="1024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10243">
                                            <p:txEl>
                                              <p:pRg st="4" end="4"/>
                                            </p:txEl>
                                          </p:spTgt>
                                        </p:tgtEl>
                                        <p:attrNameLst>
                                          <p:attrName>style.visibility</p:attrName>
                                        </p:attrNameLst>
                                      </p:cBhvr>
                                      <p:to>
                                        <p:strVal val="visible"/>
                                      </p:to>
                                    </p:set>
                                    <p:animEffect transition="in" filter="slide(fromBottom)">
                                      <p:cBhvr>
                                        <p:cTn id="27" dur="500"/>
                                        <p:tgtEl>
                                          <p:spTgt spid="1024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10243">
                                            <p:txEl>
                                              <p:pRg st="5" end="5"/>
                                            </p:txEl>
                                          </p:spTgt>
                                        </p:tgtEl>
                                        <p:attrNameLst>
                                          <p:attrName>style.visibility</p:attrName>
                                        </p:attrNameLst>
                                      </p:cBhvr>
                                      <p:to>
                                        <p:strVal val="visible"/>
                                      </p:to>
                                    </p:set>
                                    <p:animEffect transition="in" filter="slide(fromBottom)">
                                      <p:cBhvr>
                                        <p:cTn id="32" dur="500"/>
                                        <p:tgtEl>
                                          <p:spTgt spid="10243">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10243">
                                            <p:txEl>
                                              <p:pRg st="6" end="6"/>
                                            </p:txEl>
                                          </p:spTgt>
                                        </p:tgtEl>
                                        <p:attrNameLst>
                                          <p:attrName>style.visibility</p:attrName>
                                        </p:attrNameLst>
                                      </p:cBhvr>
                                      <p:to>
                                        <p:strVal val="visible"/>
                                      </p:to>
                                    </p:set>
                                    <p:animEffect transition="in" filter="slide(fromBottom)">
                                      <p:cBhvr>
                                        <p:cTn id="37" dur="500"/>
                                        <p:tgtEl>
                                          <p:spTgt spid="1024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D0921B80-1E1A-4DFC-AA47-44318F60F89D}"/>
              </a:ext>
            </a:extLst>
          </p:cNvPr>
          <p:cNvSpPr>
            <a:spLocks noChangeArrowheads="1"/>
          </p:cNvSpPr>
          <p:nvPr/>
        </p:nvSpPr>
        <p:spPr bwMode="auto">
          <a:xfrm>
            <a:off x="2209800" y="609600"/>
            <a:ext cx="8001000" cy="609600"/>
          </a:xfrm>
          <a:prstGeom prst="rect">
            <a:avLst/>
          </a:prstGeom>
          <a:solidFill>
            <a:schemeClr val="accent2"/>
          </a:solidFill>
          <a:ln>
            <a:noFill/>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3600" dirty="0">
                <a:cs typeface="Arial" panose="020B0604020202020204" pitchFamily="34" charset="0"/>
              </a:rPr>
              <a:t>Disadvantages of case-control study</a:t>
            </a:r>
            <a:endParaRPr lang="en-US" altLang="en-US" sz="4400" dirty="0">
              <a:cs typeface="Arial" panose="020B0604020202020204" pitchFamily="34" charset="0"/>
            </a:endParaRPr>
          </a:p>
        </p:txBody>
      </p:sp>
      <p:sp>
        <p:nvSpPr>
          <p:cNvPr id="24579" name="Rectangle 3">
            <a:extLst>
              <a:ext uri="{FF2B5EF4-FFF2-40B4-BE49-F238E27FC236}">
                <a16:creationId xmlns:a16="http://schemas.microsoft.com/office/drawing/2014/main" id="{AC5C382A-042D-462B-BC8B-7F54C8EE6807}"/>
              </a:ext>
            </a:extLst>
          </p:cNvPr>
          <p:cNvSpPr>
            <a:spLocks noChangeArrowheads="1"/>
          </p:cNvSpPr>
          <p:nvPr/>
        </p:nvSpPr>
        <p:spPr bwMode="auto">
          <a:xfrm>
            <a:off x="2209800" y="1752600"/>
            <a:ext cx="7848600" cy="4495800"/>
          </a:xfrm>
          <a:prstGeom prst="rect">
            <a:avLst/>
          </a:prstGeom>
          <a:solidFill>
            <a:schemeClr val="bg1"/>
          </a:solidFill>
          <a:ln w="9525">
            <a:noFill/>
            <a:miter lim="800000"/>
            <a:headEnd/>
            <a:tailEnd/>
          </a:ln>
        </p:spPr>
        <p:txBody>
          <a:bodyPr/>
          <a:lstStyle/>
          <a:p>
            <a:pPr marL="514350" indent="-514350">
              <a:spcBef>
                <a:spcPct val="20000"/>
              </a:spcBef>
              <a:buFont typeface="+mj-lt"/>
              <a:buAutoNum type="arabicPeriod"/>
              <a:defRPr/>
            </a:pPr>
            <a:r>
              <a:rPr lang="en-US" sz="2400" dirty="0"/>
              <a:t>Relies on recall or records for information on past exposures ( chances of error)</a:t>
            </a:r>
          </a:p>
          <a:p>
            <a:pPr marL="514350" indent="-514350">
              <a:spcBef>
                <a:spcPct val="20000"/>
              </a:spcBef>
              <a:buFont typeface="+mj-lt"/>
              <a:buAutoNum type="arabicPeriod"/>
              <a:defRPr/>
            </a:pPr>
            <a:r>
              <a:rPr lang="en-US" sz="2400" dirty="0"/>
              <a:t>Validation of information is difficult or sometimes impossible.</a:t>
            </a:r>
          </a:p>
          <a:p>
            <a:pPr marL="514350" indent="-514350">
              <a:spcBef>
                <a:spcPct val="20000"/>
              </a:spcBef>
              <a:buFont typeface="+mj-lt"/>
              <a:buAutoNum type="arabicPeriod"/>
              <a:defRPr/>
            </a:pPr>
            <a:r>
              <a:rPr lang="en-US" sz="2400" dirty="0"/>
              <a:t>Selection of an appropriate comparison group may be difficult.</a:t>
            </a:r>
          </a:p>
          <a:p>
            <a:pPr marL="514350" indent="-514350">
              <a:spcBef>
                <a:spcPct val="20000"/>
              </a:spcBef>
              <a:buFont typeface="+mj-lt"/>
              <a:buAutoNum type="arabicPeriod"/>
              <a:defRPr/>
            </a:pPr>
            <a:r>
              <a:rPr lang="en-US" sz="2400" dirty="0">
                <a:cs typeface="Times New Roman" charset="0"/>
              </a:rPr>
              <a:t>Incidence</a:t>
            </a:r>
            <a:r>
              <a:rPr lang="en-US" sz="2400" dirty="0"/>
              <a:t> of disease in exposed and unexposed individuals cannot be determined</a:t>
            </a:r>
            <a:endParaRPr lang="en-US" sz="2400" dirty="0">
              <a:highlight>
                <a:srgbClr val="FFFF00"/>
              </a:highlight>
            </a:endParaRPr>
          </a:p>
        </p:txBody>
      </p:sp>
      <p:sp>
        <p:nvSpPr>
          <p:cNvPr id="29700" name="Slide Number Placeholder 5">
            <a:extLst>
              <a:ext uri="{FF2B5EF4-FFF2-40B4-BE49-F238E27FC236}">
                <a16:creationId xmlns:a16="http://schemas.microsoft.com/office/drawing/2014/main" id="{77DE46CA-CBB5-499B-87E8-C6FA7AF5AAA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1390C32-8088-4A3A-8F43-2E9C88C605F6}" type="slidenum">
              <a:rPr lang="en-US" altLang="en-US" sz="1400"/>
              <a:pPr>
                <a:spcBef>
                  <a:spcPct val="0"/>
                </a:spcBef>
                <a:buFontTx/>
                <a:buNone/>
              </a:pPr>
              <a:t>26</a:t>
            </a:fld>
            <a:endParaRPr lang="en-US" altLang="en-US" sz="1400"/>
          </a:p>
        </p:txBody>
      </p:sp>
      <p:sp>
        <p:nvSpPr>
          <p:cNvPr id="2" name="Date Placeholder 1">
            <a:extLst>
              <a:ext uri="{FF2B5EF4-FFF2-40B4-BE49-F238E27FC236}">
                <a16:creationId xmlns:a16="http://schemas.microsoft.com/office/drawing/2014/main" id="{52592E2A-11BF-4F8E-AD02-E3543A47DB75}"/>
              </a:ext>
            </a:extLst>
          </p:cNvPr>
          <p:cNvSpPr>
            <a:spLocks noGrp="1"/>
          </p:cNvSpPr>
          <p:nvPr>
            <p:ph type="dt" sz="half" idx="10"/>
          </p:nvPr>
        </p:nvSpPr>
        <p:spPr/>
        <p:txBody>
          <a:bodyPr/>
          <a:lstStyle/>
          <a:p>
            <a:fld id="{04582A50-2E5B-47B3-9900-36314CC27143}" type="datetime8">
              <a:rPr lang="LID4096" smtClean="0"/>
              <a:t>02/03/2025 09:49</a:t>
            </a:fld>
            <a:endParaRPr lang="en-PK"/>
          </a:p>
        </p:txBody>
      </p:sp>
      <p:pic>
        <p:nvPicPr>
          <p:cNvPr id="4" name="Picture 3">
            <a:extLst>
              <a:ext uri="{FF2B5EF4-FFF2-40B4-BE49-F238E27FC236}">
                <a16:creationId xmlns:a16="http://schemas.microsoft.com/office/drawing/2014/main" id="{20C5ABFC-CBAB-2C32-1FF8-C9525DFE6C25}"/>
              </a:ext>
            </a:extLst>
          </p:cNvPr>
          <p:cNvPicPr>
            <a:picLocks noChangeAspect="1"/>
          </p:cNvPicPr>
          <p:nvPr/>
        </p:nvPicPr>
        <p:blipFill>
          <a:blip r:embed="rId2"/>
          <a:stretch>
            <a:fillRect/>
          </a:stretch>
        </p:blipFill>
        <p:spPr>
          <a:xfrm>
            <a:off x="0" y="19538"/>
            <a:ext cx="2292295" cy="835758"/>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579"/>
                                        </p:tgtEl>
                                        <p:attrNameLst>
                                          <p:attrName>style.visibility</p:attrName>
                                        </p:attrNameLst>
                                      </p:cBhvr>
                                      <p:to>
                                        <p:strVal val="visible"/>
                                      </p:to>
                                    </p:set>
                                    <p:animEffect transition="in" filter="fade">
                                      <p:cBhvr>
                                        <p:cTn id="7" dur="500"/>
                                        <p:tgtEl>
                                          <p:spTgt spid="245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2D2B266D-3625-4584-A5C3-7D3F672CF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5D2A5D1-BA0D-47D3-B051-DA7743C46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219825"/>
          </a:xfrm>
          <a:custGeom>
            <a:avLst/>
            <a:gdLst>
              <a:gd name="connsiteX0" fmla="*/ 6789701 w 12192000"/>
              <a:gd name="connsiteY0" fmla="*/ 6151588 h 6219825"/>
              <a:gd name="connsiteX1" fmla="*/ 6788702 w 12192000"/>
              <a:gd name="connsiteY1" fmla="*/ 6151666 h 6219825"/>
              <a:gd name="connsiteX2" fmla="*/ 6788476 w 12192000"/>
              <a:gd name="connsiteY2" fmla="*/ 6152200 h 6219825"/>
              <a:gd name="connsiteX3" fmla="*/ 9834 w 12192000"/>
              <a:gd name="connsiteY3" fmla="*/ 0 h 6219825"/>
              <a:gd name="connsiteX4" fmla="*/ 12357 w 12192000"/>
              <a:gd name="connsiteY4" fmla="*/ 1 h 6219825"/>
              <a:gd name="connsiteX5" fmla="*/ 12192000 w 12192000"/>
              <a:gd name="connsiteY5" fmla="*/ 1 h 6219825"/>
              <a:gd name="connsiteX6" fmla="*/ 12192000 w 12192000"/>
              <a:gd name="connsiteY6" fmla="*/ 5105401 h 6219825"/>
              <a:gd name="connsiteX7" fmla="*/ 12191716 w 12192000"/>
              <a:gd name="connsiteY7" fmla="*/ 5105401 h 6219825"/>
              <a:gd name="connsiteX8" fmla="*/ 12192000 w 12192000"/>
              <a:gd name="connsiteY8" fmla="*/ 5256977 h 6219825"/>
              <a:gd name="connsiteX9" fmla="*/ 12061096 w 12192000"/>
              <a:gd name="connsiteY9" fmla="*/ 5296034 h 6219825"/>
              <a:gd name="connsiteX10" fmla="*/ 11676800 w 12192000"/>
              <a:gd name="connsiteY10" fmla="*/ 5399652 h 6219825"/>
              <a:gd name="connsiteX11" fmla="*/ 10425355 w 12192000"/>
              <a:gd name="connsiteY11" fmla="*/ 5683310 h 6219825"/>
              <a:gd name="connsiteX12" fmla="*/ 9424022 w 12192000"/>
              <a:gd name="connsiteY12" fmla="*/ 5858546 h 6219825"/>
              <a:gd name="connsiteX13" fmla="*/ 8458419 w 12192000"/>
              <a:gd name="connsiteY13" fmla="*/ 5992303 h 6219825"/>
              <a:gd name="connsiteX14" fmla="*/ 7715970 w 12192000"/>
              <a:gd name="connsiteY14" fmla="*/ 6072283 h 6219825"/>
              <a:gd name="connsiteX15" fmla="*/ 6951716 w 12192000"/>
              <a:gd name="connsiteY15" fmla="*/ 6138091 h 6219825"/>
              <a:gd name="connsiteX16" fmla="*/ 6936303 w 12192000"/>
              <a:gd name="connsiteY16" fmla="*/ 6140163 h 6219825"/>
              <a:gd name="connsiteX17" fmla="*/ 6790448 w 12192000"/>
              <a:gd name="connsiteY17" fmla="*/ 6151529 h 6219825"/>
              <a:gd name="connsiteX18" fmla="*/ 6799941 w 12192000"/>
              <a:gd name="connsiteY18" fmla="*/ 6153349 h 6219825"/>
              <a:gd name="connsiteX19" fmla="*/ 6835432 w 12192000"/>
              <a:gd name="connsiteY19" fmla="*/ 6151642 h 6219825"/>
              <a:gd name="connsiteX20" fmla="*/ 6884003 w 12192000"/>
              <a:gd name="connsiteY20" fmla="*/ 6148662 h 6219825"/>
              <a:gd name="connsiteX21" fmla="*/ 7578771 w 12192000"/>
              <a:gd name="connsiteY21" fmla="*/ 6116122 h 6219825"/>
              <a:gd name="connsiteX22" fmla="*/ 8623845 w 12192000"/>
              <a:gd name="connsiteY22" fmla="*/ 6029188 h 6219825"/>
              <a:gd name="connsiteX23" fmla="*/ 9479970 w 12192000"/>
              <a:gd name="connsiteY23" fmla="*/ 5925239 h 6219825"/>
              <a:gd name="connsiteX24" fmla="*/ 10629308 w 12192000"/>
              <a:gd name="connsiteY24" fmla="*/ 5731000 h 6219825"/>
              <a:gd name="connsiteX25" fmla="*/ 11998498 w 12192000"/>
              <a:gd name="connsiteY25" fmla="*/ 5404869 h 6219825"/>
              <a:gd name="connsiteX26" fmla="*/ 12192000 w 12192000"/>
              <a:gd name="connsiteY26" fmla="*/ 5347846 h 6219825"/>
              <a:gd name="connsiteX27" fmla="*/ 12192000 w 12192000"/>
              <a:gd name="connsiteY27" fmla="*/ 5402606 h 6219825"/>
              <a:gd name="connsiteX28" fmla="*/ 11829257 w 12192000"/>
              <a:gd name="connsiteY28" fmla="*/ 5507950 h 6219825"/>
              <a:gd name="connsiteX29" fmla="*/ 10939183 w 12192000"/>
              <a:gd name="connsiteY29" fmla="*/ 5722555 h 6219825"/>
              <a:gd name="connsiteX30" fmla="*/ 9985530 w 12192000"/>
              <a:gd name="connsiteY30" fmla="*/ 5902635 h 6219825"/>
              <a:gd name="connsiteX31" fmla="*/ 9186882 w 12192000"/>
              <a:gd name="connsiteY31" fmla="*/ 6018631 h 6219825"/>
              <a:gd name="connsiteX32" fmla="*/ 8578198 w 12192000"/>
              <a:gd name="connsiteY32" fmla="*/ 6088179 h 6219825"/>
              <a:gd name="connsiteX33" fmla="*/ 7864358 w 12192000"/>
              <a:gd name="connsiteY33" fmla="*/ 6149656 h 6219825"/>
              <a:gd name="connsiteX34" fmla="*/ 6935502 w 12192000"/>
              <a:gd name="connsiteY34" fmla="*/ 6201071 h 6219825"/>
              <a:gd name="connsiteX35" fmla="*/ 6477750 w 12192000"/>
              <a:gd name="connsiteY35" fmla="*/ 6214980 h 6219825"/>
              <a:gd name="connsiteX36" fmla="*/ 6362294 w 12192000"/>
              <a:gd name="connsiteY36" fmla="*/ 6219825 h 6219825"/>
              <a:gd name="connsiteX37" fmla="*/ 6057129 w 12192000"/>
              <a:gd name="connsiteY37" fmla="*/ 6219825 h 6219825"/>
              <a:gd name="connsiteX38" fmla="*/ 5977784 w 12192000"/>
              <a:gd name="connsiteY38" fmla="*/ 6215229 h 6219825"/>
              <a:gd name="connsiteX39" fmla="*/ 5265087 w 12192000"/>
              <a:gd name="connsiteY39" fmla="*/ 6178965 h 6219825"/>
              <a:gd name="connsiteX40" fmla="*/ 4346277 w 12192000"/>
              <a:gd name="connsiteY40" fmla="*/ 6116869 h 6219825"/>
              <a:gd name="connsiteX41" fmla="*/ 3373045 w 12192000"/>
              <a:gd name="connsiteY41" fmla="*/ 6018259 h 6219825"/>
              <a:gd name="connsiteX42" fmla="*/ 2362173 w 12192000"/>
              <a:gd name="connsiteY42" fmla="*/ 5899282 h 6219825"/>
              <a:gd name="connsiteX43" fmla="*/ 1233178 w 12192000"/>
              <a:gd name="connsiteY43" fmla="*/ 5726033 h 6219825"/>
              <a:gd name="connsiteX44" fmla="*/ 68500 w 12192000"/>
              <a:gd name="connsiteY44" fmla="*/ 5486226 h 6219825"/>
              <a:gd name="connsiteX45" fmla="*/ 0 w 12192000"/>
              <a:gd name="connsiteY45" fmla="*/ 5468863 h 6219825"/>
              <a:gd name="connsiteX46" fmla="*/ 0 w 12192000"/>
              <a:gd name="connsiteY46" fmla="*/ 5412351 h 6219825"/>
              <a:gd name="connsiteX47" fmla="*/ 72441 w 12192000"/>
              <a:gd name="connsiteY47" fmla="*/ 5431135 h 6219825"/>
              <a:gd name="connsiteX48" fmla="*/ 600716 w 12192000"/>
              <a:gd name="connsiteY48" fmla="*/ 5549555 h 6219825"/>
              <a:gd name="connsiteX49" fmla="*/ 1769512 w 12192000"/>
              <a:gd name="connsiteY49" fmla="*/ 5759811 h 6219825"/>
              <a:gd name="connsiteX50" fmla="*/ 2613554 w 12192000"/>
              <a:gd name="connsiteY50" fmla="*/ 5876802 h 6219825"/>
              <a:gd name="connsiteX51" fmla="*/ 2581134 w 12192000"/>
              <a:gd name="connsiteY51" fmla="*/ 5866867 h 6219825"/>
              <a:gd name="connsiteX52" fmla="*/ 1112635 w 12192000"/>
              <a:gd name="connsiteY52" fmla="*/ 5534031 h 6219825"/>
              <a:gd name="connsiteX53" fmla="*/ 420412 w 12192000"/>
              <a:gd name="connsiteY53" fmla="*/ 5334514 h 6219825"/>
              <a:gd name="connsiteX54" fmla="*/ 0 w 12192000"/>
              <a:gd name="connsiteY54" fmla="*/ 5195539 h 6219825"/>
              <a:gd name="connsiteX55" fmla="*/ 60 w 12192000"/>
              <a:gd name="connsiteY55" fmla="*/ 5105401 h 6219825"/>
              <a:gd name="connsiteX56" fmla="*/ 0 w 12192000"/>
              <a:gd name="connsiteY56" fmla="*/ 5105401 h 6219825"/>
              <a:gd name="connsiteX57" fmla="*/ 0 w 12192000"/>
              <a:gd name="connsiteY57" fmla="*/ 1 h 6219825"/>
              <a:gd name="connsiteX58" fmla="*/ 9834 w 12192000"/>
              <a:gd name="connsiteY58" fmla="*/ 1 h 621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192000" h="6219825">
                <a:moveTo>
                  <a:pt x="6789701" y="6151588"/>
                </a:moveTo>
                <a:lnTo>
                  <a:pt x="6788702" y="6151666"/>
                </a:lnTo>
                <a:cubicBezTo>
                  <a:pt x="6788627" y="6151844"/>
                  <a:pt x="6788551" y="6152022"/>
                  <a:pt x="6788476" y="6152200"/>
                </a:cubicBezTo>
                <a:close/>
                <a:moveTo>
                  <a:pt x="9834" y="0"/>
                </a:moveTo>
                <a:lnTo>
                  <a:pt x="12357" y="1"/>
                </a:lnTo>
                <a:lnTo>
                  <a:pt x="12192000" y="1"/>
                </a:lnTo>
                <a:lnTo>
                  <a:pt x="12192000" y="5105401"/>
                </a:lnTo>
                <a:lnTo>
                  <a:pt x="12191716" y="5105401"/>
                </a:lnTo>
                <a:lnTo>
                  <a:pt x="12192000" y="5256977"/>
                </a:lnTo>
                <a:lnTo>
                  <a:pt x="12061096" y="5296034"/>
                </a:lnTo>
                <a:cubicBezTo>
                  <a:pt x="11933500" y="5332263"/>
                  <a:pt x="11805390" y="5366806"/>
                  <a:pt x="11676800" y="5399652"/>
                </a:cubicBezTo>
                <a:cubicBezTo>
                  <a:pt x="11262789" y="5507204"/>
                  <a:pt x="10845343" y="5600846"/>
                  <a:pt x="10425355" y="5683310"/>
                </a:cubicBezTo>
                <a:cubicBezTo>
                  <a:pt x="10092810" y="5748549"/>
                  <a:pt x="9759033" y="5806970"/>
                  <a:pt x="9424022" y="5858546"/>
                </a:cubicBezTo>
                <a:cubicBezTo>
                  <a:pt x="9102997" y="5908224"/>
                  <a:pt x="8781133" y="5952809"/>
                  <a:pt x="8458419" y="5992303"/>
                </a:cubicBezTo>
                <a:cubicBezTo>
                  <a:pt x="8211360" y="6022481"/>
                  <a:pt x="7963792" y="6048065"/>
                  <a:pt x="7715970" y="6072283"/>
                </a:cubicBezTo>
                <a:lnTo>
                  <a:pt x="6951716" y="6138091"/>
                </a:lnTo>
                <a:lnTo>
                  <a:pt x="6936303" y="6140163"/>
                </a:lnTo>
                <a:lnTo>
                  <a:pt x="6790448" y="6151529"/>
                </a:lnTo>
                <a:lnTo>
                  <a:pt x="6799941" y="6153349"/>
                </a:lnTo>
                <a:cubicBezTo>
                  <a:pt x="6811623" y="6153816"/>
                  <a:pt x="6823734" y="6151642"/>
                  <a:pt x="6835432" y="6151642"/>
                </a:cubicBezTo>
                <a:cubicBezTo>
                  <a:pt x="6851580" y="6151642"/>
                  <a:pt x="6867729" y="6149034"/>
                  <a:pt x="6884003" y="6148662"/>
                </a:cubicBezTo>
                <a:cubicBezTo>
                  <a:pt x="7115805" y="6143198"/>
                  <a:pt x="7347351" y="6131026"/>
                  <a:pt x="7578771" y="6116122"/>
                </a:cubicBezTo>
                <a:cubicBezTo>
                  <a:pt x="7927552" y="6093644"/>
                  <a:pt x="8276080" y="6065453"/>
                  <a:pt x="8623845" y="6029188"/>
                </a:cubicBezTo>
                <a:cubicBezTo>
                  <a:pt x="8909939" y="5999878"/>
                  <a:pt x="9195310" y="5965228"/>
                  <a:pt x="9479970" y="5925239"/>
                </a:cubicBezTo>
                <a:cubicBezTo>
                  <a:pt x="9864901" y="5870842"/>
                  <a:pt x="10248014" y="5806101"/>
                  <a:pt x="10629308" y="5731000"/>
                </a:cubicBezTo>
                <a:cubicBezTo>
                  <a:pt x="11090114" y="5639842"/>
                  <a:pt x="11546975" y="5532291"/>
                  <a:pt x="11998498" y="5404869"/>
                </a:cubicBezTo>
                <a:lnTo>
                  <a:pt x="12192000" y="5347846"/>
                </a:lnTo>
                <a:lnTo>
                  <a:pt x="12192000" y="5402606"/>
                </a:lnTo>
                <a:lnTo>
                  <a:pt x="11829257" y="5507950"/>
                </a:lnTo>
                <a:cubicBezTo>
                  <a:pt x="11534769" y="5587680"/>
                  <a:pt x="11238120" y="5658596"/>
                  <a:pt x="10939183" y="5722555"/>
                </a:cubicBezTo>
                <a:cubicBezTo>
                  <a:pt x="10622824" y="5790365"/>
                  <a:pt x="10304941" y="5850387"/>
                  <a:pt x="9985530" y="5902635"/>
                </a:cubicBezTo>
                <a:cubicBezTo>
                  <a:pt x="9720036" y="5946102"/>
                  <a:pt x="9453814" y="5984764"/>
                  <a:pt x="9186882" y="6018631"/>
                </a:cubicBezTo>
                <a:cubicBezTo>
                  <a:pt x="8984197" y="6044216"/>
                  <a:pt x="8781514" y="6068309"/>
                  <a:pt x="8578198" y="6088179"/>
                </a:cubicBezTo>
                <a:lnTo>
                  <a:pt x="7864358" y="6149656"/>
                </a:lnTo>
                <a:cubicBezTo>
                  <a:pt x="7554994" y="6172009"/>
                  <a:pt x="7245502" y="6189895"/>
                  <a:pt x="6935502" y="6201071"/>
                </a:cubicBezTo>
                <a:lnTo>
                  <a:pt x="6477750" y="6214980"/>
                </a:lnTo>
                <a:cubicBezTo>
                  <a:pt x="6439195" y="6212895"/>
                  <a:pt x="6400529" y="6214521"/>
                  <a:pt x="6362294" y="6219825"/>
                </a:cubicBezTo>
                <a:lnTo>
                  <a:pt x="6057129" y="6219825"/>
                </a:lnTo>
                <a:lnTo>
                  <a:pt x="5977784" y="6215229"/>
                </a:lnTo>
                <a:lnTo>
                  <a:pt x="5265087" y="6178965"/>
                </a:lnTo>
                <a:cubicBezTo>
                  <a:pt x="4958267" y="6166544"/>
                  <a:pt x="4651826" y="6146055"/>
                  <a:pt x="4346277" y="6116869"/>
                </a:cubicBezTo>
                <a:lnTo>
                  <a:pt x="3373045" y="6018259"/>
                </a:lnTo>
                <a:cubicBezTo>
                  <a:pt x="3035412" y="5983982"/>
                  <a:pt x="2698456" y="5944327"/>
                  <a:pt x="2362173" y="5899282"/>
                </a:cubicBezTo>
                <a:cubicBezTo>
                  <a:pt x="1984692" y="5849108"/>
                  <a:pt x="1608364" y="5791358"/>
                  <a:pt x="1233178" y="5726033"/>
                </a:cubicBezTo>
                <a:cubicBezTo>
                  <a:pt x="842181" y="5657291"/>
                  <a:pt x="453758" y="5578770"/>
                  <a:pt x="68500" y="5486226"/>
                </a:cubicBezTo>
                <a:lnTo>
                  <a:pt x="0" y="5468863"/>
                </a:lnTo>
                <a:lnTo>
                  <a:pt x="0" y="5412351"/>
                </a:lnTo>
                <a:lnTo>
                  <a:pt x="72441" y="5431135"/>
                </a:lnTo>
                <a:cubicBezTo>
                  <a:pt x="247961" y="5473331"/>
                  <a:pt x="424164" y="5512608"/>
                  <a:pt x="600716" y="5549555"/>
                </a:cubicBezTo>
                <a:cubicBezTo>
                  <a:pt x="988279" y="5630403"/>
                  <a:pt x="1378133" y="5699330"/>
                  <a:pt x="1769512" y="5759811"/>
                </a:cubicBezTo>
                <a:cubicBezTo>
                  <a:pt x="2052426" y="5803406"/>
                  <a:pt x="2335725" y="5843519"/>
                  <a:pt x="2613554" y="5876802"/>
                </a:cubicBezTo>
                <a:cubicBezTo>
                  <a:pt x="2605544" y="5879410"/>
                  <a:pt x="2594611" y="5869350"/>
                  <a:pt x="2581134" y="5866867"/>
                </a:cubicBezTo>
                <a:cubicBezTo>
                  <a:pt x="2087178" y="5774877"/>
                  <a:pt x="1597684" y="5663937"/>
                  <a:pt x="1112635" y="5534031"/>
                </a:cubicBezTo>
                <a:cubicBezTo>
                  <a:pt x="880453" y="5471934"/>
                  <a:pt x="649713" y="5405428"/>
                  <a:pt x="420412" y="5334514"/>
                </a:cubicBezTo>
                <a:lnTo>
                  <a:pt x="0" y="5195539"/>
                </a:lnTo>
                <a:lnTo>
                  <a:pt x="60" y="5105401"/>
                </a:lnTo>
                <a:lnTo>
                  <a:pt x="0" y="5105401"/>
                </a:lnTo>
                <a:lnTo>
                  <a:pt x="0" y="1"/>
                </a:lnTo>
                <a:lnTo>
                  <a:pt x="9834" y="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extBox 5">
            <a:extLst>
              <a:ext uri="{FF2B5EF4-FFF2-40B4-BE49-F238E27FC236}">
                <a16:creationId xmlns:a16="http://schemas.microsoft.com/office/drawing/2014/main" id="{5CFFCC40-5849-E669-9C48-9D54E41C3F87}"/>
              </a:ext>
            </a:extLst>
          </p:cNvPr>
          <p:cNvSpPr txBox="1"/>
          <p:nvPr/>
        </p:nvSpPr>
        <p:spPr>
          <a:xfrm>
            <a:off x="228600" y="228600"/>
            <a:ext cx="11658600" cy="409575"/>
          </a:xfrm>
          <a:prstGeom prst="rect">
            <a:avLst/>
          </a:prstGeom>
          <a:noFill/>
        </p:spPr>
        <p:txBody>
          <a:bodyPr wrap="square" anchor="t">
            <a:normAutofit/>
          </a:bodyPr>
          <a:lstStyle/>
          <a:p>
            <a:pPr algn="ctr">
              <a:lnSpc>
                <a:spcPct val="90000"/>
              </a:lnSpc>
              <a:spcAft>
                <a:spcPts val="600"/>
              </a:spcAft>
            </a:pPr>
            <a:r>
              <a:rPr lang="en-US" sz="2000" b="1" i="0" u="none" strike="noStrike" baseline="0">
                <a:solidFill>
                  <a:schemeClr val="bg1"/>
                </a:solidFill>
                <a:latin typeface="Times New Roman" panose="02020603050405020304" pitchFamily="18" charset="0"/>
              </a:rPr>
              <a:t>20.0-Research Ethics and Consent </a:t>
            </a:r>
            <a:r>
              <a:rPr lang="en-US" sz="2000" b="0" i="0" u="none" strike="noStrike" baseline="0">
                <a:solidFill>
                  <a:schemeClr val="bg1"/>
                </a:solidFill>
                <a:latin typeface="Times New Roman" panose="02020603050405020304" pitchFamily="18" charset="0"/>
              </a:rPr>
              <a:t>	</a:t>
            </a:r>
          </a:p>
        </p:txBody>
      </p:sp>
      <p:sp>
        <p:nvSpPr>
          <p:cNvPr id="8" name="TextBox 7">
            <a:extLst>
              <a:ext uri="{FF2B5EF4-FFF2-40B4-BE49-F238E27FC236}">
                <a16:creationId xmlns:a16="http://schemas.microsoft.com/office/drawing/2014/main" id="{F9C506D3-ED8F-BC13-25C8-B37CC3220E94}"/>
              </a:ext>
            </a:extLst>
          </p:cNvPr>
          <p:cNvSpPr txBox="1"/>
          <p:nvPr/>
        </p:nvSpPr>
        <p:spPr>
          <a:xfrm>
            <a:off x="225552" y="545451"/>
            <a:ext cx="11658600" cy="2510415"/>
          </a:xfrm>
          <a:prstGeom prst="rect">
            <a:avLst/>
          </a:prstGeom>
          <a:noFill/>
        </p:spPr>
        <p:txBody>
          <a:bodyPr wrap="square" anchor="t">
            <a:normAutofit lnSpcReduction="10000"/>
          </a:bodyPr>
          <a:lstStyle/>
          <a:p>
            <a:pPr>
              <a:spcAft>
                <a:spcPts val="600"/>
              </a:spcAft>
            </a:pPr>
            <a:r>
              <a:rPr lang="en-US" sz="2600" b="0" i="0" u="none" strike="noStrike" baseline="0" dirty="0">
                <a:solidFill>
                  <a:srgbClr val="000000"/>
                </a:solidFill>
                <a:latin typeface="Times New Roman" panose="02020603050405020304" pitchFamily="18" charset="0"/>
              </a:rPr>
              <a:t>Ethical conduct of research requires that a human subject must participate willingly, having been adequately informed about the research and given consent; that there is a favorable balance between the potential benefit and harm of participation; and that protection of vulnerable people is ensured. The validity of findings must address questions of sufficient importance to justify any risks to participants 	</a:t>
            </a:r>
          </a:p>
          <a:p>
            <a:pPr>
              <a:spcAft>
                <a:spcPts val="600"/>
              </a:spcAft>
            </a:pPr>
            <a:r>
              <a:rPr lang="en-US" sz="2600" b="0" i="0" u="none" strike="noStrike" baseline="0" dirty="0">
                <a:solidFill>
                  <a:srgbClr val="000000"/>
                </a:solidFill>
                <a:latin typeface="Times New Roman" panose="02020603050405020304" pitchFamily="18" charset="0"/>
              </a:rPr>
              <a:t>	</a:t>
            </a:r>
          </a:p>
        </p:txBody>
      </p:sp>
      <p:sp>
        <p:nvSpPr>
          <p:cNvPr id="12" name="TextBox 11">
            <a:extLst>
              <a:ext uri="{FF2B5EF4-FFF2-40B4-BE49-F238E27FC236}">
                <a16:creationId xmlns:a16="http://schemas.microsoft.com/office/drawing/2014/main" id="{A132ACB0-E07A-FEF8-EB74-CB9C41AC6021}"/>
              </a:ext>
            </a:extLst>
          </p:cNvPr>
          <p:cNvSpPr txBox="1"/>
          <p:nvPr/>
        </p:nvSpPr>
        <p:spPr>
          <a:xfrm>
            <a:off x="307848" y="2649985"/>
            <a:ext cx="11658600" cy="1709638"/>
          </a:xfrm>
          <a:prstGeom prst="rect">
            <a:avLst/>
          </a:prstGeom>
          <a:noFill/>
        </p:spPr>
        <p:txBody>
          <a:bodyPr wrap="square" anchor="t">
            <a:normAutofit fontScale="85000" lnSpcReduction="20000"/>
          </a:bodyPr>
          <a:lstStyle/>
          <a:p>
            <a:pPr>
              <a:lnSpc>
                <a:spcPct val="90000"/>
              </a:lnSpc>
              <a:spcAft>
                <a:spcPts val="600"/>
              </a:spcAft>
            </a:pPr>
            <a:r>
              <a:rPr lang="en-PK" sz="2600" b="0" i="0" u="none" strike="noStrike" baseline="0" dirty="0">
                <a:solidFill>
                  <a:srgbClr val="000000"/>
                </a:solidFill>
                <a:latin typeface="Times New Roman" panose="02020603050405020304" pitchFamily="18" charset="0"/>
              </a:rPr>
              <a:t>20.1 </a:t>
            </a:r>
          </a:p>
          <a:p>
            <a:pPr>
              <a:lnSpc>
                <a:spcPct val="90000"/>
              </a:lnSpc>
              <a:spcAft>
                <a:spcPts val="600"/>
              </a:spcAft>
            </a:pPr>
            <a:r>
              <a:rPr lang="en-US" sz="2600" b="0" i="0" u="none" strike="noStrike" baseline="0" dirty="0">
                <a:solidFill>
                  <a:srgbClr val="000000"/>
                </a:solidFill>
                <a:latin typeface="Times New Roman" panose="02020603050405020304" pitchFamily="18" charset="0"/>
              </a:rPr>
              <a:t> All research projects involving human subjects, whether as individuals or communities, or the use of fetal material, embryos and tissues from the recently dead, should be reviewed and approved by an Ethical Review Committee of the institution before the study begins. </a:t>
            </a:r>
            <a:r>
              <a:rPr lang="en-US" sz="2600" dirty="0">
                <a:solidFill>
                  <a:schemeClr val="bg1"/>
                </a:solidFill>
                <a:latin typeface="Times New Roman" panose="02020603050405020304" pitchFamily="18" charset="0"/>
              </a:rPr>
              <a:t>(page58)</a:t>
            </a:r>
            <a:endParaRPr lang="en-US" sz="2600" b="0" i="0" u="none" strike="noStrike" baseline="0" dirty="0">
              <a:solidFill>
                <a:schemeClr val="bg1"/>
              </a:solidFill>
              <a:latin typeface="Times New Roman" panose="02020603050405020304" pitchFamily="18" charset="0"/>
            </a:endParaRPr>
          </a:p>
          <a:p>
            <a:pPr>
              <a:lnSpc>
                <a:spcPct val="90000"/>
              </a:lnSpc>
              <a:spcAft>
                <a:spcPts val="600"/>
              </a:spcAft>
            </a:pPr>
            <a:r>
              <a:rPr lang="en-PK" b="0" i="0" u="none" strike="noStrike" baseline="0" dirty="0">
                <a:solidFill>
                  <a:srgbClr val="000000"/>
                </a:solidFill>
                <a:latin typeface="Times New Roman" panose="02020603050405020304" pitchFamily="18" charset="0"/>
              </a:rPr>
              <a:t>  </a:t>
            </a:r>
          </a:p>
          <a:p>
            <a:pPr>
              <a:lnSpc>
                <a:spcPct val="90000"/>
              </a:lnSpc>
              <a:spcAft>
                <a:spcPts val="600"/>
              </a:spcAft>
            </a:pPr>
            <a:r>
              <a:rPr lang="en-PK" b="0" i="0" u="none" strike="noStrike" baseline="0" dirty="0">
                <a:solidFill>
                  <a:srgbClr val="000000"/>
                </a:solidFill>
                <a:latin typeface="Times New Roman" panose="02020603050405020304" pitchFamily="18" charset="0"/>
              </a:rPr>
              <a:t>  </a:t>
            </a:r>
          </a:p>
        </p:txBody>
      </p:sp>
      <p:sp>
        <p:nvSpPr>
          <p:cNvPr id="2" name="Date Placeholder 1">
            <a:extLst>
              <a:ext uri="{FF2B5EF4-FFF2-40B4-BE49-F238E27FC236}">
                <a16:creationId xmlns:a16="http://schemas.microsoft.com/office/drawing/2014/main" id="{0A0B4A9D-CE1C-D1BC-EF5E-1E5E9EEEDD8A}"/>
              </a:ext>
            </a:extLst>
          </p:cNvPr>
          <p:cNvSpPr>
            <a:spLocks noGrp="1"/>
          </p:cNvSpPr>
          <p:nvPr>
            <p:ph type="dt" sz="half" idx="10"/>
          </p:nvPr>
        </p:nvSpPr>
        <p:spPr>
          <a:xfrm>
            <a:off x="838200" y="6356350"/>
            <a:ext cx="2743200" cy="365125"/>
          </a:xfrm>
        </p:spPr>
        <p:txBody>
          <a:bodyPr vert="horz" lIns="91440" tIns="45720" rIns="91440" bIns="45720" rtlCol="0" anchor="ctr">
            <a:normAutofit/>
          </a:bodyPr>
          <a:lstStyle/>
          <a:p>
            <a:pPr>
              <a:spcAft>
                <a:spcPts val="600"/>
              </a:spcAft>
            </a:pPr>
            <a:fld id="{8A84F407-A781-4991-80C7-A4AB58BFF8B2}" type="datetime8">
              <a:rPr lang="LID4096" smtClean="0"/>
              <a:t>02/03/2025 09:49</a:t>
            </a:fld>
            <a:endParaRPr lang="en-US"/>
          </a:p>
        </p:txBody>
      </p:sp>
      <p:sp>
        <p:nvSpPr>
          <p:cNvPr id="4" name="Slide Number Placeholder 3">
            <a:extLst>
              <a:ext uri="{FF2B5EF4-FFF2-40B4-BE49-F238E27FC236}">
                <a16:creationId xmlns:a16="http://schemas.microsoft.com/office/drawing/2014/main" id="{63D4011B-48B1-BF54-8885-A07AA1B9EDBD}"/>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1B4755D4-3B07-41F4-B0DC-D7FCF59F0F11}" type="slidenum">
              <a:rPr lang="en-US" smtClean="0"/>
              <a:pPr>
                <a:spcAft>
                  <a:spcPts val="600"/>
                </a:spcAft>
              </a:pPr>
              <a:t>27</a:t>
            </a:fld>
            <a:endParaRPr lang="en-US" dirty="0"/>
          </a:p>
        </p:txBody>
      </p:sp>
      <p:sp>
        <p:nvSpPr>
          <p:cNvPr id="13" name="TextBox 12">
            <a:extLst>
              <a:ext uri="{FF2B5EF4-FFF2-40B4-BE49-F238E27FC236}">
                <a16:creationId xmlns:a16="http://schemas.microsoft.com/office/drawing/2014/main" id="{5BAC5409-2703-26C3-E8DF-A9F2435C1AD0}"/>
              </a:ext>
            </a:extLst>
          </p:cNvPr>
          <p:cNvSpPr txBox="1"/>
          <p:nvPr/>
        </p:nvSpPr>
        <p:spPr>
          <a:xfrm>
            <a:off x="109777" y="43934"/>
            <a:ext cx="1450750" cy="400110"/>
          </a:xfrm>
          <a:prstGeom prst="rect">
            <a:avLst/>
          </a:prstGeom>
          <a:solidFill>
            <a:schemeClr val="bg1"/>
          </a:solidFill>
        </p:spPr>
        <p:txBody>
          <a:bodyPr wrap="square" rtlCol="0">
            <a:spAutoFit/>
          </a:bodyPr>
          <a:lstStyle/>
          <a:p>
            <a:pPr algn="ctr"/>
            <a:r>
              <a:rPr lang="en-US" sz="2000" dirty="0"/>
              <a:t>Bioethics </a:t>
            </a:r>
            <a:endParaRPr lang="en-PK" sz="2000" dirty="0"/>
          </a:p>
        </p:txBody>
      </p:sp>
      <p:sp>
        <p:nvSpPr>
          <p:cNvPr id="14" name="TextBox 13">
            <a:extLst>
              <a:ext uri="{FF2B5EF4-FFF2-40B4-BE49-F238E27FC236}">
                <a16:creationId xmlns:a16="http://schemas.microsoft.com/office/drawing/2014/main" id="{E3002A27-5E52-CCD7-A4D9-C05DDFEAEBCB}"/>
              </a:ext>
            </a:extLst>
          </p:cNvPr>
          <p:cNvSpPr txBox="1"/>
          <p:nvPr/>
        </p:nvSpPr>
        <p:spPr>
          <a:xfrm>
            <a:off x="1262461" y="4496148"/>
            <a:ext cx="9421269" cy="994118"/>
          </a:xfrm>
          <a:prstGeom prst="rect">
            <a:avLst/>
          </a:prstGeom>
          <a:noFill/>
        </p:spPr>
        <p:txBody>
          <a:bodyPr wrap="square">
            <a:spAutoFit/>
          </a:bodyPr>
          <a:lstStyle/>
          <a:p>
            <a:pPr algn="ctr">
              <a:lnSpc>
                <a:spcPct val="90000"/>
              </a:lnSpc>
              <a:spcAft>
                <a:spcPts val="600"/>
              </a:spcAft>
            </a:pPr>
            <a:r>
              <a:rPr lang="en-PK" sz="1800" b="1" dirty="0">
                <a:solidFill>
                  <a:schemeClr val="bg1"/>
                </a:solidFill>
              </a:rPr>
              <a:t>"Principles of the ethical practice of public health,” version 2.2,</a:t>
            </a:r>
          </a:p>
          <a:p>
            <a:pPr algn="ctr">
              <a:lnSpc>
                <a:spcPct val="90000"/>
              </a:lnSpc>
              <a:spcAft>
                <a:spcPts val="600"/>
              </a:spcAft>
            </a:pPr>
            <a:r>
              <a:rPr lang="en-PK" sz="1800" b="1" dirty="0">
                <a:solidFill>
                  <a:schemeClr val="bg1"/>
                </a:solidFill>
              </a:rPr>
              <a:t>Public Health Leadership Society (2002).</a:t>
            </a:r>
            <a:r>
              <a:rPr lang="en-US" sz="1800" b="1" dirty="0">
                <a:solidFill>
                  <a:schemeClr val="bg1"/>
                </a:solidFill>
              </a:rPr>
              <a:t> </a:t>
            </a:r>
          </a:p>
          <a:p>
            <a:pPr algn="ctr">
              <a:lnSpc>
                <a:spcPct val="90000"/>
              </a:lnSpc>
              <a:spcAft>
                <a:spcPts val="600"/>
              </a:spcAft>
            </a:pPr>
            <a:r>
              <a:rPr lang="en-PK" sz="1800" b="1" dirty="0">
                <a:solidFill>
                  <a:schemeClr val="bg1"/>
                </a:solidFill>
              </a:rPr>
              <a:t>Reproduced with permission.</a:t>
            </a:r>
            <a:r>
              <a:rPr lang="en-US" sz="1800" b="1" dirty="0">
                <a:solidFill>
                  <a:schemeClr val="bg1"/>
                </a:solidFill>
              </a:rPr>
              <a:t> </a:t>
            </a:r>
            <a:r>
              <a:rPr lang="en-PK" sz="1800" b="1" dirty="0">
                <a:solidFill>
                  <a:schemeClr val="bg1"/>
                </a:solidFill>
              </a:rPr>
              <a:t>National Bioethics Committee</a:t>
            </a:r>
            <a:r>
              <a:rPr lang="en-US" sz="1800" b="1" dirty="0">
                <a:solidFill>
                  <a:schemeClr val="bg1"/>
                </a:solidFill>
              </a:rPr>
              <a:t> Guidelines Pakistan. Page:58</a:t>
            </a:r>
            <a:endParaRPr lang="en-PK" sz="1800" b="1" dirty="0">
              <a:solidFill>
                <a:schemeClr val="bg1"/>
              </a:solidFill>
            </a:endParaRPr>
          </a:p>
        </p:txBody>
      </p:sp>
    </p:spTree>
    <p:extLst>
      <p:ext uri="{BB962C8B-B14F-4D97-AF65-F5344CB8AC3E}">
        <p14:creationId xmlns:p14="http://schemas.microsoft.com/office/powerpoint/2010/main" val="35921467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E4AFD3-4E57-B58F-958F-86262A52E71C}"/>
              </a:ext>
            </a:extLst>
          </p:cNvPr>
          <p:cNvSpPr>
            <a:spLocks noGrp="1"/>
          </p:cNvSpPr>
          <p:nvPr>
            <p:ph type="dt" sz="half" idx="10"/>
          </p:nvPr>
        </p:nvSpPr>
        <p:spPr/>
        <p:txBody>
          <a:bodyPr/>
          <a:lstStyle/>
          <a:p>
            <a:fld id="{F4BD0FD6-AF1B-49D6-9FF1-C52E99CFAAB1}" type="datetime8">
              <a:rPr lang="LID4096" smtClean="0"/>
              <a:t>02/03/2025 09:49</a:t>
            </a:fld>
            <a:endParaRPr lang="en-PK"/>
          </a:p>
        </p:txBody>
      </p:sp>
      <p:sp>
        <p:nvSpPr>
          <p:cNvPr id="4" name="Slide Number Placeholder 3">
            <a:extLst>
              <a:ext uri="{FF2B5EF4-FFF2-40B4-BE49-F238E27FC236}">
                <a16:creationId xmlns:a16="http://schemas.microsoft.com/office/drawing/2014/main" id="{E6F5DCEB-6C05-A6DD-9AAA-87794B22F7EC}"/>
              </a:ext>
            </a:extLst>
          </p:cNvPr>
          <p:cNvSpPr>
            <a:spLocks noGrp="1"/>
          </p:cNvSpPr>
          <p:nvPr>
            <p:ph type="sldNum" sz="quarter" idx="12"/>
          </p:nvPr>
        </p:nvSpPr>
        <p:spPr/>
        <p:txBody>
          <a:bodyPr/>
          <a:lstStyle/>
          <a:p>
            <a:fld id="{1B4755D4-3B07-41F4-B0DC-D7FCF59F0F11}" type="slidenum">
              <a:rPr lang="en-PK" smtClean="0"/>
              <a:t>28</a:t>
            </a:fld>
            <a:endParaRPr lang="en-PK"/>
          </a:p>
        </p:txBody>
      </p:sp>
      <p:graphicFrame>
        <p:nvGraphicFramePr>
          <p:cNvPr id="5" name="Object 4">
            <a:extLst>
              <a:ext uri="{FF2B5EF4-FFF2-40B4-BE49-F238E27FC236}">
                <a16:creationId xmlns:a16="http://schemas.microsoft.com/office/drawing/2014/main" id="{B304685B-8DEF-5618-60E7-8A83599D748E}"/>
              </a:ext>
            </a:extLst>
          </p:cNvPr>
          <p:cNvGraphicFramePr>
            <a:graphicFrameLocks noChangeAspect="1"/>
          </p:cNvGraphicFramePr>
          <p:nvPr>
            <p:extLst>
              <p:ext uri="{D42A27DB-BD31-4B8C-83A1-F6EECF244321}">
                <p14:modId xmlns:p14="http://schemas.microsoft.com/office/powerpoint/2010/main" val="4002885770"/>
              </p:ext>
            </p:extLst>
          </p:nvPr>
        </p:nvGraphicFramePr>
        <p:xfrm>
          <a:off x="1693114" y="136525"/>
          <a:ext cx="9909605" cy="6560081"/>
        </p:xfrm>
        <a:graphic>
          <a:graphicData uri="http://schemas.openxmlformats.org/presentationml/2006/ole">
            <mc:AlternateContent xmlns:mc="http://schemas.openxmlformats.org/markup-compatibility/2006">
              <mc:Choice xmlns:v="urn:schemas-microsoft-com:vml" Requires="v">
                <p:oleObj name="Acrobat Document" r:id="rId2" imgW="2833567" imgH="4009988" progId="Acrobat.Document.DC">
                  <p:embed/>
                </p:oleObj>
              </mc:Choice>
              <mc:Fallback>
                <p:oleObj name="Acrobat Document" r:id="rId2" imgW="2833567" imgH="4009988" progId="Acrobat.Document.DC">
                  <p:embed/>
                  <p:pic>
                    <p:nvPicPr>
                      <p:cNvPr id="5" name="Object 4">
                        <a:extLst>
                          <a:ext uri="{FF2B5EF4-FFF2-40B4-BE49-F238E27FC236}">
                            <a16:creationId xmlns:a16="http://schemas.microsoft.com/office/drawing/2014/main" id="{B304685B-8DEF-5618-60E7-8A83599D748E}"/>
                          </a:ext>
                        </a:extLst>
                      </p:cNvPr>
                      <p:cNvPicPr/>
                      <p:nvPr/>
                    </p:nvPicPr>
                    <p:blipFill>
                      <a:blip r:embed="rId3"/>
                      <a:stretch>
                        <a:fillRect/>
                      </a:stretch>
                    </p:blipFill>
                    <p:spPr>
                      <a:xfrm>
                        <a:off x="1693114" y="136525"/>
                        <a:ext cx="9909605" cy="6560081"/>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19CE1902-BD19-C7B6-C5D3-B651E8429BB8}"/>
              </a:ext>
            </a:extLst>
          </p:cNvPr>
          <p:cNvSpPr txBox="1"/>
          <p:nvPr/>
        </p:nvSpPr>
        <p:spPr>
          <a:xfrm>
            <a:off x="3930938" y="6099622"/>
            <a:ext cx="4679662" cy="369332"/>
          </a:xfrm>
          <a:prstGeom prst="rect">
            <a:avLst/>
          </a:prstGeom>
          <a:solidFill>
            <a:schemeClr val="accent2"/>
          </a:solidFill>
        </p:spPr>
        <p:txBody>
          <a:bodyPr wrap="square">
            <a:spAutoFit/>
          </a:bodyPr>
          <a:lstStyle/>
          <a:p>
            <a:r>
              <a:rPr lang="en-US" dirty="0"/>
              <a:t>Source: https://www.jstor.org/stable/40272053</a:t>
            </a:r>
            <a:endParaRPr lang="en-PK" dirty="0"/>
          </a:p>
        </p:txBody>
      </p:sp>
      <p:sp>
        <p:nvSpPr>
          <p:cNvPr id="8" name="TextBox 7">
            <a:extLst>
              <a:ext uri="{FF2B5EF4-FFF2-40B4-BE49-F238E27FC236}">
                <a16:creationId xmlns:a16="http://schemas.microsoft.com/office/drawing/2014/main" id="{6B4B9EC0-59BC-6164-B634-846DD55D597D}"/>
              </a:ext>
            </a:extLst>
          </p:cNvPr>
          <p:cNvSpPr txBox="1"/>
          <p:nvPr/>
        </p:nvSpPr>
        <p:spPr>
          <a:xfrm>
            <a:off x="130277" y="136525"/>
            <a:ext cx="1415845" cy="400110"/>
          </a:xfrm>
          <a:prstGeom prst="rect">
            <a:avLst/>
          </a:prstGeom>
          <a:solidFill>
            <a:schemeClr val="accent2"/>
          </a:solidFill>
        </p:spPr>
        <p:txBody>
          <a:bodyPr wrap="square" rtlCol="0">
            <a:spAutoFit/>
          </a:bodyPr>
          <a:lstStyle/>
          <a:p>
            <a:r>
              <a:rPr lang="en-US" sz="2000" dirty="0"/>
              <a:t>Research </a:t>
            </a:r>
            <a:endParaRPr lang="en-PK" sz="2000" dirty="0"/>
          </a:p>
        </p:txBody>
      </p:sp>
    </p:spTree>
    <p:extLst>
      <p:ext uri="{BB962C8B-B14F-4D97-AF65-F5344CB8AC3E}">
        <p14:creationId xmlns:p14="http://schemas.microsoft.com/office/powerpoint/2010/main" val="27984820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Rectangle 21">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C1F4BD-E42D-4587-5D5E-D880940775CB}"/>
              </a:ext>
            </a:extLst>
          </p:cNvPr>
          <p:cNvSpPr>
            <a:spLocks noGrp="1"/>
          </p:cNvSpPr>
          <p:nvPr>
            <p:ph type="title"/>
          </p:nvPr>
        </p:nvSpPr>
        <p:spPr>
          <a:xfrm>
            <a:off x="586478" y="1683756"/>
            <a:ext cx="3115265" cy="2396359"/>
          </a:xfrm>
        </p:spPr>
        <p:txBody>
          <a:bodyPr anchor="b">
            <a:normAutofit/>
          </a:bodyPr>
          <a:lstStyle/>
          <a:p>
            <a:pPr algn="r"/>
            <a:r>
              <a:rPr lang="en-US" sz="4000" b="1" dirty="0">
                <a:solidFill>
                  <a:srgbClr val="FFFFFF"/>
                </a:solidFill>
              </a:rPr>
              <a:t>End of lecture </a:t>
            </a:r>
            <a:r>
              <a:rPr lang="en-US" sz="4000" b="1" dirty="0" err="1">
                <a:solidFill>
                  <a:srgbClr val="FFFFFF"/>
                </a:solidFill>
              </a:rPr>
              <a:t>assessement</a:t>
            </a:r>
            <a:endParaRPr lang="en-US" sz="4000" b="1" dirty="0">
              <a:solidFill>
                <a:srgbClr val="FFFFFF"/>
              </a:solidFill>
            </a:endParaRPr>
          </a:p>
        </p:txBody>
      </p:sp>
      <p:sp>
        <p:nvSpPr>
          <p:cNvPr id="4" name="Date Placeholder 3">
            <a:extLst>
              <a:ext uri="{FF2B5EF4-FFF2-40B4-BE49-F238E27FC236}">
                <a16:creationId xmlns:a16="http://schemas.microsoft.com/office/drawing/2014/main" id="{50EC7B2A-DEA2-3AF7-78DF-A0E751AD2736}"/>
              </a:ext>
            </a:extLst>
          </p:cNvPr>
          <p:cNvSpPr>
            <a:spLocks noGrp="1"/>
          </p:cNvSpPr>
          <p:nvPr>
            <p:ph type="dt" sz="half" idx="10"/>
          </p:nvPr>
        </p:nvSpPr>
        <p:spPr>
          <a:xfrm>
            <a:off x="8970264" y="6455664"/>
            <a:ext cx="2743200" cy="365125"/>
          </a:xfrm>
        </p:spPr>
        <p:txBody>
          <a:bodyPr>
            <a:normAutofit/>
          </a:bodyPr>
          <a:lstStyle/>
          <a:p>
            <a:pPr algn="r">
              <a:spcAft>
                <a:spcPts val="600"/>
              </a:spcAft>
            </a:pPr>
            <a:fld id="{E820B0E2-4092-44B4-B137-56407074FA4F}" type="datetime8">
              <a:rPr lang="LID4096" sz="1100" smtClean="0">
                <a:solidFill>
                  <a:schemeClr val="tx1">
                    <a:lumMod val="50000"/>
                    <a:lumOff val="50000"/>
                  </a:schemeClr>
                </a:solidFill>
              </a:rPr>
              <a:t>02/03/2025 09:49</a:t>
            </a:fld>
            <a:endParaRPr lang="en-PK" sz="1100">
              <a:solidFill>
                <a:schemeClr val="tx1">
                  <a:lumMod val="50000"/>
                  <a:lumOff val="50000"/>
                </a:schemeClr>
              </a:solidFill>
            </a:endParaRPr>
          </a:p>
        </p:txBody>
      </p:sp>
      <p:sp>
        <p:nvSpPr>
          <p:cNvPr id="6" name="Slide Number Placeholder 5">
            <a:extLst>
              <a:ext uri="{FF2B5EF4-FFF2-40B4-BE49-F238E27FC236}">
                <a16:creationId xmlns:a16="http://schemas.microsoft.com/office/drawing/2014/main" id="{2ABAC736-B540-09DF-DFF5-E2E24CB43CC7}"/>
              </a:ext>
            </a:extLst>
          </p:cNvPr>
          <p:cNvSpPr>
            <a:spLocks noGrp="1"/>
          </p:cNvSpPr>
          <p:nvPr>
            <p:ph type="sldNum" sz="quarter" idx="12"/>
          </p:nvPr>
        </p:nvSpPr>
        <p:spPr>
          <a:xfrm>
            <a:off x="11704320" y="6455664"/>
            <a:ext cx="448056" cy="365125"/>
          </a:xfrm>
        </p:spPr>
        <p:txBody>
          <a:bodyPr>
            <a:normAutofit/>
          </a:bodyPr>
          <a:lstStyle/>
          <a:p>
            <a:pPr>
              <a:spcAft>
                <a:spcPts val="600"/>
              </a:spcAft>
            </a:pPr>
            <a:fld id="{1B4755D4-3B07-41F4-B0DC-D7FCF59F0F11}" type="slidenum">
              <a:rPr lang="en-PK" sz="1100">
                <a:solidFill>
                  <a:schemeClr val="tx1">
                    <a:lumMod val="50000"/>
                    <a:lumOff val="50000"/>
                  </a:schemeClr>
                </a:solidFill>
              </a:rPr>
              <a:pPr>
                <a:spcAft>
                  <a:spcPts val="600"/>
                </a:spcAft>
              </a:pPr>
              <a:t>29</a:t>
            </a:fld>
            <a:endParaRPr lang="en-PK" sz="1100">
              <a:solidFill>
                <a:schemeClr val="tx1">
                  <a:lumMod val="50000"/>
                  <a:lumOff val="50000"/>
                </a:schemeClr>
              </a:solidFill>
            </a:endParaRPr>
          </a:p>
        </p:txBody>
      </p:sp>
      <p:graphicFrame>
        <p:nvGraphicFramePr>
          <p:cNvPr id="8" name="Content Placeholder 2">
            <a:extLst>
              <a:ext uri="{FF2B5EF4-FFF2-40B4-BE49-F238E27FC236}">
                <a16:creationId xmlns:a16="http://schemas.microsoft.com/office/drawing/2014/main" id="{9BC027BE-66FE-E7AB-3B82-9270AEC4660E}"/>
              </a:ext>
            </a:extLst>
          </p:cNvPr>
          <p:cNvGraphicFramePr>
            <a:graphicFrameLocks noGrp="1"/>
          </p:cNvGraphicFramePr>
          <p:nvPr>
            <p:ph idx="1"/>
            <p:extLst>
              <p:ext uri="{D42A27DB-BD31-4B8C-83A1-F6EECF244321}">
                <p14:modId xmlns:p14="http://schemas.microsoft.com/office/powerpoint/2010/main" val="517297591"/>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161460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8" name="Rectangle 2">
            <a:extLst>
              <a:ext uri="{FF2B5EF4-FFF2-40B4-BE49-F238E27FC236}">
                <a16:creationId xmlns:a16="http://schemas.microsoft.com/office/drawing/2014/main" id="{FC31EFE5-BE90-4902-AD1B-86BC4CA87C0E}"/>
              </a:ext>
            </a:extLst>
          </p:cNvPr>
          <p:cNvSpPr>
            <a:spLocks noGrp="1" noChangeArrowheads="1"/>
          </p:cNvSpPr>
          <p:nvPr>
            <p:ph type="ctrTitle"/>
          </p:nvPr>
        </p:nvSpPr>
        <p:spPr>
          <a:xfrm>
            <a:off x="890338" y="640080"/>
            <a:ext cx="3734014" cy="3566160"/>
          </a:xfrm>
        </p:spPr>
        <p:txBody>
          <a:bodyPr anchor="b">
            <a:normAutofit/>
          </a:bodyPr>
          <a:lstStyle/>
          <a:p>
            <a:pPr eaLnBrk="1" hangingPunct="1"/>
            <a:r>
              <a:rPr lang="en-US" altLang="en-US" sz="4800" b="1" dirty="0"/>
              <a:t>Case Control studies</a:t>
            </a:r>
            <a:br>
              <a:rPr lang="en-US" altLang="en-US" sz="4200" b="1" dirty="0"/>
            </a:br>
            <a:r>
              <a:rPr lang="en-US" altLang="en-US" sz="2000" dirty="0"/>
              <a:t>Observational , Analytical study</a:t>
            </a:r>
            <a:br>
              <a:rPr lang="en-US" altLang="en-US" sz="2000" dirty="0"/>
            </a:br>
            <a:r>
              <a:rPr lang="en-US" altLang="en-US" sz="2000" dirty="0"/>
              <a:t>(</a:t>
            </a:r>
            <a:r>
              <a:rPr lang="en-US" altLang="en-US" sz="2400" b="1" dirty="0"/>
              <a:t>Block I)</a:t>
            </a:r>
            <a:br>
              <a:rPr lang="en-US" altLang="en-US" sz="4400" b="1" dirty="0"/>
            </a:br>
            <a:endParaRPr lang="en-US" altLang="en-US" sz="4200" b="1" dirty="0"/>
          </a:p>
        </p:txBody>
      </p:sp>
      <p:sp>
        <p:nvSpPr>
          <p:cNvPr id="4099" name="Rectangle 3">
            <a:extLst>
              <a:ext uri="{FF2B5EF4-FFF2-40B4-BE49-F238E27FC236}">
                <a16:creationId xmlns:a16="http://schemas.microsoft.com/office/drawing/2014/main" id="{66919D7E-F454-4223-A445-62588BB402DE}"/>
              </a:ext>
            </a:extLst>
          </p:cNvPr>
          <p:cNvSpPr>
            <a:spLocks noGrp="1" noChangeArrowheads="1"/>
          </p:cNvSpPr>
          <p:nvPr>
            <p:ph type="subTitle" idx="1"/>
          </p:nvPr>
        </p:nvSpPr>
        <p:spPr>
          <a:xfrm>
            <a:off x="890339" y="4636008"/>
            <a:ext cx="3734014" cy="397911"/>
          </a:xfrm>
        </p:spPr>
        <p:txBody>
          <a:bodyPr>
            <a:normAutofit lnSpcReduction="10000"/>
          </a:bodyPr>
          <a:lstStyle/>
          <a:p>
            <a:pPr algn="l" eaLnBrk="1" hangingPunct="1"/>
            <a:r>
              <a:rPr lang="en-US" altLang="en-US" dirty="0"/>
              <a:t>Prof Dr. Syed Arshad Sabir</a:t>
            </a:r>
          </a:p>
          <a:p>
            <a:pPr algn="l" eaLnBrk="1" hangingPunct="1"/>
            <a:endParaRPr lang="en-US" altLang="en-US" dirty="0"/>
          </a:p>
        </p:txBody>
      </p:sp>
      <p:sp>
        <p:nvSpPr>
          <p:cNvPr id="76"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2" name="Picture 4101" descr="Test tubes with solution and one is red">
            <a:extLst>
              <a:ext uri="{FF2B5EF4-FFF2-40B4-BE49-F238E27FC236}">
                <a16:creationId xmlns:a16="http://schemas.microsoft.com/office/drawing/2014/main" id="{D3AC2E25-51A2-4129-941C-91E82BFAD3FC}"/>
              </a:ext>
            </a:extLst>
          </p:cNvPr>
          <p:cNvPicPr>
            <a:picLocks noChangeAspect="1"/>
          </p:cNvPicPr>
          <p:nvPr/>
        </p:nvPicPr>
        <p:blipFill rotWithShape="1">
          <a:blip r:embed="rId2"/>
          <a:srcRect l="33048" r="-1" b="-1"/>
          <a:stretch/>
        </p:blipFill>
        <p:spPr>
          <a:xfrm>
            <a:off x="5404784"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4100" name="Slide Number Placeholder 5">
            <a:extLst>
              <a:ext uri="{FF2B5EF4-FFF2-40B4-BE49-F238E27FC236}">
                <a16:creationId xmlns:a16="http://schemas.microsoft.com/office/drawing/2014/main" id="{2DAC5D83-944B-4FD0-A354-79D5D503B93E}"/>
              </a:ext>
            </a:extLst>
          </p:cNvPr>
          <p:cNvSpPr>
            <a:spLocks noGrp="1"/>
          </p:cNvSpPr>
          <p:nvPr>
            <p:ph type="sldNum" sz="quarter" idx="12"/>
          </p:nvPr>
        </p:nvSpPr>
        <p:spPr>
          <a:xfrm>
            <a:off x="10591800" y="6356350"/>
            <a:ext cx="7620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90000"/>
              </a:lnSpc>
              <a:spcBef>
                <a:spcPct val="0"/>
              </a:spcBef>
              <a:spcAft>
                <a:spcPts val="600"/>
              </a:spcAft>
              <a:buFontTx/>
              <a:buNone/>
            </a:pPr>
            <a:fld id="{18A728D1-4708-4034-B332-510C9DF4995C}" type="slidenum">
              <a:rPr lang="en-US" altLang="en-US" sz="1800">
                <a:solidFill>
                  <a:srgbClr val="FFFFFF"/>
                </a:solidFill>
              </a:rPr>
              <a:pPr>
                <a:lnSpc>
                  <a:spcPct val="90000"/>
                </a:lnSpc>
                <a:spcBef>
                  <a:spcPct val="0"/>
                </a:spcBef>
                <a:spcAft>
                  <a:spcPts val="600"/>
                </a:spcAft>
                <a:buFontTx/>
                <a:buNone/>
              </a:pPr>
              <a:t>3</a:t>
            </a:fld>
            <a:endParaRPr lang="en-US" altLang="en-US" sz="1800">
              <a:solidFill>
                <a:srgbClr val="FFFFFF"/>
              </a:solidFill>
            </a:endParaRPr>
          </a:p>
        </p:txBody>
      </p:sp>
      <p:sp>
        <p:nvSpPr>
          <p:cNvPr id="2" name="Date Placeholder 1">
            <a:extLst>
              <a:ext uri="{FF2B5EF4-FFF2-40B4-BE49-F238E27FC236}">
                <a16:creationId xmlns:a16="http://schemas.microsoft.com/office/drawing/2014/main" id="{3462009C-1829-437A-AD3B-D042F816126D}"/>
              </a:ext>
            </a:extLst>
          </p:cNvPr>
          <p:cNvSpPr>
            <a:spLocks noGrp="1"/>
          </p:cNvSpPr>
          <p:nvPr>
            <p:ph type="dt" sz="half" idx="10"/>
          </p:nvPr>
        </p:nvSpPr>
        <p:spPr/>
        <p:txBody>
          <a:bodyPr/>
          <a:lstStyle/>
          <a:p>
            <a:fld id="{6CC30683-9D96-4913-B129-9E2831E8FDA0}" type="datetime8">
              <a:rPr lang="LID4096" smtClean="0"/>
              <a:t>02/03/2025 09:49</a:t>
            </a:fld>
            <a:endParaRPr lang="en-PK"/>
          </a:p>
        </p:txBody>
      </p:sp>
      <p:sp>
        <p:nvSpPr>
          <p:cNvPr id="4" name="TextBox 3">
            <a:extLst>
              <a:ext uri="{FF2B5EF4-FFF2-40B4-BE49-F238E27FC236}">
                <a16:creationId xmlns:a16="http://schemas.microsoft.com/office/drawing/2014/main" id="{4D3318AB-2EA6-44E3-9C49-557898A3F424}"/>
              </a:ext>
            </a:extLst>
          </p:cNvPr>
          <p:cNvSpPr txBox="1"/>
          <p:nvPr/>
        </p:nvSpPr>
        <p:spPr>
          <a:xfrm>
            <a:off x="8196747" y="182415"/>
            <a:ext cx="3525271" cy="1323439"/>
          </a:xfrm>
          <a:prstGeom prst="rect">
            <a:avLst/>
          </a:prstGeom>
          <a:solidFill>
            <a:schemeClr val="accent5">
              <a:lumMod val="20000"/>
              <a:lumOff val="80000"/>
            </a:schemeClr>
          </a:solidFill>
        </p:spPr>
        <p:txBody>
          <a:bodyPr wrap="square" rtlCol="0">
            <a:spAutoFit/>
          </a:bodyPr>
          <a:lstStyle/>
          <a:p>
            <a:pPr marL="342900" indent="-342900">
              <a:buFont typeface="+mj-lt"/>
              <a:buAutoNum type="arabicPeriod"/>
            </a:pPr>
            <a:r>
              <a:rPr lang="en-US" sz="1600" dirty="0"/>
              <a:t>Observations </a:t>
            </a:r>
          </a:p>
          <a:p>
            <a:pPr marL="342900" indent="-342900">
              <a:buFont typeface="+mj-lt"/>
              <a:buAutoNum type="arabicPeriod"/>
            </a:pPr>
            <a:r>
              <a:rPr lang="en-US" sz="1600" dirty="0"/>
              <a:t>Mental constructs</a:t>
            </a:r>
          </a:p>
          <a:p>
            <a:pPr marL="342900" indent="-342900">
              <a:buFont typeface="+mj-lt"/>
              <a:buAutoNum type="arabicPeriod"/>
            </a:pPr>
            <a:r>
              <a:rPr lang="en-US" sz="1600" dirty="0"/>
              <a:t>Quantification (exposures) </a:t>
            </a:r>
          </a:p>
          <a:p>
            <a:pPr marL="342900" indent="-342900">
              <a:buFont typeface="+mj-lt"/>
              <a:buAutoNum type="arabicPeriod"/>
            </a:pPr>
            <a:r>
              <a:rPr lang="en-US" sz="1600" dirty="0"/>
              <a:t>Comparison (between two groups)</a:t>
            </a:r>
          </a:p>
          <a:p>
            <a:pPr marL="342900" indent="-342900">
              <a:buFont typeface="+mj-lt"/>
              <a:buAutoNum type="arabicPeriod"/>
            </a:pPr>
            <a:r>
              <a:rPr lang="en-US" sz="1600" dirty="0"/>
              <a:t>Statistical inference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1F4BD-E42D-4587-5D5E-D880940775CB}"/>
              </a:ext>
            </a:extLst>
          </p:cNvPr>
          <p:cNvSpPr>
            <a:spLocks noGrp="1"/>
          </p:cNvSpPr>
          <p:nvPr>
            <p:ph type="title"/>
          </p:nvPr>
        </p:nvSpPr>
        <p:spPr>
          <a:xfrm>
            <a:off x="838200" y="365126"/>
            <a:ext cx="10515600" cy="543376"/>
          </a:xfrm>
          <a:solidFill>
            <a:schemeClr val="accent4">
              <a:lumMod val="60000"/>
              <a:lumOff val="40000"/>
            </a:schemeClr>
          </a:solidFill>
        </p:spPr>
        <p:txBody>
          <a:bodyPr>
            <a:noAutofit/>
          </a:bodyPr>
          <a:lstStyle/>
          <a:p>
            <a:pPr algn="ctr"/>
            <a:r>
              <a:rPr lang="en-US" sz="3600" b="1" dirty="0"/>
              <a:t>MCQs with key </a:t>
            </a:r>
          </a:p>
        </p:txBody>
      </p:sp>
      <p:sp>
        <p:nvSpPr>
          <p:cNvPr id="3" name="Content Placeholder 2">
            <a:extLst>
              <a:ext uri="{FF2B5EF4-FFF2-40B4-BE49-F238E27FC236}">
                <a16:creationId xmlns:a16="http://schemas.microsoft.com/office/drawing/2014/main" id="{E9C310BD-CA29-6120-A436-06DA5F56F7E4}"/>
              </a:ext>
            </a:extLst>
          </p:cNvPr>
          <p:cNvSpPr>
            <a:spLocks noGrp="1"/>
          </p:cNvSpPr>
          <p:nvPr>
            <p:ph idx="1"/>
          </p:nvPr>
        </p:nvSpPr>
        <p:spPr>
          <a:xfrm>
            <a:off x="908992" y="1026488"/>
            <a:ext cx="10515600" cy="5053432"/>
          </a:xfrm>
        </p:spPr>
        <p:txBody>
          <a:bodyPr>
            <a:normAutofit fontScale="92500" lnSpcReduction="20000"/>
          </a:bodyPr>
          <a:lstStyle/>
          <a:p>
            <a:pPr marL="0" marR="0" lvl="0" indent="0">
              <a:lnSpc>
                <a:spcPct val="107000"/>
              </a:lnSpc>
              <a:spcBef>
                <a:spcPts val="0"/>
              </a:spcBef>
              <a:spcAft>
                <a:spcPts val="0"/>
              </a:spcAft>
              <a:buNone/>
            </a:pP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1. The Cancer and Steroid Hormone (CASH) study, in which women with breast cancer and a comparable group of women without breast cancer were asked about their prior use of oral contraceptives is an example of which type of study?</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indent="0">
              <a:lnSpc>
                <a:spcPct val="106000"/>
              </a:lnSpc>
              <a:spcBef>
                <a:spcPts val="0"/>
              </a:spcBef>
              <a:spcAft>
                <a:spcPts val="0"/>
              </a:spcAft>
              <a:buNone/>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1257300" lvl="2" indent="-342900">
              <a:lnSpc>
                <a:spcPct val="107000"/>
              </a:lnSpc>
              <a:spcBef>
                <a:spcPts val="0"/>
              </a:spcBef>
              <a:buFont typeface="+mj-lt"/>
              <a:buAutoNum type="alphaLcPeriod"/>
            </a:pPr>
            <a:r>
              <a:rPr lang="en-GB" dirty="0">
                <a:effectLst/>
                <a:latin typeface="Times New Roman" panose="02020603050405020304" pitchFamily="18" charset="0"/>
                <a:ea typeface="Calibri" panose="020F0502020204030204" pitchFamily="34" charset="0"/>
                <a:cs typeface="Times New Roman" panose="02020603050405020304" pitchFamily="18" charset="0"/>
              </a:rPr>
              <a:t>clinical trial    </a:t>
            </a: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a:p>
            <a:pPr marL="1257300" lvl="2" indent="-342900">
              <a:lnSpc>
                <a:spcPct val="107000"/>
              </a:lnSpc>
              <a:spcBef>
                <a:spcPts val="0"/>
              </a:spcBef>
              <a:buFont typeface="+mj-lt"/>
              <a:buAutoNum type="alphaLcPeriod"/>
            </a:pPr>
            <a:r>
              <a:rPr lang="en-GB" dirty="0">
                <a:effectLst/>
                <a:latin typeface="Times New Roman" panose="02020603050405020304" pitchFamily="18" charset="0"/>
                <a:ea typeface="Calibri" panose="020F0502020204030204" pitchFamily="34" charset="0"/>
                <a:cs typeface="Times New Roman" panose="02020603050405020304" pitchFamily="18" charset="0"/>
              </a:rPr>
              <a:t>cohort study  </a:t>
            </a: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a:p>
            <a:pPr marL="1257300" lvl="2" indent="-342900">
              <a:lnSpc>
                <a:spcPct val="107000"/>
              </a:lnSpc>
              <a:spcBef>
                <a:spcPts val="0"/>
              </a:spcBef>
              <a:buFont typeface="+mj-lt"/>
              <a:buAutoNum type="alphaLcPeriod"/>
            </a:pPr>
            <a:r>
              <a:rPr lang="en-GB" dirty="0">
                <a:effectLst/>
                <a:latin typeface="Times New Roman" panose="02020603050405020304" pitchFamily="18" charset="0"/>
                <a:ea typeface="Calibri" panose="020F0502020204030204" pitchFamily="34" charset="0"/>
                <a:cs typeface="Times New Roman" panose="02020603050405020304" pitchFamily="18" charset="0"/>
              </a:rPr>
              <a:t> cross sectional survey  </a:t>
            </a: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a:p>
            <a:pPr marL="1257300" lvl="2" indent="-342900">
              <a:lnSpc>
                <a:spcPct val="107000"/>
              </a:lnSpc>
              <a:spcBef>
                <a:spcPts val="0"/>
              </a:spcBef>
              <a:buFont typeface="+mj-lt"/>
              <a:buAutoNum type="alphaLcPeriod"/>
            </a:pPr>
            <a:r>
              <a:rPr lang="en-GB" b="1" dirty="0">
                <a:effectLst/>
                <a:latin typeface="Times New Roman" panose="02020603050405020304" pitchFamily="18" charset="0"/>
                <a:ea typeface="Calibri" panose="020F0502020204030204" pitchFamily="34" charset="0"/>
                <a:cs typeface="Times New Roman" panose="02020603050405020304" pitchFamily="18" charset="0"/>
              </a:rPr>
              <a:t>case-control study    </a:t>
            </a: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a:p>
            <a:pPr marL="1257300" lvl="2" indent="-342900">
              <a:lnSpc>
                <a:spcPct val="107000"/>
              </a:lnSpc>
              <a:spcBef>
                <a:spcPts val="0"/>
              </a:spcBef>
              <a:buFont typeface="+mj-lt"/>
              <a:buAutoNum type="alphaLcPeriod"/>
            </a:pPr>
            <a:r>
              <a:rPr lang="en-GB" dirty="0">
                <a:effectLst/>
                <a:latin typeface="Times New Roman" panose="02020603050405020304" pitchFamily="18" charset="0"/>
                <a:ea typeface="Calibri" panose="020F0502020204030204" pitchFamily="34" charset="0"/>
                <a:cs typeface="Times New Roman" panose="02020603050405020304" pitchFamily="18" charset="0"/>
              </a:rPr>
              <a:t>experimental study</a:t>
            </a:r>
          </a:p>
          <a:p>
            <a:pPr marL="0" marR="0" lvl="0" indent="0">
              <a:lnSpc>
                <a:spcPct val="107000"/>
              </a:lnSpc>
              <a:spcBef>
                <a:spcPts val="0"/>
              </a:spcBef>
              <a:spcAft>
                <a:spcPts val="0"/>
              </a:spcAft>
              <a:buNone/>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nSpc>
                <a:spcPct val="106000"/>
              </a:lnSpc>
              <a:spcBef>
                <a:spcPts val="0"/>
              </a:spcBef>
              <a:spcAft>
                <a:spcPts val="0"/>
              </a:spcAft>
              <a:buNone/>
            </a:pP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2. The most important limitation of case control study is </a:t>
            </a:r>
          </a:p>
          <a:p>
            <a:pPr marL="0" marR="0" lvl="0" indent="0">
              <a:lnSpc>
                <a:spcPct val="106000"/>
              </a:lnSpc>
              <a:spcBef>
                <a:spcPts val="0"/>
              </a:spcBef>
              <a:spcAft>
                <a:spcPts val="0"/>
              </a:spcAft>
              <a:buNone/>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1714500" lvl="3" indent="-342900">
              <a:lnSpc>
                <a:spcPct val="110000"/>
              </a:lnSpc>
              <a:spcBef>
                <a:spcPts val="0"/>
              </a:spcBef>
              <a:spcAft>
                <a:spcPts val="1000"/>
              </a:spcAft>
              <a:buFont typeface="+mj-lt"/>
              <a:buAutoNum type="alphaLcPeriod"/>
            </a:pPr>
            <a:r>
              <a:rPr lang="en-GB" dirty="0">
                <a:effectLst/>
                <a:latin typeface="Times New Roman" panose="02020603050405020304" pitchFamily="18" charset="0"/>
                <a:ea typeface="Calibri" panose="020F0502020204030204" pitchFamily="34" charset="0"/>
                <a:cs typeface="Times New Roman" panose="02020603050405020304" pitchFamily="18" charset="0"/>
              </a:rPr>
              <a:t>Expensive</a:t>
            </a:r>
          </a:p>
          <a:p>
            <a:pPr marL="1714500" lvl="3" indent="-342900">
              <a:lnSpc>
                <a:spcPct val="110000"/>
              </a:lnSpc>
              <a:spcBef>
                <a:spcPts val="0"/>
              </a:spcBef>
              <a:spcAft>
                <a:spcPts val="1000"/>
              </a:spcAft>
              <a:buFont typeface="+mj-lt"/>
              <a:buAutoNum type="alphaLcPeriod"/>
            </a:pPr>
            <a:r>
              <a:rPr lang="en-GB" dirty="0">
                <a:effectLst/>
                <a:latin typeface="Times New Roman" panose="02020603050405020304" pitchFamily="18" charset="0"/>
                <a:ea typeface="Calibri" panose="020F0502020204030204" pitchFamily="34" charset="0"/>
                <a:cs typeface="Times New Roman" panose="02020603050405020304" pitchFamily="18" charset="0"/>
              </a:rPr>
              <a:t>Ethical issues </a:t>
            </a: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a:p>
            <a:pPr marL="1714500" lvl="3" indent="-342900">
              <a:lnSpc>
                <a:spcPct val="110000"/>
              </a:lnSpc>
              <a:spcBef>
                <a:spcPts val="0"/>
              </a:spcBef>
              <a:spcAft>
                <a:spcPts val="1000"/>
              </a:spcAft>
              <a:buFont typeface="+mj-lt"/>
              <a:buAutoNum type="alphaLcPeriod"/>
            </a:pPr>
            <a:r>
              <a:rPr lang="en-GB" dirty="0">
                <a:effectLst/>
                <a:latin typeface="Times New Roman" panose="02020603050405020304" pitchFamily="18" charset="0"/>
                <a:ea typeface="Calibri" panose="020F0502020204030204" pitchFamily="34" charset="0"/>
                <a:cs typeface="Times New Roman" panose="02020603050405020304" pitchFamily="18" charset="0"/>
              </a:rPr>
              <a:t>Loss to follow up</a:t>
            </a: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a:p>
            <a:pPr marL="1714500" lvl="3" indent="-342900">
              <a:lnSpc>
                <a:spcPct val="110000"/>
              </a:lnSpc>
              <a:spcBef>
                <a:spcPts val="0"/>
              </a:spcBef>
              <a:spcAft>
                <a:spcPts val="1000"/>
              </a:spcAft>
              <a:buFont typeface="+mj-lt"/>
              <a:buAutoNum type="alphaLcPeriod"/>
            </a:pPr>
            <a:r>
              <a:rPr lang="en-GB" b="1" dirty="0">
                <a:effectLst/>
                <a:latin typeface="Times New Roman" panose="02020603050405020304" pitchFamily="18" charset="0"/>
                <a:ea typeface="Calibri" panose="020F0502020204030204" pitchFamily="34" charset="0"/>
                <a:cs typeface="Times New Roman" panose="02020603050405020304" pitchFamily="18" charset="0"/>
              </a:rPr>
              <a:t>Memory recall  bias </a:t>
            </a: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a:p>
            <a:pPr marL="1714500" lvl="3" indent="-342900">
              <a:lnSpc>
                <a:spcPct val="110000"/>
              </a:lnSpc>
              <a:spcBef>
                <a:spcPts val="0"/>
              </a:spcBef>
              <a:spcAft>
                <a:spcPts val="1000"/>
              </a:spcAft>
              <a:buFont typeface="+mj-lt"/>
              <a:buAutoNum type="alphaLcPeriod"/>
            </a:pPr>
            <a:r>
              <a:rPr lang="en-GB" dirty="0">
                <a:effectLst/>
                <a:latin typeface="Times New Roman" panose="02020603050405020304" pitchFamily="18" charset="0"/>
                <a:ea typeface="Calibri" panose="020F0502020204030204" pitchFamily="34" charset="0"/>
                <a:cs typeface="Times New Roman" panose="02020603050405020304" pitchFamily="18" charset="0"/>
              </a:rPr>
              <a:t>Time consuming </a:t>
            </a: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p:txBody>
      </p:sp>
      <p:sp>
        <p:nvSpPr>
          <p:cNvPr id="4" name="Date Placeholder 3">
            <a:extLst>
              <a:ext uri="{FF2B5EF4-FFF2-40B4-BE49-F238E27FC236}">
                <a16:creationId xmlns:a16="http://schemas.microsoft.com/office/drawing/2014/main" id="{E1FEAD90-7CC9-F908-B6F2-D4A0B8EDEDDD}"/>
              </a:ext>
            </a:extLst>
          </p:cNvPr>
          <p:cNvSpPr>
            <a:spLocks noGrp="1"/>
          </p:cNvSpPr>
          <p:nvPr>
            <p:ph type="dt" sz="half" idx="10"/>
          </p:nvPr>
        </p:nvSpPr>
        <p:spPr/>
        <p:txBody>
          <a:bodyPr/>
          <a:lstStyle/>
          <a:p>
            <a:fld id="{4B273584-954F-4545-90BE-5D17D64E34BE}" type="datetime8">
              <a:rPr lang="LID4096" smtClean="0"/>
              <a:t>02/03/2025 09:49</a:t>
            </a:fld>
            <a:endParaRPr lang="en-PK"/>
          </a:p>
        </p:txBody>
      </p:sp>
      <p:sp>
        <p:nvSpPr>
          <p:cNvPr id="6" name="Slide Number Placeholder 5">
            <a:extLst>
              <a:ext uri="{FF2B5EF4-FFF2-40B4-BE49-F238E27FC236}">
                <a16:creationId xmlns:a16="http://schemas.microsoft.com/office/drawing/2014/main" id="{3681F291-C690-E0BA-9402-DF76ED6484AA}"/>
              </a:ext>
            </a:extLst>
          </p:cNvPr>
          <p:cNvSpPr>
            <a:spLocks noGrp="1"/>
          </p:cNvSpPr>
          <p:nvPr>
            <p:ph type="sldNum" sz="quarter" idx="12"/>
          </p:nvPr>
        </p:nvSpPr>
        <p:spPr/>
        <p:txBody>
          <a:bodyPr/>
          <a:lstStyle/>
          <a:p>
            <a:fld id="{1B4755D4-3B07-41F4-B0DC-D7FCF59F0F11}" type="slidenum">
              <a:rPr lang="en-PK" smtClean="0"/>
              <a:t>30</a:t>
            </a:fld>
            <a:endParaRPr lang="en-PK"/>
          </a:p>
        </p:txBody>
      </p:sp>
    </p:spTree>
    <p:extLst>
      <p:ext uri="{BB962C8B-B14F-4D97-AF65-F5344CB8AC3E}">
        <p14:creationId xmlns:p14="http://schemas.microsoft.com/office/powerpoint/2010/main" val="29509663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0C857-32FA-5308-ECAA-F37D776396C7}"/>
              </a:ext>
            </a:extLst>
          </p:cNvPr>
          <p:cNvSpPr>
            <a:spLocks noGrp="1"/>
          </p:cNvSpPr>
          <p:nvPr>
            <p:ph type="title"/>
          </p:nvPr>
        </p:nvSpPr>
        <p:spPr>
          <a:xfrm>
            <a:off x="838200" y="2057400"/>
            <a:ext cx="2743200" cy="2743200"/>
          </a:xfrm>
          <a:prstGeom prst="ellipse">
            <a:avLst/>
          </a:prstGeom>
          <a:solidFill>
            <a:srgbClr val="262626"/>
          </a:solidFill>
          <a:ln w="174625" cmpd="thinThick">
            <a:solidFill>
              <a:srgbClr val="262626"/>
            </a:solidFill>
          </a:ln>
        </p:spPr>
        <p:txBody>
          <a:bodyPr anchor="ctr">
            <a:normAutofit/>
          </a:bodyPr>
          <a:lstStyle/>
          <a:p>
            <a:pPr algn="ctr"/>
            <a:r>
              <a:rPr lang="en-US" sz="2600">
                <a:solidFill>
                  <a:srgbClr val="FFFFFF"/>
                </a:solidFill>
              </a:rPr>
              <a:t>Reading sources: </a:t>
            </a:r>
            <a:endParaRPr lang="en-PK" sz="2600">
              <a:solidFill>
                <a:srgbClr val="FFFFFF"/>
              </a:solidFill>
            </a:endParaRPr>
          </a:p>
        </p:txBody>
      </p:sp>
      <p:graphicFrame>
        <p:nvGraphicFramePr>
          <p:cNvPr id="5" name="Content Placeholder 2">
            <a:extLst>
              <a:ext uri="{FF2B5EF4-FFF2-40B4-BE49-F238E27FC236}">
                <a16:creationId xmlns:a16="http://schemas.microsoft.com/office/drawing/2014/main" id="{005EC263-8F62-9677-D45B-7078D5BEE0FF}"/>
              </a:ext>
            </a:extLst>
          </p:cNvPr>
          <p:cNvGraphicFramePr>
            <a:graphicFrameLocks noGrp="1"/>
          </p:cNvGraphicFramePr>
          <p:nvPr>
            <p:ph idx="1"/>
            <p:extLst>
              <p:ext uri="{D42A27DB-BD31-4B8C-83A1-F6EECF244321}">
                <p14:modId xmlns:p14="http://schemas.microsoft.com/office/powerpoint/2010/main" val="805985378"/>
              </p:ext>
            </p:extLst>
          </p:nvPr>
        </p:nvGraphicFramePr>
        <p:xfrm>
          <a:off x="4038600" y="1166648"/>
          <a:ext cx="7315200" cy="45247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Date Placeholder 2">
            <a:extLst>
              <a:ext uri="{FF2B5EF4-FFF2-40B4-BE49-F238E27FC236}">
                <a16:creationId xmlns:a16="http://schemas.microsoft.com/office/drawing/2014/main" id="{50357C9C-E235-DB7F-F8C4-A0F9E59D8F0A}"/>
              </a:ext>
            </a:extLst>
          </p:cNvPr>
          <p:cNvSpPr>
            <a:spLocks noGrp="1"/>
          </p:cNvSpPr>
          <p:nvPr>
            <p:ph type="dt" sz="half" idx="10"/>
          </p:nvPr>
        </p:nvSpPr>
        <p:spPr/>
        <p:txBody>
          <a:bodyPr/>
          <a:lstStyle/>
          <a:p>
            <a:fld id="{B5A03CB7-2DB0-4641-865A-8DCFB7F0F88C}" type="datetime8">
              <a:rPr lang="LID4096" smtClean="0"/>
              <a:t>02/03/2025 09:49</a:t>
            </a:fld>
            <a:endParaRPr lang="en-PK"/>
          </a:p>
        </p:txBody>
      </p:sp>
      <p:sp>
        <p:nvSpPr>
          <p:cNvPr id="6" name="Slide Number Placeholder 5">
            <a:extLst>
              <a:ext uri="{FF2B5EF4-FFF2-40B4-BE49-F238E27FC236}">
                <a16:creationId xmlns:a16="http://schemas.microsoft.com/office/drawing/2014/main" id="{2FE9406A-9910-9C70-935C-F04F94864762}"/>
              </a:ext>
            </a:extLst>
          </p:cNvPr>
          <p:cNvSpPr>
            <a:spLocks noGrp="1"/>
          </p:cNvSpPr>
          <p:nvPr>
            <p:ph type="sldNum" sz="quarter" idx="12"/>
          </p:nvPr>
        </p:nvSpPr>
        <p:spPr/>
        <p:txBody>
          <a:bodyPr/>
          <a:lstStyle/>
          <a:p>
            <a:fld id="{1B4755D4-3B07-41F4-B0DC-D7FCF59F0F11}" type="slidenum">
              <a:rPr lang="en-PK" smtClean="0"/>
              <a:t>31</a:t>
            </a:fld>
            <a:endParaRPr lang="en-PK"/>
          </a:p>
        </p:txBody>
      </p:sp>
    </p:spTree>
    <p:extLst>
      <p:ext uri="{BB962C8B-B14F-4D97-AF65-F5344CB8AC3E}">
        <p14:creationId xmlns:p14="http://schemas.microsoft.com/office/powerpoint/2010/main" val="37925910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035D91-93F9-C91E-E931-3A364A2C3A3D}"/>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b="1" kern="1200">
                <a:solidFill>
                  <a:schemeClr val="bg1"/>
                </a:solidFill>
                <a:latin typeface="+mj-lt"/>
                <a:ea typeface="+mj-ea"/>
                <a:cs typeface="+mj-cs"/>
              </a:rPr>
              <a:t>Prof Umar Model</a:t>
            </a:r>
          </a:p>
        </p:txBody>
      </p:sp>
      <p:pic>
        <p:nvPicPr>
          <p:cNvPr id="7" name="Content Placeholder 6">
            <a:extLst>
              <a:ext uri="{FF2B5EF4-FFF2-40B4-BE49-F238E27FC236}">
                <a16:creationId xmlns:a16="http://schemas.microsoft.com/office/drawing/2014/main" id="{26110C6E-462B-B7DD-AE12-8CA38CEDD0E0}"/>
              </a:ext>
            </a:extLst>
          </p:cNvPr>
          <p:cNvPicPr>
            <a:picLocks noGrp="1" noChangeAspect="1"/>
          </p:cNvPicPr>
          <p:nvPr>
            <p:ph idx="1"/>
          </p:nvPr>
        </p:nvPicPr>
        <p:blipFill>
          <a:blip r:embed="rId2"/>
          <a:stretch>
            <a:fillRect/>
          </a:stretch>
        </p:blipFill>
        <p:spPr>
          <a:xfrm>
            <a:off x="91440" y="1396589"/>
            <a:ext cx="11551920" cy="5044852"/>
          </a:xfrm>
          <a:prstGeom prst="rect">
            <a:avLst/>
          </a:prstGeom>
        </p:spPr>
      </p:pic>
      <p:sp>
        <p:nvSpPr>
          <p:cNvPr id="4" name="Date Placeholder 3">
            <a:extLst>
              <a:ext uri="{FF2B5EF4-FFF2-40B4-BE49-F238E27FC236}">
                <a16:creationId xmlns:a16="http://schemas.microsoft.com/office/drawing/2014/main" id="{39DE87AB-1DA6-E09E-0506-A4C3AE82B626}"/>
              </a:ext>
            </a:extLst>
          </p:cNvPr>
          <p:cNvSpPr>
            <a:spLocks noGrp="1"/>
          </p:cNvSpPr>
          <p:nvPr>
            <p:ph type="dt" sz="half" idx="10"/>
          </p:nvPr>
        </p:nvSpPr>
        <p:spPr>
          <a:xfrm>
            <a:off x="838200" y="6356350"/>
            <a:ext cx="2743200" cy="365125"/>
          </a:xfrm>
        </p:spPr>
        <p:txBody>
          <a:bodyPr vert="horz" lIns="91440" tIns="45720" rIns="91440" bIns="45720" rtlCol="0" anchor="ctr">
            <a:normAutofit/>
          </a:bodyPr>
          <a:lstStyle/>
          <a:p>
            <a:pPr>
              <a:spcAft>
                <a:spcPts val="600"/>
              </a:spcAft>
            </a:pPr>
            <a:fld id="{BAC7A493-98A3-4FC9-ACF6-E4F04CFDE5A7}" type="datetime8">
              <a:rPr lang="LID4096" smtClean="0"/>
              <a:t>02/03/2025 09:49</a:t>
            </a:fld>
            <a:endParaRPr lang="en-US"/>
          </a:p>
        </p:txBody>
      </p:sp>
      <p:sp>
        <p:nvSpPr>
          <p:cNvPr id="6" name="Slide Number Placeholder 5">
            <a:extLst>
              <a:ext uri="{FF2B5EF4-FFF2-40B4-BE49-F238E27FC236}">
                <a16:creationId xmlns:a16="http://schemas.microsoft.com/office/drawing/2014/main" id="{A4ABA9C1-55D6-86A9-C09E-7AE010474F35}"/>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1B4755D4-3B07-41F4-B0DC-D7FCF59F0F11}" type="slidenum">
              <a:rPr lang="en-US" smtClean="0"/>
              <a:pPr>
                <a:spcAft>
                  <a:spcPts val="600"/>
                </a:spcAft>
              </a:pPr>
              <a:t>4</a:t>
            </a:fld>
            <a:endParaRPr lang="en-US"/>
          </a:p>
        </p:txBody>
      </p:sp>
    </p:spTree>
    <p:extLst>
      <p:ext uri="{BB962C8B-B14F-4D97-AF65-F5344CB8AC3E}">
        <p14:creationId xmlns:p14="http://schemas.microsoft.com/office/powerpoint/2010/main" val="26357278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348A2612-0B97-6A5F-FF30-9F1672285B5F}"/>
              </a:ext>
            </a:extLst>
          </p:cNvPr>
          <p:cNvGraphicFramePr/>
          <p:nvPr/>
        </p:nvGraphicFramePr>
        <p:xfrm>
          <a:off x="8029021" y="1358347"/>
          <a:ext cx="3622205" cy="49008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 Box 2">
            <a:extLst>
              <a:ext uri="{FF2B5EF4-FFF2-40B4-BE49-F238E27FC236}">
                <a16:creationId xmlns:a16="http://schemas.microsoft.com/office/drawing/2014/main" id="{D4693239-95D4-A4AC-D1F9-51DA6377B7E4}"/>
              </a:ext>
            </a:extLst>
          </p:cNvPr>
          <p:cNvSpPr txBox="1">
            <a:spLocks noChangeArrowheads="1"/>
          </p:cNvSpPr>
          <p:nvPr/>
        </p:nvSpPr>
        <p:spPr bwMode="auto">
          <a:xfrm>
            <a:off x="385015" y="1775726"/>
            <a:ext cx="4104394" cy="4253435"/>
          </a:xfrm>
          <a:prstGeom prst="rect">
            <a:avLst/>
          </a:prstGeom>
          <a:solidFill>
            <a:srgbClr val="4F81BD"/>
          </a:solidFill>
          <a:ln w="38100">
            <a:solidFill>
              <a:srgbClr val="F2F2F2"/>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a:lnSpc>
                <a:spcPct val="107000"/>
              </a:lnSpc>
              <a:spcAft>
                <a:spcPts val="800"/>
              </a:spcAft>
            </a:pP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Vision</a:t>
            </a:r>
            <a:endParaRPr lang="en-PK"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Highly recognized and accredited center of excellence in Medical Education, using evidence-based training techniques for development of highly competent health professionals, who are lifelong experiential learner and are socially accountable.</a:t>
            </a:r>
            <a:endParaRPr lang="en-PK"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R="0" lvl="0" defTabSz="914400" rtl="0" eaLnBrk="0" fontAlgn="base" latinLnBrk="0" hangingPunct="0">
              <a:lnSpc>
                <a:spcPct val="100000"/>
              </a:lnSpc>
              <a:spcBef>
                <a:spcPct val="0"/>
              </a:spcBef>
              <a:spcAft>
                <a:spcPct val="0"/>
              </a:spcAft>
              <a:buClrTx/>
              <a:buSzTx/>
              <a:tabLst/>
            </a:pPr>
            <a:endParaRPr kumimoji="0" lang="en-PK" altLang="en-PK"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6F013661-C65A-861C-05F7-FD15E57EA362}"/>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005921" y="376022"/>
            <a:ext cx="1243965" cy="1293495"/>
          </a:xfrm>
          <a:prstGeom prst="rect">
            <a:avLst/>
          </a:prstGeom>
          <a:noFill/>
          <a:ln>
            <a:noFill/>
          </a:ln>
        </p:spPr>
      </p:pic>
      <p:sp>
        <p:nvSpPr>
          <p:cNvPr id="5" name="Title 1">
            <a:extLst>
              <a:ext uri="{FF2B5EF4-FFF2-40B4-BE49-F238E27FC236}">
                <a16:creationId xmlns:a16="http://schemas.microsoft.com/office/drawing/2014/main" id="{57274898-0D51-69F8-C3DD-3596B495DD56}"/>
              </a:ext>
            </a:extLst>
          </p:cNvPr>
          <p:cNvSpPr txBox="1">
            <a:spLocks/>
          </p:cNvSpPr>
          <p:nvPr/>
        </p:nvSpPr>
        <p:spPr>
          <a:xfrm>
            <a:off x="3641035" y="828839"/>
            <a:ext cx="5847522" cy="529508"/>
          </a:xfrm>
          <a:prstGeom prst="rect">
            <a:avLst/>
          </a:prstGeom>
          <a:solidFill>
            <a:schemeClr val="accent2"/>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t>Vision &amp; Mission of RMU </a:t>
            </a:r>
            <a:endParaRPr lang="en-PK" sz="2800" b="1" dirty="0"/>
          </a:p>
        </p:txBody>
      </p:sp>
      <p:sp>
        <p:nvSpPr>
          <p:cNvPr id="6" name="Text Box 2">
            <a:extLst>
              <a:ext uri="{FF2B5EF4-FFF2-40B4-BE49-F238E27FC236}">
                <a16:creationId xmlns:a16="http://schemas.microsoft.com/office/drawing/2014/main" id="{910744B2-EDCC-0236-779F-4A80DAE86A42}"/>
              </a:ext>
            </a:extLst>
          </p:cNvPr>
          <p:cNvSpPr txBox="1">
            <a:spLocks noChangeArrowheads="1"/>
          </p:cNvSpPr>
          <p:nvPr/>
        </p:nvSpPr>
        <p:spPr bwMode="auto">
          <a:xfrm>
            <a:off x="4576713" y="2842507"/>
            <a:ext cx="3976165" cy="3652703"/>
          </a:xfrm>
          <a:prstGeom prst="rect">
            <a:avLst/>
          </a:prstGeom>
          <a:solidFill>
            <a:srgbClr val="4F81BD"/>
          </a:solidFill>
          <a:ln w="38100">
            <a:solidFill>
              <a:srgbClr val="F2F2F2"/>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a:spcAft>
                <a:spcPts val="800"/>
              </a:spcAft>
            </a:pP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Mission Statement</a:t>
            </a:r>
            <a:endParaRPr lang="en-PK" sz="2400" dirty="0">
              <a:effectLst/>
              <a:latin typeface="Times New Roman" panose="02020603050405020304" pitchFamily="18" charset="0"/>
              <a:ea typeface="Calibri" panose="020F0502020204030204" pitchFamily="34" charset="0"/>
              <a:cs typeface="Times New Roman" panose="02020603050405020304" pitchFamily="18" charset="0"/>
            </a:endParaRPr>
          </a:p>
          <a:p>
            <a:pPr>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To impart evidence-based research-oriented health professional education in order to provide best possible patient care and inculcate the values of mutual respect, ethical practice of healthcare and social accountability. </a:t>
            </a:r>
            <a:endParaRPr lang="en-PK"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R="0" lvl="0" defTabSz="914400" rtl="0" eaLnBrk="0" fontAlgn="base" latinLnBrk="0" hangingPunct="0">
              <a:spcBef>
                <a:spcPct val="0"/>
              </a:spcBef>
              <a:spcAft>
                <a:spcPct val="0"/>
              </a:spcAft>
              <a:buClrTx/>
              <a:buSzTx/>
              <a:tabLst/>
            </a:pPr>
            <a:endParaRPr kumimoji="0" lang="en-PK" altLang="en-PK"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7" name="Date Placeholder 6">
            <a:extLst>
              <a:ext uri="{FF2B5EF4-FFF2-40B4-BE49-F238E27FC236}">
                <a16:creationId xmlns:a16="http://schemas.microsoft.com/office/drawing/2014/main" id="{FD12249E-C7ED-2481-A18D-BDEECC73C42A}"/>
              </a:ext>
            </a:extLst>
          </p:cNvPr>
          <p:cNvSpPr>
            <a:spLocks noGrp="1"/>
          </p:cNvSpPr>
          <p:nvPr>
            <p:ph type="dt" sz="half" idx="10"/>
          </p:nvPr>
        </p:nvSpPr>
        <p:spPr/>
        <p:txBody>
          <a:bodyPr/>
          <a:lstStyle/>
          <a:p>
            <a:fld id="{7769CA14-D547-4FDD-AEC1-9370C3840016}" type="datetime8">
              <a:rPr lang="LID4096" smtClean="0"/>
              <a:t>02/03/2025 09:49</a:t>
            </a:fld>
            <a:endParaRPr lang="en-PK"/>
          </a:p>
        </p:txBody>
      </p:sp>
      <p:sp>
        <p:nvSpPr>
          <p:cNvPr id="9" name="Slide Number Placeholder 8">
            <a:extLst>
              <a:ext uri="{FF2B5EF4-FFF2-40B4-BE49-F238E27FC236}">
                <a16:creationId xmlns:a16="http://schemas.microsoft.com/office/drawing/2014/main" id="{EAF80C50-D2DE-5DF3-A72A-87EB52DA377C}"/>
              </a:ext>
            </a:extLst>
          </p:cNvPr>
          <p:cNvSpPr>
            <a:spLocks noGrp="1"/>
          </p:cNvSpPr>
          <p:nvPr>
            <p:ph type="sldNum" sz="quarter" idx="12"/>
          </p:nvPr>
        </p:nvSpPr>
        <p:spPr/>
        <p:txBody>
          <a:bodyPr/>
          <a:lstStyle/>
          <a:p>
            <a:fld id="{1B4755D4-3B07-41F4-B0DC-D7FCF59F0F11}" type="slidenum">
              <a:rPr lang="en-PK" smtClean="0"/>
              <a:t>5</a:t>
            </a:fld>
            <a:endParaRPr lang="en-PK"/>
          </a:p>
        </p:txBody>
      </p:sp>
    </p:spTree>
    <p:extLst>
      <p:ext uri="{BB962C8B-B14F-4D97-AF65-F5344CB8AC3E}">
        <p14:creationId xmlns:p14="http://schemas.microsoft.com/office/powerpoint/2010/main" val="2299073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B9AA7C6-5E5A-498E-A6DF-A943376E09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83EAB11A-76F7-48F4-9B4F-5BFDF4BF96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300" y="2385102"/>
            <a:ext cx="574091" cy="2087796"/>
            <a:chOff x="209668" y="2857422"/>
            <a:chExt cx="463662" cy="2087796"/>
          </a:xfrm>
        </p:grpSpPr>
        <p:sp>
          <p:nvSpPr>
            <p:cNvPr id="11" name="Rectangle 10">
              <a:extLst>
                <a:ext uri="{FF2B5EF4-FFF2-40B4-BE49-F238E27FC236}">
                  <a16:creationId xmlns:a16="http://schemas.microsoft.com/office/drawing/2014/main" id="{74D4C416-D5F4-4F6F-A6F1-87A21CD4F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423947" y="2857422"/>
              <a:ext cx="249383" cy="20877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6AC1C30-21C6-4BF6-93EE-B211D7A850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09668" y="2857423"/>
              <a:ext cx="1" cy="208779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81E140AE-0ABF-47C8-BF32-7D2F0CF2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631767"/>
            <a:ext cx="11111729" cy="575240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F57A5EE-6EE2-9FA2-F146-D4A0A97A8796}"/>
              </a:ext>
            </a:extLst>
          </p:cNvPr>
          <p:cNvSpPr>
            <a:spLocks noGrp="1"/>
          </p:cNvSpPr>
          <p:nvPr>
            <p:ph type="title"/>
          </p:nvPr>
        </p:nvSpPr>
        <p:spPr>
          <a:xfrm>
            <a:off x="1153618" y="1239927"/>
            <a:ext cx="4008586" cy="4680583"/>
          </a:xfrm>
        </p:spPr>
        <p:txBody>
          <a:bodyPr anchor="ctr">
            <a:normAutofit/>
          </a:bodyPr>
          <a:lstStyle/>
          <a:p>
            <a:r>
              <a:rPr lang="en-US" sz="5200"/>
              <a:t>Sequence of the Session </a:t>
            </a:r>
            <a:endParaRPr lang="en-PK" sz="5200"/>
          </a:p>
        </p:txBody>
      </p:sp>
      <p:sp>
        <p:nvSpPr>
          <p:cNvPr id="3" name="Content Placeholder 2">
            <a:extLst>
              <a:ext uri="{FF2B5EF4-FFF2-40B4-BE49-F238E27FC236}">
                <a16:creationId xmlns:a16="http://schemas.microsoft.com/office/drawing/2014/main" id="{1BEACD24-699A-78EF-1AFF-A4C4CFCA0905}"/>
              </a:ext>
            </a:extLst>
          </p:cNvPr>
          <p:cNvSpPr>
            <a:spLocks noGrp="1"/>
          </p:cNvSpPr>
          <p:nvPr>
            <p:ph idx="1"/>
          </p:nvPr>
        </p:nvSpPr>
        <p:spPr>
          <a:xfrm>
            <a:off x="6291923" y="1239927"/>
            <a:ext cx="4971824" cy="4680583"/>
          </a:xfrm>
        </p:spPr>
        <p:txBody>
          <a:bodyPr anchor="ctr">
            <a:normAutofit/>
          </a:bodyPr>
          <a:lstStyle/>
          <a:p>
            <a:pPr marL="514350" indent="-514350">
              <a:buFont typeface="+mj-lt"/>
              <a:buAutoNum type="alphaLcPeriod"/>
            </a:pPr>
            <a:r>
              <a:rPr lang="en-US" sz="2000" dirty="0"/>
              <a:t>Statement of learning outcomes (01 slide) </a:t>
            </a:r>
          </a:p>
          <a:p>
            <a:pPr marL="514350" indent="-514350">
              <a:buFont typeface="+mj-lt"/>
              <a:buAutoNum type="alphaLcPeriod"/>
            </a:pPr>
            <a:r>
              <a:rPr lang="en-US" sz="2000" dirty="0"/>
              <a:t>Order &amp; Components of the session </a:t>
            </a:r>
          </a:p>
          <a:p>
            <a:pPr marL="971550" lvl="1" indent="-514350">
              <a:buFont typeface="+mj-lt"/>
              <a:buAutoNum type="alphaLcPeriod"/>
            </a:pPr>
            <a:r>
              <a:rPr lang="en-US" sz="2000" dirty="0"/>
              <a:t>Core subject ( contains throughout relevant clinical contents) ( No.28 slides) </a:t>
            </a:r>
          </a:p>
          <a:p>
            <a:pPr marL="971550" lvl="1" indent="-514350">
              <a:buFont typeface="+mj-lt"/>
              <a:buAutoNum type="alphaLcPeriod"/>
            </a:pPr>
            <a:r>
              <a:rPr lang="en-US" sz="2000" dirty="0"/>
              <a:t>Research pertinent to enhance understanding o the subjects (01 slides)</a:t>
            </a:r>
          </a:p>
          <a:p>
            <a:pPr marL="971550" lvl="1" indent="-514350">
              <a:buFont typeface="+mj-lt"/>
              <a:buAutoNum type="alphaLcPeriod"/>
            </a:pPr>
            <a:r>
              <a:rPr lang="en-US" sz="2000" dirty="0"/>
              <a:t>Bioethics : pertinent discussion (01 slides) </a:t>
            </a:r>
          </a:p>
          <a:p>
            <a:pPr marL="971550" lvl="1" indent="-514350">
              <a:buFont typeface="+mj-lt"/>
              <a:buAutoNum type="alphaLcPeriod"/>
            </a:pPr>
            <a:r>
              <a:rPr lang="en-US" sz="2000" dirty="0"/>
              <a:t>End of the session relevant assessments ( 02 slides) </a:t>
            </a:r>
          </a:p>
          <a:p>
            <a:pPr marL="971550" lvl="1" indent="-514350">
              <a:buFont typeface="+mj-lt"/>
              <a:buAutoNum type="alphaLcPeriod"/>
            </a:pPr>
            <a:r>
              <a:rPr lang="en-US" sz="2000" dirty="0"/>
              <a:t>Suggested additional readings ( 01 slide) </a:t>
            </a:r>
            <a:endParaRPr lang="en-PK" sz="2000" dirty="0"/>
          </a:p>
        </p:txBody>
      </p:sp>
      <p:sp>
        <p:nvSpPr>
          <p:cNvPr id="4" name="Date Placeholder 3">
            <a:extLst>
              <a:ext uri="{FF2B5EF4-FFF2-40B4-BE49-F238E27FC236}">
                <a16:creationId xmlns:a16="http://schemas.microsoft.com/office/drawing/2014/main" id="{9885FAB7-8A8B-3C79-3D81-FD58686A6F3F}"/>
              </a:ext>
            </a:extLst>
          </p:cNvPr>
          <p:cNvSpPr>
            <a:spLocks noGrp="1"/>
          </p:cNvSpPr>
          <p:nvPr>
            <p:ph type="dt" sz="half" idx="10"/>
          </p:nvPr>
        </p:nvSpPr>
        <p:spPr/>
        <p:txBody>
          <a:bodyPr/>
          <a:lstStyle/>
          <a:p>
            <a:fld id="{6B3999F8-D2C3-43F3-940B-52893A670553}" type="datetime8">
              <a:rPr lang="LID4096" smtClean="0"/>
              <a:t>02/03/2025 09:49</a:t>
            </a:fld>
            <a:endParaRPr lang="en-PK"/>
          </a:p>
        </p:txBody>
      </p:sp>
      <p:sp>
        <p:nvSpPr>
          <p:cNvPr id="6" name="Slide Number Placeholder 5">
            <a:extLst>
              <a:ext uri="{FF2B5EF4-FFF2-40B4-BE49-F238E27FC236}">
                <a16:creationId xmlns:a16="http://schemas.microsoft.com/office/drawing/2014/main" id="{D6379137-27D7-59F2-2ADC-8A5FB91A9A27}"/>
              </a:ext>
            </a:extLst>
          </p:cNvPr>
          <p:cNvSpPr>
            <a:spLocks noGrp="1"/>
          </p:cNvSpPr>
          <p:nvPr>
            <p:ph type="sldNum" sz="quarter" idx="12"/>
          </p:nvPr>
        </p:nvSpPr>
        <p:spPr/>
        <p:txBody>
          <a:bodyPr/>
          <a:lstStyle/>
          <a:p>
            <a:fld id="{1B4755D4-3B07-41F4-B0DC-D7FCF59F0F11}" type="slidenum">
              <a:rPr lang="en-PK" smtClean="0"/>
              <a:t>6</a:t>
            </a:fld>
            <a:endParaRPr lang="en-PK"/>
          </a:p>
        </p:txBody>
      </p:sp>
    </p:spTree>
    <p:extLst>
      <p:ext uri="{BB962C8B-B14F-4D97-AF65-F5344CB8AC3E}">
        <p14:creationId xmlns:p14="http://schemas.microsoft.com/office/powerpoint/2010/main" val="30852025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A6131AE2-DBD3-419F-9697-C5CDCB696CBF}"/>
              </a:ext>
            </a:extLst>
          </p:cNvPr>
          <p:cNvSpPr>
            <a:spLocks noGrp="1"/>
          </p:cNvSpPr>
          <p:nvPr>
            <p:ph type="title"/>
          </p:nvPr>
        </p:nvSpPr>
        <p:spPr>
          <a:xfrm>
            <a:off x="4965430" y="629268"/>
            <a:ext cx="6586491" cy="1286160"/>
          </a:xfrm>
        </p:spPr>
        <p:txBody>
          <a:bodyPr anchor="b">
            <a:normAutofit/>
          </a:bodyPr>
          <a:lstStyle/>
          <a:p>
            <a:r>
              <a:rPr lang="en-US" altLang="en-US"/>
              <a:t>Learning objectives </a:t>
            </a:r>
          </a:p>
        </p:txBody>
      </p:sp>
      <p:sp>
        <p:nvSpPr>
          <p:cNvPr id="3075" name="Content Placeholder 2">
            <a:extLst>
              <a:ext uri="{FF2B5EF4-FFF2-40B4-BE49-F238E27FC236}">
                <a16:creationId xmlns:a16="http://schemas.microsoft.com/office/drawing/2014/main" id="{60D28690-8E0B-4885-800F-75318DED5D6B}"/>
              </a:ext>
            </a:extLst>
          </p:cNvPr>
          <p:cNvSpPr>
            <a:spLocks noGrp="1"/>
          </p:cNvSpPr>
          <p:nvPr>
            <p:ph idx="1"/>
          </p:nvPr>
        </p:nvSpPr>
        <p:spPr>
          <a:xfrm>
            <a:off x="4965431" y="2438400"/>
            <a:ext cx="6673996" cy="3962399"/>
          </a:xfrm>
        </p:spPr>
        <p:txBody>
          <a:bodyPr>
            <a:normAutofit/>
          </a:bodyPr>
          <a:lstStyle/>
          <a:p>
            <a:pPr>
              <a:buFontTx/>
              <a:buNone/>
              <a:defRPr/>
            </a:pPr>
            <a:r>
              <a:rPr lang="en-US" sz="2400" b="1" dirty="0"/>
              <a:t>At the end of this students should be able to;</a:t>
            </a:r>
            <a:r>
              <a:rPr lang="en-US" sz="2400" dirty="0"/>
              <a:t> </a:t>
            </a:r>
          </a:p>
          <a:p>
            <a:pPr marL="514350" indent="-514350">
              <a:buFont typeface="+mj-lt"/>
              <a:buAutoNum type="arabicPeriod"/>
              <a:defRPr/>
            </a:pPr>
            <a:r>
              <a:rPr lang="en-US" sz="2400" dirty="0"/>
              <a:t>Define case control studies</a:t>
            </a:r>
          </a:p>
          <a:p>
            <a:pPr marL="514350" indent="-514350">
              <a:buFont typeface="+mj-lt"/>
              <a:buAutoNum type="arabicPeriod"/>
              <a:defRPr/>
            </a:pPr>
            <a:r>
              <a:rPr lang="en-US" sz="2400" dirty="0"/>
              <a:t>Describe steps of case control study</a:t>
            </a:r>
          </a:p>
          <a:p>
            <a:pPr marL="514350" indent="-514350">
              <a:buFont typeface="+mj-lt"/>
              <a:buAutoNum type="arabicPeriod"/>
              <a:defRPr/>
            </a:pPr>
            <a:r>
              <a:rPr lang="en-US" sz="2400" dirty="0"/>
              <a:t>Describe &amp; explain Matching, Bias /  Confounding</a:t>
            </a:r>
          </a:p>
          <a:p>
            <a:pPr marL="514350" indent="-514350">
              <a:buFont typeface="+mj-lt"/>
              <a:buAutoNum type="arabicPeriod"/>
              <a:defRPr/>
            </a:pPr>
            <a:r>
              <a:rPr lang="en-US" sz="2400" dirty="0"/>
              <a:t>Calculate  the analytical outcome of case control studies ( P-Value, Odds Ratio)</a:t>
            </a:r>
          </a:p>
          <a:p>
            <a:pPr marL="514350" indent="-514350">
              <a:buFont typeface="+mj-lt"/>
              <a:buAutoNum type="arabicPeriod"/>
              <a:defRPr/>
            </a:pPr>
            <a:r>
              <a:rPr lang="en-US" sz="2400" dirty="0"/>
              <a:t>Explain Uses &amp; limitations of case control studies</a:t>
            </a:r>
          </a:p>
        </p:txBody>
      </p:sp>
      <p:pic>
        <p:nvPicPr>
          <p:cNvPr id="5128" name="Picture 5125" descr="Graph on document with pen">
            <a:extLst>
              <a:ext uri="{FF2B5EF4-FFF2-40B4-BE49-F238E27FC236}">
                <a16:creationId xmlns:a16="http://schemas.microsoft.com/office/drawing/2014/main" id="{820E4FE6-FA8E-477A-9454-F6DAA2D0C231}"/>
              </a:ext>
            </a:extLst>
          </p:cNvPr>
          <p:cNvPicPr>
            <a:picLocks noChangeAspect="1"/>
          </p:cNvPicPr>
          <p:nvPr/>
        </p:nvPicPr>
        <p:blipFill rotWithShape="1">
          <a:blip r:embed="rId2"/>
          <a:srcRect l="34302" r="20579" b="-1"/>
          <a:stretch/>
        </p:blipFill>
        <p:spPr>
          <a:xfrm>
            <a:off x="20" y="10"/>
            <a:ext cx="4635571" cy="6857990"/>
          </a:xfrm>
          <a:prstGeom prst="rect">
            <a:avLst/>
          </a:prstGeom>
          <a:effectLst/>
        </p:spPr>
      </p:pic>
      <p:cxnSp>
        <p:nvCxnSpPr>
          <p:cNvPr id="5129" name="Straight Connector 74">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4C81B4"/>
            </a:solidFill>
          </a:ln>
        </p:spPr>
        <p:style>
          <a:lnRef idx="1">
            <a:schemeClr val="accent1"/>
          </a:lnRef>
          <a:fillRef idx="0">
            <a:schemeClr val="accent1"/>
          </a:fillRef>
          <a:effectRef idx="0">
            <a:schemeClr val="accent1"/>
          </a:effectRef>
          <a:fontRef idx="minor">
            <a:schemeClr val="tx1"/>
          </a:fontRef>
        </p:style>
      </p:cxnSp>
      <p:sp>
        <p:nvSpPr>
          <p:cNvPr id="5124" name="Slide Number Placeholder 3">
            <a:extLst>
              <a:ext uri="{FF2B5EF4-FFF2-40B4-BE49-F238E27FC236}">
                <a16:creationId xmlns:a16="http://schemas.microsoft.com/office/drawing/2014/main" id="{24789EEC-5D55-498E-900A-C1A76CB535B3}"/>
              </a:ext>
            </a:extLst>
          </p:cNvPr>
          <p:cNvSpPr>
            <a:spLocks noGrp="1"/>
          </p:cNvSpPr>
          <p:nvPr>
            <p:ph type="sldNum" sz="quarter" idx="12"/>
          </p:nvPr>
        </p:nvSpPr>
        <p:spPr>
          <a:xfrm>
            <a:off x="10167042" y="6356350"/>
            <a:ext cx="1186758"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90000"/>
              </a:lnSpc>
              <a:spcBef>
                <a:spcPct val="0"/>
              </a:spcBef>
              <a:spcAft>
                <a:spcPts val="600"/>
              </a:spcAft>
              <a:buFontTx/>
              <a:buNone/>
            </a:pPr>
            <a:fld id="{FCD48738-A4D4-4BFD-9D14-4CE2C0E50B22}" type="slidenum">
              <a:rPr lang="en-US" altLang="en-US" sz="1800" smtClean="0"/>
              <a:pPr>
                <a:lnSpc>
                  <a:spcPct val="90000"/>
                </a:lnSpc>
                <a:spcBef>
                  <a:spcPct val="0"/>
                </a:spcBef>
                <a:spcAft>
                  <a:spcPts val="600"/>
                </a:spcAft>
                <a:buFontTx/>
                <a:buNone/>
              </a:pPr>
              <a:t>7</a:t>
            </a:fld>
            <a:endParaRPr lang="en-US" altLang="en-US" sz="1800"/>
          </a:p>
        </p:txBody>
      </p:sp>
      <p:sp>
        <p:nvSpPr>
          <p:cNvPr id="2" name="Date Placeholder 1">
            <a:extLst>
              <a:ext uri="{FF2B5EF4-FFF2-40B4-BE49-F238E27FC236}">
                <a16:creationId xmlns:a16="http://schemas.microsoft.com/office/drawing/2014/main" id="{0AB73C9C-48D8-49AB-B8E4-D96F07623FA0}"/>
              </a:ext>
            </a:extLst>
          </p:cNvPr>
          <p:cNvSpPr>
            <a:spLocks noGrp="1"/>
          </p:cNvSpPr>
          <p:nvPr>
            <p:ph type="dt" sz="half" idx="10"/>
          </p:nvPr>
        </p:nvSpPr>
        <p:spPr/>
        <p:txBody>
          <a:bodyPr/>
          <a:lstStyle/>
          <a:p>
            <a:fld id="{6E2CA75F-2197-4166-A39F-40C0A34751D8}" type="datetime8">
              <a:rPr lang="LID4096" smtClean="0"/>
              <a:t>02/03/2025 09:49</a:t>
            </a:fld>
            <a:endParaRPr lang="en-PK"/>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49" name="Rectangle 1024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1" name="Rectangle 1025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3" name="Rectangle 1025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5" name="Rectangle 1025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18" name="Title 1">
            <a:extLst>
              <a:ext uri="{FF2B5EF4-FFF2-40B4-BE49-F238E27FC236}">
                <a16:creationId xmlns:a16="http://schemas.microsoft.com/office/drawing/2014/main" id="{D9F48EB6-E6F4-496D-BED9-AA0D771F9D86}"/>
              </a:ext>
            </a:extLst>
          </p:cNvPr>
          <p:cNvSpPr>
            <a:spLocks noGrp="1"/>
          </p:cNvSpPr>
          <p:nvPr>
            <p:ph type="title"/>
          </p:nvPr>
        </p:nvSpPr>
        <p:spPr>
          <a:xfrm>
            <a:off x="1371597" y="348865"/>
            <a:ext cx="10044023" cy="877729"/>
          </a:xfrm>
        </p:spPr>
        <p:txBody>
          <a:bodyPr anchor="ctr">
            <a:normAutofit/>
          </a:bodyPr>
          <a:lstStyle/>
          <a:p>
            <a:pPr algn="ctr"/>
            <a:r>
              <a:rPr lang="en-US" altLang="en-US" sz="3600" b="1" dirty="0">
                <a:solidFill>
                  <a:srgbClr val="FFFFFF"/>
                </a:solidFill>
              </a:rPr>
              <a:t>Case-Control studies</a:t>
            </a:r>
          </a:p>
        </p:txBody>
      </p:sp>
      <p:sp>
        <p:nvSpPr>
          <p:cNvPr id="2" name="Date Placeholder 1">
            <a:extLst>
              <a:ext uri="{FF2B5EF4-FFF2-40B4-BE49-F238E27FC236}">
                <a16:creationId xmlns:a16="http://schemas.microsoft.com/office/drawing/2014/main" id="{64ED0DF4-A319-4499-B96A-AD0CF4DFD5A8}"/>
              </a:ext>
            </a:extLst>
          </p:cNvPr>
          <p:cNvSpPr>
            <a:spLocks noGrp="1"/>
          </p:cNvSpPr>
          <p:nvPr>
            <p:ph type="dt" sz="half" idx="10"/>
          </p:nvPr>
        </p:nvSpPr>
        <p:spPr>
          <a:xfrm>
            <a:off x="8970264" y="6455664"/>
            <a:ext cx="2743200" cy="365125"/>
          </a:xfrm>
        </p:spPr>
        <p:txBody>
          <a:bodyPr>
            <a:normAutofit/>
          </a:bodyPr>
          <a:lstStyle/>
          <a:p>
            <a:pPr algn="r">
              <a:spcAft>
                <a:spcPts val="600"/>
              </a:spcAft>
            </a:pPr>
            <a:fld id="{E09B4568-0125-453B-903D-B904A53E4E0B}" type="datetime8">
              <a:rPr lang="LID4096" sz="1100" smtClean="0">
                <a:solidFill>
                  <a:schemeClr val="tx1">
                    <a:lumMod val="50000"/>
                    <a:lumOff val="50000"/>
                  </a:schemeClr>
                </a:solidFill>
              </a:rPr>
              <a:t>02/03/2025 09:49</a:t>
            </a:fld>
            <a:endParaRPr lang="en-PK" sz="1100">
              <a:solidFill>
                <a:schemeClr val="tx1">
                  <a:lumMod val="50000"/>
                  <a:lumOff val="50000"/>
                </a:schemeClr>
              </a:solidFill>
            </a:endParaRPr>
          </a:p>
        </p:txBody>
      </p:sp>
      <p:sp>
        <p:nvSpPr>
          <p:cNvPr id="9220" name="Slide Number Placeholder 3">
            <a:extLst>
              <a:ext uri="{FF2B5EF4-FFF2-40B4-BE49-F238E27FC236}">
                <a16:creationId xmlns:a16="http://schemas.microsoft.com/office/drawing/2014/main" id="{1DA2D379-6BD2-44C5-AA14-597E79EC80CD}"/>
              </a:ext>
            </a:extLst>
          </p:cNvPr>
          <p:cNvSpPr>
            <a:spLocks noGrp="1"/>
          </p:cNvSpPr>
          <p:nvPr>
            <p:ph type="sldNum" sz="quarter" idx="12"/>
          </p:nvPr>
        </p:nvSpPr>
        <p:spPr>
          <a:xfrm>
            <a:off x="11704320" y="6455664"/>
            <a:ext cx="448056"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ts val="600"/>
              </a:spcAft>
              <a:buFontTx/>
              <a:buNone/>
            </a:pPr>
            <a:fld id="{75F12337-B744-47CE-B768-ADA8621AC49C}" type="slidenum">
              <a:rPr lang="en-US" altLang="en-US" sz="1100">
                <a:solidFill>
                  <a:schemeClr val="tx1">
                    <a:lumMod val="50000"/>
                    <a:lumOff val="50000"/>
                  </a:schemeClr>
                </a:solidFill>
              </a:rPr>
              <a:pPr>
                <a:spcBef>
                  <a:spcPct val="0"/>
                </a:spcBef>
                <a:spcAft>
                  <a:spcPts val="600"/>
                </a:spcAft>
                <a:buFontTx/>
                <a:buNone/>
              </a:pPr>
              <a:t>8</a:t>
            </a:fld>
            <a:endParaRPr lang="en-US" altLang="en-US" sz="1100">
              <a:solidFill>
                <a:schemeClr val="tx1">
                  <a:lumMod val="50000"/>
                  <a:lumOff val="50000"/>
                </a:schemeClr>
              </a:solidFill>
            </a:endParaRPr>
          </a:p>
        </p:txBody>
      </p:sp>
      <p:graphicFrame>
        <p:nvGraphicFramePr>
          <p:cNvPr id="10245" name="Content Placeholder 2">
            <a:extLst>
              <a:ext uri="{FF2B5EF4-FFF2-40B4-BE49-F238E27FC236}">
                <a16:creationId xmlns:a16="http://schemas.microsoft.com/office/drawing/2014/main" id="{25FBC539-9A6E-275B-6711-BFF5CDD1BB3F}"/>
              </a:ext>
            </a:extLst>
          </p:cNvPr>
          <p:cNvGraphicFramePr>
            <a:graphicFrameLocks noGrp="1"/>
          </p:cNvGraphicFramePr>
          <p:nvPr>
            <p:ph idx="1"/>
            <p:extLst>
              <p:ext uri="{D42A27DB-BD31-4B8C-83A1-F6EECF244321}">
                <p14:modId xmlns:p14="http://schemas.microsoft.com/office/powerpoint/2010/main" val="1590476651"/>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extLst>
              <a:ext uri="{FF2B5EF4-FFF2-40B4-BE49-F238E27FC236}">
                <a16:creationId xmlns:a16="http://schemas.microsoft.com/office/drawing/2014/main" id="{75639084-FAD9-EB62-0F1B-D6E478C2BD16}"/>
              </a:ext>
            </a:extLst>
          </p:cNvPr>
          <p:cNvPicPr>
            <a:picLocks noChangeAspect="1"/>
          </p:cNvPicPr>
          <p:nvPr/>
        </p:nvPicPr>
        <p:blipFill>
          <a:blip r:embed="rId7"/>
          <a:stretch>
            <a:fillRect/>
          </a:stretch>
        </p:blipFill>
        <p:spPr>
          <a:xfrm>
            <a:off x="9899705" y="173664"/>
            <a:ext cx="2292295" cy="121320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245"/>
                                        </p:tgtEl>
                                        <p:attrNameLst>
                                          <p:attrName>style.visibility</p:attrName>
                                        </p:attrNameLst>
                                      </p:cBhvr>
                                      <p:to>
                                        <p:strVal val="visible"/>
                                      </p:to>
                                    </p:set>
                                    <p:animEffect transition="in" filter="fade">
                                      <p:cBhvr>
                                        <p:cTn id="7" dur="500"/>
                                        <p:tgtEl>
                                          <p:spTgt spid="10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245"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68575C10-8187-4AC4-AD72-C754EAFD28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65429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194" name="Title 1">
            <a:extLst>
              <a:ext uri="{FF2B5EF4-FFF2-40B4-BE49-F238E27FC236}">
                <a16:creationId xmlns:a16="http://schemas.microsoft.com/office/drawing/2014/main" id="{98637378-83F1-445E-BBAC-D49F89136680}"/>
              </a:ext>
            </a:extLst>
          </p:cNvPr>
          <p:cNvSpPr>
            <a:spLocks noGrp="1"/>
          </p:cNvSpPr>
          <p:nvPr>
            <p:ph type="title"/>
          </p:nvPr>
        </p:nvSpPr>
        <p:spPr>
          <a:xfrm>
            <a:off x="762000" y="559678"/>
            <a:ext cx="3408783" cy="4952492"/>
          </a:xfrm>
        </p:spPr>
        <p:txBody>
          <a:bodyPr>
            <a:normAutofit/>
          </a:bodyPr>
          <a:lstStyle/>
          <a:p>
            <a:r>
              <a:rPr lang="en-US" altLang="en-US" sz="3600" b="1" dirty="0">
                <a:solidFill>
                  <a:schemeClr val="bg1"/>
                </a:solidFill>
              </a:rPr>
              <a:t>Sources of Etiological  Hypothesis</a:t>
            </a:r>
          </a:p>
        </p:txBody>
      </p:sp>
      <p:cxnSp>
        <p:nvCxnSpPr>
          <p:cNvPr id="77" name="Straight Connector 76">
            <a:extLst>
              <a:ext uri="{FF2B5EF4-FFF2-40B4-BE49-F238E27FC236}">
                <a16:creationId xmlns:a16="http://schemas.microsoft.com/office/drawing/2014/main" id="{74E776C9-ED67-41B7-B3A3-4DF76EF3ACE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99730"/>
            <a:ext cx="429768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8196" name="Slide Number Placeholder 3">
            <a:extLst>
              <a:ext uri="{FF2B5EF4-FFF2-40B4-BE49-F238E27FC236}">
                <a16:creationId xmlns:a16="http://schemas.microsoft.com/office/drawing/2014/main" id="{BF7E2A0A-CA09-48BC-95D6-EF609636B0DF}"/>
              </a:ext>
            </a:extLst>
          </p:cNvPr>
          <p:cNvSpPr>
            <a:spLocks noGrp="1"/>
          </p:cNvSpPr>
          <p:nvPr>
            <p:ph type="sldNum" sz="quarter" idx="12"/>
          </p:nvPr>
        </p:nvSpPr>
        <p:spPr>
          <a:xfrm>
            <a:off x="10251024" y="6356350"/>
            <a:ext cx="1102776"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ts val="600"/>
              </a:spcAft>
              <a:buFontTx/>
              <a:buNone/>
            </a:pPr>
            <a:fld id="{B7D44F0B-BF02-4EFC-A1B8-3C7228F838AE}" type="slidenum">
              <a:rPr lang="en-US" altLang="en-US" sz="1200">
                <a:solidFill>
                  <a:schemeClr val="tx1">
                    <a:alpha val="80000"/>
                  </a:schemeClr>
                </a:solidFill>
              </a:rPr>
              <a:pPr>
                <a:spcBef>
                  <a:spcPct val="0"/>
                </a:spcBef>
                <a:spcAft>
                  <a:spcPts val="600"/>
                </a:spcAft>
                <a:buFontTx/>
                <a:buNone/>
              </a:pPr>
              <a:t>9</a:t>
            </a:fld>
            <a:endParaRPr lang="en-US" altLang="en-US" sz="1200">
              <a:solidFill>
                <a:schemeClr val="tx1">
                  <a:alpha val="80000"/>
                </a:schemeClr>
              </a:solidFill>
            </a:endParaRPr>
          </a:p>
        </p:txBody>
      </p:sp>
      <p:graphicFrame>
        <p:nvGraphicFramePr>
          <p:cNvPr id="8198" name="Content Placeholder 2">
            <a:extLst>
              <a:ext uri="{FF2B5EF4-FFF2-40B4-BE49-F238E27FC236}">
                <a16:creationId xmlns:a16="http://schemas.microsoft.com/office/drawing/2014/main" id="{00504474-FED7-4077-B2BD-1002B17AACD5}"/>
              </a:ext>
            </a:extLst>
          </p:cNvPr>
          <p:cNvGraphicFramePr>
            <a:graphicFrameLocks noGrp="1"/>
          </p:cNvGraphicFramePr>
          <p:nvPr>
            <p:ph idx="1"/>
            <p:extLst>
              <p:ext uri="{D42A27DB-BD31-4B8C-83A1-F6EECF244321}">
                <p14:modId xmlns:p14="http://schemas.microsoft.com/office/powerpoint/2010/main" val="374433224"/>
              </p:ext>
            </p:extLst>
          </p:nvPr>
        </p:nvGraphicFramePr>
        <p:xfrm>
          <a:off x="5181600" y="568325"/>
          <a:ext cx="6248400" cy="56562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Date Placeholder 1">
            <a:extLst>
              <a:ext uri="{FF2B5EF4-FFF2-40B4-BE49-F238E27FC236}">
                <a16:creationId xmlns:a16="http://schemas.microsoft.com/office/drawing/2014/main" id="{AD954010-2745-4E7C-BD04-21E81797B2A8}"/>
              </a:ext>
            </a:extLst>
          </p:cNvPr>
          <p:cNvSpPr>
            <a:spLocks noGrp="1"/>
          </p:cNvSpPr>
          <p:nvPr>
            <p:ph type="dt" sz="half" idx="10"/>
          </p:nvPr>
        </p:nvSpPr>
        <p:spPr/>
        <p:txBody>
          <a:bodyPr/>
          <a:lstStyle/>
          <a:p>
            <a:fld id="{05E19136-96C2-4A55-9E65-89EDF8835273}" type="datetime8">
              <a:rPr lang="LID4096" smtClean="0"/>
              <a:t>02/03/2025 09:49</a:t>
            </a:fld>
            <a:endParaRPr lang="en-PK"/>
          </a:p>
        </p:txBody>
      </p:sp>
      <p:pic>
        <p:nvPicPr>
          <p:cNvPr id="4" name="Picture 3">
            <a:extLst>
              <a:ext uri="{FF2B5EF4-FFF2-40B4-BE49-F238E27FC236}">
                <a16:creationId xmlns:a16="http://schemas.microsoft.com/office/drawing/2014/main" id="{1BC6DA71-DA4B-3E9E-612B-28CA854E4C23}"/>
              </a:ext>
            </a:extLst>
          </p:cNvPr>
          <p:cNvPicPr>
            <a:picLocks noChangeAspect="1"/>
          </p:cNvPicPr>
          <p:nvPr/>
        </p:nvPicPr>
        <p:blipFill>
          <a:blip r:embed="rId8"/>
          <a:stretch>
            <a:fillRect/>
          </a:stretch>
        </p:blipFill>
        <p:spPr>
          <a:xfrm>
            <a:off x="838200" y="136525"/>
            <a:ext cx="2292295" cy="1213209"/>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198"/>
                                        </p:tgtEl>
                                        <p:attrNameLst>
                                          <p:attrName>style.visibility</p:attrName>
                                        </p:attrNameLst>
                                      </p:cBhvr>
                                      <p:to>
                                        <p:strVal val="visible"/>
                                      </p:to>
                                    </p:set>
                                    <p:animEffect transition="in" filter="fade">
                                      <p:cBhvr>
                                        <p:cTn id="7" dur="500"/>
                                        <p:tgtEl>
                                          <p:spTgt spid="8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198" grpId="0">
        <p:bldAsOne/>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796</TotalTime>
  <Words>2109</Words>
  <Application>Microsoft Office PowerPoint</Application>
  <PresentationFormat>Widescreen</PresentationFormat>
  <Paragraphs>335</Paragraphs>
  <Slides>31</Slides>
  <Notes>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39" baseType="lpstr">
      <vt:lpstr>Arial</vt:lpstr>
      <vt:lpstr>Arial Black</vt:lpstr>
      <vt:lpstr>Arial Narrow</vt:lpstr>
      <vt:lpstr>Calibri</vt:lpstr>
      <vt:lpstr>Calibri Light</vt:lpstr>
      <vt:lpstr>Times New Roman</vt:lpstr>
      <vt:lpstr>Office Theme</vt:lpstr>
      <vt:lpstr>Acrobat Document</vt:lpstr>
      <vt:lpstr>PowerPoint Presentation</vt:lpstr>
      <vt:lpstr>Module: I  Otorhinolaryngology(ENT) </vt:lpstr>
      <vt:lpstr>Case Control studies Observational , Analytical study (Block I) </vt:lpstr>
      <vt:lpstr>Prof Umar Model</vt:lpstr>
      <vt:lpstr>PowerPoint Presentation</vt:lpstr>
      <vt:lpstr>Sequence of the Session </vt:lpstr>
      <vt:lpstr>Learning objectives </vt:lpstr>
      <vt:lpstr>Case-Control studies</vt:lpstr>
      <vt:lpstr>Sources of Etiological  Hypothesis</vt:lpstr>
      <vt:lpstr>Sketch Of Case Control Study Design</vt:lpstr>
      <vt:lpstr>Methodology (steps)</vt:lpstr>
      <vt:lpstr>Matching</vt:lpstr>
      <vt:lpstr>Confounding factor</vt:lpstr>
      <vt:lpstr>Steps of Case-Control studies…(Contd.)</vt:lpstr>
      <vt:lpstr>Analysis Is there a statistical association b/w risk factor (Exposure)  and the occurrence of disease?</vt:lpstr>
      <vt:lpstr>2 X 2  analysis table  </vt:lpstr>
      <vt:lpstr>Is high use of headphone  is associated with early hearing loss ? (n=5000)</vt:lpstr>
      <vt:lpstr>Odds ratio (cross product ratio)  </vt:lpstr>
      <vt:lpstr>Odds ratio</vt:lpstr>
      <vt:lpstr>Interpretation of Odd’s Ratio (OR) </vt:lpstr>
      <vt:lpstr>Odds ratio</vt:lpstr>
      <vt:lpstr>Odds Ratio </vt:lpstr>
      <vt:lpstr>When to use case-control study design</vt:lpstr>
      <vt:lpstr>Bias……A threat to strength of evidence </vt:lpstr>
      <vt:lpstr>Advantages of case-control Study</vt:lpstr>
      <vt:lpstr>PowerPoint Presentation</vt:lpstr>
      <vt:lpstr>PowerPoint Presentation</vt:lpstr>
      <vt:lpstr>PowerPoint Presentation</vt:lpstr>
      <vt:lpstr>End of lecture assessement</vt:lpstr>
      <vt:lpstr>MCQs with key </vt:lpstr>
      <vt:lpstr>Reading sources: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Cc studies</dc:title>
  <dc:creator>Arshad Sabir</dc:creator>
  <cp:lastModifiedBy>Sana Bilal</cp:lastModifiedBy>
  <cp:revision>67</cp:revision>
  <dcterms:created xsi:type="dcterms:W3CDTF">2021-04-03T05:54:12Z</dcterms:created>
  <dcterms:modified xsi:type="dcterms:W3CDTF">2025-02-03T04:53:17Z</dcterms:modified>
</cp:coreProperties>
</file>