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56" r:id="rId2"/>
    <p:sldId id="352" r:id="rId3"/>
    <p:sldId id="353" r:id="rId4"/>
    <p:sldId id="354" r:id="rId5"/>
    <p:sldId id="257" r:id="rId6"/>
    <p:sldId id="258" r:id="rId7"/>
    <p:sldId id="259" r:id="rId8"/>
    <p:sldId id="313" r:id="rId9"/>
    <p:sldId id="314" r:id="rId10"/>
    <p:sldId id="343" r:id="rId11"/>
    <p:sldId id="351" r:id="rId12"/>
    <p:sldId id="347" r:id="rId13"/>
    <p:sldId id="349" r:id="rId14"/>
    <p:sldId id="341" r:id="rId15"/>
    <p:sldId id="315" r:id="rId16"/>
    <p:sldId id="317" r:id="rId17"/>
    <p:sldId id="318" r:id="rId18"/>
    <p:sldId id="319" r:id="rId19"/>
    <p:sldId id="316" r:id="rId20"/>
    <p:sldId id="320" r:id="rId21"/>
    <p:sldId id="356" r:id="rId22"/>
    <p:sldId id="357" r:id="rId23"/>
    <p:sldId id="321" r:id="rId24"/>
    <p:sldId id="322" r:id="rId25"/>
    <p:sldId id="323" r:id="rId26"/>
    <p:sldId id="324" r:id="rId27"/>
    <p:sldId id="326" r:id="rId28"/>
    <p:sldId id="328" r:id="rId29"/>
    <p:sldId id="330" r:id="rId30"/>
    <p:sldId id="327" r:id="rId31"/>
    <p:sldId id="329" r:id="rId32"/>
    <p:sldId id="277" r:id="rId33"/>
    <p:sldId id="278" r:id="rId34"/>
    <p:sldId id="279" r:id="rId35"/>
    <p:sldId id="331" r:id="rId36"/>
    <p:sldId id="280" r:id="rId37"/>
    <p:sldId id="282" r:id="rId38"/>
    <p:sldId id="332" r:id="rId39"/>
    <p:sldId id="333" r:id="rId40"/>
    <p:sldId id="284" r:id="rId41"/>
    <p:sldId id="334" r:id="rId42"/>
    <p:sldId id="362" r:id="rId43"/>
    <p:sldId id="335" r:id="rId44"/>
    <p:sldId id="358" r:id="rId45"/>
    <p:sldId id="288" r:id="rId46"/>
    <p:sldId id="289" r:id="rId47"/>
    <p:sldId id="290" r:id="rId48"/>
    <p:sldId id="336" r:id="rId49"/>
    <p:sldId id="292" r:id="rId50"/>
    <p:sldId id="293" r:id="rId51"/>
    <p:sldId id="338" r:id="rId52"/>
    <p:sldId id="296" r:id="rId53"/>
    <p:sldId id="297" r:id="rId54"/>
    <p:sldId id="298" r:id="rId55"/>
    <p:sldId id="300" r:id="rId56"/>
    <p:sldId id="299" r:id="rId57"/>
    <p:sldId id="303" r:id="rId58"/>
    <p:sldId id="304" r:id="rId59"/>
    <p:sldId id="306" r:id="rId60"/>
    <p:sldId id="308" r:id="rId61"/>
    <p:sldId id="309" r:id="rId62"/>
    <p:sldId id="361" r:id="rId63"/>
    <p:sldId id="360" r:id="rId64"/>
    <p:sldId id="363" r:id="rId65"/>
    <p:sldId id="339" r:id="rId66"/>
    <p:sldId id="355" r:id="rId67"/>
    <p:sldId id="340"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873955"/>
    <a:srgbClr val="FFCCFF"/>
    <a:srgbClr val="CCECFF"/>
    <a:srgbClr val="CCFFFF"/>
    <a:srgbClr val="99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F3656A-92BC-5C49-864D-FA98984B5BE8}" v="2" dt="2024-08-04T13:54:55.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51" autoAdjust="0"/>
    <p:restoredTop sz="94588"/>
  </p:normalViewPr>
  <p:slideViewPr>
    <p:cSldViewPr snapToGrid="0">
      <p:cViewPr varScale="1">
        <p:scale>
          <a:sx n="54" d="100"/>
          <a:sy n="54" d="100"/>
        </p:scale>
        <p:origin x="232" y="1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BF08D1-7D10-D34C-9B70-EAB95D246D17}" type="datetimeFigureOut">
              <a:rPr lang="en-US" smtClean="0"/>
              <a:t>10/27/24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9FA8C-9383-4747-AF9A-3CF80ADEACFF}" type="slidenum">
              <a:rPr lang="en-US" smtClean="0"/>
              <a:t>‹#›</a:t>
            </a:fld>
            <a:endParaRPr lang="en-US"/>
          </a:p>
        </p:txBody>
      </p:sp>
    </p:spTree>
    <p:extLst>
      <p:ext uri="{BB962C8B-B14F-4D97-AF65-F5344CB8AC3E}">
        <p14:creationId xmlns:p14="http://schemas.microsoft.com/office/powerpoint/2010/main" val="1558106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highlight>
                  <a:srgbClr val="FFFFFF"/>
                </a:highlight>
                <a:latin typeface="Times New Roman" panose="02020603050405020304" pitchFamily="18" charset="0"/>
              </a:rPr>
              <a:t>Immediately after the damage occurs, the healing process begins. Injured tissue is repaired, missing tissue replaced, and the epithelial layer restored. Keratinocytes, fibroblasts, vascular endothelial cells, and immune cells all play important roles to support inflammation, cell migration, and angiogenesis.</a:t>
            </a:r>
            <a:endParaRPr lang="en-US" dirty="0"/>
          </a:p>
        </p:txBody>
      </p:sp>
      <p:sp>
        <p:nvSpPr>
          <p:cNvPr id="4" name="Slide Number Placeholder 3"/>
          <p:cNvSpPr>
            <a:spLocks noGrp="1"/>
          </p:cNvSpPr>
          <p:nvPr>
            <p:ph type="sldNum" sz="quarter" idx="5"/>
          </p:nvPr>
        </p:nvSpPr>
        <p:spPr/>
        <p:txBody>
          <a:bodyPr/>
          <a:lstStyle/>
          <a:p>
            <a:fld id="{FDB9FA8C-9383-4747-AF9A-3CF80ADEACFF}" type="slidenum">
              <a:rPr lang="en-US" smtClean="0"/>
              <a:t>9</a:t>
            </a:fld>
            <a:endParaRPr lang="en-US"/>
          </a:p>
        </p:txBody>
      </p:sp>
    </p:spTree>
    <p:extLst>
      <p:ext uri="{BB962C8B-B14F-4D97-AF65-F5344CB8AC3E}">
        <p14:creationId xmlns:p14="http://schemas.microsoft.com/office/powerpoint/2010/main" val="2496915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B9FA8C-9383-4747-AF9A-3CF80ADEACFF}" type="slidenum">
              <a:rPr lang="en-US" smtClean="0"/>
              <a:t>10</a:t>
            </a:fld>
            <a:endParaRPr lang="en-US"/>
          </a:p>
        </p:txBody>
      </p:sp>
    </p:spTree>
    <p:extLst>
      <p:ext uri="{BB962C8B-B14F-4D97-AF65-F5344CB8AC3E}">
        <p14:creationId xmlns:p14="http://schemas.microsoft.com/office/powerpoint/2010/main" val="2008491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31314"/>
                </a:solidFill>
                <a:effectLst/>
                <a:highlight>
                  <a:srgbClr val="FFFFFF"/>
                </a:highlight>
                <a:latin typeface="Inter Var"/>
              </a:rPr>
              <a:t>In the spontaneously developing disease, chronic uterine peristaltic activity or phases of hyperperistalsis induce, at the endometrial-myometrial interface near the </a:t>
            </a:r>
            <a:r>
              <a:rPr lang="en-US" b="0" i="0" dirty="0" err="1">
                <a:solidFill>
                  <a:srgbClr val="131314"/>
                </a:solidFill>
                <a:effectLst/>
                <a:highlight>
                  <a:srgbClr val="FFFFFF"/>
                </a:highlight>
                <a:latin typeface="Inter Var"/>
              </a:rPr>
              <a:t>fundo</a:t>
            </a:r>
            <a:r>
              <a:rPr lang="en-US" b="0" i="0" dirty="0">
                <a:solidFill>
                  <a:srgbClr val="131314"/>
                </a:solidFill>
                <a:effectLst/>
                <a:highlight>
                  <a:srgbClr val="FFFFFF"/>
                </a:highlight>
                <a:latin typeface="Inter Var"/>
              </a:rPr>
              <a:t>-cornual raphe, </a:t>
            </a:r>
            <a:r>
              <a:rPr lang="en-US" b="0" i="0" dirty="0" err="1">
                <a:solidFill>
                  <a:srgbClr val="131314"/>
                </a:solidFill>
                <a:effectLst/>
                <a:highlight>
                  <a:srgbClr val="FFFFFF"/>
                </a:highlight>
                <a:latin typeface="Inter Var"/>
              </a:rPr>
              <a:t>microtraumatizations</a:t>
            </a:r>
            <a:r>
              <a:rPr lang="en-US" b="0" i="0" dirty="0">
                <a:solidFill>
                  <a:srgbClr val="131314"/>
                </a:solidFill>
                <a:effectLst/>
                <a:highlight>
                  <a:srgbClr val="FFFFFF"/>
                </a:highlight>
                <a:latin typeface="Inter Var"/>
              </a:rPr>
              <a:t> with the activation of the mechanism of 'tissue injury and repair' (TIAR). This results in the local production of estrogen. With ongoing peristaltic activity, such sites might increase and the increasingly produced estrogens interfere in a paracrine fashion with the ovarian control over uterine peristaltic activity, resulting in permanent hyperperistalsis and a self-perpetuation of the disease process. Overt auto-traumatization of the uterus with dislocation of fragments of basal endometrium into the peritoneal cavity and infiltration of basal endometrium into the depth of the myometrial wall ensues</a:t>
            </a:r>
            <a:endParaRPr lang="en-US" dirty="0"/>
          </a:p>
        </p:txBody>
      </p:sp>
      <p:sp>
        <p:nvSpPr>
          <p:cNvPr id="4" name="Slide Number Placeholder 3"/>
          <p:cNvSpPr>
            <a:spLocks noGrp="1"/>
          </p:cNvSpPr>
          <p:nvPr>
            <p:ph type="sldNum" sz="quarter" idx="5"/>
          </p:nvPr>
        </p:nvSpPr>
        <p:spPr/>
        <p:txBody>
          <a:bodyPr/>
          <a:lstStyle/>
          <a:p>
            <a:fld id="{FDB9FA8C-9383-4747-AF9A-3CF80ADEACFF}" type="slidenum">
              <a:rPr lang="en-US" smtClean="0"/>
              <a:t>11</a:t>
            </a:fld>
            <a:endParaRPr lang="en-US"/>
          </a:p>
        </p:txBody>
      </p:sp>
    </p:spTree>
    <p:extLst>
      <p:ext uri="{BB962C8B-B14F-4D97-AF65-F5344CB8AC3E}">
        <p14:creationId xmlns:p14="http://schemas.microsoft.com/office/powerpoint/2010/main" val="28999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highlight>
                  <a:srgbClr val="FFFFFF"/>
                </a:highlight>
                <a:latin typeface="Times New Roman" panose="02020603050405020304" pitchFamily="18" charset="0"/>
              </a:rPr>
              <a:t>The proliferative phase occurs 3 to 21 days after injury and involves processes of angiogenesis, granulation tissue production, collagen deposition, and epithelialization. </a:t>
            </a:r>
            <a:endParaRPr lang="en-US" dirty="0"/>
          </a:p>
        </p:txBody>
      </p:sp>
      <p:sp>
        <p:nvSpPr>
          <p:cNvPr id="4" name="Slide Number Placeholder 3"/>
          <p:cNvSpPr>
            <a:spLocks noGrp="1"/>
          </p:cNvSpPr>
          <p:nvPr>
            <p:ph type="sldNum" sz="quarter" idx="5"/>
          </p:nvPr>
        </p:nvSpPr>
        <p:spPr/>
        <p:txBody>
          <a:bodyPr/>
          <a:lstStyle/>
          <a:p>
            <a:fld id="{FDB9FA8C-9383-4747-AF9A-3CF80ADEACFF}" type="slidenum">
              <a:rPr lang="en-US" smtClean="0"/>
              <a:t>12</a:t>
            </a:fld>
            <a:endParaRPr lang="en-US"/>
          </a:p>
        </p:txBody>
      </p:sp>
    </p:spTree>
    <p:extLst>
      <p:ext uri="{BB962C8B-B14F-4D97-AF65-F5344CB8AC3E}">
        <p14:creationId xmlns:p14="http://schemas.microsoft.com/office/powerpoint/2010/main" val="707534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highlight>
                  <a:srgbClr val="FFFFFF"/>
                </a:highlight>
                <a:latin typeface="Times New Roman" panose="02020603050405020304" pitchFamily="18" charset="0"/>
              </a:rPr>
              <a:t>Hemostasis begins immediately after the injury. Bleeding from the wound is controlled with vascular constriction, the formation of a platelet thrombus, propagation of the coagulation cascade, termination of clotting, and lastly removal of the clot by fibrinolysis</a:t>
            </a:r>
            <a:endParaRPr lang="en-US" dirty="0"/>
          </a:p>
        </p:txBody>
      </p:sp>
      <p:sp>
        <p:nvSpPr>
          <p:cNvPr id="4" name="Slide Number Placeholder 3"/>
          <p:cNvSpPr>
            <a:spLocks noGrp="1"/>
          </p:cNvSpPr>
          <p:nvPr>
            <p:ph type="sldNum" sz="quarter" idx="5"/>
          </p:nvPr>
        </p:nvSpPr>
        <p:spPr/>
        <p:txBody>
          <a:bodyPr/>
          <a:lstStyle/>
          <a:p>
            <a:fld id="{FDB9FA8C-9383-4747-AF9A-3CF80ADEACFF}" type="slidenum">
              <a:rPr lang="en-US" smtClean="0"/>
              <a:t>13</a:t>
            </a:fld>
            <a:endParaRPr lang="en-US"/>
          </a:p>
        </p:txBody>
      </p:sp>
    </p:spTree>
    <p:extLst>
      <p:ext uri="{BB962C8B-B14F-4D97-AF65-F5344CB8AC3E}">
        <p14:creationId xmlns:p14="http://schemas.microsoft.com/office/powerpoint/2010/main" val="1691492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16CBF8-A279-4D17-86BF-AB6E1EAA924D}" type="datetimeFigureOut">
              <a:rPr lang="en-US" smtClean="0"/>
              <a:t>10/27/24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0B802-3F46-4B09-8BE4-1AD410BC0DDA}" type="slidenum">
              <a:rPr lang="en-US" smtClean="0"/>
              <a:t>‹#›</a:t>
            </a:fld>
            <a:endParaRPr lang="en-US"/>
          </a:p>
        </p:txBody>
      </p:sp>
    </p:spTree>
    <p:extLst>
      <p:ext uri="{BB962C8B-B14F-4D97-AF65-F5344CB8AC3E}">
        <p14:creationId xmlns:p14="http://schemas.microsoft.com/office/powerpoint/2010/main" val="1872565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16CBF8-A279-4D17-86BF-AB6E1EAA924D}" type="datetimeFigureOut">
              <a:rPr lang="en-US" smtClean="0"/>
              <a:t>10/27/24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0B802-3F46-4B09-8BE4-1AD410BC0DDA}" type="slidenum">
              <a:rPr lang="en-US" smtClean="0"/>
              <a:t>‹#›</a:t>
            </a:fld>
            <a:endParaRPr lang="en-US"/>
          </a:p>
        </p:txBody>
      </p:sp>
    </p:spTree>
    <p:extLst>
      <p:ext uri="{BB962C8B-B14F-4D97-AF65-F5344CB8AC3E}">
        <p14:creationId xmlns:p14="http://schemas.microsoft.com/office/powerpoint/2010/main" val="1547348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16CBF8-A279-4D17-86BF-AB6E1EAA924D}" type="datetimeFigureOut">
              <a:rPr lang="en-US" smtClean="0"/>
              <a:t>10/27/24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0B802-3F46-4B09-8BE4-1AD410BC0DDA}" type="slidenum">
              <a:rPr lang="en-US" smtClean="0"/>
              <a:t>‹#›</a:t>
            </a:fld>
            <a:endParaRPr lang="en-US"/>
          </a:p>
        </p:txBody>
      </p:sp>
    </p:spTree>
    <p:extLst>
      <p:ext uri="{BB962C8B-B14F-4D97-AF65-F5344CB8AC3E}">
        <p14:creationId xmlns:p14="http://schemas.microsoft.com/office/powerpoint/2010/main" val="885947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16CBF8-A279-4D17-86BF-AB6E1EAA924D}" type="datetimeFigureOut">
              <a:rPr lang="en-US" smtClean="0"/>
              <a:t>10/27/24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0B802-3F46-4B09-8BE4-1AD410BC0DDA}" type="slidenum">
              <a:rPr lang="en-US" smtClean="0"/>
              <a:t>‹#›</a:t>
            </a:fld>
            <a:endParaRPr lang="en-US"/>
          </a:p>
        </p:txBody>
      </p:sp>
    </p:spTree>
    <p:extLst>
      <p:ext uri="{BB962C8B-B14F-4D97-AF65-F5344CB8AC3E}">
        <p14:creationId xmlns:p14="http://schemas.microsoft.com/office/powerpoint/2010/main" val="2086520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6CBF8-A279-4D17-86BF-AB6E1EAA924D}" type="datetimeFigureOut">
              <a:rPr lang="en-US" smtClean="0"/>
              <a:t>10/27/24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0B802-3F46-4B09-8BE4-1AD410BC0DDA}" type="slidenum">
              <a:rPr lang="en-US" smtClean="0"/>
              <a:t>‹#›</a:t>
            </a:fld>
            <a:endParaRPr lang="en-US"/>
          </a:p>
        </p:txBody>
      </p:sp>
    </p:spTree>
    <p:extLst>
      <p:ext uri="{BB962C8B-B14F-4D97-AF65-F5344CB8AC3E}">
        <p14:creationId xmlns:p14="http://schemas.microsoft.com/office/powerpoint/2010/main" val="2639152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16CBF8-A279-4D17-86BF-AB6E1EAA924D}" type="datetimeFigureOut">
              <a:rPr lang="en-US" smtClean="0"/>
              <a:t>10/27/24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10B802-3F46-4B09-8BE4-1AD410BC0DDA}" type="slidenum">
              <a:rPr lang="en-US" smtClean="0"/>
              <a:t>‹#›</a:t>
            </a:fld>
            <a:endParaRPr lang="en-US"/>
          </a:p>
        </p:txBody>
      </p:sp>
    </p:spTree>
    <p:extLst>
      <p:ext uri="{BB962C8B-B14F-4D97-AF65-F5344CB8AC3E}">
        <p14:creationId xmlns:p14="http://schemas.microsoft.com/office/powerpoint/2010/main" val="1799983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16CBF8-A279-4D17-86BF-AB6E1EAA924D}" type="datetimeFigureOut">
              <a:rPr lang="en-US" smtClean="0"/>
              <a:t>10/27/24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10B802-3F46-4B09-8BE4-1AD410BC0DDA}" type="slidenum">
              <a:rPr lang="en-US" smtClean="0"/>
              <a:t>‹#›</a:t>
            </a:fld>
            <a:endParaRPr lang="en-US"/>
          </a:p>
        </p:txBody>
      </p:sp>
    </p:spTree>
    <p:extLst>
      <p:ext uri="{BB962C8B-B14F-4D97-AF65-F5344CB8AC3E}">
        <p14:creationId xmlns:p14="http://schemas.microsoft.com/office/powerpoint/2010/main" val="1473744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16CBF8-A279-4D17-86BF-AB6E1EAA924D}" type="datetimeFigureOut">
              <a:rPr lang="en-US" smtClean="0"/>
              <a:t>10/27/24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10B802-3F46-4B09-8BE4-1AD410BC0DDA}" type="slidenum">
              <a:rPr lang="en-US" smtClean="0"/>
              <a:t>‹#›</a:t>
            </a:fld>
            <a:endParaRPr lang="en-US"/>
          </a:p>
        </p:txBody>
      </p:sp>
    </p:spTree>
    <p:extLst>
      <p:ext uri="{BB962C8B-B14F-4D97-AF65-F5344CB8AC3E}">
        <p14:creationId xmlns:p14="http://schemas.microsoft.com/office/powerpoint/2010/main" val="1705218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16CBF8-A279-4D17-86BF-AB6E1EAA924D}" type="datetimeFigureOut">
              <a:rPr lang="en-US" smtClean="0"/>
              <a:t>10/27/24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10B802-3F46-4B09-8BE4-1AD410BC0DDA}" type="slidenum">
              <a:rPr lang="en-US" smtClean="0"/>
              <a:t>‹#›</a:t>
            </a:fld>
            <a:endParaRPr lang="en-US"/>
          </a:p>
        </p:txBody>
      </p:sp>
    </p:spTree>
    <p:extLst>
      <p:ext uri="{BB962C8B-B14F-4D97-AF65-F5344CB8AC3E}">
        <p14:creationId xmlns:p14="http://schemas.microsoft.com/office/powerpoint/2010/main" val="170118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16CBF8-A279-4D17-86BF-AB6E1EAA924D}" type="datetimeFigureOut">
              <a:rPr lang="en-US" smtClean="0"/>
              <a:t>10/27/24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10B802-3F46-4B09-8BE4-1AD410BC0DDA}" type="slidenum">
              <a:rPr lang="en-US" smtClean="0"/>
              <a:t>‹#›</a:t>
            </a:fld>
            <a:endParaRPr lang="en-US"/>
          </a:p>
        </p:txBody>
      </p:sp>
    </p:spTree>
    <p:extLst>
      <p:ext uri="{BB962C8B-B14F-4D97-AF65-F5344CB8AC3E}">
        <p14:creationId xmlns:p14="http://schemas.microsoft.com/office/powerpoint/2010/main" val="3139852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16CBF8-A279-4D17-86BF-AB6E1EAA924D}" type="datetimeFigureOut">
              <a:rPr lang="en-US" smtClean="0"/>
              <a:t>10/27/24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10B802-3F46-4B09-8BE4-1AD410BC0DDA}" type="slidenum">
              <a:rPr lang="en-US" smtClean="0"/>
              <a:t>‹#›</a:t>
            </a:fld>
            <a:endParaRPr lang="en-US"/>
          </a:p>
        </p:txBody>
      </p:sp>
    </p:spTree>
    <p:extLst>
      <p:ext uri="{BB962C8B-B14F-4D97-AF65-F5344CB8AC3E}">
        <p14:creationId xmlns:p14="http://schemas.microsoft.com/office/powerpoint/2010/main" val="1763566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16CBF8-A279-4D17-86BF-AB6E1EAA924D}" type="datetimeFigureOut">
              <a:rPr lang="en-US" smtClean="0"/>
              <a:t>10/27/24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10B802-3F46-4B09-8BE4-1AD410BC0DDA}" type="slidenum">
              <a:rPr lang="en-US" smtClean="0"/>
              <a:t>‹#›</a:t>
            </a:fld>
            <a:endParaRPr lang="en-US"/>
          </a:p>
        </p:txBody>
      </p:sp>
    </p:spTree>
    <p:extLst>
      <p:ext uri="{BB962C8B-B14F-4D97-AF65-F5344CB8AC3E}">
        <p14:creationId xmlns:p14="http://schemas.microsoft.com/office/powerpoint/2010/main" val="2826461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B9B7E-8B9A-088F-3122-C511AFE099DE}"/>
              </a:ext>
            </a:extLst>
          </p:cNvPr>
          <p:cNvSpPr>
            <a:spLocks noGrp="1"/>
          </p:cNvSpPr>
          <p:nvPr>
            <p:ph type="ctrTitle"/>
          </p:nvPr>
        </p:nvSpPr>
        <p:spPr>
          <a:xfrm>
            <a:off x="1524000" y="1623526"/>
            <a:ext cx="9144000" cy="1933713"/>
          </a:xfrm>
          <a:solidFill>
            <a:schemeClr val="bg1"/>
          </a:solidFill>
        </p:spPr>
        <p:txBody>
          <a:bodyPr/>
          <a:lstStyle/>
          <a:p>
            <a:r>
              <a:rPr lang="en-US">
                <a:solidFill>
                  <a:schemeClr val="tx1">
                    <a:lumMod val="95000"/>
                    <a:lumOff val="5000"/>
                  </a:schemeClr>
                </a:solidFill>
                <a:latin typeface="Bahnschrift" panose="020B0502040204020203" pitchFamily="34" charset="0"/>
              </a:rPr>
              <a:t>Endometriosis </a:t>
            </a:r>
            <a:endParaRPr lang="en-US" dirty="0">
              <a:solidFill>
                <a:schemeClr val="tx1">
                  <a:lumMod val="95000"/>
                  <a:lumOff val="5000"/>
                </a:schemeClr>
              </a:solidFill>
              <a:latin typeface="Bahnschrift" panose="020B0502040204020203" pitchFamily="34" charset="0"/>
            </a:endParaRPr>
          </a:p>
        </p:txBody>
      </p:sp>
      <p:sp>
        <p:nvSpPr>
          <p:cNvPr id="4" name="Subtitle 2">
            <a:extLst>
              <a:ext uri="{FF2B5EF4-FFF2-40B4-BE49-F238E27FC236}">
                <a16:creationId xmlns:a16="http://schemas.microsoft.com/office/drawing/2014/main" id="{5D0A4183-D3EC-F242-6838-06FE18CE6D0A}"/>
              </a:ext>
            </a:extLst>
          </p:cNvPr>
          <p:cNvSpPr>
            <a:spLocks noGrp="1"/>
          </p:cNvSpPr>
          <p:nvPr>
            <p:ph type="subTitle" idx="1"/>
          </p:nvPr>
        </p:nvSpPr>
        <p:spPr>
          <a:xfrm>
            <a:off x="1524000" y="3969833"/>
            <a:ext cx="9144000" cy="2412305"/>
          </a:xfrm>
          <a:noFill/>
          <a:ln>
            <a:noFill/>
          </a:ln>
        </p:spPr>
        <p:style>
          <a:lnRef idx="2">
            <a:schemeClr val="dk1"/>
          </a:lnRef>
          <a:fillRef idx="1">
            <a:schemeClr val="lt1"/>
          </a:fillRef>
          <a:effectRef idx="0">
            <a:schemeClr val="dk1"/>
          </a:effectRef>
          <a:fontRef idx="minor">
            <a:schemeClr val="dk1"/>
          </a:fontRef>
        </p:style>
        <p:txBody>
          <a:bodyPr>
            <a:normAutofit/>
          </a:bodyPr>
          <a:lstStyle/>
          <a:p>
            <a:pPr>
              <a:lnSpc>
                <a:spcPct val="150000"/>
              </a:lnSpc>
            </a:pPr>
            <a:r>
              <a:rPr lang="en-US" dirty="0"/>
              <a:t>Dr Rubaba Abid </a:t>
            </a:r>
          </a:p>
          <a:p>
            <a:pPr>
              <a:lnSpc>
                <a:spcPct val="150000"/>
              </a:lnSpc>
            </a:pPr>
            <a:r>
              <a:rPr lang="en-US" dirty="0"/>
              <a:t>Associate Prof. RTH</a:t>
            </a:r>
          </a:p>
          <a:p>
            <a:pPr>
              <a:lnSpc>
                <a:spcPct val="150000"/>
              </a:lnSpc>
            </a:pPr>
            <a:r>
              <a:rPr lang="en-US" dirty="0"/>
              <a:t>Rawalpindi Medical University</a:t>
            </a:r>
          </a:p>
          <a:p>
            <a:pPr>
              <a:lnSpc>
                <a:spcPct val="150000"/>
              </a:lnSpc>
            </a:pPr>
            <a:endParaRPr lang="en-US" sz="1800" dirty="0"/>
          </a:p>
        </p:txBody>
      </p:sp>
    </p:spTree>
    <p:extLst>
      <p:ext uri="{BB962C8B-B14F-4D97-AF65-F5344CB8AC3E}">
        <p14:creationId xmlns:p14="http://schemas.microsoft.com/office/powerpoint/2010/main" val="3963847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60739-B489-8360-C786-5FABCA92F0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7ED5A7-20FC-DC86-DFDA-65A308AE970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FE4BDAB-7510-B712-413A-42BAADF7F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476" y="365125"/>
            <a:ext cx="8509000" cy="5676900"/>
          </a:xfrm>
          <a:prstGeom prst="rect">
            <a:avLst/>
          </a:prstGeom>
        </p:spPr>
      </p:pic>
    </p:spTree>
    <p:extLst>
      <p:ext uri="{BB962C8B-B14F-4D97-AF65-F5344CB8AC3E}">
        <p14:creationId xmlns:p14="http://schemas.microsoft.com/office/powerpoint/2010/main" val="3574192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A098-D91D-1BCD-81BA-26009E4706D5}"/>
              </a:ext>
            </a:extLst>
          </p:cNvPr>
          <p:cNvSpPr>
            <a:spLocks noGrp="1"/>
          </p:cNvSpPr>
          <p:nvPr>
            <p:ph type="title"/>
          </p:nvPr>
        </p:nvSpPr>
        <p:spPr>
          <a:xfrm>
            <a:off x="838200" y="365125"/>
            <a:ext cx="10515600" cy="1043797"/>
          </a:xfrm>
        </p:spPr>
        <p:txBody>
          <a:bodyPr/>
          <a:lstStyle/>
          <a:p>
            <a:pPr algn="ctr"/>
            <a:r>
              <a:rPr lang="en-US" dirty="0">
                <a:solidFill>
                  <a:srgbClr val="002060"/>
                </a:solidFill>
              </a:rPr>
              <a:t>What causes endometriosis?</a:t>
            </a:r>
          </a:p>
        </p:txBody>
      </p:sp>
      <p:pic>
        <p:nvPicPr>
          <p:cNvPr id="4098" name="Picture 2">
            <a:extLst>
              <a:ext uri="{FF2B5EF4-FFF2-40B4-BE49-F238E27FC236}">
                <a16:creationId xmlns:a16="http://schemas.microsoft.com/office/drawing/2014/main" id="{BC0DAA33-D633-2C44-76C5-BE702DA7DB2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1650" y="1539551"/>
            <a:ext cx="5990252" cy="46932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935D2A3-F1AB-92A5-6845-D19159F61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5363" y="1651518"/>
            <a:ext cx="4917233" cy="4478694"/>
          </a:xfrm>
          <a:prstGeom prst="rect">
            <a:avLst/>
          </a:prstGeom>
          <a:ln>
            <a:noFill/>
          </a:ln>
          <a:effectLst>
            <a:softEdge rad="112500"/>
          </a:effectLst>
        </p:spPr>
      </p:pic>
    </p:spTree>
    <p:extLst>
      <p:ext uri="{BB962C8B-B14F-4D97-AF65-F5344CB8AC3E}">
        <p14:creationId xmlns:p14="http://schemas.microsoft.com/office/powerpoint/2010/main" val="4151221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A098-D91D-1BCD-81BA-26009E4706D5}"/>
              </a:ext>
            </a:extLst>
          </p:cNvPr>
          <p:cNvSpPr>
            <a:spLocks noGrp="1"/>
          </p:cNvSpPr>
          <p:nvPr>
            <p:ph type="title"/>
          </p:nvPr>
        </p:nvSpPr>
        <p:spPr>
          <a:xfrm>
            <a:off x="838200" y="365125"/>
            <a:ext cx="10515600" cy="1043797"/>
          </a:xfrm>
        </p:spPr>
        <p:txBody>
          <a:bodyPr/>
          <a:lstStyle/>
          <a:p>
            <a:pPr algn="ctr"/>
            <a:r>
              <a:rPr lang="en-US" dirty="0">
                <a:solidFill>
                  <a:srgbClr val="002060"/>
                </a:solidFill>
              </a:rPr>
              <a:t>What causes endometriosis?</a:t>
            </a:r>
          </a:p>
        </p:txBody>
      </p:sp>
      <p:sp>
        <p:nvSpPr>
          <p:cNvPr id="3" name="Content Placeholder 2">
            <a:extLst>
              <a:ext uri="{FF2B5EF4-FFF2-40B4-BE49-F238E27FC236}">
                <a16:creationId xmlns:a16="http://schemas.microsoft.com/office/drawing/2014/main" id="{09D37576-A35E-D318-E3E3-1BCC520A8895}"/>
              </a:ext>
            </a:extLst>
          </p:cNvPr>
          <p:cNvSpPr>
            <a:spLocks noGrp="1"/>
          </p:cNvSpPr>
          <p:nvPr>
            <p:ph idx="1"/>
          </p:nvPr>
        </p:nvSpPr>
        <p:spPr>
          <a:xfrm>
            <a:off x="4833256" y="1520890"/>
            <a:ext cx="6895323" cy="4656073"/>
          </a:xfrm>
        </p:spPr>
        <p:txBody>
          <a:bodyPr/>
          <a:lstStyle/>
          <a:p>
            <a:pPr marL="0" indent="0" algn="ctr">
              <a:buNone/>
            </a:pPr>
            <a:r>
              <a:rPr lang="en-US" sz="2400" b="1" dirty="0"/>
              <a:t>The exact cause is not known.</a:t>
            </a:r>
          </a:p>
          <a:p>
            <a:endParaRPr lang="en-US" sz="2000" dirty="0"/>
          </a:p>
          <a:p>
            <a:r>
              <a:rPr lang="en-US" sz="2000" dirty="0"/>
              <a:t>Sampson’s implantation theory </a:t>
            </a:r>
            <a:r>
              <a:rPr lang="en-US" sz="2000" dirty="0">
                <a:sym typeface="Wingdings" panose="05000000000000000000" pitchFamily="2" charset="2"/>
              </a:rPr>
              <a:t> retrograde menstrual flow implantation of the endometrial glands and tissue. </a:t>
            </a:r>
          </a:p>
          <a:p>
            <a:pPr marL="0" indent="0">
              <a:buNone/>
            </a:pPr>
            <a:endParaRPr lang="en-US" sz="2000" dirty="0">
              <a:sym typeface="Wingdings" panose="05000000000000000000" pitchFamily="2" charset="2"/>
            </a:endParaRPr>
          </a:p>
          <a:p>
            <a:r>
              <a:rPr lang="en-US" sz="2000" dirty="0">
                <a:sym typeface="Wingdings" panose="05000000000000000000" pitchFamily="2" charset="2"/>
              </a:rPr>
              <a:t>Evident by experiments on animals. </a:t>
            </a:r>
          </a:p>
          <a:p>
            <a:endParaRPr lang="en-US" sz="2000" dirty="0">
              <a:sym typeface="Wingdings" panose="05000000000000000000" pitchFamily="2" charset="2"/>
            </a:endParaRPr>
          </a:p>
          <a:p>
            <a:r>
              <a:rPr lang="en-US" sz="2000" dirty="0">
                <a:sym typeface="Wingdings" panose="05000000000000000000" pitchFamily="2" charset="2"/>
              </a:rPr>
              <a:t>Implantation of the endometrium within the human scars after cesarean section or perineal repair after </a:t>
            </a:r>
            <a:r>
              <a:rPr lang="en-US" sz="2000" dirty="0" err="1">
                <a:sym typeface="Wingdings" panose="05000000000000000000" pitchFamily="2" charset="2"/>
              </a:rPr>
              <a:t>delivrery</a:t>
            </a:r>
            <a:r>
              <a:rPr lang="en-US" sz="2000" dirty="0">
                <a:sym typeface="Wingdings" panose="05000000000000000000" pitchFamily="2" charset="2"/>
              </a:rPr>
              <a:t> supports this theory. </a:t>
            </a:r>
            <a:endParaRPr lang="en-US" sz="2000" dirty="0"/>
          </a:p>
          <a:p>
            <a:endParaRPr lang="en-US" sz="2000" dirty="0"/>
          </a:p>
          <a:p>
            <a:endParaRPr lang="en-US" dirty="0"/>
          </a:p>
        </p:txBody>
      </p:sp>
      <p:pic>
        <p:nvPicPr>
          <p:cNvPr id="2050" name="Picture 2">
            <a:extLst>
              <a:ext uri="{FF2B5EF4-FFF2-40B4-BE49-F238E27FC236}">
                <a16:creationId xmlns:a16="http://schemas.microsoft.com/office/drawing/2014/main" id="{214FF05D-28EC-0A08-4717-BEE8C7B30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56" r="53611"/>
          <a:stretch/>
        </p:blipFill>
        <p:spPr bwMode="auto">
          <a:xfrm>
            <a:off x="60452" y="1408922"/>
            <a:ext cx="4418239" cy="5083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267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A098-D91D-1BCD-81BA-26009E4706D5}"/>
              </a:ext>
            </a:extLst>
          </p:cNvPr>
          <p:cNvSpPr>
            <a:spLocks noGrp="1"/>
          </p:cNvSpPr>
          <p:nvPr>
            <p:ph type="title"/>
          </p:nvPr>
        </p:nvSpPr>
        <p:spPr>
          <a:xfrm>
            <a:off x="838200" y="365125"/>
            <a:ext cx="10515600" cy="1043797"/>
          </a:xfrm>
        </p:spPr>
        <p:txBody>
          <a:bodyPr/>
          <a:lstStyle/>
          <a:p>
            <a:pPr algn="ctr"/>
            <a:r>
              <a:rPr lang="en-US" dirty="0">
                <a:solidFill>
                  <a:srgbClr val="002060"/>
                </a:solidFill>
              </a:rPr>
              <a:t>What causes endometriosis?</a:t>
            </a:r>
          </a:p>
        </p:txBody>
      </p:sp>
      <p:sp>
        <p:nvSpPr>
          <p:cNvPr id="3" name="Content Placeholder 2">
            <a:extLst>
              <a:ext uri="{FF2B5EF4-FFF2-40B4-BE49-F238E27FC236}">
                <a16:creationId xmlns:a16="http://schemas.microsoft.com/office/drawing/2014/main" id="{09D37576-A35E-D318-E3E3-1BCC520A8895}"/>
              </a:ext>
            </a:extLst>
          </p:cNvPr>
          <p:cNvSpPr>
            <a:spLocks noGrp="1"/>
          </p:cNvSpPr>
          <p:nvPr>
            <p:ph idx="1"/>
          </p:nvPr>
        </p:nvSpPr>
        <p:spPr>
          <a:xfrm>
            <a:off x="4823928" y="1446244"/>
            <a:ext cx="6904652" cy="1520891"/>
          </a:xfrm>
        </p:spPr>
        <p:txBody>
          <a:bodyPr/>
          <a:lstStyle/>
          <a:p>
            <a:pPr marL="0" indent="0" algn="ctr">
              <a:buNone/>
            </a:pPr>
            <a:endParaRPr lang="en-US" sz="2000" dirty="0"/>
          </a:p>
          <a:p>
            <a:r>
              <a:rPr lang="en-US" sz="2000" dirty="0">
                <a:solidFill>
                  <a:srgbClr val="7030A0"/>
                </a:solidFill>
              </a:rPr>
              <a:t>Mayer’s ‘coelomic metaplasia</a:t>
            </a:r>
            <a:r>
              <a:rPr lang="en-US" sz="2000" dirty="0"/>
              <a:t>’ theory </a:t>
            </a:r>
            <a:r>
              <a:rPr lang="en-US" sz="2000" dirty="0">
                <a:sym typeface="Wingdings" panose="05000000000000000000" pitchFamily="2" charset="2"/>
              </a:rPr>
              <a:t></a:t>
            </a:r>
            <a:r>
              <a:rPr lang="en-US" sz="2000" dirty="0"/>
              <a:t>Dedifferentiation of the peritoneal cells in to Mullerian duct (their primitive form)</a:t>
            </a:r>
            <a:r>
              <a:rPr lang="en-US" sz="2000" dirty="0">
                <a:sym typeface="Wingdings" panose="05000000000000000000" pitchFamily="2" charset="2"/>
              </a:rPr>
              <a:t>  due to hormonal stimuli or inflammatory irritation.</a:t>
            </a:r>
          </a:p>
          <a:p>
            <a:endParaRPr lang="en-US" sz="2000" dirty="0">
              <a:sym typeface="Wingdings" panose="05000000000000000000" pitchFamily="2" charset="2"/>
            </a:endParaRPr>
          </a:p>
          <a:p>
            <a:endParaRPr lang="en-US" dirty="0"/>
          </a:p>
        </p:txBody>
      </p:sp>
      <p:pic>
        <p:nvPicPr>
          <p:cNvPr id="3074" name="Picture 2">
            <a:extLst>
              <a:ext uri="{FF2B5EF4-FFF2-40B4-BE49-F238E27FC236}">
                <a16:creationId xmlns:a16="http://schemas.microsoft.com/office/drawing/2014/main" id="{E87C09E4-64AE-A580-937D-7A2123AD72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35" t="9208" r="12060" b="6908"/>
          <a:stretch/>
        </p:blipFill>
        <p:spPr bwMode="auto">
          <a:xfrm>
            <a:off x="373225" y="1408922"/>
            <a:ext cx="4002832" cy="19046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D994DEC-A8B9-3967-FA62-713BB5EEF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2721" y="3429000"/>
            <a:ext cx="4191000" cy="294847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1704BF77-A331-54EC-9A94-22961841211D}"/>
              </a:ext>
            </a:extLst>
          </p:cNvPr>
          <p:cNvSpPr txBox="1"/>
          <p:nvPr/>
        </p:nvSpPr>
        <p:spPr>
          <a:xfrm>
            <a:off x="276805" y="3713582"/>
            <a:ext cx="6805127"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7030A0"/>
                </a:solidFill>
                <a:sym typeface="Wingdings" panose="05000000000000000000" pitchFamily="2" charset="2"/>
              </a:rPr>
              <a:t>Genetic &amp; Immunological factors: </a:t>
            </a:r>
            <a:r>
              <a:rPr lang="en-US" sz="2000" dirty="0">
                <a:sym typeface="Wingdings" panose="05000000000000000000" pitchFamily="2" charset="2"/>
              </a:rPr>
              <a:t>Alter the susceptibility of the women &amp; make her develop Endometriosis. Runs in family.</a:t>
            </a:r>
          </a:p>
          <a:p>
            <a:pPr marL="285750" indent="-285750">
              <a:buFont typeface="Arial" panose="020B0604020202020204" pitchFamily="34" charset="0"/>
              <a:buChar char="•"/>
            </a:pPr>
            <a:endParaRPr lang="en-US" sz="2000" dirty="0">
              <a:sym typeface="Wingdings" panose="05000000000000000000" pitchFamily="2" charset="2"/>
            </a:endParaRPr>
          </a:p>
          <a:p>
            <a:pPr marL="285750" indent="-285750">
              <a:buFont typeface="Arial" panose="020B0604020202020204" pitchFamily="34" charset="0"/>
              <a:buChar char="•"/>
            </a:pPr>
            <a:endParaRPr lang="en-US" sz="2000" dirty="0">
              <a:sym typeface="Wingdings" panose="05000000000000000000" pitchFamily="2" charset="2"/>
            </a:endParaRPr>
          </a:p>
          <a:p>
            <a:pPr marL="285750" indent="-285750">
              <a:buFont typeface="Arial" panose="020B0604020202020204" pitchFamily="34" charset="0"/>
              <a:buChar char="•"/>
            </a:pPr>
            <a:r>
              <a:rPr lang="en-US" sz="2000" dirty="0">
                <a:solidFill>
                  <a:srgbClr val="7030A0"/>
                </a:solidFill>
                <a:sym typeface="Wingdings" panose="05000000000000000000" pitchFamily="2" charset="2"/>
              </a:rPr>
              <a:t>Vascular &amp; lymphatic spread</a:t>
            </a:r>
            <a:r>
              <a:rPr lang="en-US" sz="2000" dirty="0">
                <a:sym typeface="Wingdings" panose="05000000000000000000" pitchFamily="2" charset="2"/>
              </a:rPr>
              <a:t>: Embolization of the endometrial tissue to distant sites like lungs has been also seen.</a:t>
            </a:r>
            <a:endParaRPr lang="en-US" sz="2000" dirty="0"/>
          </a:p>
        </p:txBody>
      </p:sp>
    </p:spTree>
    <p:extLst>
      <p:ext uri="{BB962C8B-B14F-4D97-AF65-F5344CB8AC3E}">
        <p14:creationId xmlns:p14="http://schemas.microsoft.com/office/powerpoint/2010/main" val="47263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713C40-A0C7-2230-CCCD-824D2CC91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2348479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F6B7-01C1-858D-43BB-D3F9BB711FA0}"/>
              </a:ext>
            </a:extLst>
          </p:cNvPr>
          <p:cNvSpPr>
            <a:spLocks noGrp="1"/>
          </p:cNvSpPr>
          <p:nvPr>
            <p:ph type="title"/>
          </p:nvPr>
        </p:nvSpPr>
        <p:spPr>
          <a:xfrm>
            <a:off x="587829" y="457199"/>
            <a:ext cx="10916815" cy="666597"/>
          </a:xfrm>
        </p:spPr>
        <p:txBody>
          <a:bodyPr>
            <a:noAutofit/>
          </a:bodyPr>
          <a:lstStyle/>
          <a:p>
            <a:pPr algn="ctr"/>
            <a:r>
              <a:rPr lang="en-US" sz="4800" b="1" dirty="0">
                <a:ln w="10160">
                  <a:solidFill>
                    <a:schemeClr val="accent5"/>
                  </a:solidFill>
                  <a:prstDash val="solid"/>
                </a:ln>
                <a:solidFill>
                  <a:srgbClr val="0070C0"/>
                </a:solidFill>
                <a:effectLst>
                  <a:outerShdw blurRad="38100" dist="22860" dir="5400000" algn="tl" rotWithShape="0">
                    <a:srgbClr val="000000">
                      <a:alpha val="30000"/>
                    </a:srgbClr>
                  </a:outerShdw>
                </a:effectLst>
              </a:rPr>
              <a:t>CLINICAL PRESENTATION </a:t>
            </a:r>
          </a:p>
        </p:txBody>
      </p:sp>
      <p:pic>
        <p:nvPicPr>
          <p:cNvPr id="6" name="Picture Placeholder 5">
            <a:extLst>
              <a:ext uri="{FF2B5EF4-FFF2-40B4-BE49-F238E27FC236}">
                <a16:creationId xmlns:a16="http://schemas.microsoft.com/office/drawing/2014/main" id="{9D124339-52E3-738E-A216-3150CD11856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052" r="9052" b="5964"/>
          <a:stretch/>
        </p:blipFill>
        <p:spPr>
          <a:xfrm>
            <a:off x="3009900" y="2097775"/>
            <a:ext cx="6172200" cy="4582951"/>
          </a:xfrm>
        </p:spPr>
      </p:pic>
      <p:sp>
        <p:nvSpPr>
          <p:cNvPr id="8" name="Callout: Double Bent Line 7">
            <a:extLst>
              <a:ext uri="{FF2B5EF4-FFF2-40B4-BE49-F238E27FC236}">
                <a16:creationId xmlns:a16="http://schemas.microsoft.com/office/drawing/2014/main" id="{5915D03C-A934-03DB-ADD4-497D451EFD19}"/>
              </a:ext>
            </a:extLst>
          </p:cNvPr>
          <p:cNvSpPr/>
          <p:nvPr/>
        </p:nvSpPr>
        <p:spPr>
          <a:xfrm>
            <a:off x="1520892" y="1480896"/>
            <a:ext cx="3088434" cy="1364941"/>
          </a:xfrm>
          <a:prstGeom prst="borderCallout3">
            <a:avLst>
              <a:gd name="adj1" fmla="val 18750"/>
              <a:gd name="adj2" fmla="val -8333"/>
              <a:gd name="adj3" fmla="val 18750"/>
              <a:gd name="adj4" fmla="val -16667"/>
              <a:gd name="adj5" fmla="val 100000"/>
              <a:gd name="adj6" fmla="val -16667"/>
              <a:gd name="adj7" fmla="val 149193"/>
              <a:gd name="adj8" fmla="val 74447"/>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haroni" panose="02010803020104030203" pitchFamily="2" charset="-79"/>
                <a:cs typeface="Aharoni" panose="02010803020104030203" pitchFamily="2" charset="-79"/>
              </a:rPr>
              <a:t>SYMPTOMATIC</a:t>
            </a:r>
          </a:p>
          <a:p>
            <a:pPr marL="742950" indent="-742950">
              <a:buFont typeface="Wingdings" panose="05000000000000000000" pitchFamily="2" charset="2"/>
              <a:buChar char="Ø"/>
            </a:pPr>
            <a:r>
              <a:rPr lang="en-US" sz="2000" dirty="0">
                <a:solidFill>
                  <a:schemeClr val="tx1"/>
                </a:solidFill>
                <a:latin typeface="Aharoni" panose="02010803020104030203" pitchFamily="2" charset="-79"/>
                <a:cs typeface="Aharoni" panose="02010803020104030203" pitchFamily="2" charset="-79"/>
              </a:rPr>
              <a:t>PAIN </a:t>
            </a:r>
          </a:p>
          <a:p>
            <a:pPr marL="742950" indent="-742950">
              <a:buFont typeface="Wingdings" panose="05000000000000000000" pitchFamily="2" charset="2"/>
              <a:buChar char="Ø"/>
            </a:pPr>
            <a:r>
              <a:rPr lang="en-US" sz="2000" dirty="0">
                <a:solidFill>
                  <a:schemeClr val="tx1"/>
                </a:solidFill>
                <a:latin typeface="Aharoni" panose="02010803020104030203" pitchFamily="2" charset="-79"/>
                <a:cs typeface="Aharoni" panose="02010803020104030203" pitchFamily="2" charset="-79"/>
              </a:rPr>
              <a:t>INFERTILITY</a:t>
            </a:r>
          </a:p>
          <a:p>
            <a:r>
              <a:rPr lang="en-US" sz="2000" dirty="0">
                <a:solidFill>
                  <a:schemeClr val="tx1"/>
                </a:solidFill>
                <a:latin typeface="Aharoni" panose="02010803020104030203" pitchFamily="2" charset="-79"/>
                <a:cs typeface="Aharoni" panose="02010803020104030203" pitchFamily="2" charset="-79"/>
              </a:rPr>
              <a:t>ASYMPTOMATIC</a:t>
            </a:r>
          </a:p>
        </p:txBody>
      </p:sp>
      <p:sp>
        <p:nvSpPr>
          <p:cNvPr id="9" name="Callout: Double Bent Line with No Border 8">
            <a:extLst>
              <a:ext uri="{FF2B5EF4-FFF2-40B4-BE49-F238E27FC236}">
                <a16:creationId xmlns:a16="http://schemas.microsoft.com/office/drawing/2014/main" id="{0924EAFC-75AF-9305-99C2-F5239CE4697E}"/>
              </a:ext>
            </a:extLst>
          </p:cNvPr>
          <p:cNvSpPr/>
          <p:nvPr/>
        </p:nvSpPr>
        <p:spPr>
          <a:xfrm>
            <a:off x="7828384" y="1359598"/>
            <a:ext cx="3654488" cy="1700843"/>
          </a:xfrm>
          <a:prstGeom prst="callout3">
            <a:avLst>
              <a:gd name="adj1" fmla="val 17104"/>
              <a:gd name="adj2" fmla="val 93"/>
              <a:gd name="adj3" fmla="val 18750"/>
              <a:gd name="adj4" fmla="val -16667"/>
              <a:gd name="adj5" fmla="val 100000"/>
              <a:gd name="adj6" fmla="val -16667"/>
              <a:gd name="adj7" fmla="val 132712"/>
              <a:gd name="adj8" fmla="val -8077"/>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1800" dirty="0">
                <a:latin typeface="Aharoni" panose="02010803020104030203" pitchFamily="2" charset="-79"/>
                <a:cs typeface="Aharoni" panose="02010803020104030203" pitchFamily="2" charset="-79"/>
              </a:rPr>
              <a:t>CAN CLINICAL SYMPTOMS PREDICT THE PRESENCE OF ENDOMETRIOSIS?</a:t>
            </a:r>
          </a:p>
        </p:txBody>
      </p:sp>
    </p:spTree>
    <p:extLst>
      <p:ext uri="{BB962C8B-B14F-4D97-AF65-F5344CB8AC3E}">
        <p14:creationId xmlns:p14="http://schemas.microsoft.com/office/powerpoint/2010/main" val="355070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0652E-8270-9CA8-874D-B1F5FF022ED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D5570DC-CFC9-F293-CB14-9C524FB92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519632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0B6BF-B7BD-DAFC-20EF-F74E1BBA7BD5}"/>
              </a:ext>
            </a:extLst>
          </p:cNvPr>
          <p:cNvSpPr>
            <a:spLocks noGrp="1"/>
          </p:cNvSpPr>
          <p:nvPr>
            <p:ph type="title"/>
          </p:nvPr>
        </p:nvSpPr>
        <p:spPr>
          <a:xfrm>
            <a:off x="838200" y="611622"/>
            <a:ext cx="10515600" cy="615277"/>
          </a:xfrm>
        </p:spPr>
        <p:txBody>
          <a:bodyPr>
            <a:normAutofit/>
          </a:bodyPr>
          <a:lstStyle/>
          <a:p>
            <a:r>
              <a:rPr lang="en-US" sz="2800" dirty="0">
                <a:latin typeface="Aharoni" panose="02010803020104030203" pitchFamily="2" charset="-79"/>
                <a:cs typeface="Aharoni" panose="02010803020104030203" pitchFamily="2" charset="-79"/>
              </a:rPr>
              <a:t>SYMPTOMS PREDICTING THE PRESENCE OF ENDOMETRIOSIS</a:t>
            </a:r>
            <a:endParaRPr lang="en-US" sz="2800" dirty="0"/>
          </a:p>
        </p:txBody>
      </p:sp>
      <p:sp>
        <p:nvSpPr>
          <p:cNvPr id="4" name="Content Placeholder 2">
            <a:extLst>
              <a:ext uri="{FF2B5EF4-FFF2-40B4-BE49-F238E27FC236}">
                <a16:creationId xmlns:a16="http://schemas.microsoft.com/office/drawing/2014/main" id="{950162C6-DC63-DFDE-4EC4-41D8053AAB73}"/>
              </a:ext>
            </a:extLst>
          </p:cNvPr>
          <p:cNvSpPr txBox="1">
            <a:spLocks/>
          </p:cNvSpPr>
          <p:nvPr/>
        </p:nvSpPr>
        <p:spPr>
          <a:xfrm>
            <a:off x="838201" y="2183363"/>
            <a:ext cx="4806820" cy="39935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Abdominopelvic pain </a:t>
            </a:r>
            <a:r>
              <a:rPr lang="en-US" sz="1600" dirty="0"/>
              <a:t>5.2</a:t>
            </a:r>
            <a:r>
              <a:rPr lang="en-US" sz="2400" dirty="0"/>
              <a:t> OR</a:t>
            </a:r>
          </a:p>
          <a:p>
            <a:pPr>
              <a:lnSpc>
                <a:spcPct val="150000"/>
              </a:lnSpc>
            </a:pPr>
            <a:r>
              <a:rPr lang="en-US" sz="2400" dirty="0"/>
              <a:t>Dysmenorrhea </a:t>
            </a:r>
            <a:r>
              <a:rPr lang="en-US" sz="1600" dirty="0"/>
              <a:t>8.1</a:t>
            </a:r>
            <a:r>
              <a:rPr lang="en-US" sz="2400" dirty="0"/>
              <a:t> </a:t>
            </a:r>
          </a:p>
          <a:p>
            <a:pPr>
              <a:lnSpc>
                <a:spcPct val="150000"/>
              </a:lnSpc>
            </a:pPr>
            <a:r>
              <a:rPr lang="en-US" sz="2400" dirty="0"/>
              <a:t>Heavy menstrual bleeding</a:t>
            </a:r>
            <a:r>
              <a:rPr lang="en-US" sz="1600" dirty="0"/>
              <a:t> 4</a:t>
            </a:r>
          </a:p>
          <a:p>
            <a:pPr>
              <a:lnSpc>
                <a:spcPct val="150000"/>
              </a:lnSpc>
            </a:pPr>
            <a:r>
              <a:rPr lang="en-US" sz="2400" dirty="0"/>
              <a:t>Infertility </a:t>
            </a:r>
            <a:r>
              <a:rPr lang="en-US" sz="1600" dirty="0"/>
              <a:t>8.2</a:t>
            </a:r>
          </a:p>
          <a:p>
            <a:pPr>
              <a:lnSpc>
                <a:spcPct val="150000"/>
              </a:lnSpc>
            </a:pPr>
            <a:r>
              <a:rPr lang="en-US" sz="2400" dirty="0"/>
              <a:t>Dyspareunia/postcoital bleeding </a:t>
            </a:r>
            <a:r>
              <a:rPr lang="en-US" sz="1600" dirty="0"/>
              <a:t>6.8</a:t>
            </a:r>
          </a:p>
          <a:p>
            <a:pPr>
              <a:lnSpc>
                <a:spcPct val="150000"/>
              </a:lnSpc>
            </a:pPr>
            <a:r>
              <a:rPr lang="en-US" sz="2400" dirty="0"/>
              <a:t>Urinary tract symptoms </a:t>
            </a:r>
            <a:r>
              <a:rPr lang="en-US" sz="1600" dirty="0"/>
              <a:t>1.2</a:t>
            </a:r>
          </a:p>
        </p:txBody>
      </p:sp>
      <p:sp>
        <p:nvSpPr>
          <p:cNvPr id="5" name="TextBox 4">
            <a:extLst>
              <a:ext uri="{FF2B5EF4-FFF2-40B4-BE49-F238E27FC236}">
                <a16:creationId xmlns:a16="http://schemas.microsoft.com/office/drawing/2014/main" id="{3A4DAF6B-2D3C-2238-039A-40800330F0F1}"/>
              </a:ext>
            </a:extLst>
          </p:cNvPr>
          <p:cNvSpPr txBox="1"/>
          <p:nvPr/>
        </p:nvSpPr>
        <p:spPr>
          <a:xfrm>
            <a:off x="838201" y="1474235"/>
            <a:ext cx="10610460" cy="861774"/>
          </a:xfrm>
          <a:prstGeom prst="rect">
            <a:avLst/>
          </a:prstGeom>
          <a:noFill/>
        </p:spPr>
        <p:txBody>
          <a:bodyPr wrap="square" rtlCol="0">
            <a:spAutoFit/>
          </a:bodyPr>
          <a:lstStyle/>
          <a:p>
            <a:pPr algn="ctr"/>
            <a:r>
              <a:rPr lang="en-US" sz="3200" b="1" dirty="0">
                <a:ln w="10160">
                  <a:solidFill>
                    <a:schemeClr val="accent5"/>
                  </a:solidFill>
                  <a:prstDash val="solid"/>
                </a:ln>
                <a:solidFill>
                  <a:srgbClr val="0070C0"/>
                </a:solidFill>
                <a:effectLst>
                  <a:outerShdw blurRad="38100" dist="22860" dir="5400000" algn="tl" rotWithShape="0">
                    <a:srgbClr val="000000">
                      <a:alpha val="30000"/>
                    </a:srgbClr>
                  </a:outerShdw>
                </a:effectLst>
                <a:latin typeface="+mj-lt"/>
                <a:ea typeface="+mj-ea"/>
                <a:cs typeface="+mj-cs"/>
              </a:rPr>
              <a:t>Retrospective 3 years UK study </a:t>
            </a:r>
          </a:p>
          <a:p>
            <a:endParaRPr lang="en-US" dirty="0"/>
          </a:p>
        </p:txBody>
      </p:sp>
      <p:sp>
        <p:nvSpPr>
          <p:cNvPr id="7" name="Content Placeholder 2">
            <a:extLst>
              <a:ext uri="{FF2B5EF4-FFF2-40B4-BE49-F238E27FC236}">
                <a16:creationId xmlns:a16="http://schemas.microsoft.com/office/drawing/2014/main" id="{8684C333-FC8A-40A0-E563-C105F0954FAE}"/>
              </a:ext>
            </a:extLst>
          </p:cNvPr>
          <p:cNvSpPr txBox="1">
            <a:spLocks/>
          </p:cNvSpPr>
          <p:nvPr/>
        </p:nvSpPr>
        <p:spPr>
          <a:xfrm>
            <a:off x="6085111" y="2369915"/>
            <a:ext cx="5096069" cy="3013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Ovarian cysts </a:t>
            </a:r>
            <a:r>
              <a:rPr lang="en-US" sz="1600" dirty="0"/>
              <a:t>7.3</a:t>
            </a:r>
          </a:p>
          <a:p>
            <a:pPr>
              <a:lnSpc>
                <a:spcPct val="150000"/>
              </a:lnSpc>
            </a:pPr>
            <a:r>
              <a:rPr lang="en-US" sz="2400" dirty="0"/>
              <a:t>Irritable bowel syndrome </a:t>
            </a:r>
            <a:r>
              <a:rPr lang="en-US" sz="1600" dirty="0"/>
              <a:t>1.6 </a:t>
            </a:r>
          </a:p>
          <a:p>
            <a:pPr>
              <a:lnSpc>
                <a:spcPct val="150000"/>
              </a:lnSpc>
            </a:pPr>
            <a:r>
              <a:rPr lang="en-US" sz="2400" dirty="0"/>
              <a:t>Pelvic inflammatory disease</a:t>
            </a:r>
            <a:r>
              <a:rPr lang="en-US" sz="1600" dirty="0"/>
              <a:t> 3.0</a:t>
            </a:r>
          </a:p>
          <a:p>
            <a:pPr>
              <a:lnSpc>
                <a:spcPct val="150000"/>
              </a:lnSpc>
            </a:pPr>
            <a:r>
              <a:rPr lang="en-US" sz="2400" dirty="0"/>
              <a:t>Fibrocystic breast disease </a:t>
            </a:r>
            <a:r>
              <a:rPr lang="en-US" sz="1600" dirty="0"/>
              <a:t>1.4</a:t>
            </a:r>
          </a:p>
        </p:txBody>
      </p:sp>
      <p:sp>
        <p:nvSpPr>
          <p:cNvPr id="8" name="TextBox 7">
            <a:extLst>
              <a:ext uri="{FF2B5EF4-FFF2-40B4-BE49-F238E27FC236}">
                <a16:creationId xmlns:a16="http://schemas.microsoft.com/office/drawing/2014/main" id="{90FB471B-45B6-0A5F-B38A-D5B66676530A}"/>
              </a:ext>
            </a:extLst>
          </p:cNvPr>
          <p:cNvSpPr txBox="1"/>
          <p:nvPr/>
        </p:nvSpPr>
        <p:spPr>
          <a:xfrm>
            <a:off x="5924939" y="5169159"/>
            <a:ext cx="5428860" cy="1077218"/>
          </a:xfrm>
          <a:prstGeom prst="rect">
            <a:avLst/>
          </a:prstGeom>
          <a:solidFill>
            <a:srgbClr val="CCE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haroni" panose="02010803020104030203" pitchFamily="2" charset="-79"/>
                <a:ea typeface="+mj-ea"/>
                <a:cs typeface="Aharoni" panose="02010803020104030203" pitchFamily="2" charset="-79"/>
              </a:rPr>
              <a:t>More symptoms more chances of </a:t>
            </a:r>
            <a:r>
              <a:rPr lang="en-US" sz="3200" b="1" dirty="0">
                <a:ln w="13462">
                  <a:solidFill>
                    <a:schemeClr val="bg1"/>
                  </a:solidFill>
                  <a:prstDash val="solid"/>
                </a:ln>
                <a:solidFill>
                  <a:schemeClr val="tx1">
                    <a:lumMod val="85000"/>
                    <a:lumOff val="15000"/>
                  </a:schemeClr>
                </a:solidFill>
                <a:effectLst>
                  <a:outerShdw blurRad="50800" dist="38100" dir="2700000" algn="tl" rotWithShape="0">
                    <a:prstClr val="black">
                      <a:alpha val="40000"/>
                    </a:prstClr>
                  </a:outerShdw>
                </a:effectLst>
                <a:latin typeface="Aharoni" panose="02010803020104030203" pitchFamily="2" charset="-79"/>
                <a:ea typeface="+mj-ea"/>
                <a:cs typeface="Aharoni" panose="02010803020104030203" pitchFamily="2" charset="-79"/>
              </a:rPr>
              <a:t>endometriosis</a:t>
            </a:r>
          </a:p>
        </p:txBody>
      </p:sp>
    </p:spTree>
    <p:extLst>
      <p:ext uri="{BB962C8B-B14F-4D97-AF65-F5344CB8AC3E}">
        <p14:creationId xmlns:p14="http://schemas.microsoft.com/office/powerpoint/2010/main" val="319757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30E29-B155-5262-B525-B461FADB4FE6}"/>
              </a:ext>
            </a:extLst>
          </p:cNvPr>
          <p:cNvSpPr>
            <a:spLocks noGrp="1"/>
          </p:cNvSpPr>
          <p:nvPr>
            <p:ph type="title"/>
          </p:nvPr>
        </p:nvSpPr>
        <p:spPr>
          <a:xfrm>
            <a:off x="838200" y="354564"/>
            <a:ext cx="10515600" cy="1623526"/>
          </a:xfrm>
        </p:spPr>
        <p:txBody>
          <a:bodyPr>
            <a:normAutofit/>
          </a:bodyPr>
          <a:lstStyle/>
          <a:p>
            <a:pPr algn="ctr">
              <a:lnSpc>
                <a:spcPct val="100000"/>
              </a:lnSpc>
            </a:pPr>
            <a:r>
              <a:rPr lang="en-US" sz="2800" b="1" dirty="0">
                <a:ln w="10160">
                  <a:solidFill>
                    <a:schemeClr val="accent5"/>
                  </a:solidFill>
                  <a:prstDash val="solid"/>
                </a:ln>
                <a:solidFill>
                  <a:srgbClr val="0070C0"/>
                </a:solidFill>
                <a:effectLst>
                  <a:outerShdw blurRad="38100" dist="22860" dir="5400000" algn="tl" rotWithShape="0">
                    <a:srgbClr val="000000">
                      <a:alpha val="30000"/>
                    </a:srgbClr>
                  </a:outerShdw>
                </a:effectLst>
              </a:rPr>
              <a:t>Clinicians should consider the diagnosis of endometriosis in individuals presenting with the following cyclical and non-cyclical signs and symptoms</a:t>
            </a:r>
          </a:p>
        </p:txBody>
      </p:sp>
      <p:pic>
        <p:nvPicPr>
          <p:cNvPr id="4" name="Picture 3">
            <a:extLst>
              <a:ext uri="{FF2B5EF4-FFF2-40B4-BE49-F238E27FC236}">
                <a16:creationId xmlns:a16="http://schemas.microsoft.com/office/drawing/2014/main" id="{36CAC3EC-87E4-F720-D247-F5644A77D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950" y="2080727"/>
            <a:ext cx="3965507" cy="4217437"/>
          </a:xfrm>
          <a:prstGeom prst="rect">
            <a:avLst/>
          </a:prstGeom>
        </p:spPr>
      </p:pic>
      <p:sp>
        <p:nvSpPr>
          <p:cNvPr id="5" name="TextBox 4">
            <a:extLst>
              <a:ext uri="{FF2B5EF4-FFF2-40B4-BE49-F238E27FC236}">
                <a16:creationId xmlns:a16="http://schemas.microsoft.com/office/drawing/2014/main" id="{BBA38B65-41A6-7993-DE83-50C6236E6B8E}"/>
              </a:ext>
            </a:extLst>
          </p:cNvPr>
          <p:cNvSpPr txBox="1"/>
          <p:nvPr/>
        </p:nvSpPr>
        <p:spPr>
          <a:xfrm>
            <a:off x="755785" y="2192693"/>
            <a:ext cx="2780523" cy="3913059"/>
          </a:xfrm>
          <a:prstGeom prst="rect">
            <a:avLst/>
          </a:prstGeom>
          <a:noFill/>
        </p:spPr>
        <p:txBody>
          <a:bodyPr wrap="square" rtlCol="0">
            <a:spAutoFit/>
          </a:bodyPr>
          <a:lstStyle/>
          <a:p>
            <a:pPr>
              <a:lnSpc>
                <a:spcPct val="150000"/>
              </a:lnSpc>
            </a:pPr>
            <a:r>
              <a:rPr lang="en-US" sz="2400" dirty="0"/>
              <a:t>dysmenorrhea,</a:t>
            </a:r>
          </a:p>
          <a:p>
            <a:pPr>
              <a:lnSpc>
                <a:spcPct val="150000"/>
              </a:lnSpc>
            </a:pPr>
            <a:r>
              <a:rPr lang="en-US" sz="2400" dirty="0"/>
              <a:t>deep dyspareunia, dysuria,</a:t>
            </a:r>
          </a:p>
          <a:p>
            <a:pPr>
              <a:lnSpc>
                <a:spcPct val="150000"/>
              </a:lnSpc>
            </a:pPr>
            <a:r>
              <a:rPr lang="en-US" sz="2400" dirty="0" err="1"/>
              <a:t>dyschezia</a:t>
            </a:r>
            <a:r>
              <a:rPr lang="en-US" sz="2400" dirty="0"/>
              <a:t>, </a:t>
            </a:r>
          </a:p>
          <a:p>
            <a:pPr>
              <a:lnSpc>
                <a:spcPct val="150000"/>
              </a:lnSpc>
            </a:pPr>
            <a:r>
              <a:rPr lang="en-US" sz="2400" dirty="0"/>
              <a:t>painful rectal bleeding or </a:t>
            </a:r>
            <a:r>
              <a:rPr lang="en-US" sz="2400" dirty="0" err="1"/>
              <a:t>haematuria</a:t>
            </a:r>
            <a:r>
              <a:rPr lang="en-US" sz="2400" dirty="0"/>
              <a:t>,</a:t>
            </a:r>
          </a:p>
        </p:txBody>
      </p:sp>
      <p:sp>
        <p:nvSpPr>
          <p:cNvPr id="6" name="TextBox 5">
            <a:extLst>
              <a:ext uri="{FF2B5EF4-FFF2-40B4-BE49-F238E27FC236}">
                <a16:creationId xmlns:a16="http://schemas.microsoft.com/office/drawing/2014/main" id="{CF305080-F114-D6D6-C2B8-62CE63A740BC}"/>
              </a:ext>
            </a:extLst>
          </p:cNvPr>
          <p:cNvSpPr txBox="1"/>
          <p:nvPr/>
        </p:nvSpPr>
        <p:spPr>
          <a:xfrm>
            <a:off x="7882821" y="2883158"/>
            <a:ext cx="3965506" cy="2805063"/>
          </a:xfrm>
          <a:prstGeom prst="rect">
            <a:avLst/>
          </a:prstGeom>
          <a:noFill/>
        </p:spPr>
        <p:txBody>
          <a:bodyPr wrap="square" rtlCol="0">
            <a:spAutoFit/>
          </a:bodyPr>
          <a:lstStyle/>
          <a:p>
            <a:pPr>
              <a:lnSpc>
                <a:spcPct val="150000"/>
              </a:lnSpc>
            </a:pPr>
            <a:r>
              <a:rPr lang="en-US" sz="2400" dirty="0"/>
              <a:t>catamenial pneumothorax, cyclical cough/ hemoptysis/chest pain, cyclical scar swelling and pain, fatigue, and infertility.,</a:t>
            </a:r>
          </a:p>
        </p:txBody>
      </p:sp>
    </p:spTree>
    <p:extLst>
      <p:ext uri="{BB962C8B-B14F-4D97-AF65-F5344CB8AC3E}">
        <p14:creationId xmlns:p14="http://schemas.microsoft.com/office/powerpoint/2010/main" val="1824964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8752-581B-7EC2-88A2-0CF5DC1D6E5E}"/>
              </a:ext>
            </a:extLst>
          </p:cNvPr>
          <p:cNvSpPr>
            <a:spLocks noGrp="1"/>
          </p:cNvSpPr>
          <p:nvPr>
            <p:ph type="title"/>
          </p:nvPr>
        </p:nvSpPr>
        <p:spPr>
          <a:xfrm>
            <a:off x="461900" y="149289"/>
            <a:ext cx="11266680" cy="746646"/>
          </a:xfrm>
        </p:spPr>
        <p:txBody>
          <a:bodyPr>
            <a:normAutofit/>
          </a:bodyPr>
          <a:lstStyle/>
          <a:p>
            <a:pPr algn="ctr"/>
            <a:r>
              <a:rPr lang="en-US" b="1" dirty="0">
                <a:ln w="10160">
                  <a:solidFill>
                    <a:schemeClr val="accent5"/>
                  </a:solidFill>
                  <a:prstDash val="solid"/>
                </a:ln>
                <a:solidFill>
                  <a:srgbClr val="0070C0"/>
                </a:solidFill>
                <a:effectLst>
                  <a:outerShdw blurRad="38100" dist="22860" dir="5400000" algn="tl" rotWithShape="0">
                    <a:srgbClr val="000000">
                      <a:alpha val="30000"/>
                    </a:srgbClr>
                  </a:outerShdw>
                </a:effectLst>
              </a:rPr>
              <a:t>Diagnostic workup </a:t>
            </a:r>
          </a:p>
        </p:txBody>
      </p:sp>
      <p:pic>
        <p:nvPicPr>
          <p:cNvPr id="6" name="Picture Placeholder 5">
            <a:extLst>
              <a:ext uri="{FF2B5EF4-FFF2-40B4-BE49-F238E27FC236}">
                <a16:creationId xmlns:a16="http://schemas.microsoft.com/office/drawing/2014/main" id="{57B90573-DBD8-DF7F-871D-E6F2D6B328C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49" b="649"/>
          <a:stretch>
            <a:fillRect/>
          </a:stretch>
        </p:blipFill>
        <p:spPr>
          <a:xfrm>
            <a:off x="461899" y="2432049"/>
            <a:ext cx="6172200" cy="4873625"/>
          </a:xfrm>
        </p:spPr>
      </p:pic>
      <p:sp>
        <p:nvSpPr>
          <p:cNvPr id="7" name="Callout: Double Bent Line with No Border 6">
            <a:extLst>
              <a:ext uri="{FF2B5EF4-FFF2-40B4-BE49-F238E27FC236}">
                <a16:creationId xmlns:a16="http://schemas.microsoft.com/office/drawing/2014/main" id="{ECD83B03-29B5-2AE7-8F5B-5C48BBB2F599}"/>
              </a:ext>
            </a:extLst>
          </p:cNvPr>
          <p:cNvSpPr/>
          <p:nvPr/>
        </p:nvSpPr>
        <p:spPr>
          <a:xfrm>
            <a:off x="839788" y="1119667"/>
            <a:ext cx="4292049" cy="1852127"/>
          </a:xfrm>
          <a:prstGeom prst="callout3">
            <a:avLst>
              <a:gd name="adj1" fmla="val 8674"/>
              <a:gd name="adj2" fmla="val -507"/>
              <a:gd name="adj3" fmla="val 18750"/>
              <a:gd name="adj4" fmla="val -16667"/>
              <a:gd name="adj5" fmla="val 100000"/>
              <a:gd name="adj6" fmla="val -16667"/>
              <a:gd name="adj7" fmla="val 130595"/>
              <a:gd name="adj8" fmla="val 4493"/>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dirty="0">
                <a:solidFill>
                  <a:schemeClr val="dk1"/>
                </a:solidFill>
                <a:latin typeface="Aharoni" panose="02010803020104030203" pitchFamily="2" charset="-79"/>
                <a:cs typeface="Aharoni" panose="02010803020104030203" pitchFamily="2" charset="-79"/>
              </a:rPr>
              <a:t>DOES CLINICAL EXAMINATION OF SYMPTOMATIC WOMEN RELIABLY PREDICT THE PRESENCE OF ENDOMETRIOSIS? </a:t>
            </a:r>
          </a:p>
        </p:txBody>
      </p:sp>
      <p:sp>
        <p:nvSpPr>
          <p:cNvPr id="8" name="Callout: Double Bent Line with No Border 7">
            <a:extLst>
              <a:ext uri="{FF2B5EF4-FFF2-40B4-BE49-F238E27FC236}">
                <a16:creationId xmlns:a16="http://schemas.microsoft.com/office/drawing/2014/main" id="{951F79C2-CA78-6BD8-21E3-ABBBB829073E}"/>
              </a:ext>
            </a:extLst>
          </p:cNvPr>
          <p:cNvSpPr/>
          <p:nvPr/>
        </p:nvSpPr>
        <p:spPr>
          <a:xfrm>
            <a:off x="6400800" y="1828802"/>
            <a:ext cx="5570376" cy="4544005"/>
          </a:xfrm>
          <a:prstGeom prst="callout3">
            <a:avLst>
              <a:gd name="adj1" fmla="val 16580"/>
              <a:gd name="adj2" fmla="val -857"/>
              <a:gd name="adj3" fmla="val 16418"/>
              <a:gd name="adj4" fmla="val -8631"/>
              <a:gd name="adj5" fmla="val 19638"/>
              <a:gd name="adj6" fmla="val -14205"/>
              <a:gd name="adj7" fmla="val 26525"/>
              <a:gd name="adj8" fmla="val -20508"/>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nSpc>
                <a:spcPct val="150000"/>
              </a:lnSpc>
              <a:buNone/>
            </a:pPr>
            <a:r>
              <a:rPr lang="en-US" sz="2000" dirty="0">
                <a:solidFill>
                  <a:schemeClr val="tx1"/>
                </a:solidFill>
              </a:rPr>
              <a:t>Clinical examination, including vaginal examination where appropriate, should be considered to identify </a:t>
            </a:r>
            <a:r>
              <a:rPr lang="en-US" sz="2000" dirty="0">
                <a:solidFill>
                  <a:srgbClr val="FF0000"/>
                </a:solidFill>
              </a:rPr>
              <a:t>deep nodules </a:t>
            </a:r>
            <a:r>
              <a:rPr lang="en-US" sz="2000" dirty="0">
                <a:solidFill>
                  <a:schemeClr val="tx1"/>
                </a:solidFill>
              </a:rPr>
              <a:t>or </a:t>
            </a:r>
            <a:r>
              <a:rPr lang="en-US" sz="2000" dirty="0">
                <a:solidFill>
                  <a:srgbClr val="FF0000"/>
                </a:solidFill>
              </a:rPr>
              <a:t>endometriomas</a:t>
            </a:r>
            <a:r>
              <a:rPr lang="en-US" sz="2000" dirty="0">
                <a:solidFill>
                  <a:schemeClr val="tx1"/>
                </a:solidFill>
              </a:rPr>
              <a:t> in patients with suspected endometriosis, although the </a:t>
            </a:r>
            <a:r>
              <a:rPr lang="en-US" sz="2000" dirty="0">
                <a:solidFill>
                  <a:srgbClr val="FF0000"/>
                </a:solidFill>
              </a:rPr>
              <a:t>diagnostic accuracy is low. </a:t>
            </a:r>
          </a:p>
          <a:p>
            <a:pPr marL="0" indent="0">
              <a:lnSpc>
                <a:spcPct val="150000"/>
              </a:lnSpc>
              <a:buNone/>
            </a:pPr>
            <a:endParaRPr lang="en-US" sz="2000" dirty="0">
              <a:solidFill>
                <a:srgbClr val="FF0000"/>
              </a:solidFill>
            </a:endParaRPr>
          </a:p>
          <a:p>
            <a:pPr>
              <a:lnSpc>
                <a:spcPct val="150000"/>
              </a:lnSpc>
            </a:pPr>
            <a:r>
              <a:rPr lang="en-US" sz="2000" dirty="0">
                <a:solidFill>
                  <a:schemeClr val="tx1"/>
                </a:solidFill>
              </a:rPr>
              <a:t>In women with suspected endometriosis, further diagnostic steps, including </a:t>
            </a:r>
            <a:r>
              <a:rPr lang="en-US" sz="2000" dirty="0">
                <a:solidFill>
                  <a:srgbClr val="0070C0"/>
                </a:solidFill>
              </a:rPr>
              <a:t>imaging</a:t>
            </a:r>
            <a:r>
              <a:rPr lang="en-US" sz="2000" dirty="0">
                <a:solidFill>
                  <a:schemeClr val="tx1"/>
                </a:solidFill>
              </a:rPr>
              <a:t>, should be considered even if the clinical examination is normal. </a:t>
            </a:r>
          </a:p>
          <a:p>
            <a:pPr marL="0" indent="0">
              <a:lnSpc>
                <a:spcPct val="150000"/>
              </a:lnSpc>
              <a:buNone/>
            </a:pPr>
            <a:endParaRPr lang="en-US" sz="2000" dirty="0">
              <a:solidFill>
                <a:schemeClr val="dk1"/>
              </a:solidFill>
              <a:latin typeface="Aharoni" panose="02010803020104030203" pitchFamily="2" charset="-79"/>
              <a:cs typeface="Aharoni" panose="02010803020104030203" pitchFamily="2" charset="-79"/>
            </a:endParaRPr>
          </a:p>
          <a:p>
            <a:pPr marL="0" indent="0">
              <a:lnSpc>
                <a:spcPct val="150000"/>
              </a:lnSpc>
              <a:buNone/>
            </a:pPr>
            <a:endParaRPr lang="en-US" sz="2000" dirty="0">
              <a:solidFill>
                <a:schemeClr val="dk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459747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825D8-B3DF-1264-1B07-0E78BB88FE07}"/>
              </a:ext>
            </a:extLst>
          </p:cNvPr>
          <p:cNvSpPr>
            <a:spLocks noGrp="1"/>
          </p:cNvSpPr>
          <p:nvPr>
            <p:ph type="title"/>
          </p:nvPr>
        </p:nvSpPr>
        <p:spPr>
          <a:xfrm>
            <a:off x="7515922" y="365125"/>
            <a:ext cx="3837878" cy="1325563"/>
          </a:xfrm>
        </p:spPr>
        <p:txBody>
          <a:bodyPr/>
          <a:lstStyle/>
          <a:p>
            <a:r>
              <a:rPr lang="en-US" dirty="0"/>
              <a:t>  </a:t>
            </a:r>
          </a:p>
        </p:txBody>
      </p:sp>
      <p:pic>
        <p:nvPicPr>
          <p:cNvPr id="4" name="Google Shape;537;p32">
            <a:extLst>
              <a:ext uri="{FF2B5EF4-FFF2-40B4-BE49-F238E27FC236}">
                <a16:creationId xmlns:a16="http://schemas.microsoft.com/office/drawing/2014/main" id="{0B8EA5A3-03EC-C7BF-D295-1580FD7E994C}"/>
              </a:ext>
            </a:extLst>
          </p:cNvPr>
          <p:cNvPicPr preferRelativeResize="0">
            <a:picLocks noGrp="1"/>
          </p:cNvPicPr>
          <p:nvPr>
            <p:ph idx="1"/>
          </p:nvPr>
        </p:nvPicPr>
        <p:blipFill>
          <a:blip r:embed="rId2">
            <a:alphaModFix/>
          </a:blip>
          <a:stretch>
            <a:fillRect/>
          </a:stretch>
        </p:blipFill>
        <p:spPr>
          <a:xfrm>
            <a:off x="0" y="1895707"/>
            <a:ext cx="4549698" cy="4112283"/>
          </a:xfrm>
          <a:prstGeom prst="rect">
            <a:avLst/>
          </a:prstGeom>
          <a:noFill/>
          <a:ln>
            <a:noFill/>
          </a:ln>
        </p:spPr>
      </p:pic>
      <p:sp>
        <p:nvSpPr>
          <p:cNvPr id="7" name="TextBox 6">
            <a:extLst>
              <a:ext uri="{FF2B5EF4-FFF2-40B4-BE49-F238E27FC236}">
                <a16:creationId xmlns:a16="http://schemas.microsoft.com/office/drawing/2014/main" id="{7357D902-512B-76AE-FE94-012EBAC57BB2}"/>
              </a:ext>
            </a:extLst>
          </p:cNvPr>
          <p:cNvSpPr txBox="1"/>
          <p:nvPr/>
        </p:nvSpPr>
        <p:spPr>
          <a:xfrm>
            <a:off x="334537" y="850011"/>
            <a:ext cx="3844692" cy="584775"/>
          </a:xfrm>
          <a:prstGeom prst="rect">
            <a:avLst/>
          </a:prstGeom>
          <a:noFill/>
        </p:spPr>
        <p:txBody>
          <a:bodyPr wrap="square" rtlCol="0">
            <a:spAutoFit/>
          </a:bodyPr>
          <a:lstStyle/>
          <a:p>
            <a:r>
              <a:rPr lang="en-US" sz="3200" dirty="0"/>
              <a:t>Our Motto</a:t>
            </a:r>
          </a:p>
        </p:txBody>
      </p:sp>
      <p:sp>
        <p:nvSpPr>
          <p:cNvPr id="9" name="TextBox 8">
            <a:extLst>
              <a:ext uri="{FF2B5EF4-FFF2-40B4-BE49-F238E27FC236}">
                <a16:creationId xmlns:a16="http://schemas.microsoft.com/office/drawing/2014/main" id="{BCFC8F1A-1FD9-CDB7-E975-FDEF1BFFF3A8}"/>
              </a:ext>
            </a:extLst>
          </p:cNvPr>
          <p:cNvSpPr txBox="1"/>
          <p:nvPr/>
        </p:nvSpPr>
        <p:spPr>
          <a:xfrm>
            <a:off x="6096000" y="365125"/>
            <a:ext cx="5257800" cy="1323439"/>
          </a:xfrm>
          <a:prstGeom prst="rect">
            <a:avLst/>
          </a:prstGeom>
          <a:noFill/>
        </p:spPr>
        <p:txBody>
          <a:bodyPr wrap="square" rtlCol="0">
            <a:spAutoFit/>
          </a:bodyPr>
          <a:lstStyle/>
          <a:p>
            <a:r>
              <a:rPr lang="en-US" sz="1800" b="1" dirty="0">
                <a:solidFill>
                  <a:schemeClr val="lt1"/>
                </a:solidFill>
                <a:latin typeface="Righteous"/>
                <a:ea typeface="Righteous"/>
                <a:cs typeface="Righteous"/>
                <a:sym typeface="Righteous"/>
              </a:rPr>
              <a:t>N, </a:t>
            </a:r>
            <a:r>
              <a:rPr lang="en-US" sz="1800" b="1" dirty="0" err="1">
                <a:solidFill>
                  <a:schemeClr val="lt1"/>
                </a:solidFill>
                <a:latin typeface="Righteous"/>
                <a:ea typeface="Righteous"/>
                <a:cs typeface="Righteous"/>
                <a:sym typeface="Righteous"/>
              </a:rPr>
              <a:t>THE</a:t>
            </a:r>
            <a:r>
              <a:rPr lang="en-US" sz="4000" dirty="0" err="1"/>
              <a:t>Vision</a:t>
            </a:r>
            <a:r>
              <a:rPr lang="en-US" sz="4000" dirty="0"/>
              <a:t> , the Dream</a:t>
            </a:r>
          </a:p>
          <a:p>
            <a:r>
              <a:rPr lang="en-US" sz="4000" dirty="0"/>
              <a:t>        Tomorrow </a:t>
            </a:r>
          </a:p>
        </p:txBody>
      </p:sp>
      <p:sp>
        <p:nvSpPr>
          <p:cNvPr id="10" name="TextBox 9">
            <a:extLst>
              <a:ext uri="{FF2B5EF4-FFF2-40B4-BE49-F238E27FC236}">
                <a16:creationId xmlns:a16="http://schemas.microsoft.com/office/drawing/2014/main" id="{4D9343D8-B962-3E40-63DE-610AC9BE59A1}"/>
              </a:ext>
            </a:extLst>
          </p:cNvPr>
          <p:cNvSpPr txBox="1"/>
          <p:nvPr/>
        </p:nvSpPr>
        <p:spPr>
          <a:xfrm>
            <a:off x="5218771" y="1688564"/>
            <a:ext cx="6333892" cy="3682226"/>
          </a:xfrm>
          <a:prstGeom prst="rect">
            <a:avLst/>
          </a:prstGeom>
          <a:noFill/>
        </p:spPr>
        <p:txBody>
          <a:bodyPr wrap="square" rtlCol="0">
            <a:spAutoFit/>
          </a:bodyPr>
          <a:lstStyle/>
          <a:p>
            <a:pPr marL="457200" lvl="0" indent="-330200" algn="l" rtl="0">
              <a:lnSpc>
                <a:spcPct val="200000"/>
              </a:lnSpc>
              <a:spcBef>
                <a:spcPts val="600"/>
              </a:spcBef>
              <a:spcAft>
                <a:spcPts val="0"/>
              </a:spcAft>
              <a:buSzPts val="1600"/>
              <a:buChar char="●"/>
            </a:pPr>
            <a:r>
              <a:rPr lang="en-US" sz="2400" b="1" dirty="0"/>
              <a:t>To impart evidence- based research oriented medical education</a:t>
            </a:r>
          </a:p>
          <a:p>
            <a:pPr marL="457200" lvl="0" indent="-330200" algn="l" rtl="0">
              <a:lnSpc>
                <a:spcPct val="200000"/>
              </a:lnSpc>
              <a:spcBef>
                <a:spcPts val="0"/>
              </a:spcBef>
              <a:spcAft>
                <a:spcPts val="0"/>
              </a:spcAft>
              <a:buSzPts val="1600"/>
              <a:buChar char="●"/>
            </a:pPr>
            <a:r>
              <a:rPr lang="en-US" sz="2400" b="1" dirty="0"/>
              <a:t>To provide best possible patient care</a:t>
            </a:r>
          </a:p>
          <a:p>
            <a:pPr marL="457200" lvl="0" indent="-330200" algn="l" rtl="0">
              <a:lnSpc>
                <a:spcPct val="200000"/>
              </a:lnSpc>
              <a:spcBef>
                <a:spcPts val="0"/>
              </a:spcBef>
              <a:spcAft>
                <a:spcPts val="0"/>
              </a:spcAft>
              <a:buSzPts val="1600"/>
              <a:buChar char="●"/>
            </a:pPr>
            <a:r>
              <a:rPr lang="en-US" sz="2400" b="1" dirty="0"/>
              <a:t>To inculcate the values of mutual respect and ethical practice of medicine</a:t>
            </a:r>
            <a:endParaRPr lang="en-US" sz="2400" dirty="0"/>
          </a:p>
        </p:txBody>
      </p:sp>
    </p:spTree>
    <p:extLst>
      <p:ext uri="{BB962C8B-B14F-4D97-AF65-F5344CB8AC3E}">
        <p14:creationId xmlns:p14="http://schemas.microsoft.com/office/powerpoint/2010/main" val="2174927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8752-581B-7EC2-88A2-0CF5DC1D6E5E}"/>
              </a:ext>
            </a:extLst>
          </p:cNvPr>
          <p:cNvSpPr>
            <a:spLocks noGrp="1"/>
          </p:cNvSpPr>
          <p:nvPr>
            <p:ph type="title"/>
          </p:nvPr>
        </p:nvSpPr>
        <p:spPr>
          <a:xfrm>
            <a:off x="461900" y="149289"/>
            <a:ext cx="11266680" cy="746450"/>
          </a:xfrm>
        </p:spPr>
        <p:txBody>
          <a:bodyPr>
            <a:normAutofit/>
          </a:bodyPr>
          <a:lstStyle/>
          <a:p>
            <a:pPr algn="ctr"/>
            <a:r>
              <a:rPr lang="en-US" b="1" dirty="0">
                <a:ln w="10160">
                  <a:solidFill>
                    <a:schemeClr val="accent5"/>
                  </a:solidFill>
                  <a:prstDash val="solid"/>
                </a:ln>
                <a:solidFill>
                  <a:srgbClr val="0070C0"/>
                </a:solidFill>
                <a:effectLst>
                  <a:outerShdw blurRad="38100" dist="22860" dir="5400000" algn="tl" rotWithShape="0">
                    <a:srgbClr val="000000">
                      <a:alpha val="30000"/>
                    </a:srgbClr>
                  </a:outerShdw>
                </a:effectLst>
              </a:rPr>
              <a:t>Diagnostic workup </a:t>
            </a:r>
          </a:p>
        </p:txBody>
      </p:sp>
      <p:pic>
        <p:nvPicPr>
          <p:cNvPr id="6" name="Picture Placeholder 5">
            <a:extLst>
              <a:ext uri="{FF2B5EF4-FFF2-40B4-BE49-F238E27FC236}">
                <a16:creationId xmlns:a16="http://schemas.microsoft.com/office/drawing/2014/main" id="{57B90573-DBD8-DF7F-871D-E6F2D6B328C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49" b="649"/>
          <a:stretch>
            <a:fillRect/>
          </a:stretch>
        </p:blipFill>
        <p:spPr>
          <a:xfrm>
            <a:off x="461899" y="2432049"/>
            <a:ext cx="6172200" cy="4873625"/>
          </a:xfrm>
        </p:spPr>
      </p:pic>
      <p:sp>
        <p:nvSpPr>
          <p:cNvPr id="7" name="Callout: Double Bent Line with No Border 6">
            <a:extLst>
              <a:ext uri="{FF2B5EF4-FFF2-40B4-BE49-F238E27FC236}">
                <a16:creationId xmlns:a16="http://schemas.microsoft.com/office/drawing/2014/main" id="{ECD83B03-29B5-2AE7-8F5B-5C48BBB2F599}"/>
              </a:ext>
            </a:extLst>
          </p:cNvPr>
          <p:cNvSpPr/>
          <p:nvPr/>
        </p:nvSpPr>
        <p:spPr>
          <a:xfrm>
            <a:off x="839788" y="1119667"/>
            <a:ext cx="4292049" cy="1852127"/>
          </a:xfrm>
          <a:prstGeom prst="callout3">
            <a:avLst>
              <a:gd name="adj1" fmla="val 8674"/>
              <a:gd name="adj2" fmla="val -507"/>
              <a:gd name="adj3" fmla="val 18750"/>
              <a:gd name="adj4" fmla="val -16667"/>
              <a:gd name="adj5" fmla="val 100000"/>
              <a:gd name="adj6" fmla="val -16667"/>
              <a:gd name="adj7" fmla="val 133618"/>
              <a:gd name="adj8" fmla="val 1297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dirty="0">
                <a:solidFill>
                  <a:schemeClr val="dk1"/>
                </a:solidFill>
                <a:latin typeface="Aharoni" panose="02010803020104030203" pitchFamily="2" charset="-79"/>
                <a:cs typeface="Aharoni" panose="02010803020104030203" pitchFamily="2" charset="-79"/>
              </a:rPr>
              <a:t>DOES CLINICAL EXAMINATION OF SYMPTOMATIC WOMEN RELIABLY PREDICT THE PRESENCE OF ENDOMETRIOSIS? </a:t>
            </a:r>
          </a:p>
        </p:txBody>
      </p:sp>
      <p:sp>
        <p:nvSpPr>
          <p:cNvPr id="8" name="Callout: Double Bent Line with No Border 7">
            <a:extLst>
              <a:ext uri="{FF2B5EF4-FFF2-40B4-BE49-F238E27FC236}">
                <a16:creationId xmlns:a16="http://schemas.microsoft.com/office/drawing/2014/main" id="{951F79C2-CA78-6BD8-21E3-ABBBB829073E}"/>
              </a:ext>
            </a:extLst>
          </p:cNvPr>
          <p:cNvSpPr/>
          <p:nvPr/>
        </p:nvSpPr>
        <p:spPr>
          <a:xfrm>
            <a:off x="6279502" y="1800808"/>
            <a:ext cx="5682343" cy="4982554"/>
          </a:xfrm>
          <a:prstGeom prst="callout3">
            <a:avLst>
              <a:gd name="adj1" fmla="val -6529"/>
              <a:gd name="adj2" fmla="val 903"/>
              <a:gd name="adj3" fmla="val 16300"/>
              <a:gd name="adj4" fmla="val -13991"/>
              <a:gd name="adj5" fmla="val 19779"/>
              <a:gd name="adj6" fmla="val -18896"/>
              <a:gd name="adj7" fmla="val 22726"/>
              <a:gd name="adj8" fmla="val -19677"/>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en-US" sz="2000" dirty="0">
                <a:solidFill>
                  <a:srgbClr val="FF0000"/>
                </a:solidFill>
              </a:rPr>
              <a:t>Do not </a:t>
            </a:r>
            <a:r>
              <a:rPr lang="en-US" sz="2000" dirty="0">
                <a:solidFill>
                  <a:schemeClr val="tx1"/>
                </a:solidFill>
              </a:rPr>
              <a:t>use measurement of biomarkers in endometrial tissue, blood, menstrual or uterine fluids to diagnose endometriosis. </a:t>
            </a:r>
          </a:p>
          <a:p>
            <a:pPr marL="342900" indent="-342900">
              <a:lnSpc>
                <a:spcPct val="150000"/>
              </a:lnSpc>
              <a:buFont typeface="Arial" panose="020B0604020202020204" pitchFamily="34" charset="0"/>
              <a:buChar char="•"/>
            </a:pPr>
            <a:endParaRPr lang="en-US" sz="2000" dirty="0">
              <a:solidFill>
                <a:schemeClr val="tx1"/>
              </a:solidFill>
            </a:endParaRPr>
          </a:p>
          <a:p>
            <a:pPr marL="342900" indent="-342900">
              <a:lnSpc>
                <a:spcPct val="150000"/>
              </a:lnSpc>
              <a:buFont typeface="Arial" panose="020B0604020202020204" pitchFamily="34" charset="0"/>
              <a:buChar char="•"/>
            </a:pPr>
            <a:r>
              <a:rPr lang="en-US" sz="2000" dirty="0">
                <a:solidFill>
                  <a:schemeClr val="tx1"/>
                </a:solidFill>
              </a:rPr>
              <a:t>Recommended is the use Ultrasound or MRI, however </a:t>
            </a:r>
            <a:r>
              <a:rPr lang="en-US" sz="2000" dirty="0">
                <a:solidFill>
                  <a:srgbClr val="FF0000"/>
                </a:solidFill>
              </a:rPr>
              <a:t>negative reports does not exclude </a:t>
            </a:r>
            <a:r>
              <a:rPr lang="en-US" sz="2000" dirty="0">
                <a:solidFill>
                  <a:schemeClr val="tx1"/>
                </a:solidFill>
              </a:rPr>
              <a:t>endometriosis. </a:t>
            </a:r>
          </a:p>
          <a:p>
            <a:pPr marL="342900" indent="-342900">
              <a:lnSpc>
                <a:spcPct val="150000"/>
              </a:lnSpc>
              <a:buFont typeface="Arial" panose="020B0604020202020204" pitchFamily="34" charset="0"/>
              <a:buChar char="•"/>
            </a:pPr>
            <a:endParaRPr lang="en-US" sz="2000" dirty="0">
              <a:solidFill>
                <a:schemeClr val="tx1"/>
              </a:solidFill>
            </a:endParaRPr>
          </a:p>
          <a:p>
            <a:pPr marL="342900" indent="-342900">
              <a:lnSpc>
                <a:spcPct val="150000"/>
              </a:lnSpc>
              <a:buFont typeface="Arial" panose="020B0604020202020204" pitchFamily="34" charset="0"/>
              <a:buChar char="•"/>
            </a:pPr>
            <a:r>
              <a:rPr lang="en-US" sz="2400" b="1" dirty="0">
                <a:solidFill>
                  <a:schemeClr val="tx1"/>
                </a:solidFill>
              </a:rPr>
              <a:t>Laparoscopic identification </a:t>
            </a:r>
            <a:r>
              <a:rPr lang="en-US" sz="2000" dirty="0">
                <a:solidFill>
                  <a:schemeClr val="tx1"/>
                </a:solidFill>
              </a:rPr>
              <a:t>of endometriotic lesions is confirmed by histology although </a:t>
            </a:r>
            <a:r>
              <a:rPr lang="en-US" sz="2000" dirty="0">
                <a:solidFill>
                  <a:srgbClr val="FF0000"/>
                </a:solidFill>
              </a:rPr>
              <a:t>negative histology does not entirely rule out the disease</a:t>
            </a:r>
            <a:r>
              <a:rPr lang="en-US" sz="2000" dirty="0">
                <a:solidFill>
                  <a:schemeClr val="tx1"/>
                </a:solidFill>
              </a:rPr>
              <a:t>.</a:t>
            </a:r>
          </a:p>
          <a:p>
            <a:pPr marL="0" indent="0">
              <a:lnSpc>
                <a:spcPct val="150000"/>
              </a:lnSpc>
              <a:buNone/>
            </a:pPr>
            <a:endParaRPr lang="en-US" sz="2000" dirty="0">
              <a:solidFill>
                <a:schemeClr val="dk1"/>
              </a:solidFill>
              <a:latin typeface="Aharoni" panose="02010803020104030203" pitchFamily="2" charset="-79"/>
              <a:cs typeface="Aharoni" panose="02010803020104030203" pitchFamily="2" charset="-79"/>
            </a:endParaRPr>
          </a:p>
          <a:p>
            <a:pPr marL="0" indent="0">
              <a:lnSpc>
                <a:spcPct val="150000"/>
              </a:lnSpc>
              <a:buNone/>
            </a:pPr>
            <a:endParaRPr lang="en-US" sz="2000" dirty="0">
              <a:solidFill>
                <a:schemeClr val="dk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905989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37ECC-6AC0-F776-682E-F635EA4F514A}"/>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dirty="0">
                <a:solidFill>
                  <a:srgbClr val="FFFFFF"/>
                </a:solidFill>
              </a:rPr>
              <a:t>Laparoscopic view  </a:t>
            </a:r>
          </a:p>
        </p:txBody>
      </p:sp>
      <p:pic>
        <p:nvPicPr>
          <p:cNvPr id="1026" name="Picture 2" descr="Findings of Pelvic Endometriosis at Transvaginal US, MR Imaging, and  Laparoscopy | RadioGraphics">
            <a:extLst>
              <a:ext uri="{FF2B5EF4-FFF2-40B4-BE49-F238E27FC236}">
                <a16:creationId xmlns:a16="http://schemas.microsoft.com/office/drawing/2014/main" id="{488B0B8B-1CBC-C6C6-15F1-9B4BA27593DF}"/>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t="179" b="1469"/>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706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ocolate cyst: Causes, symptoms, and treatment">
            <a:extLst>
              <a:ext uri="{FF2B5EF4-FFF2-40B4-BE49-F238E27FC236}">
                <a16:creationId xmlns:a16="http://schemas.microsoft.com/office/drawing/2014/main" id="{7FD83102-6CE3-5D1B-D798-E4A45E5CA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22"/>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2095" name="Content Placeholder 2095">
            <a:extLst>
              <a:ext uri="{FF2B5EF4-FFF2-40B4-BE49-F238E27FC236}">
                <a16:creationId xmlns:a16="http://schemas.microsoft.com/office/drawing/2014/main" id="{C6559AD8-81C9-A47A-406F-9CC81FD84F5C}"/>
              </a:ext>
            </a:extLst>
          </p:cNvPr>
          <p:cNvSpPr>
            <a:spLocks noGrp="1"/>
          </p:cNvSpPr>
          <p:nvPr>
            <p:ph idx="1"/>
          </p:nvPr>
        </p:nvSpPr>
        <p:spPr>
          <a:xfrm>
            <a:off x="8643193" y="2418408"/>
            <a:ext cx="2942813" cy="3540265"/>
          </a:xfrm>
        </p:spPr>
        <p:txBody>
          <a:bodyPr>
            <a:normAutofit/>
          </a:bodyPr>
          <a:lstStyle/>
          <a:p>
            <a:r>
              <a:rPr lang="en-US" dirty="0"/>
              <a:t>Chocolate </a:t>
            </a:r>
            <a:r>
              <a:rPr lang="en-US" dirty="0" err="1"/>
              <a:t>coloured</a:t>
            </a:r>
            <a:r>
              <a:rPr lang="en-US" dirty="0"/>
              <a:t> fluid seen from ovarian endometrioma</a:t>
            </a:r>
          </a:p>
        </p:txBody>
      </p:sp>
    </p:spTree>
    <p:extLst>
      <p:ext uri="{BB962C8B-B14F-4D97-AF65-F5344CB8AC3E}">
        <p14:creationId xmlns:p14="http://schemas.microsoft.com/office/powerpoint/2010/main" val="4153696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C951-2F8C-6316-632F-12622BEF86B4}"/>
              </a:ext>
            </a:extLst>
          </p:cNvPr>
          <p:cNvSpPr>
            <a:spLocks noGrp="1"/>
          </p:cNvSpPr>
          <p:nvPr>
            <p:ph type="title"/>
          </p:nvPr>
        </p:nvSpPr>
        <p:spPr>
          <a:xfrm>
            <a:off x="828869" y="1222310"/>
            <a:ext cx="3939073" cy="4590662"/>
          </a:xfrm>
          <a:solidFill>
            <a:schemeClr val="bg1"/>
          </a:solidFill>
        </p:spPr>
        <p:txBody>
          <a:bodyPr>
            <a:normAutofit/>
          </a:bodyPr>
          <a:lstStyle/>
          <a:p>
            <a:pPr algn="ctr">
              <a:lnSpc>
                <a:spcPct val="150000"/>
              </a:lnSpc>
            </a:pPr>
            <a:r>
              <a:rPr lang="en-US" sz="2400" dirty="0">
                <a:ln w="0"/>
                <a:effectLst>
                  <a:outerShdw blurRad="38100" dist="19050" dir="2700000" algn="tl" rotWithShape="0">
                    <a:schemeClr val="dk1">
                      <a:alpha val="40000"/>
                    </a:schemeClr>
                  </a:outerShdw>
                </a:effectLst>
              </a:rPr>
              <a:t>DOES DIAGNOSTIC </a:t>
            </a:r>
            <a:r>
              <a:rPr lang="en-US" sz="2400" dirty="0">
                <a:ln w="0"/>
                <a:solidFill>
                  <a:srgbClr val="0070C0"/>
                </a:solidFill>
                <a:effectLst>
                  <a:outerShdw blurRad="38100" dist="19050" dir="2700000" algn="tl" rotWithShape="0">
                    <a:schemeClr val="dk1">
                      <a:alpha val="40000"/>
                    </a:schemeClr>
                  </a:outerShdw>
                </a:effectLst>
              </a:rPr>
              <a:t>LAPAROSCOPY COMPARED TO EMPIRICAL MEDICAL TREATMENT </a:t>
            </a:r>
            <a:r>
              <a:rPr lang="en-US" sz="2400" dirty="0">
                <a:ln w="0"/>
                <a:effectLst>
                  <a:outerShdw blurRad="38100" dist="19050" dir="2700000" algn="tl" rotWithShape="0">
                    <a:schemeClr val="dk1">
                      <a:alpha val="40000"/>
                    </a:schemeClr>
                  </a:outerShdw>
                </a:effectLst>
              </a:rPr>
              <a:t>RESULT IN BETTER SYMPTOM MANAGEMENT IN WOMEN SUSPECTED OF ENDOMETRIOSIS? </a:t>
            </a:r>
          </a:p>
        </p:txBody>
      </p:sp>
      <p:sp>
        <p:nvSpPr>
          <p:cNvPr id="3" name="Content Placeholder 2">
            <a:extLst>
              <a:ext uri="{FF2B5EF4-FFF2-40B4-BE49-F238E27FC236}">
                <a16:creationId xmlns:a16="http://schemas.microsoft.com/office/drawing/2014/main" id="{E827C47F-A12E-8309-BE51-9568B3F3EFB0}"/>
              </a:ext>
            </a:extLst>
          </p:cNvPr>
          <p:cNvSpPr>
            <a:spLocks noGrp="1"/>
          </p:cNvSpPr>
          <p:nvPr>
            <p:ph idx="1"/>
          </p:nvPr>
        </p:nvSpPr>
        <p:spPr>
          <a:xfrm>
            <a:off x="5318446" y="1632854"/>
            <a:ext cx="6223518" cy="3946849"/>
          </a:xfrm>
        </p:spPr>
        <p:txBody>
          <a:bodyPr>
            <a:normAutofit/>
          </a:bodyPr>
          <a:lstStyle/>
          <a:p>
            <a:pPr>
              <a:lnSpc>
                <a:spcPct val="100000"/>
              </a:lnSpc>
            </a:pPr>
            <a:endParaRPr lang="en-US" sz="2000" dirty="0"/>
          </a:p>
          <a:p>
            <a:pPr>
              <a:lnSpc>
                <a:spcPct val="100000"/>
              </a:lnSpc>
            </a:pPr>
            <a:r>
              <a:rPr lang="en-US" sz="2000" dirty="0"/>
              <a:t>Both diagnostic laparoscopy and imaging combined with empirical treatment (hormonal contraceptives or progestogens) can be considered in women suspected of endometriosis.</a:t>
            </a:r>
          </a:p>
          <a:p>
            <a:pPr>
              <a:lnSpc>
                <a:spcPct val="100000"/>
              </a:lnSpc>
            </a:pPr>
            <a:endParaRPr lang="en-US" sz="2000" dirty="0"/>
          </a:p>
          <a:p>
            <a:pPr>
              <a:lnSpc>
                <a:spcPct val="100000"/>
              </a:lnSpc>
            </a:pPr>
            <a:r>
              <a:rPr lang="en-US" sz="2000" dirty="0"/>
              <a:t> There is </a:t>
            </a:r>
            <a:r>
              <a:rPr lang="en-US" sz="2400" b="1" dirty="0"/>
              <a:t>no evidence of superiority </a:t>
            </a:r>
            <a:r>
              <a:rPr lang="en-US" sz="2000" dirty="0"/>
              <a:t>of either approach and pros and cons should be discussed with the patient</a:t>
            </a:r>
            <a:r>
              <a:rPr lang="en-US" dirty="0"/>
              <a:t>. </a:t>
            </a:r>
          </a:p>
          <a:p>
            <a:endParaRPr lang="en-US" dirty="0"/>
          </a:p>
        </p:txBody>
      </p:sp>
    </p:spTree>
    <p:extLst>
      <p:ext uri="{BB962C8B-B14F-4D97-AF65-F5344CB8AC3E}">
        <p14:creationId xmlns:p14="http://schemas.microsoft.com/office/powerpoint/2010/main" val="3548639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C951-2F8C-6316-632F-12622BEF86B4}"/>
              </a:ext>
            </a:extLst>
          </p:cNvPr>
          <p:cNvSpPr>
            <a:spLocks noGrp="1"/>
          </p:cNvSpPr>
          <p:nvPr>
            <p:ph type="title"/>
          </p:nvPr>
        </p:nvSpPr>
        <p:spPr>
          <a:xfrm>
            <a:off x="726231" y="1133669"/>
            <a:ext cx="3939073" cy="4590662"/>
          </a:xfrm>
          <a:solidFill>
            <a:schemeClr val="bg1"/>
          </a:solidFill>
        </p:spPr>
        <p:txBody>
          <a:bodyPr>
            <a:normAutofit/>
          </a:bodyPr>
          <a:lstStyle/>
          <a:p>
            <a:pPr algn="ctr">
              <a:lnSpc>
                <a:spcPct val="150000"/>
              </a:lnSpc>
            </a:pPr>
            <a:r>
              <a:rPr lang="en-US" sz="2400" dirty="0">
                <a:ln w="0"/>
                <a:effectLst>
                  <a:outerShdw blurRad="38100" dist="19050" dir="2700000" algn="tl" rotWithShape="0">
                    <a:schemeClr val="dk1">
                      <a:alpha val="40000"/>
                    </a:schemeClr>
                  </a:outerShdw>
                </a:effectLst>
              </a:rPr>
              <a:t>IS LONG TERM MONITORING OF WOMEN WITH ENDOMETRIOSIS BENEFICIAL IN PREVENTING ADVERSE OUTCOMES </a:t>
            </a:r>
            <a:r>
              <a:rPr lang="en-US" sz="2400" dirty="0">
                <a:ln w="0"/>
                <a:solidFill>
                  <a:srgbClr val="0070C0"/>
                </a:solidFill>
                <a:effectLst>
                  <a:outerShdw blurRad="38100" dist="19050" dir="2700000" algn="tl" rotWithShape="0">
                    <a:schemeClr val="dk1">
                      <a:alpha val="40000"/>
                    </a:schemeClr>
                  </a:outerShdw>
                </a:effectLst>
              </a:rPr>
              <a:t>(RECURRENCE, COMPLICATIONS, MALIGNANCY) </a:t>
            </a:r>
            <a:r>
              <a:rPr lang="en-US" sz="2400" dirty="0">
                <a:ln w="0"/>
                <a:effectLst>
                  <a:outerShdw blurRad="38100" dist="19050" dir="2700000" algn="tl" rotWithShape="0">
                    <a:schemeClr val="dk1">
                      <a:alpha val="40000"/>
                    </a:schemeClr>
                  </a:outerShdw>
                </a:effectLst>
              </a:rPr>
              <a:t>? </a:t>
            </a:r>
          </a:p>
        </p:txBody>
      </p:sp>
      <p:sp>
        <p:nvSpPr>
          <p:cNvPr id="3" name="Content Placeholder 2">
            <a:extLst>
              <a:ext uri="{FF2B5EF4-FFF2-40B4-BE49-F238E27FC236}">
                <a16:creationId xmlns:a16="http://schemas.microsoft.com/office/drawing/2014/main" id="{E827C47F-A12E-8309-BE51-9568B3F3EFB0}"/>
              </a:ext>
            </a:extLst>
          </p:cNvPr>
          <p:cNvSpPr>
            <a:spLocks noGrp="1"/>
          </p:cNvSpPr>
          <p:nvPr>
            <p:ph idx="1"/>
          </p:nvPr>
        </p:nvSpPr>
        <p:spPr>
          <a:xfrm>
            <a:off x="5159828" y="1133670"/>
            <a:ext cx="6447453" cy="4679302"/>
          </a:xfrm>
        </p:spPr>
        <p:txBody>
          <a:bodyPr>
            <a:normAutofit/>
          </a:bodyPr>
          <a:lstStyle/>
          <a:p>
            <a:endParaRPr lang="en-US" sz="2000" dirty="0"/>
          </a:p>
          <a:p>
            <a:r>
              <a:rPr lang="en-US" sz="2000" dirty="0"/>
              <a:t>Follow-up and psychological support should be considered in women with confirmed endometriosis.</a:t>
            </a:r>
          </a:p>
          <a:p>
            <a:pPr marL="0" indent="0">
              <a:buNone/>
            </a:pPr>
            <a:endParaRPr lang="en-US" sz="2000" dirty="0"/>
          </a:p>
          <a:p>
            <a:r>
              <a:rPr lang="en-US" sz="2000" dirty="0"/>
              <a:t>No evidence of benefit of regular long-term monitoring for early detection of recurrence, complications, or malignancy.</a:t>
            </a:r>
          </a:p>
          <a:p>
            <a:endParaRPr lang="en-US" sz="2000" dirty="0"/>
          </a:p>
          <a:p>
            <a:r>
              <a:rPr lang="en-US" sz="2000" dirty="0"/>
              <a:t>The appropriate frequency and type of follow-up or monitoring is unknown and should be individualized based on previous and current treatments and severity of the disease and symptoms. </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2046145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262F2-C2E5-6F23-6C2B-DE105AF2ECAB}"/>
              </a:ext>
            </a:extLst>
          </p:cNvPr>
          <p:cNvSpPr>
            <a:spLocks noGrp="1"/>
          </p:cNvSpPr>
          <p:nvPr>
            <p:ph type="title"/>
          </p:nvPr>
        </p:nvSpPr>
        <p:spPr>
          <a:xfrm>
            <a:off x="838200" y="262486"/>
            <a:ext cx="10515600" cy="1325563"/>
          </a:xfrm>
        </p:spPr>
        <p:txBody>
          <a:bodyPr>
            <a:noAutofit/>
          </a:bodyPr>
          <a:lstStyle/>
          <a:p>
            <a:pPr algn="ctr">
              <a:lnSpc>
                <a:spcPct val="150000"/>
              </a:lnSpc>
            </a:pPr>
            <a:r>
              <a:rPr lang="en-US" sz="2400" b="1" dirty="0">
                <a:ln w="0"/>
                <a:effectLst>
                  <a:outerShdw blurRad="38100" dist="19050" dir="2700000" algn="tl" rotWithShape="0">
                    <a:schemeClr val="dk1">
                      <a:alpha val="40000"/>
                    </a:schemeClr>
                  </a:outerShdw>
                </a:effectLst>
              </a:rPr>
              <a:t>DOES </a:t>
            </a:r>
            <a:r>
              <a:rPr lang="en-US" sz="2400" b="1" dirty="0">
                <a:ln w="0"/>
                <a:solidFill>
                  <a:srgbClr val="0070C0"/>
                </a:solidFill>
                <a:effectLst>
                  <a:outerShdw blurRad="38100" dist="19050" dir="2700000" algn="tl" rotWithShape="0">
                    <a:schemeClr val="dk1">
                      <a:alpha val="40000"/>
                    </a:schemeClr>
                  </a:outerShdw>
                </a:effectLst>
              </a:rPr>
              <a:t>EARLY DIAGNOSIS OF ENDOMETRIOSIS </a:t>
            </a:r>
            <a:r>
              <a:rPr lang="en-US" sz="2400" b="1" dirty="0">
                <a:ln w="0"/>
                <a:effectLst>
                  <a:outerShdw blurRad="38100" dist="19050" dir="2700000" algn="tl" rotWithShape="0">
                    <a:schemeClr val="dk1">
                      <a:alpha val="40000"/>
                    </a:schemeClr>
                  </a:outerShdw>
                </a:effectLst>
              </a:rPr>
              <a:t>VERSUS </a:t>
            </a:r>
            <a:r>
              <a:rPr lang="en-US" sz="2400" b="1" dirty="0">
                <a:ln w="0"/>
                <a:solidFill>
                  <a:srgbClr val="0070C0"/>
                </a:solidFill>
                <a:effectLst>
                  <a:outerShdw blurRad="38100" dist="19050" dir="2700000" algn="tl" rotWithShape="0">
                    <a:schemeClr val="dk1">
                      <a:alpha val="40000"/>
                    </a:schemeClr>
                  </a:outerShdw>
                </a:effectLst>
              </a:rPr>
              <a:t>LATE DIAGNOSIS </a:t>
            </a:r>
            <a:r>
              <a:rPr lang="en-US" sz="2400" b="1" dirty="0">
                <a:ln w="0"/>
                <a:effectLst>
                  <a:outerShdw blurRad="38100" dist="19050" dir="2700000" algn="tl" rotWithShape="0">
                    <a:schemeClr val="dk1">
                      <a:alpha val="40000"/>
                    </a:schemeClr>
                  </a:outerShdw>
                </a:effectLst>
              </a:rPr>
              <a:t>LEAD TO </a:t>
            </a:r>
            <a:r>
              <a:rPr lang="en-US" sz="2400" b="1" dirty="0">
                <a:ln w="0"/>
                <a:solidFill>
                  <a:srgbClr val="FF0000"/>
                </a:solidFill>
                <a:effectLst>
                  <a:outerShdw blurRad="38100" dist="19050" dir="2700000" algn="tl" rotWithShape="0">
                    <a:schemeClr val="dk1">
                      <a:alpha val="40000"/>
                    </a:schemeClr>
                  </a:outerShdw>
                </a:effectLst>
              </a:rPr>
              <a:t>BETTER QUALITY OF LIFE</a:t>
            </a:r>
            <a:r>
              <a:rPr lang="en-US" sz="2400" b="1" dirty="0">
                <a:ln w="0"/>
                <a:effectLst>
                  <a:outerShdw blurRad="38100" dist="19050" dir="2700000" algn="tl" rotWithShape="0">
                    <a:schemeClr val="dk1">
                      <a:alpha val="40000"/>
                    </a:schemeClr>
                  </a:outerShdw>
                </a:effectLst>
              </a:rPr>
              <a:t>? </a:t>
            </a:r>
          </a:p>
        </p:txBody>
      </p:sp>
      <p:pic>
        <p:nvPicPr>
          <p:cNvPr id="5" name="Content Placeholder 4">
            <a:extLst>
              <a:ext uri="{FF2B5EF4-FFF2-40B4-BE49-F238E27FC236}">
                <a16:creationId xmlns:a16="http://schemas.microsoft.com/office/drawing/2014/main" id="{FCDF92E7-3202-E234-E341-A74CD127DD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9836" y="1623526"/>
            <a:ext cx="7679094" cy="4657824"/>
          </a:xfrm>
        </p:spPr>
      </p:pic>
      <p:sp>
        <p:nvSpPr>
          <p:cNvPr id="6" name="TextBox 5">
            <a:extLst>
              <a:ext uri="{FF2B5EF4-FFF2-40B4-BE49-F238E27FC236}">
                <a16:creationId xmlns:a16="http://schemas.microsoft.com/office/drawing/2014/main" id="{FB2CFB21-13B4-B51C-DB81-C1DB994BDAF9}"/>
              </a:ext>
            </a:extLst>
          </p:cNvPr>
          <p:cNvSpPr txBox="1"/>
          <p:nvPr/>
        </p:nvSpPr>
        <p:spPr>
          <a:xfrm>
            <a:off x="8425544" y="1623526"/>
            <a:ext cx="3206620" cy="4467057"/>
          </a:xfrm>
          <a:prstGeom prst="rect">
            <a:avLst/>
          </a:prstGeom>
          <a:solidFill>
            <a:srgbClr val="CCECFF"/>
          </a:solidFill>
        </p:spPr>
        <p:txBody>
          <a:bodyPr wrap="square" rtlCol="0">
            <a:spAutoFit/>
          </a:bodyPr>
          <a:lstStyle/>
          <a:p>
            <a:pPr>
              <a:lnSpc>
                <a:spcPct val="150000"/>
              </a:lnSpc>
            </a:pPr>
            <a:r>
              <a:rPr lang="en-US" sz="2400" dirty="0"/>
              <a:t> </a:t>
            </a:r>
          </a:p>
          <a:p>
            <a:pPr algn="ctr">
              <a:lnSpc>
                <a:spcPct val="150000"/>
              </a:lnSpc>
            </a:pPr>
            <a:r>
              <a:rPr lang="en-US" sz="2400" dirty="0"/>
              <a:t>Attempts should be made to relieve symptoms, either by empirical treatment or after a diagnosis of endometriosis.</a:t>
            </a:r>
          </a:p>
          <a:p>
            <a:pPr>
              <a:lnSpc>
                <a:spcPct val="150000"/>
              </a:lnSpc>
            </a:pPr>
            <a:endParaRPr lang="en-US" sz="2400" dirty="0"/>
          </a:p>
        </p:txBody>
      </p:sp>
    </p:spTree>
    <p:extLst>
      <p:ext uri="{BB962C8B-B14F-4D97-AF65-F5344CB8AC3E}">
        <p14:creationId xmlns:p14="http://schemas.microsoft.com/office/powerpoint/2010/main" val="2136666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B4F4-38B7-FC80-B0C9-96B3DE9FFBFD}"/>
              </a:ext>
            </a:extLst>
          </p:cNvPr>
          <p:cNvSpPr>
            <a:spLocks noGrp="1"/>
          </p:cNvSpPr>
          <p:nvPr>
            <p:ph type="title"/>
          </p:nvPr>
        </p:nvSpPr>
        <p:spPr>
          <a:xfrm>
            <a:off x="838201" y="701031"/>
            <a:ext cx="4862804" cy="2620671"/>
          </a:xfrm>
          <a:solidFill>
            <a:schemeClr val="bg1"/>
          </a:solidFill>
        </p:spPr>
        <p:txBody>
          <a:bodyPr>
            <a:normAutofit/>
          </a:bodyPr>
          <a:lstStyle/>
          <a:p>
            <a:pPr algn="ctr">
              <a:lnSpc>
                <a:spcPct val="150000"/>
              </a:lnSpc>
            </a:pPr>
            <a:r>
              <a:rPr lang="en-US" sz="2400" b="1" dirty="0">
                <a:ln w="0"/>
                <a:solidFill>
                  <a:srgbClr val="0070C0"/>
                </a:solidFill>
                <a:effectLst>
                  <a:outerShdw blurRad="38100" dist="19050" dir="2700000" algn="tl" rotWithShape="0">
                    <a:schemeClr val="dk1">
                      <a:alpha val="40000"/>
                    </a:schemeClr>
                  </a:outerShdw>
                </a:effectLst>
              </a:rPr>
              <a:t>ARE ANALGESICS EFFECTIVE FOR SYMPTOMATIC RELIEF OF PAINFUL SYMPTOMS ASSOCIATED WITH ENDOMETRIOSIS </a:t>
            </a:r>
            <a:r>
              <a:rPr lang="en-US" sz="2400" dirty="0"/>
              <a:t>?</a:t>
            </a:r>
            <a:endParaRPr lang="en-US" sz="2400" b="1" dirty="0">
              <a:ln w="0"/>
              <a:solidFill>
                <a:srgbClr val="0070C0"/>
              </a:solidFill>
              <a:effectLst>
                <a:outerShdw blurRad="38100" dist="19050" dir="2700000" algn="tl" rotWithShape="0">
                  <a:schemeClr val="dk1">
                    <a:alpha val="40000"/>
                  </a:schemeClr>
                </a:outerShdw>
              </a:effectLst>
            </a:endParaRPr>
          </a:p>
        </p:txBody>
      </p:sp>
      <p:pic>
        <p:nvPicPr>
          <p:cNvPr id="5" name="Content Placeholder 4">
            <a:extLst>
              <a:ext uri="{FF2B5EF4-FFF2-40B4-BE49-F238E27FC236}">
                <a16:creationId xmlns:a16="http://schemas.microsoft.com/office/drawing/2014/main" id="{91725BA1-171F-9965-A119-75D081288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662473"/>
            <a:ext cx="5091404" cy="5533055"/>
          </a:xfrm>
        </p:spPr>
      </p:pic>
      <p:sp>
        <p:nvSpPr>
          <p:cNvPr id="6" name="TextBox 5">
            <a:extLst>
              <a:ext uri="{FF2B5EF4-FFF2-40B4-BE49-F238E27FC236}">
                <a16:creationId xmlns:a16="http://schemas.microsoft.com/office/drawing/2014/main" id="{3D7F4572-B5EA-CFB8-5AEA-E4CBDB9AC125}"/>
              </a:ext>
            </a:extLst>
          </p:cNvPr>
          <p:cNvSpPr txBox="1"/>
          <p:nvPr/>
        </p:nvSpPr>
        <p:spPr>
          <a:xfrm>
            <a:off x="819536" y="3573617"/>
            <a:ext cx="5091403" cy="2251065"/>
          </a:xfrm>
          <a:prstGeom prst="rect">
            <a:avLst/>
          </a:prstGeom>
          <a:noFill/>
        </p:spPr>
        <p:txBody>
          <a:bodyPr wrap="square" rtlCol="0">
            <a:spAutoFit/>
          </a:bodyPr>
          <a:lstStyle/>
          <a:p>
            <a:pPr algn="ctr">
              <a:lnSpc>
                <a:spcPct val="150000"/>
              </a:lnSpc>
            </a:pPr>
            <a:r>
              <a:rPr lang="en-US" sz="2400" dirty="0"/>
              <a:t>Women may be offered NSAIDs or other analgesics (either alone or in combination with other treatments) to reduce endometriosis-associated pain.</a:t>
            </a:r>
          </a:p>
        </p:txBody>
      </p:sp>
    </p:spTree>
    <p:extLst>
      <p:ext uri="{BB962C8B-B14F-4D97-AF65-F5344CB8AC3E}">
        <p14:creationId xmlns:p14="http://schemas.microsoft.com/office/powerpoint/2010/main" val="367693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EC6724-D5B4-919F-149F-B04C6C9C1A70}"/>
              </a:ext>
            </a:extLst>
          </p:cNvPr>
          <p:cNvSpPr>
            <a:spLocks noGrp="1"/>
          </p:cNvSpPr>
          <p:nvPr>
            <p:ph type="title"/>
          </p:nvPr>
        </p:nvSpPr>
        <p:spPr>
          <a:xfrm>
            <a:off x="539620" y="312932"/>
            <a:ext cx="11380237" cy="1553194"/>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pPr>
              <a:lnSpc>
                <a:spcPct val="150000"/>
              </a:lnSpc>
            </a:pPr>
            <a:r>
              <a:rPr lang="en-US" sz="2000" dirty="0">
                <a:ln/>
                <a:solidFill>
                  <a:srgbClr val="873955"/>
                </a:solidFill>
                <a:latin typeface="Arial Black" panose="020B0A04020102020204" pitchFamily="34" charset="0"/>
              </a:rPr>
              <a:t>ARE HORMONE THERAPIES EFFECTIVE FOR PAINFUL SYMPTOMS ASSOCIATED WITH ENDOMETRIOSIS? </a:t>
            </a:r>
          </a:p>
        </p:txBody>
      </p:sp>
      <p:sp>
        <p:nvSpPr>
          <p:cNvPr id="3" name="Content Placeholder 2">
            <a:extLst>
              <a:ext uri="{FF2B5EF4-FFF2-40B4-BE49-F238E27FC236}">
                <a16:creationId xmlns:a16="http://schemas.microsoft.com/office/drawing/2014/main" id="{960CDA63-FAE3-E626-107F-DCECFAB981EE}"/>
              </a:ext>
            </a:extLst>
          </p:cNvPr>
          <p:cNvSpPr>
            <a:spLocks noGrp="1"/>
          </p:cNvSpPr>
          <p:nvPr>
            <p:ph idx="1"/>
          </p:nvPr>
        </p:nvSpPr>
        <p:spPr>
          <a:xfrm>
            <a:off x="502298" y="1866126"/>
            <a:ext cx="4424265" cy="3554965"/>
          </a:xfrm>
          <a:noFill/>
        </p:spPr>
        <p:txBody>
          <a:bodyPr>
            <a:normAutofit lnSpcReduction="10000"/>
          </a:bodyPr>
          <a:lstStyle/>
          <a:p>
            <a:pPr>
              <a:lnSpc>
                <a:spcPct val="150000"/>
              </a:lnSpc>
            </a:pPr>
            <a:r>
              <a:rPr lang="en-US" sz="2200" dirty="0"/>
              <a:t>Shared decision-making approach and take individual preferences, side effects, individual efficacy, costs, and availability into consideration when choosing hormone treatments for endometriosis-associated pain.</a:t>
            </a:r>
          </a:p>
          <a:p>
            <a:endParaRPr lang="en-US" dirty="0"/>
          </a:p>
        </p:txBody>
      </p:sp>
      <p:pic>
        <p:nvPicPr>
          <p:cNvPr id="5" name="Content Placeholder 4">
            <a:extLst>
              <a:ext uri="{FF2B5EF4-FFF2-40B4-BE49-F238E27FC236}">
                <a16:creationId xmlns:a16="http://schemas.microsoft.com/office/drawing/2014/main" id="{69526519-A9C2-345F-6E65-ED4AF88D5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759" y="1194318"/>
            <a:ext cx="6874629" cy="4349913"/>
          </a:xfrm>
          <a:prstGeom prst="rect">
            <a:avLst/>
          </a:prstGeom>
        </p:spPr>
      </p:pic>
      <p:sp>
        <p:nvSpPr>
          <p:cNvPr id="7" name="TextBox 6">
            <a:extLst>
              <a:ext uri="{FF2B5EF4-FFF2-40B4-BE49-F238E27FC236}">
                <a16:creationId xmlns:a16="http://schemas.microsoft.com/office/drawing/2014/main" id="{67B27521-C7B0-E839-356E-F8402E4B63D9}"/>
              </a:ext>
            </a:extLst>
          </p:cNvPr>
          <p:cNvSpPr txBox="1"/>
          <p:nvPr/>
        </p:nvSpPr>
        <p:spPr>
          <a:xfrm>
            <a:off x="625151" y="5365102"/>
            <a:ext cx="11380237" cy="967957"/>
          </a:xfrm>
          <a:prstGeom prst="rect">
            <a:avLst/>
          </a:prstGeom>
          <a:noFill/>
        </p:spPr>
        <p:txBody>
          <a:bodyPr wrap="square" rtlCol="0">
            <a:spAutoFit/>
          </a:bodyPr>
          <a:lstStyle/>
          <a:p>
            <a:pPr>
              <a:lnSpc>
                <a:spcPct val="150000"/>
              </a:lnSpc>
            </a:pPr>
            <a:r>
              <a:rPr lang="en-US" sz="2000" dirty="0"/>
              <a:t>Offer women hormone treatment (combined hormonal contraceptives, progestogens, GnRH agonists or GnRH antagonists) as one of the options to reduce endometriosis-associated pain. </a:t>
            </a:r>
          </a:p>
        </p:txBody>
      </p:sp>
    </p:spTree>
    <p:extLst>
      <p:ext uri="{BB962C8B-B14F-4D97-AF65-F5344CB8AC3E}">
        <p14:creationId xmlns:p14="http://schemas.microsoft.com/office/powerpoint/2010/main" val="48548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DCBE-FF2D-C126-AB98-E24087922624}"/>
              </a:ext>
            </a:extLst>
          </p:cNvPr>
          <p:cNvSpPr>
            <a:spLocks noGrp="1"/>
          </p:cNvSpPr>
          <p:nvPr>
            <p:ph type="title"/>
          </p:nvPr>
        </p:nvSpPr>
        <p:spPr>
          <a:xfrm>
            <a:off x="838200" y="524149"/>
            <a:ext cx="5049416" cy="1325563"/>
          </a:xfrm>
          <a:solidFill>
            <a:srgbClr val="CCECFF"/>
          </a:solidFill>
        </p:spPr>
        <p:txBody>
          <a:bodyPr>
            <a:normAutofit/>
          </a:bodyPr>
          <a:lstStyle/>
          <a:p>
            <a:pPr algn="ctr"/>
            <a:r>
              <a:rPr lang="en-US" sz="4000" b="1" dirty="0"/>
              <a:t>Combined hormonal contraceptives.   </a:t>
            </a:r>
          </a:p>
        </p:txBody>
      </p:sp>
      <p:sp>
        <p:nvSpPr>
          <p:cNvPr id="3" name="Content Placeholder 2">
            <a:extLst>
              <a:ext uri="{FF2B5EF4-FFF2-40B4-BE49-F238E27FC236}">
                <a16:creationId xmlns:a16="http://schemas.microsoft.com/office/drawing/2014/main" id="{24491E3B-490A-0DC1-CA28-3ADFFEF0330F}"/>
              </a:ext>
            </a:extLst>
          </p:cNvPr>
          <p:cNvSpPr>
            <a:spLocks noGrp="1"/>
          </p:cNvSpPr>
          <p:nvPr>
            <p:ph idx="1"/>
          </p:nvPr>
        </p:nvSpPr>
        <p:spPr>
          <a:xfrm>
            <a:off x="838201" y="2488907"/>
            <a:ext cx="5257800" cy="4351338"/>
          </a:xfrm>
        </p:spPr>
        <p:txBody>
          <a:bodyPr>
            <a:normAutofit/>
          </a:bodyPr>
          <a:lstStyle/>
          <a:p>
            <a:r>
              <a:rPr lang="en-US" sz="2000" dirty="0"/>
              <a:t>Effective against dyspareunia, dysmenorrhea, and non-menstrual pain.</a:t>
            </a:r>
          </a:p>
          <a:p>
            <a:endParaRPr lang="en-US" sz="2400" dirty="0"/>
          </a:p>
          <a:p>
            <a:r>
              <a:rPr lang="en-US" sz="2000" dirty="0"/>
              <a:t>Recommended to prescribe women a combined hormonal contraceptive (oral, vaginal ring or transdermal)</a:t>
            </a:r>
          </a:p>
          <a:p>
            <a:pPr marL="0" indent="0">
              <a:buNone/>
            </a:pPr>
            <a:endParaRPr lang="en-US" dirty="0"/>
          </a:p>
          <a:p>
            <a:endParaRPr lang="en-US" dirty="0"/>
          </a:p>
          <a:p>
            <a:endParaRPr lang="en-US" dirty="0"/>
          </a:p>
          <a:p>
            <a:endParaRPr lang="en-US" dirty="0"/>
          </a:p>
          <a:p>
            <a:endParaRPr lang="en-US" dirty="0"/>
          </a:p>
        </p:txBody>
      </p:sp>
      <p:pic>
        <p:nvPicPr>
          <p:cNvPr id="5" name="Content Placeholder 4">
            <a:extLst>
              <a:ext uri="{FF2B5EF4-FFF2-40B4-BE49-F238E27FC236}">
                <a16:creationId xmlns:a16="http://schemas.microsoft.com/office/drawing/2014/main" id="{6AC885A4-4EFE-8546-4BA5-916789554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11428"/>
            <a:ext cx="5840721" cy="5066249"/>
          </a:xfrm>
          <a:prstGeom prst="rect">
            <a:avLst/>
          </a:prstGeom>
        </p:spPr>
      </p:pic>
      <p:sp>
        <p:nvSpPr>
          <p:cNvPr id="4" name="TextBox 3">
            <a:extLst>
              <a:ext uri="{FF2B5EF4-FFF2-40B4-BE49-F238E27FC236}">
                <a16:creationId xmlns:a16="http://schemas.microsoft.com/office/drawing/2014/main" id="{822089DD-0637-E48E-A951-3999311B0DE8}"/>
              </a:ext>
            </a:extLst>
          </p:cNvPr>
          <p:cNvSpPr txBox="1"/>
          <p:nvPr/>
        </p:nvSpPr>
        <p:spPr>
          <a:xfrm>
            <a:off x="848139" y="5387008"/>
            <a:ext cx="10790583" cy="707886"/>
          </a:xfrm>
          <a:prstGeom prst="rect">
            <a:avLst/>
          </a:prstGeom>
          <a:noFill/>
        </p:spPr>
        <p:txBody>
          <a:bodyPr wrap="square" rtlCol="0">
            <a:spAutoFit/>
          </a:bodyPr>
          <a:lstStyle/>
          <a:p>
            <a:r>
              <a:rPr lang="en-US" sz="2000" dirty="0"/>
              <a:t>Women suffering from endometriosis-associated dysmenorrhea can be offered the continuous use of a combined hormonal contraceptive pill</a:t>
            </a:r>
          </a:p>
        </p:txBody>
      </p:sp>
    </p:spTree>
    <p:extLst>
      <p:ext uri="{BB962C8B-B14F-4D97-AF65-F5344CB8AC3E}">
        <p14:creationId xmlns:p14="http://schemas.microsoft.com/office/powerpoint/2010/main" val="13974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DCBE-FF2D-C126-AB98-E24087922624}"/>
              </a:ext>
            </a:extLst>
          </p:cNvPr>
          <p:cNvSpPr>
            <a:spLocks noGrp="1"/>
          </p:cNvSpPr>
          <p:nvPr>
            <p:ph type="title"/>
          </p:nvPr>
        </p:nvSpPr>
        <p:spPr>
          <a:xfrm>
            <a:off x="447870" y="531844"/>
            <a:ext cx="5085184" cy="2183363"/>
          </a:xfrm>
          <a:solidFill>
            <a:srgbClr val="CCECFF"/>
          </a:solidFill>
        </p:spPr>
        <p:txBody>
          <a:bodyPr>
            <a:normAutofit/>
          </a:bodyPr>
          <a:lstStyle/>
          <a:p>
            <a:pPr algn="ctr"/>
            <a:r>
              <a:rPr lang="en-US" sz="3600" b="1" dirty="0">
                <a:solidFill>
                  <a:srgbClr val="C00000"/>
                </a:solidFill>
              </a:rPr>
              <a:t>Progestogens</a:t>
            </a:r>
            <a:r>
              <a:rPr lang="en-US" sz="3600" b="1" dirty="0"/>
              <a:t> </a:t>
            </a:r>
            <a:r>
              <a:rPr lang="en-US" sz="2400" b="1" i="1" dirty="0"/>
              <a:t>(including progestogen-only contraceptives) </a:t>
            </a:r>
            <a:br>
              <a:rPr lang="en-US" sz="3600" b="1" dirty="0"/>
            </a:br>
            <a:r>
              <a:rPr lang="en-US" sz="3600" b="1" dirty="0"/>
              <a:t>and </a:t>
            </a:r>
            <a:r>
              <a:rPr lang="en-US" sz="3600" b="1" dirty="0">
                <a:solidFill>
                  <a:srgbClr val="C00000"/>
                </a:solidFill>
              </a:rPr>
              <a:t>antiprogestogens</a:t>
            </a:r>
            <a:r>
              <a:rPr lang="en-US" sz="4000" b="1" dirty="0"/>
              <a:t>. </a:t>
            </a:r>
          </a:p>
        </p:txBody>
      </p:sp>
      <p:sp>
        <p:nvSpPr>
          <p:cNvPr id="3" name="Content Placeholder 2">
            <a:extLst>
              <a:ext uri="{FF2B5EF4-FFF2-40B4-BE49-F238E27FC236}">
                <a16:creationId xmlns:a16="http://schemas.microsoft.com/office/drawing/2014/main" id="{24491E3B-490A-0DC1-CA28-3ADFFEF0330F}"/>
              </a:ext>
            </a:extLst>
          </p:cNvPr>
          <p:cNvSpPr>
            <a:spLocks noGrp="1"/>
          </p:cNvSpPr>
          <p:nvPr>
            <p:ph idx="1"/>
          </p:nvPr>
        </p:nvSpPr>
        <p:spPr>
          <a:xfrm>
            <a:off x="520959" y="2939140"/>
            <a:ext cx="5012095" cy="3284375"/>
          </a:xfrm>
        </p:spPr>
        <p:txBody>
          <a:bodyPr>
            <a:normAutofit/>
          </a:bodyPr>
          <a:lstStyle/>
          <a:p>
            <a:pPr>
              <a:lnSpc>
                <a:spcPct val="100000"/>
              </a:lnSpc>
            </a:pPr>
            <a:r>
              <a:rPr lang="en-US" sz="2000" dirty="0"/>
              <a:t>The GDG recommends that clinicians take the different side effect profiles of progestogens into account when prescribing them. </a:t>
            </a:r>
          </a:p>
          <a:p>
            <a:pPr>
              <a:lnSpc>
                <a:spcPct val="100000"/>
              </a:lnSpc>
            </a:pPr>
            <a:endParaRPr lang="en-US" dirty="0"/>
          </a:p>
          <a:p>
            <a:r>
              <a:rPr lang="en-US" sz="2000" dirty="0"/>
              <a:t>Prescribe women </a:t>
            </a:r>
            <a:r>
              <a:rPr lang="en-US" sz="2000" dirty="0">
                <a:solidFill>
                  <a:srgbClr val="C00000"/>
                </a:solidFill>
              </a:rPr>
              <a:t>a levonorgestrel-releasing intrauterine system </a:t>
            </a:r>
            <a:r>
              <a:rPr lang="en-US" sz="2000" dirty="0"/>
              <a:t>or an etonogestrel-releasing subdermal </a:t>
            </a:r>
            <a:r>
              <a:rPr lang="en-US" sz="2000" dirty="0">
                <a:solidFill>
                  <a:srgbClr val="C00000"/>
                </a:solidFill>
              </a:rPr>
              <a:t>implant</a:t>
            </a:r>
            <a:r>
              <a:rPr lang="en-US" sz="2000" dirty="0"/>
              <a:t> to reduce endometriosis-associated pain.</a:t>
            </a:r>
          </a:p>
          <a:p>
            <a:pPr marL="0" indent="0">
              <a:buNone/>
            </a:pPr>
            <a:endParaRPr lang="en-US" dirty="0"/>
          </a:p>
          <a:p>
            <a:endParaRPr lang="en-US" dirty="0"/>
          </a:p>
          <a:p>
            <a:endParaRPr lang="en-US" dirty="0"/>
          </a:p>
          <a:p>
            <a:endParaRPr lang="en-US" dirty="0"/>
          </a:p>
          <a:p>
            <a:endParaRPr lang="en-US" dirty="0"/>
          </a:p>
        </p:txBody>
      </p:sp>
      <p:pic>
        <p:nvPicPr>
          <p:cNvPr id="5" name="Content Placeholder 4">
            <a:extLst>
              <a:ext uri="{FF2B5EF4-FFF2-40B4-BE49-F238E27FC236}">
                <a16:creationId xmlns:a16="http://schemas.microsoft.com/office/drawing/2014/main" id="{6AC885A4-4EFE-8546-4BA5-916789554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758" y="438539"/>
            <a:ext cx="5840721" cy="6130212"/>
          </a:xfrm>
          <a:prstGeom prst="rect">
            <a:avLst/>
          </a:prstGeom>
        </p:spPr>
      </p:pic>
    </p:spTree>
    <p:extLst>
      <p:ext uri="{BB962C8B-B14F-4D97-AF65-F5344CB8AC3E}">
        <p14:creationId xmlns:p14="http://schemas.microsoft.com/office/powerpoint/2010/main" val="8849721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06D1C-1168-EA45-B185-0D754D0B8004}"/>
              </a:ext>
            </a:extLst>
          </p:cNvPr>
          <p:cNvSpPr>
            <a:spLocks noGrp="1"/>
          </p:cNvSpPr>
          <p:nvPr>
            <p:ph type="title"/>
          </p:nvPr>
        </p:nvSpPr>
        <p:spPr/>
        <p:txBody>
          <a:bodyPr/>
          <a:lstStyle/>
          <a:p>
            <a:r>
              <a:rPr lang="en-US" dirty="0"/>
              <a:t>Sequence of LGIS</a:t>
            </a:r>
          </a:p>
        </p:txBody>
      </p:sp>
      <p:sp>
        <p:nvSpPr>
          <p:cNvPr id="3" name="Content Placeholder 2">
            <a:extLst>
              <a:ext uri="{FF2B5EF4-FFF2-40B4-BE49-F238E27FC236}">
                <a16:creationId xmlns:a16="http://schemas.microsoft.com/office/drawing/2014/main" id="{BE0971F6-FC64-A464-C74A-95579B3C173B}"/>
              </a:ext>
            </a:extLst>
          </p:cNvPr>
          <p:cNvSpPr>
            <a:spLocks noGrp="1"/>
          </p:cNvSpPr>
          <p:nvPr>
            <p:ph idx="1"/>
          </p:nvPr>
        </p:nvSpPr>
        <p:spPr/>
        <p:txBody>
          <a:bodyPr>
            <a:normAutofit fontScale="92500" lnSpcReduction="20000"/>
          </a:bodyPr>
          <a:lstStyle/>
          <a:p>
            <a:pPr marL="0" lvl="0" indent="0" algn="l" rtl="0">
              <a:lnSpc>
                <a:spcPct val="150000"/>
              </a:lnSpc>
              <a:spcBef>
                <a:spcPts val="0"/>
              </a:spcBef>
              <a:spcAft>
                <a:spcPts val="0"/>
              </a:spcAft>
              <a:buNone/>
            </a:pPr>
            <a:r>
              <a:rPr lang="en-US" sz="3200" dirty="0"/>
              <a:t>Learning Objectives</a:t>
            </a:r>
            <a:endParaRPr lang="en-US" sz="2800" dirty="0"/>
          </a:p>
          <a:p>
            <a:pPr marL="0" lvl="0" indent="0" algn="l" rtl="0">
              <a:lnSpc>
                <a:spcPct val="150000"/>
              </a:lnSpc>
              <a:spcBef>
                <a:spcPts val="0"/>
              </a:spcBef>
              <a:spcAft>
                <a:spcPts val="0"/>
              </a:spcAft>
              <a:buNone/>
            </a:pPr>
            <a:r>
              <a:rPr lang="en-US" sz="2800" dirty="0"/>
              <a:t>•Related Anatomy Physiology and (Horizontal Integration-20%)</a:t>
            </a:r>
          </a:p>
          <a:p>
            <a:pPr marL="0" lvl="0" indent="0" algn="l" rtl="0">
              <a:lnSpc>
                <a:spcPct val="150000"/>
              </a:lnSpc>
              <a:spcBef>
                <a:spcPts val="0"/>
              </a:spcBef>
              <a:spcAft>
                <a:spcPts val="0"/>
              </a:spcAft>
              <a:buNone/>
            </a:pPr>
            <a:r>
              <a:rPr lang="en-US" sz="2800" dirty="0"/>
              <a:t>•Related pathophysiology (Vertical integration- 4%)</a:t>
            </a:r>
          </a:p>
          <a:p>
            <a:pPr marL="0" lvl="0" indent="0" algn="l" rtl="0">
              <a:lnSpc>
                <a:spcPct val="150000"/>
              </a:lnSpc>
              <a:spcBef>
                <a:spcPts val="0"/>
              </a:spcBef>
              <a:spcAft>
                <a:spcPts val="0"/>
              </a:spcAft>
              <a:buNone/>
            </a:pPr>
            <a:r>
              <a:rPr lang="en-US" sz="2800" dirty="0"/>
              <a:t>•Related clinical features/Investigations and Management (Vertical integration- 11%)</a:t>
            </a:r>
          </a:p>
          <a:p>
            <a:pPr marL="0" lvl="0" indent="0" algn="l" rtl="0">
              <a:lnSpc>
                <a:spcPct val="150000"/>
              </a:lnSpc>
              <a:spcBef>
                <a:spcPts val="0"/>
              </a:spcBef>
              <a:spcAft>
                <a:spcPts val="0"/>
              </a:spcAft>
              <a:buNone/>
            </a:pPr>
            <a:r>
              <a:rPr lang="en-US" sz="2800" dirty="0"/>
              <a:t>•Suggested research article related to topic (Vertical Integration 3%)</a:t>
            </a:r>
          </a:p>
          <a:p>
            <a:pPr marL="0" lvl="0" indent="0" algn="l" rtl="0">
              <a:lnSpc>
                <a:spcPct val="150000"/>
              </a:lnSpc>
              <a:spcBef>
                <a:spcPts val="0"/>
              </a:spcBef>
              <a:spcAft>
                <a:spcPts val="0"/>
              </a:spcAft>
              <a:buNone/>
            </a:pPr>
            <a:r>
              <a:rPr lang="en-US" sz="2800" dirty="0"/>
              <a:t>•Ethics (Vertical Integration 2%)</a:t>
            </a:r>
          </a:p>
          <a:p>
            <a:pPr marL="0" lvl="0" indent="0" algn="l" rtl="0">
              <a:lnSpc>
                <a:spcPct val="150000"/>
              </a:lnSpc>
              <a:spcBef>
                <a:spcPts val="0"/>
              </a:spcBef>
              <a:spcAft>
                <a:spcPts val="0"/>
              </a:spcAft>
              <a:buNone/>
            </a:pPr>
            <a:r>
              <a:rPr lang="en-US" sz="2800" dirty="0"/>
              <a:t>•Learning Resources</a:t>
            </a:r>
          </a:p>
          <a:p>
            <a:endParaRPr lang="en-US" dirty="0"/>
          </a:p>
        </p:txBody>
      </p:sp>
    </p:spTree>
    <p:extLst>
      <p:ext uri="{BB962C8B-B14F-4D97-AF65-F5344CB8AC3E}">
        <p14:creationId xmlns:p14="http://schemas.microsoft.com/office/powerpoint/2010/main" val="2698008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76622-0FB3-76DB-62AC-6BBFE7A49366}"/>
              </a:ext>
            </a:extLst>
          </p:cNvPr>
          <p:cNvSpPr>
            <a:spLocks noGrp="1"/>
          </p:cNvSpPr>
          <p:nvPr>
            <p:ph type="title"/>
          </p:nvPr>
        </p:nvSpPr>
        <p:spPr>
          <a:xfrm>
            <a:off x="838200" y="962285"/>
            <a:ext cx="8735007" cy="1183757"/>
          </a:xfrm>
          <a:solidFill>
            <a:srgbClr val="CCECFF"/>
          </a:solidFill>
        </p:spPr>
        <p:txBody>
          <a:bodyPr/>
          <a:lstStyle/>
          <a:p>
            <a:pPr algn="ctr"/>
            <a:r>
              <a:rPr lang="en-US" sz="4000" b="1" dirty="0"/>
              <a:t>GnRH agonists</a:t>
            </a:r>
          </a:p>
        </p:txBody>
      </p:sp>
      <p:sp>
        <p:nvSpPr>
          <p:cNvPr id="8" name="Content Placeholder 2">
            <a:extLst>
              <a:ext uri="{FF2B5EF4-FFF2-40B4-BE49-F238E27FC236}">
                <a16:creationId xmlns:a16="http://schemas.microsoft.com/office/drawing/2014/main" id="{65D0E933-6B36-23C5-345C-8EBC5EDB7D3D}"/>
              </a:ext>
            </a:extLst>
          </p:cNvPr>
          <p:cNvSpPr>
            <a:spLocks noGrp="1"/>
          </p:cNvSpPr>
          <p:nvPr>
            <p:ph idx="1"/>
          </p:nvPr>
        </p:nvSpPr>
        <p:spPr>
          <a:xfrm>
            <a:off x="838200" y="2768017"/>
            <a:ext cx="10515600" cy="3138261"/>
          </a:xfrm>
        </p:spPr>
        <p:txBody>
          <a:bodyPr>
            <a:normAutofit/>
          </a:bodyPr>
          <a:lstStyle/>
          <a:p>
            <a:r>
              <a:rPr lang="en-US" sz="2000" dirty="0"/>
              <a:t>It is recommended to prescribe women GnRH agonists to reduce endometriosis associated pain, although evidence is limited regarding dosage or duration of treatment.</a:t>
            </a:r>
          </a:p>
          <a:p>
            <a:endParaRPr lang="en-US" sz="2000" dirty="0"/>
          </a:p>
          <a:p>
            <a:r>
              <a:rPr lang="en-US" sz="2000" dirty="0"/>
              <a:t>The GDG recommends that GnRH agonists are prescribed as </a:t>
            </a:r>
            <a:r>
              <a:rPr lang="en-US" sz="2400" b="1" dirty="0"/>
              <a:t>second line </a:t>
            </a:r>
            <a:r>
              <a:rPr lang="en-US" sz="2000" dirty="0"/>
              <a:t>(for example if hormonal contraceptives or progestogens have been ineffective) due to their side-effect profile. </a:t>
            </a:r>
          </a:p>
          <a:p>
            <a:endParaRPr lang="en-US" sz="2000" dirty="0"/>
          </a:p>
          <a:p>
            <a:r>
              <a:rPr lang="en-US" sz="2000" dirty="0"/>
              <a:t>Clinicians should consider prescribing combined hormonal add-back therapy alongside GnRH agonist therapy to prevent bone loss and hypoestrogenic symptoms. </a:t>
            </a:r>
          </a:p>
        </p:txBody>
      </p:sp>
      <p:pic>
        <p:nvPicPr>
          <p:cNvPr id="10" name="Picture 9">
            <a:extLst>
              <a:ext uri="{FF2B5EF4-FFF2-40B4-BE49-F238E27FC236}">
                <a16:creationId xmlns:a16="http://schemas.microsoft.com/office/drawing/2014/main" id="{7C51B675-4173-1D18-9A3F-34DE14499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1404" y="889894"/>
            <a:ext cx="2643300" cy="1237488"/>
          </a:xfrm>
          <a:prstGeom prst="rect">
            <a:avLst/>
          </a:prstGeom>
        </p:spPr>
      </p:pic>
    </p:spTree>
    <p:extLst>
      <p:ext uri="{BB962C8B-B14F-4D97-AF65-F5344CB8AC3E}">
        <p14:creationId xmlns:p14="http://schemas.microsoft.com/office/powerpoint/2010/main" val="101617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FB3FDF-9A75-9B91-BCD3-00FAC830CEA3}"/>
              </a:ext>
            </a:extLst>
          </p:cNvPr>
          <p:cNvSpPr>
            <a:spLocks noGrp="1"/>
          </p:cNvSpPr>
          <p:nvPr>
            <p:ph type="title"/>
          </p:nvPr>
        </p:nvSpPr>
        <p:spPr>
          <a:xfrm>
            <a:off x="410548" y="447869"/>
            <a:ext cx="11420668" cy="1231641"/>
          </a:xfrm>
        </p:spPr>
        <p:txBody>
          <a:bodyPr>
            <a:normAutofit/>
          </a:bodyPr>
          <a:lstStyle/>
          <a:p>
            <a:pPr algn="ctr">
              <a:lnSpc>
                <a:spcPct val="150000"/>
              </a:lnSpc>
            </a:pPr>
            <a:r>
              <a:rPr lang="en-US" sz="2400" dirty="0">
                <a:ln/>
                <a:solidFill>
                  <a:srgbClr val="873955"/>
                </a:solidFill>
                <a:latin typeface="Arial Black" panose="020B0A04020102020204" pitchFamily="34" charset="0"/>
              </a:rPr>
              <a:t>IS SURGERY EFFECTIVE FOR TREATMENT OF PAIN ASSOCIATED WITH ENDOMETRIOSIS? </a:t>
            </a:r>
          </a:p>
        </p:txBody>
      </p:sp>
      <p:pic>
        <p:nvPicPr>
          <p:cNvPr id="5" name="Content Placeholder 4">
            <a:extLst>
              <a:ext uri="{FF2B5EF4-FFF2-40B4-BE49-F238E27FC236}">
                <a16:creationId xmlns:a16="http://schemas.microsoft.com/office/drawing/2014/main" id="{78B78455-0852-E318-AFCE-DDC741381F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0017" y="1866123"/>
            <a:ext cx="7249490" cy="4469462"/>
          </a:xfrm>
        </p:spPr>
      </p:pic>
    </p:spTree>
    <p:extLst>
      <p:ext uri="{BB962C8B-B14F-4D97-AF65-F5344CB8AC3E}">
        <p14:creationId xmlns:p14="http://schemas.microsoft.com/office/powerpoint/2010/main" val="811682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4322E6-7041-9DA1-5B22-986EEA506406}"/>
              </a:ext>
            </a:extLst>
          </p:cNvPr>
          <p:cNvSpPr>
            <a:spLocks noGrp="1"/>
          </p:cNvSpPr>
          <p:nvPr>
            <p:ph idx="1"/>
          </p:nvPr>
        </p:nvSpPr>
        <p:spPr>
          <a:xfrm>
            <a:off x="556727" y="1138335"/>
            <a:ext cx="6954416" cy="5122506"/>
          </a:xfrm>
          <a:solidFill>
            <a:schemeClr val="bg2"/>
          </a:solidFill>
        </p:spPr>
        <p:txBody>
          <a:bodyPr>
            <a:normAutofit/>
          </a:bodyPr>
          <a:lstStyle/>
          <a:p>
            <a:endParaRPr lang="en-US" sz="2400" dirty="0"/>
          </a:p>
          <a:p>
            <a:pPr algn="just"/>
            <a:r>
              <a:rPr lang="en-US" sz="2000" dirty="0"/>
              <a:t>It is recommended to offer surgery as one of the options to reduce endometriosis associated pain. </a:t>
            </a:r>
          </a:p>
          <a:p>
            <a:pPr algn="just"/>
            <a:endParaRPr lang="en-US" sz="2000" dirty="0"/>
          </a:p>
          <a:p>
            <a:pPr algn="just"/>
            <a:r>
              <a:rPr lang="en-US" sz="2000" dirty="0"/>
              <a:t>When surgery is performed, clinicians may consider </a:t>
            </a:r>
            <a:r>
              <a:rPr lang="en-US" sz="2000" b="1" dirty="0"/>
              <a:t>EXCISION</a:t>
            </a:r>
            <a:r>
              <a:rPr lang="en-US" sz="2000" dirty="0"/>
              <a:t> instead of </a:t>
            </a:r>
            <a:r>
              <a:rPr lang="en-US" sz="2000" b="1" dirty="0"/>
              <a:t>ABLATION</a:t>
            </a:r>
            <a:r>
              <a:rPr lang="en-US" sz="2000" dirty="0"/>
              <a:t> of endometriosis to reduce endometriosis-associated pain. </a:t>
            </a:r>
          </a:p>
          <a:p>
            <a:pPr algn="just"/>
            <a:endParaRPr lang="en-US" sz="2000" dirty="0"/>
          </a:p>
          <a:p>
            <a:pPr algn="just"/>
            <a:r>
              <a:rPr lang="en-US" sz="2000" dirty="0"/>
              <a:t>When performing surgery in women with ovarian endometrioma, clinicians should perform cystectomy instead of drainage and coagulation, as cystectomy reduces recurrence of endometrioma and endometriosis-associated pain. </a:t>
            </a:r>
          </a:p>
          <a:p>
            <a:endParaRPr lang="en-US" dirty="0"/>
          </a:p>
        </p:txBody>
      </p:sp>
      <p:pic>
        <p:nvPicPr>
          <p:cNvPr id="1026" name="Picture 2" descr="Laparoscopic Surgery for Endometriosis | Statesboro, GA - Statesboro  Women's Health Specialists">
            <a:extLst>
              <a:ext uri="{FF2B5EF4-FFF2-40B4-BE49-F238E27FC236}">
                <a16:creationId xmlns:a16="http://schemas.microsoft.com/office/drawing/2014/main" id="{18B5BD4C-2712-8CE9-C242-A23958731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0351" y="1138335"/>
            <a:ext cx="369492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61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C5E207-E8E7-1F36-E6BB-E719E3BC7E44}"/>
              </a:ext>
            </a:extLst>
          </p:cNvPr>
          <p:cNvSpPr>
            <a:spLocks noGrp="1"/>
          </p:cNvSpPr>
          <p:nvPr>
            <p:ph idx="1"/>
          </p:nvPr>
        </p:nvSpPr>
        <p:spPr>
          <a:xfrm>
            <a:off x="838200" y="867748"/>
            <a:ext cx="10515600" cy="5178484"/>
          </a:xfrm>
          <a:solidFill>
            <a:schemeClr val="bg2"/>
          </a:solidFill>
        </p:spPr>
        <p:txBody>
          <a:bodyPr>
            <a:normAutofit/>
          </a:bodyPr>
          <a:lstStyle/>
          <a:p>
            <a:r>
              <a:rPr lang="en-US" sz="2000" dirty="0"/>
              <a:t>When performing surgery for</a:t>
            </a:r>
            <a:r>
              <a:rPr lang="en-US" sz="2400" b="1" dirty="0"/>
              <a:t> ovarian </a:t>
            </a:r>
            <a:r>
              <a:rPr lang="en-US" sz="2000" dirty="0"/>
              <a:t>endometrioma, specific caution should be used to minimize ovarian damage. </a:t>
            </a:r>
          </a:p>
          <a:p>
            <a:endParaRPr lang="en-US" sz="2000" dirty="0"/>
          </a:p>
          <a:p>
            <a:r>
              <a:rPr lang="en-US" sz="2000" dirty="0"/>
              <a:t>Clinicians can consider performing </a:t>
            </a:r>
            <a:r>
              <a:rPr lang="en-US" sz="2000" b="1" dirty="0"/>
              <a:t>surgical removal of deep endometriosis</a:t>
            </a:r>
            <a:r>
              <a:rPr lang="en-US" sz="2000" dirty="0"/>
              <a:t>, as it may reduce endometriosis-associated pain and improves quality of life.</a:t>
            </a:r>
          </a:p>
          <a:p>
            <a:endParaRPr lang="en-US" sz="2000" dirty="0"/>
          </a:p>
          <a:p>
            <a:r>
              <a:rPr lang="en-US" sz="2000" dirty="0"/>
              <a:t>The GDG recommends that women with deep endometriosis are </a:t>
            </a:r>
            <a:r>
              <a:rPr lang="en-US" sz="2000" b="1" dirty="0"/>
              <a:t>referred</a:t>
            </a:r>
            <a:r>
              <a:rPr lang="en-US" sz="2000" dirty="0"/>
              <a:t> to a </a:t>
            </a:r>
            <a:r>
              <a:rPr lang="en-US" sz="2000" dirty="0">
                <a:solidFill>
                  <a:srgbClr val="0070C0"/>
                </a:solidFill>
              </a:rPr>
              <a:t>center of expertise.</a:t>
            </a:r>
          </a:p>
          <a:p>
            <a:endParaRPr lang="en-US" sz="2000" dirty="0"/>
          </a:p>
          <a:p>
            <a:r>
              <a:rPr lang="en-US" sz="2000" dirty="0"/>
              <a:t>The GDG recommends that patients undergoing surgery particularly for deep endometriosis are informed on </a:t>
            </a:r>
            <a:r>
              <a:rPr lang="en-US" sz="2000" b="1" dirty="0"/>
              <a:t>potential risks</a:t>
            </a:r>
            <a:r>
              <a:rPr lang="en-US" sz="2000" dirty="0"/>
              <a:t>, </a:t>
            </a:r>
            <a:r>
              <a:rPr lang="en-US" sz="2000" b="1" dirty="0"/>
              <a:t>benefits</a:t>
            </a:r>
            <a:r>
              <a:rPr lang="en-US" sz="2000" dirty="0"/>
              <a:t>, and long-term effect on quality of life. </a:t>
            </a:r>
          </a:p>
          <a:p>
            <a:endParaRPr lang="en-US" sz="2000" dirty="0"/>
          </a:p>
          <a:p>
            <a:r>
              <a:rPr lang="en-US" sz="2000" dirty="0"/>
              <a:t>Clinicians can consider </a:t>
            </a:r>
            <a:r>
              <a:rPr lang="en-US" sz="2400" b="1" dirty="0"/>
              <a:t>hysterectomy</a:t>
            </a:r>
            <a:r>
              <a:rPr lang="en-US" sz="2000" dirty="0"/>
              <a:t> (with or without removal of the ovaries) with removal of all visible endometriosis lesions, in those women who no longer wish to conceive and failed to respond to more conservative treatments. </a:t>
            </a:r>
          </a:p>
          <a:p>
            <a:endParaRPr lang="en-US" sz="2000" dirty="0"/>
          </a:p>
          <a:p>
            <a:endParaRPr lang="en-US" sz="2000" dirty="0"/>
          </a:p>
          <a:p>
            <a:endParaRPr lang="en-US" sz="2000" dirty="0"/>
          </a:p>
        </p:txBody>
      </p:sp>
    </p:spTree>
    <p:extLst>
      <p:ext uri="{BB962C8B-B14F-4D97-AF65-F5344CB8AC3E}">
        <p14:creationId xmlns:p14="http://schemas.microsoft.com/office/powerpoint/2010/main" val="1658900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0AE2FD-1A3A-A614-3F28-443194FEC905}"/>
              </a:ext>
            </a:extLst>
          </p:cNvPr>
          <p:cNvSpPr>
            <a:spLocks noGrp="1"/>
          </p:cNvSpPr>
          <p:nvPr>
            <p:ph idx="1"/>
          </p:nvPr>
        </p:nvSpPr>
        <p:spPr>
          <a:xfrm>
            <a:off x="838200" y="186612"/>
            <a:ext cx="11132976" cy="2957804"/>
          </a:xfrm>
          <a:solidFill>
            <a:schemeClr val="bg2"/>
          </a:solidFill>
        </p:spPr>
        <p:txBody>
          <a:bodyPr>
            <a:normAutofit/>
          </a:bodyPr>
          <a:lstStyle/>
          <a:p>
            <a:pPr marL="0" indent="0">
              <a:buNone/>
            </a:pPr>
            <a:endParaRPr lang="en-US" sz="2000" dirty="0"/>
          </a:p>
          <a:p>
            <a:r>
              <a:rPr lang="en-US" sz="2000" dirty="0"/>
              <a:t>Women should be informed that hysterectomy will not necessarily cure the symptoms or the disease.</a:t>
            </a:r>
          </a:p>
          <a:p>
            <a:endParaRPr lang="en-US" sz="2000" dirty="0"/>
          </a:p>
          <a:p>
            <a:r>
              <a:rPr lang="en-US" sz="2000" dirty="0"/>
              <a:t>When a decision is made whether to remove the ovaries, the </a:t>
            </a:r>
            <a:r>
              <a:rPr lang="en-US" sz="2400" b="1" dirty="0"/>
              <a:t>long-term consequences of early menopause</a:t>
            </a:r>
            <a:r>
              <a:rPr lang="en-US" sz="2000" dirty="0"/>
              <a:t> and possible need for </a:t>
            </a:r>
            <a:r>
              <a:rPr lang="en-US" sz="2400" b="1" dirty="0"/>
              <a:t>hormone replacement therapy </a:t>
            </a:r>
            <a:r>
              <a:rPr lang="en-US" sz="2000" dirty="0"/>
              <a:t>should be considered.</a:t>
            </a:r>
          </a:p>
          <a:p>
            <a:endParaRPr lang="en-US" sz="2000" dirty="0"/>
          </a:p>
          <a:p>
            <a:r>
              <a:rPr lang="en-US" sz="2000" dirty="0"/>
              <a:t>The GDG recommends that when hysterectomy is performed, a total hysterectomy is preferred.</a:t>
            </a:r>
          </a:p>
        </p:txBody>
      </p:sp>
      <p:pic>
        <p:nvPicPr>
          <p:cNvPr id="4" name="Picture 3">
            <a:extLst>
              <a:ext uri="{FF2B5EF4-FFF2-40B4-BE49-F238E27FC236}">
                <a16:creationId xmlns:a16="http://schemas.microsoft.com/office/drawing/2014/main" id="{B669B6F6-2F62-38F7-B979-4B31AE25A7E6}"/>
              </a:ext>
            </a:extLst>
          </p:cNvPr>
          <p:cNvPicPr>
            <a:picLocks noChangeAspect="1"/>
          </p:cNvPicPr>
          <p:nvPr/>
        </p:nvPicPr>
        <p:blipFill rotWithShape="1">
          <a:blip r:embed="rId2">
            <a:extLst>
              <a:ext uri="{28A0092B-C50C-407E-A947-70E740481C1C}">
                <a14:useLocalDpi xmlns:a14="http://schemas.microsoft.com/office/drawing/2010/main" val="0"/>
              </a:ext>
            </a:extLst>
          </a:blip>
          <a:srcRect t="17040"/>
          <a:stretch/>
        </p:blipFill>
        <p:spPr>
          <a:xfrm>
            <a:off x="922953" y="3144416"/>
            <a:ext cx="10346094" cy="3616385"/>
          </a:xfrm>
          <a:prstGeom prst="rect">
            <a:avLst/>
          </a:prstGeom>
        </p:spPr>
      </p:pic>
    </p:spTree>
    <p:extLst>
      <p:ext uri="{BB962C8B-B14F-4D97-AF65-F5344CB8AC3E}">
        <p14:creationId xmlns:p14="http://schemas.microsoft.com/office/powerpoint/2010/main" val="339661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47AD-14E2-CE36-0BB0-2E0771306A35}"/>
              </a:ext>
            </a:extLst>
          </p:cNvPr>
          <p:cNvSpPr>
            <a:spLocks noGrp="1"/>
          </p:cNvSpPr>
          <p:nvPr>
            <p:ph type="title"/>
          </p:nvPr>
        </p:nvSpPr>
        <p:spPr>
          <a:xfrm>
            <a:off x="838200" y="365125"/>
            <a:ext cx="10515600" cy="1594304"/>
          </a:xfrm>
        </p:spPr>
        <p:txBody>
          <a:bodyPr>
            <a:normAutofit fontScale="90000"/>
          </a:bodyPr>
          <a:lstStyle/>
          <a:p>
            <a:pPr algn="ctr">
              <a:lnSpc>
                <a:spcPct val="150000"/>
              </a:lnSpc>
            </a:pPr>
            <a:r>
              <a:rPr lang="en-US" sz="2400" dirty="0">
                <a:ln/>
                <a:solidFill>
                  <a:srgbClr val="873955"/>
                </a:solidFill>
                <a:latin typeface="Arial Black" panose="020B0A04020102020204" pitchFamily="34" charset="0"/>
              </a:rPr>
              <a:t>ARE SURGICAL THERAPIES MORE EFFECTIVE THAN MEDICAL THERAPIES FOR WOMEN WITH ENDOMETRIOSIS WITH PAIN SYMPTOMS? </a:t>
            </a:r>
          </a:p>
        </p:txBody>
      </p:sp>
      <p:sp>
        <p:nvSpPr>
          <p:cNvPr id="3" name="Content Placeholder 2">
            <a:extLst>
              <a:ext uri="{FF2B5EF4-FFF2-40B4-BE49-F238E27FC236}">
                <a16:creationId xmlns:a16="http://schemas.microsoft.com/office/drawing/2014/main" id="{E6AC785B-6298-8ACB-C645-ED52658A55FF}"/>
              </a:ext>
            </a:extLst>
          </p:cNvPr>
          <p:cNvSpPr>
            <a:spLocks noGrp="1"/>
          </p:cNvSpPr>
          <p:nvPr>
            <p:ph idx="1"/>
          </p:nvPr>
        </p:nvSpPr>
        <p:spPr>
          <a:xfrm>
            <a:off x="4338735" y="2230016"/>
            <a:ext cx="6410130" cy="3890866"/>
          </a:xfrm>
          <a:solidFill>
            <a:schemeClr val="bg1"/>
          </a:solidFill>
        </p:spPr>
        <p:txBody>
          <a:bodyPr>
            <a:normAutofit lnSpcReduction="10000"/>
          </a:bodyPr>
          <a:lstStyle/>
          <a:p>
            <a:pPr marL="0" indent="0" algn="ctr">
              <a:lnSpc>
                <a:spcPct val="150000"/>
              </a:lnSpc>
              <a:buNone/>
            </a:pPr>
            <a:r>
              <a:rPr lang="en-US" sz="2600" b="1" dirty="0">
                <a:solidFill>
                  <a:srgbClr val="002060"/>
                </a:solidFill>
              </a:rPr>
              <a:t>The GDG recommends </a:t>
            </a:r>
            <a:r>
              <a:rPr lang="en-US" sz="2400" dirty="0"/>
              <a:t>that clinicians take a </a:t>
            </a:r>
            <a:r>
              <a:rPr lang="en-US" sz="2400" dirty="0">
                <a:solidFill>
                  <a:srgbClr val="0070C0"/>
                </a:solidFill>
              </a:rPr>
              <a:t>shared decision-making </a:t>
            </a:r>
            <a:r>
              <a:rPr lang="en-US" sz="2400" dirty="0"/>
              <a:t>approach and take </a:t>
            </a:r>
            <a:r>
              <a:rPr lang="en-US" sz="2400" b="1" dirty="0"/>
              <a:t>individual</a:t>
            </a:r>
            <a:r>
              <a:rPr lang="en-US" sz="2400" dirty="0"/>
              <a:t> </a:t>
            </a:r>
            <a:r>
              <a:rPr lang="en-US" sz="2400" dirty="0">
                <a:solidFill>
                  <a:srgbClr val="00B050"/>
                </a:solidFill>
              </a:rPr>
              <a:t>preferences, side effects, individual efficacy, costs, and availability </a:t>
            </a:r>
            <a:r>
              <a:rPr lang="en-US" sz="2400" dirty="0"/>
              <a:t>into consideration when choosing between hormone treatments and surgical treatments for endometriosis-associated pain. </a:t>
            </a:r>
            <a:endParaRPr lang="en-US" sz="2600" dirty="0"/>
          </a:p>
        </p:txBody>
      </p:sp>
      <p:pic>
        <p:nvPicPr>
          <p:cNvPr id="7" name="Picture 6">
            <a:extLst>
              <a:ext uri="{FF2B5EF4-FFF2-40B4-BE49-F238E27FC236}">
                <a16:creationId xmlns:a16="http://schemas.microsoft.com/office/drawing/2014/main" id="{7174EEA7-178E-1B76-9B62-A204AADF3970}"/>
              </a:ext>
            </a:extLst>
          </p:cNvPr>
          <p:cNvPicPr>
            <a:picLocks noChangeAspect="1"/>
          </p:cNvPicPr>
          <p:nvPr/>
        </p:nvPicPr>
        <p:blipFill rotWithShape="1">
          <a:blip r:embed="rId2">
            <a:extLst>
              <a:ext uri="{28A0092B-C50C-407E-A947-70E740481C1C}">
                <a14:useLocalDpi xmlns:a14="http://schemas.microsoft.com/office/drawing/2010/main" val="0"/>
              </a:ext>
            </a:extLst>
          </a:blip>
          <a:srcRect l="25601" t="14695" r="25012" b="14693"/>
          <a:stretch/>
        </p:blipFill>
        <p:spPr>
          <a:xfrm>
            <a:off x="326571" y="1959429"/>
            <a:ext cx="3387012" cy="4627984"/>
          </a:xfrm>
          <a:prstGeom prst="rect">
            <a:avLst/>
          </a:prstGeom>
        </p:spPr>
      </p:pic>
    </p:spTree>
    <p:extLst>
      <p:ext uri="{BB962C8B-B14F-4D97-AF65-F5344CB8AC3E}">
        <p14:creationId xmlns:p14="http://schemas.microsoft.com/office/powerpoint/2010/main" val="279348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777D-F475-AE32-4D5E-F45545555E44}"/>
              </a:ext>
            </a:extLst>
          </p:cNvPr>
          <p:cNvSpPr>
            <a:spLocks noGrp="1"/>
          </p:cNvSpPr>
          <p:nvPr>
            <p:ph type="title"/>
          </p:nvPr>
        </p:nvSpPr>
        <p:spPr>
          <a:xfrm>
            <a:off x="289250" y="1578109"/>
            <a:ext cx="5131836" cy="3675032"/>
          </a:xfrm>
        </p:spPr>
        <p:txBody>
          <a:bodyPr>
            <a:normAutofit/>
          </a:bodyPr>
          <a:lstStyle/>
          <a:p>
            <a:pPr algn="ctr">
              <a:lnSpc>
                <a:spcPct val="150000"/>
              </a:lnSpc>
            </a:pPr>
            <a:r>
              <a:rPr lang="en-US" sz="2200" dirty="0">
                <a:ln/>
                <a:solidFill>
                  <a:srgbClr val="873955"/>
                </a:solidFill>
                <a:latin typeface="Arial Black" panose="020B0A04020102020204" pitchFamily="34" charset="0"/>
              </a:rPr>
              <a:t>WHAT NON-MEDICAL MANAGEMENT STRATEGIES ARE EFFECTIVE FOR SYMPTOMS ASSOCIATED WITH ENDOMETRIOSIS (PAIN AND QUALITY OF LIFE)? </a:t>
            </a:r>
          </a:p>
        </p:txBody>
      </p:sp>
      <p:sp>
        <p:nvSpPr>
          <p:cNvPr id="4" name="Content Placeholder 2">
            <a:extLst>
              <a:ext uri="{FF2B5EF4-FFF2-40B4-BE49-F238E27FC236}">
                <a16:creationId xmlns:a16="http://schemas.microsoft.com/office/drawing/2014/main" id="{0E1D276D-C790-B7D8-52D6-3399601E6B5D}"/>
              </a:ext>
            </a:extLst>
          </p:cNvPr>
          <p:cNvSpPr>
            <a:spLocks noGrp="1"/>
          </p:cNvSpPr>
          <p:nvPr>
            <p:ph idx="1"/>
          </p:nvPr>
        </p:nvSpPr>
        <p:spPr>
          <a:xfrm>
            <a:off x="5738327" y="1259633"/>
            <a:ext cx="6046235" cy="4684060"/>
          </a:xfrm>
        </p:spPr>
        <p:txBody>
          <a:bodyPr>
            <a:normAutofit/>
          </a:bodyPr>
          <a:lstStyle/>
          <a:p>
            <a:pPr algn="just"/>
            <a:endParaRPr lang="en-US" sz="2400" dirty="0"/>
          </a:p>
          <a:p>
            <a:pPr algn="just"/>
            <a:r>
              <a:rPr lang="en-US" sz="2000" dirty="0"/>
              <a:t>The GDG recommends that clinicians discuss </a:t>
            </a:r>
            <a:r>
              <a:rPr lang="en-US" sz="2000" b="1" dirty="0"/>
              <a:t>non-medical strategies</a:t>
            </a:r>
            <a:r>
              <a:rPr lang="en-US" sz="2000" dirty="0"/>
              <a:t> to address quality of life and psychological well-being in women managing symptoms of endometriosis.</a:t>
            </a:r>
          </a:p>
          <a:p>
            <a:pPr algn="just"/>
            <a:endParaRPr lang="en-US" sz="2400" dirty="0"/>
          </a:p>
          <a:p>
            <a:pPr algn="just"/>
            <a:r>
              <a:rPr lang="en-US" sz="2400" dirty="0"/>
              <a:t> </a:t>
            </a:r>
            <a:r>
              <a:rPr lang="en-US" sz="2000" dirty="0"/>
              <a:t>However, </a:t>
            </a:r>
            <a:r>
              <a:rPr lang="en-US" sz="2400" b="1" dirty="0"/>
              <a:t>no recommendations </a:t>
            </a:r>
            <a:r>
              <a:rPr lang="en-US" sz="2000" dirty="0"/>
              <a:t>can be made for any specific non-medical intervention (</a:t>
            </a:r>
            <a:r>
              <a:rPr lang="en-US" sz="2000" b="1" dirty="0">
                <a:solidFill>
                  <a:srgbClr val="0070C0"/>
                </a:solidFill>
              </a:rPr>
              <a:t>Chinese medicine, nutrition, electrotherapy, acupuncture, physiotherapy, exercise, and psychological interventions</a:t>
            </a:r>
            <a:r>
              <a:rPr lang="en-US" sz="2000" dirty="0"/>
              <a:t>) to reduce pain or improve quality of life measures in women with endometriosis, as the potential benefits and harms are unclear. </a:t>
            </a:r>
            <a:endParaRPr lang="en-US" sz="2400" dirty="0"/>
          </a:p>
        </p:txBody>
      </p:sp>
    </p:spTree>
    <p:extLst>
      <p:ext uri="{BB962C8B-B14F-4D97-AF65-F5344CB8AC3E}">
        <p14:creationId xmlns:p14="http://schemas.microsoft.com/office/powerpoint/2010/main" val="400215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569CC-1E3C-25BD-4860-EC305CDACA06}"/>
              </a:ext>
            </a:extLst>
          </p:cNvPr>
          <p:cNvSpPr>
            <a:spLocks noGrp="1"/>
          </p:cNvSpPr>
          <p:nvPr>
            <p:ph type="title"/>
          </p:nvPr>
        </p:nvSpPr>
        <p:spPr>
          <a:xfrm>
            <a:off x="838200" y="2511158"/>
            <a:ext cx="10515600" cy="1566318"/>
          </a:xfrm>
        </p:spPr>
        <p:txBody>
          <a:bodyPr>
            <a:normAutofit/>
          </a:bodyPr>
          <a:lstStyle/>
          <a:p>
            <a:pPr algn="ctr">
              <a:lnSpc>
                <a:spcPct val="100000"/>
              </a:lnSpc>
            </a:pPr>
            <a:r>
              <a:rPr lang="en-US" sz="4000" b="1" dirty="0">
                <a:latin typeface="Aptos" panose="020B0004020202020204" pitchFamily="34" charset="0"/>
              </a:rPr>
              <a:t>TREATMENT OF ENDOMETRIOSIS ASSOCIATED INFERTILITY </a:t>
            </a:r>
          </a:p>
        </p:txBody>
      </p:sp>
    </p:spTree>
    <p:extLst>
      <p:ext uri="{BB962C8B-B14F-4D97-AF65-F5344CB8AC3E}">
        <p14:creationId xmlns:p14="http://schemas.microsoft.com/office/powerpoint/2010/main" val="4171586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9536-8D18-E1FE-6618-F8287ED3BA01}"/>
              </a:ext>
            </a:extLst>
          </p:cNvPr>
          <p:cNvSpPr>
            <a:spLocks noGrp="1"/>
          </p:cNvSpPr>
          <p:nvPr>
            <p:ph type="title"/>
          </p:nvPr>
        </p:nvSpPr>
        <p:spPr>
          <a:xfrm>
            <a:off x="772886" y="505085"/>
            <a:ext cx="4806820" cy="2350082"/>
          </a:xfrm>
        </p:spPr>
        <p:txBody>
          <a:bodyPr>
            <a:normAutofit/>
          </a:bodyPr>
          <a:lstStyle/>
          <a:p>
            <a:pPr>
              <a:lnSpc>
                <a:spcPct val="150000"/>
              </a:lnSpc>
            </a:pPr>
            <a:r>
              <a:rPr lang="en-US" sz="2000" dirty="0">
                <a:ln/>
                <a:solidFill>
                  <a:srgbClr val="873955"/>
                </a:solidFill>
                <a:latin typeface="Arial Black" panose="020B0A04020102020204" pitchFamily="34" charset="0"/>
              </a:rPr>
              <a:t>ARE HORMONE/MEDICAL THERAPIES EFFECTIVE FOR TREATMENT OF ENDOMETRIOSIS-ASSOCIATED INFERTILITY</a:t>
            </a:r>
            <a:r>
              <a:rPr lang="en-US" sz="2000" dirty="0"/>
              <a:t>?</a:t>
            </a:r>
          </a:p>
        </p:txBody>
      </p:sp>
      <p:sp>
        <p:nvSpPr>
          <p:cNvPr id="3" name="Content Placeholder 2">
            <a:extLst>
              <a:ext uri="{FF2B5EF4-FFF2-40B4-BE49-F238E27FC236}">
                <a16:creationId xmlns:a16="http://schemas.microsoft.com/office/drawing/2014/main" id="{E1202E83-5C98-0730-0709-2B502F6A13A6}"/>
              </a:ext>
            </a:extLst>
          </p:cNvPr>
          <p:cNvSpPr>
            <a:spLocks noGrp="1"/>
          </p:cNvSpPr>
          <p:nvPr>
            <p:ph idx="1"/>
          </p:nvPr>
        </p:nvSpPr>
        <p:spPr>
          <a:xfrm>
            <a:off x="698242" y="3275045"/>
            <a:ext cx="5665236" cy="2901918"/>
          </a:xfrm>
        </p:spPr>
        <p:txBody>
          <a:bodyPr>
            <a:normAutofit/>
          </a:bodyPr>
          <a:lstStyle/>
          <a:p>
            <a:r>
              <a:rPr lang="en-US" sz="2000" dirty="0"/>
              <a:t>In infertile women with endometriosis, clinicians </a:t>
            </a:r>
            <a:r>
              <a:rPr lang="en-US" sz="2400" b="1" dirty="0">
                <a:solidFill>
                  <a:srgbClr val="0070C0"/>
                </a:solidFill>
              </a:rPr>
              <a:t>should not </a:t>
            </a:r>
            <a:r>
              <a:rPr lang="en-US" sz="2000" dirty="0"/>
              <a:t>prescribe </a:t>
            </a:r>
            <a:r>
              <a:rPr lang="en-US" sz="2000" b="1" dirty="0"/>
              <a:t>ovarian suppression treatment to improve fertility</a:t>
            </a:r>
            <a:r>
              <a:rPr lang="en-US" sz="2400" b="1" dirty="0"/>
              <a:t>. </a:t>
            </a:r>
          </a:p>
          <a:p>
            <a:endParaRPr lang="en-US" sz="2600" dirty="0"/>
          </a:p>
          <a:p>
            <a:pPr algn="just"/>
            <a:r>
              <a:rPr lang="en-US" sz="2000" dirty="0"/>
              <a:t>Women seeking pregnancy should not be prescribed postoperative hormone suppression with the sole purpose to enhance future pregnancy rates.</a:t>
            </a:r>
          </a:p>
          <a:p>
            <a:endParaRPr lang="en-US" sz="2600" dirty="0"/>
          </a:p>
          <a:p>
            <a:endParaRPr lang="en-US" dirty="0"/>
          </a:p>
          <a:p>
            <a:endParaRPr lang="en-US" dirty="0"/>
          </a:p>
        </p:txBody>
      </p:sp>
      <p:pic>
        <p:nvPicPr>
          <p:cNvPr id="2054" name="Picture 6">
            <a:extLst>
              <a:ext uri="{FF2B5EF4-FFF2-40B4-BE49-F238E27FC236}">
                <a16:creationId xmlns:a16="http://schemas.microsoft.com/office/drawing/2014/main" id="{C4461DFF-0519-EF07-449E-1C00AFD21C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12" t="5324" r="4739" b="5324"/>
          <a:stretch/>
        </p:blipFill>
        <p:spPr bwMode="auto">
          <a:xfrm>
            <a:off x="6466114" y="365124"/>
            <a:ext cx="5467739" cy="612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76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9536-8D18-E1FE-6618-F8287ED3BA01}"/>
              </a:ext>
            </a:extLst>
          </p:cNvPr>
          <p:cNvSpPr>
            <a:spLocks noGrp="1"/>
          </p:cNvSpPr>
          <p:nvPr>
            <p:ph type="title"/>
          </p:nvPr>
        </p:nvSpPr>
        <p:spPr>
          <a:xfrm>
            <a:off x="772886" y="505085"/>
            <a:ext cx="4806820" cy="2350082"/>
          </a:xfrm>
        </p:spPr>
        <p:txBody>
          <a:bodyPr>
            <a:normAutofit/>
          </a:bodyPr>
          <a:lstStyle/>
          <a:p>
            <a:pPr>
              <a:lnSpc>
                <a:spcPct val="150000"/>
              </a:lnSpc>
            </a:pPr>
            <a:r>
              <a:rPr lang="en-US" sz="2000" dirty="0">
                <a:ln/>
                <a:solidFill>
                  <a:srgbClr val="873955"/>
                </a:solidFill>
                <a:latin typeface="Arial Black" panose="020B0A04020102020204" pitchFamily="34" charset="0"/>
              </a:rPr>
              <a:t>ARE HORMONE/MEDICAL THERAPIES EFFECTIVE FOR TREATMENT OF ENDOMETRIOSIS-ASSOCIATED INFERTILITY</a:t>
            </a:r>
            <a:r>
              <a:rPr lang="en-US" sz="2000" dirty="0"/>
              <a:t>?</a:t>
            </a:r>
          </a:p>
        </p:txBody>
      </p:sp>
      <p:sp>
        <p:nvSpPr>
          <p:cNvPr id="3" name="Content Placeholder 2">
            <a:extLst>
              <a:ext uri="{FF2B5EF4-FFF2-40B4-BE49-F238E27FC236}">
                <a16:creationId xmlns:a16="http://schemas.microsoft.com/office/drawing/2014/main" id="{E1202E83-5C98-0730-0709-2B502F6A13A6}"/>
              </a:ext>
            </a:extLst>
          </p:cNvPr>
          <p:cNvSpPr>
            <a:spLocks noGrp="1"/>
          </p:cNvSpPr>
          <p:nvPr>
            <p:ph idx="1"/>
          </p:nvPr>
        </p:nvSpPr>
        <p:spPr>
          <a:xfrm>
            <a:off x="559837" y="2803847"/>
            <a:ext cx="5803641" cy="2561349"/>
          </a:xfrm>
        </p:spPr>
        <p:txBody>
          <a:bodyPr>
            <a:normAutofit fontScale="92500" lnSpcReduction="20000"/>
          </a:bodyPr>
          <a:lstStyle/>
          <a:p>
            <a:endParaRPr lang="en-US" sz="2400" dirty="0"/>
          </a:p>
          <a:p>
            <a:pPr>
              <a:lnSpc>
                <a:spcPct val="150000"/>
              </a:lnSpc>
            </a:pPr>
            <a:r>
              <a:rPr lang="en-US" sz="2000" dirty="0"/>
              <a:t>Those women who cannot attempt to or decide not to conceive immediately after surgery may be offered hormone therapy as it does not negatively impact their fertility and improves the immediate outcome of surgery for pain</a:t>
            </a:r>
            <a:r>
              <a:rPr lang="en-US" sz="2400" dirty="0"/>
              <a:t>. </a:t>
            </a:r>
          </a:p>
          <a:p>
            <a:endParaRPr lang="en-US" dirty="0"/>
          </a:p>
          <a:p>
            <a:endParaRPr lang="en-US" dirty="0"/>
          </a:p>
        </p:txBody>
      </p:sp>
      <p:pic>
        <p:nvPicPr>
          <p:cNvPr id="2054" name="Picture 6">
            <a:extLst>
              <a:ext uri="{FF2B5EF4-FFF2-40B4-BE49-F238E27FC236}">
                <a16:creationId xmlns:a16="http://schemas.microsoft.com/office/drawing/2014/main" id="{C4461DFF-0519-EF07-449E-1C00AFD21C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12" t="5324" r="4739" b="5324"/>
          <a:stretch/>
        </p:blipFill>
        <p:spPr bwMode="auto">
          <a:xfrm>
            <a:off x="6466114" y="365124"/>
            <a:ext cx="5467739" cy="612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89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060B-A5B5-1EDF-0027-B3FC84B31B96}"/>
              </a:ext>
            </a:extLst>
          </p:cNvPr>
          <p:cNvSpPr>
            <a:spLocks noGrp="1"/>
          </p:cNvSpPr>
          <p:nvPr>
            <p:ph type="title"/>
          </p:nvPr>
        </p:nvSpPr>
        <p:spPr/>
        <p:txBody>
          <a:bodyPr/>
          <a:lstStyle/>
          <a:p>
            <a:endParaRPr lang="en-US"/>
          </a:p>
        </p:txBody>
      </p:sp>
      <p:pic>
        <p:nvPicPr>
          <p:cNvPr id="5" name="Google Shape;553;p34">
            <a:extLst>
              <a:ext uri="{FF2B5EF4-FFF2-40B4-BE49-F238E27FC236}">
                <a16:creationId xmlns:a16="http://schemas.microsoft.com/office/drawing/2014/main" id="{A4191CEB-DB89-AABE-B8D6-A194992B945A}"/>
              </a:ext>
            </a:extLst>
          </p:cNvPr>
          <p:cNvPicPr preferRelativeResize="0">
            <a:picLocks noGrp="1"/>
          </p:cNvPicPr>
          <p:nvPr>
            <p:ph idx="1"/>
          </p:nvPr>
        </p:nvPicPr>
        <p:blipFill>
          <a:blip r:embed="rId2">
            <a:alphaModFix/>
          </a:blip>
          <a:stretch>
            <a:fillRect/>
          </a:stretch>
        </p:blipFill>
        <p:spPr>
          <a:xfrm>
            <a:off x="5263376" y="445025"/>
            <a:ext cx="6928624" cy="6047850"/>
          </a:xfrm>
          <a:prstGeom prst="rect">
            <a:avLst/>
          </a:prstGeom>
          <a:noFill/>
          <a:ln>
            <a:noFill/>
          </a:ln>
        </p:spPr>
      </p:pic>
      <p:pic>
        <p:nvPicPr>
          <p:cNvPr id="4" name="Google Shape;551;p34">
            <a:extLst>
              <a:ext uri="{FF2B5EF4-FFF2-40B4-BE49-F238E27FC236}">
                <a16:creationId xmlns:a16="http://schemas.microsoft.com/office/drawing/2014/main" id="{46B5D80F-B53A-9070-93F3-3201D2A6C86F}"/>
              </a:ext>
            </a:extLst>
          </p:cNvPr>
          <p:cNvPicPr preferRelativeResize="0"/>
          <p:nvPr/>
        </p:nvPicPr>
        <p:blipFill>
          <a:blip r:embed="rId3">
            <a:alphaModFix/>
          </a:blip>
          <a:stretch>
            <a:fillRect/>
          </a:stretch>
        </p:blipFill>
        <p:spPr>
          <a:xfrm>
            <a:off x="157050" y="445024"/>
            <a:ext cx="5106326" cy="5731937"/>
          </a:xfrm>
          <a:prstGeom prst="rect">
            <a:avLst/>
          </a:prstGeom>
          <a:noFill/>
          <a:ln>
            <a:noFill/>
          </a:ln>
        </p:spPr>
      </p:pic>
      <p:sp>
        <p:nvSpPr>
          <p:cNvPr id="3" name="TextBox 2">
            <a:extLst>
              <a:ext uri="{FF2B5EF4-FFF2-40B4-BE49-F238E27FC236}">
                <a16:creationId xmlns:a16="http://schemas.microsoft.com/office/drawing/2014/main" id="{BDA4173D-6789-3BFD-0306-8D9EC45459C3}"/>
              </a:ext>
            </a:extLst>
          </p:cNvPr>
          <p:cNvSpPr txBox="1"/>
          <p:nvPr/>
        </p:nvSpPr>
        <p:spPr>
          <a:xfrm>
            <a:off x="157051" y="5142016"/>
            <a:ext cx="1854629" cy="954107"/>
          </a:xfrm>
          <a:prstGeom prst="rect">
            <a:avLst/>
          </a:prstGeom>
          <a:noFill/>
        </p:spPr>
        <p:txBody>
          <a:bodyPr wrap="square" rtlCol="0">
            <a:spAutoFit/>
          </a:bodyPr>
          <a:lstStyle/>
          <a:p>
            <a:r>
              <a:rPr lang="en-US" sz="2800" b="1" dirty="0"/>
              <a:t>Umar’s Model</a:t>
            </a:r>
          </a:p>
        </p:txBody>
      </p:sp>
    </p:spTree>
    <p:extLst>
      <p:ext uri="{BB962C8B-B14F-4D97-AF65-F5344CB8AC3E}">
        <p14:creationId xmlns:p14="http://schemas.microsoft.com/office/powerpoint/2010/main" val="2097470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6C652-E442-EC33-4411-D01B879DED0B}"/>
              </a:ext>
            </a:extLst>
          </p:cNvPr>
          <p:cNvSpPr>
            <a:spLocks noGrp="1"/>
          </p:cNvSpPr>
          <p:nvPr>
            <p:ph type="title"/>
          </p:nvPr>
        </p:nvSpPr>
        <p:spPr>
          <a:xfrm>
            <a:off x="838200" y="365125"/>
            <a:ext cx="10515600" cy="1724932"/>
          </a:xfrm>
        </p:spPr>
        <p:txBody>
          <a:bodyPr>
            <a:normAutofit/>
          </a:bodyPr>
          <a:lstStyle/>
          <a:p>
            <a:pPr>
              <a:lnSpc>
                <a:spcPct val="150000"/>
              </a:lnSpc>
            </a:pPr>
            <a:r>
              <a:rPr lang="en-US" sz="2000" dirty="0">
                <a:ln/>
                <a:solidFill>
                  <a:srgbClr val="002060"/>
                </a:solidFill>
                <a:latin typeface="Arial Black" panose="020B0A04020102020204" pitchFamily="34" charset="0"/>
              </a:rPr>
              <a:t>IN WOMEN WITH ENDOMETRIOSIS, IS SURGERY EFFECTIVE TO INCREASE THE CHANCE OF NATURAL PREGNANCY?</a:t>
            </a:r>
          </a:p>
        </p:txBody>
      </p:sp>
      <p:sp>
        <p:nvSpPr>
          <p:cNvPr id="3" name="Content Placeholder 2">
            <a:extLst>
              <a:ext uri="{FF2B5EF4-FFF2-40B4-BE49-F238E27FC236}">
                <a16:creationId xmlns:a16="http://schemas.microsoft.com/office/drawing/2014/main" id="{0838AB9C-3EA2-0E8F-F4B7-AA2B2A7D8FBF}"/>
              </a:ext>
            </a:extLst>
          </p:cNvPr>
          <p:cNvSpPr>
            <a:spLocks noGrp="1"/>
          </p:cNvSpPr>
          <p:nvPr>
            <p:ph idx="1"/>
          </p:nvPr>
        </p:nvSpPr>
        <p:spPr>
          <a:xfrm>
            <a:off x="838200" y="2516088"/>
            <a:ext cx="10515600" cy="3735422"/>
          </a:xfrm>
        </p:spPr>
        <p:txBody>
          <a:bodyPr>
            <a:normAutofit/>
          </a:bodyPr>
          <a:lstStyle/>
          <a:p>
            <a:r>
              <a:rPr lang="en-US" sz="2400" b="1" dirty="0"/>
              <a:t>Operative laparoscopy</a:t>
            </a:r>
            <a:r>
              <a:rPr lang="en-US" sz="2000" dirty="0"/>
              <a:t> could be offered as a treatment option for endometriosis-associated infertility in </a:t>
            </a:r>
            <a:r>
              <a:rPr lang="en-US" sz="2400" b="1" dirty="0" err="1"/>
              <a:t>rASRM</a:t>
            </a:r>
            <a:r>
              <a:rPr lang="en-US" sz="2400" b="1" dirty="0"/>
              <a:t> stage I/II </a:t>
            </a:r>
            <a:r>
              <a:rPr lang="en-US" sz="2000" dirty="0"/>
              <a:t>endometriosis as it improves the rate of ongoing pregnancy. </a:t>
            </a:r>
          </a:p>
          <a:p>
            <a:endParaRPr lang="en-US" sz="2000" dirty="0"/>
          </a:p>
          <a:p>
            <a:r>
              <a:rPr lang="en-US" sz="2000" dirty="0"/>
              <a:t>Clinicians may consider </a:t>
            </a:r>
            <a:r>
              <a:rPr lang="en-US" sz="2400" b="1" dirty="0"/>
              <a:t>operative laparoscopy </a:t>
            </a:r>
            <a:r>
              <a:rPr lang="en-US" sz="2000" dirty="0"/>
              <a:t>for the treatment of </a:t>
            </a:r>
            <a:r>
              <a:rPr lang="en-US" sz="2400" b="1" dirty="0"/>
              <a:t>endometrioma</a:t>
            </a:r>
            <a:r>
              <a:rPr lang="en-US" sz="2000" dirty="0"/>
              <a:t> associated infertility as it may increase their chance of natural pregnancy, although no data from comparative studies exist. </a:t>
            </a:r>
          </a:p>
          <a:p>
            <a:endParaRPr lang="en-US" sz="2000" dirty="0"/>
          </a:p>
          <a:p>
            <a:r>
              <a:rPr lang="en-US" sz="2000" dirty="0"/>
              <a:t>Although </a:t>
            </a:r>
            <a:r>
              <a:rPr lang="en-US" sz="2000" b="1" dirty="0"/>
              <a:t>no compelling evidence </a:t>
            </a:r>
            <a:r>
              <a:rPr lang="en-US" sz="2000" dirty="0"/>
              <a:t>exists that </a:t>
            </a:r>
            <a:r>
              <a:rPr lang="en-US" sz="2000" b="1" dirty="0"/>
              <a:t>operative laparoscopy for Deep Endometriosis improves fertility, operative laparoscopy</a:t>
            </a:r>
            <a:r>
              <a:rPr lang="en-US" sz="2000" dirty="0"/>
              <a:t> may represent a </a:t>
            </a:r>
            <a:r>
              <a:rPr lang="en-US" sz="2400" b="1" dirty="0"/>
              <a:t>treatment option in symptomatic </a:t>
            </a:r>
            <a:r>
              <a:rPr lang="en-US" sz="2000" dirty="0"/>
              <a:t>patients wishing to conceive. </a:t>
            </a:r>
          </a:p>
        </p:txBody>
      </p:sp>
    </p:spTree>
    <p:extLst>
      <p:ext uri="{BB962C8B-B14F-4D97-AF65-F5344CB8AC3E}">
        <p14:creationId xmlns:p14="http://schemas.microsoft.com/office/powerpoint/2010/main" val="59216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AC785B-6298-8ACB-C645-ED52658A55FF}"/>
              </a:ext>
            </a:extLst>
          </p:cNvPr>
          <p:cNvSpPr>
            <a:spLocks noGrp="1"/>
          </p:cNvSpPr>
          <p:nvPr>
            <p:ph idx="1"/>
          </p:nvPr>
        </p:nvSpPr>
        <p:spPr>
          <a:xfrm>
            <a:off x="3946851" y="877074"/>
            <a:ext cx="7865706" cy="5085189"/>
          </a:xfrm>
          <a:solidFill>
            <a:schemeClr val="bg1"/>
          </a:solidFill>
        </p:spPr>
        <p:txBody>
          <a:bodyPr>
            <a:normAutofit fontScale="85000" lnSpcReduction="20000"/>
          </a:bodyPr>
          <a:lstStyle/>
          <a:p>
            <a:pPr marL="0" indent="0">
              <a:lnSpc>
                <a:spcPct val="100000"/>
              </a:lnSpc>
              <a:buNone/>
            </a:pPr>
            <a:endParaRPr lang="en-US" sz="2600" b="1" dirty="0">
              <a:solidFill>
                <a:srgbClr val="002060"/>
              </a:solidFill>
            </a:endParaRPr>
          </a:p>
          <a:p>
            <a:pPr marL="0" indent="0">
              <a:lnSpc>
                <a:spcPct val="100000"/>
              </a:lnSpc>
              <a:buNone/>
            </a:pPr>
            <a:r>
              <a:rPr lang="en-US" sz="2600" b="1" dirty="0">
                <a:solidFill>
                  <a:srgbClr val="002060"/>
                </a:solidFill>
              </a:rPr>
              <a:t>The GDG recommends </a:t>
            </a:r>
            <a:r>
              <a:rPr lang="en-US" sz="2400" dirty="0"/>
              <a:t>that the clinician's </a:t>
            </a:r>
            <a:r>
              <a:rPr lang="en-US" sz="2000" dirty="0"/>
              <a:t>decision to perform surgery should be </a:t>
            </a:r>
            <a:r>
              <a:rPr lang="en-US" sz="2000" b="1" dirty="0"/>
              <a:t>guided by the </a:t>
            </a:r>
          </a:p>
          <a:p>
            <a:pPr marL="514350" indent="-514350">
              <a:lnSpc>
                <a:spcPct val="100000"/>
              </a:lnSpc>
              <a:buFont typeface="+mj-lt"/>
              <a:buAutoNum type="arabicPeriod"/>
            </a:pPr>
            <a:r>
              <a:rPr lang="en-US" sz="2000" b="1" dirty="0"/>
              <a:t>presence or absence of pain symptoms, </a:t>
            </a:r>
          </a:p>
          <a:p>
            <a:pPr marL="514350" indent="-514350">
              <a:lnSpc>
                <a:spcPct val="100000"/>
              </a:lnSpc>
              <a:buFont typeface="+mj-lt"/>
              <a:buAutoNum type="arabicPeriod"/>
            </a:pPr>
            <a:r>
              <a:rPr lang="en-US" sz="2000" b="1" dirty="0"/>
              <a:t>patient age </a:t>
            </a:r>
          </a:p>
          <a:p>
            <a:pPr marL="514350" indent="-514350">
              <a:lnSpc>
                <a:spcPct val="100000"/>
              </a:lnSpc>
              <a:buFont typeface="+mj-lt"/>
              <a:buAutoNum type="arabicPeriod"/>
            </a:pPr>
            <a:r>
              <a:rPr lang="en-US" sz="2000" b="1" dirty="0"/>
              <a:t>preferences</a:t>
            </a:r>
          </a:p>
          <a:p>
            <a:pPr marL="514350" indent="-514350">
              <a:lnSpc>
                <a:spcPct val="100000"/>
              </a:lnSpc>
              <a:buFont typeface="+mj-lt"/>
              <a:buAutoNum type="arabicPeriod"/>
            </a:pPr>
            <a:r>
              <a:rPr lang="en-US" sz="2000" b="1" dirty="0"/>
              <a:t>history of previous surgery</a:t>
            </a:r>
          </a:p>
          <a:p>
            <a:pPr marL="514350" indent="-514350">
              <a:lnSpc>
                <a:spcPct val="100000"/>
              </a:lnSpc>
              <a:buFont typeface="+mj-lt"/>
              <a:buAutoNum type="arabicPeriod"/>
            </a:pPr>
            <a:r>
              <a:rPr lang="en-US" sz="2000" b="1" dirty="0"/>
              <a:t>presence of other infertility factors</a:t>
            </a:r>
          </a:p>
          <a:p>
            <a:pPr marL="514350" indent="-514350">
              <a:lnSpc>
                <a:spcPct val="100000"/>
              </a:lnSpc>
              <a:buFont typeface="+mj-lt"/>
              <a:buAutoNum type="arabicPeriod"/>
            </a:pPr>
            <a:r>
              <a:rPr lang="en-US" sz="2000" b="1" dirty="0"/>
              <a:t> ovarian reserve</a:t>
            </a:r>
          </a:p>
          <a:p>
            <a:pPr marL="514350" indent="-514350">
              <a:lnSpc>
                <a:spcPct val="100000"/>
              </a:lnSpc>
              <a:buFont typeface="+mj-lt"/>
              <a:buAutoNum type="arabicPeriod"/>
            </a:pPr>
            <a:r>
              <a:rPr lang="en-US" sz="2400" b="1" dirty="0"/>
              <a:t>Endometriosis fertility index. </a:t>
            </a:r>
            <a:endParaRPr lang="en-US" sz="2400" dirty="0"/>
          </a:p>
          <a:p>
            <a:pPr marL="0" indent="0">
              <a:lnSpc>
                <a:spcPct val="100000"/>
              </a:lnSpc>
              <a:buNone/>
            </a:pPr>
            <a:r>
              <a:rPr lang="en-US" sz="2000" dirty="0"/>
              <a:t>In patients without a clear indication for ART, the value of surgery for ovarian and deep endometriosis and its effect on natural pregnancy rates should be evaluated.</a:t>
            </a:r>
          </a:p>
          <a:p>
            <a:pPr marL="0" indent="0">
              <a:lnSpc>
                <a:spcPct val="100000"/>
              </a:lnSpc>
              <a:buNone/>
            </a:pPr>
            <a:endParaRPr lang="en-US" sz="2000" dirty="0"/>
          </a:p>
          <a:p>
            <a:pPr marL="0" indent="0">
              <a:lnSpc>
                <a:spcPct val="100000"/>
              </a:lnSpc>
              <a:buNone/>
            </a:pPr>
            <a:r>
              <a:rPr lang="en-US" sz="2000" dirty="0"/>
              <a:t>Such studies should consider patient age, endometrioma bilaterality and size, previous surgeries, adenomyosis and other factors affecting fertility.</a:t>
            </a:r>
          </a:p>
          <a:p>
            <a:pPr marL="0" indent="0">
              <a:lnSpc>
                <a:spcPct val="150000"/>
              </a:lnSpc>
              <a:buNone/>
            </a:pPr>
            <a:endParaRPr lang="en-US" sz="2600" dirty="0"/>
          </a:p>
        </p:txBody>
      </p:sp>
      <p:pic>
        <p:nvPicPr>
          <p:cNvPr id="7" name="Picture 6">
            <a:extLst>
              <a:ext uri="{FF2B5EF4-FFF2-40B4-BE49-F238E27FC236}">
                <a16:creationId xmlns:a16="http://schemas.microsoft.com/office/drawing/2014/main" id="{7174EEA7-178E-1B76-9B62-A204AADF3970}"/>
              </a:ext>
            </a:extLst>
          </p:cNvPr>
          <p:cNvPicPr>
            <a:picLocks noChangeAspect="1"/>
          </p:cNvPicPr>
          <p:nvPr/>
        </p:nvPicPr>
        <p:blipFill rotWithShape="1">
          <a:blip r:embed="rId2">
            <a:extLst>
              <a:ext uri="{28A0092B-C50C-407E-A947-70E740481C1C}">
                <a14:useLocalDpi xmlns:a14="http://schemas.microsoft.com/office/drawing/2010/main" val="0"/>
              </a:ext>
            </a:extLst>
          </a:blip>
          <a:srcRect l="25601" t="14695" r="25012" b="14693"/>
          <a:stretch/>
        </p:blipFill>
        <p:spPr>
          <a:xfrm>
            <a:off x="354561" y="503853"/>
            <a:ext cx="3387012" cy="5673012"/>
          </a:xfrm>
          <a:prstGeom prst="rect">
            <a:avLst/>
          </a:prstGeom>
        </p:spPr>
      </p:pic>
    </p:spTree>
    <p:extLst>
      <p:ext uri="{BB962C8B-B14F-4D97-AF65-F5344CB8AC3E}">
        <p14:creationId xmlns:p14="http://schemas.microsoft.com/office/powerpoint/2010/main" val="99389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D3459-E952-EB07-91DC-557DB2710638}"/>
              </a:ext>
            </a:extLst>
          </p:cNvPr>
          <p:cNvSpPr>
            <a:spLocks noGrp="1"/>
          </p:cNvSpPr>
          <p:nvPr>
            <p:ph type="title"/>
          </p:nvPr>
        </p:nvSpPr>
        <p:spPr/>
        <p:txBody>
          <a:bodyPr>
            <a:normAutofit/>
          </a:bodyPr>
          <a:lstStyle/>
          <a:p>
            <a:r>
              <a:rPr lang="en-US" sz="3600" b="1" dirty="0"/>
              <a:t>Revised classification of endometriosis scoring system</a:t>
            </a:r>
          </a:p>
        </p:txBody>
      </p:sp>
      <p:pic>
        <p:nvPicPr>
          <p:cNvPr id="7" name="Content Placeholder 6" descr="A close up of a document&#10;&#10;Description automatically generated">
            <a:extLst>
              <a:ext uri="{FF2B5EF4-FFF2-40B4-BE49-F238E27FC236}">
                <a16:creationId xmlns:a16="http://schemas.microsoft.com/office/drawing/2014/main" id="{06054CFB-ACA1-0B1E-0B8A-87263FFDF2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rot="16200000">
            <a:off x="3451281" y="-1882723"/>
            <a:ext cx="5399799" cy="1208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434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SRM classification of the disease. | Download Scientific Diagram">
            <a:extLst>
              <a:ext uri="{FF2B5EF4-FFF2-40B4-BE49-F238E27FC236}">
                <a16:creationId xmlns:a16="http://schemas.microsoft.com/office/drawing/2014/main" id="{87AB1641-8EA1-05A2-A6D6-98E810BBDC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3" b="3947"/>
          <a:stretch/>
        </p:blipFill>
        <p:spPr bwMode="auto">
          <a:xfrm>
            <a:off x="2013857" y="79310"/>
            <a:ext cx="8164285" cy="669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755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B1100-3C54-5FA7-8F9E-A9CBFBB313C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0AE55EF-BEBC-12A8-9E5A-4FE9F1BF61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587" y="531628"/>
            <a:ext cx="10515600" cy="6176963"/>
          </a:xfrm>
        </p:spPr>
      </p:pic>
    </p:spTree>
    <p:extLst>
      <p:ext uri="{BB962C8B-B14F-4D97-AF65-F5344CB8AC3E}">
        <p14:creationId xmlns:p14="http://schemas.microsoft.com/office/powerpoint/2010/main" val="873793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94AAE-79AF-9138-EDE9-A5F9A97D5CDE}"/>
              </a:ext>
            </a:extLst>
          </p:cNvPr>
          <p:cNvSpPr>
            <a:spLocks noGrp="1"/>
          </p:cNvSpPr>
          <p:nvPr>
            <p:ph type="title"/>
          </p:nvPr>
        </p:nvSpPr>
        <p:spPr/>
        <p:txBody>
          <a:bodyPr>
            <a:normAutofit/>
          </a:bodyPr>
          <a:lstStyle/>
          <a:p>
            <a:pPr>
              <a:lnSpc>
                <a:spcPct val="150000"/>
              </a:lnSpc>
            </a:pPr>
            <a:r>
              <a:rPr lang="en-US" sz="2000" dirty="0">
                <a:ln/>
                <a:solidFill>
                  <a:srgbClr val="002060"/>
                </a:solidFill>
                <a:latin typeface="Arial Black" panose="020B0A04020102020204" pitchFamily="34" charset="0"/>
              </a:rPr>
              <a:t>IS MEDICALLY ASSISTED REPRODUCTION EFFECTIVE FOR INFERTILITY ASSOCIATED WITH ENDOMETRIOSIS?</a:t>
            </a:r>
          </a:p>
        </p:txBody>
      </p:sp>
      <p:sp>
        <p:nvSpPr>
          <p:cNvPr id="3" name="Content Placeholder 2">
            <a:extLst>
              <a:ext uri="{FF2B5EF4-FFF2-40B4-BE49-F238E27FC236}">
                <a16:creationId xmlns:a16="http://schemas.microsoft.com/office/drawing/2014/main" id="{36FA596A-FF23-37C5-E00D-B7CE873EADA9}"/>
              </a:ext>
            </a:extLst>
          </p:cNvPr>
          <p:cNvSpPr>
            <a:spLocks noGrp="1"/>
          </p:cNvSpPr>
          <p:nvPr>
            <p:ph idx="1"/>
          </p:nvPr>
        </p:nvSpPr>
        <p:spPr>
          <a:xfrm>
            <a:off x="838200" y="2062065"/>
            <a:ext cx="6327710" cy="4068148"/>
          </a:xfrm>
          <a:solidFill>
            <a:schemeClr val="bg1"/>
          </a:solidFill>
        </p:spPr>
        <p:txBody>
          <a:bodyPr>
            <a:normAutofit/>
          </a:bodyPr>
          <a:lstStyle/>
          <a:p>
            <a:pPr algn="just"/>
            <a:endParaRPr lang="en-US" sz="2000" dirty="0"/>
          </a:p>
          <a:p>
            <a:pPr algn="just"/>
            <a:r>
              <a:rPr lang="en-US" sz="2000" dirty="0"/>
              <a:t>In infertile women with </a:t>
            </a:r>
            <a:r>
              <a:rPr lang="en-US" sz="2000" b="1" dirty="0" err="1"/>
              <a:t>rASRM</a:t>
            </a:r>
            <a:r>
              <a:rPr lang="en-US" sz="2000" b="1" dirty="0"/>
              <a:t> stage I/II </a:t>
            </a:r>
            <a:r>
              <a:rPr lang="en-US" sz="2000" dirty="0"/>
              <a:t>endometriosis, clinicians may perform </a:t>
            </a:r>
            <a:r>
              <a:rPr lang="en-US" sz="2000" b="1" dirty="0"/>
              <a:t>intrauterine insemination (IUI) with ovarian stimulation</a:t>
            </a:r>
            <a:r>
              <a:rPr lang="en-US" sz="2000" dirty="0"/>
              <a:t>, instead of expectant management or IUI alone, as it increases pregnancy rates. </a:t>
            </a:r>
          </a:p>
          <a:p>
            <a:endParaRPr lang="en-US" sz="2400" dirty="0"/>
          </a:p>
          <a:p>
            <a:r>
              <a:rPr lang="en-US" sz="2000" dirty="0"/>
              <a:t>Although the value of IUI in infertile women with </a:t>
            </a:r>
            <a:r>
              <a:rPr lang="en-US" sz="2000" dirty="0" err="1"/>
              <a:t>rASRM</a:t>
            </a:r>
            <a:r>
              <a:rPr lang="en-US" sz="2000" dirty="0"/>
              <a:t> </a:t>
            </a:r>
            <a:r>
              <a:rPr lang="en-US" sz="2000" b="1" dirty="0"/>
              <a:t>stage III/IV </a:t>
            </a:r>
            <a:r>
              <a:rPr lang="en-US" sz="2000" dirty="0"/>
              <a:t>endometriosis with tubal patency is uncertain, the use of IUI with ovarian stimulation could be considered. </a:t>
            </a:r>
          </a:p>
        </p:txBody>
      </p:sp>
      <p:pic>
        <p:nvPicPr>
          <p:cNvPr id="5" name="Picture 4">
            <a:extLst>
              <a:ext uri="{FF2B5EF4-FFF2-40B4-BE49-F238E27FC236}">
                <a16:creationId xmlns:a16="http://schemas.microsoft.com/office/drawing/2014/main" id="{1C511A91-6A7C-9B69-DDE7-77B5B35840B4}"/>
              </a:ext>
            </a:extLst>
          </p:cNvPr>
          <p:cNvPicPr>
            <a:picLocks noChangeAspect="1"/>
          </p:cNvPicPr>
          <p:nvPr/>
        </p:nvPicPr>
        <p:blipFill rotWithShape="1">
          <a:blip r:embed="rId2">
            <a:extLst>
              <a:ext uri="{28A0092B-C50C-407E-A947-70E740481C1C}">
                <a14:useLocalDpi xmlns:a14="http://schemas.microsoft.com/office/drawing/2010/main" val="0"/>
              </a:ext>
            </a:extLst>
          </a:blip>
          <a:srcRect l="17653" r="15025"/>
          <a:stretch/>
        </p:blipFill>
        <p:spPr>
          <a:xfrm>
            <a:off x="7352523" y="1077912"/>
            <a:ext cx="4439816" cy="5414963"/>
          </a:xfrm>
          <a:prstGeom prst="rect">
            <a:avLst/>
          </a:prstGeom>
        </p:spPr>
      </p:pic>
    </p:spTree>
    <p:extLst>
      <p:ext uri="{BB962C8B-B14F-4D97-AF65-F5344CB8AC3E}">
        <p14:creationId xmlns:p14="http://schemas.microsoft.com/office/powerpoint/2010/main" val="229986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2BB48F-FCFE-594C-957E-ECB891977173}"/>
              </a:ext>
            </a:extLst>
          </p:cNvPr>
          <p:cNvSpPr>
            <a:spLocks noGrp="1"/>
          </p:cNvSpPr>
          <p:nvPr>
            <p:ph idx="1"/>
          </p:nvPr>
        </p:nvSpPr>
        <p:spPr>
          <a:xfrm>
            <a:off x="838200" y="1175658"/>
            <a:ext cx="10515600" cy="4786604"/>
          </a:xfrm>
        </p:spPr>
        <p:txBody>
          <a:bodyPr>
            <a:normAutofit fontScale="92500" lnSpcReduction="20000"/>
          </a:bodyPr>
          <a:lstStyle/>
          <a:p>
            <a:pPr marL="0" indent="0">
              <a:buNone/>
            </a:pPr>
            <a:r>
              <a:rPr lang="en-US" sz="2400" b="1" dirty="0"/>
              <a:t>ART</a:t>
            </a:r>
            <a:r>
              <a:rPr lang="en-US" sz="2000" dirty="0"/>
              <a:t> can be performed for infertility associated with endometriosis, especially if </a:t>
            </a:r>
          </a:p>
          <a:p>
            <a:pPr marL="457200" indent="-457200">
              <a:buFont typeface="+mj-lt"/>
              <a:buAutoNum type="arabicPeriod"/>
            </a:pPr>
            <a:r>
              <a:rPr lang="en-US" sz="2000" dirty="0"/>
              <a:t>tubal function is compromised</a:t>
            </a:r>
          </a:p>
          <a:p>
            <a:pPr marL="457200" indent="-457200">
              <a:buFont typeface="+mj-lt"/>
              <a:buAutoNum type="arabicPeriod"/>
            </a:pPr>
            <a:r>
              <a:rPr lang="en-US" sz="2000" dirty="0"/>
              <a:t>male factor infertility</a:t>
            </a:r>
          </a:p>
          <a:p>
            <a:pPr marL="457200" indent="-457200">
              <a:buFont typeface="+mj-lt"/>
              <a:buAutoNum type="arabicPeriod"/>
            </a:pPr>
            <a:r>
              <a:rPr lang="en-US" sz="2000" dirty="0"/>
              <a:t>low EFI </a:t>
            </a:r>
          </a:p>
          <a:p>
            <a:pPr marL="457200" indent="-457200">
              <a:buFont typeface="+mj-lt"/>
              <a:buAutoNum type="arabicPeriod"/>
            </a:pPr>
            <a:r>
              <a:rPr lang="en-US" sz="2000" dirty="0"/>
              <a:t>other treatments have failed. </a:t>
            </a:r>
          </a:p>
          <a:p>
            <a:endParaRPr lang="en-US" sz="2000" dirty="0"/>
          </a:p>
          <a:p>
            <a:r>
              <a:rPr lang="en-US" sz="2000" dirty="0"/>
              <a:t>A </a:t>
            </a:r>
            <a:r>
              <a:rPr lang="en-US" sz="2000" b="1" dirty="0"/>
              <a:t>specific protocol </a:t>
            </a:r>
            <a:r>
              <a:rPr lang="en-US" sz="2000" dirty="0"/>
              <a:t>for ART in women with endometriosis cannot be recommended. Both GnRH antagonist and agonist protocols can be offered based on patients’ and physicians’ preferences as no difference in pregnancy or live birth rate has been demonstrated.</a:t>
            </a:r>
          </a:p>
          <a:p>
            <a:endParaRPr lang="en-US" sz="2000" dirty="0"/>
          </a:p>
          <a:p>
            <a:r>
              <a:rPr lang="en-US" sz="2000" dirty="0"/>
              <a:t>Women with endometriosis can be reassured regarding the </a:t>
            </a:r>
            <a:r>
              <a:rPr lang="en-US" sz="2000" b="1" dirty="0"/>
              <a:t>safety of ART </a:t>
            </a:r>
            <a:r>
              <a:rPr lang="en-US" sz="2000" dirty="0"/>
              <a:t>since the recurrence rates are not increased compared to those women not undergoing ART.</a:t>
            </a:r>
          </a:p>
          <a:p>
            <a:pPr marL="0" indent="0">
              <a:buNone/>
            </a:pPr>
            <a:endParaRPr lang="en-US" sz="2000" dirty="0"/>
          </a:p>
          <a:p>
            <a:r>
              <a:rPr lang="en-US" sz="2000" dirty="0"/>
              <a:t>In women with endometrioma, clinicians may use </a:t>
            </a:r>
            <a:r>
              <a:rPr lang="en-US" sz="2000" b="1" dirty="0"/>
              <a:t>antibiotic prophylaxis </a:t>
            </a:r>
            <a:r>
              <a:rPr lang="en-US" sz="2000" dirty="0"/>
              <a:t>at the time of oocyte retrieval, although the risk of ovarian abscess formation following follicle aspiration is low. </a:t>
            </a:r>
          </a:p>
          <a:p>
            <a:endParaRPr lang="en-US" sz="2400" dirty="0"/>
          </a:p>
          <a:p>
            <a:endParaRPr lang="en-US" dirty="0"/>
          </a:p>
        </p:txBody>
      </p:sp>
      <p:sp>
        <p:nvSpPr>
          <p:cNvPr id="2" name="TextBox 1">
            <a:extLst>
              <a:ext uri="{FF2B5EF4-FFF2-40B4-BE49-F238E27FC236}">
                <a16:creationId xmlns:a16="http://schemas.microsoft.com/office/drawing/2014/main" id="{3635359C-D5AA-D14F-F979-D1D51FF60DA8}"/>
              </a:ext>
            </a:extLst>
          </p:cNvPr>
          <p:cNvSpPr txBox="1"/>
          <p:nvPr/>
        </p:nvSpPr>
        <p:spPr>
          <a:xfrm>
            <a:off x="2308860" y="445770"/>
            <a:ext cx="7788992" cy="523220"/>
          </a:xfrm>
          <a:prstGeom prst="rect">
            <a:avLst/>
          </a:prstGeom>
          <a:noFill/>
        </p:spPr>
        <p:txBody>
          <a:bodyPr wrap="none" rtlCol="0">
            <a:spAutoFit/>
          </a:bodyPr>
          <a:lstStyle/>
          <a:p>
            <a:r>
              <a:rPr lang="en-US" sz="2800" b="1" dirty="0"/>
              <a:t>Assisted Reproductive Techniques in Endometriosis</a:t>
            </a:r>
          </a:p>
        </p:txBody>
      </p:sp>
    </p:spTree>
    <p:extLst>
      <p:ext uri="{BB962C8B-B14F-4D97-AF65-F5344CB8AC3E}">
        <p14:creationId xmlns:p14="http://schemas.microsoft.com/office/powerpoint/2010/main" val="163483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E079-E38B-DADE-67DB-42BB900578C8}"/>
              </a:ext>
            </a:extLst>
          </p:cNvPr>
          <p:cNvSpPr>
            <a:spLocks noGrp="1"/>
          </p:cNvSpPr>
          <p:nvPr>
            <p:ph type="title"/>
          </p:nvPr>
        </p:nvSpPr>
        <p:spPr>
          <a:xfrm>
            <a:off x="838200" y="710354"/>
            <a:ext cx="10515600" cy="1325563"/>
          </a:xfrm>
        </p:spPr>
        <p:txBody>
          <a:bodyPr>
            <a:noAutofit/>
          </a:bodyPr>
          <a:lstStyle/>
          <a:p>
            <a:pPr>
              <a:lnSpc>
                <a:spcPct val="150000"/>
              </a:lnSpc>
            </a:pPr>
            <a:r>
              <a:rPr lang="en-US" sz="2000" dirty="0">
                <a:ln/>
                <a:solidFill>
                  <a:srgbClr val="002060"/>
                </a:solidFill>
                <a:latin typeface="Arial Black" panose="020B0A04020102020204" pitchFamily="34" charset="0"/>
              </a:rPr>
              <a:t>ARE SURGICAL THERAPIES EFFECTIVE AS AN ADJUNCT PRIOR TO FOR ENDOMETRIOSIS-ASSOCIATED INFERTILITY?</a:t>
            </a:r>
          </a:p>
        </p:txBody>
      </p:sp>
      <p:sp>
        <p:nvSpPr>
          <p:cNvPr id="3" name="Content Placeholder 2">
            <a:extLst>
              <a:ext uri="{FF2B5EF4-FFF2-40B4-BE49-F238E27FC236}">
                <a16:creationId xmlns:a16="http://schemas.microsoft.com/office/drawing/2014/main" id="{5F4185D9-B9CE-14C0-B4B7-2F1603A451D4}"/>
              </a:ext>
            </a:extLst>
          </p:cNvPr>
          <p:cNvSpPr>
            <a:spLocks noGrp="1"/>
          </p:cNvSpPr>
          <p:nvPr>
            <p:ph idx="1"/>
          </p:nvPr>
        </p:nvSpPr>
        <p:spPr>
          <a:xfrm>
            <a:off x="838200" y="2472613"/>
            <a:ext cx="10515600" cy="3284376"/>
          </a:xfrm>
        </p:spPr>
        <p:txBody>
          <a:bodyPr>
            <a:normAutofit/>
          </a:bodyPr>
          <a:lstStyle/>
          <a:p>
            <a:r>
              <a:rPr lang="en-US" sz="2000" dirty="0"/>
              <a:t>Clinicians are </a:t>
            </a:r>
            <a:r>
              <a:rPr lang="en-US" sz="2000" b="1" dirty="0"/>
              <a:t>not recommended to routinely perform surgery prior to ART </a:t>
            </a:r>
            <a:r>
              <a:rPr lang="en-US" sz="2000" dirty="0"/>
              <a:t>to improve live birth rates in women with </a:t>
            </a:r>
            <a:r>
              <a:rPr lang="en-US" sz="2000" dirty="0" err="1"/>
              <a:t>rASRM</a:t>
            </a:r>
            <a:r>
              <a:rPr lang="en-US" sz="2000" dirty="0"/>
              <a:t> stage I/II endometriosis, as the potential benefits are unclear. </a:t>
            </a:r>
          </a:p>
          <a:p>
            <a:endParaRPr lang="en-US" sz="2000" dirty="0"/>
          </a:p>
          <a:p>
            <a:r>
              <a:rPr lang="en-US" sz="2000" dirty="0"/>
              <a:t>Clinicians are </a:t>
            </a:r>
            <a:r>
              <a:rPr lang="en-US" sz="2000" b="1" dirty="0"/>
              <a:t>not recommended to routinely perform surgery for ovarian endometrioma </a:t>
            </a:r>
            <a:r>
              <a:rPr lang="en-US" sz="2000" dirty="0"/>
              <a:t>prior to ART to improve live birth rates, as the current evidence shows no benefit and surgery is likely to have a negative impact on ovarian reserve. </a:t>
            </a:r>
          </a:p>
          <a:p>
            <a:endParaRPr lang="en-US" sz="2000" dirty="0"/>
          </a:p>
          <a:p>
            <a:r>
              <a:rPr lang="en-US" sz="2000" dirty="0"/>
              <a:t>Surgery for endometrioma prior to ART can be considered to </a:t>
            </a:r>
            <a:r>
              <a:rPr lang="en-US" sz="2000" b="1" dirty="0"/>
              <a:t>improve endometriosis associated pain or accessibility of follicles.</a:t>
            </a:r>
          </a:p>
        </p:txBody>
      </p:sp>
    </p:spTree>
    <p:extLst>
      <p:ext uri="{BB962C8B-B14F-4D97-AF65-F5344CB8AC3E}">
        <p14:creationId xmlns:p14="http://schemas.microsoft.com/office/powerpoint/2010/main" val="21906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7AE0-84DF-0A29-FE0A-A296827D5A30}"/>
              </a:ext>
            </a:extLst>
          </p:cNvPr>
          <p:cNvSpPr>
            <a:spLocks noGrp="1"/>
          </p:cNvSpPr>
          <p:nvPr>
            <p:ph type="title"/>
          </p:nvPr>
        </p:nvSpPr>
        <p:spPr/>
        <p:txBody>
          <a:bodyPr>
            <a:noAutofit/>
          </a:bodyPr>
          <a:lstStyle/>
          <a:p>
            <a:pPr>
              <a:lnSpc>
                <a:spcPct val="150000"/>
              </a:lnSpc>
            </a:pPr>
            <a:r>
              <a:rPr lang="en-US" sz="2000" dirty="0">
                <a:ln/>
                <a:solidFill>
                  <a:srgbClr val="002060"/>
                </a:solidFill>
                <a:latin typeface="Arial Black" panose="020B0A04020102020204" pitchFamily="34" charset="0"/>
              </a:rPr>
              <a:t>WHAT NON-MEDICAL MANAGEMENT STRATEGIES ARE EFFECTIVE FOR INFERTILITY ASSOCIATED WITH ENDOMETRIOSIS ?</a:t>
            </a:r>
            <a:endParaRPr lang="en-US" sz="2000" dirty="0"/>
          </a:p>
        </p:txBody>
      </p:sp>
      <p:pic>
        <p:nvPicPr>
          <p:cNvPr id="5122" name="Picture 2">
            <a:extLst>
              <a:ext uri="{FF2B5EF4-FFF2-40B4-BE49-F238E27FC236}">
                <a16:creationId xmlns:a16="http://schemas.microsoft.com/office/drawing/2014/main" id="{8BB77FCA-B94A-8CC3-4014-3C4E67AD8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388" y="1825625"/>
            <a:ext cx="4853472" cy="425793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13CDB9E1-8930-844D-EB64-9BD284C9E1A0}"/>
              </a:ext>
            </a:extLst>
          </p:cNvPr>
          <p:cNvSpPr txBox="1">
            <a:spLocks/>
          </p:cNvSpPr>
          <p:nvPr/>
        </p:nvSpPr>
        <p:spPr>
          <a:xfrm>
            <a:off x="455643" y="1908109"/>
            <a:ext cx="5898504" cy="42579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r>
              <a:rPr lang="en-US" sz="2000" dirty="0"/>
              <a:t>No clear evidence that any non-medical interventions for women with endometriosis will be of benefit to increase the chance of pregnancy.</a:t>
            </a:r>
          </a:p>
          <a:p>
            <a:endParaRPr lang="en-US" sz="2000" dirty="0"/>
          </a:p>
          <a:p>
            <a:r>
              <a:rPr lang="en-US" sz="2000" dirty="0"/>
              <a:t>Nutrition, Chinese medicine, electrotherapy, acupuncture, physiotherapy,. Exercise, and psychological interventions.</a:t>
            </a:r>
          </a:p>
          <a:p>
            <a:endParaRPr lang="en-US" sz="2000" dirty="0"/>
          </a:p>
          <a:p>
            <a:r>
              <a:rPr lang="en-US" sz="2000" dirty="0"/>
              <a:t>The potential benefits and harms are unclear. </a:t>
            </a:r>
          </a:p>
        </p:txBody>
      </p:sp>
    </p:spTree>
    <p:extLst>
      <p:ext uri="{BB962C8B-B14F-4D97-AF65-F5344CB8AC3E}">
        <p14:creationId xmlns:p14="http://schemas.microsoft.com/office/powerpoint/2010/main" val="395774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2B7DA-3ADF-4F4E-F52F-939EFAC6E2B4}"/>
              </a:ext>
            </a:extLst>
          </p:cNvPr>
          <p:cNvSpPr>
            <a:spLocks noGrp="1"/>
          </p:cNvSpPr>
          <p:nvPr>
            <p:ph type="title"/>
          </p:nvPr>
        </p:nvSpPr>
        <p:spPr>
          <a:xfrm>
            <a:off x="838200" y="2716439"/>
            <a:ext cx="10515600" cy="1325563"/>
          </a:xfrm>
        </p:spPr>
        <p:txBody>
          <a:bodyPr/>
          <a:lstStyle/>
          <a:p>
            <a:pPr algn="ctr"/>
            <a:r>
              <a:rPr lang="en-US" sz="4000" b="1" dirty="0">
                <a:latin typeface="Aptos" panose="020B0004020202020204" pitchFamily="34" charset="0"/>
              </a:rPr>
              <a:t>ENDOMETRIOSIS RECURRANCE </a:t>
            </a:r>
          </a:p>
        </p:txBody>
      </p:sp>
    </p:spTree>
    <p:extLst>
      <p:ext uri="{BB962C8B-B14F-4D97-AF65-F5344CB8AC3E}">
        <p14:creationId xmlns:p14="http://schemas.microsoft.com/office/powerpoint/2010/main" val="1939804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1067-43E1-9F97-47A2-5EC3528C34DE}"/>
              </a:ext>
            </a:extLst>
          </p:cNvPr>
          <p:cNvSpPr>
            <a:spLocks noGrp="1"/>
          </p:cNvSpPr>
          <p:nvPr>
            <p:ph type="title"/>
          </p:nvPr>
        </p:nvSpPr>
        <p:spPr>
          <a:xfrm>
            <a:off x="838200" y="365126"/>
            <a:ext cx="10515600" cy="782539"/>
          </a:xfrm>
        </p:spPr>
        <p:txBody>
          <a:bodyPr/>
          <a:lstStyle/>
          <a:p>
            <a:r>
              <a:rPr lang="en-US" dirty="0">
                <a:solidFill>
                  <a:srgbClr val="00B050"/>
                </a:solidFill>
              </a:rPr>
              <a:t>Learning Objectives </a:t>
            </a:r>
          </a:p>
        </p:txBody>
      </p:sp>
      <p:sp>
        <p:nvSpPr>
          <p:cNvPr id="3" name="Content Placeholder 2">
            <a:extLst>
              <a:ext uri="{FF2B5EF4-FFF2-40B4-BE49-F238E27FC236}">
                <a16:creationId xmlns:a16="http://schemas.microsoft.com/office/drawing/2014/main" id="{B1A1F227-750F-795C-D0D2-091D725D98E1}"/>
              </a:ext>
            </a:extLst>
          </p:cNvPr>
          <p:cNvSpPr>
            <a:spLocks noGrp="1"/>
          </p:cNvSpPr>
          <p:nvPr>
            <p:ph idx="1"/>
          </p:nvPr>
        </p:nvSpPr>
        <p:spPr>
          <a:xfrm>
            <a:off x="838200" y="1231641"/>
            <a:ext cx="10515600" cy="5007234"/>
          </a:xfrm>
        </p:spPr>
        <p:txBody>
          <a:bodyPr>
            <a:normAutofit/>
          </a:bodyPr>
          <a:lstStyle/>
          <a:p>
            <a:r>
              <a:rPr lang="en-US" b="1" dirty="0"/>
              <a:t>At the end of this session the students will be able to: </a:t>
            </a:r>
            <a:endParaRPr lang="en-US" dirty="0"/>
          </a:p>
          <a:p>
            <a:pPr>
              <a:lnSpc>
                <a:spcPct val="150000"/>
              </a:lnSpc>
            </a:pPr>
            <a:r>
              <a:rPr lang="en-US" sz="2400" dirty="0"/>
              <a:t>Describe the normal structure of the uterus and its layers.</a:t>
            </a:r>
          </a:p>
          <a:p>
            <a:pPr>
              <a:lnSpc>
                <a:spcPct val="150000"/>
              </a:lnSpc>
            </a:pPr>
            <a:r>
              <a:rPr lang="en-US" sz="2400" dirty="0"/>
              <a:t>Define endometriosis</a:t>
            </a:r>
          </a:p>
          <a:p>
            <a:pPr>
              <a:lnSpc>
                <a:spcPct val="150000"/>
              </a:lnSpc>
            </a:pPr>
            <a:r>
              <a:rPr lang="en-US" sz="2400" dirty="0"/>
              <a:t>Explain the different theories behind the causes of endometriosis. </a:t>
            </a:r>
          </a:p>
          <a:p>
            <a:pPr>
              <a:lnSpc>
                <a:spcPct val="150000"/>
              </a:lnSpc>
            </a:pPr>
            <a:r>
              <a:rPr lang="en-US" sz="2400" dirty="0"/>
              <a:t>Describe the different clinical presentation of endometriosis.</a:t>
            </a:r>
          </a:p>
          <a:p>
            <a:pPr>
              <a:lnSpc>
                <a:spcPct val="150000"/>
              </a:lnSpc>
            </a:pPr>
            <a:r>
              <a:rPr lang="en-US" sz="2400" dirty="0"/>
              <a:t>Plan the best clinical approach to a patient having endometriosis. </a:t>
            </a:r>
          </a:p>
          <a:p>
            <a:pPr>
              <a:lnSpc>
                <a:spcPct val="150000"/>
              </a:lnSpc>
            </a:pPr>
            <a:r>
              <a:rPr lang="en-US" sz="2400" dirty="0"/>
              <a:t>Educate about endometriosis.</a:t>
            </a:r>
          </a:p>
          <a:p>
            <a:endParaRPr lang="en-US" dirty="0"/>
          </a:p>
        </p:txBody>
      </p:sp>
    </p:spTree>
    <p:extLst>
      <p:ext uri="{BB962C8B-B14F-4D97-AF65-F5344CB8AC3E}">
        <p14:creationId xmlns:p14="http://schemas.microsoft.com/office/powerpoint/2010/main" val="84871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D6841F-A700-F635-9165-EACD0B9DCA44}"/>
              </a:ext>
            </a:extLst>
          </p:cNvPr>
          <p:cNvSpPr>
            <a:spLocks noGrp="1"/>
          </p:cNvSpPr>
          <p:nvPr>
            <p:ph idx="1"/>
          </p:nvPr>
        </p:nvSpPr>
        <p:spPr>
          <a:xfrm>
            <a:off x="587829" y="746448"/>
            <a:ext cx="10982130" cy="5589037"/>
          </a:xfrm>
          <a:ln>
            <a:noFill/>
          </a:ln>
          <a:effectLst/>
          <a:scene3d>
            <a:camera prst="orthographicFront">
              <a:rot lat="0" lon="0" rev="0"/>
            </a:camera>
            <a:lightRig rig="glow" dir="t">
              <a:rot lat="0" lon="0" rev="14100000"/>
            </a:lightRig>
          </a:scene3d>
          <a:sp3d prstMaterial="softEdge">
            <a:bevelT w="127000" prst="artDeco"/>
          </a:sp3d>
        </p:spPr>
        <p:txBody>
          <a:bodyPr>
            <a:normAutofit lnSpcReduction="10000"/>
          </a:bodyPr>
          <a:lstStyle/>
          <a:p>
            <a:pPr marL="0" indent="0"/>
            <a:r>
              <a:rPr lang="en-US" sz="2000" dirty="0"/>
              <a:t>When surgery is indicated in women with an endometrioma, clinicians should perform </a:t>
            </a:r>
            <a:r>
              <a:rPr lang="en-US" sz="2000" dirty="0">
                <a:solidFill>
                  <a:srgbClr val="FF0000"/>
                </a:solidFill>
              </a:rPr>
              <a:t>ovarian cystectomy</a:t>
            </a:r>
            <a:r>
              <a:rPr lang="en-US" sz="2000" dirty="0"/>
              <a:t>, instead of drainage and electrocoagulation, for the secondary prevention of endometriosis-associated dysmenorrhea, dyspareunia, and non menstrual pelvic pain.</a:t>
            </a:r>
          </a:p>
          <a:p>
            <a:pPr marL="0" indent="0">
              <a:buNone/>
            </a:pPr>
            <a:r>
              <a:rPr lang="en-US" sz="2000" dirty="0"/>
              <a:t> </a:t>
            </a:r>
          </a:p>
          <a:p>
            <a:r>
              <a:rPr lang="en-US" sz="2000" dirty="0"/>
              <a:t>However, the risk of </a:t>
            </a:r>
            <a:r>
              <a:rPr lang="en-US" sz="2000" b="1" dirty="0"/>
              <a:t>reduced ovarian reserve </a:t>
            </a:r>
            <a:r>
              <a:rPr lang="en-US" sz="2000" dirty="0"/>
              <a:t>should be taken into account. </a:t>
            </a:r>
          </a:p>
          <a:p>
            <a:endParaRPr lang="en-US" sz="2000" dirty="0"/>
          </a:p>
          <a:p>
            <a:r>
              <a:rPr lang="en-US" sz="2000" dirty="0"/>
              <a:t>Clinicians should consider prescribing the postoperative use of a levonorgestrel releasing </a:t>
            </a:r>
            <a:r>
              <a:rPr lang="en-US" sz="2000" dirty="0">
                <a:solidFill>
                  <a:srgbClr val="0070C0"/>
                </a:solidFill>
              </a:rPr>
              <a:t>intrauterine system (52 mg LNG-IUS) </a:t>
            </a:r>
            <a:r>
              <a:rPr lang="en-US" sz="2000" dirty="0"/>
              <a:t>or a combined hormonal contraceptive for at </a:t>
            </a:r>
            <a:r>
              <a:rPr lang="en-US" sz="2400" b="1" dirty="0">
                <a:solidFill>
                  <a:srgbClr val="0070C0"/>
                </a:solidFill>
              </a:rPr>
              <a:t>least 18–24 months </a:t>
            </a:r>
            <a:r>
              <a:rPr lang="en-US" sz="2000" dirty="0"/>
              <a:t>for the secondary prevention of endometriosis-associated dysmenorrhea.</a:t>
            </a:r>
          </a:p>
          <a:p>
            <a:endParaRPr lang="en-US" sz="2000" dirty="0"/>
          </a:p>
          <a:p>
            <a:r>
              <a:rPr lang="en-US" sz="2000" dirty="0"/>
              <a:t>After surgical management of ovarian endometrioma in women </a:t>
            </a:r>
            <a:r>
              <a:rPr lang="en-US" sz="2000" dirty="0">
                <a:solidFill>
                  <a:srgbClr val="FF0000"/>
                </a:solidFill>
              </a:rPr>
              <a:t>not </a:t>
            </a:r>
            <a:r>
              <a:rPr lang="en-US" sz="2000" dirty="0"/>
              <a:t>immediately </a:t>
            </a:r>
            <a:r>
              <a:rPr lang="en-US" sz="2000" dirty="0">
                <a:solidFill>
                  <a:srgbClr val="FF0000"/>
                </a:solidFill>
              </a:rPr>
              <a:t>seeking conception</a:t>
            </a:r>
            <a:r>
              <a:rPr lang="en-US" sz="2000" dirty="0"/>
              <a:t>, clinicians are </a:t>
            </a:r>
            <a:r>
              <a:rPr lang="en-US" sz="2000" dirty="0">
                <a:solidFill>
                  <a:srgbClr val="0070C0"/>
                </a:solidFill>
              </a:rPr>
              <a:t>recommended to offer long-term hormone treatment </a:t>
            </a:r>
            <a:r>
              <a:rPr lang="en-US" sz="2000" dirty="0"/>
              <a:t>(e.g. combined hormonal contraceptives) for the secondary prevention of endometrioma and endometriosis-associated related symptom recurrence. </a:t>
            </a:r>
          </a:p>
          <a:p>
            <a:pPr marL="0" indent="0">
              <a:buNone/>
            </a:pPr>
            <a:r>
              <a:rPr lang="en-US" sz="2000" dirty="0"/>
              <a:t> </a:t>
            </a:r>
          </a:p>
          <a:p>
            <a:r>
              <a:rPr lang="en-US" sz="2000" dirty="0"/>
              <a:t>Clinicians can perform ART in women with deep endometriosis, as it does not seem to increase endometriosis recurrence per se.</a:t>
            </a:r>
          </a:p>
          <a:p>
            <a:endParaRPr lang="en-US" sz="2000" dirty="0"/>
          </a:p>
        </p:txBody>
      </p:sp>
    </p:spTree>
    <p:extLst>
      <p:ext uri="{BB962C8B-B14F-4D97-AF65-F5344CB8AC3E}">
        <p14:creationId xmlns:p14="http://schemas.microsoft.com/office/powerpoint/2010/main" val="177984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D124339-52E3-738E-A216-3150CD11856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052" r="9052" b="5964"/>
          <a:stretch/>
        </p:blipFill>
        <p:spPr>
          <a:xfrm>
            <a:off x="3023118" y="1211367"/>
            <a:ext cx="5720442" cy="4582951"/>
          </a:xfrm>
        </p:spPr>
      </p:pic>
      <p:sp>
        <p:nvSpPr>
          <p:cNvPr id="8" name="Callout: Double Bent Line 7">
            <a:extLst>
              <a:ext uri="{FF2B5EF4-FFF2-40B4-BE49-F238E27FC236}">
                <a16:creationId xmlns:a16="http://schemas.microsoft.com/office/drawing/2014/main" id="{5915D03C-A934-03DB-ADD4-497D451EFD19}"/>
              </a:ext>
            </a:extLst>
          </p:cNvPr>
          <p:cNvSpPr/>
          <p:nvPr/>
        </p:nvSpPr>
        <p:spPr>
          <a:xfrm>
            <a:off x="322682" y="597161"/>
            <a:ext cx="2476502" cy="5411754"/>
          </a:xfrm>
          <a:prstGeom prst="borderCallout3">
            <a:avLst>
              <a:gd name="adj1" fmla="val -5173"/>
              <a:gd name="adj2" fmla="val 7389"/>
              <a:gd name="adj3" fmla="val -9479"/>
              <a:gd name="adj4" fmla="val 35610"/>
              <a:gd name="adj5" fmla="val -31383"/>
              <a:gd name="adj6" fmla="val 87426"/>
              <a:gd name="adj7" fmla="val 2370"/>
              <a:gd name="adj8" fmla="val 13506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dirty="0">
                <a:ln/>
                <a:solidFill>
                  <a:srgbClr val="002060"/>
                </a:solidFill>
                <a:latin typeface="Arial Black" panose="020B0A04020102020204" pitchFamily="34" charset="0"/>
              </a:rPr>
              <a:t>ANY HORMONE TREATMENT OR SURGERY CAN BE OFFERED TO TREAT </a:t>
            </a:r>
            <a:r>
              <a:rPr lang="en-US" sz="2000" dirty="0">
                <a:ln/>
                <a:solidFill>
                  <a:srgbClr val="FF0000"/>
                </a:solidFill>
                <a:latin typeface="Arial Black" panose="020B0A04020102020204" pitchFamily="34" charset="0"/>
              </a:rPr>
              <a:t>RECURRING PAIN </a:t>
            </a:r>
            <a:r>
              <a:rPr lang="en-US" dirty="0">
                <a:ln/>
                <a:solidFill>
                  <a:srgbClr val="002060"/>
                </a:solidFill>
                <a:latin typeface="Arial Black" panose="020B0A04020102020204" pitchFamily="34" charset="0"/>
              </a:rPr>
              <a:t>SYMPTOMS IN WOMEN WITH ENDOMETRIOSIS</a:t>
            </a:r>
          </a:p>
        </p:txBody>
      </p:sp>
      <p:sp>
        <p:nvSpPr>
          <p:cNvPr id="9" name="Callout: Double Bent Line with No Border 8">
            <a:extLst>
              <a:ext uri="{FF2B5EF4-FFF2-40B4-BE49-F238E27FC236}">
                <a16:creationId xmlns:a16="http://schemas.microsoft.com/office/drawing/2014/main" id="{0924EAFC-75AF-9305-99C2-F5239CE4697E}"/>
              </a:ext>
            </a:extLst>
          </p:cNvPr>
          <p:cNvSpPr/>
          <p:nvPr/>
        </p:nvSpPr>
        <p:spPr>
          <a:xfrm>
            <a:off x="8705455" y="1604865"/>
            <a:ext cx="3088434" cy="3069772"/>
          </a:xfrm>
          <a:prstGeom prst="callout3">
            <a:avLst>
              <a:gd name="adj1" fmla="val 17104"/>
              <a:gd name="adj2" fmla="val 93"/>
              <a:gd name="adj3" fmla="val 18750"/>
              <a:gd name="adj4" fmla="val -16667"/>
              <a:gd name="adj5" fmla="val 19469"/>
              <a:gd name="adj6" fmla="val -25730"/>
              <a:gd name="adj7" fmla="val 61473"/>
              <a:gd name="adj8" fmla="val -30736"/>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dirty="0">
                <a:ln/>
                <a:solidFill>
                  <a:srgbClr val="002060"/>
                </a:solidFill>
                <a:latin typeface="Arial Black" panose="020B0A04020102020204" pitchFamily="34" charset="0"/>
              </a:rPr>
              <a:t>HOW SHOULD PATIENTS WITH RECCURRING ENDOMETRIOSIS OR RECURRING SYMPTOMS BE MANAGED?</a:t>
            </a:r>
            <a:br>
              <a:rPr lang="en-US" dirty="0">
                <a:ln/>
                <a:solidFill>
                  <a:srgbClr val="002060"/>
                </a:solidFill>
                <a:latin typeface="Arial Black" panose="020B0A04020102020204" pitchFamily="34" charset="0"/>
              </a:rPr>
            </a:br>
            <a:r>
              <a:rPr lang="en-US" dirty="0">
                <a:ln/>
                <a:solidFill>
                  <a:srgbClr val="002060"/>
                </a:solidFill>
                <a:latin typeface="Arial Black" panose="020B0A04020102020204" pitchFamily="34" charset="0"/>
              </a:rPr>
              <a:t>IS REPETITIVE SURGERY EFFECTIVE FOR SYMPTOMS ASSOCIATED WITH ENDOMETRIOSIS? </a:t>
            </a:r>
            <a:endParaRPr lang="en-US" sz="1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5523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E39A-D702-9C1E-2ACF-A5E4187F850C}"/>
              </a:ext>
            </a:extLst>
          </p:cNvPr>
          <p:cNvSpPr>
            <a:spLocks noGrp="1"/>
          </p:cNvSpPr>
          <p:nvPr>
            <p:ph type="title"/>
          </p:nvPr>
        </p:nvSpPr>
        <p:spPr>
          <a:xfrm>
            <a:off x="847531" y="1606094"/>
            <a:ext cx="10515600" cy="1325563"/>
          </a:xfrm>
        </p:spPr>
        <p:txBody>
          <a:bodyPr/>
          <a:lstStyle/>
          <a:p>
            <a:pPr algn="ctr"/>
            <a:r>
              <a:rPr lang="en-US" sz="4000" b="1" dirty="0">
                <a:latin typeface="Aptos" panose="020B0004020202020204" pitchFamily="34" charset="0"/>
              </a:rPr>
              <a:t>ENDOMETRIOSIS IN ADOLESCENTS </a:t>
            </a:r>
          </a:p>
        </p:txBody>
      </p:sp>
      <p:pic>
        <p:nvPicPr>
          <p:cNvPr id="4" name="Picture 3">
            <a:extLst>
              <a:ext uri="{FF2B5EF4-FFF2-40B4-BE49-F238E27FC236}">
                <a16:creationId xmlns:a16="http://schemas.microsoft.com/office/drawing/2014/main" id="{DE47AD3B-2C95-7349-CAAE-7EA0631DA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987" y="3048311"/>
            <a:ext cx="5001208" cy="2214154"/>
          </a:xfrm>
          <a:prstGeom prst="rect">
            <a:avLst/>
          </a:prstGeom>
        </p:spPr>
      </p:pic>
    </p:spTree>
    <p:extLst>
      <p:ext uri="{BB962C8B-B14F-4D97-AF65-F5344CB8AC3E}">
        <p14:creationId xmlns:p14="http://schemas.microsoft.com/office/powerpoint/2010/main" val="2584353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CCEE-763B-FFF6-54AE-78058EC01780}"/>
              </a:ext>
            </a:extLst>
          </p:cNvPr>
          <p:cNvSpPr>
            <a:spLocks noGrp="1"/>
          </p:cNvSpPr>
          <p:nvPr>
            <p:ph type="title"/>
          </p:nvPr>
        </p:nvSpPr>
        <p:spPr>
          <a:xfrm>
            <a:off x="838200" y="10560"/>
            <a:ext cx="10515600" cy="1687612"/>
          </a:xfrm>
        </p:spPr>
        <p:txBody>
          <a:bodyPr>
            <a:noAutofit/>
          </a:bodyPr>
          <a:lstStyle/>
          <a:p>
            <a:pPr>
              <a:lnSpc>
                <a:spcPct val="150000"/>
              </a:lnSpc>
            </a:pPr>
            <a:r>
              <a:rPr lang="en-US" sz="1800" dirty="0">
                <a:ln/>
                <a:solidFill>
                  <a:srgbClr val="002060"/>
                </a:solidFill>
                <a:latin typeface="Arial Black" panose="020B0A04020102020204" pitchFamily="34" charset="0"/>
                <a:ea typeface="+mn-ea"/>
                <a:cs typeface="+mn-cs"/>
              </a:rPr>
              <a:t>WHICH DIAGNOSTIC PROCEDURES SHOULD BE APPLIED IN ADOLESCENTS WITH POSSIBLE ENDOMETRIOSIS? </a:t>
            </a:r>
          </a:p>
        </p:txBody>
      </p:sp>
      <p:sp>
        <p:nvSpPr>
          <p:cNvPr id="3" name="Content Placeholder 2">
            <a:extLst>
              <a:ext uri="{FF2B5EF4-FFF2-40B4-BE49-F238E27FC236}">
                <a16:creationId xmlns:a16="http://schemas.microsoft.com/office/drawing/2014/main" id="{33DD3C39-CD88-5977-8B04-8A74B47B7B1A}"/>
              </a:ext>
            </a:extLst>
          </p:cNvPr>
          <p:cNvSpPr>
            <a:spLocks noGrp="1"/>
          </p:cNvSpPr>
          <p:nvPr>
            <p:ph idx="1"/>
          </p:nvPr>
        </p:nvSpPr>
        <p:spPr>
          <a:xfrm>
            <a:off x="606490" y="1698171"/>
            <a:ext cx="5803642" cy="4999511"/>
          </a:xfrm>
        </p:spPr>
        <p:txBody>
          <a:bodyPr>
            <a:normAutofit fontScale="92500" lnSpcReduction="10000"/>
          </a:bodyPr>
          <a:lstStyle/>
          <a:p>
            <a:r>
              <a:rPr lang="en-US" sz="2000" dirty="0"/>
              <a:t>In adolescents, clinicians should take a careful history to identify </a:t>
            </a:r>
            <a:r>
              <a:rPr lang="en-US" sz="2000" b="1" dirty="0"/>
              <a:t>possible risk factors </a:t>
            </a:r>
            <a:r>
              <a:rPr lang="en-US" sz="2000" dirty="0"/>
              <a:t>for endometriosis, such as a </a:t>
            </a:r>
          </a:p>
          <a:p>
            <a:r>
              <a:rPr lang="en-US" sz="2000" dirty="0"/>
              <a:t>positive family history, </a:t>
            </a:r>
          </a:p>
          <a:p>
            <a:r>
              <a:rPr lang="en-US" sz="2000" dirty="0"/>
              <a:t>obstructive genital malformations, </a:t>
            </a:r>
          </a:p>
          <a:p>
            <a:r>
              <a:rPr lang="en-US" sz="2000" dirty="0"/>
              <a:t>early menarche, or</a:t>
            </a:r>
          </a:p>
          <a:p>
            <a:r>
              <a:rPr lang="en-US" sz="2000" dirty="0"/>
              <a:t> short menstrual cycle. </a:t>
            </a:r>
          </a:p>
          <a:p>
            <a:r>
              <a:rPr lang="en-US" sz="2000" dirty="0">
                <a:solidFill>
                  <a:srgbClr val="0070C0"/>
                </a:solidFill>
              </a:rPr>
              <a:t>symptoms as suggestive of the presence of endometriosis:</a:t>
            </a:r>
          </a:p>
          <a:p>
            <a:r>
              <a:rPr lang="en-US" sz="2000" dirty="0"/>
              <a:t>chronic or </a:t>
            </a:r>
            <a:r>
              <a:rPr lang="en-US" sz="2000" dirty="0" err="1"/>
              <a:t>acyclical</a:t>
            </a:r>
            <a:r>
              <a:rPr lang="en-US" sz="2000" dirty="0"/>
              <a:t> pelvic pain </a:t>
            </a:r>
          </a:p>
          <a:p>
            <a:r>
              <a:rPr lang="en-US" sz="2000" dirty="0"/>
              <a:t>nausea,</a:t>
            </a:r>
          </a:p>
          <a:p>
            <a:r>
              <a:rPr lang="en-US" sz="2000" dirty="0"/>
              <a:t>dysmenorrhea</a:t>
            </a:r>
          </a:p>
          <a:p>
            <a:r>
              <a:rPr lang="en-US" sz="2000" dirty="0" err="1"/>
              <a:t>dyschezia</a:t>
            </a:r>
            <a:r>
              <a:rPr lang="en-US" sz="2000" dirty="0"/>
              <a:t>, dysuria, dyspareunia </a:t>
            </a:r>
          </a:p>
          <a:p>
            <a:r>
              <a:rPr lang="en-US" sz="2000" dirty="0"/>
              <a:t>cyclical pelvic pain.</a:t>
            </a:r>
          </a:p>
        </p:txBody>
      </p:sp>
      <p:pic>
        <p:nvPicPr>
          <p:cNvPr id="7176" name="Picture 8">
            <a:extLst>
              <a:ext uri="{FF2B5EF4-FFF2-40B4-BE49-F238E27FC236}">
                <a16:creationId xmlns:a16="http://schemas.microsoft.com/office/drawing/2014/main" id="{562ED86E-530F-6299-563E-2C9BB6A3B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7370" y="1240971"/>
            <a:ext cx="5197929" cy="525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20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2607F-F77F-AE8E-E827-290F2EE8681D}"/>
              </a:ext>
            </a:extLst>
          </p:cNvPr>
          <p:cNvSpPr>
            <a:spLocks noGrp="1"/>
          </p:cNvSpPr>
          <p:nvPr>
            <p:ph idx="1"/>
          </p:nvPr>
        </p:nvSpPr>
        <p:spPr>
          <a:xfrm>
            <a:off x="410547" y="648481"/>
            <a:ext cx="7539135" cy="5295223"/>
          </a:xfrm>
        </p:spPr>
        <p:txBody>
          <a:bodyPr>
            <a:noAutofit/>
          </a:bodyPr>
          <a:lstStyle/>
          <a:p>
            <a:endParaRPr lang="en-US" sz="2000" dirty="0"/>
          </a:p>
          <a:p>
            <a:r>
              <a:rPr lang="en-US" sz="2000" dirty="0"/>
              <a:t>The GDG recommends that </a:t>
            </a:r>
            <a:r>
              <a:rPr lang="en-US" sz="2000" dirty="0">
                <a:solidFill>
                  <a:srgbClr val="0070C0"/>
                </a:solidFill>
              </a:rPr>
              <a:t>before</a:t>
            </a:r>
            <a:r>
              <a:rPr lang="en-US" sz="2000" dirty="0"/>
              <a:t> performing vaginal examination and/or rectal examination in adolescents, the </a:t>
            </a:r>
            <a:r>
              <a:rPr lang="en-US" sz="2000" dirty="0">
                <a:solidFill>
                  <a:srgbClr val="0070C0"/>
                </a:solidFill>
              </a:rPr>
              <a:t>acceptability</a:t>
            </a:r>
            <a:r>
              <a:rPr lang="en-US" sz="2000" dirty="0"/>
              <a:t> should be discussed with the adolescent and her caregiver, taking into consideration the </a:t>
            </a:r>
            <a:r>
              <a:rPr lang="en-US" sz="2000" dirty="0">
                <a:solidFill>
                  <a:srgbClr val="0070C0"/>
                </a:solidFill>
              </a:rPr>
              <a:t>patient’s age </a:t>
            </a:r>
            <a:r>
              <a:rPr lang="en-US" sz="2000" dirty="0"/>
              <a:t>and </a:t>
            </a:r>
            <a:r>
              <a:rPr lang="en-US" sz="2000" dirty="0">
                <a:solidFill>
                  <a:srgbClr val="0070C0"/>
                </a:solidFill>
              </a:rPr>
              <a:t>cultural</a:t>
            </a:r>
            <a:r>
              <a:rPr lang="en-US" sz="2000" dirty="0"/>
              <a:t> background. </a:t>
            </a:r>
          </a:p>
          <a:p>
            <a:endParaRPr lang="en-US" sz="2400" dirty="0"/>
          </a:p>
          <a:p>
            <a:r>
              <a:rPr lang="en-US" sz="2400" b="1" dirty="0"/>
              <a:t>Transvaginal ultrasound </a:t>
            </a:r>
            <a:r>
              <a:rPr lang="en-US" sz="2000" dirty="0"/>
              <a:t>is recommended to be used in adolescents in whom it is appropriate, as it is effective in diagnosing ovarian endometriosis.</a:t>
            </a:r>
          </a:p>
          <a:p>
            <a:endParaRPr lang="en-US" sz="2000" dirty="0"/>
          </a:p>
          <a:p>
            <a:r>
              <a:rPr lang="en-US" sz="2000" dirty="0"/>
              <a:t> If a transvaginal scan is not appropriate, MRI, transabdominal, </a:t>
            </a:r>
            <a:r>
              <a:rPr lang="en-US" sz="2000" dirty="0" err="1"/>
              <a:t>transperineal</a:t>
            </a:r>
            <a:r>
              <a:rPr lang="en-US" sz="2000" dirty="0"/>
              <a:t>, or transrectal scan may be considered. </a:t>
            </a:r>
          </a:p>
          <a:p>
            <a:endParaRPr lang="en-US" sz="2400" dirty="0"/>
          </a:p>
          <a:p>
            <a:r>
              <a:rPr lang="en-US" sz="2000" dirty="0"/>
              <a:t>Serum biomarkers (e.g., CA-125) </a:t>
            </a:r>
            <a:r>
              <a:rPr lang="en-US" sz="2400" b="1" dirty="0"/>
              <a:t>are not recommended </a:t>
            </a:r>
            <a:r>
              <a:rPr lang="en-US" sz="2000" dirty="0"/>
              <a:t>for diagnosing or ruling out endometriosis in adolescents</a:t>
            </a:r>
            <a:r>
              <a:rPr lang="en-US" sz="2400" dirty="0"/>
              <a:t>. </a:t>
            </a:r>
          </a:p>
        </p:txBody>
      </p:sp>
      <p:pic>
        <p:nvPicPr>
          <p:cNvPr id="2" name="Picture 1">
            <a:extLst>
              <a:ext uri="{FF2B5EF4-FFF2-40B4-BE49-F238E27FC236}">
                <a16:creationId xmlns:a16="http://schemas.microsoft.com/office/drawing/2014/main" id="{BA65230C-1562-45FB-57DD-EDD753AB2CD3}"/>
              </a:ext>
            </a:extLst>
          </p:cNvPr>
          <p:cNvPicPr>
            <a:picLocks noChangeAspect="1"/>
          </p:cNvPicPr>
          <p:nvPr/>
        </p:nvPicPr>
        <p:blipFill rotWithShape="1">
          <a:blip r:embed="rId2">
            <a:extLst>
              <a:ext uri="{28A0092B-C50C-407E-A947-70E740481C1C}">
                <a14:useLocalDpi xmlns:a14="http://schemas.microsoft.com/office/drawing/2010/main" val="0"/>
              </a:ext>
            </a:extLst>
          </a:blip>
          <a:srcRect l="25601" t="14695" r="25012" b="14693"/>
          <a:stretch/>
        </p:blipFill>
        <p:spPr>
          <a:xfrm>
            <a:off x="8266920" y="592494"/>
            <a:ext cx="3387012" cy="5673012"/>
          </a:xfrm>
          <a:prstGeom prst="rect">
            <a:avLst/>
          </a:prstGeom>
        </p:spPr>
      </p:pic>
    </p:spTree>
    <p:extLst>
      <p:ext uri="{BB962C8B-B14F-4D97-AF65-F5344CB8AC3E}">
        <p14:creationId xmlns:p14="http://schemas.microsoft.com/office/powerpoint/2010/main" val="2967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5D250-8FC7-22FF-B86D-4A63A974E8CC}"/>
              </a:ext>
            </a:extLst>
          </p:cNvPr>
          <p:cNvSpPr>
            <a:spLocks noGrp="1"/>
          </p:cNvSpPr>
          <p:nvPr>
            <p:ph type="title"/>
          </p:nvPr>
        </p:nvSpPr>
        <p:spPr>
          <a:xfrm>
            <a:off x="838200" y="393118"/>
            <a:ext cx="4713514" cy="2154140"/>
          </a:xfrm>
        </p:spPr>
        <p:txBody>
          <a:bodyPr>
            <a:noAutofit/>
          </a:bodyPr>
          <a:lstStyle/>
          <a:p>
            <a:pPr>
              <a:lnSpc>
                <a:spcPct val="150000"/>
              </a:lnSpc>
            </a:pPr>
            <a:r>
              <a:rPr lang="en-US" sz="1800" dirty="0">
                <a:ln/>
                <a:solidFill>
                  <a:srgbClr val="002060"/>
                </a:solidFill>
                <a:latin typeface="Arial Black" panose="020B0A04020102020204" pitchFamily="34" charset="0"/>
                <a:ea typeface="+mn-ea"/>
                <a:cs typeface="+mn-cs"/>
              </a:rPr>
              <a:t>WHAT IS THE BEST TREATMENT FOR ADOLESCENTS WITH (SUSPECTED) ENDOMETRIOSIS? </a:t>
            </a:r>
          </a:p>
        </p:txBody>
      </p:sp>
      <p:sp>
        <p:nvSpPr>
          <p:cNvPr id="3" name="Content Placeholder 2">
            <a:extLst>
              <a:ext uri="{FF2B5EF4-FFF2-40B4-BE49-F238E27FC236}">
                <a16:creationId xmlns:a16="http://schemas.microsoft.com/office/drawing/2014/main" id="{C1777E93-4E75-19B3-1C18-017ECD776B15}"/>
              </a:ext>
            </a:extLst>
          </p:cNvPr>
          <p:cNvSpPr>
            <a:spLocks noGrp="1"/>
          </p:cNvSpPr>
          <p:nvPr>
            <p:ph idx="1"/>
          </p:nvPr>
        </p:nvSpPr>
        <p:spPr>
          <a:xfrm>
            <a:off x="838200" y="2721368"/>
            <a:ext cx="10321212" cy="3287551"/>
          </a:xfrm>
        </p:spPr>
        <p:txBody>
          <a:bodyPr>
            <a:normAutofit/>
          </a:bodyPr>
          <a:lstStyle/>
          <a:p>
            <a:r>
              <a:rPr lang="en-US" sz="2000" dirty="0"/>
              <a:t>In adolescents with severe dysmenorrhea and/or endometriosis-associated pain, clinicians should prescribe </a:t>
            </a:r>
            <a:r>
              <a:rPr lang="en-US" sz="2400" b="1" dirty="0"/>
              <a:t>hormonal contraceptives or progestogens (systemically or via LNG-IUS</a:t>
            </a:r>
            <a:r>
              <a:rPr lang="en-US" sz="2000" dirty="0"/>
              <a:t>) as </a:t>
            </a:r>
            <a:r>
              <a:rPr lang="en-US" sz="2000" b="1" dirty="0">
                <a:solidFill>
                  <a:srgbClr val="0070C0"/>
                </a:solidFill>
              </a:rPr>
              <a:t>first line hormone </a:t>
            </a:r>
            <a:r>
              <a:rPr lang="en-US" sz="2000" dirty="0"/>
              <a:t>therapy because they may be effective and safe. </a:t>
            </a:r>
          </a:p>
          <a:p>
            <a:endParaRPr lang="en-US" sz="2000" dirty="0"/>
          </a:p>
          <a:p>
            <a:r>
              <a:rPr lang="en-US" sz="2000" dirty="0"/>
              <a:t>However, it is important to note that some progestogens may </a:t>
            </a:r>
            <a:r>
              <a:rPr lang="en-US" sz="2000" b="1" dirty="0"/>
              <a:t>decrease bone mineral density. </a:t>
            </a:r>
          </a:p>
          <a:p>
            <a:endParaRPr lang="en-US" sz="2000" b="1" dirty="0"/>
          </a:p>
          <a:p>
            <a:r>
              <a:rPr lang="en-US" sz="2000" dirty="0"/>
              <a:t>The GDG recommends clinicians consider </a:t>
            </a:r>
            <a:r>
              <a:rPr lang="en-US" sz="2400" b="1" dirty="0">
                <a:solidFill>
                  <a:srgbClr val="0070C0"/>
                </a:solidFill>
              </a:rPr>
              <a:t>NSAIDs</a:t>
            </a:r>
            <a:r>
              <a:rPr lang="en-US" sz="2000" dirty="0">
                <a:solidFill>
                  <a:srgbClr val="0070C0"/>
                </a:solidFill>
              </a:rPr>
              <a:t> </a:t>
            </a:r>
            <a:r>
              <a:rPr lang="en-US" sz="2000" dirty="0"/>
              <a:t>as treatment for endometriosis associated pain in adolescents with (suspected) endometriosis, especially if first line hormone treatment is not an option.</a:t>
            </a:r>
          </a:p>
          <a:p>
            <a:endParaRPr lang="en-US" sz="2000" dirty="0"/>
          </a:p>
          <a:p>
            <a:endParaRPr lang="en-US" sz="2000" dirty="0"/>
          </a:p>
        </p:txBody>
      </p:sp>
      <p:pic>
        <p:nvPicPr>
          <p:cNvPr id="5" name="Picture 4">
            <a:extLst>
              <a:ext uri="{FF2B5EF4-FFF2-40B4-BE49-F238E27FC236}">
                <a16:creationId xmlns:a16="http://schemas.microsoft.com/office/drawing/2014/main" id="{AD8E5325-095B-C7F7-0AE2-A6BCEEF0A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7493" y="365125"/>
            <a:ext cx="4646645" cy="2051504"/>
          </a:xfrm>
          <a:prstGeom prst="rect">
            <a:avLst/>
          </a:prstGeom>
        </p:spPr>
      </p:pic>
    </p:spTree>
    <p:extLst>
      <p:ext uri="{BB962C8B-B14F-4D97-AF65-F5344CB8AC3E}">
        <p14:creationId xmlns:p14="http://schemas.microsoft.com/office/powerpoint/2010/main" val="5772706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D95463-860D-9E7D-4EDA-8542983E5FA5}"/>
              </a:ext>
            </a:extLst>
          </p:cNvPr>
          <p:cNvSpPr>
            <a:spLocks noGrp="1"/>
          </p:cNvSpPr>
          <p:nvPr>
            <p:ph idx="1"/>
          </p:nvPr>
        </p:nvSpPr>
        <p:spPr>
          <a:xfrm>
            <a:off x="494523" y="718455"/>
            <a:ext cx="11113146" cy="1254879"/>
          </a:xfrm>
        </p:spPr>
        <p:txBody>
          <a:bodyPr>
            <a:normAutofit/>
          </a:bodyPr>
          <a:lstStyle/>
          <a:p>
            <a:pPr>
              <a:lnSpc>
                <a:spcPct val="110000"/>
              </a:lnSpc>
            </a:pPr>
            <a:r>
              <a:rPr lang="en-US" sz="2000" dirty="0"/>
              <a:t>In adolescents with suspected endometriosis </a:t>
            </a:r>
            <a:r>
              <a:rPr lang="en-US" sz="2000" b="1" dirty="0"/>
              <a:t>where imaging is negative </a:t>
            </a:r>
            <a:r>
              <a:rPr lang="en-US" sz="2000" dirty="0"/>
              <a:t>and </a:t>
            </a:r>
            <a:r>
              <a:rPr lang="en-US" sz="2000" b="1" dirty="0"/>
              <a:t>medical treatments </a:t>
            </a:r>
            <a:r>
              <a:rPr lang="en-US" sz="2000" dirty="0"/>
              <a:t>(with NSAIDs and/or hormonal contraceptives) have </a:t>
            </a:r>
            <a:r>
              <a:rPr lang="en-US" sz="2000" b="1" dirty="0"/>
              <a:t>not been successful</a:t>
            </a:r>
            <a:r>
              <a:rPr lang="en-US" sz="2000" dirty="0"/>
              <a:t>, </a:t>
            </a:r>
            <a:r>
              <a:rPr lang="en-US" sz="2400" b="1" dirty="0"/>
              <a:t>diagnostic laparoscopy</a:t>
            </a:r>
            <a:r>
              <a:rPr lang="en-US" sz="2000" dirty="0"/>
              <a:t> may be considered. </a:t>
            </a:r>
            <a:endParaRPr lang="en-US" sz="2400" dirty="0"/>
          </a:p>
          <a:p>
            <a:endParaRPr lang="en-US" sz="2000" dirty="0"/>
          </a:p>
        </p:txBody>
      </p:sp>
      <p:pic>
        <p:nvPicPr>
          <p:cNvPr id="9220" name="Picture 4">
            <a:extLst>
              <a:ext uri="{FF2B5EF4-FFF2-40B4-BE49-F238E27FC236}">
                <a16:creationId xmlns:a16="http://schemas.microsoft.com/office/drawing/2014/main" id="{19039B9C-46EF-3C8A-1AFE-2274AF70E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131" y="1922106"/>
            <a:ext cx="5197538" cy="45346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0AE17A-9D1C-9CFA-EC09-2E5687948E78}"/>
              </a:ext>
            </a:extLst>
          </p:cNvPr>
          <p:cNvSpPr txBox="1"/>
          <p:nvPr/>
        </p:nvSpPr>
        <p:spPr>
          <a:xfrm>
            <a:off x="578499" y="1763479"/>
            <a:ext cx="5517501" cy="1631216"/>
          </a:xfrm>
          <a:prstGeom prst="rect">
            <a:avLst/>
          </a:prstGeom>
          <a:noFill/>
        </p:spPr>
        <p:txBody>
          <a:bodyPr wrap="square" rtlCol="0">
            <a:spAutoFit/>
          </a:bodyPr>
          <a:lstStyle/>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a:t>If a laparoscopy is performed, clinicians should consider taking </a:t>
            </a:r>
            <a:r>
              <a:rPr lang="en-US" sz="2000" b="1" dirty="0"/>
              <a:t>biopsies</a:t>
            </a:r>
            <a:r>
              <a:rPr lang="en-US" sz="2000" dirty="0"/>
              <a:t> to confirm the diagnosis histologically, although negative histology does not entirely rule out the disease.</a:t>
            </a:r>
          </a:p>
        </p:txBody>
      </p:sp>
      <p:sp>
        <p:nvSpPr>
          <p:cNvPr id="4" name="TextBox 3">
            <a:extLst>
              <a:ext uri="{FF2B5EF4-FFF2-40B4-BE49-F238E27FC236}">
                <a16:creationId xmlns:a16="http://schemas.microsoft.com/office/drawing/2014/main" id="{2E44C605-A367-BAFA-AF03-A5535707BFBD}"/>
              </a:ext>
            </a:extLst>
          </p:cNvPr>
          <p:cNvSpPr txBox="1"/>
          <p:nvPr/>
        </p:nvSpPr>
        <p:spPr>
          <a:xfrm>
            <a:off x="525623" y="3483425"/>
            <a:ext cx="5604588" cy="2660728"/>
          </a:xfrm>
          <a:prstGeom prst="rect">
            <a:avLst/>
          </a:prstGeom>
          <a:noFill/>
        </p:spPr>
        <p:txBody>
          <a:bodyPr wrap="square" rtlCol="0">
            <a:spAutoFit/>
          </a:bodyPr>
          <a:lstStyle/>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a:t>In adolescents with </a:t>
            </a:r>
            <a:r>
              <a:rPr lang="en-US" sz="2000" dirty="0">
                <a:solidFill>
                  <a:srgbClr val="0070C0"/>
                </a:solidFill>
              </a:rPr>
              <a:t>laparoscopically confirmed </a:t>
            </a:r>
            <a:r>
              <a:rPr lang="en-US" sz="2000" dirty="0"/>
              <a:t>endometriosis and associated pain in whom hormonal contraceptives or progestogen therapy failed, clinicians may consider prescribing </a:t>
            </a:r>
            <a:r>
              <a:rPr lang="en-US" sz="2000" b="1" dirty="0"/>
              <a:t>GnRH agonists for up to 1 year,</a:t>
            </a:r>
            <a:r>
              <a:rPr lang="en-US" sz="2000" dirty="0"/>
              <a:t> as they are effective and safe when combined with </a:t>
            </a:r>
            <a:r>
              <a:rPr lang="en-US" sz="2000" b="1" dirty="0"/>
              <a:t>add-back therapy</a:t>
            </a:r>
            <a:r>
              <a:rPr lang="en-US" sz="2000" dirty="0"/>
              <a:t>. </a:t>
            </a:r>
          </a:p>
          <a:p>
            <a:pPr marL="342900" indent="-342900" algn="just">
              <a:lnSpc>
                <a:spcPct val="150000"/>
              </a:lnSpc>
              <a:buFont typeface="Arial" panose="020B0604020202020204" pitchFamily="34" charset="0"/>
              <a:buChar char="•"/>
            </a:pPr>
            <a:endParaRPr lang="en-US" sz="2000" dirty="0"/>
          </a:p>
        </p:txBody>
      </p:sp>
    </p:spTree>
    <p:extLst>
      <p:ext uri="{BB962C8B-B14F-4D97-AF65-F5344CB8AC3E}">
        <p14:creationId xmlns:p14="http://schemas.microsoft.com/office/powerpoint/2010/main" val="92738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EDBFC6-36D5-5DD1-2DC3-A128BD42CF4F}"/>
              </a:ext>
            </a:extLst>
          </p:cNvPr>
          <p:cNvSpPr>
            <a:spLocks noGrp="1"/>
          </p:cNvSpPr>
          <p:nvPr>
            <p:ph idx="1"/>
          </p:nvPr>
        </p:nvSpPr>
        <p:spPr>
          <a:xfrm>
            <a:off x="6242180" y="765110"/>
            <a:ext cx="5131836" cy="5010539"/>
          </a:xfrm>
          <a:solidFill>
            <a:schemeClr val="accent3">
              <a:lumMod val="20000"/>
              <a:lumOff val="80000"/>
            </a:schemeClr>
          </a:solidFill>
        </p:spPr>
        <p:txBody>
          <a:bodyPr/>
          <a:lstStyle/>
          <a:p>
            <a:endParaRPr lang="en-US" sz="2000" dirty="0"/>
          </a:p>
          <a:p>
            <a:endParaRPr lang="en-US" sz="2000" dirty="0"/>
          </a:p>
          <a:p>
            <a:r>
              <a:rPr lang="en-US" sz="2000" dirty="0"/>
              <a:t>In adolescents with endometriosis, clinicians should consider </a:t>
            </a:r>
            <a:r>
              <a:rPr lang="en-US" sz="2000" b="1" dirty="0"/>
              <a:t>postoperative hormone therapy,</a:t>
            </a:r>
            <a:r>
              <a:rPr lang="en-US" sz="2000" dirty="0"/>
              <a:t> as this may suppress recurrence of symptoms. </a:t>
            </a:r>
          </a:p>
          <a:p>
            <a:endParaRPr lang="en-US" sz="2000" dirty="0"/>
          </a:p>
          <a:p>
            <a:r>
              <a:rPr lang="en-US" sz="2000" dirty="0"/>
              <a:t>The GDG recommends that in young women and adolescents, if </a:t>
            </a:r>
            <a:r>
              <a:rPr lang="en-US" sz="2000" b="1" dirty="0"/>
              <a:t>GnRH agonist treatment </a:t>
            </a:r>
            <a:r>
              <a:rPr lang="en-US" sz="2000" dirty="0"/>
              <a:t>is considered, it should be used only after careful consideration and discussion of </a:t>
            </a:r>
            <a:r>
              <a:rPr lang="en-US" sz="2000" b="1" dirty="0"/>
              <a:t>potential side effects </a:t>
            </a:r>
            <a:r>
              <a:rPr lang="en-US" sz="2000" dirty="0"/>
              <a:t>and potential </a:t>
            </a:r>
            <a:r>
              <a:rPr lang="en-US" sz="2000" b="1" dirty="0"/>
              <a:t>long-term health risks</a:t>
            </a:r>
            <a:r>
              <a:rPr lang="en-US" sz="2000" dirty="0"/>
              <a:t> with a practitioner in a secondary or tertiary care setting.</a:t>
            </a:r>
          </a:p>
          <a:p>
            <a:endParaRPr lang="en-US" sz="2000" dirty="0"/>
          </a:p>
          <a:p>
            <a:endParaRPr lang="en-US" sz="2000" dirty="0"/>
          </a:p>
          <a:p>
            <a:endParaRPr lang="en-US" dirty="0"/>
          </a:p>
        </p:txBody>
      </p:sp>
      <p:pic>
        <p:nvPicPr>
          <p:cNvPr id="5" name="Picture 4">
            <a:extLst>
              <a:ext uri="{FF2B5EF4-FFF2-40B4-BE49-F238E27FC236}">
                <a16:creationId xmlns:a16="http://schemas.microsoft.com/office/drawing/2014/main" id="{B949A83D-93BF-9DDF-D181-9AAA2B36D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37" y="0"/>
            <a:ext cx="5715000" cy="6858000"/>
          </a:xfrm>
          <a:prstGeom prst="rect">
            <a:avLst/>
          </a:prstGeom>
        </p:spPr>
      </p:pic>
    </p:spTree>
    <p:extLst>
      <p:ext uri="{BB962C8B-B14F-4D97-AF65-F5344CB8AC3E}">
        <p14:creationId xmlns:p14="http://schemas.microsoft.com/office/powerpoint/2010/main" val="335684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E5F095-448D-B2B1-CDB4-D45D97FF13B9}"/>
              </a:ext>
            </a:extLst>
          </p:cNvPr>
          <p:cNvSpPr>
            <a:spLocks noGrp="1"/>
          </p:cNvSpPr>
          <p:nvPr>
            <p:ph idx="1"/>
          </p:nvPr>
        </p:nvSpPr>
        <p:spPr>
          <a:xfrm>
            <a:off x="2929812" y="2407296"/>
            <a:ext cx="9106679" cy="4292084"/>
          </a:xfrm>
        </p:spPr>
        <p:txBody>
          <a:bodyPr>
            <a:normAutofit/>
          </a:bodyPr>
          <a:lstStyle/>
          <a:p>
            <a:r>
              <a:rPr lang="en-US" sz="2000" dirty="0"/>
              <a:t>For postmenopausal women with endometriosis-associated pain, clinicians may consider </a:t>
            </a:r>
            <a:r>
              <a:rPr lang="en-US" sz="2000" b="1" dirty="0"/>
              <a:t>aromatase inhibitors as a treatment option </a:t>
            </a:r>
            <a:r>
              <a:rPr lang="en-US" sz="2000" dirty="0"/>
              <a:t>especially if surgery is not feasible. </a:t>
            </a:r>
          </a:p>
          <a:p>
            <a:pPr marL="0" indent="0">
              <a:buNone/>
            </a:pPr>
            <a:endParaRPr lang="en-US" sz="2000" dirty="0"/>
          </a:p>
          <a:p>
            <a:r>
              <a:rPr lang="en-US" sz="2000" dirty="0"/>
              <a:t>Clinicians should be aware that women with endometriosis who have undergone an </a:t>
            </a:r>
            <a:r>
              <a:rPr lang="en-US" sz="2000" b="1" dirty="0"/>
              <a:t>early bilateral </a:t>
            </a:r>
            <a:r>
              <a:rPr lang="en-US" sz="2000" b="1" dirty="0" err="1"/>
              <a:t>salpingo</a:t>
            </a:r>
            <a:r>
              <a:rPr lang="en-US" sz="2000" b="1" dirty="0"/>
              <a:t>-oophorectomy </a:t>
            </a:r>
            <a:r>
              <a:rPr lang="en-US" sz="2000" dirty="0"/>
              <a:t>as part of their treatment have an increased </a:t>
            </a:r>
            <a:r>
              <a:rPr lang="en-US" sz="2000" b="1" dirty="0"/>
              <a:t>risk of diminished bone density, dementia, and cardiovascular disease. </a:t>
            </a:r>
          </a:p>
          <a:p>
            <a:endParaRPr lang="en-US" sz="2000" b="1" dirty="0"/>
          </a:p>
          <a:p>
            <a:r>
              <a:rPr lang="en-US" sz="2000" dirty="0"/>
              <a:t>It is also important to note that women with </a:t>
            </a:r>
            <a:r>
              <a:rPr lang="en-US" sz="2000" b="1" dirty="0"/>
              <a:t>endometriosis have an increased risk of cardiovascular disease</a:t>
            </a:r>
            <a:r>
              <a:rPr lang="en-US" sz="2000" dirty="0"/>
              <a:t>, irrespective of whether they have had an early surgical menopause. </a:t>
            </a:r>
          </a:p>
          <a:p>
            <a:pPr marL="0" indent="0">
              <a:buNone/>
            </a:pPr>
            <a:endParaRPr lang="en-US" sz="2000" dirty="0"/>
          </a:p>
        </p:txBody>
      </p:sp>
      <p:pic>
        <p:nvPicPr>
          <p:cNvPr id="6" name="Picture 2">
            <a:extLst>
              <a:ext uri="{FF2B5EF4-FFF2-40B4-BE49-F238E27FC236}">
                <a16:creationId xmlns:a16="http://schemas.microsoft.com/office/drawing/2014/main" id="{6C4BCC6F-D544-906B-4544-7CEFE9A07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21" y="307909"/>
            <a:ext cx="2513013" cy="6035675"/>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08BE741B-9BC1-9BE5-6064-A4E334CC7E13}"/>
              </a:ext>
            </a:extLst>
          </p:cNvPr>
          <p:cNvSpPr/>
          <p:nvPr/>
        </p:nvSpPr>
        <p:spPr>
          <a:xfrm>
            <a:off x="2712101" y="74641"/>
            <a:ext cx="3763344" cy="2230016"/>
          </a:xfrm>
          <a:prstGeom prst="cloudCallout">
            <a:avLst>
              <a:gd name="adj1" fmla="val -68777"/>
              <a:gd name="adj2" fmla="val 2733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ln/>
                <a:solidFill>
                  <a:srgbClr val="002060"/>
                </a:solidFill>
                <a:latin typeface="Arial Black" panose="020B0A04020102020204" pitchFamily="34" charset="0"/>
                <a:ea typeface="+mn-ea"/>
                <a:cs typeface="+mn-cs"/>
              </a:rPr>
              <a:t>IS ENDOMETRIOSISSTILL ACTIVE AFTER MENOPAUSE? </a:t>
            </a:r>
            <a:endParaRPr lang="en-US" dirty="0"/>
          </a:p>
        </p:txBody>
      </p:sp>
      <p:sp>
        <p:nvSpPr>
          <p:cNvPr id="9" name="TextBox 8">
            <a:extLst>
              <a:ext uri="{FF2B5EF4-FFF2-40B4-BE49-F238E27FC236}">
                <a16:creationId xmlns:a16="http://schemas.microsoft.com/office/drawing/2014/main" id="{B32F426B-077B-7E84-148D-CC0109A0643D}"/>
              </a:ext>
            </a:extLst>
          </p:cNvPr>
          <p:cNvSpPr txBox="1"/>
          <p:nvPr/>
        </p:nvSpPr>
        <p:spPr>
          <a:xfrm>
            <a:off x="6519012" y="886409"/>
            <a:ext cx="5312204" cy="1292662"/>
          </a:xfrm>
          <a:prstGeom prst="rect">
            <a:avLst/>
          </a:prstGeom>
          <a:noFill/>
        </p:spPr>
        <p:txBody>
          <a:bodyPr wrap="square" rtlCol="0">
            <a:spAutoFit/>
          </a:bodyPr>
          <a:lstStyle/>
          <a:p>
            <a:pPr marL="342900" indent="-342900">
              <a:buFont typeface="Arial" panose="020B0604020202020204" pitchFamily="34" charset="0"/>
              <a:buChar char="•"/>
            </a:pPr>
            <a:r>
              <a:rPr lang="en-US" sz="2000" dirty="0"/>
              <a:t>Clinicians should be aware that endometriosis can still be active/symptomatic after menopause</a:t>
            </a:r>
          </a:p>
          <a:p>
            <a:endParaRPr lang="en-US" dirty="0"/>
          </a:p>
        </p:txBody>
      </p:sp>
    </p:spTree>
    <p:extLst>
      <p:ext uri="{BB962C8B-B14F-4D97-AF65-F5344CB8AC3E}">
        <p14:creationId xmlns:p14="http://schemas.microsoft.com/office/powerpoint/2010/main" val="77448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1464D-7DB1-6FC8-D897-7124D09103B8}"/>
              </a:ext>
            </a:extLst>
          </p:cNvPr>
          <p:cNvSpPr>
            <a:spLocks noGrp="1"/>
          </p:cNvSpPr>
          <p:nvPr>
            <p:ph type="title"/>
          </p:nvPr>
        </p:nvSpPr>
        <p:spPr>
          <a:xfrm>
            <a:off x="838200" y="589061"/>
            <a:ext cx="10515600" cy="698564"/>
          </a:xfrm>
        </p:spPr>
        <p:txBody>
          <a:bodyPr>
            <a:normAutofit/>
          </a:bodyPr>
          <a:lstStyle/>
          <a:p>
            <a:pPr algn="ctr"/>
            <a:r>
              <a:rPr lang="en-US" sz="3200" dirty="0">
                <a:ln/>
                <a:solidFill>
                  <a:srgbClr val="0070C0"/>
                </a:solidFill>
                <a:latin typeface="Abadi" panose="020B0604020104020204" pitchFamily="34" charset="0"/>
                <a:ea typeface="+mn-ea"/>
                <a:cs typeface="+mn-cs"/>
              </a:rPr>
              <a:t>ASYMPTOMATIC ENDOMETRIOSIS</a:t>
            </a:r>
          </a:p>
        </p:txBody>
      </p:sp>
      <p:sp>
        <p:nvSpPr>
          <p:cNvPr id="3" name="Content Placeholder 2">
            <a:extLst>
              <a:ext uri="{FF2B5EF4-FFF2-40B4-BE49-F238E27FC236}">
                <a16:creationId xmlns:a16="http://schemas.microsoft.com/office/drawing/2014/main" id="{8A38C136-EDC1-6BEA-810B-C08FE5DB1038}"/>
              </a:ext>
            </a:extLst>
          </p:cNvPr>
          <p:cNvSpPr>
            <a:spLocks noGrp="1"/>
          </p:cNvSpPr>
          <p:nvPr>
            <p:ph idx="1"/>
          </p:nvPr>
        </p:nvSpPr>
        <p:spPr>
          <a:xfrm>
            <a:off x="447869" y="1474237"/>
            <a:ext cx="11308701" cy="5187820"/>
          </a:xfrm>
        </p:spPr>
        <p:txBody>
          <a:bodyPr>
            <a:normAutofit fontScale="92500" lnSpcReduction="10000"/>
          </a:bodyPr>
          <a:lstStyle/>
          <a:p>
            <a:r>
              <a:rPr lang="en-US" sz="2000" dirty="0"/>
              <a:t>Asymptomatic endometriosis is defined as the </a:t>
            </a:r>
            <a:r>
              <a:rPr lang="en-US" sz="2000" b="1" dirty="0"/>
              <a:t>incidental finding of peritoneal, ovarian, or deep endometriosis </a:t>
            </a:r>
            <a:r>
              <a:rPr lang="en-US" sz="2000" dirty="0"/>
              <a:t>without pelvic pain and/or infertility. </a:t>
            </a:r>
          </a:p>
          <a:p>
            <a:endParaRPr lang="en-US" sz="2000" dirty="0"/>
          </a:p>
          <a:p>
            <a:r>
              <a:rPr lang="en-US" sz="2000" dirty="0"/>
              <a:t>The exact prevalence of asymptomatic peritoneal endometriosis is unknown, but the presence of endometriosis has been reported in </a:t>
            </a:r>
            <a:r>
              <a:rPr lang="en-US" sz="2200" b="1" dirty="0"/>
              <a:t>3 to 45% </a:t>
            </a:r>
            <a:r>
              <a:rPr lang="en-US" sz="2000" dirty="0"/>
              <a:t>of women undergoing laparoscopic tubal ligation </a:t>
            </a:r>
            <a:r>
              <a:rPr lang="en-US" sz="2000" dirty="0">
                <a:solidFill>
                  <a:srgbClr val="0070C0"/>
                </a:solidFill>
              </a:rPr>
              <a:t>(</a:t>
            </a:r>
            <a:r>
              <a:rPr lang="en-US" sz="2000" dirty="0" err="1">
                <a:solidFill>
                  <a:srgbClr val="0070C0"/>
                </a:solidFill>
              </a:rPr>
              <a:t>Gylfason</a:t>
            </a:r>
            <a:r>
              <a:rPr lang="en-US" sz="2000" dirty="0">
                <a:solidFill>
                  <a:srgbClr val="0070C0"/>
                </a:solidFill>
              </a:rPr>
              <a:t>, et al., 2010, Rawson, 1991.</a:t>
            </a:r>
          </a:p>
          <a:p>
            <a:r>
              <a:rPr lang="en-US" sz="2000" dirty="0"/>
              <a:t>It is unclear, however, whether these women were entirely asymptomatic.</a:t>
            </a:r>
          </a:p>
          <a:p>
            <a:r>
              <a:rPr lang="en-US" sz="2000" dirty="0" err="1"/>
              <a:t>Gynaecologic</a:t>
            </a:r>
            <a:r>
              <a:rPr lang="en-US" sz="2000" dirty="0"/>
              <a:t> procedures (</a:t>
            </a:r>
            <a:r>
              <a:rPr lang="en-US" sz="2000" dirty="0" err="1"/>
              <a:t>sterilisation</a:t>
            </a:r>
            <a:r>
              <a:rPr lang="en-US" sz="2000" dirty="0"/>
              <a:t>, ovarian drilling for PCOS, appendectomy) and examinations (e.g., fertility work-up or general </a:t>
            </a:r>
            <a:r>
              <a:rPr lang="en-US" sz="2000" dirty="0" err="1"/>
              <a:t>gynaecologic</a:t>
            </a:r>
            <a:r>
              <a:rPr lang="en-US" sz="2000" dirty="0"/>
              <a:t> examinations).</a:t>
            </a:r>
          </a:p>
          <a:p>
            <a:endParaRPr lang="en-US" sz="2000" dirty="0"/>
          </a:p>
          <a:p>
            <a:r>
              <a:rPr lang="en-US" sz="2000" dirty="0"/>
              <a:t>The GDG recommends that clinicians should </a:t>
            </a:r>
            <a:r>
              <a:rPr lang="en-US" sz="2000" b="1" dirty="0"/>
              <a:t>inform and counsel women about any incidental </a:t>
            </a:r>
            <a:r>
              <a:rPr lang="en-US" sz="2000" dirty="0"/>
              <a:t>finding of endometriosis. </a:t>
            </a:r>
          </a:p>
          <a:p>
            <a:endParaRPr lang="en-US" sz="2000" dirty="0"/>
          </a:p>
          <a:p>
            <a:r>
              <a:rPr lang="en-US" sz="2000" dirty="0"/>
              <a:t>The GDG recommends that clinicians </a:t>
            </a:r>
            <a:r>
              <a:rPr lang="en-US" sz="2000" b="1" dirty="0"/>
              <a:t>should not routinely perform surgical excision/ablation </a:t>
            </a:r>
            <a:r>
              <a:rPr lang="en-US" sz="2000" dirty="0"/>
              <a:t>for an incidental finding of asymptomatic endometriosis at the time of surgery. </a:t>
            </a:r>
          </a:p>
          <a:p>
            <a:r>
              <a:rPr lang="en-US" sz="2000" dirty="0"/>
              <a:t>Clinicians </a:t>
            </a:r>
            <a:r>
              <a:rPr lang="en-US" sz="2000" b="1" dirty="0"/>
              <a:t>should not prescribe medical treatment </a:t>
            </a:r>
            <a:r>
              <a:rPr lang="en-US" sz="2000" dirty="0"/>
              <a:t>in women with </a:t>
            </a:r>
            <a:r>
              <a:rPr lang="en-US" sz="2000" b="1" dirty="0"/>
              <a:t>incidental finding </a:t>
            </a:r>
            <a:r>
              <a:rPr lang="en-US" sz="2000" dirty="0"/>
              <a:t>of endometriosis. </a:t>
            </a:r>
          </a:p>
          <a:p>
            <a:endParaRPr lang="en-US" sz="2000" dirty="0"/>
          </a:p>
        </p:txBody>
      </p:sp>
    </p:spTree>
    <p:extLst>
      <p:ext uri="{BB962C8B-B14F-4D97-AF65-F5344CB8AC3E}">
        <p14:creationId xmlns:p14="http://schemas.microsoft.com/office/powerpoint/2010/main" val="24997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D422F-B3B3-3746-396A-1E87337E7FE9}"/>
              </a:ext>
            </a:extLst>
          </p:cNvPr>
          <p:cNvSpPr>
            <a:spLocks noGrp="1"/>
          </p:cNvSpPr>
          <p:nvPr>
            <p:ph type="title"/>
          </p:nvPr>
        </p:nvSpPr>
        <p:spPr>
          <a:xfrm>
            <a:off x="838200" y="365125"/>
            <a:ext cx="10515600" cy="698565"/>
          </a:xfrm>
        </p:spPr>
        <p:txBody>
          <a:bodyPr>
            <a:normAutofit/>
          </a:bodyPr>
          <a:lstStyle/>
          <a:p>
            <a:pPr algn="ctr"/>
            <a:r>
              <a:rPr lang="en-US" sz="3600" b="1" dirty="0">
                <a:solidFill>
                  <a:srgbClr val="0070C0"/>
                </a:solidFill>
                <a:latin typeface="+mn-lt"/>
                <a:ea typeface="+mn-ea"/>
                <a:cs typeface="+mn-cs"/>
              </a:rPr>
              <a:t>The Uterus in anatomical position. </a:t>
            </a:r>
          </a:p>
        </p:txBody>
      </p:sp>
      <p:pic>
        <p:nvPicPr>
          <p:cNvPr id="5" name="Content Placeholder 4">
            <a:extLst>
              <a:ext uri="{FF2B5EF4-FFF2-40B4-BE49-F238E27FC236}">
                <a16:creationId xmlns:a16="http://schemas.microsoft.com/office/drawing/2014/main" id="{D113ACEB-3973-4E8B-A760-27A119C189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2041" y="1411951"/>
            <a:ext cx="7261468" cy="4351338"/>
          </a:xfrm>
        </p:spPr>
      </p:pic>
    </p:spTree>
    <p:extLst>
      <p:ext uri="{BB962C8B-B14F-4D97-AF65-F5344CB8AC3E}">
        <p14:creationId xmlns:p14="http://schemas.microsoft.com/office/powerpoint/2010/main" val="1866704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FA10-C2ED-D57A-D68A-3C28DEDF27C9}"/>
              </a:ext>
            </a:extLst>
          </p:cNvPr>
          <p:cNvSpPr>
            <a:spLocks noGrp="1"/>
          </p:cNvSpPr>
          <p:nvPr>
            <p:ph type="title"/>
          </p:nvPr>
        </p:nvSpPr>
        <p:spPr>
          <a:xfrm>
            <a:off x="838200" y="365126"/>
            <a:ext cx="5413310" cy="885176"/>
          </a:xfrm>
        </p:spPr>
        <p:txBody>
          <a:bodyPr>
            <a:normAutofit fontScale="90000"/>
          </a:bodyPr>
          <a:lstStyle/>
          <a:p>
            <a:pPr algn="ctr">
              <a:lnSpc>
                <a:spcPct val="150000"/>
              </a:lnSpc>
            </a:pPr>
            <a:r>
              <a:rPr lang="en-US" sz="2400" dirty="0">
                <a:ln/>
                <a:solidFill>
                  <a:srgbClr val="C00000"/>
                </a:solidFill>
                <a:latin typeface="Arial Rounded MT Bold" panose="020F0704030504030204" pitchFamily="34" charset="0"/>
                <a:ea typeface="+mn-ea"/>
                <a:cs typeface="+mn-cs"/>
              </a:rPr>
              <a:t>RISK OF CANCER WITH ENDOMETRIOSIS </a:t>
            </a:r>
          </a:p>
        </p:txBody>
      </p:sp>
      <p:sp>
        <p:nvSpPr>
          <p:cNvPr id="3" name="Content Placeholder 2">
            <a:extLst>
              <a:ext uri="{FF2B5EF4-FFF2-40B4-BE49-F238E27FC236}">
                <a16:creationId xmlns:a16="http://schemas.microsoft.com/office/drawing/2014/main" id="{E6FA9C6F-B83F-1893-FF5B-10F8A4589BB5}"/>
              </a:ext>
            </a:extLst>
          </p:cNvPr>
          <p:cNvSpPr>
            <a:spLocks noGrp="1"/>
          </p:cNvSpPr>
          <p:nvPr>
            <p:ph idx="1"/>
          </p:nvPr>
        </p:nvSpPr>
        <p:spPr>
          <a:xfrm>
            <a:off x="838201" y="1530222"/>
            <a:ext cx="4890795" cy="4867538"/>
          </a:xfrm>
        </p:spPr>
        <p:txBody>
          <a:bodyPr>
            <a:normAutofit/>
          </a:bodyPr>
          <a:lstStyle/>
          <a:p>
            <a:pPr algn="just">
              <a:lnSpc>
                <a:spcPct val="150000"/>
              </a:lnSpc>
            </a:pPr>
            <a:r>
              <a:rPr lang="en-US" sz="2000" dirty="0"/>
              <a:t>Clinicians should inform women with endometriosis requesting information on their risk of developing cancer that endometriosis is </a:t>
            </a:r>
            <a:r>
              <a:rPr lang="en-US" sz="2000" dirty="0">
                <a:solidFill>
                  <a:srgbClr val="0070C0"/>
                </a:solidFill>
              </a:rPr>
              <a:t>not associated with a significantly higher risk of cancer overall</a:t>
            </a:r>
            <a:r>
              <a:rPr lang="en-US" sz="2000" dirty="0">
                <a:solidFill>
                  <a:srgbClr val="00B0F0"/>
                </a:solidFill>
              </a:rPr>
              <a:t>. </a:t>
            </a:r>
            <a:r>
              <a:rPr lang="en-US" sz="2000" dirty="0">
                <a:solidFill>
                  <a:srgbClr val="FF0000"/>
                </a:solidFill>
              </a:rPr>
              <a:t>Although endometriosis is associated with a higher risk of ovarian, breast, and thyroid cancers in particular</a:t>
            </a:r>
            <a:r>
              <a:rPr lang="en-US" sz="2000" dirty="0"/>
              <a:t>, the increase in absolute risk compared with women in the general population is </a:t>
            </a:r>
            <a:r>
              <a:rPr lang="en-US" sz="2000" b="1" dirty="0"/>
              <a:t>low</a:t>
            </a:r>
            <a:r>
              <a:rPr lang="en-US" sz="2000" dirty="0"/>
              <a:t>. </a:t>
            </a:r>
          </a:p>
        </p:txBody>
      </p:sp>
      <p:pic>
        <p:nvPicPr>
          <p:cNvPr id="4" name="Picture 3">
            <a:extLst>
              <a:ext uri="{FF2B5EF4-FFF2-40B4-BE49-F238E27FC236}">
                <a16:creationId xmlns:a16="http://schemas.microsoft.com/office/drawing/2014/main" id="{A10BBDFD-77C9-FF03-C724-32BFE52B5C29}"/>
              </a:ext>
            </a:extLst>
          </p:cNvPr>
          <p:cNvPicPr>
            <a:picLocks noChangeAspect="1"/>
          </p:cNvPicPr>
          <p:nvPr/>
        </p:nvPicPr>
        <p:blipFill>
          <a:blip r:embed="rId2"/>
          <a:stretch>
            <a:fillRect/>
          </a:stretch>
        </p:blipFill>
        <p:spPr>
          <a:xfrm>
            <a:off x="6251510" y="681037"/>
            <a:ext cx="5826708" cy="5502117"/>
          </a:xfrm>
          <a:prstGeom prst="rect">
            <a:avLst/>
          </a:prstGeom>
        </p:spPr>
      </p:pic>
    </p:spTree>
    <p:extLst>
      <p:ext uri="{BB962C8B-B14F-4D97-AF65-F5344CB8AC3E}">
        <p14:creationId xmlns:p14="http://schemas.microsoft.com/office/powerpoint/2010/main" val="948914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26C0-E4D4-0011-8832-D385D419708C}"/>
              </a:ext>
            </a:extLst>
          </p:cNvPr>
          <p:cNvSpPr>
            <a:spLocks noGrp="1"/>
          </p:cNvSpPr>
          <p:nvPr>
            <p:ph type="title"/>
          </p:nvPr>
        </p:nvSpPr>
        <p:spPr/>
        <p:txBody>
          <a:bodyPr>
            <a:noAutofit/>
          </a:bodyPr>
          <a:lstStyle/>
          <a:p>
            <a:pPr algn="ctr">
              <a:lnSpc>
                <a:spcPct val="150000"/>
              </a:lnSpc>
            </a:pPr>
            <a:r>
              <a:rPr lang="en-US" sz="2200" dirty="0">
                <a:ln/>
                <a:solidFill>
                  <a:srgbClr val="C00000"/>
                </a:solidFill>
                <a:latin typeface="Arial Rounded MT Bold" panose="020F0704030504030204" pitchFamily="34" charset="0"/>
                <a:ea typeface="+mn-ea"/>
                <a:cs typeface="+mn-cs"/>
              </a:rPr>
              <a:t>WHAT INFORMATION COULD CLINICIANS PROVIDE TO WOMEN WITH ENDOMETRIOSIS REGARDING THEIR RISK OF DEVELOPING CANCER? </a:t>
            </a:r>
          </a:p>
        </p:txBody>
      </p:sp>
      <p:sp>
        <p:nvSpPr>
          <p:cNvPr id="3" name="Content Placeholder 2">
            <a:extLst>
              <a:ext uri="{FF2B5EF4-FFF2-40B4-BE49-F238E27FC236}">
                <a16:creationId xmlns:a16="http://schemas.microsoft.com/office/drawing/2014/main" id="{53323890-4683-6C85-BF76-3DB88353FA20}"/>
              </a:ext>
            </a:extLst>
          </p:cNvPr>
          <p:cNvSpPr>
            <a:spLocks noGrp="1"/>
          </p:cNvSpPr>
          <p:nvPr>
            <p:ph idx="1"/>
          </p:nvPr>
        </p:nvSpPr>
        <p:spPr/>
        <p:txBody>
          <a:bodyPr/>
          <a:lstStyle/>
          <a:p>
            <a:pPr marL="0" indent="0">
              <a:buNone/>
            </a:pPr>
            <a:endParaRPr lang="en-US" dirty="0"/>
          </a:p>
        </p:txBody>
      </p:sp>
      <p:pic>
        <p:nvPicPr>
          <p:cNvPr id="5" name="Picture 4">
            <a:extLst>
              <a:ext uri="{FF2B5EF4-FFF2-40B4-BE49-F238E27FC236}">
                <a16:creationId xmlns:a16="http://schemas.microsoft.com/office/drawing/2014/main" id="{49A25B86-45E0-BBA7-49DC-7CABE1359F30}"/>
              </a:ext>
            </a:extLst>
          </p:cNvPr>
          <p:cNvPicPr>
            <a:picLocks noChangeAspect="1"/>
          </p:cNvPicPr>
          <p:nvPr/>
        </p:nvPicPr>
        <p:blipFill>
          <a:blip r:embed="rId2"/>
          <a:stretch>
            <a:fillRect/>
          </a:stretch>
        </p:blipFill>
        <p:spPr>
          <a:xfrm>
            <a:off x="1363570" y="1825625"/>
            <a:ext cx="9464860" cy="4351337"/>
          </a:xfrm>
          <a:prstGeom prst="rect">
            <a:avLst/>
          </a:prstGeom>
        </p:spPr>
      </p:pic>
    </p:spTree>
    <p:extLst>
      <p:ext uri="{BB962C8B-B14F-4D97-AF65-F5344CB8AC3E}">
        <p14:creationId xmlns:p14="http://schemas.microsoft.com/office/powerpoint/2010/main" val="8588641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6047B-B311-1967-548D-508CB79AD823}"/>
              </a:ext>
            </a:extLst>
          </p:cNvPr>
          <p:cNvSpPr>
            <a:spLocks noGrp="1"/>
          </p:cNvSpPr>
          <p:nvPr>
            <p:ph type="title"/>
          </p:nvPr>
        </p:nvSpPr>
        <p:spPr/>
        <p:txBody>
          <a:bodyPr/>
          <a:lstStyle/>
          <a:p>
            <a:endParaRPr lang="en-US"/>
          </a:p>
        </p:txBody>
      </p:sp>
      <p:pic>
        <p:nvPicPr>
          <p:cNvPr id="5" name="Content Placeholder 4" descr="A diagram of a diagnosis&#10;&#10;Description automatically generated">
            <a:extLst>
              <a:ext uri="{FF2B5EF4-FFF2-40B4-BE49-F238E27FC236}">
                <a16:creationId xmlns:a16="http://schemas.microsoft.com/office/drawing/2014/main" id="{068DC79F-EB6B-CBA8-A8B9-0459926EC7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580" t="2369" r="16256"/>
          <a:stretch/>
        </p:blipFill>
        <p:spPr>
          <a:xfrm>
            <a:off x="22860" y="1"/>
            <a:ext cx="12169140" cy="6858000"/>
          </a:xfrm>
        </p:spPr>
      </p:pic>
    </p:spTree>
    <p:extLst>
      <p:ext uri="{BB962C8B-B14F-4D97-AF65-F5344CB8AC3E}">
        <p14:creationId xmlns:p14="http://schemas.microsoft.com/office/powerpoint/2010/main" val="33376452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0213-E09D-E2EA-9887-985C2582C37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44FE49F-B496-CAF5-F1BF-BEFB03D35E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390" y="365125"/>
            <a:ext cx="11357810" cy="5811838"/>
          </a:xfrm>
        </p:spPr>
      </p:pic>
    </p:spTree>
    <p:extLst>
      <p:ext uri="{BB962C8B-B14F-4D97-AF65-F5344CB8AC3E}">
        <p14:creationId xmlns:p14="http://schemas.microsoft.com/office/powerpoint/2010/main" val="41648938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13DEA-23DC-C277-310B-554036794B5F}"/>
              </a:ext>
            </a:extLst>
          </p:cNvPr>
          <p:cNvSpPr>
            <a:spLocks noGrp="1"/>
          </p:cNvSpPr>
          <p:nvPr>
            <p:ph type="title"/>
          </p:nvPr>
        </p:nvSpPr>
        <p:spPr/>
        <p:txBody>
          <a:bodyPr/>
          <a:lstStyle/>
          <a:p>
            <a:endParaRPr lang="en-US"/>
          </a:p>
        </p:txBody>
      </p:sp>
      <p:pic>
        <p:nvPicPr>
          <p:cNvPr id="5" name="Content Placeholder 4" descr="A screenshot of a document&#10;&#10;Description automatically generated">
            <a:extLst>
              <a:ext uri="{FF2B5EF4-FFF2-40B4-BE49-F238E27FC236}">
                <a16:creationId xmlns:a16="http://schemas.microsoft.com/office/drawing/2014/main" id="{6ABE00ED-7F5D-DF11-6246-8CF29530AD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730" y="182563"/>
            <a:ext cx="11646568" cy="6492874"/>
          </a:xfrm>
          <a:ln>
            <a:noFill/>
          </a:ln>
        </p:spPr>
      </p:pic>
    </p:spTree>
    <p:extLst>
      <p:ext uri="{BB962C8B-B14F-4D97-AF65-F5344CB8AC3E}">
        <p14:creationId xmlns:p14="http://schemas.microsoft.com/office/powerpoint/2010/main" val="18584392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CE816-1CC6-38CB-3E24-3D8D56245594}"/>
              </a:ext>
            </a:extLst>
          </p:cNvPr>
          <p:cNvSpPr>
            <a:spLocks noGrp="1"/>
          </p:cNvSpPr>
          <p:nvPr>
            <p:ph type="title"/>
          </p:nvPr>
        </p:nvSpPr>
        <p:spPr>
          <a:xfrm>
            <a:off x="754225" y="363893"/>
            <a:ext cx="4368282" cy="1325563"/>
          </a:xfrm>
        </p:spPr>
        <p:txBody>
          <a:bodyPr>
            <a:normAutofit/>
          </a:bodyPr>
          <a:lstStyle/>
          <a:p>
            <a:pPr algn="ctr"/>
            <a:r>
              <a:rPr lang="en-US" sz="3200" dirty="0">
                <a:ln/>
                <a:latin typeface="Arial Rounded MT Bold" panose="020F0704030504030204" pitchFamily="34" charset="0"/>
                <a:ea typeface="+mn-ea"/>
                <a:cs typeface="+mn-cs"/>
              </a:rPr>
              <a:t>REFERENCES </a:t>
            </a:r>
          </a:p>
        </p:txBody>
      </p:sp>
      <p:sp>
        <p:nvSpPr>
          <p:cNvPr id="3" name="Content Placeholder 2">
            <a:extLst>
              <a:ext uri="{FF2B5EF4-FFF2-40B4-BE49-F238E27FC236}">
                <a16:creationId xmlns:a16="http://schemas.microsoft.com/office/drawing/2014/main" id="{0404118F-505D-C3BB-05FD-C0D9D6D97D0A}"/>
              </a:ext>
            </a:extLst>
          </p:cNvPr>
          <p:cNvSpPr>
            <a:spLocks noGrp="1"/>
          </p:cNvSpPr>
          <p:nvPr>
            <p:ph idx="1"/>
          </p:nvPr>
        </p:nvSpPr>
        <p:spPr>
          <a:xfrm>
            <a:off x="838200" y="1690688"/>
            <a:ext cx="5040086" cy="4486275"/>
          </a:xfrm>
        </p:spPr>
        <p:txBody>
          <a:bodyPr>
            <a:normAutofit/>
          </a:bodyPr>
          <a:lstStyle/>
          <a:p>
            <a:r>
              <a:rPr lang="en-US" sz="2000" dirty="0">
                <a:latin typeface="Times New Roman" panose="02020603050405020304" pitchFamily="18" charset="0"/>
                <a:cs typeface="Times New Roman" panose="02020603050405020304" pitchFamily="18" charset="0"/>
              </a:rPr>
              <a:t>Gynecology by ten teachers 20th edition page 158-162, (2017)</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Guideline of European Society of Human Reproduction and Embryology (ESHRE), 2022.  Endometriosis Guideline Development Group</a:t>
            </a:r>
          </a:p>
        </p:txBody>
      </p:sp>
      <p:pic>
        <p:nvPicPr>
          <p:cNvPr id="5" name="Picture 4">
            <a:extLst>
              <a:ext uri="{FF2B5EF4-FFF2-40B4-BE49-F238E27FC236}">
                <a16:creationId xmlns:a16="http://schemas.microsoft.com/office/drawing/2014/main" id="{571D625C-BB29-BBFF-3C63-3632CD7E9795}"/>
              </a:ext>
            </a:extLst>
          </p:cNvPr>
          <p:cNvPicPr>
            <a:picLocks noChangeAspect="1"/>
          </p:cNvPicPr>
          <p:nvPr/>
        </p:nvPicPr>
        <p:blipFill>
          <a:blip r:embed="rId2"/>
          <a:stretch>
            <a:fillRect/>
          </a:stretch>
        </p:blipFill>
        <p:spPr>
          <a:xfrm>
            <a:off x="1001489" y="4077176"/>
            <a:ext cx="5257800" cy="2360947"/>
          </a:xfrm>
          <a:prstGeom prst="rect">
            <a:avLst/>
          </a:prstGeom>
          <a:ln>
            <a:noFill/>
          </a:ln>
          <a:effectLst>
            <a:softEdge rad="112500"/>
          </a:effectLst>
        </p:spPr>
      </p:pic>
      <p:pic>
        <p:nvPicPr>
          <p:cNvPr id="7" name="Picture 6">
            <a:extLst>
              <a:ext uri="{FF2B5EF4-FFF2-40B4-BE49-F238E27FC236}">
                <a16:creationId xmlns:a16="http://schemas.microsoft.com/office/drawing/2014/main" id="{6BF5855A-32DE-AECE-F1B3-BF34ACC48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703" y="363893"/>
            <a:ext cx="5130800" cy="6074230"/>
          </a:xfrm>
          <a:prstGeom prst="rect">
            <a:avLst/>
          </a:prstGeom>
          <a:ln>
            <a:noFill/>
          </a:ln>
          <a:effectLst>
            <a:softEdge rad="112500"/>
          </a:effectLst>
        </p:spPr>
      </p:pic>
    </p:spTree>
    <p:extLst>
      <p:ext uri="{BB962C8B-B14F-4D97-AF65-F5344CB8AC3E}">
        <p14:creationId xmlns:p14="http://schemas.microsoft.com/office/powerpoint/2010/main" val="18471988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D67FD-9304-EACC-5BF7-148E6831EC00}"/>
              </a:ext>
            </a:extLst>
          </p:cNvPr>
          <p:cNvSpPr>
            <a:spLocks noGrp="1"/>
          </p:cNvSpPr>
          <p:nvPr>
            <p:ph type="title"/>
          </p:nvPr>
        </p:nvSpPr>
        <p:spPr/>
        <p:txBody>
          <a:bodyPr/>
          <a:lstStyle/>
          <a:p>
            <a:r>
              <a:rPr lang="en" sz="4400" dirty="0">
                <a:solidFill>
                  <a:srgbClr val="3F4156"/>
                </a:solidFill>
                <a:latin typeface="Montserrat Medium"/>
                <a:ea typeface="Montserrat Medium"/>
                <a:cs typeface="Montserrat Medium"/>
                <a:sym typeface="Montserrat Medium"/>
              </a:rPr>
              <a:t>Access to digital library</a:t>
            </a:r>
            <a:endParaRPr lang="en-US" dirty="0"/>
          </a:p>
        </p:txBody>
      </p:sp>
      <p:sp>
        <p:nvSpPr>
          <p:cNvPr id="3" name="Content Placeholder 2">
            <a:extLst>
              <a:ext uri="{FF2B5EF4-FFF2-40B4-BE49-F238E27FC236}">
                <a16:creationId xmlns:a16="http://schemas.microsoft.com/office/drawing/2014/main" id="{4253D6AC-CD34-0886-1B1A-326DF7A4EB64}"/>
              </a:ext>
            </a:extLst>
          </p:cNvPr>
          <p:cNvSpPr>
            <a:spLocks noGrp="1"/>
          </p:cNvSpPr>
          <p:nvPr>
            <p:ph idx="1"/>
          </p:nvPr>
        </p:nvSpPr>
        <p:spPr>
          <a:xfrm>
            <a:off x="200722" y="1825625"/>
            <a:ext cx="11153078" cy="3341687"/>
          </a:xfrm>
        </p:spPr>
        <p:txBody>
          <a:bodyPr/>
          <a:lstStyle/>
          <a:p>
            <a:endParaRPr lang="en-US" dirty="0"/>
          </a:p>
        </p:txBody>
      </p:sp>
      <p:pic>
        <p:nvPicPr>
          <p:cNvPr id="6" name="Google Shape;1207;p66">
            <a:extLst>
              <a:ext uri="{FF2B5EF4-FFF2-40B4-BE49-F238E27FC236}">
                <a16:creationId xmlns:a16="http://schemas.microsoft.com/office/drawing/2014/main" id="{BF5B9270-C155-E1CD-B82D-0445AA99A5DA}"/>
              </a:ext>
            </a:extLst>
          </p:cNvPr>
          <p:cNvPicPr preferRelativeResize="0"/>
          <p:nvPr/>
        </p:nvPicPr>
        <p:blipFill>
          <a:blip r:embed="rId2">
            <a:alphaModFix/>
          </a:blip>
          <a:stretch>
            <a:fillRect/>
          </a:stretch>
        </p:blipFill>
        <p:spPr>
          <a:xfrm>
            <a:off x="1360394" y="1670810"/>
            <a:ext cx="9993406" cy="2502171"/>
          </a:xfrm>
          <a:prstGeom prst="rect">
            <a:avLst/>
          </a:prstGeom>
          <a:noFill/>
          <a:ln>
            <a:noFill/>
          </a:ln>
        </p:spPr>
      </p:pic>
    </p:spTree>
    <p:extLst>
      <p:ext uri="{BB962C8B-B14F-4D97-AF65-F5344CB8AC3E}">
        <p14:creationId xmlns:p14="http://schemas.microsoft.com/office/powerpoint/2010/main" val="29682463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3B352-B67F-B960-EEBF-DF0C69D3C397}"/>
              </a:ext>
            </a:extLst>
          </p:cNvPr>
          <p:cNvSpPr>
            <a:spLocks noGrp="1"/>
          </p:cNvSpPr>
          <p:nvPr>
            <p:ph type="title"/>
          </p:nvPr>
        </p:nvSpPr>
        <p:spPr>
          <a:xfrm>
            <a:off x="838200" y="1960663"/>
            <a:ext cx="10515600" cy="1325563"/>
          </a:xfrm>
        </p:spPr>
        <p:txBody>
          <a:bodyPr>
            <a:normAutofit/>
          </a:bodyPr>
          <a:lstStyle/>
          <a:p>
            <a:pPr algn="ctr"/>
            <a:r>
              <a:rPr lang="en-US" dirty="0">
                <a:ln/>
                <a:solidFill>
                  <a:srgbClr val="FF0000"/>
                </a:solidFill>
                <a:latin typeface="Abadi" panose="020B0604020104020204" pitchFamily="34" charset="0"/>
                <a:ea typeface="+mn-ea"/>
                <a:cs typeface="+mn-cs"/>
              </a:rPr>
              <a:t>Thank you for your attention.</a:t>
            </a:r>
          </a:p>
        </p:txBody>
      </p:sp>
      <p:sp>
        <p:nvSpPr>
          <p:cNvPr id="3" name="Content Placeholder 2">
            <a:extLst>
              <a:ext uri="{FF2B5EF4-FFF2-40B4-BE49-F238E27FC236}">
                <a16:creationId xmlns:a16="http://schemas.microsoft.com/office/drawing/2014/main" id="{7ACD6505-3DBB-C7AE-7690-6076AB90CF37}"/>
              </a:ext>
            </a:extLst>
          </p:cNvPr>
          <p:cNvSpPr>
            <a:spLocks noGrp="1"/>
          </p:cNvSpPr>
          <p:nvPr>
            <p:ph idx="1"/>
          </p:nvPr>
        </p:nvSpPr>
        <p:spPr>
          <a:xfrm>
            <a:off x="838200" y="3374508"/>
            <a:ext cx="10515600" cy="1325563"/>
          </a:xfrm>
        </p:spPr>
        <p:txBody>
          <a:bodyPr/>
          <a:lstStyle/>
          <a:p>
            <a:pPr marL="0" indent="0" algn="ctr">
              <a:buNone/>
            </a:pPr>
            <a:r>
              <a:rPr lang="en-US" sz="4400" dirty="0">
                <a:ln/>
                <a:solidFill>
                  <a:srgbClr val="002060"/>
                </a:solidFill>
                <a:latin typeface="Abadi" panose="020B0604020104020204" pitchFamily="34" charset="0"/>
              </a:rPr>
              <a:t>Any question?</a:t>
            </a:r>
          </a:p>
        </p:txBody>
      </p:sp>
    </p:spTree>
    <p:extLst>
      <p:ext uri="{BB962C8B-B14F-4D97-AF65-F5344CB8AC3E}">
        <p14:creationId xmlns:p14="http://schemas.microsoft.com/office/powerpoint/2010/main" val="4291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A792-9393-3282-BDDC-36E0954B57B3}"/>
              </a:ext>
            </a:extLst>
          </p:cNvPr>
          <p:cNvSpPr>
            <a:spLocks noGrp="1"/>
          </p:cNvSpPr>
          <p:nvPr>
            <p:ph type="title"/>
          </p:nvPr>
        </p:nvSpPr>
        <p:spPr/>
        <p:txBody>
          <a:bodyPr/>
          <a:lstStyle/>
          <a:p>
            <a:pPr algn="ctr"/>
            <a:r>
              <a:rPr lang="en-US" dirty="0">
                <a:solidFill>
                  <a:srgbClr val="002060"/>
                </a:solidFill>
              </a:rPr>
              <a:t>The layers of endometrium </a:t>
            </a:r>
          </a:p>
        </p:txBody>
      </p:sp>
      <p:pic>
        <p:nvPicPr>
          <p:cNvPr id="5" name="Content Placeholder 4">
            <a:extLst>
              <a:ext uri="{FF2B5EF4-FFF2-40B4-BE49-F238E27FC236}">
                <a16:creationId xmlns:a16="http://schemas.microsoft.com/office/drawing/2014/main" id="{5E0E38BE-D4C3-432D-2439-A1F45977C5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6779" y="1825625"/>
            <a:ext cx="10238442" cy="4351338"/>
          </a:xfrm>
        </p:spPr>
      </p:pic>
    </p:spTree>
    <p:extLst>
      <p:ext uri="{BB962C8B-B14F-4D97-AF65-F5344CB8AC3E}">
        <p14:creationId xmlns:p14="http://schemas.microsoft.com/office/powerpoint/2010/main" val="814681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9C6F82-B434-F198-F5AD-28327F176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102" y="914399"/>
            <a:ext cx="5812972" cy="4870579"/>
          </a:xfrm>
          <a:prstGeom prst="rect">
            <a:avLst/>
          </a:prstGeom>
        </p:spPr>
      </p:pic>
      <p:sp>
        <p:nvSpPr>
          <p:cNvPr id="4" name="Text Placeholder 3">
            <a:extLst>
              <a:ext uri="{FF2B5EF4-FFF2-40B4-BE49-F238E27FC236}">
                <a16:creationId xmlns:a16="http://schemas.microsoft.com/office/drawing/2014/main" id="{71EA2E88-DFA5-052D-87D0-E6CF54F64674}"/>
              </a:ext>
            </a:extLst>
          </p:cNvPr>
          <p:cNvSpPr txBox="1">
            <a:spLocks/>
          </p:cNvSpPr>
          <p:nvPr/>
        </p:nvSpPr>
        <p:spPr>
          <a:xfrm>
            <a:off x="6708710" y="1782146"/>
            <a:ext cx="4777274" cy="41334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sz="2000" dirty="0"/>
              <a:t>Endometriosis is defined as a disease characterized by the presence of endometrium-like epithelium and/or stroma outside the endometrium and myometrium, usually with an </a:t>
            </a:r>
            <a:r>
              <a:rPr lang="en-US" sz="2000" dirty="0">
                <a:solidFill>
                  <a:srgbClr val="002060"/>
                </a:solidFill>
              </a:rPr>
              <a:t>associated inflammatory process</a:t>
            </a:r>
          </a:p>
          <a:p>
            <a:pPr marL="0" indent="0" algn="just">
              <a:lnSpc>
                <a:spcPct val="150000"/>
              </a:lnSpc>
              <a:buNone/>
            </a:pPr>
            <a:r>
              <a:rPr lang="en-US" sz="2000" dirty="0">
                <a:solidFill>
                  <a:srgbClr val="002060"/>
                </a:solidFill>
              </a:rPr>
              <a:t>2-10% general population</a:t>
            </a:r>
          </a:p>
          <a:p>
            <a:pPr marL="0" indent="0" algn="just">
              <a:lnSpc>
                <a:spcPct val="150000"/>
              </a:lnSpc>
              <a:buNone/>
            </a:pPr>
            <a:r>
              <a:rPr lang="en-US" sz="2000" dirty="0">
                <a:solidFill>
                  <a:srgbClr val="002060"/>
                </a:solidFill>
              </a:rPr>
              <a:t>50%  </a:t>
            </a:r>
            <a:r>
              <a:rPr lang="en-US" sz="2000">
                <a:solidFill>
                  <a:srgbClr val="002060"/>
                </a:solidFill>
              </a:rPr>
              <a:t>infertile women</a:t>
            </a:r>
            <a:endParaRPr lang="en-US" sz="2000" dirty="0">
              <a:solidFill>
                <a:srgbClr val="002060"/>
              </a:solidFill>
            </a:endParaRPr>
          </a:p>
          <a:p>
            <a:pPr marL="0" indent="0" algn="just">
              <a:lnSpc>
                <a:spcPct val="150000"/>
              </a:lnSpc>
              <a:buNone/>
            </a:pPr>
            <a:endParaRPr lang="en-US" sz="2400" dirty="0">
              <a:solidFill>
                <a:srgbClr val="002060"/>
              </a:solidFill>
            </a:endParaRPr>
          </a:p>
          <a:p>
            <a:pPr>
              <a:lnSpc>
                <a:spcPct val="150000"/>
              </a:lnSpc>
            </a:pPr>
            <a:endParaRPr lang="en-US" sz="2400" dirty="0"/>
          </a:p>
        </p:txBody>
      </p:sp>
      <p:sp>
        <p:nvSpPr>
          <p:cNvPr id="5" name="Title 1">
            <a:extLst>
              <a:ext uri="{FF2B5EF4-FFF2-40B4-BE49-F238E27FC236}">
                <a16:creationId xmlns:a16="http://schemas.microsoft.com/office/drawing/2014/main" id="{54029D16-955C-F0D1-23F5-18FAB0CE9657}"/>
              </a:ext>
            </a:extLst>
          </p:cNvPr>
          <p:cNvSpPr txBox="1">
            <a:spLocks/>
          </p:cNvSpPr>
          <p:nvPr/>
        </p:nvSpPr>
        <p:spPr>
          <a:xfrm>
            <a:off x="7147282" y="1119678"/>
            <a:ext cx="3932237" cy="8024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2">
                    <a:lumMod val="50000"/>
                  </a:schemeClr>
                </a:solidFill>
                <a:latin typeface="Aharoni" panose="02010803020104030203" pitchFamily="2" charset="-79"/>
                <a:cs typeface="Aharoni" panose="02010803020104030203" pitchFamily="2" charset="-79"/>
              </a:rPr>
              <a:t>DEFINITION </a:t>
            </a:r>
          </a:p>
        </p:txBody>
      </p:sp>
      <p:sp>
        <p:nvSpPr>
          <p:cNvPr id="9" name="TextBox 8">
            <a:extLst>
              <a:ext uri="{FF2B5EF4-FFF2-40B4-BE49-F238E27FC236}">
                <a16:creationId xmlns:a16="http://schemas.microsoft.com/office/drawing/2014/main" id="{9C42DA26-407D-5A75-C93B-FBC4A2F3BA2C}"/>
              </a:ext>
            </a:extLst>
          </p:cNvPr>
          <p:cNvSpPr txBox="1"/>
          <p:nvPr/>
        </p:nvSpPr>
        <p:spPr>
          <a:xfrm>
            <a:off x="839788" y="6031468"/>
            <a:ext cx="10926147" cy="338554"/>
          </a:xfrm>
          <a:prstGeom prst="rect">
            <a:avLst/>
          </a:prstGeom>
          <a:noFill/>
        </p:spPr>
        <p:txBody>
          <a:bodyPr wrap="square" rtlCol="0">
            <a:spAutoFit/>
          </a:bodyPr>
          <a:lstStyle/>
          <a:p>
            <a:pPr algn="ctr"/>
            <a:r>
              <a:rPr lang="en-US" sz="1600" dirty="0">
                <a:solidFill>
                  <a:schemeClr val="accent1">
                    <a:lumMod val="75000"/>
                  </a:schemeClr>
                </a:solidFill>
              </a:rPr>
              <a:t>International working group of AAGL ESGE ESHRE and WES, et al., 2021</a:t>
            </a:r>
          </a:p>
        </p:txBody>
      </p:sp>
    </p:spTree>
    <p:extLst>
      <p:ext uri="{BB962C8B-B14F-4D97-AF65-F5344CB8AC3E}">
        <p14:creationId xmlns:p14="http://schemas.microsoft.com/office/powerpoint/2010/main" val="1275621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69ADD4-4298-741C-D2F3-553ABC0CDC9F}"/>
              </a:ext>
            </a:extLst>
          </p:cNvPr>
          <p:cNvPicPr>
            <a:picLocks noChangeAspect="1"/>
          </p:cNvPicPr>
          <p:nvPr/>
        </p:nvPicPr>
        <p:blipFill rotWithShape="1">
          <a:blip r:embed="rId3">
            <a:extLst>
              <a:ext uri="{28A0092B-C50C-407E-A947-70E740481C1C}">
                <a14:useLocalDpi xmlns:a14="http://schemas.microsoft.com/office/drawing/2010/main" val="0"/>
              </a:ext>
            </a:extLst>
          </a:blip>
          <a:srcRect t="29251" b="1"/>
          <a:stretch/>
        </p:blipFill>
        <p:spPr>
          <a:xfrm>
            <a:off x="0" y="1866123"/>
            <a:ext cx="12192000" cy="4851918"/>
          </a:xfrm>
          <a:prstGeom prst="rect">
            <a:avLst/>
          </a:prstGeom>
        </p:spPr>
      </p:pic>
      <p:sp>
        <p:nvSpPr>
          <p:cNvPr id="4" name="TextBox 3">
            <a:extLst>
              <a:ext uri="{FF2B5EF4-FFF2-40B4-BE49-F238E27FC236}">
                <a16:creationId xmlns:a16="http://schemas.microsoft.com/office/drawing/2014/main" id="{D12BA309-FF81-4B6D-11F2-678A27413EDF}"/>
              </a:ext>
            </a:extLst>
          </p:cNvPr>
          <p:cNvSpPr txBox="1"/>
          <p:nvPr/>
        </p:nvSpPr>
        <p:spPr>
          <a:xfrm>
            <a:off x="223933" y="718458"/>
            <a:ext cx="11672595" cy="646331"/>
          </a:xfrm>
          <a:prstGeom prst="rect">
            <a:avLst/>
          </a:prstGeom>
          <a:noFill/>
        </p:spPr>
        <p:txBody>
          <a:bodyPr wrap="square" rtlCol="0">
            <a:spAutoFit/>
          </a:bodyPr>
          <a:lstStyle/>
          <a:p>
            <a:pPr algn="ctr"/>
            <a:r>
              <a:rPr lang="en-US" sz="3600" b="1" dirty="0">
                <a:latin typeface="+mj-lt"/>
                <a:ea typeface="+mj-ea"/>
                <a:cs typeface="+mj-cs"/>
              </a:rPr>
              <a:t>FATE OF THE INFLAMMATORY PROCESS </a:t>
            </a:r>
          </a:p>
        </p:txBody>
      </p:sp>
    </p:spTree>
    <p:extLst>
      <p:ext uri="{BB962C8B-B14F-4D97-AF65-F5344CB8AC3E}">
        <p14:creationId xmlns:p14="http://schemas.microsoft.com/office/powerpoint/2010/main" val="3389846198"/>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2675</TotalTime>
  <Words>3460</Words>
  <Application>Microsoft Macintosh PowerPoint</Application>
  <PresentationFormat>Widescreen</PresentationFormat>
  <Paragraphs>309</Paragraphs>
  <Slides>67</Slides>
  <Notes>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67</vt:i4>
      </vt:variant>
    </vt:vector>
  </HeadingPairs>
  <TitlesOfParts>
    <vt:vector size="82" baseType="lpstr">
      <vt:lpstr>Abadi</vt:lpstr>
      <vt:lpstr>Aharoni</vt:lpstr>
      <vt:lpstr>Aptos</vt:lpstr>
      <vt:lpstr>Arial</vt:lpstr>
      <vt:lpstr>Arial Black</vt:lpstr>
      <vt:lpstr>Arial Rounded MT Bold</vt:lpstr>
      <vt:lpstr>Bahnschrift</vt:lpstr>
      <vt:lpstr>Calibri</vt:lpstr>
      <vt:lpstr>Calibri Light</vt:lpstr>
      <vt:lpstr>Inter Var</vt:lpstr>
      <vt:lpstr>Montserrat Medium</vt:lpstr>
      <vt:lpstr>Righteous</vt:lpstr>
      <vt:lpstr>Times New Roman</vt:lpstr>
      <vt:lpstr>Wingdings</vt:lpstr>
      <vt:lpstr>Office 2013 - 2022 Theme</vt:lpstr>
      <vt:lpstr>Endometriosis </vt:lpstr>
      <vt:lpstr>  </vt:lpstr>
      <vt:lpstr>Sequence of LGIS</vt:lpstr>
      <vt:lpstr>PowerPoint Presentation</vt:lpstr>
      <vt:lpstr>Learning Objectives </vt:lpstr>
      <vt:lpstr>The Uterus in anatomical position. </vt:lpstr>
      <vt:lpstr>The layers of endometrium </vt:lpstr>
      <vt:lpstr>PowerPoint Presentation</vt:lpstr>
      <vt:lpstr>PowerPoint Presentation</vt:lpstr>
      <vt:lpstr>PowerPoint Presentation</vt:lpstr>
      <vt:lpstr>What causes endometriosis?</vt:lpstr>
      <vt:lpstr>What causes endometriosis?</vt:lpstr>
      <vt:lpstr>What causes endometriosis?</vt:lpstr>
      <vt:lpstr>PowerPoint Presentation</vt:lpstr>
      <vt:lpstr>CLINICAL PRESENTATION </vt:lpstr>
      <vt:lpstr>PowerPoint Presentation</vt:lpstr>
      <vt:lpstr>SYMPTOMS PREDICTING THE PRESENCE OF ENDOMETRIOSIS</vt:lpstr>
      <vt:lpstr>Clinicians should consider the diagnosis of endometriosis in individuals presenting with the following cyclical and non-cyclical signs and symptoms</vt:lpstr>
      <vt:lpstr>Diagnostic workup </vt:lpstr>
      <vt:lpstr>Diagnostic workup </vt:lpstr>
      <vt:lpstr>Laparoscopic view  </vt:lpstr>
      <vt:lpstr>PowerPoint Presentation</vt:lpstr>
      <vt:lpstr>DOES DIAGNOSTIC LAPAROSCOPY COMPARED TO EMPIRICAL MEDICAL TREATMENT RESULT IN BETTER SYMPTOM MANAGEMENT IN WOMEN SUSPECTED OF ENDOMETRIOSIS? </vt:lpstr>
      <vt:lpstr>IS LONG TERM MONITORING OF WOMEN WITH ENDOMETRIOSIS BENEFICIAL IN PREVENTING ADVERSE OUTCOMES (RECURRENCE, COMPLICATIONS, MALIGNANCY) ? </vt:lpstr>
      <vt:lpstr>DOES EARLY DIAGNOSIS OF ENDOMETRIOSIS VERSUS LATE DIAGNOSIS LEAD TO BETTER QUALITY OF LIFE? </vt:lpstr>
      <vt:lpstr>ARE ANALGESICS EFFECTIVE FOR SYMPTOMATIC RELIEF OF PAINFUL SYMPTOMS ASSOCIATED WITH ENDOMETRIOSIS ?</vt:lpstr>
      <vt:lpstr>ARE HORMONE THERAPIES EFFECTIVE FOR PAINFUL SYMPTOMS ASSOCIATED WITH ENDOMETRIOSIS? </vt:lpstr>
      <vt:lpstr>Combined hormonal contraceptives.   </vt:lpstr>
      <vt:lpstr>Progestogens (including progestogen-only contraceptives)  and antiprogestogens. </vt:lpstr>
      <vt:lpstr>GnRH agonists</vt:lpstr>
      <vt:lpstr>IS SURGERY EFFECTIVE FOR TREATMENT OF PAIN ASSOCIATED WITH ENDOMETRIOSIS? </vt:lpstr>
      <vt:lpstr>PowerPoint Presentation</vt:lpstr>
      <vt:lpstr>PowerPoint Presentation</vt:lpstr>
      <vt:lpstr>PowerPoint Presentation</vt:lpstr>
      <vt:lpstr>ARE SURGICAL THERAPIES MORE EFFECTIVE THAN MEDICAL THERAPIES FOR WOMEN WITH ENDOMETRIOSIS WITH PAIN SYMPTOMS? </vt:lpstr>
      <vt:lpstr>WHAT NON-MEDICAL MANAGEMENT STRATEGIES ARE EFFECTIVE FOR SYMPTOMS ASSOCIATED WITH ENDOMETRIOSIS (PAIN AND QUALITY OF LIFE)? </vt:lpstr>
      <vt:lpstr>TREATMENT OF ENDOMETRIOSIS ASSOCIATED INFERTILITY </vt:lpstr>
      <vt:lpstr>ARE HORMONE/MEDICAL THERAPIES EFFECTIVE FOR TREATMENT OF ENDOMETRIOSIS-ASSOCIATED INFERTILITY?</vt:lpstr>
      <vt:lpstr>ARE HORMONE/MEDICAL THERAPIES EFFECTIVE FOR TREATMENT OF ENDOMETRIOSIS-ASSOCIATED INFERTILITY?</vt:lpstr>
      <vt:lpstr>IN WOMEN WITH ENDOMETRIOSIS, IS SURGERY EFFECTIVE TO INCREASE THE CHANCE OF NATURAL PREGNANCY?</vt:lpstr>
      <vt:lpstr>PowerPoint Presentation</vt:lpstr>
      <vt:lpstr>Revised classification of endometriosis scoring system</vt:lpstr>
      <vt:lpstr>PowerPoint Presentation</vt:lpstr>
      <vt:lpstr>PowerPoint Presentation</vt:lpstr>
      <vt:lpstr>IS MEDICALLY ASSISTED REPRODUCTION EFFECTIVE FOR INFERTILITY ASSOCIATED WITH ENDOMETRIOSIS?</vt:lpstr>
      <vt:lpstr>PowerPoint Presentation</vt:lpstr>
      <vt:lpstr>ARE SURGICAL THERAPIES EFFECTIVE AS AN ADJUNCT PRIOR TO FOR ENDOMETRIOSIS-ASSOCIATED INFERTILITY?</vt:lpstr>
      <vt:lpstr>WHAT NON-MEDICAL MANAGEMENT STRATEGIES ARE EFFECTIVE FOR INFERTILITY ASSOCIATED WITH ENDOMETRIOSIS ?</vt:lpstr>
      <vt:lpstr>ENDOMETRIOSIS RECURRANCE </vt:lpstr>
      <vt:lpstr>PowerPoint Presentation</vt:lpstr>
      <vt:lpstr>PowerPoint Presentation</vt:lpstr>
      <vt:lpstr>ENDOMETRIOSIS IN ADOLESCENTS </vt:lpstr>
      <vt:lpstr>WHICH DIAGNOSTIC PROCEDURES SHOULD BE APPLIED IN ADOLESCENTS WITH POSSIBLE ENDOMETRIOSIS? </vt:lpstr>
      <vt:lpstr>PowerPoint Presentation</vt:lpstr>
      <vt:lpstr>WHAT IS THE BEST TREATMENT FOR ADOLESCENTS WITH (SUSPECTED) ENDOMETRIOSIS? </vt:lpstr>
      <vt:lpstr>PowerPoint Presentation</vt:lpstr>
      <vt:lpstr>PowerPoint Presentation</vt:lpstr>
      <vt:lpstr>PowerPoint Presentation</vt:lpstr>
      <vt:lpstr>ASYMPTOMATIC ENDOMETRIOSIS</vt:lpstr>
      <vt:lpstr>RISK OF CANCER WITH ENDOMETRIOSIS </vt:lpstr>
      <vt:lpstr>WHAT INFORMATION COULD CLINICIANS PROVIDE TO WOMEN WITH ENDOMETRIOSIS REGARDING THEIR RISK OF DEVELOPING CANCER? </vt:lpstr>
      <vt:lpstr>PowerPoint Presentation</vt:lpstr>
      <vt:lpstr>PowerPoint Presentation</vt:lpstr>
      <vt:lpstr>PowerPoint Presentation</vt:lpstr>
      <vt:lpstr>REFERENCES </vt:lpstr>
      <vt:lpstr>Access to digital library</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Endometriosis </dc:title>
  <dc:creator>dr popal</dc:creator>
  <cp:lastModifiedBy>rubaba naqvi</cp:lastModifiedBy>
  <cp:revision>316</cp:revision>
  <dcterms:created xsi:type="dcterms:W3CDTF">2024-01-15T02:25:28Z</dcterms:created>
  <dcterms:modified xsi:type="dcterms:W3CDTF">2024-10-27T18:39:22Z</dcterms:modified>
</cp:coreProperties>
</file>