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4"/>
  </p:notesMasterIdLst>
  <p:sldIdLst>
    <p:sldId id="318" r:id="rId3"/>
    <p:sldId id="317" r:id="rId4"/>
    <p:sldId id="297" r:id="rId5"/>
    <p:sldId id="296" r:id="rId6"/>
    <p:sldId id="625" r:id="rId7"/>
    <p:sldId id="685" r:id="rId8"/>
    <p:sldId id="686" r:id="rId9"/>
    <p:sldId id="687" r:id="rId10"/>
    <p:sldId id="688" r:id="rId11"/>
    <p:sldId id="689" r:id="rId12"/>
    <p:sldId id="690" r:id="rId13"/>
    <p:sldId id="691" r:id="rId14"/>
    <p:sldId id="692" r:id="rId15"/>
    <p:sldId id="693" r:id="rId16"/>
    <p:sldId id="694" r:id="rId17"/>
    <p:sldId id="695" r:id="rId18"/>
    <p:sldId id="594" r:id="rId19"/>
    <p:sldId id="681" r:id="rId20"/>
    <p:sldId id="680" r:id="rId21"/>
    <p:sldId id="697" r:id="rId22"/>
    <p:sldId id="704" r:id="rId23"/>
    <p:sldId id="705" r:id="rId24"/>
    <p:sldId id="706" r:id="rId25"/>
    <p:sldId id="707" r:id="rId26"/>
    <p:sldId id="612" r:id="rId27"/>
    <p:sldId id="613" r:id="rId28"/>
    <p:sldId id="645" r:id="rId29"/>
    <p:sldId id="611" r:id="rId30"/>
    <p:sldId id="314" r:id="rId31"/>
    <p:sldId id="562"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7F6C98-046D-43A6-A3E6-474CD839EDBD}" type="slidenum">
              <a:rPr lang="ar-SA"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a:t>Click to edit Master title style</a:t>
            </a:r>
          </a:p>
        </p:txBody>
      </p:sp>
      <p:sp>
        <p:nvSpPr>
          <p:cNvPr id="3" name="Text Placeholder 2"/>
          <p:cNvSpPr>
            <a:spLocks noGrp="1"/>
          </p:cNvSpPr>
          <p:nvPr>
            <p:ph type="body" sz="half" idx="1"/>
          </p:nvPr>
        </p:nvSpPr>
        <p:spPr>
          <a:xfrm>
            <a:off x="677863" y="1371600"/>
            <a:ext cx="3813175"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371600"/>
            <a:ext cx="3814762"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p:txBody>
          <a:bodyPr/>
          <a:lstStyle>
            <a:lvl1pPr>
              <a:defRPr/>
            </a:lvl1pPr>
          </a:lstStyle>
          <a:p>
            <a:pPr>
              <a:defRPr/>
            </a:pPr>
            <a:fld id="{0C178133-D1E8-4888-9919-B5B2ED0690A4}" type="slidenum">
              <a:rPr lang="en-US"/>
              <a:pPr>
                <a:defRPr/>
              </a:pPr>
              <a:t>‹#›</a:t>
            </a:fld>
            <a:endParaRPr lang="en-US"/>
          </a:p>
        </p:txBody>
      </p:sp>
    </p:spTree>
    <p:extLst>
      <p:ext uri="{BB962C8B-B14F-4D97-AF65-F5344CB8AC3E}">
        <p14:creationId xmlns:p14="http://schemas.microsoft.com/office/powerpoint/2010/main" val="18611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4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hyperlink" Target="https://bmcmedicine.biomedcentral.com/articles/10.1186/s12916-020-01688-6"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9D8DAE-8972-4C8C-BAAF-B0CA1CDD243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Guyton_Fig78-3"/>
          <p:cNvPicPr>
            <a:picLocks noChangeAspect="1" noChangeArrowheads="1"/>
          </p:cNvPicPr>
          <p:nvPr/>
        </p:nvPicPr>
        <p:blipFill>
          <a:blip r:embed="rId2"/>
          <a:srcRect/>
          <a:stretch>
            <a:fillRect/>
          </a:stretch>
        </p:blipFill>
        <p:spPr bwMode="auto">
          <a:xfrm>
            <a:off x="1838325" y="609600"/>
            <a:ext cx="5608638" cy="5943600"/>
          </a:xfrm>
          <a:prstGeom prst="rect">
            <a:avLst/>
          </a:prstGeom>
          <a:noFill/>
          <a:ln w="9525">
            <a:noFill/>
            <a:miter lim="800000"/>
            <a:headEnd/>
            <a:tailEnd/>
          </a:ln>
        </p:spPr>
      </p:pic>
      <p:sp>
        <p:nvSpPr>
          <p:cNvPr id="45059" name="TextBox 3"/>
          <p:cNvSpPr txBox="1">
            <a:spLocks noChangeArrowheads="1"/>
          </p:cNvSpPr>
          <p:nvPr/>
        </p:nvSpPr>
        <p:spPr bwMode="auto">
          <a:xfrm>
            <a:off x="4800600" y="5830888"/>
            <a:ext cx="1476375" cy="646112"/>
          </a:xfrm>
          <a:prstGeom prst="rect">
            <a:avLst/>
          </a:prstGeom>
          <a:solidFill>
            <a:schemeClr val="bg1"/>
          </a:solidFill>
          <a:ln w="9525">
            <a:noFill/>
            <a:miter lim="800000"/>
            <a:headEnd/>
            <a:tailEnd/>
          </a:ln>
        </p:spPr>
        <p:txBody>
          <a:bodyPr>
            <a:spAutoFit/>
          </a:bodyPr>
          <a:lstStyle/>
          <a:p>
            <a:r>
              <a:rPr lang="en-US" sz="1800"/>
              <a:t>Glycogen synthesis</a:t>
            </a:r>
          </a:p>
        </p:txBody>
      </p:sp>
      <p:sp>
        <p:nvSpPr>
          <p:cNvPr id="45060" name="AutoShape 5" descr="Image result for images of mechanism of action of insulin"/>
          <p:cNvSpPr>
            <a:spLocks noChangeAspect="1" noChangeArrowheads="1"/>
          </p:cNvSpPr>
          <p:nvPr/>
        </p:nvSpPr>
        <p:spPr bwMode="auto">
          <a:xfrm>
            <a:off x="76200" y="-182563"/>
            <a:ext cx="4991100" cy="3743326"/>
          </a:xfrm>
          <a:prstGeom prst="rect">
            <a:avLst/>
          </a:prstGeom>
          <a:noFill/>
          <a:ln w="9525">
            <a:noFill/>
            <a:miter lim="800000"/>
            <a:headEnd/>
            <a:tailEnd/>
          </a:ln>
        </p:spPr>
        <p:txBody>
          <a:bodyPr/>
          <a:lstStyle/>
          <a:p>
            <a:endParaRPr lang="en-US"/>
          </a:p>
        </p:txBody>
      </p:sp>
      <p:sp>
        <p:nvSpPr>
          <p:cNvPr id="2" name="Rectangle 1">
            <a:extLst>
              <a:ext uri="{FF2B5EF4-FFF2-40B4-BE49-F238E27FC236}">
                <a16:creationId xmlns:a16="http://schemas.microsoft.com/office/drawing/2014/main" id="{16BB1059-060E-47A0-947A-5CC479EDD0F5}"/>
              </a:ext>
            </a:extLst>
          </p:cNvPr>
          <p:cNvSpPr/>
          <p:nvPr/>
        </p:nvSpPr>
        <p:spPr>
          <a:xfrm>
            <a:off x="114300" y="4270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11_11"/>
          <p:cNvPicPr>
            <a:picLocks noChangeAspect="1" noChangeArrowheads="1"/>
          </p:cNvPicPr>
          <p:nvPr/>
        </p:nvPicPr>
        <p:blipFill>
          <a:blip r:embed="rId2"/>
          <a:srcRect t="6288" b="19643"/>
          <a:stretch>
            <a:fillRect/>
          </a:stretch>
        </p:blipFill>
        <p:spPr bwMode="auto">
          <a:xfrm>
            <a:off x="138113" y="609600"/>
            <a:ext cx="8853487" cy="5638800"/>
          </a:xfrm>
          <a:prstGeom prst="rect">
            <a:avLst/>
          </a:prstGeom>
          <a:solidFill>
            <a:srgbClr val="B64848"/>
          </a:solidFill>
          <a:ln w="28575" algn="ctr">
            <a:solidFill>
              <a:srgbClr val="EEAA00"/>
            </a:solidFill>
            <a:miter lim="800000"/>
            <a:headEnd/>
            <a:tailEnd/>
          </a:ln>
          <a:effectLst/>
        </p:spPr>
      </p:pic>
      <p:sp>
        <p:nvSpPr>
          <p:cNvPr id="46083" name="Title 1"/>
          <p:cNvSpPr>
            <a:spLocks noGrp="1"/>
          </p:cNvSpPr>
          <p:nvPr>
            <p:ph type="title"/>
          </p:nvPr>
        </p:nvSpPr>
        <p:spPr>
          <a:xfrm>
            <a:off x="677863" y="190500"/>
            <a:ext cx="7780337" cy="762000"/>
          </a:xfrm>
        </p:spPr>
        <p:txBody>
          <a:bodyPr/>
          <a:lstStyle/>
          <a:p>
            <a:pPr eaLnBrk="1" hangingPunct="1"/>
            <a:r>
              <a:rPr lang="en-US"/>
              <a:t> </a:t>
            </a:r>
          </a:p>
        </p:txBody>
      </p:sp>
      <p:sp>
        <p:nvSpPr>
          <p:cNvPr id="2" name="Rectangle 1">
            <a:extLst>
              <a:ext uri="{FF2B5EF4-FFF2-40B4-BE49-F238E27FC236}">
                <a16:creationId xmlns:a16="http://schemas.microsoft.com/office/drawing/2014/main" id="{BD01FDA7-0FF4-47D5-8650-D9A405391F7B}"/>
              </a:ext>
            </a:extLst>
          </p:cNvPr>
          <p:cNvSpPr/>
          <p:nvPr/>
        </p:nvSpPr>
        <p:spPr>
          <a:xfrm>
            <a:off x="144463" y="1905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Dr.Ramzan\Desktop\Mechanism-of-insulin-action 2.png"/>
          <p:cNvPicPr>
            <a:picLocks noGrp="1" noChangeAspect="1" noChangeArrowheads="1"/>
          </p:cNvPicPr>
          <p:nvPr>
            <p:ph idx="1"/>
          </p:nvPr>
        </p:nvPicPr>
        <p:blipFill>
          <a:blip r:embed="rId2"/>
          <a:srcRect/>
          <a:stretch>
            <a:fillRect/>
          </a:stretch>
        </p:blipFill>
        <p:spPr>
          <a:xfrm>
            <a:off x="0" y="0"/>
            <a:ext cx="9144000" cy="6858000"/>
          </a:xfrm>
          <a:noFill/>
        </p:spPr>
      </p:pic>
      <p:sp>
        <p:nvSpPr>
          <p:cNvPr id="48131" name="Title 1"/>
          <p:cNvSpPr>
            <a:spLocks noGrp="1"/>
          </p:cNvSpPr>
          <p:nvPr>
            <p:ph type="title"/>
          </p:nvPr>
        </p:nvSpPr>
        <p:spPr/>
        <p:txBody>
          <a:bodyPr/>
          <a:lstStyle/>
          <a:p>
            <a:r>
              <a:rPr lang="en-US"/>
              <a:t> </a:t>
            </a:r>
          </a:p>
        </p:txBody>
      </p:sp>
      <p:sp>
        <p:nvSpPr>
          <p:cNvPr id="2" name="Rectangle 1">
            <a:extLst>
              <a:ext uri="{FF2B5EF4-FFF2-40B4-BE49-F238E27FC236}">
                <a16:creationId xmlns:a16="http://schemas.microsoft.com/office/drawing/2014/main" id="{5EDE816C-CA4B-4BDA-91E2-3E93B33E0A46}"/>
              </a:ext>
            </a:extLst>
          </p:cNvPr>
          <p:cNvSpPr/>
          <p:nvPr/>
        </p:nvSpPr>
        <p:spPr>
          <a:xfrm>
            <a:off x="6550646" y="2349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  </a:t>
            </a:r>
          </a:p>
        </p:txBody>
      </p:sp>
      <p:pic>
        <p:nvPicPr>
          <p:cNvPr id="57347" name="Picture 5" descr="f4-u1"/>
          <p:cNvPicPr>
            <a:picLocks noGrp="1" noChangeAspect="1" noChangeArrowheads="1"/>
          </p:cNvPicPr>
          <p:nvPr>
            <p:ph idx="1"/>
          </p:nvPr>
        </p:nvPicPr>
        <p:blipFill>
          <a:blip r:embed="rId2"/>
          <a:srcRect/>
          <a:stretch>
            <a:fillRect/>
          </a:stretch>
        </p:blipFill>
        <p:spPr>
          <a:xfrm>
            <a:off x="1681163" y="381000"/>
            <a:ext cx="5862637" cy="6477000"/>
          </a:xfrm>
          <a:noFill/>
        </p:spPr>
      </p:pic>
      <p:sp>
        <p:nvSpPr>
          <p:cNvPr id="2" name="Rectangle 1">
            <a:extLst>
              <a:ext uri="{FF2B5EF4-FFF2-40B4-BE49-F238E27FC236}">
                <a16:creationId xmlns:a16="http://schemas.microsoft.com/office/drawing/2014/main" id="{3A762472-7859-48EC-B2F0-2D2CED3977A4}"/>
              </a:ext>
            </a:extLst>
          </p:cNvPr>
          <p:cNvSpPr/>
          <p:nvPr/>
        </p:nvSpPr>
        <p:spPr>
          <a:xfrm>
            <a:off x="28575"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t> </a:t>
            </a:r>
          </a:p>
        </p:txBody>
      </p:sp>
      <p:pic>
        <p:nvPicPr>
          <p:cNvPr id="38916" name="Picture 4"/>
          <p:cNvPicPr>
            <a:picLocks noChangeAspect="1" noChangeArrowheads="1"/>
          </p:cNvPicPr>
          <p:nvPr/>
        </p:nvPicPr>
        <p:blipFill rotWithShape="1">
          <a:blip r:embed="rId2"/>
          <a:srcRect l="2679" t="14314" r="1498" b="4499"/>
          <a:stretch/>
        </p:blipFill>
        <p:spPr bwMode="auto">
          <a:xfrm>
            <a:off x="533400" y="533400"/>
            <a:ext cx="8094663" cy="5791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2" name="Content Placeholder 2"/>
          <p:cNvSpPr>
            <a:spLocks noGrp="1"/>
          </p:cNvSpPr>
          <p:nvPr>
            <p:ph idx="1"/>
          </p:nvPr>
        </p:nvSpPr>
        <p:spPr/>
        <p:txBody>
          <a:bodyPr/>
          <a:lstStyle/>
          <a:p>
            <a:pPr marL="0" indent="0">
              <a:buFont typeface="Arial" pitchFamily="34" charset="0"/>
              <a:buNone/>
            </a:pPr>
            <a:r>
              <a:rPr lang="en-US"/>
              <a:t> </a:t>
            </a:r>
          </a:p>
        </p:txBody>
      </p:sp>
      <p:sp>
        <p:nvSpPr>
          <p:cNvPr id="2" name="Rectangle 1">
            <a:extLst>
              <a:ext uri="{FF2B5EF4-FFF2-40B4-BE49-F238E27FC236}">
                <a16:creationId xmlns:a16="http://schemas.microsoft.com/office/drawing/2014/main" id="{8D1C046F-1D9A-42F4-A22E-F860594FBB6C}"/>
              </a:ext>
            </a:extLst>
          </p:cNvPr>
          <p:cNvSpPr/>
          <p:nvPr/>
        </p:nvSpPr>
        <p:spPr>
          <a:xfrm>
            <a:off x="0" y="5937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t> </a:t>
            </a:r>
          </a:p>
        </p:txBody>
      </p:sp>
      <p:sp>
        <p:nvSpPr>
          <p:cNvPr id="59395" name="Content Placeholder 1"/>
          <p:cNvSpPr>
            <a:spLocks noGrp="1"/>
          </p:cNvSpPr>
          <p:nvPr>
            <p:ph idx="1"/>
          </p:nvPr>
        </p:nvSpPr>
        <p:spPr/>
        <p:txBody>
          <a:bodyPr/>
          <a:lstStyle/>
          <a:p>
            <a:pPr marL="0" indent="0">
              <a:buFont typeface="Arial" pitchFamily="34" charset="0"/>
              <a:buNone/>
            </a:pPr>
            <a:r>
              <a:rPr lang="en-US"/>
              <a:t> </a:t>
            </a:r>
          </a:p>
        </p:txBody>
      </p:sp>
      <p:pic>
        <p:nvPicPr>
          <p:cNvPr id="7680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tint val="88000"/>
                    <a:satMod val="150000"/>
                  </a:schemeClr>
                </a:solidFill>
              </a:rPr>
              <a:t> </a:t>
            </a:r>
          </a:p>
        </p:txBody>
      </p:sp>
      <p:sp>
        <p:nvSpPr>
          <p:cNvPr id="74755" name="Content Placeholder 2"/>
          <p:cNvSpPr>
            <a:spLocks noGrp="1"/>
          </p:cNvSpPr>
          <p:nvPr>
            <p:ph idx="1"/>
          </p:nvPr>
        </p:nvSpPr>
        <p:spPr/>
        <p:txBody>
          <a:bodyPr/>
          <a:lstStyle/>
          <a:p>
            <a:pPr marL="0" indent="0">
              <a:buFont typeface="Arial" pitchFamily="34" charset="0"/>
              <a:buNone/>
            </a:pPr>
            <a:r>
              <a:rPr lang="en-US"/>
              <a:t> </a:t>
            </a:r>
          </a:p>
        </p:txBody>
      </p:sp>
      <p:pic>
        <p:nvPicPr>
          <p:cNvPr id="103426" name="Picture 2"/>
          <p:cNvPicPr>
            <a:picLocks noChangeAspect="1" noChangeArrowheads="1"/>
          </p:cNvPicPr>
          <p:nvPr/>
        </p:nvPicPr>
        <p:blipFill rotWithShape="1">
          <a:blip r:embed="rId2"/>
          <a:srcRect b="49980"/>
          <a:stretch/>
        </p:blipFill>
        <p:spPr bwMode="auto">
          <a:xfrm>
            <a:off x="228600" y="1447800"/>
            <a:ext cx="8686800" cy="334904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1712A90C-776C-4337-9B21-D05E5DE4CC38}"/>
              </a:ext>
            </a:extLst>
          </p:cNvPr>
          <p:cNvSpPr/>
          <p:nvPr/>
        </p:nvSpPr>
        <p:spPr>
          <a:xfrm>
            <a:off x="38100" y="1268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3600" b="1"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17</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7" name="Picture 2" descr="Pancreas anatomy Diagram | Quizlet">
            <a:extLst>
              <a:ext uri="{FF2B5EF4-FFF2-40B4-BE49-F238E27FC236}">
                <a16:creationId xmlns:a16="http://schemas.microsoft.com/office/drawing/2014/main" id="{A12530BB-09AD-4A67-B5DE-0FFE31A41F01}"/>
              </a:ext>
            </a:extLst>
          </p:cNvPr>
          <p:cNvPicPr>
            <a:picLocks noChangeAspect="1" noChangeArrowheads="1"/>
          </p:cNvPicPr>
          <p:nvPr/>
        </p:nvPicPr>
        <p:blipFill>
          <a:blip r:embed="rId2"/>
          <a:srcRect b="13445"/>
          <a:stretch>
            <a:fillRect/>
          </a:stretch>
        </p:blipFill>
        <p:spPr bwMode="auto">
          <a:xfrm>
            <a:off x="1143000" y="1524000"/>
            <a:ext cx="6658353" cy="4114800"/>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_13ba"/>
          <p:cNvPicPr>
            <a:picLocks noChangeAspect="1" noChangeArrowheads="1"/>
          </p:cNvPicPr>
          <p:nvPr/>
        </p:nvPicPr>
        <p:blipFill>
          <a:blip r:embed="rId4"/>
          <a:srcRect/>
          <a:stretch>
            <a:fillRect/>
          </a:stretch>
        </p:blipFill>
        <p:spPr bwMode="auto">
          <a:xfrm>
            <a:off x="304800" y="533400"/>
            <a:ext cx="8382000" cy="6084888"/>
          </a:xfrm>
          <a:prstGeom prst="rect">
            <a:avLst/>
          </a:prstGeom>
          <a:noFill/>
          <a:ln w="9525">
            <a:noFill/>
            <a:miter lim="800000"/>
            <a:headEnd/>
            <a:tailEnd/>
          </a:ln>
        </p:spPr>
      </p:pic>
      <p:sp>
        <p:nvSpPr>
          <p:cNvPr id="18435" name="Title 3"/>
          <p:cNvSpPr>
            <a:spLocks noGrp="1"/>
          </p:cNvSpPr>
          <p:nvPr>
            <p:ph type="title"/>
          </p:nvPr>
        </p:nvSpPr>
        <p:spPr/>
        <p:txBody>
          <a:bodyPr rtlCol="0">
            <a:normAutofit/>
          </a:bodyPr>
          <a:lstStyle/>
          <a:p>
            <a:pPr eaLnBrk="1" fontAlgn="auto" hangingPunct="1">
              <a:spcAft>
                <a:spcPts val="0"/>
              </a:spcAft>
              <a:defRPr/>
            </a:pPr>
            <a:r>
              <a:rPr lang="en-US">
                <a:solidFill>
                  <a:schemeClr val="accent1">
                    <a:tint val="88000"/>
                    <a:satMod val="150000"/>
                  </a:schemeClr>
                </a:solidFill>
              </a:rPr>
              <a:t> </a:t>
            </a:r>
          </a:p>
        </p:txBody>
      </p:sp>
      <p:sp>
        <p:nvSpPr>
          <p:cNvPr id="2" name="Rectangle 1">
            <a:extLst>
              <a:ext uri="{FF2B5EF4-FFF2-40B4-BE49-F238E27FC236}">
                <a16:creationId xmlns:a16="http://schemas.microsoft.com/office/drawing/2014/main" id="{410B9FA4-FDC6-4F9E-980F-4A29F452C196}"/>
              </a:ext>
            </a:extLst>
          </p:cNvPr>
          <p:cNvSpPr/>
          <p:nvPr/>
        </p:nvSpPr>
        <p:spPr>
          <a:xfrm>
            <a:off x="28575" y="191768"/>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1447800"/>
            <a:ext cx="8465344" cy="4732734"/>
          </a:xfrm>
        </p:spPr>
        <p:txBody>
          <a:bodyPr rtlCol="0">
            <a:noAutofit/>
          </a:bodyPr>
          <a:lstStyle/>
          <a:p>
            <a:pPr marL="151799" indent="0" algn="just" defTabSz="914353">
              <a:lnSpc>
                <a:spcPct val="150000"/>
              </a:lnSpc>
              <a:buNone/>
              <a:defRPr/>
            </a:pPr>
            <a:r>
              <a:rPr lang="en-US" sz="2800" b="1" u="sng" dirty="0">
                <a:latin typeface="Andalus" pitchFamily="18" charset="-78"/>
                <a:cs typeface="Andalus" pitchFamily="18" charset="-78"/>
              </a:rPr>
              <a:t>Functions of Pancreas</a:t>
            </a:r>
            <a:endParaRPr lang="en-US" sz="3100" b="1" u="sng" dirty="0">
              <a:latin typeface="Andalus" pitchFamily="18" charset="-78"/>
              <a:cs typeface="Andalus" pitchFamily="18" charset="-78"/>
            </a:endParaRPr>
          </a:p>
          <a:p>
            <a:pPr marL="553621" indent="-401822" algn="just" defTabSz="914353">
              <a:lnSpc>
                <a:spcPct val="150000"/>
              </a:lnSpc>
              <a:defRPr/>
            </a:pPr>
            <a:r>
              <a:rPr lang="en-US" sz="2800" dirty="0">
                <a:latin typeface="Andalus" pitchFamily="18" charset="-78"/>
                <a:cs typeface="Andalus" pitchFamily="18" charset="-78"/>
              </a:rPr>
              <a:t>Synthesis of hormones </a:t>
            </a:r>
          </a:p>
          <a:p>
            <a:pPr marL="553621" indent="-401822" algn="just" defTabSz="914353">
              <a:lnSpc>
                <a:spcPct val="150000"/>
              </a:lnSpc>
              <a:defRPr/>
            </a:pPr>
            <a:r>
              <a:rPr lang="en-US" sz="2800" dirty="0">
                <a:latin typeface="Andalus" pitchFamily="18" charset="-78"/>
                <a:cs typeface="Andalus" pitchFamily="18" charset="-78"/>
              </a:rPr>
              <a:t>Production of pancreatic juice </a:t>
            </a:r>
          </a:p>
          <a:p>
            <a:pPr marL="553621" indent="-401822" algn="just" defTabSz="914353">
              <a:lnSpc>
                <a:spcPct val="150000"/>
              </a:lnSpc>
              <a:buNone/>
              <a:defRPr/>
            </a:pPr>
            <a:endParaRPr lang="en-US" sz="2800" dirty="0">
              <a:latin typeface="Andalus" pitchFamily="18" charset="-78"/>
              <a:cs typeface="Andalus" pitchFamily="18" charset="-78"/>
            </a:endParaRPr>
          </a:p>
        </p:txBody>
      </p:sp>
      <p:sp>
        <p:nvSpPr>
          <p:cNvPr id="39939" name="Title 1"/>
          <p:cNvSpPr>
            <a:spLocks noGrp="1"/>
          </p:cNvSpPr>
          <p:nvPr>
            <p:ph type="title"/>
          </p:nvPr>
        </p:nvSpPr>
        <p:spPr>
          <a:xfrm>
            <a:off x="446484" y="-696516"/>
            <a:ext cx="8229824" cy="1143000"/>
          </a:xfrm>
        </p:spPr>
        <p:txBody>
          <a:bodyPr/>
          <a:lstStyle/>
          <a:p>
            <a:pPr eaLnBrk="1" hangingPunct="1"/>
            <a:r>
              <a:rPr lang="en-US"/>
              <a:t> </a:t>
            </a:r>
          </a:p>
        </p:txBody>
      </p:sp>
      <p:sp>
        <p:nvSpPr>
          <p:cNvPr id="4" name="Rectangle 3"/>
          <p:cNvSpPr/>
          <p:nvPr/>
        </p:nvSpPr>
        <p:spPr>
          <a:xfrm>
            <a:off x="2743200" y="6096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2" name="Rectangle 1">
            <a:extLst>
              <a:ext uri="{FF2B5EF4-FFF2-40B4-BE49-F238E27FC236}">
                <a16:creationId xmlns:a16="http://schemas.microsoft.com/office/drawing/2014/main" id="{67C9B734-6F66-4591-9F58-13970C40FDBF}"/>
              </a:ext>
            </a:extLst>
          </p:cNvPr>
          <p:cNvSpPr/>
          <p:nvPr/>
        </p:nvSpPr>
        <p:spPr>
          <a:xfrm>
            <a:off x="0" y="104852"/>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43313"/>
            <a:ext cx="7772400" cy="1470025"/>
          </a:xfrm>
        </p:spPr>
        <p:txBody>
          <a:bodyPr>
            <a:normAutofit fontScale="90000"/>
          </a:bodyPr>
          <a:lstStyle/>
          <a:p>
            <a:br>
              <a:rPr lang="en-US" sz="4000" b="1" dirty="0">
                <a:cs typeface="Times New Roman" pitchFamily="18" charset="0"/>
              </a:rPr>
            </a:br>
            <a:r>
              <a:rPr lang="en-US" sz="4000" b="1" dirty="0">
                <a:cs typeface="Times New Roman" pitchFamily="18" charset="0"/>
              </a:rPr>
              <a:t>Endocrinology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Insulin </a:t>
            </a:r>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26-02-25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AE33E001-7226-4D28-ACF7-7103B13D8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7026"/>
            <a:ext cx="7886700" cy="1325563"/>
          </a:xfrm>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sp>
        <p:nvSpPr>
          <p:cNvPr id="5" name="TextBox 4"/>
          <p:cNvSpPr txBox="1"/>
          <p:nvPr/>
        </p:nvSpPr>
        <p:spPr>
          <a:xfrm>
            <a:off x="838200" y="762000"/>
            <a:ext cx="6248400" cy="523220"/>
          </a:xfrm>
          <a:prstGeom prst="rect">
            <a:avLst/>
          </a:prstGeom>
          <a:noFill/>
        </p:spPr>
        <p:txBody>
          <a:bodyPr wrap="square" rtlCol="0">
            <a:spAutoFit/>
          </a:bodyPr>
          <a:lstStyle/>
          <a:p>
            <a:pPr algn="ctr"/>
            <a:r>
              <a:rPr lang="en-US" sz="2800" b="1" dirty="0">
                <a:latin typeface="Andalus" pitchFamily="18" charset="-78"/>
                <a:ea typeface="+mj-ea"/>
                <a:cs typeface="Andalus" pitchFamily="18" charset="-78"/>
              </a:rPr>
              <a:t>Diabetes Mellitus </a:t>
            </a:r>
          </a:p>
        </p:txBody>
      </p:sp>
      <p:pic>
        <p:nvPicPr>
          <p:cNvPr id="11266" name="Picture 2" descr="Type 1 vs. Type 2 Diabetes | PainScale"/>
          <p:cNvPicPr>
            <a:picLocks noChangeAspect="1" noChangeArrowheads="1"/>
          </p:cNvPicPr>
          <p:nvPr/>
        </p:nvPicPr>
        <p:blipFill>
          <a:blip r:embed="rId2"/>
          <a:srcRect t="23211" b="11605"/>
          <a:stretch>
            <a:fillRect/>
          </a:stretch>
        </p:blipFill>
        <p:spPr bwMode="auto">
          <a:xfrm>
            <a:off x="838200" y="1752600"/>
            <a:ext cx="7336943" cy="3657600"/>
          </a:xfrm>
          <a:prstGeom prst="rect">
            <a:avLst/>
          </a:prstGeom>
          <a:noFill/>
        </p:spPr>
      </p:pic>
      <p:sp>
        <p:nvSpPr>
          <p:cNvPr id="4" name="Rectangle 3">
            <a:extLst>
              <a:ext uri="{FF2B5EF4-FFF2-40B4-BE49-F238E27FC236}">
                <a16:creationId xmlns:a16="http://schemas.microsoft.com/office/drawing/2014/main" id="{729BE85C-2271-43D6-95E9-AEF611C15804}"/>
              </a:ext>
            </a:extLst>
          </p:cNvPr>
          <p:cNvSpPr/>
          <p:nvPr/>
        </p:nvSpPr>
        <p:spPr>
          <a:xfrm>
            <a:off x="152400" y="227015"/>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7026"/>
            <a:ext cx="7886700" cy="1325563"/>
          </a:xfrm>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62466" name="Picture 2" descr="Pathogenesis of diabetic ketoacidosis | Download Scientific Diagram"/>
          <p:cNvPicPr>
            <a:picLocks noChangeAspect="1" noChangeArrowheads="1"/>
          </p:cNvPicPr>
          <p:nvPr/>
        </p:nvPicPr>
        <p:blipFill>
          <a:blip r:embed="rId2"/>
          <a:srcRect/>
          <a:stretch>
            <a:fillRect/>
          </a:stretch>
        </p:blipFill>
        <p:spPr bwMode="auto">
          <a:xfrm>
            <a:off x="1143000" y="609600"/>
            <a:ext cx="6934200" cy="6036834"/>
          </a:xfrm>
          <a:prstGeom prst="rect">
            <a:avLst/>
          </a:prstGeom>
          <a:noFill/>
        </p:spPr>
      </p:pic>
      <p:sp>
        <p:nvSpPr>
          <p:cNvPr id="4" name="Rectangle 3">
            <a:extLst>
              <a:ext uri="{FF2B5EF4-FFF2-40B4-BE49-F238E27FC236}">
                <a16:creationId xmlns:a16="http://schemas.microsoft.com/office/drawing/2014/main" id="{41485605-B850-4CE7-B69B-58CDA3709C35}"/>
              </a:ext>
            </a:extLst>
          </p:cNvPr>
          <p:cNvSpPr/>
          <p:nvPr/>
        </p:nvSpPr>
        <p:spPr>
          <a:xfrm>
            <a:off x="304800" y="211566"/>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63493" name="Picture 5" descr="C:\Users\dell\Desktop\endocrines-03-00066-g001-550.jpg"/>
          <p:cNvPicPr>
            <a:picLocks noChangeAspect="1" noChangeArrowheads="1"/>
          </p:cNvPicPr>
          <p:nvPr/>
        </p:nvPicPr>
        <p:blipFill>
          <a:blip r:embed="rId2"/>
          <a:srcRect/>
          <a:stretch>
            <a:fillRect/>
          </a:stretch>
        </p:blipFill>
        <p:spPr bwMode="auto">
          <a:xfrm>
            <a:off x="304800" y="609600"/>
            <a:ext cx="8426872" cy="5715000"/>
          </a:xfrm>
          <a:prstGeom prst="rect">
            <a:avLst/>
          </a:prstGeom>
          <a:noFill/>
        </p:spPr>
      </p:pic>
      <p:sp>
        <p:nvSpPr>
          <p:cNvPr id="4" name="Rectangle 3">
            <a:extLst>
              <a:ext uri="{FF2B5EF4-FFF2-40B4-BE49-F238E27FC236}">
                <a16:creationId xmlns:a16="http://schemas.microsoft.com/office/drawing/2014/main" id="{78C877E7-1DE0-40B6-8B62-AB62A9248F38}"/>
              </a:ext>
            </a:extLst>
          </p:cNvPr>
          <p:cNvSpPr/>
          <p:nvPr/>
        </p:nvSpPr>
        <p:spPr>
          <a:xfrm>
            <a:off x="304800" y="19176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7026"/>
            <a:ext cx="7886700" cy="1325563"/>
          </a:xfrm>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sp>
        <p:nvSpPr>
          <p:cNvPr id="5" name="TextBox 4"/>
          <p:cNvSpPr txBox="1"/>
          <p:nvPr/>
        </p:nvSpPr>
        <p:spPr>
          <a:xfrm>
            <a:off x="838200" y="762000"/>
            <a:ext cx="6477000" cy="523220"/>
          </a:xfrm>
          <a:prstGeom prst="rect">
            <a:avLst/>
          </a:prstGeom>
          <a:noFill/>
        </p:spPr>
        <p:txBody>
          <a:bodyPr wrap="square" rtlCol="0">
            <a:spAutoFit/>
          </a:bodyPr>
          <a:lstStyle/>
          <a:p>
            <a:pPr algn="ctr"/>
            <a:r>
              <a:rPr lang="en-US" sz="2800" b="1" dirty="0">
                <a:latin typeface="Andalus" pitchFamily="18" charset="-78"/>
                <a:ea typeface="+mj-ea"/>
                <a:cs typeface="Andalus" pitchFamily="18" charset="-78"/>
              </a:rPr>
              <a:t>Diabetes Mellitus </a:t>
            </a:r>
          </a:p>
        </p:txBody>
      </p:sp>
      <p:pic>
        <p:nvPicPr>
          <p:cNvPr id="61442" name="Picture 2" descr="Diabetes Mellitus: Nursing Care Management"/>
          <p:cNvPicPr>
            <a:picLocks noChangeAspect="1" noChangeArrowheads="1"/>
          </p:cNvPicPr>
          <p:nvPr/>
        </p:nvPicPr>
        <p:blipFill>
          <a:blip r:embed="rId2"/>
          <a:srcRect l="1500" t="17739" r="1500" b="7304"/>
          <a:stretch>
            <a:fillRect/>
          </a:stretch>
        </p:blipFill>
        <p:spPr bwMode="auto">
          <a:xfrm>
            <a:off x="212848" y="1447800"/>
            <a:ext cx="8778752" cy="4960158"/>
          </a:xfrm>
          <a:prstGeom prst="rect">
            <a:avLst/>
          </a:prstGeom>
          <a:noFill/>
        </p:spPr>
      </p:pic>
      <p:sp>
        <p:nvSpPr>
          <p:cNvPr id="4" name="Rectangle 3">
            <a:extLst>
              <a:ext uri="{FF2B5EF4-FFF2-40B4-BE49-F238E27FC236}">
                <a16:creationId xmlns:a16="http://schemas.microsoft.com/office/drawing/2014/main" id="{FF3BFC4B-4005-416A-90B4-22714BDD1825}"/>
              </a:ext>
            </a:extLst>
          </p:cNvPr>
          <p:cNvSpPr/>
          <p:nvPr/>
        </p:nvSpPr>
        <p:spPr>
          <a:xfrm>
            <a:off x="152400" y="163034"/>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56324" name="Picture 4" descr="Diabetes – Symptoms &amp; Treatment – Dr. Smita Ramachandran"/>
          <p:cNvPicPr>
            <a:picLocks noChangeAspect="1" noChangeArrowheads="1"/>
          </p:cNvPicPr>
          <p:nvPr/>
        </p:nvPicPr>
        <p:blipFill>
          <a:blip r:embed="rId2"/>
          <a:srcRect/>
          <a:stretch>
            <a:fillRect/>
          </a:stretch>
        </p:blipFill>
        <p:spPr bwMode="auto">
          <a:xfrm>
            <a:off x="457200" y="1066800"/>
            <a:ext cx="8044764" cy="5067300"/>
          </a:xfrm>
          <a:prstGeom prst="rect">
            <a:avLst/>
          </a:prstGeom>
          <a:noFill/>
        </p:spPr>
      </p:pic>
      <p:sp>
        <p:nvSpPr>
          <p:cNvPr id="5" name="TextBox 4"/>
          <p:cNvSpPr txBox="1"/>
          <p:nvPr/>
        </p:nvSpPr>
        <p:spPr>
          <a:xfrm>
            <a:off x="1828800" y="762000"/>
            <a:ext cx="4343400" cy="523220"/>
          </a:xfrm>
          <a:prstGeom prst="rect">
            <a:avLst/>
          </a:prstGeom>
          <a:noFill/>
        </p:spPr>
        <p:txBody>
          <a:bodyPr wrap="square" rtlCol="0">
            <a:spAutoFit/>
          </a:bodyPr>
          <a:lstStyle/>
          <a:p>
            <a:pPr algn="ctr"/>
            <a:r>
              <a:rPr lang="en-US" sz="2800" b="1" dirty="0">
                <a:latin typeface="Andalus" pitchFamily="18" charset="-78"/>
                <a:ea typeface="+mj-ea"/>
                <a:cs typeface="Andalus" pitchFamily="18" charset="-78"/>
              </a:rPr>
              <a:t>Diabetes Mellitus </a:t>
            </a:r>
          </a:p>
        </p:txBody>
      </p:sp>
      <p:sp>
        <p:nvSpPr>
          <p:cNvPr id="4" name="Rectangle 3">
            <a:extLst>
              <a:ext uri="{FF2B5EF4-FFF2-40B4-BE49-F238E27FC236}">
                <a16:creationId xmlns:a16="http://schemas.microsoft.com/office/drawing/2014/main" id="{323B6C98-EE2C-43C1-BC1F-87B155BA23F6}"/>
              </a:ext>
            </a:extLst>
          </p:cNvPr>
          <p:cNvSpPr/>
          <p:nvPr/>
        </p:nvSpPr>
        <p:spPr>
          <a:xfrm>
            <a:off x="152400" y="126842"/>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a:t>
            </a:r>
            <a:r>
              <a:rPr lang="en-US" sz="2400" dirty="0"/>
              <a:t> </a:t>
            </a:r>
          </a:p>
          <a:p>
            <a:pPr algn="just"/>
            <a:r>
              <a:rPr lang="en-US" dirty="0">
                <a:cs typeface="Andalus" panose="02020603050405020304" pitchFamily="18" charset="-78"/>
              </a:rPr>
              <a:t>Food recommendations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36538"/>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5029200"/>
          </a:xfrm>
        </p:spPr>
        <p:txBody>
          <a:bodyPr>
            <a:normAutofit fontScale="40000" lnSpcReduction="20000"/>
          </a:bodyPr>
          <a:lstStyle/>
          <a:p>
            <a:pPr marL="0" indent="0">
              <a:buNone/>
            </a:pPr>
            <a:r>
              <a:rPr lang="en-US" sz="5100" dirty="0"/>
              <a:t>Link: </a:t>
            </a:r>
            <a:r>
              <a:rPr lang="en-US" sz="5400" dirty="0">
                <a:hlinkClick r:id="rId2"/>
              </a:rPr>
              <a:t>https://bmcmedicine.biomedcentral.com/articles/10.1186/s12916-020-01688-6</a:t>
            </a:r>
            <a:endParaRPr lang="en-US" sz="5400" dirty="0"/>
          </a:p>
          <a:p>
            <a:pPr marL="0" indent="0">
              <a:buNone/>
            </a:pPr>
            <a:endParaRPr lang="en-US" sz="5400" dirty="0"/>
          </a:p>
          <a:p>
            <a:pPr marL="0" indent="0">
              <a:buNone/>
            </a:pPr>
            <a:endParaRPr lang="en-US" sz="5100" dirty="0"/>
          </a:p>
          <a:p>
            <a:pPr marL="0" indent="0">
              <a:buNone/>
            </a:pPr>
            <a:r>
              <a:rPr lang="en-US" sz="5100" dirty="0"/>
              <a:t>Journal Name : BMC Medicine </a:t>
            </a:r>
          </a:p>
          <a:p>
            <a:pPr marL="0" indent="0" algn="l">
              <a:buNone/>
            </a:pPr>
            <a:r>
              <a:rPr lang="en-US" sz="5100" dirty="0"/>
              <a:t> </a:t>
            </a:r>
          </a:p>
          <a:p>
            <a:pPr marL="0" indent="0">
              <a:buNone/>
            </a:pPr>
            <a:r>
              <a:rPr lang="en-US" sz="5000" dirty="0"/>
              <a:t>Title: Insulin: too much of a good thing is bad</a:t>
            </a:r>
          </a:p>
          <a:p>
            <a:pPr marL="0" indent="0">
              <a:buNone/>
            </a:pPr>
            <a:endParaRPr lang="en-US" sz="5100" dirty="0"/>
          </a:p>
          <a:p>
            <a:pPr marL="0" indent="0">
              <a:buNone/>
            </a:pPr>
            <a:endParaRPr lang="en-US" sz="5100" dirty="0"/>
          </a:p>
          <a:p>
            <a:pPr marL="0" indent="0">
              <a:buNone/>
            </a:pPr>
            <a:r>
              <a:rPr lang="en-US" sz="5100" dirty="0"/>
              <a:t>Author Name: Hobert Kolb </a:t>
            </a: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257800"/>
          </a:xfrm>
        </p:spPr>
        <p:txBody>
          <a:bodyPr>
            <a:normAutofit fontScale="40000" lnSpcReduction="20000"/>
          </a:bodyPr>
          <a:lstStyle/>
          <a:p>
            <a:pPr algn="l">
              <a:lnSpc>
                <a:spcPts val="2250"/>
              </a:lnSpc>
              <a:spcBef>
                <a:spcPts val="2000"/>
              </a:spcBef>
              <a:spcAft>
                <a:spcPts val="1000"/>
              </a:spcAft>
              <a:buNone/>
            </a:pPr>
            <a:r>
              <a:rPr lang="en-US" sz="3400" b="0" i="0" dirty="0">
                <a:solidFill>
                  <a:srgbClr val="995733"/>
                </a:solidFill>
                <a:effectLst/>
                <a:latin typeface="Cambria" panose="02040503050406030204" pitchFamily="18" charset="0"/>
              </a:rPr>
              <a:t>Introduction</a:t>
            </a:r>
          </a:p>
          <a:p>
            <a:pPr algn="just">
              <a:spcBef>
                <a:spcPts val="2000"/>
              </a:spcBef>
              <a:spcAft>
                <a:spcPts val="2000"/>
              </a:spcAft>
            </a:pPr>
            <a:r>
              <a:rPr lang="en-US" sz="3600" dirty="0"/>
              <a:t>The physiological function and clinical relevance of insulin are usually seen in association with its role in maintaining glucose homeostasis. However, insulin is an anabolic hormone which stimulates a large number of cellular responses. Not only too low, but also excess insulin concentrations are detrimental to the physiological balance. Although the glucoregulatory activity of insulin is mitigated during hyperinsulinemia by dampening the efficiency of insulin signaling (“insulin resistance”), this is not the case for most other hormonal actions of insulin, including the promotion of protein synthesis, de novo lipogenesis, and cell proliferation; the inhibition of lipolysis, of autophagy-dependent cellular turnover, and of nuclear factor E2-related factor-2 (Nrf2)-dependent antioxidative; and other defense mechanisms. Hence, there is no general insulin resistance but selective impairment of insulin signaling which causes less glucose uptake from the blood and reduced activation of endothelial NO synthase (</a:t>
            </a:r>
            <a:r>
              <a:rPr lang="en-US" sz="3600" dirty="0" err="1"/>
              <a:t>eNOS</a:t>
            </a:r>
            <a:r>
              <a:rPr lang="en-US" sz="3600" dirty="0"/>
              <a:t>). </a:t>
            </a:r>
            <a:endParaRPr lang="en-US" dirty="0"/>
          </a:p>
        </p:txBody>
      </p:sp>
      <p:sp>
        <p:nvSpPr>
          <p:cNvPr id="8" name="Slide Number Placeholder 7"/>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
        <p:nvSpPr>
          <p:cNvPr id="5" name="Rectangle 4">
            <a:extLst>
              <a:ext uri="{FF2B5EF4-FFF2-40B4-BE49-F238E27FC236}">
                <a16:creationId xmlns:a16="http://schemas.microsoft.com/office/drawing/2014/main" id="{7C0770D7-C2CA-43B2-86FE-5CF4C2EB6E50}"/>
              </a:ext>
            </a:extLst>
          </p:cNvPr>
          <p:cNvSpPr/>
          <p:nvPr/>
        </p:nvSpPr>
        <p:spPr>
          <a:xfrm>
            <a:off x="152400" y="133984"/>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66247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212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457200" y="10668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gn="just"/>
            <a:r>
              <a:rPr lang="en-US" sz="2400" dirty="0">
                <a:latin typeface="Andalus" pitchFamily="18" charset="-78"/>
                <a:cs typeface="Andalus" pitchFamily="18" charset="-78"/>
              </a:rPr>
              <a:t>Lippincott Illustrated Reviews Biochemistry, 8th Edition, Chapter 23, page no. 624-33 </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Tree>
    <p:extLst>
      <p:ext uri="{BB962C8B-B14F-4D97-AF65-F5344CB8AC3E}">
        <p14:creationId xmlns:p14="http://schemas.microsoft.com/office/powerpoint/2010/main" val="86772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3600" b="1" dirty="0">
                <a:ea typeface="+mj-ea"/>
                <a:cs typeface="+mj-cs"/>
              </a:rPr>
              <a:t>Learning Objectives</a:t>
            </a:r>
          </a:p>
          <a:p>
            <a:pPr marL="0" indent="0">
              <a:buNone/>
            </a:pPr>
            <a:endParaRPr lang="en-US" sz="1800" dirty="0"/>
          </a:p>
          <a:p>
            <a:pPr>
              <a:lnSpc>
                <a:spcPct val="150000"/>
              </a:lnSpc>
              <a:buFont typeface="Arial" charset="0"/>
              <a:buChar char="•"/>
              <a:defRPr/>
            </a:pPr>
            <a:r>
              <a:rPr lang="en-US" sz="2400" dirty="0">
                <a:cs typeface="Andalus" pitchFamily="18" charset="-78"/>
              </a:rPr>
              <a:t>At the end of this lecture students should be able to </a:t>
            </a:r>
          </a:p>
          <a:p>
            <a:pPr lvl="2">
              <a:lnSpc>
                <a:spcPct val="150000"/>
              </a:lnSpc>
              <a:buFont typeface="Wingdings" pitchFamily="2" charset="2"/>
              <a:buChar char="Ø"/>
              <a:defRPr/>
            </a:pPr>
            <a:r>
              <a:rPr lang="en-US" sz="2400" dirty="0">
                <a:cs typeface="Andalus" pitchFamily="18" charset="-78"/>
              </a:rPr>
              <a:t>Discuss the structure of Insulin</a:t>
            </a:r>
          </a:p>
          <a:p>
            <a:pPr lvl="2">
              <a:lnSpc>
                <a:spcPct val="150000"/>
              </a:lnSpc>
              <a:buFont typeface="Wingdings" pitchFamily="2" charset="2"/>
              <a:buChar char="Ø"/>
              <a:defRPr/>
            </a:pPr>
            <a:r>
              <a:rPr lang="en-US" sz="2400" dirty="0">
                <a:cs typeface="Andalus" pitchFamily="18" charset="-78"/>
              </a:rPr>
              <a:t>Explain mechanism of action of insulin</a:t>
            </a:r>
          </a:p>
          <a:p>
            <a:pPr lvl="2">
              <a:lnSpc>
                <a:spcPct val="150000"/>
              </a:lnSpc>
              <a:buFont typeface="Wingdings" pitchFamily="2" charset="2"/>
              <a:buChar char="Ø"/>
              <a:defRPr/>
            </a:pPr>
            <a:r>
              <a:rPr lang="en-US" sz="2400" dirty="0">
                <a:cs typeface="Andalus" pitchFamily="18" charset="-78"/>
              </a:rPr>
              <a:t>Describe the role of insulin in the body</a:t>
            </a:r>
          </a:p>
          <a:p>
            <a:pPr lvl="2">
              <a:lnSpc>
                <a:spcPct val="150000"/>
              </a:lnSpc>
              <a:buFont typeface="Wingdings" pitchFamily="2" charset="2"/>
              <a:buChar char="Ø"/>
              <a:defRPr/>
            </a:pPr>
            <a:r>
              <a:rPr lang="en-US" sz="2400" dirty="0">
                <a:cs typeface="Andalus" pitchFamily="18" charset="-78"/>
              </a:rPr>
              <a:t>Vertically integrate related disorder</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62017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tint val="88000"/>
                    <a:satMod val="150000"/>
                  </a:schemeClr>
                </a:solidFill>
              </a:rPr>
              <a:t> </a:t>
            </a:r>
          </a:p>
        </p:txBody>
      </p:sp>
      <p:sp>
        <p:nvSpPr>
          <p:cNvPr id="29699" name="Content Placeholder 2"/>
          <p:cNvSpPr>
            <a:spLocks noGrp="1"/>
          </p:cNvSpPr>
          <p:nvPr>
            <p:ph idx="1"/>
          </p:nvPr>
        </p:nvSpPr>
        <p:spPr/>
        <p:txBody>
          <a:bodyPr/>
          <a:lstStyle/>
          <a:p>
            <a:pPr marL="0" indent="0">
              <a:buFont typeface="Arial" pitchFamily="34" charset="0"/>
              <a:buNone/>
            </a:pPr>
            <a:r>
              <a:rPr lang="en-US"/>
              <a:t> </a:t>
            </a:r>
          </a:p>
        </p:txBody>
      </p:sp>
      <p:pic>
        <p:nvPicPr>
          <p:cNvPr id="29700" name="Picture 2"/>
          <p:cNvPicPr>
            <a:picLocks noChangeAspect="1" noChangeArrowheads="1"/>
          </p:cNvPicPr>
          <p:nvPr/>
        </p:nvPicPr>
        <p:blipFill>
          <a:blip r:embed="rId2"/>
          <a:srcRect/>
          <a:stretch>
            <a:fillRect/>
          </a:stretch>
        </p:blipFill>
        <p:spPr bwMode="auto">
          <a:xfrm>
            <a:off x="152400" y="1143000"/>
            <a:ext cx="8839200" cy="4648200"/>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DCF6574C-18C7-4DFF-888B-F933EB084B77}"/>
              </a:ext>
            </a:extLst>
          </p:cNvPr>
          <p:cNvSpPr/>
          <p:nvPr/>
        </p:nvSpPr>
        <p:spPr>
          <a:xfrm>
            <a:off x="152400" y="2301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3"/>
          <p:cNvSpPr>
            <a:spLocks noGrp="1"/>
          </p:cNvSpPr>
          <p:nvPr>
            <p:ph idx="1"/>
          </p:nvPr>
        </p:nvSpPr>
        <p:spPr/>
        <p:txBody>
          <a:bodyPr/>
          <a:lstStyle/>
          <a:p>
            <a:pPr marL="0" indent="0">
              <a:buFont typeface="Arial" pitchFamily="34" charset="0"/>
              <a:buNone/>
            </a:pPr>
            <a:r>
              <a:rPr lang="en-US"/>
              <a:t> </a:t>
            </a:r>
          </a:p>
        </p:txBody>
      </p:sp>
      <p:sp>
        <p:nvSpPr>
          <p:cNvPr id="31747" name="Title 4"/>
          <p:cNvSpPr>
            <a:spLocks noGrp="1"/>
          </p:cNvSpPr>
          <p:nvPr>
            <p:ph type="title"/>
          </p:nvPr>
        </p:nvSpPr>
        <p:spPr/>
        <p:txBody>
          <a:bodyPr/>
          <a:lstStyle/>
          <a:p>
            <a:r>
              <a:rPr lang="en-US"/>
              <a:t> </a:t>
            </a:r>
          </a:p>
        </p:txBody>
      </p:sp>
      <p:pic>
        <p:nvPicPr>
          <p:cNvPr id="11269" name="Picture 5"/>
          <p:cNvPicPr>
            <a:picLocks noChangeAspect="1" noChangeArrowheads="1"/>
          </p:cNvPicPr>
          <p:nvPr/>
        </p:nvPicPr>
        <p:blipFill>
          <a:blip r:embed="rId2"/>
          <a:srcRect/>
          <a:stretch>
            <a:fillRect/>
          </a:stretch>
        </p:blipFill>
        <p:spPr bwMode="auto">
          <a:xfrm>
            <a:off x="1143000" y="383997"/>
            <a:ext cx="6477000" cy="632160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D37BB4E2-6691-413B-AB5B-3F70B7B3B3CF}"/>
              </a:ext>
            </a:extLst>
          </p:cNvPr>
          <p:cNvSpPr/>
          <p:nvPr/>
        </p:nvSpPr>
        <p:spPr>
          <a:xfrm>
            <a:off x="0" y="8046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p:cNvPicPr>
            <a:picLocks noChangeAspect="1" noChangeArrowheads="1"/>
          </p:cNvPicPr>
          <p:nvPr/>
        </p:nvPicPr>
        <p:blipFill>
          <a:blip r:embed="rId2"/>
          <a:srcRect/>
          <a:stretch>
            <a:fillRect/>
          </a:stretch>
        </p:blipFill>
        <p:spPr bwMode="auto">
          <a:xfrm>
            <a:off x="1219200" y="685800"/>
            <a:ext cx="6400800" cy="5870575"/>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640C0722-3EBF-4D9A-8037-FCBFA82417DF}"/>
              </a:ext>
            </a:extLst>
          </p:cNvPr>
          <p:cNvSpPr/>
          <p:nvPr/>
        </p:nvSpPr>
        <p:spPr>
          <a:xfrm>
            <a:off x="76200" y="13080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85800"/>
            <a:ext cx="8185150" cy="1050925"/>
          </a:xfrm>
        </p:spPr>
        <p:txBody>
          <a:bodyPr rtlCol="0">
            <a:normAutofit fontScale="90000"/>
          </a:bodyPr>
          <a:lstStyle/>
          <a:p>
            <a:pPr marL="571500" indent="-571500" algn="just" eaLnBrk="1" fontAlgn="auto" hangingPunct="1">
              <a:spcAft>
                <a:spcPts val="0"/>
              </a:spcAft>
              <a:buFont typeface="Arial" pitchFamily="34" charset="0"/>
              <a:buChar char="•"/>
              <a:defRPr/>
            </a:pPr>
            <a:r>
              <a:rPr lang="en-US" sz="3100" dirty="0">
                <a:latin typeface="Andalus" pitchFamily="18" charset="-78"/>
                <a:ea typeface="+mn-ea"/>
                <a:cs typeface="Andalus" pitchFamily="18" charset="-78"/>
              </a:rPr>
              <a:t>Insulin receptor is a glycoprotein tetramer made of 2 α and 2 β subunits linked by disulfide bridges</a:t>
            </a:r>
          </a:p>
        </p:txBody>
      </p:sp>
      <p:pic>
        <p:nvPicPr>
          <p:cNvPr id="40963" name="Picture 2" descr="Untitled-7"/>
          <p:cNvPicPr>
            <a:picLocks noChangeAspect="1" noChangeArrowheads="1"/>
          </p:cNvPicPr>
          <p:nvPr/>
        </p:nvPicPr>
        <p:blipFill>
          <a:blip r:embed="rId2"/>
          <a:srcRect/>
          <a:stretch>
            <a:fillRect/>
          </a:stretch>
        </p:blipFill>
        <p:spPr bwMode="auto">
          <a:xfrm>
            <a:off x="3733800" y="1905000"/>
            <a:ext cx="4670425" cy="4331703"/>
          </a:xfrm>
          <a:prstGeom prst="rect">
            <a:avLst/>
          </a:prstGeom>
          <a:noFill/>
          <a:ln w="9525">
            <a:noFill/>
            <a:miter lim="800000"/>
            <a:headEnd/>
            <a:tailEnd/>
          </a:ln>
        </p:spPr>
      </p:pic>
      <p:sp>
        <p:nvSpPr>
          <p:cNvPr id="3" name="Rectangle 2">
            <a:extLst>
              <a:ext uri="{FF2B5EF4-FFF2-40B4-BE49-F238E27FC236}">
                <a16:creationId xmlns:a16="http://schemas.microsoft.com/office/drawing/2014/main" id="{BE13F951-FBA5-4E0B-B6AC-2D2A5F9F7352}"/>
              </a:ext>
            </a:extLst>
          </p:cNvPr>
          <p:cNvSpPr/>
          <p:nvPr/>
        </p:nvSpPr>
        <p:spPr>
          <a:xfrm>
            <a:off x="152400" y="1854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TotalTime>
  <Words>622</Words>
  <Application>Microsoft Office PowerPoint</Application>
  <PresentationFormat>On-screen Show (4:3)</PresentationFormat>
  <Paragraphs>132</Paragraphs>
  <Slides>31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Andalus</vt:lpstr>
      <vt:lpstr>Arial</vt:lpstr>
      <vt:lpstr>Arial Black</vt:lpstr>
      <vt:lpstr>Calibri</vt:lpstr>
      <vt:lpstr>Calibri Light</vt:lpstr>
      <vt:lpstr>Cambria</vt:lpstr>
      <vt:lpstr>Segoe UI</vt:lpstr>
      <vt:lpstr>Times New Roman</vt:lpstr>
      <vt:lpstr>Wingdings</vt:lpstr>
      <vt:lpstr>Office Theme</vt:lpstr>
      <vt:lpstr>1_Office Theme</vt:lpstr>
      <vt:lpstr>PowerPoint Presentation</vt:lpstr>
      <vt:lpstr> Endocrinology Module 2nd Year MBBS (LGIS) Insulin </vt:lpstr>
      <vt:lpstr>Motto, Vision, Dream</vt:lpstr>
      <vt:lpstr>PowerPoint Presentation</vt:lpstr>
      <vt:lpstr>PowerPoint Presentation</vt:lpstr>
      <vt:lpstr> </vt:lpstr>
      <vt:lpstr> </vt:lpstr>
      <vt:lpstr>PowerPoint Presentation</vt:lpstr>
      <vt:lpstr>Insulin receptor is a glycoprotein tetramer made of 2 α and 2 β subunits linked by disulfide bridges</vt:lpstr>
      <vt:lpstr>PowerPoint Presentation</vt:lpstr>
      <vt:lpstr> </vt:lpstr>
      <vt:lpstr> </vt:lpstr>
      <vt:lpstr>  </vt:lpstr>
      <vt:lpstr> </vt:lpstr>
      <vt:lpstr> </vt:lpstr>
      <vt:lpstr> </vt:lpstr>
      <vt:lpstr>Anatomical &amp; Physiological Aspects </vt:lpstr>
      <vt:lpstr> </vt:lpstr>
      <vt:lpstr> </vt:lpstr>
      <vt:lpstr> </vt:lpstr>
      <vt:lpstr> </vt:lpstr>
      <vt:lpstr>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122</cp:revision>
  <dcterms:created xsi:type="dcterms:W3CDTF">2006-08-16T00:00:00Z</dcterms:created>
  <dcterms:modified xsi:type="dcterms:W3CDTF">2025-02-26T05:59:40Z</dcterms:modified>
</cp:coreProperties>
</file>