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1"/>
  </p:notesMasterIdLst>
  <p:sldIdLst>
    <p:sldId id="318" r:id="rId3"/>
    <p:sldId id="317" r:id="rId4"/>
    <p:sldId id="297" r:id="rId5"/>
    <p:sldId id="296" r:id="rId6"/>
    <p:sldId id="625" r:id="rId7"/>
    <p:sldId id="682" r:id="rId8"/>
    <p:sldId id="697" r:id="rId9"/>
    <p:sldId id="698" r:id="rId10"/>
    <p:sldId id="700" r:id="rId11"/>
    <p:sldId id="701" r:id="rId12"/>
    <p:sldId id="702" r:id="rId13"/>
    <p:sldId id="703" r:id="rId14"/>
    <p:sldId id="699" r:id="rId15"/>
    <p:sldId id="594" r:id="rId16"/>
    <p:sldId id="681" r:id="rId17"/>
    <p:sldId id="680" r:id="rId18"/>
    <p:sldId id="693" r:id="rId19"/>
    <p:sldId id="704" r:id="rId20"/>
    <p:sldId id="705" r:id="rId21"/>
    <p:sldId id="706" r:id="rId22"/>
    <p:sldId id="696" r:id="rId23"/>
    <p:sldId id="612" r:id="rId24"/>
    <p:sldId id="613" r:id="rId25"/>
    <p:sldId id="645" r:id="rId26"/>
    <p:sldId id="611" r:id="rId27"/>
    <p:sldId id="314" r:id="rId28"/>
    <p:sldId id="562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317" autoAdjust="0"/>
  </p:normalViewPr>
  <p:slideViewPr>
    <p:cSldViewPr>
      <p:cViewPr varScale="1">
        <p:scale>
          <a:sx n="80" d="100"/>
          <a:sy n="80" d="100"/>
        </p:scale>
        <p:origin x="15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7F6C98-046D-43A6-A3E6-474CD839EDBD}" type="slidenum">
              <a:rPr lang="ar-SA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topics/medicine-and-dentistry/quality-of-life" TargetMode="External"/><Relationship Id="rId3" Type="http://schemas.openxmlformats.org/officeDocument/2006/relationships/hyperlink" Target="https://www.sciencedirect.com/topics/medicine-and-dentistry/water-electrolyte-imbalance" TargetMode="External"/><Relationship Id="rId7" Type="http://schemas.openxmlformats.org/officeDocument/2006/relationships/hyperlink" Target="https://www.sciencedirect.com/topics/biochemistry-genetics-and-molecular-biology/medline" TargetMode="External"/><Relationship Id="rId2" Type="http://schemas.openxmlformats.org/officeDocument/2006/relationships/hyperlink" Target="https://www.sciencedirect.com/science/article/pii/S2590093523000425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sciencedirect.com/topics/biochemistry-genetics-and-molecular-biology/scopus" TargetMode="External"/><Relationship Id="rId5" Type="http://schemas.openxmlformats.org/officeDocument/2006/relationships/hyperlink" Target="https://www.sciencedirect.com/topics/medicine-and-dentistry/pathophysiology" TargetMode="External"/><Relationship Id="rId4" Type="http://schemas.openxmlformats.org/officeDocument/2006/relationships/hyperlink" Target="https://www.sciencedirect.com/topics/medicine-and-dentistry/blood-glucos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D8DAE-8972-4C8C-BAAF-B0CA1CDD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551" name="Group 47"/>
          <p:cNvGraphicFramePr>
            <a:graphicFrameLocks noGrp="1"/>
          </p:cNvGraphicFramePr>
          <p:nvPr/>
        </p:nvGraphicFramePr>
        <p:xfrm>
          <a:off x="533400" y="761999"/>
          <a:ext cx="7696200" cy="5791200"/>
        </p:xfrm>
        <a:graphic>
          <a:graphicData uri="http://schemas.openxmlformats.org/drawingml/2006/table">
            <a:tbl>
              <a:tblPr/>
              <a:tblGrid>
                <a:gridCol w="3888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 Antiqua" pitchFamily="18" charset="0"/>
                        </a:rPr>
                        <a:t>Metabolic Action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 Antiqua" pitchFamily="18" charset="0"/>
                        </a:rPr>
                        <a:t>Insulin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 Antiqua" pitchFamily="18" charset="0"/>
                        </a:rPr>
                        <a:t>Glucagon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Glycolysis 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↑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↓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Glycogen synthesis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↑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↓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Lipogenesis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↑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↓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Protein synthesis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↑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↓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Glycogenolysis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↓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↑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Gluconeogenesis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↓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↑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Lipolysis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↓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↑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3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Ketogenesis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↓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D7A415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↑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27026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7F5812-D868-4DA1-86B3-8E7777AA363D}"/>
              </a:ext>
            </a:extLst>
          </p:cNvPr>
          <p:cNvSpPr/>
          <p:nvPr/>
        </p:nvSpPr>
        <p:spPr>
          <a:xfrm>
            <a:off x="152400" y="133985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28600" y="914400"/>
            <a:ext cx="243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600" b="1">
                <a:solidFill>
                  <a:srgbClr val="FF0000"/>
                </a:solidFill>
                <a:latin typeface="Comic Sans MS" pitchFamily="66" charset="0"/>
              </a:rPr>
              <a:t>Opposing actions of</a:t>
            </a:r>
          </a:p>
          <a:p>
            <a:pPr marL="342900" indent="-342900" algn="ctr" eaLnBrk="1" hangingPunct="1"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2600" b="1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ctr" eaLnBrk="1" hangingPunct="1"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600" b="1">
                <a:solidFill>
                  <a:srgbClr val="FF0000"/>
                </a:solidFill>
                <a:latin typeface="Comic Sans MS" pitchFamily="66" charset="0"/>
              </a:rPr>
              <a:t> insulin </a:t>
            </a:r>
          </a:p>
          <a:p>
            <a:pPr marL="342900" indent="-342900" algn="ctr" eaLnBrk="1" hangingPunct="1"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2600" b="1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ctr" eaLnBrk="1" hangingPunct="1"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600" b="1">
                <a:solidFill>
                  <a:srgbClr val="FF0000"/>
                </a:solidFill>
                <a:latin typeface="Comic Sans MS" pitchFamily="66" charset="0"/>
              </a:rPr>
              <a:t>And</a:t>
            </a:r>
          </a:p>
          <a:p>
            <a:pPr marL="342900" indent="-342900" algn="ctr" eaLnBrk="1" hangingPunct="1"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2600" b="1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ctr" eaLnBrk="1" hangingPunct="1"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600" b="1">
                <a:solidFill>
                  <a:srgbClr val="FF0000"/>
                </a:solidFill>
                <a:latin typeface="Comic Sans MS" pitchFamily="66" charset="0"/>
              </a:rPr>
              <a:t>Glucagon plus epinephrine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990600"/>
            <a:ext cx="6172200" cy="5032375"/>
            <a:chOff x="1632" y="336"/>
            <a:chExt cx="3888" cy="3170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2">
              <a:lum bright="-30000" contrast="56000"/>
            </a:blip>
            <a:srcRect r="1666"/>
            <a:stretch>
              <a:fillRect/>
            </a:stretch>
          </p:blipFill>
          <p:spPr bwMode="auto">
            <a:xfrm>
              <a:off x="1632" y="336"/>
              <a:ext cx="3888" cy="3170"/>
            </a:xfrm>
            <a:prstGeom prst="rect">
              <a:avLst/>
            </a:prstGeom>
            <a:gradFill rotWithShape="1">
              <a:gsLst>
                <a:gs pos="0">
                  <a:srgbClr val="FED6BE"/>
                </a:gs>
                <a:gs pos="50000">
                  <a:srgbClr val="FFFF99"/>
                </a:gs>
                <a:gs pos="100000">
                  <a:srgbClr val="FED6B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1632" y="3504"/>
              <a:ext cx="384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C048633-2D82-41BA-AC9F-2199D5279C4B}"/>
              </a:ext>
            </a:extLst>
          </p:cNvPr>
          <p:cNvSpPr/>
          <p:nvPr/>
        </p:nvSpPr>
        <p:spPr>
          <a:xfrm>
            <a:off x="228600" y="30480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/>
              <a:t> 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 rotWithShape="1">
          <a:blip r:embed="rId2"/>
          <a:srcRect b="4359"/>
          <a:stretch/>
        </p:blipFill>
        <p:spPr bwMode="auto">
          <a:xfrm>
            <a:off x="174625" y="405573"/>
            <a:ext cx="8435975" cy="62190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82EF92-4108-4BEF-B23A-80A81A430DB7}"/>
              </a:ext>
            </a:extLst>
          </p:cNvPr>
          <p:cNvSpPr/>
          <p:nvPr/>
        </p:nvSpPr>
        <p:spPr>
          <a:xfrm>
            <a:off x="0" y="4371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27341" t="14030" b="4991"/>
          <a:stretch/>
        </p:blipFill>
        <p:spPr bwMode="auto">
          <a:xfrm>
            <a:off x="457200" y="533400"/>
            <a:ext cx="7510462" cy="6149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98E6D1-60E1-47AB-BF53-6A1831D25F35}"/>
              </a:ext>
            </a:extLst>
          </p:cNvPr>
          <p:cNvSpPr/>
          <p:nvPr/>
        </p:nvSpPr>
        <p:spPr>
          <a:xfrm>
            <a:off x="76200" y="56832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Andalus" pitchFamily="18" charset="-78"/>
              </a:rPr>
              <a:t>Anatomical &amp; Physiological Aspects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BEC2F-FA69-42E3-8A82-1E0142E9FD2B}"/>
              </a:ext>
            </a:extLst>
          </p:cNvPr>
          <p:cNvSpPr/>
          <p:nvPr/>
        </p:nvSpPr>
        <p:spPr>
          <a:xfrm>
            <a:off x="76200" y="87947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  <p:pic>
        <p:nvPicPr>
          <p:cNvPr id="7" name="Picture 2" descr="Pancreas anatomy Diagram | Quizlet">
            <a:extLst>
              <a:ext uri="{FF2B5EF4-FFF2-40B4-BE49-F238E27FC236}">
                <a16:creationId xmlns:a16="http://schemas.microsoft.com/office/drawing/2014/main" id="{A12530BB-09AD-4A67-B5DE-0FFE31A4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13445"/>
          <a:stretch>
            <a:fillRect/>
          </a:stretch>
        </p:blipFill>
        <p:spPr bwMode="auto">
          <a:xfrm>
            <a:off x="1143000" y="1524000"/>
            <a:ext cx="6658353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80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_13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3400"/>
            <a:ext cx="838200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0B9FA4-FDC6-4F9E-980F-4A29F452C196}"/>
              </a:ext>
            </a:extLst>
          </p:cNvPr>
          <p:cNvSpPr/>
          <p:nvPr/>
        </p:nvSpPr>
        <p:spPr>
          <a:xfrm>
            <a:off x="28575" y="191768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65344" cy="4732734"/>
          </a:xfrm>
        </p:spPr>
        <p:txBody>
          <a:bodyPr rtlCol="0">
            <a:noAutofit/>
          </a:bodyPr>
          <a:lstStyle/>
          <a:p>
            <a:pPr marL="151799" indent="0" algn="just" defTabSz="914353">
              <a:lnSpc>
                <a:spcPct val="150000"/>
              </a:lnSpc>
              <a:buNone/>
              <a:defRPr/>
            </a:pPr>
            <a:r>
              <a:rPr lang="en-US" sz="2800" b="1" u="sng" dirty="0">
                <a:latin typeface="Andalus" pitchFamily="18" charset="-78"/>
                <a:cs typeface="Andalus" pitchFamily="18" charset="-78"/>
              </a:rPr>
              <a:t>Functions of Pancreas</a:t>
            </a:r>
            <a:endParaRPr lang="en-US" sz="3100" b="1" u="sng" dirty="0">
              <a:latin typeface="Andalus" pitchFamily="18" charset="-78"/>
              <a:cs typeface="Andalus" pitchFamily="18" charset="-78"/>
            </a:endParaRPr>
          </a:p>
          <a:p>
            <a:pPr marL="553621" indent="-401822" algn="just" defTabSz="914353">
              <a:lnSpc>
                <a:spcPct val="150000"/>
              </a:lnSpc>
              <a:defRPr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Synthesis of hormones </a:t>
            </a:r>
          </a:p>
          <a:p>
            <a:pPr marL="553621" indent="-401822" algn="just" defTabSz="914353">
              <a:lnSpc>
                <a:spcPct val="150000"/>
              </a:lnSpc>
              <a:defRPr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Production of pancreatic juice </a:t>
            </a:r>
          </a:p>
          <a:p>
            <a:pPr marL="553621" indent="-401822" algn="just" defTabSz="914353">
              <a:lnSpc>
                <a:spcPct val="150000"/>
              </a:lnSpc>
              <a:buNone/>
              <a:defRPr/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46484" y="-696516"/>
            <a:ext cx="8229824" cy="11430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609600"/>
            <a:ext cx="4168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latin typeface="Andalus" pitchFamily="18" charset="-78"/>
                <a:ea typeface="+mj-ea"/>
                <a:cs typeface="Andalus" pitchFamily="18" charset="-78"/>
              </a:rPr>
              <a:t>Physiological Aspects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C9B734-6F66-4591-9F58-13970C40FDBF}"/>
              </a:ext>
            </a:extLst>
          </p:cNvPr>
          <p:cNvSpPr/>
          <p:nvPr/>
        </p:nvSpPr>
        <p:spPr>
          <a:xfrm>
            <a:off x="0" y="104852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7026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762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ndalus" pitchFamily="18" charset="-78"/>
                <a:ea typeface="+mj-ea"/>
                <a:cs typeface="Andalus" pitchFamily="18" charset="-78"/>
              </a:rPr>
              <a:t>Diabetes Mellitus </a:t>
            </a:r>
          </a:p>
        </p:txBody>
      </p:sp>
      <p:pic>
        <p:nvPicPr>
          <p:cNvPr id="11266" name="Picture 2" descr="Type 1 vs. Type 2 Diabetes | PainScale"/>
          <p:cNvPicPr>
            <a:picLocks noChangeAspect="1" noChangeArrowheads="1"/>
          </p:cNvPicPr>
          <p:nvPr/>
        </p:nvPicPr>
        <p:blipFill>
          <a:blip r:embed="rId2"/>
          <a:srcRect t="23211" b="11605"/>
          <a:stretch>
            <a:fillRect/>
          </a:stretch>
        </p:blipFill>
        <p:spPr bwMode="auto">
          <a:xfrm>
            <a:off x="838200" y="1752600"/>
            <a:ext cx="7336943" cy="36576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9BE85C-2271-43D6-95E9-AEF611C15804}"/>
              </a:ext>
            </a:extLst>
          </p:cNvPr>
          <p:cNvSpPr/>
          <p:nvPr/>
        </p:nvSpPr>
        <p:spPr>
          <a:xfrm>
            <a:off x="152400" y="227015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7026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62466" name="Picture 2" descr="Pathogenesis of diabetic ketoacidosis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6934200" cy="6036834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485605-B850-4CE7-B69B-58CDA3709C35}"/>
              </a:ext>
            </a:extLst>
          </p:cNvPr>
          <p:cNvSpPr/>
          <p:nvPr/>
        </p:nvSpPr>
        <p:spPr>
          <a:xfrm>
            <a:off x="304800" y="211566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63493" name="Picture 5" descr="C:\Users\dell\Desktop\endocrines-03-00066-g001-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426872" cy="5715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C877E7-1DE0-40B6-8B62-AB62A9248F38}"/>
              </a:ext>
            </a:extLst>
          </p:cNvPr>
          <p:cNvSpPr/>
          <p:nvPr/>
        </p:nvSpPr>
        <p:spPr>
          <a:xfrm>
            <a:off x="304800" y="191768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43313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Endocrinology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Year MBBS 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Glucagon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53025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Aneela Jamil					Date: 26-02-25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(Assistant Professor)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3E001-7226-4D28-ACF7-7103B13D8C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1977887" cy="11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7026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762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ndalus" pitchFamily="18" charset="-78"/>
                <a:ea typeface="+mj-ea"/>
                <a:cs typeface="Andalus" pitchFamily="18" charset="-78"/>
              </a:rPr>
              <a:t>Diabetes Mellitus </a:t>
            </a:r>
          </a:p>
        </p:txBody>
      </p:sp>
      <p:pic>
        <p:nvPicPr>
          <p:cNvPr id="61442" name="Picture 2" descr="Diabetes Mellitus: Nursing Care Management"/>
          <p:cNvPicPr>
            <a:picLocks noChangeAspect="1" noChangeArrowheads="1"/>
          </p:cNvPicPr>
          <p:nvPr/>
        </p:nvPicPr>
        <p:blipFill>
          <a:blip r:embed="rId2"/>
          <a:srcRect l="1500" t="17739" r="1500" b="7304"/>
          <a:stretch>
            <a:fillRect/>
          </a:stretch>
        </p:blipFill>
        <p:spPr bwMode="auto">
          <a:xfrm>
            <a:off x="212848" y="1447800"/>
            <a:ext cx="8778752" cy="4960158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3BFC4B-4005-416A-90B4-22714BDD1825}"/>
              </a:ext>
            </a:extLst>
          </p:cNvPr>
          <p:cNvSpPr/>
          <p:nvPr/>
        </p:nvSpPr>
        <p:spPr>
          <a:xfrm>
            <a:off x="152400" y="163034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56324" name="Picture 4" descr="Diabetes – Symptoms &amp; Treatment – Dr. Smita Ramachandr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044764" cy="5067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762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ndalus" pitchFamily="18" charset="-78"/>
                <a:ea typeface="+mj-ea"/>
                <a:cs typeface="Andalus" pitchFamily="18" charset="-78"/>
              </a:rPr>
              <a:t>Diabetes Mellitus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B6C98-EE2C-43C1-BC1F-87B155BA23F6}"/>
              </a:ext>
            </a:extLst>
          </p:cNvPr>
          <p:cNvSpPr/>
          <p:nvPr/>
        </p:nvSpPr>
        <p:spPr>
          <a:xfrm>
            <a:off x="152400" y="126842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117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Family Medicine plays important role in following manner: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Early Diagnosis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Education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Dietary Guidance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Monitoring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Refer to Specialists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08DE0-ED53-4552-93DC-3221A55A37C3}"/>
              </a:ext>
            </a:extLst>
          </p:cNvPr>
          <p:cNvSpPr/>
          <p:nvPr/>
        </p:nvSpPr>
        <p:spPr>
          <a:xfrm>
            <a:off x="228600" y="10445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Artificial Intelligence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plays role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following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aspects: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Utilizes extensive data from patient thereby enhancing prevention, diagnosis &amp; treatment based on individual genetic profile</a:t>
            </a:r>
            <a:r>
              <a:rPr lang="en-US" sz="2400" dirty="0"/>
              <a:t> </a:t>
            </a:r>
          </a:p>
          <a:p>
            <a:pPr algn="just"/>
            <a:r>
              <a:rPr lang="en-US" dirty="0">
                <a:cs typeface="Andalus" panose="02020603050405020304" pitchFamily="18" charset="-78"/>
              </a:rPr>
              <a:t>Food recommendations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1923C-78E3-4C35-9C3A-3598632CE359}"/>
              </a:ext>
            </a:extLst>
          </p:cNvPr>
          <p:cNvSpPr/>
          <p:nvPr/>
        </p:nvSpPr>
        <p:spPr>
          <a:xfrm>
            <a:off x="228600" y="65722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29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dirty="0"/>
              <a:t>Link: </a:t>
            </a:r>
            <a:r>
              <a:rPr lang="en-US" sz="5400" dirty="0">
                <a:hlinkClick r:id="rId2"/>
              </a:rPr>
              <a:t>https://www.sciencedirect.com/science/article/pii/S2590093523000425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Journal Name : ELSEVIER </a:t>
            </a:r>
          </a:p>
          <a:p>
            <a:pPr marL="0" indent="0" algn="l">
              <a:buNone/>
            </a:pPr>
            <a:r>
              <a:rPr lang="en-US" sz="5100" dirty="0"/>
              <a:t> </a:t>
            </a:r>
          </a:p>
          <a:p>
            <a:pPr marL="0" indent="0">
              <a:buNone/>
            </a:pPr>
            <a:r>
              <a:rPr lang="en-US" sz="5000" dirty="0"/>
              <a:t>Title: Diabetes mellitus: From molecular mechanism to pathophysiology and pharmacology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Author Name: Oluwafemi </a:t>
            </a:r>
            <a:r>
              <a:rPr lang="en-US" sz="5100" dirty="0" err="1"/>
              <a:t>Ojo</a:t>
            </a:r>
            <a:r>
              <a:rPr lang="en-US" sz="5100" dirty="0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257800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en-US" sz="3400" b="0" i="0" dirty="0">
                <a:solidFill>
                  <a:srgbClr val="995733"/>
                </a:solidFill>
                <a:effectLst/>
                <a:latin typeface="Cambria" panose="02040503050406030204" pitchFamily="18" charset="0"/>
              </a:rPr>
              <a:t>Introduction</a:t>
            </a:r>
          </a:p>
          <a:p>
            <a:pPr algn="just">
              <a:spcBef>
                <a:spcPts val="2000"/>
              </a:spcBef>
              <a:spcAft>
                <a:spcPts val="2000"/>
              </a:spcAft>
            </a:pPr>
            <a:r>
              <a:rPr lang="en-US" sz="3600" dirty="0"/>
              <a:t>Diabetes mellitus is a </a:t>
            </a:r>
            <a:r>
              <a:rPr lang="en-US" sz="3600" dirty="0">
                <a:hlinkClick r:id="rId3" tooltip="Learn more about metabolic disease from ScienceDirect's AI-generated Topic Pages"/>
              </a:rPr>
              <a:t>metabolic disease</a:t>
            </a:r>
            <a:r>
              <a:rPr lang="en-US" sz="3600" dirty="0"/>
              <a:t> characterized by high </a:t>
            </a:r>
            <a:r>
              <a:rPr lang="en-US" sz="3600" dirty="0">
                <a:hlinkClick r:id="rId4" tooltip="Learn more about blood glucose from ScienceDirect's AI-generated Topic Pages"/>
              </a:rPr>
              <a:t>blood glucose</a:t>
            </a:r>
            <a:r>
              <a:rPr lang="en-US" sz="3600" dirty="0"/>
              <a:t> levels and a range of other symptoms that last for a long period of time. It has a rapid prevalence globally, and there is a possibility of the statistic doubling in a few years. This review is aimed at evaluating the mechanism, </a:t>
            </a:r>
            <a:r>
              <a:rPr lang="en-US" sz="3600" dirty="0">
                <a:hlinkClick r:id="rId5" tooltip="Learn more about pathophysiology from ScienceDirect's AI-generated Topic Pages"/>
              </a:rPr>
              <a:t>pathophysiology</a:t>
            </a:r>
            <a:r>
              <a:rPr lang="en-US" sz="3600" dirty="0"/>
              <a:t>, and pharmacology of diabetes mellitus. The data used was sourced through a thorough review of scientific articles published in a variety of databases, including Springer, </a:t>
            </a:r>
            <a:r>
              <a:rPr lang="en-US" sz="3600" dirty="0">
                <a:hlinkClick r:id="rId6" tooltip="Learn more about Scopus from ScienceDirect's AI-generated Topic Pages"/>
              </a:rPr>
              <a:t>Scopus</a:t>
            </a:r>
            <a:r>
              <a:rPr lang="en-US" sz="3600" dirty="0"/>
              <a:t>, Elsevier, Google Scholar, Wiley, Web of Science, </a:t>
            </a:r>
            <a:r>
              <a:rPr lang="en-US" sz="3600" dirty="0">
                <a:hlinkClick r:id="rId7" tooltip="Learn more about PubMed from ScienceDirect's AI-generated Topic Pages"/>
              </a:rPr>
              <a:t>PubMed</a:t>
            </a:r>
            <a:r>
              <a:rPr lang="en-US" sz="3600" dirty="0"/>
              <a:t>, and Taylor &amp; Francis. Furthermore, PhD and MSc theses were also used in compiling data. According to the literature review, diabetes mellitus is a persistent condition with various risk factors and serious complications that affect the </a:t>
            </a:r>
            <a:r>
              <a:rPr lang="en-US" sz="3600" dirty="0">
                <a:hlinkClick r:id="rId8" tooltip="Learn more about quality of life from ScienceDirect's AI-generated Topic Pages"/>
              </a:rPr>
              <a:t>quality of life</a:t>
            </a:r>
            <a:r>
              <a:rPr lang="en-US" sz="3600" dirty="0"/>
              <a:t>. However, research studies have helped in the prognosis, diagnosis, treatment, and management of its different forms.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0770D7-C2CA-43B2-86FE-5CF4C2EB6E50}"/>
              </a:ext>
            </a:extLst>
          </p:cNvPr>
          <p:cNvSpPr/>
          <p:nvPr/>
        </p:nvSpPr>
        <p:spPr>
          <a:xfrm>
            <a:off x="152400" y="133984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4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Appropriate information</a:t>
            </a:r>
          </a:p>
          <a:p>
            <a:pPr marL="8001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Explain to patient or his family the genetic aspects of the condition 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Counselling </a:t>
            </a:r>
          </a:p>
          <a:p>
            <a:pPr>
              <a:lnSpc>
                <a:spcPct val="150000"/>
              </a:lnSpc>
            </a:pPr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DD5CB-95F6-4CA4-82C2-86DE4CEA9440}"/>
              </a:ext>
            </a:extLst>
          </p:cNvPr>
          <p:cNvSpPr/>
          <p:nvPr/>
        </p:nvSpPr>
        <p:spPr>
          <a:xfrm>
            <a:off x="152400" y="5397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212726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10668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>
                <a:latin typeface="Andalus" pitchFamily="18" charset="-78"/>
                <a:cs typeface="Andalus" pitchFamily="18" charset="-78"/>
              </a:rPr>
              <a:t>Lippincott Illustrated Reviews Biochemistry, 8th Edition, Chapter 23, page no. 634-38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0D2D6-D333-4C63-B40A-A5A892A7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pic>
        <p:nvPicPr>
          <p:cNvPr id="7" name="Picture 2" descr="Image result for THANKS">
            <a:extLst>
              <a:ext uri="{FF2B5EF4-FFF2-40B4-BE49-F238E27FC236}">
                <a16:creationId xmlns:a16="http://schemas.microsoft.com/office/drawing/2014/main" id="{1EEEC2D6-8D42-441E-95E2-4E75E5F4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ea typeface="+mj-ea"/>
                <a:cs typeface="+mj-cs"/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>
                <a:cs typeface="Andalus" pitchFamily="18" charset="-78"/>
              </a:rPr>
              <a:t>At the end of this lecture students should be able to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Andalus" pitchFamily="18" charset="-78"/>
              </a:rPr>
              <a:t>Discuss the structure of Glucagon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Andalus" pitchFamily="18" charset="-78"/>
              </a:rPr>
              <a:t>Explain mechanism of action of Glucagon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Andalus" pitchFamily="18" charset="-78"/>
              </a:rPr>
              <a:t>Describe the role of Glucagon in the body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Andalus" pitchFamily="18" charset="-78"/>
              </a:rPr>
              <a:t>Vertically integrate related disorder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/>
              <a:t> </a:t>
            </a:r>
          </a:p>
        </p:txBody>
      </p:sp>
      <p:pic>
        <p:nvPicPr>
          <p:cNvPr id="23554" name="Picture 2" descr="Glucagon hormone chemical structure Royalty Free Vector"/>
          <p:cNvPicPr>
            <a:picLocks noChangeAspect="1" noChangeArrowheads="1"/>
          </p:cNvPicPr>
          <p:nvPr/>
        </p:nvPicPr>
        <p:blipFill>
          <a:blip r:embed="rId2"/>
          <a:srcRect t="11333" b="18667"/>
          <a:stretch>
            <a:fillRect/>
          </a:stretch>
        </p:blipFill>
        <p:spPr bwMode="auto">
          <a:xfrm>
            <a:off x="1219200" y="1219200"/>
            <a:ext cx="6400800" cy="4838781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290B4F-95CF-4AAD-B5B3-2AF05BAB00FB}"/>
              </a:ext>
            </a:extLst>
          </p:cNvPr>
          <p:cNvSpPr/>
          <p:nvPr/>
        </p:nvSpPr>
        <p:spPr>
          <a:xfrm>
            <a:off x="457200" y="339405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AFD53-8235-4995-BD59-4F1C42C4F427}"/>
              </a:ext>
            </a:extLst>
          </p:cNvPr>
          <p:cNvSpPr txBox="1"/>
          <p:nvPr/>
        </p:nvSpPr>
        <p:spPr>
          <a:xfrm>
            <a:off x="1447800" y="1084264"/>
            <a:ext cx="1066800" cy="622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PK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2"/>
          <a:srcRect l="4507" t="6010" r="4507" b="15305"/>
          <a:stretch/>
        </p:blipFill>
        <p:spPr bwMode="auto">
          <a:xfrm>
            <a:off x="0" y="762000"/>
            <a:ext cx="9144000" cy="5867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C0D84F-4D3F-4F76-9097-205761E35B0E}"/>
              </a:ext>
            </a:extLst>
          </p:cNvPr>
          <p:cNvSpPr/>
          <p:nvPr/>
        </p:nvSpPr>
        <p:spPr>
          <a:xfrm>
            <a:off x="152400" y="57784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7026"/>
            <a:ext cx="78867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pic>
        <p:nvPicPr>
          <p:cNvPr id="72707" name="Picture 2" descr="Untitled-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295400"/>
            <a:ext cx="8007350" cy="4191000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70612B-9628-40E4-8569-C0D5728A5460}"/>
              </a:ext>
            </a:extLst>
          </p:cNvPr>
          <p:cNvSpPr/>
          <p:nvPr/>
        </p:nvSpPr>
        <p:spPr>
          <a:xfrm>
            <a:off x="304800" y="327026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53250" name="Picture 2" descr="Frontiers | Glucagon Receptor Signaling and Lipid Metabol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496"/>
            <a:ext cx="7924800" cy="594629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D5EF38-388D-4996-AD91-7B004326D816}"/>
              </a:ext>
            </a:extLst>
          </p:cNvPr>
          <p:cNvSpPr/>
          <p:nvPr/>
        </p:nvSpPr>
        <p:spPr>
          <a:xfrm>
            <a:off x="152400" y="126842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640</Words>
  <Application>Microsoft Office PowerPoint</Application>
  <PresentationFormat>On-screen Show (4:3)</PresentationFormat>
  <Paragraphs>159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Andalus</vt:lpstr>
      <vt:lpstr>Arial</vt:lpstr>
      <vt:lpstr>Arial Black</vt:lpstr>
      <vt:lpstr>Arial Unicode MS</vt:lpstr>
      <vt:lpstr>Book Antiqua</vt:lpstr>
      <vt:lpstr>Calibri</vt:lpstr>
      <vt:lpstr>Calibri Light</vt:lpstr>
      <vt:lpstr>Cambria</vt:lpstr>
      <vt:lpstr>Comic Sans MS</vt:lpstr>
      <vt:lpstr>Segoe UI</vt:lpstr>
      <vt:lpstr>Times New Roman</vt:lpstr>
      <vt:lpstr>Wingdings</vt:lpstr>
      <vt:lpstr>Office Theme</vt:lpstr>
      <vt:lpstr>1_Office Theme</vt:lpstr>
      <vt:lpstr>PowerPoint Presentation</vt:lpstr>
      <vt:lpstr> Endocrinology Module 2nd Year MBBS (LGIS) Glucagon </vt:lpstr>
      <vt:lpstr>Motto, Vision, Dream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PowerPoint Presentation</vt:lpstr>
      <vt:lpstr> </vt:lpstr>
      <vt:lpstr> </vt:lpstr>
      <vt:lpstr>Anatomical &amp; Physiological Aspects </vt:lpstr>
      <vt:lpstr> </vt:lpstr>
      <vt:lpstr> </vt:lpstr>
      <vt:lpstr> </vt:lpstr>
      <vt:lpstr> </vt:lpstr>
      <vt:lpstr> </vt:lpstr>
      <vt:lpstr> </vt:lpstr>
      <vt:lpstr> </vt:lpstr>
      <vt:lpstr>Family Medicine</vt:lpstr>
      <vt:lpstr>Artificial Intelligence</vt:lpstr>
      <vt:lpstr>Suggested Research Article</vt:lpstr>
      <vt:lpstr>Bioethics</vt:lpstr>
      <vt:lpstr>PowerPoint Presentation</vt:lpstr>
      <vt:lpstr>Learning Resources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Dell</cp:lastModifiedBy>
  <cp:revision>124</cp:revision>
  <dcterms:created xsi:type="dcterms:W3CDTF">2006-08-16T00:00:00Z</dcterms:created>
  <dcterms:modified xsi:type="dcterms:W3CDTF">2025-02-26T05:59:10Z</dcterms:modified>
</cp:coreProperties>
</file>