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3"/>
    <p:sldId id="441" r:id="rId4"/>
    <p:sldId id="258" r:id="rId5"/>
    <p:sldId id="444" r:id="rId7"/>
    <p:sldId id="259" r:id="rId8"/>
    <p:sldId id="261" r:id="rId9"/>
    <p:sldId id="262" r:id="rId10"/>
    <p:sldId id="263" r:id="rId11"/>
    <p:sldId id="264" r:id="rId12"/>
    <p:sldId id="265" r:id="rId13"/>
    <p:sldId id="266" r:id="rId14"/>
    <p:sldId id="268" r:id="rId15"/>
    <p:sldId id="267"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443" r:id="rId72"/>
    <p:sldId id="446" r:id="rId73"/>
    <p:sldId id="447" r:id="rId74"/>
    <p:sldId id="448" r:id="rId75"/>
    <p:sldId id="445" r:id="rId76"/>
    <p:sldId id="324"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0" autoAdjust="0"/>
    <p:restoredTop sz="94660"/>
  </p:normalViewPr>
  <p:slideViewPr>
    <p:cSldViewPr snapToGrid="0">
      <p:cViewPr varScale="1">
        <p:scale>
          <a:sx n="75" d="100"/>
          <a:sy n="75" d="100"/>
        </p:scale>
        <p:origin x="3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0" Type="http://schemas.openxmlformats.org/officeDocument/2006/relationships/tableStyles" Target="tableStyles.xml"/><Relationship Id="rId8" Type="http://schemas.openxmlformats.org/officeDocument/2006/relationships/slide" Target="slides/slide5.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F877A39-E198-49EA-9551-A415F0B587F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B027487F-FF93-4C5D-87BA-FE55215E3398}">
      <dgm:prSet phldrT="[Text]"/>
      <dgm:spPr/>
      <dgm:t>
        <a:bodyPr/>
        <a:lstStyle/>
        <a:p>
          <a:r>
            <a:rPr lang="en-US" dirty="0"/>
            <a:t>Acid </a:t>
          </a:r>
        </a:p>
        <a:p>
          <a:r>
            <a:rPr lang="en-US" dirty="0"/>
            <a:t>load</a:t>
          </a:r>
        </a:p>
      </dgm:t>
    </dgm:pt>
    <dgm:pt modelId="{E91C25FD-5749-4D45-81BF-73F3EBBCAAC4}" cxnId="{44EBBA99-E6AB-4189-A327-0E2BA3F4A966}" type="parTrans">
      <dgm:prSet/>
      <dgm:spPr/>
      <dgm:t>
        <a:bodyPr/>
        <a:lstStyle/>
        <a:p>
          <a:endParaRPr lang="en-US"/>
        </a:p>
      </dgm:t>
    </dgm:pt>
    <dgm:pt modelId="{3866CDCF-904B-44F7-B79F-E5BF62051ED6}" cxnId="{44EBBA99-E6AB-4189-A327-0E2BA3F4A966}" type="sibTrans">
      <dgm:prSet/>
      <dgm:spPr/>
      <dgm:t>
        <a:bodyPr/>
        <a:lstStyle/>
        <a:p>
          <a:endParaRPr lang="en-US"/>
        </a:p>
      </dgm:t>
    </dgm:pt>
    <dgm:pt modelId="{A656ED25-58DC-432C-BFFC-C89A28E79B0E}">
      <dgm:prSet phldrT="[Text]"/>
      <dgm:spPr/>
      <dgm:t>
        <a:bodyPr/>
        <a:lstStyle/>
        <a:p>
          <a:r>
            <a:rPr lang="en-US" dirty="0"/>
            <a:t>Increased H+ </a:t>
          </a:r>
          <a:r>
            <a:rPr lang="en-US" dirty="0" err="1"/>
            <a:t>excreion</a:t>
          </a:r>
          <a:endParaRPr lang="en-US" dirty="0"/>
        </a:p>
      </dgm:t>
    </dgm:pt>
    <dgm:pt modelId="{CEA7C8EC-E907-4F1E-84BB-CF8BC6854853}" cxnId="{523AEEFB-CD2D-4A64-A852-7EE2AA1B6756}" type="parTrans">
      <dgm:prSet/>
      <dgm:spPr/>
      <dgm:t>
        <a:bodyPr/>
        <a:lstStyle/>
        <a:p>
          <a:endParaRPr lang="en-US"/>
        </a:p>
      </dgm:t>
    </dgm:pt>
    <dgm:pt modelId="{D5D20C5C-9FFF-4007-8DDD-7A9C6B5D16CC}" cxnId="{523AEEFB-CD2D-4A64-A852-7EE2AA1B6756}" type="sibTrans">
      <dgm:prSet/>
      <dgm:spPr/>
      <dgm:t>
        <a:bodyPr/>
        <a:lstStyle/>
        <a:p>
          <a:endParaRPr lang="en-US"/>
        </a:p>
      </dgm:t>
    </dgm:pt>
    <dgm:pt modelId="{59D85C05-262A-4880-954C-CAF71E754417}">
      <dgm:prSet phldrT="[Text]"/>
      <dgm:spPr/>
      <dgm:t>
        <a:bodyPr/>
        <a:lstStyle/>
        <a:p>
          <a:r>
            <a:rPr lang="en-US" dirty="0"/>
            <a:t>Increased regeneration of HCO3</a:t>
          </a:r>
        </a:p>
      </dgm:t>
    </dgm:pt>
    <dgm:pt modelId="{67B2F9BA-8F8F-478B-9F49-4FA2C74C4FAE}" cxnId="{10B8E03D-4F9B-4247-B704-175FE1C5E656}" type="parTrans">
      <dgm:prSet/>
      <dgm:spPr/>
      <dgm:t>
        <a:bodyPr/>
        <a:lstStyle/>
        <a:p>
          <a:endParaRPr lang="en-US"/>
        </a:p>
      </dgm:t>
    </dgm:pt>
    <dgm:pt modelId="{07B36BB1-E240-41BD-B41C-0F087F055FA1}" cxnId="{10B8E03D-4F9B-4247-B704-175FE1C5E656}" type="sibTrans">
      <dgm:prSet/>
      <dgm:spPr/>
      <dgm:t>
        <a:bodyPr/>
        <a:lstStyle/>
        <a:p>
          <a:endParaRPr lang="en-US"/>
        </a:p>
      </dgm:t>
    </dgm:pt>
    <dgm:pt modelId="{E6BD413D-DDF9-4AE7-B176-0DC1F921ADD0}" type="pres">
      <dgm:prSet presAssocID="{EF877A39-E198-49EA-9551-A415F0B587F8}" presName="Name0" presStyleCnt="0">
        <dgm:presLayoutVars>
          <dgm:chPref val="1"/>
          <dgm:dir/>
          <dgm:animOne val="branch"/>
          <dgm:animLvl val="lvl"/>
          <dgm:resizeHandles val="exact"/>
        </dgm:presLayoutVars>
      </dgm:prSet>
      <dgm:spPr/>
    </dgm:pt>
    <dgm:pt modelId="{D72507D5-D30B-49E9-9D2C-C6C4964369E2}" type="pres">
      <dgm:prSet presAssocID="{B027487F-FF93-4C5D-87BA-FE55215E3398}" presName="root1" presStyleCnt="0"/>
      <dgm:spPr/>
    </dgm:pt>
    <dgm:pt modelId="{B252EA94-7892-4ACC-B64F-137804AE74A4}" type="pres">
      <dgm:prSet presAssocID="{B027487F-FF93-4C5D-87BA-FE55215E3398}" presName="LevelOneTextNode" presStyleLbl="node0" presStyleIdx="0" presStyleCnt="1" custAng="5400000" custScaleY="41466" custLinFactNeighborX="-69079" custLinFactNeighborY="125">
        <dgm:presLayoutVars>
          <dgm:chPref val="3"/>
        </dgm:presLayoutVars>
      </dgm:prSet>
      <dgm:spPr/>
    </dgm:pt>
    <dgm:pt modelId="{075006F3-7581-4822-BA75-BFE9E1C83386}" type="pres">
      <dgm:prSet presAssocID="{B027487F-FF93-4C5D-87BA-FE55215E3398}" presName="level2hierChild" presStyleCnt="0"/>
      <dgm:spPr/>
    </dgm:pt>
    <dgm:pt modelId="{4E8F679A-A56F-4BFB-B2F5-907379592EC3}" type="pres">
      <dgm:prSet presAssocID="{CEA7C8EC-E907-4F1E-84BB-CF8BC6854853}" presName="conn2-1" presStyleLbl="parChTrans1D2" presStyleIdx="0" presStyleCnt="2"/>
      <dgm:spPr/>
    </dgm:pt>
    <dgm:pt modelId="{D41D26C7-686E-44A0-BC0D-F8001EE4BC02}" type="pres">
      <dgm:prSet presAssocID="{CEA7C8EC-E907-4F1E-84BB-CF8BC6854853}" presName="connTx" presStyleLbl="parChTrans1D2" presStyleIdx="0" presStyleCnt="2"/>
      <dgm:spPr/>
    </dgm:pt>
    <dgm:pt modelId="{9CF80D10-43B2-41BD-B8E8-4B3F4F085EB5}" type="pres">
      <dgm:prSet presAssocID="{A656ED25-58DC-432C-BFFC-C89A28E79B0E}" presName="root2" presStyleCnt="0"/>
      <dgm:spPr/>
    </dgm:pt>
    <dgm:pt modelId="{49D9F2B4-D633-425C-964F-2AE764A04E5A}" type="pres">
      <dgm:prSet presAssocID="{A656ED25-58DC-432C-BFFC-C89A28E79B0E}" presName="LevelTwoTextNode" presStyleLbl="node2" presStyleIdx="0" presStyleCnt="2" custLinFactNeighborX="42808" custLinFactNeighborY="-15789">
        <dgm:presLayoutVars>
          <dgm:chPref val="3"/>
        </dgm:presLayoutVars>
      </dgm:prSet>
      <dgm:spPr/>
    </dgm:pt>
    <dgm:pt modelId="{5D42BC37-7329-4E93-93A2-BCD060EB15B2}" type="pres">
      <dgm:prSet presAssocID="{A656ED25-58DC-432C-BFFC-C89A28E79B0E}" presName="level3hierChild" presStyleCnt="0"/>
      <dgm:spPr/>
    </dgm:pt>
    <dgm:pt modelId="{F998E3A9-12BC-454E-B613-22121693E8C4}" type="pres">
      <dgm:prSet presAssocID="{67B2F9BA-8F8F-478B-9F49-4FA2C74C4FAE}" presName="conn2-1" presStyleLbl="parChTrans1D2" presStyleIdx="1" presStyleCnt="2"/>
      <dgm:spPr/>
    </dgm:pt>
    <dgm:pt modelId="{94B1ECC1-12DD-4D25-B82E-25DE7430A2EB}" type="pres">
      <dgm:prSet presAssocID="{67B2F9BA-8F8F-478B-9F49-4FA2C74C4FAE}" presName="connTx" presStyleLbl="parChTrans1D2" presStyleIdx="1" presStyleCnt="2"/>
      <dgm:spPr/>
    </dgm:pt>
    <dgm:pt modelId="{F37BFEDC-35FE-4A00-9BEB-FAF5A776ADC1}" type="pres">
      <dgm:prSet presAssocID="{59D85C05-262A-4880-954C-CAF71E754417}" presName="root2" presStyleCnt="0"/>
      <dgm:spPr/>
    </dgm:pt>
    <dgm:pt modelId="{755CBAB6-DFEB-4613-B3F6-BF61AE2679C3}" type="pres">
      <dgm:prSet presAssocID="{59D85C05-262A-4880-954C-CAF71E754417}" presName="LevelTwoTextNode" presStyleLbl="node2" presStyleIdx="1" presStyleCnt="2" custLinFactNeighborX="42808" custLinFactNeighborY="26973">
        <dgm:presLayoutVars>
          <dgm:chPref val="3"/>
        </dgm:presLayoutVars>
      </dgm:prSet>
      <dgm:spPr/>
    </dgm:pt>
    <dgm:pt modelId="{A4FED5F9-CB15-45B7-9E27-7BFFFD6832BB}" type="pres">
      <dgm:prSet presAssocID="{59D85C05-262A-4880-954C-CAF71E754417}" presName="level3hierChild" presStyleCnt="0"/>
      <dgm:spPr/>
    </dgm:pt>
  </dgm:ptLst>
  <dgm:cxnLst>
    <dgm:cxn modelId="{10B8E03D-4F9B-4247-B704-175FE1C5E656}" srcId="{B027487F-FF93-4C5D-87BA-FE55215E3398}" destId="{59D85C05-262A-4880-954C-CAF71E754417}" srcOrd="1" destOrd="0" parTransId="{67B2F9BA-8F8F-478B-9F49-4FA2C74C4FAE}" sibTransId="{07B36BB1-E240-41BD-B41C-0F087F055FA1}"/>
    <dgm:cxn modelId="{A2A9B55C-5947-4E66-993E-C912D2F7DBC8}" type="presOf" srcId="{59D85C05-262A-4880-954C-CAF71E754417}" destId="{755CBAB6-DFEB-4613-B3F6-BF61AE2679C3}" srcOrd="0" destOrd="0" presId="urn:microsoft.com/office/officeart/2008/layout/HorizontalMultiLevelHierarchy"/>
    <dgm:cxn modelId="{7FFB0A60-85EE-4D1A-80BC-E7B42FE5108A}" type="presOf" srcId="{CEA7C8EC-E907-4F1E-84BB-CF8BC6854853}" destId="{D41D26C7-686E-44A0-BC0D-F8001EE4BC02}" srcOrd="1" destOrd="0" presId="urn:microsoft.com/office/officeart/2008/layout/HorizontalMultiLevelHierarchy"/>
    <dgm:cxn modelId="{2639BF6F-8AD5-4B4C-927C-141FE45C034A}" type="presOf" srcId="{67B2F9BA-8F8F-478B-9F49-4FA2C74C4FAE}" destId="{F998E3A9-12BC-454E-B613-22121693E8C4}" srcOrd="0" destOrd="0" presId="urn:microsoft.com/office/officeart/2008/layout/HorizontalMultiLevelHierarchy"/>
    <dgm:cxn modelId="{44EBBA99-E6AB-4189-A327-0E2BA3F4A966}" srcId="{EF877A39-E198-49EA-9551-A415F0B587F8}" destId="{B027487F-FF93-4C5D-87BA-FE55215E3398}" srcOrd="0" destOrd="0" parTransId="{E91C25FD-5749-4D45-81BF-73F3EBBCAAC4}" sibTransId="{3866CDCF-904B-44F7-B79F-E5BF62051ED6}"/>
    <dgm:cxn modelId="{47E41E9E-8459-436C-BAF0-8595F917DB2C}" type="presOf" srcId="{67B2F9BA-8F8F-478B-9F49-4FA2C74C4FAE}" destId="{94B1ECC1-12DD-4D25-B82E-25DE7430A2EB}" srcOrd="1" destOrd="0" presId="urn:microsoft.com/office/officeart/2008/layout/HorizontalMultiLevelHierarchy"/>
    <dgm:cxn modelId="{C2446C9F-CC04-4F29-99CA-E6249E0B482A}" type="presOf" srcId="{CEA7C8EC-E907-4F1E-84BB-CF8BC6854853}" destId="{4E8F679A-A56F-4BFB-B2F5-907379592EC3}" srcOrd="0" destOrd="0" presId="urn:microsoft.com/office/officeart/2008/layout/HorizontalMultiLevelHierarchy"/>
    <dgm:cxn modelId="{0867D7A3-817F-40DD-BC65-044EE9B4B032}" type="presOf" srcId="{A656ED25-58DC-432C-BFFC-C89A28E79B0E}" destId="{49D9F2B4-D633-425C-964F-2AE764A04E5A}" srcOrd="0" destOrd="0" presId="urn:microsoft.com/office/officeart/2008/layout/HorizontalMultiLevelHierarchy"/>
    <dgm:cxn modelId="{CE5204B0-6451-451D-95DD-E304CF430FCE}" type="presOf" srcId="{B027487F-FF93-4C5D-87BA-FE55215E3398}" destId="{B252EA94-7892-4ACC-B64F-137804AE74A4}" srcOrd="0" destOrd="0" presId="urn:microsoft.com/office/officeart/2008/layout/HorizontalMultiLevelHierarchy"/>
    <dgm:cxn modelId="{BF75CAEE-ED59-49A8-9948-6807EEC80727}" type="presOf" srcId="{EF877A39-E198-49EA-9551-A415F0B587F8}" destId="{E6BD413D-DDF9-4AE7-B176-0DC1F921ADD0}" srcOrd="0" destOrd="0" presId="urn:microsoft.com/office/officeart/2008/layout/HorizontalMultiLevelHierarchy"/>
    <dgm:cxn modelId="{523AEEFB-CD2D-4A64-A852-7EE2AA1B6756}" srcId="{B027487F-FF93-4C5D-87BA-FE55215E3398}" destId="{A656ED25-58DC-432C-BFFC-C89A28E79B0E}" srcOrd="0" destOrd="0" parTransId="{CEA7C8EC-E907-4F1E-84BB-CF8BC6854853}" sibTransId="{D5D20C5C-9FFF-4007-8DDD-7A9C6B5D16CC}"/>
    <dgm:cxn modelId="{C4C5B15E-F4CB-4541-AF14-39089D245A0C}" type="presParOf" srcId="{E6BD413D-DDF9-4AE7-B176-0DC1F921ADD0}" destId="{D72507D5-D30B-49E9-9D2C-C6C4964369E2}" srcOrd="0" destOrd="0" presId="urn:microsoft.com/office/officeart/2008/layout/HorizontalMultiLevelHierarchy"/>
    <dgm:cxn modelId="{3729249B-F3CE-47A9-BBDA-60D2265427B6}" type="presParOf" srcId="{D72507D5-D30B-49E9-9D2C-C6C4964369E2}" destId="{B252EA94-7892-4ACC-B64F-137804AE74A4}" srcOrd="0" destOrd="0" presId="urn:microsoft.com/office/officeart/2008/layout/HorizontalMultiLevelHierarchy"/>
    <dgm:cxn modelId="{712F1016-E225-4E01-9E89-E1D4715E40DA}" type="presParOf" srcId="{D72507D5-D30B-49E9-9D2C-C6C4964369E2}" destId="{075006F3-7581-4822-BA75-BFE9E1C83386}" srcOrd="1" destOrd="0" presId="urn:microsoft.com/office/officeart/2008/layout/HorizontalMultiLevelHierarchy"/>
    <dgm:cxn modelId="{CE36AC9A-765C-4798-A5B0-D522598A0EFA}" type="presParOf" srcId="{075006F3-7581-4822-BA75-BFE9E1C83386}" destId="{4E8F679A-A56F-4BFB-B2F5-907379592EC3}" srcOrd="0" destOrd="0" presId="urn:microsoft.com/office/officeart/2008/layout/HorizontalMultiLevelHierarchy"/>
    <dgm:cxn modelId="{077D50CC-AB39-4D65-9C4E-1B7EB8E71473}" type="presParOf" srcId="{4E8F679A-A56F-4BFB-B2F5-907379592EC3}" destId="{D41D26C7-686E-44A0-BC0D-F8001EE4BC02}" srcOrd="0" destOrd="0" presId="urn:microsoft.com/office/officeart/2008/layout/HorizontalMultiLevelHierarchy"/>
    <dgm:cxn modelId="{84CE7875-2226-426C-9515-F5AD1923920F}" type="presParOf" srcId="{075006F3-7581-4822-BA75-BFE9E1C83386}" destId="{9CF80D10-43B2-41BD-B8E8-4B3F4F085EB5}" srcOrd="1" destOrd="0" presId="urn:microsoft.com/office/officeart/2008/layout/HorizontalMultiLevelHierarchy"/>
    <dgm:cxn modelId="{E6E57A96-C59E-410D-8462-73E9C1B8232B}" type="presParOf" srcId="{9CF80D10-43B2-41BD-B8E8-4B3F4F085EB5}" destId="{49D9F2B4-D633-425C-964F-2AE764A04E5A}" srcOrd="0" destOrd="0" presId="urn:microsoft.com/office/officeart/2008/layout/HorizontalMultiLevelHierarchy"/>
    <dgm:cxn modelId="{AA3CD41A-78B9-4264-A9CD-699DDFA6D721}" type="presParOf" srcId="{9CF80D10-43B2-41BD-B8E8-4B3F4F085EB5}" destId="{5D42BC37-7329-4E93-93A2-BCD060EB15B2}" srcOrd="1" destOrd="0" presId="urn:microsoft.com/office/officeart/2008/layout/HorizontalMultiLevelHierarchy"/>
    <dgm:cxn modelId="{94337B4F-DE4A-4ED6-8449-83C41372A8CE}" type="presParOf" srcId="{075006F3-7581-4822-BA75-BFE9E1C83386}" destId="{F998E3A9-12BC-454E-B613-22121693E8C4}" srcOrd="2" destOrd="0" presId="urn:microsoft.com/office/officeart/2008/layout/HorizontalMultiLevelHierarchy"/>
    <dgm:cxn modelId="{D6F25345-9696-4BC9-AEF3-EBAB542CF45A}" type="presParOf" srcId="{F998E3A9-12BC-454E-B613-22121693E8C4}" destId="{94B1ECC1-12DD-4D25-B82E-25DE7430A2EB}" srcOrd="0" destOrd="0" presId="urn:microsoft.com/office/officeart/2008/layout/HorizontalMultiLevelHierarchy"/>
    <dgm:cxn modelId="{A50453DF-54C6-4861-9F4E-18AEECEC05A9}" type="presParOf" srcId="{075006F3-7581-4822-BA75-BFE9E1C83386}" destId="{F37BFEDC-35FE-4A00-9BEB-FAF5A776ADC1}" srcOrd="3" destOrd="0" presId="urn:microsoft.com/office/officeart/2008/layout/HorizontalMultiLevelHierarchy"/>
    <dgm:cxn modelId="{814345D4-1076-4B7A-903D-D69D27754F5C}" type="presParOf" srcId="{F37BFEDC-35FE-4A00-9BEB-FAF5A776ADC1}" destId="{755CBAB6-DFEB-4613-B3F6-BF61AE2679C3}" srcOrd="0" destOrd="0" presId="urn:microsoft.com/office/officeart/2008/layout/HorizontalMultiLevelHierarchy"/>
    <dgm:cxn modelId="{F497DF26-B2B4-4862-9CCA-ACE0CE5AF355}" type="presParOf" srcId="{F37BFEDC-35FE-4A00-9BEB-FAF5A776ADC1}" destId="{A4FED5F9-CB15-45B7-9E27-7BFFFD6832BB}"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3B2F9-5F78-4B62-A7B9-1D74A5F489DB}" type="doc">
      <dgm:prSet loTypeId="urn:microsoft.com/office/officeart/2009/3/layout/DescendingProcess" loCatId="process" qsTypeId="urn:microsoft.com/office/officeart/2005/8/quickstyle/simple1" qsCatId="simple" csTypeId="urn:microsoft.com/office/officeart/2005/8/colors/accent1_2" csCatId="accent1" phldr="0"/>
      <dgm:spPr/>
      <dgm:t>
        <a:bodyPr/>
        <a:lstStyle/>
        <a:p>
          <a:endParaRPr lang="en-US"/>
        </a:p>
      </dgm:t>
    </dgm:pt>
    <dgm:pt modelId="{1935CFAF-64F7-4768-A811-CB2207BDF578}">
      <dgm:prSet phldrT="[Text]" phldr="1"/>
      <dgm:spPr/>
      <dgm:t>
        <a:bodyPr/>
        <a:lstStyle/>
        <a:p>
          <a:endParaRPr lang="en-US" dirty="0"/>
        </a:p>
      </dgm:t>
    </dgm:pt>
    <dgm:pt modelId="{9635A35A-4D32-4D5B-A18F-38E478A75F17}" cxnId="{27104A10-C3DE-4DBB-81E9-003E2C50CC21}" type="sibTrans">
      <dgm:prSet/>
      <dgm:spPr/>
      <dgm:t>
        <a:bodyPr/>
        <a:lstStyle/>
        <a:p>
          <a:endParaRPr lang="en-US"/>
        </a:p>
      </dgm:t>
    </dgm:pt>
    <dgm:pt modelId="{E62F6BE7-555A-4B12-B2A8-42A791D46CB1}" cxnId="{27104A10-C3DE-4DBB-81E9-003E2C50CC21}" type="parTrans">
      <dgm:prSet/>
      <dgm:spPr/>
      <dgm:t>
        <a:bodyPr/>
        <a:lstStyle/>
        <a:p>
          <a:endParaRPr lang="en-US"/>
        </a:p>
      </dgm:t>
    </dgm:pt>
    <dgm:pt modelId="{0D92AC4A-116E-4865-A99A-F370DE59D4BB}" type="pres">
      <dgm:prSet presAssocID="{C8D3B2F9-5F78-4B62-A7B9-1D74A5F489DB}" presName="Name0" presStyleCnt="0">
        <dgm:presLayoutVars>
          <dgm:chMax val="7"/>
          <dgm:chPref val="5"/>
        </dgm:presLayoutVars>
      </dgm:prSet>
      <dgm:spPr/>
    </dgm:pt>
    <dgm:pt modelId="{01DFDB51-252E-4231-B6AF-077691765B67}" type="pres">
      <dgm:prSet presAssocID="{C8D3B2F9-5F78-4B62-A7B9-1D74A5F489DB}" presName="arrowNode" presStyleLbl="node1" presStyleIdx="0" presStyleCnt="1" custAng="19008779" custLinFactNeighborX="13855" custLinFactNeighborY="-20652"/>
      <dgm:spPr/>
    </dgm:pt>
    <dgm:pt modelId="{DF9E8A6D-23F1-439A-BB8D-179EAA3C5376}" type="pres">
      <dgm:prSet presAssocID="{1935CFAF-64F7-4768-A811-CB2207BDF578}" presName="txNode1" presStyleLbl="revTx" presStyleIdx="0" presStyleCnt="1">
        <dgm:presLayoutVars>
          <dgm:bulletEnabled val="1"/>
        </dgm:presLayoutVars>
      </dgm:prSet>
      <dgm:spPr/>
    </dgm:pt>
  </dgm:ptLst>
  <dgm:cxnLst>
    <dgm:cxn modelId="{27104A10-C3DE-4DBB-81E9-003E2C50CC21}" srcId="{C8D3B2F9-5F78-4B62-A7B9-1D74A5F489DB}" destId="{1935CFAF-64F7-4768-A811-CB2207BDF578}" srcOrd="0" destOrd="0" parTransId="{E62F6BE7-555A-4B12-B2A8-42A791D46CB1}" sibTransId="{9635A35A-4D32-4D5B-A18F-38E478A75F17}"/>
    <dgm:cxn modelId="{AF2E1CC7-DC4F-4CC4-81D6-25EBBB9C4859}" type="presOf" srcId="{C8D3B2F9-5F78-4B62-A7B9-1D74A5F489DB}" destId="{0D92AC4A-116E-4865-A99A-F370DE59D4BB}" srcOrd="0" destOrd="0" presId="urn:microsoft.com/office/officeart/2009/3/layout/DescendingProcess"/>
    <dgm:cxn modelId="{77D2C1E5-56AB-4EF1-84A6-1C52E0342F30}" type="presOf" srcId="{1935CFAF-64F7-4768-A811-CB2207BDF578}" destId="{DF9E8A6D-23F1-439A-BB8D-179EAA3C5376}" srcOrd="0" destOrd="0" presId="urn:microsoft.com/office/officeart/2009/3/layout/DescendingProcess"/>
    <dgm:cxn modelId="{8E590560-98DD-4F4E-A577-BAC8F84BAA5B}" type="presParOf" srcId="{0D92AC4A-116E-4865-A99A-F370DE59D4BB}" destId="{01DFDB51-252E-4231-B6AF-077691765B67}" srcOrd="0" destOrd="0" presId="urn:microsoft.com/office/officeart/2009/3/layout/DescendingProcess"/>
    <dgm:cxn modelId="{CB611164-6676-4449-B19D-5147075A46A5}" type="presParOf" srcId="{0D92AC4A-116E-4865-A99A-F370DE59D4BB}" destId="{DF9E8A6D-23F1-439A-BB8D-179EAA3C5376}" srcOrd="1" destOrd="0" presId="urn:microsoft.com/office/officeart/2009/3/layout/Descending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6096000" cy="4064000"/>
        <a:chOff x="0" y="0"/>
        <a:chExt cx="6096000" cy="4064000"/>
      </a:xfrm>
    </dsp:grpSpPr>
    <dsp:sp modelId="{4E8F679A-A56F-4BFB-B2F5-907379592EC3}">
      <dsp:nvSpPr>
        <dsp:cNvPr id="4" name="Freeform 3"/>
        <dsp:cNvSpPr/>
      </dsp:nvSpPr>
      <dsp:spPr bwMode="white">
        <a:xfrm>
          <a:off x="1381069" y="1427484"/>
          <a:ext cx="2124129" cy="609596"/>
        </a:xfrm>
        <a:custGeom>
          <a:avLst/>
          <a:gdLst/>
          <a:ahLst/>
          <a:cxnLst/>
          <a:pathLst>
            <a:path w="3345" h="960">
              <a:moveTo>
                <a:pt x="0" y="960"/>
              </a:moveTo>
              <a:lnTo>
                <a:pt x="1673" y="960"/>
              </a:lnTo>
              <a:lnTo>
                <a:pt x="1673" y="0"/>
              </a:lnTo>
              <a:lnTo>
                <a:pt x="3345" y="0"/>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nSpc>
              <a:spcPct val="100000"/>
            </a:lnSpc>
            <a:spcBef>
              <a:spcPct val="0"/>
            </a:spcBef>
            <a:spcAft>
              <a:spcPct val="35000"/>
            </a:spcAft>
          </a:pPr>
          <a:endParaRPr lang="en-US">
            <a:solidFill>
              <a:schemeClr val="tx1"/>
            </a:solidFill>
          </a:endParaRPr>
        </a:p>
      </dsp:txBody>
      <dsp:txXfrm>
        <a:off x="1381069" y="1427484"/>
        <a:ext cx="2124129" cy="609596"/>
      </dsp:txXfrm>
    </dsp:sp>
    <dsp:sp modelId="{F998E3A9-12BC-454E-B613-22121693E8C4}">
      <dsp:nvSpPr>
        <dsp:cNvPr id="6" name="Freeform 5"/>
        <dsp:cNvSpPr/>
      </dsp:nvSpPr>
      <dsp:spPr bwMode="white">
        <a:xfrm>
          <a:off x="1381069" y="2037080"/>
          <a:ext cx="2124129" cy="685795"/>
        </a:xfrm>
        <a:custGeom>
          <a:avLst/>
          <a:gdLst/>
          <a:ahLst/>
          <a:cxnLst/>
          <a:pathLst>
            <a:path w="3345" h="1080">
              <a:moveTo>
                <a:pt x="0" y="0"/>
              </a:moveTo>
              <a:lnTo>
                <a:pt x="1673" y="0"/>
              </a:lnTo>
              <a:lnTo>
                <a:pt x="1673" y="1080"/>
              </a:lnTo>
              <a:lnTo>
                <a:pt x="3345" y="1080"/>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endParaRPr lang="en-US">
            <a:solidFill>
              <a:schemeClr val="tx1"/>
            </a:solidFill>
          </a:endParaRPr>
        </a:p>
      </dsp:txBody>
      <dsp:txXfrm>
        <a:off x="1381069" y="2037080"/>
        <a:ext cx="2124129" cy="685795"/>
      </dsp:txXfrm>
    </dsp:sp>
    <dsp:sp modelId="{B252EA94-7892-4ACC-B64F-137804AE74A4}">
      <dsp:nvSpPr>
        <dsp:cNvPr id="3" name="Rectangles 2"/>
        <dsp:cNvSpPr/>
      </dsp:nvSpPr>
      <dsp:spPr bwMode="white">
        <a:xfrm rot="21600000">
          <a:off x="152400" y="1651000"/>
          <a:ext cx="1685178" cy="772160"/>
        </a:xfrm>
        <a:prstGeom prst="rect">
          <a:avLst/>
        </a:prstGeom>
      </dsp:spPr>
      <dsp:style>
        <a:lnRef idx="2">
          <a:schemeClr val="lt1"/>
        </a:lnRef>
        <a:fillRef idx="1">
          <a:schemeClr val="accent1"/>
        </a:fillRef>
        <a:effectRef idx="0">
          <a:scrgbClr r="0" g="0" b="0"/>
        </a:effectRef>
        <a:fontRef idx="minor">
          <a:schemeClr val="lt1"/>
        </a:fontRef>
      </dsp:style>
      <dsp:txBody>
        <a:bodyPr lIns="12700" tIns="12700" rIns="12700" bIns="127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dirty="0"/>
            <a:t>Acid </a:t>
          </a:r>
          <a:endParaRPr lang="en-US" dirty="0"/>
        </a:p>
        <a:p>
          <a:pPr lvl="0">
            <a:lnSpc>
              <a:spcPct val="100000"/>
            </a:lnSpc>
            <a:spcBef>
              <a:spcPct val="0"/>
            </a:spcBef>
            <a:spcAft>
              <a:spcPct val="35000"/>
            </a:spcAft>
          </a:pPr>
          <a:r>
            <a:rPr lang="en-US" dirty="0"/>
            <a:t>load</a:t>
          </a:r>
        </a:p>
      </dsp:txBody>
      <dsp:txXfrm rot="21600000">
        <a:off x="152400" y="1651000"/>
        <a:ext cx="1685178" cy="772160"/>
      </dsp:txXfrm>
    </dsp:sp>
    <dsp:sp modelId="{49D9F2B4-D633-425C-964F-2AE764A04E5A}">
      <dsp:nvSpPr>
        <dsp:cNvPr id="5" name="Rectangles 4"/>
        <dsp:cNvSpPr/>
      </dsp:nvSpPr>
      <dsp:spPr bwMode="white">
        <a:xfrm>
          <a:off x="3505198" y="1041404"/>
          <a:ext cx="2532685" cy="772160"/>
        </a:xfrm>
        <a:prstGeom prst="rect">
          <a:avLst/>
        </a:prstGeom>
      </dsp:spPr>
      <dsp:style>
        <a:lnRef idx="2">
          <a:schemeClr val="lt1"/>
        </a:lnRef>
        <a:fillRef idx="1">
          <a:schemeClr val="accent1"/>
        </a:fillRef>
        <a:effectRef idx="0">
          <a:scrgbClr r="0" g="0" b="0"/>
        </a:effectRef>
        <a:fontRef idx="minor">
          <a:schemeClr val="lt1"/>
        </a:fontRef>
      </dsp:style>
      <dsp:txBody>
        <a:bodyPr lIns="12700" tIns="12700" rIns="12700" bIns="127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dirty="0"/>
            <a:t>Increased H+ </a:t>
          </a:r>
          <a:r>
            <a:rPr lang="en-US" dirty="0" err="1"/>
            <a:t>excreion</a:t>
          </a:r>
          <a:endParaRPr lang="en-US" dirty="0"/>
        </a:p>
      </dsp:txBody>
      <dsp:txXfrm>
        <a:off x="3505198" y="1041404"/>
        <a:ext cx="2532685" cy="772160"/>
      </dsp:txXfrm>
    </dsp:sp>
    <dsp:sp modelId="{755CBAB6-DFEB-4613-B3F6-BF61AE2679C3}">
      <dsp:nvSpPr>
        <dsp:cNvPr id="7" name="Rectangles 6"/>
        <dsp:cNvSpPr/>
      </dsp:nvSpPr>
      <dsp:spPr bwMode="white">
        <a:xfrm>
          <a:off x="3505198" y="2336795"/>
          <a:ext cx="2532685" cy="772160"/>
        </a:xfrm>
        <a:prstGeom prst="rect">
          <a:avLst/>
        </a:prstGeom>
      </dsp:spPr>
      <dsp:style>
        <a:lnRef idx="2">
          <a:schemeClr val="lt1"/>
        </a:lnRef>
        <a:fillRef idx="1">
          <a:schemeClr val="accent1"/>
        </a:fillRef>
        <a:effectRef idx="0">
          <a:scrgbClr r="0" g="0" b="0"/>
        </a:effectRef>
        <a:fontRef idx="minor">
          <a:schemeClr val="lt1"/>
        </a:fontRef>
      </dsp:style>
      <dsp:txBody>
        <a:bodyPr lIns="12700" tIns="12700" rIns="12700" bIns="127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dirty="0"/>
            <a:t>Increased regeneration of HCO3</a:t>
          </a:r>
        </a:p>
      </dsp:txBody>
      <dsp:txXfrm>
        <a:off x="3505198" y="2336795"/>
        <a:ext cx="2532685" cy="772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2570480" cy="2336800"/>
        <a:chOff x="0" y="0"/>
        <a:chExt cx="2570480" cy="2336800"/>
      </a:xfrm>
    </dsp:grpSpPr>
    <dsp:sp modelId="{01DFDB51-252E-4231-B6AF-077691765B67}">
      <dsp:nvSpPr>
        <dsp:cNvPr id="3" name="Shape 2"/>
        <dsp:cNvSpPr/>
      </dsp:nvSpPr>
      <dsp:spPr bwMode="white">
        <a:xfrm rot="23405153">
          <a:off x="1253440" y="465005"/>
          <a:ext cx="2017264" cy="1406790"/>
        </a:xfrm>
        <a:prstGeom prst="swooshArrow">
          <a:avLst>
            <a:gd name="adj1" fmla="val 16310"/>
            <a:gd name="adj2" fmla="val 31369"/>
          </a:avLst>
        </a:prstGeom>
      </dsp:spPr>
      <dsp:style>
        <a:lnRef idx="2">
          <a:schemeClr val="lt1"/>
        </a:lnRef>
        <a:fillRef idx="1">
          <a:schemeClr val="accent1"/>
        </a:fillRef>
        <a:effectRef idx="0">
          <a:scrgbClr r="0" g="0" b="0"/>
        </a:effectRef>
        <a:fontRef idx="minor">
          <a:schemeClr val="lt1"/>
        </a:fontRef>
      </dsp:style>
      <dsp:txXfrm rot="23405153">
        <a:off x="1253440" y="465005"/>
        <a:ext cx="2017264" cy="1406790"/>
      </dsp:txXfrm>
    </dsp:sp>
    <dsp:sp modelId="{DF9E8A6D-23F1-439A-BB8D-179EAA3C5376}">
      <dsp:nvSpPr>
        <dsp:cNvPr id="4" name="Rectangles 3"/>
        <dsp:cNvSpPr/>
      </dsp:nvSpPr>
      <dsp:spPr bwMode="white">
        <a:xfrm>
          <a:off x="851103" y="0"/>
          <a:ext cx="951078" cy="373888"/>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5400" tIns="25400" rIns="25400" bIns="25400" anchor="b"/>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endParaRPr lang="en-US" dirty="0">
            <a:solidFill>
              <a:schemeClr val="tx1"/>
            </a:solidFill>
          </a:endParaRPr>
        </a:p>
      </dsp:txBody>
      <dsp:txXfrm>
        <a:off x="851103" y="0"/>
        <a:ext cx="951078" cy="37388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type="swooshArrow" r:blip="" rot="73.2729">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51236-2257-4F82-8597-F1BC4FA43B0B}"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D0B30E-01A6-42A5-BD8D-3967E520BE0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65E5F-54C2-4476-BD30-1CF92A4E80C0}"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p:sp>
      <p:sp>
        <p:nvSpPr>
          <p:cNvPr id="54275" name="Notes Placeholder 2"/>
          <p:cNvSpPr>
            <a:spLocks noGrp="1"/>
          </p:cNvSpPr>
          <p:nvPr>
            <p:ph type="body" idx="1"/>
          </p:nvPr>
        </p:nvSpPr>
        <p:spPr>
          <a:noFill/>
        </p:spPr>
        <p:txBody>
          <a:bodyPr/>
          <a:lstStyle/>
          <a:p>
            <a:pPr eaLnBrk="1" hangingPunct="1"/>
            <a:endParaRPr lang="en-US" b="1">
              <a:ea typeface="MS PGothic" panose="020B0600070205080204" pitchFamily="34" charset="-128"/>
            </a:endParaRPr>
          </a:p>
          <a:p>
            <a:pPr eaLnBrk="1" hangingPunct="1"/>
            <a:endParaRPr lang="en-US">
              <a:ea typeface="MS PGothic" panose="020B0600070205080204" pitchFamily="34" charset="-128"/>
            </a:endParaRPr>
          </a:p>
        </p:txBody>
      </p:sp>
      <p:sp>
        <p:nvSpPr>
          <p:cNvPr id="54276" name="Slide Number Placeholder 3"/>
          <p:cNvSpPr>
            <a:spLocks noGrp="1"/>
          </p:cNvSpPr>
          <p:nvPr>
            <p:ph type="sldNum" sz="quarter" idx="5"/>
          </p:nvPr>
        </p:nvSpPr>
        <p:spPr>
          <a:noFill/>
        </p:spPr>
        <p:txBody>
          <a:bodyPr/>
          <a:lstStyle/>
          <a:p>
            <a:fld id="{2808D5F8-234E-4934-B4FA-AAF8199B12D4}" type="slidenum">
              <a:rPr lang="en-US" smtClean="0">
                <a:ea typeface="MS PGothic" panose="020B0600070205080204" pitchFamily="34" charset="-128"/>
              </a:rPr>
            </a:fld>
            <a:endParaRPr lang="en-US">
              <a:ea typeface="MS PGothic"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B57E428-F3E1-48E1-B737-28B075033F51}" type="slidenum">
              <a:rPr lang="en-US" altLang="zh-CN"/>
            </a:fld>
            <a:endParaRPr lang="en-US" altLang="zh-CN"/>
          </a:p>
        </p:txBody>
      </p:sp>
      <p:sp>
        <p:nvSpPr>
          <p:cNvPr id="60418" name="Rectangle 2"/>
          <p:cNvSpPr>
            <a:spLocks noGrp="1" noRot="1" noChangeAspect="1" noChangeArrowheads="1" noTextEdit="1"/>
          </p:cNvSpPr>
          <p:nvPr>
            <p:ph type="sldImg"/>
          </p:nvPr>
        </p:nvSpPr>
        <p:spPr/>
      </p:sp>
      <p:sp>
        <p:nvSpPr>
          <p:cNvPr id="60419" name="Rectangle 3"/>
          <p:cNvSpPr>
            <a:spLocks noGrp="1" noChangeArrowheads="1"/>
          </p:cNvSpPr>
          <p:nvPr>
            <p:ph type="body" idx="1"/>
          </p:nvPr>
        </p:nvSpPr>
        <p:spPr/>
        <p:txBody>
          <a:bodyPr/>
          <a:lstStyle/>
          <a:p>
            <a:r>
              <a:rPr lang="en-US" altLang="zh-CN" b="1"/>
              <a:t>Using calcium to antagonize the potassium induced decrease in  membrane excitability, restore the excitability toward normal.</a:t>
            </a:r>
            <a:endParaRPr lang="en-US" altLang="zh-CN" b="1"/>
          </a:p>
          <a:p>
            <a:r>
              <a:rPr lang="en-US" altLang="zh-CN" b="1"/>
              <a:t>For example, restricting dietary sources of potassium. Potassium chloride solution should not be given to the patients with renal problem.</a:t>
            </a:r>
            <a:endParaRPr lang="en-US" altLang="zh-CN" b="1"/>
          </a:p>
          <a:p>
            <a:r>
              <a:rPr lang="en-US" altLang="zh-CN" b="1"/>
              <a:t>Increasing  potassium excretion is more difficult. Patients with renal failure may require hemodialysis or peritoneal dialysis to reduce plasma potassium levels.</a:t>
            </a:r>
            <a:endParaRPr lang="en-US" altLang="zh-CN" b="1"/>
          </a:p>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2BD1F5D-D28C-4C5F-A4DE-39A9E15B7DE1}"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9F1D24-BDB8-4631-B398-D7F4801D9F93}"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F11D90-D043-4E21-A473-53E564155753}"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9A207C-B531-48C9-B7FB-63696D702D2A}" type="slidenum">
              <a:rPr lang="en-US"/>
            </a:fld>
            <a:endParaRPr lang="en-US"/>
          </a:p>
        </p:txBody>
      </p:sp>
      <p:sp>
        <p:nvSpPr>
          <p:cNvPr id="36867" name="Rectangle 2"/>
          <p:cNvSpPr>
            <a:spLocks noGrp="1" noRot="1" noChangeAspect="1" noChangeArrowheads="1" noTextEdit="1"/>
          </p:cNvSpPr>
          <p:nvPr>
            <p:ph type="sldImg"/>
          </p:nvPr>
        </p:nvSpPr>
        <p:spPr bwMode="auto">
          <a:solidFill>
            <a:srgbClr val="FFFFFF"/>
          </a:solidFill>
          <a:ln>
            <a:solidFill>
              <a:srgbClr val="000000"/>
            </a:solidFill>
            <a:miter lim="800000"/>
          </a:ln>
        </p:spPr>
      </p:sp>
      <p:sp>
        <p:nvSpPr>
          <p:cNvPr id="14438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fontAlgn="auto" hangingPunct="1">
              <a:spcBef>
                <a:spcPts val="0"/>
              </a:spcBef>
              <a:spcAft>
                <a:spcPts val="0"/>
              </a:spcAft>
              <a:defRPr/>
            </a:pPr>
            <a:r>
              <a:rPr lang="en-US" dirty="0">
                <a:effectLst>
                  <a:outerShdw blurRad="38100" dist="38100" dir="2700000" algn="tl">
                    <a:srgbClr val="C0C0C0"/>
                  </a:outerShdw>
                </a:effectLst>
              </a:rPr>
              <a:t>Unfortunately it is quite common for patients to be admitted with the diagnosis of “dehydration”, when actually what is meant is that they are volume depleted.  It may be understandable that these terms are used interchangeably among the lay public.  However, the underlying conditions and treatments for each are very different, so understanding the distinctions between them and using the terms correctly should improve communication and ultimately patient care.   Dehydration = free water deficit, which is manifested by </a:t>
            </a:r>
            <a:r>
              <a:rPr lang="en-US" dirty="0" err="1">
                <a:effectLst>
                  <a:outerShdw blurRad="38100" dist="38100" dir="2700000" algn="tl">
                    <a:srgbClr val="C0C0C0"/>
                  </a:outerShdw>
                </a:effectLst>
              </a:rPr>
              <a:t>hypernatremia</a:t>
            </a:r>
            <a:endParaRPr lang="en-US" dirty="0">
              <a:effectLst>
                <a:outerShdw blurRad="38100" dist="38100" dir="2700000" algn="tl">
                  <a:srgbClr val="C0C0C0"/>
                </a:outerShdw>
              </a:effectLst>
            </a:endParaRPr>
          </a:p>
          <a:p>
            <a:pPr lvl="1" eaLnBrk="1" fontAlgn="auto" hangingPunct="1">
              <a:spcBef>
                <a:spcPts val="0"/>
              </a:spcBef>
              <a:spcAft>
                <a:spcPts val="0"/>
              </a:spcAft>
              <a:defRPr/>
            </a:pPr>
            <a:r>
              <a:rPr lang="en-US" dirty="0">
                <a:effectLst>
                  <a:outerShdw blurRad="38100" dist="38100" dir="2700000" algn="tl">
                    <a:srgbClr val="C0C0C0"/>
                  </a:outerShdw>
                </a:effectLst>
              </a:rPr>
              <a:t>Treatment: free water repletion (generally slowly)</a:t>
            </a:r>
            <a:endParaRPr lang="en-US" dirty="0">
              <a:effectLst>
                <a:outerShdw blurRad="38100" dist="38100" dir="2700000" algn="tl">
                  <a:srgbClr val="C0C0C0"/>
                </a:outerShdw>
              </a:effectLst>
            </a:endParaRPr>
          </a:p>
          <a:p>
            <a:pPr eaLnBrk="1" fontAlgn="auto" hangingPunct="1">
              <a:spcBef>
                <a:spcPts val="0"/>
              </a:spcBef>
              <a:spcAft>
                <a:spcPts val="0"/>
              </a:spcAft>
              <a:defRPr/>
            </a:pPr>
            <a:r>
              <a:rPr lang="en-US" dirty="0">
                <a:effectLst>
                  <a:outerShdw blurRad="38100" dist="38100" dir="2700000" algn="tl">
                    <a:srgbClr val="C0C0C0"/>
                  </a:outerShdw>
                </a:effectLst>
              </a:rPr>
              <a:t>Volume depletion = ECF or effective circulating volume depletion</a:t>
            </a:r>
            <a:endParaRPr lang="en-US" dirty="0">
              <a:effectLst>
                <a:outerShdw blurRad="38100" dist="38100" dir="2700000" algn="tl">
                  <a:srgbClr val="C0C0C0"/>
                </a:outerShdw>
              </a:effectLst>
            </a:endParaRPr>
          </a:p>
          <a:p>
            <a:pPr lvl="1" eaLnBrk="1" fontAlgn="auto" hangingPunct="1">
              <a:spcBef>
                <a:spcPts val="0"/>
              </a:spcBef>
              <a:spcAft>
                <a:spcPts val="0"/>
              </a:spcAft>
              <a:defRPr/>
            </a:pPr>
            <a:r>
              <a:rPr lang="en-US" dirty="0">
                <a:effectLst>
                  <a:outerShdw blurRad="38100" dist="38100" dir="2700000" algn="tl">
                    <a:srgbClr val="C0C0C0"/>
                  </a:outerShdw>
                </a:effectLst>
              </a:rPr>
              <a:t>Treatment: isotonic fluid (e.g., NS, colloids, blood products) replacement (generally more rapidly)</a:t>
            </a:r>
            <a:endParaRPr lang="en-US" dirty="0">
              <a:effectLst>
                <a:outerShdw blurRad="38100" dist="38100" dir="2700000" algn="tl">
                  <a:srgbClr val="C0C0C0"/>
                </a:outerShdw>
              </a:effectLst>
            </a:endParaRPr>
          </a:p>
          <a:p>
            <a:pPr lvl="1" eaLnBrk="1" fontAlgn="auto" hangingPunct="1">
              <a:spcBef>
                <a:spcPts val="0"/>
              </a:spcBef>
              <a:spcAft>
                <a:spcPts val="0"/>
              </a:spcAft>
              <a:defRPr/>
            </a:pPr>
            <a:endParaRPr lang="en-US" dirty="0">
              <a:effectLst>
                <a:outerShdw blurRad="38100" dist="38100" dir="2700000" algn="tl">
                  <a:srgbClr val="C0C0C0"/>
                </a:outerShdw>
              </a:effectLst>
            </a:endParaRPr>
          </a:p>
          <a:p>
            <a:pPr eaLnBrk="1" fontAlgn="auto" hangingPunct="1">
              <a:spcBef>
                <a:spcPts val="0"/>
              </a:spcBef>
              <a:spcAft>
                <a:spcPts val="0"/>
              </a:spcAft>
              <a:defRPr/>
            </a:pPr>
            <a:r>
              <a:rPr lang="en-US" dirty="0">
                <a:solidFill>
                  <a:srgbClr val="FFEA18"/>
                </a:solidFill>
                <a:effectLst>
                  <a:outerShdw blurRad="38100" dist="38100" dir="2700000" algn="tl">
                    <a:srgbClr val="C0C0C0"/>
                  </a:outerShdw>
                </a:effectLst>
              </a:rPr>
              <a:t>Rule of thumb</a:t>
            </a:r>
            <a:r>
              <a:rPr lang="en-US" dirty="0">
                <a:effectLst>
                  <a:outerShdw blurRad="38100" dist="38100" dir="2700000" algn="tl">
                    <a:srgbClr val="C0C0C0"/>
                  </a:outerShdw>
                </a:effectLst>
              </a:rPr>
              <a:t>: correct volume deficits first, then correct water imbalances (slowly to avoid CNS complications)</a:t>
            </a:r>
            <a:endParaRPr lang="en-US" dirty="0">
              <a:effectLst>
                <a:outerShdw blurRad="38100" dist="38100" dir="2700000" algn="tl">
                  <a:srgbClr val="C0C0C0"/>
                </a:outerShdw>
              </a:effectLst>
            </a:endParaRPr>
          </a:p>
          <a:p>
            <a:pPr eaLnBrk="1" fontAlgn="auto" hangingPunct="1">
              <a:spcBef>
                <a:spcPts val="0"/>
              </a:spcBef>
              <a:spcAft>
                <a:spcPts val="0"/>
              </a:spcAft>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E325D4-2036-4E03-869F-DBD09BC52AE7}"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84F79B-BA2B-4449-AE19-C60122D3F2C8}" type="slidenum">
              <a:rPr lang="en-US"/>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1EC83CE-6185-4254-9BA2-7413ABD7B3A0}" type="slidenum">
              <a:rPr lang="en-US" altLang="zh-CN"/>
            </a:fld>
            <a:endParaRPr lang="en-US" altLang="zh-CN"/>
          </a:p>
        </p:txBody>
      </p:sp>
      <p:sp>
        <p:nvSpPr>
          <p:cNvPr id="43010" name="Rectangle 2"/>
          <p:cNvSpPr>
            <a:spLocks noGrp="1" noRot="1" noChangeAspect="1" noChangeArrowheads="1" noTextEdit="1"/>
          </p:cNvSpPr>
          <p:nvPr>
            <p:ph type="sldImg"/>
          </p:nvPr>
        </p:nvSpPr>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D2DA8CF-C918-45D8-88FC-1623A162326F}" type="slidenum">
              <a:rPr lang="en-US" altLang="zh-CN"/>
            </a:fld>
            <a:endParaRPr lang="en-US" altLang="zh-CN"/>
          </a:p>
        </p:txBody>
      </p:sp>
      <p:sp>
        <p:nvSpPr>
          <p:cNvPr id="53250" name="Rectangle 2"/>
          <p:cNvSpPr>
            <a:spLocks noGrp="1" noRot="1" noChangeAspect="1" noChangeArrowheads="1" noTextEdit="1"/>
          </p:cNvSpPr>
          <p:nvPr>
            <p:ph type="sldImg"/>
          </p:nvPr>
        </p:nvSpPr>
        <p:spPr/>
      </p:sp>
      <p:sp>
        <p:nvSpPr>
          <p:cNvPr id="53251" name="Rectangle 3"/>
          <p:cNvSpPr>
            <a:spLocks noGrp="1" noChangeArrowheads="1"/>
          </p:cNvSpPr>
          <p:nvPr>
            <p:ph type="body" idx="1"/>
          </p:nvPr>
        </p:nvSpPr>
        <p:spPr/>
        <p:txBody>
          <a:bodyPr/>
          <a:lstStyle/>
          <a:p>
            <a:pPr lvl="1"/>
            <a:endParaRPr lang="en-US" altLang="zh-CN" b="1"/>
          </a:p>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7B15539-6F53-4B70-8E75-B67E9122C5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9DE56-322A-49FB-95AE-2FDA77E599C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7B15539-6F53-4B70-8E75-B67E9122C5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9DE56-322A-49FB-95AE-2FDA77E599C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7B15539-6F53-4B70-8E75-B67E9122C5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9DE56-322A-49FB-95AE-2FDA77E599C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7B15539-6F53-4B70-8E75-B67E9122C5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9DE56-322A-49FB-95AE-2FDA77E599C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7B15539-6F53-4B70-8E75-B67E9122C5D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9DE56-322A-49FB-95AE-2FDA77E599C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7B15539-6F53-4B70-8E75-B67E9122C5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9DE56-322A-49FB-95AE-2FDA77E599C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7B15539-6F53-4B70-8E75-B67E9122C5D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99DE56-322A-49FB-95AE-2FDA77E599C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7B15539-6F53-4B70-8E75-B67E9122C5D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99DE56-322A-49FB-95AE-2FDA77E599C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B15539-6F53-4B70-8E75-B67E9122C5D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99DE56-322A-49FB-95AE-2FDA77E599C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7B15539-6F53-4B70-8E75-B67E9122C5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9DE56-322A-49FB-95AE-2FDA77E599C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7B15539-6F53-4B70-8E75-B67E9122C5D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9DE56-322A-49FB-95AE-2FDA77E599C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B15539-6F53-4B70-8E75-B67E9122C5D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9DE56-322A-49FB-95AE-2FDA77E599C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png"/><Relationship Id="rId1"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12.jpe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pn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png"/><Relationship Id="rId1" Type="http://schemas.openxmlformats.org/officeDocument/2006/relationships/image" Target="../media/image17.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18.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image" Target="../media/image1.png"/><Relationship Id="rId1" Type="http://schemas.openxmlformats.org/officeDocument/2006/relationships/image" Target="../media/image3.jpeg"/></Relationships>
</file>

<file path=ppt/slides/_rels/slide50.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2" Type="http://schemas.openxmlformats.org/officeDocument/2006/relationships/slideLayout" Target="../slideLayouts/slideLayout2.xml"/><Relationship Id="rId11" Type="http://schemas.openxmlformats.org/officeDocument/2006/relationships/image" Target="../media/image1.png"/><Relationship Id="rId10" Type="http://schemas.microsoft.com/office/2007/relationships/diagramDrawing" Target="../diagrams/drawing2.xml"/><Relationship Id="rId1" Type="http://schemas.openxmlformats.org/officeDocument/2006/relationships/diagramData" Target="../diagrams/data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0.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2.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defRPr/>
            </a:pPr>
            <a:r>
              <a:rPr lang="en-US" dirty="0"/>
              <a:t>Electrolytes and Acid Base Imbalance</a:t>
            </a:r>
            <a:endParaRPr lang="en-US" dirty="0"/>
          </a:p>
        </p:txBody>
      </p:sp>
      <p:sp>
        <p:nvSpPr>
          <p:cNvPr id="4099" name="Rectangle 3"/>
          <p:cNvSpPr>
            <a:spLocks noGrp="1" noChangeArrowheads="1"/>
          </p:cNvSpPr>
          <p:nvPr>
            <p:ph type="subTitle" idx="1"/>
          </p:nvPr>
        </p:nvSpPr>
        <p:spPr/>
        <p:txBody>
          <a:bodyPr>
            <a:normAutofit/>
          </a:bodyPr>
          <a:lstStyle/>
          <a:p>
            <a:pPr eaLnBrk="1" hangingPunct="1">
              <a:defRPr/>
            </a:pPr>
            <a:r>
              <a:rPr lang="en-US" sz="2800" dirty="0"/>
              <a:t>Dr. Sana </a:t>
            </a:r>
            <a:r>
              <a:rPr lang="en-US" sz="2800" dirty="0" err="1"/>
              <a:t>Kifayat</a:t>
            </a:r>
            <a:r>
              <a:rPr lang="en-US" sz="2800" dirty="0"/>
              <a:t>. MBBS, FCPS</a:t>
            </a:r>
            <a:endParaRPr lang="en-US" sz="2800" dirty="0"/>
          </a:p>
          <a:p>
            <a:pPr eaLnBrk="1" hangingPunct="1">
              <a:defRPr/>
            </a:pPr>
            <a:r>
              <a:rPr lang="en-US" sz="2800" dirty="0"/>
              <a:t>Assistant Professor Of Nephrology </a:t>
            </a:r>
            <a:endParaRPr lang="en-US" sz="2800" dirty="0"/>
          </a:p>
          <a:p>
            <a:pPr eaLnBrk="1" hangingPunct="1">
              <a:lnSpc>
                <a:spcPct val="80000"/>
              </a:lnSpc>
              <a:defRPr/>
            </a:pPr>
            <a:endParaRPr lang="en-US" sz="2800"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32733" y="121631"/>
            <a:ext cx="9905998" cy="1478570"/>
          </a:xfrm>
        </p:spPr>
        <p:txBody>
          <a:bodyPr/>
          <a:lstStyle/>
          <a:p>
            <a:pPr>
              <a:defRPr/>
            </a:pPr>
            <a:r>
              <a:rPr lang="en-US" dirty="0"/>
              <a:t>Sodium - Imbalances</a:t>
            </a:r>
            <a:endParaRPr lang="en-US" dirty="0"/>
          </a:p>
        </p:txBody>
      </p:sp>
      <p:sp>
        <p:nvSpPr>
          <p:cNvPr id="22531" name="Rectangle 3"/>
          <p:cNvSpPr>
            <a:spLocks noGrp="1" noChangeArrowheads="1"/>
          </p:cNvSpPr>
          <p:nvPr>
            <p:ph idx="1"/>
          </p:nvPr>
        </p:nvSpPr>
        <p:spPr>
          <a:xfrm>
            <a:off x="1981200" y="1600201"/>
            <a:ext cx="8229600" cy="4525963"/>
          </a:xfrm>
          <a:prstGeom prst="rect">
            <a:avLst/>
          </a:prstGeom>
        </p:spPr>
        <p:txBody>
          <a:bodyPr>
            <a:noAutofit/>
          </a:bodyPr>
          <a:lstStyle/>
          <a:p>
            <a:pPr marL="0" indent="0">
              <a:buNone/>
              <a:defRPr/>
            </a:pPr>
            <a:r>
              <a:rPr lang="en-US" sz="2800" dirty="0"/>
              <a:t>Sodium: Largely reflects changes in water balance</a:t>
            </a:r>
            <a:endParaRPr lang="en-US" sz="2800" dirty="0"/>
          </a:p>
          <a:p>
            <a:pPr>
              <a:defRPr/>
            </a:pPr>
            <a:endParaRPr lang="en-US" sz="2800" b="1" dirty="0"/>
          </a:p>
          <a:p>
            <a:pPr>
              <a:defRPr/>
            </a:pPr>
            <a:r>
              <a:rPr lang="en-US" sz="2800" b="1" dirty="0"/>
              <a:t>Hypernatremia</a:t>
            </a:r>
            <a:endParaRPr lang="en-US" sz="2800" b="1" dirty="0"/>
          </a:p>
          <a:p>
            <a:pPr lvl="1">
              <a:defRPr/>
            </a:pPr>
            <a:r>
              <a:rPr lang="en-US" sz="2400" dirty="0"/>
              <a:t>plasma sodium &gt; 145 </a:t>
            </a:r>
            <a:r>
              <a:rPr lang="en-US" sz="2400" dirty="0" err="1"/>
              <a:t>mEq</a:t>
            </a:r>
            <a:r>
              <a:rPr lang="en-US" sz="2400" dirty="0"/>
              <a:t>/L</a:t>
            </a:r>
            <a:endParaRPr lang="en-US" sz="2400" dirty="0"/>
          </a:p>
          <a:p>
            <a:pPr>
              <a:defRPr/>
            </a:pPr>
            <a:endParaRPr lang="en-US" sz="2800" b="1" dirty="0"/>
          </a:p>
          <a:p>
            <a:pPr>
              <a:defRPr/>
            </a:pPr>
            <a:r>
              <a:rPr lang="en-US" sz="2800" b="1" dirty="0" err="1"/>
              <a:t>Hyponatremia</a:t>
            </a:r>
            <a:endParaRPr lang="en-US" sz="2800" b="1" dirty="0"/>
          </a:p>
          <a:p>
            <a:pPr lvl="1">
              <a:defRPr/>
            </a:pPr>
            <a:r>
              <a:rPr lang="en-US" sz="2400" dirty="0"/>
              <a:t>plasma sodium &lt; 135 </a:t>
            </a:r>
            <a:r>
              <a:rPr lang="en-US" sz="2400" dirty="0" err="1"/>
              <a:t>mEq</a:t>
            </a:r>
            <a:r>
              <a:rPr lang="en-US" sz="2400" dirty="0"/>
              <a:t>/L</a:t>
            </a:r>
            <a:endParaRPr lang="en-US" sz="2400"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f008-03-A046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00200" y="0"/>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1600201"/>
            <a:ext cx="8229600" cy="4525963"/>
          </a:xfrm>
          <a:prstGeom prst="rect">
            <a:avLst/>
          </a:prstGeom>
        </p:spPr>
        <p:txBody>
          <a:bodyPr/>
          <a:lstStyle/>
          <a:p>
            <a:pPr marL="0" indent="0" algn="ctr">
              <a:buNone/>
            </a:pPr>
            <a:r>
              <a:rPr lang="en-US" sz="8000" b="1" dirty="0" err="1"/>
              <a:t>Hyponatremia</a:t>
            </a:r>
            <a:r>
              <a:rPr lang="en-US" dirty="0"/>
              <a:t> </a:t>
            </a:r>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en-US" dirty="0"/>
              <a:t>Various terms </a:t>
            </a:r>
            <a:endParaRPr lang="en-US" dirty="0"/>
          </a:p>
        </p:txBody>
      </p:sp>
      <p:sp>
        <p:nvSpPr>
          <p:cNvPr id="22531" name="Rectangle 3"/>
          <p:cNvSpPr>
            <a:spLocks noGrp="1" noChangeArrowheads="1"/>
          </p:cNvSpPr>
          <p:nvPr>
            <p:ph idx="1"/>
          </p:nvPr>
        </p:nvSpPr>
        <p:spPr>
          <a:xfrm>
            <a:off x="1981200" y="1143001"/>
            <a:ext cx="8229600" cy="4525963"/>
          </a:xfrm>
          <a:prstGeom prst="rect">
            <a:avLst/>
          </a:prstGeom>
        </p:spPr>
        <p:txBody>
          <a:bodyPr>
            <a:normAutofit/>
          </a:bodyPr>
          <a:lstStyle/>
          <a:p>
            <a:pPr marL="0" indent="0">
              <a:buNone/>
              <a:defRPr/>
            </a:pPr>
            <a:endParaRPr lang="en-US" dirty="0"/>
          </a:p>
          <a:p>
            <a:pPr eaLnBrk="1" hangingPunct="1">
              <a:defRPr/>
            </a:pPr>
            <a:r>
              <a:rPr lang="en-US" sz="3200" b="1" u="sng" dirty="0" err="1">
                <a:solidFill>
                  <a:srgbClr val="FF0000"/>
                </a:solidFill>
              </a:rPr>
              <a:t>Psuedohyponatremia</a:t>
            </a:r>
            <a:r>
              <a:rPr lang="en-US" sz="3200" b="1" u="sng" dirty="0">
                <a:solidFill>
                  <a:srgbClr val="FF0000"/>
                </a:solidFill>
              </a:rPr>
              <a:t> </a:t>
            </a:r>
            <a:endParaRPr lang="en-US" sz="3200" b="1" u="sng" dirty="0">
              <a:solidFill>
                <a:srgbClr val="FF0000"/>
              </a:solidFill>
            </a:endParaRPr>
          </a:p>
          <a:p>
            <a:pPr lvl="1" eaLnBrk="1" hangingPunct="1">
              <a:defRPr/>
            </a:pPr>
            <a:r>
              <a:rPr lang="en-US" sz="2800" dirty="0"/>
              <a:t>When solid phase of plasma is greatly increased .</a:t>
            </a:r>
            <a:endParaRPr lang="en-US" sz="2800" dirty="0"/>
          </a:p>
          <a:p>
            <a:pPr lvl="1" eaLnBrk="1" hangingPunct="1">
              <a:defRPr/>
            </a:pPr>
            <a:r>
              <a:rPr lang="en-US" sz="2800" dirty="0"/>
              <a:t>Such as in </a:t>
            </a:r>
            <a:r>
              <a:rPr lang="en-US" sz="2800" b="1" dirty="0" err="1"/>
              <a:t>hypertriglyceridimia</a:t>
            </a:r>
            <a:r>
              <a:rPr lang="en-US" sz="2800" dirty="0"/>
              <a:t> and </a:t>
            </a:r>
            <a:r>
              <a:rPr lang="en-US" sz="2800" b="1" dirty="0" err="1"/>
              <a:t>paraproteinemia</a:t>
            </a:r>
            <a:r>
              <a:rPr lang="en-US" sz="2800" b="1" dirty="0"/>
              <a:t>. </a:t>
            </a:r>
            <a:endParaRPr lang="en-US" sz="2800" b="1" dirty="0"/>
          </a:p>
          <a:p>
            <a:pPr marL="457200" lvl="1" indent="0">
              <a:buNone/>
              <a:defRPr/>
            </a:pPr>
            <a:endParaRPr lang="en-US" sz="2800" dirty="0"/>
          </a:p>
          <a:p>
            <a:pPr eaLnBrk="1" hangingPunct="1">
              <a:defRPr/>
            </a:pPr>
            <a:r>
              <a:rPr lang="en-US" sz="3200" b="1" u="sng" dirty="0" err="1">
                <a:solidFill>
                  <a:srgbClr val="FF0000"/>
                </a:solidFill>
              </a:rPr>
              <a:t>Translocational</a:t>
            </a:r>
            <a:r>
              <a:rPr lang="en-US" sz="3200" b="1" u="sng" dirty="0">
                <a:solidFill>
                  <a:srgbClr val="FF0000"/>
                </a:solidFill>
              </a:rPr>
              <a:t> </a:t>
            </a:r>
            <a:r>
              <a:rPr lang="en-US" sz="3200" b="1" u="sng" dirty="0" err="1">
                <a:solidFill>
                  <a:srgbClr val="FF0000"/>
                </a:solidFill>
              </a:rPr>
              <a:t>Hyponatremia</a:t>
            </a:r>
            <a:endParaRPr lang="en-US" sz="3200" b="1" u="sng" dirty="0">
              <a:solidFill>
                <a:srgbClr val="FF0000"/>
              </a:solidFill>
            </a:endParaRPr>
          </a:p>
          <a:p>
            <a:pPr lvl="1" eaLnBrk="1" hangingPunct="1">
              <a:defRPr/>
            </a:pPr>
            <a:r>
              <a:rPr lang="en-US" sz="2800" dirty="0"/>
              <a:t>As occurs in hyperglycemia </a:t>
            </a:r>
            <a:endParaRPr lang="en-US" sz="2800" dirty="0"/>
          </a:p>
          <a:p>
            <a:pPr lvl="1" eaLnBrk="1" hangingPunct="1">
              <a:defRPr/>
            </a:pPr>
            <a:r>
              <a:rPr lang="en-US" sz="2800" dirty="0"/>
              <a:t>Shift of fluid from ICF to ECF.</a:t>
            </a:r>
            <a:endParaRPr lang="en-US" sz="2800" dirty="0"/>
          </a:p>
          <a:p>
            <a:pPr lvl="1" eaLnBrk="1" hangingPunct="1">
              <a:buFont typeface="Wingdings" panose="05000000000000000000" pitchFamily="2" charset="2"/>
              <a:buNone/>
              <a:defRPr/>
            </a:pPr>
            <a:endParaRPr lang="en-US" dirty="0"/>
          </a:p>
          <a:p>
            <a:pPr lvl="1" eaLnBrk="1" hangingPunct="1">
              <a:buFont typeface="Wingdings" panose="05000000000000000000" pitchFamily="2" charset="2"/>
              <a:buNone/>
              <a:defRPr/>
            </a:pPr>
            <a:endParaRPr lang="en-US" dirty="0"/>
          </a:p>
          <a:p>
            <a:pPr lvl="1" eaLnBrk="1" hangingPunct="1">
              <a:defRPr/>
            </a:pPr>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828800" y="169863"/>
            <a:ext cx="10363200" cy="1595437"/>
          </a:xfrm>
        </p:spPr>
        <p:txBody>
          <a:bodyPr/>
          <a:lstStyle/>
          <a:p>
            <a:pPr eaLnBrk="1" hangingPunct="1">
              <a:defRPr/>
            </a:pPr>
            <a:r>
              <a:rPr lang="en-US" b="1" dirty="0" err="1"/>
              <a:t>Hyponatremia</a:t>
            </a:r>
            <a:endParaRPr lang="en-US" b="1" dirty="0"/>
          </a:p>
        </p:txBody>
      </p:sp>
      <p:sp>
        <p:nvSpPr>
          <p:cNvPr id="15363" name="Text Box 3"/>
          <p:cNvSpPr txBox="1">
            <a:spLocks noChangeArrowheads="1"/>
          </p:cNvSpPr>
          <p:nvPr/>
        </p:nvSpPr>
        <p:spPr bwMode="auto">
          <a:xfrm>
            <a:off x="5470526" y="1819276"/>
            <a:ext cx="906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a:latin typeface="Times New Roman" panose="02020603050405020304" pitchFamily="18" charset="0"/>
              </a:rPr>
              <a:t>P</a:t>
            </a:r>
            <a:r>
              <a:rPr lang="en-US" sz="2800" baseline="-25000">
                <a:latin typeface="Times New Roman" panose="02020603050405020304" pitchFamily="18" charset="0"/>
              </a:rPr>
              <a:t>OSM</a:t>
            </a:r>
            <a:endParaRPr lang="en-US" sz="2800" baseline="-25000">
              <a:latin typeface="Times New Roman" panose="02020603050405020304" pitchFamily="18" charset="0"/>
            </a:endParaRPr>
          </a:p>
        </p:txBody>
      </p:sp>
      <p:sp>
        <p:nvSpPr>
          <p:cNvPr id="15364" name="Text Box 4"/>
          <p:cNvSpPr txBox="1">
            <a:spLocks noChangeArrowheads="1"/>
          </p:cNvSpPr>
          <p:nvPr/>
        </p:nvSpPr>
        <p:spPr bwMode="auto">
          <a:xfrm>
            <a:off x="2133600" y="2895601"/>
            <a:ext cx="2497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a:latin typeface="Times New Roman" panose="02020603050405020304" pitchFamily="18" charset="0"/>
              </a:rPr>
              <a:t>&gt; 290 mosm/Kg</a:t>
            </a:r>
            <a:endParaRPr lang="en-US" sz="2800">
              <a:latin typeface="Times New Roman" panose="02020603050405020304" pitchFamily="18" charset="0"/>
            </a:endParaRPr>
          </a:p>
        </p:txBody>
      </p:sp>
      <p:sp>
        <p:nvSpPr>
          <p:cNvPr id="15365" name="Text Box 5"/>
          <p:cNvSpPr txBox="1">
            <a:spLocks noChangeArrowheads="1"/>
          </p:cNvSpPr>
          <p:nvPr/>
        </p:nvSpPr>
        <p:spPr bwMode="auto">
          <a:xfrm>
            <a:off x="4800601" y="3429001"/>
            <a:ext cx="2513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a:latin typeface="Times New Roman" panose="02020603050405020304" pitchFamily="18" charset="0"/>
              </a:rPr>
              <a:t>      Normal</a:t>
            </a:r>
            <a:endParaRPr lang="en-US" sz="2800">
              <a:latin typeface="Times New Roman" panose="02020603050405020304" pitchFamily="18" charset="0"/>
            </a:endParaRPr>
          </a:p>
          <a:p>
            <a:pPr eaLnBrk="1" hangingPunct="1"/>
            <a:r>
              <a:rPr lang="en-US" sz="2800">
                <a:latin typeface="Times New Roman" panose="02020603050405020304" pitchFamily="18" charset="0"/>
              </a:rPr>
              <a:t>Pseudohyponat?</a:t>
            </a:r>
            <a:endParaRPr lang="en-US" sz="2800">
              <a:latin typeface="Times New Roman" panose="02020603050405020304" pitchFamily="18" charset="0"/>
            </a:endParaRPr>
          </a:p>
          <a:p>
            <a:pPr eaLnBrk="1" hangingPunct="1"/>
            <a:endParaRPr lang="en-US" sz="2400">
              <a:latin typeface="Times New Roman" panose="02020603050405020304" pitchFamily="18" charset="0"/>
            </a:endParaRPr>
          </a:p>
        </p:txBody>
      </p:sp>
      <p:sp>
        <p:nvSpPr>
          <p:cNvPr id="15366" name="Text Box 6"/>
          <p:cNvSpPr txBox="1">
            <a:spLocks noChangeArrowheads="1"/>
          </p:cNvSpPr>
          <p:nvPr/>
        </p:nvSpPr>
        <p:spPr bwMode="auto">
          <a:xfrm>
            <a:off x="7467600" y="2819401"/>
            <a:ext cx="2497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a:solidFill>
                  <a:srgbClr val="FF0000"/>
                </a:solidFill>
                <a:latin typeface="Times New Roman" panose="02020603050405020304" pitchFamily="18" charset="0"/>
              </a:rPr>
              <a:t>&lt; 275 </a:t>
            </a:r>
            <a:r>
              <a:rPr lang="en-US" sz="2800" dirty="0" err="1">
                <a:solidFill>
                  <a:srgbClr val="FF0000"/>
                </a:solidFill>
                <a:latin typeface="Times New Roman" panose="02020603050405020304" pitchFamily="18" charset="0"/>
              </a:rPr>
              <a:t>mosm</a:t>
            </a:r>
            <a:r>
              <a:rPr lang="en-US" sz="2800" dirty="0">
                <a:solidFill>
                  <a:srgbClr val="FF0000"/>
                </a:solidFill>
                <a:latin typeface="Times New Roman" panose="02020603050405020304" pitchFamily="18" charset="0"/>
              </a:rPr>
              <a:t>/Kg</a:t>
            </a:r>
            <a:endParaRPr lang="en-US" sz="2800" dirty="0">
              <a:solidFill>
                <a:srgbClr val="FF0000"/>
              </a:solidFill>
              <a:latin typeface="Times New Roman" panose="02020603050405020304" pitchFamily="18" charset="0"/>
            </a:endParaRPr>
          </a:p>
        </p:txBody>
      </p:sp>
      <p:sp>
        <p:nvSpPr>
          <p:cNvPr id="15367" name="Text Box 7"/>
          <p:cNvSpPr txBox="1">
            <a:spLocks noChangeArrowheads="1"/>
          </p:cNvSpPr>
          <p:nvPr/>
        </p:nvSpPr>
        <p:spPr bwMode="auto">
          <a:xfrm>
            <a:off x="4572001" y="5029200"/>
            <a:ext cx="26082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a:latin typeface="Times New Roman" panose="02020603050405020304" pitchFamily="18" charset="0"/>
              </a:rPr>
              <a:t>Lipid </a:t>
            </a:r>
            <a:endParaRPr lang="en-US" sz="2800">
              <a:latin typeface="Times New Roman" panose="02020603050405020304" pitchFamily="18" charset="0"/>
            </a:endParaRPr>
          </a:p>
          <a:p>
            <a:pPr eaLnBrk="1" hangingPunct="1"/>
            <a:r>
              <a:rPr lang="en-US" sz="2400">
                <a:latin typeface="Times New Roman" panose="02020603050405020304" pitchFamily="18" charset="0"/>
              </a:rPr>
              <a:t>(High TG)</a:t>
            </a:r>
            <a:endParaRPr lang="en-US" sz="2800">
              <a:latin typeface="Times New Roman" panose="02020603050405020304" pitchFamily="18" charset="0"/>
            </a:endParaRPr>
          </a:p>
          <a:p>
            <a:pPr eaLnBrk="1" hangingPunct="1"/>
            <a:r>
              <a:rPr lang="en-US" sz="2800">
                <a:latin typeface="Times New Roman" panose="02020603050405020304" pitchFamily="18" charset="0"/>
              </a:rPr>
              <a:t>Protein </a:t>
            </a:r>
            <a:endParaRPr lang="en-US" sz="2800">
              <a:latin typeface="Times New Roman" panose="02020603050405020304" pitchFamily="18" charset="0"/>
            </a:endParaRPr>
          </a:p>
          <a:p>
            <a:pPr eaLnBrk="1" hangingPunct="1"/>
            <a:r>
              <a:rPr lang="en-US" sz="2400">
                <a:latin typeface="Times New Roman" panose="02020603050405020304" pitchFamily="18" charset="0"/>
              </a:rPr>
              <a:t>(multiple myeloma)</a:t>
            </a:r>
            <a:endParaRPr lang="en-US" sz="2800">
              <a:latin typeface="Times New Roman" panose="02020603050405020304" pitchFamily="18" charset="0"/>
            </a:endParaRPr>
          </a:p>
        </p:txBody>
      </p:sp>
      <p:sp>
        <p:nvSpPr>
          <p:cNvPr id="15368" name="Line 8"/>
          <p:cNvSpPr>
            <a:spLocks noChangeShapeType="1"/>
          </p:cNvSpPr>
          <p:nvPr/>
        </p:nvSpPr>
        <p:spPr bwMode="auto">
          <a:xfrm flipV="1">
            <a:off x="5562600" y="4953000"/>
            <a:ext cx="0" cy="4572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9" name="Line 9"/>
          <p:cNvSpPr>
            <a:spLocks noChangeShapeType="1"/>
          </p:cNvSpPr>
          <p:nvPr/>
        </p:nvSpPr>
        <p:spPr bwMode="auto">
          <a:xfrm flipV="1">
            <a:off x="5486400" y="5867400"/>
            <a:ext cx="0" cy="3810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0" name="Text Box 10"/>
          <p:cNvSpPr txBox="1">
            <a:spLocks noChangeArrowheads="1"/>
          </p:cNvSpPr>
          <p:nvPr/>
        </p:nvSpPr>
        <p:spPr bwMode="auto">
          <a:xfrm>
            <a:off x="2438400" y="4267200"/>
            <a:ext cx="14859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a:latin typeface="Times New Roman" panose="02020603050405020304" pitchFamily="18" charset="0"/>
              </a:rPr>
              <a:t>Glucose</a:t>
            </a:r>
            <a:endParaRPr lang="en-US" sz="2800">
              <a:latin typeface="Times New Roman" panose="02020603050405020304" pitchFamily="18" charset="0"/>
            </a:endParaRPr>
          </a:p>
          <a:p>
            <a:pPr eaLnBrk="1" hangingPunct="1"/>
            <a:r>
              <a:rPr lang="en-US" sz="2800">
                <a:latin typeface="Times New Roman" panose="02020603050405020304" pitchFamily="18" charset="0"/>
              </a:rPr>
              <a:t>Mannitol</a:t>
            </a:r>
            <a:endParaRPr lang="en-US" sz="2800">
              <a:latin typeface="Times New Roman" panose="02020603050405020304" pitchFamily="18" charset="0"/>
            </a:endParaRPr>
          </a:p>
          <a:p>
            <a:pPr eaLnBrk="1" hangingPunct="1"/>
            <a:endParaRPr lang="en-US" sz="2800">
              <a:latin typeface="Times New Roman" panose="02020603050405020304" pitchFamily="18" charset="0"/>
            </a:endParaRPr>
          </a:p>
        </p:txBody>
      </p:sp>
      <p:sp>
        <p:nvSpPr>
          <p:cNvPr id="15371" name="Line 11"/>
          <p:cNvSpPr>
            <a:spLocks noChangeShapeType="1"/>
          </p:cNvSpPr>
          <p:nvPr/>
        </p:nvSpPr>
        <p:spPr bwMode="auto">
          <a:xfrm flipV="1">
            <a:off x="2438400" y="4191000"/>
            <a:ext cx="0" cy="4572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2" name="Text Box 12"/>
          <p:cNvSpPr txBox="1">
            <a:spLocks noChangeArrowheads="1"/>
          </p:cNvSpPr>
          <p:nvPr/>
        </p:nvSpPr>
        <p:spPr bwMode="auto">
          <a:xfrm>
            <a:off x="8077200" y="3810000"/>
            <a:ext cx="23050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a:solidFill>
                  <a:srgbClr val="FF0000"/>
                </a:solidFill>
                <a:latin typeface="Times New Roman" panose="02020603050405020304" pitchFamily="18" charset="0"/>
              </a:rPr>
              <a:t>       True </a:t>
            </a:r>
            <a:endParaRPr lang="en-US" sz="2800" dirty="0">
              <a:solidFill>
                <a:srgbClr val="FF0000"/>
              </a:solidFill>
              <a:latin typeface="Times New Roman" panose="02020603050405020304" pitchFamily="18" charset="0"/>
            </a:endParaRPr>
          </a:p>
          <a:p>
            <a:pPr eaLnBrk="1" hangingPunct="1"/>
            <a:r>
              <a:rPr lang="en-US" sz="2800" dirty="0">
                <a:solidFill>
                  <a:srgbClr val="FF0000"/>
                </a:solidFill>
                <a:latin typeface="Times New Roman" panose="02020603050405020304" pitchFamily="18" charset="0"/>
              </a:rPr>
              <a:t> hypo-</a:t>
            </a:r>
            <a:r>
              <a:rPr lang="en-US" sz="2800" dirty="0" err="1">
                <a:solidFill>
                  <a:srgbClr val="FF0000"/>
                </a:solidFill>
                <a:latin typeface="Times New Roman" panose="02020603050405020304" pitchFamily="18" charset="0"/>
              </a:rPr>
              <a:t>osmolar</a:t>
            </a:r>
            <a:endParaRPr lang="en-US" sz="2800" dirty="0">
              <a:solidFill>
                <a:srgbClr val="FF0000"/>
              </a:solidFill>
              <a:latin typeface="Times New Roman" panose="02020603050405020304" pitchFamily="18" charset="0"/>
            </a:endParaRPr>
          </a:p>
          <a:p>
            <a:pPr eaLnBrk="1" hangingPunct="1"/>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Hyponatremia</a:t>
            </a:r>
            <a:endParaRPr lang="en-US" sz="2800" dirty="0">
              <a:solidFill>
                <a:srgbClr val="FF0000"/>
              </a:solidFill>
              <a:latin typeface="Times New Roman" panose="02020603050405020304" pitchFamily="18" charset="0"/>
            </a:endParaRPr>
          </a:p>
        </p:txBody>
      </p:sp>
      <p:sp>
        <p:nvSpPr>
          <p:cNvPr id="15373" name="Line 14"/>
          <p:cNvSpPr>
            <a:spLocks noChangeShapeType="1"/>
          </p:cNvSpPr>
          <p:nvPr/>
        </p:nvSpPr>
        <p:spPr bwMode="auto">
          <a:xfrm>
            <a:off x="5867400" y="2438400"/>
            <a:ext cx="0" cy="10668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4" name="Line 15"/>
          <p:cNvSpPr>
            <a:spLocks noChangeShapeType="1"/>
          </p:cNvSpPr>
          <p:nvPr/>
        </p:nvSpPr>
        <p:spPr bwMode="auto">
          <a:xfrm flipH="1">
            <a:off x="3886200" y="2438400"/>
            <a:ext cx="1981200" cy="3810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5" name="Line 16"/>
          <p:cNvSpPr>
            <a:spLocks noChangeShapeType="1"/>
          </p:cNvSpPr>
          <p:nvPr/>
        </p:nvSpPr>
        <p:spPr bwMode="auto">
          <a:xfrm>
            <a:off x="5867400" y="2438400"/>
            <a:ext cx="1676400" cy="3810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6" name="Line 17"/>
          <p:cNvSpPr>
            <a:spLocks noChangeShapeType="1"/>
          </p:cNvSpPr>
          <p:nvPr/>
        </p:nvSpPr>
        <p:spPr bwMode="auto">
          <a:xfrm>
            <a:off x="3200400" y="3429000"/>
            <a:ext cx="0" cy="9144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7" name="Line 18"/>
          <p:cNvSpPr>
            <a:spLocks noChangeShapeType="1"/>
          </p:cNvSpPr>
          <p:nvPr/>
        </p:nvSpPr>
        <p:spPr bwMode="auto">
          <a:xfrm>
            <a:off x="5791200" y="4191000"/>
            <a:ext cx="0" cy="7620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8" name="Line 19"/>
          <p:cNvSpPr>
            <a:spLocks noChangeShapeType="1"/>
          </p:cNvSpPr>
          <p:nvPr/>
        </p:nvSpPr>
        <p:spPr bwMode="auto">
          <a:xfrm>
            <a:off x="8991600" y="3352800"/>
            <a:ext cx="0" cy="45720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9" name="Picture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00200" y="76200"/>
            <a:ext cx="89916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pPr eaLnBrk="1" hangingPunct="1">
              <a:defRPr/>
            </a:pPr>
            <a:r>
              <a:rPr lang="en-US" dirty="0" err="1"/>
              <a:t>Euvolemic</a:t>
            </a:r>
            <a:r>
              <a:rPr lang="en-US" dirty="0"/>
              <a:t> </a:t>
            </a:r>
            <a:r>
              <a:rPr lang="en-US" dirty="0" err="1"/>
              <a:t>Hyponatremia</a:t>
            </a:r>
            <a:r>
              <a:rPr lang="en-US" dirty="0"/>
              <a:t>: causes</a:t>
            </a:r>
            <a:endParaRPr lang="en-US" dirty="0"/>
          </a:p>
        </p:txBody>
      </p:sp>
      <p:sp>
        <p:nvSpPr>
          <p:cNvPr id="87043" name="Rectangle 3"/>
          <p:cNvSpPr>
            <a:spLocks noGrp="1" noChangeArrowheads="1"/>
          </p:cNvSpPr>
          <p:nvPr>
            <p:ph sz="half" idx="1"/>
          </p:nvPr>
        </p:nvSpPr>
        <p:spPr>
          <a:xfrm>
            <a:off x="6172200" y="1600201"/>
            <a:ext cx="4038600" cy="4525963"/>
          </a:xfrm>
          <a:prstGeom prst="rect">
            <a:avLst/>
          </a:prstGeom>
        </p:spPr>
        <p:txBody>
          <a:bodyPr>
            <a:normAutofit/>
          </a:bodyPr>
          <a:lstStyle/>
          <a:p>
            <a:pPr lvl="1">
              <a:buFont typeface="Wingdings" panose="05000000000000000000" pitchFamily="2" charset="2"/>
              <a:buChar char="q"/>
              <a:defRPr/>
            </a:pPr>
            <a:r>
              <a:rPr lang="en-US" sz="2000" dirty="0"/>
              <a:t>     SIADH</a:t>
            </a:r>
            <a:endParaRPr lang="en-US" sz="2000" dirty="0"/>
          </a:p>
          <a:p>
            <a:pPr lvl="2">
              <a:buFont typeface="Wingdings" panose="05000000000000000000" pitchFamily="2" charset="2"/>
              <a:buChar char="q"/>
              <a:defRPr/>
            </a:pPr>
            <a:r>
              <a:rPr lang="en-US" sz="1800" dirty="0"/>
              <a:t>Diagnosis of exclusion</a:t>
            </a:r>
            <a:endParaRPr lang="en-US" sz="1800" dirty="0"/>
          </a:p>
          <a:p>
            <a:pPr lvl="2">
              <a:buFont typeface="Wingdings" panose="05000000000000000000" pitchFamily="2" charset="2"/>
              <a:buChar char="q"/>
              <a:defRPr/>
            </a:pPr>
            <a:r>
              <a:rPr lang="en-US" sz="1800" dirty="0"/>
              <a:t>Defect in osmoregulation</a:t>
            </a:r>
            <a:endParaRPr lang="en-US" sz="1800" dirty="0"/>
          </a:p>
          <a:p>
            <a:pPr lvl="2">
              <a:buFont typeface="Wingdings" panose="05000000000000000000" pitchFamily="2" charset="2"/>
              <a:buChar char="q"/>
              <a:defRPr/>
            </a:pPr>
            <a:r>
              <a:rPr lang="en-US" sz="1800" dirty="0"/>
              <a:t>There is in-appropriate ADH secretion</a:t>
            </a:r>
            <a:endParaRPr lang="en-US" sz="1800" dirty="0"/>
          </a:p>
          <a:p>
            <a:pPr lvl="2">
              <a:buFont typeface="Wingdings" panose="05000000000000000000" pitchFamily="2" charset="2"/>
              <a:buChar char="q"/>
              <a:defRPr/>
            </a:pPr>
            <a:r>
              <a:rPr lang="en-US" sz="1800" dirty="0"/>
              <a:t>Serum </a:t>
            </a:r>
            <a:r>
              <a:rPr lang="en-US" sz="1800" dirty="0" err="1"/>
              <a:t>Osmolarity</a:t>
            </a:r>
            <a:r>
              <a:rPr lang="en-US" sz="1800" dirty="0"/>
              <a:t> &lt;270mm0ml/l</a:t>
            </a:r>
            <a:endParaRPr lang="en-US" sz="1800" dirty="0"/>
          </a:p>
          <a:p>
            <a:pPr lvl="2">
              <a:buFont typeface="Wingdings" panose="05000000000000000000" pitchFamily="2" charset="2"/>
              <a:buChar char="q"/>
              <a:defRPr/>
            </a:pPr>
            <a:r>
              <a:rPr lang="en-US" sz="1800" dirty="0"/>
              <a:t>Urinary </a:t>
            </a:r>
            <a:r>
              <a:rPr lang="en-US" sz="1800" dirty="0" err="1"/>
              <a:t>Osmolarity</a:t>
            </a:r>
            <a:r>
              <a:rPr lang="en-US" sz="1800" dirty="0"/>
              <a:t> &gt;100mosm</a:t>
            </a:r>
            <a:endParaRPr lang="en-US" sz="1800" dirty="0"/>
          </a:p>
          <a:p>
            <a:pPr lvl="2">
              <a:buFont typeface="Wingdings" panose="05000000000000000000" pitchFamily="2" charset="2"/>
              <a:buChar char="q"/>
              <a:defRPr/>
            </a:pPr>
            <a:r>
              <a:rPr lang="en-US" sz="1800" dirty="0"/>
              <a:t> level of vasopressin high ( not relevant to serum </a:t>
            </a:r>
            <a:r>
              <a:rPr lang="en-US" sz="1800" dirty="0" err="1"/>
              <a:t>osmolarity</a:t>
            </a:r>
            <a:r>
              <a:rPr lang="en-US" sz="1800" dirty="0"/>
              <a:t>)</a:t>
            </a:r>
            <a:endParaRPr lang="en-US" sz="1800" dirty="0"/>
          </a:p>
          <a:p>
            <a:pPr eaLnBrk="1" hangingPunct="1">
              <a:buFont typeface="Wingdings" panose="05000000000000000000" pitchFamily="2" charset="2"/>
              <a:buNone/>
              <a:defRPr/>
            </a:pPr>
            <a:endParaRPr lang="en-US" sz="2400" dirty="0"/>
          </a:p>
        </p:txBody>
      </p:sp>
      <p:sp>
        <p:nvSpPr>
          <p:cNvPr id="87044" name="Rectangle 4"/>
          <p:cNvSpPr>
            <a:spLocks noGrp="1" noChangeArrowheads="1"/>
          </p:cNvSpPr>
          <p:nvPr>
            <p:ph sz="half" idx="2"/>
          </p:nvPr>
        </p:nvSpPr>
        <p:spPr>
          <a:xfrm>
            <a:off x="1981200" y="1600201"/>
            <a:ext cx="4038600" cy="4525963"/>
          </a:xfrm>
          <a:prstGeom prst="rect">
            <a:avLst/>
          </a:prstGeom>
        </p:spPr>
        <p:txBody>
          <a:bodyPr>
            <a:normAutofit/>
          </a:bodyPr>
          <a:lstStyle/>
          <a:p>
            <a:pPr eaLnBrk="1" hangingPunct="1">
              <a:buFont typeface="Wingdings" panose="05000000000000000000" pitchFamily="2" charset="2"/>
              <a:buChar char="q"/>
              <a:defRPr/>
            </a:pPr>
            <a:r>
              <a:rPr lang="en-US" dirty="0"/>
              <a:t> DRUGS</a:t>
            </a:r>
            <a:endParaRPr lang="en-US" dirty="0"/>
          </a:p>
          <a:p>
            <a:pPr lvl="1" eaLnBrk="1" hangingPunct="1">
              <a:buFont typeface="Wingdings" panose="05000000000000000000" pitchFamily="2" charset="2"/>
              <a:buChar char="q"/>
              <a:defRPr/>
            </a:pPr>
            <a:r>
              <a:rPr lang="en-US" dirty="0" err="1"/>
              <a:t>Desmopresin</a:t>
            </a:r>
            <a:endParaRPr lang="en-US" dirty="0"/>
          </a:p>
          <a:p>
            <a:pPr lvl="1" eaLnBrk="1" hangingPunct="1">
              <a:buFont typeface="Wingdings" panose="05000000000000000000" pitchFamily="2" charset="2"/>
              <a:buChar char="q"/>
              <a:defRPr/>
            </a:pPr>
            <a:r>
              <a:rPr lang="en-US" dirty="0"/>
              <a:t>Oxytocin</a:t>
            </a:r>
            <a:endParaRPr lang="en-US" dirty="0"/>
          </a:p>
          <a:p>
            <a:pPr lvl="1" eaLnBrk="1" hangingPunct="1">
              <a:buFont typeface="Wingdings" panose="05000000000000000000" pitchFamily="2" charset="2"/>
              <a:buChar char="q"/>
              <a:defRPr/>
            </a:pPr>
            <a:r>
              <a:rPr lang="en-US" dirty="0"/>
              <a:t>Cyclophosphamide</a:t>
            </a:r>
            <a:endParaRPr lang="en-US" dirty="0"/>
          </a:p>
          <a:p>
            <a:pPr lvl="1" eaLnBrk="1" hangingPunct="1">
              <a:buFont typeface="Wingdings" panose="05000000000000000000" pitchFamily="2" charset="2"/>
              <a:buChar char="q"/>
              <a:defRPr/>
            </a:pPr>
            <a:r>
              <a:rPr lang="en-US" dirty="0"/>
              <a:t>NSAIDs</a:t>
            </a:r>
            <a:endParaRPr lang="en-US" dirty="0"/>
          </a:p>
          <a:p>
            <a:pPr lvl="1" eaLnBrk="1" hangingPunct="1">
              <a:buFont typeface="Wingdings" panose="05000000000000000000" pitchFamily="2" charset="2"/>
              <a:buChar char="q"/>
              <a:defRPr/>
            </a:pPr>
            <a:r>
              <a:rPr lang="en-US" dirty="0"/>
              <a:t>Acetaminophen</a:t>
            </a:r>
            <a:endParaRPr lang="en-US" dirty="0"/>
          </a:p>
          <a:p>
            <a:pPr lvl="1" eaLnBrk="1" hangingPunct="1">
              <a:buFont typeface="Wingdings" panose="05000000000000000000" pitchFamily="2" charset="2"/>
              <a:buChar char="q"/>
              <a:defRPr/>
            </a:pPr>
            <a:r>
              <a:rPr lang="en-US" dirty="0"/>
              <a:t>Nicotine</a:t>
            </a:r>
            <a:endParaRPr lang="en-US" dirty="0"/>
          </a:p>
          <a:p>
            <a:pPr lvl="1" eaLnBrk="1" hangingPunct="1">
              <a:buFont typeface="Wingdings" panose="05000000000000000000" pitchFamily="2" charset="2"/>
              <a:buChar char="q"/>
              <a:defRPr/>
            </a:pPr>
            <a:r>
              <a:rPr lang="en-US" dirty="0" err="1"/>
              <a:t>Flouxetine</a:t>
            </a:r>
            <a:r>
              <a:rPr lang="en-US" dirty="0"/>
              <a:t> </a:t>
            </a:r>
            <a:endParaRPr lang="en-US" dirty="0"/>
          </a:p>
          <a:p>
            <a:pPr lvl="1" eaLnBrk="1" hangingPunct="1">
              <a:buFont typeface="Wingdings" panose="05000000000000000000" pitchFamily="2" charset="2"/>
              <a:buChar char="q"/>
              <a:defRPr/>
            </a:pPr>
            <a:r>
              <a:rPr lang="en-US" dirty="0"/>
              <a:t>Haloperidol</a:t>
            </a:r>
            <a:endParaRPr lang="en-US" dirty="0"/>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normAutofit/>
          </a:bodyPr>
          <a:lstStyle/>
          <a:p>
            <a:pPr eaLnBrk="1" hangingPunct="1">
              <a:defRPr/>
            </a:pPr>
            <a:r>
              <a:rPr lang="en-US" dirty="0" err="1"/>
              <a:t>Hypervolemic</a:t>
            </a:r>
            <a:r>
              <a:rPr lang="en-US" dirty="0"/>
              <a:t> hypernatremia: causes</a:t>
            </a:r>
            <a:br>
              <a:rPr lang="en-US" dirty="0"/>
            </a:br>
            <a:r>
              <a:rPr lang="en-US" dirty="0"/>
              <a:t>Congestive cardiac failure</a:t>
            </a:r>
            <a:endParaRPr lang="en-US" dirty="0"/>
          </a:p>
        </p:txBody>
      </p:sp>
      <p:sp>
        <p:nvSpPr>
          <p:cNvPr id="89091" name="Rectangle 3"/>
          <p:cNvSpPr>
            <a:spLocks noGrp="1" noChangeArrowheads="1"/>
          </p:cNvSpPr>
          <p:nvPr>
            <p:ph idx="1"/>
          </p:nvPr>
        </p:nvSpPr>
        <p:spPr>
          <a:xfrm>
            <a:off x="1979612" y="2227998"/>
            <a:ext cx="8229600" cy="4525963"/>
          </a:xfrm>
          <a:prstGeom prst="rect">
            <a:avLst/>
          </a:prstGeom>
        </p:spPr>
        <p:txBody>
          <a:bodyPr>
            <a:normAutofit/>
          </a:bodyPr>
          <a:lstStyle/>
          <a:p>
            <a:pPr eaLnBrk="1" hangingPunct="1">
              <a:defRPr/>
            </a:pPr>
            <a:r>
              <a:rPr lang="en-US" sz="2800" dirty="0"/>
              <a:t>Decreased intravascular volume </a:t>
            </a:r>
            <a:r>
              <a:rPr lang="en-US" sz="2800" dirty="0">
                <a:sym typeface="Wingdings" panose="05000000000000000000" pitchFamily="2" charset="2"/>
              </a:rPr>
              <a:t></a:t>
            </a:r>
            <a:r>
              <a:rPr lang="en-US" sz="2800" dirty="0"/>
              <a:t>sensed by  baroreceptor </a:t>
            </a:r>
            <a:r>
              <a:rPr lang="en-US" sz="2800" dirty="0">
                <a:sym typeface="Wingdings" panose="05000000000000000000" pitchFamily="2" charset="2"/>
              </a:rPr>
              <a:t></a:t>
            </a:r>
            <a:r>
              <a:rPr lang="en-US" sz="2800" dirty="0"/>
              <a:t> vasopressin release.</a:t>
            </a:r>
            <a:endParaRPr lang="en-US" sz="2800" dirty="0"/>
          </a:p>
          <a:p>
            <a:pPr eaLnBrk="1" hangingPunct="1">
              <a:defRPr/>
            </a:pPr>
            <a:r>
              <a:rPr lang="en-US" sz="2800" dirty="0"/>
              <a:t>Increased sympathetic response-increased RAAS-salt absorption</a:t>
            </a:r>
            <a:endParaRPr lang="en-US" sz="2800" dirty="0"/>
          </a:p>
          <a:p>
            <a:pPr eaLnBrk="1" hangingPunct="1">
              <a:defRPr/>
            </a:pPr>
            <a:r>
              <a:rPr lang="en-US" sz="2800" dirty="0"/>
              <a:t>Low cardiac out put + high </a:t>
            </a:r>
            <a:r>
              <a:rPr lang="en-US" sz="2800" dirty="0" err="1"/>
              <a:t>Ang</a:t>
            </a:r>
            <a:r>
              <a:rPr lang="en-US" sz="2800" dirty="0"/>
              <a:t> II =     thirst</a:t>
            </a:r>
            <a:endParaRPr lang="en-US" sz="2800" dirty="0"/>
          </a:p>
          <a:p>
            <a:pPr eaLnBrk="1" hangingPunct="1">
              <a:defRPr/>
            </a:pPr>
            <a:r>
              <a:rPr lang="en-US" sz="2800" dirty="0"/>
              <a:t>Up regulation of AQP-2</a:t>
            </a:r>
            <a:endParaRPr lang="en-US" sz="2800" dirty="0"/>
          </a:p>
        </p:txBody>
      </p:sp>
      <p:sp>
        <p:nvSpPr>
          <p:cNvPr id="4" name="Down Arrow 3"/>
          <p:cNvSpPr/>
          <p:nvPr/>
        </p:nvSpPr>
        <p:spPr bwMode="auto">
          <a:xfrm flipV="1">
            <a:off x="7273952" y="3996264"/>
            <a:ext cx="304800" cy="4572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p:txBody>
          <a:bodyPr>
            <a:normAutofit/>
          </a:bodyPr>
          <a:lstStyle/>
          <a:p>
            <a:pPr eaLnBrk="1" hangingPunct="1">
              <a:defRPr/>
            </a:pPr>
            <a:r>
              <a:rPr lang="en-US" sz="4000" dirty="0" err="1"/>
              <a:t>Hypervolemic</a:t>
            </a:r>
            <a:r>
              <a:rPr lang="en-US" sz="4000" dirty="0"/>
              <a:t> hypernatremia: causes</a:t>
            </a:r>
            <a:br>
              <a:rPr lang="en-US" sz="4000" dirty="0"/>
            </a:br>
            <a:r>
              <a:rPr lang="en-US" sz="4000" dirty="0"/>
              <a:t> </a:t>
            </a:r>
            <a:r>
              <a:rPr lang="en-US" sz="3200" dirty="0"/>
              <a:t>CIRROHSIS</a:t>
            </a:r>
            <a:endParaRPr lang="en-US" sz="3200" dirty="0"/>
          </a:p>
        </p:txBody>
      </p:sp>
      <p:sp>
        <p:nvSpPr>
          <p:cNvPr id="90115" name="Rectangle 3"/>
          <p:cNvSpPr>
            <a:spLocks noGrp="1" noChangeArrowheads="1"/>
          </p:cNvSpPr>
          <p:nvPr>
            <p:ph idx="1"/>
          </p:nvPr>
        </p:nvSpPr>
        <p:spPr>
          <a:xfrm>
            <a:off x="1981200" y="1600201"/>
            <a:ext cx="8229600" cy="4525963"/>
          </a:xfrm>
          <a:prstGeom prst="rect">
            <a:avLst/>
          </a:prstGeom>
        </p:spPr>
        <p:txBody>
          <a:bodyPr/>
          <a:lstStyle/>
          <a:p>
            <a:pPr marL="0" indent="0" algn="ctr">
              <a:buNone/>
              <a:defRPr/>
            </a:pPr>
            <a:r>
              <a:rPr lang="en-US" dirty="0"/>
              <a:t>Vasodilatation &amp; AV-shunting </a:t>
            </a:r>
            <a:endParaRPr lang="en-US" dirty="0"/>
          </a:p>
          <a:p>
            <a:pPr marL="0" indent="0" algn="ctr">
              <a:buNone/>
              <a:defRPr/>
            </a:pPr>
            <a:endParaRPr lang="en-US" dirty="0"/>
          </a:p>
          <a:p>
            <a:pPr marL="0" indent="0" algn="ctr">
              <a:buNone/>
              <a:defRPr/>
            </a:pPr>
            <a:r>
              <a:rPr lang="en-US" dirty="0"/>
              <a:t>low MAP-</a:t>
            </a:r>
            <a:endParaRPr lang="en-US" dirty="0"/>
          </a:p>
          <a:p>
            <a:pPr marL="0" indent="0" algn="ctr">
              <a:buNone/>
              <a:defRPr/>
            </a:pPr>
            <a:endParaRPr lang="en-US" dirty="0"/>
          </a:p>
          <a:p>
            <a:pPr marL="0" indent="0" algn="ctr">
              <a:buNone/>
              <a:defRPr/>
            </a:pPr>
            <a:r>
              <a:rPr lang="en-US" dirty="0"/>
              <a:t>renin increase, </a:t>
            </a:r>
            <a:endParaRPr lang="en-US" dirty="0"/>
          </a:p>
          <a:p>
            <a:pPr marL="0" indent="0" algn="ctr">
              <a:buNone/>
              <a:defRPr/>
            </a:pPr>
            <a:endParaRPr lang="en-US" dirty="0"/>
          </a:p>
          <a:p>
            <a:pPr marL="0" indent="0" algn="ctr">
              <a:buNone/>
              <a:defRPr/>
            </a:pPr>
            <a:r>
              <a:rPr lang="en-US" dirty="0"/>
              <a:t>vasopressin.</a:t>
            </a:r>
            <a:endParaRPr lang="en-US" dirty="0"/>
          </a:p>
        </p:txBody>
      </p:sp>
      <p:sp>
        <p:nvSpPr>
          <p:cNvPr id="2" name="Down Arrow 1"/>
          <p:cNvSpPr/>
          <p:nvPr/>
        </p:nvSpPr>
        <p:spPr bwMode="auto">
          <a:xfrm>
            <a:off x="5791200" y="2131452"/>
            <a:ext cx="304800" cy="4572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sp>
        <p:nvSpPr>
          <p:cNvPr id="5" name="Down Arrow 4"/>
          <p:cNvSpPr/>
          <p:nvPr/>
        </p:nvSpPr>
        <p:spPr bwMode="auto">
          <a:xfrm>
            <a:off x="5791200" y="3161280"/>
            <a:ext cx="304800" cy="4572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sp>
        <p:nvSpPr>
          <p:cNvPr id="6" name="Down Arrow 5"/>
          <p:cNvSpPr/>
          <p:nvPr/>
        </p:nvSpPr>
        <p:spPr bwMode="auto">
          <a:xfrm>
            <a:off x="5791200" y="4197439"/>
            <a:ext cx="304800" cy="4572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pic>
        <p:nvPicPr>
          <p:cNvPr id="7" name="Picture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defRPr/>
            </a:pPr>
            <a:r>
              <a:rPr lang="en-US" sz="4000"/>
              <a:t>Patients at risk to develop neurological features</a:t>
            </a:r>
            <a:endParaRPr lang="en-US" sz="4000"/>
          </a:p>
        </p:txBody>
      </p:sp>
      <p:sp>
        <p:nvSpPr>
          <p:cNvPr id="47110" name="Rectangle 6"/>
          <p:cNvSpPr>
            <a:spLocks noGrp="1" noChangeArrowheads="1"/>
          </p:cNvSpPr>
          <p:nvPr>
            <p:ph idx="1"/>
          </p:nvPr>
        </p:nvSpPr>
        <p:spPr>
          <a:xfrm>
            <a:off x="1979612" y="1995986"/>
            <a:ext cx="8229600" cy="4525963"/>
          </a:xfrm>
          <a:prstGeom prst="rect">
            <a:avLst/>
          </a:prstGeom>
        </p:spPr>
        <p:txBody>
          <a:bodyPr/>
          <a:lstStyle/>
          <a:p>
            <a:pPr eaLnBrk="1" hangingPunct="1">
              <a:defRPr/>
            </a:pPr>
            <a:r>
              <a:rPr lang="en-US" sz="2800" dirty="0"/>
              <a:t>Postoperative menstruating females</a:t>
            </a:r>
            <a:endParaRPr lang="en-US" sz="2800" dirty="0"/>
          </a:p>
          <a:p>
            <a:pPr eaLnBrk="1" hangingPunct="1">
              <a:defRPr/>
            </a:pPr>
            <a:r>
              <a:rPr lang="en-US" sz="2800" dirty="0"/>
              <a:t>Elderly women taking thiazide</a:t>
            </a:r>
            <a:endParaRPr lang="en-US" sz="2800" dirty="0"/>
          </a:p>
          <a:p>
            <a:pPr eaLnBrk="1" hangingPunct="1">
              <a:defRPr/>
            </a:pPr>
            <a:r>
              <a:rPr lang="en-US" sz="2800" dirty="0"/>
              <a:t>Children</a:t>
            </a:r>
            <a:endParaRPr lang="en-US" sz="2800" dirty="0"/>
          </a:p>
          <a:p>
            <a:pPr eaLnBrk="1" hangingPunct="1">
              <a:defRPr/>
            </a:pPr>
            <a:r>
              <a:rPr lang="en-US" sz="2800" dirty="0" err="1"/>
              <a:t>Polydypsia</a:t>
            </a:r>
            <a:r>
              <a:rPr lang="en-US" sz="2800" dirty="0"/>
              <a:t> secondary to psychiatric disorders</a:t>
            </a:r>
            <a:endParaRPr lang="en-US" sz="2800" dirty="0"/>
          </a:p>
          <a:p>
            <a:pPr eaLnBrk="1" hangingPunct="1">
              <a:defRPr/>
            </a:pPr>
            <a:r>
              <a:rPr lang="en-US" sz="2800" dirty="0"/>
              <a:t>Hypoxemic patients</a:t>
            </a:r>
            <a:endParaRPr lang="en-US" sz="2800" dirty="0"/>
          </a:p>
          <a:p>
            <a:pPr eaLnBrk="1" hangingPunct="1">
              <a:buFont typeface="Wingdings" panose="05000000000000000000" pitchFamily="2" charset="2"/>
              <a:buNone/>
              <a:defRPr/>
            </a:pPr>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MOTTO AND VISION</a:t>
            </a:r>
            <a:endParaRPr lang="en-US"/>
          </a:p>
        </p:txBody>
      </p:sp>
      <p:sp>
        <p:nvSpPr>
          <p:cNvPr id="3" name="Content Placeholder 2"/>
          <p:cNvSpPr>
            <a:spLocks noGrp="1"/>
          </p:cNvSpPr>
          <p:nvPr>
            <p:ph idx="1"/>
          </p:nvPr>
        </p:nvSpPr>
        <p:spPr/>
        <p:txBody>
          <a:bodyPr>
            <a:normAutofit fontScale="90000" lnSpcReduction="20000"/>
          </a:bodyPr>
          <a:p>
            <a:pPr marL="228600" indent="-228600">
              <a:buFont typeface="Arial,Sans-Serif"/>
              <a:buChar char="•"/>
            </a:pPr>
            <a:r>
              <a:rPr lang="en-US" altLang="en-US" sz="2800" b="1" dirty="0">
                <a:latin typeface="Calibri" panose="020F0502020204030204" pitchFamily="34" charset="0"/>
                <a:cs typeface="Calibri" panose="020F0502020204030204" pitchFamily="34" charset="0"/>
                <a:sym typeface="+mn-ea"/>
              </a:rPr>
              <a:t>Mission Statement</a:t>
            </a:r>
            <a:endParaRPr lang="en-US" altLang="en-US" sz="2800" b="1" dirty="0">
              <a:latin typeface="Calibri" panose="020F0502020204030204" pitchFamily="34" charset="0"/>
              <a:cs typeface="Calibri" panose="020F0502020204030204" pitchFamily="34" charset="0"/>
            </a:endParaRPr>
          </a:p>
          <a:p>
            <a:pPr lvl="1" indent="0">
              <a:buNone/>
            </a:pPr>
            <a:r>
              <a:rPr lang="en-US" altLang="en-US" sz="2800" dirty="0">
                <a:latin typeface="Calibri" panose="020F0502020204030204" pitchFamily="34" charset="0"/>
                <a:cs typeface="Calibri" panose="020F0502020204030204" pitchFamily="34" charset="0"/>
                <a:sym typeface="+mn-ea"/>
              </a:rPr>
              <a:t>To impart evidence-based research-oriented health professional education </a:t>
            </a:r>
            <a:endParaRPr lang="en-US" altLang="en-US" sz="2800" dirty="0">
              <a:latin typeface="Calibri" panose="020F0502020204030204" pitchFamily="34" charset="0"/>
              <a:cs typeface="Calibri" panose="020F0502020204030204" pitchFamily="34" charset="0"/>
            </a:endParaRPr>
          </a:p>
          <a:p>
            <a:pPr lvl="1" indent="0">
              <a:buNone/>
            </a:pPr>
            <a:r>
              <a:rPr lang="en-US" altLang="en-US" sz="2800" dirty="0">
                <a:latin typeface="Calibri" panose="020F0502020204030204" pitchFamily="34" charset="0"/>
                <a:cs typeface="Calibri" panose="020F0502020204030204" pitchFamily="34" charset="0"/>
                <a:sym typeface="+mn-ea"/>
              </a:rPr>
              <a:t>Best possible patient care Mutual respect, ethical practice of healthcare and social accountability.</a:t>
            </a:r>
            <a:endParaRPr lang="en-US" altLang="en-US" sz="2800" dirty="0">
              <a:latin typeface="Calibri" panose="020F0502020204030204" pitchFamily="34" charset="0"/>
              <a:cs typeface="Calibri" panose="020F0502020204030204" pitchFamily="34" charset="0"/>
            </a:endParaRPr>
          </a:p>
          <a:p>
            <a:pPr marL="228600" indent="-228600">
              <a:buFont typeface="Arial,Sans-Serif"/>
              <a:buChar char="•"/>
            </a:pPr>
            <a:r>
              <a:rPr lang="en-US" altLang="en-US" sz="2800" b="1" dirty="0">
                <a:latin typeface="Calibri" panose="020F0502020204030204" pitchFamily="34" charset="0"/>
                <a:cs typeface="Calibri" panose="020F0502020204030204" pitchFamily="34" charset="0"/>
                <a:sym typeface="+mn-ea"/>
              </a:rPr>
              <a:t>Vision and Values</a:t>
            </a:r>
            <a:endParaRPr lang="en-US" altLang="en-US" sz="2800" b="1" dirty="0">
              <a:latin typeface="Calibri" panose="020F0502020204030204" pitchFamily="34" charset="0"/>
              <a:cs typeface="Calibri" panose="020F0502020204030204" pitchFamily="34" charset="0"/>
            </a:endParaRPr>
          </a:p>
          <a:p>
            <a:pPr lvl="1" indent="0">
              <a:buNone/>
            </a:pPr>
            <a:r>
              <a:rPr lang="en-US" altLang="en-US" sz="2800" dirty="0">
                <a:latin typeface="Calibri" panose="020F0502020204030204" pitchFamily="34" charset="0"/>
                <a:cs typeface="Calibri" panose="020F0502020204030204" pitchFamily="34" charset="0"/>
                <a:sym typeface="+mn-ea"/>
              </a:rPr>
              <a:t>Highly recognized and accredited centre of excellence in Medical Education, using evidence-based training techniques for development of highly competent health  professionals, who are lifelong experiential learner and are socially accountable.</a:t>
            </a:r>
            <a:endParaRPr lang="en-US" altLang="en-US" sz="2800" dirty="0">
              <a:latin typeface="Calibri" panose="020F0502020204030204" pitchFamily="34" charset="0"/>
              <a:cs typeface="Calibri" panose="020F0502020204030204" pitchFamily="34" charset="0"/>
            </a:endParaRPr>
          </a:p>
          <a:p>
            <a:pPr marL="228600" indent="-228600">
              <a:buFont typeface="Arial,Sans-Serif"/>
              <a:buChar char="•"/>
            </a:pPr>
            <a:r>
              <a:rPr lang="en-US" altLang="en-US" sz="2800" b="1" dirty="0">
                <a:latin typeface="Calibri" panose="020F0502020204030204" pitchFamily="34" charset="0"/>
                <a:cs typeface="Calibri" panose="020F0502020204030204" pitchFamily="34" charset="0"/>
                <a:sym typeface="+mn-ea"/>
              </a:rPr>
              <a:t>Goals</a:t>
            </a:r>
            <a:endParaRPr lang="en-US" altLang="en-US" sz="2800" b="1" dirty="0">
              <a:latin typeface="Calibri" panose="020F0502020204030204" pitchFamily="34" charset="0"/>
              <a:cs typeface="Calibri" panose="020F0502020204030204" pitchFamily="34" charset="0"/>
            </a:endParaRPr>
          </a:p>
          <a:p>
            <a:pPr lvl="1" indent="0">
              <a:buNone/>
            </a:pPr>
            <a:r>
              <a:rPr lang="en-US" altLang="en-US" sz="2800" dirty="0">
                <a:latin typeface="Calibri" panose="020F0502020204030204" pitchFamily="34" charset="0"/>
                <a:cs typeface="Calibri" panose="020F0502020204030204" pitchFamily="34" charset="0"/>
                <a:sym typeface="+mn-ea"/>
              </a:rPr>
              <a:t>The Undergraduate Integrated Learning Program is geared to provide you with quality medical education in an </a:t>
            </a:r>
            <a:endParaRPr lang="en-US" altLang="en-US" sz="2800" dirty="0">
              <a:latin typeface="Calibri" panose="020F0502020204030204" pitchFamily="34" charset="0"/>
              <a:cs typeface="Calibri" panose="020F0502020204030204" pitchFamily="34" charset="0"/>
            </a:endParaRPr>
          </a:p>
          <a:p>
            <a:pPr lvl="1" indent="0">
              <a:buNone/>
            </a:pPr>
            <a:r>
              <a:rPr lang="en-US" altLang="en-US" sz="2800" dirty="0">
                <a:latin typeface="Calibri" panose="020F0502020204030204" pitchFamily="34" charset="0"/>
                <a:cs typeface="Calibri" panose="020F0502020204030204" pitchFamily="34" charset="0"/>
                <a:sym typeface="+mn-ea"/>
              </a:rPr>
              <a:t>environment designed to:</a:t>
            </a:r>
            <a:endParaRPr lang="en-US" altLang="en-US" sz="2800" dirty="0">
              <a:latin typeface="Calibri" panose="020F0502020204030204" pitchFamily="34" charset="0"/>
              <a:cs typeface="Calibri" panose="020F0502020204030204" pitchFamily="34" charset="0"/>
              <a:sym typeface="+mn-ea"/>
            </a:endParaRPr>
          </a:p>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lstStyle/>
          <a:p>
            <a:pPr>
              <a:defRPr/>
            </a:pPr>
            <a:r>
              <a:rPr lang="en-US" sz="4800" dirty="0"/>
              <a:t>HYPONATREMIA: </a:t>
            </a:r>
            <a:r>
              <a:rPr lang="en-US" sz="2400" dirty="0"/>
              <a:t>CLINICAL FEATURES</a:t>
            </a:r>
            <a:endParaRPr lang="en-US" sz="4800" dirty="0"/>
          </a:p>
        </p:txBody>
      </p:sp>
      <p:sp>
        <p:nvSpPr>
          <p:cNvPr id="3" name="Content Placeholder 2"/>
          <p:cNvSpPr>
            <a:spLocks noGrp="1"/>
          </p:cNvSpPr>
          <p:nvPr>
            <p:ph idx="1"/>
          </p:nvPr>
        </p:nvSpPr>
        <p:spPr>
          <a:xfrm>
            <a:off x="1981200" y="1600201"/>
            <a:ext cx="8229600" cy="4525963"/>
          </a:xfrm>
          <a:prstGeom prst="rect">
            <a:avLst/>
          </a:prstGeom>
        </p:spPr>
        <p:txBody>
          <a:bodyPr/>
          <a:lstStyle/>
          <a:p>
            <a:pPr>
              <a:defRPr/>
            </a:pPr>
            <a:r>
              <a:rPr lang="en-US" dirty="0"/>
              <a:t>Lethargy</a:t>
            </a:r>
            <a:endParaRPr lang="en-US" dirty="0"/>
          </a:p>
          <a:p>
            <a:pPr>
              <a:defRPr/>
            </a:pPr>
            <a:r>
              <a:rPr lang="en-US" dirty="0"/>
              <a:t>Drowsiness, Confusion</a:t>
            </a:r>
            <a:endParaRPr lang="en-US" dirty="0"/>
          </a:p>
          <a:p>
            <a:pPr>
              <a:defRPr/>
            </a:pPr>
            <a:r>
              <a:rPr lang="en-US" dirty="0"/>
              <a:t>Anorexia, Nausea, Vomiting</a:t>
            </a:r>
            <a:endParaRPr lang="en-US" dirty="0"/>
          </a:p>
          <a:p>
            <a:pPr>
              <a:defRPr/>
            </a:pPr>
            <a:r>
              <a:rPr lang="en-US" dirty="0"/>
              <a:t>Irritability, Headache</a:t>
            </a:r>
            <a:endParaRPr lang="en-US" dirty="0"/>
          </a:p>
          <a:p>
            <a:pPr>
              <a:defRPr/>
            </a:pPr>
            <a:r>
              <a:rPr lang="en-US" dirty="0"/>
              <a:t>Muscle weakness, Cramps</a:t>
            </a:r>
            <a:endParaRPr lang="en-US" dirty="0"/>
          </a:p>
          <a:p>
            <a:pPr>
              <a:defRPr/>
            </a:pPr>
            <a:r>
              <a:rPr lang="en-US" dirty="0"/>
              <a:t>Depressed reflexes, Seizures</a:t>
            </a:r>
            <a:endParaRPr lang="en-US" dirty="0"/>
          </a:p>
          <a:p>
            <a:pPr>
              <a:defRPr/>
            </a:pPr>
            <a:r>
              <a:rPr lang="en-US" dirty="0"/>
              <a:t>Coma</a:t>
            </a:r>
            <a:endParaRPr lang="en-US" dirty="0"/>
          </a:p>
          <a:p>
            <a:pPr>
              <a:defRPr/>
            </a:pPr>
            <a:r>
              <a:rPr lang="en-US" dirty="0"/>
              <a:t>Death</a:t>
            </a:r>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pPr eaLnBrk="1" hangingPunct="1">
              <a:defRPr/>
            </a:pPr>
            <a:r>
              <a:rPr lang="en-US" dirty="0" err="1"/>
              <a:t>Hyponatremia</a:t>
            </a:r>
            <a:r>
              <a:rPr lang="en-US" dirty="0"/>
              <a:t>: Management</a:t>
            </a:r>
            <a:endParaRPr lang="en-US" dirty="0"/>
          </a:p>
        </p:txBody>
      </p:sp>
      <p:sp>
        <p:nvSpPr>
          <p:cNvPr id="58371" name="Rectangle 3"/>
          <p:cNvSpPr>
            <a:spLocks noGrp="1" noChangeArrowheads="1"/>
          </p:cNvSpPr>
          <p:nvPr>
            <p:ph idx="1"/>
          </p:nvPr>
        </p:nvSpPr>
        <p:spPr>
          <a:xfrm>
            <a:off x="1676400" y="1600201"/>
            <a:ext cx="8763000" cy="4525963"/>
          </a:xfrm>
          <a:prstGeom prst="rect">
            <a:avLst/>
          </a:prstGeom>
        </p:spPr>
        <p:txBody>
          <a:bodyPr/>
          <a:lstStyle/>
          <a:p>
            <a:pPr eaLnBrk="1" hangingPunct="1">
              <a:defRPr/>
            </a:pPr>
            <a:r>
              <a:rPr lang="en-US" dirty="0"/>
              <a:t>Chronic asymptomatic </a:t>
            </a:r>
            <a:r>
              <a:rPr lang="en-US" dirty="0" err="1"/>
              <a:t>hyponatremia</a:t>
            </a:r>
            <a:r>
              <a:rPr lang="en-US" dirty="0"/>
              <a:t>  management</a:t>
            </a:r>
            <a:endParaRPr lang="en-US" dirty="0"/>
          </a:p>
          <a:p>
            <a:pPr marL="0" indent="0">
              <a:buNone/>
              <a:defRPr/>
            </a:pPr>
            <a:endParaRPr lang="en-US" dirty="0"/>
          </a:p>
          <a:p>
            <a:pPr lvl="1" eaLnBrk="1" hangingPunct="1">
              <a:defRPr/>
            </a:pPr>
            <a:r>
              <a:rPr lang="en-US" dirty="0"/>
              <a:t>Identification and treatment of reversible causes</a:t>
            </a:r>
            <a:endParaRPr lang="en-US" dirty="0"/>
          </a:p>
          <a:p>
            <a:pPr lvl="1" eaLnBrk="1" hangingPunct="1">
              <a:defRPr/>
            </a:pPr>
            <a:r>
              <a:rPr lang="en-US" dirty="0"/>
              <a:t>Water restriction</a:t>
            </a:r>
            <a:endParaRPr lang="en-US" dirty="0"/>
          </a:p>
          <a:p>
            <a:pPr lvl="1" eaLnBrk="1" hangingPunct="1">
              <a:defRPr/>
            </a:pPr>
            <a:r>
              <a:rPr lang="en-US" dirty="0" err="1"/>
              <a:t>Demeclocycline</a:t>
            </a:r>
            <a:endParaRPr lang="en-US" dirty="0"/>
          </a:p>
          <a:p>
            <a:pPr lvl="1" eaLnBrk="1" hangingPunct="1">
              <a:defRPr/>
            </a:pPr>
            <a:r>
              <a:rPr lang="en-US" dirty="0"/>
              <a:t>Urea 15-20g/day</a:t>
            </a:r>
            <a:endParaRPr lang="en-US" dirty="0"/>
          </a:p>
          <a:p>
            <a:pPr lvl="1" eaLnBrk="1" hangingPunct="1">
              <a:defRPr/>
            </a:pPr>
            <a:r>
              <a:rPr lang="en-US" dirty="0"/>
              <a:t>V 2 receptor  antagonist (under consideration)</a:t>
            </a:r>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pPr eaLnBrk="1" hangingPunct="1">
              <a:defRPr/>
            </a:pPr>
            <a:r>
              <a:rPr lang="en-US" sz="2800" dirty="0"/>
              <a:t>HYPERVOLEMIC HYPONATREMIA MANAGEMENT </a:t>
            </a:r>
            <a:endParaRPr lang="en-US" sz="2800" dirty="0"/>
          </a:p>
        </p:txBody>
      </p:sp>
      <p:sp>
        <p:nvSpPr>
          <p:cNvPr id="64515" name="Rectangle 3"/>
          <p:cNvSpPr>
            <a:spLocks noGrp="1" noChangeArrowheads="1"/>
          </p:cNvSpPr>
          <p:nvPr>
            <p:ph idx="1"/>
          </p:nvPr>
        </p:nvSpPr>
        <p:spPr>
          <a:xfrm>
            <a:off x="1981200" y="1600201"/>
            <a:ext cx="8229600" cy="4525963"/>
          </a:xfrm>
          <a:prstGeom prst="rect">
            <a:avLst/>
          </a:prstGeom>
        </p:spPr>
        <p:txBody>
          <a:bodyPr/>
          <a:lstStyle/>
          <a:p>
            <a:pPr eaLnBrk="1" hangingPunct="1">
              <a:defRPr/>
            </a:pPr>
            <a:r>
              <a:rPr lang="en-US" dirty="0"/>
              <a:t>In CCF</a:t>
            </a:r>
            <a:endParaRPr lang="en-US" dirty="0"/>
          </a:p>
          <a:p>
            <a:pPr lvl="1" eaLnBrk="1" hangingPunct="1">
              <a:defRPr/>
            </a:pPr>
            <a:r>
              <a:rPr lang="en-US" dirty="0"/>
              <a:t>Na and fluid restriction is critical</a:t>
            </a:r>
            <a:endParaRPr lang="en-US" dirty="0"/>
          </a:p>
          <a:p>
            <a:pPr lvl="1" eaLnBrk="1" hangingPunct="1">
              <a:defRPr/>
            </a:pPr>
            <a:r>
              <a:rPr lang="en-US" dirty="0"/>
              <a:t>ACE/ARBs + diuretics</a:t>
            </a:r>
            <a:endParaRPr lang="en-US" dirty="0"/>
          </a:p>
          <a:p>
            <a:pPr lvl="1" eaLnBrk="1" hangingPunct="1">
              <a:defRPr/>
            </a:pPr>
            <a:r>
              <a:rPr lang="en-US" dirty="0"/>
              <a:t>V2 receptor are  under investigation</a:t>
            </a:r>
            <a:endParaRPr lang="en-US" dirty="0"/>
          </a:p>
          <a:p>
            <a:pPr eaLnBrk="1" hangingPunct="1">
              <a:defRPr/>
            </a:pPr>
            <a:r>
              <a:rPr lang="en-US" dirty="0"/>
              <a:t>In cirrhosis and </a:t>
            </a:r>
            <a:r>
              <a:rPr lang="en-US" dirty="0" err="1"/>
              <a:t>Nephrotic</a:t>
            </a:r>
            <a:r>
              <a:rPr lang="en-US" dirty="0"/>
              <a:t> </a:t>
            </a:r>
            <a:endParaRPr lang="en-US" dirty="0"/>
          </a:p>
          <a:p>
            <a:pPr lvl="1" eaLnBrk="1" hangingPunct="1">
              <a:defRPr/>
            </a:pPr>
            <a:r>
              <a:rPr lang="en-US" dirty="0"/>
              <a:t>Sodium and water restriction</a:t>
            </a:r>
            <a:endParaRPr lang="en-US" dirty="0"/>
          </a:p>
          <a:p>
            <a:pPr lvl="1" eaLnBrk="1" hangingPunct="1">
              <a:defRPr/>
            </a:pPr>
            <a:r>
              <a:rPr lang="en-US" dirty="0"/>
              <a:t>Loop diuretics</a:t>
            </a:r>
            <a:endParaRPr lang="en-US" dirty="0"/>
          </a:p>
          <a:p>
            <a:pPr lvl="1" eaLnBrk="1" hangingPunct="1">
              <a:defRPr/>
            </a:pPr>
            <a:r>
              <a:rPr lang="en-US" dirty="0"/>
              <a:t>V2 rectors may be help full</a:t>
            </a:r>
            <a:endParaRPr lang="en-US" dirty="0"/>
          </a:p>
          <a:p>
            <a:pPr lvl="1" eaLnBrk="1" hangingPunct="1">
              <a:defRPr/>
            </a:pPr>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Hyponatremia</a:t>
            </a:r>
            <a:r>
              <a:rPr lang="en-US" dirty="0"/>
              <a:t> : </a:t>
            </a:r>
            <a:r>
              <a:rPr lang="en-US" dirty="0">
                <a:solidFill>
                  <a:srgbClr val="FF0000"/>
                </a:solidFill>
              </a:rPr>
              <a:t>points to remember</a:t>
            </a:r>
            <a:endParaRPr lang="en-US" dirty="0">
              <a:solidFill>
                <a:srgbClr val="FF0000"/>
              </a:solidFill>
            </a:endParaRPr>
          </a:p>
        </p:txBody>
      </p:sp>
      <p:sp>
        <p:nvSpPr>
          <p:cNvPr id="3" name="Content Placeholder 2"/>
          <p:cNvSpPr>
            <a:spLocks noGrp="1"/>
          </p:cNvSpPr>
          <p:nvPr>
            <p:ph idx="1"/>
          </p:nvPr>
        </p:nvSpPr>
        <p:spPr>
          <a:xfrm>
            <a:off x="1448936" y="2097088"/>
            <a:ext cx="9482919" cy="4525963"/>
          </a:xfrm>
          <a:prstGeom prst="rect">
            <a:avLst/>
          </a:prstGeom>
        </p:spPr>
        <p:txBody>
          <a:bodyPr>
            <a:normAutofit/>
          </a:bodyPr>
          <a:lstStyle/>
          <a:p>
            <a:r>
              <a:rPr lang="en-US" sz="2800" dirty="0"/>
              <a:t>Chronic hypernatremia (&gt;48 </a:t>
            </a:r>
            <a:r>
              <a:rPr lang="en-US" sz="2800" dirty="0" err="1"/>
              <a:t>hrs</a:t>
            </a:r>
            <a:r>
              <a:rPr lang="en-US" sz="2800" dirty="0"/>
              <a:t>) </a:t>
            </a:r>
            <a:endParaRPr lang="en-US" sz="2800" dirty="0"/>
          </a:p>
          <a:p>
            <a:r>
              <a:rPr lang="en-US" sz="2800" dirty="0"/>
              <a:t>Rapid correction of chronic asymptomatic </a:t>
            </a:r>
            <a:r>
              <a:rPr lang="en-US" sz="2800" dirty="0" err="1"/>
              <a:t>hyponatraemia</a:t>
            </a:r>
            <a:r>
              <a:rPr lang="en-US" sz="2800" dirty="0"/>
              <a:t> can be fatal</a:t>
            </a:r>
            <a:endParaRPr lang="en-US" sz="2800" dirty="0"/>
          </a:p>
          <a:p>
            <a:r>
              <a:rPr lang="en-US" sz="2800" dirty="0"/>
              <a:t>The rate of correction in chronic asymptomatic </a:t>
            </a:r>
            <a:r>
              <a:rPr lang="en-US" sz="2800" dirty="0" err="1"/>
              <a:t>hyponatraemia</a:t>
            </a:r>
            <a:r>
              <a:rPr lang="en-US" sz="2800" dirty="0"/>
              <a:t> should not exceed 8-10 </a:t>
            </a:r>
            <a:r>
              <a:rPr lang="en-US" sz="2800" dirty="0" err="1"/>
              <a:t>mmol</a:t>
            </a:r>
            <a:r>
              <a:rPr lang="en-US" sz="2800" dirty="0"/>
              <a:t>/L/24 hrs. </a:t>
            </a:r>
            <a:endParaRPr lang="en-US" sz="2800"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Hyponatremia</a:t>
            </a:r>
            <a:r>
              <a:rPr lang="en-US" dirty="0"/>
              <a:t> : points to remember</a:t>
            </a:r>
            <a:endParaRPr lang="en-US" dirty="0"/>
          </a:p>
        </p:txBody>
      </p:sp>
      <p:sp>
        <p:nvSpPr>
          <p:cNvPr id="3" name="Content Placeholder 2"/>
          <p:cNvSpPr>
            <a:spLocks noGrp="1"/>
          </p:cNvSpPr>
          <p:nvPr>
            <p:ph idx="1"/>
          </p:nvPr>
        </p:nvSpPr>
        <p:spPr>
          <a:xfrm>
            <a:off x="1467477" y="1892371"/>
            <a:ext cx="9253869" cy="4525963"/>
          </a:xfrm>
          <a:prstGeom prst="rect">
            <a:avLst/>
          </a:prstGeom>
        </p:spPr>
        <p:txBody>
          <a:bodyPr/>
          <a:lstStyle/>
          <a:p>
            <a:r>
              <a:rPr lang="en-US" sz="2800" dirty="0"/>
              <a:t>Brain cells adapt to slowly developing hypo-osmolality by reducing intracellular osmolality, thus maintaining normal cell volume  </a:t>
            </a:r>
            <a:endParaRPr lang="en-US" sz="2800" dirty="0"/>
          </a:p>
          <a:p>
            <a:r>
              <a:rPr lang="en-US" sz="2800" dirty="0"/>
              <a:t>An abrupt increase in extracellular osmolality can lead to water shifting out of neurons, abruptly reducing their volume and causing them to detach from their myelin sheaths ‘</a:t>
            </a:r>
            <a:r>
              <a:rPr lang="en-US" sz="2800" b="1" dirty="0" err="1">
                <a:solidFill>
                  <a:srgbClr val="FF0000"/>
                </a:solidFill>
              </a:rPr>
              <a:t>myelinolysis</a:t>
            </a:r>
            <a:r>
              <a:rPr lang="en-US" sz="2800" b="1" dirty="0">
                <a:solidFill>
                  <a:srgbClr val="FFFF00"/>
                </a:solidFill>
              </a:rPr>
              <a:t>’ </a:t>
            </a:r>
            <a:r>
              <a:rPr lang="en-US" sz="2800" dirty="0"/>
              <a:t>___  generally fatal. </a:t>
            </a:r>
            <a:endParaRPr lang="en-US" sz="2800" dirty="0"/>
          </a:p>
          <a:p>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1600201"/>
            <a:ext cx="8229600" cy="4525963"/>
          </a:xfrm>
          <a:prstGeom prst="rect">
            <a:avLst/>
          </a:prstGeom>
        </p:spPr>
        <p:txBody>
          <a:bodyPr/>
          <a:lstStyle/>
          <a:p>
            <a:pPr marL="0" indent="0" algn="ctr">
              <a:buNone/>
            </a:pPr>
            <a:r>
              <a:rPr lang="en-US" sz="8000" b="1" dirty="0"/>
              <a:t>Hypernatremia</a:t>
            </a:r>
            <a:endParaRPr lang="en-US" sz="8000" b="1" dirty="0"/>
          </a:p>
          <a:p>
            <a:pPr marL="0" indent="0" algn="ctr">
              <a:buNone/>
            </a:pPr>
            <a:r>
              <a:rPr lang="en-US" sz="3200" dirty="0"/>
              <a:t>plasma sodium &gt; 145 </a:t>
            </a:r>
            <a:r>
              <a:rPr lang="en-US" sz="3200" dirty="0" err="1"/>
              <a:t>mEq</a:t>
            </a:r>
            <a:r>
              <a:rPr lang="en-US" sz="3200" dirty="0"/>
              <a:t>/L </a:t>
            </a:r>
            <a:endParaRPr lang="en-US" sz="3200"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Hypernatremia: Clinical Features</a:t>
            </a:r>
            <a:endParaRPr lang="en-US" dirty="0"/>
          </a:p>
        </p:txBody>
      </p:sp>
      <p:sp>
        <p:nvSpPr>
          <p:cNvPr id="5" name="Content Placeholder 4"/>
          <p:cNvSpPr>
            <a:spLocks noGrp="1"/>
          </p:cNvSpPr>
          <p:nvPr>
            <p:ph idx="1"/>
          </p:nvPr>
        </p:nvSpPr>
        <p:spPr>
          <a:xfrm>
            <a:off x="1981200" y="1600201"/>
            <a:ext cx="8229600" cy="4525963"/>
          </a:xfrm>
          <a:prstGeom prst="rect">
            <a:avLst/>
          </a:prstGeom>
        </p:spPr>
        <p:txBody>
          <a:bodyPr/>
          <a:lstStyle/>
          <a:p>
            <a:r>
              <a:rPr lang="en-US" dirty="0"/>
              <a:t>dizziness, </a:t>
            </a:r>
            <a:endParaRPr lang="en-US" dirty="0"/>
          </a:p>
          <a:p>
            <a:r>
              <a:rPr lang="en-US" dirty="0"/>
              <a:t>delirium, </a:t>
            </a:r>
            <a:endParaRPr lang="en-US" dirty="0"/>
          </a:p>
          <a:p>
            <a:r>
              <a:rPr lang="en-US" dirty="0"/>
              <a:t>weakness and, </a:t>
            </a:r>
            <a:endParaRPr lang="en-US" dirty="0"/>
          </a:p>
          <a:p>
            <a:r>
              <a:rPr lang="en-US" dirty="0"/>
              <a:t>coma and death can result</a:t>
            </a:r>
            <a:endParaRPr lang="en-US" dirty="0"/>
          </a:p>
        </p:txBody>
      </p:sp>
      <p:pic>
        <p:nvPicPr>
          <p:cNvPr id="6"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
            <a:ext cx="7543800" cy="884238"/>
          </a:xfrm>
        </p:spPr>
        <p:txBody>
          <a:bodyPr/>
          <a:lstStyle/>
          <a:p>
            <a:r>
              <a:rPr lang="en-US" dirty="0"/>
              <a:t>Hypernatremia: Causes </a:t>
            </a:r>
            <a:endParaRPr lang="en-US" dirty="0"/>
          </a:p>
        </p:txBody>
      </p:sp>
      <p:sp>
        <p:nvSpPr>
          <p:cNvPr id="3" name="Content Placeholder 2"/>
          <p:cNvSpPr>
            <a:spLocks noGrp="1"/>
          </p:cNvSpPr>
          <p:nvPr>
            <p:ph idx="1"/>
          </p:nvPr>
        </p:nvSpPr>
        <p:spPr>
          <a:xfrm>
            <a:off x="1943100" y="1219201"/>
            <a:ext cx="8229600" cy="4525963"/>
          </a:xfrm>
          <a:prstGeom prst="rect">
            <a:avLst/>
          </a:prstGeom>
        </p:spPr>
        <p:txBody>
          <a:bodyPr>
            <a:normAutofit lnSpcReduction="10000"/>
          </a:bodyPr>
          <a:lstStyle/>
          <a:p>
            <a:r>
              <a:rPr lang="en-US" sz="2800" dirty="0"/>
              <a:t>Inadequate concentration of the urine in the face of restricted water intake</a:t>
            </a:r>
            <a:endParaRPr lang="en-US" sz="2800" dirty="0"/>
          </a:p>
          <a:p>
            <a:r>
              <a:rPr lang="en-US" sz="2800" dirty="0"/>
              <a:t> generally reflects an impaired thirst mechanism or responsiveness to thirst.</a:t>
            </a:r>
            <a:endParaRPr lang="en-US" sz="2800" dirty="0"/>
          </a:p>
          <a:p>
            <a:r>
              <a:rPr lang="en-US" sz="2800" dirty="0"/>
              <a:t>Inadequate medullary concentration gradient in the kidney (</a:t>
            </a:r>
            <a:r>
              <a:rPr lang="en-US" sz="2800" b="1" dirty="0">
                <a:solidFill>
                  <a:srgbClr val="FF0000"/>
                </a:solidFill>
              </a:rPr>
              <a:t>low GFR / loop diuretic / failure of the vasopressin system</a:t>
            </a:r>
            <a:r>
              <a:rPr lang="en-US" sz="2800" dirty="0">
                <a:solidFill>
                  <a:srgbClr val="FF0000"/>
                </a:solidFill>
              </a:rPr>
              <a:t>.)</a:t>
            </a:r>
            <a:endParaRPr lang="en-US" sz="2800" dirty="0">
              <a:solidFill>
                <a:srgbClr val="FF0000"/>
              </a:solidFill>
            </a:endParaRPr>
          </a:p>
          <a:p>
            <a:r>
              <a:rPr lang="en-US" sz="2800" dirty="0"/>
              <a:t>Pituitary damage (</a:t>
            </a:r>
            <a:r>
              <a:rPr lang="en-US" sz="2800" b="1" dirty="0">
                <a:solidFill>
                  <a:srgbClr val="FF0000"/>
                </a:solidFill>
              </a:rPr>
              <a:t>cranial diabetes </a:t>
            </a:r>
            <a:r>
              <a:rPr lang="en-US" sz="2800" b="1" dirty="0" err="1">
                <a:solidFill>
                  <a:srgbClr val="FF0000"/>
                </a:solidFill>
              </a:rPr>
              <a:t>insipidus</a:t>
            </a:r>
            <a:r>
              <a:rPr lang="en-US" sz="2800" b="1" dirty="0"/>
              <a:t>) </a:t>
            </a:r>
            <a:r>
              <a:rPr lang="en-US" sz="2800" dirty="0"/>
              <a:t> </a:t>
            </a:r>
            <a:endParaRPr lang="en-US" sz="2800" dirty="0"/>
          </a:p>
          <a:p>
            <a:r>
              <a:rPr lang="en-US" sz="2800" dirty="0"/>
              <a:t>collecting duct not responding to circulating vasopressin concentrations in the face of restricted water intake </a:t>
            </a:r>
            <a:r>
              <a:rPr lang="en-US" sz="2800" b="1" dirty="0"/>
              <a:t>(</a:t>
            </a:r>
            <a:r>
              <a:rPr lang="en-US" sz="2800" b="1" dirty="0" err="1">
                <a:solidFill>
                  <a:srgbClr val="FF0000"/>
                </a:solidFill>
              </a:rPr>
              <a:t>nephrogenic</a:t>
            </a:r>
            <a:r>
              <a:rPr lang="en-US" sz="2800" b="1" dirty="0">
                <a:solidFill>
                  <a:srgbClr val="FF0000"/>
                </a:solidFill>
              </a:rPr>
              <a:t> diabetes </a:t>
            </a:r>
            <a:r>
              <a:rPr lang="en-US" sz="2800" b="1" dirty="0" err="1">
                <a:solidFill>
                  <a:srgbClr val="FF0000"/>
                </a:solidFill>
              </a:rPr>
              <a:t>insipidus</a:t>
            </a:r>
            <a:r>
              <a:rPr lang="en-US" sz="2800" b="1" dirty="0"/>
              <a:t>).</a:t>
            </a:r>
            <a:endParaRPr lang="en-US" sz="2800" b="1"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00200" y="76200"/>
            <a:ext cx="8991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endParaRPr lang="en-US" dirty="0"/>
          </a:p>
        </p:txBody>
      </p:sp>
      <p:sp>
        <p:nvSpPr>
          <p:cNvPr id="3" name="Content Placeholder 2"/>
          <p:cNvSpPr>
            <a:spLocks noGrp="1"/>
          </p:cNvSpPr>
          <p:nvPr>
            <p:ph idx="1"/>
          </p:nvPr>
        </p:nvSpPr>
        <p:spPr>
          <a:xfrm>
            <a:off x="1981200" y="1600201"/>
            <a:ext cx="8229600" cy="4525963"/>
          </a:xfrm>
          <a:prstGeom prst="rect">
            <a:avLst/>
          </a:prstGeom>
        </p:spPr>
        <p:txBody>
          <a:bodyPr/>
          <a:lstStyle/>
          <a:p>
            <a:r>
              <a:rPr lang="en-US" dirty="0" err="1"/>
              <a:t>Etiopathogenesis</a:t>
            </a:r>
            <a:r>
              <a:rPr lang="en-US" dirty="0"/>
              <a:t> of disease</a:t>
            </a:r>
            <a:endParaRPr lang="en-US" dirty="0"/>
          </a:p>
          <a:p>
            <a:pPr lvl="1">
              <a:buFont typeface="Wingdings" panose="05000000000000000000" pitchFamily="2" charset="2"/>
              <a:buChar char="Ø"/>
            </a:pPr>
            <a:r>
              <a:rPr lang="en-US" dirty="0" err="1"/>
              <a:t>Hyponatremia</a:t>
            </a:r>
            <a:r>
              <a:rPr lang="en-US" dirty="0"/>
              <a:t>, Hypernatremia</a:t>
            </a:r>
            <a:endParaRPr lang="en-US" dirty="0"/>
          </a:p>
          <a:p>
            <a:pPr lvl="1">
              <a:buFont typeface="Wingdings" panose="05000000000000000000" pitchFamily="2" charset="2"/>
              <a:buChar char="Ø"/>
            </a:pPr>
            <a:r>
              <a:rPr lang="en-US" dirty="0"/>
              <a:t>Hypokalemia, Hyperkalemia,</a:t>
            </a:r>
            <a:endParaRPr lang="en-US" dirty="0"/>
          </a:p>
          <a:p>
            <a:pPr lvl="1">
              <a:buFont typeface="Wingdings" panose="05000000000000000000" pitchFamily="2" charset="2"/>
              <a:buChar char="Ø"/>
            </a:pPr>
            <a:r>
              <a:rPr lang="en-US" dirty="0"/>
              <a:t>Acidosis, Alkalosis</a:t>
            </a:r>
            <a:endParaRPr lang="en-US" dirty="0"/>
          </a:p>
          <a:p>
            <a:endParaRPr lang="en-US" dirty="0"/>
          </a:p>
          <a:p>
            <a:r>
              <a:rPr lang="en-US" dirty="0"/>
              <a:t>Relevant clinical features and investigations</a:t>
            </a:r>
            <a:endParaRPr lang="en-US" dirty="0"/>
          </a:p>
          <a:p>
            <a:r>
              <a:rPr lang="en-US" dirty="0"/>
              <a:t>Outline management steps of each</a:t>
            </a:r>
            <a:endParaRPr lang="en-US" dirty="0"/>
          </a:p>
          <a:p>
            <a:endParaRPr lang="en-US" dirty="0"/>
          </a:p>
          <a:p>
            <a:endParaRPr lang="en-US" dirty="0"/>
          </a:p>
          <a:p>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95500" y="304801"/>
            <a:ext cx="8001000" cy="1074737"/>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kern="0" dirty="0"/>
              <a:t>Hypernatremia: Management</a:t>
            </a:r>
            <a:endParaRPr lang="en-US" kern="0" dirty="0"/>
          </a:p>
        </p:txBody>
      </p:sp>
      <p:sp>
        <p:nvSpPr>
          <p:cNvPr id="4" name="Content Placeholder 3"/>
          <p:cNvSpPr>
            <a:spLocks noGrp="1"/>
          </p:cNvSpPr>
          <p:nvPr>
            <p:ph idx="1"/>
          </p:nvPr>
        </p:nvSpPr>
        <p:spPr>
          <a:xfrm>
            <a:off x="1981200" y="1600201"/>
            <a:ext cx="8229600" cy="4525963"/>
          </a:xfrm>
          <a:prstGeom prst="rect">
            <a:avLst/>
          </a:prstGeom>
        </p:spPr>
        <p:txBody>
          <a:bodyPr/>
          <a:lstStyle/>
          <a:p>
            <a:r>
              <a:rPr lang="en-US" dirty="0">
                <a:effectLst/>
              </a:rPr>
              <a:t> Free Water Deficit = 0.6 x Weight x [(plasma sodium/140) -1]</a:t>
            </a:r>
            <a:endParaRPr lang="en-US" dirty="0"/>
          </a:p>
          <a:p>
            <a:r>
              <a:rPr lang="en-US" dirty="0"/>
              <a:t>infusing an appropriate volume of intravenous fluid (isotonic 5% dextrose or hypotonic 0.45% saline) at an initial rate of 50–70 mL/</a:t>
            </a:r>
            <a:r>
              <a:rPr lang="en-US" dirty="0" err="1"/>
              <a:t>hr</a:t>
            </a:r>
            <a:endParaRPr lang="en-US" dirty="0"/>
          </a:p>
          <a:p>
            <a:pPr lvl="1">
              <a:lnSpc>
                <a:spcPct val="90000"/>
              </a:lnSpc>
              <a:buFont typeface="Arial" panose="020B0604020202020204" pitchFamily="34" charset="0"/>
              <a:buChar char="–"/>
              <a:defRPr/>
            </a:pPr>
            <a:endParaRPr lang="en-US" sz="2000" dirty="0"/>
          </a:p>
          <a:p>
            <a:pPr>
              <a:lnSpc>
                <a:spcPct val="90000"/>
              </a:lnSpc>
              <a:defRPr/>
            </a:pPr>
            <a:r>
              <a:rPr lang="en-US" sz="2400" b="1" dirty="0">
                <a:solidFill>
                  <a:srgbClr val="FF0000"/>
                </a:solidFill>
              </a:rPr>
              <a:t>Rule of thumb</a:t>
            </a:r>
            <a:r>
              <a:rPr lang="en-US" sz="2400" b="1" dirty="0"/>
              <a:t>: correct volume deficits first, then correct water imbalances (slowly)</a:t>
            </a:r>
            <a:endParaRPr lang="en-US" sz="2400" b="1" dirty="0"/>
          </a:p>
          <a:p>
            <a:endParaRPr lang="en-US" dirty="0"/>
          </a:p>
          <a:p>
            <a:endParaRPr lang="en-US" dirty="0"/>
          </a:p>
          <a:p>
            <a:endParaRPr lang="en-US" dirty="0"/>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1600201"/>
            <a:ext cx="8229600" cy="4525963"/>
          </a:xfrm>
          <a:prstGeom prst="rect">
            <a:avLst/>
          </a:prstGeom>
        </p:spPr>
        <p:txBody>
          <a:bodyPr/>
          <a:lstStyle/>
          <a:p>
            <a:endParaRPr lang="en-US"/>
          </a:p>
        </p:txBody>
      </p:sp>
      <p:sp>
        <p:nvSpPr>
          <p:cNvPr id="4" name="Subtitle 2"/>
          <p:cNvSpPr>
            <a:spLocks noGrp="1"/>
          </p:cNvSpPr>
          <p:nvPr/>
        </p:nvSpPr>
        <p:spPr>
          <a:xfrm>
            <a:off x="2209800" y="2674620"/>
            <a:ext cx="7772400" cy="1508760"/>
          </a:xfrm>
          <a:prstGeom prst="rect">
            <a:avLst/>
          </a:prstGeom>
        </p:spPr>
        <p:txBody>
          <a:bodyPr vert="horz" lIns="100584" tIns="45720" anchor="b">
            <a:normAutofit/>
          </a:bodyPr>
          <a:lstStyle>
            <a:lvl1pPr marL="0" indent="0" algn="l" rtl="0" eaLnBrk="1" latinLnBrk="0" hangingPunct="1">
              <a:spcBef>
                <a:spcPts val="0"/>
              </a:spcBef>
              <a:buClr>
                <a:schemeClr val="tx2"/>
              </a:buClr>
              <a:buSzPct val="95000"/>
              <a:buFont typeface="Wingdings" panose="05000000000000000000"/>
              <a:buNone/>
              <a:defRPr kumimoji="0" sz="2000" kern="1200">
                <a:solidFill>
                  <a:schemeClr val="tx1"/>
                </a:solidFill>
                <a:latin typeface="+mn-lt"/>
                <a:ea typeface="+mn-ea"/>
                <a:cs typeface="+mn-cs"/>
              </a:defRPr>
            </a:lvl1pPr>
            <a:lvl2pPr marL="457200" indent="0" algn="ctr" rtl="0" eaLnBrk="1" latinLnBrk="0" hangingPunct="1">
              <a:spcBef>
                <a:spcPct val="20000"/>
              </a:spcBef>
              <a:buClr>
                <a:schemeClr val="accent2"/>
              </a:buClr>
              <a:buSzPct val="90000"/>
              <a:buFont typeface="Wingdings" panose="05000000000000000000"/>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Font typeface="Wingdings 3"/>
              <a:buNone/>
              <a:defRPr kumimoji="0" sz="2200" kern="1200">
                <a:solidFill>
                  <a:schemeClr val="tx1"/>
                </a:solidFill>
                <a:latin typeface="+mn-lt"/>
                <a:ea typeface="+mn-ea"/>
                <a:cs typeface="+mn-cs"/>
              </a:defRPr>
            </a:lvl4pPr>
            <a:lvl5pPr marL="1828800" indent="0" algn="ctr" rtl="0" eaLnBrk="1" latinLnBrk="0" hangingPunct="1">
              <a:spcBef>
                <a:spcPct val="20000"/>
              </a:spcBef>
              <a:buClr>
                <a:schemeClr val="accent3"/>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lstStyle>
          <a:p>
            <a:pPr algn="ctr"/>
            <a:r>
              <a:rPr lang="en-US" altLang="zh-CN" sz="4400" b="1" dirty="0"/>
              <a:t>DISORDERS OF POTASSIUM BALANCE</a:t>
            </a:r>
            <a:endParaRPr lang="en-US" sz="4400" dirty="0"/>
          </a:p>
        </p:txBody>
      </p:sp>
      <p:pic>
        <p:nvPicPr>
          <p:cNvPr id="5" name="Picture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t>Potassium</a:t>
            </a:r>
            <a:endParaRPr lang="en-US" sz="4000" b="1" u="sng" dirty="0"/>
          </a:p>
        </p:txBody>
      </p:sp>
      <p:sp>
        <p:nvSpPr>
          <p:cNvPr id="3" name="Content Placeholder 2"/>
          <p:cNvSpPr>
            <a:spLocks noGrp="1"/>
          </p:cNvSpPr>
          <p:nvPr>
            <p:ph idx="1"/>
          </p:nvPr>
        </p:nvSpPr>
        <p:spPr>
          <a:xfrm>
            <a:off x="1730423" y="2162098"/>
            <a:ext cx="4114800" cy="3124200"/>
          </a:xfrm>
          <a:prstGeom prst="rect">
            <a:avLst/>
          </a:prstGeom>
        </p:spPr>
        <p:txBody>
          <a:bodyPr/>
          <a:lstStyle/>
          <a:p>
            <a:r>
              <a:rPr lang="en-US" altLang="zh-CN" b="1" dirty="0"/>
              <a:t>Mainly intracellular.</a:t>
            </a:r>
            <a:endParaRPr lang="en-US" altLang="zh-CN" b="1" dirty="0"/>
          </a:p>
          <a:p>
            <a:pPr marL="0" indent="0">
              <a:buNone/>
            </a:pPr>
            <a:r>
              <a:rPr lang="en-US" altLang="zh-CN" b="1" dirty="0"/>
              <a:t> </a:t>
            </a:r>
            <a:endParaRPr lang="en-US" altLang="zh-CN" b="1" dirty="0"/>
          </a:p>
          <a:p>
            <a:pPr marL="0" indent="0">
              <a:buNone/>
            </a:pPr>
            <a:r>
              <a:rPr lang="en-US" altLang="zh-CN" b="1" dirty="0">
                <a:latin typeface="Arial" panose="020B0604020202020204" pitchFamily="34" charset="0"/>
                <a:cs typeface="Arial" panose="020B0604020202020204" pitchFamily="34" charset="0"/>
              </a:rPr>
              <a:t>Intracellular </a:t>
            </a:r>
            <a:endParaRPr lang="en-US" altLang="zh-CN" b="1" dirty="0">
              <a:latin typeface="Arial" panose="020B0604020202020204" pitchFamily="34" charset="0"/>
              <a:cs typeface="Arial" panose="020B0604020202020204" pitchFamily="34" charset="0"/>
            </a:endParaRPr>
          </a:p>
          <a:p>
            <a:pPr marL="0" indent="0">
              <a:buNone/>
            </a:pPr>
            <a:r>
              <a:rPr lang="en-US" altLang="zh-CN" b="1" dirty="0">
                <a:latin typeface="Arial" panose="020B0604020202020204" pitchFamily="34" charset="0"/>
                <a:cs typeface="Arial" panose="020B0604020202020204" pitchFamily="34" charset="0"/>
              </a:rPr>
              <a:t>140 to 150 </a:t>
            </a:r>
            <a:r>
              <a:rPr lang="en-US" altLang="zh-CN" b="1" dirty="0" err="1">
                <a:latin typeface="Arial" panose="020B0604020202020204" pitchFamily="34" charset="0"/>
                <a:cs typeface="Arial" panose="020B0604020202020204" pitchFamily="34" charset="0"/>
              </a:rPr>
              <a:t>mmol</a:t>
            </a:r>
            <a:r>
              <a:rPr lang="en-US" altLang="zh-CN" b="1" dirty="0">
                <a:latin typeface="Arial" panose="020B0604020202020204" pitchFamily="34" charset="0"/>
                <a:cs typeface="Arial" panose="020B0604020202020204" pitchFamily="34" charset="0"/>
              </a:rPr>
              <a:t>/L</a:t>
            </a:r>
            <a:r>
              <a:rPr lang="en-US" altLang="zh-CN" sz="3600" b="1" dirty="0"/>
              <a:t>   </a:t>
            </a:r>
            <a:endParaRPr lang="en-US" altLang="zh-CN" sz="3600" b="1" dirty="0"/>
          </a:p>
          <a:p>
            <a:endParaRPr lang="en-US" dirty="0"/>
          </a:p>
        </p:txBody>
      </p:sp>
      <p:sp>
        <p:nvSpPr>
          <p:cNvPr id="4" name="TextBox 3"/>
          <p:cNvSpPr txBox="1"/>
          <p:nvPr/>
        </p:nvSpPr>
        <p:spPr>
          <a:xfrm>
            <a:off x="7063742" y="3196946"/>
            <a:ext cx="3124200" cy="1077218"/>
          </a:xfrm>
          <a:prstGeom prst="rect">
            <a:avLst/>
          </a:prstGeom>
          <a:noFill/>
        </p:spPr>
        <p:txBody>
          <a:bodyPr wrap="square" rtlCol="0">
            <a:spAutoFit/>
          </a:bodyPr>
          <a:lstStyle/>
          <a:p>
            <a:r>
              <a:rPr lang="en-US" altLang="zh-CN" sz="3200" b="1" dirty="0"/>
              <a:t>Extracellular </a:t>
            </a:r>
            <a:endParaRPr lang="en-US" altLang="zh-CN" sz="3200" b="1" dirty="0"/>
          </a:p>
          <a:p>
            <a:r>
              <a:rPr lang="en-US" altLang="zh-CN" sz="3200" b="1" dirty="0"/>
              <a:t>3.5-5.0mmol/L</a:t>
            </a:r>
            <a:endParaRPr lang="en-US" altLang="zh-CN" sz="3200" b="1" dirty="0"/>
          </a:p>
        </p:txBody>
      </p:sp>
      <p:sp>
        <p:nvSpPr>
          <p:cNvPr id="5" name="TextBox 4"/>
          <p:cNvSpPr txBox="1"/>
          <p:nvPr/>
        </p:nvSpPr>
        <p:spPr>
          <a:xfrm>
            <a:off x="5538476" y="3157761"/>
            <a:ext cx="978236" cy="1015663"/>
          </a:xfrm>
          <a:prstGeom prst="rect">
            <a:avLst/>
          </a:prstGeom>
          <a:noFill/>
        </p:spPr>
        <p:txBody>
          <a:bodyPr wrap="square" rtlCol="0">
            <a:spAutoFit/>
          </a:bodyPr>
          <a:lstStyle/>
          <a:p>
            <a:r>
              <a:rPr lang="en-US" sz="6000" dirty="0"/>
              <a:t>&gt;&gt;</a:t>
            </a:r>
            <a:endParaRPr lang="en-US" sz="6000" dirty="0"/>
          </a:p>
        </p:txBody>
      </p:sp>
      <p:pic>
        <p:nvPicPr>
          <p:cNvPr id="6"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l"/>
            <a:r>
              <a:rPr lang="en-US" altLang="zh-CN" b="1"/>
              <a:t>Mechanisms of regulation</a:t>
            </a:r>
            <a:endParaRPr lang="en-US" altLang="zh-CN" b="1"/>
          </a:p>
        </p:txBody>
      </p:sp>
      <p:sp>
        <p:nvSpPr>
          <p:cNvPr id="41987" name="Rectangle 3"/>
          <p:cNvSpPr>
            <a:spLocks noGrp="1" noChangeArrowheads="1"/>
          </p:cNvSpPr>
          <p:nvPr>
            <p:ph idx="1"/>
          </p:nvPr>
        </p:nvSpPr>
        <p:spPr>
          <a:xfrm>
            <a:off x="1981200" y="1752601"/>
            <a:ext cx="8229600" cy="4525963"/>
          </a:xfrm>
          <a:prstGeom prst="rect">
            <a:avLst/>
          </a:prstGeom>
        </p:spPr>
        <p:txBody>
          <a:bodyPr/>
          <a:lstStyle/>
          <a:p>
            <a:pPr marL="609600" indent="-609600"/>
            <a:r>
              <a:rPr lang="en-US" altLang="zh-CN" b="1"/>
              <a:t>Renal regulation</a:t>
            </a:r>
            <a:endParaRPr lang="en-US" altLang="zh-CN" b="1"/>
          </a:p>
          <a:p>
            <a:pPr marL="609600" indent="-609600"/>
            <a:endParaRPr lang="en-US" altLang="zh-CN" b="1"/>
          </a:p>
          <a:p>
            <a:pPr marL="609600" indent="-609600"/>
            <a:r>
              <a:rPr lang="en-US" altLang="zh-CN" b="1"/>
              <a:t>Transcellular shift between the intracellular and extracellular compartments</a:t>
            </a:r>
            <a:endParaRPr lang="en-US" altLang="zh-CN" b="1"/>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164" y="217165"/>
            <a:ext cx="9905998" cy="1478570"/>
          </a:xfrm>
        </p:spPr>
        <p:txBody>
          <a:bodyPr>
            <a:normAutofit/>
          </a:bodyPr>
          <a:lstStyle/>
          <a:p>
            <a:r>
              <a:rPr lang="en-US" sz="4000" b="1" u="sng" dirty="0"/>
              <a:t>Hypokalemia</a:t>
            </a:r>
            <a:endParaRPr lang="en-US" sz="4000" b="1" u="sng" dirty="0"/>
          </a:p>
        </p:txBody>
      </p:sp>
      <p:sp>
        <p:nvSpPr>
          <p:cNvPr id="3" name="Content Placeholder 2"/>
          <p:cNvSpPr>
            <a:spLocks noGrp="1"/>
          </p:cNvSpPr>
          <p:nvPr>
            <p:ph idx="1"/>
          </p:nvPr>
        </p:nvSpPr>
        <p:spPr>
          <a:xfrm>
            <a:off x="1599061" y="1695735"/>
            <a:ext cx="9592101" cy="4525963"/>
          </a:xfrm>
          <a:prstGeom prst="rect">
            <a:avLst/>
          </a:prstGeom>
        </p:spPr>
        <p:txBody>
          <a:bodyPr/>
          <a:lstStyle/>
          <a:p>
            <a:r>
              <a:rPr lang="en-US" altLang="zh-CN" sz="3200" b="1" dirty="0"/>
              <a:t>Serum/K+  below 3.5 </a:t>
            </a:r>
            <a:r>
              <a:rPr lang="en-US" altLang="zh-CN" sz="3200" b="1" dirty="0" err="1"/>
              <a:t>mmol</a:t>
            </a:r>
            <a:r>
              <a:rPr lang="en-US" altLang="zh-CN" sz="3200" b="1" dirty="0"/>
              <a:t>/L.</a:t>
            </a:r>
            <a:endParaRPr lang="en-US" altLang="zh-CN" sz="3200" b="1" dirty="0"/>
          </a:p>
          <a:p>
            <a:pPr marL="0" indent="0">
              <a:buNone/>
            </a:pPr>
            <a:endParaRPr lang="en-US" sz="3200" b="1" dirty="0"/>
          </a:p>
          <a:p>
            <a:pPr>
              <a:spcBef>
                <a:spcPct val="50000"/>
              </a:spcBef>
            </a:pPr>
            <a:r>
              <a:rPr lang="en-US" altLang="zh-CN" sz="3200" b="1" u="sng" dirty="0" err="1">
                <a:solidFill>
                  <a:srgbClr val="FF0000"/>
                </a:solidFill>
              </a:rPr>
              <a:t>Pseudohypokalemia</a:t>
            </a:r>
            <a:r>
              <a:rPr lang="en-US" altLang="zh-CN" sz="3200" b="1" u="sng" dirty="0">
                <a:solidFill>
                  <a:srgbClr val="FFFF00"/>
                </a:solidFill>
              </a:rPr>
              <a:t>:</a:t>
            </a:r>
            <a:endParaRPr lang="en-US" altLang="zh-CN" sz="3200" b="1" u="sng" dirty="0">
              <a:solidFill>
                <a:srgbClr val="FFFF00"/>
              </a:solidFill>
            </a:endParaRPr>
          </a:p>
          <a:p>
            <a:pPr marL="0" indent="0">
              <a:spcBef>
                <a:spcPct val="50000"/>
              </a:spcBef>
              <a:buNone/>
            </a:pPr>
            <a:r>
              <a:rPr lang="en-US" altLang="zh-CN" sz="3200" b="1" dirty="0"/>
              <a:t>Leukemia leads to increased K+ uptake by the leukocytes at room temp.</a:t>
            </a:r>
            <a:endParaRPr lang="en-US" altLang="zh-CN" sz="3200" b="1" dirty="0"/>
          </a:p>
          <a:p>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6248400" cy="655638"/>
          </a:xfrm>
        </p:spPr>
        <p:txBody>
          <a:bodyPr>
            <a:normAutofit fontScale="90000"/>
          </a:bodyPr>
          <a:lstStyle/>
          <a:p>
            <a:r>
              <a:rPr lang="en-US" dirty="0"/>
              <a:t>Hypokalemia: causes</a:t>
            </a:r>
            <a:endParaRPr lang="en-US" dirty="0"/>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137589" y="914400"/>
            <a:ext cx="7916823" cy="5684838"/>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199"/>
            <a:ext cx="8213558" cy="1223211"/>
          </a:xfrm>
        </p:spPr>
        <p:txBody>
          <a:bodyPr>
            <a:normAutofit/>
          </a:bodyPr>
          <a:lstStyle/>
          <a:p>
            <a:r>
              <a:rPr lang="en-US" sz="4000" b="1" dirty="0"/>
              <a:t>Hypokalemia: causes </a:t>
            </a:r>
            <a:endParaRPr lang="en-US" sz="4000" b="1" dirty="0"/>
          </a:p>
        </p:txBody>
      </p:sp>
      <p:pic>
        <p:nvPicPr>
          <p:cNvPr id="4" name="Content Placeholder 3"/>
          <p:cNvPicPr>
            <a:picLocks noGrp="1" noChangeAspect="1"/>
          </p:cNvPicPr>
          <p:nvPr>
            <p:ph idx="1"/>
          </p:nvPr>
        </p:nvPicPr>
        <p:blipFill rotWithShape="1">
          <a:blip r:embed="rId1">
            <a:extLst>
              <a:ext uri="{28A0092B-C50C-407E-A947-70E740481C1C}">
                <a14:useLocalDpi xmlns:a14="http://schemas.microsoft.com/office/drawing/2010/main" val="0"/>
              </a:ext>
            </a:extLst>
          </a:blip>
          <a:stretch>
            <a:fillRect/>
          </a:stretch>
        </p:blipFill>
        <p:spPr>
          <a:xfrm>
            <a:off x="3061207" y="1299410"/>
            <a:ext cx="5580302" cy="4987981"/>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981200" y="274638"/>
            <a:ext cx="8229600" cy="639762"/>
          </a:xfrm>
        </p:spPr>
        <p:txBody>
          <a:bodyPr>
            <a:normAutofit fontScale="90000"/>
          </a:bodyPr>
          <a:lstStyle/>
          <a:p>
            <a:pPr algn="l"/>
            <a:r>
              <a:rPr lang="en-US" altLang="zh-CN" b="1"/>
              <a:t>Manifestations of hypokalemia</a:t>
            </a:r>
            <a:endParaRPr lang="en-US" altLang="zh-CN" b="1"/>
          </a:p>
        </p:txBody>
      </p:sp>
      <p:sp>
        <p:nvSpPr>
          <p:cNvPr id="51203" name="Rectangle 3"/>
          <p:cNvSpPr>
            <a:spLocks noGrp="1" noChangeArrowheads="1"/>
          </p:cNvSpPr>
          <p:nvPr>
            <p:ph idx="1"/>
          </p:nvPr>
        </p:nvSpPr>
        <p:spPr>
          <a:xfrm>
            <a:off x="1187116" y="1098884"/>
            <a:ext cx="10331115" cy="5943600"/>
          </a:xfrm>
          <a:prstGeom prst="rect">
            <a:avLst/>
          </a:prstGeom>
        </p:spPr>
        <p:txBody>
          <a:bodyPr>
            <a:normAutofit/>
          </a:bodyPr>
          <a:lstStyle/>
          <a:p>
            <a:pPr marL="457200" indent="-457200">
              <a:lnSpc>
                <a:spcPct val="90000"/>
              </a:lnSpc>
            </a:pPr>
            <a:r>
              <a:rPr lang="en-US" altLang="zh-CN" sz="2800" b="1" dirty="0">
                <a:solidFill>
                  <a:srgbClr val="FF0000"/>
                </a:solidFill>
              </a:rPr>
              <a:t>Neuromuscular manifestations</a:t>
            </a:r>
            <a:endParaRPr lang="en-US" altLang="zh-CN" sz="2800" b="1" dirty="0">
              <a:solidFill>
                <a:srgbClr val="FF0000"/>
              </a:solidFill>
            </a:endParaRPr>
          </a:p>
          <a:p>
            <a:pPr marL="838200" lvl="1" indent="-381000">
              <a:lnSpc>
                <a:spcPct val="90000"/>
              </a:lnSpc>
            </a:pPr>
            <a:r>
              <a:rPr lang="en-US" altLang="zh-CN" sz="2400" dirty="0"/>
              <a:t>Muscle flabbiness, weakness and fatigue</a:t>
            </a:r>
            <a:endParaRPr lang="en-US" altLang="zh-CN" sz="2400" dirty="0"/>
          </a:p>
          <a:p>
            <a:pPr marL="838200" lvl="1" indent="-381000">
              <a:lnSpc>
                <a:spcPct val="90000"/>
              </a:lnSpc>
            </a:pPr>
            <a:r>
              <a:rPr lang="en-US" altLang="zh-CN" sz="2400" dirty="0"/>
              <a:t>Muscle cramps and tenderness </a:t>
            </a:r>
            <a:endParaRPr lang="en-US" altLang="zh-CN" sz="2400" dirty="0"/>
          </a:p>
          <a:p>
            <a:pPr marL="838200" lvl="1" indent="-381000">
              <a:lnSpc>
                <a:spcPct val="90000"/>
              </a:lnSpc>
            </a:pPr>
            <a:r>
              <a:rPr lang="en-US" altLang="zh-CN" sz="2400" dirty="0" err="1"/>
              <a:t>Paresthesia</a:t>
            </a:r>
            <a:r>
              <a:rPr lang="en-US" altLang="zh-CN" sz="2400" dirty="0"/>
              <a:t> and paralysis</a:t>
            </a:r>
            <a:endParaRPr lang="en-US" altLang="zh-CN" sz="2400" dirty="0"/>
          </a:p>
          <a:p>
            <a:pPr marL="457200" indent="-457200">
              <a:lnSpc>
                <a:spcPct val="90000"/>
              </a:lnSpc>
            </a:pPr>
            <a:r>
              <a:rPr lang="en-US" altLang="zh-CN" sz="2800" b="1" dirty="0">
                <a:solidFill>
                  <a:srgbClr val="FF0000"/>
                </a:solidFill>
              </a:rPr>
              <a:t>Impaired ability  to concentrate the urine </a:t>
            </a:r>
            <a:r>
              <a:rPr lang="en-US" altLang="zh-CN" sz="2800" b="1" dirty="0">
                <a:solidFill>
                  <a:srgbClr val="FFFF00"/>
                </a:solidFill>
              </a:rPr>
              <a:t> </a:t>
            </a:r>
            <a:endParaRPr lang="en-US" altLang="zh-CN" sz="2800" b="1" dirty="0">
              <a:solidFill>
                <a:srgbClr val="FFFF00"/>
              </a:solidFill>
            </a:endParaRPr>
          </a:p>
          <a:p>
            <a:pPr marL="838200" lvl="1" indent="-381000">
              <a:lnSpc>
                <a:spcPct val="90000"/>
              </a:lnSpc>
            </a:pPr>
            <a:r>
              <a:rPr lang="en-US" altLang="zh-CN" sz="2400" dirty="0"/>
              <a:t>polyuria, urine with low osmolality, polydipsia (ECF osmolality</a:t>
            </a:r>
            <a:r>
              <a:rPr lang="en-US" altLang="zh-CN" sz="2400" b="1" dirty="0"/>
              <a:t>↑) </a:t>
            </a:r>
            <a:endParaRPr lang="en-US" altLang="zh-CN" sz="2400" b="1" dirty="0"/>
          </a:p>
          <a:p>
            <a:pPr marL="457200" indent="-457200">
              <a:lnSpc>
                <a:spcPct val="90000"/>
              </a:lnSpc>
            </a:pPr>
            <a:r>
              <a:rPr lang="en-US" altLang="zh-CN" sz="2800" b="1" dirty="0">
                <a:solidFill>
                  <a:srgbClr val="FF0000"/>
                </a:solidFill>
              </a:rPr>
              <a:t>Gastrointestinal manifestations</a:t>
            </a:r>
            <a:r>
              <a:rPr lang="en-US" altLang="zh-CN" sz="2800" b="1" dirty="0">
                <a:solidFill>
                  <a:srgbClr val="FFFF00"/>
                </a:solidFill>
              </a:rPr>
              <a:t>  </a:t>
            </a:r>
            <a:endParaRPr lang="en-US" altLang="zh-CN" sz="2800" b="1" dirty="0">
              <a:solidFill>
                <a:srgbClr val="FFFF00"/>
              </a:solidFill>
            </a:endParaRPr>
          </a:p>
          <a:p>
            <a:pPr marL="838200" lvl="1" indent="-381000">
              <a:lnSpc>
                <a:spcPct val="90000"/>
              </a:lnSpc>
            </a:pPr>
            <a:r>
              <a:rPr lang="en-US" altLang="zh-CN" sz="2400" dirty="0"/>
              <a:t>Anorexia, nausea, vomiting, </a:t>
            </a:r>
            <a:endParaRPr lang="en-US" altLang="zh-CN" sz="2400" dirty="0"/>
          </a:p>
          <a:p>
            <a:pPr marL="838200" lvl="1" indent="-381000">
              <a:lnSpc>
                <a:spcPct val="90000"/>
              </a:lnSpc>
            </a:pPr>
            <a:r>
              <a:rPr lang="en-US" altLang="zh-CN" sz="2400" dirty="0"/>
              <a:t>Constipation, abdominal distension, paralytic ileus</a:t>
            </a:r>
            <a:endParaRPr lang="en-US" altLang="zh-CN" sz="2400" dirty="0"/>
          </a:p>
          <a:p>
            <a:pPr marL="457200" indent="-457200">
              <a:lnSpc>
                <a:spcPct val="90000"/>
              </a:lnSpc>
            </a:pPr>
            <a:r>
              <a:rPr lang="en-US" altLang="zh-CN" sz="2800" b="1" dirty="0">
                <a:solidFill>
                  <a:srgbClr val="FF0000"/>
                </a:solidFill>
              </a:rPr>
              <a:t>Cardiovascular manifestations</a:t>
            </a:r>
            <a:endParaRPr lang="en-US" altLang="zh-CN" sz="2800" b="1" dirty="0">
              <a:solidFill>
                <a:srgbClr val="FF0000"/>
              </a:solidFill>
            </a:endParaRPr>
          </a:p>
          <a:p>
            <a:pPr marL="838200" lvl="1" indent="-381000">
              <a:lnSpc>
                <a:spcPct val="90000"/>
              </a:lnSpc>
            </a:pPr>
            <a:r>
              <a:rPr lang="en-US" altLang="zh-CN" sz="2400" dirty="0" err="1"/>
              <a:t>Arrythmias</a:t>
            </a:r>
            <a:r>
              <a:rPr lang="en-US" altLang="zh-CN" sz="2400" dirty="0"/>
              <a:t>, increased sensitivity to digitalis toxicity   </a:t>
            </a:r>
            <a:endParaRPr lang="en-US" altLang="zh-CN" sz="2400" dirty="0"/>
          </a:p>
          <a:p>
            <a:pPr marL="457200" indent="-457200">
              <a:lnSpc>
                <a:spcPct val="90000"/>
              </a:lnSpc>
            </a:pPr>
            <a:r>
              <a:rPr lang="en-US" altLang="zh-CN" sz="2800" b="1" dirty="0">
                <a:solidFill>
                  <a:srgbClr val="FF0000"/>
                </a:solidFill>
              </a:rPr>
              <a:t>Metabolic alkalosis</a:t>
            </a:r>
            <a:r>
              <a:rPr lang="en-US" altLang="zh-CN" sz="2800" b="1" dirty="0">
                <a:solidFill>
                  <a:srgbClr val="FFFF00"/>
                </a:solidFill>
              </a:rPr>
              <a:t> </a:t>
            </a:r>
            <a:endParaRPr lang="en-US" altLang="zh-CN" sz="2800" b="1" dirty="0">
              <a:solidFill>
                <a:srgbClr val="FFFF00"/>
              </a:solidFill>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zh-CN" b="1" dirty="0"/>
              <a:t>Hypokalemia: ECG changes </a:t>
            </a:r>
            <a:endParaRPr lang="en-US" altLang="zh-CN" b="1" dirty="0"/>
          </a:p>
        </p:txBody>
      </p:sp>
      <p:sp>
        <p:nvSpPr>
          <p:cNvPr id="68611" name="Rectangle 3"/>
          <p:cNvSpPr>
            <a:spLocks noGrp="1" noChangeArrowheads="1"/>
          </p:cNvSpPr>
          <p:nvPr>
            <p:ph sz="half" idx="1"/>
          </p:nvPr>
        </p:nvSpPr>
        <p:spPr>
          <a:xfrm>
            <a:off x="1981200" y="1600201"/>
            <a:ext cx="4038600" cy="4525963"/>
          </a:xfrm>
          <a:prstGeom prst="rect">
            <a:avLst/>
          </a:prstGeom>
        </p:spPr>
        <p:txBody>
          <a:bodyPr/>
          <a:lstStyle/>
          <a:p>
            <a:r>
              <a:rPr lang="en-US" altLang="zh-CN" b="1"/>
              <a:t>Depression of the ST segment </a:t>
            </a:r>
            <a:endParaRPr lang="en-US" altLang="zh-CN" b="1"/>
          </a:p>
          <a:p>
            <a:r>
              <a:rPr lang="en-US" altLang="zh-CN" b="1"/>
              <a:t>Flattening of the T wave</a:t>
            </a:r>
            <a:endParaRPr lang="en-US" altLang="zh-CN" b="1"/>
          </a:p>
          <a:p>
            <a:r>
              <a:rPr lang="en-US" altLang="zh-CN" b="1"/>
              <a:t>Appearance of  a prominent U wave</a:t>
            </a:r>
            <a:endParaRPr lang="en-US" altLang="zh-CN" b="1"/>
          </a:p>
          <a:p>
            <a:r>
              <a:rPr lang="en-US" altLang="zh-CN" b="1"/>
              <a:t>Prolongation of PR interval </a:t>
            </a:r>
            <a:endParaRPr lang="en-US" altLang="zh-CN" b="1"/>
          </a:p>
          <a:p>
            <a:endParaRPr lang="en-US" altLang="zh-CN" b="1"/>
          </a:p>
        </p:txBody>
      </p:sp>
      <p:pic>
        <p:nvPicPr>
          <p:cNvPr id="5" name="Picture 5" descr="f010007"/>
          <p:cNvPicPr>
            <a:picLocks noGrp="1" noChangeAspect="1" noChangeArrowheads="1"/>
          </p:cNvPicPr>
          <p:nvPr>
            <p:ph sz="half" idx="2"/>
          </p:nvPr>
        </p:nvPicPr>
        <p:blipFill>
          <a:blip r:embed="rId1">
            <a:extLst>
              <a:ext uri="{28A0092B-C50C-407E-A947-70E740481C1C}">
                <a14:useLocalDpi xmlns:a14="http://schemas.microsoft.com/office/drawing/2010/main" val="0"/>
              </a:ext>
            </a:extLst>
          </a:blip>
          <a:srcRect/>
          <a:stretch>
            <a:fillRect/>
          </a:stretch>
        </p:blipFill>
        <p:spPr bwMode="auto">
          <a:xfrm>
            <a:off x="5943600" y="1905000"/>
            <a:ext cx="4572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Hypokalemia: </a:t>
            </a:r>
            <a:r>
              <a:rPr lang="en-US" sz="4000" b="1" dirty="0" err="1"/>
              <a:t>ManagemENT</a:t>
            </a:r>
            <a:endParaRPr lang="en-US" sz="4000" b="1" dirty="0"/>
          </a:p>
        </p:txBody>
      </p:sp>
      <p:sp>
        <p:nvSpPr>
          <p:cNvPr id="3" name="Content Placeholder 2"/>
          <p:cNvSpPr>
            <a:spLocks noGrp="1"/>
          </p:cNvSpPr>
          <p:nvPr>
            <p:ph idx="1"/>
          </p:nvPr>
        </p:nvSpPr>
        <p:spPr>
          <a:xfrm>
            <a:off x="1835232" y="2332037"/>
            <a:ext cx="9426325" cy="4525963"/>
          </a:xfrm>
          <a:prstGeom prst="rect">
            <a:avLst/>
          </a:prstGeom>
        </p:spPr>
        <p:txBody>
          <a:bodyPr>
            <a:normAutofit/>
          </a:bodyPr>
          <a:lstStyle/>
          <a:p>
            <a:r>
              <a:rPr lang="en-US" sz="2800" dirty="0"/>
              <a:t>Determining the cause and correcting this where possible</a:t>
            </a:r>
            <a:endParaRPr lang="en-US" sz="2800" dirty="0"/>
          </a:p>
          <a:p>
            <a:r>
              <a:rPr lang="en-US" altLang="zh-CN" sz="2800" b="1" dirty="0"/>
              <a:t>Oral potassium supplements</a:t>
            </a:r>
            <a:endParaRPr lang="en-US" altLang="zh-CN" sz="2800" b="1" dirty="0"/>
          </a:p>
          <a:p>
            <a:r>
              <a:rPr lang="en-US" sz="2800" dirty="0"/>
              <a:t>IV replacement: should generally not exceed 10 </a:t>
            </a:r>
            <a:r>
              <a:rPr lang="en-US" sz="2800" dirty="0" err="1"/>
              <a:t>mmol</a:t>
            </a:r>
            <a:r>
              <a:rPr lang="en-US" sz="2800" dirty="0"/>
              <a:t>/h. </a:t>
            </a:r>
            <a:endParaRPr lang="en-US" sz="2800" dirty="0"/>
          </a:p>
          <a:p>
            <a:pPr lvl="1"/>
            <a:r>
              <a:rPr lang="en-US" sz="2400" dirty="0"/>
              <a:t>In severe, life-threatening </a:t>
            </a:r>
            <a:r>
              <a:rPr lang="en-US" sz="2400" dirty="0" err="1"/>
              <a:t>hypokalaemia</a:t>
            </a:r>
            <a:r>
              <a:rPr lang="en-US" sz="2400" dirty="0"/>
              <a:t>, infusion rates of up to 20 </a:t>
            </a:r>
            <a:r>
              <a:rPr lang="en-US" sz="2400" dirty="0" err="1"/>
              <a:t>mmol</a:t>
            </a:r>
            <a:r>
              <a:rPr lang="en-US" sz="2400" dirty="0"/>
              <a:t>/</a:t>
            </a:r>
            <a:r>
              <a:rPr lang="en-US" sz="2400" dirty="0" err="1"/>
              <a:t>hr</a:t>
            </a:r>
            <a:r>
              <a:rPr lang="en-US" sz="2400" dirty="0"/>
              <a:t>  via a central venous line with continuous </a:t>
            </a:r>
            <a:r>
              <a:rPr lang="en-US" sz="2400" b="1" dirty="0"/>
              <a:t>cardiac</a:t>
            </a:r>
            <a:r>
              <a:rPr lang="en-US" sz="2400" dirty="0"/>
              <a:t> </a:t>
            </a:r>
            <a:r>
              <a:rPr lang="en-US" sz="2400" b="1" dirty="0"/>
              <a:t>monitoring</a:t>
            </a:r>
            <a:r>
              <a:rPr lang="en-US" sz="2400" dirty="0"/>
              <a:t>.</a:t>
            </a:r>
            <a:endParaRPr lang="en-US" sz="2400"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descr="WhatsApp Image 2025-02-10 at 8.14.37 AM"/>
          <p:cNvPicPr>
            <a:picLocks noChangeAspect="1"/>
          </p:cNvPicPr>
          <p:nvPr/>
        </p:nvPicPr>
        <p:blipFill>
          <a:blip r:embed="rId1"/>
          <a:stretch>
            <a:fillRect/>
          </a:stretch>
        </p:blipFill>
        <p:spPr>
          <a:xfrm>
            <a:off x="0" y="0"/>
            <a:ext cx="12192000"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940" y="859149"/>
            <a:ext cx="9905998" cy="1478570"/>
          </a:xfrm>
        </p:spPr>
        <p:txBody>
          <a:bodyPr/>
          <a:lstStyle/>
          <a:p>
            <a:r>
              <a:rPr lang="en-US" sz="8800" dirty="0"/>
              <a:t>Hyperkalemia </a:t>
            </a:r>
            <a:endParaRPr lang="en-US" dirty="0"/>
          </a:p>
        </p:txBody>
      </p:sp>
      <p:sp>
        <p:nvSpPr>
          <p:cNvPr id="3" name="Content Placeholder 2"/>
          <p:cNvSpPr>
            <a:spLocks noGrp="1"/>
          </p:cNvSpPr>
          <p:nvPr>
            <p:ph idx="1"/>
          </p:nvPr>
        </p:nvSpPr>
        <p:spPr>
          <a:xfrm>
            <a:off x="2302042" y="3108159"/>
            <a:ext cx="8229600" cy="4525963"/>
          </a:xfrm>
          <a:prstGeom prst="rect">
            <a:avLst/>
          </a:prstGeom>
        </p:spPr>
        <p:txBody>
          <a:bodyPr/>
          <a:lstStyle/>
          <a:p>
            <a:r>
              <a:rPr lang="en-US" altLang="zh-CN" b="1" dirty="0"/>
              <a:t>A common and life threatening electrolyte disorder </a:t>
            </a:r>
            <a:endParaRPr lang="en-US" altLang="zh-CN" b="1" dirty="0"/>
          </a:p>
          <a:p>
            <a:r>
              <a:rPr lang="en-US" altLang="zh-CN" b="1" dirty="0"/>
              <a:t>plasma levels of potassium in excess of 5.0mmol/L.</a:t>
            </a:r>
            <a:endParaRPr lang="en-US" altLang="zh-CN" b="1" dirty="0"/>
          </a:p>
          <a:p>
            <a:pPr marL="0" indent="0">
              <a:buNone/>
            </a:pPr>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a:defRPr/>
            </a:pPr>
            <a:r>
              <a:rPr lang="en-US" sz="4400" b="1" cap="small" dirty="0">
                <a:ea typeface="+mn-ea"/>
                <a:cs typeface="+mn-cs"/>
              </a:rPr>
              <a:t>PSEUDOHYPERKALEMIA</a:t>
            </a:r>
            <a:endParaRPr lang="en-US" sz="4400" b="1" dirty="0">
              <a:latin typeface="Verdana" panose="020B0604030504040204" pitchFamily="34" charset="0"/>
            </a:endParaRPr>
          </a:p>
        </p:txBody>
      </p:sp>
      <p:sp>
        <p:nvSpPr>
          <p:cNvPr id="3075" name="Rectangle 3"/>
          <p:cNvSpPr>
            <a:spLocks noGrp="1" noChangeArrowheads="1"/>
          </p:cNvSpPr>
          <p:nvPr>
            <p:ph idx="1"/>
          </p:nvPr>
        </p:nvSpPr>
        <p:spPr>
          <a:xfrm>
            <a:off x="1981200" y="1600201"/>
            <a:ext cx="8229600" cy="4525963"/>
          </a:xfrm>
          <a:prstGeom prst="rect">
            <a:avLst/>
          </a:prstGeom>
        </p:spPr>
        <p:txBody>
          <a:bodyPr>
            <a:normAutofit/>
          </a:bodyPr>
          <a:lstStyle/>
          <a:p>
            <a:pPr eaLnBrk="1" hangingPunct="1">
              <a:lnSpc>
                <a:spcPct val="80000"/>
              </a:lnSpc>
              <a:buFont typeface="Wingdings 2" pitchFamily="18" charset="2"/>
              <a:buNone/>
            </a:pPr>
            <a:r>
              <a:rPr lang="en-US" sz="2800" dirty="0"/>
              <a:t>Lab findings of </a:t>
            </a:r>
            <a:r>
              <a:rPr lang="en-US" sz="2800" b="1" dirty="0"/>
              <a:t>falsely</a:t>
            </a:r>
            <a:r>
              <a:rPr lang="en-US" sz="2800" dirty="0"/>
              <a:t> elevated serum K due to K movement out of the cells during or after a blood sample.  Suspect in an asymptomatic patient with no apparent cause for K elevation</a:t>
            </a:r>
            <a:endParaRPr lang="en-US" sz="2800" dirty="0"/>
          </a:p>
          <a:p>
            <a:pPr eaLnBrk="1" hangingPunct="1">
              <a:lnSpc>
                <a:spcPct val="80000"/>
              </a:lnSpc>
              <a:buFont typeface="Wingdings 2" pitchFamily="18" charset="2"/>
              <a:buNone/>
            </a:pPr>
            <a:endParaRPr lang="en-US" sz="2800" dirty="0"/>
          </a:p>
          <a:p>
            <a:pPr lvl="1" eaLnBrk="1" hangingPunct="1">
              <a:lnSpc>
                <a:spcPct val="80000"/>
              </a:lnSpc>
              <a:buFont typeface="Wingdings" panose="05000000000000000000" pitchFamily="2" charset="2"/>
              <a:buChar char="§"/>
            </a:pPr>
            <a:r>
              <a:rPr lang="en-US" sz="2400" dirty="0" err="1"/>
              <a:t>Lysis</a:t>
            </a:r>
            <a:r>
              <a:rPr lang="en-US" sz="2400" dirty="0"/>
              <a:t> of </a:t>
            </a:r>
            <a:r>
              <a:rPr lang="en-US" sz="2400" dirty="0" err="1"/>
              <a:t>rbc</a:t>
            </a:r>
            <a:r>
              <a:rPr lang="en-US" sz="2400" dirty="0"/>
              <a:t> </a:t>
            </a:r>
            <a:endParaRPr lang="en-US" sz="2400" dirty="0"/>
          </a:p>
          <a:p>
            <a:pPr lvl="1" eaLnBrk="1" hangingPunct="1">
              <a:lnSpc>
                <a:spcPct val="80000"/>
              </a:lnSpc>
              <a:buFont typeface="Wingdings" panose="05000000000000000000" pitchFamily="2" charset="2"/>
              <a:buChar char="§"/>
            </a:pPr>
            <a:r>
              <a:rPr lang="en-US" sz="2400" dirty="0"/>
              <a:t>Specimen deterioration (cooling, prolonged storage)</a:t>
            </a:r>
            <a:endParaRPr lang="en-US" sz="2400" dirty="0"/>
          </a:p>
          <a:p>
            <a:pPr lvl="1" eaLnBrk="1" hangingPunct="1">
              <a:lnSpc>
                <a:spcPct val="80000"/>
              </a:lnSpc>
              <a:buFont typeface="Wingdings" panose="05000000000000000000" pitchFamily="2" charset="2"/>
              <a:buChar char="§"/>
            </a:pPr>
            <a:r>
              <a:rPr lang="en-US" sz="2400" dirty="0">
                <a:sym typeface="Symbol" panose="05050102010706020507" pitchFamily="18" charset="2"/>
              </a:rPr>
              <a:t></a:t>
            </a:r>
            <a:r>
              <a:rPr lang="en-US" sz="2400" dirty="0" err="1"/>
              <a:t>wbc</a:t>
            </a:r>
            <a:r>
              <a:rPr lang="en-US" sz="2400" dirty="0"/>
              <a:t>, </a:t>
            </a:r>
            <a:r>
              <a:rPr lang="en-US" sz="2400" dirty="0">
                <a:sym typeface="Symbol" panose="05050102010706020507" pitchFamily="18" charset="2"/>
              </a:rPr>
              <a:t></a:t>
            </a:r>
            <a:r>
              <a:rPr lang="en-US" sz="2400" dirty="0" err="1"/>
              <a:t>plt</a:t>
            </a:r>
            <a:endParaRPr lang="en-US" sz="2400" dirty="0"/>
          </a:p>
          <a:p>
            <a:pPr lvl="1" eaLnBrk="1" hangingPunct="1">
              <a:lnSpc>
                <a:spcPct val="80000"/>
              </a:lnSpc>
              <a:buFont typeface="Wingdings" panose="05000000000000000000" pitchFamily="2" charset="2"/>
              <a:buChar char="§"/>
            </a:pPr>
            <a:r>
              <a:rPr lang="en-US" sz="2400" dirty="0"/>
              <a:t>Drawing blood downstream from a vein into which K is infusing .</a:t>
            </a:r>
            <a:endParaRPr lang="en-US" sz="2400" dirty="0"/>
          </a:p>
          <a:p>
            <a:pPr eaLnBrk="1" hangingPunct="1">
              <a:lnSpc>
                <a:spcPct val="80000"/>
              </a:lnSpc>
              <a:buFont typeface="Wingdings 2" pitchFamily="18" charset="2"/>
              <a:buNone/>
            </a:pPr>
            <a:r>
              <a:rPr lang="en-US" sz="2400" dirty="0"/>
              <a:t>                                       </a:t>
            </a:r>
            <a:endParaRPr lang="en-US" sz="2400" dirty="0"/>
          </a:p>
          <a:p>
            <a:pPr eaLnBrk="1" hangingPunct="1">
              <a:lnSpc>
                <a:spcPct val="70000"/>
              </a:lnSpc>
              <a:buFont typeface="Wingdings 2" pitchFamily="18" charset="2"/>
              <a:buNone/>
            </a:pPr>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391400" cy="1020762"/>
          </a:xfrm>
        </p:spPr>
        <p:txBody>
          <a:bodyPr/>
          <a:lstStyle/>
          <a:p>
            <a:r>
              <a:rPr lang="en-US" dirty="0"/>
              <a:t>Hyperkalemia: causes</a:t>
            </a:r>
            <a:endParaRPr lang="en-US" dirty="0"/>
          </a:p>
        </p:txBody>
      </p:sp>
      <p:sp>
        <p:nvSpPr>
          <p:cNvPr id="3" name="Content Placeholder 2"/>
          <p:cNvSpPr>
            <a:spLocks noGrp="1"/>
          </p:cNvSpPr>
          <p:nvPr>
            <p:ph idx="1"/>
          </p:nvPr>
        </p:nvSpPr>
        <p:spPr>
          <a:xfrm>
            <a:off x="1981200" y="1447801"/>
            <a:ext cx="8229600" cy="4525963"/>
          </a:xfrm>
          <a:prstGeom prst="rect">
            <a:avLst/>
          </a:prstGeom>
        </p:spPr>
        <p:txBody>
          <a:bodyPr>
            <a:normAutofit/>
          </a:bodyPr>
          <a:lstStyle/>
          <a:p>
            <a:pPr>
              <a:lnSpc>
                <a:spcPct val="90000"/>
              </a:lnSpc>
            </a:pPr>
            <a:r>
              <a:rPr lang="en-US" altLang="zh-CN" sz="2800" b="1" dirty="0"/>
              <a:t>Excessively rapid administration</a:t>
            </a:r>
            <a:endParaRPr lang="en-US" altLang="zh-CN" sz="2400" b="1" dirty="0"/>
          </a:p>
          <a:p>
            <a:pPr>
              <a:lnSpc>
                <a:spcPct val="90000"/>
              </a:lnSpc>
            </a:pPr>
            <a:r>
              <a:rPr lang="en-US" altLang="zh-CN" sz="2800" b="1" dirty="0"/>
              <a:t>Movement of potassium from the </a:t>
            </a:r>
            <a:r>
              <a:rPr lang="en-US" altLang="zh-CN" sz="2800" b="1" dirty="0">
                <a:solidFill>
                  <a:srgbClr val="FF0000"/>
                </a:solidFill>
              </a:rPr>
              <a:t>intracellular to extracellular</a:t>
            </a:r>
            <a:r>
              <a:rPr lang="en-US" altLang="zh-CN" sz="2800" b="1" dirty="0"/>
              <a:t> compartment</a:t>
            </a:r>
            <a:endParaRPr lang="en-US" altLang="zh-CN" sz="2800" b="1" dirty="0"/>
          </a:p>
          <a:p>
            <a:pPr lvl="1">
              <a:lnSpc>
                <a:spcPct val="90000"/>
              </a:lnSpc>
            </a:pPr>
            <a:r>
              <a:rPr lang="en-US" altLang="zh-CN" sz="2400" b="1" dirty="0"/>
              <a:t>Tissue injury such as burns and crushing injuries</a:t>
            </a:r>
            <a:endParaRPr lang="en-US" altLang="zh-CN" sz="2400" b="1" dirty="0"/>
          </a:p>
          <a:p>
            <a:pPr lvl="1">
              <a:lnSpc>
                <a:spcPct val="90000"/>
              </a:lnSpc>
            </a:pPr>
            <a:r>
              <a:rPr lang="en-US" altLang="zh-CN" sz="2400" b="1" dirty="0"/>
              <a:t>Extreme exercise or seizures</a:t>
            </a:r>
            <a:endParaRPr lang="en-US" altLang="zh-CN" sz="2400" b="1" dirty="0"/>
          </a:p>
          <a:p>
            <a:pPr lvl="1">
              <a:lnSpc>
                <a:spcPct val="90000"/>
              </a:lnSpc>
            </a:pPr>
            <a:r>
              <a:rPr lang="en-US" altLang="zh-CN" sz="2400" b="1" dirty="0"/>
              <a:t>Acidosis</a:t>
            </a:r>
            <a:endParaRPr lang="en-US" altLang="zh-CN" sz="2400" b="1" dirty="0"/>
          </a:p>
          <a:p>
            <a:pPr>
              <a:lnSpc>
                <a:spcPct val="90000"/>
              </a:lnSpc>
            </a:pPr>
            <a:r>
              <a:rPr lang="en-US" altLang="zh-CN" sz="2800" b="1" dirty="0">
                <a:solidFill>
                  <a:srgbClr val="FF0000"/>
                </a:solidFill>
              </a:rPr>
              <a:t>Decreased renal elimination</a:t>
            </a:r>
            <a:endParaRPr lang="en-US" altLang="zh-CN" sz="2800" b="1" dirty="0">
              <a:solidFill>
                <a:srgbClr val="FF0000"/>
              </a:solidFill>
            </a:endParaRPr>
          </a:p>
          <a:p>
            <a:pPr lvl="1">
              <a:lnSpc>
                <a:spcPct val="90000"/>
              </a:lnSpc>
            </a:pPr>
            <a:r>
              <a:rPr lang="en-US" altLang="zh-CN" sz="2400" b="1" dirty="0"/>
              <a:t>renal failure</a:t>
            </a:r>
            <a:endParaRPr lang="en-US" altLang="zh-CN" sz="2400" b="1" dirty="0"/>
          </a:p>
          <a:p>
            <a:pPr lvl="1">
              <a:lnSpc>
                <a:spcPct val="90000"/>
              </a:lnSpc>
            </a:pPr>
            <a:r>
              <a:rPr lang="en-US" altLang="zh-CN" sz="2400" b="1" dirty="0"/>
              <a:t>Drug induced (potassium-sparing diuretics ; ACE-</a:t>
            </a:r>
            <a:r>
              <a:rPr lang="en-US" altLang="zh-CN" sz="2400" b="1" dirty="0" err="1"/>
              <a:t>i</a:t>
            </a:r>
            <a:r>
              <a:rPr lang="en-US" altLang="zh-CN" sz="2400" b="1" dirty="0"/>
              <a:t> &amp; ARB)</a:t>
            </a:r>
            <a:endParaRPr lang="en-US" altLang="zh-CN" sz="2400" b="1" dirty="0"/>
          </a:p>
          <a:p>
            <a:pPr lvl="1">
              <a:lnSpc>
                <a:spcPct val="90000"/>
              </a:lnSpc>
            </a:pPr>
            <a:r>
              <a:rPr lang="en-US" altLang="zh-CN" sz="2400" b="1" dirty="0"/>
              <a:t>Decreased aldosterone level (</a:t>
            </a:r>
            <a:r>
              <a:rPr lang="en-US" altLang="zh-CN" sz="2000" b="1" dirty="0"/>
              <a:t>Adrenal insufficiency / </a:t>
            </a:r>
            <a:r>
              <a:rPr lang="en-US" altLang="zh-CN" sz="2000" b="1" dirty="0" err="1"/>
              <a:t>addison’s</a:t>
            </a:r>
            <a:r>
              <a:rPr lang="en-US" altLang="zh-CN" sz="2000" b="1" dirty="0"/>
              <a:t> disease)</a:t>
            </a:r>
            <a:endParaRPr lang="en-US" altLang="zh-CN" sz="2000" b="1" dirty="0"/>
          </a:p>
          <a:p>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7467600" cy="731838"/>
          </a:xfrm>
        </p:spPr>
        <p:txBody>
          <a:bodyPr>
            <a:normAutofit/>
          </a:bodyPr>
          <a:lstStyle/>
          <a:p>
            <a:r>
              <a:rPr lang="en-US" dirty="0"/>
              <a:t>Hypokalemia: causes </a:t>
            </a:r>
            <a:endParaRPr lang="en-US" dirty="0"/>
          </a:p>
        </p:txBody>
      </p:sp>
      <p:pic>
        <p:nvPicPr>
          <p:cNvPr id="4" name="Content Placeholder 3"/>
          <p:cNvPicPr>
            <a:picLocks noGrp="1" noChangeAspect="1"/>
          </p:cNvPicPr>
          <p:nvPr>
            <p:ph idx="1"/>
          </p:nvPr>
        </p:nvPicPr>
        <p:blipFill rotWithShape="1">
          <a:blip r:embed="rId1">
            <a:extLst>
              <a:ext uri="{28A0092B-C50C-407E-A947-70E740481C1C}">
                <a14:useLocalDpi xmlns:a14="http://schemas.microsoft.com/office/drawing/2010/main" val="0"/>
              </a:ext>
            </a:extLst>
          </a:blip>
          <a:srcRect l="45453" t="11475" r="2" b="1034"/>
          <a:stretch>
            <a:fillRect/>
          </a:stretch>
        </p:blipFill>
        <p:spPr>
          <a:xfrm>
            <a:off x="4114800" y="808039"/>
            <a:ext cx="3886200" cy="5644243"/>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924800" cy="944562"/>
          </a:xfrm>
        </p:spPr>
        <p:txBody>
          <a:bodyPr/>
          <a:lstStyle/>
          <a:p>
            <a:r>
              <a:rPr lang="en-US" dirty="0"/>
              <a:t>Hyperkalemia: </a:t>
            </a:r>
            <a:r>
              <a:rPr lang="en-US" sz="3200" dirty="0"/>
              <a:t>clinical manifestations</a:t>
            </a:r>
            <a:endParaRPr lang="en-US" dirty="0"/>
          </a:p>
        </p:txBody>
      </p:sp>
      <p:sp>
        <p:nvSpPr>
          <p:cNvPr id="3" name="Content Placeholder 2"/>
          <p:cNvSpPr>
            <a:spLocks noGrp="1"/>
          </p:cNvSpPr>
          <p:nvPr>
            <p:ph idx="1"/>
          </p:nvPr>
        </p:nvSpPr>
        <p:spPr>
          <a:xfrm>
            <a:off x="2895600" y="1600201"/>
            <a:ext cx="7315200" cy="4525963"/>
          </a:xfrm>
          <a:prstGeom prst="rect">
            <a:avLst/>
          </a:prstGeom>
        </p:spPr>
        <p:txBody>
          <a:bodyPr/>
          <a:lstStyle/>
          <a:p>
            <a:pPr lvl="1">
              <a:lnSpc>
                <a:spcPct val="90000"/>
              </a:lnSpc>
            </a:pPr>
            <a:r>
              <a:rPr lang="en-US" altLang="zh-CN" sz="2400" b="1" dirty="0"/>
              <a:t>Anorexia, nausea, vomiting, intestinal cramps, diarrhea </a:t>
            </a:r>
            <a:endParaRPr lang="en-US" altLang="zh-CN" sz="2400" b="1" dirty="0"/>
          </a:p>
          <a:p>
            <a:pPr marL="0" indent="0">
              <a:lnSpc>
                <a:spcPct val="90000"/>
              </a:lnSpc>
              <a:buNone/>
            </a:pPr>
            <a:endParaRPr lang="en-US" altLang="zh-CN" sz="2800" b="1" dirty="0"/>
          </a:p>
          <a:p>
            <a:pPr marL="0" indent="0">
              <a:lnSpc>
                <a:spcPct val="90000"/>
              </a:lnSpc>
              <a:buNone/>
            </a:pPr>
            <a:endParaRPr lang="en-US" altLang="zh-CN" sz="2800" b="1" dirty="0"/>
          </a:p>
          <a:p>
            <a:pPr lvl="1">
              <a:lnSpc>
                <a:spcPct val="90000"/>
              </a:lnSpc>
            </a:pPr>
            <a:r>
              <a:rPr lang="en-US" altLang="zh-CN" sz="2400" b="1" dirty="0"/>
              <a:t>Ventricular fibrillation and cardiac arrest</a:t>
            </a:r>
            <a:endParaRPr lang="en-US" altLang="zh-CN" sz="2400" b="1" dirty="0"/>
          </a:p>
          <a:p>
            <a:pPr lvl="1">
              <a:lnSpc>
                <a:spcPct val="90000"/>
              </a:lnSpc>
            </a:pPr>
            <a:endParaRPr lang="en-US" altLang="zh-CN" sz="2400" b="1" dirty="0"/>
          </a:p>
          <a:p>
            <a:pPr marL="457200" lvl="1" indent="0">
              <a:lnSpc>
                <a:spcPct val="90000"/>
              </a:lnSpc>
              <a:buNone/>
            </a:pPr>
            <a:endParaRPr lang="en-US" altLang="zh-CN" sz="2400" b="1" dirty="0"/>
          </a:p>
          <a:p>
            <a:pPr lvl="1">
              <a:lnSpc>
                <a:spcPct val="90000"/>
              </a:lnSpc>
            </a:pPr>
            <a:r>
              <a:rPr lang="en-US" altLang="zh-CN" sz="2400" b="1" dirty="0" err="1"/>
              <a:t>Paresthesias</a:t>
            </a:r>
            <a:endParaRPr lang="en-US" altLang="zh-CN" sz="2400" b="1" dirty="0"/>
          </a:p>
          <a:p>
            <a:pPr lvl="1">
              <a:lnSpc>
                <a:spcPct val="90000"/>
              </a:lnSpc>
            </a:pPr>
            <a:r>
              <a:rPr lang="en-US" altLang="zh-CN" sz="2400" b="1" dirty="0"/>
              <a:t>Weakness</a:t>
            </a:r>
            <a:endParaRPr lang="en-US" altLang="zh-CN" sz="2400" b="1" dirty="0"/>
          </a:p>
          <a:p>
            <a:pPr lvl="1">
              <a:lnSpc>
                <a:spcPct val="90000"/>
              </a:lnSpc>
            </a:pPr>
            <a:r>
              <a:rPr lang="en-US" altLang="zh-CN" sz="2400" b="1" dirty="0"/>
              <a:t>Muscle cramps </a:t>
            </a:r>
            <a:endParaRPr lang="en-US" altLang="zh-CN" sz="2400" b="1" dirty="0"/>
          </a:p>
          <a:p>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30641" y="3149600"/>
            <a:ext cx="812800" cy="8128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958" t="23530" r="20378" b="26049"/>
          <a:stretch>
            <a:fillRect/>
          </a:stretch>
        </p:blipFill>
        <p:spPr>
          <a:xfrm>
            <a:off x="2392328" y="4744454"/>
            <a:ext cx="788645" cy="739355"/>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0001" t="12500" r="17499" b="25000"/>
          <a:stretch>
            <a:fillRect/>
          </a:stretch>
        </p:blipFill>
        <p:spPr>
          <a:xfrm>
            <a:off x="2330641" y="1591086"/>
            <a:ext cx="830126" cy="83012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66801" y="121631"/>
            <a:ext cx="9905998" cy="1478570"/>
          </a:xfrm>
        </p:spPr>
        <p:txBody>
          <a:bodyPr/>
          <a:lstStyle/>
          <a:p>
            <a:r>
              <a:rPr lang="en-US" altLang="zh-CN" dirty="0"/>
              <a:t>Hyperkalemia: ECG changes</a:t>
            </a:r>
            <a:endParaRPr lang="en-US" altLang="zh-CN" b="1" dirty="0"/>
          </a:p>
        </p:txBody>
      </p:sp>
      <p:sp>
        <p:nvSpPr>
          <p:cNvPr id="69635" name="Rectangle 3"/>
          <p:cNvSpPr>
            <a:spLocks noGrp="1" noChangeArrowheads="1"/>
          </p:cNvSpPr>
          <p:nvPr>
            <p:ph sz="half" idx="1"/>
          </p:nvPr>
        </p:nvSpPr>
        <p:spPr>
          <a:xfrm>
            <a:off x="1981200" y="1600201"/>
            <a:ext cx="4038600" cy="4525963"/>
          </a:xfrm>
          <a:prstGeom prst="rect">
            <a:avLst/>
          </a:prstGeom>
        </p:spPr>
        <p:txBody>
          <a:bodyPr/>
          <a:lstStyle/>
          <a:p>
            <a:r>
              <a:rPr lang="en-US" altLang="zh-CN" b="1" dirty="0"/>
              <a:t>Appearance a peaked T wave</a:t>
            </a:r>
            <a:endParaRPr lang="en-US" altLang="zh-CN" b="1" dirty="0"/>
          </a:p>
          <a:p>
            <a:r>
              <a:rPr lang="en-US" altLang="zh-CN" b="1" dirty="0"/>
              <a:t>Widening of the QRS complex</a:t>
            </a:r>
            <a:endParaRPr lang="en-US" altLang="zh-CN" b="1" dirty="0"/>
          </a:p>
          <a:p>
            <a:r>
              <a:rPr lang="en-US" altLang="zh-CN" b="1" dirty="0"/>
              <a:t>Prolongation of the PR interval</a:t>
            </a:r>
            <a:endParaRPr lang="en-US" altLang="zh-CN" b="1" dirty="0"/>
          </a:p>
          <a:p>
            <a:r>
              <a:rPr lang="en-US" altLang="zh-CN" b="1" dirty="0"/>
              <a:t>Disappearance of the P wave</a:t>
            </a:r>
            <a:endParaRPr lang="en-US" altLang="zh-CN" b="1" dirty="0"/>
          </a:p>
          <a:p>
            <a:endParaRPr lang="en-US" altLang="zh-CN" b="1" dirty="0"/>
          </a:p>
        </p:txBody>
      </p:sp>
      <p:pic>
        <p:nvPicPr>
          <p:cNvPr id="5" name="Picture 2"/>
          <p:cNvPicPr>
            <a:picLocks noGrp="1" noChangeAspect="1" noChangeArrowheads="1"/>
          </p:cNvPicPr>
          <p:nvPr>
            <p:ph sz="half" idx="2"/>
          </p:nvPr>
        </p:nvPicPr>
        <p:blipFill>
          <a:blip r:embed="rId1" cstate="print"/>
          <a:srcRect l="54688" t="27333" r="9375" b="7333"/>
          <a:stretch>
            <a:fillRect/>
          </a:stretch>
        </p:blipFill>
        <p:spPr bwMode="auto">
          <a:xfrm>
            <a:off x="6248400" y="1447800"/>
            <a:ext cx="4191000" cy="4724400"/>
          </a:xfrm>
          <a:prstGeom prst="rect">
            <a:avLst/>
          </a:prstGeom>
          <a:noFill/>
          <a:ln w="9525">
            <a:noFill/>
            <a:miter lim="800000"/>
            <a:headEnd/>
            <a:tailEnd/>
          </a:ln>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81200" y="274638"/>
            <a:ext cx="8229600" cy="792162"/>
          </a:xfrm>
        </p:spPr>
        <p:txBody>
          <a:bodyPr/>
          <a:lstStyle/>
          <a:p>
            <a:r>
              <a:rPr lang="en-US" altLang="zh-CN" dirty="0"/>
              <a:t>H</a:t>
            </a:r>
            <a:r>
              <a:rPr lang="en-US" altLang="zh-CN" b="1" dirty="0"/>
              <a:t>yperkalemia: management</a:t>
            </a:r>
            <a:endParaRPr lang="en-US" altLang="zh-CN" b="1" dirty="0"/>
          </a:p>
        </p:txBody>
      </p:sp>
      <p:sp>
        <p:nvSpPr>
          <p:cNvPr id="59395" name="Rectangle 3"/>
          <p:cNvSpPr>
            <a:spLocks noGrp="1" noChangeArrowheads="1"/>
          </p:cNvSpPr>
          <p:nvPr>
            <p:ph idx="1"/>
          </p:nvPr>
        </p:nvSpPr>
        <p:spPr>
          <a:xfrm>
            <a:off x="1828800" y="1371600"/>
            <a:ext cx="8382000" cy="5105400"/>
          </a:xfrm>
          <a:prstGeom prst="rect">
            <a:avLst/>
          </a:prstGeom>
        </p:spPr>
        <p:txBody>
          <a:bodyPr/>
          <a:lstStyle/>
          <a:p>
            <a:pPr marL="0" indent="0">
              <a:buNone/>
            </a:pPr>
            <a:endParaRPr lang="en-US" altLang="zh-CN" b="1" dirty="0"/>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23113" y="1348854"/>
            <a:ext cx="8409516" cy="4518546"/>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1600201"/>
            <a:ext cx="8229600" cy="4525963"/>
          </a:xfrm>
          <a:prstGeom prst="rect">
            <a:avLst/>
          </a:prstGeom>
        </p:spPr>
        <p:txBody>
          <a:bodyPr/>
          <a:lstStyle/>
          <a:p>
            <a:pPr marL="0" indent="0" algn="ctr">
              <a:buNone/>
            </a:pPr>
            <a:r>
              <a:rPr lang="en-US" sz="6600" b="1" dirty="0"/>
              <a:t>Acid- Base disorders</a:t>
            </a:r>
            <a:endParaRPr lang="en-US" sz="6600" b="1"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PH important?</a:t>
            </a:r>
            <a:endParaRPr lang="en-US" dirty="0"/>
          </a:p>
        </p:txBody>
      </p:sp>
      <p:sp>
        <p:nvSpPr>
          <p:cNvPr id="3" name="Content Placeholder 2"/>
          <p:cNvSpPr>
            <a:spLocks noGrp="1"/>
          </p:cNvSpPr>
          <p:nvPr>
            <p:ph idx="1"/>
          </p:nvPr>
        </p:nvSpPr>
        <p:spPr>
          <a:xfrm>
            <a:off x="1979612" y="2097088"/>
            <a:ext cx="8229600" cy="4525963"/>
          </a:xfrm>
          <a:prstGeom prst="rect">
            <a:avLst/>
          </a:prstGeom>
        </p:spPr>
        <p:txBody>
          <a:bodyPr/>
          <a:lstStyle/>
          <a:p>
            <a:r>
              <a:rPr lang="en-US" dirty="0"/>
              <a:t>Precise regulation on the pH in a narrow range of 7.35 - 7.45</a:t>
            </a:r>
            <a:endParaRPr lang="en-US" dirty="0"/>
          </a:p>
          <a:p>
            <a:r>
              <a:rPr lang="en-US" dirty="0"/>
              <a:t>Vital for normal cellular enzymatic reactions and</a:t>
            </a:r>
            <a:endParaRPr lang="en-US" dirty="0"/>
          </a:p>
          <a:p>
            <a:r>
              <a:rPr lang="en-US" dirty="0"/>
              <a:t>For normal ionic concentrations</a:t>
            </a:r>
            <a:endParaRPr lang="en-US" dirty="0"/>
          </a:p>
          <a:p>
            <a:r>
              <a:rPr lang="en-US" dirty="0"/>
              <a:t>Extreme ranges of pH &lt;7.2  or  &gt;7.5 are potentially life threatening (</a:t>
            </a:r>
            <a:r>
              <a:rPr lang="en-US" dirty="0" err="1"/>
              <a:t>eg</a:t>
            </a:r>
            <a:r>
              <a:rPr lang="en-US" dirty="0"/>
              <a:t> cardiac arrhythmias)</a:t>
            </a:r>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Renal regulation</a:t>
            </a:r>
            <a:endParaRPr lang="en-US" dirty="0"/>
          </a:p>
        </p:txBody>
      </p:sp>
      <p:sp>
        <p:nvSpPr>
          <p:cNvPr id="3" name="Content Placeholder 2"/>
          <p:cNvSpPr>
            <a:spLocks noGrp="1"/>
          </p:cNvSpPr>
          <p:nvPr>
            <p:ph idx="1"/>
          </p:nvPr>
        </p:nvSpPr>
        <p:spPr>
          <a:xfrm>
            <a:off x="1981200" y="1600201"/>
            <a:ext cx="8229600" cy="4525963"/>
          </a:xfrm>
          <a:prstGeom prst="rect">
            <a:avLst/>
          </a:prstGeom>
        </p:spPr>
        <p:txBody>
          <a:bodyPr/>
          <a:lstStyle/>
          <a:p>
            <a:r>
              <a:rPr lang="en-US" dirty="0"/>
              <a:t>Kidneys maintain plasma HCO3 concentration and thereby pH regulation</a:t>
            </a:r>
            <a:endParaRPr lang="en-US" dirty="0"/>
          </a:p>
          <a:p>
            <a:endParaRPr lang="en-US" dirty="0"/>
          </a:p>
          <a:p>
            <a:r>
              <a:rPr lang="en-US" dirty="0"/>
              <a:t>Kidneys regulate HCO3 by:</a:t>
            </a:r>
            <a:endParaRPr lang="en-US" dirty="0"/>
          </a:p>
          <a:p>
            <a:pPr marL="971550" lvl="1" indent="-571500">
              <a:buFont typeface="+mj-lt"/>
              <a:buAutoNum type="romanUcPeriod"/>
            </a:pPr>
            <a:r>
              <a:rPr lang="en-US" dirty="0"/>
              <a:t>Excretion of H+ by tubular secretion</a:t>
            </a:r>
            <a:endParaRPr lang="en-US" dirty="0"/>
          </a:p>
          <a:p>
            <a:pPr marL="971550" lvl="1" indent="-571500">
              <a:buFont typeface="+mj-lt"/>
              <a:buAutoNum type="romanUcPeriod"/>
            </a:pPr>
            <a:r>
              <a:rPr lang="en-US" dirty="0"/>
              <a:t>Reabsorption of filtered HCO3-</a:t>
            </a:r>
            <a:endParaRPr lang="en-US" dirty="0"/>
          </a:p>
          <a:p>
            <a:pPr marL="914400" lvl="1" indent="-514350">
              <a:buFont typeface="+mj-lt"/>
              <a:buAutoNum type="romanUcPeriod"/>
            </a:pPr>
            <a:r>
              <a:rPr lang="en-US" dirty="0"/>
              <a:t>Production of new HCO3-</a:t>
            </a:r>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833073" y="0"/>
            <a:ext cx="6449653" cy="1038564"/>
          </a:xfrm>
        </p:spPr>
        <p:txBody>
          <a:bodyPr/>
          <a:lstStyle/>
          <a:p>
            <a:pPr algn="ctr">
              <a:defRPr/>
            </a:pPr>
            <a:r>
              <a:rPr lang="en-US" dirty="0"/>
              <a:t>Fluid Balance</a:t>
            </a:r>
            <a:endParaRPr lang="en-US" dirty="0"/>
          </a:p>
        </p:txBody>
      </p:sp>
      <p:pic>
        <p:nvPicPr>
          <p:cNvPr id="6147" name="Picture 3" descr="C:\My Documents\Saladin\images 21 to 29\LABELED\CH_24\0823L.JPG"/>
          <p:cNvPicPr>
            <a:picLocks noChangeAspect="1" noChangeArrowheads="1"/>
          </p:cNvPicPr>
          <p:nvPr/>
        </p:nvPicPr>
        <p:blipFill>
          <a:blip r:embed="rId1">
            <a:extLst>
              <a:ext uri="{28A0092B-C50C-407E-A947-70E740481C1C}">
                <a14:useLocalDpi xmlns:a14="http://schemas.microsoft.com/office/drawing/2010/main" val="0"/>
              </a:ext>
            </a:extLst>
          </a:blip>
          <a:srcRect l="3143" t="13773" r="4062"/>
          <a:stretch>
            <a:fillRect/>
          </a:stretch>
        </p:blipFill>
        <p:spPr bwMode="auto">
          <a:xfrm>
            <a:off x="2286000" y="1219200"/>
            <a:ext cx="7543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Renal regulation</a:t>
            </a:r>
            <a:endParaRPr lang="en-US" dirty="0"/>
          </a:p>
        </p:txBody>
      </p:sp>
      <p:sp>
        <p:nvSpPr>
          <p:cNvPr id="3" name="Content Placeholder 2"/>
          <p:cNvSpPr>
            <a:spLocks noGrp="1"/>
          </p:cNvSpPr>
          <p:nvPr>
            <p:ph idx="1"/>
          </p:nvPr>
        </p:nvSpPr>
        <p:spPr>
          <a:xfrm>
            <a:off x="1981200" y="1600201"/>
            <a:ext cx="8229600" cy="4525963"/>
          </a:xfrm>
          <a:prstGeom prst="rect">
            <a:avLst/>
          </a:prstGeom>
        </p:spPr>
        <p:txBody>
          <a:bodyPr/>
          <a:lstStyle/>
          <a:p>
            <a:endParaRPr lang="en-US" dirty="0"/>
          </a:p>
          <a:p>
            <a:pPr marL="0" indent="0">
              <a:buNone/>
            </a:pPr>
            <a:endParaRPr lang="en-US" dirty="0"/>
          </a:p>
        </p:txBody>
      </p:sp>
      <p:graphicFrame>
        <p:nvGraphicFramePr>
          <p:cNvPr id="4" name="Diagram 3"/>
          <p:cNvGraphicFramePr/>
          <p:nvPr/>
        </p:nvGraphicFramePr>
        <p:xfrm>
          <a:off x="2895600" y="685800"/>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5" name="Diagram 4"/>
          <p:cNvGraphicFramePr/>
          <p:nvPr/>
        </p:nvGraphicFramePr>
        <p:xfrm>
          <a:off x="3680460" y="4957763"/>
          <a:ext cx="3810000" cy="233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5"/>
          <p:cNvSpPr txBox="1"/>
          <p:nvPr/>
        </p:nvSpPr>
        <p:spPr>
          <a:xfrm>
            <a:off x="3352800" y="5340846"/>
            <a:ext cx="1143000" cy="707886"/>
          </a:xfrm>
          <a:prstGeom prst="rect">
            <a:avLst/>
          </a:prstGeom>
          <a:solidFill>
            <a:schemeClr val="bg1">
              <a:lumMod val="40000"/>
              <a:lumOff val="60000"/>
            </a:schemeClr>
          </a:solidFill>
          <a:ln>
            <a:solidFill>
              <a:srgbClr val="000000"/>
            </a:solidFill>
          </a:ln>
        </p:spPr>
        <p:txBody>
          <a:bodyPr wrap="square" rtlCol="0">
            <a:spAutoFit/>
          </a:bodyPr>
          <a:lstStyle/>
          <a:p>
            <a:r>
              <a:rPr lang="en-US" sz="2000" dirty="0"/>
              <a:t>Alkali</a:t>
            </a:r>
            <a:endParaRPr lang="en-US" sz="2000" dirty="0"/>
          </a:p>
          <a:p>
            <a:r>
              <a:rPr lang="en-US" sz="2000" dirty="0"/>
              <a:t> loa</a:t>
            </a:r>
            <a:r>
              <a:rPr lang="en-US" dirty="0"/>
              <a:t>d</a:t>
            </a:r>
            <a:endParaRPr lang="en-US" dirty="0"/>
          </a:p>
        </p:txBody>
      </p:sp>
      <p:sp>
        <p:nvSpPr>
          <p:cNvPr id="7" name="TextBox 6"/>
          <p:cNvSpPr txBox="1"/>
          <p:nvPr/>
        </p:nvSpPr>
        <p:spPr>
          <a:xfrm>
            <a:off x="7315200" y="5340846"/>
            <a:ext cx="2209800" cy="707886"/>
          </a:xfrm>
          <a:prstGeom prst="rect">
            <a:avLst/>
          </a:prstGeom>
          <a:solidFill>
            <a:schemeClr val="bg1">
              <a:lumMod val="40000"/>
              <a:lumOff val="60000"/>
            </a:schemeClr>
          </a:solidFill>
          <a:ln>
            <a:solidFill>
              <a:srgbClr val="000000"/>
            </a:solidFill>
          </a:ln>
        </p:spPr>
        <p:txBody>
          <a:bodyPr wrap="square" rtlCol="0">
            <a:spAutoFit/>
          </a:bodyPr>
          <a:lstStyle/>
          <a:p>
            <a:r>
              <a:rPr lang="en-US" sz="2000" dirty="0"/>
              <a:t>Increased renal HCO3 excretion</a:t>
            </a:r>
            <a:endParaRPr lang="en-US" dirty="0"/>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5298" name="Picture 2" descr="PT 1: Acid-Base Disorders (Exam 4) Flashcards | Quizlet"/>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958340" y="297817"/>
            <a:ext cx="8252460" cy="6123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371" y="185381"/>
            <a:ext cx="9905998" cy="1478570"/>
          </a:xfrm>
        </p:spPr>
        <p:txBody>
          <a:bodyPr/>
          <a:lstStyle/>
          <a:p>
            <a:pPr algn="ctr"/>
            <a:r>
              <a:rPr lang="en-US" dirty="0"/>
              <a:t>4 primary acid base disorders</a:t>
            </a:r>
            <a:endParaRPr lang="en-US" dirty="0"/>
          </a:p>
        </p:txBody>
      </p:sp>
      <p:pic>
        <p:nvPicPr>
          <p:cNvPr id="70658" name="Picture 2" descr="Diagnosis and treatment of acid base disorders(1) | PPT"/>
          <p:cNvPicPr>
            <a:picLocks noGrp="1" noChangeAspect="1" noChangeArrowheads="1"/>
          </p:cNvPicPr>
          <p:nvPr>
            <p:ph idx="1"/>
          </p:nvPr>
        </p:nvPicPr>
        <p:blipFill rotWithShape="1">
          <a:blip r:embed="rId1">
            <a:extLst>
              <a:ext uri="{28A0092B-C50C-407E-A947-70E740481C1C}">
                <a14:useLocalDpi xmlns:a14="http://schemas.microsoft.com/office/drawing/2010/main" val="0"/>
              </a:ext>
            </a:extLst>
          </a:blip>
          <a:srcRect l="7595" t="37799" r="6330"/>
          <a:stretch>
            <a:fillRect/>
          </a:stretch>
        </p:blipFill>
        <p:spPr bwMode="auto">
          <a:xfrm>
            <a:off x="2286000" y="1524000"/>
            <a:ext cx="8229600" cy="44602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66900" y="2057400"/>
            <a:ext cx="228600" cy="3785652"/>
          </a:xfrm>
          <a:prstGeom prst="rect">
            <a:avLst/>
          </a:prstGeom>
          <a:noFill/>
        </p:spPr>
        <p:txBody>
          <a:bodyPr wrap="square" rtlCol="0">
            <a:spAutoFit/>
          </a:bodyPr>
          <a:lstStyle/>
          <a:p>
            <a:r>
              <a:rPr lang="en-US" sz="2400" b="1" dirty="0"/>
              <a:t>1</a:t>
            </a:r>
            <a:endParaRPr lang="en-US" sz="2400" b="1" dirty="0"/>
          </a:p>
          <a:p>
            <a:endParaRPr lang="en-US" sz="2400" b="1" dirty="0"/>
          </a:p>
          <a:p>
            <a:endParaRPr lang="en-US" sz="2400" b="1" dirty="0"/>
          </a:p>
          <a:p>
            <a:r>
              <a:rPr lang="en-US" sz="2400" b="1" dirty="0"/>
              <a:t>2</a:t>
            </a:r>
            <a:endParaRPr lang="en-US" sz="2400" b="1" dirty="0"/>
          </a:p>
          <a:p>
            <a:endParaRPr lang="en-US" sz="2400" b="1" dirty="0"/>
          </a:p>
          <a:p>
            <a:endParaRPr lang="en-US" sz="2400" b="1" dirty="0"/>
          </a:p>
          <a:p>
            <a:r>
              <a:rPr lang="en-US" sz="2400" b="1" dirty="0"/>
              <a:t>3</a:t>
            </a:r>
            <a:endParaRPr lang="en-US" sz="2400" b="1" dirty="0"/>
          </a:p>
          <a:p>
            <a:endParaRPr lang="en-US" sz="2400" b="1" dirty="0"/>
          </a:p>
          <a:p>
            <a:endParaRPr lang="en-US" sz="2400" b="1" dirty="0"/>
          </a:p>
          <a:p>
            <a:r>
              <a:rPr lang="en-US" sz="2400" b="1" dirty="0"/>
              <a:t>4</a:t>
            </a:r>
            <a:endParaRPr lang="en-US" sz="24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Metabolic acidosis</a:t>
            </a:r>
            <a:endParaRPr lang="en-US" dirty="0"/>
          </a:p>
        </p:txBody>
      </p:sp>
      <p:sp>
        <p:nvSpPr>
          <p:cNvPr id="3" name="Content Placeholder 2"/>
          <p:cNvSpPr>
            <a:spLocks noGrp="1"/>
          </p:cNvSpPr>
          <p:nvPr>
            <p:ph idx="1"/>
          </p:nvPr>
        </p:nvSpPr>
        <p:spPr>
          <a:xfrm>
            <a:off x="1267326" y="1953128"/>
            <a:ext cx="9095874" cy="4525963"/>
          </a:xfrm>
          <a:prstGeom prst="rect">
            <a:avLst/>
          </a:prstGeom>
        </p:spPr>
        <p:txBody>
          <a:bodyPr>
            <a:normAutofit/>
          </a:bodyPr>
          <a:lstStyle/>
          <a:p>
            <a:r>
              <a:rPr lang="en-US" sz="2800" dirty="0"/>
              <a:t> occurs when an acid other than carbonic acid (due to CO 2 retention) accumulates in the body</a:t>
            </a:r>
            <a:endParaRPr lang="en-US" sz="2800" dirty="0"/>
          </a:p>
          <a:p>
            <a:pPr marL="0" indent="0">
              <a:buNone/>
            </a:pPr>
            <a:r>
              <a:rPr lang="en-US" sz="2800" dirty="0"/>
              <a:t>  </a:t>
            </a:r>
            <a:endParaRPr lang="en-US" sz="2800" dirty="0"/>
          </a:p>
          <a:p>
            <a:pPr eaLnBrk="1" hangingPunct="1">
              <a:defRPr/>
            </a:pPr>
            <a:r>
              <a:rPr lang="en-US" sz="2800" dirty="0"/>
              <a:t> Na</a:t>
            </a:r>
            <a:r>
              <a:rPr lang="en-US" sz="2800" baseline="30000" dirty="0"/>
              <a:t>+</a:t>
            </a:r>
            <a:r>
              <a:rPr lang="en-US" sz="2800" dirty="0"/>
              <a:t> – (</a:t>
            </a:r>
            <a:r>
              <a:rPr lang="en-US" sz="2800" dirty="0" err="1"/>
              <a:t>Cl</a:t>
            </a:r>
            <a:r>
              <a:rPr lang="en-US" sz="2800" baseline="30000" dirty="0"/>
              <a:t>- </a:t>
            </a:r>
            <a:r>
              <a:rPr lang="en-US" sz="2800" dirty="0"/>
              <a:t>+ HCO</a:t>
            </a:r>
            <a:r>
              <a:rPr lang="en-US" sz="2800" baseline="30000" dirty="0"/>
              <a:t>-</a:t>
            </a:r>
            <a:r>
              <a:rPr lang="en-US" sz="2800" baseline="-25000" dirty="0"/>
              <a:t>3</a:t>
            </a:r>
            <a:r>
              <a:rPr lang="en-US" sz="2800" dirty="0"/>
              <a:t>)      </a:t>
            </a:r>
            <a:r>
              <a:rPr lang="en-US" sz="3200" dirty="0"/>
              <a:t>Normal : 12  (Range 10-14) </a:t>
            </a:r>
            <a:endParaRPr lang="en-US" sz="2800" dirty="0"/>
          </a:p>
          <a:p>
            <a:pPr lvl="1">
              <a:buFont typeface="Wingdings" panose="05000000000000000000" pitchFamily="2" charset="2"/>
              <a:buChar char="Ø"/>
            </a:pPr>
            <a:r>
              <a:rPr lang="en-US" sz="2400" dirty="0">
                <a:solidFill>
                  <a:srgbClr val="FF0000"/>
                </a:solidFill>
              </a:rPr>
              <a:t>High anion gap metabolic acidosis (HAGMA)</a:t>
            </a:r>
            <a:endParaRPr lang="en-US" sz="2400" dirty="0">
              <a:solidFill>
                <a:srgbClr val="FF0000"/>
              </a:solidFill>
            </a:endParaRPr>
          </a:p>
          <a:p>
            <a:pPr lvl="1">
              <a:buFont typeface="Wingdings" panose="05000000000000000000" pitchFamily="2" charset="2"/>
              <a:buChar char="Ø"/>
            </a:pPr>
            <a:r>
              <a:rPr lang="en-US" sz="2400" dirty="0">
                <a:solidFill>
                  <a:srgbClr val="FF0000"/>
                </a:solidFill>
              </a:rPr>
              <a:t>Normal  anion gap metabolic acidosis (NAGMA)</a:t>
            </a:r>
            <a:endParaRPr lang="en-US" sz="2400" dirty="0">
              <a:solidFill>
                <a:srgbClr val="FF0000"/>
              </a:solidFill>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682" name="Picture 2" descr="knowmedge on X: &quot;RT @edgarvlermamd: @knowmedge Causes of Normal Anion Gap  Metabolic Acidosis #Nephpearls http://t.co/TeiEBZChv1&quot; / X"/>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429000" y="457200"/>
            <a:ext cx="586740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3730" name="Picture 2" descr="Osmosis from Elsevier - Anion gap represents a difference between cations  and anions. The formula goes: Anion gap = sodium - (chloride +  bicarbonate). It normally ranges between 7 and 13 mEq/L."/>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810000" y="873434"/>
            <a:ext cx="510540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229600" cy="1143000"/>
          </a:xfrm>
        </p:spPr>
        <p:txBody>
          <a:bodyPr>
            <a:normAutofit/>
          </a:bodyPr>
          <a:lstStyle/>
          <a:p>
            <a:r>
              <a:rPr lang="en-US" sz="4000" b="1" dirty="0"/>
              <a:t>Metabolic alkalosis: </a:t>
            </a:r>
            <a:r>
              <a:rPr lang="en-US" sz="4000" b="1" dirty="0">
                <a:solidFill>
                  <a:srgbClr val="FF0000"/>
                </a:solidFill>
              </a:rPr>
              <a:t>causes</a:t>
            </a:r>
            <a:endParaRPr lang="en-US" sz="4000" b="1" dirty="0">
              <a:solidFill>
                <a:srgbClr val="FF0000"/>
              </a:solidFill>
            </a:endParaRPr>
          </a:p>
        </p:txBody>
      </p:sp>
      <p:sp>
        <p:nvSpPr>
          <p:cNvPr id="3" name="Content Placeholder 2"/>
          <p:cNvSpPr>
            <a:spLocks noGrp="1"/>
          </p:cNvSpPr>
          <p:nvPr>
            <p:ph idx="1"/>
          </p:nvPr>
        </p:nvSpPr>
        <p:spPr>
          <a:xfrm>
            <a:off x="1219200" y="782466"/>
            <a:ext cx="9978748" cy="5927557"/>
          </a:xfrm>
          <a:prstGeom prst="rect">
            <a:avLst/>
          </a:prstGeom>
        </p:spPr>
        <p:txBody>
          <a:bodyPr>
            <a:normAutofit/>
          </a:bodyPr>
          <a:lstStyle/>
          <a:p>
            <a:r>
              <a:rPr lang="en-US" dirty="0"/>
              <a:t> </a:t>
            </a:r>
            <a:r>
              <a:rPr lang="en-US" sz="2800" b="1" dirty="0" err="1">
                <a:solidFill>
                  <a:srgbClr val="FF0000"/>
                </a:solidFill>
              </a:rPr>
              <a:t>Hypovolaemic</a:t>
            </a:r>
            <a:r>
              <a:rPr lang="en-US" sz="2800" dirty="0"/>
              <a:t> metabolic alkalosis (common pattern) </a:t>
            </a:r>
            <a:r>
              <a:rPr lang="en-US" sz="2800" dirty="0" err="1"/>
              <a:t>eg</a:t>
            </a:r>
            <a:r>
              <a:rPr lang="en-US" sz="2800" dirty="0"/>
              <a:t> by sustained </a:t>
            </a:r>
            <a:r>
              <a:rPr lang="en-US" sz="2800" dirty="0">
                <a:solidFill>
                  <a:srgbClr val="FF0000"/>
                </a:solidFill>
              </a:rPr>
              <a:t>vomiting</a:t>
            </a:r>
            <a:r>
              <a:rPr lang="en-US" sz="2800" dirty="0"/>
              <a:t>, </a:t>
            </a:r>
            <a:r>
              <a:rPr lang="en-US" sz="2800" dirty="0">
                <a:solidFill>
                  <a:srgbClr val="FF0000"/>
                </a:solidFill>
              </a:rPr>
              <a:t>loop diuretics </a:t>
            </a:r>
            <a:r>
              <a:rPr lang="en-US" sz="2800" dirty="0"/>
              <a:t>or </a:t>
            </a:r>
            <a:r>
              <a:rPr lang="en-US" sz="2800" dirty="0">
                <a:solidFill>
                  <a:srgbClr val="FF0000"/>
                </a:solidFill>
              </a:rPr>
              <a:t>thiazides.</a:t>
            </a:r>
            <a:endParaRPr lang="en-US" sz="2800" dirty="0">
              <a:solidFill>
                <a:srgbClr val="FF0000"/>
              </a:solidFill>
            </a:endParaRPr>
          </a:p>
          <a:p>
            <a:pPr marL="0" indent="0">
              <a:buNone/>
            </a:pPr>
            <a:endParaRPr lang="en-US" dirty="0">
              <a:solidFill>
                <a:srgbClr val="FFFF00"/>
              </a:solidFill>
            </a:endParaRPr>
          </a:p>
          <a:p>
            <a:endParaRPr lang="en-US" dirty="0">
              <a:solidFill>
                <a:srgbClr val="FFFF00"/>
              </a:solidFill>
            </a:endParaRPr>
          </a:p>
          <a:p>
            <a:endParaRPr lang="en-US" dirty="0">
              <a:solidFill>
                <a:srgbClr val="FFFF00"/>
              </a:solidFill>
            </a:endParaRPr>
          </a:p>
          <a:p>
            <a:endParaRPr lang="en-US" dirty="0">
              <a:solidFill>
                <a:srgbClr val="FFFF00"/>
              </a:solidFill>
            </a:endParaRPr>
          </a:p>
          <a:p>
            <a:endParaRPr lang="en-US" dirty="0"/>
          </a:p>
          <a:p>
            <a:endParaRPr lang="en-US" dirty="0"/>
          </a:p>
          <a:p>
            <a:endParaRPr lang="en-US" dirty="0"/>
          </a:p>
          <a:p>
            <a:r>
              <a:rPr lang="en-US" sz="2800" b="1" dirty="0" err="1">
                <a:solidFill>
                  <a:srgbClr val="FF0000"/>
                </a:solidFill>
              </a:rPr>
              <a:t>Normovolaemic</a:t>
            </a:r>
            <a:r>
              <a:rPr lang="en-US" sz="2800" b="1" dirty="0">
                <a:solidFill>
                  <a:srgbClr val="FF0000"/>
                </a:solidFill>
              </a:rPr>
              <a:t> (or </a:t>
            </a:r>
            <a:r>
              <a:rPr lang="en-US" sz="2800" b="1" dirty="0" err="1">
                <a:solidFill>
                  <a:srgbClr val="FF0000"/>
                </a:solidFill>
              </a:rPr>
              <a:t>hypervolaemic</a:t>
            </a:r>
            <a:r>
              <a:rPr lang="en-US" sz="2800" b="1" dirty="0">
                <a:solidFill>
                  <a:srgbClr val="FF0000"/>
                </a:solidFill>
              </a:rPr>
              <a:t>) </a:t>
            </a:r>
            <a:r>
              <a:rPr lang="en-US" sz="2800" dirty="0"/>
              <a:t>metabolic alkalosis (bicarbonate retention and volume expansion occur simultaneously.)</a:t>
            </a:r>
            <a:endParaRPr lang="en-US" sz="2800" dirty="0">
              <a:solidFill>
                <a:srgbClr val="FFFF00"/>
              </a:solidFill>
            </a:endParaRPr>
          </a:p>
        </p:txBody>
      </p:sp>
      <p:sp>
        <p:nvSpPr>
          <p:cNvPr id="5" name="TextBox 4"/>
          <p:cNvSpPr txBox="1"/>
          <p:nvPr/>
        </p:nvSpPr>
        <p:spPr>
          <a:xfrm>
            <a:off x="533400" y="2851001"/>
            <a:ext cx="1371600" cy="461665"/>
          </a:xfrm>
          <a:prstGeom prst="rect">
            <a:avLst/>
          </a:prstGeom>
          <a:noFill/>
        </p:spPr>
        <p:txBody>
          <a:bodyPr wrap="square" rtlCol="0">
            <a:spAutoFit/>
          </a:bodyPr>
          <a:lstStyle/>
          <a:p>
            <a:r>
              <a:rPr lang="en-US" sz="2400" dirty="0"/>
              <a:t>vomiting</a:t>
            </a:r>
            <a:endParaRPr lang="en-US" sz="2400" dirty="0"/>
          </a:p>
        </p:txBody>
      </p:sp>
      <p:sp>
        <p:nvSpPr>
          <p:cNvPr id="6" name="TextBox 5"/>
          <p:cNvSpPr txBox="1"/>
          <p:nvPr/>
        </p:nvSpPr>
        <p:spPr>
          <a:xfrm>
            <a:off x="3929525" y="2856325"/>
            <a:ext cx="1371600" cy="369332"/>
          </a:xfrm>
          <a:prstGeom prst="rect">
            <a:avLst/>
          </a:prstGeom>
          <a:noFill/>
        </p:spPr>
        <p:txBody>
          <a:bodyPr wrap="square" rtlCol="0">
            <a:spAutoFit/>
          </a:bodyPr>
          <a:lstStyle/>
          <a:p>
            <a:r>
              <a:rPr lang="en-US" dirty="0"/>
              <a:t>NaCl</a:t>
            </a:r>
            <a:endParaRPr lang="en-US" dirty="0"/>
          </a:p>
        </p:txBody>
      </p:sp>
      <p:sp>
        <p:nvSpPr>
          <p:cNvPr id="7" name="TextBox 6"/>
          <p:cNvSpPr txBox="1"/>
          <p:nvPr/>
        </p:nvSpPr>
        <p:spPr>
          <a:xfrm>
            <a:off x="2166734" y="2838667"/>
            <a:ext cx="1371600" cy="646331"/>
          </a:xfrm>
          <a:prstGeom prst="rect">
            <a:avLst/>
          </a:prstGeom>
          <a:noFill/>
        </p:spPr>
        <p:txBody>
          <a:bodyPr wrap="square" rtlCol="0">
            <a:spAutoFit/>
          </a:bodyPr>
          <a:lstStyle/>
          <a:p>
            <a:pPr algn="ctr"/>
            <a:r>
              <a:rPr lang="en-US" dirty="0"/>
              <a:t>Gastric loss of</a:t>
            </a:r>
            <a:endParaRPr lang="en-US" dirty="0"/>
          </a:p>
        </p:txBody>
      </p:sp>
      <p:sp>
        <p:nvSpPr>
          <p:cNvPr id="8" name="TextBox 7"/>
          <p:cNvSpPr txBox="1"/>
          <p:nvPr/>
        </p:nvSpPr>
        <p:spPr>
          <a:xfrm>
            <a:off x="3927246" y="2197447"/>
            <a:ext cx="1371600" cy="369332"/>
          </a:xfrm>
          <a:prstGeom prst="rect">
            <a:avLst/>
          </a:prstGeom>
          <a:noFill/>
        </p:spPr>
        <p:txBody>
          <a:bodyPr wrap="square" rtlCol="0">
            <a:spAutoFit/>
          </a:bodyPr>
          <a:lstStyle/>
          <a:p>
            <a:r>
              <a:rPr lang="en-US" dirty="0" err="1"/>
              <a:t>KCl</a:t>
            </a:r>
            <a:endParaRPr lang="en-US" dirty="0"/>
          </a:p>
        </p:txBody>
      </p:sp>
      <p:sp>
        <p:nvSpPr>
          <p:cNvPr id="9" name="TextBox 8"/>
          <p:cNvSpPr txBox="1"/>
          <p:nvPr/>
        </p:nvSpPr>
        <p:spPr>
          <a:xfrm>
            <a:off x="4894043" y="2826681"/>
            <a:ext cx="1525363" cy="369332"/>
          </a:xfrm>
          <a:prstGeom prst="rect">
            <a:avLst/>
          </a:prstGeom>
          <a:noFill/>
        </p:spPr>
        <p:txBody>
          <a:bodyPr wrap="square" rtlCol="0">
            <a:spAutoFit/>
          </a:bodyPr>
          <a:lstStyle/>
          <a:p>
            <a:r>
              <a:rPr lang="en-US" dirty="0"/>
              <a:t>hypovolemia</a:t>
            </a:r>
            <a:endParaRPr lang="en-US" dirty="0"/>
          </a:p>
        </p:txBody>
      </p:sp>
      <p:sp>
        <p:nvSpPr>
          <p:cNvPr id="10" name="TextBox 9"/>
          <p:cNvSpPr txBox="1"/>
          <p:nvPr/>
        </p:nvSpPr>
        <p:spPr>
          <a:xfrm>
            <a:off x="3927246" y="3484998"/>
            <a:ext cx="1371600" cy="369332"/>
          </a:xfrm>
          <a:prstGeom prst="rect">
            <a:avLst/>
          </a:prstGeom>
          <a:noFill/>
        </p:spPr>
        <p:txBody>
          <a:bodyPr wrap="square" rtlCol="0">
            <a:spAutoFit/>
          </a:bodyPr>
          <a:lstStyle/>
          <a:p>
            <a:r>
              <a:rPr lang="en-US" dirty="0" err="1"/>
              <a:t>HCl</a:t>
            </a:r>
            <a:endParaRPr lang="en-US" dirty="0"/>
          </a:p>
        </p:txBody>
      </p:sp>
      <p:sp>
        <p:nvSpPr>
          <p:cNvPr id="11" name="TextBox 10"/>
          <p:cNvSpPr txBox="1"/>
          <p:nvPr/>
        </p:nvSpPr>
        <p:spPr>
          <a:xfrm>
            <a:off x="5831680" y="2181859"/>
            <a:ext cx="1484086" cy="369332"/>
          </a:xfrm>
          <a:prstGeom prst="rect">
            <a:avLst/>
          </a:prstGeom>
          <a:noFill/>
        </p:spPr>
        <p:txBody>
          <a:bodyPr wrap="square" rtlCol="0">
            <a:spAutoFit/>
          </a:bodyPr>
          <a:lstStyle/>
          <a:p>
            <a:r>
              <a:rPr lang="en-US" dirty="0"/>
              <a:t>hypokalemia</a:t>
            </a:r>
            <a:endParaRPr lang="en-US" dirty="0"/>
          </a:p>
        </p:txBody>
      </p:sp>
      <p:sp>
        <p:nvSpPr>
          <p:cNvPr id="12" name="TextBox 11"/>
          <p:cNvSpPr txBox="1"/>
          <p:nvPr/>
        </p:nvSpPr>
        <p:spPr>
          <a:xfrm>
            <a:off x="6429256" y="3419534"/>
            <a:ext cx="1371600" cy="369332"/>
          </a:xfrm>
          <a:prstGeom prst="rect">
            <a:avLst/>
          </a:prstGeom>
          <a:noFill/>
        </p:spPr>
        <p:txBody>
          <a:bodyPr wrap="square" rtlCol="0">
            <a:spAutoFit/>
          </a:bodyPr>
          <a:lstStyle/>
          <a:p>
            <a:r>
              <a:rPr lang="en-US" dirty="0"/>
              <a:t>   RAAS</a:t>
            </a:r>
            <a:endParaRPr lang="en-US" dirty="0"/>
          </a:p>
        </p:txBody>
      </p:sp>
      <p:cxnSp>
        <p:nvCxnSpPr>
          <p:cNvPr id="14" name="Straight Arrow Connector 13"/>
          <p:cNvCxnSpPr/>
          <p:nvPr/>
        </p:nvCxnSpPr>
        <p:spPr bwMode="auto">
          <a:xfrm flipV="1">
            <a:off x="6573723" y="3390857"/>
            <a:ext cx="0" cy="27880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8087900" y="1810320"/>
            <a:ext cx="1484086" cy="646331"/>
          </a:xfrm>
          <a:prstGeom prst="rect">
            <a:avLst/>
          </a:prstGeom>
          <a:noFill/>
        </p:spPr>
        <p:txBody>
          <a:bodyPr wrap="square" rtlCol="0">
            <a:spAutoFit/>
          </a:bodyPr>
          <a:lstStyle/>
          <a:p>
            <a:r>
              <a:rPr lang="en-US" dirty="0"/>
              <a:t>Renal NH3 synthesis</a:t>
            </a:r>
            <a:endParaRPr lang="en-US" dirty="0"/>
          </a:p>
        </p:txBody>
      </p:sp>
      <p:sp>
        <p:nvSpPr>
          <p:cNvPr id="17" name="TextBox 16"/>
          <p:cNvSpPr txBox="1"/>
          <p:nvPr/>
        </p:nvSpPr>
        <p:spPr>
          <a:xfrm>
            <a:off x="5564071" y="4140128"/>
            <a:ext cx="1484086" cy="646331"/>
          </a:xfrm>
          <a:prstGeom prst="rect">
            <a:avLst/>
          </a:prstGeom>
          <a:noFill/>
          <a:ln>
            <a:solidFill>
              <a:schemeClr val="accent1"/>
            </a:solidFill>
          </a:ln>
        </p:spPr>
        <p:txBody>
          <a:bodyPr wrap="square" rtlCol="0">
            <a:spAutoFit/>
          </a:bodyPr>
          <a:lstStyle/>
          <a:p>
            <a:r>
              <a:rPr lang="en-US" b="1" dirty="0"/>
              <a:t>Metabolic alkalosis</a:t>
            </a:r>
            <a:endParaRPr lang="en-US" b="1" dirty="0"/>
          </a:p>
        </p:txBody>
      </p:sp>
      <p:sp>
        <p:nvSpPr>
          <p:cNvPr id="18" name="TextBox 17"/>
          <p:cNvSpPr txBox="1"/>
          <p:nvPr/>
        </p:nvSpPr>
        <p:spPr>
          <a:xfrm>
            <a:off x="9286419" y="2671659"/>
            <a:ext cx="1484086" cy="369332"/>
          </a:xfrm>
          <a:prstGeom prst="rect">
            <a:avLst/>
          </a:prstGeom>
          <a:noFill/>
        </p:spPr>
        <p:txBody>
          <a:bodyPr wrap="square" rtlCol="0">
            <a:spAutoFit/>
          </a:bodyPr>
          <a:lstStyle/>
          <a:p>
            <a:r>
              <a:rPr lang="en-US" dirty="0"/>
              <a:t>H+ excretion</a:t>
            </a:r>
            <a:endParaRPr lang="en-US" dirty="0"/>
          </a:p>
        </p:txBody>
      </p:sp>
      <p:sp>
        <p:nvSpPr>
          <p:cNvPr id="19" name="TextBox 18"/>
          <p:cNvSpPr txBox="1"/>
          <p:nvPr/>
        </p:nvSpPr>
        <p:spPr>
          <a:xfrm>
            <a:off x="8087900" y="2791818"/>
            <a:ext cx="1484086" cy="646331"/>
          </a:xfrm>
          <a:prstGeom prst="rect">
            <a:avLst/>
          </a:prstGeom>
          <a:noFill/>
        </p:spPr>
        <p:txBody>
          <a:bodyPr wrap="square" rtlCol="0">
            <a:spAutoFit/>
          </a:bodyPr>
          <a:lstStyle/>
          <a:p>
            <a:r>
              <a:rPr lang="en-US" dirty="0"/>
              <a:t>Distal H+ secretion</a:t>
            </a:r>
            <a:endParaRPr lang="en-US" dirty="0"/>
          </a:p>
        </p:txBody>
      </p:sp>
      <p:cxnSp>
        <p:nvCxnSpPr>
          <p:cNvPr id="20" name="Straight Arrow Connector 19"/>
          <p:cNvCxnSpPr/>
          <p:nvPr/>
        </p:nvCxnSpPr>
        <p:spPr bwMode="auto">
          <a:xfrm flipV="1">
            <a:off x="8066129" y="2988411"/>
            <a:ext cx="0" cy="27880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p:nvPr/>
        </p:nvCxnSpPr>
        <p:spPr bwMode="auto">
          <a:xfrm flipV="1">
            <a:off x="8066129" y="1946369"/>
            <a:ext cx="0" cy="27880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ight Arrow 24"/>
          <p:cNvSpPr/>
          <p:nvPr/>
        </p:nvSpPr>
        <p:spPr bwMode="auto">
          <a:xfrm>
            <a:off x="1748442" y="3008641"/>
            <a:ext cx="350513" cy="18737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sp>
        <p:nvSpPr>
          <p:cNvPr id="26" name="Right Arrow 25"/>
          <p:cNvSpPr/>
          <p:nvPr/>
        </p:nvSpPr>
        <p:spPr bwMode="auto">
          <a:xfrm rot="19910020">
            <a:off x="3407603" y="2491651"/>
            <a:ext cx="583802" cy="213853"/>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sp>
        <p:nvSpPr>
          <p:cNvPr id="27" name="Right Arrow 26"/>
          <p:cNvSpPr/>
          <p:nvPr/>
        </p:nvSpPr>
        <p:spPr bwMode="auto">
          <a:xfrm rot="1816638">
            <a:off x="3428455" y="3399805"/>
            <a:ext cx="583802" cy="213853"/>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sp>
        <p:nvSpPr>
          <p:cNvPr id="28" name="Right Arrow 27"/>
          <p:cNvSpPr/>
          <p:nvPr/>
        </p:nvSpPr>
        <p:spPr bwMode="auto">
          <a:xfrm>
            <a:off x="3593754" y="2955236"/>
            <a:ext cx="350513" cy="18737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sp>
        <p:nvSpPr>
          <p:cNvPr id="29" name="Right Arrow 28"/>
          <p:cNvSpPr/>
          <p:nvPr/>
        </p:nvSpPr>
        <p:spPr bwMode="auto">
          <a:xfrm>
            <a:off x="4595634" y="2955236"/>
            <a:ext cx="298409" cy="18737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sp>
        <p:nvSpPr>
          <p:cNvPr id="30" name="Right Arrow 29"/>
          <p:cNvSpPr/>
          <p:nvPr/>
        </p:nvSpPr>
        <p:spPr bwMode="auto">
          <a:xfrm rot="1376444">
            <a:off x="4425579" y="3996989"/>
            <a:ext cx="1130789" cy="309941"/>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sp>
        <p:nvSpPr>
          <p:cNvPr id="32" name="Right Arrow 31"/>
          <p:cNvSpPr/>
          <p:nvPr/>
        </p:nvSpPr>
        <p:spPr bwMode="auto">
          <a:xfrm>
            <a:off x="4526805" y="2266462"/>
            <a:ext cx="1279476" cy="19347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sp>
        <p:nvSpPr>
          <p:cNvPr id="33" name="Right Arrow 32"/>
          <p:cNvSpPr/>
          <p:nvPr/>
        </p:nvSpPr>
        <p:spPr bwMode="auto">
          <a:xfrm rot="1819289">
            <a:off x="5815532" y="3255783"/>
            <a:ext cx="661244" cy="115339"/>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sp>
        <p:nvSpPr>
          <p:cNvPr id="35" name="Right Arrow 34"/>
          <p:cNvSpPr/>
          <p:nvPr/>
        </p:nvSpPr>
        <p:spPr bwMode="auto">
          <a:xfrm rot="16200000">
            <a:off x="6623245" y="2787479"/>
            <a:ext cx="837967" cy="229947"/>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sp>
        <p:nvSpPr>
          <p:cNvPr id="36" name="Right Arrow 35"/>
          <p:cNvSpPr/>
          <p:nvPr/>
        </p:nvSpPr>
        <p:spPr bwMode="auto">
          <a:xfrm rot="20205652">
            <a:off x="7323860" y="3284384"/>
            <a:ext cx="703858" cy="22908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sp>
        <p:nvSpPr>
          <p:cNvPr id="37" name="Right Arrow 36"/>
          <p:cNvSpPr/>
          <p:nvPr/>
        </p:nvSpPr>
        <p:spPr bwMode="auto">
          <a:xfrm rot="20305061">
            <a:off x="7251401" y="2046046"/>
            <a:ext cx="795491" cy="19703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sp>
        <p:nvSpPr>
          <p:cNvPr id="38" name="Right Arrow 37"/>
          <p:cNvSpPr/>
          <p:nvPr/>
        </p:nvSpPr>
        <p:spPr bwMode="auto">
          <a:xfrm rot="1402895">
            <a:off x="7287763" y="2589519"/>
            <a:ext cx="795491" cy="19703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sp>
        <p:nvSpPr>
          <p:cNvPr id="39" name="Right Arrow 38"/>
          <p:cNvSpPr/>
          <p:nvPr/>
        </p:nvSpPr>
        <p:spPr bwMode="auto">
          <a:xfrm rot="1564943">
            <a:off x="9289230" y="2369861"/>
            <a:ext cx="795491" cy="19703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sp>
        <p:nvSpPr>
          <p:cNvPr id="40" name="Right Arrow 39"/>
          <p:cNvSpPr/>
          <p:nvPr/>
        </p:nvSpPr>
        <p:spPr bwMode="auto">
          <a:xfrm rot="20305061">
            <a:off x="9196197" y="3049435"/>
            <a:ext cx="686272" cy="20484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sp>
        <p:nvSpPr>
          <p:cNvPr id="41" name="Bent Arrow 40"/>
          <p:cNvSpPr/>
          <p:nvPr/>
        </p:nvSpPr>
        <p:spPr bwMode="auto">
          <a:xfrm rot="10800000">
            <a:off x="7243047" y="3150899"/>
            <a:ext cx="3267617" cy="1650476"/>
          </a:xfrm>
          <a:prstGeom prst="ben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noAutofit/>
          </a:bodyPr>
          <a:lstStyle/>
          <a:p>
            <a:pPr eaLnBrk="0" fontAlgn="base" hangingPunct="0">
              <a:spcBef>
                <a:spcPct val="0"/>
              </a:spcBef>
              <a:spcAft>
                <a:spcPct val="0"/>
              </a:spcAft>
            </a:pPr>
            <a:endParaRPr lang="en-US">
              <a:latin typeface="Arial" panose="020B0604020202020204" pitchFamily="34" charset="0"/>
            </a:endParaRPr>
          </a:p>
        </p:txBody>
      </p:sp>
      <p:pic>
        <p:nvPicPr>
          <p:cNvPr id="34" name="Picture 3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Metabolic alkalosis</a:t>
            </a:r>
            <a:endParaRPr lang="en-US" sz="4000" b="1" dirty="0"/>
          </a:p>
        </p:txBody>
      </p:sp>
      <p:sp>
        <p:nvSpPr>
          <p:cNvPr id="3" name="Content Placeholder 2"/>
          <p:cNvSpPr>
            <a:spLocks noGrp="1"/>
          </p:cNvSpPr>
          <p:nvPr>
            <p:ph idx="1"/>
          </p:nvPr>
        </p:nvSpPr>
        <p:spPr>
          <a:xfrm>
            <a:off x="1289800" y="1869873"/>
            <a:ext cx="10068009" cy="4525963"/>
          </a:xfrm>
          <a:prstGeom prst="rect">
            <a:avLst/>
          </a:prstGeom>
        </p:spPr>
        <p:txBody>
          <a:bodyPr>
            <a:noAutofit/>
          </a:bodyPr>
          <a:lstStyle/>
          <a:p>
            <a:r>
              <a:rPr lang="en-US" sz="2800" b="1" dirty="0">
                <a:solidFill>
                  <a:srgbClr val="FF0000"/>
                </a:solidFill>
              </a:rPr>
              <a:t>Clinical features:  </a:t>
            </a:r>
            <a:r>
              <a:rPr lang="en-US" sz="2800" dirty="0"/>
              <a:t>few symptoms or signs related to alkalosis itself. However, plasma </a:t>
            </a:r>
            <a:r>
              <a:rPr lang="en-US" sz="2800" dirty="0" err="1"/>
              <a:t>ionised</a:t>
            </a:r>
            <a:r>
              <a:rPr lang="en-US" sz="2800" dirty="0"/>
              <a:t> calcium falls causing increased neuromuscular irritability, such as </a:t>
            </a:r>
            <a:r>
              <a:rPr lang="en-US" sz="2800" dirty="0" err="1"/>
              <a:t>tetany</a:t>
            </a:r>
            <a:r>
              <a:rPr lang="en-US" sz="2800" dirty="0"/>
              <a:t>.</a:t>
            </a:r>
            <a:endParaRPr lang="en-US" sz="2800" dirty="0"/>
          </a:p>
          <a:p>
            <a:r>
              <a:rPr lang="en-US" sz="2800" b="1" dirty="0">
                <a:solidFill>
                  <a:srgbClr val="FF0000"/>
                </a:solidFill>
              </a:rPr>
              <a:t>Management: </a:t>
            </a:r>
            <a:endParaRPr lang="en-US" sz="2800" b="1" dirty="0">
              <a:solidFill>
                <a:srgbClr val="FF0000"/>
              </a:solidFill>
            </a:endParaRPr>
          </a:p>
          <a:p>
            <a:pPr lvl="1"/>
            <a:r>
              <a:rPr lang="en-US" sz="2400" dirty="0"/>
              <a:t>Metabolic alkalosis with </a:t>
            </a:r>
            <a:r>
              <a:rPr lang="en-US" sz="2400" dirty="0" err="1"/>
              <a:t>hypovolaemia</a:t>
            </a:r>
            <a:r>
              <a:rPr lang="en-US" sz="2400" dirty="0"/>
              <a:t> can be corrected by intravenous infusions of </a:t>
            </a:r>
            <a:r>
              <a:rPr lang="en-US" sz="2400" b="1" dirty="0"/>
              <a:t>0.9% saline with potassium supplements.</a:t>
            </a:r>
            <a:endParaRPr lang="en-US" sz="2400" b="1" dirty="0"/>
          </a:p>
          <a:p>
            <a:pPr lvl="1"/>
            <a:r>
              <a:rPr lang="en-US" sz="2400" dirty="0"/>
              <a:t> management of the </a:t>
            </a:r>
            <a:r>
              <a:rPr lang="en-US" sz="2400" b="1" dirty="0"/>
              <a:t>underlying endocrine cause</a:t>
            </a:r>
            <a:r>
              <a:rPr lang="en-US" sz="2400" dirty="0"/>
              <a:t> (Conn syndrome, Cushing’s syndrome)</a:t>
            </a:r>
            <a:endParaRPr lang="en-US" sz="2400"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Respiratory acidosis</a:t>
            </a:r>
            <a:endParaRPr lang="en-US" sz="4000" b="1" dirty="0"/>
          </a:p>
        </p:txBody>
      </p:sp>
      <p:sp>
        <p:nvSpPr>
          <p:cNvPr id="3" name="Content Placeholder 2"/>
          <p:cNvSpPr>
            <a:spLocks noGrp="1"/>
          </p:cNvSpPr>
          <p:nvPr>
            <p:ph idx="1"/>
          </p:nvPr>
        </p:nvSpPr>
        <p:spPr>
          <a:xfrm>
            <a:off x="1676400" y="1728537"/>
            <a:ext cx="9537032" cy="4876800"/>
          </a:xfrm>
          <a:prstGeom prst="rect">
            <a:avLst/>
          </a:prstGeom>
        </p:spPr>
        <p:txBody>
          <a:bodyPr>
            <a:normAutofit/>
          </a:bodyPr>
          <a:lstStyle/>
          <a:p>
            <a:pPr marL="0" indent="0">
              <a:buNone/>
            </a:pPr>
            <a:r>
              <a:rPr lang="en-US" sz="2800" dirty="0"/>
              <a:t>Accumulation of CO2 (type II respiratory failure)</a:t>
            </a:r>
            <a:endParaRPr lang="en-US" sz="2800" dirty="0"/>
          </a:p>
          <a:p>
            <a:r>
              <a:rPr lang="en-US" sz="2800" b="1" u="sng" dirty="0">
                <a:solidFill>
                  <a:srgbClr val="FF0000"/>
                </a:solidFill>
              </a:rPr>
              <a:t>Causes: </a:t>
            </a:r>
            <a:endParaRPr lang="en-US" sz="2800" b="1" u="sng" dirty="0">
              <a:solidFill>
                <a:srgbClr val="FF0000"/>
              </a:solidFill>
            </a:endParaRPr>
          </a:p>
          <a:p>
            <a:pPr lvl="1"/>
            <a:r>
              <a:rPr lang="en-US" sz="2400" dirty="0"/>
              <a:t>lesions anywhere along the neuromuscular pathways from the brain to the respiratory muscles that result in impaired ventilation. </a:t>
            </a:r>
            <a:endParaRPr lang="en-US" sz="2400" dirty="0"/>
          </a:p>
          <a:p>
            <a:pPr lvl="1"/>
            <a:r>
              <a:rPr lang="en-US" sz="2400" dirty="0"/>
              <a:t> intrinsic lung disease</a:t>
            </a:r>
            <a:endParaRPr lang="en-US" sz="2400" dirty="0"/>
          </a:p>
          <a:p>
            <a:r>
              <a:rPr lang="en-US" sz="2800" b="1" u="sng" dirty="0">
                <a:solidFill>
                  <a:srgbClr val="FF0000"/>
                </a:solidFill>
              </a:rPr>
              <a:t>Management: </a:t>
            </a:r>
            <a:endParaRPr lang="en-US" sz="2800" b="1" u="sng" dirty="0">
              <a:solidFill>
                <a:srgbClr val="FF0000"/>
              </a:solidFill>
            </a:endParaRPr>
          </a:p>
          <a:p>
            <a:pPr lvl="1"/>
            <a:r>
              <a:rPr lang="en-US" sz="2400" dirty="0"/>
              <a:t>treatment of underlying cause</a:t>
            </a:r>
            <a:endParaRPr lang="en-US" sz="2400" dirty="0"/>
          </a:p>
          <a:p>
            <a:pPr lvl="1"/>
            <a:r>
              <a:rPr lang="en-US" sz="2400" dirty="0" err="1"/>
              <a:t>Ventilatory</a:t>
            </a:r>
            <a:r>
              <a:rPr lang="en-US" sz="2400" dirty="0"/>
              <a:t> support</a:t>
            </a:r>
            <a:endParaRPr lang="en-US" sz="2400"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143"/>
            <a:ext cx="8229600" cy="1143000"/>
          </a:xfrm>
        </p:spPr>
        <p:txBody>
          <a:bodyPr>
            <a:normAutofit/>
          </a:bodyPr>
          <a:lstStyle/>
          <a:p>
            <a:r>
              <a:rPr lang="en-US" sz="4000" b="1" dirty="0"/>
              <a:t>Respiratory alkalosis</a:t>
            </a:r>
            <a:endParaRPr lang="en-US" sz="4000" b="1" dirty="0"/>
          </a:p>
        </p:txBody>
      </p:sp>
      <p:sp>
        <p:nvSpPr>
          <p:cNvPr id="3" name="Content Placeholder 2"/>
          <p:cNvSpPr>
            <a:spLocks noGrp="1"/>
          </p:cNvSpPr>
          <p:nvPr>
            <p:ph idx="1"/>
          </p:nvPr>
        </p:nvSpPr>
        <p:spPr>
          <a:xfrm>
            <a:off x="1499937" y="1362816"/>
            <a:ext cx="9841832" cy="4525963"/>
          </a:xfrm>
          <a:prstGeom prst="rect">
            <a:avLst/>
          </a:prstGeom>
        </p:spPr>
        <p:txBody>
          <a:bodyPr>
            <a:noAutofit/>
          </a:bodyPr>
          <a:lstStyle/>
          <a:p>
            <a:pPr marL="0" indent="0">
              <a:buNone/>
            </a:pPr>
            <a:r>
              <a:rPr lang="en-US" sz="2800" dirty="0"/>
              <a:t>develops when there is a period of sustained hyperventilation, resulting in a reduction of PCO 2 and increase in plasma </a:t>
            </a:r>
            <a:r>
              <a:rPr lang="en-US" sz="2800" dirty="0" err="1"/>
              <a:t>pH.</a:t>
            </a:r>
            <a:endParaRPr lang="en-US" sz="2800" dirty="0"/>
          </a:p>
          <a:p>
            <a:r>
              <a:rPr lang="en-US" sz="2800" b="1" u="sng" dirty="0">
                <a:solidFill>
                  <a:srgbClr val="FF0000"/>
                </a:solidFill>
              </a:rPr>
              <a:t>Causes:</a:t>
            </a:r>
            <a:endParaRPr lang="en-US" sz="2800" b="1" u="sng" dirty="0">
              <a:solidFill>
                <a:srgbClr val="FF0000"/>
              </a:solidFill>
            </a:endParaRPr>
          </a:p>
          <a:p>
            <a:pPr lvl="1"/>
            <a:r>
              <a:rPr lang="en-US" sz="2400" dirty="0"/>
              <a:t>anxiety states </a:t>
            </a:r>
            <a:endParaRPr lang="en-US" sz="2400" dirty="0"/>
          </a:p>
          <a:p>
            <a:pPr lvl="1"/>
            <a:r>
              <a:rPr lang="en-US" sz="2400" dirty="0"/>
              <a:t>over-vigorous assisted ventilation.</a:t>
            </a:r>
            <a:endParaRPr lang="en-US" sz="2400" dirty="0"/>
          </a:p>
          <a:p>
            <a:pPr lvl="1"/>
            <a:r>
              <a:rPr lang="en-US" sz="2400" dirty="0"/>
              <a:t>Pregnancy</a:t>
            </a:r>
            <a:endParaRPr lang="en-US" sz="2400" dirty="0"/>
          </a:p>
          <a:p>
            <a:pPr lvl="1"/>
            <a:r>
              <a:rPr lang="en-US" sz="2400" dirty="0"/>
              <a:t> pulmonary embolism</a:t>
            </a:r>
            <a:endParaRPr lang="en-US" sz="2400" dirty="0"/>
          </a:p>
          <a:p>
            <a:pPr lvl="1"/>
            <a:r>
              <a:rPr lang="en-US" sz="2400" dirty="0"/>
              <a:t>chronic liver disease</a:t>
            </a:r>
            <a:endParaRPr lang="en-US" sz="2400" dirty="0"/>
          </a:p>
          <a:p>
            <a:pPr lvl="1"/>
            <a:r>
              <a:rPr lang="en-US" sz="2400" dirty="0"/>
              <a:t>salicylates that directly stimulate the respiratory </a:t>
            </a:r>
            <a:r>
              <a:rPr lang="en-US" sz="2400" dirty="0" err="1"/>
              <a:t>centre</a:t>
            </a:r>
            <a:r>
              <a:rPr lang="en-US" sz="2400" dirty="0"/>
              <a:t> in the brainstem.</a:t>
            </a:r>
            <a:endParaRPr lang="en-US" sz="2400"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1752600" y="128788"/>
            <a:ext cx="8686800" cy="1517539"/>
          </a:xfrm>
        </p:spPr>
        <p:txBody>
          <a:bodyPr/>
          <a:lstStyle/>
          <a:p>
            <a:pPr>
              <a:defRPr/>
            </a:pPr>
            <a:r>
              <a:rPr lang="en-US"/>
              <a:t>Renin-Angiotensin-Aldosterone Axis</a:t>
            </a:r>
            <a:endParaRPr lang="en-US"/>
          </a:p>
        </p:txBody>
      </p:sp>
      <p:pic>
        <p:nvPicPr>
          <p:cNvPr id="8196" name="Picture 9" descr="renin-angiotensin"/>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752600" y="1447801"/>
            <a:ext cx="8686800" cy="1895475"/>
          </a:xfrm>
          <a:prstGeom prst="rect">
            <a:avLst/>
          </a:prstGeom>
        </p:spPr>
      </p:pic>
      <p:sp>
        <p:nvSpPr>
          <p:cNvPr id="8195" name="Text Box 7"/>
          <p:cNvSpPr txBox="1">
            <a:spLocks noChangeArrowheads="1"/>
          </p:cNvSpPr>
          <p:nvPr/>
        </p:nvSpPr>
        <p:spPr bwMode="auto">
          <a:xfrm>
            <a:off x="1524000" y="3733800"/>
            <a:ext cx="9144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dirty="0"/>
              <a:t>Angiotensin II </a:t>
            </a:r>
            <a:r>
              <a:rPr lang="en-US" dirty="0">
                <a:sym typeface="Wingdings" panose="05000000000000000000" pitchFamily="2" charset="2"/>
              </a:rPr>
              <a:t> 	1. Stimulates production of aldosterone</a:t>
            </a:r>
            <a:endParaRPr lang="en-US" dirty="0">
              <a:sym typeface="Wingdings" panose="05000000000000000000" pitchFamily="2" charset="2"/>
            </a:endParaRPr>
          </a:p>
          <a:p>
            <a:pPr eaLnBrk="1" hangingPunct="1">
              <a:spcBef>
                <a:spcPct val="50000"/>
              </a:spcBef>
            </a:pPr>
            <a:r>
              <a:rPr lang="en-US" dirty="0">
                <a:sym typeface="Wingdings" panose="05000000000000000000" pitchFamily="2" charset="2"/>
              </a:rPr>
              <a:t>		2. Acts directly on arterioles to cause vasoconstriction</a:t>
            </a:r>
            <a:endParaRPr lang="en-US" dirty="0">
              <a:sym typeface="Wingdings" panose="05000000000000000000" pitchFamily="2" charset="2"/>
            </a:endParaRPr>
          </a:p>
          <a:p>
            <a:pPr eaLnBrk="1" hangingPunct="1">
              <a:spcBef>
                <a:spcPct val="50000"/>
              </a:spcBef>
            </a:pPr>
            <a:r>
              <a:rPr lang="en-US" dirty="0">
                <a:sym typeface="Wingdings" panose="05000000000000000000" pitchFamily="2" charset="2"/>
              </a:rPr>
              <a:t>		3. Stimulates Na</a:t>
            </a:r>
            <a:r>
              <a:rPr lang="en-US" baseline="30000" dirty="0">
                <a:sym typeface="Wingdings" panose="05000000000000000000" pitchFamily="2" charset="2"/>
              </a:rPr>
              <a:t>+</a:t>
            </a:r>
            <a:r>
              <a:rPr lang="en-US" dirty="0">
                <a:sym typeface="Wingdings" panose="05000000000000000000" pitchFamily="2" charset="2"/>
              </a:rPr>
              <a:t>/H</a:t>
            </a:r>
            <a:r>
              <a:rPr lang="en-US" baseline="30000" dirty="0">
                <a:sym typeface="Wingdings" panose="05000000000000000000" pitchFamily="2" charset="2"/>
              </a:rPr>
              <a:t>+</a:t>
            </a:r>
            <a:r>
              <a:rPr lang="en-US" dirty="0">
                <a:sym typeface="Wingdings" panose="05000000000000000000" pitchFamily="2" charset="2"/>
              </a:rPr>
              <a:t> exchange in the proximal tubule</a:t>
            </a:r>
            <a:endParaRPr lang="en-US" dirty="0">
              <a:sym typeface="Wingdings" panose="05000000000000000000" pitchFamily="2" charset="2"/>
            </a:endParaRPr>
          </a:p>
          <a:p>
            <a:pPr eaLnBrk="1" hangingPunct="1">
              <a:spcBef>
                <a:spcPct val="50000"/>
              </a:spcBef>
            </a:pPr>
            <a:endParaRPr lang="en-US" dirty="0">
              <a:sym typeface="Wingdings" panose="05000000000000000000" pitchFamily="2" charset="2"/>
            </a:endParaRPr>
          </a:p>
          <a:p>
            <a:pPr eaLnBrk="1" hangingPunct="1">
              <a:spcBef>
                <a:spcPct val="50000"/>
              </a:spcBef>
            </a:pPr>
            <a:r>
              <a:rPr lang="en-US" dirty="0">
                <a:sym typeface="Wingdings" panose="05000000000000000000" pitchFamily="2" charset="2"/>
              </a:rPr>
              <a:t>Aldosterone  	1. Stimulates reabsorption of Na</a:t>
            </a:r>
            <a:r>
              <a:rPr lang="en-US" baseline="30000" dirty="0">
                <a:sym typeface="Wingdings" panose="05000000000000000000" pitchFamily="2" charset="2"/>
              </a:rPr>
              <a:t>+</a:t>
            </a:r>
            <a:r>
              <a:rPr lang="en-US" dirty="0">
                <a:sym typeface="Wingdings" panose="05000000000000000000" pitchFamily="2" charset="2"/>
              </a:rPr>
              <a:t> and excretion of K</a:t>
            </a:r>
            <a:r>
              <a:rPr lang="en-US" baseline="30000" dirty="0">
                <a:sym typeface="Wingdings" panose="05000000000000000000" pitchFamily="2" charset="2"/>
              </a:rPr>
              <a:t>+</a:t>
            </a:r>
            <a:r>
              <a:rPr lang="en-US" dirty="0">
                <a:sym typeface="Wingdings" panose="05000000000000000000" pitchFamily="2" charset="2"/>
              </a:rPr>
              <a:t> in the late distal 			tubule</a:t>
            </a:r>
            <a:endParaRPr lang="en-US" dirty="0">
              <a:sym typeface="Wingdings" panose="05000000000000000000" pitchFamily="2" charset="2"/>
            </a:endParaRPr>
          </a:p>
          <a:p>
            <a:pPr eaLnBrk="1" hangingPunct="1">
              <a:spcBef>
                <a:spcPct val="50000"/>
              </a:spcBef>
            </a:pPr>
            <a:r>
              <a:rPr lang="en-US" dirty="0">
                <a:sym typeface="Wingdings" panose="05000000000000000000" pitchFamily="2" charset="2"/>
              </a:rPr>
              <a:t>		2. Stimulates activity of H</a:t>
            </a:r>
            <a:r>
              <a:rPr lang="en-US" baseline="30000" dirty="0">
                <a:sym typeface="Wingdings" panose="05000000000000000000" pitchFamily="2" charset="2"/>
              </a:rPr>
              <a:t>+</a:t>
            </a:r>
            <a:r>
              <a:rPr lang="en-US" dirty="0">
                <a:sym typeface="Wingdings" panose="05000000000000000000" pitchFamily="2" charset="2"/>
              </a:rPr>
              <a:t> ATPase pumps in the late distal tubule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8229600" cy="1143000"/>
          </a:xfrm>
        </p:spPr>
        <p:txBody>
          <a:bodyPr>
            <a:normAutofit/>
          </a:bodyPr>
          <a:lstStyle/>
          <a:p>
            <a:r>
              <a:rPr lang="en-US" sz="4000" b="1" dirty="0"/>
              <a:t>Respiratory alkalosis</a:t>
            </a:r>
            <a:endParaRPr lang="en-US" sz="4000" b="1" dirty="0"/>
          </a:p>
        </p:txBody>
      </p:sp>
      <p:sp>
        <p:nvSpPr>
          <p:cNvPr id="3" name="Content Placeholder 2"/>
          <p:cNvSpPr>
            <a:spLocks noGrp="1"/>
          </p:cNvSpPr>
          <p:nvPr>
            <p:ph idx="1"/>
          </p:nvPr>
        </p:nvSpPr>
        <p:spPr>
          <a:xfrm>
            <a:off x="914401" y="990601"/>
            <a:ext cx="11020926" cy="4856164"/>
          </a:xfrm>
          <a:prstGeom prst="rect">
            <a:avLst/>
          </a:prstGeom>
        </p:spPr>
        <p:txBody>
          <a:bodyPr>
            <a:noAutofit/>
          </a:bodyPr>
          <a:lstStyle/>
          <a:p>
            <a:r>
              <a:rPr lang="en-US" sz="2800" b="1" u="sng" dirty="0">
                <a:solidFill>
                  <a:srgbClr val="FF0000"/>
                </a:solidFill>
              </a:rPr>
              <a:t>Clinical features: </a:t>
            </a:r>
            <a:endParaRPr lang="en-US" sz="2800" b="1" u="sng" dirty="0">
              <a:solidFill>
                <a:srgbClr val="FF0000"/>
              </a:solidFill>
            </a:endParaRPr>
          </a:p>
          <a:p>
            <a:pPr lvl="1"/>
            <a:r>
              <a:rPr lang="en-US" sz="2400" dirty="0"/>
              <a:t>of underlying cause</a:t>
            </a:r>
            <a:endParaRPr lang="en-US" sz="2400" dirty="0"/>
          </a:p>
          <a:p>
            <a:pPr lvl="1"/>
            <a:r>
              <a:rPr lang="en-US" sz="2400" dirty="0"/>
              <a:t>perioral and digital tingling may occur </a:t>
            </a:r>
            <a:r>
              <a:rPr lang="en-US" sz="2800" dirty="0"/>
              <a:t>(alkalosis promotes the binding of calcium to albumin, resulting in a reduction in </a:t>
            </a:r>
            <a:r>
              <a:rPr lang="en-US" sz="2800" dirty="0" err="1"/>
              <a:t>ionised</a:t>
            </a:r>
            <a:r>
              <a:rPr lang="en-US" sz="2800" dirty="0"/>
              <a:t> calcium concentrations)</a:t>
            </a:r>
            <a:endParaRPr lang="en-US" sz="2800" dirty="0"/>
          </a:p>
          <a:p>
            <a:pPr lvl="1"/>
            <a:r>
              <a:rPr lang="en-US" sz="2400" dirty="0"/>
              <a:t>In severe cases, Trousseau’s sign and </a:t>
            </a:r>
            <a:r>
              <a:rPr lang="en-US" sz="2400" dirty="0" err="1"/>
              <a:t>Chvostek’s</a:t>
            </a:r>
            <a:r>
              <a:rPr lang="en-US" sz="2400" dirty="0"/>
              <a:t> sign, </a:t>
            </a:r>
            <a:r>
              <a:rPr lang="en-US" sz="2400" dirty="0" err="1"/>
              <a:t>tetany</a:t>
            </a:r>
            <a:r>
              <a:rPr lang="en-US" sz="2400" dirty="0"/>
              <a:t> or seizures can occur. </a:t>
            </a:r>
            <a:endParaRPr lang="en-US" sz="2400" dirty="0"/>
          </a:p>
          <a:p>
            <a:r>
              <a:rPr lang="en-US" sz="2800" b="1" u="sng" dirty="0">
                <a:solidFill>
                  <a:srgbClr val="FF0000"/>
                </a:solidFill>
              </a:rPr>
              <a:t>Management:</a:t>
            </a:r>
            <a:r>
              <a:rPr lang="en-US" sz="2800" dirty="0">
                <a:solidFill>
                  <a:srgbClr val="FF0000"/>
                </a:solidFill>
              </a:rPr>
              <a:t> </a:t>
            </a:r>
            <a:endParaRPr lang="en-US" sz="2800" dirty="0">
              <a:solidFill>
                <a:srgbClr val="FF0000"/>
              </a:solidFill>
            </a:endParaRPr>
          </a:p>
          <a:p>
            <a:pPr lvl="1"/>
            <a:r>
              <a:rPr lang="en-US" sz="2400" dirty="0"/>
              <a:t>correction of identifiable causes, </a:t>
            </a:r>
            <a:endParaRPr lang="en-US" sz="2400" dirty="0"/>
          </a:p>
          <a:p>
            <a:pPr lvl="1"/>
            <a:r>
              <a:rPr lang="en-US" sz="2400" dirty="0"/>
              <a:t>reduction of anxiety,</a:t>
            </a:r>
            <a:endParaRPr lang="en-US" sz="2400" dirty="0"/>
          </a:p>
          <a:p>
            <a:pPr lvl="1"/>
            <a:r>
              <a:rPr lang="en-US" sz="2400" dirty="0"/>
              <a:t>rebreathing into a closed bag to allow CO2 levels to rise.</a:t>
            </a:r>
            <a:endParaRPr lang="en-US" sz="2400"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Mixed acid–base disorders</a:t>
            </a:r>
            <a:endParaRPr lang="en-US" sz="4000" b="1" dirty="0"/>
          </a:p>
        </p:txBody>
      </p:sp>
      <p:sp>
        <p:nvSpPr>
          <p:cNvPr id="3" name="Content Placeholder 2"/>
          <p:cNvSpPr>
            <a:spLocks noGrp="1"/>
          </p:cNvSpPr>
          <p:nvPr>
            <p:ph idx="1"/>
          </p:nvPr>
        </p:nvSpPr>
        <p:spPr>
          <a:xfrm>
            <a:off x="1141413" y="2097088"/>
            <a:ext cx="9601200" cy="4525963"/>
          </a:xfrm>
          <a:prstGeom prst="rect">
            <a:avLst/>
          </a:prstGeom>
        </p:spPr>
        <p:txBody>
          <a:bodyPr>
            <a:normAutofit/>
          </a:bodyPr>
          <a:lstStyle/>
          <a:p>
            <a:r>
              <a:rPr lang="en-US" sz="2800" dirty="0"/>
              <a:t>Not uncommon for more than one disturbance of acid–base metabolism to be present at the same time in the same patient: </a:t>
            </a:r>
            <a:endParaRPr lang="en-US" sz="2800" dirty="0"/>
          </a:p>
          <a:p>
            <a:r>
              <a:rPr lang="en-US" sz="2800" dirty="0"/>
              <a:t>for example, a respiratory acidosis due to narcotic overdose with metabolic alkalosis due to vomiting. </a:t>
            </a:r>
            <a:endParaRPr lang="en-US" sz="2800" dirty="0"/>
          </a:p>
          <a:p>
            <a:r>
              <a:rPr lang="en-US" sz="2800" dirty="0"/>
              <a:t>The arterial pH will represent the net effect of all primary and compensatory changes. </a:t>
            </a:r>
            <a:endParaRPr lang="en-US" sz="2800"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209800" y="152400"/>
            <a:ext cx="7772400" cy="1143000"/>
          </a:xfrm>
        </p:spPr>
        <p:txBody>
          <a:bodyPr>
            <a:normAutofit/>
          </a:bodyPr>
          <a:lstStyle/>
          <a:p>
            <a:pPr eaLnBrk="1" hangingPunct="1">
              <a:defRPr/>
            </a:pPr>
            <a:r>
              <a:rPr lang="en-US" sz="4000">
                <a:solidFill>
                  <a:schemeClr val="hlink"/>
                </a:solidFill>
              </a:rPr>
              <a:t>Approach to Acid Base Disorders</a:t>
            </a:r>
            <a:endParaRPr lang="en-US" sz="4000">
              <a:solidFill>
                <a:schemeClr val="hlink"/>
              </a:solidFill>
            </a:endParaRPr>
          </a:p>
        </p:txBody>
      </p:sp>
      <p:sp>
        <p:nvSpPr>
          <p:cNvPr id="150531" name="Rectangle 3"/>
          <p:cNvSpPr>
            <a:spLocks noGrp="1" noChangeArrowheads="1"/>
          </p:cNvSpPr>
          <p:nvPr>
            <p:ph idx="1"/>
          </p:nvPr>
        </p:nvSpPr>
        <p:spPr>
          <a:xfrm>
            <a:off x="2819400" y="1524000"/>
            <a:ext cx="7239000" cy="4114800"/>
          </a:xfrm>
          <a:prstGeom prst="rect">
            <a:avLst/>
          </a:prstGeom>
        </p:spPr>
        <p:txBody>
          <a:bodyPr>
            <a:normAutofit/>
          </a:bodyPr>
          <a:lstStyle/>
          <a:p>
            <a:pPr eaLnBrk="1" hangingPunct="1">
              <a:defRPr/>
            </a:pPr>
            <a:r>
              <a:rPr lang="en-US" sz="2800" dirty="0"/>
              <a:t>History</a:t>
            </a:r>
            <a:endParaRPr lang="en-US" sz="2800" dirty="0"/>
          </a:p>
          <a:p>
            <a:pPr eaLnBrk="1" hangingPunct="1">
              <a:defRPr/>
            </a:pPr>
            <a:r>
              <a:rPr lang="en-US" sz="2800" dirty="0"/>
              <a:t>Examination</a:t>
            </a:r>
            <a:endParaRPr lang="en-US" sz="2800" dirty="0"/>
          </a:p>
          <a:p>
            <a:pPr eaLnBrk="1" hangingPunct="1">
              <a:defRPr/>
            </a:pPr>
            <a:r>
              <a:rPr lang="en-US" sz="2800" dirty="0"/>
              <a:t>Lab Data </a:t>
            </a:r>
            <a:endParaRPr lang="en-US" sz="2800" dirty="0"/>
          </a:p>
          <a:p>
            <a:pPr lvl="1" eaLnBrk="1" hangingPunct="1">
              <a:defRPr/>
            </a:pPr>
            <a:r>
              <a:rPr lang="en-US" sz="2400" dirty="0"/>
              <a:t>Non electrolyte data: Urea, Creatinine, Glucose</a:t>
            </a:r>
            <a:endParaRPr lang="en-US" sz="2400" dirty="0"/>
          </a:p>
          <a:p>
            <a:pPr lvl="1" eaLnBrk="1" hangingPunct="1">
              <a:defRPr/>
            </a:pPr>
            <a:r>
              <a:rPr lang="en-US" sz="2400" dirty="0"/>
              <a:t>Electrolytes data: Na</a:t>
            </a:r>
            <a:r>
              <a:rPr lang="en-US" sz="2400" baseline="30000" dirty="0"/>
              <a:t>+</a:t>
            </a:r>
            <a:r>
              <a:rPr lang="en-US" sz="2400" dirty="0"/>
              <a:t>, K</a:t>
            </a:r>
            <a:r>
              <a:rPr lang="en-US" sz="2400" baseline="30000" dirty="0"/>
              <a:t>+</a:t>
            </a:r>
            <a:r>
              <a:rPr lang="en-US" sz="2400" dirty="0"/>
              <a:t>, </a:t>
            </a:r>
            <a:r>
              <a:rPr lang="en-US" sz="2400" dirty="0" err="1"/>
              <a:t>Cl</a:t>
            </a:r>
            <a:r>
              <a:rPr lang="en-US" sz="2400" baseline="30000" dirty="0"/>
              <a:t>-</a:t>
            </a:r>
            <a:r>
              <a:rPr lang="en-US" sz="2400" dirty="0"/>
              <a:t>, HCO</a:t>
            </a:r>
            <a:r>
              <a:rPr lang="en-US" sz="2400" baseline="30000" dirty="0"/>
              <a:t>-</a:t>
            </a:r>
            <a:r>
              <a:rPr lang="en-US" sz="2400" baseline="-25000" dirty="0"/>
              <a:t>3</a:t>
            </a:r>
            <a:endParaRPr lang="en-US" sz="2400" baseline="-25000" dirty="0"/>
          </a:p>
          <a:p>
            <a:pPr eaLnBrk="1" hangingPunct="1">
              <a:defRPr/>
            </a:pPr>
            <a:r>
              <a:rPr lang="en-US" sz="2800" dirty="0"/>
              <a:t>ABGs</a:t>
            </a:r>
            <a:endParaRPr lang="en-US" sz="2800" dirty="0"/>
          </a:p>
          <a:p>
            <a:pPr eaLnBrk="1" hangingPunct="1">
              <a:defRPr/>
            </a:pPr>
            <a:r>
              <a:rPr lang="en-US" sz="2800" dirty="0"/>
              <a:t>Anion Gap</a:t>
            </a:r>
            <a:endParaRPr lang="en-US" sz="2800" dirty="0"/>
          </a:p>
          <a:p>
            <a:pPr eaLnBrk="1" hangingPunct="1">
              <a:defRPr/>
            </a:pPr>
            <a:r>
              <a:rPr lang="en-US" sz="2800" dirty="0" err="1"/>
              <a:t>Osmolal</a:t>
            </a:r>
            <a:r>
              <a:rPr lang="en-US" sz="2800" dirty="0"/>
              <a:t> Gap</a:t>
            </a:r>
            <a:endParaRPr lang="en-US" sz="2800"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Acid Base disorders: </a:t>
            </a:r>
            <a:r>
              <a:rPr lang="en-US" sz="2800" dirty="0"/>
              <a:t>ABG interpretation</a:t>
            </a:r>
            <a:endParaRPr lang="en-US" dirty="0"/>
          </a:p>
        </p:txBody>
      </p:sp>
      <p:sp>
        <p:nvSpPr>
          <p:cNvPr id="3" name="Content Placeholder 2"/>
          <p:cNvSpPr>
            <a:spLocks noGrp="1"/>
          </p:cNvSpPr>
          <p:nvPr>
            <p:ph idx="1"/>
          </p:nvPr>
        </p:nvSpPr>
        <p:spPr>
          <a:xfrm>
            <a:off x="1981200" y="1600201"/>
            <a:ext cx="8229600" cy="4525963"/>
          </a:xfrm>
          <a:prstGeom prst="rect">
            <a:avLst/>
          </a:prstGeom>
        </p:spPr>
        <p:txBody>
          <a:bodyPr/>
          <a:lstStyle/>
          <a:p>
            <a:pPr marL="0" indent="0">
              <a:buNone/>
              <a:defRPr/>
            </a:pPr>
            <a:r>
              <a:rPr lang="en-US" sz="5400" dirty="0"/>
              <a:t>     </a:t>
            </a:r>
            <a:endParaRPr lang="en-US" sz="5400" dirty="0"/>
          </a:p>
          <a:p>
            <a:pPr marL="0" indent="0">
              <a:buNone/>
              <a:defRPr/>
            </a:pPr>
            <a:r>
              <a:rPr lang="en-US" sz="5400" dirty="0"/>
              <a:t>     FIVE STEP APPROACH</a:t>
            </a:r>
            <a:endParaRPr lang="en-US" sz="5400"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6" y="0"/>
            <a:ext cx="8534400" cy="1447800"/>
          </a:xfrm>
        </p:spPr>
        <p:txBody>
          <a:bodyPr>
            <a:normAutofit fontScale="90000"/>
          </a:bodyPr>
          <a:lstStyle/>
          <a:p>
            <a:pPr eaLnBrk="1" hangingPunct="1">
              <a:defRPr/>
            </a:pPr>
            <a:br>
              <a:rPr lang="en-US" sz="2800" dirty="0"/>
            </a:br>
            <a:br>
              <a:rPr lang="en-US" sz="2800" dirty="0"/>
            </a:br>
            <a:r>
              <a:rPr lang="en-US" dirty="0"/>
              <a:t>Acid Base disorders: </a:t>
            </a:r>
            <a:r>
              <a:rPr lang="en-US" sz="2000" dirty="0"/>
              <a:t>ABG interpretation</a:t>
            </a:r>
            <a:br>
              <a:rPr lang="en-US" dirty="0"/>
            </a:br>
            <a:br>
              <a:rPr lang="en-US" sz="2800" dirty="0"/>
            </a:br>
            <a:br>
              <a:rPr lang="en-US" sz="2800" dirty="0"/>
            </a:br>
            <a:r>
              <a:rPr lang="en-US" sz="2800" dirty="0"/>
              <a:t> </a:t>
            </a:r>
            <a:endParaRPr lang="en-US" sz="2800" dirty="0"/>
          </a:p>
        </p:txBody>
      </p:sp>
      <p:sp>
        <p:nvSpPr>
          <p:cNvPr id="3" name="Content Placeholder 2"/>
          <p:cNvSpPr>
            <a:spLocks noGrp="1"/>
          </p:cNvSpPr>
          <p:nvPr>
            <p:ph idx="1"/>
          </p:nvPr>
        </p:nvSpPr>
        <p:spPr>
          <a:xfrm>
            <a:off x="1395663" y="990601"/>
            <a:ext cx="9721516" cy="5650831"/>
          </a:xfrm>
          <a:prstGeom prst="rect">
            <a:avLst/>
          </a:prstGeom>
        </p:spPr>
        <p:txBody>
          <a:bodyPr>
            <a:normAutofit fontScale="47500" lnSpcReduction="20000"/>
          </a:bodyPr>
          <a:lstStyle/>
          <a:p>
            <a:pPr marL="0" indent="0">
              <a:buNone/>
              <a:defRPr/>
            </a:pPr>
            <a:r>
              <a:rPr lang="en-US" sz="6200" b="1" dirty="0">
                <a:solidFill>
                  <a:srgbClr val="FF0000"/>
                </a:solidFill>
              </a:rPr>
              <a:t>Step 1</a:t>
            </a:r>
            <a:r>
              <a:rPr lang="en-US" sz="6200" dirty="0">
                <a:solidFill>
                  <a:srgbClr val="FF0000"/>
                </a:solidFill>
              </a:rPr>
              <a:t> </a:t>
            </a:r>
            <a:r>
              <a:rPr lang="en-US" sz="6200" dirty="0"/>
              <a:t>– Look for clues in History and Physical</a:t>
            </a:r>
            <a:br>
              <a:rPr lang="en-US" sz="6200" dirty="0"/>
            </a:br>
            <a:endParaRPr lang="en-US" sz="6200" b="1" dirty="0">
              <a:solidFill>
                <a:schemeClr val="folHlink"/>
              </a:solidFill>
            </a:endParaRPr>
          </a:p>
          <a:p>
            <a:pPr eaLnBrk="1" hangingPunct="1">
              <a:defRPr/>
            </a:pPr>
            <a:r>
              <a:rPr lang="en-US" sz="6200" b="1" dirty="0">
                <a:solidFill>
                  <a:schemeClr val="folHlink"/>
                </a:solidFill>
              </a:rPr>
              <a:t>Clinical state</a:t>
            </a:r>
            <a:r>
              <a:rPr lang="en-US" sz="6200" dirty="0">
                <a:solidFill>
                  <a:schemeClr val="folHlink"/>
                </a:solidFill>
              </a:rPr>
              <a:t> 		             </a:t>
            </a:r>
            <a:r>
              <a:rPr lang="en-US" sz="6200" b="1" dirty="0">
                <a:solidFill>
                  <a:schemeClr val="folHlink"/>
                </a:solidFill>
              </a:rPr>
              <a:t>Acid-base disorder</a:t>
            </a:r>
            <a:r>
              <a:rPr lang="en-US" sz="6200" dirty="0">
                <a:solidFill>
                  <a:schemeClr val="hlink"/>
                </a:solidFill>
              </a:rPr>
              <a:t> </a:t>
            </a:r>
            <a:endParaRPr lang="en-US" sz="6200" dirty="0">
              <a:solidFill>
                <a:schemeClr val="hlink"/>
              </a:solidFill>
            </a:endParaRPr>
          </a:p>
          <a:p>
            <a:pPr eaLnBrk="1" hangingPunct="1">
              <a:defRPr/>
            </a:pPr>
            <a:r>
              <a:rPr lang="en-US" sz="6200" dirty="0"/>
              <a:t>Pulmonary embolus 	             Respiratory alkalosis </a:t>
            </a:r>
            <a:endParaRPr lang="en-US" sz="6200" dirty="0"/>
          </a:p>
          <a:p>
            <a:pPr eaLnBrk="1" hangingPunct="1">
              <a:defRPr/>
            </a:pPr>
            <a:r>
              <a:rPr lang="en-US" sz="6200" dirty="0"/>
              <a:t>Hypotension 	              	Metabolic acidosis </a:t>
            </a:r>
            <a:endParaRPr lang="en-US" sz="6200" dirty="0"/>
          </a:p>
          <a:p>
            <a:pPr eaLnBrk="1" hangingPunct="1">
              <a:defRPr/>
            </a:pPr>
            <a:r>
              <a:rPr lang="en-US" sz="6200" dirty="0"/>
              <a:t>Vomiting 		             Metabolic alkalosis </a:t>
            </a:r>
            <a:endParaRPr lang="en-US" sz="6200" dirty="0"/>
          </a:p>
          <a:p>
            <a:pPr eaLnBrk="1" hangingPunct="1">
              <a:defRPr/>
            </a:pPr>
            <a:r>
              <a:rPr lang="en-US" sz="6200" dirty="0"/>
              <a:t>Severe diarrhea 	             Metabolic acidosis</a:t>
            </a:r>
            <a:endParaRPr lang="en-US" sz="6200" dirty="0"/>
          </a:p>
          <a:p>
            <a:pPr eaLnBrk="1" hangingPunct="1">
              <a:defRPr/>
            </a:pPr>
            <a:r>
              <a:rPr lang="en-US" sz="6200" dirty="0"/>
              <a:t>Cirrhosis 		             Respiratory alkalosis  </a:t>
            </a:r>
            <a:endParaRPr lang="en-US" sz="6200" dirty="0"/>
          </a:p>
          <a:p>
            <a:pPr eaLnBrk="1" hangingPunct="1">
              <a:defRPr/>
            </a:pPr>
            <a:r>
              <a:rPr lang="en-US" sz="6200" dirty="0"/>
              <a:t>Renal failure      		Metabolic acidosis </a:t>
            </a:r>
            <a:endParaRPr lang="en-US" sz="6200" dirty="0"/>
          </a:p>
          <a:p>
            <a:pPr eaLnBrk="1" hangingPunct="1">
              <a:defRPr/>
            </a:pPr>
            <a:r>
              <a:rPr lang="en-US" sz="6200" dirty="0"/>
              <a:t>Sepsis 		              Respiratory alkalosis, 					                                        Metabolic acidosis </a:t>
            </a:r>
            <a:endParaRPr lang="en-US" sz="6200" dirty="0"/>
          </a:p>
          <a:p>
            <a:pPr eaLnBrk="1" hangingPunct="1">
              <a:defRPr/>
            </a:pPr>
            <a:r>
              <a:rPr lang="en-US" sz="6200" dirty="0"/>
              <a:t>Pregnancy 		              Respiratory alkalosis </a:t>
            </a:r>
            <a:endParaRPr lang="en-US" sz="6200" dirty="0"/>
          </a:p>
          <a:p>
            <a:pPr eaLnBrk="1" hangingPunct="1">
              <a:defRPr/>
            </a:pPr>
            <a:endParaRPr lang="en-US" sz="2400" dirty="0"/>
          </a:p>
          <a:p>
            <a:pPr>
              <a:defRPr/>
            </a:pPr>
            <a:endParaRPr lang="en-US" sz="2400"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Acid Base disorders: </a:t>
            </a:r>
            <a:r>
              <a:rPr lang="en-US" sz="2800" dirty="0"/>
              <a:t>ABG interpretation</a:t>
            </a:r>
            <a:br>
              <a:rPr lang="en-US" dirty="0">
                <a:solidFill>
                  <a:schemeClr val="tx1"/>
                </a:solidFill>
              </a:rPr>
            </a:br>
            <a:endParaRPr lang="en-US" dirty="0"/>
          </a:p>
        </p:txBody>
      </p:sp>
      <p:sp>
        <p:nvSpPr>
          <p:cNvPr id="3" name="Content Placeholder 2"/>
          <p:cNvSpPr>
            <a:spLocks noGrp="1"/>
          </p:cNvSpPr>
          <p:nvPr>
            <p:ph idx="1"/>
          </p:nvPr>
        </p:nvSpPr>
        <p:spPr>
          <a:xfrm>
            <a:off x="1267326" y="1600201"/>
            <a:ext cx="8943474" cy="4525963"/>
          </a:xfrm>
          <a:prstGeom prst="rect">
            <a:avLst/>
          </a:prstGeom>
        </p:spPr>
        <p:txBody>
          <a:bodyPr/>
          <a:lstStyle/>
          <a:p>
            <a:pPr eaLnBrk="1" hangingPunct="1">
              <a:defRPr/>
            </a:pPr>
            <a:r>
              <a:rPr lang="en-US" sz="2800" b="1" dirty="0">
                <a:solidFill>
                  <a:srgbClr val="FF0000"/>
                </a:solidFill>
              </a:rPr>
              <a:t>Step 2 </a:t>
            </a:r>
            <a:r>
              <a:rPr lang="en-US" sz="2800" dirty="0"/>
              <a:t>– Look at the Arterial Blood Gas – pH		</a:t>
            </a:r>
            <a:endParaRPr lang="en-US" sz="2800" dirty="0"/>
          </a:p>
          <a:p>
            <a:pPr marL="0" indent="0" eaLnBrk="1" hangingPunct="1">
              <a:buNone/>
              <a:defRPr/>
            </a:pPr>
            <a:r>
              <a:rPr lang="en-US" sz="2800" dirty="0"/>
              <a:t>                   pH &lt; 7.4   Acidosis</a:t>
            </a:r>
            <a:endParaRPr lang="en-US" sz="2800" dirty="0"/>
          </a:p>
          <a:p>
            <a:pPr eaLnBrk="1" hangingPunct="1">
              <a:buFont typeface="Wingdings" panose="05000000000000000000" pitchFamily="2" charset="2"/>
              <a:buNone/>
              <a:defRPr/>
            </a:pPr>
            <a:r>
              <a:rPr lang="en-US" sz="2800" dirty="0"/>
              <a:t>			pH  &gt;7.4   Alkalosis</a:t>
            </a:r>
            <a:endParaRPr lang="en-US" sz="2800" dirty="0"/>
          </a:p>
          <a:p>
            <a:pPr eaLnBrk="1" hangingPunct="1">
              <a:buFont typeface="Wingdings" panose="05000000000000000000" pitchFamily="2" charset="2"/>
              <a:buNone/>
              <a:defRPr/>
            </a:pPr>
            <a:endParaRPr lang="en-US" sz="2800" dirty="0"/>
          </a:p>
          <a:p>
            <a:pPr eaLnBrk="1" hangingPunct="1">
              <a:defRPr/>
            </a:pPr>
            <a:r>
              <a:rPr lang="en-US" sz="2800" b="1" dirty="0">
                <a:solidFill>
                  <a:srgbClr val="FF0000"/>
                </a:solidFill>
              </a:rPr>
              <a:t>Step 3</a:t>
            </a:r>
            <a:r>
              <a:rPr lang="en-US" sz="2800" dirty="0">
                <a:solidFill>
                  <a:srgbClr val="FF0000"/>
                </a:solidFill>
              </a:rPr>
              <a:t> </a:t>
            </a:r>
            <a:r>
              <a:rPr lang="en-US" sz="2800" dirty="0"/>
              <a:t>– Look at the Chart</a:t>
            </a:r>
            <a:endParaRPr lang="en-US" sz="2800" dirty="0"/>
          </a:p>
          <a:p>
            <a:pPr marL="0" indent="0">
              <a:buNone/>
              <a:defRPr/>
            </a:pPr>
            <a:endParaRPr lang="en-US"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5"/>
          <p:cNvSpPr txBox="1">
            <a:spLocks noChangeArrowheads="1"/>
          </p:cNvSpPr>
          <p:nvPr/>
        </p:nvSpPr>
        <p:spPr bwMode="auto">
          <a:xfrm>
            <a:off x="2209800" y="2057401"/>
            <a:ext cx="1544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t>pH &lt;7.40</a:t>
            </a:r>
            <a:endParaRPr lang="en-US" altLang="en-US" sz="2800"/>
          </a:p>
        </p:txBody>
      </p:sp>
      <p:sp>
        <p:nvSpPr>
          <p:cNvPr id="41987" name="Line 7"/>
          <p:cNvSpPr>
            <a:spLocks noChangeShapeType="1"/>
          </p:cNvSpPr>
          <p:nvPr/>
        </p:nvSpPr>
        <p:spPr bwMode="auto">
          <a:xfrm flipV="1">
            <a:off x="3733800" y="1828800"/>
            <a:ext cx="381000" cy="38100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88" name="Line 8"/>
          <p:cNvSpPr>
            <a:spLocks noChangeShapeType="1"/>
          </p:cNvSpPr>
          <p:nvPr/>
        </p:nvSpPr>
        <p:spPr bwMode="auto">
          <a:xfrm>
            <a:off x="3733800" y="2514600"/>
            <a:ext cx="381000" cy="38100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89" name="Text Box 9"/>
          <p:cNvSpPr txBox="1">
            <a:spLocks noChangeArrowheads="1"/>
          </p:cNvSpPr>
          <p:nvPr/>
        </p:nvSpPr>
        <p:spPr bwMode="auto">
          <a:xfrm>
            <a:off x="4175126" y="1590676"/>
            <a:ext cx="1622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solidFill>
                  <a:srgbClr val="FF3300"/>
                </a:solidFill>
              </a:rPr>
              <a:t>Metabolic</a:t>
            </a:r>
            <a:endParaRPr lang="en-US" altLang="en-US" sz="2800">
              <a:solidFill>
                <a:srgbClr val="FF3300"/>
              </a:solidFill>
            </a:endParaRPr>
          </a:p>
        </p:txBody>
      </p:sp>
      <p:sp>
        <p:nvSpPr>
          <p:cNvPr id="41990" name="Text Box 10"/>
          <p:cNvSpPr txBox="1">
            <a:spLocks noChangeArrowheads="1"/>
          </p:cNvSpPr>
          <p:nvPr/>
        </p:nvSpPr>
        <p:spPr bwMode="auto">
          <a:xfrm>
            <a:off x="4175125" y="2657476"/>
            <a:ext cx="1841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solidFill>
                  <a:schemeClr val="hlink"/>
                </a:solidFill>
              </a:rPr>
              <a:t>Respiratory</a:t>
            </a:r>
            <a:endParaRPr lang="en-US" altLang="en-US" sz="2800">
              <a:solidFill>
                <a:schemeClr val="hlink"/>
              </a:solidFill>
            </a:endParaRPr>
          </a:p>
        </p:txBody>
      </p:sp>
      <p:sp>
        <p:nvSpPr>
          <p:cNvPr id="41991" name="Text Box 11"/>
          <p:cNvSpPr txBox="1">
            <a:spLocks noChangeArrowheads="1"/>
          </p:cNvSpPr>
          <p:nvPr/>
        </p:nvSpPr>
        <p:spPr bwMode="auto">
          <a:xfrm>
            <a:off x="6765925" y="676276"/>
            <a:ext cx="1112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t>HCO3</a:t>
            </a:r>
            <a:endParaRPr lang="en-US" altLang="en-US" sz="2800"/>
          </a:p>
        </p:txBody>
      </p:sp>
      <p:sp>
        <p:nvSpPr>
          <p:cNvPr id="41992" name="Text Box 12"/>
          <p:cNvSpPr txBox="1">
            <a:spLocks noChangeArrowheads="1"/>
          </p:cNvSpPr>
          <p:nvPr/>
        </p:nvSpPr>
        <p:spPr bwMode="auto">
          <a:xfrm>
            <a:off x="8823325" y="676276"/>
            <a:ext cx="1054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t>PCO2</a:t>
            </a:r>
            <a:endParaRPr lang="en-US" altLang="en-US" sz="2800"/>
          </a:p>
        </p:txBody>
      </p:sp>
      <p:sp>
        <p:nvSpPr>
          <p:cNvPr id="41993" name="Line 13"/>
          <p:cNvSpPr>
            <a:spLocks noChangeShapeType="1"/>
          </p:cNvSpPr>
          <p:nvPr/>
        </p:nvSpPr>
        <p:spPr bwMode="auto">
          <a:xfrm>
            <a:off x="7162800" y="1600200"/>
            <a:ext cx="0" cy="685800"/>
          </a:xfrm>
          <a:prstGeom prst="line">
            <a:avLst/>
          </a:prstGeom>
          <a:noFill/>
          <a:ln w="57150">
            <a:solidFill>
              <a:srgbClr val="FF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4" name="Line 14"/>
          <p:cNvSpPr>
            <a:spLocks noChangeShapeType="1"/>
          </p:cNvSpPr>
          <p:nvPr/>
        </p:nvSpPr>
        <p:spPr bwMode="auto">
          <a:xfrm>
            <a:off x="9144000" y="1600200"/>
            <a:ext cx="0" cy="533400"/>
          </a:xfrm>
          <a:prstGeom prst="line">
            <a:avLst/>
          </a:prstGeom>
          <a:noFill/>
          <a:ln w="57150">
            <a:solidFill>
              <a:srgbClr val="99FF33"/>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5" name="Line 15"/>
          <p:cNvSpPr>
            <a:spLocks noChangeShapeType="1"/>
          </p:cNvSpPr>
          <p:nvPr/>
        </p:nvSpPr>
        <p:spPr bwMode="auto">
          <a:xfrm flipV="1">
            <a:off x="7086600" y="2743200"/>
            <a:ext cx="0" cy="457200"/>
          </a:xfrm>
          <a:prstGeom prst="line">
            <a:avLst/>
          </a:prstGeom>
          <a:noFill/>
          <a:ln w="57150">
            <a:solidFill>
              <a:srgbClr val="99FF33"/>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6" name="Line 16"/>
          <p:cNvSpPr>
            <a:spLocks noChangeShapeType="1"/>
          </p:cNvSpPr>
          <p:nvPr/>
        </p:nvSpPr>
        <p:spPr bwMode="auto">
          <a:xfrm flipV="1">
            <a:off x="9144000" y="2743200"/>
            <a:ext cx="0" cy="533400"/>
          </a:xfrm>
          <a:prstGeom prst="line">
            <a:avLst/>
          </a:prstGeom>
          <a:noFill/>
          <a:ln w="57150">
            <a:solidFill>
              <a:srgbClr val="FF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7" name="Text Box 17"/>
          <p:cNvSpPr txBox="1">
            <a:spLocks noChangeArrowheads="1"/>
          </p:cNvSpPr>
          <p:nvPr/>
        </p:nvSpPr>
        <p:spPr bwMode="auto">
          <a:xfrm>
            <a:off x="2133600" y="4648201"/>
            <a:ext cx="1633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t>pH &gt; 7.40</a:t>
            </a:r>
            <a:endParaRPr lang="en-US" altLang="en-US" sz="2800"/>
          </a:p>
        </p:txBody>
      </p:sp>
      <p:sp>
        <p:nvSpPr>
          <p:cNvPr id="41998" name="Line 18"/>
          <p:cNvSpPr>
            <a:spLocks noChangeShapeType="1"/>
          </p:cNvSpPr>
          <p:nvPr/>
        </p:nvSpPr>
        <p:spPr bwMode="auto">
          <a:xfrm flipV="1">
            <a:off x="3733800" y="4419600"/>
            <a:ext cx="304800" cy="38100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9" name="Text Box 19"/>
          <p:cNvSpPr txBox="1">
            <a:spLocks noChangeArrowheads="1"/>
          </p:cNvSpPr>
          <p:nvPr/>
        </p:nvSpPr>
        <p:spPr bwMode="auto">
          <a:xfrm>
            <a:off x="4098926" y="4105276"/>
            <a:ext cx="1622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solidFill>
                  <a:srgbClr val="FF3300"/>
                </a:solidFill>
              </a:rPr>
              <a:t>Metabolic</a:t>
            </a:r>
            <a:endParaRPr lang="en-US" altLang="en-US" sz="2800">
              <a:solidFill>
                <a:srgbClr val="FF3300"/>
              </a:solidFill>
            </a:endParaRPr>
          </a:p>
        </p:txBody>
      </p:sp>
      <p:sp>
        <p:nvSpPr>
          <p:cNvPr id="42000" name="Line 20"/>
          <p:cNvSpPr>
            <a:spLocks noChangeShapeType="1"/>
          </p:cNvSpPr>
          <p:nvPr/>
        </p:nvSpPr>
        <p:spPr bwMode="auto">
          <a:xfrm>
            <a:off x="3733800" y="5105400"/>
            <a:ext cx="381000" cy="38100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1" name="Text Box 21"/>
          <p:cNvSpPr txBox="1">
            <a:spLocks noChangeArrowheads="1"/>
          </p:cNvSpPr>
          <p:nvPr/>
        </p:nvSpPr>
        <p:spPr bwMode="auto">
          <a:xfrm>
            <a:off x="4175125" y="5172075"/>
            <a:ext cx="18415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solidFill>
                  <a:schemeClr val="hlink"/>
                </a:solidFill>
              </a:rPr>
              <a:t>Respiratory</a:t>
            </a:r>
            <a:endParaRPr lang="en-US" altLang="en-US" sz="2800">
              <a:solidFill>
                <a:schemeClr val="hlink"/>
              </a:solidFill>
            </a:endParaRPr>
          </a:p>
          <a:p>
            <a:pPr eaLnBrk="1" hangingPunct="1"/>
            <a:endParaRPr lang="en-US" altLang="en-US" sz="2800"/>
          </a:p>
        </p:txBody>
      </p:sp>
      <p:sp>
        <p:nvSpPr>
          <p:cNvPr id="42002" name="Line 22"/>
          <p:cNvSpPr>
            <a:spLocks noChangeShapeType="1"/>
          </p:cNvSpPr>
          <p:nvPr/>
        </p:nvSpPr>
        <p:spPr bwMode="auto">
          <a:xfrm flipV="1">
            <a:off x="7086600" y="4114800"/>
            <a:ext cx="0" cy="609600"/>
          </a:xfrm>
          <a:prstGeom prst="line">
            <a:avLst/>
          </a:prstGeom>
          <a:noFill/>
          <a:ln w="57150">
            <a:solidFill>
              <a:srgbClr val="FF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3" name="Line 23"/>
          <p:cNvSpPr>
            <a:spLocks noChangeShapeType="1"/>
          </p:cNvSpPr>
          <p:nvPr/>
        </p:nvSpPr>
        <p:spPr bwMode="auto">
          <a:xfrm flipV="1">
            <a:off x="9144000" y="4114800"/>
            <a:ext cx="0" cy="609600"/>
          </a:xfrm>
          <a:prstGeom prst="line">
            <a:avLst/>
          </a:prstGeom>
          <a:noFill/>
          <a:ln w="57150">
            <a:solidFill>
              <a:srgbClr val="99FF33"/>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4" name="Line 24"/>
          <p:cNvSpPr>
            <a:spLocks noChangeShapeType="1"/>
          </p:cNvSpPr>
          <p:nvPr/>
        </p:nvSpPr>
        <p:spPr bwMode="auto">
          <a:xfrm>
            <a:off x="7086600" y="5257800"/>
            <a:ext cx="0" cy="609600"/>
          </a:xfrm>
          <a:prstGeom prst="line">
            <a:avLst/>
          </a:prstGeom>
          <a:noFill/>
          <a:ln w="57150">
            <a:solidFill>
              <a:srgbClr val="99FF33"/>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5" name="Line 25"/>
          <p:cNvSpPr>
            <a:spLocks noChangeShapeType="1"/>
          </p:cNvSpPr>
          <p:nvPr/>
        </p:nvSpPr>
        <p:spPr bwMode="auto">
          <a:xfrm>
            <a:off x="9067800" y="5181600"/>
            <a:ext cx="0" cy="609600"/>
          </a:xfrm>
          <a:prstGeom prst="line">
            <a:avLst/>
          </a:prstGeom>
          <a:noFill/>
          <a:ln w="57150">
            <a:solidFill>
              <a:srgbClr val="FF3300"/>
            </a:solidFill>
            <a:rou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2" name="Picture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normAutofit/>
          </a:bodyPr>
          <a:lstStyle/>
          <a:p>
            <a:pPr eaLnBrk="1" hangingPunct="1">
              <a:defRPr/>
            </a:pPr>
            <a:r>
              <a:rPr lang="en-US" dirty="0"/>
              <a:t>Acid Base disorders: </a:t>
            </a:r>
            <a:r>
              <a:rPr lang="en-US" sz="2800" dirty="0"/>
              <a:t>ABG interpretation</a:t>
            </a:r>
            <a:br>
              <a:rPr lang="en-US" dirty="0">
                <a:solidFill>
                  <a:schemeClr val="tx1"/>
                </a:solidFill>
              </a:rPr>
            </a:br>
            <a:endParaRPr lang="en-US" dirty="0"/>
          </a:p>
        </p:txBody>
      </p:sp>
      <p:sp>
        <p:nvSpPr>
          <p:cNvPr id="51203" name="Rectangle 3"/>
          <p:cNvSpPr>
            <a:spLocks noGrp="1" noChangeArrowheads="1"/>
          </p:cNvSpPr>
          <p:nvPr>
            <p:ph idx="1"/>
          </p:nvPr>
        </p:nvSpPr>
        <p:spPr>
          <a:xfrm>
            <a:off x="1981199" y="1798638"/>
            <a:ext cx="9440779" cy="4525963"/>
          </a:xfrm>
          <a:prstGeom prst="rect">
            <a:avLst/>
          </a:prstGeom>
        </p:spPr>
        <p:txBody>
          <a:bodyPr/>
          <a:lstStyle/>
          <a:p>
            <a:pPr eaLnBrk="1" hangingPunct="1">
              <a:defRPr/>
            </a:pPr>
            <a:r>
              <a:rPr lang="en-US" sz="2800" dirty="0">
                <a:solidFill>
                  <a:srgbClr val="FF0000"/>
                </a:solidFill>
                <a:latin typeface="Times New Roman" panose="02020603050405020304" pitchFamily="18" charset="0"/>
              </a:rPr>
              <a:t>Step 4 </a:t>
            </a:r>
            <a:r>
              <a:rPr lang="en-US" sz="2800" dirty="0">
                <a:latin typeface="Times New Roman" panose="02020603050405020304" pitchFamily="18" charset="0"/>
              </a:rPr>
              <a:t>- Calculate Anion Gap if metabolic acidosis. HAGMA? NAGMA?</a:t>
            </a:r>
            <a:endParaRPr lang="en-US" sz="2800" dirty="0">
              <a:latin typeface="Times New Roman" panose="02020603050405020304" pitchFamily="18" charset="0"/>
            </a:endParaRPr>
          </a:p>
          <a:p>
            <a:pPr eaLnBrk="1" hangingPunct="1">
              <a:defRPr/>
            </a:pPr>
            <a:endParaRPr lang="en-US" sz="2800" dirty="0">
              <a:latin typeface="Times New Roman" panose="02020603050405020304" pitchFamily="18" charset="0"/>
            </a:endParaRPr>
          </a:p>
          <a:p>
            <a:pPr eaLnBrk="1" hangingPunct="1">
              <a:defRPr/>
            </a:pPr>
            <a:r>
              <a:rPr lang="en-US" sz="2800" dirty="0">
                <a:solidFill>
                  <a:srgbClr val="FF0000"/>
                </a:solidFill>
                <a:latin typeface="Times New Roman" panose="02020603050405020304" pitchFamily="18" charset="0"/>
              </a:rPr>
              <a:t>Step 5 </a:t>
            </a:r>
            <a:r>
              <a:rPr lang="en-US" sz="2800" dirty="0">
                <a:latin typeface="Times New Roman" panose="02020603050405020304" pitchFamily="18" charset="0"/>
              </a:rPr>
              <a:t>-  check compensation or additional disorder</a:t>
            </a:r>
            <a:endParaRPr lang="en-US" sz="2800" dirty="0">
              <a:latin typeface="Times New Roman" panose="02020603050405020304" pitchFamily="18" charset="0"/>
            </a:endParaRPr>
          </a:p>
          <a:p>
            <a:pPr lvl="2" eaLnBrk="1" hangingPunct="1">
              <a:lnSpc>
                <a:spcPct val="90000"/>
              </a:lnSpc>
              <a:defRPr/>
            </a:pPr>
            <a:r>
              <a:rPr lang="en-US" sz="2000" dirty="0">
                <a:solidFill>
                  <a:schemeClr val="accent1"/>
                </a:solidFill>
              </a:rPr>
              <a:t>Metabolic Acidosis</a:t>
            </a:r>
            <a:endParaRPr lang="en-US" sz="2000" dirty="0">
              <a:solidFill>
                <a:schemeClr val="accent1"/>
              </a:solidFill>
            </a:endParaRPr>
          </a:p>
          <a:p>
            <a:pPr lvl="1" eaLnBrk="1" hangingPunct="1">
              <a:lnSpc>
                <a:spcPct val="90000"/>
              </a:lnSpc>
              <a:buNone/>
              <a:defRPr/>
            </a:pPr>
            <a:r>
              <a:rPr lang="en-US" sz="2400" dirty="0"/>
              <a:t>	</a:t>
            </a:r>
            <a:r>
              <a:rPr lang="en-US" sz="2400" dirty="0">
                <a:effectLst>
                  <a:outerShdw blurRad="38100" dist="38100" dir="2700000" algn="tl">
                    <a:srgbClr val="000000">
                      <a:alpha val="43137"/>
                    </a:srgbClr>
                  </a:outerShdw>
                </a:effectLst>
              </a:rPr>
              <a:t>For each 1mEq decrease in HCO</a:t>
            </a:r>
            <a:r>
              <a:rPr lang="en-US" sz="2400" baseline="-25000" dirty="0">
                <a:effectLst>
                  <a:outerShdw blurRad="38100" dist="38100" dir="2700000" algn="tl">
                    <a:srgbClr val="000000">
                      <a:alpha val="43137"/>
                    </a:srgbClr>
                  </a:outerShdw>
                </a:effectLst>
              </a:rPr>
              <a:t>3</a:t>
            </a:r>
            <a:r>
              <a:rPr lang="en-US" sz="2400" dirty="0">
                <a:effectLst>
                  <a:outerShdw blurRad="38100" dist="38100" dir="2700000" algn="tl">
                    <a:srgbClr val="000000">
                      <a:alpha val="43137"/>
                    </a:srgbClr>
                  </a:outerShdw>
                </a:effectLst>
              </a:rPr>
              <a:t>, </a:t>
            </a:r>
            <a:endParaRPr lang="en-US" sz="2400" dirty="0">
              <a:effectLst>
                <a:outerShdw blurRad="38100" dist="38100" dir="2700000" algn="tl">
                  <a:srgbClr val="000000">
                    <a:alpha val="43137"/>
                  </a:srgbClr>
                </a:outerShdw>
              </a:effectLst>
            </a:endParaRPr>
          </a:p>
          <a:p>
            <a:pPr lvl="1" eaLnBrk="1" hangingPunct="1">
              <a:lnSpc>
                <a:spcPct val="90000"/>
              </a:lnSpc>
              <a:buNone/>
              <a:defRPr/>
            </a:pPr>
            <a:r>
              <a:rPr lang="en-US" sz="2400" dirty="0">
                <a:effectLst>
                  <a:outerShdw blurRad="38100" dist="38100" dir="2700000" algn="tl">
                    <a:srgbClr val="000000">
                      <a:alpha val="43137"/>
                    </a:srgbClr>
                  </a:outerShdw>
                </a:effectLst>
              </a:rPr>
              <a:t>    pCO</a:t>
            </a:r>
            <a:r>
              <a:rPr lang="en-US" sz="2400" baseline="-25000" dirty="0">
                <a:effectLst>
                  <a:outerShdw blurRad="38100" dist="38100" dir="2700000" algn="tl">
                    <a:srgbClr val="000000">
                      <a:alpha val="43137"/>
                    </a:srgbClr>
                  </a:outerShdw>
                </a:effectLst>
              </a:rPr>
              <a:t>2</a:t>
            </a:r>
            <a:r>
              <a:rPr lang="en-US" sz="2400" dirty="0">
                <a:effectLst>
                  <a:outerShdw blurRad="38100" dist="38100" dir="2700000" algn="tl">
                    <a:srgbClr val="000000">
                      <a:alpha val="43137"/>
                    </a:srgbClr>
                  </a:outerShdw>
                </a:effectLst>
              </a:rPr>
              <a:t> decreases by 1.2 </a:t>
            </a:r>
            <a:endParaRPr lang="en-US" sz="2400" dirty="0">
              <a:effectLst>
                <a:outerShdw blurRad="38100" dist="38100" dir="2700000" algn="tl">
                  <a:srgbClr val="000000">
                    <a:alpha val="43137"/>
                  </a:srgbClr>
                </a:outerShdw>
              </a:effectLst>
            </a:endParaRPr>
          </a:p>
          <a:p>
            <a:pPr lvl="1" eaLnBrk="1" hangingPunct="1">
              <a:lnSpc>
                <a:spcPct val="90000"/>
              </a:lnSpc>
              <a:buNone/>
              <a:defRPr/>
            </a:pPr>
            <a:r>
              <a:rPr lang="en-US" dirty="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a:p>
            <a:pPr marL="0" indent="0">
              <a:buNone/>
              <a:defRPr/>
            </a:pPr>
            <a:r>
              <a:rPr lang="en-US" dirty="0">
                <a:latin typeface="Times New Roman" panose="02020603050405020304" pitchFamily="18" charset="0"/>
              </a:rPr>
              <a:t>			</a:t>
            </a:r>
            <a:endParaRPr lang="en-US" dirty="0">
              <a:latin typeface="Times New Roman" panose="02020603050405020304" pitchFamily="18" charset="0"/>
            </a:endParaRPr>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4754" name="Picture 2" descr="Acid-base disorders - Knowledge @ AMBOSS"/>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3124200" y="289152"/>
            <a:ext cx="5638800" cy="64930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to use HEC Digital Library </a:t>
            </a:r>
            <a:endParaRPr lang="en-US" dirty="0"/>
          </a:p>
        </p:txBody>
      </p:sp>
      <p:sp>
        <p:nvSpPr>
          <p:cNvPr id="3" name="Content Placeholder 2"/>
          <p:cNvSpPr>
            <a:spLocks noGrp="1"/>
          </p:cNvSpPr>
          <p:nvPr>
            <p:ph idx="1"/>
          </p:nvPr>
        </p:nvSpPr>
        <p:spPr>
          <a:xfrm>
            <a:off x="456565" y="1691640"/>
            <a:ext cx="11169015" cy="4894580"/>
          </a:xfrm>
        </p:spPr>
        <p:txBody>
          <a:bodyPr>
            <a:normAutofit fontScale="90000"/>
          </a:bodyPr>
          <a:lstStyle/>
          <a:p>
            <a:pPr marL="0" indent="0">
              <a:buNone/>
            </a:pPr>
            <a:r>
              <a:rPr lang="en-US" dirty="0"/>
              <a:t>Steps to Access HEC Digital Library</a:t>
            </a:r>
            <a:endParaRPr lang="en-US" dirty="0"/>
          </a:p>
          <a:p>
            <a:pPr marL="514350" indent="-514350">
              <a:buFont typeface="+mj-lt"/>
              <a:buAutoNum type="arabicPeriod"/>
            </a:pPr>
            <a:r>
              <a:rPr lang="en-US" dirty="0"/>
              <a:t>Go to the website of HEC National Digital Library.</a:t>
            </a:r>
            <a:endParaRPr lang="en-US" dirty="0"/>
          </a:p>
          <a:p>
            <a:pPr marL="514350" indent="-514350">
              <a:buFont typeface="+mj-lt"/>
              <a:buAutoNum type="arabicPeriod"/>
            </a:pPr>
            <a:r>
              <a:rPr lang="en-US" dirty="0"/>
              <a:t>On Home Page, click on the INSTITUTES.</a:t>
            </a:r>
            <a:endParaRPr lang="en-US" dirty="0"/>
          </a:p>
          <a:p>
            <a:pPr marL="514350" indent="-514350">
              <a:buFont typeface="+mj-lt"/>
              <a:buAutoNum type="arabicPeriod"/>
            </a:pPr>
            <a:r>
              <a:rPr lang="en-US" dirty="0"/>
              <a:t>A page will appear showing the universities from Public and Private Sector and other Institutes which have access to HEC National Digital Library (HNDL).</a:t>
            </a:r>
            <a:endParaRPr lang="en-US" dirty="0"/>
          </a:p>
          <a:p>
            <a:pPr marL="0" indent="0">
              <a:buNone/>
            </a:pPr>
            <a:r>
              <a:rPr lang="en-US" dirty="0">
                <a:sym typeface="+mn-ea"/>
              </a:rPr>
              <a:t>4. Select your desired Institute</a:t>
            </a:r>
            <a:endParaRPr lang="en-US" dirty="0"/>
          </a:p>
          <a:p>
            <a:pPr>
              <a:buAutoNum type="arabicPeriod" startAt="5"/>
            </a:pPr>
            <a:r>
              <a:rPr lang="en-US" dirty="0">
                <a:sym typeface="+mn-ea"/>
              </a:rPr>
              <a:t>A page will appear showing the resources of the institution</a:t>
            </a:r>
            <a:endParaRPr lang="en-US" dirty="0"/>
          </a:p>
          <a:p>
            <a:pPr marL="0" indent="0">
              <a:buNone/>
            </a:pPr>
            <a:r>
              <a:rPr lang="en-US" dirty="0">
                <a:sym typeface="+mn-ea"/>
              </a:rPr>
              <a:t>6. Journals and Researches will appeaL</a:t>
            </a:r>
            <a:endParaRPr lang="en-US" dirty="0"/>
          </a:p>
          <a:p>
            <a:pPr marL="0" indent="0">
              <a:buNone/>
            </a:pPr>
            <a:r>
              <a:rPr lang="en-US" dirty="0">
                <a:sym typeface="+mn-ea"/>
              </a:rPr>
              <a:t>7. You can find a Journal by clicking on JOURNALS AND DATABASE and enter a keyword to search for your desired journal.</a:t>
            </a:r>
            <a:endParaRPr lang="en-US" dirty="0"/>
          </a:p>
          <a:p>
            <a:pPr marL="0" indent="0">
              <a:buNone/>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a:xfrm>
            <a:off x="1282890" y="1023583"/>
            <a:ext cx="8927910" cy="5102582"/>
          </a:xfrm>
          <a:prstGeom prst="rect">
            <a:avLst/>
          </a:prstGeom>
        </p:spPr>
        <p:txBody>
          <a:bodyPr>
            <a:normAutofit/>
          </a:bodyPr>
          <a:lstStyle/>
          <a:p>
            <a:pPr eaLnBrk="1" hangingPunct="1">
              <a:defRPr/>
            </a:pPr>
            <a:r>
              <a:rPr lang="en-US" sz="3600" dirty="0"/>
              <a:t>Vasopressin / ADH</a:t>
            </a:r>
            <a:endParaRPr lang="en-US" sz="3600" dirty="0"/>
          </a:p>
          <a:p>
            <a:pPr lvl="1" eaLnBrk="1" hangingPunct="1">
              <a:defRPr/>
            </a:pPr>
            <a:r>
              <a:rPr lang="en-US" sz="3200" dirty="0"/>
              <a:t>Enhances water permeability at  collecting ducts via AQUAPORINS </a:t>
            </a:r>
            <a:endParaRPr lang="en-US" sz="3200" dirty="0"/>
          </a:p>
        </p:txBody>
      </p:sp>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Question 1:</a:t>
            </a:r>
            <a:endParaRPr lang="en-US"/>
          </a:p>
        </p:txBody>
      </p:sp>
      <p:sp>
        <p:nvSpPr>
          <p:cNvPr id="3" name="Content Placeholder 2"/>
          <p:cNvSpPr>
            <a:spLocks noGrp="1"/>
          </p:cNvSpPr>
          <p:nvPr>
            <p:ph idx="1"/>
          </p:nvPr>
        </p:nvSpPr>
        <p:spPr/>
        <p:txBody>
          <a:bodyPr/>
          <a:p>
            <a:pPr marL="0" indent="0">
              <a:buNone/>
            </a:pPr>
            <a:r>
              <a:rPr lang="en-US" altLang="en-US"/>
              <a:t>A patient presents with a pH of 7.28, PaCO2 of 48 mmHg, and HCO3- of 20 mEq/L. What is the acid-base disorder?</a:t>
            </a:r>
            <a:endParaRPr lang="en-US" altLang="en-US"/>
          </a:p>
          <a:p>
            <a:pPr marL="0" indent="0">
              <a:buNone/>
            </a:pPr>
            <a:endParaRPr lang="en-US" altLang="en-US"/>
          </a:p>
          <a:p>
            <a:r>
              <a:rPr lang="en-US" altLang="en-US"/>
              <a:t>A) Respiratory acidosis</a:t>
            </a:r>
            <a:endParaRPr lang="en-US" altLang="en-US"/>
          </a:p>
          <a:p>
            <a:r>
              <a:rPr lang="en-US" altLang="en-US"/>
              <a:t>B) Metabolic acidosis</a:t>
            </a:r>
            <a:endParaRPr lang="en-US" altLang="en-US"/>
          </a:p>
          <a:p>
            <a:r>
              <a:rPr lang="en-US" altLang="en-US"/>
              <a:t>C) Mixed acid-base disorder</a:t>
            </a:r>
            <a:endParaRPr lang="en-US" altLang="en-US"/>
          </a:p>
          <a:p>
            <a:r>
              <a:rPr lang="en-US" altLang="en-US"/>
              <a:t>D) Respiratory alkalosis</a:t>
            </a:r>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Question 2	</a:t>
            </a:r>
            <a:endParaRPr lang="en-US"/>
          </a:p>
        </p:txBody>
      </p:sp>
      <p:sp>
        <p:nvSpPr>
          <p:cNvPr id="3" name="Content Placeholder 2"/>
          <p:cNvSpPr>
            <a:spLocks noGrp="1"/>
          </p:cNvSpPr>
          <p:nvPr>
            <p:ph idx="1"/>
          </p:nvPr>
        </p:nvSpPr>
        <p:spPr/>
        <p:txBody>
          <a:bodyPr/>
          <a:p>
            <a:pPr marL="0" indent="0">
              <a:buNone/>
            </a:pPr>
            <a:r>
              <a:rPr lang="en-US" altLang="en-US"/>
              <a:t>A patient has a pH of 7.50, PaCO2 of 30 mmHg, and HCO3- of 28 mEq/L. What is the acid-base disorder?</a:t>
            </a:r>
            <a:endParaRPr lang="en-US" altLang="en-US"/>
          </a:p>
          <a:p>
            <a:pPr marL="0" indent="0">
              <a:buNone/>
            </a:pPr>
            <a:endParaRPr lang="en-US" altLang="en-US"/>
          </a:p>
          <a:p>
            <a:r>
              <a:rPr lang="en-US" altLang="en-US"/>
              <a:t>A) Respiratory alkalosis</a:t>
            </a:r>
            <a:endParaRPr lang="en-US" altLang="en-US"/>
          </a:p>
          <a:p>
            <a:r>
              <a:rPr lang="en-US" altLang="en-US"/>
              <a:t>B) Metabolic alkalosis</a:t>
            </a:r>
            <a:endParaRPr lang="en-US" altLang="en-US"/>
          </a:p>
          <a:p>
            <a:r>
              <a:rPr lang="en-US" altLang="en-US"/>
              <a:t>C) Respiratory acidosis</a:t>
            </a:r>
            <a:endParaRPr lang="en-US" altLang="en-US"/>
          </a:p>
          <a:p>
            <a:r>
              <a:rPr lang="en-US" altLang="en-US"/>
              <a:t>D) Mixed acid-base disorder</a:t>
            </a:r>
            <a:endParaRPr lang="en-US"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Answers	</a:t>
            </a:r>
            <a:endParaRPr lang="en-US"/>
          </a:p>
        </p:txBody>
      </p:sp>
      <p:sp>
        <p:nvSpPr>
          <p:cNvPr id="3" name="Content Placeholder 2"/>
          <p:cNvSpPr>
            <a:spLocks noGrp="1"/>
          </p:cNvSpPr>
          <p:nvPr>
            <p:ph idx="1"/>
          </p:nvPr>
        </p:nvSpPr>
        <p:spPr/>
        <p:txBody>
          <a:bodyPr/>
          <a:p>
            <a:r>
              <a:rPr lang="en-US"/>
              <a:t>Answer 1: </a:t>
            </a:r>
            <a:r>
              <a:rPr lang="en-US" altLang="en-US"/>
              <a:t>C) Mixed acid-base disorder</a:t>
            </a:r>
            <a:endParaRPr lang="en-US" altLang="en-US"/>
          </a:p>
          <a:p>
            <a:r>
              <a:rPr lang="en-US"/>
              <a:t>Answer 2: </a:t>
            </a:r>
            <a:r>
              <a:rPr lang="en-US" altLang="en-US"/>
              <a:t>A) Respiratory alkalosis</a:t>
            </a:r>
            <a:endParaRPr lang="en-US"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Refrences</a:t>
            </a:r>
            <a:endParaRPr lang="en-US"/>
          </a:p>
        </p:txBody>
      </p:sp>
      <p:sp>
        <p:nvSpPr>
          <p:cNvPr id="3" name="Content Placeholder 2"/>
          <p:cNvSpPr>
            <a:spLocks noGrp="1"/>
          </p:cNvSpPr>
          <p:nvPr>
            <p:ph idx="1"/>
          </p:nvPr>
        </p:nvSpPr>
        <p:spPr/>
        <p:txBody>
          <a:bodyPr>
            <a:normAutofit lnSpcReduction="20000"/>
          </a:bodyPr>
          <a:p>
            <a:pPr marL="0" indent="0">
              <a:buNone/>
            </a:pPr>
            <a:r>
              <a:rPr lang="en-US" altLang="en-US"/>
              <a:t>1. Halperin ML, Goldstein MB, Kamel KS. Fluid, Electrolyte, and Acid-Base Physiology: A Problem-Based Approach. 4th ed. Philadelphia, PA: Saunders/Elsevier; 2010:222–239.</a:t>
            </a:r>
            <a:endParaRPr lang="en-US" altLang="en-US"/>
          </a:p>
          <a:p>
            <a:pPr marL="0" indent="0">
              <a:buNone/>
            </a:pPr>
            <a:r>
              <a:rPr lang="en-US" altLang="en-US"/>
              <a:t>2. Epstein SK, Singh N. Respiratory acidosis. Respir Care. 2001;46(4):366–383.</a:t>
            </a:r>
            <a:endParaRPr lang="en-US" altLang="en-US"/>
          </a:p>
          <a:p>
            <a:pPr marL="0" indent="0">
              <a:buNone/>
            </a:pPr>
            <a:r>
              <a:rPr lang="en-US" altLang="en-US"/>
              <a:t>3. Adrogue HJ, et al. Arteriovenous acid-base disparity in circulatory failure: studies on mechanism. Am J Physiol. 1989;257(6 Pt 2):F1087–F1093</a:t>
            </a:r>
            <a:endParaRPr lang="en-US"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defRPr/>
            </a:pPr>
            <a:endParaRPr lang="en-US"/>
          </a:p>
        </p:txBody>
      </p:sp>
      <p:sp>
        <p:nvSpPr>
          <p:cNvPr id="72707" name="Rectangle 3"/>
          <p:cNvSpPr>
            <a:spLocks noGrp="1" noChangeArrowheads="1"/>
          </p:cNvSpPr>
          <p:nvPr>
            <p:ph idx="1"/>
          </p:nvPr>
        </p:nvSpPr>
        <p:spPr>
          <a:xfrm>
            <a:off x="1981200" y="1600201"/>
            <a:ext cx="8229600" cy="4525963"/>
          </a:xfrm>
          <a:prstGeom prst="rect">
            <a:avLst/>
          </a:prstGeom>
        </p:spPr>
        <p:txBody>
          <a:bodyPr>
            <a:normAutofit/>
          </a:bodyPr>
          <a:lstStyle/>
          <a:p>
            <a:pPr eaLnBrk="1" hangingPunct="1">
              <a:buFont typeface="Wingdings" panose="05000000000000000000" pitchFamily="2" charset="2"/>
              <a:buNone/>
              <a:defRPr/>
            </a:pPr>
            <a:r>
              <a:rPr lang="en-US" sz="14200"/>
              <a:t> Thank you</a:t>
            </a:r>
            <a:endParaRPr lang="en-US" sz="1420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9"/>
          <p:cNvSpPr>
            <a:spLocks noGrp="1" noChangeArrowheads="1"/>
          </p:cNvSpPr>
          <p:nvPr>
            <p:ph type="title"/>
          </p:nvPr>
        </p:nvSpPr>
        <p:spPr/>
        <p:txBody>
          <a:bodyPr/>
          <a:lstStyle/>
          <a:p>
            <a:pPr eaLnBrk="1" hangingPunct="1">
              <a:defRPr/>
            </a:pPr>
            <a:r>
              <a:rPr lang="en-US"/>
              <a:t>ADH</a:t>
            </a:r>
            <a:endParaRPr lang="en-US"/>
          </a:p>
        </p:txBody>
      </p:sp>
      <p:sp>
        <p:nvSpPr>
          <p:cNvPr id="47114" name="Rectangle 10"/>
          <p:cNvSpPr>
            <a:spLocks noGrp="1" noChangeArrowheads="1"/>
          </p:cNvSpPr>
          <p:nvPr>
            <p:ph sz="half" idx="1"/>
          </p:nvPr>
        </p:nvSpPr>
        <p:spPr>
          <a:xfrm>
            <a:off x="1981200" y="1600201"/>
            <a:ext cx="4038600" cy="4525963"/>
          </a:xfrm>
          <a:prstGeom prst="rect">
            <a:avLst/>
          </a:prstGeom>
        </p:spPr>
        <p:txBody>
          <a:bodyPr/>
          <a:lstStyle/>
          <a:p>
            <a:pPr eaLnBrk="1" hangingPunct="1">
              <a:defRPr/>
            </a:pPr>
            <a:r>
              <a:rPr lang="en-US" sz="2400"/>
              <a:t>No ADH:</a:t>
            </a:r>
            <a:endParaRPr lang="en-US" sz="2400"/>
          </a:p>
        </p:txBody>
      </p:sp>
      <p:sp>
        <p:nvSpPr>
          <p:cNvPr id="47115" name="Rectangle 11"/>
          <p:cNvSpPr>
            <a:spLocks noGrp="1" noChangeArrowheads="1"/>
          </p:cNvSpPr>
          <p:nvPr>
            <p:ph sz="half" idx="2"/>
          </p:nvPr>
        </p:nvSpPr>
        <p:spPr>
          <a:xfrm>
            <a:off x="6172200" y="1600201"/>
            <a:ext cx="4038600" cy="4525963"/>
          </a:xfrm>
          <a:prstGeom prst="rect">
            <a:avLst/>
          </a:prstGeom>
        </p:spPr>
        <p:txBody>
          <a:bodyPr/>
          <a:lstStyle/>
          <a:p>
            <a:pPr eaLnBrk="1" hangingPunct="1">
              <a:defRPr/>
            </a:pPr>
            <a:r>
              <a:rPr lang="en-US" sz="2400"/>
              <a:t>ADH Present:</a:t>
            </a:r>
            <a:endParaRPr lang="en-US" sz="2400"/>
          </a:p>
        </p:txBody>
      </p:sp>
      <p:pic>
        <p:nvPicPr>
          <p:cNvPr id="10245" name="Picture 8" descr="adh02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0" y="2430464"/>
            <a:ext cx="3886200"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3" descr="adh0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438400"/>
            <a:ext cx="3886200"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Oval 14"/>
          <p:cNvSpPr>
            <a:spLocks noChangeArrowheads="1"/>
          </p:cNvSpPr>
          <p:nvPr/>
        </p:nvSpPr>
        <p:spPr bwMode="auto">
          <a:xfrm>
            <a:off x="4191000" y="4724400"/>
            <a:ext cx="1219200" cy="990600"/>
          </a:xfrm>
          <a:prstGeom prst="ellipse">
            <a:avLst/>
          </a:prstGeom>
          <a:noFill/>
          <a:ln w="38100">
            <a:solidFill>
              <a:schemeClr val="accent2"/>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atin typeface="Calibri" panose="020F0502020204030204" pitchFamily="34" charset="0"/>
            </a:endParaRPr>
          </a:p>
        </p:txBody>
      </p:sp>
      <p:sp>
        <p:nvSpPr>
          <p:cNvPr id="47119" name="Oval 15"/>
          <p:cNvSpPr>
            <a:spLocks noChangeArrowheads="1"/>
          </p:cNvSpPr>
          <p:nvPr/>
        </p:nvSpPr>
        <p:spPr bwMode="auto">
          <a:xfrm>
            <a:off x="8534400" y="4724400"/>
            <a:ext cx="1219200" cy="990600"/>
          </a:xfrm>
          <a:prstGeom prst="ellipse">
            <a:avLst/>
          </a:prstGeom>
          <a:noFill/>
          <a:ln w="38100">
            <a:solidFill>
              <a:schemeClr val="accent2"/>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atin typeface="Calibri" panose="020F0502020204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14">
                                            <p:txEl>
                                              <p:pRg st="0" end="0"/>
                                            </p:txEl>
                                          </p:spTgt>
                                        </p:tgtEl>
                                        <p:attrNameLst>
                                          <p:attrName>style.visibility</p:attrName>
                                        </p:attrNameLst>
                                      </p:cBhvr>
                                      <p:to>
                                        <p:strVal val="visible"/>
                                      </p:to>
                                    </p:set>
                                    <p:animEffect transition="in" filter="fade">
                                      <p:cBhvr>
                                        <p:cTn id="7" dur="1000"/>
                                        <p:tgtEl>
                                          <p:spTgt spid="47114">
                                            <p:txEl>
                                              <p:pRg st="0" end="0"/>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7118"/>
                                        </p:tgtEl>
                                        <p:attrNameLst>
                                          <p:attrName>style.visibility</p:attrName>
                                        </p:attrNameLst>
                                      </p:cBhvr>
                                      <p:to>
                                        <p:strVal val="visible"/>
                                      </p:to>
                                    </p:set>
                                    <p:anim calcmode="lin" valueType="num">
                                      <p:cBhvr additive="base">
                                        <p:cTn id="10" dur="500" fill="hold"/>
                                        <p:tgtEl>
                                          <p:spTgt spid="47118"/>
                                        </p:tgtEl>
                                        <p:attrNameLst>
                                          <p:attrName>ppt_x</p:attrName>
                                        </p:attrNameLst>
                                      </p:cBhvr>
                                      <p:tavLst>
                                        <p:tav tm="0">
                                          <p:val>
                                            <p:strVal val="#ppt_x"/>
                                          </p:val>
                                        </p:tav>
                                        <p:tav tm="100000">
                                          <p:val>
                                            <p:strVal val="#ppt_x"/>
                                          </p:val>
                                        </p:tav>
                                      </p:tavLst>
                                    </p:anim>
                                    <p:anim calcmode="lin" valueType="num">
                                      <p:cBhvr additive="base">
                                        <p:cTn id="11" dur="500" fill="hold"/>
                                        <p:tgtEl>
                                          <p:spTgt spid="4711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7115">
                                            <p:txEl>
                                              <p:pRg st="0" end="0"/>
                                            </p:txEl>
                                          </p:spTgt>
                                        </p:tgtEl>
                                        <p:attrNameLst>
                                          <p:attrName>style.visibility</p:attrName>
                                        </p:attrNameLst>
                                      </p:cBhvr>
                                      <p:to>
                                        <p:strVal val="visible"/>
                                      </p:to>
                                    </p:set>
                                    <p:animEffect transition="in" filter="fade">
                                      <p:cBhvr>
                                        <p:cTn id="16" dur="1000"/>
                                        <p:tgtEl>
                                          <p:spTgt spid="47115">
                                            <p:txEl>
                                              <p:pRg st="0" end="0"/>
                                            </p:txEl>
                                          </p:spTgt>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47119"/>
                                        </p:tgtEl>
                                        <p:attrNameLst>
                                          <p:attrName>style.visibility</p:attrName>
                                        </p:attrNameLst>
                                      </p:cBhvr>
                                      <p:to>
                                        <p:strVal val="visible"/>
                                      </p:to>
                                    </p:set>
                                    <p:anim calcmode="lin" valueType="num">
                                      <p:cBhvr additive="base">
                                        <p:cTn id="19" dur="500" fill="hold"/>
                                        <p:tgtEl>
                                          <p:spTgt spid="47119"/>
                                        </p:tgtEl>
                                        <p:attrNameLst>
                                          <p:attrName>ppt_x</p:attrName>
                                        </p:attrNameLst>
                                      </p:cBhvr>
                                      <p:tavLst>
                                        <p:tav tm="0">
                                          <p:val>
                                            <p:strVal val="#ppt_x"/>
                                          </p:val>
                                        </p:tav>
                                        <p:tav tm="100000">
                                          <p:val>
                                            <p:strVal val="#ppt_x"/>
                                          </p:val>
                                        </p:tav>
                                      </p:tavLst>
                                    </p:anim>
                                    <p:anim calcmode="lin" valueType="num">
                                      <p:cBhvr additive="base">
                                        <p:cTn id="20" dur="500" fill="hold"/>
                                        <p:tgtEl>
                                          <p:spTgt spid="47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build="p"/>
      <p:bldP spid="47115" grpId="0" build="p"/>
      <p:bldP spid="47118" grpId="0" animBg="1"/>
      <p:bldP spid="4711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524000" y="0"/>
            <a:ext cx="9144000" cy="1143000"/>
          </a:xfrm>
        </p:spPr>
        <p:txBody>
          <a:bodyPr rtlCol="0">
            <a:normAutofit/>
          </a:bodyPr>
          <a:lstStyle/>
          <a:p>
            <a:pPr>
              <a:defRPr/>
            </a:pPr>
            <a:r>
              <a:rPr lang="en-US" sz="4800"/>
              <a:t>Dehydration ≠ Volume Depletion</a:t>
            </a:r>
            <a:endParaRPr lang="en-US"/>
          </a:p>
        </p:txBody>
      </p:sp>
      <p:sp>
        <p:nvSpPr>
          <p:cNvPr id="143363" name="Rectangle 3"/>
          <p:cNvSpPr>
            <a:spLocks noGrp="1" noChangeArrowheads="1"/>
          </p:cNvSpPr>
          <p:nvPr>
            <p:ph idx="1"/>
          </p:nvPr>
        </p:nvSpPr>
        <p:spPr>
          <a:xfrm>
            <a:off x="1700214" y="1262064"/>
            <a:ext cx="8967787" cy="5399087"/>
          </a:xfrm>
          <a:prstGeom prst="rect">
            <a:avLst/>
          </a:prstGeom>
        </p:spPr>
        <p:txBody>
          <a:bodyPr rtlCol="0">
            <a:normAutofit/>
          </a:bodyPr>
          <a:lstStyle/>
          <a:p>
            <a:pPr>
              <a:lnSpc>
                <a:spcPct val="90000"/>
              </a:lnSpc>
              <a:defRPr/>
            </a:pPr>
            <a:r>
              <a:rPr lang="en-US" sz="2400" b="1" dirty="0"/>
              <a:t>Important distinction: underlying conditions and treatments for each are very different!</a:t>
            </a:r>
            <a:r>
              <a:rPr lang="en-US" sz="2400" dirty="0"/>
              <a:t> </a:t>
            </a:r>
            <a:endParaRPr lang="en-US" sz="2400" dirty="0"/>
          </a:p>
          <a:p>
            <a:pPr>
              <a:lnSpc>
                <a:spcPct val="90000"/>
              </a:lnSpc>
              <a:defRPr/>
            </a:pPr>
            <a:endParaRPr lang="en-US" sz="2400" dirty="0"/>
          </a:p>
          <a:p>
            <a:pPr>
              <a:lnSpc>
                <a:spcPct val="90000"/>
              </a:lnSpc>
              <a:defRPr/>
            </a:pPr>
            <a:r>
              <a:rPr lang="en-US" sz="2400" b="1" dirty="0"/>
              <a:t>Dehydration = free water deficit = </a:t>
            </a:r>
            <a:r>
              <a:rPr lang="en-US" sz="2400" b="1" dirty="0" err="1"/>
              <a:t>hypernatremia</a:t>
            </a:r>
            <a:endParaRPr lang="en-US" sz="2400" dirty="0"/>
          </a:p>
          <a:p>
            <a:pPr lvl="1">
              <a:lnSpc>
                <a:spcPct val="90000"/>
              </a:lnSpc>
              <a:buFont typeface="Arial" panose="020B0604020202020204" pitchFamily="34" charset="0"/>
              <a:buChar char="–"/>
              <a:defRPr/>
            </a:pPr>
            <a:r>
              <a:rPr lang="en-US" sz="2000" dirty="0"/>
              <a:t>Treatment: free water repletion (generally slowly)</a:t>
            </a:r>
            <a:endParaRPr lang="en-US" sz="2000" dirty="0"/>
          </a:p>
          <a:p>
            <a:pPr lvl="1">
              <a:lnSpc>
                <a:spcPct val="90000"/>
              </a:lnSpc>
              <a:buFont typeface="Arial" panose="020B0604020202020204" pitchFamily="34" charset="0"/>
              <a:buChar char="–"/>
              <a:defRPr/>
            </a:pPr>
            <a:endParaRPr lang="en-US" sz="2000" dirty="0"/>
          </a:p>
          <a:p>
            <a:pPr>
              <a:lnSpc>
                <a:spcPct val="90000"/>
              </a:lnSpc>
              <a:defRPr/>
            </a:pPr>
            <a:r>
              <a:rPr lang="en-US" sz="2400" b="1" dirty="0"/>
              <a:t>Volume depletion = extracellular fluid or effective circulating blood volume depletion</a:t>
            </a:r>
            <a:endParaRPr lang="en-US" sz="2400" b="1" dirty="0"/>
          </a:p>
          <a:p>
            <a:pPr lvl="1">
              <a:lnSpc>
                <a:spcPct val="90000"/>
              </a:lnSpc>
              <a:buFont typeface="Arial" panose="020B0604020202020204" pitchFamily="34" charset="0"/>
              <a:buChar char="–"/>
              <a:defRPr/>
            </a:pPr>
            <a:r>
              <a:rPr lang="en-US" sz="2000" dirty="0"/>
              <a:t>Treatment: isotonic fluid replacement (generally more rapidly)</a:t>
            </a:r>
            <a:endParaRPr lang="en-US" sz="2000" dirty="0"/>
          </a:p>
          <a:p>
            <a:pPr lvl="1">
              <a:lnSpc>
                <a:spcPct val="90000"/>
              </a:lnSpc>
              <a:buFont typeface="Arial" panose="020B0604020202020204" pitchFamily="34" charset="0"/>
              <a:buChar char="–"/>
              <a:defRPr/>
            </a:pPr>
            <a:endParaRPr lang="en-US" sz="2000" dirty="0"/>
          </a:p>
          <a:p>
            <a:pPr>
              <a:lnSpc>
                <a:spcPct val="90000"/>
              </a:lnSpc>
              <a:defRPr/>
            </a:pPr>
            <a:r>
              <a:rPr lang="en-US" sz="2400" b="1" dirty="0">
                <a:solidFill>
                  <a:srgbClr val="FF0000"/>
                </a:solidFill>
              </a:rPr>
              <a:t>Rule of thumb</a:t>
            </a:r>
            <a:r>
              <a:rPr lang="en-US" sz="2400" b="1" dirty="0"/>
              <a:t>: correct volume deficits first, then correct water imbalances (slowly)</a:t>
            </a:r>
            <a:endParaRPr lang="en-US" sz="2400" b="1" dirty="0"/>
          </a:p>
          <a:p>
            <a:pPr lvl="1">
              <a:lnSpc>
                <a:spcPct val="90000"/>
              </a:lnSpc>
              <a:buNone/>
              <a:defRPr/>
            </a:pPr>
            <a:endParaRPr lang="en-US" sz="2000" dirty="0"/>
          </a:p>
          <a:p>
            <a:pPr lvl="1">
              <a:lnSpc>
                <a:spcPct val="90000"/>
              </a:lnSpc>
              <a:buNone/>
              <a:defRPr/>
            </a:pPr>
            <a:endParaRPr lang="en-US" sz="2000" dirty="0"/>
          </a:p>
        </p:txBody>
      </p:sp>
      <p:pic>
        <p:nvPicPr>
          <p:cNvPr id="4"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668000" y="207895"/>
            <a:ext cx="1078114" cy="107811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13665</Words>
  <Application>WPS Presentation</Application>
  <PresentationFormat>Widescreen</PresentationFormat>
  <Paragraphs>595</Paragraphs>
  <Slides>74</Slides>
  <Notes>11</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74</vt:i4>
      </vt:variant>
    </vt:vector>
  </HeadingPairs>
  <TitlesOfParts>
    <vt:vector size="100" baseType="lpstr">
      <vt:lpstr>Arial</vt:lpstr>
      <vt:lpstr>SimSun</vt:lpstr>
      <vt:lpstr>Wingdings</vt:lpstr>
      <vt:lpstr>Calibri</vt:lpstr>
      <vt:lpstr>Calibri Light</vt:lpstr>
      <vt:lpstr>Microsoft YaHei</vt:lpstr>
      <vt:lpstr>Arial Unicode MS</vt:lpstr>
      <vt:lpstr>Times New Roman</vt:lpstr>
      <vt:lpstr>Garamond</vt:lpstr>
      <vt:lpstr>Segoe Print</vt:lpstr>
      <vt:lpstr>Wingdings</vt:lpstr>
      <vt:lpstr>Wingdings 2</vt:lpstr>
      <vt:lpstr>Wingdings</vt:lpstr>
      <vt:lpstr>Wingdings 3</vt:lpstr>
      <vt:lpstr>Symbol</vt:lpstr>
      <vt:lpstr>Verdana</vt:lpstr>
      <vt:lpstr>Wingdings 2</vt:lpstr>
      <vt:lpstr>Symbol</vt:lpstr>
      <vt:lpstr>MS PGothic</vt:lpstr>
      <vt:lpstr>Arial,Sans-Serif</vt:lpstr>
      <vt:lpstr>Century Gothic</vt:lpstr>
      <vt:lpstr>Arial</vt:lpstr>
      <vt:lpstr>Century Gothic</vt:lpstr>
      <vt:lpstr>Times New Roman</vt:lpstr>
      <vt:lpstr>Calibri</vt:lpstr>
      <vt:lpstr>Office Theme</vt:lpstr>
      <vt:lpstr>Electrolytes and Acid Base Imbalance</vt:lpstr>
      <vt:lpstr>PowerPoint 演示文稿</vt:lpstr>
      <vt:lpstr>Learning objectives</vt:lpstr>
      <vt:lpstr>PowerPoint 演示文稿</vt:lpstr>
      <vt:lpstr>Fluid Balance</vt:lpstr>
      <vt:lpstr>Renin-Angiotensin-Aldosterone Axis</vt:lpstr>
      <vt:lpstr>PowerPoint 演示文稿</vt:lpstr>
      <vt:lpstr>ADH</vt:lpstr>
      <vt:lpstr>Dehydration ≠ Volume Depletion</vt:lpstr>
      <vt:lpstr>Sodium - Imbalances</vt:lpstr>
      <vt:lpstr>PowerPoint 演示文稿</vt:lpstr>
      <vt:lpstr>PowerPoint 演示文稿</vt:lpstr>
      <vt:lpstr>Various terms </vt:lpstr>
      <vt:lpstr>Hyponatremia</vt:lpstr>
      <vt:lpstr>PowerPoint 演示文稿</vt:lpstr>
      <vt:lpstr>Euvolemic Hyponatremia: causes</vt:lpstr>
      <vt:lpstr>Hypervolemic hypernatremia: causes Congestive cardiac failure</vt:lpstr>
      <vt:lpstr>Hypervolemic hypernatremia: causes  CIRROHSIS</vt:lpstr>
      <vt:lpstr>Patients at risk to develop neurological features</vt:lpstr>
      <vt:lpstr>HYPONATREMIA: CLINICAL FEATURES</vt:lpstr>
      <vt:lpstr>PowerPoint 演示文稿</vt:lpstr>
      <vt:lpstr>Hyponatremia: Management</vt:lpstr>
      <vt:lpstr>HYPERVOLEMIC HYPONATREMIA MANAGEMENT </vt:lpstr>
      <vt:lpstr>Hyponatremia : points to remember</vt:lpstr>
      <vt:lpstr>Hyponatremia : points to remember</vt:lpstr>
      <vt:lpstr>PowerPoint 演示文稿</vt:lpstr>
      <vt:lpstr>Hypernatremia: Clinical Features</vt:lpstr>
      <vt:lpstr>Hypernatremia: Causes </vt:lpstr>
      <vt:lpstr>PowerPoint 演示文稿</vt:lpstr>
      <vt:lpstr>PowerPoint 演示文稿</vt:lpstr>
      <vt:lpstr>PowerPoint 演示文稿</vt:lpstr>
      <vt:lpstr>Potassium</vt:lpstr>
      <vt:lpstr>Mechanisms of regulation</vt:lpstr>
      <vt:lpstr>Hypokalemia</vt:lpstr>
      <vt:lpstr>Hypokalemia: causes</vt:lpstr>
      <vt:lpstr>Hypokalemia: causes </vt:lpstr>
      <vt:lpstr>Manifestations of hypokalemia</vt:lpstr>
      <vt:lpstr>Hypokalemia: ECG changes </vt:lpstr>
      <vt:lpstr>Hypokalemia: ManagemENT</vt:lpstr>
      <vt:lpstr>Hyperkalemia </vt:lpstr>
      <vt:lpstr>PSEUDOHYPERKALEMIA</vt:lpstr>
      <vt:lpstr>Hyperkalemia: causes</vt:lpstr>
      <vt:lpstr>Hypokalemia: causes </vt:lpstr>
      <vt:lpstr>Hyperkalemia: clinical manifestations</vt:lpstr>
      <vt:lpstr>Hyperkalemia: ECG changes</vt:lpstr>
      <vt:lpstr>Hyperkalemia: management</vt:lpstr>
      <vt:lpstr>PowerPoint 演示文稿</vt:lpstr>
      <vt:lpstr>Why is PH important?</vt:lpstr>
      <vt:lpstr>Renal regulation</vt:lpstr>
      <vt:lpstr>Renal regulation</vt:lpstr>
      <vt:lpstr>PowerPoint 演示文稿</vt:lpstr>
      <vt:lpstr>4 primary acid base disorders</vt:lpstr>
      <vt:lpstr>Metabolic acidosis</vt:lpstr>
      <vt:lpstr>PowerPoint 演示文稿</vt:lpstr>
      <vt:lpstr>PowerPoint 演示文稿</vt:lpstr>
      <vt:lpstr>Metabolic alkalosis: causes</vt:lpstr>
      <vt:lpstr>Metabolic alkalosis</vt:lpstr>
      <vt:lpstr>Respiratory acidosis</vt:lpstr>
      <vt:lpstr>Respiratory alkalosis</vt:lpstr>
      <vt:lpstr>Respiratory alkalosis</vt:lpstr>
      <vt:lpstr>Mixed acid–base disorders</vt:lpstr>
      <vt:lpstr>Approach to Acid Base Disorders</vt:lpstr>
      <vt:lpstr>Acid Base disorders: ABG interpretation</vt:lpstr>
      <vt:lpstr>  Acid Base disorders: ABG interpretation    </vt:lpstr>
      <vt:lpstr>Acid Base disorders: ABG interpretation </vt:lpstr>
      <vt:lpstr>PowerPoint 演示文稿</vt:lpstr>
      <vt:lpstr>Acid Base disorders: ABG interpretation </vt:lpstr>
      <vt:lpstr>PowerPoint 演示文稿</vt:lpstr>
      <vt:lpstr>How to use HEC Digital Library </vt:lpstr>
      <vt:lpstr>PowerPoint 演示文稿</vt:lpstr>
      <vt:lpstr>PowerPoint 演示文稿</vt:lpstr>
      <vt:lpstr>PowerPoint 演示文稿</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Electrolytes and Acid Base Imbalance</dc:title>
  <dc:creator>DR AMIR</dc:creator>
  <cp:lastModifiedBy>Zeshan Zahid</cp:lastModifiedBy>
  <cp:revision>30</cp:revision>
  <dcterms:created xsi:type="dcterms:W3CDTF">2024-05-21T19:18:00Z</dcterms:created>
  <dcterms:modified xsi:type="dcterms:W3CDTF">2025-02-11T21:53:05Z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F06981B7818A4010A872F63BA0DF9E9A_12</vt:lpwstr>
  </property>
  <property fmtid="{D5CDD505-2E9C-101B-9397-08002B2CF9AE}" pid="3" name="KSOProductBuildVer">
    <vt:lpwstr>1033-12.2.0.19805</vt:lpwstr>
  </property>
</Properties>
</file>