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69" r:id="rId2"/>
    <p:sldId id="257" r:id="rId3"/>
    <p:sldId id="561" r:id="rId4"/>
    <p:sldId id="564" r:id="rId5"/>
    <p:sldId id="336" r:id="rId6"/>
    <p:sldId id="563" r:id="rId7"/>
    <p:sldId id="573" r:id="rId8"/>
    <p:sldId id="271" r:id="rId9"/>
    <p:sldId id="279" r:id="rId10"/>
    <p:sldId id="280" r:id="rId11"/>
    <p:sldId id="574" r:id="rId12"/>
    <p:sldId id="281" r:id="rId13"/>
    <p:sldId id="268" r:id="rId14"/>
    <p:sldId id="260" r:id="rId15"/>
    <p:sldId id="261" r:id="rId16"/>
    <p:sldId id="269" r:id="rId17"/>
    <p:sldId id="263" r:id="rId18"/>
    <p:sldId id="264" r:id="rId19"/>
    <p:sldId id="265" r:id="rId20"/>
    <p:sldId id="270" r:id="rId21"/>
    <p:sldId id="570" r:id="rId22"/>
    <p:sldId id="282" r:id="rId23"/>
    <p:sldId id="351" r:id="rId24"/>
    <p:sldId id="571" r:id="rId25"/>
    <p:sldId id="572" r:id="rId26"/>
    <p:sldId id="567" r:id="rId27"/>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a:solidFill>
          <a:schemeClr val="accent1"/>
        </a:solidFill>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D859160C-169C-49F1-A321-FD1980B47CFB}" type="presOf" srcId="{663C1E13-76F9-4B70-A2F2-CA23180743CE}" destId="{B9330EE9-43E4-4FD4-8144-E92B1DD0FCDF}" srcOrd="1" destOrd="0" presId="urn:microsoft.com/office/officeart/2005/8/layout/gear1"/>
    <dgm:cxn modelId="{67727811-B154-4406-B54F-DB3DC3B445EF}" type="presOf" srcId="{399ACE2F-90C5-48B1-9E65-700A32562848}" destId="{59EDF28D-6C67-49D0-B5A1-DE5C3CBA2292}" srcOrd="0" destOrd="0" presId="urn:microsoft.com/office/officeart/2005/8/layout/gear1"/>
    <dgm:cxn modelId="{FBB25F13-9202-43DD-8A8D-67A608A7A3CA}" type="presOf" srcId="{23718C41-0A1F-40BF-86BE-8A5476EC271E}" destId="{398423B3-DD54-4226-99D7-017EFC1488DF}" srcOrd="0" destOrd="0" presId="urn:microsoft.com/office/officeart/2005/8/layout/gear1"/>
    <dgm:cxn modelId="{8323A128-043F-49BC-915F-FC190D4D3FEC}" type="presOf" srcId="{663C1E13-76F9-4B70-A2F2-CA23180743CE}" destId="{4822A78E-EAEC-401F-941A-3A84E13E2357}" srcOrd="2"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BDDC286E-033D-44AC-BFD0-FB023381987F}" type="presOf" srcId="{663C1E13-76F9-4B70-A2F2-CA23180743CE}" destId="{93300324-D62F-4E58-B882-734182BDB462}" srcOrd="0" destOrd="0" presId="urn:microsoft.com/office/officeart/2005/8/layout/gear1"/>
    <dgm:cxn modelId="{C6E50F72-7205-42C2-BEAA-7CB32A5B63A2}" type="presOf" srcId="{F9CEBA05-2F10-437E-89B2-54F4D9FAF478}" destId="{5ED88519-AC6C-4AA3-B76D-812B93A167E4}" srcOrd="0" destOrd="0" presId="urn:microsoft.com/office/officeart/2005/8/layout/gear1"/>
    <dgm:cxn modelId="{CE02717F-D7F4-4573-9DAF-DE69DC01DE7F}" type="presOf" srcId="{DACAB5BA-B8B4-4D66-8B11-1D02259E020B}" destId="{B6B6B41B-120B-4968-AB6A-FC6E7C8EF3C0}" srcOrd="1" destOrd="0" presId="urn:microsoft.com/office/officeart/2005/8/layout/gear1"/>
    <dgm:cxn modelId="{AA6CA982-36F9-43DD-8033-9EF2E12D96F9}" type="presOf" srcId="{DA82EADB-2721-42A0-95EA-F9B5521A38A6}" destId="{A09CEA93-9338-4361-A5E6-CF85B6019F5A}" srcOrd="0" destOrd="0" presId="urn:microsoft.com/office/officeart/2005/8/layout/gear1"/>
    <dgm:cxn modelId="{F9FE72A4-9ED1-4534-B242-F301223E76A0}" type="presOf" srcId="{399ACE2F-90C5-48B1-9E65-700A32562848}" destId="{23DC08E4-3725-4448-BFFF-1CCEA2F2987E}" srcOrd="1"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C0C87BC7-53FB-41BA-AB2C-C8D7B93B9165}" type="presOf" srcId="{188C389E-9423-41DE-9C5E-D4A7E95C7E62}" destId="{6DF3A3A0-5919-4E69-80DD-61760D6340A0}" srcOrd="0" destOrd="0" presId="urn:microsoft.com/office/officeart/2005/8/layout/gear1"/>
    <dgm:cxn modelId="{892165DA-76ED-4724-B177-3B850925BBA8}" type="presOf" srcId="{DACAB5BA-B8B4-4D66-8B11-1D02259E020B}" destId="{8BC64EA7-2794-42B6-96C9-F39A52CB985A}" srcOrd="2" destOrd="0" presId="urn:microsoft.com/office/officeart/2005/8/layout/gear1"/>
    <dgm:cxn modelId="{F19236E6-1453-45E3-A0EE-8E9AE39592EA}" type="presOf" srcId="{DACAB5BA-B8B4-4D66-8B11-1D02259E020B}" destId="{87622A90-D0D8-4EA3-BC0D-D537801AF2B1}" srcOrd="0" destOrd="0" presId="urn:microsoft.com/office/officeart/2005/8/layout/gear1"/>
    <dgm:cxn modelId="{649C9EEB-9BDB-463B-A785-ED3C3E9F8B14}" type="presOf" srcId="{399ACE2F-90C5-48B1-9E65-700A32562848}" destId="{9815588C-16D0-4475-B64C-847FC87C8C32}" srcOrd="3" destOrd="0" presId="urn:microsoft.com/office/officeart/2005/8/layout/gear1"/>
    <dgm:cxn modelId="{90A47EFC-4924-4FF5-99DB-49C432C8EF1D}" type="presOf" srcId="{399ACE2F-90C5-48B1-9E65-700A32562848}" destId="{7D3EFDB4-E5D1-439A-86D8-1FCF80D959BA}" srcOrd="2" destOrd="0" presId="urn:microsoft.com/office/officeart/2005/8/layout/gear1"/>
    <dgm:cxn modelId="{B26D895F-2A84-4249-92A5-0DD13E820D09}" type="presParOf" srcId="{5ED88519-AC6C-4AA3-B76D-812B93A167E4}" destId="{87622A90-D0D8-4EA3-BC0D-D537801AF2B1}" srcOrd="0" destOrd="0" presId="urn:microsoft.com/office/officeart/2005/8/layout/gear1"/>
    <dgm:cxn modelId="{871381AF-0FC7-437A-A9F7-624F80AB48B1}" type="presParOf" srcId="{5ED88519-AC6C-4AA3-B76D-812B93A167E4}" destId="{B6B6B41B-120B-4968-AB6A-FC6E7C8EF3C0}" srcOrd="1" destOrd="0" presId="urn:microsoft.com/office/officeart/2005/8/layout/gear1"/>
    <dgm:cxn modelId="{8E26EC3E-CD15-48CB-9179-B19C66DA09CC}" type="presParOf" srcId="{5ED88519-AC6C-4AA3-B76D-812B93A167E4}" destId="{8BC64EA7-2794-42B6-96C9-F39A52CB985A}" srcOrd="2" destOrd="0" presId="urn:microsoft.com/office/officeart/2005/8/layout/gear1"/>
    <dgm:cxn modelId="{537A1D56-F19D-4A1D-BCC0-B214FA99D06A}" type="presParOf" srcId="{5ED88519-AC6C-4AA3-B76D-812B93A167E4}" destId="{93300324-D62F-4E58-B882-734182BDB462}" srcOrd="3" destOrd="0" presId="urn:microsoft.com/office/officeart/2005/8/layout/gear1"/>
    <dgm:cxn modelId="{3F46835E-2158-4E6F-A376-D53D30F05078}" type="presParOf" srcId="{5ED88519-AC6C-4AA3-B76D-812B93A167E4}" destId="{B9330EE9-43E4-4FD4-8144-E92B1DD0FCDF}" srcOrd="4" destOrd="0" presId="urn:microsoft.com/office/officeart/2005/8/layout/gear1"/>
    <dgm:cxn modelId="{46C83C2C-240F-484F-9F86-5081F04BDD17}" type="presParOf" srcId="{5ED88519-AC6C-4AA3-B76D-812B93A167E4}" destId="{4822A78E-EAEC-401F-941A-3A84E13E2357}" srcOrd="5" destOrd="0" presId="urn:microsoft.com/office/officeart/2005/8/layout/gear1"/>
    <dgm:cxn modelId="{FA33B724-290C-4737-9ED7-4C441C369063}" type="presParOf" srcId="{5ED88519-AC6C-4AA3-B76D-812B93A167E4}" destId="{59EDF28D-6C67-49D0-B5A1-DE5C3CBA2292}" srcOrd="6" destOrd="0" presId="urn:microsoft.com/office/officeart/2005/8/layout/gear1"/>
    <dgm:cxn modelId="{FCEBD1B6-0EE7-4398-B377-56C8AED46F65}" type="presParOf" srcId="{5ED88519-AC6C-4AA3-B76D-812B93A167E4}" destId="{23DC08E4-3725-4448-BFFF-1CCEA2F2987E}" srcOrd="7" destOrd="0" presId="urn:microsoft.com/office/officeart/2005/8/layout/gear1"/>
    <dgm:cxn modelId="{988CCF66-F176-4EF4-9CE7-A13386BF2230}" type="presParOf" srcId="{5ED88519-AC6C-4AA3-B76D-812B93A167E4}" destId="{7D3EFDB4-E5D1-439A-86D8-1FCF80D959BA}" srcOrd="8" destOrd="0" presId="urn:microsoft.com/office/officeart/2005/8/layout/gear1"/>
    <dgm:cxn modelId="{4E914666-0FAF-43A4-BC46-E90649D46126}" type="presParOf" srcId="{5ED88519-AC6C-4AA3-B76D-812B93A167E4}" destId="{9815588C-16D0-4475-B64C-847FC87C8C32}" srcOrd="9" destOrd="0" presId="urn:microsoft.com/office/officeart/2005/8/layout/gear1"/>
    <dgm:cxn modelId="{0E360A88-56D0-46B9-BE37-50DF6CBAB189}" type="presParOf" srcId="{5ED88519-AC6C-4AA3-B76D-812B93A167E4}" destId="{398423B3-DD54-4226-99D7-017EFC1488DF}" srcOrd="10" destOrd="0" presId="urn:microsoft.com/office/officeart/2005/8/layout/gear1"/>
    <dgm:cxn modelId="{2CF46AA6-438C-4DC0-9AA7-3D59322BB66E}" type="presParOf" srcId="{5ED88519-AC6C-4AA3-B76D-812B93A167E4}" destId="{6DF3A3A0-5919-4E69-80DD-61760D6340A0}" srcOrd="11" destOrd="0" presId="urn:microsoft.com/office/officeart/2005/8/layout/gear1"/>
    <dgm:cxn modelId="{9EC1C62D-1C0E-4457-B861-5A220FF0A834}" type="presParOf" srcId="{5ED88519-AC6C-4AA3-B76D-812B93A167E4}" destId="{A09CEA93-9338-4361-A5E6-CF85B6019F5A}" srcOrd="12" destOrd="0" presId="urn:microsoft.com/office/officeart/2005/8/layout/gear1"/>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B6379-F982-4377-895E-1DD0E630C19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PK"/>
        </a:p>
      </dgm:t>
    </dgm:pt>
    <dgm:pt modelId="{CECB7453-6F01-4C6E-8DC2-FC94659AD1FF}">
      <dgm:prSet phldrT="[Text]" custT="1"/>
      <dgm:spPr/>
      <dgm:t>
        <a:bodyPr/>
        <a:lstStyle/>
        <a:p>
          <a:r>
            <a:rPr lang="en-US" sz="2400" b="1" dirty="0"/>
            <a:t>Observes </a:t>
          </a:r>
          <a:endParaRPr lang="en-PK" sz="2400" b="1" dirty="0"/>
        </a:p>
      </dgm:t>
    </dgm:pt>
    <dgm:pt modelId="{271D0C6C-5D3E-46F0-A819-2F519846E06E}" type="parTrans" cxnId="{346CAE9D-909B-4B5E-BB04-9317D84430C9}">
      <dgm:prSet/>
      <dgm:spPr/>
      <dgm:t>
        <a:bodyPr/>
        <a:lstStyle/>
        <a:p>
          <a:endParaRPr lang="en-PK"/>
        </a:p>
      </dgm:t>
    </dgm:pt>
    <dgm:pt modelId="{A395C193-DD9A-4D76-A315-70E7D11D314D}" type="sibTrans" cxnId="{346CAE9D-909B-4B5E-BB04-9317D84430C9}">
      <dgm:prSet/>
      <dgm:spPr/>
      <dgm:t>
        <a:bodyPr/>
        <a:lstStyle/>
        <a:p>
          <a:endParaRPr lang="en-PK"/>
        </a:p>
      </dgm:t>
    </dgm:pt>
    <dgm:pt modelId="{0B561104-91FF-4C40-9078-343F6F90103B}">
      <dgm:prSet phldrT="[Text]" custT="1"/>
      <dgm:spPr/>
      <dgm:t>
        <a:bodyPr/>
        <a:lstStyle/>
        <a:p>
          <a:r>
            <a:rPr lang="en-US" sz="1600" dirty="0"/>
            <a:t>Phenomenon of interest </a:t>
          </a:r>
          <a:endParaRPr lang="en-PK" sz="1600" dirty="0"/>
        </a:p>
      </dgm:t>
    </dgm:pt>
    <dgm:pt modelId="{92776B56-BF4A-4B07-B5F4-4BFAC2EC760A}" type="parTrans" cxnId="{E72C9914-2ED9-46F0-AC2B-299AFAC79270}">
      <dgm:prSet/>
      <dgm:spPr/>
      <dgm:t>
        <a:bodyPr/>
        <a:lstStyle/>
        <a:p>
          <a:endParaRPr lang="en-PK"/>
        </a:p>
      </dgm:t>
    </dgm:pt>
    <dgm:pt modelId="{797B5F37-0DCF-46EF-AF47-062B3979D1CA}" type="sibTrans" cxnId="{E72C9914-2ED9-46F0-AC2B-299AFAC79270}">
      <dgm:prSet/>
      <dgm:spPr/>
      <dgm:t>
        <a:bodyPr/>
        <a:lstStyle/>
        <a:p>
          <a:endParaRPr lang="en-PK"/>
        </a:p>
      </dgm:t>
    </dgm:pt>
    <dgm:pt modelId="{726B7326-2B05-42D7-A183-772EF03C7836}">
      <dgm:prSet phldrT="[Text]" custT="1"/>
      <dgm:spPr/>
      <dgm:t>
        <a:bodyPr/>
        <a:lstStyle/>
        <a:p>
          <a:r>
            <a:rPr lang="en-US" sz="2400" b="1" dirty="0"/>
            <a:t>Quantify </a:t>
          </a:r>
          <a:endParaRPr lang="en-PK" sz="2400" b="1" dirty="0"/>
        </a:p>
      </dgm:t>
    </dgm:pt>
    <dgm:pt modelId="{03D618B4-F4B7-4EE4-A26E-D8B615E3F3FB}" type="parTrans" cxnId="{D9FFB188-4B08-4EE5-86A8-EDB41CB1B021}">
      <dgm:prSet/>
      <dgm:spPr/>
      <dgm:t>
        <a:bodyPr/>
        <a:lstStyle/>
        <a:p>
          <a:endParaRPr lang="en-PK"/>
        </a:p>
      </dgm:t>
    </dgm:pt>
    <dgm:pt modelId="{D33301C1-FBA2-4E67-A78E-A35A33996D93}" type="sibTrans" cxnId="{D9FFB188-4B08-4EE5-86A8-EDB41CB1B021}">
      <dgm:prSet/>
      <dgm:spPr/>
      <dgm:t>
        <a:bodyPr/>
        <a:lstStyle/>
        <a:p>
          <a:endParaRPr lang="en-PK"/>
        </a:p>
      </dgm:t>
    </dgm:pt>
    <dgm:pt modelId="{065F9EC8-9F90-448F-97B6-D70DF1A3A81B}">
      <dgm:prSet phldrT="[Text]" custT="1"/>
      <dgm:spPr/>
      <dgm:t>
        <a:bodyPr/>
        <a:lstStyle/>
        <a:p>
          <a:r>
            <a:rPr lang="en-US" sz="1600" dirty="0"/>
            <a:t>Collect information on related  variables </a:t>
          </a:r>
          <a:endParaRPr lang="en-PK" sz="1600" dirty="0"/>
        </a:p>
      </dgm:t>
    </dgm:pt>
    <dgm:pt modelId="{5A1CDD7C-9C1E-4220-B510-5C689B21CFD4}" type="parTrans" cxnId="{C5095B61-76D6-4882-AC61-F366A6DCAAD4}">
      <dgm:prSet/>
      <dgm:spPr/>
      <dgm:t>
        <a:bodyPr/>
        <a:lstStyle/>
        <a:p>
          <a:endParaRPr lang="en-PK"/>
        </a:p>
      </dgm:t>
    </dgm:pt>
    <dgm:pt modelId="{75682800-D8D6-41F2-9011-C167FD317AEF}" type="sibTrans" cxnId="{C5095B61-76D6-4882-AC61-F366A6DCAAD4}">
      <dgm:prSet/>
      <dgm:spPr/>
      <dgm:t>
        <a:bodyPr/>
        <a:lstStyle/>
        <a:p>
          <a:endParaRPr lang="en-PK"/>
        </a:p>
      </dgm:t>
    </dgm:pt>
    <dgm:pt modelId="{4486BD56-21B5-4CA8-BC98-D057A56399DB}">
      <dgm:prSet phldrT="[Text]" custT="1"/>
      <dgm:spPr/>
      <dgm:t>
        <a:bodyPr/>
        <a:lstStyle/>
        <a:p>
          <a:r>
            <a:rPr lang="en-US" sz="2400" b="1" dirty="0"/>
            <a:t>Interrelate </a:t>
          </a:r>
          <a:endParaRPr lang="en-PK" sz="2400" b="1" dirty="0"/>
        </a:p>
      </dgm:t>
    </dgm:pt>
    <dgm:pt modelId="{98E2E4F4-991F-45EC-868F-8153943CA5E8}" type="parTrans" cxnId="{40917CCE-08AB-4E0E-97F1-4DE676B25ECA}">
      <dgm:prSet/>
      <dgm:spPr/>
      <dgm:t>
        <a:bodyPr/>
        <a:lstStyle/>
        <a:p>
          <a:endParaRPr lang="en-PK"/>
        </a:p>
      </dgm:t>
    </dgm:pt>
    <dgm:pt modelId="{FF3D917B-8AB4-4D65-A1C8-FA7589BF202E}" type="sibTrans" cxnId="{40917CCE-08AB-4E0E-97F1-4DE676B25ECA}">
      <dgm:prSet/>
      <dgm:spPr/>
      <dgm:t>
        <a:bodyPr/>
        <a:lstStyle/>
        <a:p>
          <a:endParaRPr lang="en-PK"/>
        </a:p>
      </dgm:t>
    </dgm:pt>
    <dgm:pt modelId="{E673BEEE-B6D4-4BEB-A6BE-0FFFF2AE806A}">
      <dgm:prSet phldrT="[Text]" custT="1"/>
      <dgm:spPr/>
      <dgm:t>
        <a:bodyPr/>
        <a:lstStyle/>
        <a:p>
          <a:pPr>
            <a:buFont typeface="Arial" panose="020B0604020202020204" pitchFamily="34" charset="0"/>
            <a:buChar char="•"/>
          </a:pPr>
          <a:r>
            <a:rPr lang="en-US" sz="1600" dirty="0"/>
            <a:t>Cross-tabulate</a:t>
          </a:r>
          <a:endParaRPr lang="en-PK" sz="1600" dirty="0"/>
        </a:p>
      </dgm:t>
    </dgm:pt>
    <dgm:pt modelId="{FA7A3122-1E7B-40CC-A16A-8F072C07ADC9}" type="parTrans" cxnId="{D3C4E588-F495-405D-9145-0A7248F52366}">
      <dgm:prSet/>
      <dgm:spPr/>
      <dgm:t>
        <a:bodyPr/>
        <a:lstStyle/>
        <a:p>
          <a:endParaRPr lang="en-PK"/>
        </a:p>
      </dgm:t>
    </dgm:pt>
    <dgm:pt modelId="{1B7D3847-7C83-431F-8D7E-2D0F99FC1C2E}" type="sibTrans" cxnId="{D3C4E588-F495-405D-9145-0A7248F52366}">
      <dgm:prSet/>
      <dgm:spPr/>
      <dgm:t>
        <a:bodyPr/>
        <a:lstStyle/>
        <a:p>
          <a:endParaRPr lang="en-PK"/>
        </a:p>
      </dgm:t>
    </dgm:pt>
    <dgm:pt modelId="{77EB1867-721C-46F4-B3B0-F507DBD48F9D}">
      <dgm:prSet phldrT="[Text]" custT="1"/>
      <dgm:spPr/>
      <dgm:t>
        <a:bodyPr/>
        <a:lstStyle/>
        <a:p>
          <a:r>
            <a:rPr lang="en-US" sz="1600" dirty="0"/>
            <a:t>Jhon Snow: Cholera-water intake </a:t>
          </a:r>
          <a:endParaRPr lang="en-PK" sz="1600" dirty="0"/>
        </a:p>
      </dgm:t>
    </dgm:pt>
    <dgm:pt modelId="{17D90E2C-9362-432E-9543-EE7E5129CEDD}" type="parTrans" cxnId="{C26E7430-E24B-4225-A012-38DE485025DC}">
      <dgm:prSet/>
      <dgm:spPr/>
      <dgm:t>
        <a:bodyPr/>
        <a:lstStyle/>
        <a:p>
          <a:endParaRPr lang="en-PK"/>
        </a:p>
      </dgm:t>
    </dgm:pt>
    <dgm:pt modelId="{D4EAF54E-9596-4AEA-A6BB-6ADC6B0C53ED}" type="sibTrans" cxnId="{C26E7430-E24B-4225-A012-38DE485025DC}">
      <dgm:prSet/>
      <dgm:spPr/>
      <dgm:t>
        <a:bodyPr/>
        <a:lstStyle/>
        <a:p>
          <a:endParaRPr lang="en-PK"/>
        </a:p>
      </dgm:t>
    </dgm:pt>
    <dgm:pt modelId="{3247F19F-C611-4413-9FAB-082ADD425F59}">
      <dgm:prSet custT="1"/>
      <dgm:spPr/>
      <dgm:t>
        <a:bodyPr/>
        <a:lstStyle/>
        <a:p>
          <a:r>
            <a:rPr lang="en-US" sz="2400" b="1" dirty="0"/>
            <a:t>Infer on Statistical basis  </a:t>
          </a:r>
          <a:endParaRPr lang="en-PK" sz="2400" b="1" dirty="0"/>
        </a:p>
      </dgm:t>
    </dgm:pt>
    <dgm:pt modelId="{C823D967-8B30-4AD1-99E3-FE6199461B3B}" type="parTrans" cxnId="{777859F5-8EE9-4E70-AC42-81D09179E5DD}">
      <dgm:prSet/>
      <dgm:spPr/>
      <dgm:t>
        <a:bodyPr/>
        <a:lstStyle/>
        <a:p>
          <a:endParaRPr lang="en-PK"/>
        </a:p>
      </dgm:t>
    </dgm:pt>
    <dgm:pt modelId="{31FD8C4C-F1CC-429D-8034-12084A7228E1}" type="sibTrans" cxnId="{777859F5-8EE9-4E70-AC42-81D09179E5DD}">
      <dgm:prSet/>
      <dgm:spPr/>
      <dgm:t>
        <a:bodyPr/>
        <a:lstStyle/>
        <a:p>
          <a:endParaRPr lang="en-PK"/>
        </a:p>
      </dgm:t>
    </dgm:pt>
    <dgm:pt modelId="{42BD123A-43F1-4024-9E6E-C224E6CECC3C}">
      <dgm:prSet phldrT="[Text]" custT="1"/>
      <dgm:spPr/>
      <dgm:t>
        <a:bodyPr/>
        <a:lstStyle/>
        <a:p>
          <a:r>
            <a:rPr lang="en-US" sz="1600" dirty="0"/>
            <a:t>J Snow : Places of water intake of the diseased  </a:t>
          </a:r>
          <a:endParaRPr lang="en-PK" sz="1600" dirty="0"/>
        </a:p>
      </dgm:t>
    </dgm:pt>
    <dgm:pt modelId="{CF9BF8B6-8719-4D66-89BB-E270DECE8332}" type="parTrans" cxnId="{809CA59D-F099-4BD5-90EA-D8360757FD4D}">
      <dgm:prSet/>
      <dgm:spPr/>
      <dgm:t>
        <a:bodyPr/>
        <a:lstStyle/>
        <a:p>
          <a:endParaRPr lang="en-PK"/>
        </a:p>
      </dgm:t>
    </dgm:pt>
    <dgm:pt modelId="{2325F5C6-6974-4BE8-A7A3-8C9132E9FF47}" type="sibTrans" cxnId="{809CA59D-F099-4BD5-90EA-D8360757FD4D}">
      <dgm:prSet/>
      <dgm:spPr/>
      <dgm:t>
        <a:bodyPr/>
        <a:lstStyle/>
        <a:p>
          <a:endParaRPr lang="en-PK"/>
        </a:p>
      </dgm:t>
    </dgm:pt>
    <dgm:pt modelId="{DA42BC7F-2376-4928-8E29-E9FE9559E8B0}">
      <dgm:prSet phldrT="[Text]" custT="1"/>
      <dgm:spPr/>
      <dgm:t>
        <a:bodyPr/>
        <a:lstStyle/>
        <a:p>
          <a:r>
            <a:rPr lang="en-US" sz="1600" dirty="0"/>
            <a:t>Use statistical tools of measurements </a:t>
          </a:r>
          <a:endParaRPr lang="en-PK" sz="1600" dirty="0"/>
        </a:p>
      </dgm:t>
    </dgm:pt>
    <dgm:pt modelId="{1DFEFA57-7CFE-4156-AB24-AA4C26794862}" type="parTrans" cxnId="{CDCECBE8-75C9-45B2-B17D-A5A30C1C5676}">
      <dgm:prSet/>
      <dgm:spPr/>
      <dgm:t>
        <a:bodyPr/>
        <a:lstStyle/>
        <a:p>
          <a:endParaRPr lang="en-PK"/>
        </a:p>
      </dgm:t>
    </dgm:pt>
    <dgm:pt modelId="{A0971299-B296-46CD-9476-162049B2A16E}" type="sibTrans" cxnId="{CDCECBE8-75C9-45B2-B17D-A5A30C1C5676}">
      <dgm:prSet/>
      <dgm:spPr/>
      <dgm:t>
        <a:bodyPr/>
        <a:lstStyle/>
        <a:p>
          <a:endParaRPr lang="en-PK"/>
        </a:p>
      </dgm:t>
    </dgm:pt>
    <dgm:pt modelId="{058FA7E3-AFFE-40E5-8EBB-B93FD9F4BA22}">
      <dgm:prSet phldrT="[Text]" custT="1"/>
      <dgm:spPr/>
      <dgm:t>
        <a:bodyPr/>
        <a:lstStyle/>
        <a:p>
          <a:pPr>
            <a:buFont typeface="Arial" panose="020B0604020202020204" pitchFamily="34" charset="0"/>
            <a:buChar char="•"/>
          </a:pPr>
          <a:r>
            <a:rPr lang="en-US" sz="1600" dirty="0"/>
            <a:t>Sort rational links                 (b/w cause &amp; effect)</a:t>
          </a:r>
          <a:endParaRPr lang="en-PK" sz="1600" dirty="0"/>
        </a:p>
      </dgm:t>
    </dgm:pt>
    <dgm:pt modelId="{05061ABD-3B34-43B8-B888-BA6297E7CC31}" type="parTrans" cxnId="{9965D5A1-5460-47D6-8021-F26E94DB6DF8}">
      <dgm:prSet/>
      <dgm:spPr/>
      <dgm:t>
        <a:bodyPr/>
        <a:lstStyle/>
        <a:p>
          <a:endParaRPr lang="en-PK"/>
        </a:p>
      </dgm:t>
    </dgm:pt>
    <dgm:pt modelId="{B64AACAE-6D08-4CF2-ABBF-3B22B987AF08}" type="sibTrans" cxnId="{9965D5A1-5460-47D6-8021-F26E94DB6DF8}">
      <dgm:prSet/>
      <dgm:spPr/>
      <dgm:t>
        <a:bodyPr/>
        <a:lstStyle/>
        <a:p>
          <a:endParaRPr lang="en-PK"/>
        </a:p>
      </dgm:t>
    </dgm:pt>
    <dgm:pt modelId="{537888ED-5963-4DC5-9B04-47B88CF33DEF}" type="pres">
      <dgm:prSet presAssocID="{600B6379-F982-4377-895E-1DD0E630C19B}" presName="rootnode" presStyleCnt="0">
        <dgm:presLayoutVars>
          <dgm:chMax/>
          <dgm:chPref/>
          <dgm:dir/>
          <dgm:animLvl val="lvl"/>
        </dgm:presLayoutVars>
      </dgm:prSet>
      <dgm:spPr/>
    </dgm:pt>
    <dgm:pt modelId="{563C500F-BDDD-4059-BC9C-36AA8373B992}" type="pres">
      <dgm:prSet presAssocID="{CECB7453-6F01-4C6E-8DC2-FC94659AD1FF}" presName="composite" presStyleCnt="0"/>
      <dgm:spPr/>
    </dgm:pt>
    <dgm:pt modelId="{FD8B2E33-B7E2-4C64-AF6B-6A90B0D5295E}" type="pres">
      <dgm:prSet presAssocID="{CECB7453-6F01-4C6E-8DC2-FC94659AD1FF}" presName="bentUpArrow1" presStyleLbl="alignImgPlace1" presStyleIdx="0" presStyleCnt="3"/>
      <dgm:spPr/>
    </dgm:pt>
    <dgm:pt modelId="{921C162F-3EE3-4FEF-BBAE-8C34B208A5E2}" type="pres">
      <dgm:prSet presAssocID="{CECB7453-6F01-4C6E-8DC2-FC94659AD1FF}" presName="ParentText" presStyleLbl="node1" presStyleIdx="0" presStyleCnt="4">
        <dgm:presLayoutVars>
          <dgm:chMax val="1"/>
          <dgm:chPref val="1"/>
          <dgm:bulletEnabled val="1"/>
        </dgm:presLayoutVars>
      </dgm:prSet>
      <dgm:spPr/>
    </dgm:pt>
    <dgm:pt modelId="{FC08B0AF-03FF-4789-BAC8-A0A70D6D9907}" type="pres">
      <dgm:prSet presAssocID="{CECB7453-6F01-4C6E-8DC2-FC94659AD1FF}" presName="ChildText" presStyleLbl="revTx" presStyleIdx="0" presStyleCnt="3" custScaleX="294483" custLinFactNeighborX="98413" custLinFactNeighborY="2978">
        <dgm:presLayoutVars>
          <dgm:chMax val="0"/>
          <dgm:chPref val="0"/>
          <dgm:bulletEnabled val="1"/>
        </dgm:presLayoutVars>
      </dgm:prSet>
      <dgm:spPr/>
    </dgm:pt>
    <dgm:pt modelId="{6F255861-2367-4C69-BA16-C6FAA5107DD7}" type="pres">
      <dgm:prSet presAssocID="{A395C193-DD9A-4D76-A315-70E7D11D314D}" presName="sibTrans" presStyleCnt="0"/>
      <dgm:spPr/>
    </dgm:pt>
    <dgm:pt modelId="{EC24F1C7-5B65-42A2-8633-41614F65E59B}" type="pres">
      <dgm:prSet presAssocID="{726B7326-2B05-42D7-A183-772EF03C7836}" presName="composite" presStyleCnt="0"/>
      <dgm:spPr/>
    </dgm:pt>
    <dgm:pt modelId="{B8D87E9C-2647-42B7-B2B5-7699102915B0}" type="pres">
      <dgm:prSet presAssocID="{726B7326-2B05-42D7-A183-772EF03C7836}" presName="bentUpArrow1" presStyleLbl="alignImgPlace1" presStyleIdx="1" presStyleCnt="3"/>
      <dgm:spPr/>
    </dgm:pt>
    <dgm:pt modelId="{BAAB7F7B-D686-4ABF-8906-187A93319C6A}" type="pres">
      <dgm:prSet presAssocID="{726B7326-2B05-42D7-A183-772EF03C7836}" presName="ParentText" presStyleLbl="node1" presStyleIdx="1" presStyleCnt="4">
        <dgm:presLayoutVars>
          <dgm:chMax val="1"/>
          <dgm:chPref val="1"/>
          <dgm:bulletEnabled val="1"/>
        </dgm:presLayoutVars>
      </dgm:prSet>
      <dgm:spPr/>
    </dgm:pt>
    <dgm:pt modelId="{70ED9C5C-6AE6-4034-9E63-75CB7065DDF8}" type="pres">
      <dgm:prSet presAssocID="{726B7326-2B05-42D7-A183-772EF03C7836}" presName="ChildText" presStyleLbl="revTx" presStyleIdx="1" presStyleCnt="3" custScaleX="309791" custLinFactX="16275" custLinFactNeighborX="100000" custLinFactNeighborY="1865">
        <dgm:presLayoutVars>
          <dgm:chMax val="0"/>
          <dgm:chPref val="0"/>
          <dgm:bulletEnabled val="1"/>
        </dgm:presLayoutVars>
      </dgm:prSet>
      <dgm:spPr/>
    </dgm:pt>
    <dgm:pt modelId="{C25E787D-79C4-4C14-B9AD-0810C0C8B5C5}" type="pres">
      <dgm:prSet presAssocID="{D33301C1-FBA2-4E67-A78E-A35A33996D93}" presName="sibTrans" presStyleCnt="0"/>
      <dgm:spPr/>
    </dgm:pt>
    <dgm:pt modelId="{88614ED0-D1A4-4E68-B816-D5F8EC584FCE}" type="pres">
      <dgm:prSet presAssocID="{4486BD56-21B5-4CA8-BC98-D057A56399DB}" presName="composite" presStyleCnt="0"/>
      <dgm:spPr/>
    </dgm:pt>
    <dgm:pt modelId="{905F5292-DE7A-455F-84D9-AFB1392920E2}" type="pres">
      <dgm:prSet presAssocID="{4486BD56-21B5-4CA8-BC98-D057A56399DB}" presName="bentUpArrow1" presStyleLbl="alignImgPlace1" presStyleIdx="2" presStyleCnt="3"/>
      <dgm:spPr/>
    </dgm:pt>
    <dgm:pt modelId="{E8BC7DE5-83EA-479D-9AED-2CC62DFC2282}" type="pres">
      <dgm:prSet presAssocID="{4486BD56-21B5-4CA8-BC98-D057A56399DB}" presName="ParentText" presStyleLbl="node1" presStyleIdx="2" presStyleCnt="4">
        <dgm:presLayoutVars>
          <dgm:chMax val="1"/>
          <dgm:chPref val="1"/>
          <dgm:bulletEnabled val="1"/>
        </dgm:presLayoutVars>
      </dgm:prSet>
      <dgm:spPr/>
    </dgm:pt>
    <dgm:pt modelId="{F1AE0189-ED10-42D4-A786-5B8ACBCBD2AA}" type="pres">
      <dgm:prSet presAssocID="{4486BD56-21B5-4CA8-BC98-D057A56399DB}" presName="ChildText" presStyleLbl="revTx" presStyleIdx="2" presStyleCnt="3" custScaleX="186164" custLinFactNeighborX="46309" custLinFactNeighborY="-4765">
        <dgm:presLayoutVars>
          <dgm:chMax val="0"/>
          <dgm:chPref val="0"/>
          <dgm:bulletEnabled val="1"/>
        </dgm:presLayoutVars>
      </dgm:prSet>
      <dgm:spPr/>
    </dgm:pt>
    <dgm:pt modelId="{52649BDA-7906-4BF0-B0D4-8A2D587CC0F5}" type="pres">
      <dgm:prSet presAssocID="{FF3D917B-8AB4-4D65-A1C8-FA7589BF202E}" presName="sibTrans" presStyleCnt="0"/>
      <dgm:spPr/>
    </dgm:pt>
    <dgm:pt modelId="{74772963-90D5-4055-B7AE-0D2495236121}" type="pres">
      <dgm:prSet presAssocID="{3247F19F-C611-4413-9FAB-082ADD425F59}" presName="composite" presStyleCnt="0"/>
      <dgm:spPr/>
    </dgm:pt>
    <dgm:pt modelId="{6487E33F-CFA7-4BE6-A13D-21B162882023}" type="pres">
      <dgm:prSet presAssocID="{3247F19F-C611-4413-9FAB-082ADD425F59}" presName="ParentText" presStyleLbl="node1" presStyleIdx="3" presStyleCnt="4" custLinFactNeighborX="-29649" custLinFactNeighborY="-3620">
        <dgm:presLayoutVars>
          <dgm:chMax val="1"/>
          <dgm:chPref val="1"/>
          <dgm:bulletEnabled val="1"/>
        </dgm:presLayoutVars>
      </dgm:prSet>
      <dgm:spPr/>
    </dgm:pt>
  </dgm:ptLst>
  <dgm:cxnLst>
    <dgm:cxn modelId="{D9C0CA02-EAD9-412D-AC02-9354D391AAA0}" type="presOf" srcId="{E673BEEE-B6D4-4BEB-A6BE-0FFFF2AE806A}" destId="{F1AE0189-ED10-42D4-A786-5B8ACBCBD2AA}" srcOrd="0" destOrd="0" presId="urn:microsoft.com/office/officeart/2005/8/layout/StepDownProcess"/>
    <dgm:cxn modelId="{E72C9914-2ED9-46F0-AC2B-299AFAC79270}" srcId="{CECB7453-6F01-4C6E-8DC2-FC94659AD1FF}" destId="{0B561104-91FF-4C40-9078-343F6F90103B}" srcOrd="0" destOrd="0" parTransId="{92776B56-BF4A-4B07-B5F4-4BFAC2EC760A}" sibTransId="{797B5F37-0DCF-46EF-AF47-062B3979D1CA}"/>
    <dgm:cxn modelId="{2E59791A-BEBE-4E85-9995-79753F03E6FE}" type="presOf" srcId="{726B7326-2B05-42D7-A183-772EF03C7836}" destId="{BAAB7F7B-D686-4ABF-8906-187A93319C6A}" srcOrd="0" destOrd="0" presId="urn:microsoft.com/office/officeart/2005/8/layout/StepDownProcess"/>
    <dgm:cxn modelId="{C26E7430-E24B-4225-A012-38DE485025DC}" srcId="{CECB7453-6F01-4C6E-8DC2-FC94659AD1FF}" destId="{77EB1867-721C-46F4-B3B0-F507DBD48F9D}" srcOrd="1" destOrd="0" parTransId="{17D90E2C-9362-432E-9543-EE7E5129CEDD}" sibTransId="{D4EAF54E-9596-4AEA-A6BB-6ADC6B0C53ED}"/>
    <dgm:cxn modelId="{C5095B61-76D6-4882-AC61-F366A6DCAAD4}" srcId="{726B7326-2B05-42D7-A183-772EF03C7836}" destId="{065F9EC8-9F90-448F-97B6-D70DF1A3A81B}" srcOrd="0" destOrd="0" parTransId="{5A1CDD7C-9C1E-4220-B510-5C689B21CFD4}" sibTransId="{75682800-D8D6-41F2-9011-C167FD317AEF}"/>
    <dgm:cxn modelId="{4D4F1043-4A03-4F84-803D-44D0376C5929}" type="presOf" srcId="{600B6379-F982-4377-895E-1DD0E630C19B}" destId="{537888ED-5963-4DC5-9B04-47B88CF33DEF}" srcOrd="0" destOrd="0" presId="urn:microsoft.com/office/officeart/2005/8/layout/StepDownProcess"/>
    <dgm:cxn modelId="{52D8694B-DF25-4584-947D-D8849277F12C}" type="presOf" srcId="{058FA7E3-AFFE-40E5-8EBB-B93FD9F4BA22}" destId="{F1AE0189-ED10-42D4-A786-5B8ACBCBD2AA}" srcOrd="0" destOrd="1" presId="urn:microsoft.com/office/officeart/2005/8/layout/StepDownProcess"/>
    <dgm:cxn modelId="{96579B70-ADA6-41E5-9835-4A5187DDE8FF}" type="presOf" srcId="{DA42BC7F-2376-4928-8E29-E9FE9559E8B0}" destId="{70ED9C5C-6AE6-4034-9E63-75CB7065DDF8}" srcOrd="0" destOrd="1" presId="urn:microsoft.com/office/officeart/2005/8/layout/StepDownProcess"/>
    <dgm:cxn modelId="{2BE73184-CAD7-4EBB-B6FD-38F3318BA6B2}" type="presOf" srcId="{77EB1867-721C-46F4-B3B0-F507DBD48F9D}" destId="{FC08B0AF-03FF-4789-BAC8-A0A70D6D9907}" srcOrd="0" destOrd="1" presId="urn:microsoft.com/office/officeart/2005/8/layout/StepDownProcess"/>
    <dgm:cxn modelId="{D9FFB188-4B08-4EE5-86A8-EDB41CB1B021}" srcId="{600B6379-F982-4377-895E-1DD0E630C19B}" destId="{726B7326-2B05-42D7-A183-772EF03C7836}" srcOrd="1" destOrd="0" parTransId="{03D618B4-F4B7-4EE4-A26E-D8B615E3F3FB}" sibTransId="{D33301C1-FBA2-4E67-A78E-A35A33996D93}"/>
    <dgm:cxn modelId="{D3C4E588-F495-405D-9145-0A7248F52366}" srcId="{4486BD56-21B5-4CA8-BC98-D057A56399DB}" destId="{E673BEEE-B6D4-4BEB-A6BE-0FFFF2AE806A}" srcOrd="0" destOrd="0" parTransId="{FA7A3122-1E7B-40CC-A16A-8F072C07ADC9}" sibTransId="{1B7D3847-7C83-431F-8D7E-2D0F99FC1C2E}"/>
    <dgm:cxn modelId="{A93E4C9A-2D68-460B-A527-018E543D6C95}" type="presOf" srcId="{4486BD56-21B5-4CA8-BC98-D057A56399DB}" destId="{E8BC7DE5-83EA-479D-9AED-2CC62DFC2282}" srcOrd="0" destOrd="0" presId="urn:microsoft.com/office/officeart/2005/8/layout/StepDownProcess"/>
    <dgm:cxn modelId="{809CA59D-F099-4BD5-90EA-D8360757FD4D}" srcId="{726B7326-2B05-42D7-A183-772EF03C7836}" destId="{42BD123A-43F1-4024-9E6E-C224E6CECC3C}" srcOrd="2" destOrd="0" parTransId="{CF9BF8B6-8719-4D66-89BB-E270DECE8332}" sibTransId="{2325F5C6-6974-4BE8-A7A3-8C9132E9FF47}"/>
    <dgm:cxn modelId="{346CAE9D-909B-4B5E-BB04-9317D84430C9}" srcId="{600B6379-F982-4377-895E-1DD0E630C19B}" destId="{CECB7453-6F01-4C6E-8DC2-FC94659AD1FF}" srcOrd="0" destOrd="0" parTransId="{271D0C6C-5D3E-46F0-A819-2F519846E06E}" sibTransId="{A395C193-DD9A-4D76-A315-70E7D11D314D}"/>
    <dgm:cxn modelId="{9965D5A1-5460-47D6-8021-F26E94DB6DF8}" srcId="{4486BD56-21B5-4CA8-BC98-D057A56399DB}" destId="{058FA7E3-AFFE-40E5-8EBB-B93FD9F4BA22}" srcOrd="1" destOrd="0" parTransId="{05061ABD-3B34-43B8-B888-BA6297E7CC31}" sibTransId="{B64AACAE-6D08-4CF2-ABBF-3B22B987AF08}"/>
    <dgm:cxn modelId="{1E8629B7-4F43-4B11-A963-237EEACC526C}" type="presOf" srcId="{CECB7453-6F01-4C6E-8DC2-FC94659AD1FF}" destId="{921C162F-3EE3-4FEF-BBAE-8C34B208A5E2}" srcOrd="0" destOrd="0" presId="urn:microsoft.com/office/officeart/2005/8/layout/StepDownProcess"/>
    <dgm:cxn modelId="{C82C97C1-ACC2-4451-B356-697298B8E70B}" type="presOf" srcId="{0B561104-91FF-4C40-9078-343F6F90103B}" destId="{FC08B0AF-03FF-4789-BAC8-A0A70D6D9907}" srcOrd="0" destOrd="0" presId="urn:microsoft.com/office/officeart/2005/8/layout/StepDownProcess"/>
    <dgm:cxn modelId="{40917CCE-08AB-4E0E-97F1-4DE676B25ECA}" srcId="{600B6379-F982-4377-895E-1DD0E630C19B}" destId="{4486BD56-21B5-4CA8-BC98-D057A56399DB}" srcOrd="2" destOrd="0" parTransId="{98E2E4F4-991F-45EC-868F-8153943CA5E8}" sibTransId="{FF3D917B-8AB4-4D65-A1C8-FA7589BF202E}"/>
    <dgm:cxn modelId="{51A292E2-217A-451A-BAA1-07FD19DA9A00}" type="presOf" srcId="{065F9EC8-9F90-448F-97B6-D70DF1A3A81B}" destId="{70ED9C5C-6AE6-4034-9E63-75CB7065DDF8}" srcOrd="0" destOrd="0" presId="urn:microsoft.com/office/officeart/2005/8/layout/StepDownProcess"/>
    <dgm:cxn modelId="{CDCECBE8-75C9-45B2-B17D-A5A30C1C5676}" srcId="{726B7326-2B05-42D7-A183-772EF03C7836}" destId="{DA42BC7F-2376-4928-8E29-E9FE9559E8B0}" srcOrd="1" destOrd="0" parTransId="{1DFEFA57-7CFE-4156-AB24-AA4C26794862}" sibTransId="{A0971299-B296-46CD-9476-162049B2A16E}"/>
    <dgm:cxn modelId="{777859F5-8EE9-4E70-AC42-81D09179E5DD}" srcId="{600B6379-F982-4377-895E-1DD0E630C19B}" destId="{3247F19F-C611-4413-9FAB-082ADD425F59}" srcOrd="3" destOrd="0" parTransId="{C823D967-8B30-4AD1-99E3-FE6199461B3B}" sibTransId="{31FD8C4C-F1CC-429D-8034-12084A7228E1}"/>
    <dgm:cxn modelId="{1460FFF8-27DB-4DE9-B2F7-1242407D8946}" type="presOf" srcId="{42BD123A-43F1-4024-9E6E-C224E6CECC3C}" destId="{70ED9C5C-6AE6-4034-9E63-75CB7065DDF8}" srcOrd="0" destOrd="2" presId="urn:microsoft.com/office/officeart/2005/8/layout/StepDownProcess"/>
    <dgm:cxn modelId="{3C89FAFD-E099-4F91-BD19-9B9F1767E003}" type="presOf" srcId="{3247F19F-C611-4413-9FAB-082ADD425F59}" destId="{6487E33F-CFA7-4BE6-A13D-21B162882023}" srcOrd="0" destOrd="0" presId="urn:microsoft.com/office/officeart/2005/8/layout/StepDownProcess"/>
    <dgm:cxn modelId="{A0CDD8B2-2201-45FE-BB35-078DC51F7576}" type="presParOf" srcId="{537888ED-5963-4DC5-9B04-47B88CF33DEF}" destId="{563C500F-BDDD-4059-BC9C-36AA8373B992}" srcOrd="0" destOrd="0" presId="urn:microsoft.com/office/officeart/2005/8/layout/StepDownProcess"/>
    <dgm:cxn modelId="{651DA537-743F-45CB-A5B0-DCD2664372C7}" type="presParOf" srcId="{563C500F-BDDD-4059-BC9C-36AA8373B992}" destId="{FD8B2E33-B7E2-4C64-AF6B-6A90B0D5295E}" srcOrd="0" destOrd="0" presId="urn:microsoft.com/office/officeart/2005/8/layout/StepDownProcess"/>
    <dgm:cxn modelId="{6F3106D7-A537-4155-8620-566076136BEC}" type="presParOf" srcId="{563C500F-BDDD-4059-BC9C-36AA8373B992}" destId="{921C162F-3EE3-4FEF-BBAE-8C34B208A5E2}" srcOrd="1" destOrd="0" presId="urn:microsoft.com/office/officeart/2005/8/layout/StepDownProcess"/>
    <dgm:cxn modelId="{9CDF4D66-314A-43F1-82D0-7A734F538F2D}" type="presParOf" srcId="{563C500F-BDDD-4059-BC9C-36AA8373B992}" destId="{FC08B0AF-03FF-4789-BAC8-A0A70D6D9907}" srcOrd="2" destOrd="0" presId="urn:microsoft.com/office/officeart/2005/8/layout/StepDownProcess"/>
    <dgm:cxn modelId="{74E941D7-22D2-4DAA-8CBA-8A160FFCD456}" type="presParOf" srcId="{537888ED-5963-4DC5-9B04-47B88CF33DEF}" destId="{6F255861-2367-4C69-BA16-C6FAA5107DD7}" srcOrd="1" destOrd="0" presId="urn:microsoft.com/office/officeart/2005/8/layout/StepDownProcess"/>
    <dgm:cxn modelId="{876A099D-BBF7-4B51-82DB-07FEF15FB19E}" type="presParOf" srcId="{537888ED-5963-4DC5-9B04-47B88CF33DEF}" destId="{EC24F1C7-5B65-42A2-8633-41614F65E59B}" srcOrd="2" destOrd="0" presId="urn:microsoft.com/office/officeart/2005/8/layout/StepDownProcess"/>
    <dgm:cxn modelId="{102E4896-1892-49CB-BB22-E29136D7EEAE}" type="presParOf" srcId="{EC24F1C7-5B65-42A2-8633-41614F65E59B}" destId="{B8D87E9C-2647-42B7-B2B5-7699102915B0}" srcOrd="0" destOrd="0" presId="urn:microsoft.com/office/officeart/2005/8/layout/StepDownProcess"/>
    <dgm:cxn modelId="{7DFEA19B-4711-4B97-9990-1E979418B19A}" type="presParOf" srcId="{EC24F1C7-5B65-42A2-8633-41614F65E59B}" destId="{BAAB7F7B-D686-4ABF-8906-187A93319C6A}" srcOrd="1" destOrd="0" presId="urn:microsoft.com/office/officeart/2005/8/layout/StepDownProcess"/>
    <dgm:cxn modelId="{CA386E57-AA33-41A5-BC87-3ACD8E5AE5C8}" type="presParOf" srcId="{EC24F1C7-5B65-42A2-8633-41614F65E59B}" destId="{70ED9C5C-6AE6-4034-9E63-75CB7065DDF8}" srcOrd="2" destOrd="0" presId="urn:microsoft.com/office/officeart/2005/8/layout/StepDownProcess"/>
    <dgm:cxn modelId="{F0724951-4CCC-4577-82FA-EB097E947FDC}" type="presParOf" srcId="{537888ED-5963-4DC5-9B04-47B88CF33DEF}" destId="{C25E787D-79C4-4C14-B9AD-0810C0C8B5C5}" srcOrd="3" destOrd="0" presId="urn:microsoft.com/office/officeart/2005/8/layout/StepDownProcess"/>
    <dgm:cxn modelId="{0DFF3410-018D-45AF-9ED3-3654388BBCEA}" type="presParOf" srcId="{537888ED-5963-4DC5-9B04-47B88CF33DEF}" destId="{88614ED0-D1A4-4E68-B816-D5F8EC584FCE}" srcOrd="4" destOrd="0" presId="urn:microsoft.com/office/officeart/2005/8/layout/StepDownProcess"/>
    <dgm:cxn modelId="{2FFE884A-6667-4AB0-A590-16AA1532C0CD}" type="presParOf" srcId="{88614ED0-D1A4-4E68-B816-D5F8EC584FCE}" destId="{905F5292-DE7A-455F-84D9-AFB1392920E2}" srcOrd="0" destOrd="0" presId="urn:microsoft.com/office/officeart/2005/8/layout/StepDownProcess"/>
    <dgm:cxn modelId="{CFDFA8DC-6E39-41C7-B737-0EFC73143662}" type="presParOf" srcId="{88614ED0-D1A4-4E68-B816-D5F8EC584FCE}" destId="{E8BC7DE5-83EA-479D-9AED-2CC62DFC2282}" srcOrd="1" destOrd="0" presId="urn:microsoft.com/office/officeart/2005/8/layout/StepDownProcess"/>
    <dgm:cxn modelId="{AF168FAD-D03C-4E98-90F6-FA852186AD75}" type="presParOf" srcId="{88614ED0-D1A4-4E68-B816-D5F8EC584FCE}" destId="{F1AE0189-ED10-42D4-A786-5B8ACBCBD2AA}" srcOrd="2" destOrd="0" presId="urn:microsoft.com/office/officeart/2005/8/layout/StepDownProcess"/>
    <dgm:cxn modelId="{66708B99-3B1D-4EC4-BCFC-F8DBEF041787}" type="presParOf" srcId="{537888ED-5963-4DC5-9B04-47B88CF33DEF}" destId="{52649BDA-7906-4BF0-B0D4-8A2D587CC0F5}" srcOrd="5" destOrd="0" presId="urn:microsoft.com/office/officeart/2005/8/layout/StepDownProcess"/>
    <dgm:cxn modelId="{C0A9CFC1-0B76-4691-8411-DC3F8BC6963D}" type="presParOf" srcId="{537888ED-5963-4DC5-9B04-47B88CF33DEF}" destId="{74772963-90D5-4055-B7AE-0D2495236121}" srcOrd="6" destOrd="0" presId="urn:microsoft.com/office/officeart/2005/8/layout/StepDownProcess"/>
    <dgm:cxn modelId="{03E3ECAD-D90A-4B22-A02C-01555112E79D}" type="presParOf" srcId="{74772963-90D5-4055-B7AE-0D2495236121}" destId="{6487E33F-CFA7-4BE6-A13D-21B16288202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3CE30-3635-40DC-8279-217110BA1CE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A7DFD5AE-D8B5-4234-AF3C-92E1D864BA7C}">
      <dgm:prSet/>
      <dgm:spPr/>
      <dgm:t>
        <a:bodyPr/>
        <a:lstStyle/>
        <a:p>
          <a:r>
            <a:rPr lang="en-CA" dirty="0"/>
            <a:t>Temporal relationship</a:t>
          </a:r>
          <a:endParaRPr lang="en-US" dirty="0"/>
        </a:p>
      </dgm:t>
    </dgm:pt>
    <dgm:pt modelId="{09885080-9624-474A-BA54-3BEB8FEF23CE}" type="parTrans" cxnId="{0425699C-3549-442D-AE2D-2705120303F6}">
      <dgm:prSet/>
      <dgm:spPr/>
      <dgm:t>
        <a:bodyPr/>
        <a:lstStyle/>
        <a:p>
          <a:endParaRPr lang="en-US"/>
        </a:p>
      </dgm:t>
    </dgm:pt>
    <dgm:pt modelId="{7FAE3CB6-12B6-4989-97EA-EEC9E02F6AFF}" type="sibTrans" cxnId="{0425699C-3549-442D-AE2D-2705120303F6}">
      <dgm:prSet/>
      <dgm:spPr/>
      <dgm:t>
        <a:bodyPr/>
        <a:lstStyle/>
        <a:p>
          <a:endParaRPr lang="en-US"/>
        </a:p>
      </dgm:t>
    </dgm:pt>
    <dgm:pt modelId="{B32BED10-ADB7-4480-89AE-B13063CFA874}">
      <dgm:prSet/>
      <dgm:spPr/>
      <dgm:t>
        <a:bodyPr/>
        <a:lstStyle/>
        <a:p>
          <a:r>
            <a:rPr lang="en-CA"/>
            <a:t>Strength of the association</a:t>
          </a:r>
          <a:endParaRPr lang="en-US"/>
        </a:p>
      </dgm:t>
    </dgm:pt>
    <dgm:pt modelId="{12CEE715-D669-4259-B8FD-21098263E245}" type="parTrans" cxnId="{D8C38792-6410-49E7-A49C-E0F468BC2BF0}">
      <dgm:prSet/>
      <dgm:spPr/>
      <dgm:t>
        <a:bodyPr/>
        <a:lstStyle/>
        <a:p>
          <a:endParaRPr lang="en-US"/>
        </a:p>
      </dgm:t>
    </dgm:pt>
    <dgm:pt modelId="{7DE267C5-8777-407A-A40C-2BD892276C11}" type="sibTrans" cxnId="{D8C38792-6410-49E7-A49C-E0F468BC2BF0}">
      <dgm:prSet/>
      <dgm:spPr/>
      <dgm:t>
        <a:bodyPr/>
        <a:lstStyle/>
        <a:p>
          <a:endParaRPr lang="en-US"/>
        </a:p>
      </dgm:t>
    </dgm:pt>
    <dgm:pt modelId="{47992EB4-141D-4F51-864D-B3434D09B4B3}">
      <dgm:prSet/>
      <dgm:spPr/>
      <dgm:t>
        <a:bodyPr/>
        <a:lstStyle/>
        <a:p>
          <a:r>
            <a:rPr lang="en-CA" dirty="0"/>
            <a:t>Biologic plausibility</a:t>
          </a:r>
          <a:endParaRPr lang="en-US" dirty="0"/>
        </a:p>
      </dgm:t>
    </dgm:pt>
    <dgm:pt modelId="{F72C7263-6AFD-47B0-9236-7FD7D5F18A63}" type="parTrans" cxnId="{C45A655F-2417-4370-9B8B-8F3FF1F0DF83}">
      <dgm:prSet/>
      <dgm:spPr/>
      <dgm:t>
        <a:bodyPr/>
        <a:lstStyle/>
        <a:p>
          <a:endParaRPr lang="en-US"/>
        </a:p>
      </dgm:t>
    </dgm:pt>
    <dgm:pt modelId="{7B479FE1-1203-4306-90BD-2822E03D534A}" type="sibTrans" cxnId="{C45A655F-2417-4370-9B8B-8F3FF1F0DF83}">
      <dgm:prSet/>
      <dgm:spPr/>
      <dgm:t>
        <a:bodyPr/>
        <a:lstStyle/>
        <a:p>
          <a:endParaRPr lang="en-US"/>
        </a:p>
      </dgm:t>
    </dgm:pt>
    <dgm:pt modelId="{1707A401-B3E8-483D-8A0E-6898B12EA1DC}">
      <dgm:prSet/>
      <dgm:spPr/>
      <dgm:t>
        <a:bodyPr/>
        <a:lstStyle/>
        <a:p>
          <a:r>
            <a:rPr lang="en-CA"/>
            <a:t>Dose–response relationship</a:t>
          </a:r>
          <a:endParaRPr lang="en-US"/>
        </a:p>
      </dgm:t>
    </dgm:pt>
    <dgm:pt modelId="{FC3620C6-296A-4242-BE0C-BE03167BD488}" type="parTrans" cxnId="{03EE779B-5846-4924-B701-C5A41EF5B17F}">
      <dgm:prSet/>
      <dgm:spPr/>
      <dgm:t>
        <a:bodyPr/>
        <a:lstStyle/>
        <a:p>
          <a:endParaRPr lang="en-US"/>
        </a:p>
      </dgm:t>
    </dgm:pt>
    <dgm:pt modelId="{7B74EB1A-4F98-4D9F-8F49-2032A4F7EF88}" type="sibTrans" cxnId="{03EE779B-5846-4924-B701-C5A41EF5B17F}">
      <dgm:prSet/>
      <dgm:spPr/>
      <dgm:t>
        <a:bodyPr/>
        <a:lstStyle/>
        <a:p>
          <a:endParaRPr lang="en-US"/>
        </a:p>
      </dgm:t>
    </dgm:pt>
    <dgm:pt modelId="{CCF86F1F-E7EF-487D-B36C-FCC17E19A7CC}">
      <dgm:prSet/>
      <dgm:spPr/>
      <dgm:t>
        <a:bodyPr/>
        <a:lstStyle/>
        <a:p>
          <a:r>
            <a:rPr lang="en-CA"/>
            <a:t>Replication of the findings</a:t>
          </a:r>
          <a:endParaRPr lang="en-US"/>
        </a:p>
      </dgm:t>
    </dgm:pt>
    <dgm:pt modelId="{765559E6-2CF4-4F94-BCA8-99A0C5DF1BAA}" type="parTrans" cxnId="{64F5C403-53D5-4932-806B-F75B40EE9300}">
      <dgm:prSet/>
      <dgm:spPr/>
      <dgm:t>
        <a:bodyPr/>
        <a:lstStyle/>
        <a:p>
          <a:endParaRPr lang="en-US"/>
        </a:p>
      </dgm:t>
    </dgm:pt>
    <dgm:pt modelId="{9BD6BB05-301F-468C-B0AC-30D3860A21FF}" type="sibTrans" cxnId="{64F5C403-53D5-4932-806B-F75B40EE9300}">
      <dgm:prSet/>
      <dgm:spPr/>
      <dgm:t>
        <a:bodyPr/>
        <a:lstStyle/>
        <a:p>
          <a:endParaRPr lang="en-US"/>
        </a:p>
      </dgm:t>
    </dgm:pt>
    <dgm:pt modelId="{35482D28-3674-479D-9032-A55E05F27615}">
      <dgm:prSet/>
      <dgm:spPr/>
      <dgm:t>
        <a:bodyPr/>
        <a:lstStyle/>
        <a:p>
          <a:r>
            <a:rPr lang="en-CA"/>
            <a:t>Effect of removing the exposure</a:t>
          </a:r>
          <a:endParaRPr lang="en-US"/>
        </a:p>
      </dgm:t>
    </dgm:pt>
    <dgm:pt modelId="{BD90EF69-F24F-45DF-A55B-CD6368095208}" type="parTrans" cxnId="{C768823B-3DB6-438B-83F9-19D6BE519DE4}">
      <dgm:prSet/>
      <dgm:spPr/>
      <dgm:t>
        <a:bodyPr/>
        <a:lstStyle/>
        <a:p>
          <a:endParaRPr lang="en-US"/>
        </a:p>
      </dgm:t>
    </dgm:pt>
    <dgm:pt modelId="{B3813196-5713-4985-AAD2-BD63BA79E0E1}" type="sibTrans" cxnId="{C768823B-3DB6-438B-83F9-19D6BE519DE4}">
      <dgm:prSet/>
      <dgm:spPr/>
      <dgm:t>
        <a:bodyPr/>
        <a:lstStyle/>
        <a:p>
          <a:endParaRPr lang="en-US"/>
        </a:p>
      </dgm:t>
    </dgm:pt>
    <dgm:pt modelId="{4904CF53-AB9E-437F-880C-6FC07B82CABD}">
      <dgm:prSet/>
      <dgm:spPr/>
      <dgm:t>
        <a:bodyPr/>
        <a:lstStyle/>
        <a:p>
          <a:r>
            <a:rPr lang="en-CA"/>
            <a:t>Alternate explanations considered</a:t>
          </a:r>
          <a:endParaRPr lang="en-US"/>
        </a:p>
      </dgm:t>
    </dgm:pt>
    <dgm:pt modelId="{B53A9723-5360-4BD3-AFC5-1F9E48F61AB2}" type="parTrans" cxnId="{053156AA-A9F9-4606-AABB-06FF1FC81679}">
      <dgm:prSet/>
      <dgm:spPr/>
      <dgm:t>
        <a:bodyPr/>
        <a:lstStyle/>
        <a:p>
          <a:endParaRPr lang="en-US"/>
        </a:p>
      </dgm:t>
    </dgm:pt>
    <dgm:pt modelId="{5CF083CB-5D02-4809-89B3-FBD8B6CAA5F2}" type="sibTrans" cxnId="{053156AA-A9F9-4606-AABB-06FF1FC81679}">
      <dgm:prSet/>
      <dgm:spPr/>
      <dgm:t>
        <a:bodyPr/>
        <a:lstStyle/>
        <a:p>
          <a:endParaRPr lang="en-US"/>
        </a:p>
      </dgm:t>
    </dgm:pt>
    <dgm:pt modelId="{0D1F5224-752D-4791-AF11-C2B2F4DFC6E2}">
      <dgm:prSet/>
      <dgm:spPr/>
      <dgm:t>
        <a:bodyPr/>
        <a:lstStyle/>
        <a:p>
          <a:r>
            <a:rPr lang="en-CA"/>
            <a:t>Specificity of the association</a:t>
          </a:r>
          <a:endParaRPr lang="en-US"/>
        </a:p>
      </dgm:t>
    </dgm:pt>
    <dgm:pt modelId="{29AA8DC5-47E8-4BB3-BF52-8F9F88C8215A}" type="parTrans" cxnId="{AD4D091C-296A-4AB0-8F6C-954378AA17F3}">
      <dgm:prSet/>
      <dgm:spPr/>
      <dgm:t>
        <a:bodyPr/>
        <a:lstStyle/>
        <a:p>
          <a:endParaRPr lang="en-US"/>
        </a:p>
      </dgm:t>
    </dgm:pt>
    <dgm:pt modelId="{BDEA91C4-775B-4C1C-80D4-D066FE514458}" type="sibTrans" cxnId="{AD4D091C-296A-4AB0-8F6C-954378AA17F3}">
      <dgm:prSet/>
      <dgm:spPr/>
      <dgm:t>
        <a:bodyPr/>
        <a:lstStyle/>
        <a:p>
          <a:endParaRPr lang="en-US"/>
        </a:p>
      </dgm:t>
    </dgm:pt>
    <dgm:pt modelId="{DB1BDB3F-7F31-4FC9-A336-4AB378874F3E}">
      <dgm:prSet/>
      <dgm:spPr/>
      <dgm:t>
        <a:bodyPr/>
        <a:lstStyle/>
        <a:p>
          <a:r>
            <a:rPr lang="en-CA"/>
            <a:t>Consistency with other knowledge</a:t>
          </a:r>
          <a:endParaRPr lang="en-US"/>
        </a:p>
      </dgm:t>
    </dgm:pt>
    <dgm:pt modelId="{945C1E3F-43A5-4E0E-8C78-A8FDD380DEE5}" type="parTrans" cxnId="{A55CE3E4-8AE8-42B8-9C7C-7054528B0155}">
      <dgm:prSet/>
      <dgm:spPr/>
      <dgm:t>
        <a:bodyPr/>
        <a:lstStyle/>
        <a:p>
          <a:endParaRPr lang="en-US"/>
        </a:p>
      </dgm:t>
    </dgm:pt>
    <dgm:pt modelId="{82AABFDD-90B7-4B4D-8FCC-2470E24B4253}" type="sibTrans" cxnId="{A55CE3E4-8AE8-42B8-9C7C-7054528B0155}">
      <dgm:prSet/>
      <dgm:spPr/>
      <dgm:t>
        <a:bodyPr/>
        <a:lstStyle/>
        <a:p>
          <a:endParaRPr lang="en-US"/>
        </a:p>
      </dgm:t>
    </dgm:pt>
    <dgm:pt modelId="{68B2DCA9-E677-44BC-9C10-14F915EB532C}" type="pres">
      <dgm:prSet presAssocID="{D823CE30-3635-40DC-8279-217110BA1CE6}" presName="vert0" presStyleCnt="0">
        <dgm:presLayoutVars>
          <dgm:dir/>
          <dgm:animOne val="branch"/>
          <dgm:animLvl val="lvl"/>
        </dgm:presLayoutVars>
      </dgm:prSet>
      <dgm:spPr/>
    </dgm:pt>
    <dgm:pt modelId="{79C0474E-3EE4-497C-BEB3-90CE006FB91C}" type="pres">
      <dgm:prSet presAssocID="{A7DFD5AE-D8B5-4234-AF3C-92E1D864BA7C}" presName="thickLine" presStyleLbl="alignNode1" presStyleIdx="0" presStyleCnt="9"/>
      <dgm:spPr/>
    </dgm:pt>
    <dgm:pt modelId="{A6CDBC3D-5A83-4F8D-B98C-B2C9C10DD2BE}" type="pres">
      <dgm:prSet presAssocID="{A7DFD5AE-D8B5-4234-AF3C-92E1D864BA7C}" presName="horz1" presStyleCnt="0"/>
      <dgm:spPr/>
    </dgm:pt>
    <dgm:pt modelId="{C919AFF5-427A-45B3-8940-A0455CB3E887}" type="pres">
      <dgm:prSet presAssocID="{A7DFD5AE-D8B5-4234-AF3C-92E1D864BA7C}" presName="tx1" presStyleLbl="revTx" presStyleIdx="0" presStyleCnt="9"/>
      <dgm:spPr/>
    </dgm:pt>
    <dgm:pt modelId="{BC33D4B6-91A9-4ECB-89C9-DDD441D40B16}" type="pres">
      <dgm:prSet presAssocID="{A7DFD5AE-D8B5-4234-AF3C-92E1D864BA7C}" presName="vert1" presStyleCnt="0"/>
      <dgm:spPr/>
    </dgm:pt>
    <dgm:pt modelId="{B020D148-1CAA-44C0-81E0-74B1AA3CEFDE}" type="pres">
      <dgm:prSet presAssocID="{B32BED10-ADB7-4480-89AE-B13063CFA874}" presName="thickLine" presStyleLbl="alignNode1" presStyleIdx="1" presStyleCnt="9"/>
      <dgm:spPr/>
    </dgm:pt>
    <dgm:pt modelId="{146CD717-8FA7-4103-877C-783574395B16}" type="pres">
      <dgm:prSet presAssocID="{B32BED10-ADB7-4480-89AE-B13063CFA874}" presName="horz1" presStyleCnt="0"/>
      <dgm:spPr/>
    </dgm:pt>
    <dgm:pt modelId="{EC63B500-FDF5-4391-9B3F-0A99E7027753}" type="pres">
      <dgm:prSet presAssocID="{B32BED10-ADB7-4480-89AE-B13063CFA874}" presName="tx1" presStyleLbl="revTx" presStyleIdx="1" presStyleCnt="9"/>
      <dgm:spPr/>
    </dgm:pt>
    <dgm:pt modelId="{2965BA1E-A587-4311-9C1A-3476E62EDCE8}" type="pres">
      <dgm:prSet presAssocID="{B32BED10-ADB7-4480-89AE-B13063CFA874}" presName="vert1" presStyleCnt="0"/>
      <dgm:spPr/>
    </dgm:pt>
    <dgm:pt modelId="{0CCEE8A3-C49A-40F4-B8B6-78E24F8FC35C}" type="pres">
      <dgm:prSet presAssocID="{47992EB4-141D-4F51-864D-B3434D09B4B3}" presName="thickLine" presStyleLbl="alignNode1" presStyleIdx="2" presStyleCnt="9"/>
      <dgm:spPr/>
    </dgm:pt>
    <dgm:pt modelId="{69C000E1-0DA8-49BA-94F2-AF225BE93034}" type="pres">
      <dgm:prSet presAssocID="{47992EB4-141D-4F51-864D-B3434D09B4B3}" presName="horz1" presStyleCnt="0"/>
      <dgm:spPr/>
    </dgm:pt>
    <dgm:pt modelId="{B47F37CB-6AC0-4365-A7BA-AA97A205E0E6}" type="pres">
      <dgm:prSet presAssocID="{47992EB4-141D-4F51-864D-B3434D09B4B3}" presName="tx1" presStyleLbl="revTx" presStyleIdx="2" presStyleCnt="9"/>
      <dgm:spPr/>
    </dgm:pt>
    <dgm:pt modelId="{A859B5D0-F20B-4C67-B24D-99CB640E8A38}" type="pres">
      <dgm:prSet presAssocID="{47992EB4-141D-4F51-864D-B3434D09B4B3}" presName="vert1" presStyleCnt="0"/>
      <dgm:spPr/>
    </dgm:pt>
    <dgm:pt modelId="{32B3E9C4-27CD-41F7-AD03-EC0A025B55CA}" type="pres">
      <dgm:prSet presAssocID="{1707A401-B3E8-483D-8A0E-6898B12EA1DC}" presName="thickLine" presStyleLbl="alignNode1" presStyleIdx="3" presStyleCnt="9"/>
      <dgm:spPr/>
    </dgm:pt>
    <dgm:pt modelId="{D30F126E-6843-438E-B4D1-931D0903784E}" type="pres">
      <dgm:prSet presAssocID="{1707A401-B3E8-483D-8A0E-6898B12EA1DC}" presName="horz1" presStyleCnt="0"/>
      <dgm:spPr/>
    </dgm:pt>
    <dgm:pt modelId="{9D8B3FD1-7484-4535-A914-A47B9BC73E75}" type="pres">
      <dgm:prSet presAssocID="{1707A401-B3E8-483D-8A0E-6898B12EA1DC}" presName="tx1" presStyleLbl="revTx" presStyleIdx="3" presStyleCnt="9"/>
      <dgm:spPr/>
    </dgm:pt>
    <dgm:pt modelId="{951BD1DE-DB95-4DBC-A7B0-AB79C9B12D48}" type="pres">
      <dgm:prSet presAssocID="{1707A401-B3E8-483D-8A0E-6898B12EA1DC}" presName="vert1" presStyleCnt="0"/>
      <dgm:spPr/>
    </dgm:pt>
    <dgm:pt modelId="{3CC32CA5-6D2D-42BD-B811-CC4A4EAE656E}" type="pres">
      <dgm:prSet presAssocID="{CCF86F1F-E7EF-487D-B36C-FCC17E19A7CC}" presName="thickLine" presStyleLbl="alignNode1" presStyleIdx="4" presStyleCnt="9"/>
      <dgm:spPr/>
    </dgm:pt>
    <dgm:pt modelId="{73BDEBB8-DF42-494D-A0CD-23C1ED45D8FF}" type="pres">
      <dgm:prSet presAssocID="{CCF86F1F-E7EF-487D-B36C-FCC17E19A7CC}" presName="horz1" presStyleCnt="0"/>
      <dgm:spPr/>
    </dgm:pt>
    <dgm:pt modelId="{343C9026-4B43-433B-A56C-DAF793AC5926}" type="pres">
      <dgm:prSet presAssocID="{CCF86F1F-E7EF-487D-B36C-FCC17E19A7CC}" presName="tx1" presStyleLbl="revTx" presStyleIdx="4" presStyleCnt="9"/>
      <dgm:spPr/>
    </dgm:pt>
    <dgm:pt modelId="{98F3C339-940D-45D8-B831-533AE765E0A2}" type="pres">
      <dgm:prSet presAssocID="{CCF86F1F-E7EF-487D-B36C-FCC17E19A7CC}" presName="vert1" presStyleCnt="0"/>
      <dgm:spPr/>
    </dgm:pt>
    <dgm:pt modelId="{C0745150-5DA9-4213-A95F-351438174489}" type="pres">
      <dgm:prSet presAssocID="{35482D28-3674-479D-9032-A55E05F27615}" presName="thickLine" presStyleLbl="alignNode1" presStyleIdx="5" presStyleCnt="9"/>
      <dgm:spPr/>
    </dgm:pt>
    <dgm:pt modelId="{6D9B8D2D-AF82-4694-A9CA-1A867F76C9D2}" type="pres">
      <dgm:prSet presAssocID="{35482D28-3674-479D-9032-A55E05F27615}" presName="horz1" presStyleCnt="0"/>
      <dgm:spPr/>
    </dgm:pt>
    <dgm:pt modelId="{5FB5A183-753F-4BD9-B7F9-5231F2553524}" type="pres">
      <dgm:prSet presAssocID="{35482D28-3674-479D-9032-A55E05F27615}" presName="tx1" presStyleLbl="revTx" presStyleIdx="5" presStyleCnt="9"/>
      <dgm:spPr/>
    </dgm:pt>
    <dgm:pt modelId="{0895DF10-64BA-4351-A745-9BD5A5C5EC41}" type="pres">
      <dgm:prSet presAssocID="{35482D28-3674-479D-9032-A55E05F27615}" presName="vert1" presStyleCnt="0"/>
      <dgm:spPr/>
    </dgm:pt>
    <dgm:pt modelId="{BEE26AA4-90B0-4FEA-9E69-1ADAF94B1889}" type="pres">
      <dgm:prSet presAssocID="{4904CF53-AB9E-437F-880C-6FC07B82CABD}" presName="thickLine" presStyleLbl="alignNode1" presStyleIdx="6" presStyleCnt="9"/>
      <dgm:spPr/>
    </dgm:pt>
    <dgm:pt modelId="{FE4255BA-701A-4B41-8D48-3DA68DA21D5B}" type="pres">
      <dgm:prSet presAssocID="{4904CF53-AB9E-437F-880C-6FC07B82CABD}" presName="horz1" presStyleCnt="0"/>
      <dgm:spPr/>
    </dgm:pt>
    <dgm:pt modelId="{5748F2D9-8786-4E89-89ED-CB4080761910}" type="pres">
      <dgm:prSet presAssocID="{4904CF53-AB9E-437F-880C-6FC07B82CABD}" presName="tx1" presStyleLbl="revTx" presStyleIdx="6" presStyleCnt="9"/>
      <dgm:spPr/>
    </dgm:pt>
    <dgm:pt modelId="{407EA6C3-D407-42D0-90CA-FEA16A11527A}" type="pres">
      <dgm:prSet presAssocID="{4904CF53-AB9E-437F-880C-6FC07B82CABD}" presName="vert1" presStyleCnt="0"/>
      <dgm:spPr/>
    </dgm:pt>
    <dgm:pt modelId="{9295CEB1-1342-4565-BD15-7AF020E82023}" type="pres">
      <dgm:prSet presAssocID="{0D1F5224-752D-4791-AF11-C2B2F4DFC6E2}" presName="thickLine" presStyleLbl="alignNode1" presStyleIdx="7" presStyleCnt="9"/>
      <dgm:spPr/>
    </dgm:pt>
    <dgm:pt modelId="{AA1BF838-68BD-414E-B1E4-6975535C7906}" type="pres">
      <dgm:prSet presAssocID="{0D1F5224-752D-4791-AF11-C2B2F4DFC6E2}" presName="horz1" presStyleCnt="0"/>
      <dgm:spPr/>
    </dgm:pt>
    <dgm:pt modelId="{20AD6363-5B33-4C01-9214-460FB6C139FD}" type="pres">
      <dgm:prSet presAssocID="{0D1F5224-752D-4791-AF11-C2B2F4DFC6E2}" presName="tx1" presStyleLbl="revTx" presStyleIdx="7" presStyleCnt="9"/>
      <dgm:spPr/>
    </dgm:pt>
    <dgm:pt modelId="{7B08541A-16CB-428C-BCBC-3BAEC4C8F5B9}" type="pres">
      <dgm:prSet presAssocID="{0D1F5224-752D-4791-AF11-C2B2F4DFC6E2}" presName="vert1" presStyleCnt="0"/>
      <dgm:spPr/>
    </dgm:pt>
    <dgm:pt modelId="{E2401124-7F69-4B3C-B44C-93BF0711627D}" type="pres">
      <dgm:prSet presAssocID="{DB1BDB3F-7F31-4FC9-A336-4AB378874F3E}" presName="thickLine" presStyleLbl="alignNode1" presStyleIdx="8" presStyleCnt="9"/>
      <dgm:spPr/>
    </dgm:pt>
    <dgm:pt modelId="{8E950BE4-EC84-42F9-B691-D164FC9AC146}" type="pres">
      <dgm:prSet presAssocID="{DB1BDB3F-7F31-4FC9-A336-4AB378874F3E}" presName="horz1" presStyleCnt="0"/>
      <dgm:spPr/>
    </dgm:pt>
    <dgm:pt modelId="{E6D75730-8F7C-4203-ACA8-9D49143283BB}" type="pres">
      <dgm:prSet presAssocID="{DB1BDB3F-7F31-4FC9-A336-4AB378874F3E}" presName="tx1" presStyleLbl="revTx" presStyleIdx="8" presStyleCnt="9"/>
      <dgm:spPr/>
    </dgm:pt>
    <dgm:pt modelId="{C95EC9E1-DD5C-4583-957E-0925BD4CA005}" type="pres">
      <dgm:prSet presAssocID="{DB1BDB3F-7F31-4FC9-A336-4AB378874F3E}" presName="vert1" presStyleCnt="0"/>
      <dgm:spPr/>
    </dgm:pt>
  </dgm:ptLst>
  <dgm:cxnLst>
    <dgm:cxn modelId="{4CC1B402-764F-49A4-AA96-A3B8FF39BCD5}" type="presOf" srcId="{4904CF53-AB9E-437F-880C-6FC07B82CABD}" destId="{5748F2D9-8786-4E89-89ED-CB4080761910}" srcOrd="0" destOrd="0" presId="urn:microsoft.com/office/officeart/2008/layout/LinedList"/>
    <dgm:cxn modelId="{64F5C403-53D5-4932-806B-F75B40EE9300}" srcId="{D823CE30-3635-40DC-8279-217110BA1CE6}" destId="{CCF86F1F-E7EF-487D-B36C-FCC17E19A7CC}" srcOrd="4" destOrd="0" parTransId="{765559E6-2CF4-4F94-BCA8-99A0C5DF1BAA}" sibTransId="{9BD6BB05-301F-468C-B0AC-30D3860A21FF}"/>
    <dgm:cxn modelId="{AD4D091C-296A-4AB0-8F6C-954378AA17F3}" srcId="{D823CE30-3635-40DC-8279-217110BA1CE6}" destId="{0D1F5224-752D-4791-AF11-C2B2F4DFC6E2}" srcOrd="7" destOrd="0" parTransId="{29AA8DC5-47E8-4BB3-BF52-8F9F88C8215A}" sibTransId="{BDEA91C4-775B-4C1C-80D4-D066FE514458}"/>
    <dgm:cxn modelId="{F61AC439-55BA-4E9B-8712-4A056DFA28B4}" type="presOf" srcId="{47992EB4-141D-4F51-864D-B3434D09B4B3}" destId="{B47F37CB-6AC0-4365-A7BA-AA97A205E0E6}" srcOrd="0" destOrd="0" presId="urn:microsoft.com/office/officeart/2008/layout/LinedList"/>
    <dgm:cxn modelId="{C768823B-3DB6-438B-83F9-19D6BE519DE4}" srcId="{D823CE30-3635-40DC-8279-217110BA1CE6}" destId="{35482D28-3674-479D-9032-A55E05F27615}" srcOrd="5" destOrd="0" parTransId="{BD90EF69-F24F-45DF-A55B-CD6368095208}" sibTransId="{B3813196-5713-4985-AAD2-BD63BA79E0E1}"/>
    <dgm:cxn modelId="{90F20E5B-9732-4489-ACEF-58E8DE909E4D}" type="presOf" srcId="{A7DFD5AE-D8B5-4234-AF3C-92E1D864BA7C}" destId="{C919AFF5-427A-45B3-8940-A0455CB3E887}" srcOrd="0" destOrd="0" presId="urn:microsoft.com/office/officeart/2008/layout/LinedList"/>
    <dgm:cxn modelId="{C45A655F-2417-4370-9B8B-8F3FF1F0DF83}" srcId="{D823CE30-3635-40DC-8279-217110BA1CE6}" destId="{47992EB4-141D-4F51-864D-B3434D09B4B3}" srcOrd="2" destOrd="0" parTransId="{F72C7263-6AFD-47B0-9236-7FD7D5F18A63}" sibTransId="{7B479FE1-1203-4306-90BD-2822E03D534A}"/>
    <dgm:cxn modelId="{50042A49-FF42-42B3-9199-C692DFA8E60D}" type="presOf" srcId="{CCF86F1F-E7EF-487D-B36C-FCC17E19A7CC}" destId="{343C9026-4B43-433B-A56C-DAF793AC5926}" srcOrd="0" destOrd="0" presId="urn:microsoft.com/office/officeart/2008/layout/LinedList"/>
    <dgm:cxn modelId="{B9516275-3F4A-428D-AE33-9DDDE37A98A7}" type="presOf" srcId="{1707A401-B3E8-483D-8A0E-6898B12EA1DC}" destId="{9D8B3FD1-7484-4535-A914-A47B9BC73E75}" srcOrd="0" destOrd="0" presId="urn:microsoft.com/office/officeart/2008/layout/LinedList"/>
    <dgm:cxn modelId="{D8C38792-6410-49E7-A49C-E0F468BC2BF0}" srcId="{D823CE30-3635-40DC-8279-217110BA1CE6}" destId="{B32BED10-ADB7-4480-89AE-B13063CFA874}" srcOrd="1" destOrd="0" parTransId="{12CEE715-D669-4259-B8FD-21098263E245}" sibTransId="{7DE267C5-8777-407A-A40C-2BD892276C11}"/>
    <dgm:cxn modelId="{03EE779B-5846-4924-B701-C5A41EF5B17F}" srcId="{D823CE30-3635-40DC-8279-217110BA1CE6}" destId="{1707A401-B3E8-483D-8A0E-6898B12EA1DC}" srcOrd="3" destOrd="0" parTransId="{FC3620C6-296A-4242-BE0C-BE03167BD488}" sibTransId="{7B74EB1A-4F98-4D9F-8F49-2032A4F7EF88}"/>
    <dgm:cxn modelId="{0425699C-3549-442D-AE2D-2705120303F6}" srcId="{D823CE30-3635-40DC-8279-217110BA1CE6}" destId="{A7DFD5AE-D8B5-4234-AF3C-92E1D864BA7C}" srcOrd="0" destOrd="0" parTransId="{09885080-9624-474A-BA54-3BEB8FEF23CE}" sibTransId="{7FAE3CB6-12B6-4989-97EA-EEC9E02F6AFF}"/>
    <dgm:cxn modelId="{053156AA-A9F9-4606-AABB-06FF1FC81679}" srcId="{D823CE30-3635-40DC-8279-217110BA1CE6}" destId="{4904CF53-AB9E-437F-880C-6FC07B82CABD}" srcOrd="6" destOrd="0" parTransId="{B53A9723-5360-4BD3-AFC5-1F9E48F61AB2}" sibTransId="{5CF083CB-5D02-4809-89B3-FBD8B6CAA5F2}"/>
    <dgm:cxn modelId="{0EE7E8CE-E430-46E1-BD30-7A85A2A368E0}" type="presOf" srcId="{DB1BDB3F-7F31-4FC9-A336-4AB378874F3E}" destId="{E6D75730-8F7C-4203-ACA8-9D49143283BB}" srcOrd="0" destOrd="0" presId="urn:microsoft.com/office/officeart/2008/layout/LinedList"/>
    <dgm:cxn modelId="{A55CE3E4-8AE8-42B8-9C7C-7054528B0155}" srcId="{D823CE30-3635-40DC-8279-217110BA1CE6}" destId="{DB1BDB3F-7F31-4FC9-A336-4AB378874F3E}" srcOrd="8" destOrd="0" parTransId="{945C1E3F-43A5-4E0E-8C78-A8FDD380DEE5}" sibTransId="{82AABFDD-90B7-4B4D-8FCC-2470E24B4253}"/>
    <dgm:cxn modelId="{7484E7E7-B0A2-4DE7-B175-372420F28973}" type="presOf" srcId="{B32BED10-ADB7-4480-89AE-B13063CFA874}" destId="{EC63B500-FDF5-4391-9B3F-0A99E7027753}" srcOrd="0" destOrd="0" presId="urn:microsoft.com/office/officeart/2008/layout/LinedList"/>
    <dgm:cxn modelId="{E54576E8-F7BE-4D06-ABA6-92D6B2B011C2}" type="presOf" srcId="{D823CE30-3635-40DC-8279-217110BA1CE6}" destId="{68B2DCA9-E677-44BC-9C10-14F915EB532C}" srcOrd="0" destOrd="0" presId="urn:microsoft.com/office/officeart/2008/layout/LinedList"/>
    <dgm:cxn modelId="{142032EF-E831-4EF4-AFB2-AF1D7F7E9871}" type="presOf" srcId="{35482D28-3674-479D-9032-A55E05F27615}" destId="{5FB5A183-753F-4BD9-B7F9-5231F2553524}" srcOrd="0" destOrd="0" presId="urn:microsoft.com/office/officeart/2008/layout/LinedList"/>
    <dgm:cxn modelId="{DD0CC5F9-4306-412A-85B9-634B758CA1FD}" type="presOf" srcId="{0D1F5224-752D-4791-AF11-C2B2F4DFC6E2}" destId="{20AD6363-5B33-4C01-9214-460FB6C139FD}" srcOrd="0" destOrd="0" presId="urn:microsoft.com/office/officeart/2008/layout/LinedList"/>
    <dgm:cxn modelId="{13AE61D1-B97A-450D-B0CA-37D510A60FF8}" type="presParOf" srcId="{68B2DCA9-E677-44BC-9C10-14F915EB532C}" destId="{79C0474E-3EE4-497C-BEB3-90CE006FB91C}" srcOrd="0" destOrd="0" presId="urn:microsoft.com/office/officeart/2008/layout/LinedList"/>
    <dgm:cxn modelId="{4AABAE50-2A43-43FF-8E25-46D37FE9064B}" type="presParOf" srcId="{68B2DCA9-E677-44BC-9C10-14F915EB532C}" destId="{A6CDBC3D-5A83-4F8D-B98C-B2C9C10DD2BE}" srcOrd="1" destOrd="0" presId="urn:microsoft.com/office/officeart/2008/layout/LinedList"/>
    <dgm:cxn modelId="{1824CE7D-5365-433F-A821-9C4557116ABB}" type="presParOf" srcId="{A6CDBC3D-5A83-4F8D-B98C-B2C9C10DD2BE}" destId="{C919AFF5-427A-45B3-8940-A0455CB3E887}" srcOrd="0" destOrd="0" presId="urn:microsoft.com/office/officeart/2008/layout/LinedList"/>
    <dgm:cxn modelId="{0C7ADCD2-6295-4F43-980C-6C64448D4083}" type="presParOf" srcId="{A6CDBC3D-5A83-4F8D-B98C-B2C9C10DD2BE}" destId="{BC33D4B6-91A9-4ECB-89C9-DDD441D40B16}" srcOrd="1" destOrd="0" presId="urn:microsoft.com/office/officeart/2008/layout/LinedList"/>
    <dgm:cxn modelId="{696F5C78-AC08-4D39-A683-EE6DB8CA118F}" type="presParOf" srcId="{68B2DCA9-E677-44BC-9C10-14F915EB532C}" destId="{B020D148-1CAA-44C0-81E0-74B1AA3CEFDE}" srcOrd="2" destOrd="0" presId="urn:microsoft.com/office/officeart/2008/layout/LinedList"/>
    <dgm:cxn modelId="{1E66EE8B-FCD2-4256-A186-CC3758C2BDD1}" type="presParOf" srcId="{68B2DCA9-E677-44BC-9C10-14F915EB532C}" destId="{146CD717-8FA7-4103-877C-783574395B16}" srcOrd="3" destOrd="0" presId="urn:microsoft.com/office/officeart/2008/layout/LinedList"/>
    <dgm:cxn modelId="{4F58EEF5-1869-464A-A0EA-BDF995C0531D}" type="presParOf" srcId="{146CD717-8FA7-4103-877C-783574395B16}" destId="{EC63B500-FDF5-4391-9B3F-0A99E7027753}" srcOrd="0" destOrd="0" presId="urn:microsoft.com/office/officeart/2008/layout/LinedList"/>
    <dgm:cxn modelId="{B456CF44-9024-45A2-9DFB-F3FE9EAB8AA1}" type="presParOf" srcId="{146CD717-8FA7-4103-877C-783574395B16}" destId="{2965BA1E-A587-4311-9C1A-3476E62EDCE8}" srcOrd="1" destOrd="0" presId="urn:microsoft.com/office/officeart/2008/layout/LinedList"/>
    <dgm:cxn modelId="{ACB504D4-EDB5-43C2-8024-43F0CBB25C06}" type="presParOf" srcId="{68B2DCA9-E677-44BC-9C10-14F915EB532C}" destId="{0CCEE8A3-C49A-40F4-B8B6-78E24F8FC35C}" srcOrd="4" destOrd="0" presId="urn:microsoft.com/office/officeart/2008/layout/LinedList"/>
    <dgm:cxn modelId="{C8C65957-6123-4F2D-82BF-7A67DCE2C7C4}" type="presParOf" srcId="{68B2DCA9-E677-44BC-9C10-14F915EB532C}" destId="{69C000E1-0DA8-49BA-94F2-AF225BE93034}" srcOrd="5" destOrd="0" presId="urn:microsoft.com/office/officeart/2008/layout/LinedList"/>
    <dgm:cxn modelId="{84AD78D9-0E31-4E03-A2B6-6E4DA4DD4DA1}" type="presParOf" srcId="{69C000E1-0DA8-49BA-94F2-AF225BE93034}" destId="{B47F37CB-6AC0-4365-A7BA-AA97A205E0E6}" srcOrd="0" destOrd="0" presId="urn:microsoft.com/office/officeart/2008/layout/LinedList"/>
    <dgm:cxn modelId="{53638556-F0FF-430A-ACED-83F0413AA644}" type="presParOf" srcId="{69C000E1-0DA8-49BA-94F2-AF225BE93034}" destId="{A859B5D0-F20B-4C67-B24D-99CB640E8A38}" srcOrd="1" destOrd="0" presId="urn:microsoft.com/office/officeart/2008/layout/LinedList"/>
    <dgm:cxn modelId="{E9845D1B-4C1D-4EB7-93D0-5F94CCE43670}" type="presParOf" srcId="{68B2DCA9-E677-44BC-9C10-14F915EB532C}" destId="{32B3E9C4-27CD-41F7-AD03-EC0A025B55CA}" srcOrd="6" destOrd="0" presId="urn:microsoft.com/office/officeart/2008/layout/LinedList"/>
    <dgm:cxn modelId="{6AC822FC-1066-44CF-B314-D398CF9780E3}" type="presParOf" srcId="{68B2DCA9-E677-44BC-9C10-14F915EB532C}" destId="{D30F126E-6843-438E-B4D1-931D0903784E}" srcOrd="7" destOrd="0" presId="urn:microsoft.com/office/officeart/2008/layout/LinedList"/>
    <dgm:cxn modelId="{FDCA0833-5A9C-496C-8425-2F8828ABD6AC}" type="presParOf" srcId="{D30F126E-6843-438E-B4D1-931D0903784E}" destId="{9D8B3FD1-7484-4535-A914-A47B9BC73E75}" srcOrd="0" destOrd="0" presId="urn:microsoft.com/office/officeart/2008/layout/LinedList"/>
    <dgm:cxn modelId="{E64EF263-5A49-4252-9171-0A6FB7E215F8}" type="presParOf" srcId="{D30F126E-6843-438E-B4D1-931D0903784E}" destId="{951BD1DE-DB95-4DBC-A7B0-AB79C9B12D48}" srcOrd="1" destOrd="0" presId="urn:microsoft.com/office/officeart/2008/layout/LinedList"/>
    <dgm:cxn modelId="{F2E1CB50-D411-41EE-9E2A-2D0F6978638C}" type="presParOf" srcId="{68B2DCA9-E677-44BC-9C10-14F915EB532C}" destId="{3CC32CA5-6D2D-42BD-B811-CC4A4EAE656E}" srcOrd="8" destOrd="0" presId="urn:microsoft.com/office/officeart/2008/layout/LinedList"/>
    <dgm:cxn modelId="{FC058F8A-018B-4AC8-B4C0-0305FA208C71}" type="presParOf" srcId="{68B2DCA9-E677-44BC-9C10-14F915EB532C}" destId="{73BDEBB8-DF42-494D-A0CD-23C1ED45D8FF}" srcOrd="9" destOrd="0" presId="urn:microsoft.com/office/officeart/2008/layout/LinedList"/>
    <dgm:cxn modelId="{0C90C5BB-354E-4A4D-AEE4-70CA0A055DF2}" type="presParOf" srcId="{73BDEBB8-DF42-494D-A0CD-23C1ED45D8FF}" destId="{343C9026-4B43-433B-A56C-DAF793AC5926}" srcOrd="0" destOrd="0" presId="urn:microsoft.com/office/officeart/2008/layout/LinedList"/>
    <dgm:cxn modelId="{0E132EBB-1F2E-4A8F-BF86-D142FFD468F4}" type="presParOf" srcId="{73BDEBB8-DF42-494D-A0CD-23C1ED45D8FF}" destId="{98F3C339-940D-45D8-B831-533AE765E0A2}" srcOrd="1" destOrd="0" presId="urn:microsoft.com/office/officeart/2008/layout/LinedList"/>
    <dgm:cxn modelId="{1F2A8A47-D97C-4707-A16A-BF20D80E08D7}" type="presParOf" srcId="{68B2DCA9-E677-44BC-9C10-14F915EB532C}" destId="{C0745150-5DA9-4213-A95F-351438174489}" srcOrd="10" destOrd="0" presId="urn:microsoft.com/office/officeart/2008/layout/LinedList"/>
    <dgm:cxn modelId="{DEE522D1-1933-4C7A-BF75-47814A460F91}" type="presParOf" srcId="{68B2DCA9-E677-44BC-9C10-14F915EB532C}" destId="{6D9B8D2D-AF82-4694-A9CA-1A867F76C9D2}" srcOrd="11" destOrd="0" presId="urn:microsoft.com/office/officeart/2008/layout/LinedList"/>
    <dgm:cxn modelId="{23502531-E455-4455-BB05-56ACD248CBEF}" type="presParOf" srcId="{6D9B8D2D-AF82-4694-A9CA-1A867F76C9D2}" destId="{5FB5A183-753F-4BD9-B7F9-5231F2553524}" srcOrd="0" destOrd="0" presId="urn:microsoft.com/office/officeart/2008/layout/LinedList"/>
    <dgm:cxn modelId="{85FE6F43-8F9A-4629-BDA4-AF4678E9B3C8}" type="presParOf" srcId="{6D9B8D2D-AF82-4694-A9CA-1A867F76C9D2}" destId="{0895DF10-64BA-4351-A745-9BD5A5C5EC41}" srcOrd="1" destOrd="0" presId="urn:microsoft.com/office/officeart/2008/layout/LinedList"/>
    <dgm:cxn modelId="{B4FD8483-9CB4-4D77-9941-6A9030C90E3F}" type="presParOf" srcId="{68B2DCA9-E677-44BC-9C10-14F915EB532C}" destId="{BEE26AA4-90B0-4FEA-9E69-1ADAF94B1889}" srcOrd="12" destOrd="0" presId="urn:microsoft.com/office/officeart/2008/layout/LinedList"/>
    <dgm:cxn modelId="{784DB6F7-473C-4906-A6DD-B2B2305117EB}" type="presParOf" srcId="{68B2DCA9-E677-44BC-9C10-14F915EB532C}" destId="{FE4255BA-701A-4B41-8D48-3DA68DA21D5B}" srcOrd="13" destOrd="0" presId="urn:microsoft.com/office/officeart/2008/layout/LinedList"/>
    <dgm:cxn modelId="{EA55FA72-858B-495B-B117-86248BAD9DD3}" type="presParOf" srcId="{FE4255BA-701A-4B41-8D48-3DA68DA21D5B}" destId="{5748F2D9-8786-4E89-89ED-CB4080761910}" srcOrd="0" destOrd="0" presId="urn:microsoft.com/office/officeart/2008/layout/LinedList"/>
    <dgm:cxn modelId="{0B1CD58A-ED9D-4BD8-B51B-16EFE818D445}" type="presParOf" srcId="{FE4255BA-701A-4B41-8D48-3DA68DA21D5B}" destId="{407EA6C3-D407-42D0-90CA-FEA16A11527A}" srcOrd="1" destOrd="0" presId="urn:microsoft.com/office/officeart/2008/layout/LinedList"/>
    <dgm:cxn modelId="{F86D32AC-A6D0-4CEF-8DA1-336C3E5A39CA}" type="presParOf" srcId="{68B2DCA9-E677-44BC-9C10-14F915EB532C}" destId="{9295CEB1-1342-4565-BD15-7AF020E82023}" srcOrd="14" destOrd="0" presId="urn:microsoft.com/office/officeart/2008/layout/LinedList"/>
    <dgm:cxn modelId="{62DF438B-F059-4ED7-972D-4340F49FA620}" type="presParOf" srcId="{68B2DCA9-E677-44BC-9C10-14F915EB532C}" destId="{AA1BF838-68BD-414E-B1E4-6975535C7906}" srcOrd="15" destOrd="0" presId="urn:microsoft.com/office/officeart/2008/layout/LinedList"/>
    <dgm:cxn modelId="{03E32EE8-8C2F-4C41-8865-D6B7B8ADCD16}" type="presParOf" srcId="{AA1BF838-68BD-414E-B1E4-6975535C7906}" destId="{20AD6363-5B33-4C01-9214-460FB6C139FD}" srcOrd="0" destOrd="0" presId="urn:microsoft.com/office/officeart/2008/layout/LinedList"/>
    <dgm:cxn modelId="{132C5026-8473-449D-976A-EC37146C2F08}" type="presParOf" srcId="{AA1BF838-68BD-414E-B1E4-6975535C7906}" destId="{7B08541A-16CB-428C-BCBC-3BAEC4C8F5B9}" srcOrd="1" destOrd="0" presId="urn:microsoft.com/office/officeart/2008/layout/LinedList"/>
    <dgm:cxn modelId="{73A7290C-E918-49BB-986F-3F4A375A0769}" type="presParOf" srcId="{68B2DCA9-E677-44BC-9C10-14F915EB532C}" destId="{E2401124-7F69-4B3C-B44C-93BF0711627D}" srcOrd="16" destOrd="0" presId="urn:microsoft.com/office/officeart/2008/layout/LinedList"/>
    <dgm:cxn modelId="{2AB94B24-4431-48A7-A15C-4BAA536D2ADF}" type="presParOf" srcId="{68B2DCA9-E677-44BC-9C10-14F915EB532C}" destId="{8E950BE4-EC84-42F9-B691-D164FC9AC146}" srcOrd="17" destOrd="0" presId="urn:microsoft.com/office/officeart/2008/layout/LinedList"/>
    <dgm:cxn modelId="{8BE4DE1A-F4D8-4CF9-8E71-DEFD48B2162C}" type="presParOf" srcId="{8E950BE4-EC84-42F9-B691-D164FC9AC146}" destId="{E6D75730-8F7C-4203-ACA8-9D49143283BB}" srcOrd="0" destOrd="0" presId="urn:microsoft.com/office/officeart/2008/layout/LinedList"/>
    <dgm:cxn modelId="{DBC0264A-71E8-4EAC-8770-B9239ED4D3BF}" type="presParOf" srcId="{8E950BE4-EC84-42F9-B691-D164FC9AC146}" destId="{C95EC9E1-DD5C-4583-957E-0925BD4CA0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D9B90-605B-4771-988B-D1FFF604E77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C0E452D-FA61-4857-BE71-024E9E2EB4CB}">
      <dgm:prSet/>
      <dgm:spPr/>
      <dgm:t>
        <a:bodyPr/>
        <a:lstStyle/>
        <a:p>
          <a:r>
            <a:rPr lang="en-US"/>
            <a:t>Alternate explanations sort but not proved. </a:t>
          </a:r>
        </a:p>
      </dgm:t>
    </dgm:pt>
    <dgm:pt modelId="{70FCA9C4-9BA2-447E-BDD9-DB2B1CE60059}" type="parTrans" cxnId="{8A29BBCC-7BEE-4066-B217-3F2C99448748}">
      <dgm:prSet/>
      <dgm:spPr/>
      <dgm:t>
        <a:bodyPr/>
        <a:lstStyle/>
        <a:p>
          <a:endParaRPr lang="en-US"/>
        </a:p>
      </dgm:t>
    </dgm:pt>
    <dgm:pt modelId="{C0554F23-F6A2-4B35-AEC1-99F7353CA5D9}" type="sibTrans" cxnId="{8A29BBCC-7BEE-4066-B217-3F2C99448748}">
      <dgm:prSet/>
      <dgm:spPr/>
      <dgm:t>
        <a:bodyPr/>
        <a:lstStyle/>
        <a:p>
          <a:endParaRPr lang="en-US"/>
        </a:p>
      </dgm:t>
    </dgm:pt>
    <dgm:pt modelId="{A367880E-482A-468F-8EE3-369E1EE42BA0}">
      <dgm:prSet/>
      <dgm:spPr/>
      <dgm:t>
        <a:bodyPr/>
        <a:lstStyle/>
        <a:p>
          <a:r>
            <a:rPr lang="en-US"/>
            <a:t>Removing the cause led to removal of disease </a:t>
          </a:r>
        </a:p>
      </dgm:t>
    </dgm:pt>
    <dgm:pt modelId="{8CFAB74E-D928-4CA2-9528-FF3AA40D573A}" type="parTrans" cxnId="{0EB47105-B5BF-44A5-A66B-D59FB1063D9C}">
      <dgm:prSet/>
      <dgm:spPr/>
      <dgm:t>
        <a:bodyPr/>
        <a:lstStyle/>
        <a:p>
          <a:endParaRPr lang="en-US"/>
        </a:p>
      </dgm:t>
    </dgm:pt>
    <dgm:pt modelId="{5656E5CE-493C-46A4-B62C-0E7786777210}" type="sibTrans" cxnId="{0EB47105-B5BF-44A5-A66B-D59FB1063D9C}">
      <dgm:prSet/>
      <dgm:spPr/>
      <dgm:t>
        <a:bodyPr/>
        <a:lstStyle/>
        <a:p>
          <a:endParaRPr lang="en-US"/>
        </a:p>
      </dgm:t>
    </dgm:pt>
    <dgm:pt modelId="{8BC29F28-B4E1-4771-B0A2-B0BD2F9726A4}" type="pres">
      <dgm:prSet presAssocID="{9F9D9B90-605B-4771-988B-D1FFF604E774}" presName="diagram" presStyleCnt="0">
        <dgm:presLayoutVars>
          <dgm:dir/>
          <dgm:resizeHandles val="exact"/>
        </dgm:presLayoutVars>
      </dgm:prSet>
      <dgm:spPr/>
    </dgm:pt>
    <dgm:pt modelId="{F6902691-C097-4743-B302-87CE69EEAED0}" type="pres">
      <dgm:prSet presAssocID="{EC0E452D-FA61-4857-BE71-024E9E2EB4CB}" presName="node" presStyleLbl="node1" presStyleIdx="0" presStyleCnt="2">
        <dgm:presLayoutVars>
          <dgm:bulletEnabled val="1"/>
        </dgm:presLayoutVars>
      </dgm:prSet>
      <dgm:spPr/>
    </dgm:pt>
    <dgm:pt modelId="{323A0DAA-6432-414F-97C9-150C14FAE2EC}" type="pres">
      <dgm:prSet presAssocID="{C0554F23-F6A2-4B35-AEC1-99F7353CA5D9}" presName="sibTrans" presStyleCnt="0"/>
      <dgm:spPr/>
    </dgm:pt>
    <dgm:pt modelId="{00733EB8-6489-4C11-B96D-D56D6B0F0234}" type="pres">
      <dgm:prSet presAssocID="{A367880E-482A-468F-8EE3-369E1EE42BA0}" presName="node" presStyleLbl="node1" presStyleIdx="1" presStyleCnt="2">
        <dgm:presLayoutVars>
          <dgm:bulletEnabled val="1"/>
        </dgm:presLayoutVars>
      </dgm:prSet>
      <dgm:spPr/>
    </dgm:pt>
  </dgm:ptLst>
  <dgm:cxnLst>
    <dgm:cxn modelId="{0EB47105-B5BF-44A5-A66B-D59FB1063D9C}" srcId="{9F9D9B90-605B-4771-988B-D1FFF604E774}" destId="{A367880E-482A-468F-8EE3-369E1EE42BA0}" srcOrd="1" destOrd="0" parTransId="{8CFAB74E-D928-4CA2-9528-FF3AA40D573A}" sibTransId="{5656E5CE-493C-46A4-B62C-0E7786777210}"/>
    <dgm:cxn modelId="{B861514B-B2AE-4819-8860-612CF816050C}" type="presOf" srcId="{A367880E-482A-468F-8EE3-369E1EE42BA0}" destId="{00733EB8-6489-4C11-B96D-D56D6B0F0234}" srcOrd="0" destOrd="0" presId="urn:microsoft.com/office/officeart/2005/8/layout/default"/>
    <dgm:cxn modelId="{F67D0594-74BF-4E05-8E1E-212CC9D43209}" type="presOf" srcId="{9F9D9B90-605B-4771-988B-D1FFF604E774}" destId="{8BC29F28-B4E1-4771-B0A2-B0BD2F9726A4}" srcOrd="0" destOrd="0" presId="urn:microsoft.com/office/officeart/2005/8/layout/default"/>
    <dgm:cxn modelId="{A24A00A1-83CD-408F-AE81-001FD5A020C4}" type="presOf" srcId="{EC0E452D-FA61-4857-BE71-024E9E2EB4CB}" destId="{F6902691-C097-4743-B302-87CE69EEAED0}" srcOrd="0" destOrd="0" presId="urn:microsoft.com/office/officeart/2005/8/layout/default"/>
    <dgm:cxn modelId="{8A29BBCC-7BEE-4066-B217-3F2C99448748}" srcId="{9F9D9B90-605B-4771-988B-D1FFF604E774}" destId="{EC0E452D-FA61-4857-BE71-024E9E2EB4CB}" srcOrd="0" destOrd="0" parTransId="{70FCA9C4-9BA2-447E-BDD9-DB2B1CE60059}" sibTransId="{C0554F23-F6A2-4B35-AEC1-99F7353CA5D9}"/>
    <dgm:cxn modelId="{8CAF660C-3606-4E81-B38E-162BA30358C4}" type="presParOf" srcId="{8BC29F28-B4E1-4771-B0A2-B0BD2F9726A4}" destId="{F6902691-C097-4743-B302-87CE69EEAED0}" srcOrd="0" destOrd="0" presId="urn:microsoft.com/office/officeart/2005/8/layout/default"/>
    <dgm:cxn modelId="{543B5597-EC60-4A6F-9E54-BD3A9E95D0CE}" type="presParOf" srcId="{8BC29F28-B4E1-4771-B0A2-B0BD2F9726A4}" destId="{323A0DAA-6432-414F-97C9-150C14FAE2EC}" srcOrd="1" destOrd="0" presId="urn:microsoft.com/office/officeart/2005/8/layout/default"/>
    <dgm:cxn modelId="{5D152B0C-8641-4343-B245-8B89712CB69A}" type="presParOf" srcId="{8BC29F28-B4E1-4771-B0A2-B0BD2F9726A4}" destId="{00733EB8-6489-4C11-B96D-D56D6B0F023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14DB71-992B-42A7-9C87-8A4AF3B97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15B59B-A1E9-4984-B9C7-88AF1099BE56}">
      <dgm:prSet/>
      <dgm:spPr/>
      <dgm:t>
        <a:bodyPr/>
        <a:lstStyle/>
        <a:p>
          <a:r>
            <a:rPr lang="en-US" b="1" dirty="0"/>
            <a:t>Primary (recommended textbooks) readings </a:t>
          </a:r>
          <a:endParaRPr lang="en-US" dirty="0"/>
        </a:p>
      </dgm:t>
    </dgm:pt>
    <dgm:pt modelId="{F3928CFA-DE4E-4A3E-9A2A-FA71F841AE8B}" type="parTrans" cxnId="{37FE38AA-DB29-499E-98E7-0D9C3939DCE2}">
      <dgm:prSet/>
      <dgm:spPr/>
      <dgm:t>
        <a:bodyPr/>
        <a:lstStyle/>
        <a:p>
          <a:endParaRPr lang="en-US"/>
        </a:p>
      </dgm:t>
    </dgm:pt>
    <dgm:pt modelId="{04790368-2FD9-4AD6-894D-F7906C3572D2}" type="sibTrans" cxnId="{37FE38AA-DB29-499E-98E7-0D9C3939DCE2}">
      <dgm:prSet/>
      <dgm:spPr/>
      <dgm:t>
        <a:bodyPr/>
        <a:lstStyle/>
        <a:p>
          <a:endParaRPr lang="en-US"/>
        </a:p>
      </dgm:t>
    </dgm:pt>
    <dgm:pt modelId="{1BF55EBD-2D94-432D-9FF9-124F5A5D8938}">
      <dgm:prSet/>
      <dgm:spPr/>
      <dgm:t>
        <a:bodyPr/>
        <a:lstStyle/>
        <a:p>
          <a:r>
            <a:rPr lang="en-US" dirty="0"/>
            <a:t>J Parks textbook of Preventive &amp; social Medicine. Ch.3 Pages 87-93 ( 26</a:t>
          </a:r>
          <a:r>
            <a:rPr lang="en-US" baseline="30000" dirty="0"/>
            <a:t>th</a:t>
          </a:r>
          <a:r>
            <a:rPr lang="en-US" dirty="0"/>
            <a:t> edition) </a:t>
          </a:r>
        </a:p>
      </dgm:t>
    </dgm:pt>
    <dgm:pt modelId="{0CCE0A43-C892-465E-9732-2141A7087370}" type="parTrans" cxnId="{F81289B9-3428-431C-883D-8D797B1564DE}">
      <dgm:prSet/>
      <dgm:spPr/>
      <dgm:t>
        <a:bodyPr/>
        <a:lstStyle/>
        <a:p>
          <a:endParaRPr lang="en-US"/>
        </a:p>
      </dgm:t>
    </dgm:pt>
    <dgm:pt modelId="{7719A638-90F7-4604-A1FB-04EDB9C8BC1F}" type="sibTrans" cxnId="{F81289B9-3428-431C-883D-8D797B1564DE}">
      <dgm:prSet/>
      <dgm:spPr/>
      <dgm:t>
        <a:bodyPr/>
        <a:lstStyle/>
        <a:p>
          <a:endParaRPr lang="en-US"/>
        </a:p>
      </dgm:t>
    </dgm:pt>
    <dgm:pt modelId="{82C73A6F-F016-43E1-8168-55C8136F3A8D}">
      <dgm:prSet/>
      <dgm:spPr/>
      <dgm:t>
        <a:bodyPr/>
        <a:lstStyle/>
        <a:p>
          <a:r>
            <a:rPr lang="en-US" dirty="0"/>
            <a:t>Textbook of Community Medicine &amp; Public Health. By Muhammad </a:t>
          </a:r>
          <a:r>
            <a:rPr lang="en-US" dirty="0" err="1"/>
            <a:t>Illyas</a:t>
          </a:r>
          <a:r>
            <a:rPr lang="en-US" dirty="0"/>
            <a:t> , Dr </a:t>
          </a:r>
          <a:r>
            <a:rPr lang="en-US" dirty="0" err="1"/>
            <a:t>Irfanullah</a:t>
          </a:r>
          <a:r>
            <a:rPr lang="en-US" dirty="0"/>
            <a:t> Siddiqui Ch.4 (latest edition) </a:t>
          </a:r>
        </a:p>
      </dgm:t>
    </dgm:pt>
    <dgm:pt modelId="{8AA2A3F1-F9BA-4D43-841A-6076B7041041}" type="parTrans" cxnId="{2346B9DB-EB4C-4CE3-A062-EB4248DCE5B7}">
      <dgm:prSet/>
      <dgm:spPr/>
      <dgm:t>
        <a:bodyPr/>
        <a:lstStyle/>
        <a:p>
          <a:endParaRPr lang="en-US"/>
        </a:p>
      </dgm:t>
    </dgm:pt>
    <dgm:pt modelId="{EC53858B-B7EC-43F8-B539-5D4DB699D7C4}" type="sibTrans" cxnId="{2346B9DB-EB4C-4CE3-A062-EB4248DCE5B7}">
      <dgm:prSet/>
      <dgm:spPr/>
      <dgm:t>
        <a:bodyPr/>
        <a:lstStyle/>
        <a:p>
          <a:endParaRPr lang="en-US"/>
        </a:p>
      </dgm:t>
    </dgm:pt>
    <dgm:pt modelId="{76B60DDF-E554-4DB2-9920-056A70882DA3}">
      <dgm:prSet/>
      <dgm:spPr/>
      <dgm:t>
        <a:bodyPr/>
        <a:lstStyle/>
        <a:p>
          <a:r>
            <a:rPr lang="en-US" b="1" dirty="0"/>
            <a:t>Additional readings (reference books)  </a:t>
          </a:r>
          <a:endParaRPr lang="en-US" dirty="0"/>
        </a:p>
      </dgm:t>
    </dgm:pt>
    <dgm:pt modelId="{0D8C8AC7-799B-4DEC-BDCE-EEB9E4B7D809}" type="parTrans" cxnId="{EB800B68-4EE5-4415-9E2E-E5E1F58D25F5}">
      <dgm:prSet/>
      <dgm:spPr/>
      <dgm:t>
        <a:bodyPr/>
        <a:lstStyle/>
        <a:p>
          <a:endParaRPr lang="en-US"/>
        </a:p>
      </dgm:t>
    </dgm:pt>
    <dgm:pt modelId="{A9F5321A-2A13-42B0-B5FF-AF7FF519C071}" type="sibTrans" cxnId="{EB800B68-4EE5-4415-9E2E-E5E1F58D25F5}">
      <dgm:prSet/>
      <dgm:spPr/>
      <dgm:t>
        <a:bodyPr/>
        <a:lstStyle/>
        <a:p>
          <a:endParaRPr lang="en-US"/>
        </a:p>
      </dgm:t>
    </dgm:pt>
    <dgm:pt modelId="{AB1BC0B8-8470-45E5-9348-55150925E571}">
      <dgm:prSet/>
      <dgm:spPr/>
      <dgm:t>
        <a:bodyPr/>
        <a:lstStyle/>
        <a:p>
          <a:r>
            <a:rPr lang="en-US"/>
            <a:t>Epidemiology by Leon Gordis </a:t>
          </a:r>
        </a:p>
      </dgm:t>
    </dgm:pt>
    <dgm:pt modelId="{AE55A433-EC4D-4B02-8AEE-5AFA19159EDB}" type="parTrans" cxnId="{2544DC4D-A014-489F-8E50-02E331CFC3A6}">
      <dgm:prSet/>
      <dgm:spPr/>
      <dgm:t>
        <a:bodyPr/>
        <a:lstStyle/>
        <a:p>
          <a:endParaRPr lang="en-US"/>
        </a:p>
      </dgm:t>
    </dgm:pt>
    <dgm:pt modelId="{D4518FA7-77F3-4B14-87CE-CF6B0A11FE06}" type="sibTrans" cxnId="{2544DC4D-A014-489F-8E50-02E331CFC3A6}">
      <dgm:prSet/>
      <dgm:spPr/>
      <dgm:t>
        <a:bodyPr/>
        <a:lstStyle/>
        <a:p>
          <a:endParaRPr lang="en-US"/>
        </a:p>
      </dgm:t>
    </dgm:pt>
    <dgm:pt modelId="{338B401D-FBDD-44B8-958B-B5DC78D6D075}" type="pres">
      <dgm:prSet presAssocID="{2814DB71-992B-42A7-9C87-8A4AF3B9790C}" presName="Name0" presStyleCnt="0">
        <dgm:presLayoutVars>
          <dgm:dir/>
          <dgm:animLvl val="lvl"/>
          <dgm:resizeHandles val="exact"/>
        </dgm:presLayoutVars>
      </dgm:prSet>
      <dgm:spPr/>
    </dgm:pt>
    <dgm:pt modelId="{A8A4E4E7-9A9F-48C3-946B-BEF2DEACC4B7}" type="pres">
      <dgm:prSet presAssocID="{7515B59B-A1E9-4984-B9C7-88AF1099BE56}" presName="composite" presStyleCnt="0"/>
      <dgm:spPr/>
    </dgm:pt>
    <dgm:pt modelId="{50E5C7BD-5A87-4430-B640-51C4DB8EC3B3}" type="pres">
      <dgm:prSet presAssocID="{7515B59B-A1E9-4984-B9C7-88AF1099BE56}" presName="parTx" presStyleLbl="alignNode1" presStyleIdx="0" presStyleCnt="2">
        <dgm:presLayoutVars>
          <dgm:chMax val="0"/>
          <dgm:chPref val="0"/>
          <dgm:bulletEnabled val="1"/>
        </dgm:presLayoutVars>
      </dgm:prSet>
      <dgm:spPr/>
    </dgm:pt>
    <dgm:pt modelId="{7DE4B240-F910-4543-AEBF-61C51128A1E8}" type="pres">
      <dgm:prSet presAssocID="{7515B59B-A1E9-4984-B9C7-88AF1099BE56}" presName="desTx" presStyleLbl="alignAccFollowNode1" presStyleIdx="0" presStyleCnt="2">
        <dgm:presLayoutVars>
          <dgm:bulletEnabled val="1"/>
        </dgm:presLayoutVars>
      </dgm:prSet>
      <dgm:spPr/>
    </dgm:pt>
    <dgm:pt modelId="{D4A95DC3-CE84-4DE9-ADA0-48ABB405CFD1}" type="pres">
      <dgm:prSet presAssocID="{04790368-2FD9-4AD6-894D-F7906C3572D2}" presName="space" presStyleCnt="0"/>
      <dgm:spPr/>
    </dgm:pt>
    <dgm:pt modelId="{C5F405C8-8761-46A8-8738-BF042F30F25C}" type="pres">
      <dgm:prSet presAssocID="{76B60DDF-E554-4DB2-9920-056A70882DA3}" presName="composite" presStyleCnt="0"/>
      <dgm:spPr/>
    </dgm:pt>
    <dgm:pt modelId="{B313A1F6-9E3E-481B-B710-F2C01AEE17D1}" type="pres">
      <dgm:prSet presAssocID="{76B60DDF-E554-4DB2-9920-056A70882DA3}" presName="parTx" presStyleLbl="alignNode1" presStyleIdx="1" presStyleCnt="2">
        <dgm:presLayoutVars>
          <dgm:chMax val="0"/>
          <dgm:chPref val="0"/>
          <dgm:bulletEnabled val="1"/>
        </dgm:presLayoutVars>
      </dgm:prSet>
      <dgm:spPr/>
    </dgm:pt>
    <dgm:pt modelId="{4EF2150C-86B5-46C0-857D-4A5FE5EE569F}" type="pres">
      <dgm:prSet presAssocID="{76B60DDF-E554-4DB2-9920-056A70882DA3}" presName="desTx" presStyleLbl="alignAccFollowNode1" presStyleIdx="1" presStyleCnt="2">
        <dgm:presLayoutVars>
          <dgm:bulletEnabled val="1"/>
        </dgm:presLayoutVars>
      </dgm:prSet>
      <dgm:spPr/>
    </dgm:pt>
  </dgm:ptLst>
  <dgm:cxnLst>
    <dgm:cxn modelId="{A0ABEB11-582A-40A8-87E3-6F9BFC4983D7}" type="presOf" srcId="{1BF55EBD-2D94-432D-9FF9-124F5A5D8938}" destId="{7DE4B240-F910-4543-AEBF-61C51128A1E8}" srcOrd="0" destOrd="0" presId="urn:microsoft.com/office/officeart/2005/8/layout/hList1"/>
    <dgm:cxn modelId="{A235D544-3B65-4F73-B790-AE254282DF98}" type="presOf" srcId="{82C73A6F-F016-43E1-8168-55C8136F3A8D}" destId="{7DE4B240-F910-4543-AEBF-61C51128A1E8}" srcOrd="0" destOrd="1" presId="urn:microsoft.com/office/officeart/2005/8/layout/hList1"/>
    <dgm:cxn modelId="{EB800B68-4EE5-4415-9E2E-E5E1F58D25F5}" srcId="{2814DB71-992B-42A7-9C87-8A4AF3B9790C}" destId="{76B60DDF-E554-4DB2-9920-056A70882DA3}" srcOrd="1" destOrd="0" parTransId="{0D8C8AC7-799B-4DEC-BDCE-EEB9E4B7D809}" sibTransId="{A9F5321A-2A13-42B0-B5FF-AF7FF519C071}"/>
    <dgm:cxn modelId="{2544DC4D-A014-489F-8E50-02E331CFC3A6}" srcId="{76B60DDF-E554-4DB2-9920-056A70882DA3}" destId="{AB1BC0B8-8470-45E5-9348-55150925E571}" srcOrd="0" destOrd="0" parTransId="{AE55A433-EC4D-4B02-8AEE-5AFA19159EDB}" sibTransId="{D4518FA7-77F3-4B14-87CE-CF6B0A11FE06}"/>
    <dgm:cxn modelId="{5ADA0B76-8233-48B2-BC7F-1B91C70F6760}" type="presOf" srcId="{AB1BC0B8-8470-45E5-9348-55150925E571}" destId="{4EF2150C-86B5-46C0-857D-4A5FE5EE569F}" srcOrd="0" destOrd="0" presId="urn:microsoft.com/office/officeart/2005/8/layout/hList1"/>
    <dgm:cxn modelId="{37FE38AA-DB29-499E-98E7-0D9C3939DCE2}" srcId="{2814DB71-992B-42A7-9C87-8A4AF3B9790C}" destId="{7515B59B-A1E9-4984-B9C7-88AF1099BE56}" srcOrd="0" destOrd="0" parTransId="{F3928CFA-DE4E-4A3E-9A2A-FA71F841AE8B}" sibTransId="{04790368-2FD9-4AD6-894D-F7906C3572D2}"/>
    <dgm:cxn modelId="{F81289B9-3428-431C-883D-8D797B1564DE}" srcId="{7515B59B-A1E9-4984-B9C7-88AF1099BE56}" destId="{1BF55EBD-2D94-432D-9FF9-124F5A5D8938}" srcOrd="0" destOrd="0" parTransId="{0CCE0A43-C892-465E-9732-2141A7087370}" sibTransId="{7719A638-90F7-4604-A1FB-04EDB9C8BC1F}"/>
    <dgm:cxn modelId="{7CA758C6-8251-46A6-BB81-714AC622B525}" type="presOf" srcId="{2814DB71-992B-42A7-9C87-8A4AF3B9790C}" destId="{338B401D-FBDD-44B8-958B-B5DC78D6D075}" srcOrd="0" destOrd="0" presId="urn:microsoft.com/office/officeart/2005/8/layout/hList1"/>
    <dgm:cxn modelId="{2E8A49D2-AD83-4D93-A66A-89D16EB58717}" type="presOf" srcId="{7515B59B-A1E9-4984-B9C7-88AF1099BE56}" destId="{50E5C7BD-5A87-4430-B640-51C4DB8EC3B3}" srcOrd="0" destOrd="0" presId="urn:microsoft.com/office/officeart/2005/8/layout/hList1"/>
    <dgm:cxn modelId="{2346B9DB-EB4C-4CE3-A062-EB4248DCE5B7}" srcId="{7515B59B-A1E9-4984-B9C7-88AF1099BE56}" destId="{82C73A6F-F016-43E1-8168-55C8136F3A8D}" srcOrd="1" destOrd="0" parTransId="{8AA2A3F1-F9BA-4D43-841A-6076B7041041}" sibTransId="{EC53858B-B7EC-43F8-B539-5D4DB699D7C4}"/>
    <dgm:cxn modelId="{314620FF-4A8F-41E4-BB11-DAD1605D1A9C}" type="presOf" srcId="{76B60DDF-E554-4DB2-9920-056A70882DA3}" destId="{B313A1F6-9E3E-481B-B710-F2C01AEE17D1}" srcOrd="0" destOrd="0" presId="urn:microsoft.com/office/officeart/2005/8/layout/hList1"/>
    <dgm:cxn modelId="{297DB043-3D7B-45E5-90E2-5F4CFF0AC78E}" type="presParOf" srcId="{338B401D-FBDD-44B8-958B-B5DC78D6D075}" destId="{A8A4E4E7-9A9F-48C3-946B-BEF2DEACC4B7}" srcOrd="0" destOrd="0" presId="urn:microsoft.com/office/officeart/2005/8/layout/hList1"/>
    <dgm:cxn modelId="{941F0D06-CB74-4E7A-8EE1-85D17D297F5F}" type="presParOf" srcId="{A8A4E4E7-9A9F-48C3-946B-BEF2DEACC4B7}" destId="{50E5C7BD-5A87-4430-B640-51C4DB8EC3B3}" srcOrd="0" destOrd="0" presId="urn:microsoft.com/office/officeart/2005/8/layout/hList1"/>
    <dgm:cxn modelId="{F8679982-7FFB-4BB1-81F8-0DAD4968FC77}" type="presParOf" srcId="{A8A4E4E7-9A9F-48C3-946B-BEF2DEACC4B7}" destId="{7DE4B240-F910-4543-AEBF-61C51128A1E8}" srcOrd="1" destOrd="0" presId="urn:microsoft.com/office/officeart/2005/8/layout/hList1"/>
    <dgm:cxn modelId="{4A5DE016-C0EE-4BFA-A1F7-5B128D7F6121}" type="presParOf" srcId="{338B401D-FBDD-44B8-958B-B5DC78D6D075}" destId="{D4A95DC3-CE84-4DE9-ADA0-48ABB405CFD1}" srcOrd="1" destOrd="0" presId="urn:microsoft.com/office/officeart/2005/8/layout/hList1"/>
    <dgm:cxn modelId="{181D8AFA-FDF7-49A2-A274-87207FD99EDC}" type="presParOf" srcId="{338B401D-FBDD-44B8-958B-B5DC78D6D075}" destId="{C5F405C8-8761-46A8-8738-BF042F30F25C}" srcOrd="2" destOrd="0" presId="urn:microsoft.com/office/officeart/2005/8/layout/hList1"/>
    <dgm:cxn modelId="{97290593-5B2B-4382-A4F4-0FFA1E71E8E7}" type="presParOf" srcId="{C5F405C8-8761-46A8-8738-BF042F30F25C}" destId="{B313A1F6-9E3E-481B-B710-F2C01AEE17D1}" srcOrd="0" destOrd="0" presId="urn:microsoft.com/office/officeart/2005/8/layout/hList1"/>
    <dgm:cxn modelId="{45630545-E50B-435F-85AF-A5B2BF978B23}" type="presParOf" srcId="{C5F405C8-8761-46A8-8738-BF042F30F25C}" destId="{4EF2150C-86B5-46C0-857D-4A5FE5EE56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16519" y="2116806"/>
          <a:ext cx="1853523" cy="1853523"/>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Black" pitchFamily="34" charset="0"/>
            </a:rPr>
            <a:t>Wisdom</a:t>
          </a:r>
        </a:p>
      </dsp:txBody>
      <dsp:txXfrm>
        <a:off x="1889160" y="2550985"/>
        <a:ext cx="1108241" cy="952749"/>
      </dsp:txXfrm>
    </dsp:sp>
    <dsp:sp modelId="{93300324-D62F-4E58-B882-734182BDB462}">
      <dsp:nvSpPr>
        <dsp:cNvPr id="0" name=""/>
        <dsp:cNvSpPr/>
      </dsp:nvSpPr>
      <dsp:spPr>
        <a:xfrm>
          <a:off x="635347" y="1715500"/>
          <a:ext cx="1348017" cy="1348017"/>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Black" pitchFamily="34" charset="0"/>
            </a:rPr>
            <a:t>Truth</a:t>
          </a:r>
          <a:r>
            <a:rPr lang="en-US" sz="1300" kern="1200"/>
            <a:t> </a:t>
          </a:r>
        </a:p>
      </dsp:txBody>
      <dsp:txXfrm>
        <a:off x="974714" y="2056918"/>
        <a:ext cx="669283" cy="665181"/>
      </dsp:txXfrm>
    </dsp:sp>
    <dsp:sp modelId="{59EDF28D-6C67-49D0-B5A1-DE5C3CBA2292}">
      <dsp:nvSpPr>
        <dsp:cNvPr id="0" name=""/>
        <dsp:cNvSpPr/>
      </dsp:nvSpPr>
      <dsp:spPr>
        <a:xfrm rot="20700000">
          <a:off x="1193132" y="900788"/>
          <a:ext cx="1320781" cy="1320781"/>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Black" pitchFamily="34" charset="0"/>
            </a:rPr>
            <a:t>Servic</a:t>
          </a:r>
          <a:r>
            <a:rPr lang="en-US" sz="1300" kern="1200">
              <a:latin typeface="Arial Black" pitchFamily="34" charset="0"/>
            </a:rPr>
            <a:t>e</a:t>
          </a:r>
          <a:r>
            <a:rPr lang="en-US" sz="1300" kern="1200"/>
            <a:t> </a:t>
          </a:r>
        </a:p>
      </dsp:txBody>
      <dsp:txXfrm rot="-20700000">
        <a:off x="1482818" y="1190474"/>
        <a:ext cx="741409" cy="741409"/>
      </dsp:txXfrm>
    </dsp:sp>
    <dsp:sp modelId="{398423B3-DD54-4226-99D7-017EFC1488DF}">
      <dsp:nvSpPr>
        <dsp:cNvPr id="0" name=""/>
        <dsp:cNvSpPr/>
      </dsp:nvSpPr>
      <dsp:spPr>
        <a:xfrm>
          <a:off x="1365157" y="1994186"/>
          <a:ext cx="2372510" cy="2372510"/>
        </a:xfrm>
        <a:prstGeom prst="circularArrow">
          <a:avLst>
            <a:gd name="adj1" fmla="val 4688"/>
            <a:gd name="adj2" fmla="val 299029"/>
            <a:gd name="adj3" fmla="val 2492762"/>
            <a:gd name="adj4" fmla="val 15912647"/>
            <a:gd name="adj5" fmla="val 5469"/>
          </a:avLst>
        </a:prstGeom>
        <a:solidFill>
          <a:schemeClr val="accent1"/>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9374" y="1536054"/>
          <a:ext cx="1723776" cy="172377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87622" y="615024"/>
          <a:ext cx="1858578" cy="185857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B2E33-B7E2-4C64-AF6B-6A90B0D5295E}">
      <dsp:nvSpPr>
        <dsp:cNvPr id="0" name=""/>
        <dsp:cNvSpPr/>
      </dsp:nvSpPr>
      <dsp:spPr>
        <a:xfrm rot="5400000">
          <a:off x="1096231" y="1184365"/>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C162F-3EE3-4FEF-BBAE-8C34B208A5E2}">
      <dsp:nvSpPr>
        <dsp:cNvPr id="0" name=""/>
        <dsp:cNvSpPr/>
      </dsp:nvSpPr>
      <dsp:spPr>
        <a:xfrm>
          <a:off x="820660" y="31360"/>
          <a:ext cx="1750966" cy="12256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Observes </a:t>
          </a:r>
          <a:endParaRPr lang="en-PK" sz="2400" b="1" kern="1200" dirty="0"/>
        </a:p>
      </dsp:txBody>
      <dsp:txXfrm>
        <a:off x="880501" y="91201"/>
        <a:ext cx="1631284" cy="1105937"/>
      </dsp:txXfrm>
    </dsp:sp>
    <dsp:sp modelId="{FC08B0AF-03FF-4789-BAC8-A0A70D6D9907}">
      <dsp:nvSpPr>
        <dsp:cNvPr id="0" name=""/>
        <dsp:cNvSpPr/>
      </dsp:nvSpPr>
      <dsp:spPr>
        <a:xfrm>
          <a:off x="2586546" y="177751"/>
          <a:ext cx="3750200" cy="99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Phenomenon of interest </a:t>
          </a:r>
          <a:endParaRPr lang="en-PK" sz="1600" kern="1200" dirty="0"/>
        </a:p>
        <a:p>
          <a:pPr marL="171450" lvl="1" indent="-171450" algn="l" defTabSz="711200">
            <a:lnSpc>
              <a:spcPct val="90000"/>
            </a:lnSpc>
            <a:spcBef>
              <a:spcPct val="0"/>
            </a:spcBef>
            <a:spcAft>
              <a:spcPct val="15000"/>
            </a:spcAft>
            <a:buChar char="•"/>
          </a:pPr>
          <a:r>
            <a:rPr lang="en-US" sz="1600" kern="1200" dirty="0"/>
            <a:t>Jhon Snow: Cholera-water intake </a:t>
          </a:r>
          <a:endParaRPr lang="en-PK" sz="1600" kern="1200" dirty="0"/>
        </a:p>
      </dsp:txBody>
      <dsp:txXfrm>
        <a:off x="2586546" y="177751"/>
        <a:ext cx="3750200" cy="990600"/>
      </dsp:txXfrm>
    </dsp:sp>
    <dsp:sp modelId="{B8D87E9C-2647-42B7-B2B5-7699102915B0}">
      <dsp:nvSpPr>
        <dsp:cNvPr id="0" name=""/>
        <dsp:cNvSpPr/>
      </dsp:nvSpPr>
      <dsp:spPr>
        <a:xfrm rot="5400000">
          <a:off x="3142380" y="2561140"/>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7F7B-D686-4ABF-8906-187A93319C6A}">
      <dsp:nvSpPr>
        <dsp:cNvPr id="0" name=""/>
        <dsp:cNvSpPr/>
      </dsp:nvSpPr>
      <dsp:spPr>
        <a:xfrm>
          <a:off x="2866809" y="1408135"/>
          <a:ext cx="1750966" cy="12256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Quantify </a:t>
          </a:r>
          <a:endParaRPr lang="en-PK" sz="2400" b="1" kern="1200" dirty="0"/>
        </a:p>
      </dsp:txBody>
      <dsp:txXfrm>
        <a:off x="2926650" y="1467976"/>
        <a:ext cx="1631284" cy="1105937"/>
      </dsp:txXfrm>
    </dsp:sp>
    <dsp:sp modelId="{70ED9C5C-6AE6-4034-9E63-75CB7065DDF8}">
      <dsp:nvSpPr>
        <dsp:cNvPr id="0" name=""/>
        <dsp:cNvSpPr/>
      </dsp:nvSpPr>
      <dsp:spPr>
        <a:xfrm>
          <a:off x="4762692" y="1543501"/>
          <a:ext cx="3945146" cy="99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Collect information on related  variables </a:t>
          </a:r>
          <a:endParaRPr lang="en-PK" sz="1600" kern="1200" dirty="0"/>
        </a:p>
        <a:p>
          <a:pPr marL="171450" lvl="1" indent="-171450" algn="l" defTabSz="711200">
            <a:lnSpc>
              <a:spcPct val="90000"/>
            </a:lnSpc>
            <a:spcBef>
              <a:spcPct val="0"/>
            </a:spcBef>
            <a:spcAft>
              <a:spcPct val="15000"/>
            </a:spcAft>
            <a:buChar char="•"/>
          </a:pPr>
          <a:r>
            <a:rPr lang="en-US" sz="1600" kern="1200" dirty="0"/>
            <a:t>Use statistical tools of measurements </a:t>
          </a:r>
          <a:endParaRPr lang="en-PK" sz="1600" kern="1200" dirty="0"/>
        </a:p>
        <a:p>
          <a:pPr marL="171450" lvl="1" indent="-171450" algn="l" defTabSz="711200">
            <a:lnSpc>
              <a:spcPct val="90000"/>
            </a:lnSpc>
            <a:spcBef>
              <a:spcPct val="0"/>
            </a:spcBef>
            <a:spcAft>
              <a:spcPct val="15000"/>
            </a:spcAft>
            <a:buChar char="•"/>
          </a:pPr>
          <a:r>
            <a:rPr lang="en-US" sz="1600" kern="1200" dirty="0"/>
            <a:t>J Snow : Places of water intake of the diseased  </a:t>
          </a:r>
          <a:endParaRPr lang="en-PK" sz="1600" kern="1200" dirty="0"/>
        </a:p>
      </dsp:txBody>
      <dsp:txXfrm>
        <a:off x="4762692" y="1543501"/>
        <a:ext cx="3945146" cy="990600"/>
      </dsp:txXfrm>
    </dsp:sp>
    <dsp:sp modelId="{905F5292-DE7A-455F-84D9-AFB1392920E2}">
      <dsp:nvSpPr>
        <dsp:cNvPr id="0" name=""/>
        <dsp:cNvSpPr/>
      </dsp:nvSpPr>
      <dsp:spPr>
        <a:xfrm rot="5400000">
          <a:off x="5188529" y="3937916"/>
          <a:ext cx="1040130" cy="118415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BC7DE5-83EA-479D-9AED-2CC62DFC2282}">
      <dsp:nvSpPr>
        <dsp:cNvPr id="0" name=""/>
        <dsp:cNvSpPr/>
      </dsp:nvSpPr>
      <dsp:spPr>
        <a:xfrm>
          <a:off x="4912958" y="2784911"/>
          <a:ext cx="1750966" cy="12256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Interrelate </a:t>
          </a:r>
          <a:endParaRPr lang="en-PK" sz="2400" b="1" kern="1200" dirty="0"/>
        </a:p>
      </dsp:txBody>
      <dsp:txXfrm>
        <a:off x="4972799" y="2844752"/>
        <a:ext cx="1631284" cy="1105937"/>
      </dsp:txXfrm>
    </dsp:sp>
    <dsp:sp modelId="{F1AE0189-ED10-42D4-A786-5B8ACBCBD2AA}">
      <dsp:nvSpPr>
        <dsp:cNvPr id="0" name=""/>
        <dsp:cNvSpPr/>
      </dsp:nvSpPr>
      <dsp:spPr>
        <a:xfrm>
          <a:off x="6705020" y="2854600"/>
          <a:ext cx="2370773" cy="99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Cross-tabulate</a:t>
          </a:r>
          <a:endParaRPr lang="en-PK"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Sort rational links                 (b/w cause &amp; effect)</a:t>
          </a:r>
          <a:endParaRPr lang="en-PK" sz="1600" kern="1200" dirty="0"/>
        </a:p>
      </dsp:txBody>
      <dsp:txXfrm>
        <a:off x="6705020" y="2854600"/>
        <a:ext cx="2370773" cy="990600"/>
      </dsp:txXfrm>
    </dsp:sp>
    <dsp:sp modelId="{6487E33F-CFA7-4BE6-A13D-21B162882023}">
      <dsp:nvSpPr>
        <dsp:cNvPr id="0" name=""/>
        <dsp:cNvSpPr/>
      </dsp:nvSpPr>
      <dsp:spPr>
        <a:xfrm>
          <a:off x="6439963" y="4117319"/>
          <a:ext cx="1750966" cy="12256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Infer on Statistical basis  </a:t>
          </a:r>
          <a:endParaRPr lang="en-PK" sz="2400" b="1" kern="1200" dirty="0"/>
        </a:p>
      </dsp:txBody>
      <dsp:txXfrm>
        <a:off x="6499804" y="4177160"/>
        <a:ext cx="1631284" cy="1105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0474E-3EE4-497C-BEB3-90CE006FB91C}">
      <dsp:nvSpPr>
        <dsp:cNvPr id="0" name=""/>
        <dsp:cNvSpPr/>
      </dsp:nvSpPr>
      <dsp:spPr>
        <a:xfrm>
          <a:off x="0" y="67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9AFF5-427A-45B3-8940-A0455CB3E887}">
      <dsp:nvSpPr>
        <dsp:cNvPr id="0" name=""/>
        <dsp:cNvSpPr/>
      </dsp:nvSpPr>
      <dsp:spPr>
        <a:xfrm>
          <a:off x="0" y="675"/>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Temporal relationship</a:t>
          </a:r>
          <a:endParaRPr lang="en-US" sz="2800" kern="1200" dirty="0"/>
        </a:p>
      </dsp:txBody>
      <dsp:txXfrm>
        <a:off x="0" y="675"/>
        <a:ext cx="6291714" cy="614376"/>
      </dsp:txXfrm>
    </dsp:sp>
    <dsp:sp modelId="{B020D148-1CAA-44C0-81E0-74B1AA3CEFDE}">
      <dsp:nvSpPr>
        <dsp:cNvPr id="0" name=""/>
        <dsp:cNvSpPr/>
      </dsp:nvSpPr>
      <dsp:spPr>
        <a:xfrm>
          <a:off x="0" y="615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3B500-FDF5-4391-9B3F-0A99E7027753}">
      <dsp:nvSpPr>
        <dsp:cNvPr id="0" name=""/>
        <dsp:cNvSpPr/>
      </dsp:nvSpPr>
      <dsp:spPr>
        <a:xfrm>
          <a:off x="0" y="615051"/>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Strength of the association</a:t>
          </a:r>
          <a:endParaRPr lang="en-US" sz="2800" kern="1200"/>
        </a:p>
      </dsp:txBody>
      <dsp:txXfrm>
        <a:off x="0" y="615051"/>
        <a:ext cx="6291714" cy="614376"/>
      </dsp:txXfrm>
    </dsp:sp>
    <dsp:sp modelId="{0CCEE8A3-C49A-40F4-B8B6-78E24F8FC35C}">
      <dsp:nvSpPr>
        <dsp:cNvPr id="0" name=""/>
        <dsp:cNvSpPr/>
      </dsp:nvSpPr>
      <dsp:spPr>
        <a:xfrm>
          <a:off x="0" y="122942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F37CB-6AC0-4365-A7BA-AA97A205E0E6}">
      <dsp:nvSpPr>
        <dsp:cNvPr id="0" name=""/>
        <dsp:cNvSpPr/>
      </dsp:nvSpPr>
      <dsp:spPr>
        <a:xfrm>
          <a:off x="0" y="1229427"/>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Biologic plausibility</a:t>
          </a:r>
          <a:endParaRPr lang="en-US" sz="2800" kern="1200" dirty="0"/>
        </a:p>
      </dsp:txBody>
      <dsp:txXfrm>
        <a:off x="0" y="1229427"/>
        <a:ext cx="6291714" cy="614376"/>
      </dsp:txXfrm>
    </dsp:sp>
    <dsp:sp modelId="{32B3E9C4-27CD-41F7-AD03-EC0A025B55CA}">
      <dsp:nvSpPr>
        <dsp:cNvPr id="0" name=""/>
        <dsp:cNvSpPr/>
      </dsp:nvSpPr>
      <dsp:spPr>
        <a:xfrm>
          <a:off x="0" y="184380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B3FD1-7484-4535-A914-A47B9BC73E75}">
      <dsp:nvSpPr>
        <dsp:cNvPr id="0" name=""/>
        <dsp:cNvSpPr/>
      </dsp:nvSpPr>
      <dsp:spPr>
        <a:xfrm>
          <a:off x="0" y="1843803"/>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Dose–response relationship</a:t>
          </a:r>
          <a:endParaRPr lang="en-US" sz="2800" kern="1200"/>
        </a:p>
      </dsp:txBody>
      <dsp:txXfrm>
        <a:off x="0" y="1843803"/>
        <a:ext cx="6291714" cy="614376"/>
      </dsp:txXfrm>
    </dsp:sp>
    <dsp:sp modelId="{3CC32CA5-6D2D-42BD-B811-CC4A4EAE656E}">
      <dsp:nvSpPr>
        <dsp:cNvPr id="0" name=""/>
        <dsp:cNvSpPr/>
      </dsp:nvSpPr>
      <dsp:spPr>
        <a:xfrm>
          <a:off x="0" y="245817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C9026-4B43-433B-A56C-DAF793AC5926}">
      <dsp:nvSpPr>
        <dsp:cNvPr id="0" name=""/>
        <dsp:cNvSpPr/>
      </dsp:nvSpPr>
      <dsp:spPr>
        <a:xfrm>
          <a:off x="0" y="2458179"/>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Replication of the findings</a:t>
          </a:r>
          <a:endParaRPr lang="en-US" sz="2800" kern="1200"/>
        </a:p>
      </dsp:txBody>
      <dsp:txXfrm>
        <a:off x="0" y="2458179"/>
        <a:ext cx="6291714" cy="614376"/>
      </dsp:txXfrm>
    </dsp:sp>
    <dsp:sp modelId="{C0745150-5DA9-4213-A95F-351438174489}">
      <dsp:nvSpPr>
        <dsp:cNvPr id="0" name=""/>
        <dsp:cNvSpPr/>
      </dsp:nvSpPr>
      <dsp:spPr>
        <a:xfrm>
          <a:off x="0" y="307255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5A183-753F-4BD9-B7F9-5231F2553524}">
      <dsp:nvSpPr>
        <dsp:cNvPr id="0" name=""/>
        <dsp:cNvSpPr/>
      </dsp:nvSpPr>
      <dsp:spPr>
        <a:xfrm>
          <a:off x="0" y="3072555"/>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Effect of removing the exposure</a:t>
          </a:r>
          <a:endParaRPr lang="en-US" sz="2800" kern="1200"/>
        </a:p>
      </dsp:txBody>
      <dsp:txXfrm>
        <a:off x="0" y="3072555"/>
        <a:ext cx="6291714" cy="614376"/>
      </dsp:txXfrm>
    </dsp:sp>
    <dsp:sp modelId="{BEE26AA4-90B0-4FEA-9E69-1ADAF94B1889}">
      <dsp:nvSpPr>
        <dsp:cNvPr id="0" name=""/>
        <dsp:cNvSpPr/>
      </dsp:nvSpPr>
      <dsp:spPr>
        <a:xfrm>
          <a:off x="0" y="368693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8F2D9-8786-4E89-89ED-CB4080761910}">
      <dsp:nvSpPr>
        <dsp:cNvPr id="0" name=""/>
        <dsp:cNvSpPr/>
      </dsp:nvSpPr>
      <dsp:spPr>
        <a:xfrm>
          <a:off x="0" y="3686931"/>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Alternate explanations considered</a:t>
          </a:r>
          <a:endParaRPr lang="en-US" sz="2800" kern="1200"/>
        </a:p>
      </dsp:txBody>
      <dsp:txXfrm>
        <a:off x="0" y="3686931"/>
        <a:ext cx="6291714" cy="614376"/>
      </dsp:txXfrm>
    </dsp:sp>
    <dsp:sp modelId="{9295CEB1-1342-4565-BD15-7AF020E82023}">
      <dsp:nvSpPr>
        <dsp:cNvPr id="0" name=""/>
        <dsp:cNvSpPr/>
      </dsp:nvSpPr>
      <dsp:spPr>
        <a:xfrm>
          <a:off x="0" y="430130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D6363-5B33-4C01-9214-460FB6C139FD}">
      <dsp:nvSpPr>
        <dsp:cNvPr id="0" name=""/>
        <dsp:cNvSpPr/>
      </dsp:nvSpPr>
      <dsp:spPr>
        <a:xfrm>
          <a:off x="0" y="4301307"/>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Specificity of the association</a:t>
          </a:r>
          <a:endParaRPr lang="en-US" sz="2800" kern="1200"/>
        </a:p>
      </dsp:txBody>
      <dsp:txXfrm>
        <a:off x="0" y="4301307"/>
        <a:ext cx="6291714" cy="614376"/>
      </dsp:txXfrm>
    </dsp:sp>
    <dsp:sp modelId="{E2401124-7F69-4B3C-B44C-93BF0711627D}">
      <dsp:nvSpPr>
        <dsp:cNvPr id="0" name=""/>
        <dsp:cNvSpPr/>
      </dsp:nvSpPr>
      <dsp:spPr>
        <a:xfrm>
          <a:off x="0" y="4915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75730-8F7C-4203-ACA8-9D49143283BB}">
      <dsp:nvSpPr>
        <dsp:cNvPr id="0" name=""/>
        <dsp:cNvSpPr/>
      </dsp:nvSpPr>
      <dsp:spPr>
        <a:xfrm>
          <a:off x="0" y="4915683"/>
          <a:ext cx="6291714" cy="614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Consistency with other knowledge</a:t>
          </a:r>
          <a:endParaRPr lang="en-US" sz="2800" kern="1200"/>
        </a:p>
      </dsp:txBody>
      <dsp:txXfrm>
        <a:off x="0" y="4915683"/>
        <a:ext cx="6291714" cy="614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02691-C097-4743-B302-87CE69EEAED0}">
      <dsp:nvSpPr>
        <dsp:cNvPr id="0" name=""/>
        <dsp:cNvSpPr/>
      </dsp:nvSpPr>
      <dsp:spPr>
        <a:xfrm>
          <a:off x="1015394" y="991"/>
          <a:ext cx="4232850" cy="25397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Alternate explanations sort but not proved. </a:t>
          </a:r>
        </a:p>
      </dsp:txBody>
      <dsp:txXfrm>
        <a:off x="1015394" y="991"/>
        <a:ext cx="4232850" cy="2539710"/>
      </dsp:txXfrm>
    </dsp:sp>
    <dsp:sp modelId="{00733EB8-6489-4C11-B96D-D56D6B0F0234}">
      <dsp:nvSpPr>
        <dsp:cNvPr id="0" name=""/>
        <dsp:cNvSpPr/>
      </dsp:nvSpPr>
      <dsp:spPr>
        <a:xfrm>
          <a:off x="1015394" y="2963986"/>
          <a:ext cx="4232850" cy="25397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Removing the cause led to removal of disease </a:t>
          </a:r>
        </a:p>
      </dsp:txBody>
      <dsp:txXfrm>
        <a:off x="1015394" y="2963986"/>
        <a:ext cx="4232850" cy="2539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5C7BD-5A87-4430-B640-51C4DB8EC3B3}">
      <dsp:nvSpPr>
        <dsp:cNvPr id="0" name=""/>
        <dsp:cNvSpPr/>
      </dsp:nvSpPr>
      <dsp:spPr>
        <a:xfrm>
          <a:off x="35" y="43691"/>
          <a:ext cx="3418284" cy="8386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Primary (recommended textbooks) readings </a:t>
          </a:r>
          <a:endParaRPr lang="en-US" sz="2300" kern="1200" dirty="0"/>
        </a:p>
      </dsp:txBody>
      <dsp:txXfrm>
        <a:off x="35" y="43691"/>
        <a:ext cx="3418284" cy="838628"/>
      </dsp:txXfrm>
    </dsp:sp>
    <dsp:sp modelId="{7DE4B240-F910-4543-AEBF-61C51128A1E8}">
      <dsp:nvSpPr>
        <dsp:cNvPr id="0" name=""/>
        <dsp:cNvSpPr/>
      </dsp:nvSpPr>
      <dsp:spPr>
        <a:xfrm>
          <a:off x="35" y="882319"/>
          <a:ext cx="3418284" cy="35986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J Parks textbook of Preventive &amp; social Medicine. Ch.3 Pages 87-93 ( 26</a:t>
          </a:r>
          <a:r>
            <a:rPr lang="en-US" sz="2300" kern="1200" baseline="30000" dirty="0"/>
            <a:t>th</a:t>
          </a:r>
          <a:r>
            <a:rPr lang="en-US" sz="2300" kern="1200" dirty="0"/>
            <a:t> edition) </a:t>
          </a:r>
        </a:p>
        <a:p>
          <a:pPr marL="228600" lvl="1" indent="-228600" algn="l" defTabSz="1022350">
            <a:lnSpc>
              <a:spcPct val="90000"/>
            </a:lnSpc>
            <a:spcBef>
              <a:spcPct val="0"/>
            </a:spcBef>
            <a:spcAft>
              <a:spcPct val="15000"/>
            </a:spcAft>
            <a:buChar char="•"/>
          </a:pPr>
          <a:r>
            <a:rPr lang="en-US" sz="2300" kern="1200" dirty="0"/>
            <a:t>Textbook of Community Medicine &amp; Public Health. By Muhammad </a:t>
          </a:r>
          <a:r>
            <a:rPr lang="en-US" sz="2300" kern="1200" dirty="0" err="1"/>
            <a:t>Illyas</a:t>
          </a:r>
          <a:r>
            <a:rPr lang="en-US" sz="2300" kern="1200" dirty="0"/>
            <a:t> , Dr </a:t>
          </a:r>
          <a:r>
            <a:rPr lang="en-US" sz="2300" kern="1200" dirty="0" err="1"/>
            <a:t>Irfanullah</a:t>
          </a:r>
          <a:r>
            <a:rPr lang="en-US" sz="2300" kern="1200" dirty="0"/>
            <a:t> Siddiqui Ch.4 (latest edition) </a:t>
          </a:r>
        </a:p>
      </dsp:txBody>
      <dsp:txXfrm>
        <a:off x="35" y="882319"/>
        <a:ext cx="3418284" cy="3598695"/>
      </dsp:txXfrm>
    </dsp:sp>
    <dsp:sp modelId="{B313A1F6-9E3E-481B-B710-F2C01AEE17D1}">
      <dsp:nvSpPr>
        <dsp:cNvPr id="0" name=""/>
        <dsp:cNvSpPr/>
      </dsp:nvSpPr>
      <dsp:spPr>
        <a:xfrm>
          <a:off x="3896879" y="43691"/>
          <a:ext cx="3418284" cy="8386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Additional readings (reference books)  </a:t>
          </a:r>
          <a:endParaRPr lang="en-US" sz="2300" kern="1200" dirty="0"/>
        </a:p>
      </dsp:txBody>
      <dsp:txXfrm>
        <a:off x="3896879" y="43691"/>
        <a:ext cx="3418284" cy="838628"/>
      </dsp:txXfrm>
    </dsp:sp>
    <dsp:sp modelId="{4EF2150C-86B5-46C0-857D-4A5FE5EE569F}">
      <dsp:nvSpPr>
        <dsp:cNvPr id="0" name=""/>
        <dsp:cNvSpPr/>
      </dsp:nvSpPr>
      <dsp:spPr>
        <a:xfrm>
          <a:off x="3896879" y="882319"/>
          <a:ext cx="3418284" cy="35986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Epidemiology by Leon Gordis </a:t>
          </a:r>
        </a:p>
      </dsp:txBody>
      <dsp:txXfrm>
        <a:off x="3896879" y="882319"/>
        <a:ext cx="3418284" cy="359869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2ECEC-60D4-4D17-8A5D-ED77F5AE8502}" type="datetimeFigureOut">
              <a:rPr lang="en-PK" smtClean="0"/>
              <a:t>02/03/2025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E402C-FF49-4A73-84F4-08D4C16E3454}" type="slidenum">
              <a:rPr lang="en-PK" smtClean="0"/>
              <a:t>‹#›</a:t>
            </a:fld>
            <a:endParaRPr lang="en-PK"/>
          </a:p>
        </p:txBody>
      </p:sp>
    </p:spTree>
    <p:extLst>
      <p:ext uri="{BB962C8B-B14F-4D97-AF65-F5344CB8AC3E}">
        <p14:creationId xmlns:p14="http://schemas.microsoft.com/office/powerpoint/2010/main" val="161106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1869336-65BA-42AE-94EB-80AAB7547A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C5F732F-8430-4D61-A97E-BAD97FB7B96A}" type="slidenum">
              <a:rPr kumimoji="0" lang="en-US" altLang="en-US"/>
              <a:pPr>
                <a:spcBef>
                  <a:spcPct val="0"/>
                </a:spcBef>
              </a:pPr>
              <a:t>2</a:t>
            </a:fld>
            <a:endParaRPr kumimoji="0" lang="en-US" altLang="en-US"/>
          </a:p>
        </p:txBody>
      </p:sp>
      <p:sp>
        <p:nvSpPr>
          <p:cNvPr id="4099" name="Rectangle 2">
            <a:extLst>
              <a:ext uri="{FF2B5EF4-FFF2-40B4-BE49-F238E27FC236}">
                <a16:creationId xmlns:a16="http://schemas.microsoft.com/office/drawing/2014/main" id="{A8099F12-E4BD-4DC5-B994-3D7B2F1987C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5D53FD18-E7CD-4A6B-836D-CD3E39BF79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en-US" altLang="en-US" sz="18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AF02-2652-4BEF-8AFC-593B2244E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EDA42721-C2B4-4B26-BA47-9831E98AE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847AB42D-6BA2-45BB-B732-8560BB3CA4C4}"/>
              </a:ext>
            </a:extLst>
          </p:cNvPr>
          <p:cNvSpPr>
            <a:spLocks noGrp="1"/>
          </p:cNvSpPr>
          <p:nvPr>
            <p:ph type="dt" sz="half" idx="10"/>
          </p:nvPr>
        </p:nvSpPr>
        <p:spPr/>
        <p:txBody>
          <a:bodyPr/>
          <a:lstStyle/>
          <a:p>
            <a:fld id="{593353C9-41F4-4F1B-8D11-729BB51541DB}" type="datetime1">
              <a:rPr lang="LID4096" smtClean="0"/>
              <a:t>02/03/2025</a:t>
            </a:fld>
            <a:endParaRPr lang="en-PK"/>
          </a:p>
        </p:txBody>
      </p:sp>
      <p:sp>
        <p:nvSpPr>
          <p:cNvPr id="5" name="Footer Placeholder 4">
            <a:extLst>
              <a:ext uri="{FF2B5EF4-FFF2-40B4-BE49-F238E27FC236}">
                <a16:creationId xmlns:a16="http://schemas.microsoft.com/office/drawing/2014/main" id="{22C39348-C362-460E-95FE-C0E5B518150F}"/>
              </a:ext>
            </a:extLst>
          </p:cNvPr>
          <p:cNvSpPr>
            <a:spLocks noGrp="1"/>
          </p:cNvSpPr>
          <p:nvPr>
            <p:ph type="ftr" sz="quarter" idx="11"/>
          </p:nvPr>
        </p:nvSpPr>
        <p:spPr/>
        <p:txBody>
          <a:bodyPr/>
          <a:lstStyle/>
          <a:p>
            <a:r>
              <a:rPr lang="en-PK"/>
              <a:t>Prof Dr Arshad Sabir</a:t>
            </a:r>
          </a:p>
        </p:txBody>
      </p:sp>
      <p:sp>
        <p:nvSpPr>
          <p:cNvPr id="6" name="Slide Number Placeholder 5">
            <a:extLst>
              <a:ext uri="{FF2B5EF4-FFF2-40B4-BE49-F238E27FC236}">
                <a16:creationId xmlns:a16="http://schemas.microsoft.com/office/drawing/2014/main" id="{10FB30E0-D8F0-413C-8D08-506CA4B124BA}"/>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221632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5125-4A77-4794-950B-A2C85D981722}"/>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5A2AD38-830D-4822-B574-4C5B174A5E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1BB7DE6-C96A-479F-9B3D-076FFB51EA25}"/>
              </a:ext>
            </a:extLst>
          </p:cNvPr>
          <p:cNvSpPr>
            <a:spLocks noGrp="1"/>
          </p:cNvSpPr>
          <p:nvPr>
            <p:ph type="dt" sz="half" idx="10"/>
          </p:nvPr>
        </p:nvSpPr>
        <p:spPr/>
        <p:txBody>
          <a:bodyPr/>
          <a:lstStyle/>
          <a:p>
            <a:fld id="{5686745C-4B5A-4567-BD93-D90B49904663}" type="datetime1">
              <a:rPr lang="LID4096" smtClean="0"/>
              <a:t>02/03/2025</a:t>
            </a:fld>
            <a:endParaRPr lang="en-PK"/>
          </a:p>
        </p:txBody>
      </p:sp>
      <p:sp>
        <p:nvSpPr>
          <p:cNvPr id="5" name="Footer Placeholder 4">
            <a:extLst>
              <a:ext uri="{FF2B5EF4-FFF2-40B4-BE49-F238E27FC236}">
                <a16:creationId xmlns:a16="http://schemas.microsoft.com/office/drawing/2014/main" id="{3EA42747-33C2-44C6-973A-EFEDBE04FD27}"/>
              </a:ext>
            </a:extLst>
          </p:cNvPr>
          <p:cNvSpPr>
            <a:spLocks noGrp="1"/>
          </p:cNvSpPr>
          <p:nvPr>
            <p:ph type="ftr" sz="quarter" idx="11"/>
          </p:nvPr>
        </p:nvSpPr>
        <p:spPr/>
        <p:txBody>
          <a:bodyPr/>
          <a:lstStyle/>
          <a:p>
            <a:r>
              <a:rPr lang="en-PK"/>
              <a:t>Prof Dr Arshad Sabir</a:t>
            </a:r>
          </a:p>
        </p:txBody>
      </p:sp>
      <p:sp>
        <p:nvSpPr>
          <p:cNvPr id="6" name="Slide Number Placeholder 5">
            <a:extLst>
              <a:ext uri="{FF2B5EF4-FFF2-40B4-BE49-F238E27FC236}">
                <a16:creationId xmlns:a16="http://schemas.microsoft.com/office/drawing/2014/main" id="{A07C068E-6CFB-47BF-A462-E9B46A27922B}"/>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59368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49E14-3AA8-4EAB-9F2D-591ECAFF36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4BF9593-69C5-4731-9A22-7B3C24368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1B1C9AE-406E-41FF-958A-46D4FED6A75A}"/>
              </a:ext>
            </a:extLst>
          </p:cNvPr>
          <p:cNvSpPr>
            <a:spLocks noGrp="1"/>
          </p:cNvSpPr>
          <p:nvPr>
            <p:ph type="dt" sz="half" idx="10"/>
          </p:nvPr>
        </p:nvSpPr>
        <p:spPr/>
        <p:txBody>
          <a:bodyPr/>
          <a:lstStyle/>
          <a:p>
            <a:fld id="{8E086B49-25CC-44F2-A525-EBB8831EC9AF}" type="datetime1">
              <a:rPr lang="LID4096" smtClean="0"/>
              <a:t>02/03/2025</a:t>
            </a:fld>
            <a:endParaRPr lang="en-PK"/>
          </a:p>
        </p:txBody>
      </p:sp>
      <p:sp>
        <p:nvSpPr>
          <p:cNvPr id="5" name="Footer Placeholder 4">
            <a:extLst>
              <a:ext uri="{FF2B5EF4-FFF2-40B4-BE49-F238E27FC236}">
                <a16:creationId xmlns:a16="http://schemas.microsoft.com/office/drawing/2014/main" id="{061E87B6-1445-492E-B4DE-D80BA8F29105}"/>
              </a:ext>
            </a:extLst>
          </p:cNvPr>
          <p:cNvSpPr>
            <a:spLocks noGrp="1"/>
          </p:cNvSpPr>
          <p:nvPr>
            <p:ph type="ftr" sz="quarter" idx="11"/>
          </p:nvPr>
        </p:nvSpPr>
        <p:spPr/>
        <p:txBody>
          <a:bodyPr/>
          <a:lstStyle/>
          <a:p>
            <a:r>
              <a:rPr lang="en-PK"/>
              <a:t>Prof Dr Arshad Sabir</a:t>
            </a:r>
          </a:p>
        </p:txBody>
      </p:sp>
      <p:sp>
        <p:nvSpPr>
          <p:cNvPr id="6" name="Slide Number Placeholder 5">
            <a:extLst>
              <a:ext uri="{FF2B5EF4-FFF2-40B4-BE49-F238E27FC236}">
                <a16:creationId xmlns:a16="http://schemas.microsoft.com/office/drawing/2014/main" id="{B635AEAB-A1DC-4F9F-B9D9-5725FD97B065}"/>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268277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B873-9BA2-425E-B258-E573A0A9531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4184294E-9920-4CDF-AC7A-0A8283AB5C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A632ACDF-68AA-48B6-AB96-9A02C9319E43}"/>
              </a:ext>
            </a:extLst>
          </p:cNvPr>
          <p:cNvSpPr>
            <a:spLocks noGrp="1"/>
          </p:cNvSpPr>
          <p:nvPr>
            <p:ph type="dt" sz="half" idx="10"/>
          </p:nvPr>
        </p:nvSpPr>
        <p:spPr/>
        <p:txBody>
          <a:bodyPr/>
          <a:lstStyle/>
          <a:p>
            <a:fld id="{B9742506-9411-409A-91DA-EC44FFB6A35A}" type="datetime1">
              <a:rPr lang="LID4096" smtClean="0"/>
              <a:t>02/03/2025</a:t>
            </a:fld>
            <a:endParaRPr lang="en-PK"/>
          </a:p>
        </p:txBody>
      </p:sp>
      <p:sp>
        <p:nvSpPr>
          <p:cNvPr id="5" name="Footer Placeholder 4">
            <a:extLst>
              <a:ext uri="{FF2B5EF4-FFF2-40B4-BE49-F238E27FC236}">
                <a16:creationId xmlns:a16="http://schemas.microsoft.com/office/drawing/2014/main" id="{EDE67275-C730-44FE-8780-BDDE063BB56A}"/>
              </a:ext>
            </a:extLst>
          </p:cNvPr>
          <p:cNvSpPr>
            <a:spLocks noGrp="1"/>
          </p:cNvSpPr>
          <p:nvPr>
            <p:ph type="ftr" sz="quarter" idx="11"/>
          </p:nvPr>
        </p:nvSpPr>
        <p:spPr/>
        <p:txBody>
          <a:bodyPr/>
          <a:lstStyle/>
          <a:p>
            <a:r>
              <a:rPr lang="en-PK"/>
              <a:t>Prof Dr Arshad Sabir</a:t>
            </a:r>
          </a:p>
        </p:txBody>
      </p:sp>
      <p:sp>
        <p:nvSpPr>
          <p:cNvPr id="6" name="Slide Number Placeholder 5">
            <a:extLst>
              <a:ext uri="{FF2B5EF4-FFF2-40B4-BE49-F238E27FC236}">
                <a16:creationId xmlns:a16="http://schemas.microsoft.com/office/drawing/2014/main" id="{8E7F65A1-9EC8-4041-94F0-0D4C188DDE60}"/>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112110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72D7-6A4F-457C-8EA2-0C1E026FD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944BEA5-D3B1-450E-80E5-6203CDE04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D036E-8573-4280-94D2-1D8CBF9FEECC}"/>
              </a:ext>
            </a:extLst>
          </p:cNvPr>
          <p:cNvSpPr>
            <a:spLocks noGrp="1"/>
          </p:cNvSpPr>
          <p:nvPr>
            <p:ph type="dt" sz="half" idx="10"/>
          </p:nvPr>
        </p:nvSpPr>
        <p:spPr/>
        <p:txBody>
          <a:bodyPr/>
          <a:lstStyle/>
          <a:p>
            <a:fld id="{F61A16E4-F77A-4504-81A3-63DC3ED795B7}" type="datetime1">
              <a:rPr lang="LID4096" smtClean="0"/>
              <a:t>02/03/2025</a:t>
            </a:fld>
            <a:endParaRPr lang="en-PK"/>
          </a:p>
        </p:txBody>
      </p:sp>
      <p:sp>
        <p:nvSpPr>
          <p:cNvPr id="5" name="Footer Placeholder 4">
            <a:extLst>
              <a:ext uri="{FF2B5EF4-FFF2-40B4-BE49-F238E27FC236}">
                <a16:creationId xmlns:a16="http://schemas.microsoft.com/office/drawing/2014/main" id="{5FEA44D0-5018-477C-8C48-E24D1ED0EAB6}"/>
              </a:ext>
            </a:extLst>
          </p:cNvPr>
          <p:cNvSpPr>
            <a:spLocks noGrp="1"/>
          </p:cNvSpPr>
          <p:nvPr>
            <p:ph type="ftr" sz="quarter" idx="11"/>
          </p:nvPr>
        </p:nvSpPr>
        <p:spPr/>
        <p:txBody>
          <a:bodyPr/>
          <a:lstStyle/>
          <a:p>
            <a:r>
              <a:rPr lang="en-PK"/>
              <a:t>Prof Dr Arshad Sabir</a:t>
            </a:r>
          </a:p>
        </p:txBody>
      </p:sp>
      <p:sp>
        <p:nvSpPr>
          <p:cNvPr id="6" name="Slide Number Placeholder 5">
            <a:extLst>
              <a:ext uri="{FF2B5EF4-FFF2-40B4-BE49-F238E27FC236}">
                <a16:creationId xmlns:a16="http://schemas.microsoft.com/office/drawing/2014/main" id="{05FA1329-BCF3-4751-914D-C772615B1657}"/>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173311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D53D-6FF4-4926-848E-B32DE55FEAE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2FFC5583-F978-4B08-87A8-407810B3F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0A4308A6-5A93-41A8-97F9-FF130B0D5A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E87A2954-F8D1-43D7-B5A9-F2D56946551C}"/>
              </a:ext>
            </a:extLst>
          </p:cNvPr>
          <p:cNvSpPr>
            <a:spLocks noGrp="1"/>
          </p:cNvSpPr>
          <p:nvPr>
            <p:ph type="dt" sz="half" idx="10"/>
          </p:nvPr>
        </p:nvSpPr>
        <p:spPr/>
        <p:txBody>
          <a:bodyPr/>
          <a:lstStyle/>
          <a:p>
            <a:fld id="{46D0307D-1146-41B4-B631-7C5E1E12697A}" type="datetime1">
              <a:rPr lang="LID4096" smtClean="0"/>
              <a:t>02/03/2025</a:t>
            </a:fld>
            <a:endParaRPr lang="en-PK"/>
          </a:p>
        </p:txBody>
      </p:sp>
      <p:sp>
        <p:nvSpPr>
          <p:cNvPr id="6" name="Footer Placeholder 5">
            <a:extLst>
              <a:ext uri="{FF2B5EF4-FFF2-40B4-BE49-F238E27FC236}">
                <a16:creationId xmlns:a16="http://schemas.microsoft.com/office/drawing/2014/main" id="{D48FE40B-1AA3-478D-80B5-3F15CA895439}"/>
              </a:ext>
            </a:extLst>
          </p:cNvPr>
          <p:cNvSpPr>
            <a:spLocks noGrp="1"/>
          </p:cNvSpPr>
          <p:nvPr>
            <p:ph type="ftr" sz="quarter" idx="11"/>
          </p:nvPr>
        </p:nvSpPr>
        <p:spPr/>
        <p:txBody>
          <a:bodyPr/>
          <a:lstStyle/>
          <a:p>
            <a:r>
              <a:rPr lang="en-PK"/>
              <a:t>Prof Dr Arshad Sabir</a:t>
            </a:r>
          </a:p>
        </p:txBody>
      </p:sp>
      <p:sp>
        <p:nvSpPr>
          <p:cNvPr id="7" name="Slide Number Placeholder 6">
            <a:extLst>
              <a:ext uri="{FF2B5EF4-FFF2-40B4-BE49-F238E27FC236}">
                <a16:creationId xmlns:a16="http://schemas.microsoft.com/office/drawing/2014/main" id="{A8D8895C-534B-4AAF-A847-DC3F5827100B}"/>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379997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C99A-C7C4-4902-B11E-D77E562CC6D9}"/>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CBFFDF7A-3CDC-465D-8781-65C1FAEE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552CA0-A129-49EC-B7B5-E2B9B9985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77C537A7-1498-4F6D-946D-772348B11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2C2B5-6533-4D69-B2C7-48D9C7E82C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0620173C-7077-46E0-BD12-A48F9B53470E}"/>
              </a:ext>
            </a:extLst>
          </p:cNvPr>
          <p:cNvSpPr>
            <a:spLocks noGrp="1"/>
          </p:cNvSpPr>
          <p:nvPr>
            <p:ph type="dt" sz="half" idx="10"/>
          </p:nvPr>
        </p:nvSpPr>
        <p:spPr/>
        <p:txBody>
          <a:bodyPr/>
          <a:lstStyle/>
          <a:p>
            <a:fld id="{2C3501FE-B751-4696-8266-0769F8A5DF22}" type="datetime1">
              <a:rPr lang="LID4096" smtClean="0"/>
              <a:t>02/03/2025</a:t>
            </a:fld>
            <a:endParaRPr lang="en-PK"/>
          </a:p>
        </p:txBody>
      </p:sp>
      <p:sp>
        <p:nvSpPr>
          <p:cNvPr id="8" name="Footer Placeholder 7">
            <a:extLst>
              <a:ext uri="{FF2B5EF4-FFF2-40B4-BE49-F238E27FC236}">
                <a16:creationId xmlns:a16="http://schemas.microsoft.com/office/drawing/2014/main" id="{BCC71503-214D-4E50-9CB6-28077977E6B6}"/>
              </a:ext>
            </a:extLst>
          </p:cNvPr>
          <p:cNvSpPr>
            <a:spLocks noGrp="1"/>
          </p:cNvSpPr>
          <p:nvPr>
            <p:ph type="ftr" sz="quarter" idx="11"/>
          </p:nvPr>
        </p:nvSpPr>
        <p:spPr/>
        <p:txBody>
          <a:bodyPr/>
          <a:lstStyle/>
          <a:p>
            <a:r>
              <a:rPr lang="en-PK"/>
              <a:t>Prof Dr Arshad Sabir</a:t>
            </a:r>
          </a:p>
        </p:txBody>
      </p:sp>
      <p:sp>
        <p:nvSpPr>
          <p:cNvPr id="9" name="Slide Number Placeholder 8">
            <a:extLst>
              <a:ext uri="{FF2B5EF4-FFF2-40B4-BE49-F238E27FC236}">
                <a16:creationId xmlns:a16="http://schemas.microsoft.com/office/drawing/2014/main" id="{EB2833E6-8247-47BB-A930-A180A54EC4FD}"/>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339930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CD61-2904-4324-8C48-97B3775AC7F4}"/>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FB3E103B-EDBE-4A1C-B87B-E7F85B42C632}"/>
              </a:ext>
            </a:extLst>
          </p:cNvPr>
          <p:cNvSpPr>
            <a:spLocks noGrp="1"/>
          </p:cNvSpPr>
          <p:nvPr>
            <p:ph type="dt" sz="half" idx="10"/>
          </p:nvPr>
        </p:nvSpPr>
        <p:spPr/>
        <p:txBody>
          <a:bodyPr/>
          <a:lstStyle/>
          <a:p>
            <a:fld id="{8B866A7D-0D23-41FB-8666-EDE741A5A8E6}" type="datetime1">
              <a:rPr lang="LID4096" smtClean="0"/>
              <a:t>02/03/2025</a:t>
            </a:fld>
            <a:endParaRPr lang="en-PK"/>
          </a:p>
        </p:txBody>
      </p:sp>
      <p:sp>
        <p:nvSpPr>
          <p:cNvPr id="4" name="Footer Placeholder 3">
            <a:extLst>
              <a:ext uri="{FF2B5EF4-FFF2-40B4-BE49-F238E27FC236}">
                <a16:creationId xmlns:a16="http://schemas.microsoft.com/office/drawing/2014/main" id="{15F19633-9777-422D-8FCA-D16AE1CBCBBC}"/>
              </a:ext>
            </a:extLst>
          </p:cNvPr>
          <p:cNvSpPr>
            <a:spLocks noGrp="1"/>
          </p:cNvSpPr>
          <p:nvPr>
            <p:ph type="ftr" sz="quarter" idx="11"/>
          </p:nvPr>
        </p:nvSpPr>
        <p:spPr/>
        <p:txBody>
          <a:bodyPr/>
          <a:lstStyle/>
          <a:p>
            <a:r>
              <a:rPr lang="en-PK"/>
              <a:t>Prof Dr Arshad Sabir</a:t>
            </a:r>
          </a:p>
        </p:txBody>
      </p:sp>
      <p:sp>
        <p:nvSpPr>
          <p:cNvPr id="5" name="Slide Number Placeholder 4">
            <a:extLst>
              <a:ext uri="{FF2B5EF4-FFF2-40B4-BE49-F238E27FC236}">
                <a16:creationId xmlns:a16="http://schemas.microsoft.com/office/drawing/2014/main" id="{68239998-7533-4D49-8E37-535F9F3E998E}"/>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243303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6882E-EDC8-40BC-9DF7-7092903EB993}"/>
              </a:ext>
            </a:extLst>
          </p:cNvPr>
          <p:cNvSpPr>
            <a:spLocks noGrp="1"/>
          </p:cNvSpPr>
          <p:nvPr>
            <p:ph type="dt" sz="half" idx="10"/>
          </p:nvPr>
        </p:nvSpPr>
        <p:spPr/>
        <p:txBody>
          <a:bodyPr/>
          <a:lstStyle/>
          <a:p>
            <a:fld id="{6FBB857B-0F61-4B4C-9277-5BA499CFFBDA}" type="datetime1">
              <a:rPr lang="LID4096" smtClean="0"/>
              <a:t>02/03/2025</a:t>
            </a:fld>
            <a:endParaRPr lang="en-PK"/>
          </a:p>
        </p:txBody>
      </p:sp>
      <p:sp>
        <p:nvSpPr>
          <p:cNvPr id="3" name="Footer Placeholder 2">
            <a:extLst>
              <a:ext uri="{FF2B5EF4-FFF2-40B4-BE49-F238E27FC236}">
                <a16:creationId xmlns:a16="http://schemas.microsoft.com/office/drawing/2014/main" id="{111569BD-6378-4BE0-B8B8-5035AC59E790}"/>
              </a:ext>
            </a:extLst>
          </p:cNvPr>
          <p:cNvSpPr>
            <a:spLocks noGrp="1"/>
          </p:cNvSpPr>
          <p:nvPr>
            <p:ph type="ftr" sz="quarter" idx="11"/>
          </p:nvPr>
        </p:nvSpPr>
        <p:spPr/>
        <p:txBody>
          <a:bodyPr/>
          <a:lstStyle/>
          <a:p>
            <a:r>
              <a:rPr lang="en-PK"/>
              <a:t>Prof Dr Arshad Sabir</a:t>
            </a:r>
          </a:p>
        </p:txBody>
      </p:sp>
      <p:sp>
        <p:nvSpPr>
          <p:cNvPr id="4" name="Slide Number Placeholder 3">
            <a:extLst>
              <a:ext uri="{FF2B5EF4-FFF2-40B4-BE49-F238E27FC236}">
                <a16:creationId xmlns:a16="http://schemas.microsoft.com/office/drawing/2014/main" id="{0668BF7A-12AB-496E-9388-F3C2367C4423}"/>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369859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54A2-E693-45D8-B335-82DF57C86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F003CFD8-454D-4D89-8722-A3E5463E84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28478BBA-562C-4E22-B340-B8B271D6D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36BDA-72AE-4A56-8AA2-54C78678CDC1}"/>
              </a:ext>
            </a:extLst>
          </p:cNvPr>
          <p:cNvSpPr>
            <a:spLocks noGrp="1"/>
          </p:cNvSpPr>
          <p:nvPr>
            <p:ph type="dt" sz="half" idx="10"/>
          </p:nvPr>
        </p:nvSpPr>
        <p:spPr/>
        <p:txBody>
          <a:bodyPr/>
          <a:lstStyle/>
          <a:p>
            <a:fld id="{EB6350DB-9A86-42C4-98D7-C89AD0BC9D05}" type="datetime1">
              <a:rPr lang="LID4096" smtClean="0"/>
              <a:t>02/03/2025</a:t>
            </a:fld>
            <a:endParaRPr lang="en-PK"/>
          </a:p>
        </p:txBody>
      </p:sp>
      <p:sp>
        <p:nvSpPr>
          <p:cNvPr id="6" name="Footer Placeholder 5">
            <a:extLst>
              <a:ext uri="{FF2B5EF4-FFF2-40B4-BE49-F238E27FC236}">
                <a16:creationId xmlns:a16="http://schemas.microsoft.com/office/drawing/2014/main" id="{F75E1DE9-CD67-41B8-9CCE-7762AFE761B7}"/>
              </a:ext>
            </a:extLst>
          </p:cNvPr>
          <p:cNvSpPr>
            <a:spLocks noGrp="1"/>
          </p:cNvSpPr>
          <p:nvPr>
            <p:ph type="ftr" sz="quarter" idx="11"/>
          </p:nvPr>
        </p:nvSpPr>
        <p:spPr/>
        <p:txBody>
          <a:bodyPr/>
          <a:lstStyle/>
          <a:p>
            <a:r>
              <a:rPr lang="en-PK"/>
              <a:t>Prof Dr Arshad Sabir</a:t>
            </a:r>
          </a:p>
        </p:txBody>
      </p:sp>
      <p:sp>
        <p:nvSpPr>
          <p:cNvPr id="7" name="Slide Number Placeholder 6">
            <a:extLst>
              <a:ext uri="{FF2B5EF4-FFF2-40B4-BE49-F238E27FC236}">
                <a16:creationId xmlns:a16="http://schemas.microsoft.com/office/drawing/2014/main" id="{F8D4F6DF-9350-41CB-A7AC-8AE38445AF27}"/>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272491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27A6-6311-4273-B98D-823858C0C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E372DDB6-115B-406A-8AF1-BC51CA49B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12787045-8873-466D-B407-98BD81E9A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2CB9F-1FC2-488D-83A6-6593934CE331}"/>
              </a:ext>
            </a:extLst>
          </p:cNvPr>
          <p:cNvSpPr>
            <a:spLocks noGrp="1"/>
          </p:cNvSpPr>
          <p:nvPr>
            <p:ph type="dt" sz="half" idx="10"/>
          </p:nvPr>
        </p:nvSpPr>
        <p:spPr/>
        <p:txBody>
          <a:bodyPr/>
          <a:lstStyle/>
          <a:p>
            <a:fld id="{48C7C799-34C1-4403-BD99-932B74B39B9A}" type="datetime1">
              <a:rPr lang="LID4096" smtClean="0"/>
              <a:t>02/03/2025</a:t>
            </a:fld>
            <a:endParaRPr lang="en-PK"/>
          </a:p>
        </p:txBody>
      </p:sp>
      <p:sp>
        <p:nvSpPr>
          <p:cNvPr id="6" name="Footer Placeholder 5">
            <a:extLst>
              <a:ext uri="{FF2B5EF4-FFF2-40B4-BE49-F238E27FC236}">
                <a16:creationId xmlns:a16="http://schemas.microsoft.com/office/drawing/2014/main" id="{2B23F42F-BCA9-442D-941B-C233C168B932}"/>
              </a:ext>
            </a:extLst>
          </p:cNvPr>
          <p:cNvSpPr>
            <a:spLocks noGrp="1"/>
          </p:cNvSpPr>
          <p:nvPr>
            <p:ph type="ftr" sz="quarter" idx="11"/>
          </p:nvPr>
        </p:nvSpPr>
        <p:spPr/>
        <p:txBody>
          <a:bodyPr/>
          <a:lstStyle/>
          <a:p>
            <a:r>
              <a:rPr lang="en-PK"/>
              <a:t>Prof Dr Arshad Sabir</a:t>
            </a:r>
          </a:p>
        </p:txBody>
      </p:sp>
      <p:sp>
        <p:nvSpPr>
          <p:cNvPr id="7" name="Slide Number Placeholder 6">
            <a:extLst>
              <a:ext uri="{FF2B5EF4-FFF2-40B4-BE49-F238E27FC236}">
                <a16:creationId xmlns:a16="http://schemas.microsoft.com/office/drawing/2014/main" id="{B6E19B8B-221E-4784-9405-24D79FF8F13D}"/>
              </a:ext>
            </a:extLst>
          </p:cNvPr>
          <p:cNvSpPr>
            <a:spLocks noGrp="1"/>
          </p:cNvSpPr>
          <p:nvPr>
            <p:ph type="sldNum" sz="quarter" idx="12"/>
          </p:nvPr>
        </p:nvSpPr>
        <p:spPr/>
        <p:txBody>
          <a:bodyPr/>
          <a:lstStyle/>
          <a:p>
            <a:fld id="{216D77A8-6426-4331-8808-C18B35835F10}" type="slidenum">
              <a:rPr lang="en-PK" smtClean="0"/>
              <a:t>‹#›</a:t>
            </a:fld>
            <a:endParaRPr lang="en-PK"/>
          </a:p>
        </p:txBody>
      </p:sp>
    </p:spTree>
    <p:extLst>
      <p:ext uri="{BB962C8B-B14F-4D97-AF65-F5344CB8AC3E}">
        <p14:creationId xmlns:p14="http://schemas.microsoft.com/office/powerpoint/2010/main" val="253144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C7132-EE8C-4225-AA88-6DD3453CB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E92F2133-1164-4368-A37E-B8AEFC1AF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4D12471-7CA4-4D2B-AD9E-AB03BC1565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4E3A-3050-43BE-95ED-5F72F66D12D3}" type="datetime1">
              <a:rPr lang="LID4096" smtClean="0"/>
              <a:t>02/03/2025</a:t>
            </a:fld>
            <a:endParaRPr lang="en-PK"/>
          </a:p>
        </p:txBody>
      </p:sp>
      <p:sp>
        <p:nvSpPr>
          <p:cNvPr id="5" name="Footer Placeholder 4">
            <a:extLst>
              <a:ext uri="{FF2B5EF4-FFF2-40B4-BE49-F238E27FC236}">
                <a16:creationId xmlns:a16="http://schemas.microsoft.com/office/drawing/2014/main" id="{748B96DE-3EDE-4427-9909-43D9441AE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K"/>
              <a:t>Prof Dr Arshad Sabir</a:t>
            </a:r>
          </a:p>
        </p:txBody>
      </p:sp>
      <p:sp>
        <p:nvSpPr>
          <p:cNvPr id="6" name="Slide Number Placeholder 5">
            <a:extLst>
              <a:ext uri="{FF2B5EF4-FFF2-40B4-BE49-F238E27FC236}">
                <a16:creationId xmlns:a16="http://schemas.microsoft.com/office/drawing/2014/main" id="{CEB16B50-DD14-48C4-9993-9B49FB376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D77A8-6426-4331-8808-C18B35835F10}" type="slidenum">
              <a:rPr lang="en-PK" smtClean="0"/>
              <a:t>‹#›</a:t>
            </a:fld>
            <a:endParaRPr lang="en-PK"/>
          </a:p>
        </p:txBody>
      </p:sp>
    </p:spTree>
    <p:extLst>
      <p:ext uri="{BB962C8B-B14F-4D97-AF65-F5344CB8AC3E}">
        <p14:creationId xmlns:p14="http://schemas.microsoft.com/office/powerpoint/2010/main" val="252127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D8EF-047A-99CA-CAE7-151A4B83BC5D}"/>
              </a:ext>
            </a:extLst>
          </p:cNvPr>
          <p:cNvSpPr>
            <a:spLocks noGrp="1"/>
          </p:cNvSpPr>
          <p:nvPr>
            <p:ph type="title"/>
          </p:nvPr>
        </p:nvSpPr>
        <p:spPr>
          <a:xfrm>
            <a:off x="831850" y="2195725"/>
            <a:ext cx="10515600" cy="1368688"/>
          </a:xfrm>
        </p:spPr>
        <p:txBody>
          <a:bodyPr/>
          <a:lstStyle/>
          <a:p>
            <a:pPr algn="ctr"/>
            <a:r>
              <a:rPr lang="en-US" sz="4800" b="1" dirty="0">
                <a:latin typeface="Times New Roman" panose="02020603050405020304" pitchFamily="18" charset="0"/>
                <a:cs typeface="Times New Roman" panose="02020603050405020304" pitchFamily="18" charset="0"/>
              </a:rPr>
              <a:t>Module: I </a:t>
            </a:r>
            <a:r>
              <a:rPr lang="en-US" sz="4400" dirty="0">
                <a:latin typeface="Times New Roman" panose="02020603050405020304" pitchFamily="18" charset="0"/>
                <a:cs typeface="Times New Roman" panose="02020603050405020304" pitchFamily="18" charset="0"/>
              </a:rPr>
              <a:t>Otorhinolaryngology(ENT) </a:t>
            </a:r>
            <a:endParaRPr lang="en-PK"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1C7E52F-BD9F-734E-FEFD-95C8FAD74775}"/>
              </a:ext>
            </a:extLst>
          </p:cNvPr>
          <p:cNvSpPr>
            <a:spLocks noGrp="1"/>
          </p:cNvSpPr>
          <p:nvPr>
            <p:ph type="body" idx="1"/>
          </p:nvPr>
        </p:nvSpPr>
        <p:spPr>
          <a:xfrm>
            <a:off x="831850" y="4589464"/>
            <a:ext cx="10515600" cy="837942"/>
          </a:xfrm>
          <a:solidFill>
            <a:schemeClr val="accent4">
              <a:lumMod val="75000"/>
            </a:schemeClr>
          </a:solidFill>
        </p:spPr>
        <p:txBody>
          <a:bodyPr>
            <a:normAutofit lnSpcReduction="10000"/>
          </a:bodyPr>
          <a:lstStyle/>
          <a:p>
            <a:pPr algn="ctr"/>
            <a:r>
              <a:rPr lang="en-US" dirty="0">
                <a:solidFill>
                  <a:schemeClr val="tx1"/>
                </a:solidFill>
              </a:rPr>
              <a:t>Dr </a:t>
            </a:r>
            <a:r>
              <a:rPr lang="en-US" dirty="0" err="1">
                <a:solidFill>
                  <a:schemeClr val="tx1"/>
                </a:solidFill>
              </a:rPr>
              <a:t>Khola</a:t>
            </a:r>
            <a:r>
              <a:rPr lang="en-US" dirty="0">
                <a:solidFill>
                  <a:schemeClr val="tx1"/>
                </a:solidFill>
              </a:rPr>
              <a:t> Noreen </a:t>
            </a:r>
          </a:p>
          <a:p>
            <a:pPr algn="ctr"/>
            <a:r>
              <a:rPr lang="en-US" dirty="0">
                <a:solidFill>
                  <a:schemeClr val="tx1"/>
                </a:solidFill>
              </a:rPr>
              <a:t>Dr. Sana Bilal </a:t>
            </a:r>
          </a:p>
        </p:txBody>
      </p:sp>
      <p:sp>
        <p:nvSpPr>
          <p:cNvPr id="4" name="Date Placeholder 3">
            <a:extLst>
              <a:ext uri="{FF2B5EF4-FFF2-40B4-BE49-F238E27FC236}">
                <a16:creationId xmlns:a16="http://schemas.microsoft.com/office/drawing/2014/main" id="{7510F9FD-AC0C-55DA-9747-0DFBB2A2331A}"/>
              </a:ext>
            </a:extLst>
          </p:cNvPr>
          <p:cNvSpPr>
            <a:spLocks noGrp="1"/>
          </p:cNvSpPr>
          <p:nvPr>
            <p:ph type="dt" sz="half" idx="10"/>
          </p:nvPr>
        </p:nvSpPr>
        <p:spPr/>
        <p:txBody>
          <a:bodyPr/>
          <a:lstStyle/>
          <a:p>
            <a:fld id="{806737CC-3172-4827-8EA1-4B53C39B1819}" type="datetime1">
              <a:rPr lang="LID4096" smtClean="0"/>
              <a:t>02/03/2025</a:t>
            </a:fld>
            <a:endParaRPr lang="en-PK"/>
          </a:p>
        </p:txBody>
      </p:sp>
      <p:sp>
        <p:nvSpPr>
          <p:cNvPr id="6" name="Slide Number Placeholder 5">
            <a:extLst>
              <a:ext uri="{FF2B5EF4-FFF2-40B4-BE49-F238E27FC236}">
                <a16:creationId xmlns:a16="http://schemas.microsoft.com/office/drawing/2014/main" id="{5E10E2F0-36CB-FCF0-5FC5-36EAD8118C3A}"/>
              </a:ext>
            </a:extLst>
          </p:cNvPr>
          <p:cNvSpPr>
            <a:spLocks noGrp="1"/>
          </p:cNvSpPr>
          <p:nvPr>
            <p:ph type="sldNum" sz="quarter" idx="12"/>
          </p:nvPr>
        </p:nvSpPr>
        <p:spPr/>
        <p:txBody>
          <a:bodyPr/>
          <a:lstStyle/>
          <a:p>
            <a:fld id="{216D77A8-6426-4331-8808-C18B35835F10}" type="slidenum">
              <a:rPr lang="en-PK" smtClean="0"/>
              <a:t>1</a:t>
            </a:fld>
            <a:endParaRPr lang="en-PK"/>
          </a:p>
        </p:txBody>
      </p:sp>
    </p:spTree>
    <p:extLst>
      <p:ext uri="{BB962C8B-B14F-4D97-AF65-F5344CB8AC3E}">
        <p14:creationId xmlns:p14="http://schemas.microsoft.com/office/powerpoint/2010/main" val="151065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BE774-402F-4117-B175-6834298CDC8C}"/>
              </a:ext>
            </a:extLst>
          </p:cNvPr>
          <p:cNvSpPr>
            <a:spLocks noGrp="1"/>
          </p:cNvSpPr>
          <p:nvPr>
            <p:ph type="title"/>
          </p:nvPr>
        </p:nvSpPr>
        <p:spPr>
          <a:xfrm>
            <a:off x="466722" y="586855"/>
            <a:ext cx="3201366" cy="3387497"/>
          </a:xfrm>
        </p:spPr>
        <p:txBody>
          <a:bodyPr anchor="b">
            <a:normAutofit/>
          </a:bodyPr>
          <a:lstStyle/>
          <a:p>
            <a:pPr algn="r"/>
            <a:r>
              <a:rPr lang="en-US" sz="3600" b="1" dirty="0">
                <a:solidFill>
                  <a:srgbClr val="FFFFFF"/>
                </a:solidFill>
              </a:rPr>
              <a:t>Association &amp; Causation </a:t>
            </a:r>
            <a:endParaRPr lang="en-PK" sz="3600" b="1" dirty="0">
              <a:solidFill>
                <a:srgbClr val="FFFFFF"/>
              </a:solidFill>
            </a:endParaRPr>
          </a:p>
        </p:txBody>
      </p:sp>
      <p:sp>
        <p:nvSpPr>
          <p:cNvPr id="3" name="Content Placeholder 2">
            <a:extLst>
              <a:ext uri="{FF2B5EF4-FFF2-40B4-BE49-F238E27FC236}">
                <a16:creationId xmlns:a16="http://schemas.microsoft.com/office/drawing/2014/main" id="{5C0CA930-BC19-4C07-84A0-DB14B7DB04B8}"/>
              </a:ext>
            </a:extLst>
          </p:cNvPr>
          <p:cNvSpPr>
            <a:spLocks noGrp="1"/>
          </p:cNvSpPr>
          <p:nvPr>
            <p:ph idx="1"/>
          </p:nvPr>
        </p:nvSpPr>
        <p:spPr>
          <a:xfrm>
            <a:off x="4643718" y="185271"/>
            <a:ext cx="6699623" cy="6460564"/>
          </a:xfrm>
        </p:spPr>
        <p:txBody>
          <a:bodyPr anchor="ctr">
            <a:normAutofit/>
          </a:bodyPr>
          <a:lstStyle/>
          <a:p>
            <a:pPr marL="0" indent="0">
              <a:buNone/>
              <a:defRPr/>
            </a:pPr>
            <a:r>
              <a:rPr lang="en-US" sz="2400" b="1" dirty="0">
                <a:solidFill>
                  <a:srgbClr val="C00000"/>
                </a:solidFill>
              </a:rPr>
              <a:t>Association</a:t>
            </a:r>
            <a:r>
              <a:rPr lang="en-US" sz="2400" b="1" dirty="0"/>
              <a:t> </a:t>
            </a:r>
            <a:r>
              <a:rPr lang="en-US" sz="2400" dirty="0"/>
              <a:t>: it is Concurrence of the two variables more than would be expected by chance. </a:t>
            </a:r>
          </a:p>
          <a:p>
            <a:pPr lvl="1">
              <a:defRPr/>
            </a:pPr>
            <a:r>
              <a:rPr lang="en-US" dirty="0"/>
              <a:t>A Statistical phenomenon,  </a:t>
            </a:r>
          </a:p>
          <a:p>
            <a:pPr lvl="1">
              <a:defRPr/>
            </a:pPr>
            <a:r>
              <a:rPr lang="en-US" dirty="0"/>
              <a:t>2SE is the cut off limit</a:t>
            </a:r>
          </a:p>
          <a:p>
            <a:pPr lvl="1">
              <a:defRPr/>
            </a:pPr>
            <a:r>
              <a:rPr lang="en-US" dirty="0"/>
              <a:t>Association does not mean essentially a casual relationship</a:t>
            </a:r>
          </a:p>
          <a:p>
            <a:pPr lvl="1">
              <a:defRPr/>
            </a:pPr>
            <a:r>
              <a:rPr lang="en-US" b="1" dirty="0"/>
              <a:t>Use of eyeglasses and greying of hair </a:t>
            </a:r>
          </a:p>
          <a:p>
            <a:pPr>
              <a:buNone/>
              <a:defRPr/>
            </a:pPr>
            <a:r>
              <a:rPr lang="en-US" sz="2400" b="1" dirty="0">
                <a:solidFill>
                  <a:srgbClr val="C00000"/>
                </a:solidFill>
              </a:rPr>
              <a:t>Causation</a:t>
            </a:r>
            <a:r>
              <a:rPr lang="en-US" sz="2400" b="1" dirty="0"/>
              <a:t>: </a:t>
            </a:r>
            <a:r>
              <a:rPr lang="en-US" sz="2400" dirty="0"/>
              <a:t>Presence of a certain factor leads to the development of a certain condition  [ Real phenomenon]. </a:t>
            </a:r>
            <a:r>
              <a:rPr lang="en-US" sz="2400" b="1" dirty="0"/>
              <a:t>AFB and Tuberculosis </a:t>
            </a:r>
          </a:p>
          <a:p>
            <a:endParaRPr lang="en-PK" sz="2000" dirty="0"/>
          </a:p>
        </p:txBody>
      </p:sp>
      <p:sp>
        <p:nvSpPr>
          <p:cNvPr id="4" name="Date Placeholder 3">
            <a:extLst>
              <a:ext uri="{FF2B5EF4-FFF2-40B4-BE49-F238E27FC236}">
                <a16:creationId xmlns:a16="http://schemas.microsoft.com/office/drawing/2014/main" id="{2068E54C-136E-2889-667F-B7A4A3C74B19}"/>
              </a:ext>
            </a:extLst>
          </p:cNvPr>
          <p:cNvSpPr>
            <a:spLocks noGrp="1"/>
          </p:cNvSpPr>
          <p:nvPr>
            <p:ph type="dt" sz="half" idx="10"/>
          </p:nvPr>
        </p:nvSpPr>
        <p:spPr/>
        <p:txBody>
          <a:bodyPr/>
          <a:lstStyle/>
          <a:p>
            <a:fld id="{C4607EDC-DC93-44AE-A504-3EC974DD0BD5}" type="datetime1">
              <a:rPr lang="LID4096" smtClean="0"/>
              <a:t>02/03/2025</a:t>
            </a:fld>
            <a:endParaRPr lang="en-PK"/>
          </a:p>
        </p:txBody>
      </p:sp>
      <p:sp>
        <p:nvSpPr>
          <p:cNvPr id="6" name="Slide Number Placeholder 5">
            <a:extLst>
              <a:ext uri="{FF2B5EF4-FFF2-40B4-BE49-F238E27FC236}">
                <a16:creationId xmlns:a16="http://schemas.microsoft.com/office/drawing/2014/main" id="{61A0D77A-51EA-87AF-74A7-D394D39782B0}"/>
              </a:ext>
            </a:extLst>
          </p:cNvPr>
          <p:cNvSpPr>
            <a:spLocks noGrp="1"/>
          </p:cNvSpPr>
          <p:nvPr>
            <p:ph type="sldNum" sz="quarter" idx="12"/>
          </p:nvPr>
        </p:nvSpPr>
        <p:spPr/>
        <p:txBody>
          <a:bodyPr/>
          <a:lstStyle/>
          <a:p>
            <a:fld id="{216D77A8-6426-4331-8808-C18B35835F10}" type="slidenum">
              <a:rPr lang="en-PK" smtClean="0"/>
              <a:t>10</a:t>
            </a:fld>
            <a:endParaRPr lang="en-PK"/>
          </a:p>
        </p:txBody>
      </p:sp>
      <p:pic>
        <p:nvPicPr>
          <p:cNvPr id="7" name="Picture 6">
            <a:extLst>
              <a:ext uri="{FF2B5EF4-FFF2-40B4-BE49-F238E27FC236}">
                <a16:creationId xmlns:a16="http://schemas.microsoft.com/office/drawing/2014/main" id="{3923468F-22ED-4D4D-13D9-2A9F0B967D12}"/>
              </a:ext>
            </a:extLst>
          </p:cNvPr>
          <p:cNvPicPr>
            <a:picLocks noChangeAspect="1"/>
          </p:cNvPicPr>
          <p:nvPr/>
        </p:nvPicPr>
        <p:blipFill>
          <a:blip r:embed="rId2"/>
          <a:stretch>
            <a:fillRect/>
          </a:stretch>
        </p:blipFill>
        <p:spPr>
          <a:xfrm>
            <a:off x="1539477" y="245711"/>
            <a:ext cx="2292295" cy="1213209"/>
          </a:xfrm>
          <a:prstGeom prst="rect">
            <a:avLst/>
          </a:prstGeom>
        </p:spPr>
      </p:pic>
    </p:spTree>
    <p:extLst>
      <p:ext uri="{BB962C8B-B14F-4D97-AF65-F5344CB8AC3E}">
        <p14:creationId xmlns:p14="http://schemas.microsoft.com/office/powerpoint/2010/main" val="350106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E3738-B076-3AC7-61CC-C9E5CEE06749}"/>
              </a:ext>
            </a:extLst>
          </p:cNvPr>
          <p:cNvSpPr>
            <a:spLocks noGrp="1"/>
          </p:cNvSpPr>
          <p:nvPr>
            <p:ph type="title"/>
          </p:nvPr>
        </p:nvSpPr>
        <p:spPr>
          <a:xfrm>
            <a:off x="6094105" y="802955"/>
            <a:ext cx="4977976" cy="1454051"/>
          </a:xfrm>
        </p:spPr>
        <p:txBody>
          <a:bodyPr>
            <a:normAutofit/>
          </a:bodyPr>
          <a:lstStyle/>
          <a:p>
            <a:pPr algn="ctr"/>
            <a:r>
              <a:rPr lang="en-US" sz="3600" b="1" dirty="0">
                <a:solidFill>
                  <a:schemeClr val="tx2"/>
                </a:solidFill>
              </a:rPr>
              <a:t>Correlation</a:t>
            </a:r>
          </a:p>
        </p:txBody>
      </p:sp>
      <p:pic>
        <p:nvPicPr>
          <p:cNvPr id="10" name="Graphic 9" descr="Statistics">
            <a:extLst>
              <a:ext uri="{FF2B5EF4-FFF2-40B4-BE49-F238E27FC236}">
                <a16:creationId xmlns:a16="http://schemas.microsoft.com/office/drawing/2014/main" id="{260A0709-9C02-3471-A20D-477E7CBBD3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089E8E24-EF62-F383-86B6-2C49AD7A971B}"/>
              </a:ext>
            </a:extLst>
          </p:cNvPr>
          <p:cNvSpPr>
            <a:spLocks noGrp="1"/>
          </p:cNvSpPr>
          <p:nvPr>
            <p:ph idx="1"/>
          </p:nvPr>
        </p:nvSpPr>
        <p:spPr>
          <a:xfrm>
            <a:off x="6090574" y="2421682"/>
            <a:ext cx="4977578" cy="3639289"/>
          </a:xfrm>
        </p:spPr>
        <p:txBody>
          <a:bodyPr anchor="ctr">
            <a:normAutofit/>
          </a:bodyPr>
          <a:lstStyle/>
          <a:p>
            <a:pPr>
              <a:buNone/>
              <a:defRPr/>
            </a:pPr>
            <a:r>
              <a:rPr lang="en-US" sz="2400" b="1" dirty="0">
                <a:solidFill>
                  <a:schemeClr val="tx2"/>
                </a:solidFill>
              </a:rPr>
              <a:t>Correlation</a:t>
            </a:r>
            <a:r>
              <a:rPr lang="en-US" sz="2400" dirty="0">
                <a:solidFill>
                  <a:schemeClr val="tx2"/>
                </a:solidFill>
              </a:rPr>
              <a:t> :A  measure of degree of association b/w two variables (weight &amp; height)</a:t>
            </a:r>
          </a:p>
          <a:p>
            <a:pPr lvl="1">
              <a:defRPr/>
            </a:pPr>
            <a:r>
              <a:rPr lang="en-US" b="1" dirty="0">
                <a:solidFill>
                  <a:schemeClr val="tx2"/>
                </a:solidFill>
              </a:rPr>
              <a:t>Co : efficient of correlation  ranges  +1.0 ------- -1.0   (r)</a:t>
            </a:r>
          </a:p>
          <a:p>
            <a:pPr lvl="1">
              <a:defRPr/>
            </a:pPr>
            <a:r>
              <a:rPr lang="en-US" b="1" dirty="0">
                <a:solidFill>
                  <a:schemeClr val="tx2"/>
                </a:solidFill>
              </a:rPr>
              <a:t>Correlation   not  means essentially a causal relationship, But causation implies correlation </a:t>
            </a:r>
          </a:p>
          <a:p>
            <a:endParaRPr lang="en-US" sz="1800" dirty="0">
              <a:solidFill>
                <a:schemeClr val="tx2"/>
              </a:solidFill>
            </a:endParaRPr>
          </a:p>
        </p:txBody>
      </p:sp>
      <p:grpSp>
        <p:nvGrpSpPr>
          <p:cNvPr id="17" name="Group 16">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8" name="Freeform: Shape 1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B1B1F368-2DAC-6413-810B-0BD37D4E54A7}"/>
              </a:ext>
            </a:extLst>
          </p:cNvPr>
          <p:cNvSpPr>
            <a:spLocks noGrp="1"/>
          </p:cNvSpPr>
          <p:nvPr>
            <p:ph type="dt" sz="half" idx="10"/>
          </p:nvPr>
        </p:nvSpPr>
        <p:spPr>
          <a:xfrm>
            <a:off x="804672" y="6356350"/>
            <a:ext cx="2743200" cy="365125"/>
          </a:xfrm>
        </p:spPr>
        <p:txBody>
          <a:bodyPr>
            <a:normAutofit/>
          </a:bodyPr>
          <a:lstStyle/>
          <a:p>
            <a:pPr>
              <a:spcAft>
                <a:spcPts val="600"/>
              </a:spcAft>
            </a:pPr>
            <a:fld id="{7E18FE70-C782-4712-B787-D652AF236638}" type="datetime1">
              <a:rPr lang="LID4096" smtClean="0"/>
              <a:t>02/03/2025</a:t>
            </a:fld>
            <a:endParaRPr lang="en-PK"/>
          </a:p>
        </p:txBody>
      </p:sp>
      <p:sp>
        <p:nvSpPr>
          <p:cNvPr id="6" name="Slide Number Placeholder 5">
            <a:extLst>
              <a:ext uri="{FF2B5EF4-FFF2-40B4-BE49-F238E27FC236}">
                <a16:creationId xmlns:a16="http://schemas.microsoft.com/office/drawing/2014/main" id="{8673BF84-1810-EDF7-F2B4-DB13D736F1BC}"/>
              </a:ext>
            </a:extLst>
          </p:cNvPr>
          <p:cNvSpPr>
            <a:spLocks noGrp="1"/>
          </p:cNvSpPr>
          <p:nvPr>
            <p:ph type="sldNum" sz="quarter" idx="12"/>
          </p:nvPr>
        </p:nvSpPr>
        <p:spPr>
          <a:xfrm>
            <a:off x="8610600" y="6356350"/>
            <a:ext cx="2743200" cy="365125"/>
          </a:xfrm>
        </p:spPr>
        <p:txBody>
          <a:bodyPr>
            <a:normAutofit/>
          </a:bodyPr>
          <a:lstStyle/>
          <a:p>
            <a:pPr>
              <a:spcAft>
                <a:spcPts val="600"/>
              </a:spcAft>
            </a:pPr>
            <a:fld id="{216D77A8-6426-4331-8808-C18B35835F10}" type="slidenum">
              <a:rPr lang="en-PK" smtClean="0"/>
              <a:pPr>
                <a:spcAft>
                  <a:spcPts val="600"/>
                </a:spcAft>
              </a:pPr>
              <a:t>11</a:t>
            </a:fld>
            <a:endParaRPr lang="en-PK"/>
          </a:p>
        </p:txBody>
      </p:sp>
      <p:pic>
        <p:nvPicPr>
          <p:cNvPr id="7" name="Picture 6">
            <a:extLst>
              <a:ext uri="{FF2B5EF4-FFF2-40B4-BE49-F238E27FC236}">
                <a16:creationId xmlns:a16="http://schemas.microsoft.com/office/drawing/2014/main" id="{4E7299B7-039E-4C93-DA6A-E2B7F0714448}"/>
              </a:ext>
            </a:extLst>
          </p:cNvPr>
          <p:cNvPicPr>
            <a:picLocks noChangeAspect="1"/>
          </p:cNvPicPr>
          <p:nvPr/>
        </p:nvPicPr>
        <p:blipFill>
          <a:blip r:embed="rId4"/>
          <a:stretch>
            <a:fillRect/>
          </a:stretch>
        </p:blipFill>
        <p:spPr>
          <a:xfrm>
            <a:off x="1539477" y="245711"/>
            <a:ext cx="2292295" cy="1213209"/>
          </a:xfrm>
          <a:prstGeom prst="rect">
            <a:avLst/>
          </a:prstGeom>
        </p:spPr>
      </p:pic>
    </p:spTree>
    <p:extLst>
      <p:ext uri="{BB962C8B-B14F-4D97-AF65-F5344CB8AC3E}">
        <p14:creationId xmlns:p14="http://schemas.microsoft.com/office/powerpoint/2010/main" val="60125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2541B3-D23F-4A27-8F66-9D667D529F58}"/>
              </a:ext>
            </a:extLst>
          </p:cNvPr>
          <p:cNvSpPr>
            <a:spLocks noGrp="1"/>
          </p:cNvSpPr>
          <p:nvPr>
            <p:ph type="title"/>
          </p:nvPr>
        </p:nvSpPr>
        <p:spPr>
          <a:xfrm>
            <a:off x="804672" y="640080"/>
            <a:ext cx="3282696" cy="5257800"/>
          </a:xfrm>
        </p:spPr>
        <p:txBody>
          <a:bodyPr>
            <a:normAutofit/>
          </a:bodyPr>
          <a:lstStyle/>
          <a:p>
            <a:r>
              <a:rPr lang="en-US">
                <a:solidFill>
                  <a:schemeClr val="bg1"/>
                </a:solidFill>
              </a:rPr>
              <a:t>Types of associations </a:t>
            </a:r>
            <a:endParaRPr lang="en-PK">
              <a:solidFill>
                <a:schemeClr val="bg1"/>
              </a:solidFill>
            </a:endParaRPr>
          </a:p>
        </p:txBody>
      </p:sp>
      <p:sp>
        <p:nvSpPr>
          <p:cNvPr id="3" name="Content Placeholder 2">
            <a:extLst>
              <a:ext uri="{FF2B5EF4-FFF2-40B4-BE49-F238E27FC236}">
                <a16:creationId xmlns:a16="http://schemas.microsoft.com/office/drawing/2014/main" id="{8A17F5DA-BC57-4464-91C4-9E07E7A7FD38}"/>
              </a:ext>
            </a:extLst>
          </p:cNvPr>
          <p:cNvSpPr>
            <a:spLocks noGrp="1"/>
          </p:cNvSpPr>
          <p:nvPr>
            <p:ph idx="1"/>
          </p:nvPr>
        </p:nvSpPr>
        <p:spPr>
          <a:xfrm>
            <a:off x="4890515" y="393107"/>
            <a:ext cx="6706127" cy="6101697"/>
          </a:xfrm>
        </p:spPr>
        <p:txBody>
          <a:bodyPr anchor="ctr">
            <a:normAutofit/>
          </a:bodyPr>
          <a:lstStyle/>
          <a:p>
            <a:pPr marL="609600" indent="-609600">
              <a:buFont typeface="Monotype Sorts" pitchFamily="2" charset="2"/>
              <a:buAutoNum type="arabicPeriod"/>
              <a:defRPr/>
            </a:pPr>
            <a:r>
              <a:rPr lang="en-US" sz="2400" b="1" dirty="0">
                <a:cs typeface="Times New Roman" pitchFamily="18" charset="0"/>
              </a:rPr>
              <a:t>Spurious associations                                                                           </a:t>
            </a:r>
            <a:r>
              <a:rPr lang="en-US" sz="2400" dirty="0">
                <a:cs typeface="Times New Roman" pitchFamily="18" charset="0"/>
              </a:rPr>
              <a:t>truly there is no association, but a statistical association may be present.                                                                       </a:t>
            </a:r>
          </a:p>
          <a:p>
            <a:pPr marL="0" indent="0">
              <a:buNone/>
              <a:defRPr/>
            </a:pPr>
            <a:r>
              <a:rPr lang="en-US" sz="2400" dirty="0">
                <a:cs typeface="Times New Roman" pitchFamily="18" charset="0"/>
              </a:rPr>
              <a:t>        </a:t>
            </a:r>
            <a:r>
              <a:rPr lang="en-US" sz="2400" b="1" dirty="0">
                <a:cs typeface="Times New Roman" pitchFamily="18" charset="0"/>
              </a:rPr>
              <a:t>Example :</a:t>
            </a:r>
            <a:r>
              <a:rPr lang="en-US" sz="2400" dirty="0">
                <a:cs typeface="Times New Roman" pitchFamily="18" charset="0"/>
              </a:rPr>
              <a:t> Maternal Mortality during childbirth   </a:t>
            </a:r>
          </a:p>
          <a:p>
            <a:pPr marL="0" indent="0">
              <a:buNone/>
              <a:defRPr/>
            </a:pPr>
            <a:r>
              <a:rPr lang="en-US" sz="2400" dirty="0">
                <a:cs typeface="Times New Roman" pitchFamily="18" charset="0"/>
              </a:rPr>
              <a:t>         at home and in Hospitals </a:t>
            </a:r>
          </a:p>
          <a:p>
            <a:pPr marL="609600" indent="-609600">
              <a:buFont typeface="Monotype Sorts" pitchFamily="2" charset="2"/>
              <a:buAutoNum type="arabicPeriod" startAt="2"/>
              <a:defRPr/>
            </a:pPr>
            <a:r>
              <a:rPr lang="en-US" sz="2400" b="1" dirty="0">
                <a:cs typeface="Times New Roman" pitchFamily="18" charset="0"/>
              </a:rPr>
              <a:t>Indirect association</a:t>
            </a:r>
          </a:p>
          <a:p>
            <a:pPr marL="609600" indent="-609600">
              <a:buNone/>
              <a:defRPr/>
            </a:pPr>
            <a:r>
              <a:rPr lang="en-US" sz="2400" dirty="0">
                <a:cs typeface="Times New Roman" pitchFamily="18" charset="0"/>
              </a:rPr>
              <a:t>	Statistical association b/w two variables due to presence of another factor ( known or not-known) which is common to both.</a:t>
            </a:r>
          </a:p>
          <a:p>
            <a:pPr marL="609600" indent="-609600">
              <a:buNone/>
              <a:defRPr/>
            </a:pPr>
            <a:r>
              <a:rPr lang="en-US" sz="2400" dirty="0">
                <a:cs typeface="Times New Roman" pitchFamily="18" charset="0"/>
              </a:rPr>
              <a:t>	</a:t>
            </a:r>
            <a:r>
              <a:rPr lang="en-US" sz="2400" b="1" dirty="0">
                <a:cs typeface="Times New Roman" pitchFamily="18" charset="0"/>
              </a:rPr>
              <a:t>Example</a:t>
            </a:r>
            <a:r>
              <a:rPr lang="en-US" sz="2400" dirty="0">
                <a:cs typeface="Times New Roman" pitchFamily="18" charset="0"/>
              </a:rPr>
              <a:t>:  </a:t>
            </a:r>
            <a:r>
              <a:rPr lang="en-US" sz="2400" b="1" dirty="0">
                <a:cs typeface="Times New Roman" pitchFamily="18" charset="0"/>
              </a:rPr>
              <a:t>High altitude -----Endemic Goiter  </a:t>
            </a:r>
            <a:r>
              <a:rPr lang="en-US" sz="2400" dirty="0">
                <a:cs typeface="Times New Roman" pitchFamily="18" charset="0"/>
              </a:rPr>
              <a:t>(iodine deficiency)  </a:t>
            </a:r>
          </a:p>
          <a:p>
            <a:pPr marL="609600" indent="-609600">
              <a:buNone/>
              <a:defRPr/>
            </a:pPr>
            <a:r>
              <a:rPr lang="en-US" sz="2400" b="1" dirty="0">
                <a:cs typeface="Times New Roman" pitchFamily="18" charset="0"/>
              </a:rPr>
              <a:t>	High tea intake---- CHD                                                 </a:t>
            </a:r>
            <a:r>
              <a:rPr lang="en-US" sz="2400" dirty="0">
                <a:cs typeface="Times New Roman" pitchFamily="18" charset="0"/>
              </a:rPr>
              <a:t>( tea intake is associated with Smoking)</a:t>
            </a:r>
          </a:p>
          <a:p>
            <a:endParaRPr lang="en-PK" sz="2400" dirty="0"/>
          </a:p>
        </p:txBody>
      </p:sp>
      <p:sp>
        <p:nvSpPr>
          <p:cNvPr id="4" name="Date Placeholder 3">
            <a:extLst>
              <a:ext uri="{FF2B5EF4-FFF2-40B4-BE49-F238E27FC236}">
                <a16:creationId xmlns:a16="http://schemas.microsoft.com/office/drawing/2014/main" id="{C6A62B64-A8C5-6877-D90B-423887623BD3}"/>
              </a:ext>
            </a:extLst>
          </p:cNvPr>
          <p:cNvSpPr>
            <a:spLocks noGrp="1"/>
          </p:cNvSpPr>
          <p:nvPr>
            <p:ph type="dt" sz="half" idx="10"/>
          </p:nvPr>
        </p:nvSpPr>
        <p:spPr/>
        <p:txBody>
          <a:bodyPr/>
          <a:lstStyle/>
          <a:p>
            <a:fld id="{21903213-E6D6-4D5D-833A-EBD26ED9E47E}" type="datetime1">
              <a:rPr lang="LID4096" smtClean="0"/>
              <a:t>02/03/2025</a:t>
            </a:fld>
            <a:endParaRPr lang="en-PK"/>
          </a:p>
        </p:txBody>
      </p:sp>
      <p:sp>
        <p:nvSpPr>
          <p:cNvPr id="6" name="Slide Number Placeholder 5">
            <a:extLst>
              <a:ext uri="{FF2B5EF4-FFF2-40B4-BE49-F238E27FC236}">
                <a16:creationId xmlns:a16="http://schemas.microsoft.com/office/drawing/2014/main" id="{75959591-1EF9-25C3-14A1-5DC53F4B84A2}"/>
              </a:ext>
            </a:extLst>
          </p:cNvPr>
          <p:cNvSpPr>
            <a:spLocks noGrp="1"/>
          </p:cNvSpPr>
          <p:nvPr>
            <p:ph type="sldNum" sz="quarter" idx="12"/>
          </p:nvPr>
        </p:nvSpPr>
        <p:spPr/>
        <p:txBody>
          <a:bodyPr/>
          <a:lstStyle/>
          <a:p>
            <a:fld id="{216D77A8-6426-4331-8808-C18B35835F10}" type="slidenum">
              <a:rPr lang="en-PK" smtClean="0"/>
              <a:t>12</a:t>
            </a:fld>
            <a:endParaRPr lang="en-PK"/>
          </a:p>
        </p:txBody>
      </p:sp>
      <p:pic>
        <p:nvPicPr>
          <p:cNvPr id="7" name="Picture 6">
            <a:extLst>
              <a:ext uri="{FF2B5EF4-FFF2-40B4-BE49-F238E27FC236}">
                <a16:creationId xmlns:a16="http://schemas.microsoft.com/office/drawing/2014/main" id="{3355D9F4-5117-4BAB-831E-0953C85095FA}"/>
              </a:ext>
            </a:extLst>
          </p:cNvPr>
          <p:cNvPicPr>
            <a:picLocks noChangeAspect="1"/>
          </p:cNvPicPr>
          <p:nvPr/>
        </p:nvPicPr>
        <p:blipFill>
          <a:blip r:embed="rId2"/>
          <a:stretch>
            <a:fillRect/>
          </a:stretch>
        </p:blipFill>
        <p:spPr>
          <a:xfrm>
            <a:off x="1539477" y="245711"/>
            <a:ext cx="2292295" cy="1213209"/>
          </a:xfrm>
          <a:prstGeom prst="rect">
            <a:avLst/>
          </a:prstGeom>
        </p:spPr>
      </p:pic>
    </p:spTree>
    <p:extLst>
      <p:ext uri="{BB962C8B-B14F-4D97-AF65-F5344CB8AC3E}">
        <p14:creationId xmlns:p14="http://schemas.microsoft.com/office/powerpoint/2010/main" val="314748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0B264ED-7861-4930-A085-5E7067148E78}"/>
              </a:ext>
            </a:extLst>
          </p:cNvPr>
          <p:cNvSpPr>
            <a:spLocks noGrp="1"/>
          </p:cNvSpPr>
          <p:nvPr>
            <p:ph type="title"/>
          </p:nvPr>
        </p:nvSpPr>
        <p:spPr>
          <a:xfrm>
            <a:off x="2819400" y="457201"/>
            <a:ext cx="6553200" cy="715963"/>
          </a:xfrm>
          <a:solidFill>
            <a:srgbClr val="FFC000"/>
          </a:solidFill>
        </p:spPr>
        <p:txBody>
          <a:bodyPr/>
          <a:lstStyle/>
          <a:p>
            <a:r>
              <a:rPr lang="en-GB" altLang="en-US" sz="4000" b="1"/>
              <a:t>Is the association real ?</a:t>
            </a:r>
            <a:endParaRPr lang="en-US" altLang="en-US" sz="4000" b="1"/>
          </a:p>
        </p:txBody>
      </p:sp>
      <p:pic>
        <p:nvPicPr>
          <p:cNvPr id="11267" name="Picture 5">
            <a:extLst>
              <a:ext uri="{FF2B5EF4-FFF2-40B4-BE49-F238E27FC236}">
                <a16:creationId xmlns:a16="http://schemas.microsoft.com/office/drawing/2014/main" id="{31F3856A-E692-4790-9084-5F21B7621B9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43201" y="1447801"/>
            <a:ext cx="2428875" cy="4506913"/>
          </a:xfrm>
          <a:noFill/>
        </p:spPr>
      </p:pic>
      <p:pic>
        <p:nvPicPr>
          <p:cNvPr id="6" name="Picture 6">
            <a:extLst>
              <a:ext uri="{FF2B5EF4-FFF2-40B4-BE49-F238E27FC236}">
                <a16:creationId xmlns:a16="http://schemas.microsoft.com/office/drawing/2014/main" id="{EF968D9C-81A6-446B-B840-C618236884D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1447801"/>
            <a:ext cx="3409950" cy="4506913"/>
          </a:xfrm>
          <a:noFill/>
        </p:spPr>
      </p:pic>
      <p:sp>
        <p:nvSpPr>
          <p:cNvPr id="5" name="Date Placeholder 4">
            <a:extLst>
              <a:ext uri="{FF2B5EF4-FFF2-40B4-BE49-F238E27FC236}">
                <a16:creationId xmlns:a16="http://schemas.microsoft.com/office/drawing/2014/main" id="{2DDA7462-373A-4FDC-BC06-C5D30E8C0AEB}"/>
              </a:ext>
            </a:extLst>
          </p:cNvPr>
          <p:cNvSpPr>
            <a:spLocks noGrp="1"/>
          </p:cNvSpPr>
          <p:nvPr>
            <p:ph type="dt" sz="quarter" idx="10"/>
          </p:nvPr>
        </p:nvSpPr>
        <p:spPr/>
        <p:txBody>
          <a:bodyPr/>
          <a:lstStyle/>
          <a:p>
            <a:pPr>
              <a:defRPr/>
            </a:pPr>
            <a:fld id="{31F09A9F-A83A-4D58-83A6-EB4E9AA82221}" type="datetime1">
              <a:rPr lang="LID4096" smtClean="0"/>
              <a:t>02/03/2025</a:t>
            </a:fld>
            <a:endParaRPr lang="en-US"/>
          </a:p>
        </p:txBody>
      </p:sp>
      <p:sp>
        <p:nvSpPr>
          <p:cNvPr id="3" name="Slide Number Placeholder 2">
            <a:extLst>
              <a:ext uri="{FF2B5EF4-FFF2-40B4-BE49-F238E27FC236}">
                <a16:creationId xmlns:a16="http://schemas.microsoft.com/office/drawing/2014/main" id="{83C9D2F0-341E-2035-29AC-183544C66CFD}"/>
              </a:ext>
            </a:extLst>
          </p:cNvPr>
          <p:cNvSpPr>
            <a:spLocks noGrp="1"/>
          </p:cNvSpPr>
          <p:nvPr>
            <p:ph type="sldNum" sz="quarter" idx="12"/>
          </p:nvPr>
        </p:nvSpPr>
        <p:spPr/>
        <p:txBody>
          <a:bodyPr/>
          <a:lstStyle/>
          <a:p>
            <a:fld id="{216D77A8-6426-4331-8808-C18B35835F10}" type="slidenum">
              <a:rPr lang="en-PK" smtClean="0"/>
              <a:t>13</a:t>
            </a:fld>
            <a:endParaRPr lang="en-PK"/>
          </a:p>
        </p:txBody>
      </p:sp>
      <p:pic>
        <p:nvPicPr>
          <p:cNvPr id="4" name="Picture 3">
            <a:extLst>
              <a:ext uri="{FF2B5EF4-FFF2-40B4-BE49-F238E27FC236}">
                <a16:creationId xmlns:a16="http://schemas.microsoft.com/office/drawing/2014/main" id="{51A7E74E-0E1E-2DD0-E132-ED86D3E24863}"/>
              </a:ext>
            </a:extLst>
          </p:cNvPr>
          <p:cNvPicPr>
            <a:picLocks noChangeAspect="1"/>
          </p:cNvPicPr>
          <p:nvPr/>
        </p:nvPicPr>
        <p:blipFill>
          <a:blip r:embed="rId4"/>
          <a:stretch>
            <a:fillRect/>
          </a:stretch>
        </p:blipFill>
        <p:spPr>
          <a:xfrm>
            <a:off x="265848" y="234592"/>
            <a:ext cx="2292295" cy="1213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94711DDE-E645-44A5-B5B1-D71183662065}"/>
              </a:ext>
            </a:extLst>
          </p:cNvPr>
          <p:cNvSpPr>
            <a:spLocks noGrp="1" noChangeArrowheads="1"/>
          </p:cNvSpPr>
          <p:nvPr>
            <p:ph type="title"/>
          </p:nvPr>
        </p:nvSpPr>
        <p:spPr>
          <a:xfrm>
            <a:off x="466722" y="586855"/>
            <a:ext cx="3201366" cy="3387497"/>
          </a:xfrm>
        </p:spPr>
        <p:txBody>
          <a:bodyPr anchor="b">
            <a:normAutofit/>
          </a:bodyPr>
          <a:lstStyle/>
          <a:p>
            <a:pPr algn="r" eaLnBrk="1" hangingPunct="1"/>
            <a:r>
              <a:rPr lang="en-US" altLang="en-US" sz="4000">
                <a:solidFill>
                  <a:srgbClr val="FFFFFF"/>
                </a:solidFill>
              </a:rPr>
              <a:t>Continue</a:t>
            </a:r>
          </a:p>
        </p:txBody>
      </p:sp>
      <p:sp>
        <p:nvSpPr>
          <p:cNvPr id="6147" name="Rectangle 3">
            <a:extLst>
              <a:ext uri="{FF2B5EF4-FFF2-40B4-BE49-F238E27FC236}">
                <a16:creationId xmlns:a16="http://schemas.microsoft.com/office/drawing/2014/main" id="{1C173839-D285-4F76-A3F7-1EAE01DEE35F}"/>
              </a:ext>
            </a:extLst>
          </p:cNvPr>
          <p:cNvSpPr>
            <a:spLocks noGrp="1" noChangeArrowheads="1"/>
          </p:cNvSpPr>
          <p:nvPr>
            <p:ph idx="1"/>
          </p:nvPr>
        </p:nvSpPr>
        <p:spPr>
          <a:xfrm>
            <a:off x="4640368" y="341832"/>
            <a:ext cx="6981912" cy="6195701"/>
          </a:xfrm>
        </p:spPr>
        <p:txBody>
          <a:bodyPr rtlCol="0" anchor="ctr">
            <a:normAutofit/>
          </a:bodyPr>
          <a:lstStyle/>
          <a:p>
            <a:pPr marL="660400" indent="-660400">
              <a:buNone/>
              <a:defRPr/>
            </a:pPr>
            <a:r>
              <a:rPr lang="en-US" sz="2400" dirty="0"/>
              <a:t>3. </a:t>
            </a:r>
            <a:r>
              <a:rPr lang="en-US" sz="2400" b="1" dirty="0"/>
              <a:t>Direct Causal Association </a:t>
            </a:r>
            <a:r>
              <a:rPr lang="en-US" sz="2400" dirty="0"/>
              <a:t>(Causal association)</a:t>
            </a:r>
          </a:p>
          <a:p>
            <a:pPr marL="660400" indent="-660400">
              <a:buFont typeface="Monotype Sorts" pitchFamily="2" charset="2"/>
              <a:buAutoNum type="romanLcPeriod"/>
              <a:defRPr/>
            </a:pPr>
            <a:r>
              <a:rPr lang="en-US" sz="2400" b="1" dirty="0"/>
              <a:t>One to one causal association</a:t>
            </a:r>
            <a:r>
              <a:rPr lang="en-US" sz="2400" dirty="0"/>
              <a:t>                          change in one </a:t>
            </a:r>
            <a:r>
              <a:rPr lang="en-US" sz="2400" dirty="0" err="1"/>
              <a:t>vari</a:t>
            </a:r>
            <a:r>
              <a:rPr lang="en-US" sz="2400" dirty="0"/>
              <a:t>- is followed by  change in other  </a:t>
            </a:r>
            <a:r>
              <a:rPr lang="en-US" sz="2400" dirty="0" err="1"/>
              <a:t>vari</a:t>
            </a:r>
            <a:r>
              <a:rPr lang="en-US" sz="2400" dirty="0"/>
              <a:t>- . Like in certain Infectious diseases e.g. Measles, HIV …</a:t>
            </a:r>
          </a:p>
          <a:p>
            <a:pPr marL="660400" indent="-660400">
              <a:buNone/>
              <a:defRPr/>
            </a:pPr>
            <a:r>
              <a:rPr lang="en-US" sz="2400" dirty="0"/>
              <a:t>	(Cause is  necessary and sufficient )  </a:t>
            </a:r>
            <a:r>
              <a:rPr lang="en-US" sz="2400" b="1" dirty="0"/>
              <a:t> TB bacilli ..                                                                          Need Direct Experiment</a:t>
            </a:r>
          </a:p>
          <a:p>
            <a:pPr marL="660400" indent="-660400">
              <a:buNone/>
              <a:defRPr/>
            </a:pPr>
            <a:r>
              <a:rPr lang="en-US" sz="2400" b="1" dirty="0"/>
              <a:t>ii.	Multi-factorial  causation                                                 </a:t>
            </a:r>
            <a:r>
              <a:rPr lang="en-US" sz="2400" dirty="0"/>
              <a:t> </a:t>
            </a:r>
            <a:r>
              <a:rPr lang="en-US" sz="2400" b="1" dirty="0"/>
              <a:t>( Non-communicable diseases)</a:t>
            </a:r>
          </a:p>
          <a:p>
            <a:pPr marL="660400" indent="-660400">
              <a:buNone/>
              <a:defRPr/>
            </a:pPr>
            <a:r>
              <a:rPr lang="en-US" sz="2400" dirty="0"/>
              <a:t>	    a. Independent factors                                          	    alternative factors like Ca-lung</a:t>
            </a:r>
          </a:p>
          <a:p>
            <a:pPr marL="660400" indent="-660400">
              <a:buNone/>
              <a:defRPr/>
            </a:pPr>
            <a:r>
              <a:rPr lang="en-US" sz="2400" dirty="0"/>
              <a:t>	   b. Interacting factors                                                       	     Synergistic / additive like CHD</a:t>
            </a:r>
          </a:p>
          <a:p>
            <a:pPr marL="660400" indent="-660400">
              <a:buNone/>
              <a:defRPr/>
            </a:pPr>
            <a:r>
              <a:rPr lang="en-US" sz="2400" dirty="0"/>
              <a:t>	</a:t>
            </a:r>
          </a:p>
        </p:txBody>
      </p:sp>
      <p:sp>
        <p:nvSpPr>
          <p:cNvPr id="4" name="Date Placeholder 3">
            <a:extLst>
              <a:ext uri="{FF2B5EF4-FFF2-40B4-BE49-F238E27FC236}">
                <a16:creationId xmlns:a16="http://schemas.microsoft.com/office/drawing/2014/main" id="{457D91EB-19A0-4EFB-AD98-6906AE613F85}"/>
              </a:ext>
            </a:extLst>
          </p:cNvPr>
          <p:cNvSpPr>
            <a:spLocks noGrp="1"/>
          </p:cNvSpPr>
          <p:nvPr>
            <p:ph type="dt" sz="quarter" idx="10"/>
          </p:nvPr>
        </p:nvSpPr>
        <p:spPr>
          <a:xfrm>
            <a:off x="8970264" y="6455664"/>
            <a:ext cx="2743200" cy="365125"/>
          </a:xfrm>
        </p:spPr>
        <p:txBody>
          <a:bodyPr>
            <a:normAutofit/>
          </a:bodyPr>
          <a:lstStyle/>
          <a:p>
            <a:pPr algn="r">
              <a:spcAft>
                <a:spcPts val="600"/>
              </a:spcAft>
              <a:defRPr/>
            </a:pPr>
            <a:fld id="{A64050DB-CD77-4D21-9816-3590A7E3B3E4}" type="datetime1">
              <a:rPr lang="LID4096" sz="1100" smtClean="0">
                <a:solidFill>
                  <a:schemeClr val="tx1">
                    <a:lumMod val="50000"/>
                    <a:lumOff val="50000"/>
                  </a:schemeClr>
                </a:solidFill>
              </a:rPr>
              <a:t>02/03/2025</a:t>
            </a:fld>
            <a:endParaRPr lang="en-US" sz="110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47AFAE20-4CCA-DE94-AE89-186A4A24A437}"/>
              </a:ext>
            </a:extLst>
          </p:cNvPr>
          <p:cNvSpPr>
            <a:spLocks noGrp="1"/>
          </p:cNvSpPr>
          <p:nvPr>
            <p:ph type="sldNum" sz="quarter" idx="12"/>
          </p:nvPr>
        </p:nvSpPr>
        <p:spPr/>
        <p:txBody>
          <a:bodyPr/>
          <a:lstStyle/>
          <a:p>
            <a:fld id="{216D77A8-6426-4331-8808-C18B35835F10}" type="slidenum">
              <a:rPr lang="en-PK" smtClean="0"/>
              <a:t>14</a:t>
            </a:fld>
            <a:endParaRPr lang="en-P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Freeform: Shape 20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0" name="Rectangle 20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37E7E3A7-1710-44CD-B697-801B402ED80D}"/>
              </a:ext>
            </a:extLst>
          </p:cNvPr>
          <p:cNvSpPr>
            <a:spLocks noGrp="1" noChangeArrowheads="1"/>
          </p:cNvSpPr>
          <p:nvPr>
            <p:ph type="title"/>
          </p:nvPr>
        </p:nvSpPr>
        <p:spPr>
          <a:xfrm>
            <a:off x="466722" y="586855"/>
            <a:ext cx="3201366" cy="3387497"/>
          </a:xfrm>
        </p:spPr>
        <p:txBody>
          <a:bodyPr anchor="b">
            <a:normAutofit/>
          </a:bodyPr>
          <a:lstStyle/>
          <a:p>
            <a:pPr algn="r" eaLnBrk="1" hangingPunct="1"/>
            <a:r>
              <a:rPr lang="en-US" altLang="en-US" sz="4000">
                <a:solidFill>
                  <a:srgbClr val="FFFFFF"/>
                </a:solidFill>
              </a:rPr>
              <a:t>Continue..</a:t>
            </a:r>
          </a:p>
        </p:txBody>
      </p:sp>
      <p:sp>
        <p:nvSpPr>
          <p:cNvPr id="7171" name="Rectangle 3">
            <a:extLst>
              <a:ext uri="{FF2B5EF4-FFF2-40B4-BE49-F238E27FC236}">
                <a16:creationId xmlns:a16="http://schemas.microsoft.com/office/drawing/2014/main" id="{77B7EAA5-A396-4762-8F57-DFAE6068FA68}"/>
              </a:ext>
            </a:extLst>
          </p:cNvPr>
          <p:cNvSpPr>
            <a:spLocks noGrp="1" noChangeArrowheads="1"/>
          </p:cNvSpPr>
          <p:nvPr>
            <p:ph idx="1"/>
          </p:nvPr>
        </p:nvSpPr>
        <p:spPr>
          <a:xfrm>
            <a:off x="4103913" y="162369"/>
            <a:ext cx="8011887" cy="6537533"/>
          </a:xfrm>
        </p:spPr>
        <p:txBody>
          <a:bodyPr rtlCol="0" anchor="ctr">
            <a:normAutofit/>
          </a:bodyPr>
          <a:lstStyle/>
          <a:p>
            <a:pPr marL="0" indent="0">
              <a:buNone/>
              <a:defRPr/>
            </a:pPr>
            <a:r>
              <a:rPr lang="en-US" sz="2400" b="1" dirty="0">
                <a:cs typeface="Times New Roman" pitchFamily="18" charset="0"/>
              </a:rPr>
              <a:t>Causality is not simple (</a:t>
            </a:r>
            <a:r>
              <a:rPr lang="en-US" sz="2400" dirty="0">
                <a:cs typeface="Times New Roman" pitchFamily="18" charset="0"/>
              </a:rPr>
              <a:t>Biologically</a:t>
            </a:r>
            <a:r>
              <a:rPr lang="en-US" sz="2400" b="1" dirty="0">
                <a:cs typeface="Times New Roman" pitchFamily="18" charset="0"/>
              </a:rPr>
              <a:t>)</a:t>
            </a:r>
          </a:p>
          <a:p>
            <a:pPr lvl="1">
              <a:defRPr/>
            </a:pPr>
            <a:r>
              <a:rPr lang="en-US" dirty="0">
                <a:cs typeface="Times New Roman" pitchFamily="18" charset="0"/>
              </a:rPr>
              <a:t>lack direct experimental evidence </a:t>
            </a:r>
          </a:p>
          <a:p>
            <a:pPr lvl="1">
              <a:defRPr/>
            </a:pPr>
            <a:r>
              <a:rPr lang="en-US" dirty="0">
                <a:cs typeface="Times New Roman" pitchFamily="18" charset="0"/>
              </a:rPr>
              <a:t>We need some thing beyond statistical judgments or facts  to make valid inference to explain causality at biological level.</a:t>
            </a:r>
          </a:p>
          <a:p>
            <a:pPr lvl="1">
              <a:defRPr/>
            </a:pPr>
            <a:r>
              <a:rPr lang="en-US" dirty="0">
                <a:cs typeface="Times New Roman" pitchFamily="18" charset="0"/>
              </a:rPr>
              <a:t>We strive for more and more convincing evidences to prove causality. </a:t>
            </a:r>
          </a:p>
        </p:txBody>
      </p:sp>
      <p:sp>
        <p:nvSpPr>
          <p:cNvPr id="4" name="Date Placeholder 3">
            <a:extLst>
              <a:ext uri="{FF2B5EF4-FFF2-40B4-BE49-F238E27FC236}">
                <a16:creationId xmlns:a16="http://schemas.microsoft.com/office/drawing/2014/main" id="{A2D144AA-8C17-4989-8A26-EAA8516D8A7C}"/>
              </a:ext>
            </a:extLst>
          </p:cNvPr>
          <p:cNvSpPr>
            <a:spLocks noGrp="1"/>
          </p:cNvSpPr>
          <p:nvPr>
            <p:ph type="dt" sz="quarter" idx="10"/>
          </p:nvPr>
        </p:nvSpPr>
        <p:spPr>
          <a:xfrm>
            <a:off x="8970264" y="6455664"/>
            <a:ext cx="2743200" cy="365125"/>
          </a:xfrm>
        </p:spPr>
        <p:txBody>
          <a:bodyPr>
            <a:normAutofit/>
          </a:bodyPr>
          <a:lstStyle/>
          <a:p>
            <a:pPr algn="r">
              <a:spcAft>
                <a:spcPts val="600"/>
              </a:spcAft>
              <a:defRPr/>
            </a:pPr>
            <a:fld id="{D5A91025-F436-433D-99F9-A6A2D6E23A04}" type="datetime1">
              <a:rPr lang="LID4096" sz="1100" smtClean="0">
                <a:solidFill>
                  <a:srgbClr val="FFFFFF"/>
                </a:solidFill>
              </a:rPr>
              <a:t>02/03/2025</a:t>
            </a:fld>
            <a:endParaRPr lang="en-US" sz="1100">
              <a:solidFill>
                <a:srgbClr val="FFFFFF"/>
              </a:solidFill>
            </a:endParaRPr>
          </a:p>
        </p:txBody>
      </p:sp>
      <p:sp>
        <p:nvSpPr>
          <p:cNvPr id="3" name="Slide Number Placeholder 2">
            <a:extLst>
              <a:ext uri="{FF2B5EF4-FFF2-40B4-BE49-F238E27FC236}">
                <a16:creationId xmlns:a16="http://schemas.microsoft.com/office/drawing/2014/main" id="{EE48C50E-D8B2-3B2E-B59A-B11F036BAD5F}"/>
              </a:ext>
            </a:extLst>
          </p:cNvPr>
          <p:cNvSpPr>
            <a:spLocks noGrp="1"/>
          </p:cNvSpPr>
          <p:nvPr>
            <p:ph type="sldNum" sz="quarter" idx="12"/>
          </p:nvPr>
        </p:nvSpPr>
        <p:spPr/>
        <p:txBody>
          <a:bodyPr/>
          <a:lstStyle/>
          <a:p>
            <a:fld id="{216D77A8-6426-4331-8808-C18B35835F10}" type="slidenum">
              <a:rPr lang="en-PK" smtClean="0"/>
              <a:t>15</a:t>
            </a:fld>
            <a:endParaRPr lang="en-PK"/>
          </a:p>
        </p:txBody>
      </p:sp>
      <p:pic>
        <p:nvPicPr>
          <p:cNvPr id="5" name="Picture 4">
            <a:extLst>
              <a:ext uri="{FF2B5EF4-FFF2-40B4-BE49-F238E27FC236}">
                <a16:creationId xmlns:a16="http://schemas.microsoft.com/office/drawing/2014/main" id="{49F54E6B-8842-C620-38CA-737A1D3A29B6}"/>
              </a:ext>
            </a:extLst>
          </p:cNvPr>
          <p:cNvPicPr>
            <a:picLocks noChangeAspect="1"/>
          </p:cNvPicPr>
          <p:nvPr/>
        </p:nvPicPr>
        <p:blipFill>
          <a:blip r:embed="rId2"/>
          <a:stretch>
            <a:fillRect/>
          </a:stretch>
        </p:blipFill>
        <p:spPr>
          <a:xfrm>
            <a:off x="1539477" y="245711"/>
            <a:ext cx="2292295" cy="12132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4338" name="Title 1">
            <a:extLst>
              <a:ext uri="{FF2B5EF4-FFF2-40B4-BE49-F238E27FC236}">
                <a16:creationId xmlns:a16="http://schemas.microsoft.com/office/drawing/2014/main" id="{C13318F1-1D90-4523-AC21-14D2471C7EF3}"/>
              </a:ext>
            </a:extLst>
          </p:cNvPr>
          <p:cNvSpPr>
            <a:spLocks noGrp="1"/>
          </p:cNvSpPr>
          <p:nvPr>
            <p:ph type="title"/>
          </p:nvPr>
        </p:nvSpPr>
        <p:spPr>
          <a:xfrm>
            <a:off x="78658" y="643467"/>
            <a:ext cx="3710747" cy="5571066"/>
          </a:xfrm>
        </p:spPr>
        <p:txBody>
          <a:bodyPr>
            <a:normAutofit/>
          </a:bodyPr>
          <a:lstStyle/>
          <a:p>
            <a:r>
              <a:rPr lang="en-US" altLang="en-US" b="1" dirty="0">
                <a:solidFill>
                  <a:srgbClr val="FFFFFF"/>
                </a:solidFill>
              </a:rPr>
              <a:t>Hill’s criterion for judging for causality of association </a:t>
            </a:r>
          </a:p>
        </p:txBody>
      </p:sp>
      <p:sp>
        <p:nvSpPr>
          <p:cNvPr id="4" name="Date Placeholder 3">
            <a:extLst>
              <a:ext uri="{FF2B5EF4-FFF2-40B4-BE49-F238E27FC236}">
                <a16:creationId xmlns:a16="http://schemas.microsoft.com/office/drawing/2014/main" id="{4908BEEA-7294-4CBE-8ACD-2BFE32F9D935}"/>
              </a:ext>
            </a:extLst>
          </p:cNvPr>
          <p:cNvSpPr>
            <a:spLocks noGrp="1"/>
          </p:cNvSpPr>
          <p:nvPr>
            <p:ph type="dt" sz="quarter" idx="10"/>
          </p:nvPr>
        </p:nvSpPr>
        <p:spPr>
          <a:xfrm>
            <a:off x="838200" y="6356350"/>
            <a:ext cx="2743200" cy="365125"/>
          </a:xfrm>
        </p:spPr>
        <p:txBody>
          <a:bodyPr>
            <a:normAutofit/>
          </a:bodyPr>
          <a:lstStyle/>
          <a:p>
            <a:pPr>
              <a:spcAft>
                <a:spcPts val="600"/>
              </a:spcAft>
              <a:defRPr/>
            </a:pPr>
            <a:fld id="{6DA57ECA-259F-46B0-AC02-2575B61DA92D}" type="datetime1">
              <a:rPr lang="LID4096" smtClean="0">
                <a:solidFill>
                  <a:srgbClr val="FFFFFF"/>
                </a:solidFill>
              </a:rPr>
              <a:t>02/03/2025</a:t>
            </a:fld>
            <a:endParaRPr lang="en-US">
              <a:solidFill>
                <a:srgbClr val="FFFFFF"/>
              </a:solidFill>
            </a:endParaRPr>
          </a:p>
        </p:txBody>
      </p:sp>
      <p:graphicFrame>
        <p:nvGraphicFramePr>
          <p:cNvPr id="14341" name="Content Placeholder 2">
            <a:extLst>
              <a:ext uri="{FF2B5EF4-FFF2-40B4-BE49-F238E27FC236}">
                <a16:creationId xmlns:a16="http://schemas.microsoft.com/office/drawing/2014/main" id="{C745D65C-3FD5-D285-B3DD-BEA67AAB4FD8}"/>
              </a:ext>
            </a:extLst>
          </p:cNvPr>
          <p:cNvGraphicFramePr>
            <a:graphicFrameLocks noGrp="1"/>
          </p:cNvGraphicFramePr>
          <p:nvPr>
            <p:ph idx="1"/>
            <p:extLst>
              <p:ext uri="{D42A27DB-BD31-4B8C-83A1-F6EECF244321}">
                <p14:modId xmlns:p14="http://schemas.microsoft.com/office/powerpoint/2010/main" val="207058495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447DDBC-FA47-EBF0-5D9E-63FD90C0AB33}"/>
              </a:ext>
            </a:extLst>
          </p:cNvPr>
          <p:cNvSpPr>
            <a:spLocks noGrp="1"/>
          </p:cNvSpPr>
          <p:nvPr>
            <p:ph type="sldNum" sz="quarter" idx="12"/>
          </p:nvPr>
        </p:nvSpPr>
        <p:spPr/>
        <p:txBody>
          <a:bodyPr/>
          <a:lstStyle/>
          <a:p>
            <a:fld id="{216D77A8-6426-4331-8808-C18B35835F10}" type="slidenum">
              <a:rPr lang="en-PK" smtClean="0"/>
              <a:t>16</a:t>
            </a:fld>
            <a:endParaRPr lang="en-PK"/>
          </a:p>
        </p:txBody>
      </p:sp>
      <p:pic>
        <p:nvPicPr>
          <p:cNvPr id="5" name="Picture 4">
            <a:extLst>
              <a:ext uri="{FF2B5EF4-FFF2-40B4-BE49-F238E27FC236}">
                <a16:creationId xmlns:a16="http://schemas.microsoft.com/office/drawing/2014/main" id="{0279CCD4-CBEC-35E2-B5A5-2AB686961303}"/>
              </a:ext>
            </a:extLst>
          </p:cNvPr>
          <p:cNvPicPr>
            <a:picLocks noChangeAspect="1"/>
          </p:cNvPicPr>
          <p:nvPr/>
        </p:nvPicPr>
        <p:blipFill>
          <a:blip r:embed="rId7"/>
          <a:stretch>
            <a:fillRect/>
          </a:stretch>
        </p:blipFill>
        <p:spPr>
          <a:xfrm>
            <a:off x="1539477" y="245711"/>
            <a:ext cx="2292295" cy="12132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6" name="Rectangle 2">
            <a:extLst>
              <a:ext uri="{FF2B5EF4-FFF2-40B4-BE49-F238E27FC236}">
                <a16:creationId xmlns:a16="http://schemas.microsoft.com/office/drawing/2014/main" id="{F7D7E32A-31E9-4778-8A4B-18F4A81FE980}"/>
              </a:ext>
            </a:extLst>
          </p:cNvPr>
          <p:cNvSpPr>
            <a:spLocks noGrp="1" noChangeArrowheads="1"/>
          </p:cNvSpPr>
          <p:nvPr>
            <p:ph type="title"/>
          </p:nvPr>
        </p:nvSpPr>
        <p:spPr>
          <a:xfrm>
            <a:off x="137652" y="640080"/>
            <a:ext cx="4345858" cy="5257800"/>
          </a:xfrm>
        </p:spPr>
        <p:txBody>
          <a:bodyPr rtlCol="0">
            <a:normAutofit/>
          </a:bodyPr>
          <a:lstStyle/>
          <a:p>
            <a:pPr>
              <a:defRPr/>
            </a:pPr>
            <a:r>
              <a:rPr lang="en-US" sz="3600" b="1" dirty="0">
                <a:solidFill>
                  <a:schemeClr val="bg1"/>
                </a:solidFill>
              </a:rPr>
              <a:t>Criteria for judging causality</a:t>
            </a:r>
            <a:br>
              <a:rPr lang="en-US" sz="3600" b="1" dirty="0">
                <a:solidFill>
                  <a:schemeClr val="bg1"/>
                </a:solidFill>
              </a:rPr>
            </a:br>
            <a:r>
              <a:rPr lang="en-US" sz="3600" b="1" dirty="0">
                <a:solidFill>
                  <a:schemeClr val="bg1"/>
                </a:solidFill>
              </a:rPr>
              <a:t>( Example: Smoking----Ca - lung)</a:t>
            </a:r>
            <a:endParaRPr lang="en-US" sz="3600" dirty="0">
              <a:solidFill>
                <a:schemeClr val="bg1"/>
              </a:solidFill>
            </a:endParaRPr>
          </a:p>
        </p:txBody>
      </p:sp>
      <p:sp>
        <p:nvSpPr>
          <p:cNvPr id="11267" name="Rectangle 3">
            <a:extLst>
              <a:ext uri="{FF2B5EF4-FFF2-40B4-BE49-F238E27FC236}">
                <a16:creationId xmlns:a16="http://schemas.microsoft.com/office/drawing/2014/main" id="{3A261AC8-7B17-4B82-B684-543CACBCB608}"/>
              </a:ext>
            </a:extLst>
          </p:cNvPr>
          <p:cNvSpPr>
            <a:spLocks noGrp="1" noChangeArrowheads="1"/>
          </p:cNvSpPr>
          <p:nvPr>
            <p:ph idx="1"/>
          </p:nvPr>
        </p:nvSpPr>
        <p:spPr>
          <a:xfrm>
            <a:off x="5545836" y="573094"/>
            <a:ext cx="6084990" cy="5965818"/>
          </a:xfrm>
        </p:spPr>
        <p:txBody>
          <a:bodyPr rtlCol="0" anchor="ctr">
            <a:normAutofit lnSpcReduction="10000"/>
          </a:bodyPr>
          <a:lstStyle/>
          <a:p>
            <a:pPr>
              <a:buNone/>
              <a:defRPr/>
            </a:pPr>
            <a:r>
              <a:rPr lang="en-US" b="1" dirty="0"/>
              <a:t>1. Temporal association.</a:t>
            </a:r>
          </a:p>
          <a:p>
            <a:pPr>
              <a:buNone/>
              <a:defRPr/>
            </a:pPr>
            <a:r>
              <a:rPr lang="en-US" b="1" dirty="0"/>
              <a:t>   </a:t>
            </a:r>
            <a:r>
              <a:rPr lang="en-US" dirty="0"/>
              <a:t>Cause must be present before and for sufficient period before development of disease.</a:t>
            </a:r>
          </a:p>
          <a:p>
            <a:pPr>
              <a:buNone/>
              <a:defRPr/>
            </a:pPr>
            <a:r>
              <a:rPr lang="en-US" dirty="0"/>
              <a:t>	It is a basic requirement of causal concept</a:t>
            </a:r>
          </a:p>
          <a:p>
            <a:pPr>
              <a:buNone/>
              <a:defRPr/>
            </a:pPr>
            <a:r>
              <a:rPr lang="en-US" b="1" dirty="0"/>
              <a:t>2.  Strength of association.</a:t>
            </a:r>
          </a:p>
          <a:p>
            <a:pPr>
              <a:buNone/>
              <a:defRPr/>
            </a:pPr>
            <a:r>
              <a:rPr lang="en-US" b="1" dirty="0"/>
              <a:t>	  </a:t>
            </a:r>
            <a:r>
              <a:rPr lang="en-US" dirty="0"/>
              <a:t> I. Relative Risk (size)</a:t>
            </a:r>
          </a:p>
          <a:p>
            <a:pPr>
              <a:buNone/>
              <a:defRPr/>
            </a:pPr>
            <a:r>
              <a:rPr lang="en-US" sz="2000" dirty="0"/>
              <a:t>	          (cohort and experimental studies)</a:t>
            </a:r>
          </a:p>
          <a:p>
            <a:pPr>
              <a:buNone/>
              <a:defRPr/>
            </a:pPr>
            <a:r>
              <a:rPr lang="en-US" dirty="0"/>
              <a:t>	   II. Dose and Duration Response 	Relationship. (size) </a:t>
            </a:r>
          </a:p>
          <a:p>
            <a:pPr>
              <a:buNone/>
              <a:defRPr/>
            </a:pPr>
            <a:r>
              <a:rPr lang="en-US" dirty="0"/>
              <a:t>	   III. Odds Ratio </a:t>
            </a:r>
            <a:r>
              <a:rPr lang="en-US" b="1" dirty="0"/>
              <a:t>	    (size)  	</a:t>
            </a:r>
          </a:p>
          <a:p>
            <a:pPr>
              <a:buNone/>
              <a:defRPr/>
            </a:pPr>
            <a:r>
              <a:rPr lang="en-US" b="1" dirty="0">
                <a:solidFill>
                  <a:srgbClr val="C00000"/>
                </a:solidFill>
              </a:rPr>
              <a:t>		V</a:t>
            </a:r>
            <a:r>
              <a:rPr lang="en-US" b="1" u="sng" dirty="0">
                <a:solidFill>
                  <a:srgbClr val="C00000"/>
                </a:solidFill>
              </a:rPr>
              <a:t>ery strong criterion</a:t>
            </a:r>
            <a:r>
              <a:rPr lang="en-US" b="1" dirty="0">
                <a:solidFill>
                  <a:srgbClr val="C00000"/>
                </a:solidFill>
              </a:rPr>
              <a:t>  </a:t>
            </a:r>
          </a:p>
        </p:txBody>
      </p:sp>
      <p:sp>
        <p:nvSpPr>
          <p:cNvPr id="4" name="Date Placeholder 3">
            <a:extLst>
              <a:ext uri="{FF2B5EF4-FFF2-40B4-BE49-F238E27FC236}">
                <a16:creationId xmlns:a16="http://schemas.microsoft.com/office/drawing/2014/main" id="{96DF3B08-810E-4771-9DED-696E738C1A4D}"/>
              </a:ext>
            </a:extLst>
          </p:cNvPr>
          <p:cNvSpPr>
            <a:spLocks noGrp="1"/>
          </p:cNvSpPr>
          <p:nvPr>
            <p:ph type="dt" sz="quarter" idx="10"/>
          </p:nvPr>
        </p:nvSpPr>
        <p:spPr>
          <a:xfrm>
            <a:off x="838200" y="6356350"/>
            <a:ext cx="2743200" cy="365125"/>
          </a:xfrm>
        </p:spPr>
        <p:txBody>
          <a:bodyPr>
            <a:normAutofit/>
          </a:bodyPr>
          <a:lstStyle/>
          <a:p>
            <a:pPr>
              <a:spcAft>
                <a:spcPts val="600"/>
              </a:spcAft>
              <a:defRPr/>
            </a:pPr>
            <a:fld id="{EA928E6D-B221-4DD3-88FC-09E4ABFDC6F3}" type="datetime1">
              <a:rPr lang="LID4096" smtClean="0">
                <a:solidFill>
                  <a:schemeClr val="bg1"/>
                </a:solidFill>
              </a:rPr>
              <a:t>02/03/2025</a:t>
            </a:fld>
            <a:endParaRPr lang="en-US">
              <a:solidFill>
                <a:schemeClr val="bg1"/>
              </a:solidFill>
            </a:endParaRPr>
          </a:p>
        </p:txBody>
      </p:sp>
      <p:sp>
        <p:nvSpPr>
          <p:cNvPr id="3" name="Slide Number Placeholder 2">
            <a:extLst>
              <a:ext uri="{FF2B5EF4-FFF2-40B4-BE49-F238E27FC236}">
                <a16:creationId xmlns:a16="http://schemas.microsoft.com/office/drawing/2014/main" id="{99D8F02D-F3B6-02B4-8126-1E6690F36E32}"/>
              </a:ext>
            </a:extLst>
          </p:cNvPr>
          <p:cNvSpPr>
            <a:spLocks noGrp="1"/>
          </p:cNvSpPr>
          <p:nvPr>
            <p:ph type="sldNum" sz="quarter" idx="12"/>
          </p:nvPr>
        </p:nvSpPr>
        <p:spPr/>
        <p:txBody>
          <a:bodyPr/>
          <a:lstStyle/>
          <a:p>
            <a:fld id="{216D77A8-6426-4331-8808-C18B35835F10}" type="slidenum">
              <a:rPr lang="en-PK" smtClean="0"/>
              <a:t>17</a:t>
            </a:fld>
            <a:endParaRPr lang="en-PK"/>
          </a:p>
        </p:txBody>
      </p:sp>
      <p:pic>
        <p:nvPicPr>
          <p:cNvPr id="5" name="Picture 4">
            <a:extLst>
              <a:ext uri="{FF2B5EF4-FFF2-40B4-BE49-F238E27FC236}">
                <a16:creationId xmlns:a16="http://schemas.microsoft.com/office/drawing/2014/main" id="{EFAA1E7A-F25B-3668-9D72-6F979FD8661E}"/>
              </a:ext>
            </a:extLst>
          </p:cNvPr>
          <p:cNvPicPr>
            <a:picLocks noChangeAspect="1"/>
          </p:cNvPicPr>
          <p:nvPr/>
        </p:nvPicPr>
        <p:blipFill>
          <a:blip r:embed="rId2"/>
          <a:stretch>
            <a:fillRect/>
          </a:stretch>
        </p:blipFill>
        <p:spPr>
          <a:xfrm>
            <a:off x="1539477" y="245711"/>
            <a:ext cx="2292295" cy="12132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C5364AF3-EDDC-47F1-B4CA-D44C03B5E205}"/>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Continue..</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35" name="Rectangle 3">
            <a:extLst>
              <a:ext uri="{FF2B5EF4-FFF2-40B4-BE49-F238E27FC236}">
                <a16:creationId xmlns:a16="http://schemas.microsoft.com/office/drawing/2014/main" id="{6F0A2F96-EDB5-4227-AA76-93A9B254D9CB}"/>
              </a:ext>
            </a:extLst>
          </p:cNvPr>
          <p:cNvSpPr>
            <a:spLocks noGrp="1" noChangeArrowheads="1"/>
          </p:cNvSpPr>
          <p:nvPr>
            <p:ph idx="1"/>
          </p:nvPr>
        </p:nvSpPr>
        <p:spPr>
          <a:xfrm>
            <a:off x="4447308" y="591344"/>
            <a:ext cx="6906491" cy="5585619"/>
          </a:xfrm>
        </p:spPr>
        <p:txBody>
          <a:bodyPr rtlCol="0" anchor="ctr">
            <a:normAutofit/>
          </a:bodyPr>
          <a:lstStyle/>
          <a:p>
            <a:pPr>
              <a:buNone/>
              <a:defRPr/>
            </a:pPr>
            <a:r>
              <a:rPr lang="en-US" b="1" dirty="0"/>
              <a:t>3.</a:t>
            </a:r>
            <a:r>
              <a:rPr lang="en-US" dirty="0"/>
              <a:t> </a:t>
            </a:r>
            <a:r>
              <a:rPr lang="en-US" b="1" dirty="0"/>
              <a:t>Specificity of association</a:t>
            </a:r>
          </a:p>
          <a:p>
            <a:pPr>
              <a:buNone/>
              <a:defRPr/>
            </a:pPr>
            <a:r>
              <a:rPr lang="en-US" b="1" dirty="0"/>
              <a:t>	</a:t>
            </a:r>
            <a:r>
              <a:rPr lang="en-US" dirty="0"/>
              <a:t>A specific cause produces a specific condition</a:t>
            </a:r>
          </a:p>
          <a:p>
            <a:pPr>
              <a:buNone/>
              <a:defRPr/>
            </a:pPr>
            <a:r>
              <a:rPr lang="en-US" dirty="0"/>
              <a:t>	Most difficult criteria but very strong if present.  </a:t>
            </a:r>
            <a:r>
              <a:rPr lang="en-US" sz="2000" dirty="0"/>
              <a:t>(infectious diseases) </a:t>
            </a:r>
            <a:endParaRPr lang="en-US" dirty="0"/>
          </a:p>
          <a:p>
            <a:pPr>
              <a:buNone/>
              <a:defRPr/>
            </a:pPr>
            <a:r>
              <a:rPr lang="en-US" dirty="0"/>
              <a:t>	</a:t>
            </a:r>
            <a:r>
              <a:rPr lang="en-US" b="1" dirty="0"/>
              <a:t>Absence can not negate causality </a:t>
            </a:r>
            <a:r>
              <a:rPr lang="en-US" dirty="0"/>
              <a:t>(Infectious diseases). </a:t>
            </a:r>
            <a:r>
              <a:rPr lang="en-US" sz="2000" dirty="0"/>
              <a:t>Tuberculosis ???</a:t>
            </a:r>
            <a:endParaRPr lang="en-US" dirty="0"/>
          </a:p>
          <a:p>
            <a:pPr>
              <a:buNone/>
              <a:defRPr/>
            </a:pPr>
            <a:r>
              <a:rPr lang="en-US" b="1" dirty="0"/>
              <a:t>4. Consistency of associations</a:t>
            </a:r>
            <a:r>
              <a:rPr lang="en-US" dirty="0"/>
              <a:t> </a:t>
            </a:r>
            <a:r>
              <a:rPr lang="en-US" b="1" dirty="0"/>
              <a:t>(Reproducibility)</a:t>
            </a:r>
          </a:p>
          <a:p>
            <a:pPr>
              <a:buNone/>
              <a:defRPr/>
            </a:pPr>
            <a:r>
              <a:rPr lang="en-US" dirty="0"/>
              <a:t>	Replication of same association by different methods, in different peoples &amp; settings.</a:t>
            </a:r>
          </a:p>
          <a:p>
            <a:pPr>
              <a:buNone/>
              <a:defRPr/>
            </a:pPr>
            <a:r>
              <a:rPr lang="en-US" dirty="0"/>
              <a:t>	</a:t>
            </a:r>
            <a:r>
              <a:rPr lang="en-US" b="1" dirty="0">
                <a:solidFill>
                  <a:srgbClr val="C00000"/>
                </a:solidFill>
              </a:rPr>
              <a:t>Very important criteria </a:t>
            </a:r>
          </a:p>
        </p:txBody>
      </p:sp>
      <p:sp>
        <p:nvSpPr>
          <p:cNvPr id="4" name="Date Placeholder 3">
            <a:extLst>
              <a:ext uri="{FF2B5EF4-FFF2-40B4-BE49-F238E27FC236}">
                <a16:creationId xmlns:a16="http://schemas.microsoft.com/office/drawing/2014/main" id="{76830118-33C3-41A7-A671-D08ACDEE6BBB}"/>
              </a:ext>
            </a:extLst>
          </p:cNvPr>
          <p:cNvSpPr>
            <a:spLocks noGrp="1"/>
          </p:cNvSpPr>
          <p:nvPr>
            <p:ph type="dt" sz="quarter" idx="10"/>
          </p:nvPr>
        </p:nvSpPr>
        <p:spPr>
          <a:xfrm>
            <a:off x="838200" y="6356350"/>
            <a:ext cx="1639957" cy="365125"/>
          </a:xfrm>
        </p:spPr>
        <p:txBody>
          <a:bodyPr>
            <a:normAutofit/>
          </a:bodyPr>
          <a:lstStyle/>
          <a:p>
            <a:pPr>
              <a:spcAft>
                <a:spcPts val="600"/>
              </a:spcAft>
              <a:defRPr/>
            </a:pPr>
            <a:fld id="{4B37D20E-D90A-4396-B5C9-F437381B5B03}" type="datetime1">
              <a:rPr lang="LID4096" smtClean="0">
                <a:solidFill>
                  <a:srgbClr val="FFFFFF"/>
                </a:solidFill>
              </a:rPr>
              <a:t>02/03/2025</a:t>
            </a:fld>
            <a:endParaRPr lang="en-US">
              <a:solidFill>
                <a:srgbClr val="FFFFFF"/>
              </a:solidFill>
            </a:endParaRPr>
          </a:p>
        </p:txBody>
      </p:sp>
      <p:sp>
        <p:nvSpPr>
          <p:cNvPr id="3" name="Slide Number Placeholder 2">
            <a:extLst>
              <a:ext uri="{FF2B5EF4-FFF2-40B4-BE49-F238E27FC236}">
                <a16:creationId xmlns:a16="http://schemas.microsoft.com/office/drawing/2014/main" id="{F05AAD78-3329-B78E-10F3-12CB962207FB}"/>
              </a:ext>
            </a:extLst>
          </p:cNvPr>
          <p:cNvSpPr>
            <a:spLocks noGrp="1"/>
          </p:cNvSpPr>
          <p:nvPr>
            <p:ph type="sldNum" sz="quarter" idx="12"/>
          </p:nvPr>
        </p:nvSpPr>
        <p:spPr/>
        <p:txBody>
          <a:bodyPr/>
          <a:lstStyle/>
          <a:p>
            <a:fld id="{216D77A8-6426-4331-8808-C18B35835F10}" type="slidenum">
              <a:rPr lang="en-PK" smtClean="0"/>
              <a:t>18</a:t>
            </a:fld>
            <a:endParaRPr lang="en-PK"/>
          </a:p>
        </p:txBody>
      </p:sp>
      <p:pic>
        <p:nvPicPr>
          <p:cNvPr id="5" name="Picture 4">
            <a:extLst>
              <a:ext uri="{FF2B5EF4-FFF2-40B4-BE49-F238E27FC236}">
                <a16:creationId xmlns:a16="http://schemas.microsoft.com/office/drawing/2014/main" id="{7C5711A0-5A7B-9013-E9A5-9ABF0D082A97}"/>
              </a:ext>
            </a:extLst>
          </p:cNvPr>
          <p:cNvPicPr>
            <a:picLocks noChangeAspect="1"/>
          </p:cNvPicPr>
          <p:nvPr/>
        </p:nvPicPr>
        <p:blipFill>
          <a:blip r:embed="rId2"/>
          <a:stretch>
            <a:fillRect/>
          </a:stretch>
        </p:blipFill>
        <p:spPr>
          <a:xfrm>
            <a:off x="1539477" y="245711"/>
            <a:ext cx="2292295" cy="12132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85A00215-7EE2-4EFD-891E-661993370F7B}"/>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Continue.</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59" name="Rectangle 3">
            <a:extLst>
              <a:ext uri="{FF2B5EF4-FFF2-40B4-BE49-F238E27FC236}">
                <a16:creationId xmlns:a16="http://schemas.microsoft.com/office/drawing/2014/main" id="{3F309450-C380-461B-B2F7-BB999DD51959}"/>
              </a:ext>
            </a:extLst>
          </p:cNvPr>
          <p:cNvSpPr>
            <a:spLocks noGrp="1" noChangeArrowheads="1"/>
          </p:cNvSpPr>
          <p:nvPr>
            <p:ph idx="1"/>
          </p:nvPr>
        </p:nvSpPr>
        <p:spPr>
          <a:xfrm>
            <a:off x="4447308" y="591344"/>
            <a:ext cx="6906491" cy="5585619"/>
          </a:xfrm>
        </p:spPr>
        <p:txBody>
          <a:bodyPr rtlCol="0" anchor="ctr">
            <a:normAutofit/>
          </a:bodyPr>
          <a:lstStyle/>
          <a:p>
            <a:pPr>
              <a:buNone/>
              <a:defRPr/>
            </a:pPr>
            <a:r>
              <a:rPr lang="en-US" sz="2600" b="1" dirty="0"/>
              <a:t>5. Biological plausibility</a:t>
            </a:r>
          </a:p>
          <a:p>
            <a:pPr>
              <a:buNone/>
              <a:defRPr/>
            </a:pPr>
            <a:r>
              <a:rPr lang="en-US" sz="2600" b="1" dirty="0"/>
              <a:t>	</a:t>
            </a:r>
            <a:r>
              <a:rPr lang="en-US" sz="2600" dirty="0"/>
              <a:t>Association agrees with current understanding of the response of the body cells, tissues, organs and systems to the stimuli/cause.                            </a:t>
            </a:r>
            <a:r>
              <a:rPr lang="en-US" sz="2000" dirty="0"/>
              <a:t>(Ca-lung -- Smoking)</a:t>
            </a:r>
          </a:p>
          <a:p>
            <a:pPr>
              <a:buNone/>
              <a:defRPr/>
            </a:pPr>
            <a:r>
              <a:rPr lang="en-US" sz="2600" dirty="0"/>
              <a:t>	</a:t>
            </a:r>
            <a:r>
              <a:rPr lang="en-US" sz="2600" b="1" dirty="0">
                <a:solidFill>
                  <a:srgbClr val="C00000"/>
                </a:solidFill>
              </a:rPr>
              <a:t>Important criterion but absence cannot negate causation</a:t>
            </a:r>
            <a:r>
              <a:rPr lang="en-US" sz="2600" b="1" dirty="0"/>
              <a:t>. </a:t>
            </a:r>
          </a:p>
          <a:p>
            <a:pPr>
              <a:buNone/>
              <a:defRPr/>
            </a:pPr>
            <a:r>
              <a:rPr lang="en-US" sz="2600" b="1" dirty="0"/>
              <a:t>6. Coherence of association</a:t>
            </a:r>
          </a:p>
          <a:p>
            <a:pPr>
              <a:buNone/>
              <a:defRPr/>
            </a:pPr>
            <a:r>
              <a:rPr lang="en-US" sz="2600" b="1" dirty="0"/>
              <a:t>	</a:t>
            </a:r>
            <a:r>
              <a:rPr lang="en-US" sz="2600" dirty="0"/>
              <a:t>Association is favorably supported by other known relevant facts. </a:t>
            </a:r>
            <a:r>
              <a:rPr lang="en-US" sz="2600" b="1" dirty="0"/>
              <a:t>e.g., ca-lung and tobacco sale</a:t>
            </a:r>
          </a:p>
          <a:p>
            <a:pPr>
              <a:buNone/>
              <a:defRPr/>
            </a:pPr>
            <a:r>
              <a:rPr lang="en-US" sz="2600" b="1" dirty="0"/>
              <a:t>	</a:t>
            </a:r>
            <a:r>
              <a:rPr lang="en-US" sz="2600" b="1" dirty="0">
                <a:solidFill>
                  <a:srgbClr val="C00000"/>
                </a:solidFill>
              </a:rPr>
              <a:t>Epidemiology relies upon observations not upon direct experiment</a:t>
            </a:r>
          </a:p>
        </p:txBody>
      </p:sp>
      <p:sp>
        <p:nvSpPr>
          <p:cNvPr id="4" name="Date Placeholder 3">
            <a:extLst>
              <a:ext uri="{FF2B5EF4-FFF2-40B4-BE49-F238E27FC236}">
                <a16:creationId xmlns:a16="http://schemas.microsoft.com/office/drawing/2014/main" id="{EC8C3718-7D1F-45F3-BBD2-6E7CF9140550}"/>
              </a:ext>
            </a:extLst>
          </p:cNvPr>
          <p:cNvSpPr>
            <a:spLocks noGrp="1"/>
          </p:cNvSpPr>
          <p:nvPr>
            <p:ph type="dt" sz="quarter" idx="10"/>
          </p:nvPr>
        </p:nvSpPr>
        <p:spPr>
          <a:xfrm>
            <a:off x="838200" y="6356350"/>
            <a:ext cx="1639957" cy="365125"/>
          </a:xfrm>
        </p:spPr>
        <p:txBody>
          <a:bodyPr>
            <a:normAutofit/>
          </a:bodyPr>
          <a:lstStyle/>
          <a:p>
            <a:pPr>
              <a:spcAft>
                <a:spcPts val="600"/>
              </a:spcAft>
              <a:defRPr/>
            </a:pPr>
            <a:fld id="{326E66CF-A9A5-4661-8288-7466BC0BE084}" type="datetime1">
              <a:rPr lang="LID4096" smtClean="0">
                <a:solidFill>
                  <a:srgbClr val="FFFFFF"/>
                </a:solidFill>
              </a:rPr>
              <a:t>02/03/2025</a:t>
            </a:fld>
            <a:endParaRPr lang="en-US">
              <a:solidFill>
                <a:srgbClr val="FFFFFF"/>
              </a:solidFill>
            </a:endParaRPr>
          </a:p>
        </p:txBody>
      </p:sp>
      <p:sp>
        <p:nvSpPr>
          <p:cNvPr id="3" name="Slide Number Placeholder 2">
            <a:extLst>
              <a:ext uri="{FF2B5EF4-FFF2-40B4-BE49-F238E27FC236}">
                <a16:creationId xmlns:a16="http://schemas.microsoft.com/office/drawing/2014/main" id="{4C22BC17-D0A7-F19E-B158-195C1CBB4A5A}"/>
              </a:ext>
            </a:extLst>
          </p:cNvPr>
          <p:cNvSpPr>
            <a:spLocks noGrp="1"/>
          </p:cNvSpPr>
          <p:nvPr>
            <p:ph type="sldNum" sz="quarter" idx="12"/>
          </p:nvPr>
        </p:nvSpPr>
        <p:spPr/>
        <p:txBody>
          <a:bodyPr/>
          <a:lstStyle/>
          <a:p>
            <a:fld id="{216D77A8-6426-4331-8808-C18B35835F10}" type="slidenum">
              <a:rPr lang="en-PK" smtClean="0"/>
              <a:t>19</a:t>
            </a:fld>
            <a:endParaRPr lang="en-PK"/>
          </a:p>
        </p:txBody>
      </p:sp>
      <p:pic>
        <p:nvPicPr>
          <p:cNvPr id="5" name="Picture 4">
            <a:extLst>
              <a:ext uri="{FF2B5EF4-FFF2-40B4-BE49-F238E27FC236}">
                <a16:creationId xmlns:a16="http://schemas.microsoft.com/office/drawing/2014/main" id="{40675CBF-FF76-DB9C-3168-AD5FEC918D15}"/>
              </a:ext>
            </a:extLst>
          </p:cNvPr>
          <p:cNvPicPr>
            <a:picLocks noChangeAspect="1"/>
          </p:cNvPicPr>
          <p:nvPr/>
        </p:nvPicPr>
        <p:blipFill>
          <a:blip r:embed="rId2"/>
          <a:stretch>
            <a:fillRect/>
          </a:stretch>
        </p:blipFill>
        <p:spPr>
          <a:xfrm>
            <a:off x="512030" y="1017047"/>
            <a:ext cx="2292295" cy="12132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a:extLst>
              <a:ext uri="{FF2B5EF4-FFF2-40B4-BE49-F238E27FC236}">
                <a16:creationId xmlns:a16="http://schemas.microsoft.com/office/drawing/2014/main" id="{A5374577-490B-432C-8095-49E37F879A29}"/>
              </a:ext>
            </a:extLst>
          </p:cNvPr>
          <p:cNvSpPr>
            <a:spLocks noGrp="1" noChangeArrowheads="1"/>
          </p:cNvSpPr>
          <p:nvPr>
            <p:ph type="ctrTitle"/>
          </p:nvPr>
        </p:nvSpPr>
        <p:spPr>
          <a:xfrm>
            <a:off x="640080" y="320040"/>
            <a:ext cx="6692827" cy="3892669"/>
          </a:xfrm>
        </p:spPr>
        <p:txBody>
          <a:bodyPr>
            <a:normAutofit/>
          </a:bodyPr>
          <a:lstStyle/>
          <a:p>
            <a:pPr algn="l" eaLnBrk="1" hangingPunct="1"/>
            <a:r>
              <a:rPr lang="en-US" altLang="en-US" sz="6600" b="1" dirty="0">
                <a:cs typeface="Times New Roman" panose="02020603050405020304" pitchFamily="18" charset="0"/>
              </a:rPr>
              <a:t>Associations &amp; Causation </a:t>
            </a:r>
            <a:r>
              <a:rPr lang="en-US" altLang="en-US" sz="2400" b="1" dirty="0">
                <a:cs typeface="Times New Roman" panose="02020603050405020304" pitchFamily="18" charset="0"/>
              </a:rPr>
              <a:t>(EPI-IIV)</a:t>
            </a:r>
          </a:p>
        </p:txBody>
      </p:sp>
      <p:sp>
        <p:nvSpPr>
          <p:cNvPr id="2051" name="Rectangle 3">
            <a:extLst>
              <a:ext uri="{FF2B5EF4-FFF2-40B4-BE49-F238E27FC236}">
                <a16:creationId xmlns:a16="http://schemas.microsoft.com/office/drawing/2014/main" id="{03A1BD43-50B6-40A2-A7E8-342B7F0F2970}"/>
              </a:ext>
            </a:extLst>
          </p:cNvPr>
          <p:cNvSpPr>
            <a:spLocks noGrp="1" noChangeArrowheads="1"/>
          </p:cNvSpPr>
          <p:nvPr>
            <p:ph type="subTitle" idx="1"/>
          </p:nvPr>
        </p:nvSpPr>
        <p:spPr>
          <a:xfrm>
            <a:off x="640080" y="4631161"/>
            <a:ext cx="6692827" cy="582689"/>
          </a:xfrm>
        </p:spPr>
        <p:txBody>
          <a:bodyPr rtlCol="0">
            <a:normAutofit/>
          </a:bodyPr>
          <a:lstStyle/>
          <a:p>
            <a:pPr algn="l">
              <a:defRPr/>
            </a:pPr>
            <a:r>
              <a:rPr lang="en-US" b="1" dirty="0">
                <a:cs typeface="Times New Roman" pitchFamily="18" charset="0"/>
              </a:rPr>
              <a:t>Dr. Syed Arshad Sabir</a:t>
            </a:r>
          </a:p>
        </p:txBody>
      </p:sp>
      <p:sp>
        <p:nvSpPr>
          <p:cNvPr id="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ompetency Critical Thinking And Problem Solving, HD Png Download ,  Transparent Png Image - PNGitem">
            <a:extLst>
              <a:ext uri="{FF2B5EF4-FFF2-40B4-BE49-F238E27FC236}">
                <a16:creationId xmlns:a16="http://schemas.microsoft.com/office/drawing/2014/main" id="{1203F81C-00FC-452F-9B0B-0826FE9D66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81544" y="833570"/>
            <a:ext cx="4087368" cy="495438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F307858-38B7-401C-9B2E-E28B34674599}"/>
              </a:ext>
            </a:extLst>
          </p:cNvPr>
          <p:cNvSpPr>
            <a:spLocks noGrp="1"/>
          </p:cNvSpPr>
          <p:nvPr>
            <p:ph type="dt" sz="quarter" idx="10"/>
          </p:nvPr>
        </p:nvSpPr>
        <p:spPr>
          <a:xfrm>
            <a:off x="838200" y="6356350"/>
            <a:ext cx="2743200" cy="365125"/>
          </a:xfrm>
        </p:spPr>
        <p:txBody>
          <a:bodyPr>
            <a:normAutofit/>
          </a:bodyPr>
          <a:lstStyle/>
          <a:p>
            <a:pPr>
              <a:spcAft>
                <a:spcPts val="600"/>
              </a:spcAft>
              <a:defRPr/>
            </a:pPr>
            <a:fld id="{037B305E-79AB-4821-8B7F-25DF1DB65F17}" type="datetime1">
              <a:rPr lang="LID4096" smtClean="0"/>
              <a:t>02/03/2025</a:t>
            </a:fld>
            <a:endParaRPr lang="en-US"/>
          </a:p>
        </p:txBody>
      </p:sp>
      <p:sp>
        <p:nvSpPr>
          <p:cNvPr id="3" name="Slide Number Placeholder 2">
            <a:extLst>
              <a:ext uri="{FF2B5EF4-FFF2-40B4-BE49-F238E27FC236}">
                <a16:creationId xmlns:a16="http://schemas.microsoft.com/office/drawing/2014/main" id="{1AC966C9-2C8C-7490-F3FE-0061FEEF3993}"/>
              </a:ext>
            </a:extLst>
          </p:cNvPr>
          <p:cNvSpPr>
            <a:spLocks noGrp="1"/>
          </p:cNvSpPr>
          <p:nvPr>
            <p:ph type="sldNum" sz="quarter" idx="12"/>
          </p:nvPr>
        </p:nvSpPr>
        <p:spPr/>
        <p:txBody>
          <a:bodyPr/>
          <a:lstStyle/>
          <a:p>
            <a:fld id="{216D77A8-6426-4331-8808-C18B35835F10}" type="slidenum">
              <a:rPr lang="en-PK" smtClean="0"/>
              <a:t>2</a:t>
            </a:fld>
            <a:endParaRPr lang="en-P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70E8421-1733-4085-94D4-6F0BFCA6CCFE}"/>
              </a:ext>
            </a:extLst>
          </p:cNvPr>
          <p:cNvSpPr>
            <a:spLocks noGrp="1"/>
          </p:cNvSpPr>
          <p:nvPr>
            <p:ph type="title"/>
          </p:nvPr>
        </p:nvSpPr>
        <p:spPr>
          <a:xfrm>
            <a:off x="524741" y="620392"/>
            <a:ext cx="3808268" cy="5504688"/>
          </a:xfrm>
        </p:spPr>
        <p:txBody>
          <a:bodyPr>
            <a:normAutofit/>
          </a:bodyPr>
          <a:lstStyle/>
          <a:p>
            <a:r>
              <a:rPr lang="en-US" altLang="en-US" sz="5600">
                <a:solidFill>
                  <a:schemeClr val="accent5"/>
                </a:solidFill>
              </a:rPr>
              <a:t>Continue…..</a:t>
            </a:r>
          </a:p>
        </p:txBody>
      </p:sp>
      <p:sp>
        <p:nvSpPr>
          <p:cNvPr id="4" name="Date Placeholder 3">
            <a:extLst>
              <a:ext uri="{FF2B5EF4-FFF2-40B4-BE49-F238E27FC236}">
                <a16:creationId xmlns:a16="http://schemas.microsoft.com/office/drawing/2014/main" id="{A61F1589-7E2B-4A3C-B1EC-8A242AAE90BA}"/>
              </a:ext>
            </a:extLst>
          </p:cNvPr>
          <p:cNvSpPr>
            <a:spLocks noGrp="1"/>
          </p:cNvSpPr>
          <p:nvPr>
            <p:ph type="dt" sz="quarter" idx="10"/>
          </p:nvPr>
        </p:nvSpPr>
        <p:spPr>
          <a:xfrm>
            <a:off x="838200" y="6356350"/>
            <a:ext cx="2743200" cy="365125"/>
          </a:xfrm>
        </p:spPr>
        <p:txBody>
          <a:bodyPr>
            <a:normAutofit/>
          </a:bodyPr>
          <a:lstStyle/>
          <a:p>
            <a:pPr>
              <a:spcAft>
                <a:spcPts val="600"/>
              </a:spcAft>
              <a:defRPr/>
            </a:pPr>
            <a:fld id="{7B34C466-3891-44DD-9E1F-CD2C7713B05F}" type="datetime1">
              <a:rPr lang="LID4096" smtClean="0"/>
              <a:t>02/03/2025</a:t>
            </a:fld>
            <a:endParaRPr lang="en-US"/>
          </a:p>
        </p:txBody>
      </p:sp>
      <p:graphicFrame>
        <p:nvGraphicFramePr>
          <p:cNvPr id="18437" name="Content Placeholder 2">
            <a:extLst>
              <a:ext uri="{FF2B5EF4-FFF2-40B4-BE49-F238E27FC236}">
                <a16:creationId xmlns:a16="http://schemas.microsoft.com/office/drawing/2014/main" id="{0CB2B42F-0EBD-DB3B-9773-7DF42C145F26}"/>
              </a:ext>
            </a:extLst>
          </p:cNvPr>
          <p:cNvGraphicFramePr>
            <a:graphicFrameLocks noGrp="1"/>
          </p:cNvGraphicFramePr>
          <p:nvPr>
            <p:ph idx="1"/>
            <p:extLst>
              <p:ext uri="{D42A27DB-BD31-4B8C-83A1-F6EECF244321}">
                <p14:modId xmlns:p14="http://schemas.microsoft.com/office/powerpoint/2010/main" val="280773226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69C25E1-6947-B659-5B1D-633D10AFA8F6}"/>
              </a:ext>
            </a:extLst>
          </p:cNvPr>
          <p:cNvSpPr>
            <a:spLocks noGrp="1"/>
          </p:cNvSpPr>
          <p:nvPr>
            <p:ph type="sldNum" sz="quarter" idx="12"/>
          </p:nvPr>
        </p:nvSpPr>
        <p:spPr/>
        <p:txBody>
          <a:bodyPr/>
          <a:lstStyle/>
          <a:p>
            <a:fld id="{216D77A8-6426-4331-8808-C18B35835F10}" type="slidenum">
              <a:rPr lang="en-PK" smtClean="0"/>
              <a:t>20</a:t>
            </a:fld>
            <a:endParaRPr lang="en-PK"/>
          </a:p>
        </p:txBody>
      </p:sp>
      <p:pic>
        <p:nvPicPr>
          <p:cNvPr id="5" name="Picture 4">
            <a:extLst>
              <a:ext uri="{FF2B5EF4-FFF2-40B4-BE49-F238E27FC236}">
                <a16:creationId xmlns:a16="http://schemas.microsoft.com/office/drawing/2014/main" id="{7763E32B-82F5-68C1-A5CB-D6536FAD2C66}"/>
              </a:ext>
            </a:extLst>
          </p:cNvPr>
          <p:cNvPicPr>
            <a:picLocks noChangeAspect="1"/>
          </p:cNvPicPr>
          <p:nvPr/>
        </p:nvPicPr>
        <p:blipFill>
          <a:blip r:embed="rId7"/>
          <a:stretch>
            <a:fillRect/>
          </a:stretch>
        </p:blipFill>
        <p:spPr>
          <a:xfrm>
            <a:off x="1539477" y="245711"/>
            <a:ext cx="2292295" cy="12132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8D187DD-5178-4805-C664-647DDCF22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0"/>
            <a:ext cx="12046528" cy="6858000"/>
          </a:xfrm>
          <a:prstGeom prst="rect">
            <a:avLst/>
          </a:prstGeom>
        </p:spPr>
      </p:pic>
      <p:sp>
        <p:nvSpPr>
          <p:cNvPr id="5" name="TextBox 4">
            <a:extLst>
              <a:ext uri="{FF2B5EF4-FFF2-40B4-BE49-F238E27FC236}">
                <a16:creationId xmlns:a16="http://schemas.microsoft.com/office/drawing/2014/main" id="{3A5544A0-BF4C-3EA3-13DC-814794C667F6}"/>
              </a:ext>
            </a:extLst>
          </p:cNvPr>
          <p:cNvSpPr txBox="1"/>
          <p:nvPr/>
        </p:nvSpPr>
        <p:spPr>
          <a:xfrm>
            <a:off x="651968" y="6550223"/>
            <a:ext cx="10908846" cy="307777"/>
          </a:xfrm>
          <a:prstGeom prst="rect">
            <a:avLst/>
          </a:prstGeom>
          <a:solidFill>
            <a:schemeClr val="accent2">
              <a:lumMod val="60000"/>
              <a:lumOff val="40000"/>
            </a:schemeClr>
          </a:solidFill>
        </p:spPr>
        <p:txBody>
          <a:bodyPr wrap="square">
            <a:spAutoFit/>
          </a:bodyPr>
          <a:lstStyle/>
          <a:p>
            <a:r>
              <a:rPr lang="en-US" sz="1400" dirty="0"/>
              <a:t>SOURCE: </a:t>
            </a:r>
            <a:r>
              <a:rPr lang="en-PK" sz="1400" dirty="0"/>
              <a:t>https://sphweb.bumc.bu.edu/otlt/MPH-Modules/PH717-QuantCore/PH717-Module1A-Populations/PH717-Module1A-Populations6.html</a:t>
            </a:r>
          </a:p>
        </p:txBody>
      </p:sp>
      <p:sp>
        <p:nvSpPr>
          <p:cNvPr id="6" name="TextBox 5">
            <a:extLst>
              <a:ext uri="{FF2B5EF4-FFF2-40B4-BE49-F238E27FC236}">
                <a16:creationId xmlns:a16="http://schemas.microsoft.com/office/drawing/2014/main" id="{CF0CEA84-4D4C-ACC8-B38E-B246B373C1E5}"/>
              </a:ext>
            </a:extLst>
          </p:cNvPr>
          <p:cNvSpPr txBox="1"/>
          <p:nvPr/>
        </p:nvSpPr>
        <p:spPr>
          <a:xfrm>
            <a:off x="197717" y="595835"/>
            <a:ext cx="2211185" cy="584775"/>
          </a:xfrm>
          <a:prstGeom prst="rect">
            <a:avLst/>
          </a:prstGeom>
          <a:solidFill>
            <a:schemeClr val="accent2">
              <a:lumMod val="60000"/>
              <a:lumOff val="40000"/>
            </a:schemeClr>
          </a:solidFill>
        </p:spPr>
        <p:txBody>
          <a:bodyPr wrap="square" rtlCol="0">
            <a:spAutoFit/>
          </a:bodyPr>
          <a:lstStyle/>
          <a:p>
            <a:pPr algn="ctr"/>
            <a:r>
              <a:rPr lang="en-US" sz="3200" b="1" dirty="0"/>
              <a:t>Research</a:t>
            </a:r>
            <a:r>
              <a:rPr lang="en-US" sz="2000" dirty="0"/>
              <a:t> </a:t>
            </a:r>
            <a:endParaRPr lang="en-PK" sz="2000" dirty="0"/>
          </a:p>
        </p:txBody>
      </p:sp>
      <p:sp>
        <p:nvSpPr>
          <p:cNvPr id="2" name="Date Placeholder 1">
            <a:extLst>
              <a:ext uri="{FF2B5EF4-FFF2-40B4-BE49-F238E27FC236}">
                <a16:creationId xmlns:a16="http://schemas.microsoft.com/office/drawing/2014/main" id="{FDD14DF5-BF70-BDD8-5561-1B11BFC1CB24}"/>
              </a:ext>
            </a:extLst>
          </p:cNvPr>
          <p:cNvSpPr>
            <a:spLocks noGrp="1"/>
          </p:cNvSpPr>
          <p:nvPr>
            <p:ph type="dt" sz="half" idx="10"/>
          </p:nvPr>
        </p:nvSpPr>
        <p:spPr/>
        <p:txBody>
          <a:bodyPr/>
          <a:lstStyle/>
          <a:p>
            <a:fld id="{1F03D197-E480-4A36-A217-1F5A217F20A3}" type="datetime1">
              <a:rPr lang="LID4096" smtClean="0"/>
              <a:t>02/03/2025</a:t>
            </a:fld>
            <a:endParaRPr lang="en-PK"/>
          </a:p>
        </p:txBody>
      </p:sp>
      <p:sp>
        <p:nvSpPr>
          <p:cNvPr id="7" name="Slide Number Placeholder 6">
            <a:extLst>
              <a:ext uri="{FF2B5EF4-FFF2-40B4-BE49-F238E27FC236}">
                <a16:creationId xmlns:a16="http://schemas.microsoft.com/office/drawing/2014/main" id="{669763E4-F515-1044-34ED-C119D7B6BDF1}"/>
              </a:ext>
            </a:extLst>
          </p:cNvPr>
          <p:cNvSpPr>
            <a:spLocks noGrp="1"/>
          </p:cNvSpPr>
          <p:nvPr>
            <p:ph type="sldNum" sz="quarter" idx="12"/>
          </p:nvPr>
        </p:nvSpPr>
        <p:spPr/>
        <p:txBody>
          <a:bodyPr/>
          <a:lstStyle/>
          <a:p>
            <a:fld id="{216D77A8-6426-4331-8808-C18B35835F10}" type="slidenum">
              <a:rPr lang="en-PK" smtClean="0"/>
              <a:t>21</a:t>
            </a:fld>
            <a:endParaRPr lang="en-PK"/>
          </a:p>
        </p:txBody>
      </p:sp>
    </p:spTree>
    <p:extLst>
      <p:ext uri="{BB962C8B-B14F-4D97-AF65-F5344CB8AC3E}">
        <p14:creationId xmlns:p14="http://schemas.microsoft.com/office/powerpoint/2010/main" val="171838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DCF16-032B-1A6C-7ECB-625A78D69079}"/>
              </a:ext>
            </a:extLst>
          </p:cNvPr>
          <p:cNvSpPr txBox="1"/>
          <p:nvPr/>
        </p:nvSpPr>
        <p:spPr>
          <a:xfrm>
            <a:off x="323316" y="721678"/>
            <a:ext cx="11545368" cy="4154984"/>
          </a:xfrm>
          <a:prstGeom prst="rect">
            <a:avLst/>
          </a:prstGeom>
          <a:noFill/>
        </p:spPr>
        <p:txBody>
          <a:bodyPr wrap="square">
            <a:spAutoFit/>
          </a:bodyPr>
          <a:lstStyle/>
          <a:p>
            <a:pPr marL="342900" indent="-342900">
              <a:buFont typeface="+mj-lt"/>
              <a:buAutoNum type="arabicPeriod"/>
            </a:pPr>
            <a:r>
              <a:rPr lang="en-US" sz="2400" b="1" i="0" u="none" strike="noStrike" baseline="0" dirty="0">
                <a:solidFill>
                  <a:srgbClr val="000000"/>
                </a:solidFill>
                <a:latin typeface="Times New Roman" panose="02020603050405020304" pitchFamily="18" charset="0"/>
              </a:rPr>
              <a:t>Research </a:t>
            </a:r>
            <a:endParaRPr lang="en-US" sz="2400" b="0" i="0" u="none" strike="noStrike" baseline="0" dirty="0">
              <a:solidFill>
                <a:srgbClr val="000000"/>
              </a:solidFill>
              <a:latin typeface="Times New Roman" panose="02020603050405020304" pitchFamily="18" charset="0"/>
            </a:endParaRPr>
          </a:p>
          <a:p>
            <a:pPr marL="342900" indent="-342900">
              <a:buFont typeface="+mj-lt"/>
              <a:buAutoNum type="arabicPeriod"/>
            </a:pPr>
            <a:r>
              <a:rPr lang="en-US" sz="2400" b="0" i="0" u="none" strike="noStrike" baseline="0" dirty="0">
                <a:solidFill>
                  <a:srgbClr val="000000"/>
                </a:solidFill>
                <a:latin typeface="Times New Roman" panose="02020603050405020304" pitchFamily="18" charset="0"/>
              </a:rPr>
              <a:t>Ideally, all research funding should be provided by institutions. However, currently, support by pharmaceutical funding for research is a global reality. </a:t>
            </a:r>
            <a:r>
              <a:rPr lang="en-US" sz="2400" b="0" i="0" u="none" strike="noStrike" baseline="0" dirty="0">
                <a:solidFill>
                  <a:srgbClr val="000000"/>
                </a:solidFill>
                <a:highlight>
                  <a:srgbClr val="FFFF00"/>
                </a:highlight>
                <a:latin typeface="Times New Roman" panose="02020603050405020304" pitchFamily="18" charset="0"/>
              </a:rPr>
              <a:t>Research support from pharmaceutical industry should occur using the following guidelines: </a:t>
            </a:r>
          </a:p>
          <a:p>
            <a:pPr marL="342900" indent="-342900">
              <a:buFont typeface="+mj-lt"/>
              <a:buAutoNum type="arabicPeriod"/>
            </a:pPr>
            <a:r>
              <a:rPr lang="en-US" sz="24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highlight>
                  <a:srgbClr val="FFFF00"/>
                </a:highlight>
                <a:latin typeface="Times New Roman" panose="02020603050405020304" pitchFamily="18" charset="0"/>
              </a:rPr>
              <a:t>There should be no direct payments to the researcher / investigator by the industry for conducting research studies</a:t>
            </a:r>
            <a:r>
              <a:rPr lang="en-US" sz="2400" b="0" i="0" u="none" strike="noStrike" baseline="0" dirty="0">
                <a:solidFill>
                  <a:srgbClr val="000000"/>
                </a:solidFill>
                <a:latin typeface="Times New Roman" panose="02020603050405020304" pitchFamily="18" charset="0"/>
              </a:rPr>
              <a:t>. All such research funding should be made to an appropriate institutional committee established for this function </a:t>
            </a:r>
          </a:p>
          <a:p>
            <a:pPr marL="342900" indent="-342900">
              <a:buFont typeface="+mj-lt"/>
              <a:buAutoNum type="arabicPeriod"/>
            </a:pPr>
            <a:r>
              <a:rPr lang="en-US" sz="24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highlight>
                  <a:srgbClr val="FFFF00"/>
                </a:highlight>
                <a:latin typeface="Times New Roman" panose="02020603050405020304" pitchFamily="18" charset="0"/>
              </a:rPr>
              <a:t>Utilization of research funding should be at the institution's discretion</a:t>
            </a:r>
            <a:r>
              <a:rPr lang="en-US" sz="2400" b="0" i="0" u="none" strike="noStrike" baseline="0" dirty="0">
                <a:solidFill>
                  <a:srgbClr val="000000"/>
                </a:solidFill>
                <a:latin typeface="Times New Roman" panose="02020603050405020304" pitchFamily="18" charset="0"/>
              </a:rPr>
              <a:t>. The funding industry must not influence the research agenda, methodology employed, participant selection, data analysis or publication of findings. </a:t>
            </a:r>
            <a:r>
              <a:rPr lang="en-US" sz="2400" b="0" i="0" u="none" strike="noStrike" baseline="0" dirty="0">
                <a:solidFill>
                  <a:srgbClr val="000000"/>
                </a:solidFill>
                <a:highlight>
                  <a:srgbClr val="FFFF00"/>
                </a:highlight>
                <a:latin typeface="Times New Roman" panose="02020603050405020304" pitchFamily="18" charset="0"/>
              </a:rPr>
              <a:t>All research proposals must be assessed and approved by the Ethical Review Committee (ERC) prior to initiation </a:t>
            </a:r>
          </a:p>
        </p:txBody>
      </p:sp>
      <p:sp>
        <p:nvSpPr>
          <p:cNvPr id="4" name="TextBox 3">
            <a:extLst>
              <a:ext uri="{FF2B5EF4-FFF2-40B4-BE49-F238E27FC236}">
                <a16:creationId xmlns:a16="http://schemas.microsoft.com/office/drawing/2014/main" id="{F380E589-D4DD-4093-DE94-B4F3C54D200B}"/>
              </a:ext>
            </a:extLst>
          </p:cNvPr>
          <p:cNvSpPr txBox="1"/>
          <p:nvPr/>
        </p:nvSpPr>
        <p:spPr>
          <a:xfrm>
            <a:off x="811850" y="205099"/>
            <a:ext cx="2880386" cy="523220"/>
          </a:xfrm>
          <a:prstGeom prst="rect">
            <a:avLst/>
          </a:prstGeom>
          <a:solidFill>
            <a:schemeClr val="accent2"/>
          </a:solidFill>
        </p:spPr>
        <p:txBody>
          <a:bodyPr wrap="square" rtlCol="0">
            <a:spAutoFit/>
          </a:bodyPr>
          <a:lstStyle/>
          <a:p>
            <a:r>
              <a:rPr lang="en-US" sz="2800" b="1" dirty="0"/>
              <a:t>Bioethics </a:t>
            </a:r>
            <a:endParaRPr lang="en-PK" sz="2800" b="1" dirty="0"/>
          </a:p>
        </p:txBody>
      </p:sp>
      <p:sp>
        <p:nvSpPr>
          <p:cNvPr id="2" name="Date Placeholder 1">
            <a:extLst>
              <a:ext uri="{FF2B5EF4-FFF2-40B4-BE49-F238E27FC236}">
                <a16:creationId xmlns:a16="http://schemas.microsoft.com/office/drawing/2014/main" id="{01AC91D2-0072-1234-1851-7B0D24D2B6E2}"/>
              </a:ext>
            </a:extLst>
          </p:cNvPr>
          <p:cNvSpPr>
            <a:spLocks noGrp="1"/>
          </p:cNvSpPr>
          <p:nvPr>
            <p:ph type="dt" sz="half" idx="10"/>
          </p:nvPr>
        </p:nvSpPr>
        <p:spPr/>
        <p:txBody>
          <a:bodyPr/>
          <a:lstStyle/>
          <a:p>
            <a:fld id="{9B64E406-9B19-4C94-A708-E752E42C0BB4}" type="datetime1">
              <a:rPr lang="LID4096" smtClean="0"/>
              <a:t>02/03/2025</a:t>
            </a:fld>
            <a:endParaRPr lang="en-PK" dirty="0"/>
          </a:p>
        </p:txBody>
      </p:sp>
      <p:sp>
        <p:nvSpPr>
          <p:cNvPr id="6" name="Slide Number Placeholder 5">
            <a:extLst>
              <a:ext uri="{FF2B5EF4-FFF2-40B4-BE49-F238E27FC236}">
                <a16:creationId xmlns:a16="http://schemas.microsoft.com/office/drawing/2014/main" id="{C459D44F-6AC8-97F1-392C-3EE4302164FC}"/>
              </a:ext>
            </a:extLst>
          </p:cNvPr>
          <p:cNvSpPr>
            <a:spLocks noGrp="1"/>
          </p:cNvSpPr>
          <p:nvPr>
            <p:ph type="sldNum" sz="quarter" idx="12"/>
          </p:nvPr>
        </p:nvSpPr>
        <p:spPr/>
        <p:txBody>
          <a:bodyPr/>
          <a:lstStyle/>
          <a:p>
            <a:fld id="{216D77A8-6426-4331-8808-C18B35835F10}" type="slidenum">
              <a:rPr lang="en-PK" smtClean="0"/>
              <a:t>22</a:t>
            </a:fld>
            <a:endParaRPr lang="en-PK"/>
          </a:p>
        </p:txBody>
      </p:sp>
    </p:spTree>
    <p:extLst>
      <p:ext uri="{BB962C8B-B14F-4D97-AF65-F5344CB8AC3E}">
        <p14:creationId xmlns:p14="http://schemas.microsoft.com/office/powerpoint/2010/main" val="267324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57170-2380-02E4-8DC1-7BC4CE43865A}"/>
              </a:ext>
            </a:extLst>
          </p:cNvPr>
          <p:cNvSpPr>
            <a:spLocks noGrp="1"/>
          </p:cNvSpPr>
          <p:nvPr>
            <p:ph type="dt" sz="half" idx="10"/>
          </p:nvPr>
        </p:nvSpPr>
        <p:spPr/>
        <p:txBody>
          <a:bodyPr/>
          <a:lstStyle/>
          <a:p>
            <a:fld id="{356241B0-F6E7-4CDF-830B-95AA1BC8F360}" type="datetime1">
              <a:rPr lang="LID4096" smtClean="0"/>
              <a:t>02/03/2025</a:t>
            </a:fld>
            <a:endParaRPr lang="en-PK"/>
          </a:p>
        </p:txBody>
      </p:sp>
      <p:sp>
        <p:nvSpPr>
          <p:cNvPr id="4" name="Slide Number Placeholder 3">
            <a:extLst>
              <a:ext uri="{FF2B5EF4-FFF2-40B4-BE49-F238E27FC236}">
                <a16:creationId xmlns:a16="http://schemas.microsoft.com/office/drawing/2014/main" id="{FC652126-6041-327A-185F-92159C5335CA}"/>
              </a:ext>
            </a:extLst>
          </p:cNvPr>
          <p:cNvSpPr>
            <a:spLocks noGrp="1"/>
          </p:cNvSpPr>
          <p:nvPr>
            <p:ph type="sldNum" sz="quarter" idx="12"/>
          </p:nvPr>
        </p:nvSpPr>
        <p:spPr/>
        <p:txBody>
          <a:bodyPr/>
          <a:lstStyle/>
          <a:p>
            <a:fld id="{3F821738-84D3-4310-8620-D14D72B3745B}" type="slidenum">
              <a:rPr lang="en-PK" smtClean="0"/>
              <a:t>23</a:t>
            </a:fld>
            <a:endParaRPr lang="en-PK"/>
          </a:p>
        </p:txBody>
      </p:sp>
      <p:sp>
        <p:nvSpPr>
          <p:cNvPr id="6" name="TextBox 5">
            <a:extLst>
              <a:ext uri="{FF2B5EF4-FFF2-40B4-BE49-F238E27FC236}">
                <a16:creationId xmlns:a16="http://schemas.microsoft.com/office/drawing/2014/main" id="{6E284379-644D-AC78-CE08-E5924CE5AC4D}"/>
              </a:ext>
            </a:extLst>
          </p:cNvPr>
          <p:cNvSpPr txBox="1"/>
          <p:nvPr/>
        </p:nvSpPr>
        <p:spPr>
          <a:xfrm>
            <a:off x="838200" y="752630"/>
            <a:ext cx="10989179" cy="5416868"/>
          </a:xfrm>
          <a:prstGeom prst="rect">
            <a:avLst/>
          </a:prstGeom>
          <a:noFill/>
        </p:spPr>
        <p:txBody>
          <a:bodyPr wrap="square">
            <a:spAutoFit/>
          </a:bodyPr>
          <a:lstStyle/>
          <a:p>
            <a:r>
              <a:rPr lang="en-US" sz="1600" b="1" i="0" u="none" strike="noStrike" baseline="0" dirty="0">
                <a:solidFill>
                  <a:srgbClr val="00AF50"/>
                </a:solidFill>
                <a:latin typeface="Times New Roman" panose="02020603050405020304" pitchFamily="18" charset="0"/>
              </a:rPr>
              <a:t>Vulnerable Groups and Individuals </a:t>
            </a:r>
            <a:endParaRPr lang="en-US" sz="1600" b="0" i="0" u="none" strike="noStrike" baseline="0" dirty="0">
              <a:solidFill>
                <a:srgbClr val="00AF50"/>
              </a:solidFill>
              <a:latin typeface="Times New Roman" panose="02020603050405020304" pitchFamily="18" charset="0"/>
            </a:endParaRPr>
          </a:p>
          <a:p>
            <a:r>
              <a:rPr lang="en-US" sz="1600" b="0" i="0" u="none" strike="noStrike" baseline="0" dirty="0">
                <a:solidFill>
                  <a:srgbClr val="000000"/>
                </a:solidFill>
                <a:latin typeface="Times New Roman" panose="02020603050405020304" pitchFamily="18" charset="0"/>
              </a:rPr>
              <a:t>19. Some groups and individuals are particularly vulnerable and may have an increased likelihood of being wronged or of incurring additional harm. </a:t>
            </a:r>
          </a:p>
          <a:p>
            <a:r>
              <a:rPr lang="en-US" sz="1600" b="0" i="0" u="none" strike="noStrike" baseline="0" dirty="0">
                <a:solidFill>
                  <a:srgbClr val="000000"/>
                </a:solidFill>
                <a:latin typeface="Times New Roman" panose="02020603050405020304" pitchFamily="18" charset="0"/>
              </a:rPr>
              <a:t>All vulnerable groups and individuals should receive specifically considered protection. </a:t>
            </a:r>
          </a:p>
          <a:p>
            <a:r>
              <a:rPr lang="en-US" sz="1600" b="0" i="0" u="none" strike="noStrike" baseline="0" dirty="0">
                <a:solidFill>
                  <a:srgbClr val="000000"/>
                </a:solidFill>
                <a:latin typeface="Times New Roman" panose="02020603050405020304" pitchFamily="18" charset="0"/>
              </a:rPr>
              <a:t>20. Medical research with a vulnerable group is only justified if the research is responsive to the health needs or priorities of this group and the research cannot be carried out in a non-vulnerable group. In addition, this group should stand to benefit from the knowledge, practices or interventions that result from the research. </a:t>
            </a:r>
          </a:p>
          <a:p>
            <a:r>
              <a:rPr lang="en-US" b="1" i="0" u="none" strike="noStrike" baseline="0" dirty="0">
                <a:solidFill>
                  <a:srgbClr val="00AF50"/>
                </a:solidFill>
                <a:highlight>
                  <a:srgbClr val="FFFF00"/>
                </a:highlight>
                <a:latin typeface="Times New Roman" panose="02020603050405020304" pitchFamily="18" charset="0"/>
              </a:rPr>
              <a:t>Scientific Requirements and Research Protocols </a:t>
            </a:r>
            <a:endParaRPr lang="en-US" b="0" i="0" u="none" strike="noStrike" baseline="0" dirty="0">
              <a:solidFill>
                <a:srgbClr val="00AF50"/>
              </a:solidFill>
              <a:highlight>
                <a:srgbClr val="FFFF00"/>
              </a:highlight>
              <a:latin typeface="Times New Roman" panose="02020603050405020304" pitchFamily="18" charset="0"/>
            </a:endParaRPr>
          </a:p>
          <a:p>
            <a:r>
              <a:rPr lang="en-US" b="0" i="0" u="none" strike="noStrike" baseline="0" dirty="0">
                <a:solidFill>
                  <a:srgbClr val="000000"/>
                </a:solidFill>
                <a:highlight>
                  <a:srgbClr val="FFFF00"/>
                </a:highlight>
                <a:latin typeface="Times New Roman" panose="02020603050405020304" pitchFamily="18" charset="0"/>
              </a:rPr>
              <a:t>21. Medical research involving human subjects must conform to generally accepted scientific principles, be based on a thorough knowledge of the scientific literature, other relevant sources of information, and adequate laboratory and, as appropriate, animal experimentation. The welfare of animals used for research must be respected. </a:t>
            </a:r>
          </a:p>
          <a:p>
            <a:r>
              <a:rPr lang="en-US" b="0" i="0" u="none" strike="noStrike" baseline="0" dirty="0">
                <a:solidFill>
                  <a:srgbClr val="000000"/>
                </a:solidFill>
                <a:highlight>
                  <a:srgbClr val="FFFF00"/>
                </a:highlight>
                <a:latin typeface="Times New Roman" panose="02020603050405020304" pitchFamily="18" charset="0"/>
              </a:rPr>
              <a:t>22. The design and performance of each research study involving human subjects must be clearly described and justified in a research protocol. </a:t>
            </a:r>
          </a:p>
          <a:p>
            <a:r>
              <a:rPr lang="en-US" b="0" i="0" u="none" strike="noStrike" baseline="0" dirty="0">
                <a:solidFill>
                  <a:srgbClr val="000000"/>
                </a:solidFill>
                <a:highlight>
                  <a:srgbClr val="FFFF00"/>
                </a:highlight>
                <a:latin typeface="Times New Roman" panose="02020603050405020304" pitchFamily="18" charset="0"/>
              </a:rPr>
              <a:t>The protocol should contain a statement of the ethical considerations involved and should indicate how the principles in this Declaration have been addressed. The protocol should include information regarding funding, sponsors, institutional a</a:t>
            </a:r>
            <a:r>
              <a:rPr lang="en-US" b="0" i="0" u="none" strike="noStrike" baseline="0" dirty="0">
                <a:solidFill>
                  <a:srgbClr val="000000"/>
                </a:solidFill>
                <a:highlight>
                  <a:srgbClr val="FFFF00"/>
                </a:highlight>
                <a:latin typeface="Cambria Math" panose="02040503050406030204" pitchFamily="18" charset="0"/>
              </a:rPr>
              <a:t>ffi</a:t>
            </a:r>
            <a:r>
              <a:rPr lang="en-US" b="0" i="0" u="none" strike="noStrike" baseline="0" dirty="0">
                <a:solidFill>
                  <a:srgbClr val="000000"/>
                </a:solidFill>
                <a:highlight>
                  <a:srgbClr val="FFFF00"/>
                </a:highlight>
                <a:latin typeface="Times New Roman" panose="02020603050405020304" pitchFamily="18" charset="0"/>
              </a:rPr>
              <a:t>liations, potential conflicts of interest, and incentives for subjects and information regarding provisions for treating and/or compensating subjects who are harmed as a consequence of participation in the research study. </a:t>
            </a:r>
          </a:p>
          <a:p>
            <a:r>
              <a:rPr lang="en-US" b="0" i="0" u="none" strike="noStrike" baseline="0" dirty="0">
                <a:solidFill>
                  <a:srgbClr val="000000"/>
                </a:solidFill>
                <a:highlight>
                  <a:srgbClr val="FFFF00"/>
                </a:highlight>
                <a:latin typeface="Times New Roman" panose="02020603050405020304" pitchFamily="18" charset="0"/>
              </a:rPr>
              <a:t>In clinical trials, the protocol must also describe appropriate arrangements for post-trial </a:t>
            </a:r>
            <a:r>
              <a:rPr lang="en-US" sz="2000" b="0" i="0" u="none" strike="noStrike" baseline="0" dirty="0">
                <a:solidFill>
                  <a:srgbClr val="000000"/>
                </a:solidFill>
                <a:highlight>
                  <a:srgbClr val="FFFF00"/>
                </a:highlight>
                <a:latin typeface="Times New Roman" panose="02020603050405020304" pitchFamily="18" charset="0"/>
              </a:rPr>
              <a:t>provision</a:t>
            </a:r>
            <a:r>
              <a:rPr lang="en-US" b="0" i="0" u="none" strike="noStrike" baseline="0" dirty="0">
                <a:solidFill>
                  <a:srgbClr val="000000"/>
                </a:solidFill>
                <a:latin typeface="Times New Roman" panose="02020603050405020304" pitchFamily="18" charset="0"/>
              </a:rPr>
              <a:t>s</a:t>
            </a:r>
            <a:r>
              <a:rPr lang="en-US" sz="1600" b="0" i="0" u="none" strike="noStrike" baseline="0" dirty="0">
                <a:solidFill>
                  <a:srgbClr val="000000"/>
                </a:solidFill>
                <a:latin typeface="Times New Roman" panose="02020603050405020304" pitchFamily="18" charset="0"/>
              </a:rPr>
              <a:t>. </a:t>
            </a:r>
          </a:p>
          <a:p>
            <a:r>
              <a:rPr lang="en-US" sz="1600" b="1" i="0" u="none" strike="noStrike" baseline="0" dirty="0">
                <a:solidFill>
                  <a:srgbClr val="00AF50"/>
                </a:solidFill>
                <a:latin typeface="Times New Roman" panose="02020603050405020304" pitchFamily="18" charset="0"/>
              </a:rPr>
              <a:t>Research Ethics Committee </a:t>
            </a:r>
            <a:endParaRPr lang="en-PK" sz="1600" dirty="0"/>
          </a:p>
        </p:txBody>
      </p:sp>
      <p:sp>
        <p:nvSpPr>
          <p:cNvPr id="5" name="TextBox 4">
            <a:extLst>
              <a:ext uri="{FF2B5EF4-FFF2-40B4-BE49-F238E27FC236}">
                <a16:creationId xmlns:a16="http://schemas.microsoft.com/office/drawing/2014/main" id="{2E550B08-3867-5329-D25E-17FE258C5F4A}"/>
              </a:ext>
            </a:extLst>
          </p:cNvPr>
          <p:cNvSpPr txBox="1"/>
          <p:nvPr/>
        </p:nvSpPr>
        <p:spPr>
          <a:xfrm>
            <a:off x="811850" y="205099"/>
            <a:ext cx="1837346" cy="369332"/>
          </a:xfrm>
          <a:prstGeom prst="rect">
            <a:avLst/>
          </a:prstGeom>
          <a:solidFill>
            <a:schemeClr val="accent2"/>
          </a:solidFill>
        </p:spPr>
        <p:txBody>
          <a:bodyPr wrap="square" rtlCol="0">
            <a:spAutoFit/>
          </a:bodyPr>
          <a:lstStyle/>
          <a:p>
            <a:r>
              <a:rPr lang="en-US" dirty="0"/>
              <a:t>Bioethics page</a:t>
            </a:r>
            <a:endParaRPr lang="en-PK" dirty="0"/>
          </a:p>
        </p:txBody>
      </p:sp>
    </p:spTree>
    <p:extLst>
      <p:ext uri="{BB962C8B-B14F-4D97-AF65-F5344CB8AC3E}">
        <p14:creationId xmlns:p14="http://schemas.microsoft.com/office/powerpoint/2010/main" val="742154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59E10-AE51-0D3C-DDDD-B1D983E4829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MCQs </a:t>
            </a:r>
          </a:p>
        </p:txBody>
      </p:sp>
      <p:sp>
        <p:nvSpPr>
          <p:cNvPr id="3" name="Content Placeholder 2">
            <a:extLst>
              <a:ext uri="{FF2B5EF4-FFF2-40B4-BE49-F238E27FC236}">
                <a16:creationId xmlns:a16="http://schemas.microsoft.com/office/drawing/2014/main" id="{600B9DDD-D75D-B727-72AD-E8B918C3DD76}"/>
              </a:ext>
            </a:extLst>
          </p:cNvPr>
          <p:cNvSpPr>
            <a:spLocks noGrp="1"/>
          </p:cNvSpPr>
          <p:nvPr>
            <p:ph idx="1"/>
          </p:nvPr>
        </p:nvSpPr>
        <p:spPr>
          <a:xfrm>
            <a:off x="4803331" y="586855"/>
            <a:ext cx="6555347" cy="5546047"/>
          </a:xfrm>
        </p:spPr>
        <p:txBody>
          <a:bodyPr anchor="ctr">
            <a:normAutofit/>
          </a:bodyPr>
          <a:lstStyle/>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researcher was studying maternal mortality in Rawalpindi District. He observed more deaths in women who were brought to hospital and without taking other factors into account concluded that hospital managed cases have more mortality as compared to home deliveries. This is an example of</a:t>
            </a:r>
          </a:p>
          <a:p>
            <a:pPr marL="571500" marR="0" indent="-342900">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Indirect association</a:t>
            </a:r>
          </a:p>
          <a:p>
            <a:pPr marL="571500" marR="0" indent="-342900">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Relative risk</a:t>
            </a:r>
          </a:p>
          <a:p>
            <a:pPr marL="571500" marR="0" indent="-342900">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Spurious association</a:t>
            </a:r>
          </a:p>
          <a:p>
            <a:pPr marL="571500" marR="0" indent="-342900">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Attributable risk</a:t>
            </a:r>
          </a:p>
          <a:p>
            <a:pPr marL="571500" marR="0" indent="-342900">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Causal association</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1A7204E-7E48-3107-DF94-41932184BA7E}"/>
              </a:ext>
            </a:extLst>
          </p:cNvPr>
          <p:cNvSpPr>
            <a:spLocks noGrp="1"/>
          </p:cNvSpPr>
          <p:nvPr>
            <p:ph type="dt" sz="half" idx="10"/>
          </p:nvPr>
        </p:nvSpPr>
        <p:spPr/>
        <p:txBody>
          <a:bodyPr/>
          <a:lstStyle/>
          <a:p>
            <a:fld id="{03CC6EB3-4DEC-478D-83B5-B9D74447AD4D}" type="datetime1">
              <a:rPr lang="LID4096" smtClean="0"/>
              <a:t>02/03/2025</a:t>
            </a:fld>
            <a:endParaRPr lang="en-PK"/>
          </a:p>
        </p:txBody>
      </p:sp>
      <p:sp>
        <p:nvSpPr>
          <p:cNvPr id="6" name="Slide Number Placeholder 5">
            <a:extLst>
              <a:ext uri="{FF2B5EF4-FFF2-40B4-BE49-F238E27FC236}">
                <a16:creationId xmlns:a16="http://schemas.microsoft.com/office/drawing/2014/main" id="{EDAC256C-FA52-305E-DF23-5BF9FCCD32F6}"/>
              </a:ext>
            </a:extLst>
          </p:cNvPr>
          <p:cNvSpPr>
            <a:spLocks noGrp="1"/>
          </p:cNvSpPr>
          <p:nvPr>
            <p:ph type="sldNum" sz="quarter" idx="12"/>
          </p:nvPr>
        </p:nvSpPr>
        <p:spPr/>
        <p:txBody>
          <a:bodyPr/>
          <a:lstStyle/>
          <a:p>
            <a:fld id="{216D77A8-6426-4331-8808-C18B35835F10}" type="slidenum">
              <a:rPr lang="en-PK" smtClean="0"/>
              <a:t>24</a:t>
            </a:fld>
            <a:endParaRPr lang="en-PK"/>
          </a:p>
        </p:txBody>
      </p:sp>
    </p:spTree>
    <p:extLst>
      <p:ext uri="{BB962C8B-B14F-4D97-AF65-F5344CB8AC3E}">
        <p14:creationId xmlns:p14="http://schemas.microsoft.com/office/powerpoint/2010/main" val="153829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59E10-AE51-0D3C-DDDD-B1D983E4829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MCQs</a:t>
            </a:r>
            <a:br>
              <a:rPr lang="en-US" sz="4000" dirty="0">
                <a:solidFill>
                  <a:srgbClr val="FFFFFF"/>
                </a:solidFill>
              </a:rPr>
            </a:br>
            <a:r>
              <a:rPr lang="en-US" sz="2000" dirty="0">
                <a:solidFill>
                  <a:srgbClr val="FFFFFF"/>
                </a:solidFill>
              </a:rPr>
              <a:t>with key </a:t>
            </a:r>
            <a:endParaRPr lang="en-US" sz="4000" dirty="0">
              <a:solidFill>
                <a:srgbClr val="FFFFFF"/>
              </a:solidFill>
            </a:endParaRPr>
          </a:p>
        </p:txBody>
      </p:sp>
      <p:sp>
        <p:nvSpPr>
          <p:cNvPr id="3" name="Content Placeholder 2">
            <a:extLst>
              <a:ext uri="{FF2B5EF4-FFF2-40B4-BE49-F238E27FC236}">
                <a16:creationId xmlns:a16="http://schemas.microsoft.com/office/drawing/2014/main" id="{600B9DDD-D75D-B727-72AD-E8B918C3DD76}"/>
              </a:ext>
            </a:extLst>
          </p:cNvPr>
          <p:cNvSpPr>
            <a:spLocks noGrp="1"/>
          </p:cNvSpPr>
          <p:nvPr>
            <p:ph idx="1"/>
          </p:nvPr>
        </p:nvSpPr>
        <p:spPr>
          <a:xfrm>
            <a:off x="4810259" y="649480"/>
            <a:ext cx="6555347" cy="5546047"/>
          </a:xfrm>
        </p:spPr>
        <p:txBody>
          <a:bodyPr anchor="ctr">
            <a:normAutofit/>
          </a:bodyPr>
          <a:lstStyle/>
          <a:p>
            <a:pPr marL="0" indent="0">
              <a:buNone/>
            </a:pPr>
            <a:r>
              <a:rPr lang="en-US" sz="2000">
                <a:effectLst/>
                <a:latin typeface="Times New Roman" panose="02020603050405020304" pitchFamily="18" charset="0"/>
                <a:ea typeface="Calibri" panose="020F0502020204030204" pitchFamily="34" charset="0"/>
                <a:cs typeface="Times New Roman" panose="02020603050405020304" pitchFamily="18" charset="0"/>
              </a:rPr>
              <a:t>A researcher was studying maternal mortality in Rawalpindi District. He observed more deaths in women who were brought to hospital and without taking other factors into account concluded that hospital managed cases have more mortality as compared to home deliveries. This is an example of</a:t>
            </a:r>
          </a:p>
          <a:p>
            <a:pPr marL="571500" marR="0" indent="-342900">
              <a:spcBef>
                <a:spcPts val="0"/>
              </a:spcBef>
              <a:spcAft>
                <a:spcPts val="0"/>
              </a:spcAft>
              <a:buFont typeface="+mj-lt"/>
              <a:buAutoNum type="alphaLcPeriod"/>
            </a:pPr>
            <a:r>
              <a:rPr lang="en-US" sz="2000">
                <a:effectLst/>
                <a:latin typeface="Times New Roman" panose="02020603050405020304" pitchFamily="18" charset="0"/>
                <a:ea typeface="Calibri" panose="020F0502020204030204" pitchFamily="34" charset="0"/>
                <a:cs typeface="Times New Roman" panose="02020603050405020304" pitchFamily="18" charset="0"/>
              </a:rPr>
              <a:t>Indirect association</a:t>
            </a:r>
          </a:p>
          <a:p>
            <a:pPr marL="571500" marR="0" indent="-342900">
              <a:spcBef>
                <a:spcPts val="0"/>
              </a:spcBef>
              <a:spcAft>
                <a:spcPts val="0"/>
              </a:spcAft>
              <a:buFont typeface="+mj-lt"/>
              <a:buAutoNum type="alphaLcPeriod"/>
            </a:pPr>
            <a:r>
              <a:rPr lang="en-US" sz="2000">
                <a:effectLst/>
                <a:latin typeface="Times New Roman" panose="02020603050405020304" pitchFamily="18" charset="0"/>
                <a:ea typeface="Calibri" panose="020F0502020204030204" pitchFamily="34" charset="0"/>
                <a:cs typeface="Times New Roman" panose="02020603050405020304" pitchFamily="18" charset="0"/>
              </a:rPr>
              <a:t>Relative risk</a:t>
            </a:r>
          </a:p>
          <a:p>
            <a:pPr marL="571500" marR="0" indent="-342900">
              <a:spcBef>
                <a:spcPts val="0"/>
              </a:spcBef>
              <a:spcAft>
                <a:spcPts val="0"/>
              </a:spcAft>
              <a:buFont typeface="+mj-lt"/>
              <a:buAutoNum type="alphaLcPeriod"/>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Spurious association</a:t>
            </a:r>
          </a:p>
          <a:p>
            <a:pPr marL="571500" marR="0" indent="-342900">
              <a:spcBef>
                <a:spcPts val="0"/>
              </a:spcBef>
              <a:spcAft>
                <a:spcPts val="0"/>
              </a:spcAft>
              <a:buFont typeface="+mj-lt"/>
              <a:buAutoNum type="alphaLcPeriod"/>
            </a:pPr>
            <a:r>
              <a:rPr lang="en-US" sz="2000">
                <a:effectLst/>
                <a:latin typeface="Times New Roman" panose="02020603050405020304" pitchFamily="18" charset="0"/>
                <a:ea typeface="Calibri" panose="020F0502020204030204" pitchFamily="34" charset="0"/>
                <a:cs typeface="Times New Roman" panose="02020603050405020304" pitchFamily="18" charset="0"/>
              </a:rPr>
              <a:t>Attributable risk</a:t>
            </a:r>
          </a:p>
          <a:p>
            <a:pPr marL="571500" marR="0" indent="-342900">
              <a:spcBef>
                <a:spcPts val="0"/>
              </a:spcBef>
              <a:spcAft>
                <a:spcPts val="0"/>
              </a:spcAft>
              <a:buFont typeface="+mj-lt"/>
              <a:buAutoNum type="alphaLcPeriod"/>
            </a:pPr>
            <a:r>
              <a:rPr lang="en-US" sz="2000">
                <a:effectLst/>
                <a:latin typeface="Times New Roman" panose="02020603050405020304" pitchFamily="18" charset="0"/>
                <a:ea typeface="Calibri" panose="020F0502020204030204" pitchFamily="34" charset="0"/>
                <a:cs typeface="Times New Roman" panose="02020603050405020304" pitchFamily="18" charset="0"/>
              </a:rPr>
              <a:t>Causal association</a:t>
            </a:r>
          </a:p>
          <a:p>
            <a:pPr marL="0" indent="0">
              <a:buNone/>
            </a:pPr>
            <a:endParaRPr lang="en-US" sz="200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DF5FB83-6351-FA34-41CE-E6024FE474C5}"/>
              </a:ext>
            </a:extLst>
          </p:cNvPr>
          <p:cNvSpPr>
            <a:spLocks noGrp="1"/>
          </p:cNvSpPr>
          <p:nvPr>
            <p:ph type="dt" sz="half" idx="10"/>
          </p:nvPr>
        </p:nvSpPr>
        <p:spPr/>
        <p:txBody>
          <a:bodyPr/>
          <a:lstStyle/>
          <a:p>
            <a:fld id="{09947AB0-83E5-4019-A1DD-F368D65C2D2B}" type="datetime1">
              <a:rPr lang="LID4096" smtClean="0"/>
              <a:t>02/03/2025</a:t>
            </a:fld>
            <a:endParaRPr lang="en-PK"/>
          </a:p>
        </p:txBody>
      </p:sp>
      <p:sp>
        <p:nvSpPr>
          <p:cNvPr id="6" name="Slide Number Placeholder 5">
            <a:extLst>
              <a:ext uri="{FF2B5EF4-FFF2-40B4-BE49-F238E27FC236}">
                <a16:creationId xmlns:a16="http://schemas.microsoft.com/office/drawing/2014/main" id="{F6A38F8F-864F-1397-36DA-C6F456797490}"/>
              </a:ext>
            </a:extLst>
          </p:cNvPr>
          <p:cNvSpPr>
            <a:spLocks noGrp="1"/>
          </p:cNvSpPr>
          <p:nvPr>
            <p:ph type="sldNum" sz="quarter" idx="12"/>
          </p:nvPr>
        </p:nvSpPr>
        <p:spPr/>
        <p:txBody>
          <a:bodyPr/>
          <a:lstStyle/>
          <a:p>
            <a:fld id="{216D77A8-6426-4331-8808-C18B35835F10}" type="slidenum">
              <a:rPr lang="en-PK" smtClean="0"/>
              <a:t>25</a:t>
            </a:fld>
            <a:endParaRPr lang="en-PK"/>
          </a:p>
        </p:txBody>
      </p:sp>
    </p:spTree>
    <p:extLst>
      <p:ext uri="{BB962C8B-B14F-4D97-AF65-F5344CB8AC3E}">
        <p14:creationId xmlns:p14="http://schemas.microsoft.com/office/powerpoint/2010/main" val="252828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C857-32FA-5308-ECAA-F37D776396C7}"/>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Reading sources: </a:t>
            </a:r>
            <a:endParaRPr lang="en-PK" sz="2600">
              <a:solidFill>
                <a:srgbClr val="FFFFFF"/>
              </a:solidFill>
            </a:endParaRPr>
          </a:p>
        </p:txBody>
      </p:sp>
      <p:graphicFrame>
        <p:nvGraphicFramePr>
          <p:cNvPr id="5" name="Content Placeholder 2">
            <a:extLst>
              <a:ext uri="{FF2B5EF4-FFF2-40B4-BE49-F238E27FC236}">
                <a16:creationId xmlns:a16="http://schemas.microsoft.com/office/drawing/2014/main" id="{005EC263-8F62-9677-D45B-7078D5BEE0FF}"/>
              </a:ext>
            </a:extLst>
          </p:cNvPr>
          <p:cNvGraphicFramePr>
            <a:graphicFrameLocks noGrp="1"/>
          </p:cNvGraphicFramePr>
          <p:nvPr>
            <p:ph idx="1"/>
            <p:extLst>
              <p:ext uri="{D42A27DB-BD31-4B8C-83A1-F6EECF244321}">
                <p14:modId xmlns:p14="http://schemas.microsoft.com/office/powerpoint/2010/main" val="3393045992"/>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9ED45424-10B7-859B-F205-E09A1E40AB01}"/>
              </a:ext>
            </a:extLst>
          </p:cNvPr>
          <p:cNvSpPr>
            <a:spLocks noGrp="1"/>
          </p:cNvSpPr>
          <p:nvPr>
            <p:ph type="dt" sz="half" idx="10"/>
          </p:nvPr>
        </p:nvSpPr>
        <p:spPr/>
        <p:txBody>
          <a:bodyPr/>
          <a:lstStyle/>
          <a:p>
            <a:fld id="{038C55B9-E4EC-458C-9A89-7C0C9BE4A19C}" type="datetime1">
              <a:rPr lang="LID4096" smtClean="0"/>
              <a:t>02/03/2025</a:t>
            </a:fld>
            <a:endParaRPr lang="en-PK"/>
          </a:p>
        </p:txBody>
      </p:sp>
      <p:sp>
        <p:nvSpPr>
          <p:cNvPr id="6" name="Slide Number Placeholder 5">
            <a:extLst>
              <a:ext uri="{FF2B5EF4-FFF2-40B4-BE49-F238E27FC236}">
                <a16:creationId xmlns:a16="http://schemas.microsoft.com/office/drawing/2014/main" id="{6B686C7E-7E2A-DA7A-A373-FCC876678866}"/>
              </a:ext>
            </a:extLst>
          </p:cNvPr>
          <p:cNvSpPr>
            <a:spLocks noGrp="1"/>
          </p:cNvSpPr>
          <p:nvPr>
            <p:ph type="sldNum" sz="quarter" idx="12"/>
          </p:nvPr>
        </p:nvSpPr>
        <p:spPr/>
        <p:txBody>
          <a:bodyPr/>
          <a:lstStyle/>
          <a:p>
            <a:fld id="{216D77A8-6426-4331-8808-C18B35835F10}" type="slidenum">
              <a:rPr lang="en-PK" smtClean="0"/>
              <a:t>26</a:t>
            </a:fld>
            <a:endParaRPr lang="en-PK"/>
          </a:p>
        </p:txBody>
      </p:sp>
    </p:spTree>
    <p:extLst>
      <p:ext uri="{BB962C8B-B14F-4D97-AF65-F5344CB8AC3E}">
        <p14:creationId xmlns:p14="http://schemas.microsoft.com/office/powerpoint/2010/main" val="379259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4604800" cy="4604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9CCF9A0-EE71-E683-ACA2-EF40991397EE}"/>
              </a:ext>
            </a:extLst>
          </p:cNvPr>
          <p:cNvSpPr>
            <a:spLocks noGrp="1"/>
          </p:cNvSpPr>
          <p:nvPr>
            <p:ph type="dt" sz="half" idx="10"/>
          </p:nvPr>
        </p:nvSpPr>
        <p:spPr/>
        <p:txBody>
          <a:bodyPr/>
          <a:lstStyle/>
          <a:p>
            <a:fld id="{CDE331AB-7CA1-44C8-A92F-0B52304612E0}" type="datetime1">
              <a:rPr lang="LID4096" smtClean="0"/>
              <a:t>02/03/2025</a:t>
            </a:fld>
            <a:endParaRPr lang="en-PK"/>
          </a:p>
        </p:txBody>
      </p:sp>
      <p:sp>
        <p:nvSpPr>
          <p:cNvPr id="4" name="Slide Number Placeholder 3">
            <a:extLst>
              <a:ext uri="{FF2B5EF4-FFF2-40B4-BE49-F238E27FC236}">
                <a16:creationId xmlns:a16="http://schemas.microsoft.com/office/drawing/2014/main" id="{56FC1868-4562-AEBD-F6B0-49FDF8142B49}"/>
              </a:ext>
            </a:extLst>
          </p:cNvPr>
          <p:cNvSpPr>
            <a:spLocks noGrp="1"/>
          </p:cNvSpPr>
          <p:nvPr>
            <p:ph type="sldNum" sz="quarter" idx="12"/>
          </p:nvPr>
        </p:nvSpPr>
        <p:spPr/>
        <p:txBody>
          <a:bodyPr/>
          <a:lstStyle/>
          <a:p>
            <a:fld id="{216D77A8-6426-4331-8808-C18B35835F10}" type="slidenum">
              <a:rPr lang="en-PK" smtClean="0"/>
              <a:t>3</a:t>
            </a:fld>
            <a:endParaRPr lang="en-PK"/>
          </a:p>
        </p:txBody>
      </p:sp>
    </p:spTree>
    <p:extLst>
      <p:ext uri="{BB962C8B-B14F-4D97-AF65-F5344CB8AC3E}">
        <p14:creationId xmlns:p14="http://schemas.microsoft.com/office/powerpoint/2010/main" val="339544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8638270" y="0"/>
          <a:ext cx="3370043" cy="487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385015" y="1775726"/>
            <a:ext cx="4104394" cy="4253435"/>
          </a:xfrm>
          <a:prstGeom prst="rect">
            <a:avLst/>
          </a:prstGeom>
          <a:solidFill>
            <a:schemeClr val="bg2">
              <a:lumMod val="90000"/>
            </a:schemeClr>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lnSpc>
                <a:spcPct val="107000"/>
              </a:lnSpc>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Vision</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Highly recognized and accredited center of excellence in Medical Education, using evidence-based training techniques for development of highly competent health professionals, who are lifelong experiential learner and are socially accountable.</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pPr>
            <a:endParaRPr kumimoji="0" lang="en-PK" altLang="en-P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9478" y="348313"/>
            <a:ext cx="1243965" cy="1293495"/>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2703443" y="730306"/>
            <a:ext cx="5847522" cy="52950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Vision &amp; Mission of RMU </a:t>
            </a:r>
            <a:endParaRPr lang="en-PK" sz="2800" b="1" dirty="0"/>
          </a:p>
        </p:txBody>
      </p:sp>
      <p:sp>
        <p:nvSpPr>
          <p:cNvPr id="6" name="Text Box 2">
            <a:extLst>
              <a:ext uri="{FF2B5EF4-FFF2-40B4-BE49-F238E27FC236}">
                <a16:creationId xmlns:a16="http://schemas.microsoft.com/office/drawing/2014/main" id="{910744B2-EDCC-0236-779F-4A80DAE86A42}"/>
              </a:ext>
            </a:extLst>
          </p:cNvPr>
          <p:cNvSpPr txBox="1">
            <a:spLocks noChangeArrowheads="1"/>
          </p:cNvSpPr>
          <p:nvPr/>
        </p:nvSpPr>
        <p:spPr bwMode="auto">
          <a:xfrm>
            <a:off x="4576713" y="2842507"/>
            <a:ext cx="3976165" cy="3652703"/>
          </a:xfrm>
          <a:prstGeom prst="rect">
            <a:avLst/>
          </a:prstGeom>
          <a:solidFill>
            <a:schemeClr val="bg2">
              <a:lumMod val="90000"/>
            </a:schemeClr>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Mission Statement</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impart evidence-based research-oriented health professional education in order to provide best possible patient care and inculcate the values of mutual respect, ethical practice of healthcare and social accountability. </a:t>
            </a:r>
            <a:endParaRPr lang="en-PK"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defTabSz="914400" rtl="0" eaLnBrk="0" fontAlgn="base" latinLnBrk="0" hangingPunct="0">
              <a:spcBef>
                <a:spcPct val="0"/>
              </a:spcBef>
              <a:spcAft>
                <a:spcPct val="0"/>
              </a:spcAft>
              <a:buClrTx/>
              <a:buSzTx/>
              <a:tabLst/>
            </a:pPr>
            <a:endParaRPr kumimoji="0" lang="en-PK" altLang="en-P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37E7029D-B53C-53F2-9054-74BCB620FC6C}"/>
              </a:ext>
            </a:extLst>
          </p:cNvPr>
          <p:cNvSpPr>
            <a:spLocks noGrp="1"/>
          </p:cNvSpPr>
          <p:nvPr>
            <p:ph type="dt" sz="half" idx="10"/>
          </p:nvPr>
        </p:nvSpPr>
        <p:spPr/>
        <p:txBody>
          <a:bodyPr/>
          <a:lstStyle/>
          <a:p>
            <a:fld id="{47757F00-B34C-4407-94B7-58FAC912BDC1}" type="datetime1">
              <a:rPr lang="LID4096" smtClean="0"/>
              <a:t>02/03/2025</a:t>
            </a:fld>
            <a:endParaRPr lang="en-PK"/>
          </a:p>
        </p:txBody>
      </p:sp>
      <p:sp>
        <p:nvSpPr>
          <p:cNvPr id="9" name="Slide Number Placeholder 8">
            <a:extLst>
              <a:ext uri="{FF2B5EF4-FFF2-40B4-BE49-F238E27FC236}">
                <a16:creationId xmlns:a16="http://schemas.microsoft.com/office/drawing/2014/main" id="{E8C7786D-6288-D971-B200-8C25E83E14A0}"/>
              </a:ext>
            </a:extLst>
          </p:cNvPr>
          <p:cNvSpPr>
            <a:spLocks noGrp="1"/>
          </p:cNvSpPr>
          <p:nvPr>
            <p:ph type="sldNum" sz="quarter" idx="12"/>
          </p:nvPr>
        </p:nvSpPr>
        <p:spPr/>
        <p:txBody>
          <a:bodyPr/>
          <a:lstStyle/>
          <a:p>
            <a:fld id="{216D77A8-6426-4331-8808-C18B35835F10}" type="slidenum">
              <a:rPr lang="en-PK" smtClean="0"/>
              <a:t>4</a:t>
            </a:fld>
            <a:endParaRPr lang="en-PK"/>
          </a:p>
        </p:txBody>
      </p:sp>
    </p:spTree>
    <p:extLst>
      <p:ext uri="{BB962C8B-B14F-4D97-AF65-F5344CB8AC3E}">
        <p14:creationId xmlns:p14="http://schemas.microsoft.com/office/powerpoint/2010/main" val="22990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CF1FF-D2D7-1546-E402-225239013911}"/>
              </a:ext>
            </a:extLst>
          </p:cNvPr>
          <p:cNvSpPr>
            <a:spLocks noGrp="1"/>
          </p:cNvSpPr>
          <p:nvPr>
            <p:ph type="title"/>
          </p:nvPr>
        </p:nvSpPr>
        <p:spPr>
          <a:xfrm>
            <a:off x="838200" y="1"/>
            <a:ext cx="10515600" cy="1033314"/>
          </a:xfrm>
        </p:spPr>
        <p:txBody>
          <a:bodyPr>
            <a:normAutofit/>
          </a:bodyPr>
          <a:lstStyle/>
          <a:p>
            <a:pPr algn="ctr"/>
            <a:r>
              <a:rPr lang="en-US" b="1" dirty="0"/>
              <a:t>Prof Umar model</a:t>
            </a:r>
          </a:p>
        </p:txBody>
      </p:sp>
      <p:sp>
        <p:nvSpPr>
          <p:cNvPr id="5" name="Content Placeholder 4">
            <a:extLst>
              <a:ext uri="{FF2B5EF4-FFF2-40B4-BE49-F238E27FC236}">
                <a16:creationId xmlns:a16="http://schemas.microsoft.com/office/drawing/2014/main" id="{727409CE-3BBE-1B64-15DD-A528EE741889}"/>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74D58C9C-AB71-7A95-C96C-EE59F6D9E938}"/>
              </a:ext>
            </a:extLst>
          </p:cNvPr>
          <p:cNvSpPr>
            <a:spLocks noGrp="1"/>
          </p:cNvSpPr>
          <p:nvPr>
            <p:ph type="sldNum" sz="quarter" idx="12"/>
          </p:nvPr>
        </p:nvSpPr>
        <p:spPr/>
        <p:txBody>
          <a:bodyPr/>
          <a:lstStyle/>
          <a:p>
            <a:fld id="{2D5C020B-3824-4DA7-B187-CD40A9B409A2}" type="slidenum">
              <a:rPr lang="en-US" smtClean="0">
                <a:solidFill>
                  <a:srgbClr val="B13F9A"/>
                </a:solidFill>
              </a:rPr>
              <a:pPr/>
              <a:t>5</a:t>
            </a:fld>
            <a:endParaRPr lang="en-US">
              <a:solidFill>
                <a:srgbClr val="B13F9A"/>
              </a:solidFill>
            </a:endParaRPr>
          </a:p>
        </p:txBody>
      </p:sp>
      <p:pic>
        <p:nvPicPr>
          <p:cNvPr id="3" name="Picture 2">
            <a:extLst>
              <a:ext uri="{FF2B5EF4-FFF2-40B4-BE49-F238E27FC236}">
                <a16:creationId xmlns:a16="http://schemas.microsoft.com/office/drawing/2014/main" id="{35004B9C-4586-2F87-73D7-4601127E5A81}"/>
              </a:ext>
            </a:extLst>
          </p:cNvPr>
          <p:cNvPicPr>
            <a:picLocks noChangeAspect="1"/>
          </p:cNvPicPr>
          <p:nvPr/>
        </p:nvPicPr>
        <p:blipFill>
          <a:blip r:embed="rId2"/>
          <a:stretch>
            <a:fillRect/>
          </a:stretch>
        </p:blipFill>
        <p:spPr>
          <a:xfrm>
            <a:off x="0" y="805543"/>
            <a:ext cx="12192000" cy="6052457"/>
          </a:xfrm>
          <a:prstGeom prst="rect">
            <a:avLst/>
          </a:prstGeom>
        </p:spPr>
      </p:pic>
      <p:sp>
        <p:nvSpPr>
          <p:cNvPr id="6" name="Date Placeholder 5">
            <a:extLst>
              <a:ext uri="{FF2B5EF4-FFF2-40B4-BE49-F238E27FC236}">
                <a16:creationId xmlns:a16="http://schemas.microsoft.com/office/drawing/2014/main" id="{71B68002-7DB4-89C4-F341-12E1712E4B8C}"/>
              </a:ext>
            </a:extLst>
          </p:cNvPr>
          <p:cNvSpPr>
            <a:spLocks noGrp="1"/>
          </p:cNvSpPr>
          <p:nvPr>
            <p:ph type="dt" sz="half" idx="10"/>
          </p:nvPr>
        </p:nvSpPr>
        <p:spPr/>
        <p:txBody>
          <a:bodyPr/>
          <a:lstStyle/>
          <a:p>
            <a:fld id="{A1574BC3-7404-4532-A97D-328C68144B07}" type="datetime1">
              <a:rPr lang="LID4096" smtClean="0"/>
              <a:t>02/03/2025</a:t>
            </a:fld>
            <a:endParaRPr lang="en-PK"/>
          </a:p>
        </p:txBody>
      </p:sp>
    </p:spTree>
    <p:extLst>
      <p:ext uri="{BB962C8B-B14F-4D97-AF65-F5344CB8AC3E}">
        <p14:creationId xmlns:p14="http://schemas.microsoft.com/office/powerpoint/2010/main" val="49500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7A5EE-6EE2-9FA2-F146-D4A0A97A8796}"/>
              </a:ext>
            </a:extLst>
          </p:cNvPr>
          <p:cNvSpPr>
            <a:spLocks noGrp="1"/>
          </p:cNvSpPr>
          <p:nvPr>
            <p:ph type="title"/>
          </p:nvPr>
        </p:nvSpPr>
        <p:spPr>
          <a:xfrm>
            <a:off x="838200" y="631825"/>
            <a:ext cx="10515600" cy="1325563"/>
          </a:xfrm>
        </p:spPr>
        <p:txBody>
          <a:bodyPr>
            <a:normAutofit/>
          </a:bodyPr>
          <a:lstStyle/>
          <a:p>
            <a:r>
              <a:rPr lang="en-US"/>
              <a:t>Sequence of the Session </a:t>
            </a:r>
            <a:endParaRPr lang="en-PK"/>
          </a:p>
        </p:txBody>
      </p:sp>
      <p:sp>
        <p:nvSpPr>
          <p:cNvPr id="3" name="Content Placeholder 2">
            <a:extLst>
              <a:ext uri="{FF2B5EF4-FFF2-40B4-BE49-F238E27FC236}">
                <a16:creationId xmlns:a16="http://schemas.microsoft.com/office/drawing/2014/main" id="{1BEACD24-699A-78EF-1AFF-A4C4CFCA0905}"/>
              </a:ext>
            </a:extLst>
          </p:cNvPr>
          <p:cNvSpPr>
            <a:spLocks noGrp="1"/>
          </p:cNvSpPr>
          <p:nvPr>
            <p:ph idx="1"/>
          </p:nvPr>
        </p:nvSpPr>
        <p:spPr>
          <a:xfrm>
            <a:off x="838200" y="2057400"/>
            <a:ext cx="10515600" cy="3871762"/>
          </a:xfrm>
        </p:spPr>
        <p:txBody>
          <a:bodyPr>
            <a:normAutofit/>
          </a:bodyPr>
          <a:lstStyle/>
          <a:p>
            <a:pPr marL="514350" indent="-514350">
              <a:buFont typeface="+mj-lt"/>
              <a:buAutoNum type="alphaLcPeriod"/>
            </a:pPr>
            <a:r>
              <a:rPr lang="en-US" sz="2400" dirty="0"/>
              <a:t>Statement of learning outcomes (01 slide) </a:t>
            </a:r>
          </a:p>
          <a:p>
            <a:pPr marL="514350" indent="-514350">
              <a:buFont typeface="+mj-lt"/>
              <a:buAutoNum type="alphaLcPeriod"/>
            </a:pPr>
            <a:r>
              <a:rPr lang="en-US" sz="2400" dirty="0"/>
              <a:t>Order &amp; Components of the session </a:t>
            </a:r>
          </a:p>
          <a:p>
            <a:pPr marL="971550" lvl="1" indent="-514350">
              <a:buFont typeface="+mj-lt"/>
              <a:buAutoNum type="alphaLcPeriod"/>
            </a:pPr>
            <a:r>
              <a:rPr lang="en-US" dirty="0"/>
              <a:t>Core subject ( contains throughout relevant clinical contents) (18 slides) </a:t>
            </a:r>
          </a:p>
          <a:p>
            <a:pPr marL="971550" lvl="1" indent="-514350">
              <a:buFont typeface="+mj-lt"/>
              <a:buAutoNum type="alphaLcPeriod"/>
            </a:pPr>
            <a:r>
              <a:rPr lang="en-US" dirty="0"/>
              <a:t>Research pertinent to enhance understanding o the subjects (01 slides)</a:t>
            </a:r>
          </a:p>
          <a:p>
            <a:pPr marL="971550" lvl="1" indent="-514350">
              <a:buFont typeface="+mj-lt"/>
              <a:buAutoNum type="alphaLcPeriod"/>
            </a:pPr>
            <a:r>
              <a:rPr lang="en-US" dirty="0"/>
              <a:t>Bioethics : pertinent discussion (02 slides) </a:t>
            </a:r>
          </a:p>
          <a:p>
            <a:pPr marL="971550" lvl="1" indent="-514350">
              <a:buFont typeface="+mj-lt"/>
              <a:buAutoNum type="alphaLcPeriod"/>
            </a:pPr>
            <a:r>
              <a:rPr lang="en-US" dirty="0"/>
              <a:t>End of the session relevant assessments ( 02 slides) </a:t>
            </a:r>
          </a:p>
          <a:p>
            <a:pPr marL="971550" lvl="1" indent="-514350">
              <a:buFont typeface="+mj-lt"/>
              <a:buAutoNum type="alphaLcPeriod"/>
            </a:pPr>
            <a:r>
              <a:rPr lang="en-US" dirty="0"/>
              <a:t>Suggested additional readings ( 01 slide) </a:t>
            </a:r>
            <a:endParaRPr lang="en-PK" dirty="0"/>
          </a:p>
        </p:txBody>
      </p:sp>
      <p:sp>
        <p:nvSpPr>
          <p:cNvPr id="4" name="Date Placeholder 3">
            <a:extLst>
              <a:ext uri="{FF2B5EF4-FFF2-40B4-BE49-F238E27FC236}">
                <a16:creationId xmlns:a16="http://schemas.microsoft.com/office/drawing/2014/main" id="{28247768-2EF1-3B49-795F-01F677FEE789}"/>
              </a:ext>
            </a:extLst>
          </p:cNvPr>
          <p:cNvSpPr>
            <a:spLocks noGrp="1"/>
          </p:cNvSpPr>
          <p:nvPr>
            <p:ph type="dt" sz="half" idx="10"/>
          </p:nvPr>
        </p:nvSpPr>
        <p:spPr/>
        <p:txBody>
          <a:bodyPr/>
          <a:lstStyle/>
          <a:p>
            <a:fld id="{435D9745-43AC-433E-9C7A-4834F88CFAD0}" type="datetime1">
              <a:rPr lang="LID4096" smtClean="0"/>
              <a:t>02/03/2025</a:t>
            </a:fld>
            <a:endParaRPr lang="en-PK"/>
          </a:p>
        </p:txBody>
      </p:sp>
      <p:sp>
        <p:nvSpPr>
          <p:cNvPr id="6" name="Slide Number Placeholder 5">
            <a:extLst>
              <a:ext uri="{FF2B5EF4-FFF2-40B4-BE49-F238E27FC236}">
                <a16:creationId xmlns:a16="http://schemas.microsoft.com/office/drawing/2014/main" id="{A2DD58EE-55C5-EFF2-9533-A67DE3CE1984}"/>
              </a:ext>
            </a:extLst>
          </p:cNvPr>
          <p:cNvSpPr>
            <a:spLocks noGrp="1"/>
          </p:cNvSpPr>
          <p:nvPr>
            <p:ph type="sldNum" sz="quarter" idx="12"/>
          </p:nvPr>
        </p:nvSpPr>
        <p:spPr/>
        <p:txBody>
          <a:bodyPr/>
          <a:lstStyle/>
          <a:p>
            <a:fld id="{216D77A8-6426-4331-8808-C18B35835F10}" type="slidenum">
              <a:rPr lang="en-PK" smtClean="0"/>
              <a:t>6</a:t>
            </a:fld>
            <a:endParaRPr lang="en-PK"/>
          </a:p>
        </p:txBody>
      </p:sp>
    </p:spTree>
    <p:extLst>
      <p:ext uri="{BB962C8B-B14F-4D97-AF65-F5344CB8AC3E}">
        <p14:creationId xmlns:p14="http://schemas.microsoft.com/office/powerpoint/2010/main" val="308520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FEEC-99BD-0C2C-D726-4957F33A2449}"/>
              </a:ext>
            </a:extLst>
          </p:cNvPr>
          <p:cNvSpPr>
            <a:spLocks noGrp="1"/>
          </p:cNvSpPr>
          <p:nvPr>
            <p:ph type="title"/>
          </p:nvPr>
        </p:nvSpPr>
        <p:spPr/>
        <p:txBody>
          <a:bodyPr/>
          <a:lstStyle/>
          <a:p>
            <a:pPr algn="ctr"/>
            <a:r>
              <a:rPr lang="en-US" b="1" dirty="0"/>
              <a:t>Learning objectives</a:t>
            </a:r>
          </a:p>
        </p:txBody>
      </p:sp>
      <p:sp>
        <p:nvSpPr>
          <p:cNvPr id="3" name="Content Placeholder 2">
            <a:extLst>
              <a:ext uri="{FF2B5EF4-FFF2-40B4-BE49-F238E27FC236}">
                <a16:creationId xmlns:a16="http://schemas.microsoft.com/office/drawing/2014/main" id="{6067B454-4FB2-0A61-8C50-374A67321C4E}"/>
              </a:ext>
            </a:extLst>
          </p:cNvPr>
          <p:cNvSpPr>
            <a:spLocks noGrp="1"/>
          </p:cNvSpPr>
          <p:nvPr>
            <p:ph idx="1"/>
          </p:nvPr>
        </p:nvSpPr>
        <p:spPr/>
        <p:txBody>
          <a:bodyPr/>
          <a:lstStyle/>
          <a:p>
            <a:pPr marL="0" indent="0">
              <a:buNone/>
            </a:pPr>
            <a:r>
              <a:rPr lang="en-US" dirty="0"/>
              <a:t>At the end of session students will be able to</a:t>
            </a:r>
          </a:p>
          <a:p>
            <a:r>
              <a:rPr lang="en-US" dirty="0"/>
              <a:t>Describe types of association</a:t>
            </a:r>
          </a:p>
          <a:p>
            <a:r>
              <a:rPr lang="en-US" dirty="0"/>
              <a:t>Explains requirement for disease causation</a:t>
            </a:r>
          </a:p>
          <a:p>
            <a:r>
              <a:rPr lang="en-US" dirty="0"/>
              <a:t>Explain differences between statistical significance &amp; clinical significance</a:t>
            </a:r>
          </a:p>
          <a:p>
            <a:r>
              <a:rPr lang="en-US" dirty="0"/>
              <a:t>Apply Hill’s criterion for judging causality of association</a:t>
            </a:r>
          </a:p>
          <a:p>
            <a:endParaRPr lang="en-US" dirty="0"/>
          </a:p>
        </p:txBody>
      </p:sp>
      <p:sp>
        <p:nvSpPr>
          <p:cNvPr id="4" name="Date Placeholder 3">
            <a:extLst>
              <a:ext uri="{FF2B5EF4-FFF2-40B4-BE49-F238E27FC236}">
                <a16:creationId xmlns:a16="http://schemas.microsoft.com/office/drawing/2014/main" id="{04DBFED2-355E-111A-F153-30F964E9EEED}"/>
              </a:ext>
            </a:extLst>
          </p:cNvPr>
          <p:cNvSpPr>
            <a:spLocks noGrp="1"/>
          </p:cNvSpPr>
          <p:nvPr>
            <p:ph type="dt" sz="half" idx="10"/>
          </p:nvPr>
        </p:nvSpPr>
        <p:spPr/>
        <p:txBody>
          <a:bodyPr/>
          <a:lstStyle/>
          <a:p>
            <a:fld id="{D54EEC47-DA7E-48F0-BBCB-48977447846B}" type="datetime1">
              <a:rPr lang="LID4096" smtClean="0"/>
              <a:t>02/03/2025</a:t>
            </a:fld>
            <a:endParaRPr lang="en-PK"/>
          </a:p>
        </p:txBody>
      </p:sp>
      <p:sp>
        <p:nvSpPr>
          <p:cNvPr id="6" name="Slide Number Placeholder 5">
            <a:extLst>
              <a:ext uri="{FF2B5EF4-FFF2-40B4-BE49-F238E27FC236}">
                <a16:creationId xmlns:a16="http://schemas.microsoft.com/office/drawing/2014/main" id="{37778E3A-D76E-EABF-0096-04D770438071}"/>
              </a:ext>
            </a:extLst>
          </p:cNvPr>
          <p:cNvSpPr>
            <a:spLocks noGrp="1"/>
          </p:cNvSpPr>
          <p:nvPr>
            <p:ph type="sldNum" sz="quarter" idx="12"/>
          </p:nvPr>
        </p:nvSpPr>
        <p:spPr/>
        <p:txBody>
          <a:bodyPr/>
          <a:lstStyle/>
          <a:p>
            <a:fld id="{216D77A8-6426-4331-8808-C18B35835F10}" type="slidenum">
              <a:rPr lang="en-PK" smtClean="0"/>
              <a:t>7</a:t>
            </a:fld>
            <a:endParaRPr lang="en-PK"/>
          </a:p>
        </p:txBody>
      </p:sp>
    </p:spTree>
    <p:extLst>
      <p:ext uri="{BB962C8B-B14F-4D97-AF65-F5344CB8AC3E}">
        <p14:creationId xmlns:p14="http://schemas.microsoft.com/office/powerpoint/2010/main" val="1084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53AB-62C6-4545-B58B-3443F4FC70A4}"/>
              </a:ext>
            </a:extLst>
          </p:cNvPr>
          <p:cNvSpPr>
            <a:spLocks noGrp="1"/>
          </p:cNvSpPr>
          <p:nvPr>
            <p:ph type="title"/>
          </p:nvPr>
        </p:nvSpPr>
        <p:spPr>
          <a:xfrm>
            <a:off x="6477492" y="365125"/>
            <a:ext cx="4876308" cy="472583"/>
          </a:xfrm>
          <a:solidFill>
            <a:schemeClr val="accent6">
              <a:lumMod val="60000"/>
              <a:lumOff val="40000"/>
            </a:schemeClr>
          </a:solidFill>
        </p:spPr>
        <p:txBody>
          <a:bodyPr>
            <a:noAutofit/>
          </a:bodyPr>
          <a:lstStyle/>
          <a:p>
            <a:pPr algn="r"/>
            <a:r>
              <a:rPr lang="en-US" sz="2400" b="1" dirty="0">
                <a:solidFill>
                  <a:srgbClr val="C00000"/>
                </a:solidFill>
              </a:rPr>
              <a:t>What is the Job of the Epidemiologist! </a:t>
            </a:r>
            <a:endParaRPr lang="en-PK" sz="2400" dirty="0"/>
          </a:p>
        </p:txBody>
      </p:sp>
      <p:graphicFrame>
        <p:nvGraphicFramePr>
          <p:cNvPr id="7" name="Diagram 6">
            <a:extLst>
              <a:ext uri="{FF2B5EF4-FFF2-40B4-BE49-F238E27FC236}">
                <a16:creationId xmlns:a16="http://schemas.microsoft.com/office/drawing/2014/main" id="{A1DD6845-70C4-453B-BE9B-216538BB0CDE}"/>
              </a:ext>
            </a:extLst>
          </p:cNvPr>
          <p:cNvGraphicFramePr/>
          <p:nvPr>
            <p:extLst>
              <p:ext uri="{D42A27DB-BD31-4B8C-83A1-F6EECF244321}">
                <p14:modId xmlns:p14="http://schemas.microsoft.com/office/powerpoint/2010/main" val="525882466"/>
              </p:ext>
            </p:extLst>
          </p:nvPr>
        </p:nvGraphicFramePr>
        <p:xfrm>
          <a:off x="2031999" y="719666"/>
          <a:ext cx="95307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1AEC6A96-39E0-4197-B221-405D8BDC69C2}"/>
              </a:ext>
            </a:extLst>
          </p:cNvPr>
          <p:cNvSpPr>
            <a:spLocks noGrp="1"/>
          </p:cNvSpPr>
          <p:nvPr>
            <p:ph idx="1"/>
          </p:nvPr>
        </p:nvSpPr>
        <p:spPr>
          <a:xfrm>
            <a:off x="519143" y="654828"/>
            <a:ext cx="10834657" cy="5838047"/>
          </a:xfrm>
        </p:spPr>
        <p:txBody>
          <a:bodyPr/>
          <a:lstStyle/>
          <a:p>
            <a:pPr marL="0" indent="0">
              <a:buNone/>
            </a:pPr>
            <a:r>
              <a:rPr lang="en-US" dirty="0"/>
              <a:t>.</a:t>
            </a:r>
            <a:endParaRPr lang="en-PK" dirty="0"/>
          </a:p>
        </p:txBody>
      </p:sp>
      <p:sp>
        <p:nvSpPr>
          <p:cNvPr id="10" name="TextBox 9">
            <a:extLst>
              <a:ext uri="{FF2B5EF4-FFF2-40B4-BE49-F238E27FC236}">
                <a16:creationId xmlns:a16="http://schemas.microsoft.com/office/drawing/2014/main" id="{BC4D1341-79B0-432F-BBC2-06A618686936}"/>
              </a:ext>
            </a:extLst>
          </p:cNvPr>
          <p:cNvSpPr txBox="1"/>
          <p:nvPr/>
        </p:nvSpPr>
        <p:spPr>
          <a:xfrm>
            <a:off x="10323871" y="5161935"/>
            <a:ext cx="1280160" cy="830997"/>
          </a:xfrm>
          <a:prstGeom prst="rect">
            <a:avLst/>
          </a:prstGeom>
          <a:noFill/>
        </p:spPr>
        <p:txBody>
          <a:bodyPr wrap="square" rtlCol="0">
            <a:spAutoFit/>
          </a:bodyPr>
          <a:lstStyle/>
          <a:p>
            <a:r>
              <a:rPr lang="en-US" sz="1600" dirty="0"/>
              <a:t>OR. RR. </a:t>
            </a:r>
          </a:p>
          <a:p>
            <a:r>
              <a:rPr lang="en-US" sz="1600" dirty="0"/>
              <a:t>Tests of Significance .</a:t>
            </a:r>
            <a:endParaRPr lang="en-PK" sz="1600" dirty="0"/>
          </a:p>
        </p:txBody>
      </p:sp>
      <p:sp>
        <p:nvSpPr>
          <p:cNvPr id="11" name="TextBox 10">
            <a:extLst>
              <a:ext uri="{FF2B5EF4-FFF2-40B4-BE49-F238E27FC236}">
                <a16:creationId xmlns:a16="http://schemas.microsoft.com/office/drawing/2014/main" id="{008178A6-3E0D-40EC-9163-0FD8596F8A8F}"/>
              </a:ext>
            </a:extLst>
          </p:cNvPr>
          <p:cNvSpPr txBox="1"/>
          <p:nvPr/>
        </p:nvSpPr>
        <p:spPr>
          <a:xfrm>
            <a:off x="310208" y="4003168"/>
            <a:ext cx="4621299"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BUT</a:t>
            </a:r>
            <a:r>
              <a:rPr lang="en-US" sz="2000" dirty="0"/>
              <a:t> </a:t>
            </a:r>
          </a:p>
          <a:p>
            <a:pPr marL="285750" indent="-285750">
              <a:buFont typeface="Arial" panose="020B0604020202020204" pitchFamily="34" charset="0"/>
              <a:buChar char="•"/>
            </a:pPr>
            <a:r>
              <a:rPr lang="en-US" sz="2000" dirty="0"/>
              <a:t>Causality is an Extra-statistical  judgment .</a:t>
            </a:r>
          </a:p>
          <a:p>
            <a:pPr marL="285750" indent="-285750">
              <a:buFont typeface="Arial" panose="020B0604020202020204" pitchFamily="34" charset="0"/>
              <a:buChar char="•"/>
            </a:pPr>
            <a:r>
              <a:rPr lang="en-US" sz="2000" b="1" dirty="0">
                <a:solidFill>
                  <a:srgbClr val="002060"/>
                </a:solidFill>
                <a:highlight>
                  <a:srgbClr val="FFFF00"/>
                </a:highlight>
              </a:rPr>
              <a:t>Use of vision glasses vs greying of hair </a:t>
            </a:r>
          </a:p>
          <a:p>
            <a:pPr marL="285750" indent="-285750">
              <a:buFont typeface="Arial" panose="020B0604020202020204" pitchFamily="34" charset="0"/>
              <a:buChar char="•"/>
            </a:pPr>
            <a:r>
              <a:rPr lang="en-US" sz="2000" dirty="0"/>
              <a:t>Statistics provide basis towards causality</a:t>
            </a:r>
          </a:p>
          <a:p>
            <a:pPr marL="285750" indent="-285750">
              <a:buFont typeface="Arial" panose="020B0604020202020204" pitchFamily="34" charset="0"/>
              <a:buChar char="•"/>
            </a:pPr>
            <a:r>
              <a:rPr lang="en-US" sz="2000" dirty="0"/>
              <a:t>Causality is a real-life or Clinical  phenomenon  </a:t>
            </a:r>
            <a:endParaRPr lang="en-PK" sz="2000" dirty="0"/>
          </a:p>
        </p:txBody>
      </p:sp>
      <p:sp>
        <p:nvSpPr>
          <p:cNvPr id="3" name="Date Placeholder 2">
            <a:extLst>
              <a:ext uri="{FF2B5EF4-FFF2-40B4-BE49-F238E27FC236}">
                <a16:creationId xmlns:a16="http://schemas.microsoft.com/office/drawing/2014/main" id="{DDC40D81-409E-21A2-5772-0CB9B7402289}"/>
              </a:ext>
            </a:extLst>
          </p:cNvPr>
          <p:cNvSpPr>
            <a:spLocks noGrp="1"/>
          </p:cNvSpPr>
          <p:nvPr>
            <p:ph type="dt" sz="half" idx="10"/>
          </p:nvPr>
        </p:nvSpPr>
        <p:spPr/>
        <p:txBody>
          <a:bodyPr/>
          <a:lstStyle/>
          <a:p>
            <a:fld id="{2F0486D2-60F9-43E8-91A1-585477EDAE1F}" type="datetime1">
              <a:rPr lang="LID4096" smtClean="0"/>
              <a:t>02/03/2025</a:t>
            </a:fld>
            <a:endParaRPr lang="en-PK"/>
          </a:p>
        </p:txBody>
      </p:sp>
      <p:sp>
        <p:nvSpPr>
          <p:cNvPr id="5" name="Slide Number Placeholder 4">
            <a:extLst>
              <a:ext uri="{FF2B5EF4-FFF2-40B4-BE49-F238E27FC236}">
                <a16:creationId xmlns:a16="http://schemas.microsoft.com/office/drawing/2014/main" id="{DD4AEA9C-B395-3987-141F-05FC145A9C22}"/>
              </a:ext>
            </a:extLst>
          </p:cNvPr>
          <p:cNvSpPr>
            <a:spLocks noGrp="1"/>
          </p:cNvSpPr>
          <p:nvPr>
            <p:ph type="sldNum" sz="quarter" idx="12"/>
          </p:nvPr>
        </p:nvSpPr>
        <p:spPr/>
        <p:txBody>
          <a:bodyPr/>
          <a:lstStyle/>
          <a:p>
            <a:fld id="{216D77A8-6426-4331-8808-C18B35835F10}" type="slidenum">
              <a:rPr lang="en-PK" smtClean="0"/>
              <a:t>8</a:t>
            </a:fld>
            <a:endParaRPr lang="en-PK"/>
          </a:p>
        </p:txBody>
      </p:sp>
      <p:pic>
        <p:nvPicPr>
          <p:cNvPr id="6" name="Picture 5">
            <a:extLst>
              <a:ext uri="{FF2B5EF4-FFF2-40B4-BE49-F238E27FC236}">
                <a16:creationId xmlns:a16="http://schemas.microsoft.com/office/drawing/2014/main" id="{B1EB67D3-E531-D8C4-8433-F77E1C1842A7}"/>
              </a:ext>
            </a:extLst>
          </p:cNvPr>
          <p:cNvPicPr>
            <a:picLocks noChangeAspect="1"/>
          </p:cNvPicPr>
          <p:nvPr/>
        </p:nvPicPr>
        <p:blipFill>
          <a:blip r:embed="rId7"/>
          <a:stretch>
            <a:fillRect/>
          </a:stretch>
        </p:blipFill>
        <p:spPr>
          <a:xfrm>
            <a:off x="129424" y="231103"/>
            <a:ext cx="2292295" cy="1213209"/>
          </a:xfrm>
          <a:prstGeom prst="rect">
            <a:avLst/>
          </a:prstGeom>
        </p:spPr>
      </p:pic>
    </p:spTree>
    <p:extLst>
      <p:ext uri="{BB962C8B-B14F-4D97-AF65-F5344CB8AC3E}">
        <p14:creationId xmlns:p14="http://schemas.microsoft.com/office/powerpoint/2010/main" val="57821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8B82-42C1-44BF-AE9E-034D52E89C7F}"/>
              </a:ext>
            </a:extLst>
          </p:cNvPr>
          <p:cNvSpPr>
            <a:spLocks noGrp="1"/>
          </p:cNvSpPr>
          <p:nvPr>
            <p:ph type="title"/>
          </p:nvPr>
        </p:nvSpPr>
        <p:spPr>
          <a:xfrm>
            <a:off x="4965430" y="629268"/>
            <a:ext cx="6586491" cy="1286160"/>
          </a:xfrm>
        </p:spPr>
        <p:txBody>
          <a:bodyPr anchor="b">
            <a:normAutofit/>
          </a:bodyPr>
          <a:lstStyle/>
          <a:p>
            <a:pPr algn="ctr"/>
            <a:r>
              <a:rPr lang="en-US" altLang="en-US" sz="3600" b="1" dirty="0">
                <a:cs typeface="Times New Roman" panose="02020603050405020304" pitchFamily="18" charset="0"/>
              </a:rPr>
              <a:t>looking for evidence for causes of health problems</a:t>
            </a:r>
            <a:endParaRPr lang="en-PK" sz="3600" b="1" dirty="0"/>
          </a:p>
        </p:txBody>
      </p:sp>
      <p:sp>
        <p:nvSpPr>
          <p:cNvPr id="3" name="Content Placeholder 2">
            <a:extLst>
              <a:ext uri="{FF2B5EF4-FFF2-40B4-BE49-F238E27FC236}">
                <a16:creationId xmlns:a16="http://schemas.microsoft.com/office/drawing/2014/main" id="{3446558F-7408-4D42-88AB-CB584494C722}"/>
              </a:ext>
            </a:extLst>
          </p:cNvPr>
          <p:cNvSpPr>
            <a:spLocks noGrp="1"/>
          </p:cNvSpPr>
          <p:nvPr>
            <p:ph idx="1"/>
          </p:nvPr>
        </p:nvSpPr>
        <p:spPr>
          <a:xfrm>
            <a:off x="5080934" y="2443313"/>
            <a:ext cx="6586489" cy="3785419"/>
          </a:xfrm>
        </p:spPr>
        <p:txBody>
          <a:bodyPr>
            <a:normAutofit lnSpcReduction="10000"/>
          </a:bodyPr>
          <a:lstStyle/>
          <a:p>
            <a:pPr marL="457200" indent="-457200">
              <a:buFont typeface="+mj-lt"/>
              <a:buAutoNum type="arabicPeriod"/>
            </a:pPr>
            <a:r>
              <a:rPr lang="en-US" sz="2400" dirty="0"/>
              <a:t>Thinking out of BOX </a:t>
            </a:r>
          </a:p>
          <a:p>
            <a:pPr marL="457200" indent="-457200">
              <a:buFont typeface="+mj-lt"/>
              <a:buAutoNum type="arabicPeriod"/>
            </a:pPr>
            <a:r>
              <a:rPr lang="en-US" sz="2400" dirty="0"/>
              <a:t>Nonbelieving </a:t>
            </a:r>
          </a:p>
          <a:p>
            <a:pPr marL="457200" indent="-457200">
              <a:buFont typeface="+mj-lt"/>
              <a:buAutoNum type="arabicPeriod"/>
            </a:pPr>
            <a:r>
              <a:rPr lang="en-US" sz="2400" dirty="0"/>
              <a:t>Suspicious </a:t>
            </a:r>
          </a:p>
          <a:p>
            <a:pPr marL="457200" indent="-457200">
              <a:buFont typeface="+mj-lt"/>
              <a:buAutoNum type="arabicPeriod"/>
            </a:pPr>
            <a:r>
              <a:rPr lang="en-US" sz="2400" dirty="0"/>
              <a:t>Critical thinking </a:t>
            </a:r>
          </a:p>
          <a:p>
            <a:pPr marL="457200" indent="-457200">
              <a:buFont typeface="+mj-lt"/>
              <a:buAutoNum type="arabicPeriod"/>
            </a:pPr>
            <a:r>
              <a:rPr lang="en-US" sz="2400" dirty="0"/>
              <a:t>Review of scientific literature </a:t>
            </a:r>
          </a:p>
          <a:p>
            <a:pPr marL="457200" indent="-457200">
              <a:buFont typeface="+mj-lt"/>
              <a:buAutoNum type="arabicPeriod"/>
            </a:pPr>
            <a:r>
              <a:rPr lang="en-US" sz="2400" dirty="0"/>
              <a:t>Observations, Experiences ,Experimentations</a:t>
            </a:r>
          </a:p>
          <a:p>
            <a:pPr marL="457200" indent="-457200">
              <a:buFont typeface="+mj-lt"/>
              <a:buAutoNum type="arabicPeriod"/>
            </a:pPr>
            <a:r>
              <a:rPr lang="en-US" sz="2400" dirty="0"/>
              <a:t>Professional work settings experiences </a:t>
            </a:r>
          </a:p>
          <a:p>
            <a:pPr marL="457200" indent="-457200">
              <a:buFont typeface="+mj-lt"/>
              <a:buAutoNum type="arabicPeriod"/>
            </a:pPr>
            <a:r>
              <a:rPr lang="en-US" sz="2400" b="1" dirty="0">
                <a:solidFill>
                  <a:srgbClr val="C00000"/>
                </a:solidFill>
              </a:rPr>
              <a:t>Descriptive studies-Analytical studies-experimental studies </a:t>
            </a:r>
          </a:p>
          <a:p>
            <a:endParaRPr lang="en-PK" sz="2400" dirty="0"/>
          </a:p>
          <a:p>
            <a:pPr indent="-457200" defTabSz="800100">
              <a:spcBef>
                <a:spcPct val="0"/>
              </a:spcBef>
              <a:spcAft>
                <a:spcPct val="35000"/>
              </a:spcAft>
            </a:pPr>
            <a:endParaRPr lang="en-PK" sz="2400" dirty="0"/>
          </a:p>
          <a:p>
            <a:endParaRPr lang="en-PK" sz="2400" dirty="0"/>
          </a:p>
          <a:p>
            <a:endParaRPr lang="en-PK" sz="2400" dirty="0"/>
          </a:p>
        </p:txBody>
      </p:sp>
      <p:pic>
        <p:nvPicPr>
          <p:cNvPr id="5" name="Picture 4" descr="Geometric shapes on a wooden background">
            <a:extLst>
              <a:ext uri="{FF2B5EF4-FFF2-40B4-BE49-F238E27FC236}">
                <a16:creationId xmlns:a16="http://schemas.microsoft.com/office/drawing/2014/main" id="{E244080F-791E-7236-7BCB-BF744A2B4E55}"/>
              </a:ext>
            </a:extLst>
          </p:cNvPr>
          <p:cNvPicPr>
            <a:picLocks noChangeAspect="1"/>
          </p:cNvPicPr>
          <p:nvPr/>
        </p:nvPicPr>
        <p:blipFill rotWithShape="1">
          <a:blip r:embed="rId2"/>
          <a:srcRect l="20817" r="3406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337A"/>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C6938E3-6976-4A90-8BAB-8C4910975FB4}"/>
              </a:ext>
            </a:extLst>
          </p:cNvPr>
          <p:cNvSpPr/>
          <p:nvPr/>
        </p:nvSpPr>
        <p:spPr>
          <a:xfrm>
            <a:off x="9198708" y="2314807"/>
            <a:ext cx="2712721" cy="1558471"/>
          </a:xfrm>
          <a:prstGeom prst="roundRect">
            <a:avLst>
              <a:gd name="adj" fmla="val 10000"/>
            </a:avLst>
          </a:prstGeom>
          <a:blipFill>
            <a:blip r:embed="rId3">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 name="Date Placeholder 3">
            <a:extLst>
              <a:ext uri="{FF2B5EF4-FFF2-40B4-BE49-F238E27FC236}">
                <a16:creationId xmlns:a16="http://schemas.microsoft.com/office/drawing/2014/main" id="{39E2337C-183A-1A52-24F6-3B9B47DDEA46}"/>
              </a:ext>
            </a:extLst>
          </p:cNvPr>
          <p:cNvSpPr>
            <a:spLocks noGrp="1"/>
          </p:cNvSpPr>
          <p:nvPr>
            <p:ph type="dt" sz="half" idx="10"/>
          </p:nvPr>
        </p:nvSpPr>
        <p:spPr/>
        <p:txBody>
          <a:bodyPr/>
          <a:lstStyle/>
          <a:p>
            <a:fld id="{FF5462EC-CD8E-492A-8F63-854E12142E69}" type="datetime1">
              <a:rPr lang="LID4096" smtClean="0"/>
              <a:t>02/03/2025</a:t>
            </a:fld>
            <a:endParaRPr lang="en-PK"/>
          </a:p>
        </p:txBody>
      </p:sp>
      <p:sp>
        <p:nvSpPr>
          <p:cNvPr id="8" name="Slide Number Placeholder 7">
            <a:extLst>
              <a:ext uri="{FF2B5EF4-FFF2-40B4-BE49-F238E27FC236}">
                <a16:creationId xmlns:a16="http://schemas.microsoft.com/office/drawing/2014/main" id="{000D8769-83BA-8D7B-EFA7-E839C1B717D7}"/>
              </a:ext>
            </a:extLst>
          </p:cNvPr>
          <p:cNvSpPr>
            <a:spLocks noGrp="1"/>
          </p:cNvSpPr>
          <p:nvPr>
            <p:ph type="sldNum" sz="quarter" idx="12"/>
          </p:nvPr>
        </p:nvSpPr>
        <p:spPr/>
        <p:txBody>
          <a:bodyPr/>
          <a:lstStyle/>
          <a:p>
            <a:fld id="{216D77A8-6426-4331-8808-C18B35835F10}" type="slidenum">
              <a:rPr lang="en-PK" smtClean="0"/>
              <a:t>9</a:t>
            </a:fld>
            <a:endParaRPr lang="en-PK"/>
          </a:p>
        </p:txBody>
      </p:sp>
      <p:pic>
        <p:nvPicPr>
          <p:cNvPr id="10" name="Picture 9">
            <a:extLst>
              <a:ext uri="{FF2B5EF4-FFF2-40B4-BE49-F238E27FC236}">
                <a16:creationId xmlns:a16="http://schemas.microsoft.com/office/drawing/2014/main" id="{7C37A933-5081-736C-279F-976F89BBCBEC}"/>
              </a:ext>
            </a:extLst>
          </p:cNvPr>
          <p:cNvPicPr>
            <a:picLocks noChangeAspect="1"/>
          </p:cNvPicPr>
          <p:nvPr/>
        </p:nvPicPr>
        <p:blipFill>
          <a:blip r:embed="rId4"/>
          <a:stretch>
            <a:fillRect/>
          </a:stretch>
        </p:blipFill>
        <p:spPr>
          <a:xfrm>
            <a:off x="970385" y="489877"/>
            <a:ext cx="2292295" cy="1084702"/>
          </a:xfrm>
          <a:prstGeom prst="rect">
            <a:avLst/>
          </a:prstGeom>
        </p:spPr>
      </p:pic>
    </p:spTree>
    <p:extLst>
      <p:ext uri="{BB962C8B-B14F-4D97-AF65-F5344CB8AC3E}">
        <p14:creationId xmlns:p14="http://schemas.microsoft.com/office/powerpoint/2010/main" val="654216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1624</Words>
  <Application>Microsoft Office PowerPoint</Application>
  <PresentationFormat>Widescreen</PresentationFormat>
  <Paragraphs>221</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Calibri Light</vt:lpstr>
      <vt:lpstr>Cambria Math</vt:lpstr>
      <vt:lpstr>Monotype Sorts</vt:lpstr>
      <vt:lpstr>Times New Roman</vt:lpstr>
      <vt:lpstr>Office Theme</vt:lpstr>
      <vt:lpstr>Module: I Otorhinolaryngology(ENT) </vt:lpstr>
      <vt:lpstr>Associations &amp; Causation (EPI-IIV)</vt:lpstr>
      <vt:lpstr>PowerPoint Presentation</vt:lpstr>
      <vt:lpstr>PowerPoint Presentation</vt:lpstr>
      <vt:lpstr>Prof Umar model</vt:lpstr>
      <vt:lpstr>Sequence of the Session </vt:lpstr>
      <vt:lpstr>Learning objectives</vt:lpstr>
      <vt:lpstr>What is the Job of the Epidemiologist! </vt:lpstr>
      <vt:lpstr>looking for evidence for causes of health problems</vt:lpstr>
      <vt:lpstr>Association &amp; Causation </vt:lpstr>
      <vt:lpstr>Correlation</vt:lpstr>
      <vt:lpstr>Types of associations </vt:lpstr>
      <vt:lpstr>Is the association real ?</vt:lpstr>
      <vt:lpstr>Continue</vt:lpstr>
      <vt:lpstr>Continue..</vt:lpstr>
      <vt:lpstr>Hill’s criterion for judging for causality of association </vt:lpstr>
      <vt:lpstr>Criteria for judging causality ( Example: Smoking----Ca - lung)</vt:lpstr>
      <vt:lpstr>Continue..</vt:lpstr>
      <vt:lpstr>Continue.</vt:lpstr>
      <vt:lpstr>Continue…..</vt:lpstr>
      <vt:lpstr>PowerPoint Presentation</vt:lpstr>
      <vt:lpstr>PowerPoint Presentation</vt:lpstr>
      <vt:lpstr>PowerPoint Presentation</vt:lpstr>
      <vt:lpstr>MCQs </vt:lpstr>
      <vt:lpstr>MCQs with key </vt:lpstr>
      <vt:lpstr>Reading 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Arshad Sabir</dc:creator>
  <cp:lastModifiedBy>Sana Bilal</cp:lastModifiedBy>
  <cp:revision>15</cp:revision>
  <dcterms:created xsi:type="dcterms:W3CDTF">2022-03-15T12:33:32Z</dcterms:created>
  <dcterms:modified xsi:type="dcterms:W3CDTF">2025-02-03T04:41:19Z</dcterms:modified>
</cp:coreProperties>
</file>