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71" r:id="rId2"/>
    <p:sldId id="256" r:id="rId3"/>
    <p:sldId id="561" r:id="rId4"/>
    <p:sldId id="564" r:id="rId5"/>
    <p:sldId id="336" r:id="rId6"/>
    <p:sldId id="572" r:id="rId7"/>
    <p:sldId id="273" r:id="rId8"/>
    <p:sldId id="300" r:id="rId9"/>
    <p:sldId id="424" r:id="rId10"/>
    <p:sldId id="411" r:id="rId11"/>
    <p:sldId id="416" r:id="rId12"/>
    <p:sldId id="417" r:id="rId13"/>
    <p:sldId id="418" r:id="rId14"/>
    <p:sldId id="387" r:id="rId15"/>
    <p:sldId id="257" r:id="rId16"/>
    <p:sldId id="258" r:id="rId17"/>
    <p:sldId id="576" r:id="rId18"/>
    <p:sldId id="259" r:id="rId19"/>
    <p:sldId id="568" r:id="rId20"/>
    <p:sldId id="563" r:id="rId21"/>
    <p:sldId id="260" r:id="rId22"/>
    <p:sldId id="262" r:id="rId23"/>
    <p:sldId id="577" r:id="rId24"/>
    <p:sldId id="261" r:id="rId25"/>
    <p:sldId id="264" r:id="rId26"/>
    <p:sldId id="266" r:id="rId27"/>
    <p:sldId id="578" r:id="rId28"/>
    <p:sldId id="579" r:id="rId29"/>
    <p:sldId id="340" r:id="rId30"/>
    <p:sldId id="268" r:id="rId31"/>
    <p:sldId id="270" r:id="rId32"/>
    <p:sldId id="269" r:id="rId33"/>
    <p:sldId id="271" r:id="rId34"/>
    <p:sldId id="569" r:id="rId35"/>
    <p:sldId id="570" r:id="rId36"/>
    <p:sldId id="575" r:id="rId37"/>
    <p:sldId id="574" r:id="rId38"/>
    <p:sldId id="567" r:id="rId39"/>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7" autoAdjust="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1C2C89-4EDB-4CFE-9EA0-A1551C1E84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1F01B44-9B68-40CD-B5C4-D70E7331CBCF}">
      <dgm:prSet custT="1"/>
      <dgm:spPr/>
      <dgm:t>
        <a:bodyPr/>
        <a:lstStyle/>
        <a:p>
          <a:r>
            <a:rPr lang="en-US" sz="2400" dirty="0"/>
            <a:t>Step 4.measurement of disease via morbidity (incidence &amp; prevalence)</a:t>
          </a:r>
        </a:p>
      </dgm:t>
    </dgm:pt>
    <dgm:pt modelId="{C195780C-866B-4FDF-800E-A9D976149DCD}" type="parTrans" cxnId="{AD6CB91C-02FB-4512-9811-0311AC5A6651}">
      <dgm:prSet/>
      <dgm:spPr/>
      <dgm:t>
        <a:bodyPr/>
        <a:lstStyle/>
        <a:p>
          <a:endParaRPr lang="en-US" sz="2400"/>
        </a:p>
      </dgm:t>
    </dgm:pt>
    <dgm:pt modelId="{FCB87B4E-5AD1-4A30-B74D-3D39C76837F0}" type="sibTrans" cxnId="{AD6CB91C-02FB-4512-9811-0311AC5A6651}">
      <dgm:prSet/>
      <dgm:spPr/>
      <dgm:t>
        <a:bodyPr/>
        <a:lstStyle/>
        <a:p>
          <a:endParaRPr lang="en-US" sz="2400"/>
        </a:p>
      </dgm:t>
    </dgm:pt>
    <dgm:pt modelId="{DD84F79D-BD12-4528-B923-25979EAD1822}">
      <dgm:prSet custT="1"/>
      <dgm:spPr/>
      <dgm:t>
        <a:bodyPr/>
        <a:lstStyle/>
        <a:p>
          <a:r>
            <a:rPr lang="en-US" sz="2400" b="1" dirty="0"/>
            <a:t>Cross sectional studies (prevalence) </a:t>
          </a:r>
        </a:p>
      </dgm:t>
    </dgm:pt>
    <dgm:pt modelId="{7CB55133-7049-4D91-8A77-4B79946E9B43}" type="parTrans" cxnId="{24A1BD08-7A17-4D54-B2F5-C647CA830DB2}">
      <dgm:prSet/>
      <dgm:spPr/>
      <dgm:t>
        <a:bodyPr/>
        <a:lstStyle/>
        <a:p>
          <a:endParaRPr lang="en-US" sz="2400"/>
        </a:p>
      </dgm:t>
    </dgm:pt>
    <dgm:pt modelId="{91FFD202-DEC9-41A9-A125-69C2D0B44F99}" type="sibTrans" cxnId="{24A1BD08-7A17-4D54-B2F5-C647CA830DB2}">
      <dgm:prSet/>
      <dgm:spPr/>
      <dgm:t>
        <a:bodyPr/>
        <a:lstStyle/>
        <a:p>
          <a:endParaRPr lang="en-US" sz="2400"/>
        </a:p>
      </dgm:t>
    </dgm:pt>
    <dgm:pt modelId="{3CE1D149-BBFE-4EB1-866A-2437DE514AAB}">
      <dgm:prSet custT="1"/>
      <dgm:spPr/>
      <dgm:t>
        <a:bodyPr/>
        <a:lstStyle/>
        <a:p>
          <a:r>
            <a:rPr lang="en-US" sz="2400" dirty="0"/>
            <a:t>at one point in time</a:t>
          </a:r>
        </a:p>
      </dgm:t>
    </dgm:pt>
    <dgm:pt modelId="{3179FBB5-50A8-442B-8C30-F43DCCE986C9}" type="parTrans" cxnId="{B37C3350-1FF6-4755-AFB1-4877C6B565D1}">
      <dgm:prSet/>
      <dgm:spPr/>
      <dgm:t>
        <a:bodyPr/>
        <a:lstStyle/>
        <a:p>
          <a:endParaRPr lang="en-US" sz="2400"/>
        </a:p>
      </dgm:t>
    </dgm:pt>
    <dgm:pt modelId="{B1A08416-F619-4117-B73E-DB2493169E65}" type="sibTrans" cxnId="{B37C3350-1FF6-4755-AFB1-4877C6B565D1}">
      <dgm:prSet/>
      <dgm:spPr/>
      <dgm:t>
        <a:bodyPr/>
        <a:lstStyle/>
        <a:p>
          <a:endParaRPr lang="en-US" sz="2400"/>
        </a:p>
      </dgm:t>
    </dgm:pt>
    <dgm:pt modelId="{F058150D-5A6A-456B-AE61-5BD6F39D3F0A}">
      <dgm:prSet custT="1"/>
      <dgm:spPr/>
      <dgm:t>
        <a:bodyPr/>
        <a:lstStyle/>
        <a:p>
          <a:r>
            <a:rPr lang="en-US" sz="2400"/>
            <a:t>Used for chronic diseases</a:t>
          </a:r>
        </a:p>
      </dgm:t>
    </dgm:pt>
    <dgm:pt modelId="{0219F1B4-1F9B-4DB7-9EC3-0A9F314EB4F1}" type="parTrans" cxnId="{8961F48B-AA70-4F8A-A4AE-F2D24D1D06A4}">
      <dgm:prSet/>
      <dgm:spPr/>
      <dgm:t>
        <a:bodyPr/>
        <a:lstStyle/>
        <a:p>
          <a:endParaRPr lang="en-US" sz="2400"/>
        </a:p>
      </dgm:t>
    </dgm:pt>
    <dgm:pt modelId="{02D71D1E-921F-4390-AD1B-38D8D38213D4}" type="sibTrans" cxnId="{8961F48B-AA70-4F8A-A4AE-F2D24D1D06A4}">
      <dgm:prSet/>
      <dgm:spPr/>
      <dgm:t>
        <a:bodyPr/>
        <a:lstStyle/>
        <a:p>
          <a:endParaRPr lang="en-US" sz="2400"/>
        </a:p>
      </dgm:t>
    </dgm:pt>
    <dgm:pt modelId="{C76BD285-B0AB-4DF5-98CB-92EB22F19E3E}">
      <dgm:prSet custT="1"/>
      <dgm:spPr/>
      <dgm:t>
        <a:bodyPr/>
        <a:lstStyle/>
        <a:p>
          <a:r>
            <a:rPr lang="en-US" sz="2400" dirty="0"/>
            <a:t>Tells us about the disease distribution rather than etiology</a:t>
          </a:r>
        </a:p>
      </dgm:t>
    </dgm:pt>
    <dgm:pt modelId="{6320679A-F107-481F-82F9-8185F23ED96C}" type="parTrans" cxnId="{E5AC1942-73EA-4565-A491-52D23D83B182}">
      <dgm:prSet/>
      <dgm:spPr/>
      <dgm:t>
        <a:bodyPr/>
        <a:lstStyle/>
        <a:p>
          <a:endParaRPr lang="en-US" sz="2400"/>
        </a:p>
      </dgm:t>
    </dgm:pt>
    <dgm:pt modelId="{8A29A352-214D-4192-AC23-E276A1605312}" type="sibTrans" cxnId="{E5AC1942-73EA-4565-A491-52D23D83B182}">
      <dgm:prSet/>
      <dgm:spPr/>
      <dgm:t>
        <a:bodyPr/>
        <a:lstStyle/>
        <a:p>
          <a:endParaRPr lang="en-US" sz="2400"/>
        </a:p>
      </dgm:t>
    </dgm:pt>
    <dgm:pt modelId="{6328C0FB-5592-4155-806C-46748B4AC76C}">
      <dgm:prSet custT="1"/>
      <dgm:spPr/>
      <dgm:t>
        <a:bodyPr/>
        <a:lstStyle/>
        <a:p>
          <a:r>
            <a:rPr lang="en-US" sz="2400" b="1" dirty="0"/>
            <a:t>Longitudinal studies</a:t>
          </a:r>
        </a:p>
      </dgm:t>
    </dgm:pt>
    <dgm:pt modelId="{6E98EC91-8482-4F1F-8879-7677B743A37C}" type="parTrans" cxnId="{F03654A3-441E-42BE-82AC-22484AE631CC}">
      <dgm:prSet/>
      <dgm:spPr/>
      <dgm:t>
        <a:bodyPr/>
        <a:lstStyle/>
        <a:p>
          <a:endParaRPr lang="en-US" sz="2400"/>
        </a:p>
      </dgm:t>
    </dgm:pt>
    <dgm:pt modelId="{505F6648-B8FA-41AC-8679-D92E27D3EB86}" type="sibTrans" cxnId="{F03654A3-441E-42BE-82AC-22484AE631CC}">
      <dgm:prSet/>
      <dgm:spPr/>
      <dgm:t>
        <a:bodyPr/>
        <a:lstStyle/>
        <a:p>
          <a:endParaRPr lang="en-US" sz="2400"/>
        </a:p>
      </dgm:t>
    </dgm:pt>
    <dgm:pt modelId="{93804A7E-C74C-4365-8907-B8ABFD61BED6}">
      <dgm:prSet custT="1"/>
      <dgm:spPr/>
      <dgm:t>
        <a:bodyPr/>
        <a:lstStyle/>
        <a:p>
          <a:r>
            <a:rPr lang="en-US" sz="2400" dirty="0"/>
            <a:t>Two or more sets of observations (c/s) are made of the same population through follow-up examinations</a:t>
          </a:r>
        </a:p>
      </dgm:t>
    </dgm:pt>
    <dgm:pt modelId="{78BAB439-E7C0-4D25-99EB-38DA30CD49DC}" type="parTrans" cxnId="{4D9B6F2F-2867-4CC9-9268-5D95DAE5B821}">
      <dgm:prSet/>
      <dgm:spPr/>
      <dgm:t>
        <a:bodyPr/>
        <a:lstStyle/>
        <a:p>
          <a:endParaRPr lang="en-US" sz="2400"/>
        </a:p>
      </dgm:t>
    </dgm:pt>
    <dgm:pt modelId="{07972907-6E32-4080-AD21-E97D478B170C}" type="sibTrans" cxnId="{4D9B6F2F-2867-4CC9-9268-5D95DAE5B821}">
      <dgm:prSet/>
      <dgm:spPr/>
      <dgm:t>
        <a:bodyPr/>
        <a:lstStyle/>
        <a:p>
          <a:endParaRPr lang="en-US" sz="2400"/>
        </a:p>
      </dgm:t>
    </dgm:pt>
    <dgm:pt modelId="{0E6475FF-B8AD-48F6-B7DF-7C5E7E8F50F0}">
      <dgm:prSet custT="1"/>
      <dgm:spPr/>
      <dgm:t>
        <a:bodyPr/>
        <a:lstStyle/>
        <a:p>
          <a:r>
            <a:rPr lang="en-US" sz="2400" dirty="0"/>
            <a:t>Opportunity to study natural history of diseases</a:t>
          </a:r>
        </a:p>
      </dgm:t>
    </dgm:pt>
    <dgm:pt modelId="{6947A591-CFAC-4AC6-9BDE-69B0055EA7A1}" type="parTrans" cxnId="{C12DDFAF-D9C7-48EC-ABD5-B81E048274D0}">
      <dgm:prSet/>
      <dgm:spPr/>
      <dgm:t>
        <a:bodyPr/>
        <a:lstStyle/>
        <a:p>
          <a:endParaRPr lang="en-US" sz="2400"/>
        </a:p>
      </dgm:t>
    </dgm:pt>
    <dgm:pt modelId="{61D6D17A-2106-4A13-88C5-300669F36C33}" type="sibTrans" cxnId="{C12DDFAF-D9C7-48EC-ABD5-B81E048274D0}">
      <dgm:prSet/>
      <dgm:spPr/>
      <dgm:t>
        <a:bodyPr/>
        <a:lstStyle/>
        <a:p>
          <a:endParaRPr lang="en-US" sz="2400"/>
        </a:p>
      </dgm:t>
    </dgm:pt>
    <dgm:pt modelId="{0697D70C-9C41-4D77-BCC1-C3C16EC715F4}">
      <dgm:prSet custT="1"/>
      <dgm:spPr/>
      <dgm:t>
        <a:bodyPr/>
        <a:lstStyle/>
        <a:p>
          <a:r>
            <a:rPr lang="en-US" sz="2400"/>
            <a:t>Identify risk factors of disease</a:t>
          </a:r>
        </a:p>
      </dgm:t>
    </dgm:pt>
    <dgm:pt modelId="{97ACAA37-EC31-451C-807F-0895CC384BAD}" type="parTrans" cxnId="{0D452FD4-F1D9-41C2-B817-ED7A330E3066}">
      <dgm:prSet/>
      <dgm:spPr/>
      <dgm:t>
        <a:bodyPr/>
        <a:lstStyle/>
        <a:p>
          <a:endParaRPr lang="en-US" sz="2400"/>
        </a:p>
      </dgm:t>
    </dgm:pt>
    <dgm:pt modelId="{47B3901B-03F5-41D6-BB14-75262820866E}" type="sibTrans" cxnId="{0D452FD4-F1D9-41C2-B817-ED7A330E3066}">
      <dgm:prSet/>
      <dgm:spPr/>
      <dgm:t>
        <a:bodyPr/>
        <a:lstStyle/>
        <a:p>
          <a:endParaRPr lang="en-US" sz="2400"/>
        </a:p>
      </dgm:t>
    </dgm:pt>
    <dgm:pt modelId="{6BCDCDCC-D2DA-406F-A5C6-6A5A63F1ADCD}">
      <dgm:prSet custT="1"/>
      <dgm:spPr/>
      <dgm:t>
        <a:bodyPr/>
        <a:lstStyle/>
        <a:p>
          <a:r>
            <a:rPr lang="en-US" sz="2400"/>
            <a:t>find </a:t>
          </a:r>
          <a:r>
            <a:rPr lang="en-US" sz="2400" u="sng"/>
            <a:t>rate of occurrence </a:t>
          </a:r>
          <a:r>
            <a:rPr lang="en-US" sz="2400"/>
            <a:t>of new cases in the community </a:t>
          </a:r>
          <a:r>
            <a:rPr lang="en-US" sz="2400" b="1"/>
            <a:t>(incidence).</a:t>
          </a:r>
          <a:r>
            <a:rPr lang="en-US" sz="2400"/>
            <a:t>  </a:t>
          </a:r>
        </a:p>
      </dgm:t>
    </dgm:pt>
    <dgm:pt modelId="{9028FCC8-B64E-4271-94FB-F6F33B8C2B6B}" type="parTrans" cxnId="{11F448CC-DF8A-4693-8F6A-E695EC8AA3E2}">
      <dgm:prSet/>
      <dgm:spPr/>
      <dgm:t>
        <a:bodyPr/>
        <a:lstStyle/>
        <a:p>
          <a:endParaRPr lang="en-US" sz="2400"/>
        </a:p>
      </dgm:t>
    </dgm:pt>
    <dgm:pt modelId="{5113C53C-750A-46DA-8B8A-C6A590898E86}" type="sibTrans" cxnId="{11F448CC-DF8A-4693-8F6A-E695EC8AA3E2}">
      <dgm:prSet/>
      <dgm:spPr/>
      <dgm:t>
        <a:bodyPr/>
        <a:lstStyle/>
        <a:p>
          <a:endParaRPr lang="en-US" sz="2400"/>
        </a:p>
      </dgm:t>
    </dgm:pt>
    <dgm:pt modelId="{3671537B-187A-4624-89CD-EF1074C9817D}">
      <dgm:prSet custT="1"/>
      <dgm:spPr/>
      <dgm:t>
        <a:bodyPr/>
        <a:lstStyle/>
        <a:p>
          <a:r>
            <a:rPr lang="en-US" sz="2400" b="1" dirty="0"/>
            <a:t>Limitations:?????</a:t>
          </a:r>
          <a:endParaRPr lang="en-US" sz="2400" dirty="0"/>
        </a:p>
      </dgm:t>
    </dgm:pt>
    <dgm:pt modelId="{5FF1F801-B449-4C10-BF62-2220F2498BD4}" type="parTrans" cxnId="{C1DDE5D4-7967-4156-8129-7A26D819CB3D}">
      <dgm:prSet/>
      <dgm:spPr/>
      <dgm:t>
        <a:bodyPr/>
        <a:lstStyle/>
        <a:p>
          <a:endParaRPr lang="en-US" sz="2400"/>
        </a:p>
      </dgm:t>
    </dgm:pt>
    <dgm:pt modelId="{1209BC52-A68A-4414-8B8E-687095E61199}" type="sibTrans" cxnId="{C1DDE5D4-7967-4156-8129-7A26D819CB3D}">
      <dgm:prSet/>
      <dgm:spPr/>
      <dgm:t>
        <a:bodyPr/>
        <a:lstStyle/>
        <a:p>
          <a:endParaRPr lang="en-US" sz="2400"/>
        </a:p>
      </dgm:t>
    </dgm:pt>
    <dgm:pt modelId="{F6440A73-DE79-4445-A725-C4E430D329D3}" type="pres">
      <dgm:prSet presAssocID="{E21C2C89-4EDB-4CFE-9EA0-A1551C1E84F4}" presName="linear" presStyleCnt="0">
        <dgm:presLayoutVars>
          <dgm:animLvl val="lvl"/>
          <dgm:resizeHandles val="exact"/>
        </dgm:presLayoutVars>
      </dgm:prSet>
      <dgm:spPr/>
    </dgm:pt>
    <dgm:pt modelId="{4B962AC6-0BCB-4238-A11F-DD7BD03D0FA4}" type="pres">
      <dgm:prSet presAssocID="{31F01B44-9B68-40CD-B5C4-D70E7331CBCF}" presName="parentText" presStyleLbl="node1" presStyleIdx="0" presStyleCnt="1">
        <dgm:presLayoutVars>
          <dgm:chMax val="0"/>
          <dgm:bulletEnabled val="1"/>
        </dgm:presLayoutVars>
      </dgm:prSet>
      <dgm:spPr/>
    </dgm:pt>
    <dgm:pt modelId="{9C81CA25-25AC-4B27-92E3-84F0D20CA791}" type="pres">
      <dgm:prSet presAssocID="{31F01B44-9B68-40CD-B5C4-D70E7331CBCF}" presName="childText" presStyleLbl="revTx" presStyleIdx="0" presStyleCnt="1">
        <dgm:presLayoutVars>
          <dgm:bulletEnabled val="1"/>
        </dgm:presLayoutVars>
      </dgm:prSet>
      <dgm:spPr/>
    </dgm:pt>
  </dgm:ptLst>
  <dgm:cxnLst>
    <dgm:cxn modelId="{7D204807-A8BE-4A7C-A396-EA5AF46C4699}" type="presOf" srcId="{6328C0FB-5592-4155-806C-46748B4AC76C}" destId="{9C81CA25-25AC-4B27-92E3-84F0D20CA791}" srcOrd="0" destOrd="4" presId="urn:microsoft.com/office/officeart/2005/8/layout/vList2"/>
    <dgm:cxn modelId="{24A1BD08-7A17-4D54-B2F5-C647CA830DB2}" srcId="{31F01B44-9B68-40CD-B5C4-D70E7331CBCF}" destId="{DD84F79D-BD12-4528-B923-25979EAD1822}" srcOrd="0" destOrd="0" parTransId="{7CB55133-7049-4D91-8A77-4B79946E9B43}" sibTransId="{91FFD202-DEC9-41A9-A125-69C2D0B44F99}"/>
    <dgm:cxn modelId="{AD6CB91C-02FB-4512-9811-0311AC5A6651}" srcId="{E21C2C89-4EDB-4CFE-9EA0-A1551C1E84F4}" destId="{31F01B44-9B68-40CD-B5C4-D70E7331CBCF}" srcOrd="0" destOrd="0" parTransId="{C195780C-866B-4FDF-800E-A9D976149DCD}" sibTransId="{FCB87B4E-5AD1-4A30-B74D-3D39C76837F0}"/>
    <dgm:cxn modelId="{F2566226-E38B-4D7B-916D-446D68670C9C}" type="presOf" srcId="{93804A7E-C74C-4365-8907-B8ABFD61BED6}" destId="{9C81CA25-25AC-4B27-92E3-84F0D20CA791}" srcOrd="0" destOrd="5" presId="urn:microsoft.com/office/officeart/2005/8/layout/vList2"/>
    <dgm:cxn modelId="{4D9B6F2F-2867-4CC9-9268-5D95DAE5B821}" srcId="{6328C0FB-5592-4155-806C-46748B4AC76C}" destId="{93804A7E-C74C-4365-8907-B8ABFD61BED6}" srcOrd="0" destOrd="0" parTransId="{78BAB439-E7C0-4D25-99EB-38DA30CD49DC}" sibTransId="{07972907-6E32-4080-AD21-E97D478B170C}"/>
    <dgm:cxn modelId="{6E04B630-482D-4EFE-8DEA-B8EFC3A33DB8}" type="presOf" srcId="{3CE1D149-BBFE-4EB1-866A-2437DE514AAB}" destId="{9C81CA25-25AC-4B27-92E3-84F0D20CA791}" srcOrd="0" destOrd="1" presId="urn:microsoft.com/office/officeart/2005/8/layout/vList2"/>
    <dgm:cxn modelId="{C08D603C-D462-44B6-AC94-8F5847EFA9DB}" type="presOf" srcId="{3671537B-187A-4624-89CD-EF1074C9817D}" destId="{9C81CA25-25AC-4B27-92E3-84F0D20CA791}" srcOrd="0" destOrd="9" presId="urn:microsoft.com/office/officeart/2005/8/layout/vList2"/>
    <dgm:cxn modelId="{ED71EF40-6445-42F3-956F-616F8F606E2C}" type="presOf" srcId="{0E6475FF-B8AD-48F6-B7DF-7C5E7E8F50F0}" destId="{9C81CA25-25AC-4B27-92E3-84F0D20CA791}" srcOrd="0" destOrd="6" presId="urn:microsoft.com/office/officeart/2005/8/layout/vList2"/>
    <dgm:cxn modelId="{E5AC1942-73EA-4565-A491-52D23D83B182}" srcId="{DD84F79D-BD12-4528-B923-25979EAD1822}" destId="{C76BD285-B0AB-4DF5-98CB-92EB22F19E3E}" srcOrd="2" destOrd="0" parTransId="{6320679A-F107-481F-82F9-8185F23ED96C}" sibTransId="{8A29A352-214D-4192-AC23-E276A1605312}"/>
    <dgm:cxn modelId="{B37C3350-1FF6-4755-AFB1-4877C6B565D1}" srcId="{DD84F79D-BD12-4528-B923-25979EAD1822}" destId="{3CE1D149-BBFE-4EB1-866A-2437DE514AAB}" srcOrd="0" destOrd="0" parTransId="{3179FBB5-50A8-442B-8C30-F43DCCE986C9}" sibTransId="{B1A08416-F619-4117-B73E-DB2493169E65}"/>
    <dgm:cxn modelId="{A2133A7A-F809-4714-9CC9-055DBF509EDC}" type="presOf" srcId="{6BCDCDCC-D2DA-406F-A5C6-6A5A63F1ADCD}" destId="{9C81CA25-25AC-4B27-92E3-84F0D20CA791}" srcOrd="0" destOrd="8" presId="urn:microsoft.com/office/officeart/2005/8/layout/vList2"/>
    <dgm:cxn modelId="{FEF59D5A-80B8-402F-8B50-C202A4FD8F47}" type="presOf" srcId="{0697D70C-9C41-4D77-BCC1-C3C16EC715F4}" destId="{9C81CA25-25AC-4B27-92E3-84F0D20CA791}" srcOrd="0" destOrd="7" presId="urn:microsoft.com/office/officeart/2005/8/layout/vList2"/>
    <dgm:cxn modelId="{AA3B1C81-655D-4659-8D6C-1274D7CFFC1E}" type="presOf" srcId="{DD84F79D-BD12-4528-B923-25979EAD1822}" destId="{9C81CA25-25AC-4B27-92E3-84F0D20CA791}" srcOrd="0" destOrd="0" presId="urn:microsoft.com/office/officeart/2005/8/layout/vList2"/>
    <dgm:cxn modelId="{EF8A4884-AF08-4E40-880E-197ADBEA3F9A}" type="presOf" srcId="{31F01B44-9B68-40CD-B5C4-D70E7331CBCF}" destId="{4B962AC6-0BCB-4238-A11F-DD7BD03D0FA4}" srcOrd="0" destOrd="0" presId="urn:microsoft.com/office/officeart/2005/8/layout/vList2"/>
    <dgm:cxn modelId="{8961F48B-AA70-4F8A-A4AE-F2D24D1D06A4}" srcId="{DD84F79D-BD12-4528-B923-25979EAD1822}" destId="{F058150D-5A6A-456B-AE61-5BD6F39D3F0A}" srcOrd="1" destOrd="0" parTransId="{0219F1B4-1F9B-4DB7-9EC3-0A9F314EB4F1}" sibTransId="{02D71D1E-921F-4390-AD1B-38D8D38213D4}"/>
    <dgm:cxn modelId="{7C0D6397-2B11-4757-9B5B-FEBD41AA09CC}" type="presOf" srcId="{F058150D-5A6A-456B-AE61-5BD6F39D3F0A}" destId="{9C81CA25-25AC-4B27-92E3-84F0D20CA791}" srcOrd="0" destOrd="2" presId="urn:microsoft.com/office/officeart/2005/8/layout/vList2"/>
    <dgm:cxn modelId="{F03654A3-441E-42BE-82AC-22484AE631CC}" srcId="{31F01B44-9B68-40CD-B5C4-D70E7331CBCF}" destId="{6328C0FB-5592-4155-806C-46748B4AC76C}" srcOrd="1" destOrd="0" parTransId="{6E98EC91-8482-4F1F-8879-7677B743A37C}" sibTransId="{505F6648-B8FA-41AC-8679-D92E27D3EB86}"/>
    <dgm:cxn modelId="{07792DA7-E1AD-409E-B4F2-5B81F3967B87}" type="presOf" srcId="{C76BD285-B0AB-4DF5-98CB-92EB22F19E3E}" destId="{9C81CA25-25AC-4B27-92E3-84F0D20CA791}" srcOrd="0" destOrd="3" presId="urn:microsoft.com/office/officeart/2005/8/layout/vList2"/>
    <dgm:cxn modelId="{C12DDFAF-D9C7-48EC-ABD5-B81E048274D0}" srcId="{6328C0FB-5592-4155-806C-46748B4AC76C}" destId="{0E6475FF-B8AD-48F6-B7DF-7C5E7E8F50F0}" srcOrd="1" destOrd="0" parTransId="{6947A591-CFAC-4AC6-9BDE-69B0055EA7A1}" sibTransId="{61D6D17A-2106-4A13-88C5-300669F36C33}"/>
    <dgm:cxn modelId="{11F448CC-DF8A-4693-8F6A-E695EC8AA3E2}" srcId="{6328C0FB-5592-4155-806C-46748B4AC76C}" destId="{6BCDCDCC-D2DA-406F-A5C6-6A5A63F1ADCD}" srcOrd="3" destOrd="0" parTransId="{9028FCC8-B64E-4271-94FB-F6F33B8C2B6B}" sibTransId="{5113C53C-750A-46DA-8B8A-C6A590898E86}"/>
    <dgm:cxn modelId="{0D452FD4-F1D9-41C2-B817-ED7A330E3066}" srcId="{6328C0FB-5592-4155-806C-46748B4AC76C}" destId="{0697D70C-9C41-4D77-BCC1-C3C16EC715F4}" srcOrd="2" destOrd="0" parTransId="{97ACAA37-EC31-451C-807F-0895CC384BAD}" sibTransId="{47B3901B-03F5-41D6-BB14-75262820866E}"/>
    <dgm:cxn modelId="{C1DDE5D4-7967-4156-8129-7A26D819CB3D}" srcId="{31F01B44-9B68-40CD-B5C4-D70E7331CBCF}" destId="{3671537B-187A-4624-89CD-EF1074C9817D}" srcOrd="2" destOrd="0" parTransId="{5FF1F801-B449-4C10-BF62-2220F2498BD4}" sibTransId="{1209BC52-A68A-4414-8B8E-687095E61199}"/>
    <dgm:cxn modelId="{39815BF5-2599-47F3-A854-32995C128095}" type="presOf" srcId="{E21C2C89-4EDB-4CFE-9EA0-A1551C1E84F4}" destId="{F6440A73-DE79-4445-A725-C4E430D329D3}" srcOrd="0" destOrd="0" presId="urn:microsoft.com/office/officeart/2005/8/layout/vList2"/>
    <dgm:cxn modelId="{9F413CC6-3C8D-45CC-BD82-9CE508D77A44}" type="presParOf" srcId="{F6440A73-DE79-4445-A725-C4E430D329D3}" destId="{4B962AC6-0BCB-4238-A11F-DD7BD03D0FA4}" srcOrd="0" destOrd="0" presId="urn:microsoft.com/office/officeart/2005/8/layout/vList2"/>
    <dgm:cxn modelId="{7F4D7A52-5C1D-47C2-B431-AA1B51862DE0}" type="presParOf" srcId="{F6440A73-DE79-4445-A725-C4E430D329D3}" destId="{9C81CA25-25AC-4B27-92E3-84F0D20CA79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A3E652-2593-448E-9608-9C3B120D34F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19D878-8A64-437F-9F3C-F4D2446B817D}">
      <dgm:prSet custT="1"/>
      <dgm:spPr/>
      <dgm:t>
        <a:bodyPr/>
        <a:lstStyle/>
        <a:p>
          <a:r>
            <a:rPr lang="en-US" sz="2400" b="1" dirty="0"/>
            <a:t>Step 5: comparing with known indices</a:t>
          </a:r>
          <a:endParaRPr lang="en-US" sz="2400" dirty="0"/>
        </a:p>
      </dgm:t>
    </dgm:pt>
    <dgm:pt modelId="{215E855D-7C88-45DF-A78E-7C3712EEB13E}" type="parTrans" cxnId="{9DFCF5B0-CB45-447D-8B95-1C56C6A7F29F}">
      <dgm:prSet/>
      <dgm:spPr/>
      <dgm:t>
        <a:bodyPr/>
        <a:lstStyle/>
        <a:p>
          <a:endParaRPr lang="en-US" sz="2400"/>
        </a:p>
      </dgm:t>
    </dgm:pt>
    <dgm:pt modelId="{66544A9F-DADA-45DC-80ED-8C0BA026A992}" type="sibTrans" cxnId="{9DFCF5B0-CB45-447D-8B95-1C56C6A7F29F}">
      <dgm:prSet/>
      <dgm:spPr/>
      <dgm:t>
        <a:bodyPr/>
        <a:lstStyle/>
        <a:p>
          <a:endParaRPr lang="en-US" sz="2400"/>
        </a:p>
      </dgm:t>
    </dgm:pt>
    <dgm:pt modelId="{EDA7BAFD-70FB-4866-AEDE-F434D90E9CC8}">
      <dgm:prSet custT="1"/>
      <dgm:spPr/>
      <dgm:t>
        <a:bodyPr/>
        <a:lstStyle/>
        <a:p>
          <a:r>
            <a:rPr lang="en-US" sz="2400"/>
            <a:t>different populations or sub-groups of same populations is compared</a:t>
          </a:r>
        </a:p>
      </dgm:t>
    </dgm:pt>
    <dgm:pt modelId="{82ACD581-64D2-47B1-8949-968AB6EE1ADE}" type="parTrans" cxnId="{05E0A30A-9653-4552-A491-20CFFF934083}">
      <dgm:prSet/>
      <dgm:spPr/>
      <dgm:t>
        <a:bodyPr/>
        <a:lstStyle/>
        <a:p>
          <a:endParaRPr lang="en-US" sz="2400"/>
        </a:p>
      </dgm:t>
    </dgm:pt>
    <dgm:pt modelId="{6D95F0ED-D5F8-4E10-9B81-5210127EB5C8}" type="sibTrans" cxnId="{05E0A30A-9653-4552-A491-20CFFF934083}">
      <dgm:prSet/>
      <dgm:spPr/>
      <dgm:t>
        <a:bodyPr/>
        <a:lstStyle/>
        <a:p>
          <a:endParaRPr lang="en-US" sz="2400"/>
        </a:p>
      </dgm:t>
    </dgm:pt>
    <dgm:pt modelId="{CD76120D-749F-467C-A977-E0C3CD2007BF}">
      <dgm:prSet custT="1"/>
      <dgm:spPr/>
      <dgm:t>
        <a:bodyPr/>
        <a:lstStyle/>
        <a:p>
          <a:r>
            <a:rPr lang="en-US" sz="2400"/>
            <a:t>Give clues to disease etiology</a:t>
          </a:r>
        </a:p>
      </dgm:t>
    </dgm:pt>
    <dgm:pt modelId="{F814448B-1599-4B20-9E8A-DEC3A3B46745}" type="parTrans" cxnId="{0B6A8D8D-FBB8-42D9-BC93-604074B76801}">
      <dgm:prSet/>
      <dgm:spPr/>
      <dgm:t>
        <a:bodyPr/>
        <a:lstStyle/>
        <a:p>
          <a:endParaRPr lang="en-US" sz="2400"/>
        </a:p>
      </dgm:t>
    </dgm:pt>
    <dgm:pt modelId="{1B0FA6F6-E89D-41D2-9EB9-3948EFCACA39}" type="sibTrans" cxnId="{0B6A8D8D-FBB8-42D9-BC93-604074B76801}">
      <dgm:prSet/>
      <dgm:spPr/>
      <dgm:t>
        <a:bodyPr/>
        <a:lstStyle/>
        <a:p>
          <a:endParaRPr lang="en-US" sz="2400"/>
        </a:p>
      </dgm:t>
    </dgm:pt>
    <dgm:pt modelId="{948604E1-3EB6-4B18-BF2D-AF6879CC58E3}">
      <dgm:prSet custT="1"/>
      <dgm:spPr/>
      <dgm:t>
        <a:bodyPr/>
        <a:lstStyle/>
        <a:p>
          <a:r>
            <a:rPr lang="en-US" sz="2400" b="1" dirty="0"/>
            <a:t>Step 6: formulation of hypothesis</a:t>
          </a:r>
          <a:r>
            <a:rPr lang="en-US" sz="2400" dirty="0"/>
            <a:t>: this includes</a:t>
          </a:r>
        </a:p>
      </dgm:t>
    </dgm:pt>
    <dgm:pt modelId="{6D40230F-7905-45F5-9CAE-F14613BF225E}" type="parTrans" cxnId="{2DEA6781-06E0-427C-9C02-2E948FA022D3}">
      <dgm:prSet/>
      <dgm:spPr/>
      <dgm:t>
        <a:bodyPr/>
        <a:lstStyle/>
        <a:p>
          <a:endParaRPr lang="en-US" sz="2400"/>
        </a:p>
      </dgm:t>
    </dgm:pt>
    <dgm:pt modelId="{0E39ACD8-CDF4-4E92-A8FE-015D4845F24D}" type="sibTrans" cxnId="{2DEA6781-06E0-427C-9C02-2E948FA022D3}">
      <dgm:prSet/>
      <dgm:spPr/>
      <dgm:t>
        <a:bodyPr/>
        <a:lstStyle/>
        <a:p>
          <a:endParaRPr lang="en-US" sz="2400"/>
        </a:p>
      </dgm:t>
    </dgm:pt>
    <dgm:pt modelId="{130C973C-22F8-4A49-BD93-C602C38F8D82}">
      <dgm:prSet custT="1"/>
      <dgm:spPr/>
      <dgm:t>
        <a:bodyPr/>
        <a:lstStyle/>
        <a:p>
          <a:r>
            <a:rPr lang="en-US" sz="2400"/>
            <a:t>Population characteristics</a:t>
          </a:r>
        </a:p>
      </dgm:t>
    </dgm:pt>
    <dgm:pt modelId="{9F778328-3C8B-4D54-8EAB-FBDBDEAF3741}" type="parTrans" cxnId="{09878A21-1462-47FC-8DA0-16620E1D4E59}">
      <dgm:prSet/>
      <dgm:spPr/>
      <dgm:t>
        <a:bodyPr/>
        <a:lstStyle/>
        <a:p>
          <a:endParaRPr lang="en-US" sz="2400"/>
        </a:p>
      </dgm:t>
    </dgm:pt>
    <dgm:pt modelId="{35087B68-95C8-4CA1-B474-9D5F614FAFD6}" type="sibTrans" cxnId="{09878A21-1462-47FC-8DA0-16620E1D4E59}">
      <dgm:prSet/>
      <dgm:spPr/>
      <dgm:t>
        <a:bodyPr/>
        <a:lstStyle/>
        <a:p>
          <a:endParaRPr lang="en-US" sz="2400"/>
        </a:p>
      </dgm:t>
    </dgm:pt>
    <dgm:pt modelId="{F48FD235-E71B-462C-B28F-28705BFD2107}">
      <dgm:prSet custT="1"/>
      <dgm:spPr/>
      <dgm:t>
        <a:bodyPr/>
        <a:lstStyle/>
        <a:p>
          <a:r>
            <a:rPr lang="en-US" sz="2400"/>
            <a:t>Specific cause being considered</a:t>
          </a:r>
        </a:p>
      </dgm:t>
    </dgm:pt>
    <dgm:pt modelId="{A46068B4-63BD-4750-8B93-99F7C49279B4}" type="parTrans" cxnId="{A68B531C-51BE-43E3-9085-9ED3FEC8A4E0}">
      <dgm:prSet/>
      <dgm:spPr/>
      <dgm:t>
        <a:bodyPr/>
        <a:lstStyle/>
        <a:p>
          <a:endParaRPr lang="en-US" sz="2400"/>
        </a:p>
      </dgm:t>
    </dgm:pt>
    <dgm:pt modelId="{D3FD88B5-71AA-4785-8532-451D812DB2B1}" type="sibTrans" cxnId="{A68B531C-51BE-43E3-9085-9ED3FEC8A4E0}">
      <dgm:prSet/>
      <dgm:spPr/>
      <dgm:t>
        <a:bodyPr/>
        <a:lstStyle/>
        <a:p>
          <a:endParaRPr lang="en-US" sz="2400"/>
        </a:p>
      </dgm:t>
    </dgm:pt>
    <dgm:pt modelId="{4A829059-B0DF-4F6E-96B4-560B8F1B8731}">
      <dgm:prSet custT="1"/>
      <dgm:spPr/>
      <dgm:t>
        <a:bodyPr/>
        <a:lstStyle/>
        <a:p>
          <a:r>
            <a:rPr lang="en-US" sz="2400" dirty="0"/>
            <a:t>Expected outcome—disease</a:t>
          </a:r>
        </a:p>
      </dgm:t>
    </dgm:pt>
    <dgm:pt modelId="{FF3B4FF5-276A-429C-9D3E-C8F3AC20D074}" type="parTrans" cxnId="{BB891285-0674-4368-A0D9-3C0E804BBB78}">
      <dgm:prSet/>
      <dgm:spPr/>
      <dgm:t>
        <a:bodyPr/>
        <a:lstStyle/>
        <a:p>
          <a:endParaRPr lang="en-US" sz="2400"/>
        </a:p>
      </dgm:t>
    </dgm:pt>
    <dgm:pt modelId="{8BCA19F2-FD55-45C6-952B-0A7B3626E5E9}" type="sibTrans" cxnId="{BB891285-0674-4368-A0D9-3C0E804BBB78}">
      <dgm:prSet/>
      <dgm:spPr/>
      <dgm:t>
        <a:bodyPr/>
        <a:lstStyle/>
        <a:p>
          <a:endParaRPr lang="en-US" sz="2400"/>
        </a:p>
      </dgm:t>
    </dgm:pt>
    <dgm:pt modelId="{8B5AD1CE-0BA9-4DAD-A51B-6E93CFDD2E2C}">
      <dgm:prSet custT="1"/>
      <dgm:spPr/>
      <dgm:t>
        <a:bodyPr/>
        <a:lstStyle/>
        <a:p>
          <a:r>
            <a:rPr lang="en-US" sz="2400"/>
            <a:t>Dose-response relationship</a:t>
          </a:r>
        </a:p>
      </dgm:t>
    </dgm:pt>
    <dgm:pt modelId="{F408A3DF-42D1-471F-A1F1-4CB942DB2182}" type="parTrans" cxnId="{14308EC6-8505-4061-8033-E31E96E71143}">
      <dgm:prSet/>
      <dgm:spPr/>
      <dgm:t>
        <a:bodyPr/>
        <a:lstStyle/>
        <a:p>
          <a:endParaRPr lang="en-US" sz="2400"/>
        </a:p>
      </dgm:t>
    </dgm:pt>
    <dgm:pt modelId="{E7BE16FB-7882-4930-A0A5-E48C32CA4A16}" type="sibTrans" cxnId="{14308EC6-8505-4061-8033-E31E96E71143}">
      <dgm:prSet/>
      <dgm:spPr/>
      <dgm:t>
        <a:bodyPr/>
        <a:lstStyle/>
        <a:p>
          <a:endParaRPr lang="en-US" sz="2400"/>
        </a:p>
      </dgm:t>
    </dgm:pt>
    <dgm:pt modelId="{4A9478EE-2BB8-4D55-8575-B14A7F78E433}">
      <dgm:prSet custT="1"/>
      <dgm:spPr/>
      <dgm:t>
        <a:bodyPr/>
        <a:lstStyle/>
        <a:p>
          <a:r>
            <a:rPr lang="en-US" sz="2400"/>
            <a:t>Time-response relationship</a:t>
          </a:r>
        </a:p>
      </dgm:t>
    </dgm:pt>
    <dgm:pt modelId="{22109A28-88D6-4680-9433-A976929F12EE}" type="parTrans" cxnId="{44132AE1-3515-467E-AB5C-CB451AD2F055}">
      <dgm:prSet/>
      <dgm:spPr/>
      <dgm:t>
        <a:bodyPr/>
        <a:lstStyle/>
        <a:p>
          <a:endParaRPr lang="en-US" sz="2400"/>
        </a:p>
      </dgm:t>
    </dgm:pt>
    <dgm:pt modelId="{A5BB251E-73EB-47E7-A5C8-5D4B13CBCDEE}" type="sibTrans" cxnId="{44132AE1-3515-467E-AB5C-CB451AD2F055}">
      <dgm:prSet/>
      <dgm:spPr/>
      <dgm:t>
        <a:bodyPr/>
        <a:lstStyle/>
        <a:p>
          <a:endParaRPr lang="en-US" sz="2400"/>
        </a:p>
      </dgm:t>
    </dgm:pt>
    <dgm:pt modelId="{C264F397-33A0-42E2-BA63-7E05FF31CFF8}">
      <dgm:prSet custT="1"/>
      <dgm:spPr/>
      <dgm:t>
        <a:bodyPr/>
        <a:lstStyle/>
        <a:p>
          <a:r>
            <a:rPr lang="en-US" sz="2400"/>
            <a:t>Example: Smoking of &gt;10 cigarettes per day for &gt;10 years may lead to development of Ca-lungs in smokers (30%). </a:t>
          </a:r>
        </a:p>
      </dgm:t>
    </dgm:pt>
    <dgm:pt modelId="{3EF34798-0742-4422-B3CB-C1F73E321715}" type="parTrans" cxnId="{EA2945F5-A460-450D-AEC9-DEAE5C36A8F4}">
      <dgm:prSet/>
      <dgm:spPr/>
      <dgm:t>
        <a:bodyPr/>
        <a:lstStyle/>
        <a:p>
          <a:endParaRPr lang="en-US" sz="2400"/>
        </a:p>
      </dgm:t>
    </dgm:pt>
    <dgm:pt modelId="{C12A7E19-7A68-46AA-B47B-8B16029BA492}" type="sibTrans" cxnId="{EA2945F5-A460-450D-AEC9-DEAE5C36A8F4}">
      <dgm:prSet/>
      <dgm:spPr/>
      <dgm:t>
        <a:bodyPr/>
        <a:lstStyle/>
        <a:p>
          <a:endParaRPr lang="en-US" sz="2400"/>
        </a:p>
      </dgm:t>
    </dgm:pt>
    <dgm:pt modelId="{692F3470-F04E-44AD-AC65-66D3F65D51DB}" type="pres">
      <dgm:prSet presAssocID="{11A3E652-2593-448E-9608-9C3B120D34F3}" presName="linear" presStyleCnt="0">
        <dgm:presLayoutVars>
          <dgm:dir/>
          <dgm:animLvl val="lvl"/>
          <dgm:resizeHandles val="exact"/>
        </dgm:presLayoutVars>
      </dgm:prSet>
      <dgm:spPr/>
    </dgm:pt>
    <dgm:pt modelId="{7799C528-3BCF-4684-A8F4-FF3E79C546D9}" type="pres">
      <dgm:prSet presAssocID="{BF19D878-8A64-437F-9F3C-F4D2446B817D}" presName="parentLin" presStyleCnt="0"/>
      <dgm:spPr/>
    </dgm:pt>
    <dgm:pt modelId="{13210FAE-0C1C-4F2F-98F5-B5C96D60C4ED}" type="pres">
      <dgm:prSet presAssocID="{BF19D878-8A64-437F-9F3C-F4D2446B817D}" presName="parentLeftMargin" presStyleLbl="node1" presStyleIdx="0" presStyleCnt="2"/>
      <dgm:spPr/>
    </dgm:pt>
    <dgm:pt modelId="{633C348D-C839-4643-81A1-665641B179C6}" type="pres">
      <dgm:prSet presAssocID="{BF19D878-8A64-437F-9F3C-F4D2446B817D}" presName="parentText" presStyleLbl="node1" presStyleIdx="0" presStyleCnt="2">
        <dgm:presLayoutVars>
          <dgm:chMax val="0"/>
          <dgm:bulletEnabled val="1"/>
        </dgm:presLayoutVars>
      </dgm:prSet>
      <dgm:spPr/>
    </dgm:pt>
    <dgm:pt modelId="{8DF4BDFC-6229-4768-9774-B9F5E9681ECF}" type="pres">
      <dgm:prSet presAssocID="{BF19D878-8A64-437F-9F3C-F4D2446B817D}" presName="negativeSpace" presStyleCnt="0"/>
      <dgm:spPr/>
    </dgm:pt>
    <dgm:pt modelId="{28C3D54F-CFB3-4963-AB11-AB5282660491}" type="pres">
      <dgm:prSet presAssocID="{BF19D878-8A64-437F-9F3C-F4D2446B817D}" presName="childText" presStyleLbl="conFgAcc1" presStyleIdx="0" presStyleCnt="2">
        <dgm:presLayoutVars>
          <dgm:bulletEnabled val="1"/>
        </dgm:presLayoutVars>
      </dgm:prSet>
      <dgm:spPr/>
    </dgm:pt>
    <dgm:pt modelId="{3E02EF76-9204-4740-9CE5-95C61997F5DC}" type="pres">
      <dgm:prSet presAssocID="{66544A9F-DADA-45DC-80ED-8C0BA026A992}" presName="spaceBetweenRectangles" presStyleCnt="0"/>
      <dgm:spPr/>
    </dgm:pt>
    <dgm:pt modelId="{164F0CD0-07E1-4580-96B5-3EEBF3CDB8B1}" type="pres">
      <dgm:prSet presAssocID="{948604E1-3EB6-4B18-BF2D-AF6879CC58E3}" presName="parentLin" presStyleCnt="0"/>
      <dgm:spPr/>
    </dgm:pt>
    <dgm:pt modelId="{DFD77529-41D7-442F-8871-151727B8AA81}" type="pres">
      <dgm:prSet presAssocID="{948604E1-3EB6-4B18-BF2D-AF6879CC58E3}" presName="parentLeftMargin" presStyleLbl="node1" presStyleIdx="0" presStyleCnt="2"/>
      <dgm:spPr/>
    </dgm:pt>
    <dgm:pt modelId="{3AA99174-A0AC-4813-A1A3-60CD6CA2AF2D}" type="pres">
      <dgm:prSet presAssocID="{948604E1-3EB6-4B18-BF2D-AF6879CC58E3}" presName="parentText" presStyleLbl="node1" presStyleIdx="1" presStyleCnt="2">
        <dgm:presLayoutVars>
          <dgm:chMax val="0"/>
          <dgm:bulletEnabled val="1"/>
        </dgm:presLayoutVars>
      </dgm:prSet>
      <dgm:spPr/>
    </dgm:pt>
    <dgm:pt modelId="{80A55344-9D3B-48E3-959F-2D13F2B750BD}" type="pres">
      <dgm:prSet presAssocID="{948604E1-3EB6-4B18-BF2D-AF6879CC58E3}" presName="negativeSpace" presStyleCnt="0"/>
      <dgm:spPr/>
    </dgm:pt>
    <dgm:pt modelId="{72F5496F-76D9-4AD1-BD46-5D23EAFF61D8}" type="pres">
      <dgm:prSet presAssocID="{948604E1-3EB6-4B18-BF2D-AF6879CC58E3}" presName="childText" presStyleLbl="conFgAcc1" presStyleIdx="1" presStyleCnt="2">
        <dgm:presLayoutVars>
          <dgm:bulletEnabled val="1"/>
        </dgm:presLayoutVars>
      </dgm:prSet>
      <dgm:spPr/>
    </dgm:pt>
  </dgm:ptLst>
  <dgm:cxnLst>
    <dgm:cxn modelId="{05E0A30A-9653-4552-A491-20CFFF934083}" srcId="{BF19D878-8A64-437F-9F3C-F4D2446B817D}" destId="{EDA7BAFD-70FB-4866-AEDE-F434D90E9CC8}" srcOrd="0" destOrd="0" parTransId="{82ACD581-64D2-47B1-8949-968AB6EE1ADE}" sibTransId="{6D95F0ED-D5F8-4E10-9B81-5210127EB5C8}"/>
    <dgm:cxn modelId="{7D5E5915-5152-434F-834C-97455C39A098}" type="presOf" srcId="{11A3E652-2593-448E-9608-9C3B120D34F3}" destId="{692F3470-F04E-44AD-AC65-66D3F65D51DB}" srcOrd="0" destOrd="0" presId="urn:microsoft.com/office/officeart/2005/8/layout/list1"/>
    <dgm:cxn modelId="{A68B531C-51BE-43E3-9085-9ED3FEC8A4E0}" srcId="{948604E1-3EB6-4B18-BF2D-AF6879CC58E3}" destId="{F48FD235-E71B-462C-B28F-28705BFD2107}" srcOrd="1" destOrd="0" parTransId="{A46068B4-63BD-4750-8B93-99F7C49279B4}" sibTransId="{D3FD88B5-71AA-4785-8532-451D812DB2B1}"/>
    <dgm:cxn modelId="{09878A21-1462-47FC-8DA0-16620E1D4E59}" srcId="{948604E1-3EB6-4B18-BF2D-AF6879CC58E3}" destId="{130C973C-22F8-4A49-BD93-C602C38F8D82}" srcOrd="0" destOrd="0" parTransId="{9F778328-3C8B-4D54-8EAB-FBDBDEAF3741}" sibTransId="{35087B68-95C8-4CA1-B474-9D5F614FAFD6}"/>
    <dgm:cxn modelId="{9BA49740-AF6A-4AAC-A58C-57C3CBD40AF4}" type="presOf" srcId="{4A9478EE-2BB8-4D55-8575-B14A7F78E433}" destId="{72F5496F-76D9-4AD1-BD46-5D23EAFF61D8}" srcOrd="0" destOrd="4" presId="urn:microsoft.com/office/officeart/2005/8/layout/list1"/>
    <dgm:cxn modelId="{6C53B248-DF84-4F84-B902-0D8DD06D39AD}" type="presOf" srcId="{948604E1-3EB6-4B18-BF2D-AF6879CC58E3}" destId="{3AA99174-A0AC-4813-A1A3-60CD6CA2AF2D}" srcOrd="1" destOrd="0" presId="urn:microsoft.com/office/officeart/2005/8/layout/list1"/>
    <dgm:cxn modelId="{4C621149-D73D-4D79-8364-14A13BBDA0A7}" type="presOf" srcId="{8B5AD1CE-0BA9-4DAD-A51B-6E93CFDD2E2C}" destId="{72F5496F-76D9-4AD1-BD46-5D23EAFF61D8}" srcOrd="0" destOrd="3" presId="urn:microsoft.com/office/officeart/2005/8/layout/list1"/>
    <dgm:cxn modelId="{914F3073-CBB6-4B77-9877-38518AD5AC42}" type="presOf" srcId="{F48FD235-E71B-462C-B28F-28705BFD2107}" destId="{72F5496F-76D9-4AD1-BD46-5D23EAFF61D8}" srcOrd="0" destOrd="1" presId="urn:microsoft.com/office/officeart/2005/8/layout/list1"/>
    <dgm:cxn modelId="{2DEA6781-06E0-427C-9C02-2E948FA022D3}" srcId="{11A3E652-2593-448E-9608-9C3B120D34F3}" destId="{948604E1-3EB6-4B18-BF2D-AF6879CC58E3}" srcOrd="1" destOrd="0" parTransId="{6D40230F-7905-45F5-9CAE-F14613BF225E}" sibTransId="{0E39ACD8-CDF4-4E92-A8FE-015D4845F24D}"/>
    <dgm:cxn modelId="{BB891285-0674-4368-A0D9-3C0E804BBB78}" srcId="{948604E1-3EB6-4B18-BF2D-AF6879CC58E3}" destId="{4A829059-B0DF-4F6E-96B4-560B8F1B8731}" srcOrd="2" destOrd="0" parTransId="{FF3B4FF5-276A-429C-9D3E-C8F3AC20D074}" sibTransId="{8BCA19F2-FD55-45C6-952B-0A7B3626E5E9}"/>
    <dgm:cxn modelId="{F3097F87-2B4B-434D-95F4-FAFCDEF2F234}" type="presOf" srcId="{CD76120D-749F-467C-A977-E0C3CD2007BF}" destId="{28C3D54F-CFB3-4963-AB11-AB5282660491}" srcOrd="0" destOrd="1" presId="urn:microsoft.com/office/officeart/2005/8/layout/list1"/>
    <dgm:cxn modelId="{0B6A8D8D-FBB8-42D9-BC93-604074B76801}" srcId="{BF19D878-8A64-437F-9F3C-F4D2446B817D}" destId="{CD76120D-749F-467C-A977-E0C3CD2007BF}" srcOrd="1" destOrd="0" parTransId="{F814448B-1599-4B20-9E8A-DEC3A3B46745}" sibTransId="{1B0FA6F6-E89D-41D2-9EB9-3948EFCACA39}"/>
    <dgm:cxn modelId="{9DFCF5B0-CB45-447D-8B95-1C56C6A7F29F}" srcId="{11A3E652-2593-448E-9608-9C3B120D34F3}" destId="{BF19D878-8A64-437F-9F3C-F4D2446B817D}" srcOrd="0" destOrd="0" parTransId="{215E855D-7C88-45DF-A78E-7C3712EEB13E}" sibTransId="{66544A9F-DADA-45DC-80ED-8C0BA026A992}"/>
    <dgm:cxn modelId="{15F891B4-17CA-4DAC-82B9-4C1A099984D8}" type="presOf" srcId="{4A829059-B0DF-4F6E-96B4-560B8F1B8731}" destId="{72F5496F-76D9-4AD1-BD46-5D23EAFF61D8}" srcOrd="0" destOrd="2" presId="urn:microsoft.com/office/officeart/2005/8/layout/list1"/>
    <dgm:cxn modelId="{14308EC6-8505-4061-8033-E31E96E71143}" srcId="{948604E1-3EB6-4B18-BF2D-AF6879CC58E3}" destId="{8B5AD1CE-0BA9-4DAD-A51B-6E93CFDD2E2C}" srcOrd="3" destOrd="0" parTransId="{F408A3DF-42D1-471F-A1F1-4CB942DB2182}" sibTransId="{E7BE16FB-7882-4930-A0A5-E48C32CA4A16}"/>
    <dgm:cxn modelId="{13D959CF-A743-4437-B5AC-2E5E3B09C07C}" type="presOf" srcId="{BF19D878-8A64-437F-9F3C-F4D2446B817D}" destId="{13210FAE-0C1C-4F2F-98F5-B5C96D60C4ED}" srcOrd="0" destOrd="0" presId="urn:microsoft.com/office/officeart/2005/8/layout/list1"/>
    <dgm:cxn modelId="{6683ECDF-6FB5-4F25-A8B0-51E0FE98CEEE}" type="presOf" srcId="{C264F397-33A0-42E2-BA63-7E05FF31CFF8}" destId="{72F5496F-76D9-4AD1-BD46-5D23EAFF61D8}" srcOrd="0" destOrd="5" presId="urn:microsoft.com/office/officeart/2005/8/layout/list1"/>
    <dgm:cxn modelId="{44132AE1-3515-467E-AB5C-CB451AD2F055}" srcId="{948604E1-3EB6-4B18-BF2D-AF6879CC58E3}" destId="{4A9478EE-2BB8-4D55-8575-B14A7F78E433}" srcOrd="4" destOrd="0" parTransId="{22109A28-88D6-4680-9433-A976929F12EE}" sibTransId="{A5BB251E-73EB-47E7-A5C8-5D4B13CBCDEE}"/>
    <dgm:cxn modelId="{352C84E6-7F46-4E53-91A8-B5A1B26AF622}" type="presOf" srcId="{EDA7BAFD-70FB-4866-AEDE-F434D90E9CC8}" destId="{28C3D54F-CFB3-4963-AB11-AB5282660491}" srcOrd="0" destOrd="0" presId="urn:microsoft.com/office/officeart/2005/8/layout/list1"/>
    <dgm:cxn modelId="{9C7E09F1-9B22-4110-B730-CB4C161B20A4}" type="presOf" srcId="{948604E1-3EB6-4B18-BF2D-AF6879CC58E3}" destId="{DFD77529-41D7-442F-8871-151727B8AA81}" srcOrd="0" destOrd="0" presId="urn:microsoft.com/office/officeart/2005/8/layout/list1"/>
    <dgm:cxn modelId="{52B6C9F2-8357-4A51-8880-E8009373C453}" type="presOf" srcId="{BF19D878-8A64-437F-9F3C-F4D2446B817D}" destId="{633C348D-C839-4643-81A1-665641B179C6}" srcOrd="1" destOrd="0" presId="urn:microsoft.com/office/officeart/2005/8/layout/list1"/>
    <dgm:cxn modelId="{EA2945F5-A460-450D-AEC9-DEAE5C36A8F4}" srcId="{948604E1-3EB6-4B18-BF2D-AF6879CC58E3}" destId="{C264F397-33A0-42E2-BA63-7E05FF31CFF8}" srcOrd="5" destOrd="0" parTransId="{3EF34798-0742-4422-B3CB-C1F73E321715}" sibTransId="{C12A7E19-7A68-46AA-B47B-8B16029BA492}"/>
    <dgm:cxn modelId="{72FB3EFC-C013-453F-978A-517A29666726}" type="presOf" srcId="{130C973C-22F8-4A49-BD93-C602C38F8D82}" destId="{72F5496F-76D9-4AD1-BD46-5D23EAFF61D8}" srcOrd="0" destOrd="0" presId="urn:microsoft.com/office/officeart/2005/8/layout/list1"/>
    <dgm:cxn modelId="{6A6F8FE2-2DE6-4D58-802E-482D93FDD170}" type="presParOf" srcId="{692F3470-F04E-44AD-AC65-66D3F65D51DB}" destId="{7799C528-3BCF-4684-A8F4-FF3E79C546D9}" srcOrd="0" destOrd="0" presId="urn:microsoft.com/office/officeart/2005/8/layout/list1"/>
    <dgm:cxn modelId="{9937CFFB-607A-45E4-BBAE-3DE929B15336}" type="presParOf" srcId="{7799C528-3BCF-4684-A8F4-FF3E79C546D9}" destId="{13210FAE-0C1C-4F2F-98F5-B5C96D60C4ED}" srcOrd="0" destOrd="0" presId="urn:microsoft.com/office/officeart/2005/8/layout/list1"/>
    <dgm:cxn modelId="{3B53B4D5-793C-4FF9-8488-D720AB9627D0}" type="presParOf" srcId="{7799C528-3BCF-4684-A8F4-FF3E79C546D9}" destId="{633C348D-C839-4643-81A1-665641B179C6}" srcOrd="1" destOrd="0" presId="urn:microsoft.com/office/officeart/2005/8/layout/list1"/>
    <dgm:cxn modelId="{F7E41BAE-FBBC-40A3-9FC2-6CAC06A8B35C}" type="presParOf" srcId="{692F3470-F04E-44AD-AC65-66D3F65D51DB}" destId="{8DF4BDFC-6229-4768-9774-B9F5E9681ECF}" srcOrd="1" destOrd="0" presId="urn:microsoft.com/office/officeart/2005/8/layout/list1"/>
    <dgm:cxn modelId="{1ED17070-D02E-4573-BFA3-4D2179F8C3D9}" type="presParOf" srcId="{692F3470-F04E-44AD-AC65-66D3F65D51DB}" destId="{28C3D54F-CFB3-4963-AB11-AB5282660491}" srcOrd="2" destOrd="0" presId="urn:microsoft.com/office/officeart/2005/8/layout/list1"/>
    <dgm:cxn modelId="{584A25FE-9569-4CDA-B71F-1D749CFB5AC4}" type="presParOf" srcId="{692F3470-F04E-44AD-AC65-66D3F65D51DB}" destId="{3E02EF76-9204-4740-9CE5-95C61997F5DC}" srcOrd="3" destOrd="0" presId="urn:microsoft.com/office/officeart/2005/8/layout/list1"/>
    <dgm:cxn modelId="{4DE20712-14BE-44BA-BF86-AD3F503A4223}" type="presParOf" srcId="{692F3470-F04E-44AD-AC65-66D3F65D51DB}" destId="{164F0CD0-07E1-4580-96B5-3EEBF3CDB8B1}" srcOrd="4" destOrd="0" presId="urn:microsoft.com/office/officeart/2005/8/layout/list1"/>
    <dgm:cxn modelId="{1EA88CC3-D390-4E5D-9996-CA6FA05CD86F}" type="presParOf" srcId="{164F0CD0-07E1-4580-96B5-3EEBF3CDB8B1}" destId="{DFD77529-41D7-442F-8871-151727B8AA81}" srcOrd="0" destOrd="0" presId="urn:microsoft.com/office/officeart/2005/8/layout/list1"/>
    <dgm:cxn modelId="{EF026D4C-1BF2-4DA9-8AC3-13FDE41D9A72}" type="presParOf" srcId="{164F0CD0-07E1-4580-96B5-3EEBF3CDB8B1}" destId="{3AA99174-A0AC-4813-A1A3-60CD6CA2AF2D}" srcOrd="1" destOrd="0" presId="urn:microsoft.com/office/officeart/2005/8/layout/list1"/>
    <dgm:cxn modelId="{17E827CA-6480-403A-9D34-E5237627FE48}" type="presParOf" srcId="{692F3470-F04E-44AD-AC65-66D3F65D51DB}" destId="{80A55344-9D3B-48E3-959F-2D13F2B750BD}" srcOrd="5" destOrd="0" presId="urn:microsoft.com/office/officeart/2005/8/layout/list1"/>
    <dgm:cxn modelId="{34397E78-7932-434A-8C97-2F8719B46079}" type="presParOf" srcId="{692F3470-F04E-44AD-AC65-66D3F65D51DB}" destId="{72F5496F-76D9-4AD1-BD46-5D23EAFF61D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996BE9-6ED3-4F26-8980-39E10054C884}"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D7C55760-45E0-4D79-8C8A-FAE06D43EA22}">
      <dgm:prSet phldrT="[Text]" custT="1"/>
      <dgm:spPr/>
      <dgm:t>
        <a:bodyPr/>
        <a:lstStyle/>
        <a:p>
          <a:r>
            <a:rPr lang="en-US" sz="3200"/>
            <a:t>Reference pop.</a:t>
          </a:r>
          <a:endParaRPr lang="en-US" sz="3200" dirty="0"/>
        </a:p>
      </dgm:t>
    </dgm:pt>
    <dgm:pt modelId="{57ED9BE4-A356-4C42-8340-A8CFFDF6693F}" type="parTrans" cxnId="{C8F98AC4-6B1B-4C76-A23C-7F977C0E3895}">
      <dgm:prSet/>
      <dgm:spPr/>
      <dgm:t>
        <a:bodyPr/>
        <a:lstStyle/>
        <a:p>
          <a:endParaRPr lang="en-US"/>
        </a:p>
      </dgm:t>
    </dgm:pt>
    <dgm:pt modelId="{BC5B80EF-69FF-473F-8DF3-FB856098A2D9}" type="sibTrans" cxnId="{C8F98AC4-6B1B-4C76-A23C-7F977C0E3895}">
      <dgm:prSet/>
      <dgm:spPr/>
      <dgm:t>
        <a:bodyPr/>
        <a:lstStyle/>
        <a:p>
          <a:endParaRPr lang="en-US"/>
        </a:p>
      </dgm:t>
    </dgm:pt>
    <dgm:pt modelId="{5B605264-C669-45BE-B31A-75E272EF77F2}" type="asst">
      <dgm:prSet phldrT="[Text]"/>
      <dgm:spPr/>
      <dgm:t>
        <a:bodyPr/>
        <a:lstStyle/>
        <a:p>
          <a:r>
            <a:rPr lang="en-US"/>
            <a:t>Study pop.</a:t>
          </a:r>
          <a:endParaRPr lang="en-US" dirty="0"/>
        </a:p>
      </dgm:t>
    </dgm:pt>
    <dgm:pt modelId="{2D62BE88-8018-411B-81D9-CEE53F8F7D5B}" type="parTrans" cxnId="{A1D8233D-46B6-4AD0-B232-A683840C6AD3}">
      <dgm:prSet/>
      <dgm:spPr/>
      <dgm:t>
        <a:bodyPr/>
        <a:lstStyle/>
        <a:p>
          <a:endParaRPr lang="en-US"/>
        </a:p>
      </dgm:t>
    </dgm:pt>
    <dgm:pt modelId="{A8998C5C-FB9C-4771-949D-4CB9D5CDD1D3}" type="sibTrans" cxnId="{A1D8233D-46B6-4AD0-B232-A683840C6AD3}">
      <dgm:prSet/>
      <dgm:spPr/>
      <dgm:t>
        <a:bodyPr/>
        <a:lstStyle/>
        <a:p>
          <a:endParaRPr lang="en-US"/>
        </a:p>
      </dgm:t>
    </dgm:pt>
    <dgm:pt modelId="{C510D8B0-B2BE-4C39-B68B-9FF0F3A709A3}">
      <dgm:prSet phldrT="[Text]" custT="1"/>
      <dgm:spPr/>
      <dgm:t>
        <a:bodyPr/>
        <a:lstStyle/>
        <a:p>
          <a:r>
            <a:rPr lang="en-US" sz="2400" dirty="0"/>
            <a:t>Have </a:t>
          </a:r>
          <a:r>
            <a:rPr lang="en-US" sz="2800" dirty="0"/>
            <a:t>osteoporosis</a:t>
          </a:r>
          <a:r>
            <a:rPr lang="en-US" sz="2400" dirty="0"/>
            <a:t> &amp; vit-D Deficient </a:t>
          </a:r>
        </a:p>
      </dgm:t>
    </dgm:pt>
    <dgm:pt modelId="{75827EA6-4AAE-45D5-BF53-5816262FFC2A}" type="parTrans" cxnId="{B9036D11-5576-463E-ABE4-01D74737EBB7}">
      <dgm:prSet/>
      <dgm:spPr/>
      <dgm:t>
        <a:bodyPr/>
        <a:lstStyle/>
        <a:p>
          <a:endParaRPr lang="en-US">
            <a:solidFill>
              <a:schemeClr val="tx1"/>
            </a:solidFill>
          </a:endParaRPr>
        </a:p>
      </dgm:t>
    </dgm:pt>
    <dgm:pt modelId="{5FC005DF-F079-40D3-9919-8715EAD6D66F}" type="sibTrans" cxnId="{B9036D11-5576-463E-ABE4-01D74737EBB7}">
      <dgm:prSet/>
      <dgm:spPr/>
      <dgm:t>
        <a:bodyPr/>
        <a:lstStyle/>
        <a:p>
          <a:endParaRPr lang="en-US"/>
        </a:p>
      </dgm:t>
    </dgm:pt>
    <dgm:pt modelId="{A63EB47D-0197-4B63-B76F-4961DE8E1D4C}">
      <dgm:prSet phldrT="[Text]" custT="1"/>
      <dgm:spPr/>
      <dgm:t>
        <a:bodyPr/>
        <a:lstStyle/>
        <a:p>
          <a:r>
            <a:rPr lang="en-US" sz="2400" dirty="0"/>
            <a:t>Have osteoporosis but not Vit-D Deficient </a:t>
          </a:r>
        </a:p>
      </dgm:t>
    </dgm:pt>
    <dgm:pt modelId="{5717633B-59F7-4C07-BBEC-A203AC2CF8E0}" type="parTrans" cxnId="{76B0A47D-5CF9-435A-95F6-D13D35B7A05B}">
      <dgm:prSet/>
      <dgm:spPr/>
      <dgm:t>
        <a:bodyPr/>
        <a:lstStyle/>
        <a:p>
          <a:endParaRPr lang="en-US"/>
        </a:p>
      </dgm:t>
    </dgm:pt>
    <dgm:pt modelId="{6DAD9A56-3874-4831-857A-249F26BEC19F}" type="sibTrans" cxnId="{76B0A47D-5CF9-435A-95F6-D13D35B7A05B}">
      <dgm:prSet/>
      <dgm:spPr/>
      <dgm:t>
        <a:bodyPr/>
        <a:lstStyle/>
        <a:p>
          <a:endParaRPr lang="en-US"/>
        </a:p>
      </dgm:t>
    </dgm:pt>
    <dgm:pt modelId="{B539372E-D470-459F-8164-019345795B15}">
      <dgm:prSet phldrT="[Text]" custT="1"/>
      <dgm:spPr/>
      <dgm:t>
        <a:bodyPr/>
        <a:lstStyle/>
        <a:p>
          <a:r>
            <a:rPr lang="en-US" sz="2400" dirty="0"/>
            <a:t>No osteoporosis but Vit-D Deficient </a:t>
          </a:r>
        </a:p>
      </dgm:t>
    </dgm:pt>
    <dgm:pt modelId="{A3AE36F3-7B12-41C6-B13B-042379B44BB9}" type="parTrans" cxnId="{96D2FD9F-AC2F-437B-8F4D-BF3421A2C737}">
      <dgm:prSet/>
      <dgm:spPr/>
      <dgm:t>
        <a:bodyPr/>
        <a:lstStyle/>
        <a:p>
          <a:endParaRPr lang="en-US"/>
        </a:p>
      </dgm:t>
    </dgm:pt>
    <dgm:pt modelId="{E35EA349-273E-496C-A82D-B87A52D76D2E}" type="sibTrans" cxnId="{96D2FD9F-AC2F-437B-8F4D-BF3421A2C737}">
      <dgm:prSet/>
      <dgm:spPr/>
      <dgm:t>
        <a:bodyPr/>
        <a:lstStyle/>
        <a:p>
          <a:endParaRPr lang="en-US"/>
        </a:p>
      </dgm:t>
    </dgm:pt>
    <dgm:pt modelId="{090DAF4C-9D42-4044-8C40-2D2B64B8FDF4}">
      <dgm:prSet custT="1"/>
      <dgm:spPr/>
      <dgm:t>
        <a:bodyPr/>
        <a:lstStyle/>
        <a:p>
          <a:r>
            <a:rPr lang="en-US" sz="2400" dirty="0"/>
            <a:t>No osteoporosis and  No Vit-D Deficiency  </a:t>
          </a:r>
        </a:p>
      </dgm:t>
    </dgm:pt>
    <dgm:pt modelId="{84260FBF-091B-43CF-B36B-0241BC3E4057}" type="parTrans" cxnId="{E192CF26-0B10-4214-945C-62028B7C98C2}">
      <dgm:prSet/>
      <dgm:spPr/>
      <dgm:t>
        <a:bodyPr/>
        <a:lstStyle/>
        <a:p>
          <a:endParaRPr lang="en-US"/>
        </a:p>
      </dgm:t>
    </dgm:pt>
    <dgm:pt modelId="{D278729D-060D-4A08-867F-0233101021E3}" type="sibTrans" cxnId="{E192CF26-0B10-4214-945C-62028B7C98C2}">
      <dgm:prSet/>
      <dgm:spPr/>
      <dgm:t>
        <a:bodyPr/>
        <a:lstStyle/>
        <a:p>
          <a:endParaRPr lang="en-US"/>
        </a:p>
      </dgm:t>
    </dgm:pt>
    <dgm:pt modelId="{C1FD5FBD-0DA8-4E64-8937-A60A19115862}" type="pres">
      <dgm:prSet presAssocID="{FF996BE9-6ED3-4F26-8980-39E10054C884}" presName="hierChild1" presStyleCnt="0">
        <dgm:presLayoutVars>
          <dgm:orgChart val="1"/>
          <dgm:chPref val="1"/>
          <dgm:dir/>
          <dgm:animOne val="branch"/>
          <dgm:animLvl val="lvl"/>
          <dgm:resizeHandles/>
        </dgm:presLayoutVars>
      </dgm:prSet>
      <dgm:spPr/>
    </dgm:pt>
    <dgm:pt modelId="{27662F56-2F71-4880-BCE2-71A775FFCCD9}" type="pres">
      <dgm:prSet presAssocID="{D7C55760-45E0-4D79-8C8A-FAE06D43EA22}" presName="hierRoot1" presStyleCnt="0">
        <dgm:presLayoutVars>
          <dgm:hierBranch val="init"/>
        </dgm:presLayoutVars>
      </dgm:prSet>
      <dgm:spPr/>
    </dgm:pt>
    <dgm:pt modelId="{8BB7CE12-6FEE-4656-B97F-A1BF11E3B093}" type="pres">
      <dgm:prSet presAssocID="{D7C55760-45E0-4D79-8C8A-FAE06D43EA22}" presName="rootComposite1" presStyleCnt="0"/>
      <dgm:spPr/>
    </dgm:pt>
    <dgm:pt modelId="{F365AE00-100E-4F14-8667-3CC2954EFC1C}" type="pres">
      <dgm:prSet presAssocID="{D7C55760-45E0-4D79-8C8A-FAE06D43EA22}" presName="rootText1" presStyleLbl="node0" presStyleIdx="0" presStyleCnt="1" custScaleX="193655">
        <dgm:presLayoutVars>
          <dgm:chPref val="3"/>
        </dgm:presLayoutVars>
      </dgm:prSet>
      <dgm:spPr/>
    </dgm:pt>
    <dgm:pt modelId="{0BD38F72-1D40-4AB1-BC1D-95875CB2D3F1}" type="pres">
      <dgm:prSet presAssocID="{D7C55760-45E0-4D79-8C8A-FAE06D43EA22}" presName="rootConnector1" presStyleLbl="node1" presStyleIdx="0" presStyleCnt="0"/>
      <dgm:spPr/>
    </dgm:pt>
    <dgm:pt modelId="{668D6F9E-6FC1-4A41-B432-6FF9110FBB37}" type="pres">
      <dgm:prSet presAssocID="{D7C55760-45E0-4D79-8C8A-FAE06D43EA22}" presName="hierChild2" presStyleCnt="0"/>
      <dgm:spPr/>
    </dgm:pt>
    <dgm:pt modelId="{434DB63C-7206-4313-B7AB-2B9A04FA2CB2}" type="pres">
      <dgm:prSet presAssocID="{75827EA6-4AAE-45D5-BF53-5816262FFC2A}" presName="Name37" presStyleLbl="parChTrans1D2" presStyleIdx="0" presStyleCnt="5"/>
      <dgm:spPr/>
    </dgm:pt>
    <dgm:pt modelId="{5A44B299-EACC-4627-8C81-2E2DD97D1D8B}" type="pres">
      <dgm:prSet presAssocID="{C510D8B0-B2BE-4C39-B68B-9FF0F3A709A3}" presName="hierRoot2" presStyleCnt="0">
        <dgm:presLayoutVars>
          <dgm:hierBranch val="init"/>
        </dgm:presLayoutVars>
      </dgm:prSet>
      <dgm:spPr/>
    </dgm:pt>
    <dgm:pt modelId="{868D3F2D-FDA8-4919-AD38-E501D8E2417D}" type="pres">
      <dgm:prSet presAssocID="{C510D8B0-B2BE-4C39-B68B-9FF0F3A709A3}" presName="rootComposite" presStyleCnt="0"/>
      <dgm:spPr/>
    </dgm:pt>
    <dgm:pt modelId="{2643882E-E2C4-4825-8776-E8758DB7155B}" type="pres">
      <dgm:prSet presAssocID="{C510D8B0-B2BE-4C39-B68B-9FF0F3A709A3}" presName="rootText" presStyleLbl="node2" presStyleIdx="0" presStyleCnt="4" custScaleX="109338" custScaleY="147582">
        <dgm:presLayoutVars>
          <dgm:chPref val="3"/>
        </dgm:presLayoutVars>
      </dgm:prSet>
      <dgm:spPr/>
    </dgm:pt>
    <dgm:pt modelId="{5BF93CDC-3EA7-482B-871D-95F74BE86FE6}" type="pres">
      <dgm:prSet presAssocID="{C510D8B0-B2BE-4C39-B68B-9FF0F3A709A3}" presName="rootConnector" presStyleLbl="node2" presStyleIdx="0" presStyleCnt="4"/>
      <dgm:spPr/>
    </dgm:pt>
    <dgm:pt modelId="{BB2A5DB6-0AD4-489A-B818-DEAE631D798C}" type="pres">
      <dgm:prSet presAssocID="{C510D8B0-B2BE-4C39-B68B-9FF0F3A709A3}" presName="hierChild4" presStyleCnt="0"/>
      <dgm:spPr/>
    </dgm:pt>
    <dgm:pt modelId="{606A1F9E-9B02-4E52-93ED-9B74346870F6}" type="pres">
      <dgm:prSet presAssocID="{C510D8B0-B2BE-4C39-B68B-9FF0F3A709A3}" presName="hierChild5" presStyleCnt="0"/>
      <dgm:spPr/>
    </dgm:pt>
    <dgm:pt modelId="{B5543E87-28F8-41E1-A390-87D4038EB61B}" type="pres">
      <dgm:prSet presAssocID="{5717633B-59F7-4C07-BBEC-A203AC2CF8E0}" presName="Name37" presStyleLbl="parChTrans1D2" presStyleIdx="1" presStyleCnt="5"/>
      <dgm:spPr/>
    </dgm:pt>
    <dgm:pt modelId="{3EB47315-AA17-4625-8D0B-D484E61392CA}" type="pres">
      <dgm:prSet presAssocID="{A63EB47D-0197-4B63-B76F-4961DE8E1D4C}" presName="hierRoot2" presStyleCnt="0">
        <dgm:presLayoutVars>
          <dgm:hierBranch val="init"/>
        </dgm:presLayoutVars>
      </dgm:prSet>
      <dgm:spPr/>
    </dgm:pt>
    <dgm:pt modelId="{0754EE31-05E4-4A40-8591-437A59E4082E}" type="pres">
      <dgm:prSet presAssocID="{A63EB47D-0197-4B63-B76F-4961DE8E1D4C}" presName="rootComposite" presStyleCnt="0"/>
      <dgm:spPr/>
    </dgm:pt>
    <dgm:pt modelId="{E00D19F9-74BF-4186-8427-B4CAAACD602F}" type="pres">
      <dgm:prSet presAssocID="{A63EB47D-0197-4B63-B76F-4961DE8E1D4C}" presName="rootText" presStyleLbl="node2" presStyleIdx="1" presStyleCnt="4" custScaleX="112897" custScaleY="149415">
        <dgm:presLayoutVars>
          <dgm:chPref val="3"/>
        </dgm:presLayoutVars>
      </dgm:prSet>
      <dgm:spPr/>
    </dgm:pt>
    <dgm:pt modelId="{8B0B4316-8ADC-412C-A75F-F82E02EDBAE6}" type="pres">
      <dgm:prSet presAssocID="{A63EB47D-0197-4B63-B76F-4961DE8E1D4C}" presName="rootConnector" presStyleLbl="node2" presStyleIdx="1" presStyleCnt="4"/>
      <dgm:spPr/>
    </dgm:pt>
    <dgm:pt modelId="{E857FB87-2E37-45FF-B6A3-4F3CE2DD2CE4}" type="pres">
      <dgm:prSet presAssocID="{A63EB47D-0197-4B63-B76F-4961DE8E1D4C}" presName="hierChild4" presStyleCnt="0"/>
      <dgm:spPr/>
    </dgm:pt>
    <dgm:pt modelId="{E4E8EC83-5AD0-4151-AC7F-B3CC93B4018B}" type="pres">
      <dgm:prSet presAssocID="{A63EB47D-0197-4B63-B76F-4961DE8E1D4C}" presName="hierChild5" presStyleCnt="0"/>
      <dgm:spPr/>
    </dgm:pt>
    <dgm:pt modelId="{D77EFE97-C9A4-4903-800B-FC8ABCD24A09}" type="pres">
      <dgm:prSet presAssocID="{A3AE36F3-7B12-41C6-B13B-042379B44BB9}" presName="Name37" presStyleLbl="parChTrans1D2" presStyleIdx="2" presStyleCnt="5"/>
      <dgm:spPr/>
    </dgm:pt>
    <dgm:pt modelId="{1B422BF8-25EC-4702-BE35-319E3146E7F2}" type="pres">
      <dgm:prSet presAssocID="{B539372E-D470-459F-8164-019345795B15}" presName="hierRoot2" presStyleCnt="0">
        <dgm:presLayoutVars>
          <dgm:hierBranch val="init"/>
        </dgm:presLayoutVars>
      </dgm:prSet>
      <dgm:spPr/>
    </dgm:pt>
    <dgm:pt modelId="{EBFA2A1F-E397-478A-83C4-6C828482BC00}" type="pres">
      <dgm:prSet presAssocID="{B539372E-D470-459F-8164-019345795B15}" presName="rootComposite" presStyleCnt="0"/>
      <dgm:spPr/>
    </dgm:pt>
    <dgm:pt modelId="{5BC0F25F-167F-4A8D-A462-EE62F47D730A}" type="pres">
      <dgm:prSet presAssocID="{B539372E-D470-459F-8164-019345795B15}" presName="rootText" presStyleLbl="node2" presStyleIdx="2" presStyleCnt="4" custScaleX="118064" custScaleY="155260" custLinFactNeighborX="-717" custLinFactNeighborY="-812">
        <dgm:presLayoutVars>
          <dgm:chPref val="3"/>
        </dgm:presLayoutVars>
      </dgm:prSet>
      <dgm:spPr/>
    </dgm:pt>
    <dgm:pt modelId="{A34D038D-4EFB-4E11-83D5-58E1A10B1C02}" type="pres">
      <dgm:prSet presAssocID="{B539372E-D470-459F-8164-019345795B15}" presName="rootConnector" presStyleLbl="node2" presStyleIdx="2" presStyleCnt="4"/>
      <dgm:spPr/>
    </dgm:pt>
    <dgm:pt modelId="{4F90C5DC-FCAC-40B9-88E7-5E4610F5AE7A}" type="pres">
      <dgm:prSet presAssocID="{B539372E-D470-459F-8164-019345795B15}" presName="hierChild4" presStyleCnt="0"/>
      <dgm:spPr/>
    </dgm:pt>
    <dgm:pt modelId="{6E4192B4-7366-4037-B0C9-4E133ACFA835}" type="pres">
      <dgm:prSet presAssocID="{B539372E-D470-459F-8164-019345795B15}" presName="hierChild5" presStyleCnt="0"/>
      <dgm:spPr/>
    </dgm:pt>
    <dgm:pt modelId="{0457226D-936E-42D8-8EBD-C0ED0047E590}" type="pres">
      <dgm:prSet presAssocID="{84260FBF-091B-43CF-B36B-0241BC3E4057}" presName="Name37" presStyleLbl="parChTrans1D2" presStyleIdx="3" presStyleCnt="5"/>
      <dgm:spPr/>
    </dgm:pt>
    <dgm:pt modelId="{36B88F11-438F-49E0-975B-D929876B6BA4}" type="pres">
      <dgm:prSet presAssocID="{090DAF4C-9D42-4044-8C40-2D2B64B8FDF4}" presName="hierRoot2" presStyleCnt="0">
        <dgm:presLayoutVars>
          <dgm:hierBranch val="init"/>
        </dgm:presLayoutVars>
      </dgm:prSet>
      <dgm:spPr/>
    </dgm:pt>
    <dgm:pt modelId="{CF26AFB9-4DF6-4A53-BC61-969B48204296}" type="pres">
      <dgm:prSet presAssocID="{090DAF4C-9D42-4044-8C40-2D2B64B8FDF4}" presName="rootComposite" presStyleCnt="0"/>
      <dgm:spPr/>
    </dgm:pt>
    <dgm:pt modelId="{3352C890-C729-4CFE-9780-7706B4042428}" type="pres">
      <dgm:prSet presAssocID="{090DAF4C-9D42-4044-8C40-2D2B64B8FDF4}" presName="rootText" presStyleLbl="node2" presStyleIdx="3" presStyleCnt="4" custScaleX="115136" custScaleY="152250">
        <dgm:presLayoutVars>
          <dgm:chPref val="3"/>
        </dgm:presLayoutVars>
      </dgm:prSet>
      <dgm:spPr/>
    </dgm:pt>
    <dgm:pt modelId="{CE5AA658-4FCC-4521-B27B-7D0F702A2AD9}" type="pres">
      <dgm:prSet presAssocID="{090DAF4C-9D42-4044-8C40-2D2B64B8FDF4}" presName="rootConnector" presStyleLbl="node2" presStyleIdx="3" presStyleCnt="4"/>
      <dgm:spPr/>
    </dgm:pt>
    <dgm:pt modelId="{EDFA3E76-3E6C-4B34-B407-4AFDC5CC33E7}" type="pres">
      <dgm:prSet presAssocID="{090DAF4C-9D42-4044-8C40-2D2B64B8FDF4}" presName="hierChild4" presStyleCnt="0"/>
      <dgm:spPr/>
    </dgm:pt>
    <dgm:pt modelId="{93CBDBED-904E-43DD-9BAA-4BEE6DD41CFD}" type="pres">
      <dgm:prSet presAssocID="{090DAF4C-9D42-4044-8C40-2D2B64B8FDF4}" presName="hierChild5" presStyleCnt="0"/>
      <dgm:spPr/>
    </dgm:pt>
    <dgm:pt modelId="{826BCC58-B0BC-4BD5-A962-F7404C0114C7}" type="pres">
      <dgm:prSet presAssocID="{D7C55760-45E0-4D79-8C8A-FAE06D43EA22}" presName="hierChild3" presStyleCnt="0"/>
      <dgm:spPr/>
    </dgm:pt>
    <dgm:pt modelId="{AE1290C9-A255-4B69-8B1F-A751AFBD44CC}" type="pres">
      <dgm:prSet presAssocID="{2D62BE88-8018-411B-81D9-CEE53F8F7D5B}" presName="Name111" presStyleLbl="parChTrans1D2" presStyleIdx="4" presStyleCnt="5"/>
      <dgm:spPr/>
    </dgm:pt>
    <dgm:pt modelId="{7D679163-2CDB-4A47-B2B4-3EFA42ECDD6E}" type="pres">
      <dgm:prSet presAssocID="{5B605264-C669-45BE-B31A-75E272EF77F2}" presName="hierRoot3" presStyleCnt="0">
        <dgm:presLayoutVars>
          <dgm:hierBranch val="init"/>
        </dgm:presLayoutVars>
      </dgm:prSet>
      <dgm:spPr/>
    </dgm:pt>
    <dgm:pt modelId="{ED4D0B34-8ED4-4DFA-9FC6-BF9138F3B11C}" type="pres">
      <dgm:prSet presAssocID="{5B605264-C669-45BE-B31A-75E272EF77F2}" presName="rootComposite3" presStyleCnt="0"/>
      <dgm:spPr/>
    </dgm:pt>
    <dgm:pt modelId="{F38D2B7E-C03F-401D-8040-4FDEC5776F90}" type="pres">
      <dgm:prSet presAssocID="{5B605264-C669-45BE-B31A-75E272EF77F2}" presName="rootText3" presStyleLbl="asst1" presStyleIdx="0" presStyleCnt="1" custScaleX="105090" custLinFactNeighborX="60560" custLinFactNeighborY="-5552">
        <dgm:presLayoutVars>
          <dgm:chPref val="3"/>
        </dgm:presLayoutVars>
      </dgm:prSet>
      <dgm:spPr/>
    </dgm:pt>
    <dgm:pt modelId="{16DA75AB-51BE-4942-9B65-18F2F0F68551}" type="pres">
      <dgm:prSet presAssocID="{5B605264-C669-45BE-B31A-75E272EF77F2}" presName="rootConnector3" presStyleLbl="asst1" presStyleIdx="0" presStyleCnt="1"/>
      <dgm:spPr/>
    </dgm:pt>
    <dgm:pt modelId="{0C55D803-8AB5-45A5-AAD6-5230E05C48F8}" type="pres">
      <dgm:prSet presAssocID="{5B605264-C669-45BE-B31A-75E272EF77F2}" presName="hierChild6" presStyleCnt="0"/>
      <dgm:spPr/>
    </dgm:pt>
    <dgm:pt modelId="{9CDBF227-A785-44C4-A27A-E949EE4D62A1}" type="pres">
      <dgm:prSet presAssocID="{5B605264-C669-45BE-B31A-75E272EF77F2}" presName="hierChild7" presStyleCnt="0"/>
      <dgm:spPr/>
    </dgm:pt>
  </dgm:ptLst>
  <dgm:cxnLst>
    <dgm:cxn modelId="{B9036D11-5576-463E-ABE4-01D74737EBB7}" srcId="{D7C55760-45E0-4D79-8C8A-FAE06D43EA22}" destId="{C510D8B0-B2BE-4C39-B68B-9FF0F3A709A3}" srcOrd="1" destOrd="0" parTransId="{75827EA6-4AAE-45D5-BF53-5816262FFC2A}" sibTransId="{5FC005DF-F079-40D3-9919-8715EAD6D66F}"/>
    <dgm:cxn modelId="{6338E513-C018-4D16-BCFA-1F4C15CE7A69}" type="presOf" srcId="{090DAF4C-9D42-4044-8C40-2D2B64B8FDF4}" destId="{CE5AA658-4FCC-4521-B27B-7D0F702A2AD9}" srcOrd="1" destOrd="0" presId="urn:microsoft.com/office/officeart/2005/8/layout/orgChart1"/>
    <dgm:cxn modelId="{4A289222-E6E7-44D4-923D-C0D8F13AE232}" type="presOf" srcId="{5717633B-59F7-4C07-BBEC-A203AC2CF8E0}" destId="{B5543E87-28F8-41E1-A390-87D4038EB61B}" srcOrd="0" destOrd="0" presId="urn:microsoft.com/office/officeart/2005/8/layout/orgChart1"/>
    <dgm:cxn modelId="{E192CF26-0B10-4214-945C-62028B7C98C2}" srcId="{D7C55760-45E0-4D79-8C8A-FAE06D43EA22}" destId="{090DAF4C-9D42-4044-8C40-2D2B64B8FDF4}" srcOrd="4" destOrd="0" parTransId="{84260FBF-091B-43CF-B36B-0241BC3E4057}" sibTransId="{D278729D-060D-4A08-867F-0233101021E3}"/>
    <dgm:cxn modelId="{47938F38-83BC-4755-8912-0635C8FF1F4B}" type="presOf" srcId="{D7C55760-45E0-4D79-8C8A-FAE06D43EA22}" destId="{F365AE00-100E-4F14-8667-3CC2954EFC1C}" srcOrd="0" destOrd="0" presId="urn:microsoft.com/office/officeart/2005/8/layout/orgChart1"/>
    <dgm:cxn modelId="{A1D8233D-46B6-4AD0-B232-A683840C6AD3}" srcId="{D7C55760-45E0-4D79-8C8A-FAE06D43EA22}" destId="{5B605264-C669-45BE-B31A-75E272EF77F2}" srcOrd="0" destOrd="0" parTransId="{2D62BE88-8018-411B-81D9-CEE53F8F7D5B}" sibTransId="{A8998C5C-FB9C-4771-949D-4CB9D5CDD1D3}"/>
    <dgm:cxn modelId="{C1152061-EA0C-4830-8ED5-EFCF1EEEBBED}" type="presOf" srcId="{B539372E-D470-459F-8164-019345795B15}" destId="{5BC0F25F-167F-4A8D-A462-EE62F47D730A}" srcOrd="0" destOrd="0" presId="urn:microsoft.com/office/officeart/2005/8/layout/orgChart1"/>
    <dgm:cxn modelId="{AF6EAD49-C79C-4EA0-B291-A863B8FE8401}" type="presOf" srcId="{A63EB47D-0197-4B63-B76F-4961DE8E1D4C}" destId="{8B0B4316-8ADC-412C-A75F-F82E02EDBAE6}" srcOrd="1" destOrd="0" presId="urn:microsoft.com/office/officeart/2005/8/layout/orgChart1"/>
    <dgm:cxn modelId="{6CD6884B-C2A4-4286-8171-E7E88CA16D8E}" type="presOf" srcId="{C510D8B0-B2BE-4C39-B68B-9FF0F3A709A3}" destId="{2643882E-E2C4-4825-8776-E8758DB7155B}" srcOrd="0" destOrd="0" presId="urn:microsoft.com/office/officeart/2005/8/layout/orgChart1"/>
    <dgm:cxn modelId="{76B0A47D-5CF9-435A-95F6-D13D35B7A05B}" srcId="{D7C55760-45E0-4D79-8C8A-FAE06D43EA22}" destId="{A63EB47D-0197-4B63-B76F-4961DE8E1D4C}" srcOrd="2" destOrd="0" parTransId="{5717633B-59F7-4C07-BBEC-A203AC2CF8E0}" sibTransId="{6DAD9A56-3874-4831-857A-249F26BEC19F}"/>
    <dgm:cxn modelId="{35963F80-A0EE-4AE6-B903-F4EB57B103A5}" type="presOf" srcId="{A3AE36F3-7B12-41C6-B13B-042379B44BB9}" destId="{D77EFE97-C9A4-4903-800B-FC8ABCD24A09}" srcOrd="0" destOrd="0" presId="urn:microsoft.com/office/officeart/2005/8/layout/orgChart1"/>
    <dgm:cxn modelId="{198F4884-B57D-4D82-98CF-A031ADA9B801}" type="presOf" srcId="{A63EB47D-0197-4B63-B76F-4961DE8E1D4C}" destId="{E00D19F9-74BF-4186-8427-B4CAAACD602F}" srcOrd="0" destOrd="0" presId="urn:microsoft.com/office/officeart/2005/8/layout/orgChart1"/>
    <dgm:cxn modelId="{AE5DBD9A-BEAA-45B4-959A-E3212D2B207F}" type="presOf" srcId="{C510D8B0-B2BE-4C39-B68B-9FF0F3A709A3}" destId="{5BF93CDC-3EA7-482B-871D-95F74BE86FE6}" srcOrd="1" destOrd="0" presId="urn:microsoft.com/office/officeart/2005/8/layout/orgChart1"/>
    <dgm:cxn modelId="{64384D9F-D84C-47EF-B0CA-7B4546DEE77B}" type="presOf" srcId="{D7C55760-45E0-4D79-8C8A-FAE06D43EA22}" destId="{0BD38F72-1D40-4AB1-BC1D-95875CB2D3F1}" srcOrd="1" destOrd="0" presId="urn:microsoft.com/office/officeart/2005/8/layout/orgChart1"/>
    <dgm:cxn modelId="{96D2FD9F-AC2F-437B-8F4D-BF3421A2C737}" srcId="{D7C55760-45E0-4D79-8C8A-FAE06D43EA22}" destId="{B539372E-D470-459F-8164-019345795B15}" srcOrd="3" destOrd="0" parTransId="{A3AE36F3-7B12-41C6-B13B-042379B44BB9}" sibTransId="{E35EA349-273E-496C-A82D-B87A52D76D2E}"/>
    <dgm:cxn modelId="{73E94AB6-0375-463A-9F6A-80B759E3F098}" type="presOf" srcId="{5B605264-C669-45BE-B31A-75E272EF77F2}" destId="{16DA75AB-51BE-4942-9B65-18F2F0F68551}" srcOrd="1" destOrd="0" presId="urn:microsoft.com/office/officeart/2005/8/layout/orgChart1"/>
    <dgm:cxn modelId="{89A7BEBA-450F-4048-8300-058F29C328F3}" type="presOf" srcId="{B539372E-D470-459F-8164-019345795B15}" destId="{A34D038D-4EFB-4E11-83D5-58E1A10B1C02}" srcOrd="1" destOrd="0" presId="urn:microsoft.com/office/officeart/2005/8/layout/orgChart1"/>
    <dgm:cxn modelId="{DB942ABE-A2B8-4E55-BDDF-B4EE47DC4C9B}" type="presOf" srcId="{84260FBF-091B-43CF-B36B-0241BC3E4057}" destId="{0457226D-936E-42D8-8EBD-C0ED0047E590}" srcOrd="0" destOrd="0" presId="urn:microsoft.com/office/officeart/2005/8/layout/orgChart1"/>
    <dgm:cxn modelId="{984342C0-FC46-43E7-A727-9AC9415796A6}" type="presOf" srcId="{090DAF4C-9D42-4044-8C40-2D2B64B8FDF4}" destId="{3352C890-C729-4CFE-9780-7706B4042428}" srcOrd="0" destOrd="0" presId="urn:microsoft.com/office/officeart/2005/8/layout/orgChart1"/>
    <dgm:cxn modelId="{80EBE2C3-E912-4F71-92FE-9EA7C833E263}" type="presOf" srcId="{75827EA6-4AAE-45D5-BF53-5816262FFC2A}" destId="{434DB63C-7206-4313-B7AB-2B9A04FA2CB2}" srcOrd="0" destOrd="0" presId="urn:microsoft.com/office/officeart/2005/8/layout/orgChart1"/>
    <dgm:cxn modelId="{C8F98AC4-6B1B-4C76-A23C-7F977C0E3895}" srcId="{FF996BE9-6ED3-4F26-8980-39E10054C884}" destId="{D7C55760-45E0-4D79-8C8A-FAE06D43EA22}" srcOrd="0" destOrd="0" parTransId="{57ED9BE4-A356-4C42-8340-A8CFFDF6693F}" sibTransId="{BC5B80EF-69FF-473F-8DF3-FB856098A2D9}"/>
    <dgm:cxn modelId="{0B50C0E3-7983-44EB-B90E-EFBA5D789B4E}" type="presOf" srcId="{5B605264-C669-45BE-B31A-75E272EF77F2}" destId="{F38D2B7E-C03F-401D-8040-4FDEC5776F90}" srcOrd="0" destOrd="0" presId="urn:microsoft.com/office/officeart/2005/8/layout/orgChart1"/>
    <dgm:cxn modelId="{FCD1C4F4-2B13-4557-B60C-68B1ED31F734}" type="presOf" srcId="{2D62BE88-8018-411B-81D9-CEE53F8F7D5B}" destId="{AE1290C9-A255-4B69-8B1F-A751AFBD44CC}" srcOrd="0" destOrd="0" presId="urn:microsoft.com/office/officeart/2005/8/layout/orgChart1"/>
    <dgm:cxn modelId="{70A52BFB-4158-49B2-90FF-6CF6364CD4DA}" type="presOf" srcId="{FF996BE9-6ED3-4F26-8980-39E10054C884}" destId="{C1FD5FBD-0DA8-4E64-8937-A60A19115862}" srcOrd="0" destOrd="0" presId="urn:microsoft.com/office/officeart/2005/8/layout/orgChart1"/>
    <dgm:cxn modelId="{B49B0862-864A-4D85-8E5D-654AE7F54F84}" type="presParOf" srcId="{C1FD5FBD-0DA8-4E64-8937-A60A19115862}" destId="{27662F56-2F71-4880-BCE2-71A775FFCCD9}" srcOrd="0" destOrd="0" presId="urn:microsoft.com/office/officeart/2005/8/layout/orgChart1"/>
    <dgm:cxn modelId="{2819CD3F-2225-4B69-B39E-83516D952E02}" type="presParOf" srcId="{27662F56-2F71-4880-BCE2-71A775FFCCD9}" destId="{8BB7CE12-6FEE-4656-B97F-A1BF11E3B093}" srcOrd="0" destOrd="0" presId="urn:microsoft.com/office/officeart/2005/8/layout/orgChart1"/>
    <dgm:cxn modelId="{818755E2-2104-4E31-9CC3-0B715729A1ED}" type="presParOf" srcId="{8BB7CE12-6FEE-4656-B97F-A1BF11E3B093}" destId="{F365AE00-100E-4F14-8667-3CC2954EFC1C}" srcOrd="0" destOrd="0" presId="urn:microsoft.com/office/officeart/2005/8/layout/orgChart1"/>
    <dgm:cxn modelId="{C36D2748-306E-4396-9A20-9B5AF46A85C8}" type="presParOf" srcId="{8BB7CE12-6FEE-4656-B97F-A1BF11E3B093}" destId="{0BD38F72-1D40-4AB1-BC1D-95875CB2D3F1}" srcOrd="1" destOrd="0" presId="urn:microsoft.com/office/officeart/2005/8/layout/orgChart1"/>
    <dgm:cxn modelId="{471F8731-283C-4442-B530-D98BF332C041}" type="presParOf" srcId="{27662F56-2F71-4880-BCE2-71A775FFCCD9}" destId="{668D6F9E-6FC1-4A41-B432-6FF9110FBB37}" srcOrd="1" destOrd="0" presId="urn:microsoft.com/office/officeart/2005/8/layout/orgChart1"/>
    <dgm:cxn modelId="{567BD1A9-A623-4A8D-8C46-9E9EDBD45DB0}" type="presParOf" srcId="{668D6F9E-6FC1-4A41-B432-6FF9110FBB37}" destId="{434DB63C-7206-4313-B7AB-2B9A04FA2CB2}" srcOrd="0" destOrd="0" presId="urn:microsoft.com/office/officeart/2005/8/layout/orgChart1"/>
    <dgm:cxn modelId="{4D5FE492-DBED-439B-B86A-F049AEC53495}" type="presParOf" srcId="{668D6F9E-6FC1-4A41-B432-6FF9110FBB37}" destId="{5A44B299-EACC-4627-8C81-2E2DD97D1D8B}" srcOrd="1" destOrd="0" presId="urn:microsoft.com/office/officeart/2005/8/layout/orgChart1"/>
    <dgm:cxn modelId="{FD8FD6F1-E024-4AF0-9369-0B808A498E30}" type="presParOf" srcId="{5A44B299-EACC-4627-8C81-2E2DD97D1D8B}" destId="{868D3F2D-FDA8-4919-AD38-E501D8E2417D}" srcOrd="0" destOrd="0" presId="urn:microsoft.com/office/officeart/2005/8/layout/orgChart1"/>
    <dgm:cxn modelId="{53BDB0FD-9526-4CFE-92FB-A44B5F3D172A}" type="presParOf" srcId="{868D3F2D-FDA8-4919-AD38-E501D8E2417D}" destId="{2643882E-E2C4-4825-8776-E8758DB7155B}" srcOrd="0" destOrd="0" presId="urn:microsoft.com/office/officeart/2005/8/layout/orgChart1"/>
    <dgm:cxn modelId="{E1177CC8-FB83-4BE8-9E14-56751F6D1E31}" type="presParOf" srcId="{868D3F2D-FDA8-4919-AD38-E501D8E2417D}" destId="{5BF93CDC-3EA7-482B-871D-95F74BE86FE6}" srcOrd="1" destOrd="0" presId="urn:microsoft.com/office/officeart/2005/8/layout/orgChart1"/>
    <dgm:cxn modelId="{31EEB3EB-340F-4F2B-AAEA-E2643514FB5D}" type="presParOf" srcId="{5A44B299-EACC-4627-8C81-2E2DD97D1D8B}" destId="{BB2A5DB6-0AD4-489A-B818-DEAE631D798C}" srcOrd="1" destOrd="0" presId="urn:microsoft.com/office/officeart/2005/8/layout/orgChart1"/>
    <dgm:cxn modelId="{93831A89-9AAD-42BB-9E26-02DE9FA05E12}" type="presParOf" srcId="{5A44B299-EACC-4627-8C81-2E2DD97D1D8B}" destId="{606A1F9E-9B02-4E52-93ED-9B74346870F6}" srcOrd="2" destOrd="0" presId="urn:microsoft.com/office/officeart/2005/8/layout/orgChart1"/>
    <dgm:cxn modelId="{5580D8E4-868B-4FC6-AA67-1987DB25DBF5}" type="presParOf" srcId="{668D6F9E-6FC1-4A41-B432-6FF9110FBB37}" destId="{B5543E87-28F8-41E1-A390-87D4038EB61B}" srcOrd="2" destOrd="0" presId="urn:microsoft.com/office/officeart/2005/8/layout/orgChart1"/>
    <dgm:cxn modelId="{8448CE36-3E87-47BA-992B-05CD968AAD04}" type="presParOf" srcId="{668D6F9E-6FC1-4A41-B432-6FF9110FBB37}" destId="{3EB47315-AA17-4625-8D0B-D484E61392CA}" srcOrd="3" destOrd="0" presId="urn:microsoft.com/office/officeart/2005/8/layout/orgChart1"/>
    <dgm:cxn modelId="{21E69BB6-5A8D-4B7F-AA1F-2CCCD7A25890}" type="presParOf" srcId="{3EB47315-AA17-4625-8D0B-D484E61392CA}" destId="{0754EE31-05E4-4A40-8591-437A59E4082E}" srcOrd="0" destOrd="0" presId="urn:microsoft.com/office/officeart/2005/8/layout/orgChart1"/>
    <dgm:cxn modelId="{43C891E6-4882-4418-B9CF-F41C5F753035}" type="presParOf" srcId="{0754EE31-05E4-4A40-8591-437A59E4082E}" destId="{E00D19F9-74BF-4186-8427-B4CAAACD602F}" srcOrd="0" destOrd="0" presId="urn:microsoft.com/office/officeart/2005/8/layout/orgChart1"/>
    <dgm:cxn modelId="{16656E76-2C8A-472B-A757-BB8A71B45CC9}" type="presParOf" srcId="{0754EE31-05E4-4A40-8591-437A59E4082E}" destId="{8B0B4316-8ADC-412C-A75F-F82E02EDBAE6}" srcOrd="1" destOrd="0" presId="urn:microsoft.com/office/officeart/2005/8/layout/orgChart1"/>
    <dgm:cxn modelId="{2974B15F-73EE-4451-ABD9-F98F95AC68B0}" type="presParOf" srcId="{3EB47315-AA17-4625-8D0B-D484E61392CA}" destId="{E857FB87-2E37-45FF-B6A3-4F3CE2DD2CE4}" srcOrd="1" destOrd="0" presId="urn:microsoft.com/office/officeart/2005/8/layout/orgChart1"/>
    <dgm:cxn modelId="{72FFA3AC-B4AA-454E-B313-3426D167D32D}" type="presParOf" srcId="{3EB47315-AA17-4625-8D0B-D484E61392CA}" destId="{E4E8EC83-5AD0-4151-AC7F-B3CC93B4018B}" srcOrd="2" destOrd="0" presId="urn:microsoft.com/office/officeart/2005/8/layout/orgChart1"/>
    <dgm:cxn modelId="{7DDA1B6A-7103-40AE-AE56-B1F4A73F4958}" type="presParOf" srcId="{668D6F9E-6FC1-4A41-B432-6FF9110FBB37}" destId="{D77EFE97-C9A4-4903-800B-FC8ABCD24A09}" srcOrd="4" destOrd="0" presId="urn:microsoft.com/office/officeart/2005/8/layout/orgChart1"/>
    <dgm:cxn modelId="{A249CA18-C425-483A-95BB-C52EBAB85AD3}" type="presParOf" srcId="{668D6F9E-6FC1-4A41-B432-6FF9110FBB37}" destId="{1B422BF8-25EC-4702-BE35-319E3146E7F2}" srcOrd="5" destOrd="0" presId="urn:microsoft.com/office/officeart/2005/8/layout/orgChart1"/>
    <dgm:cxn modelId="{B9C8E32D-F02B-49C7-8948-533B56CB73E9}" type="presParOf" srcId="{1B422BF8-25EC-4702-BE35-319E3146E7F2}" destId="{EBFA2A1F-E397-478A-83C4-6C828482BC00}" srcOrd="0" destOrd="0" presId="urn:microsoft.com/office/officeart/2005/8/layout/orgChart1"/>
    <dgm:cxn modelId="{974FDC36-E410-487B-90A8-E699863F0423}" type="presParOf" srcId="{EBFA2A1F-E397-478A-83C4-6C828482BC00}" destId="{5BC0F25F-167F-4A8D-A462-EE62F47D730A}" srcOrd="0" destOrd="0" presId="urn:microsoft.com/office/officeart/2005/8/layout/orgChart1"/>
    <dgm:cxn modelId="{AAB24C39-1B57-4C00-87C6-0A4300FCD7D1}" type="presParOf" srcId="{EBFA2A1F-E397-478A-83C4-6C828482BC00}" destId="{A34D038D-4EFB-4E11-83D5-58E1A10B1C02}" srcOrd="1" destOrd="0" presId="urn:microsoft.com/office/officeart/2005/8/layout/orgChart1"/>
    <dgm:cxn modelId="{DA67C20D-E73E-4189-A54C-0F94C2B2D9FC}" type="presParOf" srcId="{1B422BF8-25EC-4702-BE35-319E3146E7F2}" destId="{4F90C5DC-FCAC-40B9-88E7-5E4610F5AE7A}" srcOrd="1" destOrd="0" presId="urn:microsoft.com/office/officeart/2005/8/layout/orgChart1"/>
    <dgm:cxn modelId="{ED39EA37-9496-4550-BBC9-A1891FDCF216}" type="presParOf" srcId="{1B422BF8-25EC-4702-BE35-319E3146E7F2}" destId="{6E4192B4-7366-4037-B0C9-4E133ACFA835}" srcOrd="2" destOrd="0" presId="urn:microsoft.com/office/officeart/2005/8/layout/orgChart1"/>
    <dgm:cxn modelId="{AE16F967-63DC-4693-B077-1E7E7E03701A}" type="presParOf" srcId="{668D6F9E-6FC1-4A41-B432-6FF9110FBB37}" destId="{0457226D-936E-42D8-8EBD-C0ED0047E590}" srcOrd="6" destOrd="0" presId="urn:microsoft.com/office/officeart/2005/8/layout/orgChart1"/>
    <dgm:cxn modelId="{EDF750C8-364B-4E7A-9F6E-156897F5405D}" type="presParOf" srcId="{668D6F9E-6FC1-4A41-B432-6FF9110FBB37}" destId="{36B88F11-438F-49E0-975B-D929876B6BA4}" srcOrd="7" destOrd="0" presId="urn:microsoft.com/office/officeart/2005/8/layout/orgChart1"/>
    <dgm:cxn modelId="{9B06C788-A919-46D1-8CA4-7D405C6EFB12}" type="presParOf" srcId="{36B88F11-438F-49E0-975B-D929876B6BA4}" destId="{CF26AFB9-4DF6-4A53-BC61-969B48204296}" srcOrd="0" destOrd="0" presId="urn:microsoft.com/office/officeart/2005/8/layout/orgChart1"/>
    <dgm:cxn modelId="{ACF0E035-F068-42E6-8A4C-C9DB4227E74E}" type="presParOf" srcId="{CF26AFB9-4DF6-4A53-BC61-969B48204296}" destId="{3352C890-C729-4CFE-9780-7706B4042428}" srcOrd="0" destOrd="0" presId="urn:microsoft.com/office/officeart/2005/8/layout/orgChart1"/>
    <dgm:cxn modelId="{F165CB97-F009-4A33-82BA-8C1898675783}" type="presParOf" srcId="{CF26AFB9-4DF6-4A53-BC61-969B48204296}" destId="{CE5AA658-4FCC-4521-B27B-7D0F702A2AD9}" srcOrd="1" destOrd="0" presId="urn:microsoft.com/office/officeart/2005/8/layout/orgChart1"/>
    <dgm:cxn modelId="{4B107763-214D-4C96-B3B9-EC40AB0AF8FD}" type="presParOf" srcId="{36B88F11-438F-49E0-975B-D929876B6BA4}" destId="{EDFA3E76-3E6C-4B34-B407-4AFDC5CC33E7}" srcOrd="1" destOrd="0" presId="urn:microsoft.com/office/officeart/2005/8/layout/orgChart1"/>
    <dgm:cxn modelId="{6DF34615-A73B-4775-97AA-250ED873E996}" type="presParOf" srcId="{36B88F11-438F-49E0-975B-D929876B6BA4}" destId="{93CBDBED-904E-43DD-9BAA-4BEE6DD41CFD}" srcOrd="2" destOrd="0" presId="urn:microsoft.com/office/officeart/2005/8/layout/orgChart1"/>
    <dgm:cxn modelId="{019C9AC5-BB4D-4B66-B0D3-83D06651B970}" type="presParOf" srcId="{27662F56-2F71-4880-BCE2-71A775FFCCD9}" destId="{826BCC58-B0BC-4BD5-A962-F7404C0114C7}" srcOrd="2" destOrd="0" presId="urn:microsoft.com/office/officeart/2005/8/layout/orgChart1"/>
    <dgm:cxn modelId="{8ACAB442-C488-498F-94F7-6F62FFBCBACC}" type="presParOf" srcId="{826BCC58-B0BC-4BD5-A962-F7404C0114C7}" destId="{AE1290C9-A255-4B69-8B1F-A751AFBD44CC}" srcOrd="0" destOrd="0" presId="urn:microsoft.com/office/officeart/2005/8/layout/orgChart1"/>
    <dgm:cxn modelId="{9FABD235-D465-4260-958B-C93083D5C25B}" type="presParOf" srcId="{826BCC58-B0BC-4BD5-A962-F7404C0114C7}" destId="{7D679163-2CDB-4A47-B2B4-3EFA42ECDD6E}" srcOrd="1" destOrd="0" presId="urn:microsoft.com/office/officeart/2005/8/layout/orgChart1"/>
    <dgm:cxn modelId="{B54CB791-BC93-4200-84BE-0F29B8751374}" type="presParOf" srcId="{7D679163-2CDB-4A47-B2B4-3EFA42ECDD6E}" destId="{ED4D0B34-8ED4-4DFA-9FC6-BF9138F3B11C}" srcOrd="0" destOrd="0" presId="urn:microsoft.com/office/officeart/2005/8/layout/orgChart1"/>
    <dgm:cxn modelId="{45368C82-064F-4986-A7F5-96081C0F9CC4}" type="presParOf" srcId="{ED4D0B34-8ED4-4DFA-9FC6-BF9138F3B11C}" destId="{F38D2B7E-C03F-401D-8040-4FDEC5776F90}" srcOrd="0" destOrd="0" presId="urn:microsoft.com/office/officeart/2005/8/layout/orgChart1"/>
    <dgm:cxn modelId="{47AE777E-1ED6-41C6-AB67-84315514F9C3}" type="presParOf" srcId="{ED4D0B34-8ED4-4DFA-9FC6-BF9138F3B11C}" destId="{16DA75AB-51BE-4942-9B65-18F2F0F68551}" srcOrd="1" destOrd="0" presId="urn:microsoft.com/office/officeart/2005/8/layout/orgChart1"/>
    <dgm:cxn modelId="{57A84D02-80BC-4AB4-B13D-20C947E34091}" type="presParOf" srcId="{7D679163-2CDB-4A47-B2B4-3EFA42ECDD6E}" destId="{0C55D803-8AB5-45A5-AAD6-5230E05C48F8}" srcOrd="1" destOrd="0" presId="urn:microsoft.com/office/officeart/2005/8/layout/orgChart1"/>
    <dgm:cxn modelId="{80B4344D-9D5F-46A7-B61D-039B889489F2}" type="presParOf" srcId="{7D679163-2CDB-4A47-B2B4-3EFA42ECDD6E}" destId="{9CDBF227-A785-44C4-A27A-E949EE4D62A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996BE9-6ED3-4F26-8980-39E10054C884}"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D7C55760-45E0-4D79-8C8A-FAE06D43EA22}">
      <dgm:prSet phldrT="[Text]" custT="1"/>
      <dgm:spPr/>
      <dgm:t>
        <a:bodyPr/>
        <a:lstStyle/>
        <a:p>
          <a:r>
            <a:rPr lang="en-US" sz="2800"/>
            <a:t>Reference pop.</a:t>
          </a:r>
          <a:endParaRPr lang="en-US" sz="2800" dirty="0"/>
        </a:p>
      </dgm:t>
    </dgm:pt>
    <dgm:pt modelId="{57ED9BE4-A356-4C42-8340-A8CFFDF6693F}" type="parTrans" cxnId="{C8F98AC4-6B1B-4C76-A23C-7F977C0E3895}">
      <dgm:prSet/>
      <dgm:spPr/>
      <dgm:t>
        <a:bodyPr/>
        <a:lstStyle/>
        <a:p>
          <a:endParaRPr lang="en-US"/>
        </a:p>
      </dgm:t>
    </dgm:pt>
    <dgm:pt modelId="{BC5B80EF-69FF-473F-8DF3-FB856098A2D9}" type="sibTrans" cxnId="{C8F98AC4-6B1B-4C76-A23C-7F977C0E3895}">
      <dgm:prSet/>
      <dgm:spPr/>
      <dgm:t>
        <a:bodyPr/>
        <a:lstStyle/>
        <a:p>
          <a:endParaRPr lang="en-US"/>
        </a:p>
      </dgm:t>
    </dgm:pt>
    <dgm:pt modelId="{5B605264-C669-45BE-B31A-75E272EF77F2}" type="asst">
      <dgm:prSet phldrT="[Text]"/>
      <dgm:spPr/>
      <dgm:t>
        <a:bodyPr/>
        <a:lstStyle/>
        <a:p>
          <a:r>
            <a:rPr lang="en-US" dirty="0"/>
            <a:t>Study pop.</a:t>
          </a:r>
        </a:p>
      </dgm:t>
    </dgm:pt>
    <dgm:pt modelId="{2D62BE88-8018-411B-81D9-CEE53F8F7D5B}" type="parTrans" cxnId="{A1D8233D-46B6-4AD0-B232-A683840C6AD3}">
      <dgm:prSet/>
      <dgm:spPr/>
      <dgm:t>
        <a:bodyPr/>
        <a:lstStyle/>
        <a:p>
          <a:endParaRPr lang="en-US"/>
        </a:p>
      </dgm:t>
    </dgm:pt>
    <dgm:pt modelId="{A8998C5C-FB9C-4771-949D-4CB9D5CDD1D3}" type="sibTrans" cxnId="{A1D8233D-46B6-4AD0-B232-A683840C6AD3}">
      <dgm:prSet/>
      <dgm:spPr/>
      <dgm:t>
        <a:bodyPr/>
        <a:lstStyle/>
        <a:p>
          <a:endParaRPr lang="en-US"/>
        </a:p>
      </dgm:t>
    </dgm:pt>
    <dgm:pt modelId="{C510D8B0-B2BE-4C39-B68B-9FF0F3A709A3}">
      <dgm:prSet phldrT="[Text]" custT="1"/>
      <dgm:spPr/>
      <dgm:t>
        <a:bodyPr/>
        <a:lstStyle/>
        <a:p>
          <a:pPr>
            <a:lnSpc>
              <a:spcPct val="100000"/>
            </a:lnSpc>
          </a:pPr>
          <a:r>
            <a:rPr lang="en-US" sz="2800" dirty="0"/>
            <a:t>Disease. Yes   </a:t>
          </a:r>
        </a:p>
        <a:p>
          <a:pPr>
            <a:lnSpc>
              <a:spcPct val="100000"/>
            </a:lnSpc>
          </a:pPr>
          <a:r>
            <a:rPr lang="en-US" sz="2800" dirty="0"/>
            <a:t>Exposure: yes</a:t>
          </a:r>
        </a:p>
      </dgm:t>
    </dgm:pt>
    <dgm:pt modelId="{75827EA6-4AAE-45D5-BF53-5816262FFC2A}" type="parTrans" cxnId="{B9036D11-5576-463E-ABE4-01D74737EBB7}">
      <dgm:prSet/>
      <dgm:spPr/>
      <dgm:t>
        <a:bodyPr/>
        <a:lstStyle/>
        <a:p>
          <a:endParaRPr lang="en-US">
            <a:solidFill>
              <a:schemeClr val="tx1"/>
            </a:solidFill>
          </a:endParaRPr>
        </a:p>
      </dgm:t>
    </dgm:pt>
    <dgm:pt modelId="{5FC005DF-F079-40D3-9919-8715EAD6D66F}" type="sibTrans" cxnId="{B9036D11-5576-463E-ABE4-01D74737EBB7}">
      <dgm:prSet/>
      <dgm:spPr/>
      <dgm:t>
        <a:bodyPr/>
        <a:lstStyle/>
        <a:p>
          <a:endParaRPr lang="en-US"/>
        </a:p>
      </dgm:t>
    </dgm:pt>
    <dgm:pt modelId="{A63EB47D-0197-4B63-B76F-4961DE8E1D4C}">
      <dgm:prSet phldrT="[Text]" custT="1"/>
      <dgm:spPr/>
      <dgm:t>
        <a:bodyPr/>
        <a:lstStyle/>
        <a:p>
          <a:r>
            <a:rPr lang="en-US" sz="2800" dirty="0"/>
            <a:t>Disease. No </a:t>
          </a:r>
        </a:p>
        <a:p>
          <a:r>
            <a:rPr lang="en-US" sz="2800" dirty="0"/>
            <a:t>Exposure: yes</a:t>
          </a:r>
        </a:p>
      </dgm:t>
    </dgm:pt>
    <dgm:pt modelId="{5717633B-59F7-4C07-BBEC-A203AC2CF8E0}" type="parTrans" cxnId="{76B0A47D-5CF9-435A-95F6-D13D35B7A05B}">
      <dgm:prSet/>
      <dgm:spPr/>
      <dgm:t>
        <a:bodyPr/>
        <a:lstStyle/>
        <a:p>
          <a:endParaRPr lang="en-US"/>
        </a:p>
      </dgm:t>
    </dgm:pt>
    <dgm:pt modelId="{6DAD9A56-3874-4831-857A-249F26BEC19F}" type="sibTrans" cxnId="{76B0A47D-5CF9-435A-95F6-D13D35B7A05B}">
      <dgm:prSet/>
      <dgm:spPr/>
      <dgm:t>
        <a:bodyPr/>
        <a:lstStyle/>
        <a:p>
          <a:endParaRPr lang="en-US"/>
        </a:p>
      </dgm:t>
    </dgm:pt>
    <dgm:pt modelId="{B539372E-D470-459F-8164-019345795B15}">
      <dgm:prSet phldrT="[Text]" custT="1"/>
      <dgm:spPr/>
      <dgm:t>
        <a:bodyPr/>
        <a:lstStyle/>
        <a:p>
          <a:r>
            <a:rPr lang="en-US" sz="2800" dirty="0"/>
            <a:t>Disease. Yes </a:t>
          </a:r>
        </a:p>
        <a:p>
          <a:r>
            <a:rPr lang="en-US" sz="2800" dirty="0"/>
            <a:t>Exposure: No</a:t>
          </a:r>
        </a:p>
      </dgm:t>
    </dgm:pt>
    <dgm:pt modelId="{A3AE36F3-7B12-41C6-B13B-042379B44BB9}" type="parTrans" cxnId="{96D2FD9F-AC2F-437B-8F4D-BF3421A2C737}">
      <dgm:prSet/>
      <dgm:spPr/>
      <dgm:t>
        <a:bodyPr/>
        <a:lstStyle/>
        <a:p>
          <a:endParaRPr lang="en-US"/>
        </a:p>
      </dgm:t>
    </dgm:pt>
    <dgm:pt modelId="{E35EA349-273E-496C-A82D-B87A52D76D2E}" type="sibTrans" cxnId="{96D2FD9F-AC2F-437B-8F4D-BF3421A2C737}">
      <dgm:prSet/>
      <dgm:spPr/>
      <dgm:t>
        <a:bodyPr/>
        <a:lstStyle/>
        <a:p>
          <a:endParaRPr lang="en-US"/>
        </a:p>
      </dgm:t>
    </dgm:pt>
    <dgm:pt modelId="{090DAF4C-9D42-4044-8C40-2D2B64B8FDF4}">
      <dgm:prSet custT="1"/>
      <dgm:spPr/>
      <dgm:t>
        <a:bodyPr/>
        <a:lstStyle/>
        <a:p>
          <a:r>
            <a:rPr lang="en-US" sz="2800" dirty="0"/>
            <a:t>Disease. No </a:t>
          </a:r>
        </a:p>
        <a:p>
          <a:r>
            <a:rPr lang="en-US" sz="2800" dirty="0"/>
            <a:t>Exposure: No</a:t>
          </a:r>
        </a:p>
      </dgm:t>
    </dgm:pt>
    <dgm:pt modelId="{84260FBF-091B-43CF-B36B-0241BC3E4057}" type="parTrans" cxnId="{E192CF26-0B10-4214-945C-62028B7C98C2}">
      <dgm:prSet/>
      <dgm:spPr/>
      <dgm:t>
        <a:bodyPr/>
        <a:lstStyle/>
        <a:p>
          <a:endParaRPr lang="en-US"/>
        </a:p>
      </dgm:t>
    </dgm:pt>
    <dgm:pt modelId="{D278729D-060D-4A08-867F-0233101021E3}" type="sibTrans" cxnId="{E192CF26-0B10-4214-945C-62028B7C98C2}">
      <dgm:prSet/>
      <dgm:spPr/>
      <dgm:t>
        <a:bodyPr/>
        <a:lstStyle/>
        <a:p>
          <a:endParaRPr lang="en-US"/>
        </a:p>
      </dgm:t>
    </dgm:pt>
    <dgm:pt modelId="{C1FD5FBD-0DA8-4E64-8937-A60A19115862}" type="pres">
      <dgm:prSet presAssocID="{FF996BE9-6ED3-4F26-8980-39E10054C884}" presName="hierChild1" presStyleCnt="0">
        <dgm:presLayoutVars>
          <dgm:orgChart val="1"/>
          <dgm:chPref val="1"/>
          <dgm:dir/>
          <dgm:animOne val="branch"/>
          <dgm:animLvl val="lvl"/>
          <dgm:resizeHandles/>
        </dgm:presLayoutVars>
      </dgm:prSet>
      <dgm:spPr/>
    </dgm:pt>
    <dgm:pt modelId="{27662F56-2F71-4880-BCE2-71A775FFCCD9}" type="pres">
      <dgm:prSet presAssocID="{D7C55760-45E0-4D79-8C8A-FAE06D43EA22}" presName="hierRoot1" presStyleCnt="0">
        <dgm:presLayoutVars>
          <dgm:hierBranch val="init"/>
        </dgm:presLayoutVars>
      </dgm:prSet>
      <dgm:spPr/>
    </dgm:pt>
    <dgm:pt modelId="{8BB7CE12-6FEE-4656-B97F-A1BF11E3B093}" type="pres">
      <dgm:prSet presAssocID="{D7C55760-45E0-4D79-8C8A-FAE06D43EA22}" presName="rootComposite1" presStyleCnt="0"/>
      <dgm:spPr/>
    </dgm:pt>
    <dgm:pt modelId="{F365AE00-100E-4F14-8667-3CC2954EFC1C}" type="pres">
      <dgm:prSet presAssocID="{D7C55760-45E0-4D79-8C8A-FAE06D43EA22}" presName="rootText1" presStyleLbl="node0" presStyleIdx="0" presStyleCnt="1" custScaleX="184310" custScaleY="67429">
        <dgm:presLayoutVars>
          <dgm:chPref val="3"/>
        </dgm:presLayoutVars>
      </dgm:prSet>
      <dgm:spPr/>
    </dgm:pt>
    <dgm:pt modelId="{0BD38F72-1D40-4AB1-BC1D-95875CB2D3F1}" type="pres">
      <dgm:prSet presAssocID="{D7C55760-45E0-4D79-8C8A-FAE06D43EA22}" presName="rootConnector1" presStyleLbl="node1" presStyleIdx="0" presStyleCnt="0"/>
      <dgm:spPr/>
    </dgm:pt>
    <dgm:pt modelId="{668D6F9E-6FC1-4A41-B432-6FF9110FBB37}" type="pres">
      <dgm:prSet presAssocID="{D7C55760-45E0-4D79-8C8A-FAE06D43EA22}" presName="hierChild2" presStyleCnt="0"/>
      <dgm:spPr/>
    </dgm:pt>
    <dgm:pt modelId="{434DB63C-7206-4313-B7AB-2B9A04FA2CB2}" type="pres">
      <dgm:prSet presAssocID="{75827EA6-4AAE-45D5-BF53-5816262FFC2A}" presName="Name37" presStyleLbl="parChTrans1D2" presStyleIdx="0" presStyleCnt="5"/>
      <dgm:spPr/>
    </dgm:pt>
    <dgm:pt modelId="{5A44B299-EACC-4627-8C81-2E2DD97D1D8B}" type="pres">
      <dgm:prSet presAssocID="{C510D8B0-B2BE-4C39-B68B-9FF0F3A709A3}" presName="hierRoot2" presStyleCnt="0">
        <dgm:presLayoutVars>
          <dgm:hierBranch val="init"/>
        </dgm:presLayoutVars>
      </dgm:prSet>
      <dgm:spPr/>
    </dgm:pt>
    <dgm:pt modelId="{868D3F2D-FDA8-4919-AD38-E501D8E2417D}" type="pres">
      <dgm:prSet presAssocID="{C510D8B0-B2BE-4C39-B68B-9FF0F3A709A3}" presName="rootComposite" presStyleCnt="0"/>
      <dgm:spPr/>
    </dgm:pt>
    <dgm:pt modelId="{2643882E-E2C4-4825-8776-E8758DB7155B}" type="pres">
      <dgm:prSet presAssocID="{C510D8B0-B2BE-4C39-B68B-9FF0F3A709A3}" presName="rootText" presStyleLbl="node2" presStyleIdx="0" presStyleCnt="4" custLinFactNeighborX="273" custLinFactNeighborY="-1637">
        <dgm:presLayoutVars>
          <dgm:chPref val="3"/>
        </dgm:presLayoutVars>
      </dgm:prSet>
      <dgm:spPr/>
    </dgm:pt>
    <dgm:pt modelId="{5BF93CDC-3EA7-482B-871D-95F74BE86FE6}" type="pres">
      <dgm:prSet presAssocID="{C510D8B0-B2BE-4C39-B68B-9FF0F3A709A3}" presName="rootConnector" presStyleLbl="node2" presStyleIdx="0" presStyleCnt="4"/>
      <dgm:spPr/>
    </dgm:pt>
    <dgm:pt modelId="{BB2A5DB6-0AD4-489A-B818-DEAE631D798C}" type="pres">
      <dgm:prSet presAssocID="{C510D8B0-B2BE-4C39-B68B-9FF0F3A709A3}" presName="hierChild4" presStyleCnt="0"/>
      <dgm:spPr/>
    </dgm:pt>
    <dgm:pt modelId="{606A1F9E-9B02-4E52-93ED-9B74346870F6}" type="pres">
      <dgm:prSet presAssocID="{C510D8B0-B2BE-4C39-B68B-9FF0F3A709A3}" presName="hierChild5" presStyleCnt="0"/>
      <dgm:spPr/>
    </dgm:pt>
    <dgm:pt modelId="{B5543E87-28F8-41E1-A390-87D4038EB61B}" type="pres">
      <dgm:prSet presAssocID="{5717633B-59F7-4C07-BBEC-A203AC2CF8E0}" presName="Name37" presStyleLbl="parChTrans1D2" presStyleIdx="1" presStyleCnt="5"/>
      <dgm:spPr/>
    </dgm:pt>
    <dgm:pt modelId="{3EB47315-AA17-4625-8D0B-D484E61392CA}" type="pres">
      <dgm:prSet presAssocID="{A63EB47D-0197-4B63-B76F-4961DE8E1D4C}" presName="hierRoot2" presStyleCnt="0">
        <dgm:presLayoutVars>
          <dgm:hierBranch val="init"/>
        </dgm:presLayoutVars>
      </dgm:prSet>
      <dgm:spPr/>
    </dgm:pt>
    <dgm:pt modelId="{0754EE31-05E4-4A40-8591-437A59E4082E}" type="pres">
      <dgm:prSet presAssocID="{A63EB47D-0197-4B63-B76F-4961DE8E1D4C}" presName="rootComposite" presStyleCnt="0"/>
      <dgm:spPr/>
    </dgm:pt>
    <dgm:pt modelId="{E00D19F9-74BF-4186-8427-B4CAAACD602F}" type="pres">
      <dgm:prSet presAssocID="{A63EB47D-0197-4B63-B76F-4961DE8E1D4C}" presName="rootText" presStyleLbl="node2" presStyleIdx="1" presStyleCnt="4">
        <dgm:presLayoutVars>
          <dgm:chPref val="3"/>
        </dgm:presLayoutVars>
      </dgm:prSet>
      <dgm:spPr/>
    </dgm:pt>
    <dgm:pt modelId="{8B0B4316-8ADC-412C-A75F-F82E02EDBAE6}" type="pres">
      <dgm:prSet presAssocID="{A63EB47D-0197-4B63-B76F-4961DE8E1D4C}" presName="rootConnector" presStyleLbl="node2" presStyleIdx="1" presStyleCnt="4"/>
      <dgm:spPr/>
    </dgm:pt>
    <dgm:pt modelId="{E857FB87-2E37-45FF-B6A3-4F3CE2DD2CE4}" type="pres">
      <dgm:prSet presAssocID="{A63EB47D-0197-4B63-B76F-4961DE8E1D4C}" presName="hierChild4" presStyleCnt="0"/>
      <dgm:spPr/>
    </dgm:pt>
    <dgm:pt modelId="{E4E8EC83-5AD0-4151-AC7F-B3CC93B4018B}" type="pres">
      <dgm:prSet presAssocID="{A63EB47D-0197-4B63-B76F-4961DE8E1D4C}" presName="hierChild5" presStyleCnt="0"/>
      <dgm:spPr/>
    </dgm:pt>
    <dgm:pt modelId="{D77EFE97-C9A4-4903-800B-FC8ABCD24A09}" type="pres">
      <dgm:prSet presAssocID="{A3AE36F3-7B12-41C6-B13B-042379B44BB9}" presName="Name37" presStyleLbl="parChTrans1D2" presStyleIdx="2" presStyleCnt="5"/>
      <dgm:spPr/>
    </dgm:pt>
    <dgm:pt modelId="{1B422BF8-25EC-4702-BE35-319E3146E7F2}" type="pres">
      <dgm:prSet presAssocID="{B539372E-D470-459F-8164-019345795B15}" presName="hierRoot2" presStyleCnt="0">
        <dgm:presLayoutVars>
          <dgm:hierBranch val="init"/>
        </dgm:presLayoutVars>
      </dgm:prSet>
      <dgm:spPr/>
    </dgm:pt>
    <dgm:pt modelId="{EBFA2A1F-E397-478A-83C4-6C828482BC00}" type="pres">
      <dgm:prSet presAssocID="{B539372E-D470-459F-8164-019345795B15}" presName="rootComposite" presStyleCnt="0"/>
      <dgm:spPr/>
    </dgm:pt>
    <dgm:pt modelId="{5BC0F25F-167F-4A8D-A462-EE62F47D730A}" type="pres">
      <dgm:prSet presAssocID="{B539372E-D470-459F-8164-019345795B15}" presName="rootText" presStyleLbl="node2" presStyleIdx="2" presStyleCnt="4">
        <dgm:presLayoutVars>
          <dgm:chPref val="3"/>
        </dgm:presLayoutVars>
      </dgm:prSet>
      <dgm:spPr/>
    </dgm:pt>
    <dgm:pt modelId="{A34D038D-4EFB-4E11-83D5-58E1A10B1C02}" type="pres">
      <dgm:prSet presAssocID="{B539372E-D470-459F-8164-019345795B15}" presName="rootConnector" presStyleLbl="node2" presStyleIdx="2" presStyleCnt="4"/>
      <dgm:spPr/>
    </dgm:pt>
    <dgm:pt modelId="{4F90C5DC-FCAC-40B9-88E7-5E4610F5AE7A}" type="pres">
      <dgm:prSet presAssocID="{B539372E-D470-459F-8164-019345795B15}" presName="hierChild4" presStyleCnt="0"/>
      <dgm:spPr/>
    </dgm:pt>
    <dgm:pt modelId="{6E4192B4-7366-4037-B0C9-4E133ACFA835}" type="pres">
      <dgm:prSet presAssocID="{B539372E-D470-459F-8164-019345795B15}" presName="hierChild5" presStyleCnt="0"/>
      <dgm:spPr/>
    </dgm:pt>
    <dgm:pt modelId="{0457226D-936E-42D8-8EBD-C0ED0047E590}" type="pres">
      <dgm:prSet presAssocID="{84260FBF-091B-43CF-B36B-0241BC3E4057}" presName="Name37" presStyleLbl="parChTrans1D2" presStyleIdx="3" presStyleCnt="5"/>
      <dgm:spPr/>
    </dgm:pt>
    <dgm:pt modelId="{36B88F11-438F-49E0-975B-D929876B6BA4}" type="pres">
      <dgm:prSet presAssocID="{090DAF4C-9D42-4044-8C40-2D2B64B8FDF4}" presName="hierRoot2" presStyleCnt="0">
        <dgm:presLayoutVars>
          <dgm:hierBranch val="init"/>
        </dgm:presLayoutVars>
      </dgm:prSet>
      <dgm:spPr/>
    </dgm:pt>
    <dgm:pt modelId="{CF26AFB9-4DF6-4A53-BC61-969B48204296}" type="pres">
      <dgm:prSet presAssocID="{090DAF4C-9D42-4044-8C40-2D2B64B8FDF4}" presName="rootComposite" presStyleCnt="0"/>
      <dgm:spPr/>
    </dgm:pt>
    <dgm:pt modelId="{3352C890-C729-4CFE-9780-7706B4042428}" type="pres">
      <dgm:prSet presAssocID="{090DAF4C-9D42-4044-8C40-2D2B64B8FDF4}" presName="rootText" presStyleLbl="node2" presStyleIdx="3" presStyleCnt="4">
        <dgm:presLayoutVars>
          <dgm:chPref val="3"/>
        </dgm:presLayoutVars>
      </dgm:prSet>
      <dgm:spPr/>
    </dgm:pt>
    <dgm:pt modelId="{CE5AA658-4FCC-4521-B27B-7D0F702A2AD9}" type="pres">
      <dgm:prSet presAssocID="{090DAF4C-9D42-4044-8C40-2D2B64B8FDF4}" presName="rootConnector" presStyleLbl="node2" presStyleIdx="3" presStyleCnt="4"/>
      <dgm:spPr/>
    </dgm:pt>
    <dgm:pt modelId="{EDFA3E76-3E6C-4B34-B407-4AFDC5CC33E7}" type="pres">
      <dgm:prSet presAssocID="{090DAF4C-9D42-4044-8C40-2D2B64B8FDF4}" presName="hierChild4" presStyleCnt="0"/>
      <dgm:spPr/>
    </dgm:pt>
    <dgm:pt modelId="{93CBDBED-904E-43DD-9BAA-4BEE6DD41CFD}" type="pres">
      <dgm:prSet presAssocID="{090DAF4C-9D42-4044-8C40-2D2B64B8FDF4}" presName="hierChild5" presStyleCnt="0"/>
      <dgm:spPr/>
    </dgm:pt>
    <dgm:pt modelId="{826BCC58-B0BC-4BD5-A962-F7404C0114C7}" type="pres">
      <dgm:prSet presAssocID="{D7C55760-45E0-4D79-8C8A-FAE06D43EA22}" presName="hierChild3" presStyleCnt="0"/>
      <dgm:spPr/>
    </dgm:pt>
    <dgm:pt modelId="{AE1290C9-A255-4B69-8B1F-A751AFBD44CC}" type="pres">
      <dgm:prSet presAssocID="{2D62BE88-8018-411B-81D9-CEE53F8F7D5B}" presName="Name111" presStyleLbl="parChTrans1D2" presStyleIdx="4" presStyleCnt="5"/>
      <dgm:spPr/>
    </dgm:pt>
    <dgm:pt modelId="{7D679163-2CDB-4A47-B2B4-3EFA42ECDD6E}" type="pres">
      <dgm:prSet presAssocID="{5B605264-C669-45BE-B31A-75E272EF77F2}" presName="hierRoot3" presStyleCnt="0">
        <dgm:presLayoutVars>
          <dgm:hierBranch val="init"/>
        </dgm:presLayoutVars>
      </dgm:prSet>
      <dgm:spPr/>
    </dgm:pt>
    <dgm:pt modelId="{ED4D0B34-8ED4-4DFA-9FC6-BF9138F3B11C}" type="pres">
      <dgm:prSet presAssocID="{5B605264-C669-45BE-B31A-75E272EF77F2}" presName="rootComposite3" presStyleCnt="0"/>
      <dgm:spPr/>
    </dgm:pt>
    <dgm:pt modelId="{F38D2B7E-C03F-401D-8040-4FDEC5776F90}" type="pres">
      <dgm:prSet presAssocID="{5B605264-C669-45BE-B31A-75E272EF77F2}" presName="rootText3" presStyleLbl="asst1" presStyleIdx="0" presStyleCnt="1" custScaleY="34825" custLinFactNeighborX="60500" custLinFactNeighborY="13604">
        <dgm:presLayoutVars>
          <dgm:chPref val="3"/>
        </dgm:presLayoutVars>
      </dgm:prSet>
      <dgm:spPr/>
    </dgm:pt>
    <dgm:pt modelId="{16DA75AB-51BE-4942-9B65-18F2F0F68551}" type="pres">
      <dgm:prSet presAssocID="{5B605264-C669-45BE-B31A-75E272EF77F2}" presName="rootConnector3" presStyleLbl="asst1" presStyleIdx="0" presStyleCnt="1"/>
      <dgm:spPr/>
    </dgm:pt>
    <dgm:pt modelId="{0C55D803-8AB5-45A5-AAD6-5230E05C48F8}" type="pres">
      <dgm:prSet presAssocID="{5B605264-C669-45BE-B31A-75E272EF77F2}" presName="hierChild6" presStyleCnt="0"/>
      <dgm:spPr/>
    </dgm:pt>
    <dgm:pt modelId="{9CDBF227-A785-44C4-A27A-E949EE4D62A1}" type="pres">
      <dgm:prSet presAssocID="{5B605264-C669-45BE-B31A-75E272EF77F2}" presName="hierChild7" presStyleCnt="0"/>
      <dgm:spPr/>
    </dgm:pt>
  </dgm:ptLst>
  <dgm:cxnLst>
    <dgm:cxn modelId="{72306606-408C-4085-88AB-2EB9EFC2C836}" type="presOf" srcId="{5B605264-C669-45BE-B31A-75E272EF77F2}" destId="{F38D2B7E-C03F-401D-8040-4FDEC5776F90}" srcOrd="0" destOrd="0" presId="urn:microsoft.com/office/officeart/2005/8/layout/orgChart1"/>
    <dgm:cxn modelId="{B9036D11-5576-463E-ABE4-01D74737EBB7}" srcId="{D7C55760-45E0-4D79-8C8A-FAE06D43EA22}" destId="{C510D8B0-B2BE-4C39-B68B-9FF0F3A709A3}" srcOrd="1" destOrd="0" parTransId="{75827EA6-4AAE-45D5-BF53-5816262FFC2A}" sibTransId="{5FC005DF-F079-40D3-9919-8715EAD6D66F}"/>
    <dgm:cxn modelId="{BA707218-201F-49E9-BC9B-5A9F291747E3}" type="presOf" srcId="{B539372E-D470-459F-8164-019345795B15}" destId="{A34D038D-4EFB-4E11-83D5-58E1A10B1C02}" srcOrd="1" destOrd="0" presId="urn:microsoft.com/office/officeart/2005/8/layout/orgChart1"/>
    <dgm:cxn modelId="{C269DF20-C822-4CE9-99B3-514E037DCAB7}" type="presOf" srcId="{5717633B-59F7-4C07-BBEC-A203AC2CF8E0}" destId="{B5543E87-28F8-41E1-A390-87D4038EB61B}" srcOrd="0" destOrd="0" presId="urn:microsoft.com/office/officeart/2005/8/layout/orgChart1"/>
    <dgm:cxn modelId="{C9122A21-F44A-494B-B98C-64BFC3007E12}" type="presOf" srcId="{2D62BE88-8018-411B-81D9-CEE53F8F7D5B}" destId="{AE1290C9-A255-4B69-8B1F-A751AFBD44CC}" srcOrd="0" destOrd="0" presId="urn:microsoft.com/office/officeart/2005/8/layout/orgChart1"/>
    <dgm:cxn modelId="{E192CF26-0B10-4214-945C-62028B7C98C2}" srcId="{D7C55760-45E0-4D79-8C8A-FAE06D43EA22}" destId="{090DAF4C-9D42-4044-8C40-2D2B64B8FDF4}" srcOrd="4" destOrd="0" parTransId="{84260FBF-091B-43CF-B36B-0241BC3E4057}" sibTransId="{D278729D-060D-4A08-867F-0233101021E3}"/>
    <dgm:cxn modelId="{ABC0A133-C800-4202-B894-B527F8DFA78F}" type="presOf" srcId="{A63EB47D-0197-4B63-B76F-4961DE8E1D4C}" destId="{8B0B4316-8ADC-412C-A75F-F82E02EDBAE6}" srcOrd="1" destOrd="0" presId="urn:microsoft.com/office/officeart/2005/8/layout/orgChart1"/>
    <dgm:cxn modelId="{A1D8233D-46B6-4AD0-B232-A683840C6AD3}" srcId="{D7C55760-45E0-4D79-8C8A-FAE06D43EA22}" destId="{5B605264-C669-45BE-B31A-75E272EF77F2}" srcOrd="0" destOrd="0" parTransId="{2D62BE88-8018-411B-81D9-CEE53F8F7D5B}" sibTransId="{A8998C5C-FB9C-4771-949D-4CB9D5CDD1D3}"/>
    <dgm:cxn modelId="{8B2FA66F-3DBD-450D-8A1E-C21C1DA9C75F}" type="presOf" srcId="{B539372E-D470-459F-8164-019345795B15}" destId="{5BC0F25F-167F-4A8D-A462-EE62F47D730A}" srcOrd="0" destOrd="0" presId="urn:microsoft.com/office/officeart/2005/8/layout/orgChart1"/>
    <dgm:cxn modelId="{7AF07951-33E5-4F98-B403-19399D0FD27B}" type="presOf" srcId="{C510D8B0-B2BE-4C39-B68B-9FF0F3A709A3}" destId="{2643882E-E2C4-4825-8776-E8758DB7155B}" srcOrd="0" destOrd="0" presId="urn:microsoft.com/office/officeart/2005/8/layout/orgChart1"/>
    <dgm:cxn modelId="{76B0A47D-5CF9-435A-95F6-D13D35B7A05B}" srcId="{D7C55760-45E0-4D79-8C8A-FAE06D43EA22}" destId="{A63EB47D-0197-4B63-B76F-4961DE8E1D4C}" srcOrd="2" destOrd="0" parTransId="{5717633B-59F7-4C07-BBEC-A203AC2CF8E0}" sibTransId="{6DAD9A56-3874-4831-857A-249F26BEC19F}"/>
    <dgm:cxn modelId="{DC1B7782-7AA5-4BD8-9860-CAE4BA72CCEA}" type="presOf" srcId="{84260FBF-091B-43CF-B36B-0241BC3E4057}" destId="{0457226D-936E-42D8-8EBD-C0ED0047E590}" srcOrd="0" destOrd="0" presId="urn:microsoft.com/office/officeart/2005/8/layout/orgChart1"/>
    <dgm:cxn modelId="{D66D658F-8B1E-49E4-A9E3-796297188D3D}" type="presOf" srcId="{75827EA6-4AAE-45D5-BF53-5816262FFC2A}" destId="{434DB63C-7206-4313-B7AB-2B9A04FA2CB2}" srcOrd="0" destOrd="0" presId="urn:microsoft.com/office/officeart/2005/8/layout/orgChart1"/>
    <dgm:cxn modelId="{EA73169B-1172-4C5D-984A-4C11E253915A}" type="presOf" srcId="{090DAF4C-9D42-4044-8C40-2D2B64B8FDF4}" destId="{CE5AA658-4FCC-4521-B27B-7D0F702A2AD9}" srcOrd="1" destOrd="0" presId="urn:microsoft.com/office/officeart/2005/8/layout/orgChart1"/>
    <dgm:cxn modelId="{96D2FD9F-AC2F-437B-8F4D-BF3421A2C737}" srcId="{D7C55760-45E0-4D79-8C8A-FAE06D43EA22}" destId="{B539372E-D470-459F-8164-019345795B15}" srcOrd="3" destOrd="0" parTransId="{A3AE36F3-7B12-41C6-B13B-042379B44BB9}" sibTransId="{E35EA349-273E-496C-A82D-B87A52D76D2E}"/>
    <dgm:cxn modelId="{A52B92AA-E3B1-4C32-82B7-6C1ABC4C56D7}" type="presOf" srcId="{A63EB47D-0197-4B63-B76F-4961DE8E1D4C}" destId="{E00D19F9-74BF-4186-8427-B4CAAACD602F}" srcOrd="0" destOrd="0" presId="urn:microsoft.com/office/officeart/2005/8/layout/orgChart1"/>
    <dgm:cxn modelId="{C8F98AC4-6B1B-4C76-A23C-7F977C0E3895}" srcId="{FF996BE9-6ED3-4F26-8980-39E10054C884}" destId="{D7C55760-45E0-4D79-8C8A-FAE06D43EA22}" srcOrd="0" destOrd="0" parTransId="{57ED9BE4-A356-4C42-8340-A8CFFDF6693F}" sibTransId="{BC5B80EF-69FF-473F-8DF3-FB856098A2D9}"/>
    <dgm:cxn modelId="{2161DECA-7512-4130-9E1D-74C2CD98AB67}" type="presOf" srcId="{D7C55760-45E0-4D79-8C8A-FAE06D43EA22}" destId="{0BD38F72-1D40-4AB1-BC1D-95875CB2D3F1}" srcOrd="1" destOrd="0" presId="urn:microsoft.com/office/officeart/2005/8/layout/orgChart1"/>
    <dgm:cxn modelId="{922C53D7-8967-4050-9D97-C22F24F4A2A7}" type="presOf" srcId="{5B605264-C669-45BE-B31A-75E272EF77F2}" destId="{16DA75AB-51BE-4942-9B65-18F2F0F68551}" srcOrd="1" destOrd="0" presId="urn:microsoft.com/office/officeart/2005/8/layout/orgChart1"/>
    <dgm:cxn modelId="{19BD2ADC-9243-4783-B282-0E13E60326B7}" type="presOf" srcId="{A3AE36F3-7B12-41C6-B13B-042379B44BB9}" destId="{D77EFE97-C9A4-4903-800B-FC8ABCD24A09}" srcOrd="0" destOrd="0" presId="urn:microsoft.com/office/officeart/2005/8/layout/orgChart1"/>
    <dgm:cxn modelId="{BCC1C9E5-FEC8-4F33-A992-F1616B095373}" type="presOf" srcId="{FF996BE9-6ED3-4F26-8980-39E10054C884}" destId="{C1FD5FBD-0DA8-4E64-8937-A60A19115862}" srcOrd="0" destOrd="0" presId="urn:microsoft.com/office/officeart/2005/8/layout/orgChart1"/>
    <dgm:cxn modelId="{8084E3ED-5C66-4659-BFE0-49576028FB95}" type="presOf" srcId="{C510D8B0-B2BE-4C39-B68B-9FF0F3A709A3}" destId="{5BF93CDC-3EA7-482B-871D-95F74BE86FE6}" srcOrd="1" destOrd="0" presId="urn:microsoft.com/office/officeart/2005/8/layout/orgChart1"/>
    <dgm:cxn modelId="{51545FEF-FB8B-42FC-B701-64DCCB7E0420}" type="presOf" srcId="{D7C55760-45E0-4D79-8C8A-FAE06D43EA22}" destId="{F365AE00-100E-4F14-8667-3CC2954EFC1C}" srcOrd="0" destOrd="0" presId="urn:microsoft.com/office/officeart/2005/8/layout/orgChart1"/>
    <dgm:cxn modelId="{04545FF5-5B52-405D-8D43-9109C67FF4D1}" type="presOf" srcId="{090DAF4C-9D42-4044-8C40-2D2B64B8FDF4}" destId="{3352C890-C729-4CFE-9780-7706B4042428}" srcOrd="0" destOrd="0" presId="urn:microsoft.com/office/officeart/2005/8/layout/orgChart1"/>
    <dgm:cxn modelId="{6BCFA4F0-FDA9-4E35-BEAE-E1E7ADEF734A}" type="presParOf" srcId="{C1FD5FBD-0DA8-4E64-8937-A60A19115862}" destId="{27662F56-2F71-4880-BCE2-71A775FFCCD9}" srcOrd="0" destOrd="0" presId="urn:microsoft.com/office/officeart/2005/8/layout/orgChart1"/>
    <dgm:cxn modelId="{E783E4D9-FD61-4C5F-A4FF-12E4268B82F0}" type="presParOf" srcId="{27662F56-2F71-4880-BCE2-71A775FFCCD9}" destId="{8BB7CE12-6FEE-4656-B97F-A1BF11E3B093}" srcOrd="0" destOrd="0" presId="urn:microsoft.com/office/officeart/2005/8/layout/orgChart1"/>
    <dgm:cxn modelId="{42823BF9-D25F-4384-85B1-905E17CE4557}" type="presParOf" srcId="{8BB7CE12-6FEE-4656-B97F-A1BF11E3B093}" destId="{F365AE00-100E-4F14-8667-3CC2954EFC1C}" srcOrd="0" destOrd="0" presId="urn:microsoft.com/office/officeart/2005/8/layout/orgChart1"/>
    <dgm:cxn modelId="{AAC4CCFB-B0F3-4BC7-8DAE-EBC492D22D55}" type="presParOf" srcId="{8BB7CE12-6FEE-4656-B97F-A1BF11E3B093}" destId="{0BD38F72-1D40-4AB1-BC1D-95875CB2D3F1}" srcOrd="1" destOrd="0" presId="urn:microsoft.com/office/officeart/2005/8/layout/orgChart1"/>
    <dgm:cxn modelId="{702C00ED-4DEB-40DE-AC9D-16C1D517801C}" type="presParOf" srcId="{27662F56-2F71-4880-BCE2-71A775FFCCD9}" destId="{668D6F9E-6FC1-4A41-B432-6FF9110FBB37}" srcOrd="1" destOrd="0" presId="urn:microsoft.com/office/officeart/2005/8/layout/orgChart1"/>
    <dgm:cxn modelId="{3427ABE1-D6C9-435F-8F7F-B408CB9CD34D}" type="presParOf" srcId="{668D6F9E-6FC1-4A41-B432-6FF9110FBB37}" destId="{434DB63C-7206-4313-B7AB-2B9A04FA2CB2}" srcOrd="0" destOrd="0" presId="urn:microsoft.com/office/officeart/2005/8/layout/orgChart1"/>
    <dgm:cxn modelId="{EA3B7001-D873-4762-8664-76EFC1A5407F}" type="presParOf" srcId="{668D6F9E-6FC1-4A41-B432-6FF9110FBB37}" destId="{5A44B299-EACC-4627-8C81-2E2DD97D1D8B}" srcOrd="1" destOrd="0" presId="urn:microsoft.com/office/officeart/2005/8/layout/orgChart1"/>
    <dgm:cxn modelId="{B923E909-24E7-4C1E-ABC9-EAC98CEA4F8A}" type="presParOf" srcId="{5A44B299-EACC-4627-8C81-2E2DD97D1D8B}" destId="{868D3F2D-FDA8-4919-AD38-E501D8E2417D}" srcOrd="0" destOrd="0" presId="urn:microsoft.com/office/officeart/2005/8/layout/orgChart1"/>
    <dgm:cxn modelId="{1DE4D855-0857-4910-9865-BD82A83D341C}" type="presParOf" srcId="{868D3F2D-FDA8-4919-AD38-E501D8E2417D}" destId="{2643882E-E2C4-4825-8776-E8758DB7155B}" srcOrd="0" destOrd="0" presId="urn:microsoft.com/office/officeart/2005/8/layout/orgChart1"/>
    <dgm:cxn modelId="{026F62F7-3FFA-4932-812C-24FEA0FFAA3C}" type="presParOf" srcId="{868D3F2D-FDA8-4919-AD38-E501D8E2417D}" destId="{5BF93CDC-3EA7-482B-871D-95F74BE86FE6}" srcOrd="1" destOrd="0" presId="urn:microsoft.com/office/officeart/2005/8/layout/orgChart1"/>
    <dgm:cxn modelId="{035EE6AF-0599-4913-AFED-1536A154D46C}" type="presParOf" srcId="{5A44B299-EACC-4627-8C81-2E2DD97D1D8B}" destId="{BB2A5DB6-0AD4-489A-B818-DEAE631D798C}" srcOrd="1" destOrd="0" presId="urn:microsoft.com/office/officeart/2005/8/layout/orgChart1"/>
    <dgm:cxn modelId="{5F0BEAF1-9BE3-4117-B41F-B36BC23AF591}" type="presParOf" srcId="{5A44B299-EACC-4627-8C81-2E2DD97D1D8B}" destId="{606A1F9E-9B02-4E52-93ED-9B74346870F6}" srcOrd="2" destOrd="0" presId="urn:microsoft.com/office/officeart/2005/8/layout/orgChart1"/>
    <dgm:cxn modelId="{9A199FC1-C9C8-4C4C-9390-707CFF23E344}" type="presParOf" srcId="{668D6F9E-6FC1-4A41-B432-6FF9110FBB37}" destId="{B5543E87-28F8-41E1-A390-87D4038EB61B}" srcOrd="2" destOrd="0" presId="urn:microsoft.com/office/officeart/2005/8/layout/orgChart1"/>
    <dgm:cxn modelId="{FD418142-5F1E-4031-A49C-0518FB7CD158}" type="presParOf" srcId="{668D6F9E-6FC1-4A41-B432-6FF9110FBB37}" destId="{3EB47315-AA17-4625-8D0B-D484E61392CA}" srcOrd="3" destOrd="0" presId="urn:microsoft.com/office/officeart/2005/8/layout/orgChart1"/>
    <dgm:cxn modelId="{4AA4EB90-1ABA-4EEE-B15C-BF80FC540DC9}" type="presParOf" srcId="{3EB47315-AA17-4625-8D0B-D484E61392CA}" destId="{0754EE31-05E4-4A40-8591-437A59E4082E}" srcOrd="0" destOrd="0" presId="urn:microsoft.com/office/officeart/2005/8/layout/orgChart1"/>
    <dgm:cxn modelId="{CD9C927D-4B70-40A7-9185-37BA77FD883A}" type="presParOf" srcId="{0754EE31-05E4-4A40-8591-437A59E4082E}" destId="{E00D19F9-74BF-4186-8427-B4CAAACD602F}" srcOrd="0" destOrd="0" presId="urn:microsoft.com/office/officeart/2005/8/layout/orgChart1"/>
    <dgm:cxn modelId="{0C4BE877-A9EC-4298-83A0-822A4A3F5D54}" type="presParOf" srcId="{0754EE31-05E4-4A40-8591-437A59E4082E}" destId="{8B0B4316-8ADC-412C-A75F-F82E02EDBAE6}" srcOrd="1" destOrd="0" presId="urn:microsoft.com/office/officeart/2005/8/layout/orgChart1"/>
    <dgm:cxn modelId="{D7E3F844-95B7-408C-A470-9775BCF53399}" type="presParOf" srcId="{3EB47315-AA17-4625-8D0B-D484E61392CA}" destId="{E857FB87-2E37-45FF-B6A3-4F3CE2DD2CE4}" srcOrd="1" destOrd="0" presId="urn:microsoft.com/office/officeart/2005/8/layout/orgChart1"/>
    <dgm:cxn modelId="{01AE6E46-A653-41BE-B514-5FE33667628C}" type="presParOf" srcId="{3EB47315-AA17-4625-8D0B-D484E61392CA}" destId="{E4E8EC83-5AD0-4151-AC7F-B3CC93B4018B}" srcOrd="2" destOrd="0" presId="urn:microsoft.com/office/officeart/2005/8/layout/orgChart1"/>
    <dgm:cxn modelId="{722888D2-0817-4A21-A767-822DB581DC41}" type="presParOf" srcId="{668D6F9E-6FC1-4A41-B432-6FF9110FBB37}" destId="{D77EFE97-C9A4-4903-800B-FC8ABCD24A09}" srcOrd="4" destOrd="0" presId="urn:microsoft.com/office/officeart/2005/8/layout/orgChart1"/>
    <dgm:cxn modelId="{41EE0822-C0F4-44BF-BAF8-0A6DD3B7041E}" type="presParOf" srcId="{668D6F9E-6FC1-4A41-B432-6FF9110FBB37}" destId="{1B422BF8-25EC-4702-BE35-319E3146E7F2}" srcOrd="5" destOrd="0" presId="urn:microsoft.com/office/officeart/2005/8/layout/orgChart1"/>
    <dgm:cxn modelId="{B1D2643F-15C5-4EC4-80EF-0781AE1546F7}" type="presParOf" srcId="{1B422BF8-25EC-4702-BE35-319E3146E7F2}" destId="{EBFA2A1F-E397-478A-83C4-6C828482BC00}" srcOrd="0" destOrd="0" presId="urn:microsoft.com/office/officeart/2005/8/layout/orgChart1"/>
    <dgm:cxn modelId="{66D123C8-D2EF-4498-B08E-54F90C7182BD}" type="presParOf" srcId="{EBFA2A1F-E397-478A-83C4-6C828482BC00}" destId="{5BC0F25F-167F-4A8D-A462-EE62F47D730A}" srcOrd="0" destOrd="0" presId="urn:microsoft.com/office/officeart/2005/8/layout/orgChart1"/>
    <dgm:cxn modelId="{3DCE6328-DA8B-4E6D-9D0F-50DE1E9A8A04}" type="presParOf" srcId="{EBFA2A1F-E397-478A-83C4-6C828482BC00}" destId="{A34D038D-4EFB-4E11-83D5-58E1A10B1C02}" srcOrd="1" destOrd="0" presId="urn:microsoft.com/office/officeart/2005/8/layout/orgChart1"/>
    <dgm:cxn modelId="{6811FA62-79DA-4E99-B4F6-9093E32FC737}" type="presParOf" srcId="{1B422BF8-25EC-4702-BE35-319E3146E7F2}" destId="{4F90C5DC-FCAC-40B9-88E7-5E4610F5AE7A}" srcOrd="1" destOrd="0" presId="urn:microsoft.com/office/officeart/2005/8/layout/orgChart1"/>
    <dgm:cxn modelId="{4A4DE0E0-973E-490F-83B0-E09268538DBD}" type="presParOf" srcId="{1B422BF8-25EC-4702-BE35-319E3146E7F2}" destId="{6E4192B4-7366-4037-B0C9-4E133ACFA835}" srcOrd="2" destOrd="0" presId="urn:microsoft.com/office/officeart/2005/8/layout/orgChart1"/>
    <dgm:cxn modelId="{5F8F0476-9595-4ABB-8F54-7F3F08BE063A}" type="presParOf" srcId="{668D6F9E-6FC1-4A41-B432-6FF9110FBB37}" destId="{0457226D-936E-42D8-8EBD-C0ED0047E590}" srcOrd="6" destOrd="0" presId="urn:microsoft.com/office/officeart/2005/8/layout/orgChart1"/>
    <dgm:cxn modelId="{808A5954-AA68-49B6-A678-9B732FCBF9B4}" type="presParOf" srcId="{668D6F9E-6FC1-4A41-B432-6FF9110FBB37}" destId="{36B88F11-438F-49E0-975B-D929876B6BA4}" srcOrd="7" destOrd="0" presId="urn:microsoft.com/office/officeart/2005/8/layout/orgChart1"/>
    <dgm:cxn modelId="{AD836EE1-E55F-429C-A318-17E4C76CF30C}" type="presParOf" srcId="{36B88F11-438F-49E0-975B-D929876B6BA4}" destId="{CF26AFB9-4DF6-4A53-BC61-969B48204296}" srcOrd="0" destOrd="0" presId="urn:microsoft.com/office/officeart/2005/8/layout/orgChart1"/>
    <dgm:cxn modelId="{644DB833-1B2A-4620-A3CC-F81618F35942}" type="presParOf" srcId="{CF26AFB9-4DF6-4A53-BC61-969B48204296}" destId="{3352C890-C729-4CFE-9780-7706B4042428}" srcOrd="0" destOrd="0" presId="urn:microsoft.com/office/officeart/2005/8/layout/orgChart1"/>
    <dgm:cxn modelId="{E8FAE3BA-AC59-4BF0-8249-DFD3F10039A4}" type="presParOf" srcId="{CF26AFB9-4DF6-4A53-BC61-969B48204296}" destId="{CE5AA658-4FCC-4521-B27B-7D0F702A2AD9}" srcOrd="1" destOrd="0" presId="urn:microsoft.com/office/officeart/2005/8/layout/orgChart1"/>
    <dgm:cxn modelId="{74A96E90-C8E2-4D53-88C9-63D65D4F2FFD}" type="presParOf" srcId="{36B88F11-438F-49E0-975B-D929876B6BA4}" destId="{EDFA3E76-3E6C-4B34-B407-4AFDC5CC33E7}" srcOrd="1" destOrd="0" presId="urn:microsoft.com/office/officeart/2005/8/layout/orgChart1"/>
    <dgm:cxn modelId="{48DF8713-5231-4D0B-9DD6-E22B580F5C24}" type="presParOf" srcId="{36B88F11-438F-49E0-975B-D929876B6BA4}" destId="{93CBDBED-904E-43DD-9BAA-4BEE6DD41CFD}" srcOrd="2" destOrd="0" presId="urn:microsoft.com/office/officeart/2005/8/layout/orgChart1"/>
    <dgm:cxn modelId="{FCFB99E9-7CFB-45D2-89B0-DB414A1E8B20}" type="presParOf" srcId="{27662F56-2F71-4880-BCE2-71A775FFCCD9}" destId="{826BCC58-B0BC-4BD5-A962-F7404C0114C7}" srcOrd="2" destOrd="0" presId="urn:microsoft.com/office/officeart/2005/8/layout/orgChart1"/>
    <dgm:cxn modelId="{09BC7ACD-FCDD-4A09-9F9D-7673E4FC02C4}" type="presParOf" srcId="{826BCC58-B0BC-4BD5-A962-F7404C0114C7}" destId="{AE1290C9-A255-4B69-8B1F-A751AFBD44CC}" srcOrd="0" destOrd="0" presId="urn:microsoft.com/office/officeart/2005/8/layout/orgChart1"/>
    <dgm:cxn modelId="{55C14E3F-3252-4291-BA68-51C3F89D0094}" type="presParOf" srcId="{826BCC58-B0BC-4BD5-A962-F7404C0114C7}" destId="{7D679163-2CDB-4A47-B2B4-3EFA42ECDD6E}" srcOrd="1" destOrd="0" presId="urn:microsoft.com/office/officeart/2005/8/layout/orgChart1"/>
    <dgm:cxn modelId="{FD0E5602-BC74-4D5A-843F-1B9656ED124B}" type="presParOf" srcId="{7D679163-2CDB-4A47-B2B4-3EFA42ECDD6E}" destId="{ED4D0B34-8ED4-4DFA-9FC6-BF9138F3B11C}" srcOrd="0" destOrd="0" presId="urn:microsoft.com/office/officeart/2005/8/layout/orgChart1"/>
    <dgm:cxn modelId="{AA145361-EB58-45AE-B18E-63E9882DA612}" type="presParOf" srcId="{ED4D0B34-8ED4-4DFA-9FC6-BF9138F3B11C}" destId="{F38D2B7E-C03F-401D-8040-4FDEC5776F90}" srcOrd="0" destOrd="0" presId="urn:microsoft.com/office/officeart/2005/8/layout/orgChart1"/>
    <dgm:cxn modelId="{CAE4E231-D5D6-4D23-B3BB-699A464A9390}" type="presParOf" srcId="{ED4D0B34-8ED4-4DFA-9FC6-BF9138F3B11C}" destId="{16DA75AB-51BE-4942-9B65-18F2F0F68551}" srcOrd="1" destOrd="0" presId="urn:microsoft.com/office/officeart/2005/8/layout/orgChart1"/>
    <dgm:cxn modelId="{CA0BD585-D2FC-41F3-A42B-6C23343CDCB5}" type="presParOf" srcId="{7D679163-2CDB-4A47-B2B4-3EFA42ECDD6E}" destId="{0C55D803-8AB5-45A5-AAD6-5230E05C48F8}" srcOrd="1" destOrd="0" presId="urn:microsoft.com/office/officeart/2005/8/layout/orgChart1"/>
    <dgm:cxn modelId="{86189E64-F87E-458E-B135-25DADF576F8A}" type="presParOf" srcId="{7D679163-2CDB-4A47-B2B4-3EFA42ECDD6E}" destId="{9CDBF227-A785-44C4-A27A-E949EE4D62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a:t>Primary (recommended textbooks) </a:t>
          </a:r>
          <a:endParaRPr lang="en-US"/>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dgm:spPr/>
      <dgm:t>
        <a:bodyPr/>
        <a:lstStyle/>
        <a:p>
          <a:r>
            <a:rPr lang="en-US" dirty="0"/>
            <a:t>J Parks textbook of Preventive &amp; social Medicine. Ch.3 Pages 75&lt;( 26</a:t>
          </a:r>
          <a:r>
            <a:rPr lang="en-US" baseline="30000" dirty="0"/>
            <a:t>th</a:t>
          </a:r>
          <a:r>
            <a:rPr lang="en-US" dirty="0"/>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dgm:spPr/>
      <dgm:t>
        <a:bodyPr/>
        <a:lstStyle/>
        <a:p>
          <a:r>
            <a:rPr lang="en-US" dirty="0"/>
            <a:t>Textbook of Community Medicine &amp; Public Health. By Muhammad </a:t>
          </a:r>
          <a:r>
            <a:rPr lang="en-US" dirty="0" err="1"/>
            <a:t>Illyas</a:t>
          </a:r>
          <a:r>
            <a:rPr lang="en-US" dirty="0"/>
            <a:t> , Dr </a:t>
          </a:r>
          <a:r>
            <a:rPr lang="en-US" dirty="0" err="1"/>
            <a:t>Irfanullah</a:t>
          </a:r>
          <a:r>
            <a:rPr lang="en-US" dirty="0"/>
            <a:t> Siddiqui Ch.4 (latest edition)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76B60DDF-E554-4DB2-9920-056A70882DA3}">
      <dgm:prSet/>
      <dgm:spPr/>
      <dgm:t>
        <a:bodyPr/>
        <a:lstStyle/>
        <a:p>
          <a:r>
            <a:rPr lang="en-US" b="1"/>
            <a:t>Additional readings </a:t>
          </a:r>
          <a:endParaRPr lang="en-US"/>
        </a:p>
      </dgm:t>
    </dgm:pt>
    <dgm:pt modelId="{0D8C8AC7-799B-4DEC-BDCE-EEB9E4B7D809}" type="parTrans" cxnId="{EB800B68-4EE5-4415-9E2E-E5E1F58D25F5}">
      <dgm:prSet/>
      <dgm:spPr/>
      <dgm:t>
        <a:bodyPr/>
        <a:lstStyle/>
        <a:p>
          <a:endParaRPr lang="en-US"/>
        </a:p>
      </dgm:t>
    </dgm:pt>
    <dgm:pt modelId="{A9F5321A-2A13-42B0-B5FF-AF7FF519C071}" type="sibTrans" cxnId="{EB800B68-4EE5-4415-9E2E-E5E1F58D25F5}">
      <dgm:prSet/>
      <dgm:spPr/>
      <dgm:t>
        <a:bodyPr/>
        <a:lstStyle/>
        <a:p>
          <a:endParaRPr lang="en-US"/>
        </a:p>
      </dgm:t>
    </dgm:pt>
    <dgm:pt modelId="{AB1BC0B8-8470-45E5-9348-55150925E571}">
      <dgm:prSet/>
      <dgm:spPr/>
      <dgm:t>
        <a:bodyPr/>
        <a:lstStyle/>
        <a:p>
          <a:r>
            <a:rPr lang="en-US"/>
            <a:t>Epidemiology by Leon Gordis </a:t>
          </a:r>
        </a:p>
      </dgm:t>
    </dgm:pt>
    <dgm:pt modelId="{AE55A433-EC4D-4B02-8AEE-5AFA19159EDB}" type="parTrans" cxnId="{2544DC4D-A014-489F-8E50-02E331CFC3A6}">
      <dgm:prSet/>
      <dgm:spPr/>
      <dgm:t>
        <a:bodyPr/>
        <a:lstStyle/>
        <a:p>
          <a:endParaRPr lang="en-US"/>
        </a:p>
      </dgm:t>
    </dgm:pt>
    <dgm:pt modelId="{D4518FA7-77F3-4B14-87CE-CF6B0A11FE06}" type="sibTrans" cxnId="{2544DC4D-A014-489F-8E50-02E331CFC3A6}">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2">
        <dgm:presLayoutVars>
          <dgm:bulletEnabled val="1"/>
        </dgm:presLayoutVars>
      </dgm:prSet>
      <dgm:spPr/>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pt>
    <dgm:pt modelId="{4EF2150C-86B5-46C0-857D-4A5FE5EE569F}" type="pres">
      <dgm:prSet presAssocID="{76B60DDF-E554-4DB2-9920-056A70882DA3}" presName="desTx" presStyleLbl="alignAccFollowNode1" presStyleIdx="1" presStyleCnt="2">
        <dgm:presLayoutVars>
          <dgm:bulletEnabled val="1"/>
        </dgm:presLayoutVars>
      </dgm:prSet>
      <dgm:spPr/>
    </dgm:pt>
  </dgm:ptLst>
  <dgm:cxnLst>
    <dgm:cxn modelId="{A0ABEB11-582A-40A8-87E3-6F9BFC4983D7}" type="presOf" srcId="{1BF55EBD-2D94-432D-9FF9-124F5A5D8938}" destId="{7DE4B240-F910-4543-AEBF-61C51128A1E8}" srcOrd="0" destOrd="0" presId="urn:microsoft.com/office/officeart/2005/8/layout/hList1"/>
    <dgm:cxn modelId="{A235D544-3B65-4F73-B790-AE254282DF98}" type="presOf" srcId="{82C73A6F-F016-43E1-8168-55C8136F3A8D}" destId="{7DE4B240-F910-4543-AEBF-61C51128A1E8}" srcOrd="0" destOrd="1" presId="urn:microsoft.com/office/officeart/2005/8/layout/hList1"/>
    <dgm:cxn modelId="{EB800B68-4EE5-4415-9E2E-E5E1F58D25F5}" srcId="{2814DB71-992B-42A7-9C87-8A4AF3B9790C}" destId="{76B60DDF-E554-4DB2-9920-056A70882DA3}" srcOrd="1" destOrd="0" parTransId="{0D8C8AC7-799B-4DEC-BDCE-EEB9E4B7D809}" sibTransId="{A9F5321A-2A13-42B0-B5FF-AF7FF519C071}"/>
    <dgm:cxn modelId="{2544DC4D-A014-489F-8E50-02E331CFC3A6}" srcId="{76B60DDF-E554-4DB2-9920-056A70882DA3}" destId="{AB1BC0B8-8470-45E5-9348-55150925E571}" srcOrd="0" destOrd="0" parTransId="{AE55A433-EC4D-4B02-8AEE-5AFA19159EDB}" sibTransId="{D4518FA7-77F3-4B14-87CE-CF6B0A11FE06}"/>
    <dgm:cxn modelId="{5ADA0B76-8233-48B2-BC7F-1B91C70F6760}" type="presOf" srcId="{AB1BC0B8-8470-45E5-9348-55150925E571}" destId="{4EF2150C-86B5-46C0-857D-4A5FE5EE569F}" srcOrd="0" destOrd="0" presId="urn:microsoft.com/office/officeart/2005/8/layout/hList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1" destOrd="0" parTransId="{8AA2A3F1-F9BA-4D43-841A-6076B7041041}" sibTransId="{EC53858B-B7EC-43F8-B539-5D4DB699D7C4}"/>
    <dgm:cxn modelId="{314620FF-4A8F-41E4-BB11-DAD1605D1A9C}" type="presOf" srcId="{76B60DDF-E554-4DB2-9920-056A70882DA3}" destId="{B313A1F6-9E3E-481B-B710-F2C01AEE17D1}" srcOrd="0" destOrd="0" presId="urn:microsoft.com/office/officeart/2005/8/layout/hList1"/>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 modelId="{4A5DE016-C0EE-4BFA-A1F7-5B128D7F6121}" type="presParOf" srcId="{338B401D-FBDD-44B8-958B-B5DC78D6D075}" destId="{D4A95DC3-CE84-4DE9-ADA0-48ABB405CFD1}" srcOrd="1" destOrd="0" presId="urn:microsoft.com/office/officeart/2005/8/layout/hList1"/>
    <dgm:cxn modelId="{181D8AFA-FDF7-49A2-A274-87207FD99EDC}" type="presParOf" srcId="{338B401D-FBDD-44B8-958B-B5DC78D6D075}" destId="{C5F405C8-8761-46A8-8738-BF042F30F25C}" srcOrd="2" destOrd="0" presId="urn:microsoft.com/office/officeart/2005/8/layout/hList1"/>
    <dgm:cxn modelId="{97290593-5B2B-4382-A4F4-0FFA1E71E8E7}" type="presParOf" srcId="{C5F405C8-8761-46A8-8738-BF042F30F25C}" destId="{B313A1F6-9E3E-481B-B710-F2C01AEE17D1}" srcOrd="0" destOrd="0" presId="urn:microsoft.com/office/officeart/2005/8/layout/hList1"/>
    <dgm:cxn modelId="{45630545-E50B-435F-85AF-A5B2BF978B23}"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0AF9E-A18D-4CF0-8BBF-4FFF8042BDD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BEDA323-CC3C-41D5-8516-07156F3B7A96}">
      <dgm:prSet custT="1"/>
      <dgm:spPr/>
      <dgm:t>
        <a:bodyPr/>
        <a:lstStyle/>
        <a:p>
          <a:r>
            <a:rPr lang="en-US" sz="2400" dirty="0">
              <a:solidFill>
                <a:schemeClr val="tx1"/>
              </a:solidFill>
            </a:rPr>
            <a:t>Epidemiology is the study of the </a:t>
          </a:r>
          <a:r>
            <a:rPr lang="en-US" sz="2400" b="1" dirty="0">
              <a:solidFill>
                <a:schemeClr val="tx1"/>
              </a:solidFill>
            </a:rPr>
            <a:t>Frequency,</a:t>
          </a:r>
          <a:r>
            <a:rPr lang="en-US" sz="2400" dirty="0">
              <a:solidFill>
                <a:schemeClr val="tx1"/>
              </a:solidFill>
            </a:rPr>
            <a:t> </a:t>
          </a:r>
          <a:r>
            <a:rPr lang="en-US" sz="2400" b="1" dirty="0">
              <a:solidFill>
                <a:schemeClr val="tx1"/>
              </a:solidFill>
            </a:rPr>
            <a:t>Distribution</a:t>
          </a:r>
          <a:r>
            <a:rPr lang="en-US" sz="2400" dirty="0">
              <a:solidFill>
                <a:schemeClr val="tx1"/>
              </a:solidFill>
            </a:rPr>
            <a:t> and </a:t>
          </a:r>
          <a:r>
            <a:rPr lang="en-US" sz="2400" b="1" dirty="0">
              <a:solidFill>
                <a:schemeClr val="tx1"/>
              </a:solidFill>
            </a:rPr>
            <a:t>Determinants</a:t>
          </a:r>
          <a:r>
            <a:rPr lang="en-US" sz="2400" dirty="0">
              <a:solidFill>
                <a:schemeClr val="tx1"/>
              </a:solidFill>
            </a:rPr>
            <a:t> of disease, health related </a:t>
          </a:r>
          <a:r>
            <a:rPr lang="en-US" sz="2400" b="1" dirty="0">
              <a:solidFill>
                <a:schemeClr val="tx1"/>
              </a:solidFill>
            </a:rPr>
            <a:t>states or events</a:t>
          </a:r>
          <a:r>
            <a:rPr lang="en-US" sz="2400" dirty="0">
              <a:solidFill>
                <a:schemeClr val="tx1"/>
              </a:solidFill>
            </a:rPr>
            <a:t> in </a:t>
          </a:r>
          <a:r>
            <a:rPr lang="en-US" sz="2400" b="1" dirty="0">
              <a:solidFill>
                <a:schemeClr val="tx1"/>
              </a:solidFill>
            </a:rPr>
            <a:t>specified populations</a:t>
          </a:r>
          <a:r>
            <a:rPr lang="en-US" sz="2400" dirty="0">
              <a:solidFill>
                <a:schemeClr val="tx1"/>
              </a:solidFill>
            </a:rPr>
            <a:t>, and the </a:t>
          </a:r>
          <a:r>
            <a:rPr lang="en-US" sz="2400" b="1" dirty="0">
              <a:solidFill>
                <a:schemeClr val="tx1"/>
              </a:solidFill>
            </a:rPr>
            <a:t>application</a:t>
          </a:r>
          <a:r>
            <a:rPr lang="en-US" sz="2400" dirty="0">
              <a:solidFill>
                <a:schemeClr val="tx1"/>
              </a:solidFill>
            </a:rPr>
            <a:t> of this knowledge to the control &amp; prevent  health problems.</a:t>
          </a:r>
        </a:p>
      </dgm:t>
    </dgm:pt>
    <dgm:pt modelId="{3F892F3F-975D-4ED4-9AEE-0A47D23E9923}" type="parTrans" cxnId="{8492EA50-8A58-412B-A2A7-160417D465DE}">
      <dgm:prSet/>
      <dgm:spPr/>
      <dgm:t>
        <a:bodyPr/>
        <a:lstStyle/>
        <a:p>
          <a:endParaRPr lang="en-US" sz="2400"/>
        </a:p>
      </dgm:t>
    </dgm:pt>
    <dgm:pt modelId="{146CA1B0-E93A-4E87-925F-39A177B538DB}" type="sibTrans" cxnId="{8492EA50-8A58-412B-A2A7-160417D465DE}">
      <dgm:prSet/>
      <dgm:spPr/>
      <dgm:t>
        <a:bodyPr/>
        <a:lstStyle/>
        <a:p>
          <a:endParaRPr lang="en-US" sz="2400"/>
        </a:p>
      </dgm:t>
    </dgm:pt>
    <dgm:pt modelId="{3034D98D-E5FD-4D22-A49D-1B776A3772AF}">
      <dgm:prSet custT="1"/>
      <dgm:spPr/>
      <dgm:t>
        <a:bodyPr/>
        <a:lstStyle/>
        <a:p>
          <a:pPr algn="l"/>
          <a:r>
            <a:rPr lang="en-US" sz="2400" dirty="0">
              <a:solidFill>
                <a:schemeClr val="tx1"/>
              </a:solidFill>
            </a:rPr>
            <a:t>Epidemiologist explores the dimensions &amp; distribution of a health problem, what factors influence this distribution, with purpose to identify causes of health problems, and hence to define measures to control these health problems. </a:t>
          </a:r>
          <a:r>
            <a:rPr lang="en-US" sz="2400" dirty="0"/>
            <a:t> </a:t>
          </a:r>
        </a:p>
        <a:p>
          <a:pPr algn="l"/>
          <a:endParaRPr lang="en-US" sz="2400" dirty="0"/>
        </a:p>
      </dgm:t>
    </dgm:pt>
    <dgm:pt modelId="{3717394D-0576-4B2C-ADCC-A8A89BDA152F}" type="parTrans" cxnId="{2D053B10-1F3E-4B3C-A9B2-C66F2BD02E3F}">
      <dgm:prSet/>
      <dgm:spPr/>
      <dgm:t>
        <a:bodyPr/>
        <a:lstStyle/>
        <a:p>
          <a:endParaRPr lang="en-US" sz="2400"/>
        </a:p>
      </dgm:t>
    </dgm:pt>
    <dgm:pt modelId="{2922B776-0CC7-4324-9611-9B2056A5C599}" type="sibTrans" cxnId="{2D053B10-1F3E-4B3C-A9B2-C66F2BD02E3F}">
      <dgm:prSet/>
      <dgm:spPr/>
      <dgm:t>
        <a:bodyPr/>
        <a:lstStyle/>
        <a:p>
          <a:endParaRPr lang="en-US" sz="2400"/>
        </a:p>
      </dgm:t>
    </dgm:pt>
    <dgm:pt modelId="{171E8428-4FB3-4BED-AADF-C7228C5A0A24}">
      <dgm:prSet custT="1"/>
      <dgm:spPr/>
      <dgm:t>
        <a:bodyPr/>
        <a:lstStyle/>
        <a:p>
          <a:endParaRPr lang="en-US" sz="2400" dirty="0"/>
        </a:p>
      </dgm:t>
    </dgm:pt>
    <dgm:pt modelId="{6005A21A-CEC2-42E9-9798-8F8A6F0D2C25}" type="parTrans" cxnId="{0268EB94-179C-46FA-A323-CA9EB1230ADC}">
      <dgm:prSet/>
      <dgm:spPr/>
      <dgm:t>
        <a:bodyPr/>
        <a:lstStyle/>
        <a:p>
          <a:endParaRPr lang="en-US" sz="2400"/>
        </a:p>
      </dgm:t>
    </dgm:pt>
    <dgm:pt modelId="{7BF09E47-75FF-4064-BE28-AC7BF39F6A8C}" type="sibTrans" cxnId="{0268EB94-179C-46FA-A323-CA9EB1230ADC}">
      <dgm:prSet/>
      <dgm:spPr/>
      <dgm:t>
        <a:bodyPr/>
        <a:lstStyle/>
        <a:p>
          <a:endParaRPr lang="en-US" sz="2400"/>
        </a:p>
      </dgm:t>
    </dgm:pt>
    <dgm:pt modelId="{527722E1-A73D-45FB-8FDE-A8E6A64A437B}" type="pres">
      <dgm:prSet presAssocID="{DE40AF9E-A18D-4CF0-8BBF-4FFF8042BDD4}" presName="vert0" presStyleCnt="0">
        <dgm:presLayoutVars>
          <dgm:dir/>
          <dgm:animOne val="branch"/>
          <dgm:animLvl val="lvl"/>
        </dgm:presLayoutVars>
      </dgm:prSet>
      <dgm:spPr/>
    </dgm:pt>
    <dgm:pt modelId="{367E27C9-12A9-4B82-A7C2-07E4CD80277E}" type="pres">
      <dgm:prSet presAssocID="{8BEDA323-CC3C-41D5-8516-07156F3B7A96}" presName="thickLine" presStyleLbl="alignNode1" presStyleIdx="0" presStyleCnt="3"/>
      <dgm:spPr/>
    </dgm:pt>
    <dgm:pt modelId="{EAB2A159-201A-457C-ADDB-ED19FC0878F8}" type="pres">
      <dgm:prSet presAssocID="{8BEDA323-CC3C-41D5-8516-07156F3B7A96}" presName="horz1" presStyleCnt="0"/>
      <dgm:spPr/>
    </dgm:pt>
    <dgm:pt modelId="{2C45B3CD-AF5B-4073-B09A-DEFA1EA387B1}" type="pres">
      <dgm:prSet presAssocID="{8BEDA323-CC3C-41D5-8516-07156F3B7A96}" presName="tx1" presStyleLbl="revTx" presStyleIdx="0" presStyleCnt="3"/>
      <dgm:spPr/>
    </dgm:pt>
    <dgm:pt modelId="{5798F2CB-3E05-4D69-8834-184B32D8DFEB}" type="pres">
      <dgm:prSet presAssocID="{8BEDA323-CC3C-41D5-8516-07156F3B7A96}" presName="vert1" presStyleCnt="0"/>
      <dgm:spPr/>
    </dgm:pt>
    <dgm:pt modelId="{61E57546-3B46-48F6-ABDE-0DE84D69617E}" type="pres">
      <dgm:prSet presAssocID="{3034D98D-E5FD-4D22-A49D-1B776A3772AF}" presName="thickLine" presStyleLbl="alignNode1" presStyleIdx="1" presStyleCnt="3"/>
      <dgm:spPr/>
    </dgm:pt>
    <dgm:pt modelId="{5140DFA5-F596-4F92-B98B-E77A0B7B91E0}" type="pres">
      <dgm:prSet presAssocID="{3034D98D-E5FD-4D22-A49D-1B776A3772AF}" presName="horz1" presStyleCnt="0"/>
      <dgm:spPr/>
    </dgm:pt>
    <dgm:pt modelId="{1FA417BE-9C7A-4F58-A4D8-A554263A121F}" type="pres">
      <dgm:prSet presAssocID="{3034D98D-E5FD-4D22-A49D-1B776A3772AF}" presName="tx1" presStyleLbl="revTx" presStyleIdx="1" presStyleCnt="3" custLinFactNeighborX="783" custLinFactNeighborY="25185"/>
      <dgm:spPr/>
    </dgm:pt>
    <dgm:pt modelId="{71FBE8AB-773E-400C-8346-6F72F2471793}" type="pres">
      <dgm:prSet presAssocID="{3034D98D-E5FD-4D22-A49D-1B776A3772AF}" presName="vert1" presStyleCnt="0"/>
      <dgm:spPr/>
    </dgm:pt>
    <dgm:pt modelId="{53375446-5872-419D-8BF9-058426F95477}" type="pres">
      <dgm:prSet presAssocID="{171E8428-4FB3-4BED-AADF-C7228C5A0A24}" presName="thickLine" presStyleLbl="alignNode1" presStyleIdx="2" presStyleCnt="3"/>
      <dgm:spPr/>
    </dgm:pt>
    <dgm:pt modelId="{D9C9B501-5475-48C1-9342-600C9A860B38}" type="pres">
      <dgm:prSet presAssocID="{171E8428-4FB3-4BED-AADF-C7228C5A0A24}" presName="horz1" presStyleCnt="0"/>
      <dgm:spPr/>
    </dgm:pt>
    <dgm:pt modelId="{467986E9-7428-4910-995E-2D811344C9CD}" type="pres">
      <dgm:prSet presAssocID="{171E8428-4FB3-4BED-AADF-C7228C5A0A24}" presName="tx1" presStyleLbl="revTx" presStyleIdx="2" presStyleCnt="3"/>
      <dgm:spPr/>
    </dgm:pt>
    <dgm:pt modelId="{DE7E58C8-8A08-44FA-B99C-55FDD3F14514}" type="pres">
      <dgm:prSet presAssocID="{171E8428-4FB3-4BED-AADF-C7228C5A0A24}" presName="vert1" presStyleCnt="0"/>
      <dgm:spPr/>
    </dgm:pt>
  </dgm:ptLst>
  <dgm:cxnLst>
    <dgm:cxn modelId="{2D053B10-1F3E-4B3C-A9B2-C66F2BD02E3F}" srcId="{DE40AF9E-A18D-4CF0-8BBF-4FFF8042BDD4}" destId="{3034D98D-E5FD-4D22-A49D-1B776A3772AF}" srcOrd="1" destOrd="0" parTransId="{3717394D-0576-4B2C-ADCC-A8A89BDA152F}" sibTransId="{2922B776-0CC7-4324-9611-9B2056A5C599}"/>
    <dgm:cxn modelId="{BB45FE17-BF88-4D7B-919C-1E3CB9ADEE08}" type="presOf" srcId="{DE40AF9E-A18D-4CF0-8BBF-4FFF8042BDD4}" destId="{527722E1-A73D-45FB-8FDE-A8E6A64A437B}" srcOrd="0" destOrd="0" presId="urn:microsoft.com/office/officeart/2008/layout/LinedList"/>
    <dgm:cxn modelId="{8492EA50-8A58-412B-A2A7-160417D465DE}" srcId="{DE40AF9E-A18D-4CF0-8BBF-4FFF8042BDD4}" destId="{8BEDA323-CC3C-41D5-8516-07156F3B7A96}" srcOrd="0" destOrd="0" parTransId="{3F892F3F-975D-4ED4-9AEE-0A47D23E9923}" sibTransId="{146CA1B0-E93A-4E87-925F-39A177B538DB}"/>
    <dgm:cxn modelId="{2D877159-4C93-4EA7-BED0-B557906E0617}" type="presOf" srcId="{171E8428-4FB3-4BED-AADF-C7228C5A0A24}" destId="{467986E9-7428-4910-995E-2D811344C9CD}" srcOrd="0" destOrd="0" presId="urn:microsoft.com/office/officeart/2008/layout/LinedList"/>
    <dgm:cxn modelId="{00B59D86-D032-49C2-B2EE-C258FC217446}" type="presOf" srcId="{8BEDA323-CC3C-41D5-8516-07156F3B7A96}" destId="{2C45B3CD-AF5B-4073-B09A-DEFA1EA387B1}" srcOrd="0" destOrd="0" presId="urn:microsoft.com/office/officeart/2008/layout/LinedList"/>
    <dgm:cxn modelId="{0268EB94-179C-46FA-A323-CA9EB1230ADC}" srcId="{DE40AF9E-A18D-4CF0-8BBF-4FFF8042BDD4}" destId="{171E8428-4FB3-4BED-AADF-C7228C5A0A24}" srcOrd="2" destOrd="0" parTransId="{6005A21A-CEC2-42E9-9798-8F8A6F0D2C25}" sibTransId="{7BF09E47-75FF-4064-BE28-AC7BF39F6A8C}"/>
    <dgm:cxn modelId="{1A2544EF-EBEC-429B-A1BF-C6377974549A}" type="presOf" srcId="{3034D98D-E5FD-4D22-A49D-1B776A3772AF}" destId="{1FA417BE-9C7A-4F58-A4D8-A554263A121F}" srcOrd="0" destOrd="0" presId="urn:microsoft.com/office/officeart/2008/layout/LinedList"/>
    <dgm:cxn modelId="{0704D61B-102E-4E2E-A4CD-1D4D88C533E7}" type="presParOf" srcId="{527722E1-A73D-45FB-8FDE-A8E6A64A437B}" destId="{367E27C9-12A9-4B82-A7C2-07E4CD80277E}" srcOrd="0" destOrd="0" presId="urn:microsoft.com/office/officeart/2008/layout/LinedList"/>
    <dgm:cxn modelId="{46E7E359-8CEE-4A89-9D49-7C8779F29F2B}" type="presParOf" srcId="{527722E1-A73D-45FB-8FDE-A8E6A64A437B}" destId="{EAB2A159-201A-457C-ADDB-ED19FC0878F8}" srcOrd="1" destOrd="0" presId="urn:microsoft.com/office/officeart/2008/layout/LinedList"/>
    <dgm:cxn modelId="{4E544E5F-9473-47A1-8C66-C3AF84948263}" type="presParOf" srcId="{EAB2A159-201A-457C-ADDB-ED19FC0878F8}" destId="{2C45B3CD-AF5B-4073-B09A-DEFA1EA387B1}" srcOrd="0" destOrd="0" presId="urn:microsoft.com/office/officeart/2008/layout/LinedList"/>
    <dgm:cxn modelId="{99D685B5-C65E-4BC7-925E-DF6CE4AD4F5F}" type="presParOf" srcId="{EAB2A159-201A-457C-ADDB-ED19FC0878F8}" destId="{5798F2CB-3E05-4D69-8834-184B32D8DFEB}" srcOrd="1" destOrd="0" presId="urn:microsoft.com/office/officeart/2008/layout/LinedList"/>
    <dgm:cxn modelId="{F2C50B33-A639-4115-B376-5BEAB1D1EBA2}" type="presParOf" srcId="{527722E1-A73D-45FB-8FDE-A8E6A64A437B}" destId="{61E57546-3B46-48F6-ABDE-0DE84D69617E}" srcOrd="2" destOrd="0" presId="urn:microsoft.com/office/officeart/2008/layout/LinedList"/>
    <dgm:cxn modelId="{DA29926E-61B6-4E40-B2F7-0462A7CD7F3A}" type="presParOf" srcId="{527722E1-A73D-45FB-8FDE-A8E6A64A437B}" destId="{5140DFA5-F596-4F92-B98B-E77A0B7B91E0}" srcOrd="3" destOrd="0" presId="urn:microsoft.com/office/officeart/2008/layout/LinedList"/>
    <dgm:cxn modelId="{844670F2-F836-41DA-8CCD-D29F6879CC17}" type="presParOf" srcId="{5140DFA5-F596-4F92-B98B-E77A0B7B91E0}" destId="{1FA417BE-9C7A-4F58-A4D8-A554263A121F}" srcOrd="0" destOrd="0" presId="urn:microsoft.com/office/officeart/2008/layout/LinedList"/>
    <dgm:cxn modelId="{030A54AA-AEB3-4656-84BC-F1E687AFE679}" type="presParOf" srcId="{5140DFA5-F596-4F92-B98B-E77A0B7B91E0}" destId="{71FBE8AB-773E-400C-8346-6F72F2471793}" srcOrd="1" destOrd="0" presId="urn:microsoft.com/office/officeart/2008/layout/LinedList"/>
    <dgm:cxn modelId="{F956BCC6-0C2E-44F2-8080-54CBB1DB1D86}" type="presParOf" srcId="{527722E1-A73D-45FB-8FDE-A8E6A64A437B}" destId="{53375446-5872-419D-8BF9-058426F95477}" srcOrd="4" destOrd="0" presId="urn:microsoft.com/office/officeart/2008/layout/LinedList"/>
    <dgm:cxn modelId="{7F61953C-6877-4F1B-9E1C-EEA98F4AF939}" type="presParOf" srcId="{527722E1-A73D-45FB-8FDE-A8E6A64A437B}" destId="{D9C9B501-5475-48C1-9342-600C9A860B38}" srcOrd="5" destOrd="0" presId="urn:microsoft.com/office/officeart/2008/layout/LinedList"/>
    <dgm:cxn modelId="{BB7A1BC8-2CE6-4720-A7CC-5CE41750C833}" type="presParOf" srcId="{D9C9B501-5475-48C1-9342-600C9A860B38}" destId="{467986E9-7428-4910-995E-2D811344C9CD}" srcOrd="0" destOrd="0" presId="urn:microsoft.com/office/officeart/2008/layout/LinedList"/>
    <dgm:cxn modelId="{4BBB76B0-6319-49C0-B2B4-75E76ACDCEDB}" type="presParOf" srcId="{D9C9B501-5475-48C1-9342-600C9A860B38}" destId="{DE7E58C8-8A08-44FA-B99C-55FDD3F145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5BA5AE-E0B1-406D-A3C4-AFCC135572D6}"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C6B4073B-12A8-44BF-A8A7-1260BDF81A9B}">
      <dgm:prSet/>
      <dgm:spPr/>
      <dgm:t>
        <a:bodyPr/>
        <a:lstStyle/>
        <a:p>
          <a:r>
            <a:rPr lang="en-US" dirty="0"/>
            <a:t>Epidemiology is study of diseases as a mass phenomenon. </a:t>
          </a:r>
        </a:p>
      </dgm:t>
    </dgm:pt>
    <dgm:pt modelId="{C7E4D5F1-035F-4BF5-B169-F29D041FE14D}" type="parTrans" cxnId="{F3B95270-9AF6-47BC-94BB-1B0C6D5A4FDC}">
      <dgm:prSet/>
      <dgm:spPr/>
      <dgm:t>
        <a:bodyPr/>
        <a:lstStyle/>
        <a:p>
          <a:endParaRPr lang="en-US"/>
        </a:p>
      </dgm:t>
    </dgm:pt>
    <dgm:pt modelId="{BE276096-3178-454F-9B46-1BB6A080B119}" type="sibTrans" cxnId="{F3B95270-9AF6-47BC-94BB-1B0C6D5A4FDC}">
      <dgm:prSet/>
      <dgm:spPr/>
      <dgm:t>
        <a:bodyPr/>
        <a:lstStyle/>
        <a:p>
          <a:endParaRPr lang="en-US"/>
        </a:p>
      </dgm:t>
    </dgm:pt>
    <dgm:pt modelId="{D8252EE8-DFAD-4CCB-959E-0F2272665D53}">
      <dgm:prSet/>
      <dgm:spPr/>
      <dgm:t>
        <a:bodyPr/>
        <a:lstStyle/>
        <a:p>
          <a:r>
            <a:rPr lang="en-US"/>
            <a:t>Epidemiology is basic science of Public Health </a:t>
          </a:r>
        </a:p>
      </dgm:t>
    </dgm:pt>
    <dgm:pt modelId="{4D4D59B5-A0DD-486A-B8E7-614EF9361525}" type="parTrans" cxnId="{AA96153D-4911-45FB-8B69-75F2E0DD5C44}">
      <dgm:prSet/>
      <dgm:spPr/>
      <dgm:t>
        <a:bodyPr/>
        <a:lstStyle/>
        <a:p>
          <a:endParaRPr lang="en-US"/>
        </a:p>
      </dgm:t>
    </dgm:pt>
    <dgm:pt modelId="{91664EBE-7846-4ADE-B8B1-55674995B4D0}" type="sibTrans" cxnId="{AA96153D-4911-45FB-8B69-75F2E0DD5C44}">
      <dgm:prSet/>
      <dgm:spPr/>
      <dgm:t>
        <a:bodyPr/>
        <a:lstStyle/>
        <a:p>
          <a:endParaRPr lang="en-US"/>
        </a:p>
      </dgm:t>
    </dgm:pt>
    <dgm:pt modelId="{E609D871-3504-46A2-8AE0-62BF61808267}">
      <dgm:prSet/>
      <dgm:spPr/>
      <dgm:t>
        <a:bodyPr/>
        <a:lstStyle/>
        <a:p>
          <a:r>
            <a:rPr lang="en-US"/>
            <a:t>Epidemiology is study of Epidemics</a:t>
          </a:r>
        </a:p>
      </dgm:t>
    </dgm:pt>
    <dgm:pt modelId="{EF2A0E4F-9D76-411D-827A-9A750015BBB3}" type="parTrans" cxnId="{336ECD0E-5049-4FBE-833F-7BF26725B364}">
      <dgm:prSet/>
      <dgm:spPr/>
      <dgm:t>
        <a:bodyPr/>
        <a:lstStyle/>
        <a:p>
          <a:endParaRPr lang="en-US"/>
        </a:p>
      </dgm:t>
    </dgm:pt>
    <dgm:pt modelId="{8288D9DC-4B02-4355-8672-837DF710008C}" type="sibTrans" cxnId="{336ECD0E-5049-4FBE-833F-7BF26725B364}">
      <dgm:prSet/>
      <dgm:spPr/>
      <dgm:t>
        <a:bodyPr/>
        <a:lstStyle/>
        <a:p>
          <a:endParaRPr lang="en-US"/>
        </a:p>
      </dgm:t>
    </dgm:pt>
    <dgm:pt modelId="{75DCC734-616F-4D3D-B4E6-D42C4FD43650}">
      <dgm:prSet/>
      <dgm:spPr/>
      <dgm:t>
        <a:bodyPr/>
        <a:lstStyle/>
        <a:p>
          <a:r>
            <a:rPr lang="en-US"/>
            <a:t>Epidemiology is data driven </a:t>
          </a:r>
        </a:p>
      </dgm:t>
    </dgm:pt>
    <dgm:pt modelId="{A597FC75-B257-429B-B37C-704602EEE0F7}" type="parTrans" cxnId="{AF961D15-EBBF-4E39-874C-643DEE3ED38E}">
      <dgm:prSet/>
      <dgm:spPr/>
      <dgm:t>
        <a:bodyPr/>
        <a:lstStyle/>
        <a:p>
          <a:endParaRPr lang="en-US"/>
        </a:p>
      </dgm:t>
    </dgm:pt>
    <dgm:pt modelId="{4311D8EE-8194-47DF-8D4C-4856CBBC9867}" type="sibTrans" cxnId="{AF961D15-EBBF-4E39-874C-643DEE3ED38E}">
      <dgm:prSet/>
      <dgm:spPr/>
      <dgm:t>
        <a:bodyPr/>
        <a:lstStyle/>
        <a:p>
          <a:endParaRPr lang="en-US"/>
        </a:p>
      </dgm:t>
    </dgm:pt>
    <dgm:pt modelId="{57C6ABD1-7667-4003-8AAE-2DC49D5EFABC}">
      <dgm:prSet/>
      <dgm:spPr/>
      <dgm:t>
        <a:bodyPr/>
        <a:lstStyle/>
        <a:p>
          <a:r>
            <a:rPr lang="en-US"/>
            <a:t>Epidemiology is a quantitative science</a:t>
          </a:r>
        </a:p>
      </dgm:t>
    </dgm:pt>
    <dgm:pt modelId="{853DF07C-5A71-45F6-A60F-967459593214}" type="parTrans" cxnId="{4EBD6F98-DF11-422C-80AB-7B2671074246}">
      <dgm:prSet/>
      <dgm:spPr/>
      <dgm:t>
        <a:bodyPr/>
        <a:lstStyle/>
        <a:p>
          <a:endParaRPr lang="en-US"/>
        </a:p>
      </dgm:t>
    </dgm:pt>
    <dgm:pt modelId="{CE3842BE-1F48-4F7F-8B8B-17625E46BA99}" type="sibTrans" cxnId="{4EBD6F98-DF11-422C-80AB-7B2671074246}">
      <dgm:prSet/>
      <dgm:spPr/>
      <dgm:t>
        <a:bodyPr/>
        <a:lstStyle/>
        <a:p>
          <a:endParaRPr lang="en-US"/>
        </a:p>
      </dgm:t>
    </dgm:pt>
    <dgm:pt modelId="{1EE76609-5CEC-451B-8529-415ABDD19782}">
      <dgm:prSet/>
      <dgm:spPr/>
      <dgm:t>
        <a:bodyPr/>
        <a:lstStyle/>
        <a:p>
          <a:r>
            <a:rPr lang="en-US"/>
            <a:t>Epidemiology is an observational science  </a:t>
          </a:r>
        </a:p>
      </dgm:t>
    </dgm:pt>
    <dgm:pt modelId="{B70D3D67-4C45-4156-B845-6D35152319DB}" type="parTrans" cxnId="{DA5319DA-6944-4A51-8E31-E917232B808E}">
      <dgm:prSet/>
      <dgm:spPr/>
      <dgm:t>
        <a:bodyPr/>
        <a:lstStyle/>
        <a:p>
          <a:endParaRPr lang="en-US"/>
        </a:p>
      </dgm:t>
    </dgm:pt>
    <dgm:pt modelId="{559AA0EF-04AB-4D32-8668-9185AF1C0FA8}" type="sibTrans" cxnId="{DA5319DA-6944-4A51-8E31-E917232B808E}">
      <dgm:prSet/>
      <dgm:spPr/>
      <dgm:t>
        <a:bodyPr/>
        <a:lstStyle/>
        <a:p>
          <a:endParaRPr lang="en-US"/>
        </a:p>
      </dgm:t>
    </dgm:pt>
    <dgm:pt modelId="{6B9448E8-1DFD-4AF6-913B-762A87D60D69}" type="pres">
      <dgm:prSet presAssocID="{E65BA5AE-E0B1-406D-A3C4-AFCC135572D6}" presName="diagram" presStyleCnt="0">
        <dgm:presLayoutVars>
          <dgm:dir/>
          <dgm:resizeHandles val="exact"/>
        </dgm:presLayoutVars>
      </dgm:prSet>
      <dgm:spPr/>
    </dgm:pt>
    <dgm:pt modelId="{014EE650-D053-4392-99AF-C18240DDC131}" type="pres">
      <dgm:prSet presAssocID="{C6B4073B-12A8-44BF-A8A7-1260BDF81A9B}" presName="node" presStyleLbl="node1" presStyleIdx="0" presStyleCnt="6">
        <dgm:presLayoutVars>
          <dgm:bulletEnabled val="1"/>
        </dgm:presLayoutVars>
      </dgm:prSet>
      <dgm:spPr/>
    </dgm:pt>
    <dgm:pt modelId="{791578A5-E585-4663-9928-98988A26D144}" type="pres">
      <dgm:prSet presAssocID="{BE276096-3178-454F-9B46-1BB6A080B119}" presName="sibTrans" presStyleCnt="0"/>
      <dgm:spPr/>
    </dgm:pt>
    <dgm:pt modelId="{3C172274-59DA-4CA7-A221-8A182326C418}" type="pres">
      <dgm:prSet presAssocID="{D8252EE8-DFAD-4CCB-959E-0F2272665D53}" presName="node" presStyleLbl="node1" presStyleIdx="1" presStyleCnt="6">
        <dgm:presLayoutVars>
          <dgm:bulletEnabled val="1"/>
        </dgm:presLayoutVars>
      </dgm:prSet>
      <dgm:spPr/>
    </dgm:pt>
    <dgm:pt modelId="{48F0D76D-7728-4F5D-BE97-812357DDCE62}" type="pres">
      <dgm:prSet presAssocID="{91664EBE-7846-4ADE-B8B1-55674995B4D0}" presName="sibTrans" presStyleCnt="0"/>
      <dgm:spPr/>
    </dgm:pt>
    <dgm:pt modelId="{29AE33B3-1DC1-4251-BAE4-A0932F655DD7}" type="pres">
      <dgm:prSet presAssocID="{E609D871-3504-46A2-8AE0-62BF61808267}" presName="node" presStyleLbl="node1" presStyleIdx="2" presStyleCnt="6">
        <dgm:presLayoutVars>
          <dgm:bulletEnabled val="1"/>
        </dgm:presLayoutVars>
      </dgm:prSet>
      <dgm:spPr/>
    </dgm:pt>
    <dgm:pt modelId="{4AB30531-7269-43D2-AA3D-87B1296C203C}" type="pres">
      <dgm:prSet presAssocID="{8288D9DC-4B02-4355-8672-837DF710008C}" presName="sibTrans" presStyleCnt="0"/>
      <dgm:spPr/>
    </dgm:pt>
    <dgm:pt modelId="{DE89FC60-E7EA-458F-BB0B-E79E85D21BD9}" type="pres">
      <dgm:prSet presAssocID="{75DCC734-616F-4D3D-B4E6-D42C4FD43650}" presName="node" presStyleLbl="node1" presStyleIdx="3" presStyleCnt="6">
        <dgm:presLayoutVars>
          <dgm:bulletEnabled val="1"/>
        </dgm:presLayoutVars>
      </dgm:prSet>
      <dgm:spPr/>
    </dgm:pt>
    <dgm:pt modelId="{20769A4C-15A8-47B5-A44F-FDF33E0FD9A1}" type="pres">
      <dgm:prSet presAssocID="{4311D8EE-8194-47DF-8D4C-4856CBBC9867}" presName="sibTrans" presStyleCnt="0"/>
      <dgm:spPr/>
    </dgm:pt>
    <dgm:pt modelId="{598E46F4-2D25-4D86-8415-C7390767EEEB}" type="pres">
      <dgm:prSet presAssocID="{57C6ABD1-7667-4003-8AAE-2DC49D5EFABC}" presName="node" presStyleLbl="node1" presStyleIdx="4" presStyleCnt="6">
        <dgm:presLayoutVars>
          <dgm:bulletEnabled val="1"/>
        </dgm:presLayoutVars>
      </dgm:prSet>
      <dgm:spPr/>
    </dgm:pt>
    <dgm:pt modelId="{D6910CA5-14D4-47B7-8F70-2D9506BA6F72}" type="pres">
      <dgm:prSet presAssocID="{CE3842BE-1F48-4F7F-8B8B-17625E46BA99}" presName="sibTrans" presStyleCnt="0"/>
      <dgm:spPr/>
    </dgm:pt>
    <dgm:pt modelId="{30EC1F9A-F498-4A2E-9106-C46226F238D3}" type="pres">
      <dgm:prSet presAssocID="{1EE76609-5CEC-451B-8529-415ABDD19782}" presName="node" presStyleLbl="node1" presStyleIdx="5" presStyleCnt="6">
        <dgm:presLayoutVars>
          <dgm:bulletEnabled val="1"/>
        </dgm:presLayoutVars>
      </dgm:prSet>
      <dgm:spPr/>
    </dgm:pt>
  </dgm:ptLst>
  <dgm:cxnLst>
    <dgm:cxn modelId="{336ECD0E-5049-4FBE-833F-7BF26725B364}" srcId="{E65BA5AE-E0B1-406D-A3C4-AFCC135572D6}" destId="{E609D871-3504-46A2-8AE0-62BF61808267}" srcOrd="2" destOrd="0" parTransId="{EF2A0E4F-9D76-411D-827A-9A750015BBB3}" sibTransId="{8288D9DC-4B02-4355-8672-837DF710008C}"/>
    <dgm:cxn modelId="{AF961D15-EBBF-4E39-874C-643DEE3ED38E}" srcId="{E65BA5AE-E0B1-406D-A3C4-AFCC135572D6}" destId="{75DCC734-616F-4D3D-B4E6-D42C4FD43650}" srcOrd="3" destOrd="0" parTransId="{A597FC75-B257-429B-B37C-704602EEE0F7}" sibTransId="{4311D8EE-8194-47DF-8D4C-4856CBBC9867}"/>
    <dgm:cxn modelId="{E4AA551F-A5CE-4F66-A52E-A2824BCC92EA}" type="presOf" srcId="{57C6ABD1-7667-4003-8AAE-2DC49D5EFABC}" destId="{598E46F4-2D25-4D86-8415-C7390767EEEB}" srcOrd="0" destOrd="0" presId="urn:microsoft.com/office/officeart/2005/8/layout/default"/>
    <dgm:cxn modelId="{0EAB6837-244A-41C8-9DCF-A7B8DB9A5FD7}" type="presOf" srcId="{C6B4073B-12A8-44BF-A8A7-1260BDF81A9B}" destId="{014EE650-D053-4392-99AF-C18240DDC131}" srcOrd="0" destOrd="0" presId="urn:microsoft.com/office/officeart/2005/8/layout/default"/>
    <dgm:cxn modelId="{AA96153D-4911-45FB-8B69-75F2E0DD5C44}" srcId="{E65BA5AE-E0B1-406D-A3C4-AFCC135572D6}" destId="{D8252EE8-DFAD-4CCB-959E-0F2272665D53}" srcOrd="1" destOrd="0" parTransId="{4D4D59B5-A0DD-486A-B8E7-614EF9361525}" sibTransId="{91664EBE-7846-4ADE-B8B1-55674995B4D0}"/>
    <dgm:cxn modelId="{F3B95270-9AF6-47BC-94BB-1B0C6D5A4FDC}" srcId="{E65BA5AE-E0B1-406D-A3C4-AFCC135572D6}" destId="{C6B4073B-12A8-44BF-A8A7-1260BDF81A9B}" srcOrd="0" destOrd="0" parTransId="{C7E4D5F1-035F-4BF5-B169-F29D041FE14D}" sibTransId="{BE276096-3178-454F-9B46-1BB6A080B119}"/>
    <dgm:cxn modelId="{25AD0358-C114-4968-A7DF-3FBA8B55CB89}" type="presOf" srcId="{75DCC734-616F-4D3D-B4E6-D42C4FD43650}" destId="{DE89FC60-E7EA-458F-BB0B-E79E85D21BD9}" srcOrd="0" destOrd="0" presId="urn:microsoft.com/office/officeart/2005/8/layout/default"/>
    <dgm:cxn modelId="{B9303881-4704-4876-9FC5-E0BA758FC470}" type="presOf" srcId="{E609D871-3504-46A2-8AE0-62BF61808267}" destId="{29AE33B3-1DC1-4251-BAE4-A0932F655DD7}" srcOrd="0" destOrd="0" presId="urn:microsoft.com/office/officeart/2005/8/layout/default"/>
    <dgm:cxn modelId="{F4244A8F-B8B0-4D63-AE11-9D6842607D70}" type="presOf" srcId="{1EE76609-5CEC-451B-8529-415ABDD19782}" destId="{30EC1F9A-F498-4A2E-9106-C46226F238D3}" srcOrd="0" destOrd="0" presId="urn:microsoft.com/office/officeart/2005/8/layout/default"/>
    <dgm:cxn modelId="{4EBD6F98-DF11-422C-80AB-7B2671074246}" srcId="{E65BA5AE-E0B1-406D-A3C4-AFCC135572D6}" destId="{57C6ABD1-7667-4003-8AAE-2DC49D5EFABC}" srcOrd="4" destOrd="0" parTransId="{853DF07C-5A71-45F6-A60F-967459593214}" sibTransId="{CE3842BE-1F48-4F7F-8B8B-17625E46BA99}"/>
    <dgm:cxn modelId="{2A662DAF-1AC9-456E-A6C2-E9FCFE5316FD}" type="presOf" srcId="{E65BA5AE-E0B1-406D-A3C4-AFCC135572D6}" destId="{6B9448E8-1DFD-4AF6-913B-762A87D60D69}" srcOrd="0" destOrd="0" presId="urn:microsoft.com/office/officeart/2005/8/layout/default"/>
    <dgm:cxn modelId="{96061BC0-5D21-426A-92EA-DB4D0B9D23C3}" type="presOf" srcId="{D8252EE8-DFAD-4CCB-959E-0F2272665D53}" destId="{3C172274-59DA-4CA7-A221-8A182326C418}" srcOrd="0" destOrd="0" presId="urn:microsoft.com/office/officeart/2005/8/layout/default"/>
    <dgm:cxn modelId="{DA5319DA-6944-4A51-8E31-E917232B808E}" srcId="{E65BA5AE-E0B1-406D-A3C4-AFCC135572D6}" destId="{1EE76609-5CEC-451B-8529-415ABDD19782}" srcOrd="5" destOrd="0" parTransId="{B70D3D67-4C45-4156-B845-6D35152319DB}" sibTransId="{559AA0EF-04AB-4D32-8668-9185AF1C0FA8}"/>
    <dgm:cxn modelId="{CAEB0EA3-76BF-44E0-BE91-4DAE9F044082}" type="presParOf" srcId="{6B9448E8-1DFD-4AF6-913B-762A87D60D69}" destId="{014EE650-D053-4392-99AF-C18240DDC131}" srcOrd="0" destOrd="0" presId="urn:microsoft.com/office/officeart/2005/8/layout/default"/>
    <dgm:cxn modelId="{9A898D00-FA90-4E5C-81B7-1BFE1072A052}" type="presParOf" srcId="{6B9448E8-1DFD-4AF6-913B-762A87D60D69}" destId="{791578A5-E585-4663-9928-98988A26D144}" srcOrd="1" destOrd="0" presId="urn:microsoft.com/office/officeart/2005/8/layout/default"/>
    <dgm:cxn modelId="{12D02BC3-DA81-4E02-A82C-7D8ACE76F67D}" type="presParOf" srcId="{6B9448E8-1DFD-4AF6-913B-762A87D60D69}" destId="{3C172274-59DA-4CA7-A221-8A182326C418}" srcOrd="2" destOrd="0" presId="urn:microsoft.com/office/officeart/2005/8/layout/default"/>
    <dgm:cxn modelId="{5E5715B3-158D-4345-97A9-49D413E4231F}" type="presParOf" srcId="{6B9448E8-1DFD-4AF6-913B-762A87D60D69}" destId="{48F0D76D-7728-4F5D-BE97-812357DDCE62}" srcOrd="3" destOrd="0" presId="urn:microsoft.com/office/officeart/2005/8/layout/default"/>
    <dgm:cxn modelId="{0ABA0E1C-F5C5-4430-BA35-76DAA1A86980}" type="presParOf" srcId="{6B9448E8-1DFD-4AF6-913B-762A87D60D69}" destId="{29AE33B3-1DC1-4251-BAE4-A0932F655DD7}" srcOrd="4" destOrd="0" presId="urn:microsoft.com/office/officeart/2005/8/layout/default"/>
    <dgm:cxn modelId="{65A0A742-DFCD-4D85-89E6-BA1F4CBC82A4}" type="presParOf" srcId="{6B9448E8-1DFD-4AF6-913B-762A87D60D69}" destId="{4AB30531-7269-43D2-AA3D-87B1296C203C}" srcOrd="5" destOrd="0" presId="urn:microsoft.com/office/officeart/2005/8/layout/default"/>
    <dgm:cxn modelId="{6EDEB537-FC18-4A72-BDB0-C3808378F480}" type="presParOf" srcId="{6B9448E8-1DFD-4AF6-913B-762A87D60D69}" destId="{DE89FC60-E7EA-458F-BB0B-E79E85D21BD9}" srcOrd="6" destOrd="0" presId="urn:microsoft.com/office/officeart/2005/8/layout/default"/>
    <dgm:cxn modelId="{4CB93F3A-D8A4-4708-875B-5994F6B72F6D}" type="presParOf" srcId="{6B9448E8-1DFD-4AF6-913B-762A87D60D69}" destId="{20769A4C-15A8-47B5-A44F-FDF33E0FD9A1}" srcOrd="7" destOrd="0" presId="urn:microsoft.com/office/officeart/2005/8/layout/default"/>
    <dgm:cxn modelId="{5FCE4C98-DD2A-4FE6-9D3B-766D1DC86854}" type="presParOf" srcId="{6B9448E8-1DFD-4AF6-913B-762A87D60D69}" destId="{598E46F4-2D25-4D86-8415-C7390767EEEB}" srcOrd="8" destOrd="0" presId="urn:microsoft.com/office/officeart/2005/8/layout/default"/>
    <dgm:cxn modelId="{36E576F6-8900-498B-8802-582C3A4942BF}" type="presParOf" srcId="{6B9448E8-1DFD-4AF6-913B-762A87D60D69}" destId="{D6910CA5-14D4-47B7-8F70-2D9506BA6F72}" srcOrd="9" destOrd="0" presId="urn:microsoft.com/office/officeart/2005/8/layout/default"/>
    <dgm:cxn modelId="{FCAFCB83-10B9-4AC8-9E77-5B519E451BED}" type="presParOf" srcId="{6B9448E8-1DFD-4AF6-913B-762A87D60D69}" destId="{30EC1F9A-F498-4A2E-9106-C46226F238D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FBB32-41FA-4C9D-B7DE-FBC384A89A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172248-A401-48BE-9E89-F1BB7119CDBD}">
      <dgm:prSet/>
      <dgm:spPr/>
      <dgm:t>
        <a:bodyPr/>
        <a:lstStyle/>
        <a:p>
          <a:pPr>
            <a:lnSpc>
              <a:spcPct val="100000"/>
            </a:lnSpc>
          </a:pPr>
          <a:r>
            <a:rPr lang="en-US"/>
            <a:t>To assess magnitude and distribution of health problems in population</a:t>
          </a:r>
        </a:p>
      </dgm:t>
    </dgm:pt>
    <dgm:pt modelId="{4F02787A-F865-46F1-99AE-4B5E78E2E622}" type="parTrans" cxnId="{907020AE-1236-4602-AEAC-AA8D303E8171}">
      <dgm:prSet/>
      <dgm:spPr/>
      <dgm:t>
        <a:bodyPr/>
        <a:lstStyle/>
        <a:p>
          <a:endParaRPr lang="en-US"/>
        </a:p>
      </dgm:t>
    </dgm:pt>
    <dgm:pt modelId="{32755E34-D5DE-4887-B99E-778274AD54A0}" type="sibTrans" cxnId="{907020AE-1236-4602-AEAC-AA8D303E8171}">
      <dgm:prSet/>
      <dgm:spPr/>
      <dgm:t>
        <a:bodyPr/>
        <a:lstStyle/>
        <a:p>
          <a:endParaRPr lang="en-US"/>
        </a:p>
      </dgm:t>
    </dgm:pt>
    <dgm:pt modelId="{7FD6A8C9-3439-448C-9204-93B00884C3BC}">
      <dgm:prSet/>
      <dgm:spPr/>
      <dgm:t>
        <a:bodyPr/>
        <a:lstStyle/>
        <a:p>
          <a:pPr>
            <a:lnSpc>
              <a:spcPct val="100000"/>
            </a:lnSpc>
          </a:pPr>
          <a:r>
            <a:rPr lang="en-US"/>
            <a:t>To identify the causes or risk factors of the health problems </a:t>
          </a:r>
        </a:p>
      </dgm:t>
    </dgm:pt>
    <dgm:pt modelId="{71027EC4-3B4D-48ED-9180-283D39E35247}" type="parTrans" cxnId="{159E508E-490A-4666-83EF-ACF8E7972740}">
      <dgm:prSet/>
      <dgm:spPr/>
      <dgm:t>
        <a:bodyPr/>
        <a:lstStyle/>
        <a:p>
          <a:endParaRPr lang="en-US"/>
        </a:p>
      </dgm:t>
    </dgm:pt>
    <dgm:pt modelId="{B1BF81D4-E24C-4E4D-9D4D-BEB7592745FF}" type="sibTrans" cxnId="{159E508E-490A-4666-83EF-ACF8E7972740}">
      <dgm:prSet/>
      <dgm:spPr/>
      <dgm:t>
        <a:bodyPr/>
        <a:lstStyle/>
        <a:p>
          <a:endParaRPr lang="en-US"/>
        </a:p>
      </dgm:t>
    </dgm:pt>
    <dgm:pt modelId="{8C18B392-F773-4210-B930-4E4674BF7C13}">
      <dgm:prSet/>
      <dgm:spPr/>
      <dgm:t>
        <a:bodyPr/>
        <a:lstStyle/>
        <a:p>
          <a:pPr>
            <a:lnSpc>
              <a:spcPct val="100000"/>
            </a:lnSpc>
          </a:pPr>
          <a:r>
            <a:rPr lang="en-US" dirty="0"/>
            <a:t>To provide data essential for planning, implementation and evaluation of health services and deciding priorities for health action . </a:t>
          </a:r>
          <a:r>
            <a:rPr lang="en-US" b="1" dirty="0">
              <a:solidFill>
                <a:srgbClr val="FF0000"/>
              </a:solidFill>
            </a:rPr>
            <a:t>Covid-19 Daily data and actions - NCOC</a:t>
          </a:r>
        </a:p>
      </dgm:t>
    </dgm:pt>
    <dgm:pt modelId="{707E214F-E5E8-4A75-BEC1-AF15D78AC166}" type="parTrans" cxnId="{E9C5A686-9BDF-4A83-97EA-37BA8BDA060E}">
      <dgm:prSet/>
      <dgm:spPr/>
      <dgm:t>
        <a:bodyPr/>
        <a:lstStyle/>
        <a:p>
          <a:endParaRPr lang="en-US"/>
        </a:p>
      </dgm:t>
    </dgm:pt>
    <dgm:pt modelId="{4B506044-F7B8-46E2-BF45-F20098A4F91A}" type="sibTrans" cxnId="{E9C5A686-9BDF-4A83-97EA-37BA8BDA060E}">
      <dgm:prSet/>
      <dgm:spPr/>
      <dgm:t>
        <a:bodyPr/>
        <a:lstStyle/>
        <a:p>
          <a:endParaRPr lang="en-US"/>
        </a:p>
      </dgm:t>
    </dgm:pt>
    <dgm:pt modelId="{023B1B3D-2F6D-4D69-8BA6-5EE081DE69A9}" type="pres">
      <dgm:prSet presAssocID="{8E6FBB32-41FA-4C9D-B7DE-FBC384A89AAC}" presName="root" presStyleCnt="0">
        <dgm:presLayoutVars>
          <dgm:dir/>
          <dgm:resizeHandles val="exact"/>
        </dgm:presLayoutVars>
      </dgm:prSet>
      <dgm:spPr/>
    </dgm:pt>
    <dgm:pt modelId="{AC3E5D95-220A-44A1-9A30-59DF0E2839F0}" type="pres">
      <dgm:prSet presAssocID="{5D172248-A401-48BE-9E89-F1BB7119CDBD}" presName="compNode" presStyleCnt="0"/>
      <dgm:spPr/>
    </dgm:pt>
    <dgm:pt modelId="{F87FA7ED-021E-408A-B499-795E43313E2E}" type="pres">
      <dgm:prSet presAssocID="{5D172248-A401-48BE-9E89-F1BB7119CDBD}" presName="bgRect" presStyleLbl="bgShp" presStyleIdx="0" presStyleCnt="3"/>
      <dgm:spPr/>
    </dgm:pt>
    <dgm:pt modelId="{94C4080C-767D-4673-A5AE-DE743AFFA4DE}" type="pres">
      <dgm:prSet presAssocID="{5D172248-A401-48BE-9E89-F1BB7119CD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4D803A97-7B02-4A5C-8D9C-BEB1AE2F98B7}" type="pres">
      <dgm:prSet presAssocID="{5D172248-A401-48BE-9E89-F1BB7119CDBD}" presName="spaceRect" presStyleCnt="0"/>
      <dgm:spPr/>
    </dgm:pt>
    <dgm:pt modelId="{F3BAB9D7-2776-4C47-AAC2-8521456329C9}" type="pres">
      <dgm:prSet presAssocID="{5D172248-A401-48BE-9E89-F1BB7119CDBD}" presName="parTx" presStyleLbl="revTx" presStyleIdx="0" presStyleCnt="3">
        <dgm:presLayoutVars>
          <dgm:chMax val="0"/>
          <dgm:chPref val="0"/>
        </dgm:presLayoutVars>
      </dgm:prSet>
      <dgm:spPr/>
    </dgm:pt>
    <dgm:pt modelId="{4651F3A9-4D38-4256-B0BE-EFA601AD53E1}" type="pres">
      <dgm:prSet presAssocID="{32755E34-D5DE-4887-B99E-778274AD54A0}" presName="sibTrans" presStyleCnt="0"/>
      <dgm:spPr/>
    </dgm:pt>
    <dgm:pt modelId="{48B368C7-6901-4FDD-934A-89BC6D687DF8}" type="pres">
      <dgm:prSet presAssocID="{7FD6A8C9-3439-448C-9204-93B00884C3BC}" presName="compNode" presStyleCnt="0"/>
      <dgm:spPr/>
    </dgm:pt>
    <dgm:pt modelId="{25DAA2D5-19A5-464E-B6DB-DD26CCB7BC92}" type="pres">
      <dgm:prSet presAssocID="{7FD6A8C9-3439-448C-9204-93B00884C3BC}" presName="bgRect" presStyleLbl="bgShp" presStyleIdx="1" presStyleCnt="3"/>
      <dgm:spPr/>
    </dgm:pt>
    <dgm:pt modelId="{344799D3-D63E-488B-9FAB-928A3A52547D}" type="pres">
      <dgm:prSet presAssocID="{7FD6A8C9-3439-448C-9204-93B00884C3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198E7B23-C1DD-4E53-A0A2-604BF5259DFD}" type="pres">
      <dgm:prSet presAssocID="{7FD6A8C9-3439-448C-9204-93B00884C3BC}" presName="spaceRect" presStyleCnt="0"/>
      <dgm:spPr/>
    </dgm:pt>
    <dgm:pt modelId="{3EBDC0F9-2CB0-4151-A168-951267EB1AE4}" type="pres">
      <dgm:prSet presAssocID="{7FD6A8C9-3439-448C-9204-93B00884C3BC}" presName="parTx" presStyleLbl="revTx" presStyleIdx="1" presStyleCnt="3">
        <dgm:presLayoutVars>
          <dgm:chMax val="0"/>
          <dgm:chPref val="0"/>
        </dgm:presLayoutVars>
      </dgm:prSet>
      <dgm:spPr/>
    </dgm:pt>
    <dgm:pt modelId="{76E80ACB-0D9A-4166-B42A-ED915FC1E0ED}" type="pres">
      <dgm:prSet presAssocID="{B1BF81D4-E24C-4E4D-9D4D-BEB7592745FF}" presName="sibTrans" presStyleCnt="0"/>
      <dgm:spPr/>
    </dgm:pt>
    <dgm:pt modelId="{C50F0CC2-A88E-42B8-A827-50A62069298E}" type="pres">
      <dgm:prSet presAssocID="{8C18B392-F773-4210-B930-4E4674BF7C13}" presName="compNode" presStyleCnt="0"/>
      <dgm:spPr/>
    </dgm:pt>
    <dgm:pt modelId="{9BF1AA25-74F2-4767-9C6D-6E7DDC7C0AE0}" type="pres">
      <dgm:prSet presAssocID="{8C18B392-F773-4210-B930-4E4674BF7C13}" presName="bgRect" presStyleLbl="bgShp" presStyleIdx="2" presStyleCnt="3"/>
      <dgm:spPr/>
    </dgm:pt>
    <dgm:pt modelId="{F9448C70-453F-40E5-9D53-89B593D522D0}" type="pres">
      <dgm:prSet presAssocID="{8C18B392-F773-4210-B930-4E4674BF7C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2D6C767E-52CA-45CD-BF18-6FCB96D5D143}" type="pres">
      <dgm:prSet presAssocID="{8C18B392-F773-4210-B930-4E4674BF7C13}" presName="spaceRect" presStyleCnt="0"/>
      <dgm:spPr/>
    </dgm:pt>
    <dgm:pt modelId="{2BF8332F-66EC-45C1-9C40-417856CE4334}" type="pres">
      <dgm:prSet presAssocID="{8C18B392-F773-4210-B930-4E4674BF7C13}" presName="parTx" presStyleLbl="revTx" presStyleIdx="2" presStyleCnt="3">
        <dgm:presLayoutVars>
          <dgm:chMax val="0"/>
          <dgm:chPref val="0"/>
        </dgm:presLayoutVars>
      </dgm:prSet>
      <dgm:spPr/>
    </dgm:pt>
  </dgm:ptLst>
  <dgm:cxnLst>
    <dgm:cxn modelId="{65233F0C-4339-4C6A-9D66-084BE2D95CE5}" type="presOf" srcId="{5D172248-A401-48BE-9E89-F1BB7119CDBD}" destId="{F3BAB9D7-2776-4C47-AAC2-8521456329C9}" srcOrd="0" destOrd="0" presId="urn:microsoft.com/office/officeart/2018/2/layout/IconVerticalSolidList"/>
    <dgm:cxn modelId="{60B1CB3B-54E8-464B-8B23-3BC20625E98B}" type="presOf" srcId="{7FD6A8C9-3439-448C-9204-93B00884C3BC}" destId="{3EBDC0F9-2CB0-4151-A168-951267EB1AE4}" srcOrd="0" destOrd="0" presId="urn:microsoft.com/office/officeart/2018/2/layout/IconVerticalSolidList"/>
    <dgm:cxn modelId="{E9C5A686-9BDF-4A83-97EA-37BA8BDA060E}" srcId="{8E6FBB32-41FA-4C9D-B7DE-FBC384A89AAC}" destId="{8C18B392-F773-4210-B930-4E4674BF7C13}" srcOrd="2" destOrd="0" parTransId="{707E214F-E5E8-4A75-BEC1-AF15D78AC166}" sibTransId="{4B506044-F7B8-46E2-BF45-F20098A4F91A}"/>
    <dgm:cxn modelId="{159E508E-490A-4666-83EF-ACF8E7972740}" srcId="{8E6FBB32-41FA-4C9D-B7DE-FBC384A89AAC}" destId="{7FD6A8C9-3439-448C-9204-93B00884C3BC}" srcOrd="1" destOrd="0" parTransId="{71027EC4-3B4D-48ED-9180-283D39E35247}" sibTransId="{B1BF81D4-E24C-4E4D-9D4D-BEB7592745FF}"/>
    <dgm:cxn modelId="{907020AE-1236-4602-AEAC-AA8D303E8171}" srcId="{8E6FBB32-41FA-4C9D-B7DE-FBC384A89AAC}" destId="{5D172248-A401-48BE-9E89-F1BB7119CDBD}" srcOrd="0" destOrd="0" parTransId="{4F02787A-F865-46F1-99AE-4B5E78E2E622}" sibTransId="{32755E34-D5DE-4887-B99E-778274AD54A0}"/>
    <dgm:cxn modelId="{942D1CC3-EB44-45AA-9F0C-F798CF98382D}" type="presOf" srcId="{8C18B392-F773-4210-B930-4E4674BF7C13}" destId="{2BF8332F-66EC-45C1-9C40-417856CE4334}" srcOrd="0" destOrd="0" presId="urn:microsoft.com/office/officeart/2018/2/layout/IconVerticalSolidList"/>
    <dgm:cxn modelId="{269BE2CA-7791-42BF-9B66-D949216123E2}" type="presOf" srcId="{8E6FBB32-41FA-4C9D-B7DE-FBC384A89AAC}" destId="{023B1B3D-2F6D-4D69-8BA6-5EE081DE69A9}" srcOrd="0" destOrd="0" presId="urn:microsoft.com/office/officeart/2018/2/layout/IconVerticalSolidList"/>
    <dgm:cxn modelId="{EA1C22D1-F0A4-42E8-903F-CD0E6E286123}" type="presParOf" srcId="{023B1B3D-2F6D-4D69-8BA6-5EE081DE69A9}" destId="{AC3E5D95-220A-44A1-9A30-59DF0E2839F0}" srcOrd="0" destOrd="0" presId="urn:microsoft.com/office/officeart/2018/2/layout/IconVerticalSolidList"/>
    <dgm:cxn modelId="{3C41D380-3E8D-41CF-870D-83EE3896D264}" type="presParOf" srcId="{AC3E5D95-220A-44A1-9A30-59DF0E2839F0}" destId="{F87FA7ED-021E-408A-B499-795E43313E2E}" srcOrd="0" destOrd="0" presId="urn:microsoft.com/office/officeart/2018/2/layout/IconVerticalSolidList"/>
    <dgm:cxn modelId="{740C2ED5-6FC9-4ADF-88BB-49FB5655EBDC}" type="presParOf" srcId="{AC3E5D95-220A-44A1-9A30-59DF0E2839F0}" destId="{94C4080C-767D-4673-A5AE-DE743AFFA4DE}" srcOrd="1" destOrd="0" presId="urn:microsoft.com/office/officeart/2018/2/layout/IconVerticalSolidList"/>
    <dgm:cxn modelId="{064F73FC-B83D-4D66-8C58-BF46128451E4}" type="presParOf" srcId="{AC3E5D95-220A-44A1-9A30-59DF0E2839F0}" destId="{4D803A97-7B02-4A5C-8D9C-BEB1AE2F98B7}" srcOrd="2" destOrd="0" presId="urn:microsoft.com/office/officeart/2018/2/layout/IconVerticalSolidList"/>
    <dgm:cxn modelId="{9CB18337-089D-4DF1-A6F5-85DED29BA391}" type="presParOf" srcId="{AC3E5D95-220A-44A1-9A30-59DF0E2839F0}" destId="{F3BAB9D7-2776-4C47-AAC2-8521456329C9}" srcOrd="3" destOrd="0" presId="urn:microsoft.com/office/officeart/2018/2/layout/IconVerticalSolidList"/>
    <dgm:cxn modelId="{C035987A-D493-4A0C-B504-5A6239A4C5C3}" type="presParOf" srcId="{023B1B3D-2F6D-4D69-8BA6-5EE081DE69A9}" destId="{4651F3A9-4D38-4256-B0BE-EFA601AD53E1}" srcOrd="1" destOrd="0" presId="urn:microsoft.com/office/officeart/2018/2/layout/IconVerticalSolidList"/>
    <dgm:cxn modelId="{4B68EFC9-84AE-4FF8-9C58-0238A3D75604}" type="presParOf" srcId="{023B1B3D-2F6D-4D69-8BA6-5EE081DE69A9}" destId="{48B368C7-6901-4FDD-934A-89BC6D687DF8}" srcOrd="2" destOrd="0" presId="urn:microsoft.com/office/officeart/2018/2/layout/IconVerticalSolidList"/>
    <dgm:cxn modelId="{95665697-6FF0-4B23-A9CB-22A7CFD7607C}" type="presParOf" srcId="{48B368C7-6901-4FDD-934A-89BC6D687DF8}" destId="{25DAA2D5-19A5-464E-B6DB-DD26CCB7BC92}" srcOrd="0" destOrd="0" presId="urn:microsoft.com/office/officeart/2018/2/layout/IconVerticalSolidList"/>
    <dgm:cxn modelId="{D91C0C93-C1ED-458F-A2DB-CC301BFE6449}" type="presParOf" srcId="{48B368C7-6901-4FDD-934A-89BC6D687DF8}" destId="{344799D3-D63E-488B-9FAB-928A3A52547D}" srcOrd="1" destOrd="0" presId="urn:microsoft.com/office/officeart/2018/2/layout/IconVerticalSolidList"/>
    <dgm:cxn modelId="{6D141E93-AE0B-4DC7-966A-F18A45484535}" type="presParOf" srcId="{48B368C7-6901-4FDD-934A-89BC6D687DF8}" destId="{198E7B23-C1DD-4E53-A0A2-604BF5259DFD}" srcOrd="2" destOrd="0" presId="urn:microsoft.com/office/officeart/2018/2/layout/IconVerticalSolidList"/>
    <dgm:cxn modelId="{CCDB8146-7D2F-4799-8544-809725963A58}" type="presParOf" srcId="{48B368C7-6901-4FDD-934A-89BC6D687DF8}" destId="{3EBDC0F9-2CB0-4151-A168-951267EB1AE4}" srcOrd="3" destOrd="0" presId="urn:microsoft.com/office/officeart/2018/2/layout/IconVerticalSolidList"/>
    <dgm:cxn modelId="{2122B58F-E58B-4A86-B4FD-E80145A2A015}" type="presParOf" srcId="{023B1B3D-2F6D-4D69-8BA6-5EE081DE69A9}" destId="{76E80ACB-0D9A-4166-B42A-ED915FC1E0ED}" srcOrd="3" destOrd="0" presId="urn:microsoft.com/office/officeart/2018/2/layout/IconVerticalSolidList"/>
    <dgm:cxn modelId="{CBB4A5E8-CEAC-4D91-A650-AB80D9CAF773}" type="presParOf" srcId="{023B1B3D-2F6D-4D69-8BA6-5EE081DE69A9}" destId="{C50F0CC2-A88E-42B8-A827-50A62069298E}" srcOrd="4" destOrd="0" presId="urn:microsoft.com/office/officeart/2018/2/layout/IconVerticalSolidList"/>
    <dgm:cxn modelId="{7CEBBD57-57F9-4D7C-B93C-854F67FB02F0}" type="presParOf" srcId="{C50F0CC2-A88E-42B8-A827-50A62069298E}" destId="{9BF1AA25-74F2-4767-9C6D-6E7DDC7C0AE0}" srcOrd="0" destOrd="0" presId="urn:microsoft.com/office/officeart/2018/2/layout/IconVerticalSolidList"/>
    <dgm:cxn modelId="{4B7F46FC-2662-4959-80C7-48EBDC85C600}" type="presParOf" srcId="{C50F0CC2-A88E-42B8-A827-50A62069298E}" destId="{F9448C70-453F-40E5-9D53-89B593D522D0}" srcOrd="1" destOrd="0" presId="urn:microsoft.com/office/officeart/2018/2/layout/IconVerticalSolidList"/>
    <dgm:cxn modelId="{9ACEC218-88C4-4FBF-9A70-95991877E7BA}" type="presParOf" srcId="{C50F0CC2-A88E-42B8-A827-50A62069298E}" destId="{2D6C767E-52CA-45CD-BF18-6FCB96D5D143}" srcOrd="2" destOrd="0" presId="urn:microsoft.com/office/officeart/2018/2/layout/IconVerticalSolidList"/>
    <dgm:cxn modelId="{04601FCA-6108-4FBB-98E2-2D6D49B77B70}" type="presParOf" srcId="{C50F0CC2-A88E-42B8-A827-50A62069298E}" destId="{2BF8332F-66EC-45C1-9C40-417856CE43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62B85-90C8-4CB7-A5CD-6EC18E556F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5BC815-A6CC-47FE-8859-6CC31235BDEE}">
      <dgm:prSet/>
      <dgm:spPr/>
      <dgm:t>
        <a:bodyPr/>
        <a:lstStyle/>
        <a:p>
          <a:r>
            <a:rPr lang="en-US"/>
            <a:t>A study design is a specific plan or protocol for conducting the study, which allows the investigator to transfer his mental epidemiological research idea or hypothesis into a practice</a:t>
          </a:r>
          <a:r>
            <a:rPr lang="en-US" b="1"/>
            <a:t>. </a:t>
          </a:r>
          <a:endParaRPr lang="en-US"/>
        </a:p>
      </dgm:t>
    </dgm:pt>
    <dgm:pt modelId="{36D9BD65-5E10-46BB-86F9-536A4B4EC819}" type="parTrans" cxnId="{8B4067E5-00EF-4828-AFE2-6DE0A75E5EC6}">
      <dgm:prSet/>
      <dgm:spPr/>
      <dgm:t>
        <a:bodyPr/>
        <a:lstStyle/>
        <a:p>
          <a:endParaRPr lang="en-US"/>
        </a:p>
      </dgm:t>
    </dgm:pt>
    <dgm:pt modelId="{761E9453-AE2A-411C-99D7-86EB3A3526ED}" type="sibTrans" cxnId="{8B4067E5-00EF-4828-AFE2-6DE0A75E5EC6}">
      <dgm:prSet/>
      <dgm:spPr/>
      <dgm:t>
        <a:bodyPr/>
        <a:lstStyle/>
        <a:p>
          <a:endParaRPr lang="en-US"/>
        </a:p>
      </dgm:t>
    </dgm:pt>
    <dgm:pt modelId="{F309D319-40DB-4AEA-A93D-7E045C0157A8}">
      <dgm:prSet/>
      <dgm:spPr/>
      <dgm:t>
        <a:bodyPr/>
        <a:lstStyle/>
        <a:p>
          <a:r>
            <a:rPr lang="en-US" dirty="0"/>
            <a:t>Best possible ways to operationalize epidemiological constructs. </a:t>
          </a:r>
        </a:p>
      </dgm:t>
    </dgm:pt>
    <dgm:pt modelId="{239E6FC3-635C-4F41-8121-B7127219753E}" type="parTrans" cxnId="{003481B2-1C40-4ED4-91EE-B95C5A958DE8}">
      <dgm:prSet/>
      <dgm:spPr/>
      <dgm:t>
        <a:bodyPr/>
        <a:lstStyle/>
        <a:p>
          <a:endParaRPr lang="en-US"/>
        </a:p>
      </dgm:t>
    </dgm:pt>
    <dgm:pt modelId="{44E1AD58-E116-4D38-8674-1B46ABDE8B4A}" type="sibTrans" cxnId="{003481B2-1C40-4ED4-91EE-B95C5A958DE8}">
      <dgm:prSet/>
      <dgm:spPr/>
      <dgm:t>
        <a:bodyPr/>
        <a:lstStyle/>
        <a:p>
          <a:endParaRPr lang="en-US"/>
        </a:p>
      </dgm:t>
    </dgm:pt>
    <dgm:pt modelId="{F6F17E45-8FFA-4381-9BF5-5E2521C65D55}">
      <dgm:prSet/>
      <dgm:spPr/>
      <dgm:t>
        <a:bodyPr/>
        <a:lstStyle/>
        <a:p>
          <a:r>
            <a:rPr lang="en-US"/>
            <a:t>Universally accepted scientific principles &amp; policies to undertake an epidemiological inquiry.  </a:t>
          </a:r>
        </a:p>
      </dgm:t>
    </dgm:pt>
    <dgm:pt modelId="{ECCFC188-9E5B-489C-AD06-7C4AA302CF4D}" type="parTrans" cxnId="{3EF488AB-2B0D-4FE9-AE16-61D6F409E3C5}">
      <dgm:prSet/>
      <dgm:spPr/>
      <dgm:t>
        <a:bodyPr/>
        <a:lstStyle/>
        <a:p>
          <a:endParaRPr lang="en-US"/>
        </a:p>
      </dgm:t>
    </dgm:pt>
    <dgm:pt modelId="{5744C9E1-DD9B-481C-A1F7-FEFC67DB8C90}" type="sibTrans" cxnId="{3EF488AB-2B0D-4FE9-AE16-61D6F409E3C5}">
      <dgm:prSet/>
      <dgm:spPr/>
      <dgm:t>
        <a:bodyPr/>
        <a:lstStyle/>
        <a:p>
          <a:endParaRPr lang="en-US"/>
        </a:p>
      </dgm:t>
    </dgm:pt>
    <dgm:pt modelId="{EAFDF1E7-82AC-40B0-AE0D-100B853F38BE}" type="pres">
      <dgm:prSet presAssocID="{61F62B85-90C8-4CB7-A5CD-6EC18E556F71}" presName="root" presStyleCnt="0">
        <dgm:presLayoutVars>
          <dgm:dir/>
          <dgm:resizeHandles val="exact"/>
        </dgm:presLayoutVars>
      </dgm:prSet>
      <dgm:spPr/>
    </dgm:pt>
    <dgm:pt modelId="{7F6D5CD5-6E5A-4020-8117-E48EDB3D56DA}" type="pres">
      <dgm:prSet presAssocID="{655BC815-A6CC-47FE-8859-6CC31235BDEE}" presName="compNode" presStyleCnt="0"/>
      <dgm:spPr/>
    </dgm:pt>
    <dgm:pt modelId="{42E9390C-C388-4C32-A181-CD28717CA077}" type="pres">
      <dgm:prSet presAssocID="{655BC815-A6CC-47FE-8859-6CC31235BDEE}" presName="bgRect" presStyleLbl="bgShp" presStyleIdx="0" presStyleCnt="3"/>
      <dgm:spPr/>
    </dgm:pt>
    <dgm:pt modelId="{6C387800-379B-4848-8F5F-63A2CDF2A24C}" type="pres">
      <dgm:prSet presAssocID="{655BC815-A6CC-47FE-8859-6CC31235BD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4151E9C8-657A-49E5-9246-E47DB010E42D}" type="pres">
      <dgm:prSet presAssocID="{655BC815-A6CC-47FE-8859-6CC31235BDEE}" presName="spaceRect" presStyleCnt="0"/>
      <dgm:spPr/>
    </dgm:pt>
    <dgm:pt modelId="{5FE0D60B-D1EC-4C3E-A85E-91B1EE71D0F7}" type="pres">
      <dgm:prSet presAssocID="{655BC815-A6CC-47FE-8859-6CC31235BDEE}" presName="parTx" presStyleLbl="revTx" presStyleIdx="0" presStyleCnt="3">
        <dgm:presLayoutVars>
          <dgm:chMax val="0"/>
          <dgm:chPref val="0"/>
        </dgm:presLayoutVars>
      </dgm:prSet>
      <dgm:spPr/>
    </dgm:pt>
    <dgm:pt modelId="{B3A8202D-B547-4343-BF40-E164C4B6B6E7}" type="pres">
      <dgm:prSet presAssocID="{761E9453-AE2A-411C-99D7-86EB3A3526ED}" presName="sibTrans" presStyleCnt="0"/>
      <dgm:spPr/>
    </dgm:pt>
    <dgm:pt modelId="{1EF58F17-FD89-4F30-9133-5819D43807CC}" type="pres">
      <dgm:prSet presAssocID="{F309D319-40DB-4AEA-A93D-7E045C0157A8}" presName="compNode" presStyleCnt="0"/>
      <dgm:spPr/>
    </dgm:pt>
    <dgm:pt modelId="{34DEB28F-7AE3-4A23-BE26-463ABC5EAEA0}" type="pres">
      <dgm:prSet presAssocID="{F309D319-40DB-4AEA-A93D-7E045C0157A8}" presName="bgRect" presStyleLbl="bgShp" presStyleIdx="1" presStyleCnt="3"/>
      <dgm:spPr/>
    </dgm:pt>
    <dgm:pt modelId="{31F0A4AA-075E-4F27-B220-22F537764795}" type="pres">
      <dgm:prSet presAssocID="{F309D319-40DB-4AEA-A93D-7E045C0157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01F4E3E6-2824-4DFA-AD1F-5BC0946EE7B0}" type="pres">
      <dgm:prSet presAssocID="{F309D319-40DB-4AEA-A93D-7E045C0157A8}" presName="spaceRect" presStyleCnt="0"/>
      <dgm:spPr/>
    </dgm:pt>
    <dgm:pt modelId="{DB4275DA-8C7C-4509-AC3B-99CAF9D5DDFC}" type="pres">
      <dgm:prSet presAssocID="{F309D319-40DB-4AEA-A93D-7E045C0157A8}" presName="parTx" presStyleLbl="revTx" presStyleIdx="1" presStyleCnt="3">
        <dgm:presLayoutVars>
          <dgm:chMax val="0"/>
          <dgm:chPref val="0"/>
        </dgm:presLayoutVars>
      </dgm:prSet>
      <dgm:spPr/>
    </dgm:pt>
    <dgm:pt modelId="{836E5863-516D-4446-9E79-5D3ADEE77CC8}" type="pres">
      <dgm:prSet presAssocID="{44E1AD58-E116-4D38-8674-1B46ABDE8B4A}" presName="sibTrans" presStyleCnt="0"/>
      <dgm:spPr/>
    </dgm:pt>
    <dgm:pt modelId="{481BC2B8-8169-48B0-B08E-DB11FC155A8E}" type="pres">
      <dgm:prSet presAssocID="{F6F17E45-8FFA-4381-9BF5-5E2521C65D55}" presName="compNode" presStyleCnt="0"/>
      <dgm:spPr/>
    </dgm:pt>
    <dgm:pt modelId="{A8330E30-EB2E-4D4D-B48A-870F94C754AA}" type="pres">
      <dgm:prSet presAssocID="{F6F17E45-8FFA-4381-9BF5-5E2521C65D55}" presName="bgRect" presStyleLbl="bgShp" presStyleIdx="2" presStyleCnt="3"/>
      <dgm:spPr/>
    </dgm:pt>
    <dgm:pt modelId="{D48F3DFC-51A7-412E-8D64-46E93890B159}" type="pres">
      <dgm:prSet presAssocID="{F6F17E45-8FFA-4381-9BF5-5E2521C65D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E69DF833-1A14-4B5C-B16A-DF2596540ED9}" type="pres">
      <dgm:prSet presAssocID="{F6F17E45-8FFA-4381-9BF5-5E2521C65D55}" presName="spaceRect" presStyleCnt="0"/>
      <dgm:spPr/>
    </dgm:pt>
    <dgm:pt modelId="{56AE2FED-ABA1-44C7-BA5C-2D5D60A1D11D}" type="pres">
      <dgm:prSet presAssocID="{F6F17E45-8FFA-4381-9BF5-5E2521C65D55}" presName="parTx" presStyleLbl="revTx" presStyleIdx="2" presStyleCnt="3">
        <dgm:presLayoutVars>
          <dgm:chMax val="0"/>
          <dgm:chPref val="0"/>
        </dgm:presLayoutVars>
      </dgm:prSet>
      <dgm:spPr/>
    </dgm:pt>
  </dgm:ptLst>
  <dgm:cxnLst>
    <dgm:cxn modelId="{7E3E6B3B-5398-4B50-9ABE-1346575611C2}" type="presOf" srcId="{655BC815-A6CC-47FE-8859-6CC31235BDEE}" destId="{5FE0D60B-D1EC-4C3E-A85E-91B1EE71D0F7}" srcOrd="0" destOrd="0" presId="urn:microsoft.com/office/officeart/2018/2/layout/IconVerticalSolidList"/>
    <dgm:cxn modelId="{20D9EA7B-FD7B-4879-8809-178A4CFF8A3F}" type="presOf" srcId="{F309D319-40DB-4AEA-A93D-7E045C0157A8}" destId="{DB4275DA-8C7C-4509-AC3B-99CAF9D5DDFC}" srcOrd="0" destOrd="0" presId="urn:microsoft.com/office/officeart/2018/2/layout/IconVerticalSolidList"/>
    <dgm:cxn modelId="{C2FDBC86-A347-42AF-9526-7A0825824387}" type="presOf" srcId="{61F62B85-90C8-4CB7-A5CD-6EC18E556F71}" destId="{EAFDF1E7-82AC-40B0-AE0D-100B853F38BE}" srcOrd="0" destOrd="0" presId="urn:microsoft.com/office/officeart/2018/2/layout/IconVerticalSolidList"/>
    <dgm:cxn modelId="{9C1F42A9-D75D-4291-BEE8-5E08ADBA9D65}" type="presOf" srcId="{F6F17E45-8FFA-4381-9BF5-5E2521C65D55}" destId="{56AE2FED-ABA1-44C7-BA5C-2D5D60A1D11D}" srcOrd="0" destOrd="0" presId="urn:microsoft.com/office/officeart/2018/2/layout/IconVerticalSolidList"/>
    <dgm:cxn modelId="{3EF488AB-2B0D-4FE9-AE16-61D6F409E3C5}" srcId="{61F62B85-90C8-4CB7-A5CD-6EC18E556F71}" destId="{F6F17E45-8FFA-4381-9BF5-5E2521C65D55}" srcOrd="2" destOrd="0" parTransId="{ECCFC188-9E5B-489C-AD06-7C4AA302CF4D}" sibTransId="{5744C9E1-DD9B-481C-A1F7-FEFC67DB8C90}"/>
    <dgm:cxn modelId="{003481B2-1C40-4ED4-91EE-B95C5A958DE8}" srcId="{61F62B85-90C8-4CB7-A5CD-6EC18E556F71}" destId="{F309D319-40DB-4AEA-A93D-7E045C0157A8}" srcOrd="1" destOrd="0" parTransId="{239E6FC3-635C-4F41-8121-B7127219753E}" sibTransId="{44E1AD58-E116-4D38-8674-1B46ABDE8B4A}"/>
    <dgm:cxn modelId="{8B4067E5-00EF-4828-AFE2-6DE0A75E5EC6}" srcId="{61F62B85-90C8-4CB7-A5CD-6EC18E556F71}" destId="{655BC815-A6CC-47FE-8859-6CC31235BDEE}" srcOrd="0" destOrd="0" parTransId="{36D9BD65-5E10-46BB-86F9-536A4B4EC819}" sibTransId="{761E9453-AE2A-411C-99D7-86EB3A3526ED}"/>
    <dgm:cxn modelId="{CD9CA4B7-8E05-4900-9E28-AC46CC81A1CB}" type="presParOf" srcId="{EAFDF1E7-82AC-40B0-AE0D-100B853F38BE}" destId="{7F6D5CD5-6E5A-4020-8117-E48EDB3D56DA}" srcOrd="0" destOrd="0" presId="urn:microsoft.com/office/officeart/2018/2/layout/IconVerticalSolidList"/>
    <dgm:cxn modelId="{C5ADE49E-D8C1-4AF3-8DB0-4BC5E1B8DF6C}" type="presParOf" srcId="{7F6D5CD5-6E5A-4020-8117-E48EDB3D56DA}" destId="{42E9390C-C388-4C32-A181-CD28717CA077}" srcOrd="0" destOrd="0" presId="urn:microsoft.com/office/officeart/2018/2/layout/IconVerticalSolidList"/>
    <dgm:cxn modelId="{F5B9FB1F-4FD4-4EC8-84DB-21CA780E5853}" type="presParOf" srcId="{7F6D5CD5-6E5A-4020-8117-E48EDB3D56DA}" destId="{6C387800-379B-4848-8F5F-63A2CDF2A24C}" srcOrd="1" destOrd="0" presId="urn:microsoft.com/office/officeart/2018/2/layout/IconVerticalSolidList"/>
    <dgm:cxn modelId="{FA8BE865-F6E9-44D0-92E5-C301F5BF2162}" type="presParOf" srcId="{7F6D5CD5-6E5A-4020-8117-E48EDB3D56DA}" destId="{4151E9C8-657A-49E5-9246-E47DB010E42D}" srcOrd="2" destOrd="0" presId="urn:microsoft.com/office/officeart/2018/2/layout/IconVerticalSolidList"/>
    <dgm:cxn modelId="{1B60FDD4-BF56-4326-83D1-11FC096BFD8A}" type="presParOf" srcId="{7F6D5CD5-6E5A-4020-8117-E48EDB3D56DA}" destId="{5FE0D60B-D1EC-4C3E-A85E-91B1EE71D0F7}" srcOrd="3" destOrd="0" presId="urn:microsoft.com/office/officeart/2018/2/layout/IconVerticalSolidList"/>
    <dgm:cxn modelId="{D5538D01-38CE-486D-A058-B90A984E9321}" type="presParOf" srcId="{EAFDF1E7-82AC-40B0-AE0D-100B853F38BE}" destId="{B3A8202D-B547-4343-BF40-E164C4B6B6E7}" srcOrd="1" destOrd="0" presId="urn:microsoft.com/office/officeart/2018/2/layout/IconVerticalSolidList"/>
    <dgm:cxn modelId="{6445AAE0-1076-4BEB-A0C3-1493ADD20EC6}" type="presParOf" srcId="{EAFDF1E7-82AC-40B0-AE0D-100B853F38BE}" destId="{1EF58F17-FD89-4F30-9133-5819D43807CC}" srcOrd="2" destOrd="0" presId="urn:microsoft.com/office/officeart/2018/2/layout/IconVerticalSolidList"/>
    <dgm:cxn modelId="{8DD348F8-7066-4698-9A5B-4452A4E276D9}" type="presParOf" srcId="{1EF58F17-FD89-4F30-9133-5819D43807CC}" destId="{34DEB28F-7AE3-4A23-BE26-463ABC5EAEA0}" srcOrd="0" destOrd="0" presId="urn:microsoft.com/office/officeart/2018/2/layout/IconVerticalSolidList"/>
    <dgm:cxn modelId="{98796D81-C483-4012-8F68-3152C77BD380}" type="presParOf" srcId="{1EF58F17-FD89-4F30-9133-5819D43807CC}" destId="{31F0A4AA-075E-4F27-B220-22F537764795}" srcOrd="1" destOrd="0" presId="urn:microsoft.com/office/officeart/2018/2/layout/IconVerticalSolidList"/>
    <dgm:cxn modelId="{C7AC2303-35DB-489F-AD2F-D7B97B42CFBD}" type="presParOf" srcId="{1EF58F17-FD89-4F30-9133-5819D43807CC}" destId="{01F4E3E6-2824-4DFA-AD1F-5BC0946EE7B0}" srcOrd="2" destOrd="0" presId="urn:microsoft.com/office/officeart/2018/2/layout/IconVerticalSolidList"/>
    <dgm:cxn modelId="{4107498E-F92D-4F58-ABDF-1FC63EB02124}" type="presParOf" srcId="{1EF58F17-FD89-4F30-9133-5819D43807CC}" destId="{DB4275DA-8C7C-4509-AC3B-99CAF9D5DDFC}" srcOrd="3" destOrd="0" presId="urn:microsoft.com/office/officeart/2018/2/layout/IconVerticalSolidList"/>
    <dgm:cxn modelId="{A2B19880-CF96-46B3-8AD4-AC221F131BA3}" type="presParOf" srcId="{EAFDF1E7-82AC-40B0-AE0D-100B853F38BE}" destId="{836E5863-516D-4446-9E79-5D3ADEE77CC8}" srcOrd="3" destOrd="0" presId="urn:microsoft.com/office/officeart/2018/2/layout/IconVerticalSolidList"/>
    <dgm:cxn modelId="{9074A0F2-59E5-49B2-B7E5-B325A011FC2C}" type="presParOf" srcId="{EAFDF1E7-82AC-40B0-AE0D-100B853F38BE}" destId="{481BC2B8-8169-48B0-B08E-DB11FC155A8E}" srcOrd="4" destOrd="0" presId="urn:microsoft.com/office/officeart/2018/2/layout/IconVerticalSolidList"/>
    <dgm:cxn modelId="{E6564718-B477-468D-B710-1AFEE1AA76B6}" type="presParOf" srcId="{481BC2B8-8169-48B0-B08E-DB11FC155A8E}" destId="{A8330E30-EB2E-4D4D-B48A-870F94C754AA}" srcOrd="0" destOrd="0" presId="urn:microsoft.com/office/officeart/2018/2/layout/IconVerticalSolidList"/>
    <dgm:cxn modelId="{4B17C542-BF05-46E2-8F90-4B6F0B7FFC58}" type="presParOf" srcId="{481BC2B8-8169-48B0-B08E-DB11FC155A8E}" destId="{D48F3DFC-51A7-412E-8D64-46E93890B159}" srcOrd="1" destOrd="0" presId="urn:microsoft.com/office/officeart/2018/2/layout/IconVerticalSolidList"/>
    <dgm:cxn modelId="{E87D8CC5-6417-40F1-949B-5FC7E2A5ACEE}" type="presParOf" srcId="{481BC2B8-8169-48B0-B08E-DB11FC155A8E}" destId="{E69DF833-1A14-4B5C-B16A-DF2596540ED9}" srcOrd="2" destOrd="0" presId="urn:microsoft.com/office/officeart/2018/2/layout/IconVerticalSolidList"/>
    <dgm:cxn modelId="{6F1E9B0F-70B1-4754-AC0B-646DA09D0D77}" type="presParOf" srcId="{481BC2B8-8169-48B0-B08E-DB11FC155A8E}" destId="{56AE2FED-ABA1-44C7-BA5C-2D5D60A1D1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4C39AE-2D4A-460A-AAEA-88B500B3BC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A3D577B-144D-459E-B2D9-FC769FFED8A1}">
      <dgm:prSet/>
      <dgm:spPr/>
      <dgm:t>
        <a:bodyPr/>
        <a:lstStyle/>
        <a:p>
          <a:r>
            <a:rPr lang="en-US" b="1" dirty="0"/>
            <a:t>Observational studies. </a:t>
          </a:r>
          <a:r>
            <a:rPr lang="en-US" dirty="0"/>
            <a:t> (no interference or manipulation of study conditions)                                                   </a:t>
          </a:r>
        </a:p>
      </dgm:t>
    </dgm:pt>
    <dgm:pt modelId="{85BEF5AB-FF21-43AD-AD0B-BC969756E9DF}" type="parTrans" cxnId="{AFC115B2-4A56-4945-A5CD-2CDAFC3706DF}">
      <dgm:prSet/>
      <dgm:spPr/>
      <dgm:t>
        <a:bodyPr/>
        <a:lstStyle/>
        <a:p>
          <a:endParaRPr lang="en-US"/>
        </a:p>
      </dgm:t>
    </dgm:pt>
    <dgm:pt modelId="{8C05A9A8-9F2A-4EC9-8FF9-42AB5CFB1D08}" type="sibTrans" cxnId="{AFC115B2-4A56-4945-A5CD-2CDAFC3706DF}">
      <dgm:prSet/>
      <dgm:spPr/>
      <dgm:t>
        <a:bodyPr/>
        <a:lstStyle/>
        <a:p>
          <a:endParaRPr lang="en-US"/>
        </a:p>
      </dgm:t>
    </dgm:pt>
    <dgm:pt modelId="{1248FE52-3EFE-4AEA-B954-40EE50165EDF}">
      <dgm:prSet/>
      <dgm:spPr/>
      <dgm:t>
        <a:bodyPr/>
        <a:lstStyle/>
        <a:p>
          <a:r>
            <a:rPr lang="en-US" b="1" dirty="0"/>
            <a:t>Descriptive studies</a:t>
          </a:r>
          <a:r>
            <a:rPr lang="en-US" dirty="0"/>
            <a:t> (describe phenomenon of interest) 		                 </a:t>
          </a:r>
        </a:p>
      </dgm:t>
    </dgm:pt>
    <dgm:pt modelId="{77E64D52-0888-4478-BD32-BFE70ACA922F}" type="parTrans" cxnId="{E60655C7-AFFD-461F-819A-018284F08B81}">
      <dgm:prSet/>
      <dgm:spPr/>
      <dgm:t>
        <a:bodyPr/>
        <a:lstStyle/>
        <a:p>
          <a:endParaRPr lang="en-US"/>
        </a:p>
      </dgm:t>
    </dgm:pt>
    <dgm:pt modelId="{7552F524-6A92-49C3-B4A1-B92870C1400F}" type="sibTrans" cxnId="{E60655C7-AFFD-461F-819A-018284F08B81}">
      <dgm:prSet/>
      <dgm:spPr/>
      <dgm:t>
        <a:bodyPr/>
        <a:lstStyle/>
        <a:p>
          <a:endParaRPr lang="en-US"/>
        </a:p>
      </dgm:t>
    </dgm:pt>
    <dgm:pt modelId="{FCFA2728-8E35-4585-A3A2-B64405500CE4}">
      <dgm:prSet custT="1"/>
      <dgm:spPr/>
      <dgm:t>
        <a:bodyPr/>
        <a:lstStyle/>
        <a:p>
          <a:r>
            <a:rPr lang="en-US" sz="2400" dirty="0"/>
            <a:t>Cross-sectional studies</a:t>
          </a:r>
        </a:p>
      </dgm:t>
    </dgm:pt>
    <dgm:pt modelId="{94C2A704-A12C-4E31-8605-2E59154D7EF1}" type="parTrans" cxnId="{F3327021-2D19-4851-B6B0-D3DAF8DD5D05}">
      <dgm:prSet/>
      <dgm:spPr/>
      <dgm:t>
        <a:bodyPr/>
        <a:lstStyle/>
        <a:p>
          <a:endParaRPr lang="en-US"/>
        </a:p>
      </dgm:t>
    </dgm:pt>
    <dgm:pt modelId="{388C7544-E5BC-425D-932A-BBC7750D7B9A}" type="sibTrans" cxnId="{F3327021-2D19-4851-B6B0-D3DAF8DD5D05}">
      <dgm:prSet/>
      <dgm:spPr/>
      <dgm:t>
        <a:bodyPr/>
        <a:lstStyle/>
        <a:p>
          <a:endParaRPr lang="en-US"/>
        </a:p>
      </dgm:t>
    </dgm:pt>
    <dgm:pt modelId="{4527C033-3153-4722-9F5D-B87DDF4780AA}">
      <dgm:prSet custT="1"/>
      <dgm:spPr/>
      <dgm:t>
        <a:bodyPr/>
        <a:lstStyle/>
        <a:p>
          <a:r>
            <a:rPr lang="en-US" sz="2400" dirty="0"/>
            <a:t>Longitudinal studies</a:t>
          </a:r>
        </a:p>
      </dgm:t>
    </dgm:pt>
    <dgm:pt modelId="{8AFB2A28-58FC-4DE7-8D78-A877BD9BB24D}" type="parTrans" cxnId="{2D10454E-27F7-4B96-80FF-DDA8AB3F5AE7}">
      <dgm:prSet/>
      <dgm:spPr/>
      <dgm:t>
        <a:bodyPr/>
        <a:lstStyle/>
        <a:p>
          <a:endParaRPr lang="en-US"/>
        </a:p>
      </dgm:t>
    </dgm:pt>
    <dgm:pt modelId="{CF82783F-7219-4620-9766-4E3E05E06B84}" type="sibTrans" cxnId="{2D10454E-27F7-4B96-80FF-DDA8AB3F5AE7}">
      <dgm:prSet/>
      <dgm:spPr/>
      <dgm:t>
        <a:bodyPr/>
        <a:lstStyle/>
        <a:p>
          <a:endParaRPr lang="en-US"/>
        </a:p>
      </dgm:t>
    </dgm:pt>
    <dgm:pt modelId="{46FFD4FE-48F3-4962-8AD3-A655F835DBBF}">
      <dgm:prSet custT="1"/>
      <dgm:spPr/>
      <dgm:t>
        <a:bodyPr/>
        <a:lstStyle/>
        <a:p>
          <a:r>
            <a:rPr lang="en-US" sz="2400" dirty="0"/>
            <a:t>Case reports &amp; Case Series        </a:t>
          </a:r>
          <a:r>
            <a:rPr lang="en-US" sz="1800" b="1" dirty="0"/>
            <a:t>	 </a:t>
          </a:r>
          <a:endParaRPr lang="en-US" sz="1800" dirty="0"/>
        </a:p>
      </dgm:t>
    </dgm:pt>
    <dgm:pt modelId="{34B4EC07-C4EB-4CDA-A47F-DAC75685E353}" type="parTrans" cxnId="{164FB987-5985-4A09-8361-1EF797A95719}">
      <dgm:prSet/>
      <dgm:spPr/>
      <dgm:t>
        <a:bodyPr/>
        <a:lstStyle/>
        <a:p>
          <a:endParaRPr lang="en-US"/>
        </a:p>
      </dgm:t>
    </dgm:pt>
    <dgm:pt modelId="{AC0B0DF3-36EF-412B-98C5-3CA942647873}" type="sibTrans" cxnId="{164FB987-5985-4A09-8361-1EF797A95719}">
      <dgm:prSet/>
      <dgm:spPr/>
      <dgm:t>
        <a:bodyPr/>
        <a:lstStyle/>
        <a:p>
          <a:endParaRPr lang="en-US"/>
        </a:p>
      </dgm:t>
    </dgm:pt>
    <dgm:pt modelId="{219A3A2B-D399-4BA0-B3BA-5DDF769B5FFB}">
      <dgm:prSet/>
      <dgm:spPr/>
      <dgm:t>
        <a:bodyPr/>
        <a:lstStyle/>
        <a:p>
          <a:r>
            <a:rPr lang="en-US" b="1" dirty="0"/>
            <a:t>Analytical studies  </a:t>
          </a:r>
          <a:r>
            <a:rPr lang="en-US" dirty="0"/>
            <a:t>(examine &amp; decide suspected association)		     </a:t>
          </a:r>
        </a:p>
      </dgm:t>
    </dgm:pt>
    <dgm:pt modelId="{BAF661C1-95B0-495A-9C7B-57A2A4949174}" type="parTrans" cxnId="{6F912B61-B9AF-4AE3-B1AD-C1EF1534F28A}">
      <dgm:prSet/>
      <dgm:spPr/>
      <dgm:t>
        <a:bodyPr/>
        <a:lstStyle/>
        <a:p>
          <a:endParaRPr lang="en-US"/>
        </a:p>
      </dgm:t>
    </dgm:pt>
    <dgm:pt modelId="{04276BBA-45C5-4086-925C-BF554537A681}" type="sibTrans" cxnId="{6F912B61-B9AF-4AE3-B1AD-C1EF1534F28A}">
      <dgm:prSet/>
      <dgm:spPr/>
      <dgm:t>
        <a:bodyPr/>
        <a:lstStyle/>
        <a:p>
          <a:endParaRPr lang="en-US"/>
        </a:p>
      </dgm:t>
    </dgm:pt>
    <dgm:pt modelId="{5A00DE85-88A0-4F4E-B3EC-B5C52667D8EC}">
      <dgm:prSet custT="1"/>
      <dgm:spPr/>
      <dgm:t>
        <a:bodyPr/>
        <a:lstStyle/>
        <a:p>
          <a:r>
            <a:rPr lang="en-US" sz="2400" b="1" dirty="0"/>
            <a:t>Cross-sectional comparative studies</a:t>
          </a:r>
          <a:endParaRPr lang="en-US" sz="2400" dirty="0"/>
        </a:p>
      </dgm:t>
    </dgm:pt>
    <dgm:pt modelId="{6936EC56-1E1A-4F78-B319-461B7E94DE12}" type="parTrans" cxnId="{AF59A810-7742-4712-A949-FDA4CC6A0112}">
      <dgm:prSet/>
      <dgm:spPr/>
      <dgm:t>
        <a:bodyPr/>
        <a:lstStyle/>
        <a:p>
          <a:endParaRPr lang="en-US"/>
        </a:p>
      </dgm:t>
    </dgm:pt>
    <dgm:pt modelId="{D55C7498-79D5-48E2-AD79-613FEEF95BBF}" type="sibTrans" cxnId="{AF59A810-7742-4712-A949-FDA4CC6A0112}">
      <dgm:prSet/>
      <dgm:spPr/>
      <dgm:t>
        <a:bodyPr/>
        <a:lstStyle/>
        <a:p>
          <a:endParaRPr lang="en-US"/>
        </a:p>
      </dgm:t>
    </dgm:pt>
    <dgm:pt modelId="{C7ADCC9E-299D-4793-82EE-76F892A1EDEB}">
      <dgm:prSet custT="1"/>
      <dgm:spPr/>
      <dgm:t>
        <a:bodyPr/>
        <a:lstStyle/>
        <a:p>
          <a:r>
            <a:rPr lang="en-US" sz="2400" dirty="0"/>
            <a:t>Case-Control studies</a:t>
          </a:r>
        </a:p>
      </dgm:t>
    </dgm:pt>
    <dgm:pt modelId="{9DA826FB-1171-40AF-9D72-4D8CEA4098D6}" type="parTrans" cxnId="{16E3F2FA-368C-4EDE-A7D6-B31C83B916A3}">
      <dgm:prSet/>
      <dgm:spPr/>
      <dgm:t>
        <a:bodyPr/>
        <a:lstStyle/>
        <a:p>
          <a:endParaRPr lang="en-US"/>
        </a:p>
      </dgm:t>
    </dgm:pt>
    <dgm:pt modelId="{CBD9A172-A495-4246-9897-9EF80AC3A342}" type="sibTrans" cxnId="{16E3F2FA-368C-4EDE-A7D6-B31C83B916A3}">
      <dgm:prSet/>
      <dgm:spPr/>
      <dgm:t>
        <a:bodyPr/>
        <a:lstStyle/>
        <a:p>
          <a:endParaRPr lang="en-US"/>
        </a:p>
      </dgm:t>
    </dgm:pt>
    <dgm:pt modelId="{14629C49-2525-401E-AA7C-55A92CC90131}">
      <dgm:prSet custT="1"/>
      <dgm:spPr/>
      <dgm:t>
        <a:bodyPr/>
        <a:lstStyle/>
        <a:p>
          <a:r>
            <a:rPr lang="en-US" sz="2400" dirty="0"/>
            <a:t>Cohort studies</a:t>
          </a:r>
        </a:p>
      </dgm:t>
    </dgm:pt>
    <dgm:pt modelId="{1FA2FEDA-CD02-4D28-A3F7-1525C03238FD}" type="parTrans" cxnId="{9661EB94-F4E2-4611-9444-AAC0E066C6C1}">
      <dgm:prSet/>
      <dgm:spPr/>
      <dgm:t>
        <a:bodyPr/>
        <a:lstStyle/>
        <a:p>
          <a:endParaRPr lang="en-US"/>
        </a:p>
      </dgm:t>
    </dgm:pt>
    <dgm:pt modelId="{6584CFDD-717C-45DE-8CE8-156F75D27B2F}" type="sibTrans" cxnId="{9661EB94-F4E2-4611-9444-AAC0E066C6C1}">
      <dgm:prSet/>
      <dgm:spPr/>
      <dgm:t>
        <a:bodyPr/>
        <a:lstStyle/>
        <a:p>
          <a:endParaRPr lang="en-US"/>
        </a:p>
      </dgm:t>
    </dgm:pt>
    <dgm:pt modelId="{EFDC0999-80A8-4EF1-AF98-A0500619C309}">
      <dgm:prSet custT="1"/>
      <dgm:spPr/>
      <dgm:t>
        <a:bodyPr/>
        <a:lstStyle/>
        <a:p>
          <a:r>
            <a:rPr lang="en-US" sz="2400" dirty="0"/>
            <a:t>Ecological Studies – Migration Studies </a:t>
          </a:r>
        </a:p>
      </dgm:t>
    </dgm:pt>
    <dgm:pt modelId="{D2FADB06-0C84-449D-90FB-02C4FFC57A2C}" type="parTrans" cxnId="{82D6CED7-0321-4391-A22A-4FAD3F90FB34}">
      <dgm:prSet/>
      <dgm:spPr/>
      <dgm:t>
        <a:bodyPr/>
        <a:lstStyle/>
        <a:p>
          <a:endParaRPr lang="en-US"/>
        </a:p>
      </dgm:t>
    </dgm:pt>
    <dgm:pt modelId="{94D99AC5-E3DC-42A2-8EA9-1FD92ACC1AFE}" type="sibTrans" cxnId="{82D6CED7-0321-4391-A22A-4FAD3F90FB34}">
      <dgm:prSet/>
      <dgm:spPr/>
      <dgm:t>
        <a:bodyPr/>
        <a:lstStyle/>
        <a:p>
          <a:endParaRPr lang="en-US"/>
        </a:p>
      </dgm:t>
    </dgm:pt>
    <dgm:pt modelId="{6BEA5371-D9BB-4DBF-8D72-50C0B540B358}" type="pres">
      <dgm:prSet presAssocID="{244C39AE-2D4A-460A-AAEA-88B500B3BC77}" presName="linear" presStyleCnt="0">
        <dgm:presLayoutVars>
          <dgm:animLvl val="lvl"/>
          <dgm:resizeHandles val="exact"/>
        </dgm:presLayoutVars>
      </dgm:prSet>
      <dgm:spPr/>
    </dgm:pt>
    <dgm:pt modelId="{B5D1611F-FBFD-4D28-AD52-CC00EB56D611}" type="pres">
      <dgm:prSet presAssocID="{DA3D577B-144D-459E-B2D9-FC769FFED8A1}" presName="parentText" presStyleLbl="node1" presStyleIdx="0" presStyleCnt="3">
        <dgm:presLayoutVars>
          <dgm:chMax val="0"/>
          <dgm:bulletEnabled val="1"/>
        </dgm:presLayoutVars>
      </dgm:prSet>
      <dgm:spPr/>
    </dgm:pt>
    <dgm:pt modelId="{E28D0A7F-8BDF-4F27-9233-ABCBE2A2D075}" type="pres">
      <dgm:prSet presAssocID="{8C05A9A8-9F2A-4EC9-8FF9-42AB5CFB1D08}" presName="spacer" presStyleCnt="0"/>
      <dgm:spPr/>
    </dgm:pt>
    <dgm:pt modelId="{279E31CF-7389-4D47-9DC7-F3E9537270EB}" type="pres">
      <dgm:prSet presAssocID="{1248FE52-3EFE-4AEA-B954-40EE50165EDF}" presName="parentText" presStyleLbl="node1" presStyleIdx="1" presStyleCnt="3">
        <dgm:presLayoutVars>
          <dgm:chMax val="0"/>
          <dgm:bulletEnabled val="1"/>
        </dgm:presLayoutVars>
      </dgm:prSet>
      <dgm:spPr/>
    </dgm:pt>
    <dgm:pt modelId="{54A2737C-9375-4C42-AAE6-02973E7368A3}" type="pres">
      <dgm:prSet presAssocID="{1248FE52-3EFE-4AEA-B954-40EE50165EDF}" presName="childText" presStyleLbl="revTx" presStyleIdx="0" presStyleCnt="2">
        <dgm:presLayoutVars>
          <dgm:bulletEnabled val="1"/>
        </dgm:presLayoutVars>
      </dgm:prSet>
      <dgm:spPr/>
    </dgm:pt>
    <dgm:pt modelId="{D042A804-C49F-4E46-9F25-06285060063D}" type="pres">
      <dgm:prSet presAssocID="{219A3A2B-D399-4BA0-B3BA-5DDF769B5FFB}" presName="parentText" presStyleLbl="node1" presStyleIdx="2" presStyleCnt="3">
        <dgm:presLayoutVars>
          <dgm:chMax val="0"/>
          <dgm:bulletEnabled val="1"/>
        </dgm:presLayoutVars>
      </dgm:prSet>
      <dgm:spPr/>
    </dgm:pt>
    <dgm:pt modelId="{640115ED-85CD-48A0-9462-05B181161E37}" type="pres">
      <dgm:prSet presAssocID="{219A3A2B-D399-4BA0-B3BA-5DDF769B5FFB}" presName="childText" presStyleLbl="revTx" presStyleIdx="1" presStyleCnt="2">
        <dgm:presLayoutVars>
          <dgm:bulletEnabled val="1"/>
        </dgm:presLayoutVars>
      </dgm:prSet>
      <dgm:spPr/>
    </dgm:pt>
  </dgm:ptLst>
  <dgm:cxnLst>
    <dgm:cxn modelId="{AF59A810-7742-4712-A949-FDA4CC6A0112}" srcId="{219A3A2B-D399-4BA0-B3BA-5DDF769B5FFB}" destId="{5A00DE85-88A0-4F4E-B3EC-B5C52667D8EC}" srcOrd="0" destOrd="0" parTransId="{6936EC56-1E1A-4F78-B319-461B7E94DE12}" sibTransId="{D55C7498-79D5-48E2-AD79-613FEEF95BBF}"/>
    <dgm:cxn modelId="{A5821616-A778-4DA3-B2C9-773E2E69CFEC}" type="presOf" srcId="{46FFD4FE-48F3-4962-8AD3-A655F835DBBF}" destId="{54A2737C-9375-4C42-AAE6-02973E7368A3}" srcOrd="0" destOrd="2" presId="urn:microsoft.com/office/officeart/2005/8/layout/vList2"/>
    <dgm:cxn modelId="{F3327021-2D19-4851-B6B0-D3DAF8DD5D05}" srcId="{1248FE52-3EFE-4AEA-B954-40EE50165EDF}" destId="{FCFA2728-8E35-4585-A3A2-B64405500CE4}" srcOrd="0" destOrd="0" parTransId="{94C2A704-A12C-4E31-8605-2E59154D7EF1}" sibTransId="{388C7544-E5BC-425D-932A-BBC7750D7B9A}"/>
    <dgm:cxn modelId="{3A8AFA32-8D81-4150-9F71-640BE7AD6441}" type="presOf" srcId="{244C39AE-2D4A-460A-AAEA-88B500B3BC77}" destId="{6BEA5371-D9BB-4DBF-8D72-50C0B540B358}" srcOrd="0" destOrd="0" presId="urn:microsoft.com/office/officeart/2005/8/layout/vList2"/>
    <dgm:cxn modelId="{E108E75E-524F-4128-92AC-491BCFF1CEEA}" type="presOf" srcId="{14629C49-2525-401E-AA7C-55A92CC90131}" destId="{640115ED-85CD-48A0-9462-05B181161E37}" srcOrd="0" destOrd="2" presId="urn:microsoft.com/office/officeart/2005/8/layout/vList2"/>
    <dgm:cxn modelId="{50C5695F-97C3-4BA7-9F67-2A6245F38CF1}" type="presOf" srcId="{EFDC0999-80A8-4EF1-AF98-A0500619C309}" destId="{640115ED-85CD-48A0-9462-05B181161E37}" srcOrd="0" destOrd="3" presId="urn:microsoft.com/office/officeart/2005/8/layout/vList2"/>
    <dgm:cxn modelId="{6F912B61-B9AF-4AE3-B1AD-C1EF1534F28A}" srcId="{244C39AE-2D4A-460A-AAEA-88B500B3BC77}" destId="{219A3A2B-D399-4BA0-B3BA-5DDF769B5FFB}" srcOrd="2" destOrd="0" parTransId="{BAF661C1-95B0-495A-9C7B-57A2A4949174}" sibTransId="{04276BBA-45C5-4086-925C-BF554537A681}"/>
    <dgm:cxn modelId="{1967E14A-1688-4C48-B107-CCE3C8DCE51A}" type="presOf" srcId="{1248FE52-3EFE-4AEA-B954-40EE50165EDF}" destId="{279E31CF-7389-4D47-9DC7-F3E9537270EB}" srcOrd="0" destOrd="0" presId="urn:microsoft.com/office/officeart/2005/8/layout/vList2"/>
    <dgm:cxn modelId="{2D10454E-27F7-4B96-80FF-DDA8AB3F5AE7}" srcId="{1248FE52-3EFE-4AEA-B954-40EE50165EDF}" destId="{4527C033-3153-4722-9F5D-B87DDF4780AA}" srcOrd="1" destOrd="0" parTransId="{8AFB2A28-58FC-4DE7-8D78-A877BD9BB24D}" sibTransId="{CF82783F-7219-4620-9766-4E3E05E06B84}"/>
    <dgm:cxn modelId="{6E3B056F-8489-4356-BD03-E98F5B6356BD}" type="presOf" srcId="{4527C033-3153-4722-9F5D-B87DDF4780AA}" destId="{54A2737C-9375-4C42-AAE6-02973E7368A3}" srcOrd="0" destOrd="1" presId="urn:microsoft.com/office/officeart/2005/8/layout/vList2"/>
    <dgm:cxn modelId="{164FB987-5985-4A09-8361-1EF797A95719}" srcId="{1248FE52-3EFE-4AEA-B954-40EE50165EDF}" destId="{46FFD4FE-48F3-4962-8AD3-A655F835DBBF}" srcOrd="2" destOrd="0" parTransId="{34B4EC07-C4EB-4CDA-A47F-DAC75685E353}" sibTransId="{AC0B0DF3-36EF-412B-98C5-3CA942647873}"/>
    <dgm:cxn modelId="{9661EB94-F4E2-4611-9444-AAC0E066C6C1}" srcId="{219A3A2B-D399-4BA0-B3BA-5DDF769B5FFB}" destId="{14629C49-2525-401E-AA7C-55A92CC90131}" srcOrd="2" destOrd="0" parTransId="{1FA2FEDA-CD02-4D28-A3F7-1525C03238FD}" sibTransId="{6584CFDD-717C-45DE-8CE8-156F75D27B2F}"/>
    <dgm:cxn modelId="{A02166AE-4539-45B4-AC38-A2165CDB4EE2}" type="presOf" srcId="{C7ADCC9E-299D-4793-82EE-76F892A1EDEB}" destId="{640115ED-85CD-48A0-9462-05B181161E37}" srcOrd="0" destOrd="1" presId="urn:microsoft.com/office/officeart/2005/8/layout/vList2"/>
    <dgm:cxn modelId="{AFC115B2-4A56-4945-A5CD-2CDAFC3706DF}" srcId="{244C39AE-2D4A-460A-AAEA-88B500B3BC77}" destId="{DA3D577B-144D-459E-B2D9-FC769FFED8A1}" srcOrd="0" destOrd="0" parTransId="{85BEF5AB-FF21-43AD-AD0B-BC969756E9DF}" sibTransId="{8C05A9A8-9F2A-4EC9-8FF9-42AB5CFB1D08}"/>
    <dgm:cxn modelId="{E60655C7-AFFD-461F-819A-018284F08B81}" srcId="{244C39AE-2D4A-460A-AAEA-88B500B3BC77}" destId="{1248FE52-3EFE-4AEA-B954-40EE50165EDF}" srcOrd="1" destOrd="0" parTransId="{77E64D52-0888-4478-BD32-BFE70ACA922F}" sibTransId="{7552F524-6A92-49C3-B4A1-B92870C1400F}"/>
    <dgm:cxn modelId="{77A9FCC8-4EF8-4D12-8B1A-EB56615A6307}" type="presOf" srcId="{DA3D577B-144D-459E-B2D9-FC769FFED8A1}" destId="{B5D1611F-FBFD-4D28-AD52-CC00EB56D611}" srcOrd="0" destOrd="0" presId="urn:microsoft.com/office/officeart/2005/8/layout/vList2"/>
    <dgm:cxn modelId="{050E73CD-8E07-4C31-BA61-1809E88E2DD4}" type="presOf" srcId="{5A00DE85-88A0-4F4E-B3EC-B5C52667D8EC}" destId="{640115ED-85CD-48A0-9462-05B181161E37}" srcOrd="0" destOrd="0" presId="urn:microsoft.com/office/officeart/2005/8/layout/vList2"/>
    <dgm:cxn modelId="{CF7380D2-3ADE-48B1-B915-EB548597A33D}" type="presOf" srcId="{FCFA2728-8E35-4585-A3A2-B64405500CE4}" destId="{54A2737C-9375-4C42-AAE6-02973E7368A3}" srcOrd="0" destOrd="0" presId="urn:microsoft.com/office/officeart/2005/8/layout/vList2"/>
    <dgm:cxn modelId="{82D6CED7-0321-4391-A22A-4FAD3F90FB34}" srcId="{219A3A2B-D399-4BA0-B3BA-5DDF769B5FFB}" destId="{EFDC0999-80A8-4EF1-AF98-A0500619C309}" srcOrd="3" destOrd="0" parTransId="{D2FADB06-0C84-449D-90FB-02C4FFC57A2C}" sibTransId="{94D99AC5-E3DC-42A2-8EA9-1FD92ACC1AFE}"/>
    <dgm:cxn modelId="{DA9D08EC-FF1B-443E-B7EF-C4D9DFE0769B}" type="presOf" srcId="{219A3A2B-D399-4BA0-B3BA-5DDF769B5FFB}" destId="{D042A804-C49F-4E46-9F25-06285060063D}" srcOrd="0" destOrd="0" presId="urn:microsoft.com/office/officeart/2005/8/layout/vList2"/>
    <dgm:cxn modelId="{16E3F2FA-368C-4EDE-A7D6-B31C83B916A3}" srcId="{219A3A2B-D399-4BA0-B3BA-5DDF769B5FFB}" destId="{C7ADCC9E-299D-4793-82EE-76F892A1EDEB}" srcOrd="1" destOrd="0" parTransId="{9DA826FB-1171-40AF-9D72-4D8CEA4098D6}" sibTransId="{CBD9A172-A495-4246-9897-9EF80AC3A342}"/>
    <dgm:cxn modelId="{199CC80D-7560-4998-AAC7-0AC9097A243D}" type="presParOf" srcId="{6BEA5371-D9BB-4DBF-8D72-50C0B540B358}" destId="{B5D1611F-FBFD-4D28-AD52-CC00EB56D611}" srcOrd="0" destOrd="0" presId="urn:microsoft.com/office/officeart/2005/8/layout/vList2"/>
    <dgm:cxn modelId="{6CB1040D-5437-4289-9926-D43BAE42DFB1}" type="presParOf" srcId="{6BEA5371-D9BB-4DBF-8D72-50C0B540B358}" destId="{E28D0A7F-8BDF-4F27-9233-ABCBE2A2D075}" srcOrd="1" destOrd="0" presId="urn:microsoft.com/office/officeart/2005/8/layout/vList2"/>
    <dgm:cxn modelId="{4884519C-1C14-44D4-85B6-1EC2103332AE}" type="presParOf" srcId="{6BEA5371-D9BB-4DBF-8D72-50C0B540B358}" destId="{279E31CF-7389-4D47-9DC7-F3E9537270EB}" srcOrd="2" destOrd="0" presId="urn:microsoft.com/office/officeart/2005/8/layout/vList2"/>
    <dgm:cxn modelId="{690CAAB3-552C-48B2-9756-6C27B5BB363C}" type="presParOf" srcId="{6BEA5371-D9BB-4DBF-8D72-50C0B540B358}" destId="{54A2737C-9375-4C42-AAE6-02973E7368A3}" srcOrd="3" destOrd="0" presId="urn:microsoft.com/office/officeart/2005/8/layout/vList2"/>
    <dgm:cxn modelId="{CD56CD77-2CFE-4034-B803-F0D752207331}" type="presParOf" srcId="{6BEA5371-D9BB-4DBF-8D72-50C0B540B358}" destId="{D042A804-C49F-4E46-9F25-06285060063D}" srcOrd="4" destOrd="0" presId="urn:microsoft.com/office/officeart/2005/8/layout/vList2"/>
    <dgm:cxn modelId="{0C941078-93E6-4EA5-B184-C7EA012CF0DD}" type="presParOf" srcId="{6BEA5371-D9BB-4DBF-8D72-50C0B540B358}" destId="{640115ED-85CD-48A0-9462-05B181161E3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8A9DFF-8606-4261-8EE1-6AD614253F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5FB3A99-CD50-4B0D-A281-C0167D008858}">
      <dgm:prSet custT="1"/>
      <dgm:spPr/>
      <dgm:t>
        <a:bodyPr/>
        <a:lstStyle/>
        <a:p>
          <a:r>
            <a:rPr lang="en-US" sz="2400" b="1" dirty="0"/>
            <a:t>Interventional / experimental  studies </a:t>
          </a:r>
          <a:endParaRPr lang="en-US" sz="2400" dirty="0"/>
        </a:p>
      </dgm:t>
    </dgm:pt>
    <dgm:pt modelId="{FA23AF2A-05A3-48E3-B18F-DDAB00EB5035}" type="parTrans" cxnId="{C57210EE-71F7-4A75-99EF-B5412EC52D9E}">
      <dgm:prSet/>
      <dgm:spPr/>
      <dgm:t>
        <a:bodyPr/>
        <a:lstStyle/>
        <a:p>
          <a:endParaRPr lang="en-US"/>
        </a:p>
      </dgm:t>
    </dgm:pt>
    <dgm:pt modelId="{F737060A-262B-411D-AC45-51468A59CA24}" type="sibTrans" cxnId="{C57210EE-71F7-4A75-99EF-B5412EC52D9E}">
      <dgm:prSet/>
      <dgm:spPr/>
      <dgm:t>
        <a:bodyPr/>
        <a:lstStyle/>
        <a:p>
          <a:endParaRPr lang="en-US"/>
        </a:p>
      </dgm:t>
    </dgm:pt>
    <dgm:pt modelId="{FEE27B27-D32D-4976-A3AB-55AE1D7306CC}">
      <dgm:prSet custT="1"/>
      <dgm:spPr/>
      <dgm:t>
        <a:bodyPr/>
        <a:lstStyle/>
        <a:p>
          <a:r>
            <a:rPr lang="en-US" sz="2400" u="sng" dirty="0"/>
            <a:t>Randomized controlled trials</a:t>
          </a:r>
          <a:r>
            <a:rPr lang="en-US" sz="2400" dirty="0"/>
            <a:t> (RCTs or Clinical trials)</a:t>
          </a:r>
        </a:p>
      </dgm:t>
    </dgm:pt>
    <dgm:pt modelId="{A3A1DB28-F74C-4344-A582-26E9DD6D79D1}" type="parTrans" cxnId="{D0C21685-6EF4-4683-A6E2-0E84B3608443}">
      <dgm:prSet/>
      <dgm:spPr/>
      <dgm:t>
        <a:bodyPr/>
        <a:lstStyle/>
        <a:p>
          <a:endParaRPr lang="en-US"/>
        </a:p>
      </dgm:t>
    </dgm:pt>
    <dgm:pt modelId="{AB973B26-6306-4812-AB05-3BEEF48E0A1E}" type="sibTrans" cxnId="{D0C21685-6EF4-4683-A6E2-0E84B3608443}">
      <dgm:prSet/>
      <dgm:spPr/>
      <dgm:t>
        <a:bodyPr/>
        <a:lstStyle/>
        <a:p>
          <a:endParaRPr lang="en-US"/>
        </a:p>
      </dgm:t>
    </dgm:pt>
    <dgm:pt modelId="{E3A7151F-7A17-4E54-97FF-F78D191E431B}">
      <dgm:prSet custT="1"/>
      <dgm:spPr/>
      <dgm:t>
        <a:bodyPr/>
        <a:lstStyle/>
        <a:p>
          <a:r>
            <a:rPr lang="en-US" sz="2400" dirty="0"/>
            <a:t>Field trials (primary preventive measures trials: vaccines, chemoprophylaxis, on groups in population)</a:t>
          </a:r>
        </a:p>
      </dgm:t>
    </dgm:pt>
    <dgm:pt modelId="{1276ECFC-E4DE-458B-A7DA-C47E858CF2D0}" type="parTrans" cxnId="{6E30CA02-BE72-4439-8797-299B88845922}">
      <dgm:prSet/>
      <dgm:spPr/>
      <dgm:t>
        <a:bodyPr/>
        <a:lstStyle/>
        <a:p>
          <a:endParaRPr lang="en-US"/>
        </a:p>
      </dgm:t>
    </dgm:pt>
    <dgm:pt modelId="{F0EC4174-0807-48F3-B03B-F662D5A9107D}" type="sibTrans" cxnId="{6E30CA02-BE72-4439-8797-299B88845922}">
      <dgm:prSet/>
      <dgm:spPr/>
      <dgm:t>
        <a:bodyPr/>
        <a:lstStyle/>
        <a:p>
          <a:endParaRPr lang="en-US"/>
        </a:p>
      </dgm:t>
    </dgm:pt>
    <dgm:pt modelId="{D408008A-5897-477E-A860-D4290671C135}">
      <dgm:prSet custT="1"/>
      <dgm:spPr/>
      <dgm:t>
        <a:bodyPr/>
        <a:lstStyle/>
        <a:p>
          <a:r>
            <a:rPr lang="en-US" sz="2400" dirty="0"/>
            <a:t>Community trials, given whole community is subject to intervention e.g., fluoridated water supply..</a:t>
          </a:r>
        </a:p>
      </dgm:t>
    </dgm:pt>
    <dgm:pt modelId="{C76FF020-DDDA-4D6A-91FF-562AFC56D285}" type="parTrans" cxnId="{5AC1A4C8-F3F8-41CB-852F-B308D7E4977E}">
      <dgm:prSet/>
      <dgm:spPr/>
      <dgm:t>
        <a:bodyPr/>
        <a:lstStyle/>
        <a:p>
          <a:endParaRPr lang="en-US"/>
        </a:p>
      </dgm:t>
    </dgm:pt>
    <dgm:pt modelId="{CA54BF97-5DD7-47F0-ACBD-F9C8DF0435A8}" type="sibTrans" cxnId="{5AC1A4C8-F3F8-41CB-852F-B308D7E4977E}">
      <dgm:prSet/>
      <dgm:spPr/>
      <dgm:t>
        <a:bodyPr/>
        <a:lstStyle/>
        <a:p>
          <a:endParaRPr lang="en-US"/>
        </a:p>
      </dgm:t>
    </dgm:pt>
    <dgm:pt modelId="{C6117CB1-CBAE-4EC0-A58C-87A8A81AEE73}">
      <dgm:prSet custT="1"/>
      <dgm:spPr/>
      <dgm:t>
        <a:bodyPr/>
        <a:lstStyle/>
        <a:p>
          <a:r>
            <a:rPr lang="en-US" sz="2400" b="1" dirty="0"/>
            <a:t>Animal studies, </a:t>
          </a:r>
          <a:r>
            <a:rPr lang="en-US" sz="2400" dirty="0"/>
            <a:t>(prior to RCTs, etiological studies)</a:t>
          </a:r>
        </a:p>
      </dgm:t>
    </dgm:pt>
    <dgm:pt modelId="{1CEF88E0-C652-4843-8888-C276F49E6CCC}" type="parTrans" cxnId="{19F5AFF4-1762-4C3E-A7F2-7648022F77E7}">
      <dgm:prSet/>
      <dgm:spPr/>
      <dgm:t>
        <a:bodyPr/>
        <a:lstStyle/>
        <a:p>
          <a:endParaRPr lang="en-US"/>
        </a:p>
      </dgm:t>
    </dgm:pt>
    <dgm:pt modelId="{AA4DFE80-7B4A-4796-B5FB-C731FD1C82AD}" type="sibTrans" cxnId="{19F5AFF4-1762-4C3E-A7F2-7648022F77E7}">
      <dgm:prSet/>
      <dgm:spPr/>
      <dgm:t>
        <a:bodyPr/>
        <a:lstStyle/>
        <a:p>
          <a:endParaRPr lang="en-US"/>
        </a:p>
      </dgm:t>
    </dgm:pt>
    <dgm:pt modelId="{280BD0E0-975B-4ABF-9CB2-EB618D05B9A9}">
      <dgm:prSet custT="1"/>
      <dgm:spPr/>
      <dgm:t>
        <a:bodyPr/>
        <a:lstStyle/>
        <a:p>
          <a:r>
            <a:rPr lang="en-US" sz="2400" b="1" dirty="0"/>
            <a:t>Laboratory experiments. </a:t>
          </a:r>
          <a:r>
            <a:rPr lang="en-US" sz="2400" dirty="0"/>
            <a:t>(Prior to RCTs)</a:t>
          </a:r>
        </a:p>
      </dgm:t>
    </dgm:pt>
    <dgm:pt modelId="{E1D518DC-F980-41E0-AD8F-00EC0B98D938}" type="parTrans" cxnId="{C9FFD7F9-FC77-4A05-B561-154201C0AAC2}">
      <dgm:prSet/>
      <dgm:spPr/>
      <dgm:t>
        <a:bodyPr/>
        <a:lstStyle/>
        <a:p>
          <a:endParaRPr lang="en-US"/>
        </a:p>
      </dgm:t>
    </dgm:pt>
    <dgm:pt modelId="{F2A1052B-C7AF-4C7F-BB06-9271C41CEB26}" type="sibTrans" cxnId="{C9FFD7F9-FC77-4A05-B561-154201C0AAC2}">
      <dgm:prSet/>
      <dgm:spPr/>
      <dgm:t>
        <a:bodyPr/>
        <a:lstStyle/>
        <a:p>
          <a:endParaRPr lang="en-US"/>
        </a:p>
      </dgm:t>
    </dgm:pt>
    <dgm:pt modelId="{30C44058-915D-47A9-B590-4A27A4C2A507}" type="pres">
      <dgm:prSet presAssocID="{C88A9DFF-8606-4261-8EE1-6AD614253F1C}" presName="linear" presStyleCnt="0">
        <dgm:presLayoutVars>
          <dgm:animLvl val="lvl"/>
          <dgm:resizeHandles val="exact"/>
        </dgm:presLayoutVars>
      </dgm:prSet>
      <dgm:spPr/>
    </dgm:pt>
    <dgm:pt modelId="{22A14D8F-EA3C-43C1-BC86-586F23850EFB}" type="pres">
      <dgm:prSet presAssocID="{D5FB3A99-CD50-4B0D-A281-C0167D008858}" presName="parentText" presStyleLbl="node1" presStyleIdx="0" presStyleCnt="3">
        <dgm:presLayoutVars>
          <dgm:chMax val="0"/>
          <dgm:bulletEnabled val="1"/>
        </dgm:presLayoutVars>
      </dgm:prSet>
      <dgm:spPr/>
    </dgm:pt>
    <dgm:pt modelId="{B6DCBB16-4E31-48A5-8FF1-E8415D7664D8}" type="pres">
      <dgm:prSet presAssocID="{D5FB3A99-CD50-4B0D-A281-C0167D008858}" presName="childText" presStyleLbl="revTx" presStyleIdx="0" presStyleCnt="2">
        <dgm:presLayoutVars>
          <dgm:bulletEnabled val="1"/>
        </dgm:presLayoutVars>
      </dgm:prSet>
      <dgm:spPr/>
    </dgm:pt>
    <dgm:pt modelId="{3373F54A-56A5-41C7-97A2-81456D9416E4}" type="pres">
      <dgm:prSet presAssocID="{E3A7151F-7A17-4E54-97FF-F78D191E431B}" presName="parentText" presStyleLbl="node1" presStyleIdx="1" presStyleCnt="3">
        <dgm:presLayoutVars>
          <dgm:chMax val="0"/>
          <dgm:bulletEnabled val="1"/>
        </dgm:presLayoutVars>
      </dgm:prSet>
      <dgm:spPr/>
    </dgm:pt>
    <dgm:pt modelId="{6C4D20E4-9ADF-4D53-96F5-010C4A108F58}" type="pres">
      <dgm:prSet presAssocID="{F0EC4174-0807-48F3-B03B-F662D5A9107D}" presName="spacer" presStyleCnt="0"/>
      <dgm:spPr/>
    </dgm:pt>
    <dgm:pt modelId="{F6A664DE-4C00-4117-B3E3-6C965781161C}" type="pres">
      <dgm:prSet presAssocID="{D408008A-5897-477E-A860-D4290671C135}" presName="parentText" presStyleLbl="node1" presStyleIdx="2" presStyleCnt="3">
        <dgm:presLayoutVars>
          <dgm:chMax val="0"/>
          <dgm:bulletEnabled val="1"/>
        </dgm:presLayoutVars>
      </dgm:prSet>
      <dgm:spPr/>
    </dgm:pt>
    <dgm:pt modelId="{C3928529-412B-4988-84E3-A7555732166C}" type="pres">
      <dgm:prSet presAssocID="{D408008A-5897-477E-A860-D4290671C135}" presName="childText" presStyleLbl="revTx" presStyleIdx="1" presStyleCnt="2">
        <dgm:presLayoutVars>
          <dgm:bulletEnabled val="1"/>
        </dgm:presLayoutVars>
      </dgm:prSet>
      <dgm:spPr/>
    </dgm:pt>
  </dgm:ptLst>
  <dgm:cxnLst>
    <dgm:cxn modelId="{6E30CA02-BE72-4439-8797-299B88845922}" srcId="{C88A9DFF-8606-4261-8EE1-6AD614253F1C}" destId="{E3A7151F-7A17-4E54-97FF-F78D191E431B}" srcOrd="1" destOrd="0" parTransId="{1276ECFC-E4DE-458B-A7DA-C47E858CF2D0}" sibTransId="{F0EC4174-0807-48F3-B03B-F662D5A9107D}"/>
    <dgm:cxn modelId="{254A9503-3E16-45A0-A128-8EA3EB936DF9}" type="presOf" srcId="{E3A7151F-7A17-4E54-97FF-F78D191E431B}" destId="{3373F54A-56A5-41C7-97A2-81456D9416E4}" srcOrd="0" destOrd="0" presId="urn:microsoft.com/office/officeart/2005/8/layout/vList2"/>
    <dgm:cxn modelId="{13AD0B61-2E46-48CA-86F6-F9CF5C4D7D95}" type="presOf" srcId="{C88A9DFF-8606-4261-8EE1-6AD614253F1C}" destId="{30C44058-915D-47A9-B590-4A27A4C2A507}" srcOrd="0" destOrd="0" presId="urn:microsoft.com/office/officeart/2005/8/layout/vList2"/>
    <dgm:cxn modelId="{2B3C7B65-5126-47A1-9763-493DD96B9F24}" type="presOf" srcId="{D408008A-5897-477E-A860-D4290671C135}" destId="{F6A664DE-4C00-4117-B3E3-6C965781161C}" srcOrd="0" destOrd="0" presId="urn:microsoft.com/office/officeart/2005/8/layout/vList2"/>
    <dgm:cxn modelId="{B7109078-3E5A-460F-87E3-2A86DC4672A8}" type="presOf" srcId="{C6117CB1-CBAE-4EC0-A58C-87A8A81AEE73}" destId="{C3928529-412B-4988-84E3-A7555732166C}" srcOrd="0" destOrd="0" presId="urn:microsoft.com/office/officeart/2005/8/layout/vList2"/>
    <dgm:cxn modelId="{D0C21685-6EF4-4683-A6E2-0E84B3608443}" srcId="{D5FB3A99-CD50-4B0D-A281-C0167D008858}" destId="{FEE27B27-D32D-4976-A3AB-55AE1D7306CC}" srcOrd="0" destOrd="0" parTransId="{A3A1DB28-F74C-4344-A582-26E9DD6D79D1}" sibTransId="{AB973B26-6306-4812-AB05-3BEEF48E0A1E}"/>
    <dgm:cxn modelId="{FE09E08F-3EE6-4585-989D-4F32BAF418A6}" type="presOf" srcId="{D5FB3A99-CD50-4B0D-A281-C0167D008858}" destId="{22A14D8F-EA3C-43C1-BC86-586F23850EFB}" srcOrd="0" destOrd="0" presId="urn:microsoft.com/office/officeart/2005/8/layout/vList2"/>
    <dgm:cxn modelId="{FE533C9E-7EF0-4784-96CE-CF219367F526}" type="presOf" srcId="{280BD0E0-975B-4ABF-9CB2-EB618D05B9A9}" destId="{C3928529-412B-4988-84E3-A7555732166C}" srcOrd="0" destOrd="1" presId="urn:microsoft.com/office/officeart/2005/8/layout/vList2"/>
    <dgm:cxn modelId="{5AC1A4C8-F3F8-41CB-852F-B308D7E4977E}" srcId="{C88A9DFF-8606-4261-8EE1-6AD614253F1C}" destId="{D408008A-5897-477E-A860-D4290671C135}" srcOrd="2" destOrd="0" parTransId="{C76FF020-DDDA-4D6A-91FF-562AFC56D285}" sibTransId="{CA54BF97-5DD7-47F0-ACBD-F9C8DF0435A8}"/>
    <dgm:cxn modelId="{750EA7DE-D4CF-4DB5-85C1-D798CE33FF20}" type="presOf" srcId="{FEE27B27-D32D-4976-A3AB-55AE1D7306CC}" destId="{B6DCBB16-4E31-48A5-8FF1-E8415D7664D8}" srcOrd="0" destOrd="0" presId="urn:microsoft.com/office/officeart/2005/8/layout/vList2"/>
    <dgm:cxn modelId="{C57210EE-71F7-4A75-99EF-B5412EC52D9E}" srcId="{C88A9DFF-8606-4261-8EE1-6AD614253F1C}" destId="{D5FB3A99-CD50-4B0D-A281-C0167D008858}" srcOrd="0" destOrd="0" parTransId="{FA23AF2A-05A3-48E3-B18F-DDAB00EB5035}" sibTransId="{F737060A-262B-411D-AC45-51468A59CA24}"/>
    <dgm:cxn modelId="{19F5AFF4-1762-4C3E-A7F2-7648022F77E7}" srcId="{D408008A-5897-477E-A860-D4290671C135}" destId="{C6117CB1-CBAE-4EC0-A58C-87A8A81AEE73}" srcOrd="0" destOrd="0" parTransId="{1CEF88E0-C652-4843-8888-C276F49E6CCC}" sibTransId="{AA4DFE80-7B4A-4796-B5FB-C731FD1C82AD}"/>
    <dgm:cxn modelId="{C9FFD7F9-FC77-4A05-B561-154201C0AAC2}" srcId="{D408008A-5897-477E-A860-D4290671C135}" destId="{280BD0E0-975B-4ABF-9CB2-EB618D05B9A9}" srcOrd="1" destOrd="0" parTransId="{E1D518DC-F980-41E0-AD8F-00EC0B98D938}" sibTransId="{F2A1052B-C7AF-4C7F-BB06-9271C41CEB26}"/>
    <dgm:cxn modelId="{91132192-93F8-4B4C-84C7-67219E381B45}" type="presParOf" srcId="{30C44058-915D-47A9-B590-4A27A4C2A507}" destId="{22A14D8F-EA3C-43C1-BC86-586F23850EFB}" srcOrd="0" destOrd="0" presId="urn:microsoft.com/office/officeart/2005/8/layout/vList2"/>
    <dgm:cxn modelId="{A6DF44AD-E898-47A6-98B8-3113B7A23DB4}" type="presParOf" srcId="{30C44058-915D-47A9-B590-4A27A4C2A507}" destId="{B6DCBB16-4E31-48A5-8FF1-E8415D7664D8}" srcOrd="1" destOrd="0" presId="urn:microsoft.com/office/officeart/2005/8/layout/vList2"/>
    <dgm:cxn modelId="{2E3DA4A3-D08C-4531-8F63-9579F812691B}" type="presParOf" srcId="{30C44058-915D-47A9-B590-4A27A4C2A507}" destId="{3373F54A-56A5-41C7-97A2-81456D9416E4}" srcOrd="2" destOrd="0" presId="urn:microsoft.com/office/officeart/2005/8/layout/vList2"/>
    <dgm:cxn modelId="{ABB9DCB6-7174-4B88-80A6-44A7EF1782DB}" type="presParOf" srcId="{30C44058-915D-47A9-B590-4A27A4C2A507}" destId="{6C4D20E4-9ADF-4D53-96F5-010C4A108F58}" srcOrd="3" destOrd="0" presId="urn:microsoft.com/office/officeart/2005/8/layout/vList2"/>
    <dgm:cxn modelId="{A771ED1F-9A4D-43FD-A5DB-243152D09FC1}" type="presParOf" srcId="{30C44058-915D-47A9-B590-4A27A4C2A507}" destId="{F6A664DE-4C00-4117-B3E3-6C965781161C}" srcOrd="4" destOrd="0" presId="urn:microsoft.com/office/officeart/2005/8/layout/vList2"/>
    <dgm:cxn modelId="{EE3F8618-48FB-4761-8CC9-69EE62DFEBE6}" type="presParOf" srcId="{30C44058-915D-47A9-B590-4A27A4C2A507}" destId="{C3928529-412B-4988-84E3-A7555732166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52B9E5-C86E-4A75-A6EF-0B3E5FFE779A}"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443F01B-8BC9-4E70-BE21-18CDC3813863}">
      <dgm:prSet custT="1"/>
      <dgm:spPr/>
      <dgm:t>
        <a:bodyPr/>
        <a:lstStyle/>
        <a:p>
          <a:r>
            <a:rPr lang="en-US" sz="2000" dirty="0"/>
            <a:t>Step 1. Define population to be studies</a:t>
          </a:r>
        </a:p>
      </dgm:t>
    </dgm:pt>
    <dgm:pt modelId="{4A3FCC1E-7762-406B-932B-6CE4063C2E19}" type="parTrans" cxnId="{BB751270-CFEA-43E7-B3D6-5C14D67B8594}">
      <dgm:prSet/>
      <dgm:spPr/>
      <dgm:t>
        <a:bodyPr/>
        <a:lstStyle/>
        <a:p>
          <a:endParaRPr lang="en-US" sz="2000"/>
        </a:p>
      </dgm:t>
    </dgm:pt>
    <dgm:pt modelId="{ADC6643A-5F85-4945-83A0-18E34A76AF8B}" type="sibTrans" cxnId="{BB751270-CFEA-43E7-B3D6-5C14D67B8594}">
      <dgm:prSet/>
      <dgm:spPr/>
      <dgm:t>
        <a:bodyPr/>
        <a:lstStyle/>
        <a:p>
          <a:endParaRPr lang="en-US" sz="2000"/>
        </a:p>
      </dgm:t>
    </dgm:pt>
    <dgm:pt modelId="{CA18C7CE-9B68-4852-873F-4E38989626F0}">
      <dgm:prSet custT="1"/>
      <dgm:spPr/>
      <dgm:t>
        <a:bodyPr/>
        <a:lstStyle/>
        <a:p>
          <a:r>
            <a:rPr lang="en-US" sz="2000" dirty="0"/>
            <a:t>Whole pop. or a specific group</a:t>
          </a:r>
        </a:p>
      </dgm:t>
    </dgm:pt>
    <dgm:pt modelId="{D893D989-DF8B-4062-9DA5-1139AF8A1241}" type="parTrans" cxnId="{555EEFDF-3D70-4A80-B6CC-B83FBCD74B83}">
      <dgm:prSet/>
      <dgm:spPr/>
      <dgm:t>
        <a:bodyPr/>
        <a:lstStyle/>
        <a:p>
          <a:endParaRPr lang="en-US" sz="2000"/>
        </a:p>
      </dgm:t>
    </dgm:pt>
    <dgm:pt modelId="{C35E93D1-0089-457E-9381-30205231B4A0}" type="sibTrans" cxnId="{555EEFDF-3D70-4A80-B6CC-B83FBCD74B83}">
      <dgm:prSet/>
      <dgm:spPr/>
      <dgm:t>
        <a:bodyPr/>
        <a:lstStyle/>
        <a:p>
          <a:endParaRPr lang="en-US" sz="2000"/>
        </a:p>
      </dgm:t>
    </dgm:pt>
    <dgm:pt modelId="{46595ACD-62D6-48C2-B3D4-019DCC7C8FCB}">
      <dgm:prSet custT="1"/>
      <dgm:spPr/>
      <dgm:t>
        <a:bodyPr/>
        <a:lstStyle/>
        <a:p>
          <a:r>
            <a:rPr lang="en-US" sz="2000" dirty="0"/>
            <a:t>Step 2. Define disease/problem under study </a:t>
          </a:r>
        </a:p>
      </dgm:t>
    </dgm:pt>
    <dgm:pt modelId="{BDE83933-7D38-40C0-9610-61254F00A494}" type="parTrans" cxnId="{916A2C52-B718-4F2C-94D3-F40BF95DC365}">
      <dgm:prSet/>
      <dgm:spPr/>
      <dgm:t>
        <a:bodyPr/>
        <a:lstStyle/>
        <a:p>
          <a:endParaRPr lang="en-US" sz="2000"/>
        </a:p>
      </dgm:t>
    </dgm:pt>
    <dgm:pt modelId="{77717E6A-7943-4770-97CB-D3AF4261A596}" type="sibTrans" cxnId="{916A2C52-B718-4F2C-94D3-F40BF95DC365}">
      <dgm:prSet/>
      <dgm:spPr/>
      <dgm:t>
        <a:bodyPr/>
        <a:lstStyle/>
        <a:p>
          <a:endParaRPr lang="en-US" sz="2000"/>
        </a:p>
      </dgm:t>
    </dgm:pt>
    <dgm:pt modelId="{36E9ED71-EED0-4AF8-827F-BFC784D975E5}">
      <dgm:prSet custT="1"/>
      <dgm:spPr/>
      <dgm:t>
        <a:bodyPr/>
        <a:lstStyle/>
        <a:p>
          <a:r>
            <a:rPr lang="en-US" sz="2000" dirty="0"/>
            <a:t>Precise, valid &amp; measurable</a:t>
          </a:r>
        </a:p>
      </dgm:t>
    </dgm:pt>
    <dgm:pt modelId="{CD4947C8-AEF7-47F2-A650-A925FD891FBB}" type="parTrans" cxnId="{079518F2-477A-424E-B83F-1699FE2250DB}">
      <dgm:prSet/>
      <dgm:spPr/>
      <dgm:t>
        <a:bodyPr/>
        <a:lstStyle/>
        <a:p>
          <a:endParaRPr lang="en-US" sz="2000"/>
        </a:p>
      </dgm:t>
    </dgm:pt>
    <dgm:pt modelId="{DB3EB621-BF89-4A9C-B5C0-80B86F9CC2A2}" type="sibTrans" cxnId="{079518F2-477A-424E-B83F-1699FE2250DB}">
      <dgm:prSet/>
      <dgm:spPr/>
      <dgm:t>
        <a:bodyPr/>
        <a:lstStyle/>
        <a:p>
          <a:endParaRPr lang="en-US" sz="2000"/>
        </a:p>
      </dgm:t>
    </dgm:pt>
    <dgm:pt modelId="{FF9FD164-23C3-4C9E-B30C-227F6CBFE6F0}">
      <dgm:prSet custT="1"/>
      <dgm:spPr/>
      <dgm:t>
        <a:bodyPr/>
        <a:lstStyle/>
        <a:p>
          <a:r>
            <a:rPr lang="en-US" sz="2000" dirty="0"/>
            <a:t>Once established, adhered throughout the study</a:t>
          </a:r>
        </a:p>
      </dgm:t>
    </dgm:pt>
    <dgm:pt modelId="{6E32F156-E52E-4A6D-9855-935644D5326B}" type="parTrans" cxnId="{B5C98A3D-94BE-4937-A58D-F47FB11BC495}">
      <dgm:prSet/>
      <dgm:spPr/>
      <dgm:t>
        <a:bodyPr/>
        <a:lstStyle/>
        <a:p>
          <a:endParaRPr lang="en-US" sz="2000"/>
        </a:p>
      </dgm:t>
    </dgm:pt>
    <dgm:pt modelId="{5DBE5B21-BFCD-4319-AEBF-D12F2F67951E}" type="sibTrans" cxnId="{B5C98A3D-94BE-4937-A58D-F47FB11BC495}">
      <dgm:prSet/>
      <dgm:spPr/>
      <dgm:t>
        <a:bodyPr/>
        <a:lstStyle/>
        <a:p>
          <a:endParaRPr lang="en-US" sz="2000"/>
        </a:p>
      </dgm:t>
    </dgm:pt>
    <dgm:pt modelId="{DBCDBA50-512E-4A40-8C12-722EEDD92A30}">
      <dgm:prSet custT="1"/>
      <dgm:spPr/>
      <dgm:t>
        <a:bodyPr/>
        <a:lstStyle/>
        <a:p>
          <a:r>
            <a:rPr lang="en-US" sz="2000" dirty="0"/>
            <a:t>OPERATIONAL DEFINITION ???????		</a:t>
          </a:r>
        </a:p>
      </dgm:t>
    </dgm:pt>
    <dgm:pt modelId="{8096E63D-0AD6-4EAA-88EA-B3B7AED922A6}" type="parTrans" cxnId="{1E26B46A-088F-40B9-83A9-F68F28F58A5B}">
      <dgm:prSet/>
      <dgm:spPr/>
      <dgm:t>
        <a:bodyPr/>
        <a:lstStyle/>
        <a:p>
          <a:endParaRPr lang="en-US" sz="2000"/>
        </a:p>
      </dgm:t>
    </dgm:pt>
    <dgm:pt modelId="{9FB51E88-A762-4CE7-AACC-A5426B4C39A2}" type="sibTrans" cxnId="{1E26B46A-088F-40B9-83A9-F68F28F58A5B}">
      <dgm:prSet/>
      <dgm:spPr/>
      <dgm:t>
        <a:bodyPr/>
        <a:lstStyle/>
        <a:p>
          <a:endParaRPr lang="en-US" sz="2000"/>
        </a:p>
      </dgm:t>
    </dgm:pt>
    <dgm:pt modelId="{FE91FA5A-AC7C-4886-BF85-EECF9D33F4A6}">
      <dgm:prSet custT="1"/>
      <dgm:spPr/>
      <dgm:t>
        <a:bodyPr/>
        <a:lstStyle/>
        <a:p>
          <a:r>
            <a:rPr lang="en-US" sz="2000" dirty="0"/>
            <a:t>Step 3. Describe Distribution of Disease under study</a:t>
          </a:r>
        </a:p>
      </dgm:t>
    </dgm:pt>
    <dgm:pt modelId="{C3A42E6F-01D8-4298-BC2A-15D309A65F67}" type="parTrans" cxnId="{2FDE0DDC-8B0F-40FE-A69D-FEBBF5603F2F}">
      <dgm:prSet/>
      <dgm:spPr/>
      <dgm:t>
        <a:bodyPr/>
        <a:lstStyle/>
        <a:p>
          <a:endParaRPr lang="en-US" sz="2000"/>
        </a:p>
      </dgm:t>
    </dgm:pt>
    <dgm:pt modelId="{20FCF2BD-EAB0-4ED1-97A6-3BD84247BD6E}" type="sibTrans" cxnId="{2FDE0DDC-8B0F-40FE-A69D-FEBBF5603F2F}">
      <dgm:prSet/>
      <dgm:spPr/>
      <dgm:t>
        <a:bodyPr/>
        <a:lstStyle/>
        <a:p>
          <a:endParaRPr lang="en-US" sz="2000"/>
        </a:p>
      </dgm:t>
    </dgm:pt>
    <dgm:pt modelId="{59F44C0C-F82D-428B-BA02-35D7AC4CF8B2}">
      <dgm:prSet custT="1"/>
      <dgm:spPr/>
      <dgm:t>
        <a:bodyPr/>
        <a:lstStyle/>
        <a:p>
          <a:endParaRPr lang="en-US" sz="2000" dirty="0"/>
        </a:p>
      </dgm:t>
    </dgm:pt>
    <dgm:pt modelId="{90D4322C-1436-4FB2-9033-F4D6DFF3CD5B}" type="parTrans" cxnId="{03744C47-EA0C-40D0-B73E-0ED6C43A56D0}">
      <dgm:prSet/>
      <dgm:spPr/>
      <dgm:t>
        <a:bodyPr/>
        <a:lstStyle/>
        <a:p>
          <a:endParaRPr lang="en-US" sz="2000"/>
        </a:p>
      </dgm:t>
    </dgm:pt>
    <dgm:pt modelId="{7A67CFDC-65DC-4C54-9572-E47C52C37668}" type="sibTrans" cxnId="{03744C47-EA0C-40D0-B73E-0ED6C43A56D0}">
      <dgm:prSet/>
      <dgm:spPr/>
      <dgm:t>
        <a:bodyPr/>
        <a:lstStyle/>
        <a:p>
          <a:endParaRPr lang="en-US" sz="2000"/>
        </a:p>
      </dgm:t>
    </dgm:pt>
    <dgm:pt modelId="{25895E4F-A08D-49D9-A8CE-8B7B2FAFC2B6}">
      <dgm:prSet custT="1"/>
      <dgm:spPr/>
      <dgm:t>
        <a:bodyPr/>
        <a:lstStyle/>
        <a:p>
          <a:r>
            <a:rPr lang="en-US" sz="2000" dirty="0"/>
            <a:t>Time-Place-Person</a:t>
          </a:r>
        </a:p>
      </dgm:t>
    </dgm:pt>
    <dgm:pt modelId="{CD99D99B-097D-404B-88CA-649271B15A05}" type="parTrans" cxnId="{C503E329-AFF1-4368-B6AA-862E2374E3B7}">
      <dgm:prSet/>
      <dgm:spPr/>
      <dgm:t>
        <a:bodyPr/>
        <a:lstStyle/>
        <a:p>
          <a:endParaRPr lang="en-US" sz="2000"/>
        </a:p>
      </dgm:t>
    </dgm:pt>
    <dgm:pt modelId="{1AA16FA0-E09F-469B-BF3A-A9EC76DB1F77}" type="sibTrans" cxnId="{C503E329-AFF1-4368-B6AA-862E2374E3B7}">
      <dgm:prSet/>
      <dgm:spPr/>
      <dgm:t>
        <a:bodyPr/>
        <a:lstStyle/>
        <a:p>
          <a:endParaRPr lang="en-US" sz="2000"/>
        </a:p>
      </dgm:t>
    </dgm:pt>
    <dgm:pt modelId="{42DAF1CF-7A0C-4F5A-BC4C-D67E6AA338CC}">
      <dgm:prSet custT="1"/>
      <dgm:spPr/>
      <dgm:t>
        <a:bodyPr/>
        <a:lstStyle/>
        <a:p>
          <a:r>
            <a:rPr lang="en-US" sz="2000" dirty="0"/>
            <a:t>Purpose: contextual description &amp; identification of Risk factors, mode of transmission</a:t>
          </a:r>
        </a:p>
      </dgm:t>
    </dgm:pt>
    <dgm:pt modelId="{386FE9BF-6D63-4122-B7D4-417D36998D57}" type="parTrans" cxnId="{77C6066E-88DA-4858-A97F-8DB1A7BB2934}">
      <dgm:prSet/>
      <dgm:spPr/>
      <dgm:t>
        <a:bodyPr/>
        <a:lstStyle/>
        <a:p>
          <a:endParaRPr lang="en-US" sz="2000"/>
        </a:p>
      </dgm:t>
    </dgm:pt>
    <dgm:pt modelId="{31F1A21F-F05F-40BD-B43D-3E3655A8E845}" type="sibTrans" cxnId="{77C6066E-88DA-4858-A97F-8DB1A7BB2934}">
      <dgm:prSet/>
      <dgm:spPr/>
      <dgm:t>
        <a:bodyPr/>
        <a:lstStyle/>
        <a:p>
          <a:endParaRPr lang="en-US" sz="2000"/>
        </a:p>
      </dgm:t>
    </dgm:pt>
    <dgm:pt modelId="{F19A167F-B9A7-48AC-AA93-9927DC653DBA}">
      <dgm:prSet custT="1"/>
      <dgm:spPr/>
      <dgm:t>
        <a:bodyPr/>
        <a:lstStyle/>
        <a:p>
          <a:r>
            <a:rPr lang="en-US" sz="2000" dirty="0"/>
            <a:t>Number &amp; Composition, location</a:t>
          </a:r>
        </a:p>
      </dgm:t>
    </dgm:pt>
    <dgm:pt modelId="{EBC79185-767B-4DFA-B1C4-6DA4A301FAEA}" type="parTrans" cxnId="{5032EB29-48A8-465A-9F24-9C5925BAAFF2}">
      <dgm:prSet/>
      <dgm:spPr/>
      <dgm:t>
        <a:bodyPr/>
        <a:lstStyle/>
        <a:p>
          <a:endParaRPr lang="en-US"/>
        </a:p>
      </dgm:t>
    </dgm:pt>
    <dgm:pt modelId="{1083C4CE-098D-4984-9D47-4FEB16B3F751}" type="sibTrans" cxnId="{5032EB29-48A8-465A-9F24-9C5925BAAFF2}">
      <dgm:prSet/>
      <dgm:spPr/>
      <dgm:t>
        <a:bodyPr/>
        <a:lstStyle/>
        <a:p>
          <a:endParaRPr lang="en-US"/>
        </a:p>
      </dgm:t>
    </dgm:pt>
    <dgm:pt modelId="{BC0FD685-ACEF-4B29-8960-4C86E6CB3535}">
      <dgm:prSet custT="1"/>
      <dgm:spPr/>
      <dgm:t>
        <a:bodyPr/>
        <a:lstStyle/>
        <a:p>
          <a:r>
            <a:rPr lang="en-US" sz="2000" dirty="0"/>
            <a:t>Representative </a:t>
          </a:r>
        </a:p>
      </dgm:t>
    </dgm:pt>
    <dgm:pt modelId="{5C282282-2919-4C14-8457-D89B3864E882}" type="parTrans" cxnId="{4A0518AF-4B88-49D4-AAF4-9CB0B86D7F81}">
      <dgm:prSet/>
      <dgm:spPr/>
      <dgm:t>
        <a:bodyPr/>
        <a:lstStyle/>
        <a:p>
          <a:endParaRPr lang="en-US"/>
        </a:p>
      </dgm:t>
    </dgm:pt>
    <dgm:pt modelId="{A3ACA24F-56DB-4308-B367-932F7E1FA052}" type="sibTrans" cxnId="{4A0518AF-4B88-49D4-AAF4-9CB0B86D7F81}">
      <dgm:prSet/>
      <dgm:spPr/>
      <dgm:t>
        <a:bodyPr/>
        <a:lstStyle/>
        <a:p>
          <a:endParaRPr lang="en-US"/>
        </a:p>
      </dgm:t>
    </dgm:pt>
    <dgm:pt modelId="{07D1D1FD-8213-4E96-8965-B541B8E41668}">
      <dgm:prSet custT="1"/>
      <dgm:spPr/>
      <dgm:t>
        <a:bodyPr/>
        <a:lstStyle/>
        <a:p>
          <a:r>
            <a:rPr lang="en-US" sz="2000" dirty="0"/>
            <a:t>Applicable &amp; acceptable</a:t>
          </a:r>
        </a:p>
      </dgm:t>
    </dgm:pt>
    <dgm:pt modelId="{2FA55AED-7F00-4D2A-91B9-4DBE0EB99623}" type="parTrans" cxnId="{0A9EE826-54DA-4984-A3CF-B70AA88D8C08}">
      <dgm:prSet/>
      <dgm:spPr/>
      <dgm:t>
        <a:bodyPr/>
        <a:lstStyle/>
        <a:p>
          <a:endParaRPr lang="en-US"/>
        </a:p>
      </dgm:t>
    </dgm:pt>
    <dgm:pt modelId="{8100AEC6-E747-4CB3-98E2-412681F924DD}" type="sibTrans" cxnId="{0A9EE826-54DA-4984-A3CF-B70AA88D8C08}">
      <dgm:prSet/>
      <dgm:spPr/>
      <dgm:t>
        <a:bodyPr/>
        <a:lstStyle/>
        <a:p>
          <a:endParaRPr lang="en-US"/>
        </a:p>
      </dgm:t>
    </dgm:pt>
    <dgm:pt modelId="{54097465-7AD5-43AD-ACA4-039477650EDD}" type="pres">
      <dgm:prSet presAssocID="{8452B9E5-C86E-4A75-A6EF-0B3E5FFE779A}" presName="linear" presStyleCnt="0">
        <dgm:presLayoutVars>
          <dgm:animLvl val="lvl"/>
          <dgm:resizeHandles val="exact"/>
        </dgm:presLayoutVars>
      </dgm:prSet>
      <dgm:spPr/>
    </dgm:pt>
    <dgm:pt modelId="{4D1F1846-EEB9-4740-907B-25EDC4D440CB}" type="pres">
      <dgm:prSet presAssocID="{2443F01B-8BC9-4E70-BE21-18CDC3813863}" presName="parentText" presStyleLbl="node1" presStyleIdx="0" presStyleCnt="3">
        <dgm:presLayoutVars>
          <dgm:chMax val="0"/>
          <dgm:bulletEnabled val="1"/>
        </dgm:presLayoutVars>
      </dgm:prSet>
      <dgm:spPr/>
    </dgm:pt>
    <dgm:pt modelId="{B26A7763-048E-4E42-84B0-199C51842EAF}" type="pres">
      <dgm:prSet presAssocID="{2443F01B-8BC9-4E70-BE21-18CDC3813863}" presName="childText" presStyleLbl="revTx" presStyleIdx="0" presStyleCnt="3">
        <dgm:presLayoutVars>
          <dgm:bulletEnabled val="1"/>
        </dgm:presLayoutVars>
      </dgm:prSet>
      <dgm:spPr/>
    </dgm:pt>
    <dgm:pt modelId="{E5D037C8-2539-488A-908A-812FB39A950E}" type="pres">
      <dgm:prSet presAssocID="{46595ACD-62D6-48C2-B3D4-019DCC7C8FCB}" presName="parentText" presStyleLbl="node1" presStyleIdx="1" presStyleCnt="3">
        <dgm:presLayoutVars>
          <dgm:chMax val="0"/>
          <dgm:bulletEnabled val="1"/>
        </dgm:presLayoutVars>
      </dgm:prSet>
      <dgm:spPr/>
    </dgm:pt>
    <dgm:pt modelId="{310FEFC4-EBEA-4492-B583-BAC0070EB02E}" type="pres">
      <dgm:prSet presAssocID="{46595ACD-62D6-48C2-B3D4-019DCC7C8FCB}" presName="childText" presStyleLbl="revTx" presStyleIdx="1" presStyleCnt="3">
        <dgm:presLayoutVars>
          <dgm:bulletEnabled val="1"/>
        </dgm:presLayoutVars>
      </dgm:prSet>
      <dgm:spPr/>
    </dgm:pt>
    <dgm:pt modelId="{AAC69E5C-9F42-4C44-9DC7-24A4805C0636}" type="pres">
      <dgm:prSet presAssocID="{FE91FA5A-AC7C-4886-BF85-EECF9D33F4A6}" presName="parentText" presStyleLbl="node1" presStyleIdx="2" presStyleCnt="3">
        <dgm:presLayoutVars>
          <dgm:chMax val="0"/>
          <dgm:bulletEnabled val="1"/>
        </dgm:presLayoutVars>
      </dgm:prSet>
      <dgm:spPr/>
    </dgm:pt>
    <dgm:pt modelId="{DFC63184-2754-4495-9E11-9BDEF9C11E8D}" type="pres">
      <dgm:prSet presAssocID="{FE91FA5A-AC7C-4886-BF85-EECF9D33F4A6}" presName="childText" presStyleLbl="revTx" presStyleIdx="2" presStyleCnt="3">
        <dgm:presLayoutVars>
          <dgm:bulletEnabled val="1"/>
        </dgm:presLayoutVars>
      </dgm:prSet>
      <dgm:spPr/>
    </dgm:pt>
  </dgm:ptLst>
  <dgm:cxnLst>
    <dgm:cxn modelId="{F94C6C16-A1B6-4E95-85AA-F3E176D83362}" type="presOf" srcId="{25895E4F-A08D-49D9-A8CE-8B7B2FAFC2B6}" destId="{DFC63184-2754-4495-9E11-9BDEF9C11E8D}" srcOrd="0" destOrd="1" presId="urn:microsoft.com/office/officeart/2005/8/layout/vList2"/>
    <dgm:cxn modelId="{42CEC01C-FE5D-4792-98E3-7D8FE9759598}" type="presOf" srcId="{2443F01B-8BC9-4E70-BE21-18CDC3813863}" destId="{4D1F1846-EEB9-4740-907B-25EDC4D440CB}" srcOrd="0" destOrd="0" presId="urn:microsoft.com/office/officeart/2005/8/layout/vList2"/>
    <dgm:cxn modelId="{D8056C1E-07F8-4841-BB9E-3CA543DA016B}" type="presOf" srcId="{42DAF1CF-7A0C-4F5A-BC4C-D67E6AA338CC}" destId="{DFC63184-2754-4495-9E11-9BDEF9C11E8D}" srcOrd="0" destOrd="2" presId="urn:microsoft.com/office/officeart/2005/8/layout/vList2"/>
    <dgm:cxn modelId="{0A9EE826-54DA-4984-A3CF-B70AA88D8C08}" srcId="{46595ACD-62D6-48C2-B3D4-019DCC7C8FCB}" destId="{07D1D1FD-8213-4E96-8965-B541B8E41668}" srcOrd="1" destOrd="0" parTransId="{2FA55AED-7F00-4D2A-91B9-4DBE0EB99623}" sibTransId="{8100AEC6-E747-4CB3-98E2-412681F924DD}"/>
    <dgm:cxn modelId="{C503E329-AFF1-4368-B6AA-862E2374E3B7}" srcId="{FE91FA5A-AC7C-4886-BF85-EECF9D33F4A6}" destId="{25895E4F-A08D-49D9-A8CE-8B7B2FAFC2B6}" srcOrd="1" destOrd="0" parTransId="{CD99D99B-097D-404B-88CA-649271B15A05}" sibTransId="{1AA16FA0-E09F-469B-BF3A-A9EC76DB1F77}"/>
    <dgm:cxn modelId="{5032EB29-48A8-465A-9F24-9C5925BAAFF2}" srcId="{2443F01B-8BC9-4E70-BE21-18CDC3813863}" destId="{F19A167F-B9A7-48AC-AA93-9927DC653DBA}" srcOrd="1" destOrd="0" parTransId="{EBC79185-767B-4DFA-B1C4-6DA4A301FAEA}" sibTransId="{1083C4CE-098D-4984-9D47-4FEB16B3F751}"/>
    <dgm:cxn modelId="{BEF89F2A-BEC0-45F8-B48B-47DE88DF2264}" type="presOf" srcId="{46595ACD-62D6-48C2-B3D4-019DCC7C8FCB}" destId="{E5D037C8-2539-488A-908A-812FB39A950E}" srcOrd="0" destOrd="0" presId="urn:microsoft.com/office/officeart/2005/8/layout/vList2"/>
    <dgm:cxn modelId="{3FD6112B-B97C-4611-8BD5-29902DF9AF79}" type="presOf" srcId="{DBCDBA50-512E-4A40-8C12-722EEDD92A30}" destId="{310FEFC4-EBEA-4492-B583-BAC0070EB02E}" srcOrd="0" destOrd="3" presId="urn:microsoft.com/office/officeart/2005/8/layout/vList2"/>
    <dgm:cxn modelId="{B5C98A3D-94BE-4937-A58D-F47FB11BC495}" srcId="{46595ACD-62D6-48C2-B3D4-019DCC7C8FCB}" destId="{FF9FD164-23C3-4C9E-B30C-227F6CBFE6F0}" srcOrd="2" destOrd="0" parTransId="{6E32F156-E52E-4A6D-9855-935644D5326B}" sibTransId="{5DBE5B21-BFCD-4319-AEBF-D12F2F67951E}"/>
    <dgm:cxn modelId="{D107565C-E0CC-412C-BB4B-A31F20477660}" type="presOf" srcId="{BC0FD685-ACEF-4B29-8960-4C86E6CB3535}" destId="{B26A7763-048E-4E42-84B0-199C51842EAF}" srcOrd="0" destOrd="2" presId="urn:microsoft.com/office/officeart/2005/8/layout/vList2"/>
    <dgm:cxn modelId="{03744C47-EA0C-40D0-B73E-0ED6C43A56D0}" srcId="{FE91FA5A-AC7C-4886-BF85-EECF9D33F4A6}" destId="{59F44C0C-F82D-428B-BA02-35D7AC4CF8B2}" srcOrd="0" destOrd="0" parTransId="{90D4322C-1436-4FB2-9033-F4D6DFF3CD5B}" sibTransId="{7A67CFDC-65DC-4C54-9572-E47C52C37668}"/>
    <dgm:cxn modelId="{1E26B46A-088F-40B9-83A9-F68F28F58A5B}" srcId="{46595ACD-62D6-48C2-B3D4-019DCC7C8FCB}" destId="{DBCDBA50-512E-4A40-8C12-722EEDD92A30}" srcOrd="3" destOrd="0" parTransId="{8096E63D-0AD6-4EAA-88EA-B3B7AED922A6}" sibTransId="{9FB51E88-A762-4CE7-AACC-A5426B4C39A2}"/>
    <dgm:cxn modelId="{77C6066E-88DA-4858-A97F-8DB1A7BB2934}" srcId="{FE91FA5A-AC7C-4886-BF85-EECF9D33F4A6}" destId="{42DAF1CF-7A0C-4F5A-BC4C-D67E6AA338CC}" srcOrd="2" destOrd="0" parTransId="{386FE9BF-6D63-4122-B7D4-417D36998D57}" sibTransId="{31F1A21F-F05F-40BD-B43D-3E3655A8E845}"/>
    <dgm:cxn modelId="{BB751270-CFEA-43E7-B3D6-5C14D67B8594}" srcId="{8452B9E5-C86E-4A75-A6EF-0B3E5FFE779A}" destId="{2443F01B-8BC9-4E70-BE21-18CDC3813863}" srcOrd="0" destOrd="0" parTransId="{4A3FCC1E-7762-406B-932B-6CE4063C2E19}" sibTransId="{ADC6643A-5F85-4945-83A0-18E34A76AF8B}"/>
    <dgm:cxn modelId="{916A2C52-B718-4F2C-94D3-F40BF95DC365}" srcId="{8452B9E5-C86E-4A75-A6EF-0B3E5FFE779A}" destId="{46595ACD-62D6-48C2-B3D4-019DCC7C8FCB}" srcOrd="1" destOrd="0" parTransId="{BDE83933-7D38-40C0-9610-61254F00A494}" sibTransId="{77717E6A-7943-4770-97CB-D3AF4261A596}"/>
    <dgm:cxn modelId="{09416A56-1766-4887-AFB9-B32A4AB6BF4C}" type="presOf" srcId="{07D1D1FD-8213-4E96-8965-B541B8E41668}" destId="{310FEFC4-EBEA-4492-B583-BAC0070EB02E}" srcOrd="0" destOrd="1" presId="urn:microsoft.com/office/officeart/2005/8/layout/vList2"/>
    <dgm:cxn modelId="{5432DF91-8113-48A3-BA39-520BD7524F37}" type="presOf" srcId="{59F44C0C-F82D-428B-BA02-35D7AC4CF8B2}" destId="{DFC63184-2754-4495-9E11-9BDEF9C11E8D}" srcOrd="0" destOrd="0" presId="urn:microsoft.com/office/officeart/2005/8/layout/vList2"/>
    <dgm:cxn modelId="{4A0518AF-4B88-49D4-AAF4-9CB0B86D7F81}" srcId="{2443F01B-8BC9-4E70-BE21-18CDC3813863}" destId="{BC0FD685-ACEF-4B29-8960-4C86E6CB3535}" srcOrd="2" destOrd="0" parTransId="{5C282282-2919-4C14-8457-D89B3864E882}" sibTransId="{A3ACA24F-56DB-4308-B367-932F7E1FA052}"/>
    <dgm:cxn modelId="{34F7DDBE-060C-45E3-B4F1-E8844651E6E5}" type="presOf" srcId="{F19A167F-B9A7-48AC-AA93-9927DC653DBA}" destId="{B26A7763-048E-4E42-84B0-199C51842EAF}" srcOrd="0" destOrd="1" presId="urn:microsoft.com/office/officeart/2005/8/layout/vList2"/>
    <dgm:cxn modelId="{2FDE0DDC-8B0F-40FE-A69D-FEBBF5603F2F}" srcId="{8452B9E5-C86E-4A75-A6EF-0B3E5FFE779A}" destId="{FE91FA5A-AC7C-4886-BF85-EECF9D33F4A6}" srcOrd="2" destOrd="0" parTransId="{C3A42E6F-01D8-4298-BC2A-15D309A65F67}" sibTransId="{20FCF2BD-EAB0-4ED1-97A6-3BD84247BD6E}"/>
    <dgm:cxn modelId="{3AB282DD-9408-45B6-98C2-8755600FA9C5}" type="presOf" srcId="{CA18C7CE-9B68-4852-873F-4E38989626F0}" destId="{B26A7763-048E-4E42-84B0-199C51842EAF}" srcOrd="0" destOrd="0" presId="urn:microsoft.com/office/officeart/2005/8/layout/vList2"/>
    <dgm:cxn modelId="{555EEFDF-3D70-4A80-B6CC-B83FBCD74B83}" srcId="{2443F01B-8BC9-4E70-BE21-18CDC3813863}" destId="{CA18C7CE-9B68-4852-873F-4E38989626F0}" srcOrd="0" destOrd="0" parTransId="{D893D989-DF8B-4062-9DA5-1139AF8A1241}" sibTransId="{C35E93D1-0089-457E-9381-30205231B4A0}"/>
    <dgm:cxn modelId="{2A44E0EA-E986-4E22-AD55-5F491140AB04}" type="presOf" srcId="{8452B9E5-C86E-4A75-A6EF-0B3E5FFE779A}" destId="{54097465-7AD5-43AD-ACA4-039477650EDD}" srcOrd="0" destOrd="0" presId="urn:microsoft.com/office/officeart/2005/8/layout/vList2"/>
    <dgm:cxn modelId="{EFC184F1-8D46-4D4F-83B2-9935B9D34418}" type="presOf" srcId="{FF9FD164-23C3-4C9E-B30C-227F6CBFE6F0}" destId="{310FEFC4-EBEA-4492-B583-BAC0070EB02E}" srcOrd="0" destOrd="2" presId="urn:microsoft.com/office/officeart/2005/8/layout/vList2"/>
    <dgm:cxn modelId="{079518F2-477A-424E-B83F-1699FE2250DB}" srcId="{46595ACD-62D6-48C2-B3D4-019DCC7C8FCB}" destId="{36E9ED71-EED0-4AF8-827F-BFC784D975E5}" srcOrd="0" destOrd="0" parTransId="{CD4947C8-AEF7-47F2-A650-A925FD891FBB}" sibTransId="{DB3EB621-BF89-4A9C-B5C0-80B86F9CC2A2}"/>
    <dgm:cxn modelId="{618584F3-4F1B-4850-A922-3B80DA9FF360}" type="presOf" srcId="{36E9ED71-EED0-4AF8-827F-BFC784D975E5}" destId="{310FEFC4-EBEA-4492-B583-BAC0070EB02E}" srcOrd="0" destOrd="0" presId="urn:microsoft.com/office/officeart/2005/8/layout/vList2"/>
    <dgm:cxn modelId="{EDC3D7FE-C6A2-44B3-99E1-1EB1A6963570}" type="presOf" srcId="{FE91FA5A-AC7C-4886-BF85-EECF9D33F4A6}" destId="{AAC69E5C-9F42-4C44-9DC7-24A4805C0636}" srcOrd="0" destOrd="0" presId="urn:microsoft.com/office/officeart/2005/8/layout/vList2"/>
    <dgm:cxn modelId="{45B372C9-B414-4FC1-97D4-CE02011B946E}" type="presParOf" srcId="{54097465-7AD5-43AD-ACA4-039477650EDD}" destId="{4D1F1846-EEB9-4740-907B-25EDC4D440CB}" srcOrd="0" destOrd="0" presId="urn:microsoft.com/office/officeart/2005/8/layout/vList2"/>
    <dgm:cxn modelId="{715A28CE-581D-4D25-8946-84623CA2E7CE}" type="presParOf" srcId="{54097465-7AD5-43AD-ACA4-039477650EDD}" destId="{B26A7763-048E-4E42-84B0-199C51842EAF}" srcOrd="1" destOrd="0" presId="urn:microsoft.com/office/officeart/2005/8/layout/vList2"/>
    <dgm:cxn modelId="{7064D54F-4145-4354-B164-31EAA64A0166}" type="presParOf" srcId="{54097465-7AD5-43AD-ACA4-039477650EDD}" destId="{E5D037C8-2539-488A-908A-812FB39A950E}" srcOrd="2" destOrd="0" presId="urn:microsoft.com/office/officeart/2005/8/layout/vList2"/>
    <dgm:cxn modelId="{21E90845-D324-411A-9874-4B9B97F638C6}" type="presParOf" srcId="{54097465-7AD5-43AD-ACA4-039477650EDD}" destId="{310FEFC4-EBEA-4492-B583-BAC0070EB02E}" srcOrd="3" destOrd="0" presId="urn:microsoft.com/office/officeart/2005/8/layout/vList2"/>
    <dgm:cxn modelId="{35A659FF-A769-416F-8DAF-0A91F4E0AB0D}" type="presParOf" srcId="{54097465-7AD5-43AD-ACA4-039477650EDD}" destId="{AAC69E5C-9F42-4C44-9DC7-24A4805C0636}" srcOrd="4" destOrd="0" presId="urn:microsoft.com/office/officeart/2005/8/layout/vList2"/>
    <dgm:cxn modelId="{D78D15E4-B728-48BE-A73B-0E1538C47FA1}" type="presParOf" srcId="{54097465-7AD5-43AD-ACA4-039477650EDD}" destId="{DFC63184-2754-4495-9E11-9BDEF9C11E8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551B00-A29B-477F-868C-482E047A09D0}" type="doc">
      <dgm:prSet loTypeId="urn:microsoft.com/office/officeart/2005/8/layout/vList2" loCatId="list" qsTypeId="urn:microsoft.com/office/officeart/2005/8/quickstyle/simple4" qsCatId="simple" csTypeId="urn:microsoft.com/office/officeart/2005/8/colors/accent4_2" csCatId="accent4"/>
      <dgm:spPr/>
      <dgm:t>
        <a:bodyPr/>
        <a:lstStyle/>
        <a:p>
          <a:endParaRPr lang="en-US"/>
        </a:p>
      </dgm:t>
    </dgm:pt>
    <dgm:pt modelId="{BA611B09-B9BD-4EF6-BE6E-7A9E3D727519}">
      <dgm:prSet custT="1"/>
      <dgm:spPr/>
      <dgm:t>
        <a:bodyPr/>
        <a:lstStyle/>
        <a:p>
          <a:r>
            <a:rPr lang="en-US" sz="2400" dirty="0"/>
            <a:t>Place attributes of the diseased and non-diseased population are identified and considered for possible role in disease occurrence. </a:t>
          </a:r>
        </a:p>
      </dgm:t>
    </dgm:pt>
    <dgm:pt modelId="{E444D5FF-F07C-46AC-94E4-13ECF0FFEEF2}" type="parTrans" cxnId="{F2D20F2E-99B1-4D14-BC29-E85EDF669FE4}">
      <dgm:prSet/>
      <dgm:spPr/>
      <dgm:t>
        <a:bodyPr/>
        <a:lstStyle/>
        <a:p>
          <a:endParaRPr lang="en-US" sz="2400"/>
        </a:p>
      </dgm:t>
    </dgm:pt>
    <dgm:pt modelId="{9F58CBC4-A813-4AE4-9A59-8A9DC940C462}" type="sibTrans" cxnId="{F2D20F2E-99B1-4D14-BC29-E85EDF669FE4}">
      <dgm:prSet/>
      <dgm:spPr/>
      <dgm:t>
        <a:bodyPr/>
        <a:lstStyle/>
        <a:p>
          <a:endParaRPr lang="en-US" sz="2400"/>
        </a:p>
      </dgm:t>
    </dgm:pt>
    <dgm:pt modelId="{A7A20AC6-C737-4434-8378-2E1A59A25F00}">
      <dgm:prSet custT="1"/>
      <dgm:spPr/>
      <dgm:t>
        <a:bodyPr/>
        <a:lstStyle/>
        <a:p>
          <a:r>
            <a:rPr lang="en-US" sz="2400" u="sng" dirty="0"/>
            <a:t>Seasons</a:t>
          </a:r>
          <a:r>
            <a:rPr lang="en-US" sz="2400" dirty="0"/>
            <a:t>, </a:t>
          </a:r>
          <a:r>
            <a:rPr lang="en-US" sz="2400" u="sng" dirty="0"/>
            <a:t>Sanitations,</a:t>
          </a:r>
          <a:r>
            <a:rPr lang="en-US" sz="2400" dirty="0"/>
            <a:t> </a:t>
          </a:r>
          <a:r>
            <a:rPr lang="en-US" sz="2400" u="sng" dirty="0"/>
            <a:t>Living conditions</a:t>
          </a:r>
          <a:r>
            <a:rPr lang="en-US" sz="2400" dirty="0"/>
            <a:t>, </a:t>
          </a:r>
          <a:r>
            <a:rPr lang="en-US" sz="2400" u="sng" dirty="0"/>
            <a:t>Working conditions</a:t>
          </a:r>
          <a:r>
            <a:rPr lang="en-US" sz="2400" dirty="0"/>
            <a:t>, </a:t>
          </a:r>
          <a:r>
            <a:rPr lang="en-US" sz="2400" u="sng" dirty="0"/>
            <a:t>Soil</a:t>
          </a:r>
          <a:r>
            <a:rPr lang="en-US" sz="2400" dirty="0"/>
            <a:t>, </a:t>
          </a:r>
          <a:r>
            <a:rPr lang="en-US" sz="2400" u="sng" dirty="0"/>
            <a:t>Water</a:t>
          </a:r>
          <a:r>
            <a:rPr lang="en-US" sz="2400" dirty="0"/>
            <a:t> </a:t>
          </a:r>
        </a:p>
      </dgm:t>
    </dgm:pt>
    <dgm:pt modelId="{5D452617-2F32-424F-818A-1B45CE59B09C}" type="parTrans" cxnId="{BDA9BA60-87F7-45DA-973F-0638ADFE7F68}">
      <dgm:prSet/>
      <dgm:spPr/>
      <dgm:t>
        <a:bodyPr/>
        <a:lstStyle/>
        <a:p>
          <a:endParaRPr lang="en-US" sz="2400"/>
        </a:p>
      </dgm:t>
    </dgm:pt>
    <dgm:pt modelId="{CB707D7E-9D11-4012-BC30-8A25E735D09E}" type="sibTrans" cxnId="{BDA9BA60-87F7-45DA-973F-0638ADFE7F68}">
      <dgm:prSet/>
      <dgm:spPr/>
      <dgm:t>
        <a:bodyPr/>
        <a:lstStyle/>
        <a:p>
          <a:endParaRPr lang="en-US" sz="2400"/>
        </a:p>
      </dgm:t>
    </dgm:pt>
    <dgm:pt modelId="{DE8E6579-CDA6-4859-80DE-B5FF9D0B238F}">
      <dgm:prSet custT="1"/>
      <dgm:spPr/>
      <dgm:t>
        <a:bodyPr/>
        <a:lstStyle/>
        <a:p>
          <a:r>
            <a:rPr lang="en-US" sz="2400" dirty="0"/>
            <a:t>Type and magnitude of health problems of the place are identified</a:t>
          </a:r>
        </a:p>
      </dgm:t>
    </dgm:pt>
    <dgm:pt modelId="{283B4D04-00D5-4B2B-84F6-BE759CCD086D}" type="parTrans" cxnId="{53522317-1251-4DB3-B555-6E7650438255}">
      <dgm:prSet/>
      <dgm:spPr/>
      <dgm:t>
        <a:bodyPr/>
        <a:lstStyle/>
        <a:p>
          <a:endParaRPr lang="en-US" sz="2400"/>
        </a:p>
      </dgm:t>
    </dgm:pt>
    <dgm:pt modelId="{30665360-ECA1-4A72-A65D-F49B236FCFE5}" type="sibTrans" cxnId="{53522317-1251-4DB3-B555-6E7650438255}">
      <dgm:prSet/>
      <dgm:spPr/>
      <dgm:t>
        <a:bodyPr/>
        <a:lstStyle/>
        <a:p>
          <a:endParaRPr lang="en-US" sz="2400"/>
        </a:p>
      </dgm:t>
    </dgm:pt>
    <dgm:pt modelId="{D7D6B050-FE20-4244-AD00-964503B14C82}">
      <dgm:prSet custT="1"/>
      <dgm:spPr/>
      <dgm:t>
        <a:bodyPr/>
        <a:lstStyle/>
        <a:p>
          <a:r>
            <a:rPr lang="en-US" sz="2400"/>
            <a:t>High risk places are known</a:t>
          </a:r>
        </a:p>
      </dgm:t>
    </dgm:pt>
    <dgm:pt modelId="{9952993F-ADF3-4A2C-A7B8-83F79D76BD45}" type="parTrans" cxnId="{040693B2-6E9B-4C0E-8F0E-588EF312DD06}">
      <dgm:prSet/>
      <dgm:spPr/>
      <dgm:t>
        <a:bodyPr/>
        <a:lstStyle/>
        <a:p>
          <a:endParaRPr lang="en-US" sz="2400"/>
        </a:p>
      </dgm:t>
    </dgm:pt>
    <dgm:pt modelId="{381445F4-6E07-464B-8CA2-081782311A32}" type="sibTrans" cxnId="{040693B2-6E9B-4C0E-8F0E-588EF312DD06}">
      <dgm:prSet/>
      <dgm:spPr/>
      <dgm:t>
        <a:bodyPr/>
        <a:lstStyle/>
        <a:p>
          <a:endParaRPr lang="en-US" sz="2400"/>
        </a:p>
      </dgm:t>
    </dgm:pt>
    <dgm:pt modelId="{04C78F54-47BB-4205-84CF-D1DCA2820ABA}">
      <dgm:prSet custT="1"/>
      <dgm:spPr/>
      <dgm:t>
        <a:bodyPr/>
        <a:lstStyle/>
        <a:p>
          <a:r>
            <a:rPr lang="en-US" sz="2400" b="1"/>
            <a:t>Role of Migration studies??????</a:t>
          </a:r>
          <a:endParaRPr lang="en-US" sz="2400"/>
        </a:p>
      </dgm:t>
    </dgm:pt>
    <dgm:pt modelId="{43D8ADFF-C72A-48D9-9A78-1B78F6A9FB0A}" type="parTrans" cxnId="{185C5238-ACE8-4C9D-B238-41B93D98D175}">
      <dgm:prSet/>
      <dgm:spPr/>
      <dgm:t>
        <a:bodyPr/>
        <a:lstStyle/>
        <a:p>
          <a:endParaRPr lang="en-US" sz="2400"/>
        </a:p>
      </dgm:t>
    </dgm:pt>
    <dgm:pt modelId="{C2DD6626-0136-457C-80A2-091E2D0E6820}" type="sibTrans" cxnId="{185C5238-ACE8-4C9D-B238-41B93D98D175}">
      <dgm:prSet/>
      <dgm:spPr/>
      <dgm:t>
        <a:bodyPr/>
        <a:lstStyle/>
        <a:p>
          <a:endParaRPr lang="en-US" sz="2400"/>
        </a:p>
      </dgm:t>
    </dgm:pt>
    <dgm:pt modelId="{5FA38652-AA4C-48AE-999C-204DDB9019D4}">
      <dgm:prSet custT="1"/>
      <dgm:spPr/>
      <dgm:t>
        <a:bodyPr/>
        <a:lstStyle/>
        <a:p>
          <a:r>
            <a:rPr lang="en-US" sz="2400"/>
            <a:t>Role of Genetic &amp; environmental factors, and other population characteristics in development of disease are explored                                 </a:t>
          </a:r>
        </a:p>
      </dgm:t>
    </dgm:pt>
    <dgm:pt modelId="{E4642B7A-5521-484D-8D01-553274627BD4}" type="parTrans" cxnId="{AD945EBA-229D-4E6F-8A9D-3F9549C35176}">
      <dgm:prSet/>
      <dgm:spPr/>
      <dgm:t>
        <a:bodyPr/>
        <a:lstStyle/>
        <a:p>
          <a:endParaRPr lang="en-US" sz="2400"/>
        </a:p>
      </dgm:t>
    </dgm:pt>
    <dgm:pt modelId="{DF8D2BA3-D4A8-4BEB-837F-CFF72DACB2EE}" type="sibTrans" cxnId="{AD945EBA-229D-4E6F-8A9D-3F9549C35176}">
      <dgm:prSet/>
      <dgm:spPr/>
      <dgm:t>
        <a:bodyPr/>
        <a:lstStyle/>
        <a:p>
          <a:endParaRPr lang="en-US" sz="2400"/>
        </a:p>
      </dgm:t>
    </dgm:pt>
    <dgm:pt modelId="{43808279-B356-40B7-8E3C-C547C192DA72}" type="pres">
      <dgm:prSet presAssocID="{E8551B00-A29B-477F-868C-482E047A09D0}" presName="linear" presStyleCnt="0">
        <dgm:presLayoutVars>
          <dgm:animLvl val="lvl"/>
          <dgm:resizeHandles val="exact"/>
        </dgm:presLayoutVars>
      </dgm:prSet>
      <dgm:spPr/>
    </dgm:pt>
    <dgm:pt modelId="{EFC80717-473C-42D6-893A-C353DEBB0E69}" type="pres">
      <dgm:prSet presAssocID="{BA611B09-B9BD-4EF6-BE6E-7A9E3D727519}" presName="parentText" presStyleLbl="node1" presStyleIdx="0" presStyleCnt="2">
        <dgm:presLayoutVars>
          <dgm:chMax val="0"/>
          <dgm:bulletEnabled val="1"/>
        </dgm:presLayoutVars>
      </dgm:prSet>
      <dgm:spPr/>
    </dgm:pt>
    <dgm:pt modelId="{C7DD86DF-550E-44CB-B51E-9FC5E58C8917}" type="pres">
      <dgm:prSet presAssocID="{BA611B09-B9BD-4EF6-BE6E-7A9E3D727519}" presName="childText" presStyleLbl="revTx" presStyleIdx="0" presStyleCnt="2">
        <dgm:presLayoutVars>
          <dgm:bulletEnabled val="1"/>
        </dgm:presLayoutVars>
      </dgm:prSet>
      <dgm:spPr/>
    </dgm:pt>
    <dgm:pt modelId="{DC49E098-3FD8-4822-8E22-971EE20E30F0}" type="pres">
      <dgm:prSet presAssocID="{04C78F54-47BB-4205-84CF-D1DCA2820ABA}" presName="parentText" presStyleLbl="node1" presStyleIdx="1" presStyleCnt="2">
        <dgm:presLayoutVars>
          <dgm:chMax val="0"/>
          <dgm:bulletEnabled val="1"/>
        </dgm:presLayoutVars>
      </dgm:prSet>
      <dgm:spPr/>
    </dgm:pt>
    <dgm:pt modelId="{826BB97F-B652-42FD-9D10-1F090CBDF051}" type="pres">
      <dgm:prSet presAssocID="{04C78F54-47BB-4205-84CF-D1DCA2820ABA}" presName="childText" presStyleLbl="revTx" presStyleIdx="1" presStyleCnt="2">
        <dgm:presLayoutVars>
          <dgm:bulletEnabled val="1"/>
        </dgm:presLayoutVars>
      </dgm:prSet>
      <dgm:spPr/>
    </dgm:pt>
  </dgm:ptLst>
  <dgm:cxnLst>
    <dgm:cxn modelId="{53522317-1251-4DB3-B555-6E7650438255}" srcId="{BA611B09-B9BD-4EF6-BE6E-7A9E3D727519}" destId="{DE8E6579-CDA6-4859-80DE-B5FF9D0B238F}" srcOrd="1" destOrd="0" parTransId="{283B4D04-00D5-4B2B-84F6-BE759CCD086D}" sibTransId="{30665360-ECA1-4A72-A65D-F49B236FCFE5}"/>
    <dgm:cxn modelId="{F2D20F2E-99B1-4D14-BC29-E85EDF669FE4}" srcId="{E8551B00-A29B-477F-868C-482E047A09D0}" destId="{BA611B09-B9BD-4EF6-BE6E-7A9E3D727519}" srcOrd="0" destOrd="0" parTransId="{E444D5FF-F07C-46AC-94E4-13ECF0FFEEF2}" sibTransId="{9F58CBC4-A813-4AE4-9A59-8A9DC940C462}"/>
    <dgm:cxn modelId="{185C5238-ACE8-4C9D-B238-41B93D98D175}" srcId="{E8551B00-A29B-477F-868C-482E047A09D0}" destId="{04C78F54-47BB-4205-84CF-D1DCA2820ABA}" srcOrd="1" destOrd="0" parTransId="{43D8ADFF-C72A-48D9-9A78-1B78F6A9FB0A}" sibTransId="{C2DD6626-0136-457C-80A2-091E2D0E6820}"/>
    <dgm:cxn modelId="{C9B4E73B-E7FE-4FA8-B9FB-8AE1004A9C91}" type="presOf" srcId="{BA611B09-B9BD-4EF6-BE6E-7A9E3D727519}" destId="{EFC80717-473C-42D6-893A-C353DEBB0E69}" srcOrd="0" destOrd="0" presId="urn:microsoft.com/office/officeart/2005/8/layout/vList2"/>
    <dgm:cxn modelId="{BDA9BA60-87F7-45DA-973F-0638ADFE7F68}" srcId="{BA611B09-B9BD-4EF6-BE6E-7A9E3D727519}" destId="{A7A20AC6-C737-4434-8378-2E1A59A25F00}" srcOrd="0" destOrd="0" parTransId="{5D452617-2F32-424F-818A-1B45CE59B09C}" sibTransId="{CB707D7E-9D11-4012-BC30-8A25E735D09E}"/>
    <dgm:cxn modelId="{BFE0A97F-43A4-42BC-B052-D2A3C658B935}" type="presOf" srcId="{E8551B00-A29B-477F-868C-482E047A09D0}" destId="{43808279-B356-40B7-8E3C-C547C192DA72}" srcOrd="0" destOrd="0" presId="urn:microsoft.com/office/officeart/2005/8/layout/vList2"/>
    <dgm:cxn modelId="{CEC04E81-0048-4060-8AF6-8A47B4992D7F}" type="presOf" srcId="{A7A20AC6-C737-4434-8378-2E1A59A25F00}" destId="{C7DD86DF-550E-44CB-B51E-9FC5E58C8917}" srcOrd="0" destOrd="0" presId="urn:microsoft.com/office/officeart/2005/8/layout/vList2"/>
    <dgm:cxn modelId="{00118394-91EA-44DB-9ADC-219C769D2687}" type="presOf" srcId="{D7D6B050-FE20-4244-AD00-964503B14C82}" destId="{C7DD86DF-550E-44CB-B51E-9FC5E58C8917}" srcOrd="0" destOrd="2" presId="urn:microsoft.com/office/officeart/2005/8/layout/vList2"/>
    <dgm:cxn modelId="{1AC5C09D-88C3-4B28-872E-1FF6119DC2C2}" type="presOf" srcId="{04C78F54-47BB-4205-84CF-D1DCA2820ABA}" destId="{DC49E098-3FD8-4822-8E22-971EE20E30F0}" srcOrd="0" destOrd="0" presId="urn:microsoft.com/office/officeart/2005/8/layout/vList2"/>
    <dgm:cxn modelId="{040693B2-6E9B-4C0E-8F0E-588EF312DD06}" srcId="{BA611B09-B9BD-4EF6-BE6E-7A9E3D727519}" destId="{D7D6B050-FE20-4244-AD00-964503B14C82}" srcOrd="2" destOrd="0" parTransId="{9952993F-ADF3-4A2C-A7B8-83F79D76BD45}" sibTransId="{381445F4-6E07-464B-8CA2-081782311A32}"/>
    <dgm:cxn modelId="{AD945EBA-229D-4E6F-8A9D-3F9549C35176}" srcId="{04C78F54-47BB-4205-84CF-D1DCA2820ABA}" destId="{5FA38652-AA4C-48AE-999C-204DDB9019D4}" srcOrd="0" destOrd="0" parTransId="{E4642B7A-5521-484D-8D01-553274627BD4}" sibTransId="{DF8D2BA3-D4A8-4BEB-837F-CFF72DACB2EE}"/>
    <dgm:cxn modelId="{1DE3C4BB-D51E-4B8E-91C9-5BCEED708A8D}" type="presOf" srcId="{5FA38652-AA4C-48AE-999C-204DDB9019D4}" destId="{826BB97F-B652-42FD-9D10-1F090CBDF051}" srcOrd="0" destOrd="0" presId="urn:microsoft.com/office/officeart/2005/8/layout/vList2"/>
    <dgm:cxn modelId="{0E2333E6-4758-4CE0-9EF2-4E53738F5929}" type="presOf" srcId="{DE8E6579-CDA6-4859-80DE-B5FF9D0B238F}" destId="{C7DD86DF-550E-44CB-B51E-9FC5E58C8917}" srcOrd="0" destOrd="1" presId="urn:microsoft.com/office/officeart/2005/8/layout/vList2"/>
    <dgm:cxn modelId="{0A097883-1CD3-4D4B-B949-A5E62A0F95B7}" type="presParOf" srcId="{43808279-B356-40B7-8E3C-C547C192DA72}" destId="{EFC80717-473C-42D6-893A-C353DEBB0E69}" srcOrd="0" destOrd="0" presId="urn:microsoft.com/office/officeart/2005/8/layout/vList2"/>
    <dgm:cxn modelId="{55BA446A-6551-4A3B-B3C8-A9764ED4B0B5}" type="presParOf" srcId="{43808279-B356-40B7-8E3C-C547C192DA72}" destId="{C7DD86DF-550E-44CB-B51E-9FC5E58C8917}" srcOrd="1" destOrd="0" presId="urn:microsoft.com/office/officeart/2005/8/layout/vList2"/>
    <dgm:cxn modelId="{FE1237B8-E3F0-496B-9B83-084D30553996}" type="presParOf" srcId="{43808279-B356-40B7-8E3C-C547C192DA72}" destId="{DC49E098-3FD8-4822-8E22-971EE20E30F0}" srcOrd="2" destOrd="0" presId="urn:microsoft.com/office/officeart/2005/8/layout/vList2"/>
    <dgm:cxn modelId="{73CF427F-5EBA-4F8E-B185-033771C2C665}" type="presParOf" srcId="{43808279-B356-40B7-8E3C-C547C192DA72}" destId="{826BB97F-B652-42FD-9D10-1F090CBDF05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29992" y="2105862"/>
          <a:ext cx="1992212" cy="1992212"/>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30515" y="2572528"/>
        <a:ext cx="1191166" cy="1024038"/>
      </dsp:txXfrm>
    </dsp:sp>
    <dsp:sp modelId="{93300324-D62F-4E58-B882-734182BDB462}">
      <dsp:nvSpPr>
        <dsp:cNvPr id="0" name=""/>
        <dsp:cNvSpPr/>
      </dsp:nvSpPr>
      <dsp:spPr>
        <a:xfrm>
          <a:off x="682887" y="1674528"/>
          <a:ext cx="1448882" cy="144888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47647" y="2041493"/>
        <a:ext cx="719362" cy="714952"/>
      </dsp:txXfrm>
    </dsp:sp>
    <dsp:sp modelId="{59EDF28D-6C67-49D0-B5A1-DE5C3CBA2292}">
      <dsp:nvSpPr>
        <dsp:cNvPr id="0" name=""/>
        <dsp:cNvSpPr/>
      </dsp:nvSpPr>
      <dsp:spPr>
        <a:xfrm rot="20700000">
          <a:off x="1282408" y="798856"/>
          <a:ext cx="1419608" cy="141960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593770" y="1110218"/>
        <a:ext cx="796885" cy="796885"/>
      </dsp:txXfrm>
    </dsp:sp>
    <dsp:sp modelId="{398423B3-DD54-4226-99D7-017EFC1488DF}">
      <dsp:nvSpPr>
        <dsp:cNvPr id="0" name=""/>
        <dsp:cNvSpPr/>
      </dsp:nvSpPr>
      <dsp:spPr>
        <a:xfrm>
          <a:off x="1470625" y="1972200"/>
          <a:ext cx="2550032" cy="2550032"/>
        </a:xfrm>
        <a:prstGeom prst="circularArrow">
          <a:avLst>
            <a:gd name="adj1" fmla="val 4687"/>
            <a:gd name="adj2" fmla="val 299029"/>
            <a:gd name="adj3" fmla="val 2500914"/>
            <a:gd name="adj4" fmla="val 15894530"/>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4292" y="1480309"/>
          <a:ext cx="1852757" cy="1852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4038" y="490363"/>
          <a:ext cx="1997646" cy="19976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2AC6-0BCB-4238-A11F-DD7BD03D0FA4}">
      <dsp:nvSpPr>
        <dsp:cNvPr id="0" name=""/>
        <dsp:cNvSpPr/>
      </dsp:nvSpPr>
      <dsp:spPr>
        <a:xfrm>
          <a:off x="0" y="4515"/>
          <a:ext cx="10506456" cy="5735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Step 4.measurement of disease via morbidity (incidence &amp; prevalence)</a:t>
          </a:r>
        </a:p>
      </dsp:txBody>
      <dsp:txXfrm>
        <a:off x="28000" y="32515"/>
        <a:ext cx="10450456" cy="517584"/>
      </dsp:txXfrm>
    </dsp:sp>
    <dsp:sp modelId="{9C81CA25-25AC-4B27-92E3-84F0D20CA791}">
      <dsp:nvSpPr>
        <dsp:cNvPr id="0" name=""/>
        <dsp:cNvSpPr/>
      </dsp:nvSpPr>
      <dsp:spPr>
        <a:xfrm>
          <a:off x="0" y="578100"/>
          <a:ext cx="10506456" cy="4383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Cross sectional studies (prevalence) </a:t>
          </a:r>
        </a:p>
        <a:p>
          <a:pPr marL="457200" lvl="2" indent="-228600" algn="l" defTabSz="1066800">
            <a:lnSpc>
              <a:spcPct val="90000"/>
            </a:lnSpc>
            <a:spcBef>
              <a:spcPct val="0"/>
            </a:spcBef>
            <a:spcAft>
              <a:spcPct val="20000"/>
            </a:spcAft>
            <a:buChar char="•"/>
          </a:pPr>
          <a:r>
            <a:rPr lang="en-US" sz="2400" kern="1200" dirty="0"/>
            <a:t>at one point in time</a:t>
          </a:r>
        </a:p>
        <a:p>
          <a:pPr marL="457200" lvl="2" indent="-228600" algn="l" defTabSz="1066800">
            <a:lnSpc>
              <a:spcPct val="90000"/>
            </a:lnSpc>
            <a:spcBef>
              <a:spcPct val="0"/>
            </a:spcBef>
            <a:spcAft>
              <a:spcPct val="20000"/>
            </a:spcAft>
            <a:buChar char="•"/>
          </a:pPr>
          <a:r>
            <a:rPr lang="en-US" sz="2400" kern="1200"/>
            <a:t>Used for chronic diseases</a:t>
          </a:r>
        </a:p>
        <a:p>
          <a:pPr marL="457200" lvl="2" indent="-228600" algn="l" defTabSz="1066800">
            <a:lnSpc>
              <a:spcPct val="90000"/>
            </a:lnSpc>
            <a:spcBef>
              <a:spcPct val="0"/>
            </a:spcBef>
            <a:spcAft>
              <a:spcPct val="20000"/>
            </a:spcAft>
            <a:buChar char="•"/>
          </a:pPr>
          <a:r>
            <a:rPr lang="en-US" sz="2400" kern="1200" dirty="0"/>
            <a:t>Tells us about the disease distribution rather than etiology</a:t>
          </a:r>
        </a:p>
        <a:p>
          <a:pPr marL="228600" lvl="1" indent="-228600" algn="l" defTabSz="1066800">
            <a:lnSpc>
              <a:spcPct val="90000"/>
            </a:lnSpc>
            <a:spcBef>
              <a:spcPct val="0"/>
            </a:spcBef>
            <a:spcAft>
              <a:spcPct val="20000"/>
            </a:spcAft>
            <a:buChar char="•"/>
          </a:pPr>
          <a:r>
            <a:rPr lang="en-US" sz="2400" b="1" kern="1200" dirty="0"/>
            <a:t>Longitudinal studies</a:t>
          </a:r>
        </a:p>
        <a:p>
          <a:pPr marL="457200" lvl="2" indent="-228600" algn="l" defTabSz="1066800">
            <a:lnSpc>
              <a:spcPct val="90000"/>
            </a:lnSpc>
            <a:spcBef>
              <a:spcPct val="0"/>
            </a:spcBef>
            <a:spcAft>
              <a:spcPct val="20000"/>
            </a:spcAft>
            <a:buChar char="•"/>
          </a:pPr>
          <a:r>
            <a:rPr lang="en-US" sz="2400" kern="1200" dirty="0"/>
            <a:t>Two or more sets of observations (c/s) are made of the same population through follow-up examinations</a:t>
          </a:r>
        </a:p>
        <a:p>
          <a:pPr marL="457200" lvl="2" indent="-228600" algn="l" defTabSz="1066800">
            <a:lnSpc>
              <a:spcPct val="90000"/>
            </a:lnSpc>
            <a:spcBef>
              <a:spcPct val="0"/>
            </a:spcBef>
            <a:spcAft>
              <a:spcPct val="20000"/>
            </a:spcAft>
            <a:buChar char="•"/>
          </a:pPr>
          <a:r>
            <a:rPr lang="en-US" sz="2400" kern="1200" dirty="0"/>
            <a:t>Opportunity to study natural history of diseases</a:t>
          </a:r>
        </a:p>
        <a:p>
          <a:pPr marL="457200" lvl="2" indent="-228600" algn="l" defTabSz="1066800">
            <a:lnSpc>
              <a:spcPct val="90000"/>
            </a:lnSpc>
            <a:spcBef>
              <a:spcPct val="0"/>
            </a:spcBef>
            <a:spcAft>
              <a:spcPct val="20000"/>
            </a:spcAft>
            <a:buChar char="•"/>
          </a:pPr>
          <a:r>
            <a:rPr lang="en-US" sz="2400" kern="1200"/>
            <a:t>Identify risk factors of disease</a:t>
          </a:r>
        </a:p>
        <a:p>
          <a:pPr marL="457200" lvl="2" indent="-228600" algn="l" defTabSz="1066800">
            <a:lnSpc>
              <a:spcPct val="90000"/>
            </a:lnSpc>
            <a:spcBef>
              <a:spcPct val="0"/>
            </a:spcBef>
            <a:spcAft>
              <a:spcPct val="20000"/>
            </a:spcAft>
            <a:buChar char="•"/>
          </a:pPr>
          <a:r>
            <a:rPr lang="en-US" sz="2400" kern="1200"/>
            <a:t>find </a:t>
          </a:r>
          <a:r>
            <a:rPr lang="en-US" sz="2400" u="sng" kern="1200"/>
            <a:t>rate of occurrence </a:t>
          </a:r>
          <a:r>
            <a:rPr lang="en-US" sz="2400" kern="1200"/>
            <a:t>of new cases in the community </a:t>
          </a:r>
          <a:r>
            <a:rPr lang="en-US" sz="2400" b="1" kern="1200"/>
            <a:t>(incidence).</a:t>
          </a:r>
          <a:r>
            <a:rPr lang="en-US" sz="2400" kern="1200"/>
            <a:t>  </a:t>
          </a:r>
        </a:p>
        <a:p>
          <a:pPr marL="228600" lvl="1" indent="-228600" algn="l" defTabSz="1066800">
            <a:lnSpc>
              <a:spcPct val="90000"/>
            </a:lnSpc>
            <a:spcBef>
              <a:spcPct val="0"/>
            </a:spcBef>
            <a:spcAft>
              <a:spcPct val="20000"/>
            </a:spcAft>
            <a:buChar char="•"/>
          </a:pPr>
          <a:r>
            <a:rPr lang="en-US" sz="2400" b="1" kern="1200" dirty="0"/>
            <a:t>Limitations:?????</a:t>
          </a:r>
          <a:endParaRPr lang="en-US" sz="2400" kern="1200" dirty="0"/>
        </a:p>
      </dsp:txBody>
      <dsp:txXfrm>
        <a:off x="0" y="578100"/>
        <a:ext cx="10506456" cy="43839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3D54F-CFB3-4963-AB11-AB5282660491}">
      <dsp:nvSpPr>
        <dsp:cNvPr id="0" name=""/>
        <dsp:cNvSpPr/>
      </dsp:nvSpPr>
      <dsp:spPr>
        <a:xfrm>
          <a:off x="0" y="322611"/>
          <a:ext cx="6666833" cy="16868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different populations or sub-groups of same populations is compared</a:t>
          </a:r>
        </a:p>
        <a:p>
          <a:pPr marL="228600" lvl="1" indent="-228600" algn="l" defTabSz="1066800">
            <a:lnSpc>
              <a:spcPct val="90000"/>
            </a:lnSpc>
            <a:spcBef>
              <a:spcPct val="0"/>
            </a:spcBef>
            <a:spcAft>
              <a:spcPct val="15000"/>
            </a:spcAft>
            <a:buChar char="•"/>
          </a:pPr>
          <a:r>
            <a:rPr lang="en-US" sz="2400" kern="1200"/>
            <a:t>Give clues to disease etiology</a:t>
          </a:r>
        </a:p>
      </dsp:txBody>
      <dsp:txXfrm>
        <a:off x="0" y="322611"/>
        <a:ext cx="6666833" cy="1686825"/>
      </dsp:txXfrm>
    </dsp:sp>
    <dsp:sp modelId="{633C348D-C839-4643-81A1-665641B179C6}">
      <dsp:nvSpPr>
        <dsp:cNvPr id="0" name=""/>
        <dsp:cNvSpPr/>
      </dsp:nvSpPr>
      <dsp:spPr>
        <a:xfrm>
          <a:off x="333341" y="12650"/>
          <a:ext cx="4666783" cy="619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b="1" kern="1200" dirty="0"/>
            <a:t>Step 5: comparing with known indices</a:t>
          </a:r>
          <a:endParaRPr lang="en-US" sz="2400" kern="1200" dirty="0"/>
        </a:p>
      </dsp:txBody>
      <dsp:txXfrm>
        <a:off x="363603" y="42912"/>
        <a:ext cx="4606259" cy="559396"/>
      </dsp:txXfrm>
    </dsp:sp>
    <dsp:sp modelId="{72F5496F-76D9-4AD1-BD46-5D23EAFF61D8}">
      <dsp:nvSpPr>
        <dsp:cNvPr id="0" name=""/>
        <dsp:cNvSpPr/>
      </dsp:nvSpPr>
      <dsp:spPr>
        <a:xfrm>
          <a:off x="0" y="2432796"/>
          <a:ext cx="6666833" cy="35721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Population characteristics</a:t>
          </a:r>
        </a:p>
        <a:p>
          <a:pPr marL="228600" lvl="1" indent="-228600" algn="l" defTabSz="1066800">
            <a:lnSpc>
              <a:spcPct val="90000"/>
            </a:lnSpc>
            <a:spcBef>
              <a:spcPct val="0"/>
            </a:spcBef>
            <a:spcAft>
              <a:spcPct val="15000"/>
            </a:spcAft>
            <a:buChar char="•"/>
          </a:pPr>
          <a:r>
            <a:rPr lang="en-US" sz="2400" kern="1200"/>
            <a:t>Specific cause being considered</a:t>
          </a:r>
        </a:p>
        <a:p>
          <a:pPr marL="228600" lvl="1" indent="-228600" algn="l" defTabSz="1066800">
            <a:lnSpc>
              <a:spcPct val="90000"/>
            </a:lnSpc>
            <a:spcBef>
              <a:spcPct val="0"/>
            </a:spcBef>
            <a:spcAft>
              <a:spcPct val="15000"/>
            </a:spcAft>
            <a:buChar char="•"/>
          </a:pPr>
          <a:r>
            <a:rPr lang="en-US" sz="2400" kern="1200" dirty="0"/>
            <a:t>Expected outcome—disease</a:t>
          </a:r>
        </a:p>
        <a:p>
          <a:pPr marL="228600" lvl="1" indent="-228600" algn="l" defTabSz="1066800">
            <a:lnSpc>
              <a:spcPct val="90000"/>
            </a:lnSpc>
            <a:spcBef>
              <a:spcPct val="0"/>
            </a:spcBef>
            <a:spcAft>
              <a:spcPct val="15000"/>
            </a:spcAft>
            <a:buChar char="•"/>
          </a:pPr>
          <a:r>
            <a:rPr lang="en-US" sz="2400" kern="1200"/>
            <a:t>Dose-response relationship</a:t>
          </a:r>
        </a:p>
        <a:p>
          <a:pPr marL="228600" lvl="1" indent="-228600" algn="l" defTabSz="1066800">
            <a:lnSpc>
              <a:spcPct val="90000"/>
            </a:lnSpc>
            <a:spcBef>
              <a:spcPct val="0"/>
            </a:spcBef>
            <a:spcAft>
              <a:spcPct val="15000"/>
            </a:spcAft>
            <a:buChar char="•"/>
          </a:pPr>
          <a:r>
            <a:rPr lang="en-US" sz="2400" kern="1200"/>
            <a:t>Time-response relationship</a:t>
          </a:r>
        </a:p>
        <a:p>
          <a:pPr marL="228600" lvl="1" indent="-228600" algn="l" defTabSz="1066800">
            <a:lnSpc>
              <a:spcPct val="90000"/>
            </a:lnSpc>
            <a:spcBef>
              <a:spcPct val="0"/>
            </a:spcBef>
            <a:spcAft>
              <a:spcPct val="15000"/>
            </a:spcAft>
            <a:buChar char="•"/>
          </a:pPr>
          <a:r>
            <a:rPr lang="en-US" sz="2400" kern="1200"/>
            <a:t>Example: Smoking of &gt;10 cigarettes per day for &gt;10 years may lead to development of Ca-lungs in smokers (30%). </a:t>
          </a:r>
        </a:p>
      </dsp:txBody>
      <dsp:txXfrm>
        <a:off x="0" y="2432796"/>
        <a:ext cx="6666833" cy="3572100"/>
      </dsp:txXfrm>
    </dsp:sp>
    <dsp:sp modelId="{3AA99174-A0AC-4813-A1A3-60CD6CA2AF2D}">
      <dsp:nvSpPr>
        <dsp:cNvPr id="0" name=""/>
        <dsp:cNvSpPr/>
      </dsp:nvSpPr>
      <dsp:spPr>
        <a:xfrm>
          <a:off x="333341" y="2122836"/>
          <a:ext cx="4666783" cy="619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b="1" kern="1200" dirty="0"/>
            <a:t>Step 6: formulation of hypothesis</a:t>
          </a:r>
          <a:r>
            <a:rPr lang="en-US" sz="2400" kern="1200" dirty="0"/>
            <a:t>: this includes</a:t>
          </a:r>
        </a:p>
      </dsp:txBody>
      <dsp:txXfrm>
        <a:off x="363603" y="2153098"/>
        <a:ext cx="4606259" cy="5593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90C9-A255-4B69-8B1F-A751AFBD44CC}">
      <dsp:nvSpPr>
        <dsp:cNvPr id="0" name=""/>
        <dsp:cNvSpPr/>
      </dsp:nvSpPr>
      <dsp:spPr>
        <a:xfrm>
          <a:off x="4925961" y="945557"/>
          <a:ext cx="945195" cy="816123"/>
        </a:xfrm>
        <a:custGeom>
          <a:avLst/>
          <a:gdLst/>
          <a:ahLst/>
          <a:cxnLst/>
          <a:rect l="0" t="0" r="0" b="0"/>
          <a:pathLst>
            <a:path>
              <a:moveTo>
                <a:pt x="0" y="0"/>
              </a:moveTo>
              <a:lnTo>
                <a:pt x="945195" y="81612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57226D-936E-42D8-8EBD-C0ED0047E590}">
      <dsp:nvSpPr>
        <dsp:cNvPr id="0" name=""/>
        <dsp:cNvSpPr/>
      </dsp:nvSpPr>
      <dsp:spPr>
        <a:xfrm>
          <a:off x="4925961" y="945557"/>
          <a:ext cx="3807394" cy="1737074"/>
        </a:xfrm>
        <a:custGeom>
          <a:avLst/>
          <a:gdLst/>
          <a:ahLst/>
          <a:cxnLst/>
          <a:rect l="0" t="0" r="0" b="0"/>
          <a:pathLst>
            <a:path>
              <a:moveTo>
                <a:pt x="0" y="0"/>
              </a:moveTo>
              <a:lnTo>
                <a:pt x="0" y="1538821"/>
              </a:lnTo>
              <a:lnTo>
                <a:pt x="3807394" y="1538821"/>
              </a:lnTo>
              <a:lnTo>
                <a:pt x="3807394" y="17370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7EFE97-C9A4-4903-800B-FC8ABCD24A09}">
      <dsp:nvSpPr>
        <dsp:cNvPr id="0" name=""/>
        <dsp:cNvSpPr/>
      </dsp:nvSpPr>
      <dsp:spPr>
        <a:xfrm>
          <a:off x="4925961" y="945557"/>
          <a:ext cx="1195796" cy="1729409"/>
        </a:xfrm>
        <a:custGeom>
          <a:avLst/>
          <a:gdLst/>
          <a:ahLst/>
          <a:cxnLst/>
          <a:rect l="0" t="0" r="0" b="0"/>
          <a:pathLst>
            <a:path>
              <a:moveTo>
                <a:pt x="0" y="0"/>
              </a:moveTo>
              <a:lnTo>
                <a:pt x="0" y="1531155"/>
              </a:lnTo>
              <a:lnTo>
                <a:pt x="1195796" y="1531155"/>
              </a:lnTo>
              <a:lnTo>
                <a:pt x="1195796" y="172940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5543E87-28F8-41E1-A390-87D4038EB61B}">
      <dsp:nvSpPr>
        <dsp:cNvPr id="0" name=""/>
        <dsp:cNvSpPr/>
      </dsp:nvSpPr>
      <dsp:spPr>
        <a:xfrm>
          <a:off x="3558373" y="945557"/>
          <a:ext cx="1367587" cy="1737074"/>
        </a:xfrm>
        <a:custGeom>
          <a:avLst/>
          <a:gdLst/>
          <a:ahLst/>
          <a:cxnLst/>
          <a:rect l="0" t="0" r="0" b="0"/>
          <a:pathLst>
            <a:path>
              <a:moveTo>
                <a:pt x="1367587" y="0"/>
              </a:moveTo>
              <a:lnTo>
                <a:pt x="1367587" y="1538821"/>
              </a:lnTo>
              <a:lnTo>
                <a:pt x="0" y="1538821"/>
              </a:lnTo>
              <a:lnTo>
                <a:pt x="0" y="17370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4DB63C-7206-4313-B7AB-2B9A04FA2CB2}">
      <dsp:nvSpPr>
        <dsp:cNvPr id="0" name=""/>
        <dsp:cNvSpPr/>
      </dsp:nvSpPr>
      <dsp:spPr>
        <a:xfrm>
          <a:off x="1063830" y="945557"/>
          <a:ext cx="3862131" cy="1737074"/>
        </a:xfrm>
        <a:custGeom>
          <a:avLst/>
          <a:gdLst/>
          <a:ahLst/>
          <a:cxnLst/>
          <a:rect l="0" t="0" r="0" b="0"/>
          <a:pathLst>
            <a:path>
              <a:moveTo>
                <a:pt x="3862131" y="0"/>
              </a:moveTo>
              <a:lnTo>
                <a:pt x="3862131" y="1538821"/>
              </a:lnTo>
              <a:lnTo>
                <a:pt x="0" y="1538821"/>
              </a:lnTo>
              <a:lnTo>
                <a:pt x="0" y="17370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65AE00-100E-4F14-8667-3CC2954EFC1C}">
      <dsp:nvSpPr>
        <dsp:cNvPr id="0" name=""/>
        <dsp:cNvSpPr/>
      </dsp:nvSpPr>
      <dsp:spPr>
        <a:xfrm>
          <a:off x="3097737" y="1494"/>
          <a:ext cx="3656448" cy="9440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Reference pop.</a:t>
          </a:r>
          <a:endParaRPr lang="en-US" sz="3200" kern="1200" dirty="0"/>
        </a:p>
      </dsp:txBody>
      <dsp:txXfrm>
        <a:off x="3097737" y="1494"/>
        <a:ext cx="3656448" cy="944062"/>
      </dsp:txXfrm>
    </dsp:sp>
    <dsp:sp modelId="{2643882E-E2C4-4825-8776-E8758DB7155B}">
      <dsp:nvSpPr>
        <dsp:cNvPr id="0" name=""/>
        <dsp:cNvSpPr/>
      </dsp:nvSpPr>
      <dsp:spPr>
        <a:xfrm>
          <a:off x="31611" y="2682631"/>
          <a:ext cx="2064437" cy="13932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Have </a:t>
          </a:r>
          <a:r>
            <a:rPr lang="en-US" sz="2800" kern="1200" dirty="0"/>
            <a:t>osteoporosis</a:t>
          </a:r>
          <a:r>
            <a:rPr lang="en-US" sz="2400" kern="1200" dirty="0"/>
            <a:t> &amp; vit-D Deficient </a:t>
          </a:r>
        </a:p>
      </dsp:txBody>
      <dsp:txXfrm>
        <a:off x="31611" y="2682631"/>
        <a:ext cx="2064437" cy="1393266"/>
      </dsp:txXfrm>
    </dsp:sp>
    <dsp:sp modelId="{E00D19F9-74BF-4186-8427-B4CAAACD602F}">
      <dsp:nvSpPr>
        <dsp:cNvPr id="0" name=""/>
        <dsp:cNvSpPr/>
      </dsp:nvSpPr>
      <dsp:spPr>
        <a:xfrm>
          <a:off x="2492555" y="2682631"/>
          <a:ext cx="2131636" cy="1410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Have osteoporosis but not Vit-D Deficient </a:t>
          </a:r>
        </a:p>
      </dsp:txBody>
      <dsp:txXfrm>
        <a:off x="2492555" y="2682631"/>
        <a:ext cx="2131636" cy="1410570"/>
      </dsp:txXfrm>
    </dsp:sp>
    <dsp:sp modelId="{5BC0F25F-167F-4A8D-A462-EE62F47D730A}">
      <dsp:nvSpPr>
        <dsp:cNvPr id="0" name=""/>
        <dsp:cNvSpPr/>
      </dsp:nvSpPr>
      <dsp:spPr>
        <a:xfrm>
          <a:off x="5007160" y="2674966"/>
          <a:ext cx="2229195" cy="146575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 osteoporosis but Vit-D Deficient </a:t>
          </a:r>
        </a:p>
      </dsp:txBody>
      <dsp:txXfrm>
        <a:off x="5007160" y="2674966"/>
        <a:ext cx="2229195" cy="1465751"/>
      </dsp:txXfrm>
    </dsp:sp>
    <dsp:sp modelId="{3352C890-C729-4CFE-9780-7706B4042428}">
      <dsp:nvSpPr>
        <dsp:cNvPr id="0" name=""/>
        <dsp:cNvSpPr/>
      </dsp:nvSpPr>
      <dsp:spPr>
        <a:xfrm>
          <a:off x="7646400" y="2682631"/>
          <a:ext cx="2173911" cy="14373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 osteoporosis and  No Vit-D Deficiency  </a:t>
          </a:r>
        </a:p>
      </dsp:txBody>
      <dsp:txXfrm>
        <a:off x="7646400" y="2682631"/>
        <a:ext cx="2173911" cy="1437335"/>
      </dsp:txXfrm>
    </dsp:sp>
    <dsp:sp modelId="{F38D2B7E-C03F-401D-8040-4FDEC5776F90}">
      <dsp:nvSpPr>
        <dsp:cNvPr id="0" name=""/>
        <dsp:cNvSpPr/>
      </dsp:nvSpPr>
      <dsp:spPr>
        <a:xfrm>
          <a:off x="3886926" y="1289648"/>
          <a:ext cx="1984230" cy="9440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Study pop.</a:t>
          </a:r>
          <a:endParaRPr lang="en-US" sz="3500" kern="1200" dirty="0"/>
        </a:p>
      </dsp:txBody>
      <dsp:txXfrm>
        <a:off x="3886926" y="1289648"/>
        <a:ext cx="1984230" cy="9440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90C9-A255-4B69-8B1F-A751AFBD44CC}">
      <dsp:nvSpPr>
        <dsp:cNvPr id="0" name=""/>
        <dsp:cNvSpPr/>
      </dsp:nvSpPr>
      <dsp:spPr>
        <a:xfrm>
          <a:off x="5185287" y="863740"/>
          <a:ext cx="1118773" cy="1181469"/>
        </a:xfrm>
        <a:custGeom>
          <a:avLst/>
          <a:gdLst/>
          <a:ahLst/>
          <a:cxnLst/>
          <a:rect l="0" t="0" r="0" b="0"/>
          <a:pathLst>
            <a:path>
              <a:moveTo>
                <a:pt x="0" y="0"/>
              </a:moveTo>
              <a:lnTo>
                <a:pt x="1118773" y="11814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57226D-936E-42D8-8EBD-C0ED0047E590}">
      <dsp:nvSpPr>
        <dsp:cNvPr id="0" name=""/>
        <dsp:cNvSpPr/>
      </dsp:nvSpPr>
      <dsp:spPr>
        <a:xfrm>
          <a:off x="5185287" y="863740"/>
          <a:ext cx="4061148" cy="2058543"/>
        </a:xfrm>
        <a:custGeom>
          <a:avLst/>
          <a:gdLst/>
          <a:ahLst/>
          <a:cxnLst/>
          <a:rect l="0" t="0" r="0" b="0"/>
          <a:pathLst>
            <a:path>
              <a:moveTo>
                <a:pt x="0" y="0"/>
              </a:moveTo>
              <a:lnTo>
                <a:pt x="0" y="1823601"/>
              </a:lnTo>
              <a:lnTo>
                <a:pt x="4061148" y="1823601"/>
              </a:lnTo>
              <a:lnTo>
                <a:pt x="4061148" y="205854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EFE97-C9A4-4903-800B-FC8ABCD24A09}">
      <dsp:nvSpPr>
        <dsp:cNvPr id="0" name=""/>
        <dsp:cNvSpPr/>
      </dsp:nvSpPr>
      <dsp:spPr>
        <a:xfrm>
          <a:off x="5185287" y="863740"/>
          <a:ext cx="1353716" cy="2058543"/>
        </a:xfrm>
        <a:custGeom>
          <a:avLst/>
          <a:gdLst/>
          <a:ahLst/>
          <a:cxnLst/>
          <a:rect l="0" t="0" r="0" b="0"/>
          <a:pathLst>
            <a:path>
              <a:moveTo>
                <a:pt x="0" y="0"/>
              </a:moveTo>
              <a:lnTo>
                <a:pt x="0" y="1823601"/>
              </a:lnTo>
              <a:lnTo>
                <a:pt x="1353716" y="1823601"/>
              </a:lnTo>
              <a:lnTo>
                <a:pt x="1353716" y="205854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543E87-28F8-41E1-A390-87D4038EB61B}">
      <dsp:nvSpPr>
        <dsp:cNvPr id="0" name=""/>
        <dsp:cNvSpPr/>
      </dsp:nvSpPr>
      <dsp:spPr>
        <a:xfrm>
          <a:off x="3831570" y="863740"/>
          <a:ext cx="1353716" cy="2058543"/>
        </a:xfrm>
        <a:custGeom>
          <a:avLst/>
          <a:gdLst/>
          <a:ahLst/>
          <a:cxnLst/>
          <a:rect l="0" t="0" r="0" b="0"/>
          <a:pathLst>
            <a:path>
              <a:moveTo>
                <a:pt x="1353716" y="0"/>
              </a:moveTo>
              <a:lnTo>
                <a:pt x="1353716" y="1823601"/>
              </a:lnTo>
              <a:lnTo>
                <a:pt x="0" y="1823601"/>
              </a:lnTo>
              <a:lnTo>
                <a:pt x="0" y="205854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DB63C-7206-4313-B7AB-2B9A04FA2CB2}">
      <dsp:nvSpPr>
        <dsp:cNvPr id="0" name=""/>
        <dsp:cNvSpPr/>
      </dsp:nvSpPr>
      <dsp:spPr>
        <a:xfrm>
          <a:off x="1130246" y="863740"/>
          <a:ext cx="4055040" cy="2040229"/>
        </a:xfrm>
        <a:custGeom>
          <a:avLst/>
          <a:gdLst/>
          <a:ahLst/>
          <a:cxnLst/>
          <a:rect l="0" t="0" r="0" b="0"/>
          <a:pathLst>
            <a:path>
              <a:moveTo>
                <a:pt x="4055040" y="0"/>
              </a:moveTo>
              <a:lnTo>
                <a:pt x="4055040" y="1805286"/>
              </a:lnTo>
              <a:lnTo>
                <a:pt x="0" y="1805286"/>
              </a:lnTo>
              <a:lnTo>
                <a:pt x="0" y="204022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65AE00-100E-4F14-8667-3CC2954EFC1C}">
      <dsp:nvSpPr>
        <dsp:cNvPr id="0" name=""/>
        <dsp:cNvSpPr/>
      </dsp:nvSpPr>
      <dsp:spPr>
        <a:xfrm>
          <a:off x="3123275" y="109362"/>
          <a:ext cx="4124023" cy="7543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Reference pop.</a:t>
          </a:r>
          <a:endParaRPr lang="en-US" sz="2800" kern="1200" dirty="0"/>
        </a:p>
      </dsp:txBody>
      <dsp:txXfrm>
        <a:off x="3123275" y="109362"/>
        <a:ext cx="4124023" cy="754377"/>
      </dsp:txXfrm>
    </dsp:sp>
    <dsp:sp modelId="{2643882E-E2C4-4825-8776-E8758DB7155B}">
      <dsp:nvSpPr>
        <dsp:cNvPr id="0" name=""/>
        <dsp:cNvSpPr/>
      </dsp:nvSpPr>
      <dsp:spPr>
        <a:xfrm>
          <a:off x="11472" y="2903970"/>
          <a:ext cx="2237547" cy="111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kern="1200" dirty="0"/>
            <a:t>Disease. Yes   </a:t>
          </a:r>
        </a:p>
        <a:p>
          <a:pPr marL="0" lvl="0" indent="0" algn="ctr" defTabSz="1244600">
            <a:lnSpc>
              <a:spcPct val="100000"/>
            </a:lnSpc>
            <a:spcBef>
              <a:spcPct val="0"/>
            </a:spcBef>
            <a:spcAft>
              <a:spcPct val="35000"/>
            </a:spcAft>
            <a:buNone/>
          </a:pPr>
          <a:r>
            <a:rPr lang="en-US" sz="2800" kern="1200" dirty="0"/>
            <a:t>Exposure: yes</a:t>
          </a:r>
        </a:p>
      </dsp:txBody>
      <dsp:txXfrm>
        <a:off x="11472" y="2903970"/>
        <a:ext cx="2237547" cy="1118773"/>
      </dsp:txXfrm>
    </dsp:sp>
    <dsp:sp modelId="{E00D19F9-74BF-4186-8427-B4CAAACD602F}">
      <dsp:nvSpPr>
        <dsp:cNvPr id="0" name=""/>
        <dsp:cNvSpPr/>
      </dsp:nvSpPr>
      <dsp:spPr>
        <a:xfrm>
          <a:off x="2712796" y="2922284"/>
          <a:ext cx="2237547" cy="111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No </a:t>
          </a:r>
        </a:p>
        <a:p>
          <a:pPr marL="0" lvl="0" indent="0" algn="ctr" defTabSz="1244600">
            <a:lnSpc>
              <a:spcPct val="90000"/>
            </a:lnSpc>
            <a:spcBef>
              <a:spcPct val="0"/>
            </a:spcBef>
            <a:spcAft>
              <a:spcPct val="35000"/>
            </a:spcAft>
            <a:buNone/>
          </a:pPr>
          <a:r>
            <a:rPr lang="en-US" sz="2800" kern="1200" dirty="0"/>
            <a:t>Exposure: yes</a:t>
          </a:r>
        </a:p>
      </dsp:txBody>
      <dsp:txXfrm>
        <a:off x="2712796" y="2922284"/>
        <a:ext cx="2237547" cy="1118773"/>
      </dsp:txXfrm>
    </dsp:sp>
    <dsp:sp modelId="{5BC0F25F-167F-4A8D-A462-EE62F47D730A}">
      <dsp:nvSpPr>
        <dsp:cNvPr id="0" name=""/>
        <dsp:cNvSpPr/>
      </dsp:nvSpPr>
      <dsp:spPr>
        <a:xfrm>
          <a:off x="5420229" y="2922284"/>
          <a:ext cx="2237547" cy="111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Yes </a:t>
          </a:r>
        </a:p>
        <a:p>
          <a:pPr marL="0" lvl="0" indent="0" algn="ctr" defTabSz="1244600">
            <a:lnSpc>
              <a:spcPct val="90000"/>
            </a:lnSpc>
            <a:spcBef>
              <a:spcPct val="0"/>
            </a:spcBef>
            <a:spcAft>
              <a:spcPct val="35000"/>
            </a:spcAft>
            <a:buNone/>
          </a:pPr>
          <a:r>
            <a:rPr lang="en-US" sz="2800" kern="1200" dirty="0"/>
            <a:t>Exposure: No</a:t>
          </a:r>
        </a:p>
      </dsp:txBody>
      <dsp:txXfrm>
        <a:off x="5420229" y="2922284"/>
        <a:ext cx="2237547" cy="1118773"/>
      </dsp:txXfrm>
    </dsp:sp>
    <dsp:sp modelId="{3352C890-C729-4CFE-9780-7706B4042428}">
      <dsp:nvSpPr>
        <dsp:cNvPr id="0" name=""/>
        <dsp:cNvSpPr/>
      </dsp:nvSpPr>
      <dsp:spPr>
        <a:xfrm>
          <a:off x="8127662" y="2922284"/>
          <a:ext cx="2237547" cy="111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Disease. No </a:t>
          </a:r>
        </a:p>
        <a:p>
          <a:pPr marL="0" lvl="0" indent="0" algn="ctr" defTabSz="1244600">
            <a:lnSpc>
              <a:spcPct val="90000"/>
            </a:lnSpc>
            <a:spcBef>
              <a:spcPct val="0"/>
            </a:spcBef>
            <a:spcAft>
              <a:spcPct val="35000"/>
            </a:spcAft>
            <a:buNone/>
          </a:pPr>
          <a:r>
            <a:rPr lang="en-US" sz="2800" kern="1200" dirty="0"/>
            <a:t>Exposure: No</a:t>
          </a:r>
        </a:p>
      </dsp:txBody>
      <dsp:txXfrm>
        <a:off x="8127662" y="2922284"/>
        <a:ext cx="2237547" cy="1118773"/>
      </dsp:txXfrm>
    </dsp:sp>
    <dsp:sp modelId="{F38D2B7E-C03F-401D-8040-4FDEC5776F90}">
      <dsp:nvSpPr>
        <dsp:cNvPr id="0" name=""/>
        <dsp:cNvSpPr/>
      </dsp:nvSpPr>
      <dsp:spPr>
        <a:xfrm>
          <a:off x="4066513" y="1850404"/>
          <a:ext cx="2237547" cy="3896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Study pop.</a:t>
          </a:r>
        </a:p>
      </dsp:txBody>
      <dsp:txXfrm>
        <a:off x="4066513" y="1850404"/>
        <a:ext cx="2237547" cy="3896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35"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Primary (recommended textbooks) </a:t>
          </a:r>
          <a:endParaRPr lang="en-US" sz="2300" kern="1200"/>
        </a:p>
      </dsp:txBody>
      <dsp:txXfrm>
        <a:off x="35" y="43691"/>
        <a:ext cx="3418284" cy="838628"/>
      </dsp:txXfrm>
    </dsp:sp>
    <dsp:sp modelId="{7DE4B240-F910-4543-AEBF-61C51128A1E8}">
      <dsp:nvSpPr>
        <dsp:cNvPr id="0" name=""/>
        <dsp:cNvSpPr/>
      </dsp:nvSpPr>
      <dsp:spPr>
        <a:xfrm>
          <a:off x="35"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J Parks textbook of Preventive &amp; social Medicine. Ch.3 Pages 75&lt;( 26</a:t>
          </a:r>
          <a:r>
            <a:rPr lang="en-US" sz="2300" kern="1200" baseline="30000" dirty="0"/>
            <a:t>th</a:t>
          </a:r>
          <a:r>
            <a:rPr lang="en-US" sz="2300" kern="1200" dirty="0"/>
            <a:t> edition) </a:t>
          </a:r>
        </a:p>
        <a:p>
          <a:pPr marL="228600" lvl="1" indent="-228600" algn="l" defTabSz="1022350">
            <a:lnSpc>
              <a:spcPct val="90000"/>
            </a:lnSpc>
            <a:spcBef>
              <a:spcPct val="0"/>
            </a:spcBef>
            <a:spcAft>
              <a:spcPct val="15000"/>
            </a:spcAft>
            <a:buChar char="•"/>
          </a:pPr>
          <a:r>
            <a:rPr lang="en-US" sz="2300" kern="1200" dirty="0"/>
            <a:t>Textbook of Community Medicine &amp; Public Health. By Muhammad </a:t>
          </a:r>
          <a:r>
            <a:rPr lang="en-US" sz="2300" kern="1200" dirty="0" err="1"/>
            <a:t>Illyas</a:t>
          </a:r>
          <a:r>
            <a:rPr lang="en-US" sz="2300" kern="1200" dirty="0"/>
            <a:t> , Dr </a:t>
          </a:r>
          <a:r>
            <a:rPr lang="en-US" sz="2300" kern="1200" dirty="0" err="1"/>
            <a:t>Irfanullah</a:t>
          </a:r>
          <a:r>
            <a:rPr lang="en-US" sz="2300" kern="1200" dirty="0"/>
            <a:t> Siddiqui Ch.4 (latest edition) </a:t>
          </a:r>
        </a:p>
      </dsp:txBody>
      <dsp:txXfrm>
        <a:off x="35" y="882319"/>
        <a:ext cx="3418284" cy="3598695"/>
      </dsp:txXfrm>
    </dsp:sp>
    <dsp:sp modelId="{B313A1F6-9E3E-481B-B710-F2C01AEE17D1}">
      <dsp:nvSpPr>
        <dsp:cNvPr id="0" name=""/>
        <dsp:cNvSpPr/>
      </dsp:nvSpPr>
      <dsp:spPr>
        <a:xfrm>
          <a:off x="3896879"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Additional readings </a:t>
          </a:r>
          <a:endParaRPr lang="en-US" sz="2300" kern="1200"/>
        </a:p>
      </dsp:txBody>
      <dsp:txXfrm>
        <a:off x="3896879" y="43691"/>
        <a:ext cx="3418284" cy="838628"/>
      </dsp:txXfrm>
    </dsp:sp>
    <dsp:sp modelId="{4EF2150C-86B5-46C0-857D-4A5FE5EE569F}">
      <dsp:nvSpPr>
        <dsp:cNvPr id="0" name=""/>
        <dsp:cNvSpPr/>
      </dsp:nvSpPr>
      <dsp:spPr>
        <a:xfrm>
          <a:off x="3896879"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Epidemiology by Leon Gordis </a:t>
          </a:r>
        </a:p>
      </dsp:txBody>
      <dsp:txXfrm>
        <a:off x="3896879" y="882319"/>
        <a:ext cx="3418284" cy="3598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E27C9-12A9-4B82-A7C2-07E4CD80277E}">
      <dsp:nvSpPr>
        <dsp:cNvPr id="0" name=""/>
        <dsp:cNvSpPr/>
      </dsp:nvSpPr>
      <dsp:spPr>
        <a:xfrm>
          <a:off x="0" y="2805"/>
          <a:ext cx="668803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5B3CD-AF5B-4073-B09A-DEFA1EA387B1}">
      <dsp:nvSpPr>
        <dsp:cNvPr id="0" name=""/>
        <dsp:cNvSpPr/>
      </dsp:nvSpPr>
      <dsp:spPr>
        <a:xfrm>
          <a:off x="0" y="2805"/>
          <a:ext cx="6688032" cy="1913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Epidemiology is the study of the </a:t>
          </a:r>
          <a:r>
            <a:rPr lang="en-US" sz="2400" b="1" kern="1200" dirty="0">
              <a:solidFill>
                <a:schemeClr val="tx1"/>
              </a:solidFill>
            </a:rPr>
            <a:t>Frequency,</a:t>
          </a:r>
          <a:r>
            <a:rPr lang="en-US" sz="2400" kern="1200" dirty="0">
              <a:solidFill>
                <a:schemeClr val="tx1"/>
              </a:solidFill>
            </a:rPr>
            <a:t> </a:t>
          </a:r>
          <a:r>
            <a:rPr lang="en-US" sz="2400" b="1" kern="1200" dirty="0">
              <a:solidFill>
                <a:schemeClr val="tx1"/>
              </a:solidFill>
            </a:rPr>
            <a:t>Distribution</a:t>
          </a:r>
          <a:r>
            <a:rPr lang="en-US" sz="2400" kern="1200" dirty="0">
              <a:solidFill>
                <a:schemeClr val="tx1"/>
              </a:solidFill>
            </a:rPr>
            <a:t> and </a:t>
          </a:r>
          <a:r>
            <a:rPr lang="en-US" sz="2400" b="1" kern="1200" dirty="0">
              <a:solidFill>
                <a:schemeClr val="tx1"/>
              </a:solidFill>
            </a:rPr>
            <a:t>Determinants</a:t>
          </a:r>
          <a:r>
            <a:rPr lang="en-US" sz="2400" kern="1200" dirty="0">
              <a:solidFill>
                <a:schemeClr val="tx1"/>
              </a:solidFill>
            </a:rPr>
            <a:t> of disease, health related </a:t>
          </a:r>
          <a:r>
            <a:rPr lang="en-US" sz="2400" b="1" kern="1200" dirty="0">
              <a:solidFill>
                <a:schemeClr val="tx1"/>
              </a:solidFill>
            </a:rPr>
            <a:t>states or events</a:t>
          </a:r>
          <a:r>
            <a:rPr lang="en-US" sz="2400" kern="1200" dirty="0">
              <a:solidFill>
                <a:schemeClr val="tx1"/>
              </a:solidFill>
            </a:rPr>
            <a:t> in </a:t>
          </a:r>
          <a:r>
            <a:rPr lang="en-US" sz="2400" b="1" kern="1200" dirty="0">
              <a:solidFill>
                <a:schemeClr val="tx1"/>
              </a:solidFill>
            </a:rPr>
            <a:t>specified populations</a:t>
          </a:r>
          <a:r>
            <a:rPr lang="en-US" sz="2400" kern="1200" dirty="0">
              <a:solidFill>
                <a:schemeClr val="tx1"/>
              </a:solidFill>
            </a:rPr>
            <a:t>, and the </a:t>
          </a:r>
          <a:r>
            <a:rPr lang="en-US" sz="2400" b="1" kern="1200" dirty="0">
              <a:solidFill>
                <a:schemeClr val="tx1"/>
              </a:solidFill>
            </a:rPr>
            <a:t>application</a:t>
          </a:r>
          <a:r>
            <a:rPr lang="en-US" sz="2400" kern="1200" dirty="0">
              <a:solidFill>
                <a:schemeClr val="tx1"/>
              </a:solidFill>
            </a:rPr>
            <a:t> of this knowledge to the control &amp; prevent  health problems.</a:t>
          </a:r>
        </a:p>
      </dsp:txBody>
      <dsp:txXfrm>
        <a:off x="0" y="2805"/>
        <a:ext cx="6688032" cy="1913341"/>
      </dsp:txXfrm>
    </dsp:sp>
    <dsp:sp modelId="{61E57546-3B46-48F6-ABDE-0DE84D69617E}">
      <dsp:nvSpPr>
        <dsp:cNvPr id="0" name=""/>
        <dsp:cNvSpPr/>
      </dsp:nvSpPr>
      <dsp:spPr>
        <a:xfrm>
          <a:off x="0" y="1916147"/>
          <a:ext cx="668803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417BE-9C7A-4F58-A4D8-A554263A121F}">
      <dsp:nvSpPr>
        <dsp:cNvPr id="0" name=""/>
        <dsp:cNvSpPr/>
      </dsp:nvSpPr>
      <dsp:spPr>
        <a:xfrm>
          <a:off x="0" y="2398022"/>
          <a:ext cx="6688032" cy="1913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Epidemiologist explores the dimensions &amp; distribution of a health problem, what factors influence this distribution, with purpose to identify causes of health problems, and hence to define measures to control these health problems. </a:t>
          </a:r>
          <a:r>
            <a:rPr lang="en-US" sz="2400" kern="1200" dirty="0"/>
            <a:t> </a:t>
          </a:r>
        </a:p>
        <a:p>
          <a:pPr marL="0" lvl="0" indent="0" algn="l" defTabSz="1066800">
            <a:lnSpc>
              <a:spcPct val="90000"/>
            </a:lnSpc>
            <a:spcBef>
              <a:spcPct val="0"/>
            </a:spcBef>
            <a:spcAft>
              <a:spcPct val="35000"/>
            </a:spcAft>
            <a:buNone/>
          </a:pPr>
          <a:endParaRPr lang="en-US" sz="2400" kern="1200" dirty="0"/>
        </a:p>
      </dsp:txBody>
      <dsp:txXfrm>
        <a:off x="0" y="2398022"/>
        <a:ext cx="6688032" cy="1913341"/>
      </dsp:txXfrm>
    </dsp:sp>
    <dsp:sp modelId="{53375446-5872-419D-8BF9-058426F95477}">
      <dsp:nvSpPr>
        <dsp:cNvPr id="0" name=""/>
        <dsp:cNvSpPr/>
      </dsp:nvSpPr>
      <dsp:spPr>
        <a:xfrm>
          <a:off x="0" y="3829488"/>
          <a:ext cx="668803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986E9-7428-4910-995E-2D811344C9CD}">
      <dsp:nvSpPr>
        <dsp:cNvPr id="0" name=""/>
        <dsp:cNvSpPr/>
      </dsp:nvSpPr>
      <dsp:spPr>
        <a:xfrm>
          <a:off x="0" y="3829488"/>
          <a:ext cx="6688032" cy="1913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829488"/>
        <a:ext cx="6688032" cy="1913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E650-D053-4392-99AF-C18240DDC131}">
      <dsp:nvSpPr>
        <dsp:cNvPr id="0" name=""/>
        <dsp:cNvSpPr/>
      </dsp:nvSpPr>
      <dsp:spPr>
        <a:xfrm>
          <a:off x="472505" y="2282"/>
          <a:ext cx="2724677" cy="163480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Epidemiology is study of diseases as a mass phenomenon. </a:t>
          </a:r>
        </a:p>
      </dsp:txBody>
      <dsp:txXfrm>
        <a:off x="472505" y="2282"/>
        <a:ext cx="2724677" cy="1634806"/>
      </dsp:txXfrm>
    </dsp:sp>
    <dsp:sp modelId="{3C172274-59DA-4CA7-A221-8A182326C418}">
      <dsp:nvSpPr>
        <dsp:cNvPr id="0" name=""/>
        <dsp:cNvSpPr/>
      </dsp:nvSpPr>
      <dsp:spPr>
        <a:xfrm>
          <a:off x="3469650" y="2282"/>
          <a:ext cx="2724677" cy="1634806"/>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Epidemiology is basic science of Public Health </a:t>
          </a:r>
        </a:p>
      </dsp:txBody>
      <dsp:txXfrm>
        <a:off x="3469650" y="2282"/>
        <a:ext cx="2724677" cy="1634806"/>
      </dsp:txXfrm>
    </dsp:sp>
    <dsp:sp modelId="{29AE33B3-1DC1-4251-BAE4-A0932F655DD7}">
      <dsp:nvSpPr>
        <dsp:cNvPr id="0" name=""/>
        <dsp:cNvSpPr/>
      </dsp:nvSpPr>
      <dsp:spPr>
        <a:xfrm>
          <a:off x="472505" y="1909556"/>
          <a:ext cx="2724677" cy="1634806"/>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Epidemiology is study of Epidemics</a:t>
          </a:r>
        </a:p>
      </dsp:txBody>
      <dsp:txXfrm>
        <a:off x="472505" y="1909556"/>
        <a:ext cx="2724677" cy="1634806"/>
      </dsp:txXfrm>
    </dsp:sp>
    <dsp:sp modelId="{DE89FC60-E7EA-458F-BB0B-E79E85D21BD9}">
      <dsp:nvSpPr>
        <dsp:cNvPr id="0" name=""/>
        <dsp:cNvSpPr/>
      </dsp:nvSpPr>
      <dsp:spPr>
        <a:xfrm>
          <a:off x="3469650" y="1909556"/>
          <a:ext cx="2724677" cy="1634806"/>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Epidemiology is data driven </a:t>
          </a:r>
        </a:p>
      </dsp:txBody>
      <dsp:txXfrm>
        <a:off x="3469650" y="1909556"/>
        <a:ext cx="2724677" cy="1634806"/>
      </dsp:txXfrm>
    </dsp:sp>
    <dsp:sp modelId="{598E46F4-2D25-4D86-8415-C7390767EEEB}">
      <dsp:nvSpPr>
        <dsp:cNvPr id="0" name=""/>
        <dsp:cNvSpPr/>
      </dsp:nvSpPr>
      <dsp:spPr>
        <a:xfrm>
          <a:off x="472505" y="3816830"/>
          <a:ext cx="2724677" cy="1634806"/>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Epidemiology is a quantitative science</a:t>
          </a:r>
        </a:p>
      </dsp:txBody>
      <dsp:txXfrm>
        <a:off x="472505" y="3816830"/>
        <a:ext cx="2724677" cy="1634806"/>
      </dsp:txXfrm>
    </dsp:sp>
    <dsp:sp modelId="{30EC1F9A-F498-4A2E-9106-C46226F238D3}">
      <dsp:nvSpPr>
        <dsp:cNvPr id="0" name=""/>
        <dsp:cNvSpPr/>
      </dsp:nvSpPr>
      <dsp:spPr>
        <a:xfrm>
          <a:off x="3469650" y="3816830"/>
          <a:ext cx="2724677" cy="1634806"/>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Epidemiology is an observational science  </a:t>
          </a:r>
        </a:p>
      </dsp:txBody>
      <dsp:txXfrm>
        <a:off x="3469650" y="3816830"/>
        <a:ext cx="2724677" cy="1634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FA7ED-021E-408A-B499-795E43313E2E}">
      <dsp:nvSpPr>
        <dsp:cNvPr id="0" name=""/>
        <dsp:cNvSpPr/>
      </dsp:nvSpPr>
      <dsp:spPr>
        <a:xfrm>
          <a:off x="0" y="560"/>
          <a:ext cx="9965213" cy="131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4080C-767D-4673-A5AE-DE743AFFA4DE}">
      <dsp:nvSpPr>
        <dsp:cNvPr id="0" name=""/>
        <dsp:cNvSpPr/>
      </dsp:nvSpPr>
      <dsp:spPr>
        <a:xfrm>
          <a:off x="397067" y="295900"/>
          <a:ext cx="721941" cy="721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AB9D7-2776-4C47-AAC2-8521456329C9}">
      <dsp:nvSpPr>
        <dsp:cNvPr id="0" name=""/>
        <dsp:cNvSpPr/>
      </dsp:nvSpPr>
      <dsp:spPr>
        <a:xfrm>
          <a:off x="1516077" y="560"/>
          <a:ext cx="8449135" cy="131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9" tIns="138919" rIns="138919" bIns="138919" numCol="1" spcCol="1270" anchor="ctr" anchorCtr="0">
          <a:noAutofit/>
        </a:bodyPr>
        <a:lstStyle/>
        <a:p>
          <a:pPr marL="0" lvl="0" indent="0" algn="l" defTabSz="977900">
            <a:lnSpc>
              <a:spcPct val="100000"/>
            </a:lnSpc>
            <a:spcBef>
              <a:spcPct val="0"/>
            </a:spcBef>
            <a:spcAft>
              <a:spcPct val="35000"/>
            </a:spcAft>
            <a:buNone/>
          </a:pPr>
          <a:r>
            <a:rPr lang="en-US" sz="2200" kern="1200"/>
            <a:t>To assess magnitude and distribution of health problems in population</a:t>
          </a:r>
        </a:p>
      </dsp:txBody>
      <dsp:txXfrm>
        <a:off x="1516077" y="560"/>
        <a:ext cx="8449135" cy="1312621"/>
      </dsp:txXfrm>
    </dsp:sp>
    <dsp:sp modelId="{25DAA2D5-19A5-464E-B6DB-DD26CCB7BC92}">
      <dsp:nvSpPr>
        <dsp:cNvPr id="0" name=""/>
        <dsp:cNvSpPr/>
      </dsp:nvSpPr>
      <dsp:spPr>
        <a:xfrm>
          <a:off x="0" y="1641337"/>
          <a:ext cx="9965213" cy="131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799D3-D63E-488B-9FAB-928A3A52547D}">
      <dsp:nvSpPr>
        <dsp:cNvPr id="0" name=""/>
        <dsp:cNvSpPr/>
      </dsp:nvSpPr>
      <dsp:spPr>
        <a:xfrm>
          <a:off x="397067" y="1936677"/>
          <a:ext cx="721941" cy="721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DC0F9-2CB0-4151-A168-951267EB1AE4}">
      <dsp:nvSpPr>
        <dsp:cNvPr id="0" name=""/>
        <dsp:cNvSpPr/>
      </dsp:nvSpPr>
      <dsp:spPr>
        <a:xfrm>
          <a:off x="1516077" y="1641337"/>
          <a:ext cx="8449135" cy="131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9" tIns="138919" rIns="138919" bIns="138919" numCol="1" spcCol="1270" anchor="ctr" anchorCtr="0">
          <a:noAutofit/>
        </a:bodyPr>
        <a:lstStyle/>
        <a:p>
          <a:pPr marL="0" lvl="0" indent="0" algn="l" defTabSz="977900">
            <a:lnSpc>
              <a:spcPct val="100000"/>
            </a:lnSpc>
            <a:spcBef>
              <a:spcPct val="0"/>
            </a:spcBef>
            <a:spcAft>
              <a:spcPct val="35000"/>
            </a:spcAft>
            <a:buNone/>
          </a:pPr>
          <a:r>
            <a:rPr lang="en-US" sz="2200" kern="1200"/>
            <a:t>To identify the causes or risk factors of the health problems </a:t>
          </a:r>
        </a:p>
      </dsp:txBody>
      <dsp:txXfrm>
        <a:off x="1516077" y="1641337"/>
        <a:ext cx="8449135" cy="1312621"/>
      </dsp:txXfrm>
    </dsp:sp>
    <dsp:sp modelId="{9BF1AA25-74F2-4767-9C6D-6E7DDC7C0AE0}">
      <dsp:nvSpPr>
        <dsp:cNvPr id="0" name=""/>
        <dsp:cNvSpPr/>
      </dsp:nvSpPr>
      <dsp:spPr>
        <a:xfrm>
          <a:off x="0" y="3282114"/>
          <a:ext cx="9965213" cy="13126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48C70-453F-40E5-9D53-89B593D522D0}">
      <dsp:nvSpPr>
        <dsp:cNvPr id="0" name=""/>
        <dsp:cNvSpPr/>
      </dsp:nvSpPr>
      <dsp:spPr>
        <a:xfrm>
          <a:off x="397067" y="3577454"/>
          <a:ext cx="721941" cy="721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8332F-66EC-45C1-9C40-417856CE4334}">
      <dsp:nvSpPr>
        <dsp:cNvPr id="0" name=""/>
        <dsp:cNvSpPr/>
      </dsp:nvSpPr>
      <dsp:spPr>
        <a:xfrm>
          <a:off x="1516077" y="3282114"/>
          <a:ext cx="8449135" cy="131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9" tIns="138919" rIns="138919" bIns="138919" numCol="1" spcCol="1270" anchor="ctr" anchorCtr="0">
          <a:noAutofit/>
        </a:bodyPr>
        <a:lstStyle/>
        <a:p>
          <a:pPr marL="0" lvl="0" indent="0" algn="l" defTabSz="977900">
            <a:lnSpc>
              <a:spcPct val="100000"/>
            </a:lnSpc>
            <a:spcBef>
              <a:spcPct val="0"/>
            </a:spcBef>
            <a:spcAft>
              <a:spcPct val="35000"/>
            </a:spcAft>
            <a:buNone/>
          </a:pPr>
          <a:r>
            <a:rPr lang="en-US" sz="2200" kern="1200" dirty="0"/>
            <a:t>To provide data essential for planning, implementation and evaluation of health services and deciding priorities for health action . </a:t>
          </a:r>
          <a:r>
            <a:rPr lang="en-US" sz="2200" b="1" kern="1200" dirty="0">
              <a:solidFill>
                <a:srgbClr val="FF0000"/>
              </a:solidFill>
            </a:rPr>
            <a:t>Covid-19 Daily data and actions - NCOC</a:t>
          </a:r>
        </a:p>
      </dsp:txBody>
      <dsp:txXfrm>
        <a:off x="1516077" y="3282114"/>
        <a:ext cx="8449135" cy="1312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9390C-C388-4C32-A181-CD28717CA07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87800-379B-4848-8F5F-63A2CDF2A24C}">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0D60B-D1EC-4C3E-A85E-91B1EE71D0F7}">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 study design is a specific plan or protocol for conducting the study, which allows the investigator to transfer his mental epidemiological research idea or hypothesis into a practice</a:t>
          </a:r>
          <a:r>
            <a:rPr lang="en-US" sz="2300" b="1" kern="1200"/>
            <a:t>. </a:t>
          </a:r>
          <a:endParaRPr lang="en-US" sz="2300" kern="1200"/>
        </a:p>
      </dsp:txBody>
      <dsp:txXfrm>
        <a:off x="1437631" y="531"/>
        <a:ext cx="9077968" cy="1244702"/>
      </dsp:txXfrm>
    </dsp:sp>
    <dsp:sp modelId="{34DEB28F-7AE3-4A23-BE26-463ABC5EAEA0}">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0A4AA-075E-4F27-B220-22F53776479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4275DA-8C7C-4509-AC3B-99CAF9D5DDFC}">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Best possible ways to operationalize epidemiological constructs. </a:t>
          </a:r>
        </a:p>
      </dsp:txBody>
      <dsp:txXfrm>
        <a:off x="1437631" y="1556410"/>
        <a:ext cx="9077968" cy="1244702"/>
      </dsp:txXfrm>
    </dsp:sp>
    <dsp:sp modelId="{A8330E30-EB2E-4D4D-B48A-870F94C754AA}">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F3DFC-51A7-412E-8D64-46E93890B15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E2FED-ABA1-44C7-BA5C-2D5D60A1D11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Universally accepted scientific principles &amp; policies to undertake an epidemiological inquiry.  </a:t>
          </a:r>
        </a:p>
      </dsp:txBody>
      <dsp:txXfrm>
        <a:off x="1437631" y="3112289"/>
        <a:ext cx="9077968" cy="1244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1611F-FBFD-4D28-AD52-CC00EB56D611}">
      <dsp:nvSpPr>
        <dsp:cNvPr id="0" name=""/>
        <dsp:cNvSpPr/>
      </dsp:nvSpPr>
      <dsp:spPr>
        <a:xfrm>
          <a:off x="0" y="52424"/>
          <a:ext cx="105156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Observational studies. </a:t>
          </a:r>
          <a:r>
            <a:rPr lang="en-US" sz="2500" kern="1200" dirty="0"/>
            <a:t> (no interference or manipulation of study conditions)                                                   </a:t>
          </a:r>
        </a:p>
      </dsp:txBody>
      <dsp:txXfrm>
        <a:off x="29271" y="81695"/>
        <a:ext cx="10457058" cy="541083"/>
      </dsp:txXfrm>
    </dsp:sp>
    <dsp:sp modelId="{279E31CF-7389-4D47-9DC7-F3E9537270EB}">
      <dsp:nvSpPr>
        <dsp:cNvPr id="0" name=""/>
        <dsp:cNvSpPr/>
      </dsp:nvSpPr>
      <dsp:spPr>
        <a:xfrm>
          <a:off x="0" y="724049"/>
          <a:ext cx="10515600" cy="5996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Descriptive studies</a:t>
          </a:r>
          <a:r>
            <a:rPr lang="en-US" sz="2500" kern="1200" dirty="0"/>
            <a:t> (describe phenomenon of interest) 		                 </a:t>
          </a:r>
        </a:p>
      </dsp:txBody>
      <dsp:txXfrm>
        <a:off x="29271" y="753320"/>
        <a:ext cx="10457058" cy="541083"/>
      </dsp:txXfrm>
    </dsp:sp>
    <dsp:sp modelId="{54A2737C-9375-4C42-AAE6-02973E7368A3}">
      <dsp:nvSpPr>
        <dsp:cNvPr id="0" name=""/>
        <dsp:cNvSpPr/>
      </dsp:nvSpPr>
      <dsp:spPr>
        <a:xfrm>
          <a:off x="0" y="1323674"/>
          <a:ext cx="10515600" cy="12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Cross-sectional studies</a:t>
          </a:r>
        </a:p>
        <a:p>
          <a:pPr marL="228600" lvl="1" indent="-228600" algn="l" defTabSz="1066800">
            <a:lnSpc>
              <a:spcPct val="90000"/>
            </a:lnSpc>
            <a:spcBef>
              <a:spcPct val="0"/>
            </a:spcBef>
            <a:spcAft>
              <a:spcPct val="20000"/>
            </a:spcAft>
            <a:buChar char="•"/>
          </a:pPr>
          <a:r>
            <a:rPr lang="en-US" sz="2400" kern="1200" dirty="0"/>
            <a:t>Longitudinal studies</a:t>
          </a:r>
        </a:p>
        <a:p>
          <a:pPr marL="228600" lvl="1" indent="-228600" algn="l" defTabSz="1066800">
            <a:lnSpc>
              <a:spcPct val="90000"/>
            </a:lnSpc>
            <a:spcBef>
              <a:spcPct val="0"/>
            </a:spcBef>
            <a:spcAft>
              <a:spcPct val="20000"/>
            </a:spcAft>
            <a:buChar char="•"/>
          </a:pPr>
          <a:r>
            <a:rPr lang="en-US" sz="2400" kern="1200" dirty="0"/>
            <a:t>Case reports &amp; Case Series        </a:t>
          </a:r>
          <a:r>
            <a:rPr lang="en-US" sz="1800" b="1" kern="1200" dirty="0"/>
            <a:t>	 </a:t>
          </a:r>
          <a:endParaRPr lang="en-US" sz="1800" kern="1200" dirty="0"/>
        </a:p>
      </dsp:txBody>
      <dsp:txXfrm>
        <a:off x="0" y="1323674"/>
        <a:ext cx="10515600" cy="1216125"/>
      </dsp:txXfrm>
    </dsp:sp>
    <dsp:sp modelId="{D042A804-C49F-4E46-9F25-06285060063D}">
      <dsp:nvSpPr>
        <dsp:cNvPr id="0" name=""/>
        <dsp:cNvSpPr/>
      </dsp:nvSpPr>
      <dsp:spPr>
        <a:xfrm>
          <a:off x="0" y="2539800"/>
          <a:ext cx="10515600"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Analytical studies  </a:t>
          </a:r>
          <a:r>
            <a:rPr lang="en-US" sz="2500" kern="1200" dirty="0"/>
            <a:t>(examine &amp; decide suspected association)		     </a:t>
          </a:r>
        </a:p>
      </dsp:txBody>
      <dsp:txXfrm>
        <a:off x="29271" y="2569071"/>
        <a:ext cx="10457058" cy="541083"/>
      </dsp:txXfrm>
    </dsp:sp>
    <dsp:sp modelId="{640115ED-85CD-48A0-9462-05B181161E37}">
      <dsp:nvSpPr>
        <dsp:cNvPr id="0" name=""/>
        <dsp:cNvSpPr/>
      </dsp:nvSpPr>
      <dsp:spPr>
        <a:xfrm>
          <a:off x="0" y="3139425"/>
          <a:ext cx="10515600"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Cross-sectional comparative studies</a:t>
          </a:r>
          <a:endParaRPr lang="en-US" sz="2400" kern="1200" dirty="0"/>
        </a:p>
        <a:p>
          <a:pPr marL="228600" lvl="1" indent="-228600" algn="l" defTabSz="1066800">
            <a:lnSpc>
              <a:spcPct val="90000"/>
            </a:lnSpc>
            <a:spcBef>
              <a:spcPct val="0"/>
            </a:spcBef>
            <a:spcAft>
              <a:spcPct val="20000"/>
            </a:spcAft>
            <a:buChar char="•"/>
          </a:pPr>
          <a:r>
            <a:rPr lang="en-US" sz="2400" kern="1200" dirty="0"/>
            <a:t>Case-Control studies</a:t>
          </a:r>
        </a:p>
        <a:p>
          <a:pPr marL="228600" lvl="1" indent="-228600" algn="l" defTabSz="1066800">
            <a:lnSpc>
              <a:spcPct val="90000"/>
            </a:lnSpc>
            <a:spcBef>
              <a:spcPct val="0"/>
            </a:spcBef>
            <a:spcAft>
              <a:spcPct val="20000"/>
            </a:spcAft>
            <a:buChar char="•"/>
          </a:pPr>
          <a:r>
            <a:rPr lang="en-US" sz="2400" kern="1200" dirty="0"/>
            <a:t>Cohort studies</a:t>
          </a:r>
        </a:p>
        <a:p>
          <a:pPr marL="228600" lvl="1" indent="-228600" algn="l" defTabSz="1066800">
            <a:lnSpc>
              <a:spcPct val="90000"/>
            </a:lnSpc>
            <a:spcBef>
              <a:spcPct val="0"/>
            </a:spcBef>
            <a:spcAft>
              <a:spcPct val="20000"/>
            </a:spcAft>
            <a:buChar char="•"/>
          </a:pPr>
          <a:r>
            <a:rPr lang="en-US" sz="2400" kern="1200" dirty="0"/>
            <a:t>Ecological Studies – Migration Studies </a:t>
          </a:r>
        </a:p>
      </dsp:txBody>
      <dsp:txXfrm>
        <a:off x="0" y="3139425"/>
        <a:ext cx="10515600" cy="1630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14D8F-EA3C-43C1-BC86-586F23850EFB}">
      <dsp:nvSpPr>
        <dsp:cNvPr id="0" name=""/>
        <dsp:cNvSpPr/>
      </dsp:nvSpPr>
      <dsp:spPr>
        <a:xfrm>
          <a:off x="0" y="1230"/>
          <a:ext cx="10506456" cy="947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Interventional / experimental  studies </a:t>
          </a:r>
          <a:endParaRPr lang="en-US" sz="2400" kern="1200" dirty="0"/>
        </a:p>
      </dsp:txBody>
      <dsp:txXfrm>
        <a:off x="46263" y="47493"/>
        <a:ext cx="10413930" cy="855174"/>
      </dsp:txXfrm>
    </dsp:sp>
    <dsp:sp modelId="{B6DCBB16-4E31-48A5-8FF1-E8415D7664D8}">
      <dsp:nvSpPr>
        <dsp:cNvPr id="0" name=""/>
        <dsp:cNvSpPr/>
      </dsp:nvSpPr>
      <dsp:spPr>
        <a:xfrm>
          <a:off x="0" y="948930"/>
          <a:ext cx="10506456"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a:t>Randomized controlled trials</a:t>
          </a:r>
          <a:r>
            <a:rPr lang="en-US" sz="2400" kern="1200" dirty="0"/>
            <a:t> (RCTs or Clinical trials)</a:t>
          </a:r>
        </a:p>
      </dsp:txBody>
      <dsp:txXfrm>
        <a:off x="0" y="948930"/>
        <a:ext cx="10506456" cy="745200"/>
      </dsp:txXfrm>
    </dsp:sp>
    <dsp:sp modelId="{3373F54A-56A5-41C7-97A2-81456D9416E4}">
      <dsp:nvSpPr>
        <dsp:cNvPr id="0" name=""/>
        <dsp:cNvSpPr/>
      </dsp:nvSpPr>
      <dsp:spPr>
        <a:xfrm>
          <a:off x="0" y="1694130"/>
          <a:ext cx="10506456" cy="9477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Field trials (primary preventive measures trials: vaccines, chemoprophylaxis, on groups in population)</a:t>
          </a:r>
        </a:p>
      </dsp:txBody>
      <dsp:txXfrm>
        <a:off x="46263" y="1740393"/>
        <a:ext cx="10413930" cy="855174"/>
      </dsp:txXfrm>
    </dsp:sp>
    <dsp:sp modelId="{F6A664DE-4C00-4117-B3E3-6C965781161C}">
      <dsp:nvSpPr>
        <dsp:cNvPr id="0" name=""/>
        <dsp:cNvSpPr/>
      </dsp:nvSpPr>
      <dsp:spPr>
        <a:xfrm>
          <a:off x="0" y="2771430"/>
          <a:ext cx="10506456" cy="947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Community trials, given whole community is subject to intervention e.g., fluoridated water supply..</a:t>
          </a:r>
        </a:p>
      </dsp:txBody>
      <dsp:txXfrm>
        <a:off x="46263" y="2817693"/>
        <a:ext cx="10413930" cy="855174"/>
      </dsp:txXfrm>
    </dsp:sp>
    <dsp:sp modelId="{C3928529-412B-4988-84E3-A7555732166C}">
      <dsp:nvSpPr>
        <dsp:cNvPr id="0" name=""/>
        <dsp:cNvSpPr/>
      </dsp:nvSpPr>
      <dsp:spPr>
        <a:xfrm>
          <a:off x="0" y="3719130"/>
          <a:ext cx="10506456"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Animal studies, </a:t>
          </a:r>
          <a:r>
            <a:rPr lang="en-US" sz="2400" kern="1200" dirty="0"/>
            <a:t>(prior to RCTs, etiological studies)</a:t>
          </a:r>
        </a:p>
        <a:p>
          <a:pPr marL="228600" lvl="1" indent="-228600" algn="l" defTabSz="1066800">
            <a:lnSpc>
              <a:spcPct val="90000"/>
            </a:lnSpc>
            <a:spcBef>
              <a:spcPct val="0"/>
            </a:spcBef>
            <a:spcAft>
              <a:spcPct val="20000"/>
            </a:spcAft>
            <a:buChar char="•"/>
          </a:pPr>
          <a:r>
            <a:rPr lang="en-US" sz="2400" b="1" kern="1200" dirty="0"/>
            <a:t>Laboratory experiments. </a:t>
          </a:r>
          <a:r>
            <a:rPr lang="en-US" sz="2400" kern="1200" dirty="0"/>
            <a:t>(Prior to RCTs)</a:t>
          </a:r>
        </a:p>
      </dsp:txBody>
      <dsp:txXfrm>
        <a:off x="0" y="3719130"/>
        <a:ext cx="10506456" cy="815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1846-EEB9-4740-907B-25EDC4D440CB}">
      <dsp:nvSpPr>
        <dsp:cNvPr id="0" name=""/>
        <dsp:cNvSpPr/>
      </dsp:nvSpPr>
      <dsp:spPr>
        <a:xfrm>
          <a:off x="0" y="32926"/>
          <a:ext cx="10515600" cy="52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Step 1. Define population to be studies</a:t>
          </a:r>
        </a:p>
      </dsp:txBody>
      <dsp:txXfrm>
        <a:off x="25587" y="58513"/>
        <a:ext cx="10464426" cy="472986"/>
      </dsp:txXfrm>
    </dsp:sp>
    <dsp:sp modelId="{B26A7763-048E-4E42-84B0-199C51842EAF}">
      <dsp:nvSpPr>
        <dsp:cNvPr id="0" name=""/>
        <dsp:cNvSpPr/>
      </dsp:nvSpPr>
      <dsp:spPr>
        <a:xfrm>
          <a:off x="0" y="557087"/>
          <a:ext cx="105156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Whole pop. or a specific group</a:t>
          </a:r>
        </a:p>
        <a:p>
          <a:pPr marL="228600" lvl="1" indent="-228600" algn="l" defTabSz="889000">
            <a:lnSpc>
              <a:spcPct val="90000"/>
            </a:lnSpc>
            <a:spcBef>
              <a:spcPct val="0"/>
            </a:spcBef>
            <a:spcAft>
              <a:spcPct val="20000"/>
            </a:spcAft>
            <a:buChar char="•"/>
          </a:pPr>
          <a:r>
            <a:rPr lang="en-US" sz="2000" kern="1200" dirty="0"/>
            <a:t>Number &amp; Composition, location</a:t>
          </a:r>
        </a:p>
        <a:p>
          <a:pPr marL="228600" lvl="1" indent="-228600" algn="l" defTabSz="889000">
            <a:lnSpc>
              <a:spcPct val="90000"/>
            </a:lnSpc>
            <a:spcBef>
              <a:spcPct val="0"/>
            </a:spcBef>
            <a:spcAft>
              <a:spcPct val="20000"/>
            </a:spcAft>
            <a:buChar char="•"/>
          </a:pPr>
          <a:r>
            <a:rPr lang="en-US" sz="2000" kern="1200" dirty="0"/>
            <a:t>Representative </a:t>
          </a:r>
        </a:p>
      </dsp:txBody>
      <dsp:txXfrm>
        <a:off x="0" y="557087"/>
        <a:ext cx="10515600" cy="1014300"/>
      </dsp:txXfrm>
    </dsp:sp>
    <dsp:sp modelId="{E5D037C8-2539-488A-908A-812FB39A950E}">
      <dsp:nvSpPr>
        <dsp:cNvPr id="0" name=""/>
        <dsp:cNvSpPr/>
      </dsp:nvSpPr>
      <dsp:spPr>
        <a:xfrm>
          <a:off x="0" y="1571387"/>
          <a:ext cx="10515600" cy="52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Step 2. Define disease/problem under study </a:t>
          </a:r>
        </a:p>
      </dsp:txBody>
      <dsp:txXfrm>
        <a:off x="25587" y="1596974"/>
        <a:ext cx="10464426" cy="472986"/>
      </dsp:txXfrm>
    </dsp:sp>
    <dsp:sp modelId="{310FEFC4-EBEA-4492-B583-BAC0070EB02E}">
      <dsp:nvSpPr>
        <dsp:cNvPr id="0" name=""/>
        <dsp:cNvSpPr/>
      </dsp:nvSpPr>
      <dsp:spPr>
        <a:xfrm>
          <a:off x="0" y="2095547"/>
          <a:ext cx="10515600"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Precise, valid &amp; measurable</a:t>
          </a:r>
        </a:p>
        <a:p>
          <a:pPr marL="228600" lvl="1" indent="-228600" algn="l" defTabSz="889000">
            <a:lnSpc>
              <a:spcPct val="90000"/>
            </a:lnSpc>
            <a:spcBef>
              <a:spcPct val="0"/>
            </a:spcBef>
            <a:spcAft>
              <a:spcPct val="20000"/>
            </a:spcAft>
            <a:buChar char="•"/>
          </a:pPr>
          <a:r>
            <a:rPr lang="en-US" sz="2000" kern="1200" dirty="0"/>
            <a:t>Applicable &amp; acceptable</a:t>
          </a:r>
        </a:p>
        <a:p>
          <a:pPr marL="228600" lvl="1" indent="-228600" algn="l" defTabSz="889000">
            <a:lnSpc>
              <a:spcPct val="90000"/>
            </a:lnSpc>
            <a:spcBef>
              <a:spcPct val="0"/>
            </a:spcBef>
            <a:spcAft>
              <a:spcPct val="20000"/>
            </a:spcAft>
            <a:buChar char="•"/>
          </a:pPr>
          <a:r>
            <a:rPr lang="en-US" sz="2000" kern="1200" dirty="0"/>
            <a:t>Once established, adhered throughout the study</a:t>
          </a:r>
        </a:p>
        <a:p>
          <a:pPr marL="228600" lvl="1" indent="-228600" algn="l" defTabSz="889000">
            <a:lnSpc>
              <a:spcPct val="90000"/>
            </a:lnSpc>
            <a:spcBef>
              <a:spcPct val="0"/>
            </a:spcBef>
            <a:spcAft>
              <a:spcPct val="20000"/>
            </a:spcAft>
            <a:buChar char="•"/>
          </a:pPr>
          <a:r>
            <a:rPr lang="en-US" sz="2000" kern="1200" dirty="0"/>
            <a:t>OPERATIONAL DEFINITION ???????		</a:t>
          </a:r>
        </a:p>
      </dsp:txBody>
      <dsp:txXfrm>
        <a:off x="0" y="2095547"/>
        <a:ext cx="10515600" cy="1362060"/>
      </dsp:txXfrm>
    </dsp:sp>
    <dsp:sp modelId="{AAC69E5C-9F42-4C44-9DC7-24A4805C0636}">
      <dsp:nvSpPr>
        <dsp:cNvPr id="0" name=""/>
        <dsp:cNvSpPr/>
      </dsp:nvSpPr>
      <dsp:spPr>
        <a:xfrm>
          <a:off x="0" y="3457607"/>
          <a:ext cx="10515600" cy="52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Step 3. Describe Distribution of Disease under study</a:t>
          </a:r>
        </a:p>
      </dsp:txBody>
      <dsp:txXfrm>
        <a:off x="25587" y="3483194"/>
        <a:ext cx="10464426" cy="472986"/>
      </dsp:txXfrm>
    </dsp:sp>
    <dsp:sp modelId="{DFC63184-2754-4495-9E11-9BDEF9C11E8D}">
      <dsp:nvSpPr>
        <dsp:cNvPr id="0" name=""/>
        <dsp:cNvSpPr/>
      </dsp:nvSpPr>
      <dsp:spPr>
        <a:xfrm>
          <a:off x="0" y="3981767"/>
          <a:ext cx="105156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US" sz="2000" kern="1200" dirty="0"/>
            <a:t>Time-Place-Person</a:t>
          </a:r>
        </a:p>
        <a:p>
          <a:pPr marL="228600" lvl="1" indent="-228600" algn="l" defTabSz="889000">
            <a:lnSpc>
              <a:spcPct val="90000"/>
            </a:lnSpc>
            <a:spcBef>
              <a:spcPct val="0"/>
            </a:spcBef>
            <a:spcAft>
              <a:spcPct val="20000"/>
            </a:spcAft>
            <a:buChar char="•"/>
          </a:pPr>
          <a:r>
            <a:rPr lang="en-US" sz="2000" kern="1200" dirty="0"/>
            <a:t>Purpose: contextual description &amp; identification of Risk factors, mode of transmission</a:t>
          </a:r>
        </a:p>
      </dsp:txBody>
      <dsp:txXfrm>
        <a:off x="0" y="3981767"/>
        <a:ext cx="10515600" cy="1014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80717-473C-42D6-893A-C353DEBB0E69}">
      <dsp:nvSpPr>
        <dsp:cNvPr id="0" name=""/>
        <dsp:cNvSpPr/>
      </dsp:nvSpPr>
      <dsp:spPr>
        <a:xfrm>
          <a:off x="0" y="17221"/>
          <a:ext cx="10515600" cy="10670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Place attributes of the diseased and non-diseased population are identified and considered for possible role in disease occurrence. </a:t>
          </a:r>
        </a:p>
      </dsp:txBody>
      <dsp:txXfrm>
        <a:off x="52089" y="69310"/>
        <a:ext cx="10411422" cy="962862"/>
      </dsp:txXfrm>
    </dsp:sp>
    <dsp:sp modelId="{C7DD86DF-550E-44CB-B51E-9FC5E58C8917}">
      <dsp:nvSpPr>
        <dsp:cNvPr id="0" name=""/>
        <dsp:cNvSpPr/>
      </dsp:nvSpPr>
      <dsp:spPr>
        <a:xfrm>
          <a:off x="0" y="1084261"/>
          <a:ext cx="105156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u="sng" kern="1200" dirty="0"/>
            <a:t>Seasons</a:t>
          </a:r>
          <a:r>
            <a:rPr lang="en-US" sz="2400" kern="1200" dirty="0"/>
            <a:t>, </a:t>
          </a:r>
          <a:r>
            <a:rPr lang="en-US" sz="2400" u="sng" kern="1200" dirty="0"/>
            <a:t>Sanitations,</a:t>
          </a:r>
          <a:r>
            <a:rPr lang="en-US" sz="2400" kern="1200" dirty="0"/>
            <a:t> </a:t>
          </a:r>
          <a:r>
            <a:rPr lang="en-US" sz="2400" u="sng" kern="1200" dirty="0"/>
            <a:t>Living conditions</a:t>
          </a:r>
          <a:r>
            <a:rPr lang="en-US" sz="2400" kern="1200" dirty="0"/>
            <a:t>, </a:t>
          </a:r>
          <a:r>
            <a:rPr lang="en-US" sz="2400" u="sng" kern="1200" dirty="0"/>
            <a:t>Working conditions</a:t>
          </a:r>
          <a:r>
            <a:rPr lang="en-US" sz="2400" kern="1200" dirty="0"/>
            <a:t>, </a:t>
          </a:r>
          <a:r>
            <a:rPr lang="en-US" sz="2400" u="sng" kern="1200" dirty="0"/>
            <a:t>Soil</a:t>
          </a:r>
          <a:r>
            <a:rPr lang="en-US" sz="2400" kern="1200" dirty="0"/>
            <a:t>, </a:t>
          </a:r>
          <a:r>
            <a:rPr lang="en-US" sz="2400" u="sng" kern="1200" dirty="0"/>
            <a:t>Water</a:t>
          </a:r>
          <a:r>
            <a:rPr lang="en-US" sz="2400" kern="1200" dirty="0"/>
            <a:t> </a:t>
          </a:r>
        </a:p>
        <a:p>
          <a:pPr marL="228600" lvl="1" indent="-228600" algn="l" defTabSz="1066800">
            <a:lnSpc>
              <a:spcPct val="90000"/>
            </a:lnSpc>
            <a:spcBef>
              <a:spcPct val="0"/>
            </a:spcBef>
            <a:spcAft>
              <a:spcPct val="20000"/>
            </a:spcAft>
            <a:buChar char="•"/>
          </a:pPr>
          <a:r>
            <a:rPr lang="en-US" sz="2400" kern="1200" dirty="0"/>
            <a:t>Type and magnitude of health problems of the place are identified</a:t>
          </a:r>
        </a:p>
        <a:p>
          <a:pPr marL="228600" lvl="1" indent="-228600" algn="l" defTabSz="1066800">
            <a:lnSpc>
              <a:spcPct val="90000"/>
            </a:lnSpc>
            <a:spcBef>
              <a:spcPct val="0"/>
            </a:spcBef>
            <a:spcAft>
              <a:spcPct val="20000"/>
            </a:spcAft>
            <a:buChar char="•"/>
          </a:pPr>
          <a:r>
            <a:rPr lang="en-US" sz="2400" kern="1200"/>
            <a:t>High risk places are known</a:t>
          </a:r>
        </a:p>
      </dsp:txBody>
      <dsp:txXfrm>
        <a:off x="0" y="1084261"/>
        <a:ext cx="10515600" cy="1238895"/>
      </dsp:txXfrm>
    </dsp:sp>
    <dsp:sp modelId="{DC49E098-3FD8-4822-8E22-971EE20E30F0}">
      <dsp:nvSpPr>
        <dsp:cNvPr id="0" name=""/>
        <dsp:cNvSpPr/>
      </dsp:nvSpPr>
      <dsp:spPr>
        <a:xfrm>
          <a:off x="0" y="2323156"/>
          <a:ext cx="10515600" cy="10670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Role of Migration studies??????</a:t>
          </a:r>
          <a:endParaRPr lang="en-US" sz="2400" kern="1200"/>
        </a:p>
      </dsp:txBody>
      <dsp:txXfrm>
        <a:off x="52089" y="2375245"/>
        <a:ext cx="10411422" cy="962862"/>
      </dsp:txXfrm>
    </dsp:sp>
    <dsp:sp modelId="{826BB97F-B652-42FD-9D10-1F090CBDF051}">
      <dsp:nvSpPr>
        <dsp:cNvPr id="0" name=""/>
        <dsp:cNvSpPr/>
      </dsp:nvSpPr>
      <dsp:spPr>
        <a:xfrm>
          <a:off x="0" y="3390196"/>
          <a:ext cx="105156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Role of Genetic &amp; environmental factors, and other population characteristics in development of disease are explored                                 </a:t>
          </a:r>
        </a:p>
      </dsp:txBody>
      <dsp:txXfrm>
        <a:off x="0" y="3390196"/>
        <a:ext cx="10515600" cy="94392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426B8-DBD6-4D6D-BDCD-C0A17549C4FB}" type="datetimeFigureOut">
              <a:rPr lang="en-PK" smtClean="0"/>
              <a:t>02/03/2025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4E597-76FD-49CF-9558-9AAF01B17BEA}" type="slidenum">
              <a:rPr lang="en-PK" smtClean="0"/>
              <a:t>‹#›</a:t>
            </a:fld>
            <a:endParaRPr lang="en-PK"/>
          </a:p>
        </p:txBody>
      </p:sp>
    </p:spTree>
    <p:extLst>
      <p:ext uri="{BB962C8B-B14F-4D97-AF65-F5344CB8AC3E}">
        <p14:creationId xmlns:p14="http://schemas.microsoft.com/office/powerpoint/2010/main" val="230345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312677F-10EA-42D7-86E3-2D9453C37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45805AD-A5F9-46BB-B1B6-D560BD42BC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DFF00DE8-498D-4664-ABFD-75372971AB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17AA45-5545-419C-92DD-ECF35B21464A}"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2EEE2DC-CB4F-4847-AF43-1B7D7D214E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D7FD7D-5A78-4E53-BE67-33751D13E8DD}" type="slidenum">
              <a:rPr lang="en-GB" altLang="en-US" smtClean="0">
                <a:latin typeface="Arial" panose="020B0604020202020204" pitchFamily="34" charset="0"/>
                <a:cs typeface="Arial" panose="020B0604020202020204" pitchFamily="34" charset="0"/>
              </a:rPr>
              <a:pPr>
                <a:spcBef>
                  <a:spcPct val="0"/>
                </a:spcBef>
              </a:pPr>
              <a:t>12</a:t>
            </a:fld>
            <a:endParaRPr lang="en-GB" altLang="en-US">
              <a:latin typeface="Arial" panose="020B0604020202020204" pitchFamily="34" charset="0"/>
              <a:cs typeface="Arial" panose="020B0604020202020204" pitchFamily="34" charset="0"/>
            </a:endParaRPr>
          </a:p>
        </p:txBody>
      </p:sp>
      <p:sp>
        <p:nvSpPr>
          <p:cNvPr id="53251" name="Rectangle 7">
            <a:extLst>
              <a:ext uri="{FF2B5EF4-FFF2-40B4-BE49-F238E27FC236}">
                <a16:creationId xmlns:a16="http://schemas.microsoft.com/office/drawing/2014/main" id="{A6FEEB24-37B9-4E4F-B116-F70DEF854E8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8D98A67-20D2-4455-89A8-1F914D4527AB}" type="slidenum">
              <a:rPr lang="en-GB" altLang="en-US">
                <a:latin typeface="Times New Roman" panose="02020603050405020304" pitchFamily="18" charset="0"/>
              </a:rPr>
              <a:pPr algn="r" eaLnBrk="1" hangingPunct="1">
                <a:spcBef>
                  <a:spcPct val="0"/>
                </a:spcBef>
              </a:pPr>
              <a:t>12</a:t>
            </a:fld>
            <a:endParaRPr lang="en-GB" altLang="en-US">
              <a:latin typeface="Times New Roman" panose="02020603050405020304" pitchFamily="18" charset="0"/>
            </a:endParaRPr>
          </a:p>
        </p:txBody>
      </p:sp>
      <p:sp>
        <p:nvSpPr>
          <p:cNvPr id="53252" name="Rectangle 2">
            <a:extLst>
              <a:ext uri="{FF2B5EF4-FFF2-40B4-BE49-F238E27FC236}">
                <a16:creationId xmlns:a16="http://schemas.microsoft.com/office/drawing/2014/main" id="{AAF1DC90-F4B0-4A17-AAE7-C6B24CDE6B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a:extLst>
              <a:ext uri="{FF2B5EF4-FFF2-40B4-BE49-F238E27FC236}">
                <a16:creationId xmlns:a16="http://schemas.microsoft.com/office/drawing/2014/main" id="{594B4E2F-08DC-41C3-9E90-7700C5E02F6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05" tIns="45853" rIns="91705" bIns="45853" numCol="1" anchor="t" anchorCtr="0" compatLnSpc="1">
            <a:prstTxWarp prst="textNoShape">
              <a:avLst/>
            </a:prstTxWarp>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80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18DDC86-2BFD-4312-8C83-3AE4CF5D55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4625D0-25C5-4DE2-9847-97D4888D0A8C}" type="slidenum">
              <a:rPr lang="en-GB" altLang="en-US" smtClean="0">
                <a:latin typeface="Arial" panose="020B0604020202020204" pitchFamily="34" charset="0"/>
                <a:cs typeface="Arial" panose="020B0604020202020204" pitchFamily="34" charset="0"/>
              </a:rPr>
              <a:pPr>
                <a:spcBef>
                  <a:spcPct val="0"/>
                </a:spcBef>
              </a:pPr>
              <a:t>13</a:t>
            </a:fld>
            <a:endParaRPr lang="en-GB" altLang="en-US">
              <a:latin typeface="Arial" panose="020B0604020202020204" pitchFamily="34" charset="0"/>
              <a:cs typeface="Arial" panose="020B0604020202020204" pitchFamily="34" charset="0"/>
            </a:endParaRPr>
          </a:p>
        </p:txBody>
      </p:sp>
      <p:sp>
        <p:nvSpPr>
          <p:cNvPr id="55299" name="Rectangle 7">
            <a:extLst>
              <a:ext uri="{FF2B5EF4-FFF2-40B4-BE49-F238E27FC236}">
                <a16:creationId xmlns:a16="http://schemas.microsoft.com/office/drawing/2014/main" id="{8CCE7370-1496-488F-9EB3-1D8E3B46F33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F437A61-EB28-4B80-BF8D-B72AC501D637}" type="slidenum">
              <a:rPr lang="en-GB" altLang="en-US">
                <a:latin typeface="Times New Roman" panose="02020603050405020304" pitchFamily="18" charset="0"/>
              </a:rPr>
              <a:pPr algn="r" eaLnBrk="1" hangingPunct="1">
                <a:spcBef>
                  <a:spcPct val="0"/>
                </a:spcBef>
              </a:pPr>
              <a:t>13</a:t>
            </a:fld>
            <a:endParaRPr lang="en-GB" altLang="en-US">
              <a:latin typeface="Times New Roman" panose="02020603050405020304" pitchFamily="18" charset="0"/>
            </a:endParaRPr>
          </a:p>
        </p:txBody>
      </p:sp>
      <p:sp>
        <p:nvSpPr>
          <p:cNvPr id="55300" name="Rectangle 2">
            <a:extLst>
              <a:ext uri="{FF2B5EF4-FFF2-40B4-BE49-F238E27FC236}">
                <a16:creationId xmlns:a16="http://schemas.microsoft.com/office/drawing/2014/main" id="{643F10A5-1797-4B32-90E4-24543AD0B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a:extLst>
              <a:ext uri="{FF2B5EF4-FFF2-40B4-BE49-F238E27FC236}">
                <a16:creationId xmlns:a16="http://schemas.microsoft.com/office/drawing/2014/main" id="{204BCA62-F16A-4960-B152-4D203D09641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05" tIns="45853" rIns="91705" bIns="45853" numCol="1" anchor="t" anchorCtr="0" compatLnSpc="1">
            <a:prstTxWarp prst="textNoShape">
              <a:avLst/>
            </a:prstTxWarp>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4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3174E597-76FD-49CF-9558-9AAF01B17BEA}" type="slidenum">
              <a:rPr lang="en-PK" smtClean="0"/>
              <a:t>21</a:t>
            </a:fld>
            <a:endParaRPr lang="en-PK"/>
          </a:p>
        </p:txBody>
      </p:sp>
    </p:spTree>
    <p:extLst>
      <p:ext uri="{BB962C8B-B14F-4D97-AF65-F5344CB8AC3E}">
        <p14:creationId xmlns:p14="http://schemas.microsoft.com/office/powerpoint/2010/main" val="56235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3174E597-76FD-49CF-9558-9AAF01B17BEA}" type="slidenum">
              <a:rPr lang="en-PK" smtClean="0"/>
              <a:t>26</a:t>
            </a:fld>
            <a:endParaRPr lang="en-PK"/>
          </a:p>
        </p:txBody>
      </p:sp>
    </p:spTree>
    <p:extLst>
      <p:ext uri="{BB962C8B-B14F-4D97-AF65-F5344CB8AC3E}">
        <p14:creationId xmlns:p14="http://schemas.microsoft.com/office/powerpoint/2010/main" val="195396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3174E597-76FD-49CF-9558-9AAF01B17BEA}" type="slidenum">
              <a:rPr lang="en-PK" smtClean="0"/>
              <a:t>30</a:t>
            </a:fld>
            <a:endParaRPr lang="en-PK"/>
          </a:p>
        </p:txBody>
      </p:sp>
    </p:spTree>
    <p:extLst>
      <p:ext uri="{BB962C8B-B14F-4D97-AF65-F5344CB8AC3E}">
        <p14:creationId xmlns:p14="http://schemas.microsoft.com/office/powerpoint/2010/main" val="33300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7682E24E-096D-4513-9961-80619DF63046}" type="datetime1">
              <a:rPr lang="LID4096" smtClean="0"/>
              <a:t>02/03/2025</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r>
              <a:rPr lang="en-PK"/>
              <a:t>Prof Dr Arshad Sabir 2024</a:t>
            </a:r>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87369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DA1DF9BC-86AE-4B99-9215-E5745F379257}" type="datetime1">
              <a:rPr lang="LID4096" smtClean="0"/>
              <a:t>02/03/2025</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r>
              <a:rPr lang="en-PK"/>
              <a:t>Prof Dr Arshad Sabir 2024</a:t>
            </a:r>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55635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1B38519B-730F-4F64-A276-1FEEC8C7E98A}" type="datetime1">
              <a:rPr lang="LID4096" smtClean="0"/>
              <a:t>02/03/2025</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r>
              <a:rPr lang="en-PK"/>
              <a:t>Prof Dr Arshad Sabir 2024</a:t>
            </a:r>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08177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B38608A1-EB0A-4837-A226-7C329AE2EE9B}" type="datetime1">
              <a:rPr lang="LID4096" smtClean="0"/>
              <a:t>02/03/2025</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r>
              <a:rPr lang="en-PK"/>
              <a:t>Prof Dr Arshad Sabir 2024</a:t>
            </a:r>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82151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C68351D5-F0A6-4529-A221-32F25274507D}" type="datetime1">
              <a:rPr lang="LID4096" smtClean="0"/>
              <a:t>02/03/2025</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r>
              <a:rPr lang="en-PK"/>
              <a:t>Prof Dr Arshad Sabir 2024</a:t>
            </a:r>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45668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FAE817A-2398-41E5-80C3-46E9820280AA}" type="datetime1">
              <a:rPr lang="LID4096" smtClean="0"/>
              <a:t>02/03/2025</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r>
              <a:rPr lang="en-PK"/>
              <a:t>Prof Dr Arshad Sabir 2024</a:t>
            </a:r>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83261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7C1FA334-4330-4D1C-8093-7D761CCF487C}" type="datetime1">
              <a:rPr lang="LID4096" smtClean="0"/>
              <a:t>02/03/2025</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r>
              <a:rPr lang="en-PK"/>
              <a:t>Prof Dr Arshad Sabir 2024</a:t>
            </a:r>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80274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F6D52F87-3897-4C1E-8670-4C2F2373A51D}" type="datetime1">
              <a:rPr lang="LID4096" smtClean="0"/>
              <a:t>02/03/2025</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r>
              <a:rPr lang="en-PK"/>
              <a:t>Prof Dr Arshad Sabir 2024</a:t>
            </a:r>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30867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91ECF995-9D18-4C8B-99DB-9A34DCAABB55}" type="datetime1">
              <a:rPr lang="LID4096" smtClean="0"/>
              <a:t>02/03/2025</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r>
              <a:rPr lang="en-PK"/>
              <a:t>Prof Dr Arshad Sabir 2024</a:t>
            </a:r>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58177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C6A477D3-C829-47FC-AE8F-9DD57127B101}" type="datetime1">
              <a:rPr lang="LID4096" smtClean="0"/>
              <a:t>02/03/2025</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r>
              <a:rPr lang="en-PK"/>
              <a:t>Prof Dr Arshad Sabir 2024</a:t>
            </a:r>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21093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0CFB5FBA-280C-4FC9-BED8-BE78571FA78A}" type="datetime1">
              <a:rPr lang="LID4096" smtClean="0"/>
              <a:t>02/03/2025</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r>
              <a:rPr lang="en-PK"/>
              <a:t>Prof Dr Arshad Sabir 2024</a:t>
            </a:r>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62227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F15E-97CD-4DE9-859F-FEC4CD50B019}" type="datetime1">
              <a:rPr lang="LID4096" smtClean="0"/>
              <a:t>02/03/2025</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K"/>
              <a:t>Prof Dr Arshad Sabir 2024</a:t>
            </a:r>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1006113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pubmed.ncbi.nlm.nih.gov/?term=Bhadoria%20AS%5BAuthor%5D" TargetMode="External"/><Relationship Id="rId3" Type="http://schemas.openxmlformats.org/officeDocument/2006/relationships/hyperlink" Target="https://doi.org/10.5005%2Fjp-journals-10071-24085" TargetMode="External"/><Relationship Id="rId7" Type="http://schemas.openxmlformats.org/officeDocument/2006/relationships/hyperlink" Target="https://pubmed.ncbi.nlm.nih.gov/?term=Panda%20PK%5BAuthor%5D" TargetMode="External"/><Relationship Id="rId2" Type="http://schemas.openxmlformats.org/officeDocument/2006/relationships/hyperlink" Target="https://www.ncbi.nlm.nih.gov/pmc/articles/PMC8783237/" TargetMode="External"/><Relationship Id="rId1" Type="http://schemas.openxmlformats.org/officeDocument/2006/relationships/slideLayout" Target="../slideLayouts/slideLayout2.xml"/><Relationship Id="rId6" Type="http://schemas.openxmlformats.org/officeDocument/2006/relationships/hyperlink" Target="https://pubmed.ncbi.nlm.nih.gov/?term=Pandey%20P%5BAuthor%5D" TargetMode="External"/><Relationship Id="rId5" Type="http://schemas.openxmlformats.org/officeDocument/2006/relationships/hyperlink" Target="https://pubmed.ncbi.nlm.nih.gov/?term=Tendulkar%20P%5BAuthor%5D" TargetMode="External"/><Relationship Id="rId10" Type="http://schemas.openxmlformats.org/officeDocument/2006/relationships/hyperlink" Target="https://www.ncbi.nlm.nih.gov/pmc/articles/PMC8783237/#:~:text=During%20the%20first%20pandemic%20wave,shortness%20of%20breath%20and%20fever" TargetMode="External"/><Relationship Id="rId4" Type="http://schemas.openxmlformats.org/officeDocument/2006/relationships/hyperlink" Target="https://pubmed.ncbi.nlm.nih.gov/35110848" TargetMode="External"/><Relationship Id="rId9" Type="http://schemas.openxmlformats.org/officeDocument/2006/relationships/hyperlink" Target="https://pubmed.ncbi.nlm.nih.gov/?term=Kulshreshtha%20P%5BAuthor%5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D8EF-047A-99CA-CAE7-151A4B83BC5D}"/>
              </a:ext>
            </a:extLst>
          </p:cNvPr>
          <p:cNvSpPr>
            <a:spLocks noGrp="1"/>
          </p:cNvSpPr>
          <p:nvPr>
            <p:ph type="title"/>
          </p:nvPr>
        </p:nvSpPr>
        <p:spPr>
          <a:xfrm>
            <a:off x="831850" y="2195725"/>
            <a:ext cx="10515600" cy="1368688"/>
          </a:xfrm>
        </p:spPr>
        <p:txBody>
          <a:bodyPr/>
          <a:lstStyle/>
          <a:p>
            <a:pPr algn="ctr"/>
            <a:r>
              <a:rPr lang="en-US" sz="4800" b="1" dirty="0">
                <a:latin typeface="Times New Roman" panose="02020603050405020304" pitchFamily="18" charset="0"/>
                <a:cs typeface="Times New Roman" panose="02020603050405020304" pitchFamily="18" charset="0"/>
              </a:rPr>
              <a:t>Module : I  </a:t>
            </a:r>
            <a:r>
              <a:rPr lang="en-US" sz="4400" dirty="0">
                <a:latin typeface="Times New Roman" panose="02020603050405020304" pitchFamily="18" charset="0"/>
                <a:cs typeface="Times New Roman" panose="02020603050405020304" pitchFamily="18" charset="0"/>
              </a:rPr>
              <a:t>Otorhinolaryngology(ENT) </a:t>
            </a:r>
            <a:endParaRPr lang="en-PK"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1C7E52F-BD9F-734E-FEFD-95C8FAD74775}"/>
              </a:ext>
            </a:extLst>
          </p:cNvPr>
          <p:cNvSpPr>
            <a:spLocks noGrp="1"/>
          </p:cNvSpPr>
          <p:nvPr>
            <p:ph type="body" idx="1"/>
          </p:nvPr>
        </p:nvSpPr>
        <p:spPr>
          <a:xfrm>
            <a:off x="831850" y="4589464"/>
            <a:ext cx="10515600" cy="1034588"/>
          </a:xfrm>
          <a:solidFill>
            <a:schemeClr val="accent4">
              <a:lumMod val="75000"/>
            </a:schemeClr>
          </a:solidFill>
        </p:spPr>
        <p:txBody>
          <a:bodyPr>
            <a:normAutofit/>
          </a:bodyPr>
          <a:lstStyle/>
          <a:p>
            <a:pPr algn="ctr"/>
            <a:r>
              <a:rPr lang="en-US" dirty="0">
                <a:solidFill>
                  <a:schemeClr val="tx1"/>
                </a:solidFill>
              </a:rPr>
              <a:t>Dr </a:t>
            </a:r>
            <a:r>
              <a:rPr lang="en-US" dirty="0" err="1">
                <a:solidFill>
                  <a:schemeClr val="tx1"/>
                </a:solidFill>
              </a:rPr>
              <a:t>Khola</a:t>
            </a:r>
            <a:r>
              <a:rPr lang="en-US" dirty="0">
                <a:solidFill>
                  <a:schemeClr val="tx1"/>
                </a:solidFill>
              </a:rPr>
              <a:t> Noreen </a:t>
            </a:r>
          </a:p>
          <a:p>
            <a:pPr algn="ctr"/>
            <a:r>
              <a:rPr lang="en-US" dirty="0">
                <a:solidFill>
                  <a:schemeClr val="tx1"/>
                </a:solidFill>
              </a:rPr>
              <a:t>Dr. Sana Bilal </a:t>
            </a:r>
          </a:p>
        </p:txBody>
      </p:sp>
      <p:sp>
        <p:nvSpPr>
          <p:cNvPr id="5" name="Slide Number Placeholder 4">
            <a:extLst>
              <a:ext uri="{FF2B5EF4-FFF2-40B4-BE49-F238E27FC236}">
                <a16:creationId xmlns:a16="http://schemas.microsoft.com/office/drawing/2014/main" id="{7E14260C-A0BF-0FDC-82E4-05EF412D5089}"/>
              </a:ext>
            </a:extLst>
          </p:cNvPr>
          <p:cNvSpPr>
            <a:spLocks noGrp="1"/>
          </p:cNvSpPr>
          <p:nvPr>
            <p:ph type="sldNum" sz="quarter" idx="12"/>
          </p:nvPr>
        </p:nvSpPr>
        <p:spPr/>
        <p:txBody>
          <a:bodyPr/>
          <a:lstStyle/>
          <a:p>
            <a:fld id="{A2E1B154-D15F-41CE-80B0-4425D6F43E7D}" type="slidenum">
              <a:rPr lang="en-PK" smtClean="0"/>
              <a:t>1</a:t>
            </a:fld>
            <a:endParaRPr lang="en-PK"/>
          </a:p>
        </p:txBody>
      </p:sp>
    </p:spTree>
    <p:extLst>
      <p:ext uri="{BB962C8B-B14F-4D97-AF65-F5344CB8AC3E}">
        <p14:creationId xmlns:p14="http://schemas.microsoft.com/office/powerpoint/2010/main" val="151065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80796F2-FA86-46F3-BBEF-1E33E75B0999}"/>
              </a:ext>
            </a:extLst>
          </p:cNvPr>
          <p:cNvSpPr>
            <a:spLocks noGrp="1" noChangeArrowheads="1"/>
          </p:cNvSpPr>
          <p:nvPr>
            <p:ph type="title"/>
          </p:nvPr>
        </p:nvSpPr>
        <p:spPr>
          <a:xfrm>
            <a:off x="838200" y="365125"/>
            <a:ext cx="10515600" cy="1006475"/>
          </a:xfrm>
        </p:spPr>
        <p:txBody>
          <a:bodyPr/>
          <a:lstStyle/>
          <a:p>
            <a:r>
              <a:rPr lang="en-US" altLang="en-US" dirty="0"/>
              <a:t>Aim of epidemiology </a:t>
            </a:r>
          </a:p>
        </p:txBody>
      </p:sp>
      <p:graphicFrame>
        <p:nvGraphicFramePr>
          <p:cNvPr id="15368" name="Content Placeholder 2">
            <a:extLst>
              <a:ext uri="{FF2B5EF4-FFF2-40B4-BE49-F238E27FC236}">
                <a16:creationId xmlns:a16="http://schemas.microsoft.com/office/drawing/2014/main" id="{8A09049B-740D-4A1B-8B69-5357B7BD8B18}"/>
              </a:ext>
            </a:extLst>
          </p:cNvPr>
          <p:cNvGraphicFramePr>
            <a:graphicFrameLocks noGrp="1"/>
          </p:cNvGraphicFramePr>
          <p:nvPr>
            <p:ph idx="1"/>
          </p:nvPr>
        </p:nvGraphicFramePr>
        <p:xfrm>
          <a:off x="1118247" y="1287149"/>
          <a:ext cx="9965213" cy="459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6" name="Slide Number Placeholder 5">
            <a:extLst>
              <a:ext uri="{FF2B5EF4-FFF2-40B4-BE49-F238E27FC236}">
                <a16:creationId xmlns:a16="http://schemas.microsoft.com/office/drawing/2014/main" id="{C2726A8A-0275-4A17-9DFA-20D1CA7A12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30B220-BDD4-483F-81BE-EDA0CF9E764F}" type="slidenum">
              <a:rPr lang="en-US" altLang="en-US" sz="1400"/>
              <a:pPr>
                <a:spcBef>
                  <a:spcPct val="0"/>
                </a:spcBef>
                <a:buFontTx/>
                <a:buNone/>
              </a:pPr>
              <a:t>10</a:t>
            </a:fld>
            <a:endParaRPr lang="en-US" altLang="en-US" sz="1400"/>
          </a:p>
        </p:txBody>
      </p:sp>
      <p:pic>
        <p:nvPicPr>
          <p:cNvPr id="2" name="Picture 1">
            <a:extLst>
              <a:ext uri="{FF2B5EF4-FFF2-40B4-BE49-F238E27FC236}">
                <a16:creationId xmlns:a16="http://schemas.microsoft.com/office/drawing/2014/main" id="{5552D5B3-DC1D-994C-6FBF-F2ECE25A50DC}"/>
              </a:ext>
            </a:extLst>
          </p:cNvPr>
          <p:cNvPicPr>
            <a:picLocks noChangeAspect="1"/>
          </p:cNvPicPr>
          <p:nvPr/>
        </p:nvPicPr>
        <p:blipFill>
          <a:blip r:embed="rId7"/>
          <a:stretch>
            <a:fillRect/>
          </a:stretch>
        </p:blipFill>
        <p:spPr>
          <a:xfrm>
            <a:off x="9899705" y="173664"/>
            <a:ext cx="2292295" cy="1213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Graphic spid="1536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EBDF176D-790E-416D-BD53-38443C303708}"/>
              </a:ext>
            </a:extLst>
          </p:cNvPr>
          <p:cNvSpPr>
            <a:spLocks noGrp="1" noChangeArrowheads="1"/>
          </p:cNvSpPr>
          <p:nvPr>
            <p:ph type="body" sz="half" idx="4294967295"/>
          </p:nvPr>
        </p:nvSpPr>
        <p:spPr>
          <a:xfrm>
            <a:off x="862367" y="1209040"/>
            <a:ext cx="3176234" cy="4378960"/>
          </a:xfrm>
        </p:spPr>
        <p:txBody>
          <a:bodyPr vert="horz" lIns="91440" tIns="45720" rIns="91440" bIns="45720" rtlCol="0">
            <a:normAutofit/>
          </a:bodyPr>
          <a:lstStyle/>
          <a:p>
            <a:r>
              <a:rPr lang="en-US" altLang="en-US" sz="2400" dirty="0"/>
              <a:t>John Snow, physician(1813-1858)</a:t>
            </a:r>
          </a:p>
          <a:p>
            <a:r>
              <a:rPr lang="en-US" altLang="en-US" sz="2400" dirty="0"/>
              <a:t>Outbreaks of Cholera in London </a:t>
            </a:r>
          </a:p>
          <a:p>
            <a:r>
              <a:rPr lang="en-US" altLang="en-US" sz="2400" dirty="0"/>
              <a:t>People were dying and cause (control) was not known? </a:t>
            </a:r>
          </a:p>
          <a:p>
            <a:r>
              <a:rPr lang="en-US" altLang="en-US" sz="2400" dirty="0"/>
              <a:t>The popular theory at the time was that bad gases caused it (‘miasma’ theory)</a:t>
            </a:r>
          </a:p>
          <a:p>
            <a:endParaRPr lang="en-US" altLang="en-US" sz="2400" dirty="0"/>
          </a:p>
        </p:txBody>
      </p:sp>
      <p:pic>
        <p:nvPicPr>
          <p:cNvPr id="51203" name="Picture 5">
            <a:extLst>
              <a:ext uri="{FF2B5EF4-FFF2-40B4-BE49-F238E27FC236}">
                <a16:creationId xmlns:a16="http://schemas.microsoft.com/office/drawing/2014/main" id="{4A33110C-8D2C-48FF-A72B-38F45201A8A6}"/>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246931" y="661916"/>
            <a:ext cx="4552192" cy="5557909"/>
          </a:xfrm>
          <a:prstGeom prst="rect">
            <a:avLst/>
          </a:prstGeom>
        </p:spPr>
      </p:pic>
      <p:sp>
        <p:nvSpPr>
          <p:cNvPr id="51206" name="Slide Number Placeholder 5">
            <a:extLst>
              <a:ext uri="{FF2B5EF4-FFF2-40B4-BE49-F238E27FC236}">
                <a16:creationId xmlns:a16="http://schemas.microsoft.com/office/drawing/2014/main" id="{17217738-4719-45E5-8E19-7F464A24105F}"/>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fld id="{530BE896-F346-41C3-9350-A825CC3B6539}" type="slidenum">
              <a:rPr lang="en-US" altLang="en-US" sz="1000">
                <a:solidFill>
                  <a:schemeClr val="tx1">
                    <a:lumMod val="50000"/>
                    <a:lumOff val="50000"/>
                  </a:schemeClr>
                </a:solidFill>
                <a:latin typeface="+mn-lt"/>
              </a:rPr>
              <a:pPr>
                <a:spcBef>
                  <a:spcPct val="0"/>
                </a:spcBef>
                <a:spcAft>
                  <a:spcPts val="600"/>
                </a:spcAft>
                <a:buFontTx/>
                <a:buNone/>
              </a:pPr>
              <a:t>11</a:t>
            </a:fld>
            <a:endParaRPr lang="en-US" altLang="en-US" sz="1000">
              <a:solidFill>
                <a:schemeClr val="tx1">
                  <a:lumMod val="50000"/>
                  <a:lumOff val="50000"/>
                </a:schemeClr>
              </a:solidFill>
              <a:latin typeface="+mn-lt"/>
            </a:endParaRPr>
          </a:p>
        </p:txBody>
      </p:sp>
      <p:pic>
        <p:nvPicPr>
          <p:cNvPr id="2" name="Picture 1">
            <a:extLst>
              <a:ext uri="{FF2B5EF4-FFF2-40B4-BE49-F238E27FC236}">
                <a16:creationId xmlns:a16="http://schemas.microsoft.com/office/drawing/2014/main" id="{02B7FE20-DA9D-8252-7113-76B5F79F9825}"/>
              </a:ext>
            </a:extLst>
          </p:cNvPr>
          <p:cNvPicPr>
            <a:picLocks noChangeAspect="1"/>
          </p:cNvPicPr>
          <p:nvPr/>
        </p:nvPicPr>
        <p:blipFill>
          <a:blip r:embed="rId3"/>
          <a:stretch>
            <a:fillRect/>
          </a:stretch>
        </p:blipFill>
        <p:spPr>
          <a:xfrm>
            <a:off x="9899705" y="173664"/>
            <a:ext cx="2292295" cy="1213209"/>
          </a:xfrm>
          <a:prstGeom prst="rect">
            <a:avLst/>
          </a:prstGeom>
        </p:spPr>
      </p:pic>
    </p:spTree>
    <p:extLst>
      <p:ext uri="{BB962C8B-B14F-4D97-AF65-F5344CB8AC3E}">
        <p14:creationId xmlns:p14="http://schemas.microsoft.com/office/powerpoint/2010/main" val="41781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Effect transition="in" filter="fade">
                                      <p:cBhvr>
                                        <p:cTn id="12" dur="500"/>
                                        <p:tgtEl>
                                          <p:spTgt spid="512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2">
                                            <p:txEl>
                                              <p:pRg st="1" end="1"/>
                                            </p:txEl>
                                          </p:spTgt>
                                        </p:tgtEl>
                                        <p:attrNameLst>
                                          <p:attrName>style.visibility</p:attrName>
                                        </p:attrNameLst>
                                      </p:cBhvr>
                                      <p:to>
                                        <p:strVal val="visible"/>
                                      </p:to>
                                    </p:set>
                                    <p:animEffect transition="in" filter="fade">
                                      <p:cBhvr>
                                        <p:cTn id="17" dur="500"/>
                                        <p:tgtEl>
                                          <p:spTgt spid="512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2">
                                            <p:txEl>
                                              <p:pRg st="2" end="2"/>
                                            </p:txEl>
                                          </p:spTgt>
                                        </p:tgtEl>
                                        <p:attrNameLst>
                                          <p:attrName>style.visibility</p:attrName>
                                        </p:attrNameLst>
                                      </p:cBhvr>
                                      <p:to>
                                        <p:strVal val="visible"/>
                                      </p:to>
                                    </p:set>
                                    <p:animEffect transition="in" filter="fade">
                                      <p:cBhvr>
                                        <p:cTn id="22" dur="500"/>
                                        <p:tgtEl>
                                          <p:spTgt spid="512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2">
                                            <p:txEl>
                                              <p:pRg st="3" end="3"/>
                                            </p:txEl>
                                          </p:spTgt>
                                        </p:tgtEl>
                                        <p:attrNameLst>
                                          <p:attrName>style.visibility</p:attrName>
                                        </p:attrNameLst>
                                      </p:cBhvr>
                                      <p:to>
                                        <p:strVal val="visible"/>
                                      </p:to>
                                    </p:set>
                                    <p:animEffect transition="in" filter="fade">
                                      <p:cBhvr>
                                        <p:cTn id="27" dur="5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5">
            <a:extLst>
              <a:ext uri="{FF2B5EF4-FFF2-40B4-BE49-F238E27FC236}">
                <a16:creationId xmlns:a16="http://schemas.microsoft.com/office/drawing/2014/main" id="{7F2F773D-D4AD-4FCB-A790-86F70C120C5F}"/>
              </a:ext>
            </a:extLst>
          </p:cNvPr>
          <p:cNvSpPr txBox="1">
            <a:spLocks noChangeArrowheads="1"/>
          </p:cNvSpPr>
          <p:nvPr/>
        </p:nvSpPr>
        <p:spPr bwMode="auto">
          <a:xfrm>
            <a:off x="606295" y="1012208"/>
            <a:ext cx="4560584" cy="7447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spcAft>
                <a:spcPts val="600"/>
              </a:spcAft>
              <a:buNone/>
            </a:pPr>
            <a:r>
              <a:rPr lang="en-US" altLang="en-US" sz="3600" b="1" dirty="0">
                <a:latin typeface="+mj-lt"/>
                <a:ea typeface="+mj-ea"/>
                <a:cs typeface="+mj-cs"/>
              </a:rPr>
              <a:t>What he did !</a:t>
            </a:r>
          </a:p>
        </p:txBody>
      </p:sp>
      <p:sp>
        <p:nvSpPr>
          <p:cNvPr id="52227" name="Text Box 7">
            <a:extLst>
              <a:ext uri="{FF2B5EF4-FFF2-40B4-BE49-F238E27FC236}">
                <a16:creationId xmlns:a16="http://schemas.microsoft.com/office/drawing/2014/main" id="{F102F73F-DF51-44D8-BFD3-D32A57835519}"/>
              </a:ext>
            </a:extLst>
          </p:cNvPr>
          <p:cNvSpPr txBox="1">
            <a:spLocks noChangeArrowheads="1"/>
          </p:cNvSpPr>
          <p:nvPr/>
        </p:nvSpPr>
        <p:spPr bwMode="auto">
          <a:xfrm>
            <a:off x="355198" y="2557089"/>
            <a:ext cx="4891862" cy="3553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None/>
            </a:pPr>
            <a:endParaRPr lang="en-US" altLang="en-US" sz="2400" dirty="0">
              <a:solidFill>
                <a:srgbClr val="C00000"/>
              </a:solidFill>
              <a:latin typeface="+mn-lt"/>
            </a:endParaRPr>
          </a:p>
          <a:p>
            <a:pPr>
              <a:lnSpc>
                <a:spcPct val="90000"/>
              </a:lnSpc>
              <a:spcBef>
                <a:spcPct val="50000"/>
              </a:spcBef>
              <a:buNone/>
            </a:pPr>
            <a:r>
              <a:rPr lang="en-US" altLang="en-US" sz="2400" dirty="0">
                <a:solidFill>
                  <a:srgbClr val="C00000"/>
                </a:solidFill>
                <a:latin typeface="+mn-lt"/>
              </a:rPr>
              <a:t>Performed analysis of Mortality </a:t>
            </a:r>
          </a:p>
          <a:p>
            <a:pPr>
              <a:lnSpc>
                <a:spcPct val="90000"/>
              </a:lnSpc>
              <a:spcBef>
                <a:spcPct val="50000"/>
              </a:spcBef>
              <a:buNone/>
            </a:pPr>
            <a:r>
              <a:rPr lang="en-US" altLang="en-US" sz="2400" dirty="0">
                <a:solidFill>
                  <a:srgbClr val="C00000"/>
                </a:solidFill>
                <a:latin typeface="+mn-lt"/>
              </a:rPr>
              <a:t>Analysis by place</a:t>
            </a:r>
            <a:r>
              <a:rPr lang="en-US" altLang="en-US" sz="2400" dirty="0">
                <a:latin typeface="+mn-lt"/>
              </a:rPr>
              <a:t>: he mapped the cases  &amp; found most were from near Broad Street</a:t>
            </a:r>
          </a:p>
          <a:p>
            <a:pPr>
              <a:lnSpc>
                <a:spcPct val="90000"/>
              </a:lnSpc>
              <a:spcBef>
                <a:spcPct val="50000"/>
              </a:spcBef>
              <a:buNone/>
            </a:pPr>
            <a:r>
              <a:rPr lang="en-US" altLang="en-US" sz="2400" dirty="0">
                <a:solidFill>
                  <a:srgbClr val="C00000"/>
                </a:solidFill>
                <a:latin typeface="+mn-lt"/>
              </a:rPr>
              <a:t>Narrative:</a:t>
            </a:r>
            <a:r>
              <a:rPr lang="en-US" altLang="en-US" sz="2400" dirty="0">
                <a:latin typeface="+mn-lt"/>
              </a:rPr>
              <a:t> People had complained that the water smelt bad. Most cases had water delivered by Cart from Broad Street Pump.</a:t>
            </a:r>
          </a:p>
          <a:p>
            <a:pPr>
              <a:lnSpc>
                <a:spcPct val="90000"/>
              </a:lnSpc>
              <a:spcBef>
                <a:spcPct val="0"/>
              </a:spcBef>
              <a:buNone/>
            </a:pPr>
            <a:endParaRPr lang="en-US" altLang="en-US" sz="2400" dirty="0">
              <a:latin typeface="+mn-lt"/>
            </a:endParaRPr>
          </a:p>
          <a:p>
            <a:pPr>
              <a:lnSpc>
                <a:spcPct val="90000"/>
              </a:lnSpc>
              <a:spcBef>
                <a:spcPct val="0"/>
              </a:spcBef>
              <a:buNone/>
            </a:pPr>
            <a:r>
              <a:rPr lang="en-US" altLang="en-US" sz="2400" dirty="0">
                <a:latin typeface="+mn-lt"/>
              </a:rPr>
              <a:t>He pursued a </a:t>
            </a:r>
            <a:r>
              <a:rPr lang="en-US" altLang="en-US" sz="2400" dirty="0">
                <a:solidFill>
                  <a:srgbClr val="C00000"/>
                </a:solidFill>
                <a:latin typeface="+mn-lt"/>
              </a:rPr>
              <a:t>hypothesis</a:t>
            </a:r>
            <a:r>
              <a:rPr lang="en-US" altLang="en-US" sz="2400" dirty="0">
                <a:latin typeface="+mn-lt"/>
              </a:rPr>
              <a:t> - that the local water was the cause of the problem.</a:t>
            </a:r>
          </a:p>
          <a:p>
            <a:pPr indent="-228600">
              <a:lnSpc>
                <a:spcPct val="90000"/>
              </a:lnSpc>
              <a:spcBef>
                <a:spcPct val="50000"/>
              </a:spcBef>
              <a:buFont typeface="Arial" panose="020B0604020202020204" pitchFamily="34" charset="0"/>
              <a:buChar char="•"/>
            </a:pPr>
            <a:endParaRPr lang="en-US" altLang="en-US" sz="2400" dirty="0">
              <a:latin typeface="+mn-lt"/>
            </a:endParaRPr>
          </a:p>
        </p:txBody>
      </p:sp>
      <p:pic>
        <p:nvPicPr>
          <p:cNvPr id="52226" name="Picture 4" descr="snow_map">
            <a:extLst>
              <a:ext uri="{FF2B5EF4-FFF2-40B4-BE49-F238E27FC236}">
                <a16:creationId xmlns:a16="http://schemas.microsoft.com/office/drawing/2014/main" id="{7E661BAE-36D1-4A3F-8136-48FE6536D060}"/>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5818" r="3" b="10046"/>
          <a:stretch/>
        </p:blipFill>
        <p:spPr>
          <a:xfrm>
            <a:off x="5977788" y="799352"/>
            <a:ext cx="5425410" cy="5259296"/>
          </a:xfrm>
          <a:prstGeom prst="rect">
            <a:avLst/>
          </a:prstGeom>
        </p:spPr>
      </p:pic>
      <p:sp>
        <p:nvSpPr>
          <p:cNvPr id="52230" name="Slide Number Placeholder 5">
            <a:extLst>
              <a:ext uri="{FF2B5EF4-FFF2-40B4-BE49-F238E27FC236}">
                <a16:creationId xmlns:a16="http://schemas.microsoft.com/office/drawing/2014/main" id="{CB472D78-780D-4B9E-8EF4-C467E8E3E003}"/>
              </a:ext>
            </a:extLst>
          </p:cNvPr>
          <p:cNvSpPr>
            <a:spLocks noGrp="1"/>
          </p:cNvSpPr>
          <p:nvPr>
            <p:ph type="sldNum" sz="quarter" idx="12"/>
          </p:nvPr>
        </p:nvSpPr>
        <p:spPr>
          <a:xfrm>
            <a:off x="9385070" y="6492240"/>
            <a:ext cx="10557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spcAft>
                <a:spcPts val="600"/>
              </a:spcAft>
              <a:buNone/>
              <a:defRPr/>
            </a:pPr>
            <a:fld id="{2205E399-DD39-4C0B-BBE2-7CB43BAA42AE}" type="slidenum">
              <a:rPr lang="en-US" altLang="en-US" sz="1200">
                <a:solidFill>
                  <a:prstClr val="black">
                    <a:tint val="75000"/>
                  </a:prstClr>
                </a:solidFill>
                <a:latin typeface="Calibri" panose="020F0502020204030204"/>
              </a:rPr>
              <a:pPr>
                <a:spcBef>
                  <a:spcPts val="0"/>
                </a:spcBef>
                <a:spcAft>
                  <a:spcPts val="600"/>
                </a:spcAft>
                <a:buNone/>
                <a:defRPr/>
              </a:pPr>
              <a:t>12</a:t>
            </a:fld>
            <a:endParaRPr lang="en-US" altLang="en-US" sz="1200">
              <a:solidFill>
                <a:prstClr val="black">
                  <a:tint val="75000"/>
                </a:prstClr>
              </a:solidFill>
              <a:latin typeface="Calibri" panose="020F0502020204030204"/>
            </a:endParaRPr>
          </a:p>
        </p:txBody>
      </p:sp>
      <p:pic>
        <p:nvPicPr>
          <p:cNvPr id="2" name="Picture 1">
            <a:extLst>
              <a:ext uri="{FF2B5EF4-FFF2-40B4-BE49-F238E27FC236}">
                <a16:creationId xmlns:a16="http://schemas.microsoft.com/office/drawing/2014/main" id="{5AA108DF-9660-DF11-9EF4-E678D6F38E28}"/>
              </a:ext>
            </a:extLst>
          </p:cNvPr>
          <p:cNvPicPr>
            <a:picLocks noChangeAspect="1"/>
          </p:cNvPicPr>
          <p:nvPr/>
        </p:nvPicPr>
        <p:blipFill>
          <a:blip r:embed="rId4"/>
          <a:stretch>
            <a:fillRect/>
          </a:stretch>
        </p:blipFill>
        <p:spPr>
          <a:xfrm>
            <a:off x="9899705" y="173664"/>
            <a:ext cx="2292295" cy="1213209"/>
          </a:xfrm>
          <a:prstGeom prst="rect">
            <a:avLst/>
          </a:prstGeom>
        </p:spPr>
      </p:pic>
    </p:spTree>
    <p:extLst>
      <p:ext uri="{BB962C8B-B14F-4D97-AF65-F5344CB8AC3E}">
        <p14:creationId xmlns:p14="http://schemas.microsoft.com/office/powerpoint/2010/main" val="34066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fade">
                                      <p:cBhvr>
                                        <p:cTn id="12" dur="500"/>
                                        <p:tgtEl>
                                          <p:spTgt spid="52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30">
            <a:extLst>
              <a:ext uri="{FF2B5EF4-FFF2-40B4-BE49-F238E27FC236}">
                <a16:creationId xmlns:a16="http://schemas.microsoft.com/office/drawing/2014/main" id="{716C0DEA-45B6-4E5C-B3B9-E8A36AED607C}"/>
              </a:ext>
            </a:extLst>
          </p:cNvPr>
          <p:cNvSpPr txBox="1">
            <a:spLocks noChangeArrowheads="1"/>
          </p:cNvSpPr>
          <p:nvPr/>
        </p:nvSpPr>
        <p:spPr bwMode="auto">
          <a:xfrm>
            <a:off x="745457" y="1641393"/>
            <a:ext cx="392396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50000"/>
              </a:spcBef>
            </a:pPr>
            <a:r>
              <a:rPr lang="en-GB" altLang="en-US" sz="2400" dirty="0">
                <a:latin typeface="Calibri" panose="020F0502020204030204" pitchFamily="34" charset="0"/>
              </a:rPr>
              <a:t>Recorded  deaths by water supplier Companies. </a:t>
            </a:r>
          </a:p>
          <a:p>
            <a:pPr marL="457200" indent="-457200">
              <a:spcBef>
                <a:spcPct val="0"/>
              </a:spcBef>
            </a:pPr>
            <a:r>
              <a:rPr lang="en-GB" altLang="en-US" sz="2400" dirty="0">
                <a:latin typeface="Calibri" panose="020F0502020204030204" pitchFamily="34" charset="0"/>
              </a:rPr>
              <a:t>Conclusion: Risk of death was highest in people using water from Southwark and Vauxhall water company.</a:t>
            </a:r>
          </a:p>
          <a:p>
            <a:pPr marL="457200" indent="-457200">
              <a:spcBef>
                <a:spcPct val="0"/>
              </a:spcBef>
            </a:pPr>
            <a:r>
              <a:rPr lang="en-GB" altLang="en-US" sz="2400" dirty="0">
                <a:latin typeface="Calibri" panose="020F0502020204030204" pitchFamily="34" charset="0"/>
              </a:rPr>
              <a:t>There may be an association b/w water supplied and disease occurrence </a:t>
            </a:r>
          </a:p>
        </p:txBody>
      </p:sp>
      <p:sp>
        <p:nvSpPr>
          <p:cNvPr id="54275" name="Text Box 5">
            <a:extLst>
              <a:ext uri="{FF2B5EF4-FFF2-40B4-BE49-F238E27FC236}">
                <a16:creationId xmlns:a16="http://schemas.microsoft.com/office/drawing/2014/main" id="{E6A910A7-9104-4747-AE4D-8DBD200D8901}"/>
              </a:ext>
            </a:extLst>
          </p:cNvPr>
          <p:cNvSpPr txBox="1">
            <a:spLocks noChangeArrowheads="1"/>
          </p:cNvSpPr>
          <p:nvPr/>
        </p:nvSpPr>
        <p:spPr bwMode="auto">
          <a:xfrm>
            <a:off x="883254" y="337310"/>
            <a:ext cx="2685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a:latin typeface="Calibri" panose="020F0502020204030204" pitchFamily="34" charset="0"/>
              </a:rPr>
              <a:t>What he did!</a:t>
            </a:r>
          </a:p>
        </p:txBody>
      </p:sp>
      <p:pic>
        <p:nvPicPr>
          <p:cNvPr id="54276" name="Picture 6">
            <a:extLst>
              <a:ext uri="{FF2B5EF4-FFF2-40B4-BE49-F238E27FC236}">
                <a16:creationId xmlns:a16="http://schemas.microsoft.com/office/drawing/2014/main" id="{A4E70D81-1FEB-4892-9E8B-E8DB09D81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252" y="491496"/>
            <a:ext cx="5864180" cy="598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Slide Number Placeholder 5">
            <a:extLst>
              <a:ext uri="{FF2B5EF4-FFF2-40B4-BE49-F238E27FC236}">
                <a16:creationId xmlns:a16="http://schemas.microsoft.com/office/drawing/2014/main" id="{E454B5AE-774D-4909-9608-FE0F032FCC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63FB08-57E5-4E1B-B142-882D2E2BE220}" type="slidenum">
              <a:rPr lang="en-US" altLang="en-US" sz="1400"/>
              <a:pPr>
                <a:spcBef>
                  <a:spcPct val="0"/>
                </a:spcBef>
                <a:buFontTx/>
                <a:buNone/>
              </a:pPr>
              <a:t>13</a:t>
            </a:fld>
            <a:endParaRPr lang="en-US" altLang="en-US" sz="1400"/>
          </a:p>
        </p:txBody>
      </p:sp>
      <p:pic>
        <p:nvPicPr>
          <p:cNvPr id="2" name="Picture 1">
            <a:extLst>
              <a:ext uri="{FF2B5EF4-FFF2-40B4-BE49-F238E27FC236}">
                <a16:creationId xmlns:a16="http://schemas.microsoft.com/office/drawing/2014/main" id="{E16B2AC1-64AA-C8E6-4802-2F3CBC84D4A4}"/>
              </a:ext>
            </a:extLst>
          </p:cNvPr>
          <p:cNvPicPr>
            <a:picLocks noChangeAspect="1"/>
          </p:cNvPicPr>
          <p:nvPr/>
        </p:nvPicPr>
        <p:blipFill>
          <a:blip r:embed="rId4"/>
          <a:stretch>
            <a:fillRect/>
          </a:stretch>
        </p:blipFill>
        <p:spPr>
          <a:xfrm>
            <a:off x="9899705" y="173664"/>
            <a:ext cx="2292295" cy="1213209"/>
          </a:xfrm>
          <a:prstGeom prst="rect">
            <a:avLst/>
          </a:prstGeom>
        </p:spPr>
      </p:pic>
    </p:spTree>
    <p:extLst>
      <p:ext uri="{BB962C8B-B14F-4D97-AF65-F5344CB8AC3E}">
        <p14:creationId xmlns:p14="http://schemas.microsoft.com/office/powerpoint/2010/main" val="62617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7" name="Object 4">
            <a:extLst>
              <a:ext uri="{FF2B5EF4-FFF2-40B4-BE49-F238E27FC236}">
                <a16:creationId xmlns:a16="http://schemas.microsoft.com/office/drawing/2014/main" id="{15867D31-EFA9-40B1-821A-0B3EB94D0F7E}"/>
              </a:ext>
            </a:extLst>
          </p:cNvPr>
          <p:cNvGraphicFramePr>
            <a:graphicFrameLocks noGrp="1" noChangeAspect="1"/>
          </p:cNvGraphicFramePr>
          <p:nvPr>
            <p:ph sz="half" idx="1"/>
          </p:nvPr>
        </p:nvGraphicFramePr>
        <p:xfrm>
          <a:off x="2209800" y="3028951"/>
          <a:ext cx="3810000" cy="2017713"/>
        </p:xfrm>
        <a:graphic>
          <a:graphicData uri="http://schemas.openxmlformats.org/presentationml/2006/ole">
            <mc:AlternateContent xmlns:mc="http://schemas.openxmlformats.org/markup-compatibility/2006">
              <mc:Choice xmlns:v="urn:schemas-microsoft-com:vml" Requires="v">
                <p:oleObj name="Chart" r:id="rId2" imgW="9715734" imgH="5143500" progId="MSGraph.Chart.8">
                  <p:embed followColorScheme="full"/>
                </p:oleObj>
              </mc:Choice>
              <mc:Fallback>
                <p:oleObj name="Chart" r:id="rId2" imgW="9715734" imgH="5143500" progId="MSGraph.Chart.8">
                  <p:embed followColorScheme="full"/>
                  <p:pic>
                    <p:nvPicPr>
                      <p:cNvPr id="57347" name="Object 4">
                        <a:extLst>
                          <a:ext uri="{FF2B5EF4-FFF2-40B4-BE49-F238E27FC236}">
                            <a16:creationId xmlns:a16="http://schemas.microsoft.com/office/drawing/2014/main" id="{15867D31-EFA9-40B1-821A-0B3EB94D0F7E}"/>
                          </a:ext>
                        </a:extLst>
                      </p:cNvPr>
                      <p:cNvPicPr>
                        <a:picLocks noChangeAspect="1" noChangeArrowheads="1"/>
                      </p:cNvPicPr>
                      <p:nvPr/>
                    </p:nvPicPr>
                    <p:blipFill>
                      <a:blip r:embed="rId3"/>
                      <a:srcRect/>
                      <a:stretch>
                        <a:fillRect/>
                      </a:stretch>
                    </p:blipFill>
                    <p:spPr bwMode="auto">
                      <a:xfrm>
                        <a:off x="2209800" y="3028951"/>
                        <a:ext cx="3810000" cy="201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7348" name="Picture 5" descr="broadstreetpump_night">
            <a:extLst>
              <a:ext uri="{FF2B5EF4-FFF2-40B4-BE49-F238E27FC236}">
                <a16:creationId xmlns:a16="http://schemas.microsoft.com/office/drawing/2014/main" id="{38EF6703-01E9-498F-8B59-FD58D9A1884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03322" y="1555263"/>
            <a:ext cx="4507462" cy="3747474"/>
          </a:xfrm>
        </p:spPr>
      </p:pic>
      <p:sp>
        <p:nvSpPr>
          <p:cNvPr id="57350" name="Slide Number Placeholder 5">
            <a:extLst>
              <a:ext uri="{FF2B5EF4-FFF2-40B4-BE49-F238E27FC236}">
                <a16:creationId xmlns:a16="http://schemas.microsoft.com/office/drawing/2014/main" id="{4CBDD683-841B-4C43-A3F3-05DD9C2F4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DBFA25-7B8B-4DD5-93A1-BCA925BC2ED4}" type="slidenum">
              <a:rPr lang="en-US" altLang="en-US" sz="1400"/>
              <a:pPr>
                <a:spcBef>
                  <a:spcPct val="0"/>
                </a:spcBef>
                <a:buFontTx/>
                <a:buNone/>
              </a:pPr>
              <a:t>14</a:t>
            </a:fld>
            <a:endParaRPr lang="en-US" altLang="en-US" sz="1400"/>
          </a:p>
        </p:txBody>
      </p:sp>
      <p:sp>
        <p:nvSpPr>
          <p:cNvPr id="3" name="Title 2">
            <a:extLst>
              <a:ext uri="{FF2B5EF4-FFF2-40B4-BE49-F238E27FC236}">
                <a16:creationId xmlns:a16="http://schemas.microsoft.com/office/drawing/2014/main" id="{5655CD7B-0768-45F0-BC98-823934EB7D68}"/>
              </a:ext>
            </a:extLst>
          </p:cNvPr>
          <p:cNvSpPr>
            <a:spLocks noGrp="1"/>
          </p:cNvSpPr>
          <p:nvPr>
            <p:ph type="title"/>
          </p:nvPr>
        </p:nvSpPr>
        <p:spPr>
          <a:xfrm>
            <a:off x="838200" y="365125"/>
            <a:ext cx="10302025" cy="1325563"/>
          </a:xfrm>
        </p:spPr>
        <p:txBody>
          <a:bodyPr>
            <a:normAutofit/>
          </a:bodyPr>
          <a:lstStyle/>
          <a:p>
            <a:pPr algn="ctr"/>
            <a:r>
              <a:rPr lang="en-US" sz="3600" b="1" dirty="0"/>
              <a:t>In memory of father of Epidemiology </a:t>
            </a:r>
            <a:endParaRPr lang="en-PK" sz="3600" b="1" dirty="0"/>
          </a:p>
        </p:txBody>
      </p:sp>
      <p:pic>
        <p:nvPicPr>
          <p:cNvPr id="2" name="Picture 1">
            <a:extLst>
              <a:ext uri="{FF2B5EF4-FFF2-40B4-BE49-F238E27FC236}">
                <a16:creationId xmlns:a16="http://schemas.microsoft.com/office/drawing/2014/main" id="{DEDB6525-6051-2ADC-53AE-256A430B9721}"/>
              </a:ext>
            </a:extLst>
          </p:cNvPr>
          <p:cNvPicPr>
            <a:picLocks noChangeAspect="1"/>
          </p:cNvPicPr>
          <p:nvPr/>
        </p:nvPicPr>
        <p:blipFill>
          <a:blip r:embed="rId5"/>
          <a:stretch>
            <a:fillRect/>
          </a:stretch>
        </p:blipFill>
        <p:spPr>
          <a:xfrm>
            <a:off x="9899705" y="173664"/>
            <a:ext cx="2292295" cy="1213209"/>
          </a:xfrm>
          <a:prstGeom prst="rect">
            <a:avLst/>
          </a:prstGeom>
        </p:spPr>
      </p:pic>
      <p:pic>
        <p:nvPicPr>
          <p:cNvPr id="1026" name="Picture 2" descr="Who is Dr John Snow? - John Snow College JCR">
            <a:extLst>
              <a:ext uri="{FF2B5EF4-FFF2-40B4-BE49-F238E27FC236}">
                <a16:creationId xmlns:a16="http://schemas.microsoft.com/office/drawing/2014/main" id="{B865C77A-EB7B-51AA-6BCD-1C4C65297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676" y="1509904"/>
            <a:ext cx="5143500" cy="379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B6490-247E-428D-B696-5C6F26A365B0}"/>
              </a:ext>
            </a:extLst>
          </p:cNvPr>
          <p:cNvSpPr>
            <a:spLocks noGrp="1"/>
          </p:cNvSpPr>
          <p:nvPr>
            <p:ph type="title"/>
          </p:nvPr>
        </p:nvSpPr>
        <p:spPr>
          <a:xfrm>
            <a:off x="841248" y="256032"/>
            <a:ext cx="10506456" cy="1014984"/>
          </a:xfrm>
        </p:spPr>
        <p:txBody>
          <a:bodyPr anchor="b">
            <a:normAutofit/>
          </a:bodyPr>
          <a:lstStyle/>
          <a:p>
            <a:pPr algn="ctr"/>
            <a:r>
              <a:rPr lang="en-US" altLang="en-US" sz="3600" b="1" dirty="0">
                <a:latin typeface="+mn-lt"/>
              </a:rPr>
              <a:t>Epidemiological study Designs</a:t>
            </a:r>
            <a:endParaRPr lang="en-PK" sz="3600" b="1" dirty="0">
              <a:latin typeface="+mn-lt"/>
            </a:endParaRP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Slide Number Placeholder 5">
            <a:extLst>
              <a:ext uri="{FF2B5EF4-FFF2-40B4-BE49-F238E27FC236}">
                <a16:creationId xmlns:a16="http://schemas.microsoft.com/office/drawing/2014/main" id="{6000CD9B-9383-375C-CA43-5324D7A4C5EF}"/>
              </a:ext>
            </a:extLst>
          </p:cNvPr>
          <p:cNvSpPr>
            <a:spLocks noGrp="1"/>
          </p:cNvSpPr>
          <p:nvPr>
            <p:ph type="sldNum" sz="quarter" idx="12"/>
          </p:nvPr>
        </p:nvSpPr>
        <p:spPr>
          <a:xfrm>
            <a:off x="8873254" y="6356350"/>
            <a:ext cx="2477498" cy="365125"/>
          </a:xfrm>
        </p:spPr>
        <p:txBody>
          <a:bodyPr>
            <a:normAutofit/>
          </a:bodyPr>
          <a:lstStyle/>
          <a:p>
            <a:pPr>
              <a:spcAft>
                <a:spcPts val="600"/>
              </a:spcAft>
            </a:pPr>
            <a:fld id="{A2E1B154-D15F-41CE-80B0-4425D6F43E7D}" type="slidenum">
              <a:rPr lang="en-PK">
                <a:solidFill>
                  <a:schemeClr val="tx1">
                    <a:lumMod val="50000"/>
                    <a:lumOff val="50000"/>
                  </a:schemeClr>
                </a:solidFill>
              </a:rPr>
              <a:pPr>
                <a:spcAft>
                  <a:spcPts val="600"/>
                </a:spcAft>
              </a:pPr>
              <a:t>15</a:t>
            </a:fld>
            <a:endParaRPr lang="en-PK">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D1BFDC0F-8A9F-56C3-8ABF-875862FA448A}"/>
              </a:ext>
            </a:extLst>
          </p:cNvPr>
          <p:cNvGraphicFramePr>
            <a:graphicFrameLocks noGrp="1"/>
          </p:cNvGraphicFramePr>
          <p:nvPr>
            <p:ph idx="1"/>
            <p:extLst>
              <p:ext uri="{D42A27DB-BD31-4B8C-83A1-F6EECF244321}">
                <p14:modId xmlns:p14="http://schemas.microsoft.com/office/powerpoint/2010/main" val="280841500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33C08C9-BD2B-0DD9-05F7-AD0ACB1D5C35}"/>
              </a:ext>
            </a:extLst>
          </p:cNvPr>
          <p:cNvPicPr>
            <a:picLocks noChangeAspect="1"/>
          </p:cNvPicPr>
          <p:nvPr/>
        </p:nvPicPr>
        <p:blipFill>
          <a:blip r:embed="rId7"/>
          <a:stretch>
            <a:fillRect/>
          </a:stretch>
        </p:blipFill>
        <p:spPr>
          <a:xfrm>
            <a:off x="9290105" y="402264"/>
            <a:ext cx="2292295" cy="1213209"/>
          </a:xfrm>
          <a:prstGeom prst="rect">
            <a:avLst/>
          </a:prstGeom>
        </p:spPr>
      </p:pic>
    </p:spTree>
    <p:extLst>
      <p:ext uri="{BB962C8B-B14F-4D97-AF65-F5344CB8AC3E}">
        <p14:creationId xmlns:p14="http://schemas.microsoft.com/office/powerpoint/2010/main" val="19234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6A757-23C8-4F19-B11D-351B69A6544F}"/>
              </a:ext>
            </a:extLst>
          </p:cNvPr>
          <p:cNvSpPr>
            <a:spLocks noGrp="1"/>
          </p:cNvSpPr>
          <p:nvPr>
            <p:ph type="title"/>
          </p:nvPr>
        </p:nvSpPr>
        <p:spPr>
          <a:xfrm>
            <a:off x="841248" y="256032"/>
            <a:ext cx="10506456" cy="1014984"/>
          </a:xfrm>
        </p:spPr>
        <p:txBody>
          <a:bodyPr anchor="b">
            <a:normAutofit/>
          </a:bodyPr>
          <a:lstStyle/>
          <a:p>
            <a:pPr algn="ctr"/>
            <a:r>
              <a:rPr lang="en-US" altLang="en-US" sz="3600" b="1" dirty="0"/>
              <a:t>Types of Epidemiological studies</a:t>
            </a:r>
            <a:endParaRPr lang="en-PK" sz="3600" b="1" dirty="0"/>
          </a:p>
        </p:txBody>
      </p:sp>
      <p:sp>
        <p:nvSpPr>
          <p:cNvPr id="41" name="Rectangle 4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AE33BEA9-316F-46AC-F1F8-E4B47297EA6D}"/>
              </a:ext>
            </a:extLst>
          </p:cNvPr>
          <p:cNvSpPr>
            <a:spLocks noGrp="1"/>
          </p:cNvSpPr>
          <p:nvPr>
            <p:ph type="sldNum" sz="quarter" idx="12"/>
          </p:nvPr>
        </p:nvSpPr>
        <p:spPr>
          <a:xfrm>
            <a:off x="8873254" y="6356350"/>
            <a:ext cx="2477498" cy="365125"/>
          </a:xfrm>
        </p:spPr>
        <p:txBody>
          <a:bodyPr>
            <a:normAutofit/>
          </a:bodyPr>
          <a:lstStyle/>
          <a:p>
            <a:pPr>
              <a:spcAft>
                <a:spcPts val="600"/>
              </a:spcAft>
            </a:pPr>
            <a:fld id="{A2E1B154-D15F-41CE-80B0-4425D6F43E7D}" type="slidenum">
              <a:rPr lang="en-PK">
                <a:solidFill>
                  <a:schemeClr val="tx1">
                    <a:lumMod val="50000"/>
                    <a:lumOff val="50000"/>
                  </a:schemeClr>
                </a:solidFill>
              </a:rPr>
              <a:pPr>
                <a:spcAft>
                  <a:spcPts val="600"/>
                </a:spcAft>
              </a:pPr>
              <a:t>16</a:t>
            </a:fld>
            <a:endParaRPr lang="en-PK">
              <a:solidFill>
                <a:schemeClr val="tx1">
                  <a:lumMod val="50000"/>
                  <a:lumOff val="50000"/>
                </a:schemeClr>
              </a:solidFill>
            </a:endParaRPr>
          </a:p>
        </p:txBody>
      </p:sp>
      <p:graphicFrame>
        <p:nvGraphicFramePr>
          <p:cNvPr id="35" name="Content Placeholder 2">
            <a:extLst>
              <a:ext uri="{FF2B5EF4-FFF2-40B4-BE49-F238E27FC236}">
                <a16:creationId xmlns:a16="http://schemas.microsoft.com/office/drawing/2014/main" id="{783FD2E4-35F8-E7CA-D66F-DA58328A81BD}"/>
              </a:ext>
            </a:extLst>
          </p:cNvPr>
          <p:cNvGraphicFramePr>
            <a:graphicFrameLocks noGrp="1"/>
          </p:cNvGraphicFramePr>
          <p:nvPr>
            <p:ph idx="1"/>
            <p:extLst>
              <p:ext uri="{D42A27DB-BD31-4B8C-83A1-F6EECF244321}">
                <p14:modId xmlns:p14="http://schemas.microsoft.com/office/powerpoint/2010/main" val="1855160055"/>
              </p:ext>
            </p:extLst>
          </p:nvPr>
        </p:nvGraphicFramePr>
        <p:xfrm>
          <a:off x="838200" y="1615473"/>
          <a:ext cx="10515600" cy="482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6131240-0AD1-ED68-5996-A2D39BC57947}"/>
              </a:ext>
            </a:extLst>
          </p:cNvPr>
          <p:cNvPicPr>
            <a:picLocks noChangeAspect="1"/>
          </p:cNvPicPr>
          <p:nvPr/>
        </p:nvPicPr>
        <p:blipFill>
          <a:blip r:embed="rId7"/>
          <a:stretch>
            <a:fillRect/>
          </a:stretch>
        </p:blipFill>
        <p:spPr>
          <a:xfrm>
            <a:off x="9290105" y="402264"/>
            <a:ext cx="2292295" cy="1213209"/>
          </a:xfrm>
          <a:prstGeom prst="rect">
            <a:avLst/>
          </a:prstGeom>
        </p:spPr>
      </p:pic>
    </p:spTree>
    <p:extLst>
      <p:ext uri="{BB962C8B-B14F-4D97-AF65-F5344CB8AC3E}">
        <p14:creationId xmlns:p14="http://schemas.microsoft.com/office/powerpoint/2010/main" val="7282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64AA4-BB04-ED4A-9E4A-B002E15E2438}"/>
              </a:ext>
            </a:extLst>
          </p:cNvPr>
          <p:cNvSpPr>
            <a:spLocks noGrp="1"/>
          </p:cNvSpPr>
          <p:nvPr>
            <p:ph type="title"/>
          </p:nvPr>
        </p:nvSpPr>
        <p:spPr>
          <a:xfrm>
            <a:off x="841248" y="334644"/>
            <a:ext cx="10509504" cy="1076914"/>
          </a:xfrm>
        </p:spPr>
        <p:txBody>
          <a:bodyPr anchor="ctr">
            <a:normAutofit/>
          </a:bodyPr>
          <a:lstStyle/>
          <a:p>
            <a:r>
              <a:rPr lang="en-US" altLang="en-US" sz="3600" b="1" dirty="0"/>
              <a:t>Types of Epidemiological studies (Contd</a:t>
            </a:r>
            <a:r>
              <a:rPr lang="en-US" altLang="en-US" sz="4000" dirty="0"/>
              <a:t>.)</a:t>
            </a:r>
            <a:endParaRPr lang="en-US"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9C17840-4B01-BF0D-81E0-4000757EE24C}"/>
              </a:ext>
            </a:extLst>
          </p:cNvPr>
          <p:cNvSpPr>
            <a:spLocks noGrp="1"/>
          </p:cNvSpPr>
          <p:nvPr>
            <p:ph type="sldNum" sz="quarter" idx="12"/>
          </p:nvPr>
        </p:nvSpPr>
        <p:spPr>
          <a:xfrm>
            <a:off x="8717280" y="6356350"/>
            <a:ext cx="2633472" cy="365125"/>
          </a:xfrm>
        </p:spPr>
        <p:txBody>
          <a:bodyPr>
            <a:normAutofit/>
          </a:bodyPr>
          <a:lstStyle/>
          <a:p>
            <a:pPr>
              <a:spcAft>
                <a:spcPts val="600"/>
              </a:spcAft>
            </a:pPr>
            <a:fld id="{A2E1B154-D15F-41CE-80B0-4425D6F43E7D}" type="slidenum">
              <a:rPr lang="en-PK">
                <a:solidFill>
                  <a:schemeClr val="tx1">
                    <a:lumMod val="50000"/>
                    <a:lumOff val="50000"/>
                  </a:schemeClr>
                </a:solidFill>
              </a:rPr>
              <a:pPr>
                <a:spcAft>
                  <a:spcPts val="600"/>
                </a:spcAft>
              </a:pPr>
              <a:t>17</a:t>
            </a:fld>
            <a:endParaRPr lang="en-PK">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85195C21-BF27-D387-34BF-A568810F6C22}"/>
              </a:ext>
            </a:extLst>
          </p:cNvPr>
          <p:cNvGraphicFramePr>
            <a:graphicFrameLocks noGrp="1"/>
          </p:cNvGraphicFramePr>
          <p:nvPr>
            <p:ph idx="1"/>
            <p:extLst>
              <p:ext uri="{D42A27DB-BD31-4B8C-83A1-F6EECF244321}">
                <p14:modId xmlns:p14="http://schemas.microsoft.com/office/powerpoint/2010/main" val="426807253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EA4ED30C-F35F-3DAC-94A8-B59AEDA259C7}"/>
              </a:ext>
            </a:extLst>
          </p:cNvPr>
          <p:cNvPicPr>
            <a:picLocks noChangeAspect="1"/>
          </p:cNvPicPr>
          <p:nvPr/>
        </p:nvPicPr>
        <p:blipFill>
          <a:blip r:embed="rId7"/>
          <a:stretch>
            <a:fillRect/>
          </a:stretch>
        </p:blipFill>
        <p:spPr>
          <a:xfrm>
            <a:off x="9290105" y="402264"/>
            <a:ext cx="2292295" cy="1213209"/>
          </a:xfrm>
          <a:prstGeom prst="rect">
            <a:avLst/>
          </a:prstGeom>
        </p:spPr>
      </p:pic>
    </p:spTree>
    <p:extLst>
      <p:ext uri="{BB962C8B-B14F-4D97-AF65-F5344CB8AC3E}">
        <p14:creationId xmlns:p14="http://schemas.microsoft.com/office/powerpoint/2010/main" val="21413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8DC7-FB1D-477E-B2D0-3C22C8E7B90F}"/>
              </a:ext>
            </a:extLst>
          </p:cNvPr>
          <p:cNvSpPr>
            <a:spLocks noGrp="1"/>
          </p:cNvSpPr>
          <p:nvPr>
            <p:ph type="title"/>
          </p:nvPr>
        </p:nvSpPr>
        <p:spPr>
          <a:xfrm>
            <a:off x="838200" y="365126"/>
            <a:ext cx="10515600" cy="496731"/>
          </a:xfrm>
        </p:spPr>
        <p:txBody>
          <a:bodyPr>
            <a:noAutofit/>
          </a:bodyPr>
          <a:lstStyle/>
          <a:p>
            <a:pPr algn="ctr"/>
            <a:r>
              <a:rPr lang="en-US" sz="3600" b="1" dirty="0"/>
              <a:t> Hierarchy Epidemiological study designs </a:t>
            </a:r>
            <a:endParaRPr lang="en-PK" sz="3600" b="1" dirty="0"/>
          </a:p>
        </p:txBody>
      </p:sp>
      <p:sp>
        <p:nvSpPr>
          <p:cNvPr id="4" name="Text Box 5">
            <a:extLst>
              <a:ext uri="{FF2B5EF4-FFF2-40B4-BE49-F238E27FC236}">
                <a16:creationId xmlns:a16="http://schemas.microsoft.com/office/drawing/2014/main" id="{45079EEE-57D2-48B4-B057-66AFE5645860}"/>
              </a:ext>
            </a:extLst>
          </p:cNvPr>
          <p:cNvSpPr txBox="1">
            <a:spLocks noGrp="1" noChangeArrowheads="1"/>
          </p:cNvSpPr>
          <p:nvPr>
            <p:ph idx="1"/>
          </p:nvPr>
        </p:nvSpPr>
        <p:spPr bwMode="auto">
          <a:xfrm>
            <a:off x="1068274" y="1883363"/>
            <a:ext cx="2524433" cy="175432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sng" dirty="0">
                <a:latin typeface="Times New Roman" panose="02020603050405020304" pitchFamily="18" charset="0"/>
              </a:rPr>
              <a:t>Descriptive studies</a:t>
            </a:r>
          </a:p>
          <a:p>
            <a:pPr marL="514350" indent="-514350">
              <a:spcBef>
                <a:spcPct val="0"/>
              </a:spcBef>
              <a:buFont typeface="+mj-lt"/>
              <a:buAutoNum type="romanUcPeriod"/>
            </a:pPr>
            <a:r>
              <a:rPr lang="en-US" altLang="en-US" sz="2400" dirty="0">
                <a:solidFill>
                  <a:schemeClr val="accent2">
                    <a:lumMod val="75000"/>
                  </a:schemeClr>
                </a:solidFill>
                <a:latin typeface="Times New Roman" panose="02020603050405020304" pitchFamily="18" charset="0"/>
              </a:rPr>
              <a:t>Descriptive studies</a:t>
            </a:r>
          </a:p>
          <a:p>
            <a:pPr marL="514350" indent="-514350">
              <a:spcBef>
                <a:spcPct val="0"/>
              </a:spcBef>
              <a:buFont typeface="+mj-lt"/>
              <a:buAutoNum type="romanUcPeriod"/>
            </a:pPr>
            <a:r>
              <a:rPr lang="en-US" altLang="en-US" sz="2400" dirty="0">
                <a:latin typeface="Times New Roman" panose="02020603050405020304" pitchFamily="18" charset="0"/>
              </a:rPr>
              <a:t>Case report</a:t>
            </a:r>
          </a:p>
          <a:p>
            <a:pPr marL="514350" indent="-514350">
              <a:spcBef>
                <a:spcPct val="0"/>
              </a:spcBef>
              <a:buFont typeface="+mj-lt"/>
              <a:buAutoNum type="romanUcPeriod"/>
            </a:pPr>
            <a:r>
              <a:rPr lang="en-US" altLang="en-US" sz="2400" dirty="0">
                <a:latin typeface="Times New Roman" panose="02020603050405020304" pitchFamily="18" charset="0"/>
              </a:rPr>
              <a:t>Case series</a:t>
            </a:r>
          </a:p>
        </p:txBody>
      </p:sp>
      <p:sp>
        <p:nvSpPr>
          <p:cNvPr id="5" name="Text Box 8">
            <a:extLst>
              <a:ext uri="{FF2B5EF4-FFF2-40B4-BE49-F238E27FC236}">
                <a16:creationId xmlns:a16="http://schemas.microsoft.com/office/drawing/2014/main" id="{256954D2-67AB-42C1-853B-1A6650178BD0}"/>
              </a:ext>
            </a:extLst>
          </p:cNvPr>
          <p:cNvSpPr txBox="1">
            <a:spLocks noChangeArrowheads="1"/>
          </p:cNvSpPr>
          <p:nvPr/>
        </p:nvSpPr>
        <p:spPr bwMode="auto">
          <a:xfrm>
            <a:off x="3746090" y="3575907"/>
            <a:ext cx="3374431" cy="19389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sng" dirty="0">
                <a:latin typeface="Times New Roman" panose="02020603050405020304" pitchFamily="18" charset="0"/>
              </a:rPr>
              <a:t>Observational</a:t>
            </a:r>
          </a:p>
          <a:p>
            <a:pPr marL="514350" indent="-514350">
              <a:spcBef>
                <a:spcPct val="0"/>
              </a:spcBef>
              <a:buFont typeface="+mj-lt"/>
              <a:buAutoNum type="romanUcPeriod"/>
            </a:pPr>
            <a:r>
              <a:rPr lang="en-US" altLang="en-US" sz="2400" dirty="0">
                <a:solidFill>
                  <a:schemeClr val="accent2">
                    <a:lumMod val="75000"/>
                  </a:schemeClr>
                </a:solidFill>
                <a:latin typeface="Times New Roman" panose="02020603050405020304" pitchFamily="18" charset="0"/>
              </a:rPr>
              <a:t>Cross sectional Comparative</a:t>
            </a:r>
          </a:p>
          <a:p>
            <a:pPr marL="514350" indent="-514350">
              <a:spcBef>
                <a:spcPct val="0"/>
              </a:spcBef>
              <a:buFont typeface="+mj-lt"/>
              <a:buAutoNum type="romanUcPeriod"/>
            </a:pPr>
            <a:r>
              <a:rPr lang="en-US" altLang="en-US" sz="2400" dirty="0">
                <a:latin typeface="Times New Roman" panose="02020603050405020304" pitchFamily="18" charset="0"/>
              </a:rPr>
              <a:t>Case-control</a:t>
            </a:r>
          </a:p>
          <a:p>
            <a:pPr marL="514350" indent="-514350">
              <a:spcBef>
                <a:spcPct val="0"/>
              </a:spcBef>
              <a:buFont typeface="+mj-lt"/>
              <a:buAutoNum type="romanUcPeriod"/>
            </a:pPr>
            <a:r>
              <a:rPr lang="en-US" altLang="en-US" sz="2400" dirty="0">
                <a:latin typeface="Times New Roman" panose="02020603050405020304" pitchFamily="18" charset="0"/>
              </a:rPr>
              <a:t>Cohort studies</a:t>
            </a:r>
          </a:p>
        </p:txBody>
      </p:sp>
      <p:sp>
        <p:nvSpPr>
          <p:cNvPr id="6" name="Text Box 10">
            <a:extLst>
              <a:ext uri="{FF2B5EF4-FFF2-40B4-BE49-F238E27FC236}">
                <a16:creationId xmlns:a16="http://schemas.microsoft.com/office/drawing/2014/main" id="{48363A52-0CA2-449F-BF82-2445D9EDBCF9}"/>
              </a:ext>
            </a:extLst>
          </p:cNvPr>
          <p:cNvSpPr txBox="1">
            <a:spLocks noChangeArrowheads="1"/>
          </p:cNvSpPr>
          <p:nvPr/>
        </p:nvSpPr>
        <p:spPr bwMode="auto">
          <a:xfrm>
            <a:off x="7350596" y="3521831"/>
            <a:ext cx="4277032" cy="1569660"/>
          </a:xfrm>
          <a:prstGeom prst="rect">
            <a:avLst/>
          </a:prstGeom>
          <a:solidFill>
            <a:srgbClr val="FFFF00"/>
          </a:solidFill>
          <a:ln w="2857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sng" dirty="0">
                <a:latin typeface="Times New Roman" panose="02020603050405020304" pitchFamily="18" charset="0"/>
              </a:rPr>
              <a:t>Experimental</a:t>
            </a:r>
          </a:p>
          <a:p>
            <a:pPr marL="514350" indent="-514350">
              <a:spcBef>
                <a:spcPct val="0"/>
              </a:spcBef>
              <a:buFont typeface="+mj-lt"/>
              <a:buAutoNum type="romanUcPeriod"/>
            </a:pPr>
            <a:r>
              <a:rPr lang="en-US" altLang="en-US" sz="2400" dirty="0">
                <a:solidFill>
                  <a:schemeClr val="accent2">
                    <a:lumMod val="75000"/>
                  </a:schemeClr>
                </a:solidFill>
                <a:latin typeface="Times New Roman" panose="02020603050405020304" pitchFamily="18" charset="0"/>
              </a:rPr>
              <a:t>Randomized controlled trials </a:t>
            </a:r>
          </a:p>
          <a:p>
            <a:pPr marL="514350" indent="-514350">
              <a:spcBef>
                <a:spcPct val="0"/>
              </a:spcBef>
              <a:buFont typeface="+mj-lt"/>
              <a:buAutoNum type="romanUcPeriod"/>
            </a:pPr>
            <a:r>
              <a:rPr lang="en-US" altLang="en-US" sz="2400" dirty="0">
                <a:latin typeface="Times New Roman" panose="02020603050405020304" pitchFamily="18" charset="0"/>
              </a:rPr>
              <a:t>Community Trials </a:t>
            </a:r>
          </a:p>
          <a:p>
            <a:pPr marL="514350" indent="-514350">
              <a:spcBef>
                <a:spcPct val="0"/>
              </a:spcBef>
              <a:buFont typeface="+mj-lt"/>
              <a:buAutoNum type="romanUcPeriod"/>
            </a:pPr>
            <a:r>
              <a:rPr lang="en-US" altLang="en-US" sz="2400" dirty="0">
                <a:latin typeface="Times New Roman" panose="02020603050405020304" pitchFamily="18" charset="0"/>
              </a:rPr>
              <a:t>Field Trials </a:t>
            </a:r>
          </a:p>
        </p:txBody>
      </p:sp>
      <p:sp>
        <p:nvSpPr>
          <p:cNvPr id="7" name="Text Box 6">
            <a:extLst>
              <a:ext uri="{FF2B5EF4-FFF2-40B4-BE49-F238E27FC236}">
                <a16:creationId xmlns:a16="http://schemas.microsoft.com/office/drawing/2014/main" id="{EC99A9B3-66CA-4E63-9548-8BA37042782F}"/>
              </a:ext>
            </a:extLst>
          </p:cNvPr>
          <p:cNvSpPr txBox="1">
            <a:spLocks noChangeArrowheads="1"/>
          </p:cNvSpPr>
          <p:nvPr/>
        </p:nvSpPr>
        <p:spPr bwMode="auto">
          <a:xfrm>
            <a:off x="6487324" y="2431517"/>
            <a:ext cx="1600200"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Analytic</a:t>
            </a:r>
          </a:p>
        </p:txBody>
      </p:sp>
      <p:sp>
        <p:nvSpPr>
          <p:cNvPr id="8" name="Line 3">
            <a:extLst>
              <a:ext uri="{FF2B5EF4-FFF2-40B4-BE49-F238E27FC236}">
                <a16:creationId xmlns:a16="http://schemas.microsoft.com/office/drawing/2014/main" id="{8205F59B-1BFB-44E9-B69B-5EAB0AA97709}"/>
              </a:ext>
            </a:extLst>
          </p:cNvPr>
          <p:cNvSpPr>
            <a:spLocks noChangeShapeType="1"/>
          </p:cNvSpPr>
          <p:nvPr/>
        </p:nvSpPr>
        <p:spPr bwMode="auto">
          <a:xfrm flipH="1">
            <a:off x="3592706" y="1676400"/>
            <a:ext cx="1080893" cy="7551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PK"/>
          </a:p>
        </p:txBody>
      </p:sp>
      <p:sp>
        <p:nvSpPr>
          <p:cNvPr id="9" name="Line 3">
            <a:extLst>
              <a:ext uri="{FF2B5EF4-FFF2-40B4-BE49-F238E27FC236}">
                <a16:creationId xmlns:a16="http://schemas.microsoft.com/office/drawing/2014/main" id="{2753A7DC-0FB1-4234-BE6A-EC1006566807}"/>
              </a:ext>
            </a:extLst>
          </p:cNvPr>
          <p:cNvSpPr>
            <a:spLocks noChangeShapeType="1"/>
          </p:cNvSpPr>
          <p:nvPr/>
        </p:nvSpPr>
        <p:spPr bwMode="auto">
          <a:xfrm flipH="1">
            <a:off x="5555552" y="2917292"/>
            <a:ext cx="1511874" cy="646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PK"/>
          </a:p>
        </p:txBody>
      </p:sp>
      <p:sp>
        <p:nvSpPr>
          <p:cNvPr id="10" name="Line 3">
            <a:extLst>
              <a:ext uri="{FF2B5EF4-FFF2-40B4-BE49-F238E27FC236}">
                <a16:creationId xmlns:a16="http://schemas.microsoft.com/office/drawing/2014/main" id="{B6E30D8F-1DC8-4DB4-ACE3-BC6F347ABA76}"/>
              </a:ext>
            </a:extLst>
          </p:cNvPr>
          <p:cNvSpPr>
            <a:spLocks noChangeShapeType="1"/>
          </p:cNvSpPr>
          <p:nvPr/>
        </p:nvSpPr>
        <p:spPr bwMode="auto">
          <a:xfrm>
            <a:off x="4673599" y="1690688"/>
            <a:ext cx="2004471" cy="7551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PK"/>
          </a:p>
        </p:txBody>
      </p:sp>
      <p:sp>
        <p:nvSpPr>
          <p:cNvPr id="11" name="Line 3">
            <a:extLst>
              <a:ext uri="{FF2B5EF4-FFF2-40B4-BE49-F238E27FC236}">
                <a16:creationId xmlns:a16="http://schemas.microsoft.com/office/drawing/2014/main" id="{8BB3472E-D8DE-4E20-B82E-4D1D6DD3022E}"/>
              </a:ext>
            </a:extLst>
          </p:cNvPr>
          <p:cNvSpPr>
            <a:spLocks noChangeShapeType="1"/>
          </p:cNvSpPr>
          <p:nvPr/>
        </p:nvSpPr>
        <p:spPr bwMode="auto">
          <a:xfrm>
            <a:off x="7067425" y="2936640"/>
            <a:ext cx="1687217" cy="5851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PK"/>
          </a:p>
        </p:txBody>
      </p:sp>
      <p:sp>
        <p:nvSpPr>
          <p:cNvPr id="13" name="Arrow: Right 12">
            <a:extLst>
              <a:ext uri="{FF2B5EF4-FFF2-40B4-BE49-F238E27FC236}">
                <a16:creationId xmlns:a16="http://schemas.microsoft.com/office/drawing/2014/main" id="{74467A6E-2453-42E9-AF38-C9545CFF48BD}"/>
              </a:ext>
            </a:extLst>
          </p:cNvPr>
          <p:cNvSpPr/>
          <p:nvPr/>
        </p:nvSpPr>
        <p:spPr>
          <a:xfrm>
            <a:off x="1976283" y="5484889"/>
            <a:ext cx="8565863" cy="636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altLang="en-US" sz="1800" b="1" i="1" dirty="0">
                <a:latin typeface="Verdana" panose="020B0604030504040204" pitchFamily="34" charset="0"/>
              </a:rPr>
              <a:t>Strength of evidence</a:t>
            </a:r>
          </a:p>
        </p:txBody>
      </p:sp>
      <p:sp>
        <p:nvSpPr>
          <p:cNvPr id="12" name="Slide Number Placeholder 11">
            <a:extLst>
              <a:ext uri="{FF2B5EF4-FFF2-40B4-BE49-F238E27FC236}">
                <a16:creationId xmlns:a16="http://schemas.microsoft.com/office/drawing/2014/main" id="{59DE0585-1400-3E94-73B4-DF15C045B30E}"/>
              </a:ext>
            </a:extLst>
          </p:cNvPr>
          <p:cNvSpPr>
            <a:spLocks noGrp="1"/>
          </p:cNvSpPr>
          <p:nvPr>
            <p:ph type="sldNum" sz="quarter" idx="12"/>
          </p:nvPr>
        </p:nvSpPr>
        <p:spPr/>
        <p:txBody>
          <a:bodyPr/>
          <a:lstStyle/>
          <a:p>
            <a:fld id="{A2E1B154-D15F-41CE-80B0-4425D6F43E7D}" type="slidenum">
              <a:rPr lang="en-PK" smtClean="0"/>
              <a:t>18</a:t>
            </a:fld>
            <a:endParaRPr lang="en-PK"/>
          </a:p>
        </p:txBody>
      </p:sp>
      <p:pic>
        <p:nvPicPr>
          <p:cNvPr id="14" name="Picture 13">
            <a:extLst>
              <a:ext uri="{FF2B5EF4-FFF2-40B4-BE49-F238E27FC236}">
                <a16:creationId xmlns:a16="http://schemas.microsoft.com/office/drawing/2014/main" id="{F2F8381D-CE92-D7F5-BEB4-9E7A807CF19A}"/>
              </a:ext>
            </a:extLst>
          </p:cNvPr>
          <p:cNvPicPr>
            <a:picLocks noChangeAspect="1"/>
          </p:cNvPicPr>
          <p:nvPr/>
        </p:nvPicPr>
        <p:blipFill>
          <a:blip r:embed="rId2"/>
          <a:stretch>
            <a:fillRect/>
          </a:stretch>
        </p:blipFill>
        <p:spPr>
          <a:xfrm>
            <a:off x="9395998" y="861857"/>
            <a:ext cx="2292295" cy="1213209"/>
          </a:xfrm>
          <a:prstGeom prst="rect">
            <a:avLst/>
          </a:prstGeom>
        </p:spPr>
      </p:pic>
    </p:spTree>
    <p:extLst>
      <p:ext uri="{BB962C8B-B14F-4D97-AF65-F5344CB8AC3E}">
        <p14:creationId xmlns:p14="http://schemas.microsoft.com/office/powerpoint/2010/main" val="37482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visual diagram describing the following. Two types of epidemiological studies are descriptive and analytical. Types of descriptive studies are case reports, case series, descriptive surveys. Types of analytical studies are observational or experimental. Observational studies can be cross-sectional, case-control or cohort studies. Types of experimental studies can be lab trials or field trials.">
            <a:extLst>
              <a:ext uri="{FF2B5EF4-FFF2-40B4-BE49-F238E27FC236}">
                <a16:creationId xmlns:a16="http://schemas.microsoft.com/office/drawing/2014/main" id="{9582DE1B-6BB8-4379-6800-A08252A0C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99" y="171081"/>
            <a:ext cx="9080500" cy="6604328"/>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elp 1">
            <a:hlinkClick r:id="" action="ppaction://noaction" highlightClick="1"/>
            <a:extLst>
              <a:ext uri="{FF2B5EF4-FFF2-40B4-BE49-F238E27FC236}">
                <a16:creationId xmlns:a16="http://schemas.microsoft.com/office/drawing/2014/main" id="{B8DE0EB1-2729-FC1D-F4CF-84F19384409A}"/>
              </a:ext>
            </a:extLst>
          </p:cNvPr>
          <p:cNvSpPr/>
          <p:nvPr/>
        </p:nvSpPr>
        <p:spPr>
          <a:xfrm>
            <a:off x="10435959" y="162922"/>
            <a:ext cx="705956" cy="566338"/>
          </a:xfrm>
          <a:prstGeom prst="actionButtonHel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TextBox 2">
            <a:extLst>
              <a:ext uri="{FF2B5EF4-FFF2-40B4-BE49-F238E27FC236}">
                <a16:creationId xmlns:a16="http://schemas.microsoft.com/office/drawing/2014/main" id="{126FBD0D-DE16-3548-051E-767D2FD01180}"/>
              </a:ext>
            </a:extLst>
          </p:cNvPr>
          <p:cNvSpPr txBox="1"/>
          <p:nvPr/>
        </p:nvSpPr>
        <p:spPr>
          <a:xfrm>
            <a:off x="9912881" y="971134"/>
            <a:ext cx="1988083" cy="1200329"/>
          </a:xfrm>
          <a:prstGeom prst="rect">
            <a:avLst/>
          </a:prstGeom>
          <a:solidFill>
            <a:srgbClr val="FFFF00"/>
          </a:solidFill>
        </p:spPr>
        <p:txBody>
          <a:bodyPr wrap="square" rtlCol="0">
            <a:spAutoFit/>
          </a:bodyPr>
          <a:lstStyle/>
          <a:p>
            <a:pPr algn="ctr"/>
            <a:r>
              <a:rPr lang="en-US" dirty="0"/>
              <a:t>Cannot go random but </a:t>
            </a:r>
          </a:p>
          <a:p>
            <a:pPr algn="ctr"/>
            <a:r>
              <a:rPr lang="en-US" dirty="0"/>
              <a:t>Where your question matches </a:t>
            </a:r>
            <a:endParaRPr lang="en-PK" dirty="0"/>
          </a:p>
        </p:txBody>
      </p:sp>
      <p:sp>
        <p:nvSpPr>
          <p:cNvPr id="4" name="TextBox 3">
            <a:extLst>
              <a:ext uri="{FF2B5EF4-FFF2-40B4-BE49-F238E27FC236}">
                <a16:creationId xmlns:a16="http://schemas.microsoft.com/office/drawing/2014/main" id="{18A42AB5-E32D-79BE-9A61-F2B5B6EBD7A4}"/>
              </a:ext>
            </a:extLst>
          </p:cNvPr>
          <p:cNvSpPr txBox="1"/>
          <p:nvPr/>
        </p:nvSpPr>
        <p:spPr>
          <a:xfrm>
            <a:off x="10005305" y="2413337"/>
            <a:ext cx="1803236" cy="2031325"/>
          </a:xfrm>
          <a:prstGeom prst="rect">
            <a:avLst/>
          </a:prstGeom>
          <a:solidFill>
            <a:srgbClr val="FFFF00"/>
          </a:solidFill>
        </p:spPr>
        <p:txBody>
          <a:bodyPr wrap="square" rtlCol="0">
            <a:spAutoFit/>
          </a:bodyPr>
          <a:lstStyle/>
          <a:p>
            <a:pPr algn="ctr"/>
            <a:r>
              <a:rPr lang="en-US" dirty="0"/>
              <a:t>Step by step </a:t>
            </a:r>
          </a:p>
          <a:p>
            <a:pPr algn="ctr"/>
            <a:r>
              <a:rPr lang="en-US" dirty="0"/>
              <a:t>follow-up of steps of the matched design like in RCTs first select eligible population   </a:t>
            </a:r>
            <a:endParaRPr lang="en-PK" dirty="0"/>
          </a:p>
        </p:txBody>
      </p:sp>
      <p:sp>
        <p:nvSpPr>
          <p:cNvPr id="5" name="TextBox 4">
            <a:extLst>
              <a:ext uri="{FF2B5EF4-FFF2-40B4-BE49-F238E27FC236}">
                <a16:creationId xmlns:a16="http://schemas.microsoft.com/office/drawing/2014/main" id="{5C531A69-7625-B82C-6DAD-68DCF7FEAF0D}"/>
              </a:ext>
            </a:extLst>
          </p:cNvPr>
          <p:cNvSpPr txBox="1"/>
          <p:nvPr/>
        </p:nvSpPr>
        <p:spPr>
          <a:xfrm>
            <a:off x="10005305" y="4681629"/>
            <a:ext cx="1803236" cy="2031325"/>
          </a:xfrm>
          <a:prstGeom prst="rect">
            <a:avLst/>
          </a:prstGeom>
          <a:solidFill>
            <a:srgbClr val="FFFF00"/>
          </a:solidFill>
        </p:spPr>
        <p:txBody>
          <a:bodyPr wrap="square" rtlCol="0">
            <a:spAutoFit/>
          </a:bodyPr>
          <a:lstStyle/>
          <a:p>
            <a:pPr algn="ctr"/>
            <a:r>
              <a:rPr lang="en-US" dirty="0"/>
              <a:t>Follow laid down rules &amp; principles of each step ..like Matching, Randomization,</a:t>
            </a:r>
          </a:p>
          <a:p>
            <a:pPr algn="ctr"/>
            <a:r>
              <a:rPr lang="en-US" dirty="0"/>
              <a:t>Use of tests of significance etc  </a:t>
            </a:r>
            <a:endParaRPr lang="en-PK" dirty="0"/>
          </a:p>
        </p:txBody>
      </p:sp>
      <p:sp>
        <p:nvSpPr>
          <p:cNvPr id="6" name="Arrow: Curved Right 5">
            <a:extLst>
              <a:ext uri="{FF2B5EF4-FFF2-40B4-BE49-F238E27FC236}">
                <a16:creationId xmlns:a16="http://schemas.microsoft.com/office/drawing/2014/main" id="{B4AF174F-355A-6876-7D3B-F87D76D74A07}"/>
              </a:ext>
            </a:extLst>
          </p:cNvPr>
          <p:cNvSpPr/>
          <p:nvPr/>
        </p:nvSpPr>
        <p:spPr>
          <a:xfrm>
            <a:off x="9619591" y="2182760"/>
            <a:ext cx="291325" cy="4930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7" name="Arrow: Curved Right 6">
            <a:extLst>
              <a:ext uri="{FF2B5EF4-FFF2-40B4-BE49-F238E27FC236}">
                <a16:creationId xmlns:a16="http://schemas.microsoft.com/office/drawing/2014/main" id="{3BA85718-18D7-4869-CC1F-A14826F09C63}"/>
              </a:ext>
            </a:extLst>
          </p:cNvPr>
          <p:cNvSpPr/>
          <p:nvPr/>
        </p:nvSpPr>
        <p:spPr>
          <a:xfrm>
            <a:off x="9666785" y="4358639"/>
            <a:ext cx="291325" cy="4930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8" name="TextBox 7">
            <a:extLst>
              <a:ext uri="{FF2B5EF4-FFF2-40B4-BE49-F238E27FC236}">
                <a16:creationId xmlns:a16="http://schemas.microsoft.com/office/drawing/2014/main" id="{CD53E43C-15A0-E687-BC20-965A608E05C2}"/>
              </a:ext>
            </a:extLst>
          </p:cNvPr>
          <p:cNvSpPr txBox="1"/>
          <p:nvPr/>
        </p:nvSpPr>
        <p:spPr>
          <a:xfrm>
            <a:off x="0" y="17698"/>
            <a:ext cx="2861186" cy="1077218"/>
          </a:xfrm>
          <a:prstGeom prst="rect">
            <a:avLst/>
          </a:prstGeom>
          <a:solidFill>
            <a:srgbClr val="FFFF00"/>
          </a:solidFill>
        </p:spPr>
        <p:txBody>
          <a:bodyPr wrap="square" rtlCol="0">
            <a:spAutoFit/>
          </a:bodyPr>
          <a:lstStyle/>
          <a:p>
            <a:pPr algn="ctr"/>
            <a:r>
              <a:rPr lang="en-US" sz="3200" b="1" dirty="0"/>
              <a:t>Selecting a study design </a:t>
            </a:r>
            <a:endParaRPr lang="en-PK" sz="3200" b="1" dirty="0"/>
          </a:p>
        </p:txBody>
      </p:sp>
      <p:sp>
        <p:nvSpPr>
          <p:cNvPr id="10" name="Slide Number Placeholder 9">
            <a:extLst>
              <a:ext uri="{FF2B5EF4-FFF2-40B4-BE49-F238E27FC236}">
                <a16:creationId xmlns:a16="http://schemas.microsoft.com/office/drawing/2014/main" id="{0927D131-EE2E-4E78-C5A8-6DD46633C2EE}"/>
              </a:ext>
            </a:extLst>
          </p:cNvPr>
          <p:cNvSpPr>
            <a:spLocks noGrp="1"/>
          </p:cNvSpPr>
          <p:nvPr>
            <p:ph type="sldNum" sz="quarter" idx="12"/>
          </p:nvPr>
        </p:nvSpPr>
        <p:spPr/>
        <p:txBody>
          <a:bodyPr/>
          <a:lstStyle/>
          <a:p>
            <a:fld id="{A2E1B154-D15F-41CE-80B0-4425D6F43E7D}" type="slidenum">
              <a:rPr lang="en-PK" smtClean="0"/>
              <a:t>19</a:t>
            </a:fld>
            <a:endParaRPr lang="en-PK"/>
          </a:p>
        </p:txBody>
      </p:sp>
      <p:pic>
        <p:nvPicPr>
          <p:cNvPr id="11" name="Picture 10">
            <a:extLst>
              <a:ext uri="{FF2B5EF4-FFF2-40B4-BE49-F238E27FC236}">
                <a16:creationId xmlns:a16="http://schemas.microsoft.com/office/drawing/2014/main" id="{9CFB28DF-FFCB-F769-E6E8-57590054FB0F}"/>
              </a:ext>
            </a:extLst>
          </p:cNvPr>
          <p:cNvPicPr>
            <a:picLocks noChangeAspect="1"/>
          </p:cNvPicPr>
          <p:nvPr/>
        </p:nvPicPr>
        <p:blipFill>
          <a:blip r:embed="rId3"/>
          <a:stretch>
            <a:fillRect/>
          </a:stretch>
        </p:blipFill>
        <p:spPr>
          <a:xfrm>
            <a:off x="192999" y="5508266"/>
            <a:ext cx="2292295" cy="1213209"/>
          </a:xfrm>
          <a:prstGeom prst="rect">
            <a:avLst/>
          </a:prstGeom>
        </p:spPr>
      </p:pic>
    </p:spTree>
    <p:extLst>
      <p:ext uri="{BB962C8B-B14F-4D97-AF65-F5344CB8AC3E}">
        <p14:creationId xmlns:p14="http://schemas.microsoft.com/office/powerpoint/2010/main" val="27355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20DD-73B1-4369-9747-27330DC1DE90}"/>
              </a:ext>
            </a:extLst>
          </p:cNvPr>
          <p:cNvSpPr>
            <a:spLocks noGrp="1"/>
          </p:cNvSpPr>
          <p:nvPr>
            <p:ph type="ctrTitle"/>
          </p:nvPr>
        </p:nvSpPr>
        <p:spPr>
          <a:xfrm>
            <a:off x="1612490" y="1971108"/>
            <a:ext cx="9144000" cy="1926783"/>
          </a:xfrm>
        </p:spPr>
        <p:txBody>
          <a:bodyPr>
            <a:normAutofit fontScale="90000"/>
          </a:bodyPr>
          <a:lstStyle/>
          <a:p>
            <a:br>
              <a:rPr lang="en-US" sz="4400" b="1" dirty="0"/>
            </a:br>
            <a:br>
              <a:rPr lang="en-US" sz="4400" b="1" dirty="0"/>
            </a:br>
            <a:br>
              <a:rPr lang="en-US" sz="4400" b="1" dirty="0"/>
            </a:br>
            <a:br>
              <a:rPr lang="en-US" sz="4400" b="1" dirty="0"/>
            </a:br>
            <a:r>
              <a:rPr lang="en-US" sz="4400" b="1" dirty="0"/>
              <a:t>Epidemiological study Designs</a:t>
            </a:r>
            <a:br>
              <a:rPr lang="en-US" sz="4400" b="1" dirty="0"/>
            </a:br>
            <a:r>
              <a:rPr lang="en-US" sz="4400" b="1" dirty="0"/>
              <a:t>Descriptive study </a:t>
            </a:r>
            <a:br>
              <a:rPr lang="en-US" sz="4400" b="1" dirty="0"/>
            </a:br>
            <a:r>
              <a:rPr lang="en-US" sz="4400" b="1" dirty="0"/>
              <a:t>                            </a:t>
            </a:r>
            <a:br>
              <a:rPr lang="en-US" b="1" dirty="0"/>
            </a:br>
            <a:r>
              <a:rPr lang="en-US" sz="4000" b="1" dirty="0"/>
              <a:t>How epidemiology works? </a:t>
            </a:r>
            <a:endParaRPr lang="en-PK" b="1" dirty="0"/>
          </a:p>
        </p:txBody>
      </p:sp>
      <p:sp>
        <p:nvSpPr>
          <p:cNvPr id="3" name="Subtitle 2">
            <a:extLst>
              <a:ext uri="{FF2B5EF4-FFF2-40B4-BE49-F238E27FC236}">
                <a16:creationId xmlns:a16="http://schemas.microsoft.com/office/drawing/2014/main" id="{092720C5-D557-4E76-B2F6-970E5990ECC5}"/>
              </a:ext>
            </a:extLst>
          </p:cNvPr>
          <p:cNvSpPr>
            <a:spLocks noGrp="1"/>
          </p:cNvSpPr>
          <p:nvPr>
            <p:ph type="subTitle" idx="1"/>
          </p:nvPr>
        </p:nvSpPr>
        <p:spPr>
          <a:xfrm>
            <a:off x="1524000" y="4886892"/>
            <a:ext cx="9144000" cy="370907"/>
          </a:xfrm>
        </p:spPr>
        <p:txBody>
          <a:bodyPr>
            <a:normAutofit fontScale="92500" lnSpcReduction="10000"/>
          </a:bodyPr>
          <a:lstStyle/>
          <a:p>
            <a:endParaRPr lang="en-PK" dirty="0"/>
          </a:p>
        </p:txBody>
      </p:sp>
      <p:sp>
        <p:nvSpPr>
          <p:cNvPr id="5" name="Slide Number Placeholder 4">
            <a:extLst>
              <a:ext uri="{FF2B5EF4-FFF2-40B4-BE49-F238E27FC236}">
                <a16:creationId xmlns:a16="http://schemas.microsoft.com/office/drawing/2014/main" id="{DF9796F4-D13F-91BA-B1AB-264B4A992701}"/>
              </a:ext>
            </a:extLst>
          </p:cNvPr>
          <p:cNvSpPr>
            <a:spLocks noGrp="1"/>
          </p:cNvSpPr>
          <p:nvPr>
            <p:ph type="sldNum" sz="quarter" idx="12"/>
          </p:nvPr>
        </p:nvSpPr>
        <p:spPr/>
        <p:txBody>
          <a:bodyPr/>
          <a:lstStyle/>
          <a:p>
            <a:fld id="{A2E1B154-D15F-41CE-80B0-4425D6F43E7D}" type="slidenum">
              <a:rPr lang="en-PK" smtClean="0"/>
              <a:t>2</a:t>
            </a:fld>
            <a:endParaRPr lang="en-PK"/>
          </a:p>
        </p:txBody>
      </p:sp>
    </p:spTree>
    <p:extLst>
      <p:ext uri="{BB962C8B-B14F-4D97-AF65-F5344CB8AC3E}">
        <p14:creationId xmlns:p14="http://schemas.microsoft.com/office/powerpoint/2010/main" val="161078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9CDD1-49DF-8C7D-B474-F5DD8CD28A0D}"/>
              </a:ext>
            </a:extLst>
          </p:cNvPr>
          <p:cNvPicPr>
            <a:picLocks noChangeAspect="1"/>
          </p:cNvPicPr>
          <p:nvPr/>
        </p:nvPicPr>
        <p:blipFill>
          <a:blip r:embed="rId2"/>
          <a:stretch>
            <a:fillRect/>
          </a:stretch>
        </p:blipFill>
        <p:spPr>
          <a:xfrm>
            <a:off x="603193" y="371659"/>
            <a:ext cx="10918247" cy="6217920"/>
          </a:xfrm>
          <a:prstGeom prst="rect">
            <a:avLst/>
          </a:prstGeom>
        </p:spPr>
      </p:pic>
      <p:sp>
        <p:nvSpPr>
          <p:cNvPr id="4" name="TextBox 3">
            <a:extLst>
              <a:ext uri="{FF2B5EF4-FFF2-40B4-BE49-F238E27FC236}">
                <a16:creationId xmlns:a16="http://schemas.microsoft.com/office/drawing/2014/main" id="{552B7B13-6AF1-59CD-26FA-0189F4C41710}"/>
              </a:ext>
            </a:extLst>
          </p:cNvPr>
          <p:cNvSpPr txBox="1"/>
          <p:nvPr/>
        </p:nvSpPr>
        <p:spPr>
          <a:xfrm>
            <a:off x="9993506" y="342162"/>
            <a:ext cx="1527934" cy="923330"/>
          </a:xfrm>
          <a:prstGeom prst="rect">
            <a:avLst/>
          </a:prstGeom>
          <a:solidFill>
            <a:srgbClr val="FFFF00"/>
          </a:solidFill>
        </p:spPr>
        <p:txBody>
          <a:bodyPr wrap="square" rtlCol="0">
            <a:spAutoFit/>
          </a:bodyPr>
          <a:lstStyle/>
          <a:p>
            <a:pPr algn="ctr"/>
            <a:r>
              <a:rPr lang="en-US" dirty="0"/>
              <a:t> according to research question </a:t>
            </a:r>
            <a:endParaRPr lang="en-PK" dirty="0"/>
          </a:p>
        </p:txBody>
      </p:sp>
      <p:sp>
        <p:nvSpPr>
          <p:cNvPr id="5" name="Slide Number Placeholder 4">
            <a:extLst>
              <a:ext uri="{FF2B5EF4-FFF2-40B4-BE49-F238E27FC236}">
                <a16:creationId xmlns:a16="http://schemas.microsoft.com/office/drawing/2014/main" id="{1F0F3329-D61F-DDB1-16E3-9E0DBA3F019B}"/>
              </a:ext>
            </a:extLst>
          </p:cNvPr>
          <p:cNvSpPr>
            <a:spLocks noGrp="1"/>
          </p:cNvSpPr>
          <p:nvPr>
            <p:ph type="sldNum" sz="quarter" idx="12"/>
          </p:nvPr>
        </p:nvSpPr>
        <p:spPr/>
        <p:txBody>
          <a:bodyPr/>
          <a:lstStyle/>
          <a:p>
            <a:fld id="{A2E1B154-D15F-41CE-80B0-4425D6F43E7D}" type="slidenum">
              <a:rPr lang="en-PK" smtClean="0"/>
              <a:t>20</a:t>
            </a:fld>
            <a:endParaRPr lang="en-PK"/>
          </a:p>
        </p:txBody>
      </p:sp>
      <p:pic>
        <p:nvPicPr>
          <p:cNvPr id="6" name="Picture 5">
            <a:extLst>
              <a:ext uri="{FF2B5EF4-FFF2-40B4-BE49-F238E27FC236}">
                <a16:creationId xmlns:a16="http://schemas.microsoft.com/office/drawing/2014/main" id="{CEE4E99D-A502-3BB1-A27A-6833E8F297BE}"/>
              </a:ext>
            </a:extLst>
          </p:cNvPr>
          <p:cNvPicPr>
            <a:picLocks noChangeAspect="1"/>
          </p:cNvPicPr>
          <p:nvPr/>
        </p:nvPicPr>
        <p:blipFill>
          <a:blip r:embed="rId3"/>
          <a:stretch>
            <a:fillRect/>
          </a:stretch>
        </p:blipFill>
        <p:spPr>
          <a:xfrm>
            <a:off x="201573" y="5273132"/>
            <a:ext cx="2292295" cy="1213209"/>
          </a:xfrm>
          <a:prstGeom prst="rect">
            <a:avLst/>
          </a:prstGeom>
        </p:spPr>
      </p:pic>
    </p:spTree>
    <p:extLst>
      <p:ext uri="{BB962C8B-B14F-4D97-AF65-F5344CB8AC3E}">
        <p14:creationId xmlns:p14="http://schemas.microsoft.com/office/powerpoint/2010/main" val="424347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C13FF-6ED1-48DE-83DF-862C5B8DF802}"/>
              </a:ext>
            </a:extLst>
          </p:cNvPr>
          <p:cNvSpPr>
            <a:spLocks noGrp="1"/>
          </p:cNvSpPr>
          <p:nvPr>
            <p:ph type="title"/>
          </p:nvPr>
        </p:nvSpPr>
        <p:spPr>
          <a:xfrm>
            <a:off x="808638" y="386930"/>
            <a:ext cx="9236700" cy="1188950"/>
          </a:xfrm>
        </p:spPr>
        <p:txBody>
          <a:bodyPr anchor="b">
            <a:normAutofit fontScale="90000"/>
          </a:bodyPr>
          <a:lstStyle/>
          <a:p>
            <a:pPr algn="ctr"/>
            <a:br>
              <a:rPr lang="en-US" sz="3600" b="1" dirty="0"/>
            </a:br>
            <a:r>
              <a:rPr lang="en-US" sz="4000" b="1" dirty="0"/>
              <a:t>Descriptive studies</a:t>
            </a:r>
            <a:br>
              <a:rPr lang="en-US" sz="2600" b="1" dirty="0"/>
            </a:br>
            <a:endParaRPr lang="en-PK" sz="2600" dirty="0"/>
          </a:p>
        </p:txBody>
      </p:sp>
      <p:grpSp>
        <p:nvGrpSpPr>
          <p:cNvPr id="55" name="Group 5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6" name="Rectangle 5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4631C1-03D6-45FF-8BA3-99F42FB22BA5}"/>
              </a:ext>
            </a:extLst>
          </p:cNvPr>
          <p:cNvSpPr>
            <a:spLocks noGrp="1"/>
          </p:cNvSpPr>
          <p:nvPr>
            <p:ph idx="1"/>
          </p:nvPr>
        </p:nvSpPr>
        <p:spPr>
          <a:xfrm>
            <a:off x="793660" y="2599509"/>
            <a:ext cx="10143668" cy="3435531"/>
          </a:xfrm>
        </p:spPr>
        <p:txBody>
          <a:bodyPr anchor="ctr">
            <a:normAutofit/>
          </a:bodyPr>
          <a:lstStyle/>
          <a:p>
            <a:pPr marL="971550" lvl="1" indent="-514350" eaLnBrk="1" hangingPunct="1">
              <a:buFont typeface="+mj-lt"/>
              <a:buAutoNum type="arabicPeriod"/>
              <a:defRPr/>
            </a:pPr>
            <a:r>
              <a:rPr lang="en-US" dirty="0"/>
              <a:t>Population based studies. (not the groups) </a:t>
            </a:r>
          </a:p>
          <a:p>
            <a:pPr marL="971550" lvl="1" indent="-514350" eaLnBrk="1" hangingPunct="1">
              <a:buFont typeface="+mj-lt"/>
              <a:buAutoNum type="arabicPeriod"/>
              <a:defRPr/>
            </a:pPr>
            <a:r>
              <a:rPr lang="en-US" dirty="0"/>
              <a:t>1</a:t>
            </a:r>
            <a:r>
              <a:rPr lang="en-US" baseline="30000" dirty="0"/>
              <a:t>st</a:t>
            </a:r>
            <a:r>
              <a:rPr lang="en-US" dirty="0"/>
              <a:t> phase of Epidemiological inquiry </a:t>
            </a:r>
          </a:p>
          <a:p>
            <a:pPr marL="971550" lvl="1" indent="-514350" eaLnBrk="1" hangingPunct="1">
              <a:buFont typeface="+mj-lt"/>
              <a:buAutoNum type="arabicPeriod"/>
              <a:defRPr/>
            </a:pPr>
            <a:r>
              <a:rPr lang="en-US" dirty="0"/>
              <a:t>Provide contextual information about phenomenon of interest</a:t>
            </a:r>
          </a:p>
          <a:p>
            <a:pPr marL="971550" lvl="1" indent="-514350" eaLnBrk="1" hangingPunct="1">
              <a:buFont typeface="+mj-lt"/>
              <a:buAutoNum type="arabicPeriod"/>
              <a:defRPr/>
            </a:pPr>
            <a:r>
              <a:rPr lang="en-US" dirty="0"/>
              <a:t>May generate Hypothesis </a:t>
            </a:r>
          </a:p>
          <a:p>
            <a:pPr marL="971550" lvl="1" indent="-514350" eaLnBrk="1" hangingPunct="1">
              <a:buFont typeface="+mj-lt"/>
              <a:buAutoNum type="arabicPeriod"/>
              <a:defRPr/>
            </a:pPr>
            <a:r>
              <a:rPr lang="en-US" dirty="0"/>
              <a:t>Many Public Health uses (Health needs, Health plannings, HMIS, Health Surveys, Census, vital statistics ) </a:t>
            </a:r>
          </a:p>
        </p:txBody>
      </p:sp>
      <p:sp>
        <p:nvSpPr>
          <p:cNvPr id="5" name="Slide Number Placeholder 4">
            <a:extLst>
              <a:ext uri="{FF2B5EF4-FFF2-40B4-BE49-F238E27FC236}">
                <a16:creationId xmlns:a16="http://schemas.microsoft.com/office/drawing/2014/main" id="{FE189AEB-8CC8-CDBC-DF29-D38E03D95B3B}"/>
              </a:ext>
            </a:extLst>
          </p:cNvPr>
          <p:cNvSpPr>
            <a:spLocks noGrp="1"/>
          </p:cNvSpPr>
          <p:nvPr>
            <p:ph type="sldNum" sz="quarter" idx="12"/>
          </p:nvPr>
        </p:nvSpPr>
        <p:spPr>
          <a:xfrm>
            <a:off x="8610600" y="6492240"/>
            <a:ext cx="2743200" cy="365125"/>
          </a:xfrm>
        </p:spPr>
        <p:txBody>
          <a:bodyPr>
            <a:normAutofit/>
          </a:bodyPr>
          <a:lstStyle/>
          <a:p>
            <a:pPr>
              <a:spcAft>
                <a:spcPts val="600"/>
              </a:spcAft>
            </a:pPr>
            <a:fld id="{A2E1B154-D15F-41CE-80B0-4425D6F43E7D}" type="slidenum">
              <a:rPr lang="en-PK"/>
              <a:pPr>
                <a:spcAft>
                  <a:spcPts val="600"/>
                </a:spcAft>
              </a:pPr>
              <a:t>21</a:t>
            </a:fld>
            <a:endParaRPr lang="en-PK"/>
          </a:p>
        </p:txBody>
      </p:sp>
      <p:pic>
        <p:nvPicPr>
          <p:cNvPr id="7" name="Picture 6">
            <a:extLst>
              <a:ext uri="{FF2B5EF4-FFF2-40B4-BE49-F238E27FC236}">
                <a16:creationId xmlns:a16="http://schemas.microsoft.com/office/drawing/2014/main" id="{C250E340-A220-6076-BE3F-249E898A77EE}"/>
              </a:ext>
            </a:extLst>
          </p:cNvPr>
          <p:cNvPicPr>
            <a:picLocks noChangeAspect="1"/>
          </p:cNvPicPr>
          <p:nvPr/>
        </p:nvPicPr>
        <p:blipFill>
          <a:blip r:embed="rId3"/>
          <a:stretch>
            <a:fillRect/>
          </a:stretch>
        </p:blipFill>
        <p:spPr>
          <a:xfrm>
            <a:off x="9290105" y="402264"/>
            <a:ext cx="2292295" cy="1213209"/>
          </a:xfrm>
          <a:prstGeom prst="rect">
            <a:avLst/>
          </a:prstGeom>
        </p:spPr>
      </p:pic>
    </p:spTree>
    <p:extLst>
      <p:ext uri="{BB962C8B-B14F-4D97-AF65-F5344CB8AC3E}">
        <p14:creationId xmlns:p14="http://schemas.microsoft.com/office/powerpoint/2010/main" val="29090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6E944-A556-475E-A93B-FCCBF4525E47}"/>
              </a:ext>
            </a:extLst>
          </p:cNvPr>
          <p:cNvSpPr>
            <a:spLocks noGrp="1"/>
          </p:cNvSpPr>
          <p:nvPr>
            <p:ph type="title"/>
          </p:nvPr>
        </p:nvSpPr>
        <p:spPr>
          <a:xfrm>
            <a:off x="658761" y="1396686"/>
            <a:ext cx="3752819" cy="4064628"/>
          </a:xfrm>
        </p:spPr>
        <p:txBody>
          <a:bodyPr>
            <a:normAutofit/>
          </a:bodyPr>
          <a:lstStyle/>
          <a:p>
            <a:r>
              <a:rPr lang="en-US" sz="3600" b="1" dirty="0">
                <a:solidFill>
                  <a:srgbClr val="FFFFFF"/>
                </a:solidFill>
              </a:rPr>
              <a:t>How descriptive studies are undertaken </a:t>
            </a:r>
            <a:endParaRPr lang="en-PK" sz="3600" b="1" dirty="0">
              <a:solidFill>
                <a:srgbClr val="FFFFFF"/>
              </a:solidFill>
            </a:endParaRP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45BC87-5579-4E3D-9C70-F4FBE9DFF702}"/>
              </a:ext>
            </a:extLst>
          </p:cNvPr>
          <p:cNvSpPr>
            <a:spLocks noGrp="1"/>
          </p:cNvSpPr>
          <p:nvPr>
            <p:ph idx="1"/>
          </p:nvPr>
        </p:nvSpPr>
        <p:spPr>
          <a:xfrm>
            <a:off x="5370153" y="259255"/>
            <a:ext cx="6598327" cy="5876074"/>
          </a:xfrm>
        </p:spPr>
        <p:txBody>
          <a:bodyPr>
            <a:normAutofit/>
          </a:bodyPr>
          <a:lstStyle/>
          <a:p>
            <a:pPr marL="0" indent="0">
              <a:buNone/>
            </a:pPr>
            <a:r>
              <a:rPr lang="en-US" sz="2400" b="1" dirty="0"/>
              <a:t>Cross-sectional Descriptive Studies </a:t>
            </a:r>
          </a:p>
          <a:p>
            <a:pPr marL="914400" lvl="1" indent="-457200">
              <a:buFont typeface="+mj-lt"/>
              <a:buAutoNum type="alphaLcPeriod"/>
              <a:defRPr/>
            </a:pPr>
            <a:r>
              <a:rPr lang="en-US" dirty="0"/>
              <a:t>In one set of observations as a single photo-shot &amp; each unit included in the study population is inquired at one point in time. </a:t>
            </a:r>
          </a:p>
          <a:p>
            <a:pPr marL="914400" lvl="1" indent="-457200">
              <a:buFont typeface="+mj-lt"/>
              <a:buAutoNum type="alphaLcPeriod"/>
              <a:defRPr/>
            </a:pPr>
            <a:r>
              <a:rPr lang="en-US" dirty="0"/>
              <a:t>Indicate some links between a certain exposure (cause) and the disease (effect) understudy. (like D.M &amp; lifestyle). Cross sectional Comparative studies  </a:t>
            </a:r>
          </a:p>
          <a:p>
            <a:pPr marL="914400" lvl="1" indent="-457200">
              <a:buFont typeface="+mj-lt"/>
              <a:buAutoNum type="alphaLcPeriod"/>
            </a:pPr>
            <a:r>
              <a:rPr lang="en-US" dirty="0"/>
              <a:t>Magnitude </a:t>
            </a:r>
            <a:r>
              <a:rPr lang="en-US" b="1" dirty="0"/>
              <a:t>(Prevalence) </a:t>
            </a:r>
            <a:r>
              <a:rPr lang="en-US" dirty="0"/>
              <a:t>and distribution of the health problem is known</a:t>
            </a:r>
          </a:p>
          <a:p>
            <a:pPr marL="914400" lvl="1" indent="-457200">
              <a:buFont typeface="+mj-lt"/>
              <a:buAutoNum type="alphaLcPeriod"/>
            </a:pPr>
            <a:r>
              <a:rPr lang="en-US" b="1" dirty="0"/>
              <a:t>BUT</a:t>
            </a:r>
            <a:r>
              <a:rPr lang="en-US" dirty="0"/>
              <a:t>: temporality of association may not establish, diseases in latent 	period 	are missed</a:t>
            </a:r>
          </a:p>
          <a:p>
            <a:endParaRPr lang="en-PK" sz="1400" dirty="0"/>
          </a:p>
        </p:txBody>
      </p:sp>
      <p:sp>
        <p:nvSpPr>
          <p:cNvPr id="5" name="Slide Number Placeholder 4">
            <a:extLst>
              <a:ext uri="{FF2B5EF4-FFF2-40B4-BE49-F238E27FC236}">
                <a16:creationId xmlns:a16="http://schemas.microsoft.com/office/drawing/2014/main" id="{EA817D85-C4AE-B413-F1ED-A58640B32A0E}"/>
              </a:ext>
            </a:extLst>
          </p:cNvPr>
          <p:cNvSpPr>
            <a:spLocks noGrp="1"/>
          </p:cNvSpPr>
          <p:nvPr>
            <p:ph type="sldNum" sz="quarter" idx="12"/>
          </p:nvPr>
        </p:nvSpPr>
        <p:spPr>
          <a:xfrm>
            <a:off x="8610600" y="6356350"/>
            <a:ext cx="2743200" cy="365125"/>
          </a:xfrm>
        </p:spPr>
        <p:txBody>
          <a:bodyPr>
            <a:normAutofit/>
          </a:bodyPr>
          <a:lstStyle/>
          <a:p>
            <a:pPr>
              <a:spcAft>
                <a:spcPts val="600"/>
              </a:spcAft>
            </a:pPr>
            <a:fld id="{A2E1B154-D15F-41CE-80B0-4425D6F43E7D}" type="slidenum">
              <a:rPr lang="en-PK" smtClean="0"/>
              <a:pPr>
                <a:spcAft>
                  <a:spcPts val="600"/>
                </a:spcAft>
              </a:pPr>
              <a:t>22</a:t>
            </a:fld>
            <a:endParaRPr lang="en-PK"/>
          </a:p>
        </p:txBody>
      </p:sp>
      <p:pic>
        <p:nvPicPr>
          <p:cNvPr id="8" name="Picture 7">
            <a:extLst>
              <a:ext uri="{FF2B5EF4-FFF2-40B4-BE49-F238E27FC236}">
                <a16:creationId xmlns:a16="http://schemas.microsoft.com/office/drawing/2014/main" id="{E1D6F9EE-A4CA-43A3-384A-60AA1CB631F0}"/>
              </a:ext>
            </a:extLst>
          </p:cNvPr>
          <p:cNvPicPr>
            <a:picLocks noChangeAspect="1"/>
          </p:cNvPicPr>
          <p:nvPr/>
        </p:nvPicPr>
        <p:blipFill>
          <a:blip r:embed="rId2"/>
          <a:stretch>
            <a:fillRect/>
          </a:stretch>
        </p:blipFill>
        <p:spPr>
          <a:xfrm>
            <a:off x="36950" y="49255"/>
            <a:ext cx="2292295" cy="1213209"/>
          </a:xfrm>
          <a:prstGeom prst="rect">
            <a:avLst/>
          </a:prstGeom>
        </p:spPr>
      </p:pic>
    </p:spTree>
    <p:extLst>
      <p:ext uri="{BB962C8B-B14F-4D97-AF65-F5344CB8AC3E}">
        <p14:creationId xmlns:p14="http://schemas.microsoft.com/office/powerpoint/2010/main" val="1397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ght bulb on yellow background with sketched light beams and cord">
            <a:extLst>
              <a:ext uri="{FF2B5EF4-FFF2-40B4-BE49-F238E27FC236}">
                <a16:creationId xmlns:a16="http://schemas.microsoft.com/office/drawing/2014/main" id="{DABB52F1-3B89-5710-C80F-8C1362E41D6C}"/>
              </a:ext>
            </a:extLst>
          </p:cNvPr>
          <p:cNvPicPr>
            <a:picLocks noChangeAspect="1"/>
          </p:cNvPicPr>
          <p:nvPr/>
        </p:nvPicPr>
        <p:blipFill rotWithShape="1">
          <a:blip r:embed="rId2"/>
          <a:srcRect l="47871" r="3613"/>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22247-8EC7-92D0-2A01-881ADD2ECEEF}"/>
              </a:ext>
            </a:extLst>
          </p:cNvPr>
          <p:cNvSpPr>
            <a:spLocks noGrp="1"/>
          </p:cNvSpPr>
          <p:nvPr>
            <p:ph type="title"/>
          </p:nvPr>
        </p:nvSpPr>
        <p:spPr>
          <a:xfrm>
            <a:off x="6115317" y="405685"/>
            <a:ext cx="5464968" cy="1559301"/>
          </a:xfrm>
        </p:spPr>
        <p:txBody>
          <a:bodyPr>
            <a:normAutofit/>
          </a:bodyPr>
          <a:lstStyle/>
          <a:p>
            <a:r>
              <a:rPr lang="en-US" sz="3600" b="1" dirty="0"/>
              <a:t>How descriptive studies are undertaken </a:t>
            </a:r>
            <a:endParaRPr lang="en-US" sz="3600" dirty="0"/>
          </a:p>
        </p:txBody>
      </p:sp>
      <p:sp>
        <p:nvSpPr>
          <p:cNvPr id="3" name="Content Placeholder 2">
            <a:extLst>
              <a:ext uri="{FF2B5EF4-FFF2-40B4-BE49-F238E27FC236}">
                <a16:creationId xmlns:a16="http://schemas.microsoft.com/office/drawing/2014/main" id="{49CBBF86-4D0A-E349-2B9C-E51F98AB783B}"/>
              </a:ext>
            </a:extLst>
          </p:cNvPr>
          <p:cNvSpPr>
            <a:spLocks noGrp="1"/>
          </p:cNvSpPr>
          <p:nvPr>
            <p:ph idx="1"/>
          </p:nvPr>
        </p:nvSpPr>
        <p:spPr>
          <a:xfrm>
            <a:off x="6115317" y="2743200"/>
            <a:ext cx="5247340" cy="3496878"/>
          </a:xfrm>
        </p:spPr>
        <p:txBody>
          <a:bodyPr anchor="ctr">
            <a:normAutofit/>
          </a:bodyPr>
          <a:lstStyle/>
          <a:p>
            <a:pPr marL="0" indent="0">
              <a:buNone/>
            </a:pPr>
            <a:r>
              <a:rPr lang="en-US" sz="2400" b="1" dirty="0"/>
              <a:t>Longitudinal Descriptive Studies . </a:t>
            </a:r>
          </a:p>
          <a:p>
            <a:pPr marL="457200" indent="-457200">
              <a:buFont typeface="+mj-lt"/>
              <a:buAutoNum type="alphaLcParenR"/>
            </a:pPr>
            <a:r>
              <a:rPr lang="en-US" sz="2400" dirty="0"/>
              <a:t>Like a repeated photo shots of same population with enough period.</a:t>
            </a:r>
          </a:p>
          <a:p>
            <a:pPr marL="457200" indent="-457200">
              <a:buFont typeface="+mj-lt"/>
              <a:buAutoNum type="alphaLcParenR"/>
            </a:pPr>
            <a:r>
              <a:rPr lang="en-US" sz="2400" dirty="0"/>
              <a:t>Shows trends,  Good way of studying Natural history of diseases, occurrence of new cases known (incidence)</a:t>
            </a:r>
          </a:p>
          <a:p>
            <a:pPr marL="457200" indent="-457200">
              <a:buFont typeface="+mj-lt"/>
              <a:buAutoNum type="alphaLcParenR"/>
            </a:pPr>
            <a:r>
              <a:rPr lang="en-US" sz="2400" b="1" dirty="0"/>
              <a:t>BUT</a:t>
            </a:r>
            <a:r>
              <a:rPr lang="en-US" sz="2400" dirty="0"/>
              <a:t> logistically difficult, problem of in-, out migrations </a:t>
            </a:r>
            <a:endParaRPr lang="en-PK" sz="2400" dirty="0"/>
          </a:p>
          <a:p>
            <a:endParaRPr lang="en-US" sz="2000" dirty="0"/>
          </a:p>
        </p:txBody>
      </p:sp>
      <p:sp>
        <p:nvSpPr>
          <p:cNvPr id="5" name="Slide Number Placeholder 4">
            <a:extLst>
              <a:ext uri="{FF2B5EF4-FFF2-40B4-BE49-F238E27FC236}">
                <a16:creationId xmlns:a16="http://schemas.microsoft.com/office/drawing/2014/main" id="{54305291-B1AC-2F87-358B-5B335891352B}"/>
              </a:ext>
            </a:extLst>
          </p:cNvPr>
          <p:cNvSpPr>
            <a:spLocks noGrp="1"/>
          </p:cNvSpPr>
          <p:nvPr>
            <p:ph type="sldNum" sz="quarter" idx="12"/>
          </p:nvPr>
        </p:nvSpPr>
        <p:spPr>
          <a:xfrm>
            <a:off x="8732520" y="6356350"/>
            <a:ext cx="3200400" cy="365125"/>
          </a:xfrm>
        </p:spPr>
        <p:txBody>
          <a:bodyPr>
            <a:normAutofit/>
          </a:bodyPr>
          <a:lstStyle/>
          <a:p>
            <a:pPr>
              <a:spcAft>
                <a:spcPts val="600"/>
              </a:spcAft>
            </a:pPr>
            <a:fld id="{A2E1B154-D15F-41CE-80B0-4425D6F43E7D}" type="slidenum">
              <a:rPr lang="en-PK">
                <a:solidFill>
                  <a:schemeClr val="tx1"/>
                </a:solidFill>
              </a:rPr>
              <a:pPr>
                <a:spcAft>
                  <a:spcPts val="600"/>
                </a:spcAft>
              </a:pPr>
              <a:t>23</a:t>
            </a:fld>
            <a:endParaRPr lang="en-PK">
              <a:solidFill>
                <a:schemeClr val="tx1"/>
              </a:solidFill>
            </a:endParaRPr>
          </a:p>
        </p:txBody>
      </p:sp>
      <p:pic>
        <p:nvPicPr>
          <p:cNvPr id="8" name="Picture 7">
            <a:extLst>
              <a:ext uri="{FF2B5EF4-FFF2-40B4-BE49-F238E27FC236}">
                <a16:creationId xmlns:a16="http://schemas.microsoft.com/office/drawing/2014/main" id="{09A46A19-055F-F729-5CC2-300D561E0A85}"/>
              </a:ext>
            </a:extLst>
          </p:cNvPr>
          <p:cNvPicPr>
            <a:picLocks noChangeAspect="1"/>
          </p:cNvPicPr>
          <p:nvPr/>
        </p:nvPicPr>
        <p:blipFill>
          <a:blip r:embed="rId3"/>
          <a:stretch>
            <a:fillRect/>
          </a:stretch>
        </p:blipFill>
        <p:spPr>
          <a:xfrm>
            <a:off x="10328856" y="1189062"/>
            <a:ext cx="1740457" cy="892196"/>
          </a:xfrm>
          <a:prstGeom prst="rect">
            <a:avLst/>
          </a:prstGeom>
        </p:spPr>
      </p:pic>
    </p:spTree>
    <p:extLst>
      <p:ext uri="{BB962C8B-B14F-4D97-AF65-F5344CB8AC3E}">
        <p14:creationId xmlns:p14="http://schemas.microsoft.com/office/powerpoint/2010/main" val="15148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3575EBC-FB17-B5EF-84D9-450A029F2810}"/>
              </a:ext>
            </a:extLst>
          </p:cNvPr>
          <p:cNvPicPr>
            <a:picLocks noChangeAspect="1"/>
          </p:cNvPicPr>
          <p:nvPr/>
        </p:nvPicPr>
        <p:blipFill rotWithShape="1">
          <a:blip r:embed="rId2"/>
          <a:srcRect t="163" r="9091" b="48701"/>
          <a:stretch/>
        </p:blipFill>
        <p:spPr>
          <a:xfrm>
            <a:off x="20" y="10"/>
            <a:ext cx="12191980" cy="6857990"/>
          </a:xfrm>
          <a:prstGeom prst="rect">
            <a:avLst/>
          </a:prstGeom>
        </p:spPr>
      </p:pic>
      <p:sp>
        <p:nvSpPr>
          <p:cNvPr id="34" name="Rectangle 3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59400-D5EE-4D11-BC06-CBFCFFE514E3}"/>
              </a:ext>
            </a:extLst>
          </p:cNvPr>
          <p:cNvSpPr>
            <a:spLocks noGrp="1"/>
          </p:cNvSpPr>
          <p:nvPr>
            <p:ph type="title"/>
          </p:nvPr>
        </p:nvSpPr>
        <p:spPr>
          <a:xfrm>
            <a:off x="838200" y="365125"/>
            <a:ext cx="10515600" cy="1325563"/>
          </a:xfrm>
        </p:spPr>
        <p:txBody>
          <a:bodyPr>
            <a:normAutofit/>
          </a:bodyPr>
          <a:lstStyle/>
          <a:p>
            <a:pPr algn="ctr"/>
            <a:r>
              <a:rPr lang="en-US" altLang="en-US" sz="3600" b="1" dirty="0"/>
              <a:t>Steps of descriptive study</a:t>
            </a:r>
            <a:endParaRPr lang="en-PK" sz="3600" dirty="0"/>
          </a:p>
        </p:txBody>
      </p:sp>
      <p:sp>
        <p:nvSpPr>
          <p:cNvPr id="5" name="Slide Number Placeholder 4">
            <a:extLst>
              <a:ext uri="{FF2B5EF4-FFF2-40B4-BE49-F238E27FC236}">
                <a16:creationId xmlns:a16="http://schemas.microsoft.com/office/drawing/2014/main" id="{976E74E7-5DAE-C318-0033-9362A229163E}"/>
              </a:ext>
            </a:extLst>
          </p:cNvPr>
          <p:cNvSpPr>
            <a:spLocks noGrp="1"/>
          </p:cNvSpPr>
          <p:nvPr>
            <p:ph type="sldNum" sz="quarter" idx="12"/>
          </p:nvPr>
        </p:nvSpPr>
        <p:spPr>
          <a:xfrm>
            <a:off x="8610600" y="6356350"/>
            <a:ext cx="2743200" cy="365125"/>
          </a:xfrm>
        </p:spPr>
        <p:txBody>
          <a:bodyPr>
            <a:normAutofit/>
          </a:bodyPr>
          <a:lstStyle/>
          <a:p>
            <a:pPr>
              <a:spcAft>
                <a:spcPts val="600"/>
              </a:spcAft>
            </a:pPr>
            <a:fld id="{A2E1B154-D15F-41CE-80B0-4425D6F43E7D}" type="slidenum">
              <a:rPr lang="en-PK">
                <a:solidFill>
                  <a:schemeClr val="tx1">
                    <a:lumMod val="50000"/>
                    <a:lumOff val="50000"/>
                  </a:schemeClr>
                </a:solidFill>
              </a:rPr>
              <a:pPr>
                <a:spcAft>
                  <a:spcPts val="600"/>
                </a:spcAft>
              </a:pPr>
              <a:t>24</a:t>
            </a:fld>
            <a:endParaRPr lang="en-PK">
              <a:solidFill>
                <a:schemeClr val="tx1">
                  <a:lumMod val="50000"/>
                  <a:lumOff val="50000"/>
                </a:schemeClr>
              </a:solidFill>
            </a:endParaRPr>
          </a:p>
        </p:txBody>
      </p:sp>
      <p:graphicFrame>
        <p:nvGraphicFramePr>
          <p:cNvPr id="22" name="Content Placeholder 2">
            <a:extLst>
              <a:ext uri="{FF2B5EF4-FFF2-40B4-BE49-F238E27FC236}">
                <a16:creationId xmlns:a16="http://schemas.microsoft.com/office/drawing/2014/main" id="{9B26DB9C-D2A1-64E0-25B0-C1D9D2620A5B}"/>
              </a:ext>
            </a:extLst>
          </p:cNvPr>
          <p:cNvGraphicFramePr>
            <a:graphicFrameLocks noGrp="1"/>
          </p:cNvGraphicFramePr>
          <p:nvPr>
            <p:ph idx="1"/>
            <p:extLst>
              <p:ext uri="{D42A27DB-BD31-4B8C-83A1-F6EECF244321}">
                <p14:modId xmlns:p14="http://schemas.microsoft.com/office/powerpoint/2010/main" val="4061686372"/>
              </p:ext>
            </p:extLst>
          </p:nvPr>
        </p:nvGraphicFramePr>
        <p:xfrm>
          <a:off x="838200" y="1327356"/>
          <a:ext cx="10515600" cy="502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3473B2C-0DE1-A3F2-E621-EB9296380732}"/>
              </a:ext>
            </a:extLst>
          </p:cNvPr>
          <p:cNvPicPr>
            <a:picLocks noChangeAspect="1"/>
          </p:cNvPicPr>
          <p:nvPr/>
        </p:nvPicPr>
        <p:blipFill>
          <a:blip r:embed="rId8"/>
          <a:stretch>
            <a:fillRect/>
          </a:stretch>
        </p:blipFill>
        <p:spPr>
          <a:xfrm>
            <a:off x="9876573" y="252603"/>
            <a:ext cx="1740457" cy="892196"/>
          </a:xfrm>
          <a:prstGeom prst="rect">
            <a:avLst/>
          </a:prstGeom>
        </p:spPr>
      </p:pic>
    </p:spTree>
    <p:extLst>
      <p:ext uri="{BB962C8B-B14F-4D97-AF65-F5344CB8AC3E}">
        <p14:creationId xmlns:p14="http://schemas.microsoft.com/office/powerpoint/2010/main" val="30727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3932FA3-7899-4625-8321-2A8C966D0042}"/>
              </a:ext>
            </a:extLst>
          </p:cNvPr>
          <p:cNvSpPr>
            <a:spLocks noGrp="1"/>
          </p:cNvSpPr>
          <p:nvPr>
            <p:ph type="title"/>
          </p:nvPr>
        </p:nvSpPr>
        <p:spPr>
          <a:xfrm>
            <a:off x="838200" y="365125"/>
            <a:ext cx="10515600" cy="930275"/>
          </a:xfrm>
        </p:spPr>
        <p:txBody>
          <a:bodyPr>
            <a:noAutofit/>
          </a:bodyPr>
          <a:lstStyle/>
          <a:p>
            <a:pPr algn="ctr"/>
            <a:r>
              <a:rPr lang="en-US" altLang="en-US" sz="3600" b="1" dirty="0"/>
              <a:t>Steps of descriptive study (Contd.)</a:t>
            </a:r>
            <a:br>
              <a:rPr lang="en-US" altLang="en-US" sz="3600" b="1" dirty="0"/>
            </a:br>
            <a:r>
              <a:rPr lang="en-US" sz="3600" b="1" dirty="0"/>
              <a:t>Distribution Of Diseases </a:t>
            </a:r>
            <a:endParaRPr lang="en-PK" sz="3600" b="1" dirty="0"/>
          </a:p>
        </p:txBody>
      </p:sp>
      <p:sp>
        <p:nvSpPr>
          <p:cNvPr id="5" name="Slide Number Placeholder 4">
            <a:extLst>
              <a:ext uri="{FF2B5EF4-FFF2-40B4-BE49-F238E27FC236}">
                <a16:creationId xmlns:a16="http://schemas.microsoft.com/office/drawing/2014/main" id="{046D3CAC-D98A-5861-9F8F-4B006815F6BA}"/>
              </a:ext>
            </a:extLst>
          </p:cNvPr>
          <p:cNvSpPr>
            <a:spLocks noGrp="1"/>
          </p:cNvSpPr>
          <p:nvPr>
            <p:ph type="sldNum" sz="quarter" idx="12"/>
          </p:nvPr>
        </p:nvSpPr>
        <p:spPr>
          <a:xfrm>
            <a:off x="8610600" y="6356350"/>
            <a:ext cx="2743200" cy="365125"/>
          </a:xfrm>
        </p:spPr>
        <p:txBody>
          <a:bodyPr>
            <a:normAutofit/>
          </a:bodyPr>
          <a:lstStyle/>
          <a:p>
            <a:pPr>
              <a:spcAft>
                <a:spcPts val="600"/>
              </a:spcAft>
            </a:pPr>
            <a:fld id="{A2E1B154-D15F-41CE-80B0-4425D6F43E7D}" type="slidenum">
              <a:rPr lang="en-PK" smtClean="0"/>
              <a:pPr>
                <a:spcAft>
                  <a:spcPts val="600"/>
                </a:spcAft>
              </a:pPr>
              <a:t>25</a:t>
            </a:fld>
            <a:endParaRPr lang="en-PK"/>
          </a:p>
        </p:txBody>
      </p:sp>
      <p:graphicFrame>
        <p:nvGraphicFramePr>
          <p:cNvPr id="4" name="Table 4">
            <a:extLst>
              <a:ext uri="{FF2B5EF4-FFF2-40B4-BE49-F238E27FC236}">
                <a16:creationId xmlns:a16="http://schemas.microsoft.com/office/drawing/2014/main" id="{EC297AF8-C7BB-45D6-9F5A-288602857152}"/>
              </a:ext>
            </a:extLst>
          </p:cNvPr>
          <p:cNvGraphicFramePr>
            <a:graphicFrameLocks noGrp="1"/>
          </p:cNvGraphicFramePr>
          <p:nvPr>
            <p:ph idx="1"/>
            <p:extLst>
              <p:ext uri="{D42A27DB-BD31-4B8C-83A1-F6EECF244321}">
                <p14:modId xmlns:p14="http://schemas.microsoft.com/office/powerpoint/2010/main" val="459359260"/>
              </p:ext>
            </p:extLst>
          </p:nvPr>
        </p:nvGraphicFramePr>
        <p:xfrm>
          <a:off x="1525175" y="2011363"/>
          <a:ext cx="9141651" cy="4195585"/>
        </p:xfrm>
        <a:graphic>
          <a:graphicData uri="http://schemas.openxmlformats.org/drawingml/2006/table">
            <a:tbl>
              <a:tblPr firstRow="1" bandRow="1">
                <a:tableStyleId>{91EBBBCC-DAD2-459C-BE2E-F6DE35CF9A28}</a:tableStyleId>
              </a:tblPr>
              <a:tblGrid>
                <a:gridCol w="2133971">
                  <a:extLst>
                    <a:ext uri="{9D8B030D-6E8A-4147-A177-3AD203B41FA5}">
                      <a16:colId xmlns:a16="http://schemas.microsoft.com/office/drawing/2014/main" val="4184077412"/>
                    </a:ext>
                  </a:extLst>
                </a:gridCol>
                <a:gridCol w="2309540">
                  <a:extLst>
                    <a:ext uri="{9D8B030D-6E8A-4147-A177-3AD203B41FA5}">
                      <a16:colId xmlns:a16="http://schemas.microsoft.com/office/drawing/2014/main" val="260725470"/>
                    </a:ext>
                  </a:extLst>
                </a:gridCol>
                <a:gridCol w="2309540">
                  <a:extLst>
                    <a:ext uri="{9D8B030D-6E8A-4147-A177-3AD203B41FA5}">
                      <a16:colId xmlns:a16="http://schemas.microsoft.com/office/drawing/2014/main" val="2194948982"/>
                    </a:ext>
                  </a:extLst>
                </a:gridCol>
                <a:gridCol w="2388600">
                  <a:extLst>
                    <a:ext uri="{9D8B030D-6E8A-4147-A177-3AD203B41FA5}">
                      <a16:colId xmlns:a16="http://schemas.microsoft.com/office/drawing/2014/main" val="2467989031"/>
                    </a:ext>
                  </a:extLst>
                </a:gridCol>
              </a:tblGrid>
              <a:tr h="4642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a:ln>
                            <a:noFill/>
                          </a:ln>
                          <a:solidFill>
                            <a:schemeClr val="tx1"/>
                          </a:solidFill>
                          <a:effectLst/>
                          <a:latin typeface="+mn-lt"/>
                        </a:rPr>
                        <a:t>Time</a:t>
                      </a:r>
                      <a:endParaRPr kumimoji="0" lang="en-US" sz="2300" b="1" i="0" u="none" strike="noStrike" cap="none" normalizeH="0" baseline="0">
                        <a:ln>
                          <a:noFill/>
                        </a:ln>
                        <a:solidFill>
                          <a:schemeClr val="tx1"/>
                        </a:solidFill>
                        <a:effectLst/>
                        <a:latin typeface="+mn-lt"/>
                        <a:cs typeface="Arial" charset="0"/>
                      </a:endParaRPr>
                    </a:p>
                  </a:txBody>
                  <a:tcPr marL="85968" marR="85968" marT="42979" marB="4297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a:ln>
                            <a:noFill/>
                          </a:ln>
                          <a:solidFill>
                            <a:schemeClr val="tx1"/>
                          </a:solidFill>
                          <a:effectLst/>
                          <a:latin typeface="+mn-lt"/>
                        </a:rPr>
                        <a:t>Place</a:t>
                      </a:r>
                      <a:endParaRPr kumimoji="0" lang="en-US" sz="2300" b="1" i="0" u="none" strike="noStrike" cap="none" normalizeH="0" baseline="0">
                        <a:ln>
                          <a:noFill/>
                        </a:ln>
                        <a:solidFill>
                          <a:schemeClr val="tx1"/>
                        </a:solidFill>
                        <a:effectLst/>
                        <a:latin typeface="+mn-lt"/>
                        <a:cs typeface="Arial" charset="0"/>
                      </a:endParaRPr>
                    </a:p>
                  </a:txBody>
                  <a:tcPr marL="85968" marR="85968" marT="42979" marB="42979"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a:ln>
                            <a:noFill/>
                          </a:ln>
                          <a:solidFill>
                            <a:schemeClr val="tx1"/>
                          </a:solidFill>
                          <a:effectLst/>
                          <a:latin typeface="+mn-lt"/>
                        </a:rPr>
                        <a:t>Person</a:t>
                      </a:r>
                      <a:endParaRPr kumimoji="0" lang="en-US" sz="2300" b="1" i="0" u="none" strike="noStrike" cap="none" normalizeH="0" baseline="0">
                        <a:ln>
                          <a:noFill/>
                        </a:ln>
                        <a:solidFill>
                          <a:schemeClr val="tx1"/>
                        </a:solidFill>
                        <a:effectLst/>
                        <a:latin typeface="+mn-lt"/>
                        <a:cs typeface="Arial" charset="0"/>
                      </a:endParaRPr>
                    </a:p>
                  </a:txBody>
                  <a:tcPr marL="85968" marR="85968" marT="42979" marB="42979" horzOverflow="overflow"/>
                </a:tc>
                <a:tc hMerge="1">
                  <a:txBody>
                    <a:bodyPr/>
                    <a:lstStyle/>
                    <a:p>
                      <a:endParaRPr lang="en-US"/>
                    </a:p>
                  </a:txBody>
                  <a:tcPr/>
                </a:tc>
                <a:extLst>
                  <a:ext uri="{0D108BD9-81ED-4DB2-BD59-A6C34878D82A}">
                    <a16:rowId xmlns:a16="http://schemas.microsoft.com/office/drawing/2014/main" val="1729422195"/>
                  </a:ext>
                </a:extLst>
              </a:tr>
              <a:tr h="3696619">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Year</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Season</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Month</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Week</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Hour</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Duration</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chemeClr val="accent2">
                              <a:lumMod val="75000"/>
                            </a:schemeClr>
                          </a:solidFill>
                          <a:effectLst/>
                          <a:latin typeface="+mn-lt"/>
                          <a:cs typeface="Arial" charset="0"/>
                        </a:rPr>
                        <a:t>Winter </a:t>
                      </a:r>
                    </a:p>
                  </a:txBody>
                  <a:tcPr marL="85968" marR="85968" marT="42979" marB="4297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latin typeface="+mn-lt"/>
                        </a:rPr>
                        <a:t>Geographical</a:t>
                      </a:r>
                      <a:r>
                        <a:rPr kumimoji="0" lang="en-US" sz="2300" b="0" u="none" strike="noStrike" cap="none" normalizeH="0" baseline="0" dirty="0">
                          <a:ln>
                            <a:noFill/>
                          </a:ln>
                          <a:solidFill>
                            <a:schemeClr val="tx1"/>
                          </a:solidFill>
                          <a:effectLst/>
                          <a:latin typeface="+mn-lt"/>
                        </a:rPr>
                        <a:t> zone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Country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Urban/rural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Towns/Big Cities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Home / Institution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chemeClr val="accent2">
                              <a:lumMod val="75000"/>
                            </a:schemeClr>
                          </a:solidFill>
                          <a:effectLst/>
                          <a:latin typeface="+mn-lt"/>
                          <a:cs typeface="Arial" charset="0"/>
                        </a:rPr>
                        <a:t>Closed spaces</a:t>
                      </a:r>
                    </a:p>
                  </a:txBody>
                  <a:tcPr marL="85968" marR="85968" marT="42979" marB="4297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Sex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Marital status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Social Status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Birth weight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Family size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chemeClr val="accent2">
                              <a:lumMod val="75000"/>
                            </a:schemeClr>
                          </a:solidFill>
                          <a:effectLst/>
                          <a:latin typeface="+mn-lt"/>
                          <a:cs typeface="Arial" charset="0"/>
                        </a:rPr>
                        <a:t>Older age</a:t>
                      </a:r>
                    </a:p>
                  </a:txBody>
                  <a:tcPr marL="85968" marR="85968" marT="42979" marB="4297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BMI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Height &amp; Wt.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B.P.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Cholesterol level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Habits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Personality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u="none" strike="noStrike" cap="none" normalizeH="0" baseline="0" dirty="0">
                          <a:ln>
                            <a:noFill/>
                          </a:ln>
                          <a:solidFill>
                            <a:schemeClr val="tx1"/>
                          </a:solidFill>
                          <a:effectLst/>
                          <a:latin typeface="+mn-lt"/>
                        </a:rPr>
                        <a:t>Immunization status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chemeClr val="accent2">
                              <a:lumMod val="75000"/>
                            </a:schemeClr>
                          </a:solidFill>
                          <a:effectLst/>
                          <a:latin typeface="+mn-lt"/>
                          <a:cs typeface="Arial" charset="0"/>
                        </a:rPr>
                        <a:t>Non-vaccinated</a:t>
                      </a:r>
                      <a:r>
                        <a:rPr kumimoji="0" lang="en-US" sz="2300" b="0" i="0" u="none" strike="noStrike" cap="none" normalizeH="0" baseline="0" dirty="0">
                          <a:ln>
                            <a:noFill/>
                          </a:ln>
                          <a:solidFill>
                            <a:schemeClr val="tx1"/>
                          </a:solidFill>
                          <a:effectLst/>
                          <a:latin typeface="+mn-lt"/>
                          <a:cs typeface="Arial" charset="0"/>
                        </a:rPr>
                        <a:t> </a:t>
                      </a:r>
                    </a:p>
                  </a:txBody>
                  <a:tcPr marL="85968" marR="85968" marT="42979" marB="42979" horzOverflow="overflow"/>
                </a:tc>
                <a:extLst>
                  <a:ext uri="{0D108BD9-81ED-4DB2-BD59-A6C34878D82A}">
                    <a16:rowId xmlns:a16="http://schemas.microsoft.com/office/drawing/2014/main" val="3508354370"/>
                  </a:ext>
                </a:extLst>
              </a:tr>
            </a:tbl>
          </a:graphicData>
        </a:graphic>
      </p:graphicFrame>
      <p:pic>
        <p:nvPicPr>
          <p:cNvPr id="7" name="Picture 6">
            <a:extLst>
              <a:ext uri="{FF2B5EF4-FFF2-40B4-BE49-F238E27FC236}">
                <a16:creationId xmlns:a16="http://schemas.microsoft.com/office/drawing/2014/main" id="{1D73265B-70D6-6CA5-68B8-3FFC39EE82B4}"/>
              </a:ext>
            </a:extLst>
          </p:cNvPr>
          <p:cNvPicPr>
            <a:picLocks noChangeAspect="1"/>
          </p:cNvPicPr>
          <p:nvPr/>
        </p:nvPicPr>
        <p:blipFill>
          <a:blip r:embed="rId2"/>
          <a:stretch>
            <a:fillRect/>
          </a:stretch>
        </p:blipFill>
        <p:spPr>
          <a:xfrm>
            <a:off x="9950245" y="293371"/>
            <a:ext cx="1740457" cy="892196"/>
          </a:xfrm>
          <a:prstGeom prst="rect">
            <a:avLst/>
          </a:prstGeom>
        </p:spPr>
      </p:pic>
    </p:spTree>
    <p:extLst>
      <p:ext uri="{BB962C8B-B14F-4D97-AF65-F5344CB8AC3E}">
        <p14:creationId xmlns:p14="http://schemas.microsoft.com/office/powerpoint/2010/main" val="421225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869DFB-69EE-4262-95B4-51C28E9BBA59}"/>
              </a:ext>
            </a:extLst>
          </p:cNvPr>
          <p:cNvSpPr>
            <a:spLocks noGrp="1"/>
          </p:cNvSpPr>
          <p:nvPr>
            <p:ph type="title"/>
          </p:nvPr>
        </p:nvSpPr>
        <p:spPr>
          <a:xfrm>
            <a:off x="838200" y="365125"/>
            <a:ext cx="10515600" cy="1325563"/>
          </a:xfrm>
        </p:spPr>
        <p:txBody>
          <a:bodyPr>
            <a:normAutofit/>
          </a:bodyPr>
          <a:lstStyle/>
          <a:p>
            <a:pPr algn="ctr"/>
            <a:r>
              <a:rPr lang="en-US" altLang="en-US" sz="3600" b="1"/>
              <a:t>Place distribution</a:t>
            </a:r>
            <a:endParaRPr lang="en-PK" sz="3600" dirty="0"/>
          </a:p>
        </p:txBody>
      </p:sp>
      <p:sp>
        <p:nvSpPr>
          <p:cNvPr id="5" name="Slide Number Placeholder 4">
            <a:extLst>
              <a:ext uri="{FF2B5EF4-FFF2-40B4-BE49-F238E27FC236}">
                <a16:creationId xmlns:a16="http://schemas.microsoft.com/office/drawing/2014/main" id="{5512B430-9614-E705-A39E-F2584F9FC1F7}"/>
              </a:ext>
            </a:extLst>
          </p:cNvPr>
          <p:cNvSpPr>
            <a:spLocks noGrp="1"/>
          </p:cNvSpPr>
          <p:nvPr>
            <p:ph type="sldNum" sz="quarter" idx="12"/>
          </p:nvPr>
        </p:nvSpPr>
        <p:spPr>
          <a:xfrm>
            <a:off x="8610600" y="6356350"/>
            <a:ext cx="2743200" cy="365125"/>
          </a:xfrm>
        </p:spPr>
        <p:txBody>
          <a:bodyPr>
            <a:normAutofit/>
          </a:bodyPr>
          <a:lstStyle/>
          <a:p>
            <a:pPr>
              <a:spcAft>
                <a:spcPts val="600"/>
              </a:spcAft>
            </a:pPr>
            <a:fld id="{A2E1B154-D15F-41CE-80B0-4425D6F43E7D}" type="slidenum">
              <a:rPr lang="en-PK" smtClean="0">
                <a:solidFill>
                  <a:schemeClr val="tx1">
                    <a:lumMod val="50000"/>
                    <a:lumOff val="50000"/>
                  </a:schemeClr>
                </a:solidFill>
              </a:rPr>
              <a:pPr>
                <a:spcAft>
                  <a:spcPts val="600"/>
                </a:spcAft>
              </a:pPr>
              <a:t>26</a:t>
            </a:fld>
            <a:endParaRPr lang="en-PK">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2A325F55-EE8A-69E0-BBDD-769962A2E3E8}"/>
              </a:ext>
            </a:extLst>
          </p:cNvPr>
          <p:cNvGraphicFramePr>
            <a:graphicFrameLocks noGrp="1"/>
          </p:cNvGraphicFramePr>
          <p:nvPr>
            <p:ph idx="1"/>
            <p:extLst>
              <p:ext uri="{D42A27DB-BD31-4B8C-83A1-F6EECF244321}">
                <p14:modId xmlns:p14="http://schemas.microsoft.com/office/powerpoint/2010/main" val="29862748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E863D0C-7A6C-86A9-FC0A-09081E9C5693}"/>
              </a:ext>
            </a:extLst>
          </p:cNvPr>
          <p:cNvPicPr>
            <a:picLocks noChangeAspect="1"/>
          </p:cNvPicPr>
          <p:nvPr/>
        </p:nvPicPr>
        <p:blipFill>
          <a:blip r:embed="rId8"/>
          <a:stretch>
            <a:fillRect/>
          </a:stretch>
        </p:blipFill>
        <p:spPr>
          <a:xfrm>
            <a:off x="9729089" y="185738"/>
            <a:ext cx="1740457" cy="892196"/>
          </a:xfrm>
          <a:prstGeom prst="rect">
            <a:avLst/>
          </a:prstGeom>
        </p:spPr>
      </p:pic>
    </p:spTree>
    <p:extLst>
      <p:ext uri="{BB962C8B-B14F-4D97-AF65-F5344CB8AC3E}">
        <p14:creationId xmlns:p14="http://schemas.microsoft.com/office/powerpoint/2010/main" val="13342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66DCF-03AC-CF7E-F48A-00AE3EA59D99}"/>
              </a:ext>
            </a:extLst>
          </p:cNvPr>
          <p:cNvSpPr>
            <a:spLocks noGrp="1"/>
          </p:cNvSpPr>
          <p:nvPr>
            <p:ph type="title"/>
          </p:nvPr>
        </p:nvSpPr>
        <p:spPr>
          <a:xfrm>
            <a:off x="762590" y="191386"/>
            <a:ext cx="10509504" cy="1076914"/>
          </a:xfrm>
        </p:spPr>
        <p:txBody>
          <a:bodyPr anchor="ctr">
            <a:normAutofit/>
          </a:bodyPr>
          <a:lstStyle/>
          <a:p>
            <a:pPr algn="ctr"/>
            <a:r>
              <a:rPr lang="en-US" altLang="en-US" sz="3600" b="1" dirty="0"/>
              <a:t>Steps of descriptive study (Contd.)</a:t>
            </a:r>
            <a:endParaRPr lang="en-US" sz="36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530AD43-6051-9E1F-ADB1-9F8B571EAF89}"/>
              </a:ext>
            </a:extLst>
          </p:cNvPr>
          <p:cNvSpPr>
            <a:spLocks noGrp="1"/>
          </p:cNvSpPr>
          <p:nvPr>
            <p:ph type="sldNum" sz="quarter" idx="12"/>
          </p:nvPr>
        </p:nvSpPr>
        <p:spPr>
          <a:xfrm>
            <a:off x="8717280" y="6356350"/>
            <a:ext cx="2633472" cy="365125"/>
          </a:xfrm>
        </p:spPr>
        <p:txBody>
          <a:bodyPr>
            <a:normAutofit/>
          </a:bodyPr>
          <a:lstStyle/>
          <a:p>
            <a:pPr>
              <a:spcAft>
                <a:spcPts val="600"/>
              </a:spcAft>
            </a:pPr>
            <a:fld id="{A2E1B154-D15F-41CE-80B0-4425D6F43E7D}" type="slidenum">
              <a:rPr lang="en-PK">
                <a:solidFill>
                  <a:schemeClr val="tx1">
                    <a:lumMod val="50000"/>
                    <a:lumOff val="50000"/>
                  </a:schemeClr>
                </a:solidFill>
              </a:rPr>
              <a:pPr>
                <a:spcAft>
                  <a:spcPts val="600"/>
                </a:spcAft>
              </a:pPr>
              <a:t>27</a:t>
            </a:fld>
            <a:endParaRPr lang="en-PK">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4F44BF3D-E178-A432-AB99-1E97D558030D}"/>
              </a:ext>
            </a:extLst>
          </p:cNvPr>
          <p:cNvGraphicFramePr>
            <a:graphicFrameLocks noGrp="1"/>
          </p:cNvGraphicFramePr>
          <p:nvPr>
            <p:ph idx="1"/>
            <p:extLst>
              <p:ext uri="{D42A27DB-BD31-4B8C-83A1-F6EECF244321}">
                <p14:modId xmlns:p14="http://schemas.microsoft.com/office/powerpoint/2010/main" val="2546464853"/>
              </p:ext>
            </p:extLst>
          </p:nvPr>
        </p:nvGraphicFramePr>
        <p:xfrm>
          <a:off x="841248" y="1253255"/>
          <a:ext cx="10506456" cy="4966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D3153EE-B707-7FF3-2E7F-EC5684696AAB}"/>
              </a:ext>
            </a:extLst>
          </p:cNvPr>
          <p:cNvPicPr>
            <a:picLocks noChangeAspect="1"/>
          </p:cNvPicPr>
          <p:nvPr/>
        </p:nvPicPr>
        <p:blipFill>
          <a:blip r:embed="rId7"/>
          <a:stretch>
            <a:fillRect/>
          </a:stretch>
        </p:blipFill>
        <p:spPr>
          <a:xfrm>
            <a:off x="9729089" y="185738"/>
            <a:ext cx="1740457" cy="892196"/>
          </a:xfrm>
          <a:prstGeom prst="rect">
            <a:avLst/>
          </a:prstGeom>
        </p:spPr>
      </p:pic>
    </p:spTree>
    <p:extLst>
      <p:ext uri="{BB962C8B-B14F-4D97-AF65-F5344CB8AC3E}">
        <p14:creationId xmlns:p14="http://schemas.microsoft.com/office/powerpoint/2010/main" val="16904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492C3-0CC6-F07A-EA4E-F46275D69D9B}"/>
              </a:ext>
            </a:extLst>
          </p:cNvPr>
          <p:cNvSpPr>
            <a:spLocks noGrp="1"/>
          </p:cNvSpPr>
          <p:nvPr>
            <p:ph type="title"/>
          </p:nvPr>
        </p:nvSpPr>
        <p:spPr>
          <a:xfrm>
            <a:off x="-21" y="1683756"/>
            <a:ext cx="4037845" cy="2396359"/>
          </a:xfrm>
        </p:spPr>
        <p:txBody>
          <a:bodyPr anchor="b">
            <a:normAutofit/>
          </a:bodyPr>
          <a:lstStyle/>
          <a:p>
            <a:pPr algn="r"/>
            <a:r>
              <a:rPr lang="en-US" altLang="en-US" sz="3600" b="1" dirty="0">
                <a:solidFill>
                  <a:srgbClr val="FFFFFF"/>
                </a:solidFill>
              </a:rPr>
              <a:t>Steps of descriptive study (Contd.)</a:t>
            </a:r>
            <a:endParaRPr lang="en-US" sz="3600" dirty="0">
              <a:solidFill>
                <a:srgbClr val="FFFFFF"/>
              </a:solidFill>
            </a:endParaRPr>
          </a:p>
        </p:txBody>
      </p:sp>
      <p:sp>
        <p:nvSpPr>
          <p:cNvPr id="5" name="Slide Number Placeholder 4">
            <a:extLst>
              <a:ext uri="{FF2B5EF4-FFF2-40B4-BE49-F238E27FC236}">
                <a16:creationId xmlns:a16="http://schemas.microsoft.com/office/drawing/2014/main" id="{4AF7F62C-3DF9-C120-985D-46D4601689BD}"/>
              </a:ext>
            </a:extLst>
          </p:cNvPr>
          <p:cNvSpPr>
            <a:spLocks noGrp="1"/>
          </p:cNvSpPr>
          <p:nvPr>
            <p:ph type="sldNum" sz="quarter" idx="12"/>
          </p:nvPr>
        </p:nvSpPr>
        <p:spPr>
          <a:xfrm>
            <a:off x="11704320" y="6455664"/>
            <a:ext cx="448056" cy="365125"/>
          </a:xfrm>
        </p:spPr>
        <p:txBody>
          <a:bodyPr>
            <a:normAutofit/>
          </a:bodyPr>
          <a:lstStyle/>
          <a:p>
            <a:pPr>
              <a:spcAft>
                <a:spcPts val="600"/>
              </a:spcAft>
            </a:pPr>
            <a:fld id="{A2E1B154-D15F-41CE-80B0-4425D6F43E7D}" type="slidenum">
              <a:rPr lang="en-PK" sz="1100">
                <a:solidFill>
                  <a:schemeClr val="tx1">
                    <a:lumMod val="50000"/>
                    <a:lumOff val="50000"/>
                  </a:schemeClr>
                </a:solidFill>
              </a:rPr>
              <a:pPr>
                <a:spcAft>
                  <a:spcPts val="600"/>
                </a:spcAft>
              </a:pPr>
              <a:t>28</a:t>
            </a:fld>
            <a:endParaRPr lang="en-PK" sz="1100">
              <a:solidFill>
                <a:schemeClr val="tx1">
                  <a:lumMod val="50000"/>
                  <a:lumOff val="50000"/>
                </a:schemeClr>
              </a:solidFill>
            </a:endParaRPr>
          </a:p>
        </p:txBody>
      </p:sp>
      <p:graphicFrame>
        <p:nvGraphicFramePr>
          <p:cNvPr id="9" name="Content Placeholder 2">
            <a:extLst>
              <a:ext uri="{FF2B5EF4-FFF2-40B4-BE49-F238E27FC236}">
                <a16:creationId xmlns:a16="http://schemas.microsoft.com/office/drawing/2014/main" id="{C96D2F19-F4E6-A3FC-2428-78DD7A57E278}"/>
              </a:ext>
            </a:extLst>
          </p:cNvPr>
          <p:cNvGraphicFramePr>
            <a:graphicFrameLocks noGrp="1"/>
          </p:cNvGraphicFramePr>
          <p:nvPr>
            <p:ph idx="1"/>
            <p:extLst>
              <p:ext uri="{D42A27DB-BD31-4B8C-83A1-F6EECF244321}">
                <p14:modId xmlns:p14="http://schemas.microsoft.com/office/powerpoint/2010/main" val="3437100329"/>
              </p:ext>
            </p:extLst>
          </p:nvPr>
        </p:nvGraphicFramePr>
        <p:xfrm>
          <a:off x="4905052" y="186813"/>
          <a:ext cx="6666833" cy="6017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6952E3E-1A6F-B26D-A6CC-5FE78BE1BCC0}"/>
              </a:ext>
            </a:extLst>
          </p:cNvPr>
          <p:cNvPicPr>
            <a:picLocks noChangeAspect="1"/>
          </p:cNvPicPr>
          <p:nvPr/>
        </p:nvPicPr>
        <p:blipFill>
          <a:blip r:embed="rId7"/>
          <a:stretch>
            <a:fillRect/>
          </a:stretch>
        </p:blipFill>
        <p:spPr>
          <a:xfrm>
            <a:off x="998044" y="186813"/>
            <a:ext cx="1740457" cy="892196"/>
          </a:xfrm>
          <a:prstGeom prst="rect">
            <a:avLst/>
          </a:prstGeom>
        </p:spPr>
      </p:pic>
    </p:spTree>
    <p:extLst>
      <p:ext uri="{BB962C8B-B14F-4D97-AF65-F5344CB8AC3E}">
        <p14:creationId xmlns:p14="http://schemas.microsoft.com/office/powerpoint/2010/main" val="12375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F57AEEC-7B32-4038-BCEA-829AEE76B9CA}"/>
              </a:ext>
            </a:extLst>
          </p:cNvPr>
          <p:cNvSpPr>
            <a:spLocks noGrp="1" noChangeArrowheads="1"/>
          </p:cNvSpPr>
          <p:nvPr>
            <p:ph type="title"/>
          </p:nvPr>
        </p:nvSpPr>
        <p:spPr>
          <a:xfrm>
            <a:off x="1981200" y="274638"/>
            <a:ext cx="8229600" cy="563562"/>
          </a:xfrm>
        </p:spPr>
        <p:txBody>
          <a:bodyPr>
            <a:normAutofit fontScale="90000"/>
          </a:bodyPr>
          <a:lstStyle/>
          <a:p>
            <a:r>
              <a:rPr lang="en-US" altLang="en-US" sz="3600" dirty="0"/>
              <a:t>Cross Sectional Studies</a:t>
            </a:r>
          </a:p>
        </p:txBody>
      </p:sp>
      <p:sp>
        <p:nvSpPr>
          <p:cNvPr id="43011" name="Content Placeholder 2">
            <a:extLst>
              <a:ext uri="{FF2B5EF4-FFF2-40B4-BE49-F238E27FC236}">
                <a16:creationId xmlns:a16="http://schemas.microsoft.com/office/drawing/2014/main" id="{E1926078-B15C-4767-B4B7-28A70E36A995}"/>
              </a:ext>
            </a:extLst>
          </p:cNvPr>
          <p:cNvSpPr>
            <a:spLocks noGrp="1" noChangeArrowheads="1"/>
          </p:cNvSpPr>
          <p:nvPr>
            <p:ph idx="1"/>
          </p:nvPr>
        </p:nvSpPr>
        <p:spPr>
          <a:xfrm>
            <a:off x="533401" y="990600"/>
            <a:ext cx="11244942" cy="5105400"/>
          </a:xfrm>
          <a:solidFill>
            <a:schemeClr val="bg2">
              <a:lumMod val="60000"/>
              <a:lumOff val="40000"/>
            </a:schemeClr>
          </a:solidFill>
        </p:spPr>
        <p:txBody>
          <a:bodyPr>
            <a:normAutofit fontScale="92500" lnSpcReduction="20000"/>
          </a:bodyPr>
          <a:lstStyle/>
          <a:p>
            <a:pPr>
              <a:lnSpc>
                <a:spcPct val="80000"/>
              </a:lnSpc>
              <a:buFontTx/>
              <a:buNone/>
              <a:defRPr/>
            </a:pPr>
            <a:r>
              <a:rPr lang="en-US" altLang="en-US" sz="1400" dirty="0"/>
              <a:t>		</a:t>
            </a:r>
          </a:p>
          <a:p>
            <a:pPr>
              <a:lnSpc>
                <a:spcPct val="80000"/>
              </a:lnSpc>
              <a:buFontTx/>
              <a:buNone/>
              <a:defRPr/>
            </a:pPr>
            <a:r>
              <a:rPr lang="en-US" altLang="en-US" sz="2600" b="1" dirty="0"/>
              <a:t>Advantages</a:t>
            </a:r>
          </a:p>
          <a:p>
            <a:pPr>
              <a:lnSpc>
                <a:spcPct val="80000"/>
              </a:lnSpc>
              <a:defRPr/>
            </a:pPr>
            <a:r>
              <a:rPr lang="en-US" altLang="en-US" sz="2600" dirty="0"/>
              <a:t>Relatively easy, quick and inexpensive</a:t>
            </a:r>
          </a:p>
          <a:p>
            <a:pPr>
              <a:lnSpc>
                <a:spcPct val="80000"/>
              </a:lnSpc>
              <a:defRPr/>
            </a:pPr>
            <a:r>
              <a:rPr lang="en-US" altLang="en-US" sz="2600" dirty="0"/>
              <a:t>No issue of subjecting any animals or producers to particular treatments</a:t>
            </a:r>
          </a:p>
          <a:p>
            <a:pPr>
              <a:lnSpc>
                <a:spcPct val="80000"/>
              </a:lnSpc>
              <a:defRPr/>
            </a:pPr>
            <a:r>
              <a:rPr lang="en-US" altLang="en-US" sz="2600" dirty="0"/>
              <a:t>Best suited to studying permanent factors (breed, sex, blood-type)</a:t>
            </a:r>
          </a:p>
          <a:p>
            <a:pPr>
              <a:lnSpc>
                <a:spcPct val="90000"/>
              </a:lnSpc>
              <a:buFontTx/>
              <a:buNone/>
              <a:defRPr/>
            </a:pPr>
            <a:r>
              <a:rPr lang="en-US" altLang="en-US" sz="2600" b="1" dirty="0"/>
              <a:t>Disadvantages</a:t>
            </a:r>
          </a:p>
          <a:p>
            <a:pPr>
              <a:lnSpc>
                <a:spcPct val="90000"/>
              </a:lnSpc>
              <a:defRPr/>
            </a:pPr>
            <a:r>
              <a:rPr lang="en-US" altLang="en-US" sz="2600" dirty="0"/>
              <a:t>Impractical for rare diseases</a:t>
            </a:r>
          </a:p>
          <a:p>
            <a:pPr>
              <a:lnSpc>
                <a:spcPct val="90000"/>
              </a:lnSpc>
              <a:defRPr/>
            </a:pPr>
            <a:r>
              <a:rPr lang="en-US" altLang="en-US" sz="2600" dirty="0"/>
              <a:t>Not a useful type of study for establishing causal relationships</a:t>
            </a:r>
          </a:p>
          <a:p>
            <a:pPr>
              <a:lnSpc>
                <a:spcPct val="90000"/>
              </a:lnSpc>
              <a:defRPr/>
            </a:pPr>
            <a:r>
              <a:rPr lang="en-US" altLang="en-US" sz="2600" dirty="0"/>
              <a:t>Confounding is difficult to control</a:t>
            </a:r>
          </a:p>
          <a:p>
            <a:pPr>
              <a:lnSpc>
                <a:spcPct val="90000"/>
              </a:lnSpc>
              <a:defRPr/>
            </a:pPr>
            <a:r>
              <a:rPr lang="en-US" altLang="en-US" sz="2600" dirty="0"/>
              <a:t>Problems with temporal sequence of data</a:t>
            </a:r>
          </a:p>
          <a:p>
            <a:pPr>
              <a:lnSpc>
                <a:spcPct val="90000"/>
              </a:lnSpc>
              <a:defRPr/>
            </a:pPr>
            <a:r>
              <a:rPr lang="en-US" altLang="en-US" sz="2600" dirty="0"/>
              <a:t>hard to decide when disease was actually acquired</a:t>
            </a:r>
          </a:p>
          <a:p>
            <a:pPr>
              <a:lnSpc>
                <a:spcPct val="90000"/>
              </a:lnSpc>
              <a:defRPr/>
            </a:pPr>
            <a:r>
              <a:rPr lang="en-US" altLang="en-US" sz="2600" dirty="0"/>
              <a:t>disease may cure the exposure</a:t>
            </a:r>
          </a:p>
          <a:p>
            <a:pPr>
              <a:lnSpc>
                <a:spcPct val="90000"/>
              </a:lnSpc>
              <a:defRPr/>
            </a:pPr>
            <a:r>
              <a:rPr lang="en-US" altLang="en-US" sz="2600" dirty="0"/>
              <a:t>recall of previous exposure may be faulty</a:t>
            </a:r>
            <a:endParaRPr lang="en-US" altLang="en-US" sz="2600" dirty="0">
              <a:solidFill>
                <a:srgbClr val="FF0066"/>
              </a:solidFill>
            </a:endParaRPr>
          </a:p>
          <a:p>
            <a:pPr>
              <a:lnSpc>
                <a:spcPct val="90000"/>
              </a:lnSpc>
              <a:defRPr/>
            </a:pPr>
            <a:endParaRPr lang="en-US" altLang="en-US" sz="1400" dirty="0"/>
          </a:p>
          <a:p>
            <a:pPr>
              <a:defRPr/>
            </a:pPr>
            <a:endParaRPr lang="en-US" altLang="en-US" dirty="0"/>
          </a:p>
        </p:txBody>
      </p:sp>
      <p:sp>
        <p:nvSpPr>
          <p:cNvPr id="34821" name="Slide Number Placeholder 4">
            <a:extLst>
              <a:ext uri="{FF2B5EF4-FFF2-40B4-BE49-F238E27FC236}">
                <a16:creationId xmlns:a16="http://schemas.microsoft.com/office/drawing/2014/main" id="{73225C63-B463-492A-9718-EF58B0CB3A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24EC59-E121-4910-8EEB-7D5BDC7DFDE1}" type="slidenum">
              <a:rPr lang="en-US" altLang="en-US" sz="1400"/>
              <a:pPr>
                <a:spcBef>
                  <a:spcPct val="0"/>
                </a:spcBef>
                <a:buFontTx/>
                <a:buNone/>
              </a:pPr>
              <a:t>29</a:t>
            </a:fld>
            <a:endParaRPr lang="en-US" altLang="en-US" sz="1400"/>
          </a:p>
        </p:txBody>
      </p:sp>
      <p:pic>
        <p:nvPicPr>
          <p:cNvPr id="2" name="Picture 1">
            <a:extLst>
              <a:ext uri="{FF2B5EF4-FFF2-40B4-BE49-F238E27FC236}">
                <a16:creationId xmlns:a16="http://schemas.microsoft.com/office/drawing/2014/main" id="{7F695359-F164-C095-4D0A-F7CABF6CE8A7}"/>
              </a:ext>
            </a:extLst>
          </p:cNvPr>
          <p:cNvPicPr>
            <a:picLocks noChangeAspect="1"/>
          </p:cNvPicPr>
          <p:nvPr/>
        </p:nvPicPr>
        <p:blipFill>
          <a:blip r:embed="rId2"/>
          <a:stretch>
            <a:fillRect/>
          </a:stretch>
        </p:blipFill>
        <p:spPr>
          <a:xfrm>
            <a:off x="9693916" y="50356"/>
            <a:ext cx="2292295" cy="12132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482436" y="554182"/>
            <a:ext cx="9670472" cy="60128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88E6B77-16AA-15DF-FFC0-6ECAA2A56EAA}"/>
              </a:ext>
            </a:extLst>
          </p:cNvPr>
          <p:cNvSpPr>
            <a:spLocks noGrp="1"/>
          </p:cNvSpPr>
          <p:nvPr>
            <p:ph type="sldNum" sz="quarter" idx="12"/>
          </p:nvPr>
        </p:nvSpPr>
        <p:spPr/>
        <p:txBody>
          <a:bodyPr/>
          <a:lstStyle/>
          <a:p>
            <a:fld id="{A2E1B154-D15F-41CE-80B0-4425D6F43E7D}" type="slidenum">
              <a:rPr lang="en-PK" smtClean="0"/>
              <a:t>3</a:t>
            </a:fld>
            <a:endParaRPr lang="en-PK"/>
          </a:p>
        </p:txBody>
      </p:sp>
    </p:spTree>
    <p:extLst>
      <p:ext uri="{BB962C8B-B14F-4D97-AF65-F5344CB8AC3E}">
        <p14:creationId xmlns:p14="http://schemas.microsoft.com/office/powerpoint/2010/main" val="339544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0CF470-BC94-4979-B309-656FC8600027}"/>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altLang="en-US" sz="3200" b="1" kern="1200" dirty="0">
                <a:solidFill>
                  <a:srgbClr val="FFFFFF"/>
                </a:solidFill>
                <a:latin typeface="+mj-lt"/>
                <a:ea typeface="+mj-ea"/>
                <a:cs typeface="+mj-cs"/>
              </a:rPr>
              <a:t>2X2 table for analysis of study data</a:t>
            </a:r>
            <a:endParaRPr lang="en-US" sz="3200" b="1" kern="1200" dirty="0">
              <a:solidFill>
                <a:srgbClr val="FFFFFF"/>
              </a:solidFill>
              <a:latin typeface="+mj-lt"/>
              <a:ea typeface="+mj-ea"/>
              <a:cs typeface="+mj-cs"/>
            </a:endParaRPr>
          </a:p>
        </p:txBody>
      </p:sp>
      <p:sp>
        <p:nvSpPr>
          <p:cNvPr id="7" name="TextBox 1">
            <a:extLst>
              <a:ext uri="{FF2B5EF4-FFF2-40B4-BE49-F238E27FC236}">
                <a16:creationId xmlns:a16="http://schemas.microsoft.com/office/drawing/2014/main" id="{10C80C68-63A2-432E-A879-A38C933D03F3}"/>
              </a:ext>
            </a:extLst>
          </p:cNvPr>
          <p:cNvSpPr txBox="1">
            <a:spLocks noChangeArrowheads="1"/>
          </p:cNvSpPr>
          <p:nvPr/>
        </p:nvSpPr>
        <p:spPr bwMode="auto">
          <a:xfrm>
            <a:off x="525042" y="3429000"/>
            <a:ext cx="3457022" cy="288478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Aft>
                <a:spcPts val="600"/>
              </a:spcAft>
            </a:pPr>
            <a:r>
              <a:rPr lang="en-US" altLang="en-PK" sz="2000" b="1" dirty="0">
                <a:latin typeface="+mn-lt"/>
              </a:rPr>
              <a:t>How to construct 2X2 of</a:t>
            </a:r>
          </a:p>
          <a:p>
            <a:pPr lvl="1" indent="-228600">
              <a:lnSpc>
                <a:spcPct val="90000"/>
              </a:lnSpc>
              <a:spcAft>
                <a:spcPts val="600"/>
              </a:spcAft>
              <a:buFont typeface="Arial" panose="020B0604020202020204" pitchFamily="34" charset="0"/>
              <a:buChar char="•"/>
            </a:pPr>
            <a:r>
              <a:rPr lang="en-US" altLang="en-PK" b="1" dirty="0">
                <a:solidFill>
                  <a:schemeClr val="accent2">
                    <a:lumMod val="75000"/>
                  </a:schemeClr>
                </a:solidFill>
                <a:latin typeface="+mn-lt"/>
              </a:rPr>
              <a:t>Osteo arthritis &amp; Vit-D deficiency </a:t>
            </a:r>
          </a:p>
          <a:p>
            <a:pPr lvl="1" indent="-228600">
              <a:lnSpc>
                <a:spcPct val="90000"/>
              </a:lnSpc>
              <a:spcAft>
                <a:spcPts val="600"/>
              </a:spcAft>
              <a:buFont typeface="Arial" panose="020B0604020202020204" pitchFamily="34" charset="0"/>
              <a:buChar char="•"/>
            </a:pPr>
            <a:r>
              <a:rPr lang="en-US" altLang="en-PK" b="1" dirty="0">
                <a:solidFill>
                  <a:schemeClr val="accent2">
                    <a:lumMod val="75000"/>
                  </a:schemeClr>
                </a:solidFill>
                <a:latin typeface="+mn-lt"/>
              </a:rPr>
              <a:t>Obesity and sever covid-Disease</a:t>
            </a:r>
          </a:p>
          <a:p>
            <a:pPr lvl="1" indent="-228600">
              <a:lnSpc>
                <a:spcPct val="90000"/>
              </a:lnSpc>
              <a:spcAft>
                <a:spcPts val="600"/>
              </a:spcAft>
              <a:buFont typeface="Arial" panose="020B0604020202020204" pitchFamily="34" charset="0"/>
              <a:buChar char="•"/>
            </a:pPr>
            <a:r>
              <a:rPr lang="en-US" altLang="en-PK" b="1" dirty="0">
                <a:solidFill>
                  <a:schemeClr val="accent2">
                    <a:lumMod val="75000"/>
                  </a:schemeClr>
                </a:solidFill>
                <a:latin typeface="+mn-lt"/>
              </a:rPr>
              <a:t>Wet-market &amp; reservoir of Covid-19  </a:t>
            </a:r>
          </a:p>
        </p:txBody>
      </p:sp>
      <p:graphicFrame>
        <p:nvGraphicFramePr>
          <p:cNvPr id="4" name="Table 4">
            <a:extLst>
              <a:ext uri="{FF2B5EF4-FFF2-40B4-BE49-F238E27FC236}">
                <a16:creationId xmlns:a16="http://schemas.microsoft.com/office/drawing/2014/main" id="{E20C5428-6D86-411B-A6A9-7F4CC222D9F3}"/>
              </a:ext>
            </a:extLst>
          </p:cNvPr>
          <p:cNvGraphicFramePr>
            <a:graphicFrameLocks noGrp="1"/>
          </p:cNvGraphicFramePr>
          <p:nvPr>
            <p:ph idx="1"/>
            <p:extLst>
              <p:ext uri="{D42A27DB-BD31-4B8C-83A1-F6EECF244321}">
                <p14:modId xmlns:p14="http://schemas.microsoft.com/office/powerpoint/2010/main" val="2623501542"/>
              </p:ext>
            </p:extLst>
          </p:nvPr>
        </p:nvGraphicFramePr>
        <p:xfrm>
          <a:off x="4481992" y="535857"/>
          <a:ext cx="7184965" cy="5116797"/>
        </p:xfrm>
        <a:graphic>
          <a:graphicData uri="http://schemas.openxmlformats.org/drawingml/2006/table">
            <a:tbl>
              <a:tblPr firstRow="1" bandRow="1">
                <a:solidFill>
                  <a:srgbClr val="404040"/>
                </a:solidFill>
                <a:tableStyleId>{5C22544A-7EE6-4342-B048-85BDC9FD1C3A}</a:tableStyleId>
              </a:tblPr>
              <a:tblGrid>
                <a:gridCol w="2777858">
                  <a:extLst>
                    <a:ext uri="{9D8B030D-6E8A-4147-A177-3AD203B41FA5}">
                      <a16:colId xmlns:a16="http://schemas.microsoft.com/office/drawing/2014/main" val="1782518000"/>
                    </a:ext>
                  </a:extLst>
                </a:gridCol>
                <a:gridCol w="2033567">
                  <a:extLst>
                    <a:ext uri="{9D8B030D-6E8A-4147-A177-3AD203B41FA5}">
                      <a16:colId xmlns:a16="http://schemas.microsoft.com/office/drawing/2014/main" val="3860995363"/>
                    </a:ext>
                  </a:extLst>
                </a:gridCol>
                <a:gridCol w="2373540">
                  <a:extLst>
                    <a:ext uri="{9D8B030D-6E8A-4147-A177-3AD203B41FA5}">
                      <a16:colId xmlns:a16="http://schemas.microsoft.com/office/drawing/2014/main" val="1795361781"/>
                    </a:ext>
                  </a:extLst>
                </a:gridCol>
              </a:tblGrid>
              <a:tr h="2468626">
                <a:tc rowSpan="2">
                  <a:txBody>
                    <a:bodyPr/>
                    <a:lstStyle/>
                    <a:p>
                      <a:pPr algn="ctr"/>
                      <a:r>
                        <a:rPr lang="en-US" sz="2400" b="1" cap="none" spc="0" dirty="0">
                          <a:solidFill>
                            <a:schemeClr val="tx1"/>
                          </a:solidFill>
                        </a:rPr>
                        <a:t>suspected cause or Risk Factor in study population </a:t>
                      </a:r>
                    </a:p>
                  </a:txBody>
                  <a:tcPr marL="276951" marR="276951" marT="141473" marB="276951" anchor="ctr">
                    <a:lnL w="12700" cmpd="sng">
                      <a:noFill/>
                      <a:prstDash val="solid"/>
                    </a:lnL>
                    <a:lnR w="12700" cmpd="sng">
                      <a:noFill/>
                      <a:prstDash val="solid"/>
                    </a:lnR>
                    <a:lnT w="19050" cap="flat" cmpd="sng" algn="ctr">
                      <a:noFill/>
                      <a:prstDash val="solid"/>
                    </a:lnT>
                    <a:lnB w="12700" cap="flat" cmpd="sng" algn="ctr">
                      <a:solidFill>
                        <a:schemeClr val="bg1">
                          <a:lumMod val="75000"/>
                        </a:schemeClr>
                      </a:solidFill>
                      <a:prstDash val="solid"/>
                    </a:lnB>
                    <a:solidFill>
                      <a:schemeClr val="bg2">
                        <a:lumMod val="75000"/>
                      </a:schemeClr>
                    </a:solidFill>
                  </a:tcPr>
                </a:tc>
                <a:tc gridSpan="2">
                  <a:txBody>
                    <a:bodyPr/>
                    <a:lstStyle/>
                    <a:p>
                      <a:pPr algn="ctr"/>
                      <a:endParaRPr lang="en-US" sz="3200" b="0" cap="none" spc="0" dirty="0">
                        <a:solidFill>
                          <a:schemeClr val="bg1"/>
                        </a:solidFill>
                      </a:endParaRPr>
                    </a:p>
                    <a:p>
                      <a:pPr algn="ctr"/>
                      <a:r>
                        <a:rPr lang="en-US" sz="2800" b="1" cap="none" spc="0" dirty="0">
                          <a:solidFill>
                            <a:schemeClr val="tx1"/>
                          </a:solidFill>
                        </a:rPr>
                        <a:t>certain disease in study Population</a:t>
                      </a:r>
                      <a:endParaRPr lang="en-US" sz="2800" b="1" cap="none" spc="0" baseline="0" dirty="0">
                        <a:solidFill>
                          <a:schemeClr val="tx1"/>
                        </a:solidFill>
                      </a:endParaRPr>
                    </a:p>
                    <a:p>
                      <a:endParaRPr lang="en-US" sz="3200" b="0" cap="none" spc="0" baseline="0" dirty="0">
                        <a:solidFill>
                          <a:schemeClr val="bg1"/>
                        </a:solidFill>
                      </a:endParaRPr>
                    </a:p>
                  </a:txBody>
                  <a:tcPr marL="276951" marR="276951" marT="141473" marB="276951" anchor="ctr">
                    <a:lnL w="12700" cmpd="sng">
                      <a:noFill/>
                      <a:prstDash val="solid"/>
                    </a:lnL>
                    <a:lnR w="12700" cmpd="sng">
                      <a:noFill/>
                      <a:prstDash val="solid"/>
                    </a:lnR>
                    <a:lnT w="19050" cap="flat" cmpd="sng" algn="ctr">
                      <a:noFill/>
                      <a:prstDash val="solid"/>
                    </a:lnT>
                    <a:lnB w="12700" cmpd="sng">
                      <a:noFill/>
                      <a:prstDash val="solid"/>
                    </a:lnB>
                    <a:solidFill>
                      <a:schemeClr val="accent2"/>
                    </a:solidFill>
                  </a:tcPr>
                </a:tc>
                <a:tc hMerge="1">
                  <a:txBody>
                    <a:bodyPr/>
                    <a:lstStyle/>
                    <a:p>
                      <a:endParaRPr lang="en-US"/>
                    </a:p>
                  </a:txBody>
                  <a:tcPr/>
                </a:tc>
                <a:extLst>
                  <a:ext uri="{0D108BD9-81ED-4DB2-BD59-A6C34878D82A}">
                    <a16:rowId xmlns:a16="http://schemas.microsoft.com/office/drawing/2014/main" val="3678176310"/>
                  </a:ext>
                </a:extLst>
              </a:tr>
              <a:tr h="1101827">
                <a:tc vMerge="1">
                  <a:txBody>
                    <a:bodyPr/>
                    <a:lstStyle/>
                    <a:p>
                      <a:endParaRPr lang="en-US"/>
                    </a:p>
                  </a:txBody>
                  <a:tcPr/>
                </a:tc>
                <a:tc>
                  <a:txBody>
                    <a:bodyPr/>
                    <a:lstStyle/>
                    <a:p>
                      <a:pPr algn="ctr"/>
                      <a:r>
                        <a:rPr lang="en-US" sz="2400" cap="none" spc="0" dirty="0">
                          <a:solidFill>
                            <a:schemeClr val="bg1"/>
                          </a:solidFill>
                        </a:rPr>
                        <a:t>Persons with  disease</a:t>
                      </a:r>
                      <a:r>
                        <a:rPr lang="en-US" sz="2400" cap="none" spc="0" baseline="0" dirty="0">
                          <a:solidFill>
                            <a:schemeClr val="bg1"/>
                          </a:solidFill>
                        </a:rPr>
                        <a:t> </a:t>
                      </a:r>
                      <a:endParaRPr lang="en-US" sz="2400" cap="none" spc="0" dirty="0">
                        <a:solidFill>
                          <a:schemeClr val="bg1"/>
                        </a:solidFill>
                      </a:endParaRPr>
                    </a:p>
                  </a:txBody>
                  <a:tcPr marL="184635" marR="184635" marT="141473" marB="18463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a:r>
                        <a:rPr lang="en-US" sz="2400" cap="none" spc="0" dirty="0">
                          <a:solidFill>
                            <a:schemeClr val="bg1"/>
                          </a:solidFill>
                        </a:rPr>
                        <a:t>Persons with out disease</a:t>
                      </a:r>
                    </a:p>
                  </a:txBody>
                  <a:tcPr marL="184635" marR="184635" marT="141473" marB="18463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40379226"/>
                  </a:ext>
                </a:extLst>
              </a:tr>
              <a:tr h="773172">
                <a:tc>
                  <a:txBody>
                    <a:bodyPr/>
                    <a:lstStyle/>
                    <a:p>
                      <a:pPr algn="ctr"/>
                      <a:r>
                        <a:rPr lang="en-US" sz="2400" cap="none" spc="0" dirty="0">
                          <a:solidFill>
                            <a:schemeClr val="bg1"/>
                          </a:solidFill>
                        </a:rPr>
                        <a:t>R/F present</a:t>
                      </a:r>
                      <a:r>
                        <a:rPr lang="en-US" sz="2400" cap="none" spc="0" baseline="0" dirty="0">
                          <a:solidFill>
                            <a:schemeClr val="bg1"/>
                          </a:solidFill>
                        </a:rPr>
                        <a:t> </a:t>
                      </a:r>
                      <a:endParaRPr lang="en-US" sz="2400" cap="none" spc="0" dirty="0">
                        <a:solidFill>
                          <a:schemeClr val="bg1"/>
                        </a:solidFill>
                      </a:endParaRPr>
                    </a:p>
                  </a:txBody>
                  <a:tcPr marL="184635" marR="184635" marT="141473" marB="18463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a:r>
                        <a:rPr lang="en-US" sz="2400" b="1" cap="none" spc="0">
                          <a:solidFill>
                            <a:schemeClr val="bg1"/>
                          </a:solidFill>
                        </a:rPr>
                        <a:t>a</a:t>
                      </a:r>
                    </a:p>
                  </a:txBody>
                  <a:tcPr marL="184635" marR="184635" marT="141473" marB="18463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a:r>
                        <a:rPr lang="en-US" sz="2400" b="1" cap="none" spc="0" dirty="0">
                          <a:solidFill>
                            <a:schemeClr val="bg1"/>
                          </a:solidFill>
                        </a:rPr>
                        <a:t>b</a:t>
                      </a:r>
                    </a:p>
                  </a:txBody>
                  <a:tcPr marL="184635" marR="184635" marT="141473" marB="18463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507527422"/>
                  </a:ext>
                </a:extLst>
              </a:tr>
              <a:tr h="773172">
                <a:tc>
                  <a:txBody>
                    <a:bodyPr/>
                    <a:lstStyle/>
                    <a:p>
                      <a:pPr algn="ctr"/>
                      <a:r>
                        <a:rPr lang="en-US" sz="2400" cap="none" spc="0" dirty="0">
                          <a:solidFill>
                            <a:schemeClr val="bg1"/>
                          </a:solidFill>
                        </a:rPr>
                        <a:t>R/F</a:t>
                      </a:r>
                      <a:r>
                        <a:rPr lang="en-US" sz="2400" cap="none" spc="0" baseline="0" dirty="0">
                          <a:solidFill>
                            <a:schemeClr val="bg1"/>
                          </a:solidFill>
                        </a:rPr>
                        <a:t> not present </a:t>
                      </a:r>
                      <a:endParaRPr lang="en-US" sz="2400" cap="none" spc="0" dirty="0">
                        <a:solidFill>
                          <a:schemeClr val="bg1"/>
                        </a:solidFill>
                      </a:endParaRPr>
                    </a:p>
                  </a:txBody>
                  <a:tcPr marL="184635" marR="184635" marT="141473" marB="184635">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a:r>
                        <a:rPr lang="en-US" sz="2000" b="1" cap="none" spc="0">
                          <a:solidFill>
                            <a:schemeClr val="bg1"/>
                          </a:solidFill>
                        </a:rPr>
                        <a:t>c</a:t>
                      </a:r>
                    </a:p>
                  </a:txBody>
                  <a:tcPr marL="184635" marR="184635" marT="141473" marB="184635">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a:r>
                        <a:rPr lang="en-US" sz="2000" b="1" cap="none" spc="0" dirty="0">
                          <a:solidFill>
                            <a:schemeClr val="bg1"/>
                          </a:solidFill>
                        </a:rPr>
                        <a:t>d</a:t>
                      </a:r>
                    </a:p>
                  </a:txBody>
                  <a:tcPr marL="184635" marR="184635" marT="141473" marB="184635">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2625743630"/>
                  </a:ext>
                </a:extLst>
              </a:tr>
            </a:tbl>
          </a:graphicData>
        </a:graphic>
      </p:graphicFrame>
      <p:sp>
        <p:nvSpPr>
          <p:cNvPr id="5" name="Slide Number Placeholder 4">
            <a:extLst>
              <a:ext uri="{FF2B5EF4-FFF2-40B4-BE49-F238E27FC236}">
                <a16:creationId xmlns:a16="http://schemas.microsoft.com/office/drawing/2014/main" id="{9D9822C8-A680-6FC6-4059-5E6DD5429147}"/>
              </a:ext>
            </a:extLst>
          </p:cNvPr>
          <p:cNvSpPr>
            <a:spLocks noGrp="1"/>
          </p:cNvSpPr>
          <p:nvPr>
            <p:ph type="sldNum" sz="quarter" idx="12"/>
          </p:nvPr>
        </p:nvSpPr>
        <p:spPr/>
        <p:txBody>
          <a:bodyPr/>
          <a:lstStyle/>
          <a:p>
            <a:fld id="{A2E1B154-D15F-41CE-80B0-4425D6F43E7D}" type="slidenum">
              <a:rPr lang="en-PK" smtClean="0"/>
              <a:t>30</a:t>
            </a:fld>
            <a:endParaRPr lang="en-PK"/>
          </a:p>
        </p:txBody>
      </p:sp>
      <p:pic>
        <p:nvPicPr>
          <p:cNvPr id="6" name="Picture 5">
            <a:extLst>
              <a:ext uri="{FF2B5EF4-FFF2-40B4-BE49-F238E27FC236}">
                <a16:creationId xmlns:a16="http://schemas.microsoft.com/office/drawing/2014/main" id="{9F0B86AA-41C8-570C-1DFF-4B1FB0B3909D}"/>
              </a:ext>
            </a:extLst>
          </p:cNvPr>
          <p:cNvPicPr>
            <a:picLocks noChangeAspect="1"/>
          </p:cNvPicPr>
          <p:nvPr/>
        </p:nvPicPr>
        <p:blipFill>
          <a:blip r:embed="rId3"/>
          <a:stretch>
            <a:fillRect/>
          </a:stretch>
        </p:blipFill>
        <p:spPr>
          <a:xfrm>
            <a:off x="9360" y="-62390"/>
            <a:ext cx="2292295" cy="847359"/>
          </a:xfrm>
          <a:prstGeom prst="rect">
            <a:avLst/>
          </a:prstGeom>
        </p:spPr>
      </p:pic>
    </p:spTree>
    <p:extLst>
      <p:ext uri="{BB962C8B-B14F-4D97-AF65-F5344CB8AC3E}">
        <p14:creationId xmlns:p14="http://schemas.microsoft.com/office/powerpoint/2010/main" val="307755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005BD54-58C4-15CB-2BA3-4778AD7F2E1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E1B154-D15F-41CE-80B0-4425D6F43E7D}" type="slidenum">
              <a:rPr lang="en-US">
                <a:solidFill>
                  <a:srgbClr val="FFFFFF"/>
                </a:solidFill>
              </a:rPr>
              <a:pPr>
                <a:spcAft>
                  <a:spcPts val="600"/>
                </a:spcAft>
              </a:pPr>
              <a:t>31</a:t>
            </a:fld>
            <a:endParaRPr lang="en-US">
              <a:solidFill>
                <a:srgbClr val="FFFFFF"/>
              </a:solidFill>
            </a:endParaRPr>
          </a:p>
        </p:txBody>
      </p:sp>
      <p:graphicFrame>
        <p:nvGraphicFramePr>
          <p:cNvPr id="2" name="Content Placeholder 5">
            <a:extLst>
              <a:ext uri="{FF2B5EF4-FFF2-40B4-BE49-F238E27FC236}">
                <a16:creationId xmlns:a16="http://schemas.microsoft.com/office/drawing/2014/main" id="{BAEBA8EB-05AC-4D1F-A8FB-1B81F9F497D8}"/>
              </a:ext>
            </a:extLst>
          </p:cNvPr>
          <p:cNvGraphicFramePr>
            <a:graphicFrameLocks/>
          </p:cNvGraphicFramePr>
          <p:nvPr>
            <p:extLst>
              <p:ext uri="{D42A27DB-BD31-4B8C-83A1-F6EECF244321}">
                <p14:modId xmlns:p14="http://schemas.microsoft.com/office/powerpoint/2010/main" val="1288910996"/>
              </p:ext>
            </p:extLst>
          </p:nvPr>
        </p:nvGraphicFramePr>
        <p:xfrm>
          <a:off x="1380449" y="1875995"/>
          <a:ext cx="9851923" cy="4149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7A9F3FBF-9842-48E9-8BC5-DD8DCF8B4C8B}"/>
              </a:ext>
            </a:extLst>
          </p:cNvPr>
          <p:cNvSpPr txBox="1">
            <a:spLocks noChangeArrowheads="1"/>
          </p:cNvSpPr>
          <p:nvPr/>
        </p:nvSpPr>
        <p:spPr>
          <a:xfrm>
            <a:off x="2126718" y="596153"/>
            <a:ext cx="8229600" cy="919981"/>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altLang="en-US" sz="3200" b="1" dirty="0"/>
              <a:t>Cross-Sectional Comparative study</a:t>
            </a:r>
            <a:br>
              <a:rPr lang="en-US" altLang="en-US" sz="3200" b="1" dirty="0"/>
            </a:br>
            <a:r>
              <a:rPr lang="en-US" altLang="en-US" sz="2400" dirty="0"/>
              <a:t>Vit-D deficiency and osteoarthritis</a:t>
            </a:r>
            <a:endParaRPr lang="en-US" altLang="en-US" sz="3600"/>
          </a:p>
        </p:txBody>
      </p:sp>
      <p:pic>
        <p:nvPicPr>
          <p:cNvPr id="7" name="Picture 6">
            <a:extLst>
              <a:ext uri="{FF2B5EF4-FFF2-40B4-BE49-F238E27FC236}">
                <a16:creationId xmlns:a16="http://schemas.microsoft.com/office/drawing/2014/main" id="{DAD17F10-8BDE-2B6C-134F-294E894A6F34}"/>
              </a:ext>
            </a:extLst>
          </p:cNvPr>
          <p:cNvPicPr>
            <a:picLocks noChangeAspect="1"/>
          </p:cNvPicPr>
          <p:nvPr/>
        </p:nvPicPr>
        <p:blipFill>
          <a:blip r:embed="rId7"/>
          <a:stretch>
            <a:fillRect/>
          </a:stretch>
        </p:blipFill>
        <p:spPr>
          <a:xfrm>
            <a:off x="386261" y="503739"/>
            <a:ext cx="1740457" cy="892196"/>
          </a:xfrm>
          <a:prstGeom prst="rect">
            <a:avLst/>
          </a:prstGeom>
        </p:spPr>
      </p:pic>
    </p:spTree>
    <p:extLst>
      <p:ext uri="{BB962C8B-B14F-4D97-AF65-F5344CB8AC3E}">
        <p14:creationId xmlns:p14="http://schemas.microsoft.com/office/powerpoint/2010/main" val="197793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5C94935-CEB0-4E70-BB12-94EFC1AA9199}"/>
              </a:ext>
            </a:extLst>
          </p:cNvPr>
          <p:cNvGraphicFramePr>
            <a:graphicFrameLocks noGrp="1"/>
          </p:cNvGraphicFramePr>
          <p:nvPr>
            <p:ph idx="1"/>
            <p:extLst>
              <p:ext uri="{D42A27DB-BD31-4B8C-83A1-F6EECF244321}">
                <p14:modId xmlns:p14="http://schemas.microsoft.com/office/powerpoint/2010/main" val="1139082246"/>
              </p:ext>
            </p:extLst>
          </p:nvPr>
        </p:nvGraphicFramePr>
        <p:xfrm>
          <a:off x="910713" y="1813826"/>
          <a:ext cx="10370574" cy="4150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D6F4D6A-0173-4511-9460-43B53B8CE4CF}"/>
              </a:ext>
            </a:extLst>
          </p:cNvPr>
          <p:cNvSpPr>
            <a:spLocks noGrp="1" noChangeArrowheads="1"/>
          </p:cNvSpPr>
          <p:nvPr>
            <p:ph type="title"/>
          </p:nvPr>
        </p:nvSpPr>
        <p:spPr>
          <a:xfrm>
            <a:off x="2612430" y="477213"/>
            <a:ext cx="6967139" cy="1009425"/>
          </a:xfrm>
          <a:solidFill>
            <a:srgbClr val="FFC000"/>
          </a:solidFill>
        </p:spPr>
        <p:txBody>
          <a:bodyPr/>
          <a:lstStyle/>
          <a:p>
            <a:pPr algn="ctr" eaLnBrk="1" hangingPunct="1"/>
            <a:r>
              <a:rPr lang="en-US" altLang="en-US" sz="3200" b="1" dirty="0"/>
              <a:t>Cross-Sectional Comparative study</a:t>
            </a:r>
            <a:br>
              <a:rPr lang="en-US" altLang="en-US" sz="3200" b="1" dirty="0"/>
            </a:br>
            <a:r>
              <a:rPr lang="en-US" altLang="en-US" sz="2400" dirty="0"/>
              <a:t>( Vit-D deficiency and osteoarthritis </a:t>
            </a:r>
            <a:endParaRPr lang="en-US" altLang="en-US" sz="3600" dirty="0"/>
          </a:p>
        </p:txBody>
      </p:sp>
      <p:sp>
        <p:nvSpPr>
          <p:cNvPr id="6" name="TextBox 6">
            <a:extLst>
              <a:ext uri="{FF2B5EF4-FFF2-40B4-BE49-F238E27FC236}">
                <a16:creationId xmlns:a16="http://schemas.microsoft.com/office/drawing/2014/main" id="{A9357C27-8E3D-4D36-819B-A7BDDF7492CE}"/>
              </a:ext>
            </a:extLst>
          </p:cNvPr>
          <p:cNvSpPr txBox="1">
            <a:spLocks noChangeArrowheads="1"/>
          </p:cNvSpPr>
          <p:nvPr/>
        </p:nvSpPr>
        <p:spPr bwMode="auto">
          <a:xfrm>
            <a:off x="6816703" y="3059668"/>
            <a:ext cx="5300572"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t>What signify !, What numbers are  important !</a:t>
            </a:r>
          </a:p>
        </p:txBody>
      </p:sp>
      <p:sp>
        <p:nvSpPr>
          <p:cNvPr id="3" name="Slide Number Placeholder 2">
            <a:extLst>
              <a:ext uri="{FF2B5EF4-FFF2-40B4-BE49-F238E27FC236}">
                <a16:creationId xmlns:a16="http://schemas.microsoft.com/office/drawing/2014/main" id="{192A9A82-3446-64D7-EDEE-D92CA859CADE}"/>
              </a:ext>
            </a:extLst>
          </p:cNvPr>
          <p:cNvSpPr>
            <a:spLocks noGrp="1"/>
          </p:cNvSpPr>
          <p:nvPr>
            <p:ph type="sldNum" sz="quarter" idx="12"/>
          </p:nvPr>
        </p:nvSpPr>
        <p:spPr/>
        <p:txBody>
          <a:bodyPr/>
          <a:lstStyle/>
          <a:p>
            <a:fld id="{A2E1B154-D15F-41CE-80B0-4425D6F43E7D}" type="slidenum">
              <a:rPr lang="en-PK" smtClean="0"/>
              <a:t>32</a:t>
            </a:fld>
            <a:endParaRPr lang="en-PK"/>
          </a:p>
        </p:txBody>
      </p:sp>
      <p:pic>
        <p:nvPicPr>
          <p:cNvPr id="7" name="Picture 6">
            <a:extLst>
              <a:ext uri="{FF2B5EF4-FFF2-40B4-BE49-F238E27FC236}">
                <a16:creationId xmlns:a16="http://schemas.microsoft.com/office/drawing/2014/main" id="{A8624D4C-3CF9-6076-438D-1427B76D4811}"/>
              </a:ext>
            </a:extLst>
          </p:cNvPr>
          <p:cNvPicPr>
            <a:picLocks noChangeAspect="1"/>
          </p:cNvPicPr>
          <p:nvPr/>
        </p:nvPicPr>
        <p:blipFill>
          <a:blip r:embed="rId7"/>
          <a:stretch>
            <a:fillRect/>
          </a:stretch>
        </p:blipFill>
        <p:spPr>
          <a:xfrm>
            <a:off x="9693916" y="50356"/>
            <a:ext cx="2292295" cy="1213209"/>
          </a:xfrm>
          <a:prstGeom prst="rect">
            <a:avLst/>
          </a:prstGeom>
        </p:spPr>
      </p:pic>
    </p:spTree>
    <p:extLst>
      <p:ext uri="{BB962C8B-B14F-4D97-AF65-F5344CB8AC3E}">
        <p14:creationId xmlns:p14="http://schemas.microsoft.com/office/powerpoint/2010/main" val="39180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7D23-A7B6-4516-B40F-D9FBBD7187DD}"/>
              </a:ext>
            </a:extLst>
          </p:cNvPr>
          <p:cNvSpPr>
            <a:spLocks noGrp="1"/>
          </p:cNvSpPr>
          <p:nvPr>
            <p:ph type="title"/>
          </p:nvPr>
        </p:nvSpPr>
        <p:spPr>
          <a:xfrm>
            <a:off x="838200" y="203528"/>
            <a:ext cx="10515600" cy="988142"/>
          </a:xfrm>
        </p:spPr>
        <p:txBody>
          <a:bodyPr>
            <a:noAutofit/>
          </a:bodyPr>
          <a:lstStyle/>
          <a:p>
            <a:pPr algn="ctr"/>
            <a:r>
              <a:rPr lang="en-US" sz="2400" b="1" dirty="0">
                <a:solidFill>
                  <a:srgbClr val="C00000"/>
                </a:solidFill>
              </a:rPr>
              <a:t>How to suspect causes</a:t>
            </a:r>
            <a:r>
              <a:rPr lang="en-US" sz="2400" dirty="0"/>
              <a:t>!</a:t>
            </a:r>
            <a:r>
              <a:rPr lang="en-US" sz="3200" dirty="0"/>
              <a:t> </a:t>
            </a:r>
            <a:r>
              <a:rPr lang="en-US" sz="2000" dirty="0"/>
              <a:t>(</a:t>
            </a:r>
            <a:r>
              <a:rPr lang="en-US" sz="2000" b="1" dirty="0"/>
              <a:t>Cross-tabulation</a:t>
            </a:r>
            <a:r>
              <a:rPr lang="en-US" sz="2000" dirty="0"/>
              <a:t>)</a:t>
            </a:r>
            <a:br>
              <a:rPr lang="en-US" sz="2000" dirty="0"/>
            </a:br>
            <a:r>
              <a:rPr lang="en-US" sz="2000" dirty="0"/>
              <a:t>200 persons  were examined for Frequency of Osteoarthritis (45-60Y) and tested for Vit-D level </a:t>
            </a:r>
            <a:r>
              <a:rPr lang="en-US" sz="2000" b="1" dirty="0">
                <a:solidFill>
                  <a:srgbClr val="C00000"/>
                </a:solidFill>
              </a:rPr>
              <a:t>simultaneously</a:t>
            </a:r>
            <a:r>
              <a:rPr lang="en-US" sz="2000" dirty="0"/>
              <a:t>  (n=200)</a:t>
            </a:r>
            <a:endParaRPr lang="en-PK" sz="2000" dirty="0"/>
          </a:p>
        </p:txBody>
      </p:sp>
      <p:graphicFrame>
        <p:nvGraphicFramePr>
          <p:cNvPr id="4" name="Table 4">
            <a:extLst>
              <a:ext uri="{FF2B5EF4-FFF2-40B4-BE49-F238E27FC236}">
                <a16:creationId xmlns:a16="http://schemas.microsoft.com/office/drawing/2014/main" id="{68EB20EE-1ED5-43BA-8B3D-0125E3A5D26D}"/>
              </a:ext>
            </a:extLst>
          </p:cNvPr>
          <p:cNvGraphicFramePr>
            <a:graphicFrameLocks noGrp="1"/>
          </p:cNvGraphicFramePr>
          <p:nvPr>
            <p:ph idx="1"/>
            <p:extLst>
              <p:ext uri="{D42A27DB-BD31-4B8C-83A1-F6EECF244321}">
                <p14:modId xmlns:p14="http://schemas.microsoft.com/office/powerpoint/2010/main" val="667853973"/>
              </p:ext>
            </p:extLst>
          </p:nvPr>
        </p:nvGraphicFramePr>
        <p:xfrm>
          <a:off x="765932" y="1271834"/>
          <a:ext cx="10660136" cy="5382638"/>
        </p:xfrm>
        <a:graphic>
          <a:graphicData uri="http://schemas.openxmlformats.org/drawingml/2006/table">
            <a:tbl>
              <a:tblPr firstRow="1" bandRow="1">
                <a:tableStyleId>{5C22544A-7EE6-4342-B048-85BDC9FD1C3A}</a:tableStyleId>
              </a:tblPr>
              <a:tblGrid>
                <a:gridCol w="2665034">
                  <a:extLst>
                    <a:ext uri="{9D8B030D-6E8A-4147-A177-3AD203B41FA5}">
                      <a16:colId xmlns:a16="http://schemas.microsoft.com/office/drawing/2014/main" val="1255360832"/>
                    </a:ext>
                  </a:extLst>
                </a:gridCol>
                <a:gridCol w="2665034">
                  <a:extLst>
                    <a:ext uri="{9D8B030D-6E8A-4147-A177-3AD203B41FA5}">
                      <a16:colId xmlns:a16="http://schemas.microsoft.com/office/drawing/2014/main" val="1723657549"/>
                    </a:ext>
                  </a:extLst>
                </a:gridCol>
                <a:gridCol w="2665034">
                  <a:extLst>
                    <a:ext uri="{9D8B030D-6E8A-4147-A177-3AD203B41FA5}">
                      <a16:colId xmlns:a16="http://schemas.microsoft.com/office/drawing/2014/main" val="4027461193"/>
                    </a:ext>
                  </a:extLst>
                </a:gridCol>
                <a:gridCol w="2665034">
                  <a:extLst>
                    <a:ext uri="{9D8B030D-6E8A-4147-A177-3AD203B41FA5}">
                      <a16:colId xmlns:a16="http://schemas.microsoft.com/office/drawing/2014/main" val="2602442826"/>
                    </a:ext>
                  </a:extLst>
                </a:gridCol>
              </a:tblGrid>
              <a:tr h="499811">
                <a:tc rowSpan="2">
                  <a:txBody>
                    <a:bodyPr/>
                    <a:lstStyle/>
                    <a:p>
                      <a:pPr algn="ctr"/>
                      <a:endParaRPr lang="en-US" sz="2400" dirty="0">
                        <a:solidFill>
                          <a:schemeClr val="tx1"/>
                        </a:solidFill>
                      </a:endParaRPr>
                    </a:p>
                    <a:p>
                      <a:pPr algn="ctr"/>
                      <a:r>
                        <a:rPr lang="en-US" sz="2400" dirty="0">
                          <a:solidFill>
                            <a:schemeClr val="tx1"/>
                          </a:solidFill>
                        </a:rPr>
                        <a:t>Suspected RF</a:t>
                      </a:r>
                    </a:p>
                  </a:txBody>
                  <a:tcPr marT="45716" marB="45716">
                    <a:solidFill>
                      <a:schemeClr val="bg2"/>
                    </a:solidFill>
                  </a:tcPr>
                </a:tc>
                <a:tc gridSpan="2">
                  <a:txBody>
                    <a:bodyPr/>
                    <a:lstStyle/>
                    <a:p>
                      <a:pPr algn="ctr"/>
                      <a:r>
                        <a:rPr lang="en-US" sz="2400" baseline="0" dirty="0">
                          <a:solidFill>
                            <a:schemeClr val="tx1"/>
                          </a:solidFill>
                        </a:rPr>
                        <a:t>Osteoarthritis</a:t>
                      </a:r>
                      <a:r>
                        <a:rPr lang="en-US" sz="2400" baseline="0" dirty="0">
                          <a:solidFill>
                            <a:srgbClr val="C00000"/>
                          </a:solidFill>
                        </a:rPr>
                        <a:t>  </a:t>
                      </a:r>
                      <a:endParaRPr lang="en-US" sz="2400" dirty="0">
                        <a:solidFill>
                          <a:srgbClr val="C00000"/>
                        </a:solidFill>
                      </a:endParaRPr>
                    </a:p>
                  </a:txBody>
                  <a:tcPr marT="45716" marB="45716">
                    <a:solidFill>
                      <a:schemeClr val="bg2"/>
                    </a:solidFill>
                  </a:tcPr>
                </a:tc>
                <a:tc hMerge="1">
                  <a:txBody>
                    <a:bodyPr/>
                    <a:lstStyle/>
                    <a:p>
                      <a:endParaRPr lang="en-US"/>
                    </a:p>
                  </a:txBody>
                  <a:tcPr/>
                </a:tc>
                <a:tc rowSpan="5">
                  <a:txBody>
                    <a:bodyPr/>
                    <a:lstStyle/>
                    <a:p>
                      <a:pPr algn="ctr"/>
                      <a:r>
                        <a:rPr lang="en-US" sz="2000" b="0" dirty="0">
                          <a:solidFill>
                            <a:srgbClr val="C00000"/>
                          </a:solidFill>
                        </a:rPr>
                        <a:t> data showed that </a:t>
                      </a:r>
                    </a:p>
                    <a:p>
                      <a:pPr algn="ctr"/>
                      <a:endParaRPr lang="en-US" sz="2000" b="0" dirty="0">
                        <a:solidFill>
                          <a:srgbClr val="C00000"/>
                        </a:solidFill>
                      </a:endParaRPr>
                    </a:p>
                    <a:p>
                      <a:pPr algn="ctr"/>
                      <a:r>
                        <a:rPr lang="en-US" sz="2000" b="0" dirty="0">
                          <a:solidFill>
                            <a:schemeClr val="tx1"/>
                          </a:solidFill>
                        </a:rPr>
                        <a:t>Proportion of subjects with Vit D deficiency in</a:t>
                      </a:r>
                      <a:r>
                        <a:rPr lang="en-US" sz="2000" b="0" baseline="0" dirty="0">
                          <a:solidFill>
                            <a:schemeClr val="tx1"/>
                          </a:solidFill>
                        </a:rPr>
                        <a:t> osteoarthritic group (40/50x100=</a:t>
                      </a:r>
                      <a:r>
                        <a:rPr lang="en-US" sz="2000" b="0" baseline="0" dirty="0">
                          <a:solidFill>
                            <a:srgbClr val="C00000"/>
                          </a:solidFill>
                        </a:rPr>
                        <a:t>80%)  </a:t>
                      </a:r>
                      <a:r>
                        <a:rPr lang="en-US" sz="2000" b="0" baseline="0" dirty="0">
                          <a:solidFill>
                            <a:schemeClr val="tx1"/>
                          </a:solidFill>
                        </a:rPr>
                        <a:t>high</a:t>
                      </a:r>
                      <a:r>
                        <a:rPr lang="en-US" sz="2000" b="0" baseline="0" dirty="0">
                          <a:solidFill>
                            <a:srgbClr val="C00000"/>
                          </a:solidFill>
                        </a:rPr>
                        <a:t> </a:t>
                      </a:r>
                      <a:r>
                        <a:rPr lang="en-US" sz="2000" b="0" baseline="0" dirty="0">
                          <a:solidFill>
                            <a:schemeClr val="tx1"/>
                          </a:solidFill>
                        </a:rPr>
                        <a:t>than in non-osteoarthritic (30/120x100</a:t>
                      </a:r>
                      <a:r>
                        <a:rPr lang="en-US" sz="2000" b="0" baseline="0" dirty="0">
                          <a:solidFill>
                            <a:srgbClr val="C00000"/>
                          </a:solidFill>
                        </a:rPr>
                        <a:t>=20%)</a:t>
                      </a:r>
                    </a:p>
                    <a:p>
                      <a:pPr algn="ctr"/>
                      <a:r>
                        <a:rPr lang="en-US" sz="2400" dirty="0"/>
                        <a:t> </a:t>
                      </a:r>
                    </a:p>
                  </a:txBody>
                  <a:tcPr marT="45716" marB="45716">
                    <a:solidFill>
                      <a:schemeClr val="bg2"/>
                    </a:solidFill>
                  </a:tcPr>
                </a:tc>
                <a:extLst>
                  <a:ext uri="{0D108BD9-81ED-4DB2-BD59-A6C34878D82A}">
                    <a16:rowId xmlns:a16="http://schemas.microsoft.com/office/drawing/2014/main" val="797486506"/>
                  </a:ext>
                </a:extLst>
              </a:tr>
              <a:tr h="999642">
                <a:tc vMerge="1">
                  <a:txBody>
                    <a:bodyPr/>
                    <a:lstStyle/>
                    <a:p>
                      <a:endParaRPr lang="en-US"/>
                    </a:p>
                  </a:txBody>
                  <a:tcPr/>
                </a:tc>
                <a:tc>
                  <a:txBody>
                    <a:bodyPr/>
                    <a:lstStyle/>
                    <a:p>
                      <a:pPr algn="ctr"/>
                      <a:endParaRPr lang="en-US" sz="2400" dirty="0">
                        <a:solidFill>
                          <a:srgbClr val="C00000"/>
                        </a:solidFill>
                      </a:endParaRPr>
                    </a:p>
                    <a:p>
                      <a:pPr algn="ctr"/>
                      <a:r>
                        <a:rPr lang="en-US" sz="2400" dirty="0">
                          <a:solidFill>
                            <a:srgbClr val="C00000"/>
                          </a:solidFill>
                        </a:rPr>
                        <a:t>Yes</a:t>
                      </a:r>
                    </a:p>
                  </a:txBody>
                  <a:tcPr marT="45716" marB="45716">
                    <a:solidFill>
                      <a:schemeClr val="bg2"/>
                    </a:solidFill>
                  </a:tcPr>
                </a:tc>
                <a:tc>
                  <a:txBody>
                    <a:bodyPr/>
                    <a:lstStyle/>
                    <a:p>
                      <a:pPr algn="ctr"/>
                      <a:endParaRPr lang="en-US" sz="2400" dirty="0">
                        <a:solidFill>
                          <a:srgbClr val="C00000"/>
                        </a:solidFill>
                      </a:endParaRPr>
                    </a:p>
                    <a:p>
                      <a:pPr algn="ctr"/>
                      <a:r>
                        <a:rPr lang="en-US" sz="2400" dirty="0">
                          <a:solidFill>
                            <a:srgbClr val="C00000"/>
                          </a:solidFill>
                        </a:rPr>
                        <a:t>No</a:t>
                      </a:r>
                    </a:p>
                  </a:txBody>
                  <a:tcPr marT="45716" marB="45716">
                    <a:solidFill>
                      <a:schemeClr val="bg2"/>
                    </a:solidFill>
                  </a:tcPr>
                </a:tc>
                <a:tc vMerge="1">
                  <a:txBody>
                    <a:bodyPr/>
                    <a:lstStyle/>
                    <a:p>
                      <a:endParaRPr lang="en-US"/>
                    </a:p>
                  </a:txBody>
                  <a:tcPr/>
                </a:tc>
                <a:extLst>
                  <a:ext uri="{0D108BD9-81ED-4DB2-BD59-A6C34878D82A}">
                    <a16:rowId xmlns:a16="http://schemas.microsoft.com/office/drawing/2014/main" val="29244660"/>
                  </a:ext>
                </a:extLst>
              </a:tr>
              <a:tr h="845841">
                <a:tc>
                  <a:txBody>
                    <a:bodyPr/>
                    <a:lstStyle/>
                    <a:p>
                      <a:pPr algn="ctr"/>
                      <a:r>
                        <a:rPr lang="en-US" sz="2400" dirty="0">
                          <a:solidFill>
                            <a:schemeClr val="tx1"/>
                          </a:solidFill>
                        </a:rPr>
                        <a:t>Vit D Defi</a:t>
                      </a:r>
                      <a:r>
                        <a:rPr lang="en-US" sz="2400" dirty="0">
                          <a:solidFill>
                            <a:srgbClr val="C00000"/>
                          </a:solidFill>
                        </a:rPr>
                        <a:t>.  Yes </a:t>
                      </a:r>
                      <a:r>
                        <a:rPr lang="en-US" sz="2400" baseline="0" dirty="0">
                          <a:solidFill>
                            <a:srgbClr val="C00000"/>
                          </a:solidFill>
                        </a:rPr>
                        <a:t>                           </a:t>
                      </a:r>
                      <a:endParaRPr lang="en-US" sz="2400" dirty="0">
                        <a:solidFill>
                          <a:srgbClr val="C00000"/>
                        </a:solidFill>
                      </a:endParaRPr>
                    </a:p>
                  </a:txBody>
                  <a:tcPr marT="45716" marB="45716">
                    <a:solidFill>
                      <a:schemeClr val="bg2"/>
                    </a:solidFill>
                  </a:tcPr>
                </a:tc>
                <a:tc>
                  <a:txBody>
                    <a:bodyPr/>
                    <a:lstStyle/>
                    <a:p>
                      <a:pPr algn="ctr"/>
                      <a:r>
                        <a:rPr lang="en-US" sz="2400" dirty="0"/>
                        <a:t>40                               </a:t>
                      </a:r>
                      <a:r>
                        <a:rPr lang="en-US" sz="2000" dirty="0"/>
                        <a:t>(80%)</a:t>
                      </a:r>
                      <a:endParaRPr lang="en-US" sz="2400" dirty="0"/>
                    </a:p>
                  </a:txBody>
                  <a:tcPr marT="45716" marB="45716">
                    <a:solidFill>
                      <a:schemeClr val="bg2"/>
                    </a:solidFill>
                  </a:tcPr>
                </a:tc>
                <a:tc>
                  <a:txBody>
                    <a:bodyPr/>
                    <a:lstStyle/>
                    <a:p>
                      <a:pPr algn="ctr"/>
                      <a:r>
                        <a:rPr lang="en-US" sz="2400" dirty="0"/>
                        <a:t>30                                </a:t>
                      </a:r>
                      <a:r>
                        <a:rPr lang="en-US" sz="2000" dirty="0"/>
                        <a:t>(20%)</a:t>
                      </a:r>
                      <a:endParaRPr lang="en-US" sz="2400" dirty="0"/>
                    </a:p>
                  </a:txBody>
                  <a:tcPr marT="45716" marB="45716">
                    <a:solidFill>
                      <a:schemeClr val="bg2"/>
                    </a:solidFill>
                  </a:tcPr>
                </a:tc>
                <a:tc vMerge="1">
                  <a:txBody>
                    <a:bodyPr/>
                    <a:lstStyle/>
                    <a:p>
                      <a:pPr algn="ctr"/>
                      <a:r>
                        <a:rPr lang="en-US" sz="2400" dirty="0"/>
                        <a:t>80%  &amp;  20%</a:t>
                      </a:r>
                    </a:p>
                  </a:txBody>
                  <a:tcPr marT="45716" marB="45716">
                    <a:solidFill>
                      <a:schemeClr val="bg2"/>
                    </a:solidFill>
                  </a:tcPr>
                </a:tc>
                <a:extLst>
                  <a:ext uri="{0D108BD9-81ED-4DB2-BD59-A6C34878D82A}">
                    <a16:rowId xmlns:a16="http://schemas.microsoft.com/office/drawing/2014/main" val="4282810627"/>
                  </a:ext>
                </a:extLst>
              </a:tr>
              <a:tr h="499811">
                <a:tc>
                  <a:txBody>
                    <a:bodyPr/>
                    <a:lstStyle/>
                    <a:p>
                      <a:pPr algn="ctr"/>
                      <a:r>
                        <a:rPr lang="en-US" sz="2400" baseline="0" dirty="0">
                          <a:solidFill>
                            <a:schemeClr val="tx1"/>
                          </a:solidFill>
                        </a:rPr>
                        <a:t>Vit. D Defi.   </a:t>
                      </a:r>
                      <a:r>
                        <a:rPr lang="en-US" sz="2400" baseline="0" dirty="0">
                          <a:solidFill>
                            <a:srgbClr val="C00000"/>
                          </a:solidFill>
                        </a:rPr>
                        <a:t>No</a:t>
                      </a:r>
                      <a:endParaRPr lang="en-US" sz="2400" dirty="0">
                        <a:solidFill>
                          <a:srgbClr val="C00000"/>
                        </a:solidFill>
                      </a:endParaRPr>
                    </a:p>
                  </a:txBody>
                  <a:tcPr marT="45716" marB="45716">
                    <a:solidFill>
                      <a:schemeClr val="bg2"/>
                    </a:solidFill>
                  </a:tcPr>
                </a:tc>
                <a:tc>
                  <a:txBody>
                    <a:bodyPr/>
                    <a:lstStyle/>
                    <a:p>
                      <a:pPr algn="ctr"/>
                      <a:r>
                        <a:rPr lang="en-US" sz="2400" dirty="0"/>
                        <a:t>10</a:t>
                      </a:r>
                    </a:p>
                  </a:txBody>
                  <a:tcPr marT="45716" marB="45716">
                    <a:solidFill>
                      <a:schemeClr val="bg2"/>
                    </a:solidFill>
                  </a:tcPr>
                </a:tc>
                <a:tc>
                  <a:txBody>
                    <a:bodyPr/>
                    <a:lstStyle/>
                    <a:p>
                      <a:pPr algn="ctr"/>
                      <a:r>
                        <a:rPr lang="en-US" sz="2400" dirty="0"/>
                        <a:t>120 </a:t>
                      </a:r>
                    </a:p>
                  </a:txBody>
                  <a:tcPr marT="45716" marB="45716">
                    <a:solidFill>
                      <a:schemeClr val="bg2"/>
                    </a:solidFill>
                  </a:tcPr>
                </a:tc>
                <a:tc vMerge="1">
                  <a:txBody>
                    <a:bodyPr/>
                    <a:lstStyle/>
                    <a:p>
                      <a:pPr algn="ctr"/>
                      <a:r>
                        <a:rPr lang="en-US" sz="2400" dirty="0"/>
                        <a:t> </a:t>
                      </a:r>
                    </a:p>
                  </a:txBody>
                  <a:tcPr marT="45716" marB="45716">
                    <a:solidFill>
                      <a:schemeClr val="bg2"/>
                    </a:solidFill>
                  </a:tcPr>
                </a:tc>
                <a:extLst>
                  <a:ext uri="{0D108BD9-81ED-4DB2-BD59-A6C34878D82A}">
                    <a16:rowId xmlns:a16="http://schemas.microsoft.com/office/drawing/2014/main" val="1812584869"/>
                  </a:ext>
                </a:extLst>
              </a:tr>
              <a:tr h="499811">
                <a:tc>
                  <a:txBody>
                    <a:bodyPr/>
                    <a:lstStyle/>
                    <a:p>
                      <a:endParaRPr lang="en-US" sz="2400" dirty="0">
                        <a:solidFill>
                          <a:srgbClr val="C00000"/>
                        </a:solidFill>
                      </a:endParaRPr>
                    </a:p>
                  </a:txBody>
                  <a:tcPr marT="45716" marB="45716">
                    <a:solidFill>
                      <a:schemeClr val="bg2"/>
                    </a:solidFill>
                  </a:tcPr>
                </a:tc>
                <a:tc>
                  <a:txBody>
                    <a:bodyPr/>
                    <a:lstStyle/>
                    <a:p>
                      <a:pPr algn="ctr"/>
                      <a:r>
                        <a:rPr lang="en-US" sz="2400" dirty="0"/>
                        <a:t>50 (diseased)</a:t>
                      </a:r>
                    </a:p>
                  </a:txBody>
                  <a:tcPr marT="45716" marB="45716">
                    <a:solidFill>
                      <a:schemeClr val="bg2">
                        <a:lumMod val="75000"/>
                      </a:schemeClr>
                    </a:solidFill>
                  </a:tcPr>
                </a:tc>
                <a:tc>
                  <a:txBody>
                    <a:bodyPr/>
                    <a:lstStyle/>
                    <a:p>
                      <a:pPr algn="ctr"/>
                      <a:r>
                        <a:rPr lang="en-US" sz="2400" dirty="0"/>
                        <a:t>150 (non-diseased)</a:t>
                      </a:r>
                    </a:p>
                  </a:txBody>
                  <a:tcPr marT="45716" marB="45716">
                    <a:solidFill>
                      <a:schemeClr val="bg2">
                        <a:lumMod val="75000"/>
                      </a:schemeClr>
                    </a:solidFill>
                  </a:tcPr>
                </a:tc>
                <a:tc vMerge="1">
                  <a:txBody>
                    <a:bodyPr/>
                    <a:lstStyle/>
                    <a:p>
                      <a:pPr algn="ctr"/>
                      <a:endParaRPr lang="en-US" sz="2400" dirty="0"/>
                    </a:p>
                  </a:txBody>
                  <a:tcPr marT="45716" marB="45716">
                    <a:solidFill>
                      <a:schemeClr val="bg2"/>
                    </a:solidFill>
                  </a:tcPr>
                </a:tc>
                <a:extLst>
                  <a:ext uri="{0D108BD9-81ED-4DB2-BD59-A6C34878D82A}">
                    <a16:rowId xmlns:a16="http://schemas.microsoft.com/office/drawing/2014/main" val="848166986"/>
                  </a:ext>
                </a:extLst>
              </a:tr>
              <a:tr h="2037722">
                <a:tc gridSpan="4">
                  <a:txBody>
                    <a:bodyPr/>
                    <a:lstStyle/>
                    <a:p>
                      <a:pPr algn="ctr"/>
                      <a:r>
                        <a:rPr lang="en-US" sz="2400" dirty="0"/>
                        <a:t>Proportion</a:t>
                      </a:r>
                      <a:r>
                        <a:rPr lang="en-US" sz="2400" baseline="0" dirty="0"/>
                        <a:t> of VDDs in osteoarthritis Pts 80% and in Normal persons is 20% </a:t>
                      </a:r>
                    </a:p>
                    <a:p>
                      <a:pPr algn="ctr"/>
                      <a:r>
                        <a:rPr lang="en-US" sz="2400" b="1" u="none" baseline="0" dirty="0"/>
                        <a:t>VDD may be associated Osteoarthritis?  </a:t>
                      </a:r>
                      <a:r>
                        <a:rPr lang="en-US" sz="2400" b="1" u="none" baseline="0" dirty="0">
                          <a:solidFill>
                            <a:srgbClr val="C00000"/>
                          </a:solidFill>
                        </a:rPr>
                        <a:t>(Hypothesis)</a:t>
                      </a:r>
                      <a:r>
                        <a:rPr lang="en-US" sz="2400" u="none" baseline="0" dirty="0">
                          <a:solidFill>
                            <a:srgbClr val="C00000"/>
                          </a:solidFill>
                        </a:rPr>
                        <a:t> </a:t>
                      </a:r>
                    </a:p>
                    <a:p>
                      <a:pPr algn="ctr"/>
                      <a:r>
                        <a:rPr lang="en-US" sz="2400" b="1" baseline="0" dirty="0">
                          <a:solidFill>
                            <a:schemeClr val="tx1"/>
                          </a:solidFill>
                        </a:rPr>
                        <a:t>We observed, quantified, compared </a:t>
                      </a:r>
                      <a:r>
                        <a:rPr lang="en-US" sz="2400" b="1" baseline="0" dirty="0">
                          <a:solidFill>
                            <a:srgbClr val="C00000"/>
                          </a:solidFill>
                        </a:rPr>
                        <a:t>&amp; suspected                                                </a:t>
                      </a:r>
                      <a:r>
                        <a:rPr lang="en-US" sz="2400" b="0" baseline="0" dirty="0">
                          <a:solidFill>
                            <a:srgbClr val="C00000"/>
                          </a:solidFill>
                        </a:rPr>
                        <a:t>Temporality</a:t>
                      </a:r>
                      <a:r>
                        <a:rPr lang="en-US" sz="2400" b="0" baseline="0" dirty="0">
                          <a:solidFill>
                            <a:schemeClr val="tx1"/>
                          </a:solidFill>
                        </a:rPr>
                        <a:t>, is VDD came first or the OSA ?</a:t>
                      </a:r>
                    </a:p>
                    <a:p>
                      <a:pPr algn="ctr"/>
                      <a:r>
                        <a:rPr lang="en-US" sz="2400" b="0" baseline="0" dirty="0">
                          <a:solidFill>
                            <a:schemeClr val="tx1"/>
                          </a:solidFill>
                        </a:rPr>
                        <a:t>(Hence causality cannot be established )</a:t>
                      </a:r>
                      <a:r>
                        <a:rPr lang="en-US" sz="2400" b="1" baseline="0" dirty="0">
                          <a:solidFill>
                            <a:srgbClr val="C00000"/>
                          </a:solidFill>
                        </a:rPr>
                        <a:t> </a:t>
                      </a:r>
                      <a:endParaRPr lang="en-US" sz="2400" b="1" dirty="0">
                        <a:solidFill>
                          <a:srgbClr val="C00000"/>
                        </a:solidFill>
                      </a:endParaRPr>
                    </a:p>
                  </a:txBody>
                  <a:tcPr marT="45716" marB="45716">
                    <a:solidFill>
                      <a:schemeClr val="bg2"/>
                    </a:solidFill>
                  </a:tcPr>
                </a:tc>
                <a:tc hMerge="1">
                  <a:txBody>
                    <a:bodyPr/>
                    <a:lstStyle/>
                    <a:p>
                      <a:endParaRPr lang="en-US" sz="2400" dirty="0"/>
                    </a:p>
                  </a:txBody>
                  <a:tcPr/>
                </a:tc>
                <a:tc hMerge="1">
                  <a:txBody>
                    <a:bodyPr/>
                    <a:lstStyle/>
                    <a:p>
                      <a:endParaRPr lang="en-US"/>
                    </a:p>
                  </a:txBody>
                  <a:tcPr/>
                </a:tc>
                <a:tc hMerge="1">
                  <a:txBody>
                    <a:bodyPr/>
                    <a:lstStyle/>
                    <a:p>
                      <a:endParaRPr lang="en-US" sz="2400" dirty="0"/>
                    </a:p>
                  </a:txBody>
                  <a:tcPr/>
                </a:tc>
                <a:extLst>
                  <a:ext uri="{0D108BD9-81ED-4DB2-BD59-A6C34878D82A}">
                    <a16:rowId xmlns:a16="http://schemas.microsoft.com/office/drawing/2014/main" val="2155509325"/>
                  </a:ext>
                </a:extLst>
              </a:tr>
            </a:tbl>
          </a:graphicData>
        </a:graphic>
      </p:graphicFrame>
      <p:sp>
        <p:nvSpPr>
          <p:cNvPr id="3" name="Arrow: Curved Up 2">
            <a:extLst>
              <a:ext uri="{FF2B5EF4-FFF2-40B4-BE49-F238E27FC236}">
                <a16:creationId xmlns:a16="http://schemas.microsoft.com/office/drawing/2014/main" id="{4ADB8384-510D-4E6B-A9F9-0282F1EC4E74}"/>
              </a:ext>
            </a:extLst>
          </p:cNvPr>
          <p:cNvSpPr/>
          <p:nvPr/>
        </p:nvSpPr>
        <p:spPr>
          <a:xfrm rot="14472642">
            <a:off x="4968198" y="3087846"/>
            <a:ext cx="1345222" cy="784416"/>
          </a:xfrm>
          <a:prstGeom prst="curvedUpArrow">
            <a:avLst>
              <a:gd name="adj1" fmla="val 25000"/>
              <a:gd name="adj2" fmla="val 50000"/>
              <a:gd name="adj3" fmla="val 5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7" name="Arrow: Curved Up 6">
            <a:extLst>
              <a:ext uri="{FF2B5EF4-FFF2-40B4-BE49-F238E27FC236}">
                <a16:creationId xmlns:a16="http://schemas.microsoft.com/office/drawing/2014/main" id="{0CEFD377-778B-4915-AF0F-DD9329FC80D4}"/>
              </a:ext>
            </a:extLst>
          </p:cNvPr>
          <p:cNvSpPr/>
          <p:nvPr/>
        </p:nvSpPr>
        <p:spPr>
          <a:xfrm rot="14472642">
            <a:off x="7569220" y="3068957"/>
            <a:ext cx="1321627" cy="720086"/>
          </a:xfrm>
          <a:prstGeom prst="curvedUpArrow">
            <a:avLst>
              <a:gd name="adj1" fmla="val 25000"/>
              <a:gd name="adj2" fmla="val 50000"/>
              <a:gd name="adj3" fmla="val 5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tx1"/>
              </a:solidFill>
            </a:endParaRPr>
          </a:p>
        </p:txBody>
      </p:sp>
      <p:sp>
        <p:nvSpPr>
          <p:cNvPr id="6" name="Slide Number Placeholder 5">
            <a:extLst>
              <a:ext uri="{FF2B5EF4-FFF2-40B4-BE49-F238E27FC236}">
                <a16:creationId xmlns:a16="http://schemas.microsoft.com/office/drawing/2014/main" id="{F6700B61-E0E3-ACAC-5CF6-96D51274B1BA}"/>
              </a:ext>
            </a:extLst>
          </p:cNvPr>
          <p:cNvSpPr>
            <a:spLocks noGrp="1"/>
          </p:cNvSpPr>
          <p:nvPr>
            <p:ph type="sldNum" sz="quarter" idx="12"/>
          </p:nvPr>
        </p:nvSpPr>
        <p:spPr/>
        <p:txBody>
          <a:bodyPr/>
          <a:lstStyle/>
          <a:p>
            <a:fld id="{A2E1B154-D15F-41CE-80B0-4425D6F43E7D}" type="slidenum">
              <a:rPr lang="en-PK" smtClean="0"/>
              <a:t>33</a:t>
            </a:fld>
            <a:endParaRPr lang="en-PK"/>
          </a:p>
        </p:txBody>
      </p:sp>
      <p:pic>
        <p:nvPicPr>
          <p:cNvPr id="8" name="Picture 7">
            <a:extLst>
              <a:ext uri="{FF2B5EF4-FFF2-40B4-BE49-F238E27FC236}">
                <a16:creationId xmlns:a16="http://schemas.microsoft.com/office/drawing/2014/main" id="{6A890DB7-D0B7-B37B-F559-B9E063D5BB38}"/>
              </a:ext>
            </a:extLst>
          </p:cNvPr>
          <p:cNvPicPr>
            <a:picLocks noChangeAspect="1"/>
          </p:cNvPicPr>
          <p:nvPr/>
        </p:nvPicPr>
        <p:blipFill>
          <a:blip r:embed="rId2"/>
          <a:stretch>
            <a:fillRect/>
          </a:stretch>
        </p:blipFill>
        <p:spPr>
          <a:xfrm>
            <a:off x="10863943" y="50356"/>
            <a:ext cx="1458686" cy="1221478"/>
          </a:xfrm>
          <a:prstGeom prst="rect">
            <a:avLst/>
          </a:prstGeom>
        </p:spPr>
      </p:pic>
    </p:spTree>
    <p:extLst>
      <p:ext uri="{BB962C8B-B14F-4D97-AF65-F5344CB8AC3E}">
        <p14:creationId xmlns:p14="http://schemas.microsoft.com/office/powerpoint/2010/main" val="304404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2D365-C4EC-F9B3-3E18-D4FCEDC0ADF1}"/>
              </a:ext>
            </a:extLst>
          </p:cNvPr>
          <p:cNvSpPr txBox="1"/>
          <p:nvPr/>
        </p:nvSpPr>
        <p:spPr>
          <a:xfrm>
            <a:off x="329993" y="3251899"/>
            <a:ext cx="11532010" cy="2308324"/>
          </a:xfrm>
          <a:prstGeom prst="rect">
            <a:avLst/>
          </a:prstGeom>
          <a:noFill/>
        </p:spPr>
        <p:txBody>
          <a:bodyPr wrap="square">
            <a:spAutoFit/>
          </a:bodyPr>
          <a:lstStyle/>
          <a:p>
            <a:r>
              <a:rPr lang="en-US" sz="2400" b="0" i="0" dirty="0">
                <a:solidFill>
                  <a:srgbClr val="212121"/>
                </a:solidFill>
                <a:effectLst/>
                <a:latin typeface="Cambria" panose="02040503050406030204" pitchFamily="18" charset="0"/>
              </a:rPr>
              <a:t>During the first pandemic wave, COVID-19 related mortality was 2.37 times higher among males, 2.14 times in the age group &gt;60 than &lt;45 years. The most common associated comorbidities (&gt;40%) were type II diabetes mellitus and hypertension. The most common associated symptoms (&gt;60%) were shortness of breath and fever. Lymphopenia was seen in &gt;90% cases while liver involvement in 60% and kidney in 38% cases. </a:t>
            </a:r>
            <a:endParaRPr lang="en-PK" sz="2400" dirty="0"/>
          </a:p>
        </p:txBody>
      </p:sp>
      <p:sp>
        <p:nvSpPr>
          <p:cNvPr id="5" name="TextBox 4">
            <a:extLst>
              <a:ext uri="{FF2B5EF4-FFF2-40B4-BE49-F238E27FC236}">
                <a16:creationId xmlns:a16="http://schemas.microsoft.com/office/drawing/2014/main" id="{7DE04E2F-47B1-4E57-1F00-2A2D5E4CF44A}"/>
              </a:ext>
            </a:extLst>
          </p:cNvPr>
          <p:cNvSpPr txBox="1"/>
          <p:nvPr/>
        </p:nvSpPr>
        <p:spPr>
          <a:xfrm>
            <a:off x="160509" y="1702751"/>
            <a:ext cx="11870977" cy="1467068"/>
          </a:xfrm>
          <a:prstGeom prst="rect">
            <a:avLst/>
          </a:prstGeom>
          <a:solidFill>
            <a:schemeClr val="accent4">
              <a:lumMod val="60000"/>
              <a:lumOff val="40000"/>
            </a:schemeClr>
          </a:solidFill>
        </p:spPr>
        <p:txBody>
          <a:bodyPr wrap="square">
            <a:spAutoFit/>
          </a:bodyPr>
          <a:lstStyle/>
          <a:p>
            <a:pPr algn="l"/>
            <a:r>
              <a:rPr lang="en-US" sz="1400" b="0" i="0" u="sng" dirty="0">
                <a:solidFill>
                  <a:srgbClr val="376FAA"/>
                </a:solidFill>
                <a:effectLst/>
                <a:latin typeface="Helvetica Neue"/>
                <a:hlinkClick r:id="rId2"/>
              </a:rPr>
              <a:t>Indian J Crit Care Med.</a:t>
            </a:r>
            <a:r>
              <a:rPr lang="en-US" sz="1400" b="0" i="0" dirty="0">
                <a:solidFill>
                  <a:srgbClr val="212121"/>
                </a:solidFill>
                <a:effectLst/>
                <a:latin typeface="Helvetica Neue"/>
              </a:rPr>
              <a:t> 2022 Jan; 26(1): 71–75.</a:t>
            </a:r>
          </a:p>
          <a:p>
            <a:pPr algn="l"/>
            <a:r>
              <a:rPr lang="en-US" sz="1400" b="0" i="0" dirty="0" err="1">
                <a:solidFill>
                  <a:srgbClr val="212121"/>
                </a:solidFill>
                <a:effectLst/>
                <a:latin typeface="Helvetica Neue"/>
              </a:rPr>
              <a:t>doi</a:t>
            </a:r>
            <a:r>
              <a:rPr lang="en-US" sz="1400" b="0" i="0" dirty="0">
                <a:solidFill>
                  <a:srgbClr val="212121"/>
                </a:solidFill>
                <a:effectLst/>
                <a:latin typeface="Helvetica Neue"/>
              </a:rPr>
              <a:t>: </a:t>
            </a:r>
            <a:r>
              <a:rPr lang="en-US" sz="1400" b="0" i="0" u="sng" dirty="0">
                <a:solidFill>
                  <a:srgbClr val="376FAA"/>
                </a:solidFill>
                <a:effectLst/>
                <a:latin typeface="Helvetica Neue"/>
                <a:hlinkClick r:id="rId3"/>
              </a:rPr>
              <a:t>10.5005/jp-journals-10071-24085</a:t>
            </a:r>
            <a:r>
              <a:rPr lang="en-US" sz="1400" u="sng" dirty="0">
                <a:solidFill>
                  <a:srgbClr val="212121"/>
                </a:solidFill>
                <a:latin typeface="Helvetica Neue"/>
              </a:rPr>
              <a:t> </a:t>
            </a:r>
            <a:r>
              <a:rPr lang="en-US" sz="1400" b="0" i="0" dirty="0">
                <a:solidFill>
                  <a:srgbClr val="212121"/>
                </a:solidFill>
                <a:effectLst/>
                <a:latin typeface="Helvetica Neue"/>
              </a:rPr>
              <a:t>PMCID: PMC8783237PMID: </a:t>
            </a:r>
            <a:r>
              <a:rPr lang="en-US" sz="1400" b="0" i="0" u="sng" dirty="0">
                <a:solidFill>
                  <a:srgbClr val="376FAA"/>
                </a:solidFill>
                <a:effectLst/>
                <a:latin typeface="Helvetica Neue"/>
                <a:hlinkClick r:id="rId4"/>
              </a:rPr>
              <a:t>35110848</a:t>
            </a:r>
            <a:endParaRPr lang="en-US" sz="1400" b="0" i="0" dirty="0">
              <a:solidFill>
                <a:srgbClr val="212121"/>
              </a:solidFill>
              <a:effectLst/>
              <a:latin typeface="Helvetica Neue"/>
            </a:endParaRPr>
          </a:p>
          <a:p>
            <a:pPr algn="l">
              <a:spcBef>
                <a:spcPts val="2000"/>
              </a:spcBef>
              <a:spcAft>
                <a:spcPts val="1000"/>
              </a:spcAft>
            </a:pPr>
            <a:r>
              <a:rPr lang="en-US" sz="1400" b="0" i="0" dirty="0">
                <a:solidFill>
                  <a:srgbClr val="000000"/>
                </a:solidFill>
                <a:effectLst/>
                <a:latin typeface="Cambria" panose="02040503050406030204" pitchFamily="18" charset="0"/>
              </a:rPr>
              <a:t>Descriptive Epidemiology of COVID-19 Deaths during the First Wave of Pandemic in India: A Single-center Experience</a:t>
            </a:r>
          </a:p>
          <a:p>
            <a:pPr algn="l">
              <a:spcBef>
                <a:spcPts val="1000"/>
              </a:spcBef>
              <a:spcAft>
                <a:spcPts val="1000"/>
              </a:spcAft>
            </a:pPr>
            <a:r>
              <a:rPr lang="en-US" sz="1400" b="0" i="0" u="sng" dirty="0">
                <a:solidFill>
                  <a:srgbClr val="376FAA"/>
                </a:solidFill>
                <a:effectLst/>
                <a:latin typeface="Helvetica Neue"/>
                <a:hlinkClick r:id="rId5"/>
              </a:rPr>
              <a:t>Prakash Tendulkar</a:t>
            </a:r>
            <a:r>
              <a:rPr lang="en-US" sz="1400" b="0" i="0" dirty="0">
                <a:solidFill>
                  <a:srgbClr val="212121"/>
                </a:solidFill>
                <a:effectLst/>
                <a:latin typeface="Helvetica Neue"/>
              </a:rPr>
              <a:t>,</a:t>
            </a:r>
            <a:r>
              <a:rPr lang="en-US" sz="1400" b="0" i="0" baseline="30000" dirty="0">
                <a:solidFill>
                  <a:srgbClr val="212121"/>
                </a:solidFill>
                <a:effectLst/>
                <a:latin typeface="Helvetica Neue"/>
              </a:rPr>
              <a:t>1</a:t>
            </a:r>
            <a:r>
              <a:rPr lang="en-US" sz="1400" b="0" i="0" dirty="0">
                <a:solidFill>
                  <a:srgbClr val="212121"/>
                </a:solidFill>
                <a:effectLst/>
                <a:latin typeface="Helvetica Neue"/>
              </a:rPr>
              <a:t> </a:t>
            </a:r>
            <a:r>
              <a:rPr lang="en-US" sz="1400" b="0" i="0" u="sng" dirty="0">
                <a:solidFill>
                  <a:srgbClr val="376FAA"/>
                </a:solidFill>
                <a:effectLst/>
                <a:latin typeface="Helvetica Neue"/>
                <a:hlinkClick r:id="rId6"/>
              </a:rPr>
              <a:t>Pragya Pandey</a:t>
            </a:r>
            <a:r>
              <a:rPr lang="en-US" sz="1400" b="0" i="0" dirty="0">
                <a:solidFill>
                  <a:srgbClr val="212121"/>
                </a:solidFill>
                <a:effectLst/>
                <a:latin typeface="Helvetica Neue"/>
              </a:rPr>
              <a:t>,</a:t>
            </a:r>
            <a:r>
              <a:rPr lang="en-US" sz="1400" b="0" i="0" baseline="30000" dirty="0">
                <a:solidFill>
                  <a:srgbClr val="212121"/>
                </a:solidFill>
                <a:effectLst/>
                <a:latin typeface="Helvetica Neue"/>
              </a:rPr>
              <a:t>2</a:t>
            </a:r>
            <a:r>
              <a:rPr lang="en-US" sz="1400" b="0" i="0" dirty="0">
                <a:solidFill>
                  <a:srgbClr val="212121"/>
                </a:solidFill>
                <a:effectLst/>
                <a:latin typeface="Helvetica Neue"/>
              </a:rPr>
              <a:t> </a:t>
            </a:r>
            <a:r>
              <a:rPr lang="en-US" sz="1400" b="0" i="0" u="sng" dirty="0" err="1">
                <a:solidFill>
                  <a:srgbClr val="376FAA"/>
                </a:solidFill>
                <a:effectLst/>
                <a:latin typeface="Helvetica Neue"/>
                <a:hlinkClick r:id="rId7"/>
              </a:rPr>
              <a:t>Prasan</a:t>
            </a:r>
            <a:r>
              <a:rPr lang="en-US" sz="1400" b="0" i="0" u="sng" dirty="0">
                <a:solidFill>
                  <a:srgbClr val="376FAA"/>
                </a:solidFill>
                <a:effectLst/>
                <a:latin typeface="Helvetica Neue"/>
                <a:hlinkClick r:id="rId7"/>
              </a:rPr>
              <a:t> K Panda</a:t>
            </a:r>
            <a:r>
              <a:rPr lang="en-US" sz="1400" b="0" i="0" dirty="0">
                <a:solidFill>
                  <a:srgbClr val="212121"/>
                </a:solidFill>
                <a:effectLst/>
                <a:latin typeface="Helvetica Neue"/>
              </a:rPr>
              <a:t>,</a:t>
            </a:r>
            <a:r>
              <a:rPr lang="en-US" sz="1400" b="0" i="0" baseline="30000" dirty="0">
                <a:solidFill>
                  <a:srgbClr val="212121"/>
                </a:solidFill>
                <a:effectLst/>
                <a:latin typeface="Helvetica Neue"/>
              </a:rPr>
              <a:t>3</a:t>
            </a:r>
            <a:r>
              <a:rPr lang="en-US" sz="1400" b="0" i="0" dirty="0">
                <a:solidFill>
                  <a:srgbClr val="212121"/>
                </a:solidFill>
                <a:effectLst/>
                <a:latin typeface="Helvetica Neue"/>
              </a:rPr>
              <a:t> </a:t>
            </a:r>
            <a:r>
              <a:rPr lang="en-US" sz="1400" b="0" i="0" u="sng" dirty="0">
                <a:solidFill>
                  <a:srgbClr val="376FAA"/>
                </a:solidFill>
                <a:effectLst/>
                <a:latin typeface="Helvetica Neue"/>
                <a:hlinkClick r:id="rId8"/>
              </a:rPr>
              <a:t>Ajeet S Bhadoria</a:t>
            </a:r>
            <a:r>
              <a:rPr lang="en-US" sz="1400" b="0" i="0" dirty="0">
                <a:solidFill>
                  <a:srgbClr val="212121"/>
                </a:solidFill>
                <a:effectLst/>
                <a:latin typeface="Helvetica Neue"/>
              </a:rPr>
              <a:t>,</a:t>
            </a:r>
            <a:r>
              <a:rPr lang="en-US" sz="1400" b="0" i="0" baseline="30000" dirty="0">
                <a:solidFill>
                  <a:srgbClr val="212121"/>
                </a:solidFill>
                <a:effectLst/>
                <a:latin typeface="Helvetica Neue"/>
              </a:rPr>
              <a:t>4</a:t>
            </a:r>
            <a:r>
              <a:rPr lang="en-US" sz="1400" b="0" i="0" dirty="0">
                <a:solidFill>
                  <a:srgbClr val="212121"/>
                </a:solidFill>
                <a:effectLst/>
                <a:latin typeface="Helvetica Neue"/>
              </a:rPr>
              <a:t> and </a:t>
            </a:r>
            <a:r>
              <a:rPr lang="en-US" sz="1400" b="0" i="0" u="sng" dirty="0" err="1">
                <a:solidFill>
                  <a:srgbClr val="376FAA"/>
                </a:solidFill>
                <a:effectLst/>
                <a:latin typeface="Helvetica Neue"/>
                <a:hlinkClick r:id="rId9"/>
              </a:rPr>
              <a:t>Poorvi</a:t>
            </a:r>
            <a:r>
              <a:rPr lang="en-US" sz="1400" b="0" i="0" u="sng" dirty="0">
                <a:solidFill>
                  <a:srgbClr val="376FAA"/>
                </a:solidFill>
                <a:effectLst/>
                <a:latin typeface="Helvetica Neue"/>
                <a:hlinkClick r:id="rId9"/>
              </a:rPr>
              <a:t> Kulshreshtha</a:t>
            </a:r>
            <a:r>
              <a:rPr lang="en-US" sz="1400" b="0" i="0" baseline="30000" dirty="0">
                <a:solidFill>
                  <a:srgbClr val="212121"/>
                </a:solidFill>
                <a:effectLst/>
                <a:latin typeface="Helvetica Neue"/>
              </a:rPr>
              <a:t>5</a:t>
            </a:r>
            <a:endParaRPr lang="en-US" sz="1400" b="0" i="0" dirty="0">
              <a:solidFill>
                <a:srgbClr val="212121"/>
              </a:solidFill>
              <a:effectLst/>
              <a:latin typeface="Helvetica Neue"/>
            </a:endParaRPr>
          </a:p>
        </p:txBody>
      </p:sp>
      <p:sp>
        <p:nvSpPr>
          <p:cNvPr id="7" name="TextBox 6">
            <a:extLst>
              <a:ext uri="{FF2B5EF4-FFF2-40B4-BE49-F238E27FC236}">
                <a16:creationId xmlns:a16="http://schemas.microsoft.com/office/drawing/2014/main" id="{30957A60-890B-128C-82FD-71E499775A9D}"/>
              </a:ext>
            </a:extLst>
          </p:cNvPr>
          <p:cNvSpPr txBox="1"/>
          <p:nvPr/>
        </p:nvSpPr>
        <p:spPr>
          <a:xfrm>
            <a:off x="577152" y="5724384"/>
            <a:ext cx="11037693" cy="923330"/>
          </a:xfrm>
          <a:prstGeom prst="rect">
            <a:avLst/>
          </a:prstGeom>
          <a:solidFill>
            <a:schemeClr val="accent4">
              <a:lumMod val="60000"/>
              <a:lumOff val="40000"/>
            </a:schemeClr>
          </a:solidFill>
        </p:spPr>
        <p:txBody>
          <a:bodyPr wrap="square">
            <a:spAutoFit/>
          </a:bodyPr>
          <a:lstStyle/>
          <a:p>
            <a:r>
              <a:rPr lang="en-PK" dirty="0">
                <a:hlinkClick r:id="rId10"/>
              </a:rPr>
              <a:t>https://www.ncbi.nlm.nih.gov/pmc/articles/PMC8783237/#:~:text=During%20the%20first%20pandemic%20wave,shortness%20of%20breath%20and%20fever</a:t>
            </a:r>
            <a:endParaRPr lang="en-US" dirty="0"/>
          </a:p>
          <a:p>
            <a:endParaRPr lang="en-PK" dirty="0"/>
          </a:p>
        </p:txBody>
      </p:sp>
      <p:sp>
        <p:nvSpPr>
          <p:cNvPr id="9" name="Title 8">
            <a:extLst>
              <a:ext uri="{FF2B5EF4-FFF2-40B4-BE49-F238E27FC236}">
                <a16:creationId xmlns:a16="http://schemas.microsoft.com/office/drawing/2014/main" id="{8B2CB2E7-F901-320D-5289-8564A8F8F388}"/>
              </a:ext>
            </a:extLst>
          </p:cNvPr>
          <p:cNvSpPr>
            <a:spLocks noGrp="1"/>
          </p:cNvSpPr>
          <p:nvPr>
            <p:ph type="title"/>
          </p:nvPr>
        </p:nvSpPr>
        <p:spPr/>
        <p:txBody>
          <a:bodyPr>
            <a:normAutofit/>
          </a:bodyPr>
          <a:lstStyle/>
          <a:p>
            <a:pPr algn="ctr"/>
            <a:r>
              <a:rPr lang="en-US" sz="3600" b="1" dirty="0"/>
              <a:t>Research</a:t>
            </a:r>
          </a:p>
        </p:txBody>
      </p:sp>
      <p:sp>
        <p:nvSpPr>
          <p:cNvPr id="10" name="Content Placeholder 9">
            <a:extLst>
              <a:ext uri="{FF2B5EF4-FFF2-40B4-BE49-F238E27FC236}">
                <a16:creationId xmlns:a16="http://schemas.microsoft.com/office/drawing/2014/main" id="{327B1200-8E54-C423-A419-7623C451DA7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F765DDE-967C-943D-B3BE-36DCA9B7F1C9}"/>
              </a:ext>
            </a:extLst>
          </p:cNvPr>
          <p:cNvSpPr>
            <a:spLocks noGrp="1"/>
          </p:cNvSpPr>
          <p:nvPr>
            <p:ph type="sldNum" sz="quarter" idx="12"/>
          </p:nvPr>
        </p:nvSpPr>
        <p:spPr/>
        <p:txBody>
          <a:bodyPr/>
          <a:lstStyle/>
          <a:p>
            <a:fld id="{A2E1B154-D15F-41CE-80B0-4425D6F43E7D}" type="slidenum">
              <a:rPr lang="en-PK" smtClean="0"/>
              <a:t>34</a:t>
            </a:fld>
            <a:endParaRPr lang="en-PK"/>
          </a:p>
        </p:txBody>
      </p:sp>
    </p:spTree>
    <p:extLst>
      <p:ext uri="{BB962C8B-B14F-4D97-AF65-F5344CB8AC3E}">
        <p14:creationId xmlns:p14="http://schemas.microsoft.com/office/powerpoint/2010/main" val="220220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620591A6-DC2E-295F-6908-583CE88D5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1422368"/>
            <a:ext cx="11277600" cy="2988564"/>
          </a:xfrm>
          <a:prstGeom prst="rect">
            <a:avLst/>
          </a:prstGeom>
        </p:spPr>
      </p:pic>
      <p:sp>
        <p:nvSpPr>
          <p:cNvPr id="3" name="TextBox 2">
            <a:extLst>
              <a:ext uri="{FF2B5EF4-FFF2-40B4-BE49-F238E27FC236}">
                <a16:creationId xmlns:a16="http://schemas.microsoft.com/office/drawing/2014/main" id="{C65BC9BC-1597-51B7-2A07-08FA65848F03}"/>
              </a:ext>
            </a:extLst>
          </p:cNvPr>
          <p:cNvSpPr txBox="1"/>
          <p:nvPr/>
        </p:nvSpPr>
        <p:spPr>
          <a:xfrm>
            <a:off x="1492536" y="4938573"/>
            <a:ext cx="9421269" cy="994118"/>
          </a:xfrm>
          <a:prstGeom prst="rect">
            <a:avLst/>
          </a:prstGeom>
          <a:noFill/>
        </p:spPr>
        <p:txBody>
          <a:bodyPr wrap="square">
            <a:spAutoFit/>
          </a:bodyPr>
          <a:lstStyle/>
          <a:p>
            <a:pPr algn="ctr">
              <a:lnSpc>
                <a:spcPct val="90000"/>
              </a:lnSpc>
              <a:spcAft>
                <a:spcPts val="600"/>
              </a:spcAft>
            </a:pPr>
            <a:r>
              <a:rPr lang="en-PK" sz="1800" dirty="0">
                <a:solidFill>
                  <a:schemeClr val="bg1"/>
                </a:solidFill>
              </a:rPr>
              <a:t>"Principles of the ethical practice of public health,” version 2.2,</a:t>
            </a:r>
          </a:p>
          <a:p>
            <a:pPr algn="ctr">
              <a:lnSpc>
                <a:spcPct val="90000"/>
              </a:lnSpc>
              <a:spcAft>
                <a:spcPts val="600"/>
              </a:spcAft>
            </a:pPr>
            <a:r>
              <a:rPr lang="en-PK" sz="1800" dirty="0">
                <a:solidFill>
                  <a:schemeClr val="bg1"/>
                </a:solidFill>
              </a:rPr>
              <a:t>Public Health Leadership Society (2002).</a:t>
            </a:r>
            <a:r>
              <a:rPr lang="en-US" sz="1800" dirty="0">
                <a:solidFill>
                  <a:schemeClr val="bg1"/>
                </a:solidFill>
              </a:rPr>
              <a:t> </a:t>
            </a:r>
          </a:p>
          <a:p>
            <a:pPr algn="ctr">
              <a:lnSpc>
                <a:spcPct val="90000"/>
              </a:lnSpc>
              <a:spcAft>
                <a:spcPts val="600"/>
              </a:spcAft>
            </a:pPr>
            <a:r>
              <a:rPr lang="en-PK" sz="1800" dirty="0">
                <a:solidFill>
                  <a:schemeClr val="bg1"/>
                </a:solidFill>
              </a:rPr>
              <a:t>Reproduced with permission.</a:t>
            </a:r>
            <a:r>
              <a:rPr lang="en-US" sz="1800" dirty="0">
                <a:solidFill>
                  <a:schemeClr val="bg1"/>
                </a:solidFill>
              </a:rPr>
              <a:t> </a:t>
            </a:r>
            <a:r>
              <a:rPr lang="en-PK" sz="1800" dirty="0">
                <a:solidFill>
                  <a:schemeClr val="bg1"/>
                </a:solidFill>
              </a:rPr>
              <a:t>National Bioethics Committee</a:t>
            </a:r>
            <a:r>
              <a:rPr lang="en-US" sz="1800" dirty="0">
                <a:solidFill>
                  <a:schemeClr val="bg1"/>
                </a:solidFill>
              </a:rPr>
              <a:t> Guidelines Pakistan. Page:310</a:t>
            </a:r>
            <a:endParaRPr lang="en-PK" sz="1800" dirty="0">
              <a:solidFill>
                <a:schemeClr val="bg1"/>
              </a:solidFill>
            </a:endParaRPr>
          </a:p>
        </p:txBody>
      </p:sp>
      <p:sp>
        <p:nvSpPr>
          <p:cNvPr id="5" name="Title 4">
            <a:extLst>
              <a:ext uri="{FF2B5EF4-FFF2-40B4-BE49-F238E27FC236}">
                <a16:creationId xmlns:a16="http://schemas.microsoft.com/office/drawing/2014/main" id="{FD19B390-D448-A241-8229-5FF1D4DCE3DA}"/>
              </a:ext>
            </a:extLst>
          </p:cNvPr>
          <p:cNvSpPr>
            <a:spLocks noGrp="1"/>
          </p:cNvSpPr>
          <p:nvPr>
            <p:ph type="title"/>
          </p:nvPr>
        </p:nvSpPr>
        <p:spPr/>
        <p:txBody>
          <a:bodyPr/>
          <a:lstStyle/>
          <a:p>
            <a:pPr algn="ctr"/>
            <a:r>
              <a:rPr lang="en-US" b="1" dirty="0"/>
              <a:t>Public Health Ethics </a:t>
            </a:r>
            <a:br>
              <a:rPr lang="en-PK" dirty="0"/>
            </a:br>
            <a:endParaRPr lang="en-US" dirty="0"/>
          </a:p>
        </p:txBody>
      </p:sp>
      <p:sp>
        <p:nvSpPr>
          <p:cNvPr id="6" name="Content Placeholder 5">
            <a:extLst>
              <a:ext uri="{FF2B5EF4-FFF2-40B4-BE49-F238E27FC236}">
                <a16:creationId xmlns:a16="http://schemas.microsoft.com/office/drawing/2014/main" id="{72426BA5-C937-9DB4-DA44-4489A0AE435A}"/>
              </a:ext>
            </a:extLst>
          </p:cNvPr>
          <p:cNvSpPr>
            <a:spLocks noGrp="1"/>
          </p:cNvSpPr>
          <p:nvPr>
            <p:ph idx="1"/>
          </p:nvPr>
        </p:nvSpPr>
        <p:spPr>
          <a:xfrm>
            <a:off x="838200" y="1084294"/>
            <a:ext cx="10515600" cy="5272056"/>
          </a:xfrm>
        </p:spPr>
        <p:txBody>
          <a:bodyPr/>
          <a:lstStyle/>
          <a:p>
            <a:endParaRPr lang="en-US" dirty="0"/>
          </a:p>
        </p:txBody>
      </p:sp>
      <p:sp>
        <p:nvSpPr>
          <p:cNvPr id="4" name="Slide Number Placeholder 3">
            <a:extLst>
              <a:ext uri="{FF2B5EF4-FFF2-40B4-BE49-F238E27FC236}">
                <a16:creationId xmlns:a16="http://schemas.microsoft.com/office/drawing/2014/main" id="{337F78D2-ABDD-6074-1BE8-43478FEB4B73}"/>
              </a:ext>
            </a:extLst>
          </p:cNvPr>
          <p:cNvSpPr>
            <a:spLocks noGrp="1"/>
          </p:cNvSpPr>
          <p:nvPr>
            <p:ph type="sldNum" sz="quarter" idx="12"/>
          </p:nvPr>
        </p:nvSpPr>
        <p:spPr/>
        <p:txBody>
          <a:bodyPr/>
          <a:lstStyle/>
          <a:p>
            <a:fld id="{A2E1B154-D15F-41CE-80B0-4425D6F43E7D}" type="slidenum">
              <a:rPr lang="en-PK" smtClean="0"/>
              <a:t>35</a:t>
            </a:fld>
            <a:endParaRPr lang="en-PK"/>
          </a:p>
        </p:txBody>
      </p:sp>
    </p:spTree>
    <p:extLst>
      <p:ext uri="{BB962C8B-B14F-4D97-AF65-F5344CB8AC3E}">
        <p14:creationId xmlns:p14="http://schemas.microsoft.com/office/powerpoint/2010/main" val="245020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E019-B438-8E14-F01C-5E0C780CCCE5}"/>
              </a:ext>
            </a:extLst>
          </p:cNvPr>
          <p:cNvSpPr>
            <a:spLocks noGrp="1"/>
          </p:cNvSpPr>
          <p:nvPr>
            <p:ph type="title"/>
          </p:nvPr>
        </p:nvSpPr>
        <p:spPr>
          <a:xfrm>
            <a:off x="932589" y="566338"/>
            <a:ext cx="10515600" cy="829382"/>
          </a:xfrm>
          <a:solidFill>
            <a:schemeClr val="accent2"/>
          </a:solidFill>
        </p:spPr>
        <p:txBody>
          <a:bodyPr/>
          <a:lstStyle/>
          <a:p>
            <a:pPr algn="ctr"/>
            <a:r>
              <a:rPr lang="en-US" b="1" dirty="0"/>
              <a:t>End Of Lecture Assessment</a:t>
            </a:r>
          </a:p>
        </p:txBody>
      </p:sp>
      <p:sp>
        <p:nvSpPr>
          <p:cNvPr id="3" name="Content Placeholder 2">
            <a:extLst>
              <a:ext uri="{FF2B5EF4-FFF2-40B4-BE49-F238E27FC236}">
                <a16:creationId xmlns:a16="http://schemas.microsoft.com/office/drawing/2014/main" id="{5AC2C248-8C11-3255-6778-13D0A3E6DB85}"/>
              </a:ext>
            </a:extLst>
          </p:cNvPr>
          <p:cNvSpPr>
            <a:spLocks noGrp="1"/>
          </p:cNvSpPr>
          <p:nvPr>
            <p:ph idx="1"/>
          </p:nvPr>
        </p:nvSpPr>
        <p:spPr>
          <a:xfrm>
            <a:off x="1875995" y="1463040"/>
            <a:ext cx="8235500" cy="4713923"/>
          </a:xfrm>
        </p:spPr>
        <p:txBody>
          <a:bodyPr>
            <a:normAutofit lnSpcReduction="10000"/>
          </a:bodyPr>
          <a:lstStyle/>
          <a:p>
            <a:pPr marL="457200" marR="0" lvl="0" indent="-457200">
              <a:lnSpc>
                <a:spcPct val="106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A public health consultant wants to assess the risk of silicosis in stone cutting industry for designing relevant control measures. The best study design to be adopted for this is </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Longitudinal    </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Cross-sectional                     </a:t>
            </a:r>
            <a:endParaRPr lang="en-US" sz="1900" dirty="0">
              <a:ea typeface="Calibri" panose="020F0502020204030204" pitchFamily="34" charset="0"/>
              <a:cs typeface="Times New Roman" panose="02020603050405020304" pitchFamily="18" charset="0"/>
            </a:endParaRP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Ecological survey</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Case reports                            </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Case series</a:t>
            </a:r>
          </a:p>
          <a:p>
            <a:pPr marL="457200" indent="-457200">
              <a:buFont typeface="+mj-lt"/>
              <a:buAutoNum type="arabicPeriod"/>
            </a:pPr>
            <a:r>
              <a:rPr lang="en-US" sz="2000" dirty="0"/>
              <a:t>A researcher wanted to study the time sequence to prove the concept of </a:t>
            </a:r>
            <a:r>
              <a:rPr lang="en-US" sz="2000" dirty="0" err="1"/>
              <a:t>caustivity</a:t>
            </a:r>
            <a:r>
              <a:rPr lang="en-US" sz="2000" dirty="0"/>
              <a:t>, which design of study should be preferred by the researcher:</a:t>
            </a:r>
          </a:p>
          <a:p>
            <a:pPr marL="1257300" lvl="2" indent="-342900">
              <a:buFont typeface="+mj-lt"/>
              <a:buAutoNum type="alphaLcPeriod"/>
            </a:pPr>
            <a:r>
              <a:rPr lang="en-US" sz="1800" dirty="0"/>
              <a:t> Longitudinal</a:t>
            </a:r>
          </a:p>
          <a:p>
            <a:pPr marL="1257300" lvl="2" indent="-342900">
              <a:buFont typeface="+mj-lt"/>
              <a:buAutoNum type="alphaLcPeriod"/>
            </a:pPr>
            <a:r>
              <a:rPr lang="en-US" sz="1800" dirty="0"/>
              <a:t>Cross-sectional</a:t>
            </a:r>
          </a:p>
          <a:p>
            <a:pPr marL="1257300" lvl="2" indent="-342900">
              <a:buFont typeface="+mj-lt"/>
              <a:buAutoNum type="alphaLcPeriod"/>
            </a:pPr>
            <a:r>
              <a:rPr lang="en-US" sz="1800" dirty="0"/>
              <a:t>Case report</a:t>
            </a:r>
          </a:p>
          <a:p>
            <a:pPr marL="1257300" lvl="2" indent="-342900">
              <a:buFont typeface="+mj-lt"/>
              <a:buAutoNum type="alphaLcPeriod"/>
            </a:pPr>
            <a:r>
              <a:rPr lang="en-US" sz="1800" dirty="0"/>
              <a:t>Case series report</a:t>
            </a:r>
          </a:p>
          <a:p>
            <a:pPr marL="1257300" lvl="2" indent="-342900">
              <a:buFont typeface="+mj-lt"/>
              <a:buAutoNum type="alphaLcPeriod"/>
            </a:pPr>
            <a:r>
              <a:rPr lang="en-US" sz="1800" dirty="0"/>
              <a:t>Quasi experimental</a:t>
            </a:r>
          </a:p>
        </p:txBody>
      </p:sp>
      <p:sp>
        <p:nvSpPr>
          <p:cNvPr id="5" name="Slide Number Placeholder 4">
            <a:extLst>
              <a:ext uri="{FF2B5EF4-FFF2-40B4-BE49-F238E27FC236}">
                <a16:creationId xmlns:a16="http://schemas.microsoft.com/office/drawing/2014/main" id="{1B4A157C-86F5-1A33-82DC-5C6DB212A5F5}"/>
              </a:ext>
            </a:extLst>
          </p:cNvPr>
          <p:cNvSpPr>
            <a:spLocks noGrp="1"/>
          </p:cNvSpPr>
          <p:nvPr>
            <p:ph type="sldNum" sz="quarter" idx="12"/>
          </p:nvPr>
        </p:nvSpPr>
        <p:spPr/>
        <p:txBody>
          <a:bodyPr/>
          <a:lstStyle/>
          <a:p>
            <a:fld id="{A2E1B154-D15F-41CE-80B0-4425D6F43E7D}" type="slidenum">
              <a:rPr lang="en-PK" smtClean="0"/>
              <a:t>36</a:t>
            </a:fld>
            <a:endParaRPr lang="en-PK"/>
          </a:p>
        </p:txBody>
      </p:sp>
    </p:spTree>
    <p:extLst>
      <p:ext uri="{BB962C8B-B14F-4D97-AF65-F5344CB8AC3E}">
        <p14:creationId xmlns:p14="http://schemas.microsoft.com/office/powerpoint/2010/main" val="13689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E019-B438-8E14-F01C-5E0C780CCCE5}"/>
              </a:ext>
            </a:extLst>
          </p:cNvPr>
          <p:cNvSpPr>
            <a:spLocks noGrp="1"/>
          </p:cNvSpPr>
          <p:nvPr>
            <p:ph type="title"/>
          </p:nvPr>
        </p:nvSpPr>
        <p:spPr>
          <a:xfrm>
            <a:off x="932589" y="566338"/>
            <a:ext cx="10515600" cy="829382"/>
          </a:xfrm>
          <a:solidFill>
            <a:schemeClr val="accent2"/>
          </a:solidFill>
        </p:spPr>
        <p:txBody>
          <a:bodyPr/>
          <a:lstStyle/>
          <a:p>
            <a:pPr algn="ctr"/>
            <a:r>
              <a:rPr lang="en-US" b="1" dirty="0"/>
              <a:t>MCQs with key </a:t>
            </a:r>
          </a:p>
        </p:txBody>
      </p:sp>
      <p:sp>
        <p:nvSpPr>
          <p:cNvPr id="3" name="Content Placeholder 2">
            <a:extLst>
              <a:ext uri="{FF2B5EF4-FFF2-40B4-BE49-F238E27FC236}">
                <a16:creationId xmlns:a16="http://schemas.microsoft.com/office/drawing/2014/main" id="{5AC2C248-8C11-3255-6778-13D0A3E6DB85}"/>
              </a:ext>
            </a:extLst>
          </p:cNvPr>
          <p:cNvSpPr>
            <a:spLocks noGrp="1"/>
          </p:cNvSpPr>
          <p:nvPr>
            <p:ph idx="1"/>
          </p:nvPr>
        </p:nvSpPr>
        <p:spPr>
          <a:xfrm>
            <a:off x="1875995" y="1463040"/>
            <a:ext cx="8235500" cy="4713923"/>
          </a:xfrm>
        </p:spPr>
        <p:txBody>
          <a:bodyPr>
            <a:normAutofit lnSpcReduction="10000"/>
          </a:bodyPr>
          <a:lstStyle/>
          <a:p>
            <a:pPr marL="457200" marR="0" lvl="0" indent="-457200">
              <a:lnSpc>
                <a:spcPct val="106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A public health consultant wants to assess the risk of silicosis in stone cutting industry for designing relevant control measures. The best study design to be adopted for this is </a:t>
            </a:r>
          </a:p>
          <a:p>
            <a:pPr marL="1485900" lvl="2" indent="-342900">
              <a:lnSpc>
                <a:spcPct val="106000"/>
              </a:lnSpc>
              <a:spcBef>
                <a:spcPts val="0"/>
              </a:spcBef>
              <a:buAutoNum type="alphaLcPeriod"/>
            </a:pPr>
            <a:r>
              <a:rPr lang="en-US" sz="1900" b="1" dirty="0">
                <a:effectLst/>
                <a:ea typeface="Calibri" panose="020F0502020204030204" pitchFamily="34" charset="0"/>
                <a:cs typeface="Times New Roman" panose="02020603050405020304" pitchFamily="18" charset="0"/>
              </a:rPr>
              <a:t>Longitudinal</a:t>
            </a:r>
            <a:r>
              <a:rPr lang="en-US" sz="1900" dirty="0">
                <a:effectLst/>
                <a:ea typeface="Calibri" panose="020F0502020204030204" pitchFamily="34" charset="0"/>
                <a:cs typeface="Times New Roman" panose="02020603050405020304" pitchFamily="18" charset="0"/>
              </a:rPr>
              <a:t>    </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Cross-sectional                     </a:t>
            </a:r>
            <a:endParaRPr lang="en-US" sz="1900" dirty="0">
              <a:ea typeface="Calibri" panose="020F0502020204030204" pitchFamily="34" charset="0"/>
              <a:cs typeface="Times New Roman" panose="02020603050405020304" pitchFamily="18" charset="0"/>
            </a:endParaRP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Ecological survey</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Case reports                            </a:t>
            </a:r>
          </a:p>
          <a:p>
            <a:pPr marL="1485900" lvl="2" indent="-342900">
              <a:lnSpc>
                <a:spcPct val="106000"/>
              </a:lnSpc>
              <a:spcBef>
                <a:spcPts val="0"/>
              </a:spcBef>
              <a:buAutoNum type="alphaLcPeriod"/>
            </a:pPr>
            <a:r>
              <a:rPr lang="en-US" sz="1900" dirty="0">
                <a:effectLst/>
                <a:ea typeface="Calibri" panose="020F0502020204030204" pitchFamily="34" charset="0"/>
                <a:cs typeface="Times New Roman" panose="02020603050405020304" pitchFamily="18" charset="0"/>
              </a:rPr>
              <a:t>Case series</a:t>
            </a:r>
          </a:p>
          <a:p>
            <a:pPr marL="457200" indent="-457200">
              <a:buFont typeface="+mj-lt"/>
              <a:buAutoNum type="arabicPeriod"/>
            </a:pPr>
            <a:r>
              <a:rPr lang="en-US" sz="2000" dirty="0"/>
              <a:t>A researcher wanted to study the time sequence to prove the concept of </a:t>
            </a:r>
            <a:r>
              <a:rPr lang="en-US" sz="2000" dirty="0" err="1"/>
              <a:t>causitivity</a:t>
            </a:r>
            <a:r>
              <a:rPr lang="en-US" sz="2000" dirty="0"/>
              <a:t>, which design of study should be preferred by the researcher:</a:t>
            </a:r>
          </a:p>
          <a:p>
            <a:pPr marL="1257300" lvl="2" indent="-342900">
              <a:buFont typeface="+mj-lt"/>
              <a:buAutoNum type="alphaLcPeriod"/>
            </a:pPr>
            <a:r>
              <a:rPr lang="en-US" sz="1800" dirty="0"/>
              <a:t> </a:t>
            </a:r>
            <a:r>
              <a:rPr lang="en-US" sz="1800" b="1" dirty="0"/>
              <a:t>Longitudinal</a:t>
            </a:r>
          </a:p>
          <a:p>
            <a:pPr marL="1257300" lvl="2" indent="-342900">
              <a:buFont typeface="+mj-lt"/>
              <a:buAutoNum type="alphaLcPeriod"/>
            </a:pPr>
            <a:r>
              <a:rPr lang="en-US" sz="1800" dirty="0"/>
              <a:t>Cross-sectional</a:t>
            </a:r>
          </a:p>
          <a:p>
            <a:pPr marL="1257300" lvl="2" indent="-342900">
              <a:buFont typeface="+mj-lt"/>
              <a:buAutoNum type="alphaLcPeriod"/>
            </a:pPr>
            <a:r>
              <a:rPr lang="en-US" sz="1800" dirty="0"/>
              <a:t>Case report</a:t>
            </a:r>
          </a:p>
          <a:p>
            <a:pPr marL="1257300" lvl="2" indent="-342900">
              <a:buFont typeface="+mj-lt"/>
              <a:buAutoNum type="alphaLcPeriod"/>
            </a:pPr>
            <a:r>
              <a:rPr lang="en-US" sz="1800" dirty="0"/>
              <a:t>Case series report</a:t>
            </a:r>
          </a:p>
          <a:p>
            <a:pPr marL="1257300" lvl="2" indent="-342900">
              <a:buFont typeface="+mj-lt"/>
              <a:buAutoNum type="alphaLcPeriod"/>
            </a:pPr>
            <a:r>
              <a:rPr lang="en-US" sz="1800" dirty="0"/>
              <a:t>Quasi experimental</a:t>
            </a:r>
          </a:p>
        </p:txBody>
      </p:sp>
      <p:sp>
        <p:nvSpPr>
          <p:cNvPr id="5" name="Slide Number Placeholder 4">
            <a:extLst>
              <a:ext uri="{FF2B5EF4-FFF2-40B4-BE49-F238E27FC236}">
                <a16:creationId xmlns:a16="http://schemas.microsoft.com/office/drawing/2014/main" id="{6BDAF39E-E24B-81B0-94FE-F010D344F724}"/>
              </a:ext>
            </a:extLst>
          </p:cNvPr>
          <p:cNvSpPr>
            <a:spLocks noGrp="1"/>
          </p:cNvSpPr>
          <p:nvPr>
            <p:ph type="sldNum" sz="quarter" idx="12"/>
          </p:nvPr>
        </p:nvSpPr>
        <p:spPr/>
        <p:txBody>
          <a:bodyPr/>
          <a:lstStyle/>
          <a:p>
            <a:fld id="{A2E1B154-D15F-41CE-80B0-4425D6F43E7D}" type="slidenum">
              <a:rPr lang="en-PK" smtClean="0"/>
              <a:t>37</a:t>
            </a:fld>
            <a:endParaRPr lang="en-PK"/>
          </a:p>
        </p:txBody>
      </p:sp>
    </p:spTree>
    <p:extLst>
      <p:ext uri="{BB962C8B-B14F-4D97-AF65-F5344CB8AC3E}">
        <p14:creationId xmlns:p14="http://schemas.microsoft.com/office/powerpoint/2010/main" val="96089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857-32FA-5308-ECAA-F37D776396C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Reading sources: </a:t>
            </a:r>
            <a:endParaRPr lang="en-PK" sz="2600">
              <a:solidFill>
                <a:srgbClr val="FFFFFF"/>
              </a:solidFill>
            </a:endParaRPr>
          </a:p>
        </p:txBody>
      </p:sp>
      <p:graphicFrame>
        <p:nvGraphicFramePr>
          <p:cNvPr id="5" name="Content Placeholder 2">
            <a:extLst>
              <a:ext uri="{FF2B5EF4-FFF2-40B4-BE49-F238E27FC236}">
                <a16:creationId xmlns:a16="http://schemas.microsoft.com/office/drawing/2014/main" id="{005EC263-8F62-9677-D45B-7078D5BEE0FF}"/>
              </a:ext>
            </a:extLst>
          </p:cNvPr>
          <p:cNvGraphicFramePr>
            <a:graphicFrameLocks noGrp="1"/>
          </p:cNvGraphicFramePr>
          <p:nvPr>
            <p:ph idx="1"/>
            <p:extLst>
              <p:ext uri="{D42A27DB-BD31-4B8C-83A1-F6EECF244321}">
                <p14:modId xmlns:p14="http://schemas.microsoft.com/office/powerpoint/2010/main" val="565260875"/>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D88D266-B20E-5499-5DA3-8A319E3699AC}"/>
              </a:ext>
            </a:extLst>
          </p:cNvPr>
          <p:cNvSpPr>
            <a:spLocks noGrp="1"/>
          </p:cNvSpPr>
          <p:nvPr>
            <p:ph type="sldNum" sz="quarter" idx="12"/>
          </p:nvPr>
        </p:nvSpPr>
        <p:spPr/>
        <p:txBody>
          <a:bodyPr/>
          <a:lstStyle/>
          <a:p>
            <a:fld id="{A2E1B154-D15F-41CE-80B0-4425D6F43E7D}" type="slidenum">
              <a:rPr lang="en-PK" smtClean="0"/>
              <a:t>38</a:t>
            </a:fld>
            <a:endParaRPr lang="en-PK"/>
          </a:p>
        </p:txBody>
      </p:sp>
    </p:spTree>
    <p:extLst>
      <p:ext uri="{BB962C8B-B14F-4D97-AF65-F5344CB8AC3E}">
        <p14:creationId xmlns:p14="http://schemas.microsoft.com/office/powerpoint/2010/main" val="379259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029021" y="1358347"/>
          <a:ext cx="3622205" cy="490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nSpc>
                <a:spcPct val="107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Vision</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5921" y="376022"/>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3641035" y="828839"/>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Vision &amp; Mission of RMU </a:t>
            </a:r>
            <a:endParaRPr lang="en-PK" sz="2800" b="1" dirty="0"/>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Mission Statement</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57DC91B-5FC1-AD59-53D6-DF93C5D2C4C7}"/>
              </a:ext>
            </a:extLst>
          </p:cNvPr>
          <p:cNvSpPr>
            <a:spLocks noGrp="1"/>
          </p:cNvSpPr>
          <p:nvPr>
            <p:ph type="sldNum" sz="quarter" idx="12"/>
          </p:nvPr>
        </p:nvSpPr>
        <p:spPr/>
        <p:txBody>
          <a:bodyPr/>
          <a:lstStyle/>
          <a:p>
            <a:fld id="{A2E1B154-D15F-41CE-80B0-4425D6F43E7D}" type="slidenum">
              <a:rPr lang="en-PK" smtClean="0"/>
              <a:t>4</a:t>
            </a:fld>
            <a:endParaRPr lang="en-PK"/>
          </a:p>
        </p:txBody>
      </p:sp>
    </p:spTree>
    <p:extLst>
      <p:ext uri="{BB962C8B-B14F-4D97-AF65-F5344CB8AC3E}">
        <p14:creationId xmlns:p14="http://schemas.microsoft.com/office/powerpoint/2010/main" val="22990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CF1FF-D2D7-1546-E402-225239013911}"/>
              </a:ext>
            </a:extLst>
          </p:cNvPr>
          <p:cNvSpPr>
            <a:spLocks noGrp="1"/>
          </p:cNvSpPr>
          <p:nvPr>
            <p:ph type="title"/>
          </p:nvPr>
        </p:nvSpPr>
        <p:spPr>
          <a:xfrm>
            <a:off x="838200" y="-363687"/>
            <a:ext cx="10515600" cy="1325563"/>
          </a:xfrm>
        </p:spPr>
        <p:txBody>
          <a:bodyPr/>
          <a:lstStyle/>
          <a:p>
            <a:pPr algn="ctr"/>
            <a:r>
              <a:rPr lang="en-US" b="1" dirty="0"/>
              <a:t>Prof Umar model</a:t>
            </a:r>
          </a:p>
        </p:txBody>
      </p:sp>
      <p:sp>
        <p:nvSpPr>
          <p:cNvPr id="5" name="Content Placeholder 4">
            <a:extLst>
              <a:ext uri="{FF2B5EF4-FFF2-40B4-BE49-F238E27FC236}">
                <a16:creationId xmlns:a16="http://schemas.microsoft.com/office/drawing/2014/main" id="{727409CE-3BBE-1B64-15DD-A528EE741889}"/>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74D58C9C-AB71-7A95-C96C-EE59F6D9E938}"/>
              </a:ext>
            </a:extLst>
          </p:cNvPr>
          <p:cNvSpPr>
            <a:spLocks noGrp="1"/>
          </p:cNvSpPr>
          <p:nvPr>
            <p:ph type="sldNum" sz="quarter" idx="12"/>
          </p:nvPr>
        </p:nvSpPr>
        <p:spPr/>
        <p:txBody>
          <a:bodyPr/>
          <a:lstStyle/>
          <a:p>
            <a:fld id="{2D5C020B-3824-4DA7-B187-CD40A9B409A2}" type="slidenum">
              <a:rPr lang="en-US" smtClean="0">
                <a:solidFill>
                  <a:srgbClr val="B13F9A"/>
                </a:solidFill>
              </a:rPr>
              <a:pPr/>
              <a:t>5</a:t>
            </a:fld>
            <a:endParaRPr lang="en-US">
              <a:solidFill>
                <a:srgbClr val="B13F9A"/>
              </a:solidFill>
            </a:endParaRPr>
          </a:p>
        </p:txBody>
      </p:sp>
      <p:pic>
        <p:nvPicPr>
          <p:cNvPr id="3" name="Picture 2">
            <a:extLst>
              <a:ext uri="{FF2B5EF4-FFF2-40B4-BE49-F238E27FC236}">
                <a16:creationId xmlns:a16="http://schemas.microsoft.com/office/drawing/2014/main" id="{35004B9C-4586-2F87-73D7-4601127E5A81}"/>
              </a:ext>
            </a:extLst>
          </p:cNvPr>
          <p:cNvPicPr>
            <a:picLocks noChangeAspect="1"/>
          </p:cNvPicPr>
          <p:nvPr/>
        </p:nvPicPr>
        <p:blipFill>
          <a:blip r:embed="rId2"/>
          <a:stretch>
            <a:fillRect/>
          </a:stretch>
        </p:blipFill>
        <p:spPr>
          <a:xfrm>
            <a:off x="119743" y="544287"/>
            <a:ext cx="12072257" cy="6313714"/>
          </a:xfrm>
          <a:prstGeom prst="rect">
            <a:avLst/>
          </a:prstGeom>
        </p:spPr>
      </p:pic>
    </p:spTree>
    <p:extLst>
      <p:ext uri="{BB962C8B-B14F-4D97-AF65-F5344CB8AC3E}">
        <p14:creationId xmlns:p14="http://schemas.microsoft.com/office/powerpoint/2010/main" val="49500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075766" y="1188637"/>
            <a:ext cx="3156797" cy="4480726"/>
          </a:xfrm>
        </p:spPr>
        <p:txBody>
          <a:bodyPr>
            <a:normAutofit/>
          </a:bodyPr>
          <a:lstStyle/>
          <a:p>
            <a:pPr algn="r"/>
            <a:r>
              <a:rPr lang="en-US" sz="5600" dirty="0"/>
              <a:t>Sequence of  the Session </a:t>
            </a:r>
            <a:endParaRPr lang="en-PK" sz="5600" dirty="0"/>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5634414" cy="4322439"/>
          </a:xfrm>
        </p:spPr>
        <p:txBody>
          <a:bodyPr anchor="ctr">
            <a:normAutofit/>
          </a:bodyPr>
          <a:lstStyle/>
          <a:p>
            <a:pPr marL="514350" indent="-514350">
              <a:buFont typeface="+mj-lt"/>
              <a:buAutoNum type="alphaLcPeriod"/>
            </a:pPr>
            <a:r>
              <a:rPr lang="en-US" sz="2000" dirty="0"/>
              <a:t>Statement of learning outcomes (01 slide) </a:t>
            </a:r>
          </a:p>
          <a:p>
            <a:pPr marL="514350" indent="-514350">
              <a:buFont typeface="+mj-lt"/>
              <a:buAutoNum type="alphaLcPeriod"/>
            </a:pPr>
            <a:r>
              <a:rPr lang="en-US" sz="2000" dirty="0"/>
              <a:t>Order &amp; Components of the session </a:t>
            </a:r>
          </a:p>
          <a:p>
            <a:pPr marL="971550" lvl="1" indent="-514350">
              <a:buFont typeface="+mj-lt"/>
              <a:buAutoNum type="alphaLcPeriod"/>
            </a:pPr>
            <a:r>
              <a:rPr lang="en-US" sz="2000" dirty="0"/>
              <a:t>Core subject ( contains throughout relevant clinical contents) ( 24 slides) </a:t>
            </a:r>
          </a:p>
          <a:p>
            <a:pPr marL="971550" lvl="1" indent="-514350">
              <a:buFont typeface="+mj-lt"/>
              <a:buAutoNum type="alphaLcPeriod"/>
            </a:pPr>
            <a:r>
              <a:rPr lang="en-US" sz="2000" dirty="0"/>
              <a:t>Research pertinent to enhance understanding o the subjects (02 slides)</a:t>
            </a:r>
          </a:p>
          <a:p>
            <a:pPr marL="971550" lvl="1" indent="-514350">
              <a:buFont typeface="+mj-lt"/>
              <a:buAutoNum type="alphaLcPeriod"/>
            </a:pPr>
            <a:r>
              <a:rPr lang="en-US" sz="2000" dirty="0"/>
              <a:t>Bioethics : pertinent discussion (01 slides) </a:t>
            </a:r>
          </a:p>
          <a:p>
            <a:pPr marL="971550" lvl="1" indent="-514350">
              <a:buFont typeface="+mj-lt"/>
              <a:buAutoNum type="alphaLcPeriod"/>
            </a:pPr>
            <a:r>
              <a:rPr lang="en-US" sz="2000" dirty="0"/>
              <a:t>End of the session relevant assessments ( 02 slides) </a:t>
            </a:r>
          </a:p>
          <a:p>
            <a:pPr marL="971550" lvl="1" indent="-514350">
              <a:buFont typeface="+mj-lt"/>
              <a:buAutoNum type="alphaLcPeriod"/>
            </a:pPr>
            <a:r>
              <a:rPr lang="en-US" sz="2000" dirty="0"/>
              <a:t>Suggested additional readings ( 01 slide) </a:t>
            </a:r>
            <a:endParaRPr lang="en-PK" sz="2000" dirty="0"/>
          </a:p>
        </p:txBody>
      </p:sp>
      <p:sp>
        <p:nvSpPr>
          <p:cNvPr id="5" name="Slide Number Placeholder 4">
            <a:extLst>
              <a:ext uri="{FF2B5EF4-FFF2-40B4-BE49-F238E27FC236}">
                <a16:creationId xmlns:a16="http://schemas.microsoft.com/office/drawing/2014/main" id="{6520D02F-A399-A2A6-8644-1328E9E617B3}"/>
              </a:ext>
            </a:extLst>
          </p:cNvPr>
          <p:cNvSpPr>
            <a:spLocks noGrp="1"/>
          </p:cNvSpPr>
          <p:nvPr>
            <p:ph type="sldNum" sz="quarter" idx="12"/>
          </p:nvPr>
        </p:nvSpPr>
        <p:spPr/>
        <p:txBody>
          <a:bodyPr/>
          <a:lstStyle/>
          <a:p>
            <a:fld id="{A2E1B154-D15F-41CE-80B0-4425D6F43E7D}" type="slidenum">
              <a:rPr lang="en-PK" smtClean="0"/>
              <a:t>6</a:t>
            </a:fld>
            <a:endParaRPr lang="en-PK"/>
          </a:p>
        </p:txBody>
      </p:sp>
    </p:spTree>
    <p:extLst>
      <p:ext uri="{BB962C8B-B14F-4D97-AF65-F5344CB8AC3E}">
        <p14:creationId xmlns:p14="http://schemas.microsoft.com/office/powerpoint/2010/main" val="308520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7244-7750-4908-9215-9753E54375AC}"/>
              </a:ext>
            </a:extLst>
          </p:cNvPr>
          <p:cNvSpPr>
            <a:spLocks noGrp="1"/>
          </p:cNvSpPr>
          <p:nvPr>
            <p:ph type="title"/>
          </p:nvPr>
        </p:nvSpPr>
        <p:spPr/>
        <p:txBody>
          <a:bodyPr>
            <a:normAutofit/>
          </a:bodyPr>
          <a:lstStyle/>
          <a:p>
            <a:pPr algn="ctr"/>
            <a:r>
              <a:rPr lang="en-US" sz="4000" b="1" dirty="0"/>
              <a:t>Learning objectives</a:t>
            </a:r>
            <a:br>
              <a:rPr lang="en-US" sz="3600" b="1" dirty="0"/>
            </a:br>
            <a:endParaRPr lang="en-PK" sz="3600" b="1" dirty="0"/>
          </a:p>
        </p:txBody>
      </p:sp>
      <p:sp>
        <p:nvSpPr>
          <p:cNvPr id="3" name="Content Placeholder 2">
            <a:extLst>
              <a:ext uri="{FF2B5EF4-FFF2-40B4-BE49-F238E27FC236}">
                <a16:creationId xmlns:a16="http://schemas.microsoft.com/office/drawing/2014/main" id="{CD3B9E89-F184-4AE5-82E2-C5202D491D7B}"/>
              </a:ext>
            </a:extLst>
          </p:cNvPr>
          <p:cNvSpPr>
            <a:spLocks noGrp="1"/>
          </p:cNvSpPr>
          <p:nvPr>
            <p:ph idx="1"/>
          </p:nvPr>
        </p:nvSpPr>
        <p:spPr/>
        <p:txBody>
          <a:bodyPr>
            <a:normAutofit lnSpcReduction="10000"/>
          </a:bodyPr>
          <a:lstStyle/>
          <a:p>
            <a:pPr marL="0" indent="0">
              <a:buNone/>
            </a:pPr>
            <a:r>
              <a:rPr lang="en-US" sz="2800" b="1" dirty="0"/>
              <a:t>After this session students are expected to be able:</a:t>
            </a:r>
            <a:endParaRPr lang="en-US" dirty="0"/>
          </a:p>
          <a:p>
            <a:pPr marL="571500" indent="-571500">
              <a:buFont typeface="+mj-lt"/>
              <a:buAutoNum type="romanUcPeriod"/>
            </a:pPr>
            <a:r>
              <a:rPr lang="en-US" dirty="0"/>
              <a:t>Classify epidemiological study designs </a:t>
            </a:r>
          </a:p>
          <a:p>
            <a:pPr marL="571500" indent="-571500">
              <a:buFont typeface="+mj-lt"/>
              <a:buAutoNum type="romanUcPeriod"/>
            </a:pPr>
            <a:r>
              <a:rPr lang="en-US" dirty="0"/>
              <a:t>Explain two methods of undertaking descriptive studies.</a:t>
            </a:r>
          </a:p>
          <a:p>
            <a:pPr marL="571500" indent="-571500">
              <a:buFont typeface="+mj-lt"/>
              <a:buAutoNum type="romanUcPeriod"/>
            </a:pPr>
            <a:r>
              <a:rPr lang="en-US" dirty="0"/>
              <a:t>Explain steps of undertaking a descriptive study</a:t>
            </a:r>
          </a:p>
          <a:p>
            <a:pPr marL="571500" indent="-571500">
              <a:buFont typeface="+mj-lt"/>
              <a:buAutoNum type="romanUcPeriod"/>
            </a:pPr>
            <a:r>
              <a:rPr lang="en-US" dirty="0"/>
              <a:t>Construct 2x2 contingency table for cross-sectional  Comparative studies </a:t>
            </a:r>
          </a:p>
          <a:p>
            <a:pPr marL="571500" indent="-571500">
              <a:buFont typeface="+mj-lt"/>
              <a:buAutoNum type="romanUcPeriod"/>
            </a:pPr>
            <a:r>
              <a:rPr lang="en-US" dirty="0"/>
              <a:t>Perform cross-tabulation</a:t>
            </a:r>
          </a:p>
          <a:p>
            <a:pPr marL="571500" indent="-571500">
              <a:buFont typeface="+mj-lt"/>
              <a:buAutoNum type="romanUcPeriod"/>
            </a:pPr>
            <a:r>
              <a:rPr lang="en-US" dirty="0"/>
              <a:t>Interpret the findings of 2x2 table  </a:t>
            </a:r>
          </a:p>
          <a:p>
            <a:pPr marL="571500" indent="-571500">
              <a:buFont typeface="+mj-lt"/>
              <a:buAutoNum type="romanUcPeriod"/>
            </a:pPr>
            <a:r>
              <a:rPr lang="en-US" dirty="0"/>
              <a:t>Construct etiological hypothesis </a:t>
            </a:r>
            <a:endParaRPr lang="en-PK" dirty="0"/>
          </a:p>
        </p:txBody>
      </p:sp>
      <p:sp>
        <p:nvSpPr>
          <p:cNvPr id="5" name="Slide Number Placeholder 4">
            <a:extLst>
              <a:ext uri="{FF2B5EF4-FFF2-40B4-BE49-F238E27FC236}">
                <a16:creationId xmlns:a16="http://schemas.microsoft.com/office/drawing/2014/main" id="{9D5FDAAD-52BF-1D88-4A34-4166E372BD5E}"/>
              </a:ext>
            </a:extLst>
          </p:cNvPr>
          <p:cNvSpPr>
            <a:spLocks noGrp="1"/>
          </p:cNvSpPr>
          <p:nvPr>
            <p:ph type="sldNum" sz="quarter" idx="12"/>
          </p:nvPr>
        </p:nvSpPr>
        <p:spPr/>
        <p:txBody>
          <a:bodyPr/>
          <a:lstStyle/>
          <a:p>
            <a:fld id="{A2E1B154-D15F-41CE-80B0-4425D6F43E7D}" type="slidenum">
              <a:rPr lang="en-PK" smtClean="0"/>
              <a:t>7</a:t>
            </a:fld>
            <a:endParaRPr lang="en-PK"/>
          </a:p>
        </p:txBody>
      </p:sp>
    </p:spTree>
    <p:extLst>
      <p:ext uri="{BB962C8B-B14F-4D97-AF65-F5344CB8AC3E}">
        <p14:creationId xmlns:p14="http://schemas.microsoft.com/office/powerpoint/2010/main" val="52940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C2FEF72-3A1D-468A-AE18-6FE4BC2E913A}"/>
              </a:ext>
            </a:extLst>
          </p:cNvPr>
          <p:cNvSpPr>
            <a:spLocks noGrp="1" noChangeArrowheads="1"/>
          </p:cNvSpPr>
          <p:nvPr>
            <p:ph type="title"/>
          </p:nvPr>
        </p:nvSpPr>
        <p:spPr>
          <a:xfrm>
            <a:off x="635000" y="640823"/>
            <a:ext cx="3418659" cy="5583148"/>
          </a:xfrm>
        </p:spPr>
        <p:txBody>
          <a:bodyPr anchor="ctr">
            <a:normAutofit/>
          </a:bodyPr>
          <a:lstStyle/>
          <a:p>
            <a:pPr algn="ctr"/>
            <a:r>
              <a:rPr lang="en-US" altLang="en-US" sz="3600" b="1" dirty="0"/>
              <a:t>Definition</a:t>
            </a:r>
            <a:br>
              <a:rPr lang="en-US" altLang="en-US" sz="3600" b="1" dirty="0"/>
            </a:br>
            <a:r>
              <a:rPr lang="en-US" altLang="en-US" sz="3600" b="1" dirty="0"/>
              <a:t>of Epidemiology</a:t>
            </a:r>
            <a:endParaRPr lang="en-US" altLang="en-US" sz="3600" dirty="0"/>
          </a:p>
        </p:txBody>
      </p:sp>
      <p:sp>
        <p:nvSpPr>
          <p:cNvPr id="7173" name="Slide Number Placeholder 4">
            <a:extLst>
              <a:ext uri="{FF2B5EF4-FFF2-40B4-BE49-F238E27FC236}">
                <a16:creationId xmlns:a16="http://schemas.microsoft.com/office/drawing/2014/main" id="{AFB8F3A3-3233-4A91-91A9-01F6D2A3E633}"/>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spcAft>
                <a:spcPts val="600"/>
              </a:spcAft>
              <a:buFontTx/>
              <a:buNone/>
            </a:pPr>
            <a:fld id="{6FAD5397-58AC-4C8F-8ACD-9B23648E80DD}" type="slidenum">
              <a:rPr lang="en-US" altLang="en-US" sz="1800"/>
              <a:pPr>
                <a:lnSpc>
                  <a:spcPct val="90000"/>
                </a:lnSpc>
                <a:spcBef>
                  <a:spcPct val="0"/>
                </a:spcBef>
                <a:spcAft>
                  <a:spcPts val="600"/>
                </a:spcAft>
                <a:buFontTx/>
                <a:buNone/>
              </a:pPr>
              <a:t>8</a:t>
            </a:fld>
            <a:endParaRPr lang="en-US" altLang="en-US" sz="1800"/>
          </a:p>
        </p:txBody>
      </p:sp>
      <p:graphicFrame>
        <p:nvGraphicFramePr>
          <p:cNvPr id="7176" name="Content Placeholder 2">
            <a:extLst>
              <a:ext uri="{FF2B5EF4-FFF2-40B4-BE49-F238E27FC236}">
                <a16:creationId xmlns:a16="http://schemas.microsoft.com/office/drawing/2014/main" id="{04715272-2E50-4D86-80B5-EB0346950F68}"/>
              </a:ext>
            </a:extLst>
          </p:cNvPr>
          <p:cNvGraphicFramePr>
            <a:graphicFrameLocks noGrp="1"/>
          </p:cNvGraphicFramePr>
          <p:nvPr>
            <p:ph idx="1"/>
          </p:nvPr>
        </p:nvGraphicFramePr>
        <p:xfrm>
          <a:off x="4868968" y="684285"/>
          <a:ext cx="6688032" cy="574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9A75A99-7311-9C0A-DC52-370FD2B6973B}"/>
              </a:ext>
            </a:extLst>
          </p:cNvPr>
          <p:cNvPicPr>
            <a:picLocks noChangeAspect="1"/>
          </p:cNvPicPr>
          <p:nvPr/>
        </p:nvPicPr>
        <p:blipFill>
          <a:blip r:embed="rId8"/>
          <a:stretch>
            <a:fillRect/>
          </a:stretch>
        </p:blipFill>
        <p:spPr>
          <a:xfrm>
            <a:off x="1166889" y="684285"/>
            <a:ext cx="2292295" cy="1213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Graphic spid="717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CDA1-16C0-C70E-3EF6-286BD1E7333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Central concepts of epidemiology </a:t>
            </a:r>
          </a:p>
        </p:txBody>
      </p:sp>
      <p:sp>
        <p:nvSpPr>
          <p:cNvPr id="5" name="Slide Number Placeholder 4">
            <a:extLst>
              <a:ext uri="{FF2B5EF4-FFF2-40B4-BE49-F238E27FC236}">
                <a16:creationId xmlns:a16="http://schemas.microsoft.com/office/drawing/2014/main" id="{13AAE2C7-BE0D-8C3B-65CA-4B526E471E7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C54066C8-0B6A-44CC-9763-5399944DB98C}" type="slidenum">
              <a:rPr lang="en-US">
                <a:solidFill>
                  <a:schemeClr val="tx1">
                    <a:alpha val="80000"/>
                  </a:schemeClr>
                </a:solidFill>
              </a:rPr>
              <a:pPr>
                <a:spcAft>
                  <a:spcPts val="600"/>
                </a:spcAft>
              </a:pPr>
              <a:t>9</a:t>
            </a:fld>
            <a:endParaRPr lang="en-US">
              <a:solidFill>
                <a:schemeClr val="tx1">
                  <a:alpha val="80000"/>
                </a:schemeClr>
              </a:solidFill>
            </a:endParaRPr>
          </a:p>
        </p:txBody>
      </p:sp>
      <p:graphicFrame>
        <p:nvGraphicFramePr>
          <p:cNvPr id="18" name="Content Placeholder 2">
            <a:extLst>
              <a:ext uri="{FF2B5EF4-FFF2-40B4-BE49-F238E27FC236}">
                <a16:creationId xmlns:a16="http://schemas.microsoft.com/office/drawing/2014/main" id="{ED2E3F11-6DAC-3E75-C897-F043C36003B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F61B10D8-4853-90CD-03CE-8764B6F4C110}"/>
              </a:ext>
            </a:extLst>
          </p:cNvPr>
          <p:cNvSpPr/>
          <p:nvPr/>
        </p:nvSpPr>
        <p:spPr>
          <a:xfrm>
            <a:off x="1204451" y="136525"/>
            <a:ext cx="1312607" cy="10442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Core subject</a:t>
            </a:r>
          </a:p>
        </p:txBody>
      </p:sp>
    </p:spTree>
    <p:extLst>
      <p:ext uri="{BB962C8B-B14F-4D97-AF65-F5344CB8AC3E}">
        <p14:creationId xmlns:p14="http://schemas.microsoft.com/office/powerpoint/2010/main" val="39360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2240</Words>
  <Application>Microsoft Office PowerPoint</Application>
  <PresentationFormat>Widescreen</PresentationFormat>
  <Paragraphs>360</Paragraphs>
  <Slides>38</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Arial Black</vt:lpstr>
      <vt:lpstr>Calibri</vt:lpstr>
      <vt:lpstr>Calibri Light</vt:lpstr>
      <vt:lpstr>Cambria</vt:lpstr>
      <vt:lpstr>Helvetica Neue</vt:lpstr>
      <vt:lpstr>Times New Roman</vt:lpstr>
      <vt:lpstr>Verdana</vt:lpstr>
      <vt:lpstr>Office Theme</vt:lpstr>
      <vt:lpstr>Chart</vt:lpstr>
      <vt:lpstr>Module : I  Otorhinolaryngology(ENT) </vt:lpstr>
      <vt:lpstr>    Epidemiological study Designs Descriptive study                               How epidemiology works? </vt:lpstr>
      <vt:lpstr>PowerPoint Presentation</vt:lpstr>
      <vt:lpstr>PowerPoint Presentation</vt:lpstr>
      <vt:lpstr>Prof Umar model</vt:lpstr>
      <vt:lpstr>Sequence of  the Session </vt:lpstr>
      <vt:lpstr>Learning objectives </vt:lpstr>
      <vt:lpstr>Definition of Epidemiology</vt:lpstr>
      <vt:lpstr>Central concepts of epidemiology </vt:lpstr>
      <vt:lpstr>Aim of epidemiology </vt:lpstr>
      <vt:lpstr>PowerPoint Presentation</vt:lpstr>
      <vt:lpstr>PowerPoint Presentation</vt:lpstr>
      <vt:lpstr>PowerPoint Presentation</vt:lpstr>
      <vt:lpstr>In memory of father of Epidemiology </vt:lpstr>
      <vt:lpstr>Epidemiological study Designs</vt:lpstr>
      <vt:lpstr>Types of Epidemiological studies</vt:lpstr>
      <vt:lpstr>Types of Epidemiological studies (Contd.)</vt:lpstr>
      <vt:lpstr> Hierarchy Epidemiological study designs </vt:lpstr>
      <vt:lpstr>PowerPoint Presentation</vt:lpstr>
      <vt:lpstr>PowerPoint Presentation</vt:lpstr>
      <vt:lpstr> Descriptive studies </vt:lpstr>
      <vt:lpstr>How descriptive studies are undertaken </vt:lpstr>
      <vt:lpstr>How descriptive studies are undertaken </vt:lpstr>
      <vt:lpstr>Steps of descriptive study</vt:lpstr>
      <vt:lpstr>Steps of descriptive study (Contd.) Distribution Of Diseases </vt:lpstr>
      <vt:lpstr>Place distribution</vt:lpstr>
      <vt:lpstr>Steps of descriptive study (Contd.)</vt:lpstr>
      <vt:lpstr>Steps of descriptive study (Contd.)</vt:lpstr>
      <vt:lpstr>Cross Sectional Studies</vt:lpstr>
      <vt:lpstr>2X2 table for analysis of study data</vt:lpstr>
      <vt:lpstr>PowerPoint Presentation</vt:lpstr>
      <vt:lpstr>Cross-Sectional Comparative study ( Vit-D deficiency and osteoarthritis </vt:lpstr>
      <vt:lpstr>How to suspect causes! (Cross-tabulation) 200 persons  were examined for Frequency of Osteoarthritis (45-60Y) and tested for Vit-D level simultaneously  (n=200)</vt:lpstr>
      <vt:lpstr>Research</vt:lpstr>
      <vt:lpstr>Public Health Ethics  </vt:lpstr>
      <vt:lpstr>End Of Lecture Assessment</vt:lpstr>
      <vt:lpstr>MCQs with key </vt:lpstr>
      <vt:lpstr>Reading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Epidemiological study Designs                                (Methods) How epidemiology works?</dc:title>
  <dc:creator>Arshad Sabir</dc:creator>
  <cp:lastModifiedBy>Sana Bilal</cp:lastModifiedBy>
  <cp:revision>34</cp:revision>
  <dcterms:created xsi:type="dcterms:W3CDTF">2022-03-06T17:04:08Z</dcterms:created>
  <dcterms:modified xsi:type="dcterms:W3CDTF">2025-02-03T04:49:08Z</dcterms:modified>
</cp:coreProperties>
</file>