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 id="2147483713" r:id="rId5"/>
    <p:sldMasterId id="2147483726" r:id="rId6"/>
    <p:sldMasterId id="2147483739" r:id="rId7"/>
    <p:sldMasterId id="2147483752" r:id="rId8"/>
    <p:sldMasterId id="2147483764" r:id="rId9"/>
    <p:sldMasterId id="2147483776" r:id="rId10"/>
  </p:sldMasterIdLst>
  <p:notesMasterIdLst>
    <p:notesMasterId r:id="rId48"/>
  </p:notesMasterIdLst>
  <p:sldIdLst>
    <p:sldId id="320" r:id="rId11"/>
    <p:sldId id="449" r:id="rId12"/>
    <p:sldId id="450" r:id="rId13"/>
    <p:sldId id="453" r:id="rId14"/>
    <p:sldId id="451" r:id="rId15"/>
    <p:sldId id="294" r:id="rId16"/>
    <p:sldId id="290" r:id="rId17"/>
    <p:sldId id="419" r:id="rId18"/>
    <p:sldId id="258" r:id="rId19"/>
    <p:sldId id="318" r:id="rId20"/>
    <p:sldId id="259" r:id="rId21"/>
    <p:sldId id="387" r:id="rId22"/>
    <p:sldId id="262" r:id="rId23"/>
    <p:sldId id="261" r:id="rId24"/>
    <p:sldId id="358" r:id="rId25"/>
    <p:sldId id="275" r:id="rId26"/>
    <p:sldId id="323" r:id="rId27"/>
    <p:sldId id="269" r:id="rId28"/>
    <p:sldId id="270" r:id="rId29"/>
    <p:sldId id="273" r:id="rId30"/>
    <p:sldId id="304" r:id="rId31"/>
    <p:sldId id="296" r:id="rId32"/>
    <p:sldId id="297" r:id="rId33"/>
    <p:sldId id="457" r:id="rId34"/>
    <p:sldId id="301" r:id="rId35"/>
    <p:sldId id="302" r:id="rId36"/>
    <p:sldId id="322" r:id="rId37"/>
    <p:sldId id="299" r:id="rId38"/>
    <p:sldId id="303" r:id="rId39"/>
    <p:sldId id="456" r:id="rId40"/>
    <p:sldId id="455" r:id="rId41"/>
    <p:sldId id="319" r:id="rId42"/>
    <p:sldId id="388" r:id="rId43"/>
    <p:sldId id="454" r:id="rId44"/>
    <p:sldId id="421" r:id="rId45"/>
    <p:sldId id="452" r:id="rId46"/>
    <p:sldId id="28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06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accent1_2#1" csCatId="accent1"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anose="020B0A04020102020204"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871B870-CBE2-45BC-B2D9-2D91AE7708A0}" type="presOf" srcId="{F9CEBA05-2F10-437E-89B2-54F4D9FAF478}" destId="{5ED88519-AC6C-4AA3-B76D-812B93A167E4}" srcOrd="0" destOrd="0" presId="urn:microsoft.com/office/officeart/2005/8/layout/gear1#1"/>
    <dgm:cxn modelId="{FAC9729C-08C1-4501-A4FF-914CB8B3DF4B}" type="presOf" srcId="{DACAB5BA-B8B4-4D66-8B11-1D02259E020B}" destId="{87622A90-D0D8-4EA3-BC0D-D537801AF2B1}" srcOrd="0" destOrd="0" presId="urn:microsoft.com/office/officeart/2005/8/layout/gear1#1"/>
    <dgm:cxn modelId="{705B8D8B-E1A9-4EE8-A99C-101B11BC59F1}" type="presOf" srcId="{399ACE2F-90C5-48B1-9E65-700A32562848}" destId="{7D3EFDB4-E5D1-439A-86D8-1FCF80D959BA}" srcOrd="2" destOrd="0" presId="urn:microsoft.com/office/officeart/2005/8/layout/gear1#1"/>
    <dgm:cxn modelId="{14594466-4D0E-4590-A274-46136C88B9B1}" type="presOf" srcId="{399ACE2F-90C5-48B1-9E65-700A32562848}" destId="{9815588C-16D0-4475-B64C-847FC87C8C32}" srcOrd="3" destOrd="0" presId="urn:microsoft.com/office/officeart/2005/8/layout/gear1#1"/>
    <dgm:cxn modelId="{F053BD5B-1941-4B93-B892-5CD937D849CA}" type="presOf" srcId="{DA82EADB-2721-42A0-95EA-F9B5521A38A6}" destId="{A09CEA93-9338-4361-A5E6-CF85B6019F5A}" srcOrd="0" destOrd="0" presId="urn:microsoft.com/office/officeart/2005/8/layout/gear1#1"/>
    <dgm:cxn modelId="{41AA8AA2-ED6C-4D0E-AC27-E55555198CD6}" type="presOf" srcId="{188C389E-9423-41DE-9C5E-D4A7E95C7E62}" destId="{6DF3A3A0-5919-4E69-80DD-61760D6340A0}"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C1B9085C-9448-4F63-A912-D0EA4F072976}" type="presOf" srcId="{663C1E13-76F9-4B70-A2F2-CA23180743CE}" destId="{93300324-D62F-4E58-B882-734182BDB462}" srcOrd="0" destOrd="0" presId="urn:microsoft.com/office/officeart/2005/8/layout/gear1#1"/>
    <dgm:cxn modelId="{C4669EEB-B25F-48C8-985E-DC256AA3B435}" type="presOf" srcId="{23718C41-0A1F-40BF-86BE-8A5476EC271E}" destId="{398423B3-DD54-4226-99D7-017EFC1488DF}" srcOrd="0" destOrd="0" presId="urn:microsoft.com/office/officeart/2005/8/layout/gear1#1"/>
    <dgm:cxn modelId="{2DC427C5-8E36-4651-B870-87F22DD7F683}" type="presOf" srcId="{663C1E13-76F9-4B70-A2F2-CA23180743CE}" destId="{B9330EE9-43E4-4FD4-8144-E92B1DD0FCDF}"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668C1721-4342-496F-A00B-948AF1F6E32A}" type="presOf" srcId="{663C1E13-76F9-4B70-A2F2-CA23180743CE}" destId="{4822A78E-EAEC-401F-941A-3A84E13E2357}" srcOrd="2" destOrd="0" presId="urn:microsoft.com/office/officeart/2005/8/layout/gear1#1"/>
    <dgm:cxn modelId="{AA7CE4E1-915E-4501-91F0-3F02E081267D}" type="presOf" srcId="{DACAB5BA-B8B4-4D66-8B11-1D02259E020B}" destId="{8BC64EA7-2794-42B6-96C9-F39A52CB985A}" srcOrd="2" destOrd="0" presId="urn:microsoft.com/office/officeart/2005/8/layout/gear1#1"/>
    <dgm:cxn modelId="{9333F39F-F15C-4D5B-B3B9-7E2C7F12DA81}" type="presOf" srcId="{399ACE2F-90C5-48B1-9E65-700A32562848}" destId="{59EDF28D-6C67-49D0-B5A1-DE5C3CBA2292}" srcOrd="0" destOrd="0" presId="urn:microsoft.com/office/officeart/2005/8/layout/gear1#1"/>
    <dgm:cxn modelId="{B6F8C104-B3EF-4F78-BC95-1F9F23C236A8}" type="presOf" srcId="{399ACE2F-90C5-48B1-9E65-700A32562848}" destId="{23DC08E4-3725-4448-BFFF-1CCEA2F2987E}" srcOrd="1" destOrd="0" presId="urn:microsoft.com/office/officeart/2005/8/layout/gear1#1"/>
    <dgm:cxn modelId="{6746F861-B71F-47C4-A7FC-110FB333155A}"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DDFCE21-2E40-462A-8589-719DBB85D00E}" type="presParOf" srcId="{5ED88519-AC6C-4AA3-B76D-812B93A167E4}" destId="{87622A90-D0D8-4EA3-BC0D-D537801AF2B1}" srcOrd="0" destOrd="0" presId="urn:microsoft.com/office/officeart/2005/8/layout/gear1#1"/>
    <dgm:cxn modelId="{9A40A722-1EE7-4F5D-B0A2-60F564F5D725}" type="presParOf" srcId="{5ED88519-AC6C-4AA3-B76D-812B93A167E4}" destId="{B6B6B41B-120B-4968-AB6A-FC6E7C8EF3C0}" srcOrd="1" destOrd="0" presId="urn:microsoft.com/office/officeart/2005/8/layout/gear1#1"/>
    <dgm:cxn modelId="{4BFE6983-EB2F-488D-9E22-8E8AD0108D53}" type="presParOf" srcId="{5ED88519-AC6C-4AA3-B76D-812B93A167E4}" destId="{8BC64EA7-2794-42B6-96C9-F39A52CB985A}" srcOrd="2" destOrd="0" presId="urn:microsoft.com/office/officeart/2005/8/layout/gear1#1"/>
    <dgm:cxn modelId="{AAF8A552-830D-45D7-A168-5E979B8B4F56}" type="presParOf" srcId="{5ED88519-AC6C-4AA3-B76D-812B93A167E4}" destId="{93300324-D62F-4E58-B882-734182BDB462}" srcOrd="3" destOrd="0" presId="urn:microsoft.com/office/officeart/2005/8/layout/gear1#1"/>
    <dgm:cxn modelId="{F5E317E4-2558-4678-9427-2D2F7EBDCCDD}" type="presParOf" srcId="{5ED88519-AC6C-4AA3-B76D-812B93A167E4}" destId="{B9330EE9-43E4-4FD4-8144-E92B1DD0FCDF}" srcOrd="4" destOrd="0" presId="urn:microsoft.com/office/officeart/2005/8/layout/gear1#1"/>
    <dgm:cxn modelId="{592434CE-ACE1-4050-BFDC-257D6DD7BC96}" type="presParOf" srcId="{5ED88519-AC6C-4AA3-B76D-812B93A167E4}" destId="{4822A78E-EAEC-401F-941A-3A84E13E2357}" srcOrd="5" destOrd="0" presId="urn:microsoft.com/office/officeart/2005/8/layout/gear1#1"/>
    <dgm:cxn modelId="{EB71BF43-B7A8-47B1-A1FC-5D0652E18E27}" type="presParOf" srcId="{5ED88519-AC6C-4AA3-B76D-812B93A167E4}" destId="{59EDF28D-6C67-49D0-B5A1-DE5C3CBA2292}" srcOrd="6" destOrd="0" presId="urn:microsoft.com/office/officeart/2005/8/layout/gear1#1"/>
    <dgm:cxn modelId="{57BCA9F7-A44A-4C5F-9400-25C0E7D0336D}" type="presParOf" srcId="{5ED88519-AC6C-4AA3-B76D-812B93A167E4}" destId="{23DC08E4-3725-4448-BFFF-1CCEA2F2987E}" srcOrd="7" destOrd="0" presId="urn:microsoft.com/office/officeart/2005/8/layout/gear1#1"/>
    <dgm:cxn modelId="{89415072-5F67-4278-B76B-98DD6E561944}" type="presParOf" srcId="{5ED88519-AC6C-4AA3-B76D-812B93A167E4}" destId="{7D3EFDB4-E5D1-439A-86D8-1FCF80D959BA}" srcOrd="8" destOrd="0" presId="urn:microsoft.com/office/officeart/2005/8/layout/gear1#1"/>
    <dgm:cxn modelId="{0F0D6CCA-DF6A-44A8-B4A4-78CA7DDC55C4}" type="presParOf" srcId="{5ED88519-AC6C-4AA3-B76D-812B93A167E4}" destId="{9815588C-16D0-4475-B64C-847FC87C8C32}" srcOrd="9" destOrd="0" presId="urn:microsoft.com/office/officeart/2005/8/layout/gear1#1"/>
    <dgm:cxn modelId="{B80722D1-6AEA-4A62-BE71-51BF7A8B85FE}" type="presParOf" srcId="{5ED88519-AC6C-4AA3-B76D-812B93A167E4}" destId="{398423B3-DD54-4226-99D7-017EFC1488DF}" srcOrd="10" destOrd="0" presId="urn:microsoft.com/office/officeart/2005/8/layout/gear1#1"/>
    <dgm:cxn modelId="{8EBE99C2-B164-4C49-BA0A-3352D439FF93}" type="presParOf" srcId="{5ED88519-AC6C-4AA3-B76D-812B93A167E4}" destId="{6DF3A3A0-5919-4E69-80DD-61760D6340A0}" srcOrd="11" destOrd="0" presId="urn:microsoft.com/office/officeart/2005/8/layout/gear1#1"/>
    <dgm:cxn modelId="{341AB0AE-7BC0-46D5-9297-1AF46C6C2A7D}"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4DB71-992B-42A7-9C87-8A4AF3B9790C}" type="doc">
      <dgm:prSet loTypeId="urn:microsoft.com/office/officeart/2005/8/layout/hList1" loCatId="list" qsTypeId="urn:microsoft.com/office/officeart/2005/8/quickstyle/simple1#1" qsCatId="simple" csTypeId="urn:microsoft.com/office/officeart/2005/8/colors/accent1_2#2" csCatId="accent1"/>
      <dgm:spPr/>
      <dgm:t>
        <a:bodyPr/>
        <a:lstStyle/>
        <a:p>
          <a:endParaRPr lang="en-US"/>
        </a:p>
      </dgm:t>
    </dgm:pt>
    <dgm:pt modelId="{7515B59B-A1E9-4984-B9C7-88AF1099BE56}">
      <dgm:prSet/>
      <dgm:spPr/>
      <dgm:t>
        <a:bodyPr/>
        <a:lstStyle/>
        <a:p>
          <a:r>
            <a:rPr lang="en-US" b="1" dirty="0"/>
            <a:t>Primary (recommended textbooks) </a:t>
          </a:r>
          <a:endParaRPr lang="en-US" dirty="0"/>
        </a:p>
      </dgm:t>
    </dgm:pt>
    <dgm:pt modelId="{F3928CFA-DE4E-4A3E-9A2A-FA71F841AE8B}" type="parTrans" cxnId="{F6A20AF8-44DC-44AC-8480-5675E829B43A}">
      <dgm:prSet/>
      <dgm:spPr/>
      <dgm:t>
        <a:bodyPr/>
        <a:lstStyle/>
        <a:p>
          <a:endParaRPr lang="en-US"/>
        </a:p>
      </dgm:t>
    </dgm:pt>
    <dgm:pt modelId="{04790368-2FD9-4AD6-894D-F7906C3572D2}" type="sibTrans" cxnId="{F6A20AF8-44DC-44AC-8480-5675E829B43A}">
      <dgm:prSet/>
      <dgm:spPr/>
      <dgm:t>
        <a:bodyPr/>
        <a:lstStyle/>
        <a:p>
          <a:endParaRPr lang="en-US"/>
        </a:p>
      </dgm:t>
    </dgm:pt>
    <dgm:pt modelId="{1BF55EBD-2D94-432D-9FF9-124F5A5D8938}">
      <dgm:prSet phldr="0" custT="0"/>
      <dgm:spPr/>
      <dgm:t>
        <a:bodyPr vert="horz" wrap="square"/>
        <a:lstStyle/>
        <a:p>
          <a:pPr>
            <a:lnSpc>
              <a:spcPct val="100000"/>
            </a:lnSpc>
            <a:spcBef>
              <a:spcPct val="0"/>
            </a:spcBef>
            <a:spcAft>
              <a:spcPct val="15000"/>
            </a:spcAft>
          </a:pPr>
          <a:r>
            <a:rPr lang="en-US" dirty="0">
              <a:latin typeface="Calibri" panose="020F0502020204030204" pitchFamily="34" charset="0"/>
              <a:ea typeface="Calibri" panose="020F0502020204030204" pitchFamily="34" charset="0"/>
              <a:cs typeface="Calibri" panose="020F0502020204030204" pitchFamily="34" charset="0"/>
            </a:rPr>
            <a:t>J Parks textbook of Preventive &amp; social Medicine</a:t>
          </a:r>
        </a:p>
      </dgm:t>
    </dgm:pt>
    <dgm:pt modelId="{0CCE0A43-C892-465E-9732-2141A7087370}" type="parTrans" cxnId="{0A126F04-2626-4D74-B4BC-8A5EF0562D98}">
      <dgm:prSet/>
      <dgm:spPr/>
      <dgm:t>
        <a:bodyPr/>
        <a:lstStyle/>
        <a:p>
          <a:endParaRPr lang="en-US"/>
        </a:p>
      </dgm:t>
    </dgm:pt>
    <dgm:pt modelId="{7719A638-90F7-4604-A1FB-04EDB9C8BC1F}" type="sibTrans" cxnId="{0A126F04-2626-4D74-B4BC-8A5EF0562D98}">
      <dgm:prSet/>
      <dgm:spPr/>
      <dgm:t>
        <a:bodyPr/>
        <a:lstStyle/>
        <a:p>
          <a:endParaRPr lang="en-US"/>
        </a:p>
      </dgm:t>
    </dgm:pt>
    <dgm:pt modelId="{70A4B179-CE82-4DCC-8EED-3EB3C9F0C314}">
      <dgm:prSet phldr="0" custT="0"/>
      <dgm:spPr/>
      <dgm:t>
        <a:bodyPr vert="horz" wrap="square"/>
        <a:lstStyle/>
        <a:p>
          <a:pPr>
            <a:lnSpc>
              <a:spcPct val="100000"/>
            </a:lnSpc>
            <a:spcBef>
              <a:spcPct val="0"/>
            </a:spcBef>
            <a:spcAft>
              <a:spcPct val="15000"/>
            </a:spcAft>
          </a:pPr>
          <a:r>
            <a:rPr lang="en-US" dirty="0">
              <a:latin typeface="Calibri" panose="020F0502020204030204" pitchFamily="34" charset="0"/>
              <a:ea typeface="Calibri" panose="020F0502020204030204" pitchFamily="34" charset="0"/>
              <a:cs typeface="Calibri" panose="020F0502020204030204" pitchFamily="34" charset="0"/>
            </a:rPr>
            <a:t>Textbook of Community Medicine &amp; Public Health. By Muhammad </a:t>
          </a:r>
          <a:r>
            <a:rPr lang="en-US" dirty="0" err="1">
              <a:latin typeface="Calibri" panose="020F0502020204030204" pitchFamily="34" charset="0"/>
              <a:ea typeface="Calibri" panose="020F0502020204030204" pitchFamily="34" charset="0"/>
              <a:cs typeface="Calibri" panose="020F0502020204030204" pitchFamily="34" charset="0"/>
            </a:rPr>
            <a:t>Illyas</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err="1">
              <a:latin typeface="Calibri" panose="020F0502020204030204" pitchFamily="34" charset="0"/>
              <a:ea typeface="Calibri" panose="020F0502020204030204" pitchFamily="34" charset="0"/>
              <a:cs typeface="Calibri" panose="020F0502020204030204" pitchFamily="34" charset="0"/>
            </a:rPr>
            <a:t>Dr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Irfanullah</a:t>
          </a:r>
          <a:r>
            <a:rPr lang="en-US" dirty="0">
              <a:latin typeface="Calibri" panose="020F0502020204030204" pitchFamily="34" charset="0"/>
              <a:ea typeface="Calibri" panose="020F0502020204030204" pitchFamily="34" charset="0"/>
              <a:cs typeface="Calibri" panose="020F0502020204030204" pitchFamily="34" charset="0"/>
            </a:rPr>
            <a:t> Siddiqui</a:t>
          </a:r>
          <a:endParaRPr dirty="0">
            <a:latin typeface="Calibri" panose="020F0502020204030204" pitchFamily="34" charset="0"/>
            <a:ea typeface="Calibri" panose="020F0502020204030204" pitchFamily="34" charset="0"/>
            <a:cs typeface="Calibri" panose="020F0502020204030204" pitchFamily="34" charset="0"/>
          </a:endParaRPr>
        </a:p>
      </dgm:t>
    </dgm:pt>
    <dgm:pt modelId="{B12F7EE6-9B7C-4CED-A991-A0F39909F882}" type="parTrans" cxnId="{90B9AC41-5D27-4C82-9DF4-EE1754B7AE33}">
      <dgm:prSet/>
      <dgm:spPr/>
      <dgm:t>
        <a:bodyPr/>
        <a:lstStyle/>
        <a:p>
          <a:endParaRPr lang="en-US"/>
        </a:p>
      </dgm:t>
    </dgm:pt>
    <dgm:pt modelId="{F6CABDE1-A1A3-4907-AABF-A0B81B4E47A5}" type="sibTrans" cxnId="{90B9AC41-5D27-4C82-9DF4-EE1754B7AE33}">
      <dgm:prSet/>
      <dgm:spPr/>
      <dgm:t>
        <a:bodyPr/>
        <a:lstStyle/>
        <a:p>
          <a:endParaRPr lang="en-US"/>
        </a:p>
      </dgm:t>
    </dgm:pt>
    <dgm:pt modelId="{76B60DDF-E554-4DB2-9920-056A70882DA3}">
      <dgm:prSet/>
      <dgm:spPr/>
      <dgm:t>
        <a:bodyPr/>
        <a:lstStyle/>
        <a:p>
          <a:r>
            <a:rPr lang="en-US" b="1" dirty="0" smtClean="0">
              <a:latin typeface="Calibri" panose="020F0502020204030204" pitchFamily="34" charset="0"/>
              <a:ea typeface="Calibri" panose="020F0502020204030204" pitchFamily="34" charset="0"/>
              <a:cs typeface="Calibri" panose="020F0502020204030204" pitchFamily="34" charset="0"/>
            </a:rPr>
            <a:t>Additional readings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0D8C8AC7-799B-4DEC-BDCE-EEB9E4B7D809}" type="parTrans" cxnId="{F781B638-A93F-42B1-9F1B-D021F43A0952}">
      <dgm:prSet/>
      <dgm:spPr/>
      <dgm:t>
        <a:bodyPr/>
        <a:lstStyle/>
        <a:p>
          <a:endParaRPr lang="en-US"/>
        </a:p>
      </dgm:t>
    </dgm:pt>
    <dgm:pt modelId="{A9F5321A-2A13-42B0-B5FF-AF7FF519C071}" type="sibTrans" cxnId="{F781B638-A93F-42B1-9F1B-D021F43A0952}">
      <dgm:prSet/>
      <dgm:spPr/>
      <dgm:t>
        <a:bodyPr/>
        <a:lstStyle/>
        <a:p>
          <a:endParaRPr lang="en-US"/>
        </a:p>
      </dgm:t>
    </dgm:pt>
    <dgm:pt modelId="{AB1BC0B8-8470-45E5-9348-55150925E571}">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Epidemiology by Leon </a:t>
          </a:r>
          <a:r>
            <a:rPr lang="en-US" dirty="0" err="1">
              <a:latin typeface="Calibri" panose="020F0502020204030204" pitchFamily="34" charset="0"/>
              <a:ea typeface="Calibri" panose="020F0502020204030204" pitchFamily="34" charset="0"/>
              <a:cs typeface="Calibri" panose="020F0502020204030204" pitchFamily="34" charset="0"/>
            </a:rPr>
            <a:t>Gordis</a:t>
          </a:r>
          <a:r>
            <a:rPr lang="en-US" dirty="0">
              <a:latin typeface="Calibri" panose="020F0502020204030204" pitchFamily="34" charset="0"/>
              <a:ea typeface="Calibri" panose="020F0502020204030204" pitchFamily="34" charset="0"/>
              <a:cs typeface="Calibri" panose="020F0502020204030204" pitchFamily="34" charset="0"/>
            </a:rPr>
            <a:t> </a:t>
          </a:r>
        </a:p>
      </dgm:t>
    </dgm:pt>
    <dgm:pt modelId="{AE55A433-EC4D-4B02-8AEE-5AFA19159EDB}" type="parTrans" cxnId="{755DE887-59A9-4AB3-B564-D51453199141}">
      <dgm:prSet/>
      <dgm:spPr/>
      <dgm:t>
        <a:bodyPr/>
        <a:lstStyle/>
        <a:p>
          <a:endParaRPr lang="en-US"/>
        </a:p>
      </dgm:t>
    </dgm:pt>
    <dgm:pt modelId="{D4518FA7-77F3-4B14-87CE-CF6B0A11FE06}" type="sibTrans" cxnId="{755DE887-59A9-4AB3-B564-D51453199141}">
      <dgm:prSet/>
      <dgm:spPr/>
      <dgm:t>
        <a:bodyPr/>
        <a:lstStyle/>
        <a:p>
          <a:endParaRPr lang="en-US"/>
        </a:p>
      </dgm:t>
    </dgm:pt>
    <dgm:pt modelId="{338B401D-FBDD-44B8-958B-B5DC78D6D075}" type="pres">
      <dgm:prSet presAssocID="{2814DB71-992B-42A7-9C87-8A4AF3B9790C}" presName="Name0" presStyleCnt="0">
        <dgm:presLayoutVars>
          <dgm:dir/>
          <dgm:animLvl val="lvl"/>
          <dgm:resizeHandles val="exact"/>
        </dgm:presLayoutVars>
      </dgm:prSet>
      <dgm:spPr/>
      <dgm:t>
        <a:bodyPr/>
        <a:lstStyle/>
        <a:p>
          <a:endParaRPr lang="en-US"/>
        </a:p>
      </dgm:t>
    </dgm:pt>
    <dgm:pt modelId="{A8A4E4E7-9A9F-48C3-946B-BEF2DEACC4B7}" type="pres">
      <dgm:prSet presAssocID="{7515B59B-A1E9-4984-B9C7-88AF1099BE56}" presName="composite" presStyleCnt="0"/>
      <dgm:spPr/>
    </dgm:pt>
    <dgm:pt modelId="{50E5C7BD-5A87-4430-B640-51C4DB8EC3B3}" type="pres">
      <dgm:prSet presAssocID="{7515B59B-A1E9-4984-B9C7-88AF1099BE56}" presName="parTx" presStyleLbl="alignNode1" presStyleIdx="0" presStyleCnt="2">
        <dgm:presLayoutVars>
          <dgm:chMax val="0"/>
          <dgm:chPref val="0"/>
          <dgm:bulletEnabled val="1"/>
        </dgm:presLayoutVars>
      </dgm:prSet>
      <dgm:spPr/>
      <dgm:t>
        <a:bodyPr/>
        <a:lstStyle/>
        <a:p>
          <a:endParaRPr lang="en-US"/>
        </a:p>
      </dgm:t>
    </dgm:pt>
    <dgm:pt modelId="{7DE4B240-F910-4543-AEBF-61C51128A1E8}" type="pres">
      <dgm:prSet presAssocID="{7515B59B-A1E9-4984-B9C7-88AF1099BE56}" presName="desTx" presStyleLbl="alignAccFollowNode1" presStyleIdx="0" presStyleCnt="2">
        <dgm:presLayoutVars>
          <dgm:bulletEnabled val="1"/>
        </dgm:presLayoutVars>
      </dgm:prSet>
      <dgm:spPr/>
      <dgm:t>
        <a:bodyPr/>
        <a:lstStyle/>
        <a:p>
          <a:endParaRPr lang="en-US"/>
        </a:p>
      </dgm:t>
    </dgm:pt>
    <dgm:pt modelId="{D4A95DC3-CE84-4DE9-ADA0-48ABB405CFD1}" type="pres">
      <dgm:prSet presAssocID="{04790368-2FD9-4AD6-894D-F7906C3572D2}" presName="space" presStyleCnt="0"/>
      <dgm:spPr/>
    </dgm:pt>
    <dgm:pt modelId="{C5F405C8-8761-46A8-8738-BF042F30F25C}" type="pres">
      <dgm:prSet presAssocID="{76B60DDF-E554-4DB2-9920-056A70882DA3}" presName="composite" presStyleCnt="0"/>
      <dgm:spPr/>
    </dgm:pt>
    <dgm:pt modelId="{B313A1F6-9E3E-481B-B710-F2C01AEE17D1}" type="pres">
      <dgm:prSet presAssocID="{76B60DDF-E554-4DB2-9920-056A70882DA3}" presName="parTx" presStyleLbl="alignNode1" presStyleIdx="1" presStyleCnt="2">
        <dgm:presLayoutVars>
          <dgm:chMax val="0"/>
          <dgm:chPref val="0"/>
          <dgm:bulletEnabled val="1"/>
        </dgm:presLayoutVars>
      </dgm:prSet>
      <dgm:spPr/>
      <dgm:t>
        <a:bodyPr/>
        <a:lstStyle/>
        <a:p>
          <a:endParaRPr lang="en-US"/>
        </a:p>
      </dgm:t>
    </dgm:pt>
    <dgm:pt modelId="{4EF2150C-86B5-46C0-857D-4A5FE5EE569F}" type="pres">
      <dgm:prSet presAssocID="{76B60DDF-E554-4DB2-9920-056A70882DA3}" presName="desTx" presStyleLbl="alignAccFollowNode1" presStyleIdx="1" presStyleCnt="2">
        <dgm:presLayoutVars>
          <dgm:bulletEnabled val="1"/>
        </dgm:presLayoutVars>
      </dgm:prSet>
      <dgm:spPr/>
      <dgm:t>
        <a:bodyPr/>
        <a:lstStyle/>
        <a:p>
          <a:endParaRPr lang="en-US"/>
        </a:p>
      </dgm:t>
    </dgm:pt>
  </dgm:ptLst>
  <dgm:cxnLst>
    <dgm:cxn modelId="{C20F80F3-866C-4124-A2F2-60014462122E}" type="presOf" srcId="{2814DB71-992B-42A7-9C87-8A4AF3B9790C}" destId="{338B401D-FBDD-44B8-958B-B5DC78D6D075}" srcOrd="0" destOrd="0" presId="urn:microsoft.com/office/officeart/2005/8/layout/hList1"/>
    <dgm:cxn modelId="{755DE887-59A9-4AB3-B564-D51453199141}" srcId="{76B60DDF-E554-4DB2-9920-056A70882DA3}" destId="{AB1BC0B8-8470-45E5-9348-55150925E571}" srcOrd="0" destOrd="0" parTransId="{AE55A433-EC4D-4B02-8AEE-5AFA19159EDB}" sibTransId="{D4518FA7-77F3-4B14-87CE-CF6B0A11FE06}"/>
    <dgm:cxn modelId="{89BFD5A9-E1F4-4B7B-BF0E-4ACF6E69A75C}" type="presOf" srcId="{70A4B179-CE82-4DCC-8EED-3EB3C9F0C314}" destId="{7DE4B240-F910-4543-AEBF-61C51128A1E8}" srcOrd="0" destOrd="1" presId="urn:microsoft.com/office/officeart/2005/8/layout/hList1"/>
    <dgm:cxn modelId="{4358A7E9-71DD-43E0-A06F-D78889B4BF93}" type="presOf" srcId="{1BF55EBD-2D94-432D-9FF9-124F5A5D8938}" destId="{7DE4B240-F910-4543-AEBF-61C51128A1E8}" srcOrd="0" destOrd="0" presId="urn:microsoft.com/office/officeart/2005/8/layout/hList1"/>
    <dgm:cxn modelId="{F6A20AF8-44DC-44AC-8480-5675E829B43A}" srcId="{2814DB71-992B-42A7-9C87-8A4AF3B9790C}" destId="{7515B59B-A1E9-4984-B9C7-88AF1099BE56}" srcOrd="0" destOrd="0" parTransId="{F3928CFA-DE4E-4A3E-9A2A-FA71F841AE8B}" sibTransId="{04790368-2FD9-4AD6-894D-F7906C3572D2}"/>
    <dgm:cxn modelId="{47FFA1F0-FCED-4545-ABE9-982034C15C6B}" type="presOf" srcId="{76B60DDF-E554-4DB2-9920-056A70882DA3}" destId="{B313A1F6-9E3E-481B-B710-F2C01AEE17D1}" srcOrd="0" destOrd="0" presId="urn:microsoft.com/office/officeart/2005/8/layout/hList1"/>
    <dgm:cxn modelId="{0A126F04-2626-4D74-B4BC-8A5EF0562D98}" srcId="{7515B59B-A1E9-4984-B9C7-88AF1099BE56}" destId="{1BF55EBD-2D94-432D-9FF9-124F5A5D8938}" srcOrd="0" destOrd="0" parTransId="{0CCE0A43-C892-465E-9732-2141A7087370}" sibTransId="{7719A638-90F7-4604-A1FB-04EDB9C8BC1F}"/>
    <dgm:cxn modelId="{2B417A94-2CD1-496D-95B7-B523F28E4C6D}" type="presOf" srcId="{7515B59B-A1E9-4984-B9C7-88AF1099BE56}" destId="{50E5C7BD-5A87-4430-B640-51C4DB8EC3B3}" srcOrd="0" destOrd="0" presId="urn:microsoft.com/office/officeart/2005/8/layout/hList1"/>
    <dgm:cxn modelId="{54E4B51E-4E1A-4138-8791-F342B13304A3}" type="presOf" srcId="{AB1BC0B8-8470-45E5-9348-55150925E571}" destId="{4EF2150C-86B5-46C0-857D-4A5FE5EE569F}" srcOrd="0" destOrd="0" presId="urn:microsoft.com/office/officeart/2005/8/layout/hList1"/>
    <dgm:cxn modelId="{F781B638-A93F-42B1-9F1B-D021F43A0952}" srcId="{2814DB71-992B-42A7-9C87-8A4AF3B9790C}" destId="{76B60DDF-E554-4DB2-9920-056A70882DA3}" srcOrd="1" destOrd="0" parTransId="{0D8C8AC7-799B-4DEC-BDCE-EEB9E4B7D809}" sibTransId="{A9F5321A-2A13-42B0-B5FF-AF7FF519C071}"/>
    <dgm:cxn modelId="{90B9AC41-5D27-4C82-9DF4-EE1754B7AE33}" srcId="{7515B59B-A1E9-4984-B9C7-88AF1099BE56}" destId="{70A4B179-CE82-4DCC-8EED-3EB3C9F0C314}" srcOrd="1" destOrd="0" parTransId="{B12F7EE6-9B7C-4CED-A991-A0F39909F882}" sibTransId="{F6CABDE1-A1A3-4907-AABF-A0B81B4E47A5}"/>
    <dgm:cxn modelId="{28CDBF96-E860-4F7B-A909-8639CE1B7942}" type="presParOf" srcId="{338B401D-FBDD-44B8-958B-B5DC78D6D075}" destId="{A8A4E4E7-9A9F-48C3-946B-BEF2DEACC4B7}" srcOrd="0" destOrd="0" presId="urn:microsoft.com/office/officeart/2005/8/layout/hList1"/>
    <dgm:cxn modelId="{2EFC56FF-ED2B-4899-AD28-038AF9588D12}" type="presParOf" srcId="{A8A4E4E7-9A9F-48C3-946B-BEF2DEACC4B7}" destId="{50E5C7BD-5A87-4430-B640-51C4DB8EC3B3}" srcOrd="0" destOrd="0" presId="urn:microsoft.com/office/officeart/2005/8/layout/hList1"/>
    <dgm:cxn modelId="{1554FAEB-8058-425D-B0F2-5E725C95AD82}" type="presParOf" srcId="{A8A4E4E7-9A9F-48C3-946B-BEF2DEACC4B7}" destId="{7DE4B240-F910-4543-AEBF-61C51128A1E8}" srcOrd="1" destOrd="0" presId="urn:microsoft.com/office/officeart/2005/8/layout/hList1"/>
    <dgm:cxn modelId="{0BAD5681-ABF7-448E-8328-7D3D9D3ECE20}" type="presParOf" srcId="{338B401D-FBDD-44B8-958B-B5DC78D6D075}" destId="{D4A95DC3-CE84-4DE9-ADA0-48ABB405CFD1}" srcOrd="1" destOrd="0" presId="urn:microsoft.com/office/officeart/2005/8/layout/hList1"/>
    <dgm:cxn modelId="{63C49055-EDB2-44F6-85E0-D49A53FCA0C6}" type="presParOf" srcId="{338B401D-FBDD-44B8-958B-B5DC78D6D075}" destId="{C5F405C8-8761-46A8-8738-BF042F30F25C}" srcOrd="2" destOrd="0" presId="urn:microsoft.com/office/officeart/2005/8/layout/hList1"/>
    <dgm:cxn modelId="{E7747DA2-0419-40E1-A31F-D07DA0DEB138}" type="presParOf" srcId="{C5F405C8-8761-46A8-8738-BF042F30F25C}" destId="{B313A1F6-9E3E-481B-B710-F2C01AEE17D1}" srcOrd="0" destOrd="0" presId="urn:microsoft.com/office/officeart/2005/8/layout/hList1"/>
    <dgm:cxn modelId="{573AEF1E-8333-42EA-8027-D770BAC623B1}" type="presParOf" srcId="{C5F405C8-8761-46A8-8738-BF042F30F25C}" destId="{4EF2150C-86B5-46C0-857D-4A5FE5EE56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38912" y="1648681"/>
          <a:ext cx="1514226" cy="1514226"/>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anose="020B0A04020102020204" pitchFamily="34" charset="0"/>
            </a:rPr>
            <a:t>Wisdom</a:t>
          </a:r>
        </a:p>
      </dsp:txBody>
      <dsp:txXfrm>
        <a:off x="1543339" y="2003381"/>
        <a:ext cx="905372" cy="778344"/>
      </dsp:txXfrm>
    </dsp:sp>
    <dsp:sp modelId="{93300324-D62F-4E58-B882-734182BDB462}">
      <dsp:nvSpPr>
        <dsp:cNvPr id="0" name=""/>
        <dsp:cNvSpPr/>
      </dsp:nvSpPr>
      <dsp:spPr>
        <a:xfrm>
          <a:off x="519043" y="1320836"/>
          <a:ext cx="1101255" cy="110125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latin typeface="Arial Black" panose="020B0A04020102020204" pitchFamily="34" charset="0"/>
            </a:rPr>
            <a:t>Truth</a:t>
          </a:r>
          <a:r>
            <a:rPr lang="en-US" sz="1100" kern="1200"/>
            <a:t> </a:t>
          </a:r>
        </a:p>
      </dsp:txBody>
      <dsp:txXfrm>
        <a:off x="796287" y="1599756"/>
        <a:ext cx="546767" cy="543415"/>
      </dsp:txXfrm>
    </dsp:sp>
    <dsp:sp modelId="{59EDF28D-6C67-49D0-B5A1-DE5C3CBA2292}">
      <dsp:nvSpPr>
        <dsp:cNvPr id="0" name=""/>
        <dsp:cNvSpPr/>
      </dsp:nvSpPr>
      <dsp:spPr>
        <a:xfrm rot="20700000">
          <a:off x="974723" y="655262"/>
          <a:ext cx="1079005" cy="107900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anose="020B0A04020102020204" pitchFamily="34" charset="0"/>
            </a:rPr>
            <a:t>Servic</a:t>
          </a:r>
          <a:r>
            <a:rPr lang="en-US" sz="1100" kern="1200">
              <a:latin typeface="Arial Black" panose="020B0A04020102020204" pitchFamily="34" charset="0"/>
            </a:rPr>
            <a:t>e</a:t>
          </a:r>
          <a:r>
            <a:rPr lang="en-US" sz="1100" kern="1200"/>
            <a:t> </a:t>
          </a:r>
        </a:p>
      </dsp:txBody>
      <dsp:txXfrm rot="-20700000">
        <a:off x="1211381" y="891919"/>
        <a:ext cx="605690" cy="605690"/>
      </dsp:txXfrm>
    </dsp:sp>
    <dsp:sp modelId="{398423B3-DD54-4226-99D7-017EFC1488DF}">
      <dsp:nvSpPr>
        <dsp:cNvPr id="0" name=""/>
        <dsp:cNvSpPr/>
      </dsp:nvSpPr>
      <dsp:spPr>
        <a:xfrm>
          <a:off x="1107369" y="1552894"/>
          <a:ext cx="1938209" cy="1938209"/>
        </a:xfrm>
        <a:prstGeom prst="circularArrow">
          <a:avLst>
            <a:gd name="adj1" fmla="val 4687"/>
            <a:gd name="adj2" fmla="val 299029"/>
            <a:gd name="adj3" fmla="val 2467683"/>
            <a:gd name="adj4" fmla="val 1596997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2877" y="1177534"/>
          <a:ext cx="1408230" cy="14082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25138" y="425103"/>
          <a:ext cx="1518356" cy="15183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7BD-5A87-4430-B640-51C4DB8EC3B3}">
      <dsp:nvSpPr>
        <dsp:cNvPr id="0" name=""/>
        <dsp:cNvSpPr/>
      </dsp:nvSpPr>
      <dsp:spPr bwMode="white">
        <a:xfrm>
          <a:off x="26" y="3299"/>
          <a:ext cx="2563713" cy="867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Primary (recommended textbooks) </a:t>
          </a:r>
          <a:endParaRPr lang="en-US" sz="1800" kern="1200" dirty="0"/>
        </a:p>
      </dsp:txBody>
      <dsp:txXfrm>
        <a:off x="26" y="3299"/>
        <a:ext cx="2563713" cy="867021"/>
      </dsp:txXfrm>
    </dsp:sp>
    <dsp:sp modelId="{7DE4B240-F910-4543-AEBF-61C51128A1E8}">
      <dsp:nvSpPr>
        <dsp:cNvPr id="0" name=""/>
        <dsp:cNvSpPr/>
      </dsp:nvSpPr>
      <dsp:spPr bwMode="white">
        <a:xfrm>
          <a:off x="26" y="870320"/>
          <a:ext cx="2563713" cy="25199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J Parks textbook of Preventive &amp; social Medicine</a:t>
          </a:r>
        </a:p>
        <a:p>
          <a:pPr marL="171450" lvl="1" indent="-171450" algn="l" defTabSz="800100">
            <a:lnSpc>
              <a:spcPct val="10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Textbook of Community Medicine &amp; Public Health. By Muhammad </a:t>
          </a:r>
          <a:r>
            <a:rPr lang="en-US" sz="1800" kern="1200" dirty="0" err="1">
              <a:latin typeface="Calibri" panose="020F0502020204030204" pitchFamily="34" charset="0"/>
              <a:ea typeface="Calibri" panose="020F0502020204030204" pitchFamily="34" charset="0"/>
              <a:cs typeface="Calibri" panose="020F0502020204030204" pitchFamily="34" charset="0"/>
            </a:rPr>
            <a:t>Illyas</a:t>
          </a:r>
          <a:r>
            <a:rPr lang="en-US" sz="1800" kern="1200" dirty="0">
              <a:latin typeface="Calibri" panose="020F0502020204030204" pitchFamily="34" charset="0"/>
              <a:ea typeface="Calibri" panose="020F0502020204030204" pitchFamily="34" charset="0"/>
              <a:cs typeface="Calibri" panose="020F0502020204030204" pitchFamily="34" charset="0"/>
            </a:rPr>
            <a:t> , </a:t>
          </a:r>
          <a:r>
            <a:rPr lang="en-US" sz="1800" kern="1200" dirty="0" err="1">
              <a:latin typeface="Calibri" panose="020F0502020204030204" pitchFamily="34" charset="0"/>
              <a:ea typeface="Calibri" panose="020F0502020204030204" pitchFamily="34" charset="0"/>
              <a:cs typeface="Calibri" panose="020F0502020204030204" pitchFamily="34" charset="0"/>
            </a:rPr>
            <a:t>Dr</a:t>
          </a:r>
          <a:r>
            <a:rPr lang="en-US" sz="1800" kern="1200" dirty="0">
              <a:latin typeface="Calibri" panose="020F0502020204030204" pitchFamily="34" charset="0"/>
              <a:ea typeface="Calibri" panose="020F0502020204030204" pitchFamily="34" charset="0"/>
              <a:cs typeface="Calibri" panose="020F0502020204030204" pitchFamily="34" charset="0"/>
            </a:rPr>
            <a:t> </a:t>
          </a:r>
          <a:r>
            <a:rPr lang="en-US" sz="1800" kern="1200" dirty="0" err="1">
              <a:latin typeface="Calibri" panose="020F0502020204030204" pitchFamily="34" charset="0"/>
              <a:ea typeface="Calibri" panose="020F0502020204030204" pitchFamily="34" charset="0"/>
              <a:cs typeface="Calibri" panose="020F0502020204030204" pitchFamily="34" charset="0"/>
            </a:rPr>
            <a:t>Irfanullah</a:t>
          </a:r>
          <a:r>
            <a:rPr lang="en-US" sz="1800" kern="1200" dirty="0">
              <a:latin typeface="Calibri" panose="020F0502020204030204" pitchFamily="34" charset="0"/>
              <a:ea typeface="Calibri" panose="020F0502020204030204" pitchFamily="34" charset="0"/>
              <a:cs typeface="Calibri" panose="020F0502020204030204" pitchFamily="34" charset="0"/>
            </a:rPr>
            <a:t> Siddiqui</a:t>
          </a:r>
          <a:endParaRPr sz="1800" kern="1200" dirty="0">
            <a:latin typeface="Calibri" panose="020F0502020204030204" pitchFamily="34" charset="0"/>
            <a:ea typeface="Calibri" panose="020F0502020204030204" pitchFamily="34" charset="0"/>
            <a:cs typeface="Calibri" panose="020F0502020204030204" pitchFamily="34" charset="0"/>
          </a:endParaRPr>
        </a:p>
      </dsp:txBody>
      <dsp:txXfrm>
        <a:off x="26" y="870320"/>
        <a:ext cx="2563713" cy="2519910"/>
      </dsp:txXfrm>
    </dsp:sp>
    <dsp:sp modelId="{B313A1F6-9E3E-481B-B710-F2C01AEE17D1}">
      <dsp:nvSpPr>
        <dsp:cNvPr id="0" name=""/>
        <dsp:cNvSpPr/>
      </dsp:nvSpPr>
      <dsp:spPr bwMode="white">
        <a:xfrm>
          <a:off x="2922659" y="3299"/>
          <a:ext cx="2563713" cy="867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anose="020F0502020204030204" pitchFamily="34" charset="0"/>
              <a:ea typeface="Calibri" panose="020F0502020204030204" pitchFamily="34" charset="0"/>
              <a:cs typeface="Calibri" panose="020F0502020204030204" pitchFamily="34" charset="0"/>
            </a:rPr>
            <a:t>Additional readings </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922659" y="3299"/>
        <a:ext cx="2563713" cy="867021"/>
      </dsp:txXfrm>
    </dsp:sp>
    <dsp:sp modelId="{4EF2150C-86B5-46C0-857D-4A5FE5EE569F}">
      <dsp:nvSpPr>
        <dsp:cNvPr id="0" name=""/>
        <dsp:cNvSpPr/>
      </dsp:nvSpPr>
      <dsp:spPr bwMode="white">
        <a:xfrm>
          <a:off x="2922659" y="870320"/>
          <a:ext cx="2563713" cy="25199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Epidemiology by Leon </a:t>
          </a:r>
          <a:r>
            <a:rPr lang="en-US" sz="1800" kern="1200" dirty="0" err="1">
              <a:latin typeface="Calibri" panose="020F0502020204030204" pitchFamily="34" charset="0"/>
              <a:ea typeface="Calibri" panose="020F0502020204030204" pitchFamily="34" charset="0"/>
              <a:cs typeface="Calibri" panose="020F0502020204030204" pitchFamily="34" charset="0"/>
            </a:rPr>
            <a:t>Gordis</a:t>
          </a:r>
          <a:r>
            <a:rPr lang="en-US" sz="1800" kern="1200" dirty="0">
              <a:latin typeface="Calibri" panose="020F0502020204030204" pitchFamily="34" charset="0"/>
              <a:ea typeface="Calibri" panose="020F0502020204030204" pitchFamily="34" charset="0"/>
              <a:cs typeface="Calibri" panose="020F0502020204030204" pitchFamily="34" charset="0"/>
            </a:rPr>
            <a:t> </a:t>
          </a:r>
        </a:p>
      </dsp:txBody>
      <dsp:txXfrm>
        <a:off x="2922659" y="870320"/>
        <a:ext cx="2563713" cy="2519910"/>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2B3D5-636A-4241-B373-AB43635A38C9}" type="datetimeFigureOut">
              <a:rPr lang="en-US" smtClean="0"/>
              <a:t>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6C673-4C19-4796-8B18-30FF65B2502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6C673-4C19-4796-8B18-30FF65B2502A}" type="slidenum">
              <a:rPr lang="en-US" smtClean="0"/>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6C673-4C19-4796-8B18-30FF65B2502A}"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EA188C0-2C52-45FD-9ED8-39134BD1F27F}"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D275A-01D0-431D-BB2C-AE140F61CFFD}"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9E716-6916-4A82-91D6-D8D92304C503}"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731E2-E192-4409-A5EE-95FC1CCF7A5E}" type="datetime1">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57773F-554B-457A-8CB4-FE60E4FC3D58}" type="datetime1">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FBC4F3-D2F5-48D4-B5ED-7DBFE5C020B2}" type="datetime1">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37096-EE4E-4BC2-AD33-947ACB8B5E51}" type="datetime1">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D01B11-5883-4B57-8C1D-6F99CAF6D381}" type="datetime1">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7E7923-BD89-4CD5-978E-001700227AB4}" type="datetime1">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CE0F3-C800-42C5-8148-097E06E86073}"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141AA-2DAC-4DE7-92D7-CA133BD24C4D}"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hf hdr="0" ftr="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0B7E37-7F5C-493A-9B55-DD49507CBD1C}" type="datetime1">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A82A-5240-441C-AB22-8A1AAC2B241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836166F5-10AC-479F-9E27-12EE9A83E4BE}" type="datetime1">
              <a:rPr lang="en-US" smtClean="0">
                <a:solidFill>
                  <a:prstClr val="black">
                    <a:tint val="75000"/>
                  </a:prstClr>
                </a:solidFill>
              </a:rPr>
              <a:t>2/2/2025</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F1BEBB3-0D77-45D7-801D-8FE9A917C00D}"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836166F5-10AC-479F-9E27-12EE9A83E4BE}" type="datetime1">
              <a:rPr lang="en-US" smtClean="0">
                <a:solidFill>
                  <a:prstClr val="black">
                    <a:tint val="75000"/>
                  </a:prstClr>
                </a:solidFill>
              </a:rPr>
              <a:t>2/2/2025</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F1BEBB3-0D77-45D7-801D-8FE9A917C00D}"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836166F5-10AC-479F-9E27-12EE9A83E4BE}" type="datetime1">
              <a:rPr lang="en-US" smtClean="0">
                <a:solidFill>
                  <a:prstClr val="black">
                    <a:tint val="75000"/>
                  </a:prstClr>
                </a:solidFill>
              </a:rPr>
              <a:t>2/2/2025</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F1BEBB3-0D77-45D7-801D-8FE9A917C00D}"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836166F5-10AC-479F-9E27-12EE9A83E4BE}" type="datetime1">
              <a:rPr lang="en-US" smtClean="0">
                <a:solidFill>
                  <a:prstClr val="black">
                    <a:tint val="75000"/>
                  </a:prstClr>
                </a:solidFill>
              </a:rPr>
              <a:t>2/2/2025</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F1BEBB3-0D77-45D7-801D-8FE9A917C00D}"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836166F5-10AC-479F-9E27-12EE9A83E4BE}" type="datetime1">
              <a:rPr lang="en-US" smtClean="0">
                <a:solidFill>
                  <a:prstClr val="black">
                    <a:tint val="75000"/>
                  </a:prstClr>
                </a:solidFill>
              </a:rPr>
              <a:t>2/2/2025</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F1BEBB3-0D77-45D7-801D-8FE9A917C00D}"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836166F5-10AC-479F-9E27-12EE9A83E4BE}" type="datetime1">
              <a:rPr lang="en-US" smtClean="0">
                <a:solidFill>
                  <a:prstClr val="black">
                    <a:tint val="75000"/>
                  </a:prstClr>
                </a:solidFill>
              </a:rPr>
              <a:t>2/2/2025</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F1BEBB3-0D77-45D7-801D-8FE9A917C00D}"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836166F5-10AC-479F-9E27-12EE9A83E4BE}" type="datetime1">
              <a:rPr lang="en-US" smtClean="0">
                <a:solidFill>
                  <a:prstClr val="black">
                    <a:tint val="75000"/>
                  </a:prstClr>
                </a:solidFill>
              </a:rPr>
              <a:t>2/2/2025</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F1BEBB3-0D77-45D7-801D-8FE9A917C00D}"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510B7E37-7F5C-493A-9B55-DD49507CBD1C}" type="datetime1">
              <a:rPr lang="en-US" smtClean="0"/>
              <a:t>2/2/2025</a:t>
            </a:fld>
            <a:endParaRPr lang="en-US"/>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7B07A82A-5240-441C-AB22-8A1AAC2B24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ftr="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0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ho.int/news-room/fact-sheets/detail/measles?gad_source=1&amp;gclid=Cj0KCQiAz8GuBhCxARIsAOpzk8xfeVd-WwZ2Pw2bcY9p70GyEKRzmTVryKeohqCnZL_Ht2QFJF4f8J4aAk_YEALw_wcB" TargetMode="Externa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2" Type="http://schemas.openxmlformats.org/officeDocument/2006/relationships/hyperlink" Target="https://academic.oup.com/inthealth/article/12/5/375/5868932" TargetMode="External"/><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2" Type="http://schemas.openxmlformats.org/officeDocument/2006/relationships/hyperlink" Target="https://pubmed.ncbi.nlm.nih.gov/33274726/" TargetMode="External"/><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b="1" dirty="0"/>
              <a:t>Epidemiological </a:t>
            </a:r>
            <a:r>
              <a:rPr lang="en-US" sz="3200" b="1" dirty="0" smtClean="0"/>
              <a:t>Triangle</a:t>
            </a:r>
            <a:r>
              <a:rPr lang="en-US" sz="4000" b="1" dirty="0" smtClean="0"/>
              <a:t> </a:t>
            </a:r>
            <a:endParaRPr lang="en-US" sz="4000" b="1" dirty="0"/>
          </a:p>
        </p:txBody>
      </p:sp>
      <p:sp>
        <p:nvSpPr>
          <p:cNvPr id="3" name="Content Placeholder 2"/>
          <p:cNvSpPr>
            <a:spLocks noGrp="1"/>
          </p:cNvSpPr>
          <p:nvPr>
            <p:ph idx="1"/>
          </p:nvPr>
        </p:nvSpPr>
        <p:spPr>
          <a:xfrm>
            <a:off x="228600" y="1371600"/>
            <a:ext cx="8915400" cy="5486400"/>
          </a:xfrm>
        </p:spPr>
        <p:txBody>
          <a:bodyPr>
            <a:normAutofit/>
          </a:bodyPr>
          <a:lstStyle/>
          <a:p>
            <a:pPr marL="0" indent="0" algn="ctr">
              <a:buNone/>
            </a:pPr>
            <a:r>
              <a:rPr lang="en-US" dirty="0"/>
              <a:t>Agent</a:t>
            </a:r>
          </a:p>
          <a:p>
            <a:pPr algn="ctr">
              <a:buNone/>
            </a:pPr>
            <a:endParaRPr lang="en-US" dirty="0"/>
          </a:p>
          <a:p>
            <a:pPr>
              <a:buNone/>
            </a:pPr>
            <a:endParaRPr lang="en-US" dirty="0"/>
          </a:p>
          <a:p>
            <a:pPr>
              <a:buNone/>
            </a:pPr>
            <a:r>
              <a:rPr lang="en-US" dirty="0"/>
              <a:t>                       Host 			Environment</a:t>
            </a:r>
          </a:p>
          <a:p>
            <a:pPr>
              <a:buNone/>
            </a:pPr>
            <a:r>
              <a:rPr lang="en-US" sz="2400" dirty="0">
                <a:solidFill>
                  <a:srgbClr val="FF0000"/>
                </a:solidFill>
              </a:rPr>
              <a:t>Agent factors</a:t>
            </a:r>
            <a:r>
              <a:rPr lang="en-US" sz="2400" dirty="0"/>
              <a:t>; type, source, period of infectivity, virulence, secondary attack rate.</a:t>
            </a:r>
          </a:p>
          <a:p>
            <a:pPr>
              <a:buNone/>
            </a:pPr>
            <a:r>
              <a:rPr lang="en-US" sz="2400" dirty="0"/>
              <a:t> </a:t>
            </a:r>
            <a:r>
              <a:rPr lang="en-US" sz="2400" dirty="0">
                <a:solidFill>
                  <a:srgbClr val="FF0000"/>
                </a:solidFill>
              </a:rPr>
              <a:t>Host factors; </a:t>
            </a:r>
            <a:r>
              <a:rPr lang="en-US" sz="2400" dirty="0"/>
              <a:t>age, gender, immunity, nutritional status</a:t>
            </a:r>
          </a:p>
          <a:p>
            <a:pPr>
              <a:buNone/>
            </a:pPr>
            <a:r>
              <a:rPr lang="en-US" sz="2400" dirty="0">
                <a:solidFill>
                  <a:srgbClr val="FF0000"/>
                </a:solidFill>
              </a:rPr>
              <a:t>Environmental factors</a:t>
            </a:r>
            <a:r>
              <a:rPr lang="en-US" sz="2400" dirty="0"/>
              <a:t>; season, socioeconomic conditions, population density</a:t>
            </a:r>
          </a:p>
        </p:txBody>
      </p:sp>
      <p:sp>
        <p:nvSpPr>
          <p:cNvPr id="4" name="Isosceles Triangle 3"/>
          <p:cNvSpPr/>
          <p:nvPr/>
        </p:nvSpPr>
        <p:spPr>
          <a:xfrm>
            <a:off x="3429000" y="1981200"/>
            <a:ext cx="2286000" cy="12815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228600" y="461645"/>
            <a:ext cx="1316990" cy="909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6" name="Picture 5"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651005" y="430309"/>
            <a:ext cx="1002665" cy="66929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sz="4800" b="1" u="sng" dirty="0">
                <a:solidFill>
                  <a:srgbClr val="CC3300"/>
                </a:solidFill>
                <a:latin typeface="Calibri" panose="020F0502020204030204" pitchFamily="34" charset="0"/>
                <a:ea typeface="Calibri" panose="020F0502020204030204" pitchFamily="34" charset="0"/>
                <a:cs typeface="Calibri" panose="020F0502020204030204" pitchFamily="34" charset="0"/>
              </a:rPr>
              <a:t>Smallpox Infection</a:t>
            </a:r>
          </a:p>
        </p:txBody>
      </p:sp>
      <p:sp>
        <p:nvSpPr>
          <p:cNvPr id="5123" name="Rectangle 3"/>
          <p:cNvSpPr>
            <a:spLocks noGrp="1" noChangeArrowheads="1"/>
          </p:cNvSpPr>
          <p:nvPr>
            <p:ph type="subTitle" idx="1"/>
          </p:nvPr>
        </p:nvSpPr>
        <p:spPr/>
        <p:txBody>
          <a:bodyPr/>
          <a:lstStyle/>
          <a:p>
            <a:pPr eaLnBrk="1" hangingPunct="1"/>
            <a:r>
              <a:rPr lang="en-US" sz="4800" dirty="0" err="1">
                <a:latin typeface="Calibri" panose="020F0502020204030204" pitchFamily="34" charset="0"/>
                <a:ea typeface="Calibri" panose="020F0502020204030204" pitchFamily="34" charset="0"/>
                <a:cs typeface="Calibri" panose="020F0502020204030204" pitchFamily="34" charset="0"/>
              </a:rPr>
              <a:t>Variola</a:t>
            </a:r>
            <a:r>
              <a:rPr lang="en-US" sz="4800" dirty="0">
                <a:latin typeface="Calibri" panose="020F0502020204030204" pitchFamily="34" charset="0"/>
                <a:ea typeface="Calibri" panose="020F0502020204030204" pitchFamily="34" charset="0"/>
                <a:cs typeface="Calibri" panose="020F0502020204030204" pitchFamily="34" charset="0"/>
              </a:rPr>
              <a:t> </a:t>
            </a:r>
          </a:p>
          <a:p>
            <a:pPr eaLnBrk="1" hangingPunct="1"/>
            <a:r>
              <a:rPr lang="en-US" sz="4800" dirty="0" err="1">
                <a:latin typeface="Calibri" panose="020F0502020204030204" pitchFamily="34" charset="0"/>
                <a:ea typeface="Calibri" panose="020F0502020204030204" pitchFamily="34" charset="0"/>
                <a:cs typeface="Calibri" panose="020F0502020204030204" pitchFamily="34" charset="0"/>
              </a:rPr>
              <a:t>cheechak</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7B07A82A-5240-441C-AB22-8A1AAC2B2412}" type="slidenum">
              <a:rPr lang="en-US" smtClean="0"/>
              <a:t>11</a:t>
            </a:fld>
            <a:endParaRPr lang="en-US"/>
          </a:p>
        </p:txBody>
      </p:sp>
      <p:sp>
        <p:nvSpPr>
          <p:cNvPr id="2" name="Date Placeholder 1"/>
          <p:cNvSpPr>
            <a:spLocks noGrp="1"/>
          </p:cNvSpPr>
          <p:nvPr>
            <p:ph type="dt" sz="half" idx="10"/>
          </p:nvPr>
        </p:nvSpPr>
        <p:spPr/>
        <p:txBody>
          <a:bodyPr/>
          <a:lstStyle/>
          <a:p>
            <a:fld id="{0EC98B88-1BC7-4168-999A-DE177FA06B4F}" type="datetime1">
              <a:rPr lang="en-US" smtClean="0"/>
              <a:t>2/2/2025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2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solidFill>
                  <a:schemeClr val="tx1"/>
                </a:solidFill>
                <a:latin typeface="Calibri" panose="020F0502020204030204" charset="0"/>
                <a:cs typeface="Calibri" panose="020F0502020204030204" charset="0"/>
              </a:rPr>
              <a:t>Smallpox </a:t>
            </a:r>
            <a:r>
              <a:rPr lang="en-US" dirty="0">
                <a:solidFill>
                  <a:srgbClr val="FF0000"/>
                </a:solidFill>
              </a:rPr>
              <a:t>   </a:t>
            </a:r>
          </a:p>
        </p:txBody>
      </p:sp>
      <p:sp>
        <p:nvSpPr>
          <p:cNvPr id="7" name="Content Placeholder 6"/>
          <p:cNvSpPr>
            <a:spLocks noGrp="1"/>
          </p:cNvSpPr>
          <p:nvPr>
            <p:ph idx="1"/>
          </p:nvPr>
        </p:nvSpPr>
        <p:spPr/>
        <p:txBody>
          <a:bodyPr>
            <a:noAutofit/>
          </a:bodyPr>
          <a:lstStyle/>
          <a:p>
            <a:r>
              <a:rPr lang="en-US" sz="2400" dirty="0">
                <a:latin typeface="Calibri" panose="020F0502020204030204" charset="0"/>
                <a:cs typeface="Calibri" panose="020F0502020204030204" charset="0"/>
              </a:rPr>
              <a:t>Acute contagious disease caused by two viruses' variant, Variola Major &amp; Minor.</a:t>
            </a:r>
          </a:p>
          <a:p>
            <a:r>
              <a:rPr lang="en-US" sz="2400" dirty="0">
                <a:latin typeface="Calibri" panose="020F0502020204030204" charset="0"/>
                <a:cs typeface="Calibri" panose="020F0502020204030204" charset="0"/>
              </a:rPr>
              <a:t>only human disease to have been eradicated</a:t>
            </a:r>
          </a:p>
          <a:p>
            <a:r>
              <a:rPr lang="en-US" sz="2400" dirty="0">
                <a:latin typeface="Calibri" panose="020F0502020204030204" charset="0"/>
                <a:cs typeface="Calibri" panose="020F0502020204030204" charset="0"/>
              </a:rPr>
              <a:t> It's contagious  — cause permanent scarring</a:t>
            </a:r>
          </a:p>
          <a:p>
            <a:r>
              <a:rPr lang="en-US" sz="2400" dirty="0">
                <a:latin typeface="Calibri" panose="020F0502020204030204" charset="0"/>
                <a:cs typeface="Calibri" panose="020F0502020204030204" charset="0"/>
              </a:rPr>
              <a:t>Smallpox outbreaks occurred for thousands of years and eliminated from the world after a successful vaccination campaign. About three out of every ten people with the disease died.</a:t>
            </a:r>
          </a:p>
        </p:txBody>
      </p:sp>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12</a:t>
            </a:fld>
            <a:endParaRPr lang="en-US"/>
          </a:p>
        </p:txBody>
      </p:sp>
      <p:sp>
        <p:nvSpPr>
          <p:cNvPr id="8" name="Oval 7"/>
          <p:cNvSpPr/>
          <p:nvPr/>
        </p:nvSpPr>
        <p:spPr>
          <a:xfrm>
            <a:off x="190500" y="589915"/>
            <a:ext cx="1614170"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2" name="Picture 1"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6"/>
          <p:cNvSpPr>
            <a:spLocks noGrp="1" noChangeArrowheads="1"/>
          </p:cNvSpPr>
          <p:nvPr>
            <p:ph type="title"/>
          </p:nvPr>
        </p:nvSpPr>
        <p:spPr>
          <a:noFill/>
        </p:spPr>
        <p:txBody>
          <a:bodyPr>
            <a:normAutofit fontScale="90000"/>
          </a:bodyPr>
          <a:lstStyle/>
          <a:p>
            <a:pPr algn="l" eaLnBrk="1" hangingPunct="1"/>
            <a:r>
              <a:rPr lang="en-US" sz="3600" b="1" dirty="0">
                <a:solidFill>
                  <a:srgbClr val="CC3300"/>
                </a:solidFill>
                <a:latin typeface="Calibri" panose="020F0502020204030204" pitchFamily="34" charset="0"/>
                <a:ea typeface="Calibri" panose="020F0502020204030204" pitchFamily="34" charset="0"/>
                <a:cs typeface="Calibri" panose="020F0502020204030204" pitchFamily="34" charset="0"/>
              </a:rPr>
              <a:t>Smallpox</a:t>
            </a:r>
            <a:r>
              <a:rPr lang="en-US" sz="3600" b="1" dirty="0">
                <a:solidFill>
                  <a:srgbClr val="CC3300"/>
                </a:solidFill>
                <a:latin typeface="Comic Sans MS" panose="030F0702030302020204" pitchFamily="66" charset="0"/>
              </a:rPr>
              <a:t/>
            </a:r>
            <a:br>
              <a:rPr lang="en-US" sz="3600" b="1" dirty="0">
                <a:solidFill>
                  <a:srgbClr val="CC3300"/>
                </a:solidFill>
                <a:latin typeface="Comic Sans MS" panose="030F0702030302020204" pitchFamily="66" charset="0"/>
              </a:rPr>
            </a:br>
            <a:r>
              <a:rPr lang="en-US" sz="4800" b="1" dirty="0">
                <a:solidFill>
                  <a:srgbClr val="CC3300"/>
                </a:solidFill>
                <a:latin typeface="Comic Sans MS" panose="030F0702030302020204" pitchFamily="66" charset="0"/>
              </a:rPr>
              <a:t>             </a:t>
            </a:r>
          </a:p>
        </p:txBody>
      </p:sp>
      <p:sp>
        <p:nvSpPr>
          <p:cNvPr id="3" name="Text Placeholder 2"/>
          <p:cNvSpPr>
            <a:spLocks noGrp="1"/>
          </p:cNvSpPr>
          <p:nvPr>
            <p:ph type="body" idx="1"/>
          </p:nvPr>
        </p:nvSpPr>
        <p:spPr/>
        <p:txBody>
          <a:bodyPr/>
          <a:lstStyle/>
          <a:p>
            <a:r>
              <a:rPr lang="en-US" dirty="0"/>
              <a:t>Day 1 </a:t>
            </a:r>
          </a:p>
        </p:txBody>
      </p:sp>
      <p:sp>
        <p:nvSpPr>
          <p:cNvPr id="8194" name="Rectangle 3"/>
          <p:cNvSpPr>
            <a:spLocks noGrp="1" noChangeArrowheads="1"/>
          </p:cNvSpPr>
          <p:nvPr>
            <p:ph sz="half" idx="2"/>
          </p:nvPr>
        </p:nvSpPr>
        <p:spPr/>
        <p:txBody>
          <a:bodyPr/>
          <a:lstStyle/>
          <a:p>
            <a:pPr eaLnBrk="1" hangingPunct="1">
              <a:buFontTx/>
              <a:buNone/>
            </a:pPr>
            <a:r>
              <a:rPr lang="en-US" sz="7200" dirty="0"/>
              <a:t>1</a:t>
            </a:r>
            <a:r>
              <a:rPr lang="en-US" sz="7200" baseline="30000" dirty="0"/>
              <a:t>st</a:t>
            </a:r>
            <a:r>
              <a:rPr lang="en-US" sz="7200" dirty="0"/>
              <a:t> Da</a:t>
            </a:r>
            <a:r>
              <a:rPr lang="en-US" sz="2800" dirty="0"/>
              <a:t> </a:t>
            </a:r>
          </a:p>
        </p:txBody>
      </p:sp>
      <p:sp>
        <p:nvSpPr>
          <p:cNvPr id="4" name="Text Placeholder 3"/>
          <p:cNvSpPr>
            <a:spLocks noGrp="1"/>
          </p:cNvSpPr>
          <p:nvPr>
            <p:ph type="body" sz="quarter" idx="3"/>
          </p:nvPr>
        </p:nvSpPr>
        <p:spPr/>
        <p:txBody>
          <a:bodyPr/>
          <a:lstStyle/>
          <a:p>
            <a:r>
              <a:rPr lang="en-US" dirty="0"/>
              <a:t>                    Day 5</a:t>
            </a:r>
          </a:p>
        </p:txBody>
      </p:sp>
      <p:pic>
        <p:nvPicPr>
          <p:cNvPr id="8195" name="Picture 5" descr="smallpox_body-d01"/>
          <p:cNvPicPr>
            <a:picLocks noGrp="1" noChangeAspect="1" noChangeArrowheads="1"/>
          </p:cNvPicPr>
          <p:nvPr>
            <p:ph sz="quarter" idx="4"/>
          </p:nvPr>
        </p:nvPicPr>
        <p:blipFill>
          <a:blip r:embed="rId2"/>
          <a:stretch>
            <a:fillRect/>
          </a:stretch>
        </p:blipFill>
        <p:spPr>
          <a:xfrm>
            <a:off x="589280" y="1321435"/>
            <a:ext cx="2703195" cy="5135245"/>
          </a:xfrm>
        </p:spPr>
      </p:pic>
      <p:sp>
        <p:nvSpPr>
          <p:cNvPr id="2" name="Date Placeholder 1"/>
          <p:cNvSpPr>
            <a:spLocks noGrp="1"/>
          </p:cNvSpPr>
          <p:nvPr>
            <p:ph type="dt" sz="half" idx="10"/>
          </p:nvPr>
        </p:nvSpPr>
        <p:spPr/>
        <p:txBody>
          <a:bodyPr/>
          <a:lstStyle/>
          <a:p>
            <a:pPr>
              <a:defRPr/>
            </a:pPr>
            <a:fld id="{67C259AC-9C5A-401F-8675-512A429E09A3}" type="datetime1">
              <a:rPr lang="en-US" smtClean="0"/>
              <a:t>2/2/2025</a:t>
            </a:fld>
            <a:endParaRPr lang="en-US"/>
          </a:p>
        </p:txBody>
      </p:sp>
      <p:sp>
        <p:nvSpPr>
          <p:cNvPr id="6" name="Slide Number Placeholder 5"/>
          <p:cNvSpPr>
            <a:spLocks noGrp="1"/>
          </p:cNvSpPr>
          <p:nvPr>
            <p:ph type="sldNum" sz="quarter" idx="12"/>
          </p:nvPr>
        </p:nvSpPr>
        <p:spPr/>
        <p:txBody>
          <a:bodyPr/>
          <a:lstStyle/>
          <a:p>
            <a:pPr>
              <a:defRPr/>
            </a:pPr>
            <a:fld id="{2F1BEBB3-0D77-45D7-801D-8FE9A917C00D}" type="slidenum">
              <a:rPr lang="en-US" smtClean="0"/>
              <a:t>13</a:t>
            </a:fld>
            <a:endParaRPr lang="en-US"/>
          </a:p>
        </p:txBody>
      </p:sp>
      <p:pic>
        <p:nvPicPr>
          <p:cNvPr id="8" name="Picture 5" descr="smallpox_face-d05"/>
          <p:cNvPicPr>
            <a:picLocks noChangeAspect="1" noChangeArrowheads="1"/>
          </p:cNvPicPr>
          <p:nvPr/>
        </p:nvPicPr>
        <p:blipFill>
          <a:blip r:embed="rId3"/>
          <a:srcRect/>
          <a:stretch>
            <a:fillRect/>
          </a:stretch>
        </p:blipFill>
        <p:spPr>
          <a:xfrm>
            <a:off x="4497388" y="2171415"/>
            <a:ext cx="3681413" cy="4188395"/>
          </a:xfrm>
          <a:prstGeom prst="rect">
            <a:avLst/>
          </a:prstGeom>
        </p:spPr>
      </p:pic>
      <p:sp>
        <p:nvSpPr>
          <p:cNvPr id="5" name="Oval 4"/>
          <p:cNvSpPr/>
          <p:nvPr/>
        </p:nvSpPr>
        <p:spPr>
          <a:xfrm>
            <a:off x="3609975" y="589915"/>
            <a:ext cx="1741170"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7" name="Picture 6" descr="E:\RMC BACK Feb 2017\RMU social integeration program 2018\H Edu work Desk top june2018\Health eud material master file\IMG-20170712-WA0008.jpg"/>
          <p:cNvPicPr>
            <a:picLocks noChangeAspect="1" noChangeArrowheads="1"/>
          </p:cNvPicPr>
          <p:nvPr/>
        </p:nvPicPr>
        <p:blipFill>
          <a:blip r:embed="rId4"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noFill/>
        </p:spPr>
        <p:txBody>
          <a:bodyPr>
            <a:normAutofit fontScale="90000"/>
          </a:bodyPr>
          <a:lstStyle/>
          <a:p>
            <a:pPr algn="l" eaLnBrk="1" hangingPunct="1"/>
            <a:r>
              <a:rPr lang="en-US" sz="4800" b="1" dirty="0">
                <a:solidFill>
                  <a:srgbClr val="CC3300"/>
                </a:solidFill>
                <a:latin typeface="Calibri" panose="020F0502020204030204" pitchFamily="34" charset="0"/>
                <a:ea typeface="Calibri" panose="020F0502020204030204" pitchFamily="34" charset="0"/>
                <a:cs typeface="Calibri" panose="020F0502020204030204" pitchFamily="34" charset="0"/>
              </a:rPr>
              <a:t>Smallpox</a:t>
            </a:r>
            <a:r>
              <a:rPr lang="en-US" sz="4800" b="1" dirty="0">
                <a:solidFill>
                  <a:srgbClr val="CC3300"/>
                </a:solidFill>
                <a:latin typeface="Comic Sans MS" panose="030F0702030302020204" pitchFamily="66" charset="0"/>
              </a:rPr>
              <a:t> </a:t>
            </a:r>
            <a:br>
              <a:rPr lang="en-US" sz="4800" b="1" dirty="0">
                <a:solidFill>
                  <a:srgbClr val="CC3300"/>
                </a:solidFill>
                <a:latin typeface="Comic Sans MS" panose="030F0702030302020204" pitchFamily="66" charset="0"/>
              </a:rPr>
            </a:br>
            <a:r>
              <a:rPr lang="en-US" sz="4800" b="1" dirty="0">
                <a:solidFill>
                  <a:srgbClr val="CC3300"/>
                </a:solidFill>
                <a:latin typeface="Comic Sans MS" panose="030F0702030302020204" pitchFamily="66" charset="0"/>
              </a:rPr>
              <a:t>               </a:t>
            </a:r>
          </a:p>
        </p:txBody>
      </p:sp>
      <p:sp>
        <p:nvSpPr>
          <p:cNvPr id="6" name="Text Placeholder 5"/>
          <p:cNvSpPr>
            <a:spLocks noGrp="1"/>
          </p:cNvSpPr>
          <p:nvPr>
            <p:ph type="body" idx="1"/>
          </p:nvPr>
        </p:nvSpPr>
        <p:spPr>
          <a:xfrm>
            <a:off x="629920" y="1681480"/>
            <a:ext cx="3868420" cy="453390"/>
          </a:xfrm>
        </p:spPr>
        <p:txBody>
          <a:bodyPr/>
          <a:lstStyle/>
          <a:p>
            <a:pPr lvl="0">
              <a:buFont typeface="Arial" panose="020B0604020202020204" pitchFamily="34" charset="0"/>
            </a:pPr>
            <a:r>
              <a:rPr lang="en-US" sz="2400" dirty="0">
                <a:solidFill>
                  <a:prstClr val="black"/>
                </a:solidFill>
                <a:latin typeface="Calibri" panose="020F0502020204030204" charset="0"/>
                <a:cs typeface="Calibri" panose="020F0502020204030204" charset="0"/>
              </a:rPr>
              <a:t>Factors led to Eradication</a:t>
            </a:r>
            <a:r>
              <a:rPr lang="en-US" sz="2000" dirty="0">
                <a:solidFill>
                  <a:prstClr val="black"/>
                </a:solidFill>
                <a:latin typeface="Calibri" panose="020F0502020204030204" charset="0"/>
                <a:cs typeface="Calibri" panose="020F0502020204030204" charset="0"/>
              </a:rPr>
              <a:t> </a:t>
            </a:r>
          </a:p>
        </p:txBody>
      </p:sp>
      <p:sp>
        <p:nvSpPr>
          <p:cNvPr id="7170" name="Rectangle 3"/>
          <p:cNvSpPr>
            <a:spLocks noGrp="1" noChangeArrowheads="1"/>
          </p:cNvSpPr>
          <p:nvPr>
            <p:ph sz="half" idx="2"/>
          </p:nvPr>
        </p:nvSpPr>
        <p:spPr>
          <a:xfrm>
            <a:off x="380921" y="2209800"/>
            <a:ext cx="3868340" cy="3684588"/>
          </a:xfrm>
        </p:spPr>
        <p:txBody>
          <a:bodyPr>
            <a:noAutofit/>
          </a:bodyPr>
          <a:lstStyle/>
          <a:p>
            <a:pPr marL="0" indent="0" eaLnBrk="1" hangingPunct="1">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2" eaLnBrk="1" hangingPunct="1"/>
            <a:r>
              <a:rPr lang="en-US" dirty="0">
                <a:latin typeface="Calibri" panose="020F0502020204030204" pitchFamily="34" charset="0"/>
                <a:ea typeface="Calibri" panose="020F0502020204030204" pitchFamily="34" charset="0"/>
                <a:cs typeface="Calibri" panose="020F0502020204030204" pitchFamily="34" charset="0"/>
              </a:rPr>
              <a:t>No Animal Reservoir</a:t>
            </a:r>
          </a:p>
          <a:p>
            <a:pPr lvl="2" eaLnBrk="1" hangingPunct="1"/>
            <a:r>
              <a:rPr lang="en-US" dirty="0">
                <a:latin typeface="Calibri" panose="020F0502020204030204" pitchFamily="34" charset="0"/>
                <a:ea typeface="Calibri" panose="020F0502020204030204" pitchFamily="34" charset="0"/>
                <a:cs typeface="Calibri" panose="020F0502020204030204" pitchFamily="34" charset="0"/>
              </a:rPr>
              <a:t>No Carrier</a:t>
            </a:r>
          </a:p>
          <a:p>
            <a:pPr lvl="2" eaLnBrk="1" hangingPunct="1"/>
            <a:r>
              <a:rPr lang="en-US" dirty="0">
                <a:latin typeface="Calibri" panose="020F0502020204030204" pitchFamily="34" charset="0"/>
                <a:ea typeface="Calibri" panose="020F0502020204030204" pitchFamily="34" charset="0"/>
                <a:cs typeface="Calibri" panose="020F0502020204030204" pitchFamily="34" charset="0"/>
              </a:rPr>
              <a:t>Life long Immunity </a:t>
            </a:r>
          </a:p>
          <a:p>
            <a:pPr lvl="2" eaLnBrk="1" hangingPunct="1"/>
            <a:r>
              <a:rPr lang="en-US" dirty="0">
                <a:latin typeface="Calibri" panose="020F0502020204030204" pitchFamily="34" charset="0"/>
                <a:ea typeface="Calibri" panose="020F0502020204030204" pitchFamily="34" charset="0"/>
                <a:cs typeface="Calibri" panose="020F0502020204030204" pitchFamily="34" charset="0"/>
              </a:rPr>
              <a:t>Easy to Diagnose </a:t>
            </a:r>
          </a:p>
          <a:p>
            <a:pPr lvl="2" eaLnBrk="1" hangingPunct="1"/>
            <a:r>
              <a:rPr lang="en-US" dirty="0">
                <a:latin typeface="Calibri" panose="020F0502020204030204" pitchFamily="34" charset="0"/>
                <a:ea typeface="Calibri" panose="020F0502020204030204" pitchFamily="34" charset="0"/>
                <a:cs typeface="Calibri" panose="020F0502020204030204" pitchFamily="34" charset="0"/>
              </a:rPr>
              <a:t>Very effective vaccine</a:t>
            </a:r>
          </a:p>
          <a:p>
            <a:pPr lvl="2" eaLnBrk="1" hangingPunct="1"/>
            <a:r>
              <a:rPr lang="en-US" dirty="0">
                <a:latin typeface="Calibri" panose="020F0502020204030204" pitchFamily="34" charset="0"/>
                <a:ea typeface="Calibri" panose="020F0502020204030204" pitchFamily="34" charset="0"/>
                <a:cs typeface="Calibri" panose="020F0502020204030204" pitchFamily="34" charset="0"/>
              </a:rPr>
              <a:t>International Co-operation </a:t>
            </a:r>
          </a:p>
        </p:txBody>
      </p:sp>
      <p:sp>
        <p:nvSpPr>
          <p:cNvPr id="7" name="Text Placeholder 6"/>
          <p:cNvSpPr>
            <a:spLocks noGrp="1"/>
          </p:cNvSpPr>
          <p:nvPr>
            <p:ph type="body" sz="quarter" idx="3"/>
          </p:nvPr>
        </p:nvSpPr>
        <p:spPr>
          <a:xfrm>
            <a:off x="4629150" y="1681480"/>
            <a:ext cx="3887470" cy="454025"/>
          </a:xfrm>
        </p:spPr>
        <p:txBody>
          <a:bodyPr/>
          <a:lstStyle/>
          <a:p>
            <a:r>
              <a:rPr lang="en-US" sz="2000" dirty="0"/>
              <a:t>Characteristics of  rash</a:t>
            </a:r>
          </a:p>
        </p:txBody>
      </p:sp>
      <p:sp>
        <p:nvSpPr>
          <p:cNvPr id="4" name="Content Placeholder 3"/>
          <p:cNvSpPr>
            <a:spLocks noGrp="1"/>
          </p:cNvSpPr>
          <p:nvPr>
            <p:ph sz="quarter" idx="4"/>
          </p:nvPr>
        </p:nvSpPr>
        <p:spPr/>
        <p:txBody>
          <a:bodyP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 Centrifugal, more on extensor surfaces palms and soles involved, deep seated multilocular, one stage of rash at one time (macule, papule, vesicle, pustule, scab)</a:t>
            </a:r>
          </a:p>
          <a:p>
            <a:r>
              <a:rPr lang="en-US" sz="2400" dirty="0">
                <a:latin typeface="Calibri" panose="020F0502020204030204" pitchFamily="34" charset="0"/>
                <a:ea typeface="Calibri" panose="020F0502020204030204" pitchFamily="34" charset="0"/>
                <a:cs typeface="Calibri" panose="020F0502020204030204" pitchFamily="34" charset="0"/>
              </a:rPr>
              <a:t>Fever, headache, vomiting</a:t>
            </a:r>
          </a:p>
        </p:txBody>
      </p:sp>
      <p:sp>
        <p:nvSpPr>
          <p:cNvPr id="2" name="Date Placeholder 1"/>
          <p:cNvSpPr>
            <a:spLocks noGrp="1"/>
          </p:cNvSpPr>
          <p:nvPr>
            <p:ph type="dt" sz="half" idx="10"/>
          </p:nvPr>
        </p:nvSpPr>
        <p:spPr/>
        <p:txBody>
          <a:bodyPr/>
          <a:lstStyle/>
          <a:p>
            <a:fld id="{94BFC62F-CD58-4363-8191-22FA4BA91DC2}"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14</a:t>
            </a:fld>
            <a:endParaRPr lang="en-US" dirty="0"/>
          </a:p>
        </p:txBody>
      </p:sp>
      <p:sp>
        <p:nvSpPr>
          <p:cNvPr id="8" name="Oval 7"/>
          <p:cNvSpPr/>
          <p:nvPr/>
        </p:nvSpPr>
        <p:spPr>
          <a:xfrm>
            <a:off x="4151630" y="249555"/>
            <a:ext cx="2018665" cy="826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pic>
        <p:nvPicPr>
          <p:cNvPr id="3" name="Picture 2"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ln w="22225">
                  <a:solidFill>
                    <a:schemeClr val="accent2"/>
                  </a:solidFill>
                  <a:prstDash val="solid"/>
                </a:ln>
                <a:solidFill>
                  <a:schemeClr val="tx1"/>
                </a:solidFill>
                <a:effectLst/>
                <a:latin typeface="Calibri" panose="020F0502020204030204" charset="0"/>
                <a:cs typeface="Calibri" panose="020F0502020204030204" charset="0"/>
              </a:rPr>
              <a:t>Smallpox</a:t>
            </a:r>
            <a:r>
              <a:rPr lang="en-US" dirty="0"/>
              <a:t> </a:t>
            </a:r>
            <a:br>
              <a:rPr lang="en-US" dirty="0"/>
            </a:br>
            <a:endParaRPr lang="en-US" sz="2700" dirty="0"/>
          </a:p>
        </p:txBody>
      </p:sp>
      <p:sp>
        <p:nvSpPr>
          <p:cNvPr id="7" name="Content Placeholder 6"/>
          <p:cNvSpPr>
            <a:spLocks noGrp="1"/>
          </p:cNvSpPr>
          <p:nvPr>
            <p:ph idx="1"/>
          </p:nvPr>
        </p:nvSpPr>
        <p:spPr/>
        <p:txBody>
          <a:bodyPr/>
          <a:lstStyle/>
          <a:p>
            <a:endParaRPr lang="en-US" sz="2800" dirty="0">
              <a:latin typeface="Calibri" panose="020F0502020204030204" charset="0"/>
              <a:cs typeface="Calibri" panose="020F0502020204030204" charset="0"/>
            </a:endParaRPr>
          </a:p>
          <a:p>
            <a:r>
              <a:rPr lang="en-US" sz="2400" dirty="0">
                <a:latin typeface="Calibri" panose="020F0502020204030204" charset="0"/>
                <a:cs typeface="Calibri" panose="020F0502020204030204" charset="0"/>
              </a:rPr>
              <a:t>Smallpox is transmitted from person to person by inhalation of respiratory droplets or, less efficiently, by direct contact. Contaminated clothing or bed linens can also transmit infection. The infection is most communicable for the first 7 to 10 days after the rash appears.</a:t>
            </a:r>
          </a:p>
        </p:txBody>
      </p:sp>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15</a:t>
            </a:fld>
            <a:endParaRPr lang="en-US"/>
          </a:p>
        </p:txBody>
      </p:sp>
      <p:sp>
        <p:nvSpPr>
          <p:cNvPr id="8" name="Oval 7"/>
          <p:cNvSpPr/>
          <p:nvPr/>
        </p:nvSpPr>
        <p:spPr>
          <a:xfrm>
            <a:off x="253365" y="589915"/>
            <a:ext cx="2353945"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2" name="Picture 1"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9" name="Text Placeholder 8"/>
          <p:cNvSpPr>
            <a:spLocks noGrp="1"/>
          </p:cNvSpPr>
          <p:nvPr>
            <p:ph sz="half" idx="1"/>
          </p:nvPr>
        </p:nvSpPr>
        <p:spPr>
          <a:xfrm>
            <a:off x="33655" y="4613275"/>
            <a:ext cx="7609205" cy="1492885"/>
          </a:xfrm>
        </p:spPr>
        <p:txBody>
          <a:bodyPr>
            <a:normAutofit fontScale="42500" lnSpcReduction="20000"/>
          </a:bodyPr>
          <a:lstStyle/>
          <a:p>
            <a:pPr marL="0" indent="0">
              <a:buNone/>
            </a:pPr>
            <a:endParaRPr lang="en-US" sz="5400" b="1" dirty="0">
              <a:solidFill>
                <a:srgbClr val="CC3300"/>
              </a:solidFill>
              <a:latin typeface="Comic Sans MS" panose="030F0702030302020204" pitchFamily="66" charset="0"/>
              <a:ea typeface="+mj-ea"/>
              <a:cs typeface="+mj-cs"/>
            </a:endParaRPr>
          </a:p>
          <a:p>
            <a:pPr marL="0" indent="0">
              <a:buNone/>
            </a:pPr>
            <a:r>
              <a:rPr lang="en-US" sz="9600" b="1" dirty="0">
                <a:solidFill>
                  <a:srgbClr val="CC3300"/>
                </a:solidFill>
                <a:latin typeface="Calibri" panose="020F0502020204030204" pitchFamily="34" charset="0"/>
                <a:ea typeface="Calibri" panose="020F0502020204030204" pitchFamily="34" charset="0"/>
                <a:cs typeface="Calibri" panose="020F0502020204030204" pitchFamily="34" charset="0"/>
              </a:rPr>
              <a:t>Chickenpox Varicella </a:t>
            </a:r>
            <a:r>
              <a:rPr lang="en-US" sz="9600" b="1" dirty="0" err="1">
                <a:solidFill>
                  <a:srgbClr val="CC3300"/>
                </a:solidFill>
                <a:latin typeface="Calibri" panose="020F0502020204030204" pitchFamily="34" charset="0"/>
                <a:ea typeface="Calibri" panose="020F0502020204030204" pitchFamily="34" charset="0"/>
                <a:cs typeface="Calibri" panose="020F0502020204030204" pitchFamily="34" charset="0"/>
              </a:rPr>
              <a:t>Lakra</a:t>
            </a:r>
            <a:r>
              <a:rPr lang="en-US" sz="9600" b="1" dirty="0">
                <a:solidFill>
                  <a:srgbClr val="CC3300"/>
                </a:solidFill>
                <a:latin typeface="Calibri" panose="020F0502020204030204" pitchFamily="34" charset="0"/>
                <a:ea typeface="Calibri" panose="020F0502020204030204" pitchFamily="34" charset="0"/>
                <a:cs typeface="Calibri" panose="020F0502020204030204" pitchFamily="34" charset="0"/>
              </a:rPr>
              <a:t> </a:t>
            </a:r>
            <a:r>
              <a:rPr lang="en-US" sz="9600" b="1" dirty="0" err="1">
                <a:solidFill>
                  <a:srgbClr val="CC3300"/>
                </a:solidFill>
                <a:latin typeface="Calibri" panose="020F0502020204030204" pitchFamily="34" charset="0"/>
                <a:ea typeface="Calibri" panose="020F0502020204030204" pitchFamily="34" charset="0"/>
                <a:cs typeface="Calibri" panose="020F0502020204030204" pitchFamily="34" charset="0"/>
              </a:rPr>
              <a:t>kakra</a:t>
            </a:r>
          </a:p>
        </p:txBody>
      </p:sp>
      <p:sp>
        <p:nvSpPr>
          <p:cNvPr id="2" name="Date Placeholder 1"/>
          <p:cNvSpPr>
            <a:spLocks noGrp="1"/>
          </p:cNvSpPr>
          <p:nvPr>
            <p:ph type="dt" sz="half" idx="10"/>
          </p:nvPr>
        </p:nvSpPr>
        <p:spPr/>
        <p:txBody>
          <a:bodyPr/>
          <a:lstStyle/>
          <a:p>
            <a:pPr>
              <a:defRPr/>
            </a:pPr>
            <a:fld id="{307F5E37-1B6B-4A96-A38D-D78FF9949B5D}" type="datetime1">
              <a:rPr lang="en-US" smtClean="0"/>
              <a:t>2/2/2025</a:t>
            </a:fld>
            <a:endParaRPr lang="en-US"/>
          </a:p>
        </p:txBody>
      </p:sp>
      <p:sp>
        <p:nvSpPr>
          <p:cNvPr id="5" name="Slide Number Placeholder 4"/>
          <p:cNvSpPr>
            <a:spLocks noGrp="1"/>
          </p:cNvSpPr>
          <p:nvPr>
            <p:ph type="sldNum" sz="quarter" idx="12"/>
          </p:nvPr>
        </p:nvSpPr>
        <p:spPr/>
        <p:txBody>
          <a:bodyPr/>
          <a:lstStyle/>
          <a:p>
            <a:pPr>
              <a:defRPr/>
            </a:pPr>
            <a:fld id="{2F1BEBB3-0D77-45D7-801D-8FE9A917C00D}" type="slidenum">
              <a:rPr lang="en-US" smtClean="0"/>
              <a:t>16</a:t>
            </a:fld>
            <a:endParaRPr lang="en-US"/>
          </a:p>
        </p:txBody>
      </p:sp>
      <p:pic>
        <p:nvPicPr>
          <p:cNvPr id="3" name="Picture 2"/>
          <p:cNvPicPr>
            <a:picLocks noChangeAspect="1"/>
          </p:cNvPicPr>
          <p:nvPr/>
        </p:nvPicPr>
        <p:blipFill>
          <a:blip r:embed="rId2"/>
          <a:stretch>
            <a:fillRect/>
          </a:stretch>
        </p:blipFill>
        <p:spPr>
          <a:xfrm>
            <a:off x="422275" y="312420"/>
            <a:ext cx="8502015" cy="43402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a:latin typeface="Calibri" panose="020F0502020204030204" charset="0"/>
                <a:cs typeface="Calibri" panose="020F0502020204030204" charset="0"/>
              </a:rPr>
              <a:t>Chickenpox</a:t>
            </a:r>
          </a:p>
        </p:txBody>
      </p:sp>
      <p:sp>
        <p:nvSpPr>
          <p:cNvPr id="8" name="Content Placeholder 7"/>
          <p:cNvSpPr>
            <a:spLocks noGrp="1"/>
          </p:cNvSpPr>
          <p:nvPr>
            <p:ph idx="1"/>
          </p:nvPr>
        </p:nvSpPr>
        <p:spPr/>
        <p:txBody>
          <a:bodyPr/>
          <a:lstStyle/>
          <a:p>
            <a:endParaRPr lang="en-US" sz="2800" dirty="0">
              <a:latin typeface="Calibri" panose="020F0502020204030204" charset="0"/>
              <a:cs typeface="Calibri" panose="020F0502020204030204" charset="0"/>
            </a:endParaRPr>
          </a:p>
          <a:p>
            <a:r>
              <a:rPr lang="en-US" sz="2400" dirty="0">
                <a:latin typeface="Calibri" panose="020F0502020204030204" charset="0"/>
                <a:cs typeface="Calibri" panose="020F0502020204030204" charset="0"/>
              </a:rPr>
              <a:t>An acute highly infectious disease caused by varicella zoster virus. Characterized by vesicular rash that may be accompanied by fever and malaise. It occurs both in endemic and epidemic forms.</a:t>
            </a:r>
          </a:p>
          <a:p>
            <a:r>
              <a:rPr lang="en-US" sz="2400" dirty="0">
                <a:latin typeface="Calibri" panose="020F0502020204030204" charset="0"/>
                <a:cs typeface="Calibri" panose="020F0502020204030204" charset="0"/>
              </a:rPr>
              <a:t>Mild self limiting disease with only 1% mortality.</a:t>
            </a:r>
          </a:p>
        </p:txBody>
      </p:sp>
      <p:sp>
        <p:nvSpPr>
          <p:cNvPr id="5" name="Date Placeholder 4"/>
          <p:cNvSpPr>
            <a:spLocks noGrp="1"/>
          </p:cNvSpPr>
          <p:nvPr>
            <p:ph type="dt" sz="half" idx="10"/>
          </p:nvPr>
        </p:nvSpPr>
        <p:spPr/>
        <p:txBody>
          <a:bodyPr/>
          <a:lstStyle/>
          <a:p>
            <a:fld id="{D9A731E2-E192-4409-A5EE-95FC1CCF7A5E}" type="datetime1">
              <a:rPr lang="en-US" smtClean="0"/>
              <a:t>2/2/2025</a:t>
            </a:fld>
            <a:endParaRPr lang="en-US"/>
          </a:p>
        </p:txBody>
      </p:sp>
      <p:sp>
        <p:nvSpPr>
          <p:cNvPr id="6" name="Slide Number Placeholder 5"/>
          <p:cNvSpPr>
            <a:spLocks noGrp="1"/>
          </p:cNvSpPr>
          <p:nvPr>
            <p:ph type="sldNum" sz="quarter" idx="12"/>
          </p:nvPr>
        </p:nvSpPr>
        <p:spPr/>
        <p:txBody>
          <a:bodyPr/>
          <a:lstStyle/>
          <a:p>
            <a:fld id="{7B07A82A-5240-441C-AB22-8A1AAC2B2412}" type="slidenum">
              <a:rPr lang="en-US" smtClean="0"/>
              <a:t>17</a:t>
            </a:fld>
            <a:endParaRPr lang="en-US"/>
          </a:p>
        </p:txBody>
      </p:sp>
      <p:sp>
        <p:nvSpPr>
          <p:cNvPr id="2" name="Oval 1"/>
          <p:cNvSpPr/>
          <p:nvPr/>
        </p:nvSpPr>
        <p:spPr>
          <a:xfrm>
            <a:off x="250190" y="969645"/>
            <a:ext cx="1824355" cy="631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609600" y="990600"/>
            <a:ext cx="7772400" cy="6019800"/>
          </a:xfrm>
        </p:spPr>
        <p:txBody>
          <a:bodyPr>
            <a:normAutofit/>
          </a:bodyPr>
          <a:lstStyle/>
          <a:p>
            <a:pPr eaLnBrk="1" hangingPunct="1">
              <a:lnSpc>
                <a:spcPct val="80000"/>
              </a:lnSpc>
            </a:pP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Agent</a:t>
            </a:r>
            <a:r>
              <a:rPr lang="en-US" sz="2400" dirty="0">
                <a:latin typeface="Calibri" panose="020F0502020204030204" pitchFamily="34" charset="0"/>
                <a:ea typeface="Calibri" panose="020F0502020204030204" pitchFamily="34" charset="0"/>
                <a:cs typeface="Calibri" panose="020F0502020204030204" pitchFamily="34" charset="0"/>
              </a:rPr>
              <a:t> (Varicella Zoster Virus) a type of human herpes virus</a:t>
            </a:r>
          </a:p>
          <a:p>
            <a:pPr lvl="1" eaLnBrk="1" hangingPunct="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Source of Infection, a case of chicken pox</a:t>
            </a:r>
          </a:p>
          <a:p>
            <a:pPr lvl="1" eaLnBrk="1" hangingPunct="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Infectivity… 1 to 2 days before the appearance of rash and 4 to 5 days thereafter</a:t>
            </a:r>
          </a:p>
          <a:p>
            <a:pPr lvl="1" eaLnBrk="1" hangingPunct="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Sec. Attack Rate… Approaches 90% in household contacts</a:t>
            </a:r>
          </a:p>
          <a:p>
            <a:pPr eaLnBrk="1" hangingPunct="1">
              <a:lnSpc>
                <a:spcPct val="80000"/>
              </a:lnSpc>
            </a:pP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Host</a:t>
            </a:r>
          </a:p>
          <a:p>
            <a:pPr lvl="1" eaLnBrk="1" hangingPunct="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Age… Primarily among children under 10 years of age</a:t>
            </a:r>
          </a:p>
          <a:p>
            <a:pPr lvl="1" eaLnBrk="1" hangingPunct="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Immunity… One attack gives durable immunity</a:t>
            </a:r>
          </a:p>
          <a:p>
            <a:pPr lvl="1" eaLnBrk="1" hangingPunct="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Pregnancy… Presents a risk for the foetus and the neonate leading to congenital varicella</a:t>
            </a:r>
          </a:p>
          <a:p>
            <a:pPr eaLnBrk="1" hangingPunct="1">
              <a:lnSpc>
                <a:spcPct val="80000"/>
              </a:lnSpc>
            </a:pP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Environmental Factors</a:t>
            </a:r>
          </a:p>
          <a:p>
            <a:pPr lvl="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Seasonal trend</a:t>
            </a:r>
          </a:p>
          <a:p>
            <a:pPr lvl="1">
              <a:lnSpc>
                <a:spcPct val="80000"/>
              </a:lnSpc>
            </a:pPr>
            <a:r>
              <a:rPr lang="en-US" sz="2400" dirty="0">
                <a:latin typeface="Calibri" panose="020F0502020204030204" pitchFamily="34" charset="0"/>
                <a:ea typeface="Calibri" panose="020F0502020204030204" pitchFamily="34" charset="0"/>
                <a:cs typeface="Calibri" panose="020F0502020204030204" pitchFamily="34" charset="0"/>
              </a:rPr>
              <a:t>Close proximity, overcrowding and lack of ventilation</a:t>
            </a:r>
          </a:p>
          <a:p>
            <a:pPr lvl="2" eaLnBrk="1" hangingPunct="1"/>
            <a:endParaRPr lang="en-US" sz="2000" dirty="0"/>
          </a:p>
          <a:p>
            <a:pPr lvl="2" eaLnBrk="1" hangingPunct="1"/>
            <a:endParaRPr lang="en-US" sz="2000" dirty="0"/>
          </a:p>
        </p:txBody>
      </p:sp>
      <p:sp>
        <p:nvSpPr>
          <p:cNvPr id="15363" name="Rectangle 4"/>
          <p:cNvSpPr>
            <a:spLocks noGrp="1" noChangeArrowheads="1"/>
          </p:cNvSpPr>
          <p:nvPr>
            <p:ph type="title"/>
          </p:nvPr>
        </p:nvSpPr>
        <p:spPr>
          <a:xfrm>
            <a:off x="457200" y="0"/>
            <a:ext cx="8229600" cy="838200"/>
          </a:xfrm>
          <a:noFill/>
        </p:spPr>
        <p:txBody>
          <a:bodyPr>
            <a:normAutofit fontScale="90000"/>
          </a:bodyPr>
          <a:lstStyle/>
          <a:p>
            <a:pPr algn="l" eaLnBrk="1" hangingPunct="1"/>
            <a:r>
              <a:rPr lang="en-US" sz="3600" b="1" dirty="0">
                <a:solidFill>
                  <a:srgbClr val="CC3300"/>
                </a:solidFill>
                <a:latin typeface="Calibri" panose="020F0502020204030204" pitchFamily="34" charset="0"/>
                <a:ea typeface="Calibri" panose="020F0502020204030204" pitchFamily="34" charset="0"/>
                <a:cs typeface="Calibri" panose="020F0502020204030204" pitchFamily="34" charset="0"/>
              </a:rPr>
              <a:t>Chickenpox</a:t>
            </a:r>
            <a:r>
              <a:rPr lang="en-US" sz="6000" b="1" dirty="0">
                <a:solidFill>
                  <a:srgbClr val="CC3300"/>
                </a:solidFill>
                <a:latin typeface="Comic Sans MS" panose="030F0702030302020204" pitchFamily="66" charset="0"/>
              </a:rPr>
              <a:t>    </a:t>
            </a:r>
          </a:p>
        </p:txBody>
      </p:sp>
      <p:sp>
        <p:nvSpPr>
          <p:cNvPr id="5" name="Slide Number Placeholder 4"/>
          <p:cNvSpPr>
            <a:spLocks noGrp="1"/>
          </p:cNvSpPr>
          <p:nvPr>
            <p:ph type="sldNum" sz="quarter" idx="12"/>
          </p:nvPr>
        </p:nvSpPr>
        <p:spPr/>
        <p:txBody>
          <a:bodyPr/>
          <a:lstStyle/>
          <a:p>
            <a:fld id="{7B07A82A-5240-441C-AB22-8A1AAC2B2412}" type="slidenum">
              <a:rPr lang="en-US" smtClean="0"/>
              <a:t>18</a:t>
            </a:fld>
            <a:endParaRPr lang="en-US"/>
          </a:p>
        </p:txBody>
      </p:sp>
      <p:sp>
        <p:nvSpPr>
          <p:cNvPr id="2" name="Date Placeholder 1"/>
          <p:cNvSpPr>
            <a:spLocks noGrp="1"/>
          </p:cNvSpPr>
          <p:nvPr>
            <p:ph type="dt" sz="half" idx="10"/>
          </p:nvPr>
        </p:nvSpPr>
        <p:spPr/>
        <p:txBody>
          <a:bodyPr/>
          <a:lstStyle/>
          <a:p>
            <a:fld id="{7CC2D06F-AAA8-43B3-8E85-24D01C55FFC2}" type="datetime1">
              <a:rPr lang="en-US" smtClean="0"/>
              <a:t>2/2/2025</a:t>
            </a:fld>
            <a:endParaRPr lang="en-US"/>
          </a:p>
        </p:txBody>
      </p:sp>
      <p:sp>
        <p:nvSpPr>
          <p:cNvPr id="6" name="Oval 5"/>
          <p:cNvSpPr/>
          <p:nvPr/>
        </p:nvSpPr>
        <p:spPr>
          <a:xfrm>
            <a:off x="3964305" y="73660"/>
            <a:ext cx="1985010" cy="764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a:t>
            </a:r>
          </a:p>
        </p:txBody>
      </p:sp>
      <p:pic>
        <p:nvPicPr>
          <p:cNvPr id="3" name="Picture 2"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1219200"/>
            <a:ext cx="8229600" cy="5638800"/>
          </a:xfrm>
        </p:spPr>
        <p:txBody>
          <a:bodyPr>
            <a:normAutofit/>
          </a:bodyPr>
          <a:lstStyle/>
          <a:p>
            <a:pPr marL="0" indent="0" eaLnBrk="1" hangingPunct="1">
              <a:lnSpc>
                <a:spcPct val="90000"/>
              </a:lnSpc>
              <a:buNone/>
            </a:pPr>
            <a:r>
              <a:rPr lang="en-US" sz="2400" dirty="0">
                <a:solidFill>
                  <a:srgbClr val="FF0000"/>
                </a:solidFill>
                <a:latin typeface="Calibri" panose="020F0502020204030204" charset="0"/>
                <a:cs typeface="Calibri" panose="020F0502020204030204" charset="0"/>
              </a:rPr>
              <a:t>Incubation Period</a:t>
            </a:r>
          </a:p>
          <a:p>
            <a:pPr lvl="1">
              <a:lnSpc>
                <a:spcPct val="90000"/>
              </a:lnSpc>
            </a:pPr>
            <a:r>
              <a:rPr lang="en-US" sz="2400" dirty="0">
                <a:latin typeface="Calibri" panose="020F0502020204030204" charset="0"/>
                <a:cs typeface="Calibri" panose="020F0502020204030204" charset="0"/>
              </a:rPr>
              <a:t>14-16 days (10-21 days)</a:t>
            </a:r>
          </a:p>
          <a:p>
            <a:pPr marL="457200" lvl="1" indent="0">
              <a:lnSpc>
                <a:spcPct val="90000"/>
              </a:lnSpc>
              <a:buNone/>
            </a:pPr>
            <a:endParaRPr lang="en-US" sz="2400" dirty="0">
              <a:latin typeface="Calibri" panose="020F0502020204030204" charset="0"/>
              <a:cs typeface="Calibri" panose="020F0502020204030204" charset="0"/>
            </a:endParaRPr>
          </a:p>
          <a:p>
            <a:pPr eaLnBrk="1" hangingPunct="1">
              <a:lnSpc>
                <a:spcPct val="90000"/>
              </a:lnSpc>
            </a:pPr>
            <a:r>
              <a:rPr lang="en-US" sz="2400" dirty="0">
                <a:solidFill>
                  <a:srgbClr val="FF0000"/>
                </a:solidFill>
                <a:latin typeface="Calibri" panose="020F0502020204030204" charset="0"/>
                <a:cs typeface="Calibri" panose="020F0502020204030204" charset="0"/>
              </a:rPr>
              <a:t>Clinical features</a:t>
            </a:r>
          </a:p>
          <a:p>
            <a:pPr lvl="1">
              <a:lnSpc>
                <a:spcPct val="90000"/>
              </a:lnSpc>
            </a:pPr>
            <a:r>
              <a:rPr lang="en-US" sz="2400" dirty="0">
                <a:latin typeface="Calibri" panose="020F0502020204030204" charset="0"/>
                <a:cs typeface="Calibri" panose="020F0502020204030204" charset="0"/>
              </a:rPr>
              <a:t>Pre-Eruptive Stage;</a:t>
            </a:r>
          </a:p>
          <a:p>
            <a:pPr lvl="1">
              <a:lnSpc>
                <a:spcPct val="90000"/>
              </a:lnSpc>
              <a:buFont typeface="Wingdings" panose="05000000000000000000" pitchFamily="2" charset="2"/>
              <a:buChar char="Ø"/>
            </a:pPr>
            <a:r>
              <a:rPr lang="en-US" sz="2400" dirty="0">
                <a:latin typeface="Calibri" panose="020F0502020204030204" charset="0"/>
                <a:cs typeface="Calibri" panose="020F0502020204030204" charset="0"/>
              </a:rPr>
              <a:t>  fever, malaise, backache, shivering                </a:t>
            </a:r>
          </a:p>
          <a:p>
            <a:pPr lvl="1">
              <a:lnSpc>
                <a:spcPct val="90000"/>
              </a:lnSpc>
            </a:pPr>
            <a:r>
              <a:rPr lang="en-US" sz="2400" dirty="0">
                <a:latin typeface="Calibri" panose="020F0502020204030204" charset="0"/>
                <a:cs typeface="Calibri" panose="020F0502020204030204" charset="0"/>
              </a:rPr>
              <a:t>Eruptive Stage</a:t>
            </a:r>
          </a:p>
          <a:p>
            <a:pPr marL="1828800" lvl="4" indent="0" eaLnBrk="1" hangingPunct="1">
              <a:lnSpc>
                <a:spcPct val="90000"/>
              </a:lnSpc>
              <a:buNone/>
            </a:pPr>
            <a:endParaRPr lang="en-US" sz="2400" dirty="0">
              <a:latin typeface="Calibri" panose="020F0502020204030204" charset="0"/>
              <a:cs typeface="Calibri" panose="020F0502020204030204" charset="0"/>
            </a:endParaRPr>
          </a:p>
          <a:p>
            <a:pPr eaLnBrk="1" hangingPunct="1">
              <a:lnSpc>
                <a:spcPct val="90000"/>
              </a:lnSpc>
            </a:pPr>
            <a:r>
              <a:rPr lang="en-US" sz="2400" dirty="0">
                <a:solidFill>
                  <a:srgbClr val="FF0000"/>
                </a:solidFill>
                <a:latin typeface="Calibri" panose="020F0502020204030204" charset="0"/>
                <a:cs typeface="Calibri" panose="020F0502020204030204" charset="0"/>
              </a:rPr>
              <a:t>Lab Investigation(rarely </a:t>
            </a:r>
            <a:r>
              <a:rPr lang="en-US" sz="2400" dirty="0" err="1">
                <a:solidFill>
                  <a:srgbClr val="FF0000"/>
                </a:solidFill>
                <a:latin typeface="Calibri" panose="020F0502020204030204" charset="0"/>
                <a:cs typeface="Calibri" panose="020F0502020204030204" charset="0"/>
              </a:rPr>
              <a:t>req</a:t>
            </a:r>
            <a:r>
              <a:rPr lang="en-US" sz="2400" dirty="0">
                <a:solidFill>
                  <a:srgbClr val="FF0000"/>
                </a:solidFill>
                <a:latin typeface="Calibri" panose="020F0502020204030204" charset="0"/>
                <a:cs typeface="Calibri" panose="020F0502020204030204" charset="0"/>
              </a:rPr>
              <a:t>)</a:t>
            </a:r>
          </a:p>
          <a:p>
            <a:pPr lvl="1">
              <a:lnSpc>
                <a:spcPct val="90000"/>
              </a:lnSpc>
            </a:pPr>
            <a:r>
              <a:rPr lang="en-US" sz="2400" dirty="0">
                <a:latin typeface="Calibri" panose="020F0502020204030204" charset="0"/>
                <a:cs typeface="Calibri" panose="020F0502020204030204" charset="0"/>
              </a:rPr>
              <a:t>Vesicle fluid examination</a:t>
            </a:r>
          </a:p>
          <a:p>
            <a:pPr lvl="1">
              <a:lnSpc>
                <a:spcPct val="90000"/>
              </a:lnSpc>
            </a:pPr>
            <a:r>
              <a:rPr lang="en-US" sz="2400" dirty="0">
                <a:latin typeface="Calibri" panose="020F0502020204030204" charset="0"/>
                <a:cs typeface="Calibri" panose="020F0502020204030204" charset="0"/>
              </a:rPr>
              <a:t>Scrapings of floor of vesicles</a:t>
            </a:r>
          </a:p>
          <a:p>
            <a:pPr lvl="1">
              <a:lnSpc>
                <a:spcPct val="90000"/>
              </a:lnSpc>
            </a:pPr>
            <a:r>
              <a:rPr lang="en-US" sz="2400" dirty="0">
                <a:latin typeface="Calibri" panose="020F0502020204030204" charset="0"/>
                <a:cs typeface="Calibri" panose="020F0502020204030204" charset="0"/>
              </a:rPr>
              <a:t>Serology mainly for epidemiological surveys</a:t>
            </a:r>
          </a:p>
          <a:p>
            <a:pPr eaLnBrk="1" hangingPunct="1">
              <a:lnSpc>
                <a:spcPct val="90000"/>
              </a:lnSpc>
            </a:pPr>
            <a:endParaRPr lang="en-US" sz="2400" dirty="0">
              <a:latin typeface="Calibri" panose="020F0502020204030204" charset="0"/>
              <a:cs typeface="Calibri" panose="020F0502020204030204" charset="0"/>
            </a:endParaRPr>
          </a:p>
        </p:txBody>
      </p:sp>
      <p:sp>
        <p:nvSpPr>
          <p:cNvPr id="16387" name="Rectangle 4"/>
          <p:cNvSpPr>
            <a:spLocks noGrp="1" noChangeArrowheads="1"/>
          </p:cNvSpPr>
          <p:nvPr>
            <p:ph type="title"/>
          </p:nvPr>
        </p:nvSpPr>
        <p:spPr>
          <a:xfrm>
            <a:off x="457200" y="0"/>
            <a:ext cx="8229600" cy="1066800"/>
          </a:xfrm>
          <a:noFill/>
        </p:spPr>
        <p:txBody>
          <a:bodyPr>
            <a:normAutofit/>
          </a:bodyPr>
          <a:lstStyle/>
          <a:p>
            <a:pPr algn="l" eaLnBrk="1" hangingPunct="1"/>
            <a:r>
              <a:rPr lang="en-US" sz="3200" b="1" dirty="0">
                <a:solidFill>
                  <a:srgbClr val="CC3300"/>
                </a:solidFill>
                <a:latin typeface="Calibri" panose="020F0502020204030204" pitchFamily="34" charset="0"/>
                <a:ea typeface="Calibri" panose="020F0502020204030204" pitchFamily="34" charset="0"/>
                <a:cs typeface="Calibri" panose="020F0502020204030204" pitchFamily="34" charset="0"/>
              </a:rPr>
              <a:t>Chickenpox</a:t>
            </a:r>
            <a:r>
              <a:rPr lang="en-US" sz="3200" b="1" dirty="0">
                <a:solidFill>
                  <a:srgbClr val="CC3300"/>
                </a:solidFill>
                <a:latin typeface="Comic Sans MS" panose="030F0702030302020204" pitchFamily="66" charset="0"/>
              </a:rPr>
              <a:t/>
            </a:r>
            <a:br>
              <a:rPr lang="en-US" sz="3200" b="1" dirty="0">
                <a:solidFill>
                  <a:srgbClr val="CC3300"/>
                </a:solidFill>
                <a:latin typeface="Comic Sans MS" panose="030F0702030302020204" pitchFamily="66" charset="0"/>
              </a:rPr>
            </a:br>
            <a:endParaRPr lang="en-US" sz="1600" b="1" dirty="0">
              <a:solidFill>
                <a:srgbClr val="CC3300"/>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7B07A82A-5240-441C-AB22-8A1AAC2B2412}" type="slidenum">
              <a:rPr lang="en-US" smtClean="0"/>
              <a:t>19</a:t>
            </a:fld>
            <a:endParaRPr lang="en-US"/>
          </a:p>
        </p:txBody>
      </p:sp>
      <p:sp>
        <p:nvSpPr>
          <p:cNvPr id="2" name="Date Placeholder 1"/>
          <p:cNvSpPr>
            <a:spLocks noGrp="1"/>
          </p:cNvSpPr>
          <p:nvPr>
            <p:ph type="dt" sz="half" idx="10"/>
          </p:nvPr>
        </p:nvSpPr>
        <p:spPr/>
        <p:txBody>
          <a:bodyPr/>
          <a:lstStyle/>
          <a:p>
            <a:fld id="{BBB41B36-933C-4ADC-B1A5-B9F6C9718F12}" type="datetime1">
              <a:rPr lang="en-US" smtClean="0"/>
              <a:t>2/2/2025</a:t>
            </a:fld>
            <a:endParaRPr lang="en-US"/>
          </a:p>
        </p:txBody>
      </p:sp>
      <p:sp>
        <p:nvSpPr>
          <p:cNvPr id="3" name="Oval 2"/>
          <p:cNvSpPr/>
          <p:nvPr/>
        </p:nvSpPr>
        <p:spPr>
          <a:xfrm>
            <a:off x="5212080" y="325755"/>
            <a:ext cx="2247265" cy="1275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4" name="Picture 3"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5638800"/>
          </a:xfrm>
        </p:spPr>
        <p:style>
          <a:lnRef idx="2">
            <a:schemeClr val="accent6"/>
          </a:lnRef>
          <a:fillRef idx="1">
            <a:schemeClr val="lt1"/>
          </a:fillRef>
          <a:effectRef idx="0">
            <a:schemeClr val="accent6"/>
          </a:effectRef>
          <a:fontRef idx="minor">
            <a:schemeClr val="dk1"/>
          </a:fontRef>
        </p:style>
        <p:txBody>
          <a:bodyPr>
            <a:normAutofit fontScale="90000"/>
          </a:bodyPr>
          <a:lstStyle/>
          <a:p>
            <a:pPr eaLnBrk="1" hangingPunct="1"/>
            <a:r>
              <a:rPr lang="en-US" b="1" u="sng" dirty="0"/>
              <a:t/>
            </a:r>
            <a:br>
              <a:rPr lang="en-US" b="1" u="sng" dirty="0"/>
            </a:br>
            <a:r>
              <a:rPr lang="en-US" sz="2400" b="1" u="sng" dirty="0"/>
              <a:t/>
            </a:r>
            <a:br>
              <a:rPr lang="en-US" sz="2400" b="1" u="sng" dirty="0"/>
            </a:br>
            <a:r>
              <a:rPr lang="en-US" b="1" u="sng" dirty="0">
                <a:latin typeface="Calibri" panose="020F0502020204030204" charset="0"/>
                <a:cs typeface="Calibri" panose="020F0502020204030204" charset="0"/>
              </a:rPr>
              <a:t>Droplet Infections</a:t>
            </a:r>
            <a:br>
              <a:rPr lang="en-US" b="1" u="sng" dirty="0">
                <a:latin typeface="Calibri" panose="020F0502020204030204" charset="0"/>
                <a:cs typeface="Calibri" panose="020F0502020204030204" charset="0"/>
              </a:rPr>
            </a:br>
            <a:r>
              <a:rPr lang="en-US" b="1" u="sng" dirty="0" smtClean="0">
                <a:latin typeface="Calibri" panose="020F0502020204030204" charset="0"/>
                <a:cs typeface="Calibri" panose="020F0502020204030204" charset="0"/>
              </a:rPr>
              <a:t>(Smallpox</a:t>
            </a:r>
            <a:r>
              <a:rPr lang="en-US" b="1" u="sng" dirty="0">
                <a:latin typeface="Calibri" panose="020F0502020204030204" charset="0"/>
                <a:cs typeface="Calibri" panose="020F0502020204030204" charset="0"/>
              </a:rPr>
              <a:t>, </a:t>
            </a:r>
            <a:r>
              <a:rPr lang="en-US" b="1" u="sng" dirty="0" smtClean="0">
                <a:latin typeface="Calibri" panose="020F0502020204030204" charset="0"/>
                <a:cs typeface="Calibri" panose="020F0502020204030204" charset="0"/>
              </a:rPr>
              <a:t>Measles</a:t>
            </a:r>
            <a:r>
              <a:rPr lang="en-US" b="1" u="sng" dirty="0">
                <a:latin typeface="Calibri" panose="020F0502020204030204" charset="0"/>
                <a:cs typeface="Calibri" panose="020F0502020204030204" charset="0"/>
              </a:rPr>
              <a:t>, </a:t>
            </a:r>
            <a:r>
              <a:rPr lang="en-US" b="1" u="sng" dirty="0" smtClean="0">
                <a:latin typeface="Calibri" panose="020F0502020204030204" charset="0"/>
                <a:cs typeface="Calibri" panose="020F0502020204030204" charset="0"/>
              </a:rPr>
              <a:t>Chicken </a:t>
            </a:r>
            <a:r>
              <a:rPr lang="en-US" b="1" u="sng" dirty="0">
                <a:latin typeface="Calibri" panose="020F0502020204030204" charset="0"/>
                <a:cs typeface="Calibri" panose="020F0502020204030204" charset="0"/>
              </a:rPr>
              <a:t>pox</a:t>
            </a:r>
            <a:r>
              <a:rPr lang="en-US" b="1" u="sng" dirty="0" smtClean="0">
                <a:latin typeface="Calibri" panose="020F0502020204030204" charset="0"/>
                <a:cs typeface="Calibri" panose="020F0502020204030204" charset="0"/>
              </a:rPr>
              <a:t>)</a:t>
            </a:r>
            <a:r>
              <a:rPr lang="en-US" b="1" u="sng" dirty="0">
                <a:latin typeface="Calibri" panose="020F0502020204030204" charset="0"/>
                <a:cs typeface="Calibri" panose="020F0502020204030204" charset="0"/>
              </a:rPr>
              <a:t/>
            </a:r>
            <a:br>
              <a:rPr lang="en-US" b="1" u="sng" dirty="0">
                <a:latin typeface="Calibri" panose="020F0502020204030204" charset="0"/>
                <a:cs typeface="Calibri" panose="020F0502020204030204" charset="0"/>
              </a:rPr>
            </a:br>
            <a:r>
              <a:rPr lang="en-US" b="1" u="sng" smtClean="0">
                <a:latin typeface="Calibri" panose="020F0502020204030204" charset="0"/>
                <a:cs typeface="Calibri" panose="020F0502020204030204" charset="0"/>
              </a:rPr>
              <a:t>Otorhinolaryngology Block-X</a:t>
            </a:r>
            <a:r>
              <a:rPr lang="en-US" b="1" u="sng" dirty="0" smtClean="0">
                <a:latin typeface="Calibri" panose="020F0502020204030204" charset="0"/>
                <a:cs typeface="Calibri" panose="020F0502020204030204" charset="0"/>
              </a:rPr>
              <a:t/>
            </a:r>
            <a:br>
              <a:rPr lang="en-US" b="1" u="sng" dirty="0" smtClean="0">
                <a:latin typeface="Calibri" panose="020F0502020204030204" charset="0"/>
                <a:cs typeface="Calibri" panose="020F0502020204030204" charset="0"/>
              </a:rPr>
            </a:br>
            <a:r>
              <a:rPr lang="en-US" b="1" u="sng" dirty="0" smtClean="0">
                <a:latin typeface="Calibri" panose="020F0502020204030204" charset="0"/>
                <a:cs typeface="Calibri" panose="020F0502020204030204" charset="0"/>
              </a:rPr>
              <a:t>Module-II</a:t>
            </a:r>
            <a:r>
              <a:rPr lang="en-US" b="1" u="sng" dirty="0">
                <a:latin typeface="Calibri" panose="020F0502020204030204" charset="0"/>
                <a:cs typeface="Calibri" panose="020F0502020204030204" charset="0"/>
              </a:rPr>
              <a:t/>
            </a:r>
            <a:br>
              <a:rPr lang="en-US" b="1" u="sng" dirty="0">
                <a:latin typeface="Calibri" panose="020F0502020204030204" charset="0"/>
                <a:cs typeface="Calibri" panose="020F0502020204030204" charset="0"/>
              </a:rPr>
            </a:br>
            <a:r>
              <a:rPr lang="en-US" sz="3100" dirty="0">
                <a:latin typeface="Calibri" panose="020F0502020204030204" charset="0"/>
                <a:cs typeface="Calibri" panose="020F0502020204030204" charset="0"/>
              </a:rPr>
              <a:t>Dr. Narjis </a:t>
            </a:r>
            <a:br>
              <a:rPr lang="en-US" sz="3100" dirty="0">
                <a:latin typeface="Calibri" panose="020F0502020204030204" charset="0"/>
                <a:cs typeface="Calibri" panose="020F0502020204030204" charset="0"/>
              </a:rPr>
            </a:br>
            <a:r>
              <a:rPr lang="en-US" sz="3100" dirty="0">
                <a:latin typeface="Calibri" panose="020F0502020204030204" charset="0"/>
                <a:cs typeface="Calibri" panose="020F0502020204030204" charset="0"/>
              </a:rPr>
              <a:t>Dr. </a:t>
            </a:r>
            <a:r>
              <a:rPr lang="en-US" sz="3100" dirty="0" smtClean="0">
                <a:latin typeface="Calibri" panose="020F0502020204030204" charset="0"/>
                <a:cs typeface="Calibri" panose="020F0502020204030204" charset="0"/>
              </a:rPr>
              <a:t>Asif</a:t>
            </a:r>
            <a:r>
              <a:rPr lang="en-US" b="1" u="sng" dirty="0">
                <a:latin typeface="Calibri" panose="020F0502020204030204" charset="0"/>
                <a:cs typeface="Calibri" panose="020F0502020204030204" charset="0"/>
              </a:rPr>
              <a:t/>
            </a:r>
            <a:br>
              <a:rPr lang="en-US" b="1" u="sng" dirty="0">
                <a:latin typeface="Calibri" panose="020F0502020204030204" charset="0"/>
                <a:cs typeface="Calibri" panose="020F0502020204030204" charset="0"/>
              </a:rPr>
            </a:br>
            <a:endParaRPr lang="en-US" b="1" u="sng" dirty="0">
              <a:latin typeface="Calibri" panose="020F0502020204030204" charset="0"/>
              <a:cs typeface="Calibri" panose="020F0502020204030204" charset="0"/>
            </a:endParaRPr>
          </a:p>
        </p:txBody>
      </p:sp>
      <p:sp>
        <p:nvSpPr>
          <p:cNvPr id="5" name="Slide Number Placeholder 4"/>
          <p:cNvSpPr>
            <a:spLocks noGrp="1"/>
          </p:cNvSpPr>
          <p:nvPr>
            <p:ph type="sldNum" sz="quarter" idx="12"/>
          </p:nvPr>
        </p:nvSpPr>
        <p:spPr/>
        <p:txBody>
          <a:bodyPr/>
          <a:lstStyle/>
          <a:p>
            <a:fld id="{7B07A82A-5240-441C-AB22-8A1AAC2B2412}" type="slidenum">
              <a:rPr lang="en-US" smtClean="0"/>
              <a:t>2</a:t>
            </a:fld>
            <a:endParaRPr lang="en-US" dirty="0"/>
          </a:p>
        </p:txBody>
      </p:sp>
      <p:sp>
        <p:nvSpPr>
          <p:cNvPr id="2" name="Date Placeholder 1"/>
          <p:cNvSpPr>
            <a:spLocks noGrp="1"/>
          </p:cNvSpPr>
          <p:nvPr>
            <p:ph type="dt" sz="half" idx="10"/>
          </p:nvPr>
        </p:nvSpPr>
        <p:spPr/>
        <p:txBody>
          <a:bodyPr/>
          <a:lstStyle/>
          <a:p>
            <a:fld id="{C6F2524C-06F4-403B-B3FD-8F9931D14678}" type="datetime1">
              <a:rPr lang="en-US" smtClean="0"/>
              <a:t>2/2/2025</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7"/>
          <p:cNvSpPr>
            <a:spLocks noGrp="1" noChangeArrowheads="1"/>
          </p:cNvSpPr>
          <p:nvPr>
            <p:ph type="body" idx="1"/>
          </p:nvPr>
        </p:nvSpPr>
        <p:spPr>
          <a:xfrm>
            <a:off x="111456" y="1311275"/>
            <a:ext cx="8921087" cy="5410200"/>
          </a:xfrm>
        </p:spPr>
        <p:txBody>
          <a:bodyPr>
            <a:noAutofit/>
          </a:bodyPr>
          <a:lstStyle/>
          <a:p>
            <a:pPr eaLnBrk="1" hangingPunct="1">
              <a:lnSpc>
                <a:spcPct val="90000"/>
              </a:lnSpc>
            </a:pPr>
            <a:r>
              <a:rPr lang="en-US" sz="2000" dirty="0">
                <a:solidFill>
                  <a:srgbClr val="FF0000"/>
                </a:solidFill>
                <a:latin typeface="Calibri" panose="020F0502020204030204" charset="0"/>
                <a:cs typeface="Calibri" panose="020F0502020204030204" charset="0"/>
              </a:rPr>
              <a:t>Control</a:t>
            </a:r>
          </a:p>
          <a:p>
            <a:pPr lvl="2" eaLnBrk="1" hangingPunct="1">
              <a:lnSpc>
                <a:spcPct val="90000"/>
              </a:lnSpc>
            </a:pPr>
            <a:r>
              <a:rPr lang="en-US" sz="2000" dirty="0">
                <a:latin typeface="Calibri" panose="020F0502020204030204" charset="0"/>
                <a:cs typeface="Calibri" panose="020F0502020204030204" charset="0"/>
              </a:rPr>
              <a:t>Isolation of cases for about six days</a:t>
            </a:r>
          </a:p>
          <a:p>
            <a:pPr lvl="2" eaLnBrk="1" hangingPunct="1">
              <a:lnSpc>
                <a:spcPct val="90000"/>
              </a:lnSpc>
            </a:pPr>
            <a:r>
              <a:rPr lang="en-US" sz="2000" dirty="0">
                <a:latin typeface="Calibri" panose="020F0502020204030204" charset="0"/>
                <a:cs typeface="Calibri" panose="020F0502020204030204" charset="0"/>
              </a:rPr>
              <a:t>Notification</a:t>
            </a:r>
          </a:p>
          <a:p>
            <a:pPr lvl="2" eaLnBrk="1" hangingPunct="1">
              <a:lnSpc>
                <a:spcPct val="90000"/>
              </a:lnSpc>
            </a:pPr>
            <a:r>
              <a:rPr lang="en-US" sz="2000" dirty="0">
                <a:latin typeface="Calibri" panose="020F0502020204030204" charset="0"/>
                <a:cs typeface="Calibri" panose="020F0502020204030204" charset="0"/>
              </a:rPr>
              <a:t>Disinfection of articles, Antivirals rarely used</a:t>
            </a:r>
          </a:p>
          <a:p>
            <a:pPr eaLnBrk="1" hangingPunct="1">
              <a:lnSpc>
                <a:spcPct val="90000"/>
              </a:lnSpc>
            </a:pPr>
            <a:r>
              <a:rPr lang="en-US" sz="2000" dirty="0">
                <a:solidFill>
                  <a:srgbClr val="FF0000"/>
                </a:solidFill>
                <a:latin typeface="Calibri" panose="020F0502020204030204" charset="0"/>
                <a:cs typeface="Calibri" panose="020F0502020204030204" charset="0"/>
              </a:rPr>
              <a:t>Prevention</a:t>
            </a:r>
          </a:p>
          <a:p>
            <a:pPr lvl="2" eaLnBrk="1" hangingPunct="1">
              <a:lnSpc>
                <a:spcPct val="90000"/>
              </a:lnSpc>
            </a:pPr>
            <a:r>
              <a:rPr lang="en-US" sz="2000" dirty="0">
                <a:latin typeface="Calibri" panose="020F0502020204030204" charset="0"/>
                <a:cs typeface="Calibri" panose="020F0502020204030204" charset="0"/>
              </a:rPr>
              <a:t>Varicella Zoster Immunoglobulin (VZIG)</a:t>
            </a:r>
          </a:p>
          <a:p>
            <a:pPr lvl="3">
              <a:lnSpc>
                <a:spcPct val="90000"/>
              </a:lnSpc>
            </a:pPr>
            <a:r>
              <a:rPr lang="en-US" dirty="0">
                <a:latin typeface="Calibri" panose="020F0502020204030204" charset="0"/>
                <a:cs typeface="Calibri" panose="020F0502020204030204" charset="0"/>
              </a:rPr>
              <a:t>12.5 units/kg body weight up to a max. of 625 units, IM with a repeat dose in 03 weeks, if a high risk patient remains exposed</a:t>
            </a:r>
          </a:p>
          <a:p>
            <a:pPr lvl="2" eaLnBrk="1" hangingPunct="1">
              <a:lnSpc>
                <a:spcPct val="90000"/>
              </a:lnSpc>
            </a:pPr>
            <a:r>
              <a:rPr lang="en-US" sz="2000" dirty="0">
                <a:latin typeface="Calibri" panose="020F0502020204030204" charset="0"/>
                <a:cs typeface="Calibri" panose="020F0502020204030204" charset="0"/>
              </a:rPr>
              <a:t>Vaccine;(not included in EPI schedule)</a:t>
            </a:r>
          </a:p>
          <a:p>
            <a:pPr lvl="3">
              <a:lnSpc>
                <a:spcPct val="90000"/>
              </a:lnSpc>
            </a:pPr>
            <a:r>
              <a:rPr lang="en-US" dirty="0">
                <a:latin typeface="Calibri" panose="020F0502020204030204" charset="0"/>
                <a:cs typeface="Calibri" panose="020F0502020204030204" charset="0"/>
              </a:rPr>
              <a:t>Live attenuated</a:t>
            </a:r>
          </a:p>
          <a:p>
            <a:pPr lvl="3">
              <a:lnSpc>
                <a:spcPct val="90000"/>
              </a:lnSpc>
            </a:pPr>
            <a:r>
              <a:rPr lang="en-US" dirty="0">
                <a:latin typeface="Calibri" panose="020F0502020204030204" charset="0"/>
                <a:cs typeface="Calibri" panose="020F0502020204030204" charset="0"/>
              </a:rPr>
              <a:t>12 to 18 months of age (first dose) &amp; 4 to 6 years of age (2</a:t>
            </a:r>
            <a:r>
              <a:rPr lang="en-US" baseline="30000" dirty="0">
                <a:latin typeface="Calibri" panose="020F0502020204030204" charset="0"/>
                <a:cs typeface="Calibri" panose="020F0502020204030204" charset="0"/>
              </a:rPr>
              <a:t>nd</a:t>
            </a:r>
            <a:r>
              <a:rPr lang="en-US" dirty="0">
                <a:latin typeface="Calibri" panose="020F0502020204030204" charset="0"/>
                <a:cs typeface="Calibri" panose="020F0502020204030204" charset="0"/>
              </a:rPr>
              <a:t> dose)</a:t>
            </a:r>
          </a:p>
          <a:p>
            <a:pPr lvl="3">
              <a:lnSpc>
                <a:spcPct val="90000"/>
              </a:lnSpc>
            </a:pPr>
            <a:r>
              <a:rPr lang="en-US" dirty="0">
                <a:latin typeface="Calibri" panose="020F0502020204030204" charset="0"/>
                <a:cs typeface="Calibri" panose="020F0502020204030204" charset="0"/>
              </a:rPr>
              <a:t>02 doses 4-8 weeks apart in persons 12 years of age and older</a:t>
            </a:r>
          </a:p>
          <a:p>
            <a:pPr lvl="2">
              <a:lnSpc>
                <a:spcPct val="90000"/>
              </a:lnSpc>
            </a:pPr>
            <a:r>
              <a:rPr lang="en-US" sz="2000" b="1" dirty="0">
                <a:latin typeface="Calibri" panose="020F0502020204030204" charset="0"/>
                <a:cs typeface="Calibri" panose="020F0502020204030204" charset="0"/>
              </a:rPr>
              <a:t>The VZIG and Vaccine should not be given concomitantly</a:t>
            </a:r>
          </a:p>
        </p:txBody>
      </p:sp>
      <p:sp>
        <p:nvSpPr>
          <p:cNvPr id="19459" name="Rectangle 1028"/>
          <p:cNvSpPr>
            <a:spLocks noGrp="1" noChangeArrowheads="1"/>
          </p:cNvSpPr>
          <p:nvPr>
            <p:ph type="title"/>
          </p:nvPr>
        </p:nvSpPr>
        <p:spPr>
          <a:xfrm>
            <a:off x="457200" y="0"/>
            <a:ext cx="8229600" cy="990600"/>
          </a:xfrm>
          <a:noFill/>
        </p:spPr>
        <p:txBody>
          <a:bodyPr>
            <a:normAutofit fontScale="90000"/>
          </a:bodyPr>
          <a:lstStyle/>
          <a:p>
            <a:pPr algn="l" eaLnBrk="1" hangingPunct="1"/>
            <a:r>
              <a:rPr lang="en-US" sz="3600" b="1" dirty="0">
                <a:solidFill>
                  <a:srgbClr val="CC3300"/>
                </a:solidFill>
                <a:latin typeface="Calibri" panose="020F0502020204030204" pitchFamily="34" charset="0"/>
                <a:ea typeface="Calibri" panose="020F0502020204030204" pitchFamily="34" charset="0"/>
                <a:cs typeface="Calibri" panose="020F0502020204030204" pitchFamily="34" charset="0"/>
              </a:rPr>
              <a:t>Chickenpox</a:t>
            </a:r>
            <a:r>
              <a:rPr lang="en-US" sz="6000" b="1" dirty="0">
                <a:solidFill>
                  <a:srgbClr val="CC3300"/>
                </a:solidFill>
                <a:latin typeface="Comic Sans MS" panose="030F0702030302020204" pitchFamily="66" charset="0"/>
              </a:rPr>
              <a:t>  </a:t>
            </a:r>
          </a:p>
        </p:txBody>
      </p:sp>
      <p:sp>
        <p:nvSpPr>
          <p:cNvPr id="5" name="Slide Number Placeholder 4"/>
          <p:cNvSpPr>
            <a:spLocks noGrp="1"/>
          </p:cNvSpPr>
          <p:nvPr>
            <p:ph type="sldNum" sz="quarter" idx="12"/>
          </p:nvPr>
        </p:nvSpPr>
        <p:spPr/>
        <p:txBody>
          <a:bodyPr/>
          <a:lstStyle/>
          <a:p>
            <a:fld id="{7B07A82A-5240-441C-AB22-8A1AAC2B2412}" type="slidenum">
              <a:rPr lang="en-US" smtClean="0"/>
              <a:t>20</a:t>
            </a:fld>
            <a:endParaRPr lang="en-US"/>
          </a:p>
        </p:txBody>
      </p:sp>
      <p:sp>
        <p:nvSpPr>
          <p:cNvPr id="2" name="Date Placeholder 1"/>
          <p:cNvSpPr>
            <a:spLocks noGrp="1"/>
          </p:cNvSpPr>
          <p:nvPr>
            <p:ph type="dt" sz="half" idx="10"/>
          </p:nvPr>
        </p:nvSpPr>
        <p:spPr/>
        <p:txBody>
          <a:bodyPr/>
          <a:lstStyle/>
          <a:p>
            <a:fld id="{5A9E1BBB-2E78-49D6-B429-555E9B698018}" type="datetime1">
              <a:rPr lang="en-US" smtClean="0"/>
              <a:t>2/2/2025</a:t>
            </a:fld>
            <a:endParaRPr lang="en-US"/>
          </a:p>
        </p:txBody>
      </p:sp>
      <p:sp>
        <p:nvSpPr>
          <p:cNvPr id="6" name="Oval 5"/>
          <p:cNvSpPr/>
          <p:nvPr/>
        </p:nvSpPr>
        <p:spPr>
          <a:xfrm>
            <a:off x="4800600" y="125537"/>
            <a:ext cx="2461260"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 </a:t>
            </a:r>
          </a:p>
        </p:txBody>
      </p:sp>
      <p:pic>
        <p:nvPicPr>
          <p:cNvPr id="4" name="Picture 3"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88286"/>
            <a:ext cx="4039358" cy="3140714"/>
          </a:xfrm>
        </p:spPr>
        <p:txBody>
          <a:bodyPr>
            <a:normAutofit/>
          </a:bodyPr>
          <a:lstStyle/>
          <a:p>
            <a:pPr algn="l" eaLnBrk="1" hangingPunct="1"/>
            <a:r>
              <a:rPr lang="en-US" sz="6000" b="1" dirty="0">
                <a:solidFill>
                  <a:srgbClr val="CC3300"/>
                </a:solidFill>
              </a:rPr>
              <a:t>Measles</a:t>
            </a:r>
            <a:br>
              <a:rPr lang="en-US" sz="6000" b="1" dirty="0">
                <a:solidFill>
                  <a:srgbClr val="CC3300"/>
                </a:solidFill>
              </a:rPr>
            </a:br>
            <a:r>
              <a:rPr lang="en-US" sz="6000" b="1" dirty="0" err="1">
                <a:solidFill>
                  <a:srgbClr val="CC3300"/>
                </a:solidFill>
              </a:rPr>
              <a:t>Rubeola</a:t>
            </a:r>
            <a:r>
              <a:rPr lang="en-US" sz="6000" b="1" dirty="0">
                <a:solidFill>
                  <a:srgbClr val="CC3300"/>
                </a:solidFill>
              </a:rPr>
              <a:t>.</a:t>
            </a:r>
            <a:br>
              <a:rPr lang="en-US" sz="6000" b="1" dirty="0">
                <a:solidFill>
                  <a:srgbClr val="CC3300"/>
                </a:solidFill>
              </a:rPr>
            </a:br>
            <a:r>
              <a:rPr lang="en-US" sz="6000" b="1" dirty="0" err="1">
                <a:solidFill>
                  <a:srgbClr val="CC3300"/>
                </a:solidFill>
              </a:rPr>
              <a:t>khasra</a:t>
            </a:r>
            <a:endParaRPr lang="en-US" sz="6000" b="1" dirty="0">
              <a:solidFill>
                <a:srgbClr val="CC3300"/>
              </a:solidFill>
            </a:endParaRPr>
          </a:p>
        </p:txBody>
      </p:sp>
      <p:pic>
        <p:nvPicPr>
          <p:cNvPr id="38915" name="Picture 3" descr="Measles1"/>
          <p:cNvPicPr>
            <a:picLocks noChangeAspect="1" noChangeArrowheads="1"/>
          </p:cNvPicPr>
          <p:nvPr/>
        </p:nvPicPr>
        <p:blipFill>
          <a:blip r:embed="rId2"/>
          <a:srcRect/>
          <a:stretch>
            <a:fillRect/>
          </a:stretch>
        </p:blipFill>
        <p:spPr bwMode="auto">
          <a:xfrm>
            <a:off x="4496558" y="244475"/>
            <a:ext cx="4318000" cy="6477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25FACF14-1407-434A-A633-B21483602A4A}" type="datetime1">
              <a:rPr lang="en-US" smtClean="0">
                <a:solidFill>
                  <a:prstClr val="black">
                    <a:tint val="75000"/>
                  </a:prstClr>
                </a:solidFill>
              </a:rPr>
              <a:t>2/2/2025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A5B7ED7B-CF82-4B06-815B-AAEDB1BBCB0F}" type="slidenum">
              <a:rPr lang="en-US" smtClean="0">
                <a:solidFill>
                  <a:prstClr val="black">
                    <a:tint val="75000"/>
                  </a:prstClr>
                </a:solidFill>
              </a:rPr>
              <a:t>21</a:t>
            </a:fld>
            <a:endParaRPr lang="en-US">
              <a:solidFill>
                <a:prstClr val="black">
                  <a:tint val="75000"/>
                </a:prst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a:xfrm>
            <a:off x="76200" y="0"/>
            <a:ext cx="8610600" cy="762000"/>
          </a:xfrm>
          <a:noFill/>
        </p:spPr>
        <p:txBody>
          <a:bodyPr>
            <a:normAutofit/>
          </a:bodyPr>
          <a:lstStyle/>
          <a:p>
            <a:pPr algn="l" eaLnBrk="1" hangingPunct="1"/>
            <a:r>
              <a:rPr lang="en-US" sz="3600" b="1" dirty="0">
                <a:solidFill>
                  <a:srgbClr val="CC3300"/>
                </a:solidFill>
                <a:latin typeface="Calibri" panose="020F0502020204030204" charset="0"/>
                <a:cs typeface="Calibri" panose="020F0502020204030204" charset="0"/>
              </a:rPr>
              <a:t>                         </a:t>
            </a:r>
            <a:r>
              <a:rPr lang="en-US" sz="3200" b="1" dirty="0">
                <a:solidFill>
                  <a:srgbClr val="CC3300"/>
                </a:solidFill>
                <a:latin typeface="Calibri" panose="020F0502020204030204" charset="0"/>
                <a:cs typeface="Calibri" panose="020F0502020204030204" charset="0"/>
              </a:rPr>
              <a:t>Measles, </a:t>
            </a:r>
            <a:r>
              <a:rPr lang="en-US" sz="3200" b="1" dirty="0" smtClean="0">
                <a:solidFill>
                  <a:srgbClr val="CC3300"/>
                </a:solidFill>
                <a:latin typeface="Calibri" panose="020F0502020204030204" charset="0"/>
                <a:cs typeface="Calibri" panose="020F0502020204030204" charset="0"/>
              </a:rPr>
              <a:t>Problem </a:t>
            </a:r>
            <a:r>
              <a:rPr lang="en-US" sz="3200" b="1" dirty="0">
                <a:solidFill>
                  <a:srgbClr val="CC3300"/>
                </a:solidFill>
                <a:latin typeface="Calibri" panose="020F0502020204030204" charset="0"/>
                <a:cs typeface="Calibri" panose="020F0502020204030204" charset="0"/>
              </a:rPr>
              <a:t>S</a:t>
            </a:r>
            <a:r>
              <a:rPr lang="en-US" sz="3200" b="1" dirty="0" smtClean="0">
                <a:solidFill>
                  <a:srgbClr val="CC3300"/>
                </a:solidFill>
                <a:latin typeface="Calibri" panose="020F0502020204030204" charset="0"/>
                <a:cs typeface="Calibri" panose="020F0502020204030204" charset="0"/>
              </a:rPr>
              <a:t>tatement</a:t>
            </a:r>
            <a:r>
              <a:rPr lang="en-US" sz="4000" b="1" dirty="0" smtClean="0">
                <a:solidFill>
                  <a:srgbClr val="CC3300"/>
                </a:solidFill>
                <a:latin typeface="Comic Sans MS" panose="030F0702030302020204" pitchFamily="66" charset="0"/>
              </a:rPr>
              <a:t> </a:t>
            </a:r>
            <a:endParaRPr lang="en-US" b="1" dirty="0">
              <a:solidFill>
                <a:srgbClr val="CC3300"/>
              </a:solidFill>
              <a:latin typeface="Comic Sans MS" panose="030F0702030302020204" pitchFamily="66" charset="0"/>
            </a:endParaRPr>
          </a:p>
        </p:txBody>
      </p:sp>
      <p:sp>
        <p:nvSpPr>
          <p:cNvPr id="92161" name="Rectangle 1"/>
          <p:cNvSpPr>
            <a:spLocks noChangeArrowheads="1"/>
          </p:cNvSpPr>
          <p:nvPr/>
        </p:nvSpPr>
        <p:spPr bwMode="auto">
          <a:xfrm>
            <a:off x="76200" y="2185050"/>
            <a:ext cx="8991600" cy="2754600"/>
          </a:xfrm>
          <a:prstGeom prst="rect">
            <a:avLst/>
          </a:prstGeom>
          <a:noFill/>
          <a:ln w="9525">
            <a:noFill/>
            <a:miter lim="800000"/>
          </a:ln>
          <a:effectLst/>
        </p:spPr>
        <p:txBody>
          <a:bodyPr anchor="ctr">
            <a:spAutoFit/>
          </a:bodyPr>
          <a:lstStyle/>
          <a:p>
            <a:pPr marL="742950" indent="-742950" algn="just" eaLnBrk="0" hangingPunct="0">
              <a:defRPr/>
            </a:pPr>
            <a:endParaRPr lang="en-US" sz="2900" dirty="0">
              <a:solidFill>
                <a:prstClr val="black"/>
              </a:solidFill>
            </a:endParaRPr>
          </a:p>
          <a:p>
            <a:pPr marL="457200" indent="-457200" algn="just" fontAlgn="base">
              <a:buFont typeface="Arial" panose="020B0604020202020204" pitchFamily="34" charset="0"/>
              <a:buChar char="•"/>
            </a:pPr>
            <a:r>
              <a:rPr lang="en-US" sz="2400" dirty="0">
                <a:solidFill>
                  <a:prstClr val="black"/>
                </a:solidFill>
                <a:latin typeface="Calibri" panose="020F0502020204030204" charset="0"/>
                <a:cs typeface="Calibri" panose="020F0502020204030204" charset="0"/>
              </a:rPr>
              <a:t>Measles is one of the leading causes of death among young children even though a safe and cost-effective vaccine is available.</a:t>
            </a:r>
          </a:p>
          <a:p>
            <a:pPr marL="457200" indent="-457200" algn="just" fontAlgn="base">
              <a:buFont typeface="Arial" panose="020B0604020202020204" pitchFamily="34" charset="0"/>
              <a:buChar char="•"/>
            </a:pPr>
            <a:endParaRPr lang="en-US" sz="2400" dirty="0">
              <a:solidFill>
                <a:prstClr val="black"/>
              </a:solidFill>
              <a:latin typeface="Calibri" panose="020F0502020204030204" charset="0"/>
              <a:cs typeface="Calibri" panose="020F0502020204030204" charset="0"/>
            </a:endParaRPr>
          </a:p>
          <a:p>
            <a:pPr marL="457200" indent="-457200" algn="just" fontAlgn="base">
              <a:buFont typeface="Arial" panose="020B0604020202020204" pitchFamily="34" charset="0"/>
              <a:buChar char="•"/>
            </a:pPr>
            <a:endParaRPr lang="en-US" sz="2400" dirty="0">
              <a:solidFill>
                <a:prstClr val="black"/>
              </a:solidFill>
              <a:latin typeface="Calibri" panose="020F0502020204030204" charset="0"/>
              <a:cs typeface="Calibri" panose="020F0502020204030204" charset="0"/>
            </a:endParaRPr>
          </a:p>
          <a:p>
            <a:pPr marL="457200" indent="-457200" algn="just" fontAlgn="base">
              <a:buFont typeface="Arial" panose="020B0604020202020204" pitchFamily="34" charset="0"/>
              <a:buChar char="•"/>
            </a:pPr>
            <a:r>
              <a:rPr lang="en-US" sz="2400" dirty="0">
                <a:solidFill>
                  <a:prstClr val="black"/>
                </a:solidFill>
                <a:latin typeface="Calibri" panose="020F0502020204030204" charset="0"/>
                <a:cs typeface="Calibri" panose="020F0502020204030204" charset="0"/>
              </a:rPr>
              <a:t>In 2018, there were 140,000 measles deaths globally – </a:t>
            </a:r>
            <a:r>
              <a:rPr lang="en-US" sz="2400" b="1" dirty="0">
                <a:solidFill>
                  <a:srgbClr val="FF0000"/>
                </a:solidFill>
                <a:latin typeface="Calibri" panose="020F0502020204030204" charset="0"/>
                <a:cs typeface="Calibri" panose="020F0502020204030204" charset="0"/>
              </a:rPr>
              <a:t>about 383 deaths every day or 16 deaths every hour.</a:t>
            </a:r>
          </a:p>
        </p:txBody>
      </p:sp>
      <p:sp>
        <p:nvSpPr>
          <p:cNvPr id="2" name="Date Placeholder 1"/>
          <p:cNvSpPr>
            <a:spLocks noGrp="1"/>
          </p:cNvSpPr>
          <p:nvPr>
            <p:ph type="dt" sz="half" idx="10"/>
          </p:nvPr>
        </p:nvSpPr>
        <p:spPr/>
        <p:txBody>
          <a:bodyPr/>
          <a:lstStyle/>
          <a:p>
            <a:pPr>
              <a:defRPr/>
            </a:pPr>
            <a:fld id="{E2DB19A5-3459-4A78-9C5B-EBC7A8E364BB}" type="datetime1">
              <a:rPr lang="en-US" smtClean="0">
                <a:solidFill>
                  <a:prstClr val="black">
                    <a:tint val="75000"/>
                  </a:prstClr>
                </a:solidFill>
              </a:rPr>
              <a:t>2/2/2025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8DB9F705-D62C-4994-BDE5-D1810746344D}" type="slidenum">
              <a:rPr lang="en-US" smtClean="0">
                <a:solidFill>
                  <a:prstClr val="black">
                    <a:tint val="75000"/>
                  </a:prstClr>
                </a:solidFill>
              </a:rPr>
              <a:t>22</a:t>
            </a:fld>
            <a:endParaRPr lang="en-US">
              <a:solidFill>
                <a:prstClr val="black">
                  <a:tint val="75000"/>
                </a:prstClr>
              </a:solidFill>
            </a:endParaRPr>
          </a:p>
        </p:txBody>
      </p:sp>
      <p:sp>
        <p:nvSpPr>
          <p:cNvPr id="8" name="Oval 7"/>
          <p:cNvSpPr/>
          <p:nvPr/>
        </p:nvSpPr>
        <p:spPr>
          <a:xfrm>
            <a:off x="152400" y="152400"/>
            <a:ext cx="1986915" cy="793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4" name="Text Box 3"/>
          <p:cNvSpPr txBox="1"/>
          <p:nvPr/>
        </p:nvSpPr>
        <p:spPr>
          <a:xfrm>
            <a:off x="6654800" y="985520"/>
            <a:ext cx="309880" cy="368300"/>
          </a:xfrm>
          <a:prstGeom prst="rect">
            <a:avLst/>
          </a:prstGeom>
          <a:noFill/>
        </p:spPr>
        <p:txBody>
          <a:bodyPr wrap="none" rtlCol="0">
            <a:spAutoFit/>
          </a:bodyPr>
          <a:lstStyle/>
          <a:p>
            <a:endParaRPr lang="en-US"/>
          </a:p>
        </p:txBody>
      </p:sp>
      <p:pic>
        <p:nvPicPr>
          <p:cNvPr id="5" name="Picture 4"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988935" y="762000"/>
            <a:ext cx="1002665" cy="6692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60145"/>
            <a:ext cx="8229600" cy="5269230"/>
          </a:xfrm>
        </p:spPr>
        <p:txBody>
          <a:bodyPr>
            <a:normAutofit/>
          </a:bodyPr>
          <a:lstStyle/>
          <a:p>
            <a:pPr marL="0" indent="0" algn="just" fontAlgn="base">
              <a:buNone/>
            </a:pPr>
            <a:endParaRPr lang="en-US" sz="2800" dirty="0"/>
          </a:p>
          <a:p>
            <a:pPr algn="just" fontAlgn="base">
              <a:buFont typeface="Arial" panose="020B0604020202020204" pitchFamily="34" charset="0"/>
              <a:buChar char="•"/>
            </a:pPr>
            <a:r>
              <a:rPr lang="en-US" sz="2400" dirty="0"/>
              <a:t>Measles vaccination resulted in a 73% drop in measles deaths between 2000 and 2018 worldwide.</a:t>
            </a:r>
          </a:p>
          <a:p>
            <a:pPr algn="just" fontAlgn="base">
              <a:buFont typeface="Arial" panose="020B0604020202020204" pitchFamily="34" charset="0"/>
              <a:buChar char="•"/>
            </a:pPr>
            <a:endParaRPr lang="en-US" sz="2400" dirty="0"/>
          </a:p>
          <a:p>
            <a:pPr algn="just" fontAlgn="base">
              <a:buFont typeface="Arial" panose="020B0604020202020204" pitchFamily="34" charset="0"/>
              <a:buChar char="•"/>
            </a:pPr>
            <a:r>
              <a:rPr lang="en-US" sz="2400" dirty="0"/>
              <a:t>In 2018, about 86% of the world's children received one dose of measles vaccine by their first birthday through routine health services – up from 72% in 2000.</a:t>
            </a:r>
          </a:p>
          <a:p>
            <a:pPr algn="just" fontAlgn="base">
              <a:buFont typeface="Arial" panose="020B0604020202020204" pitchFamily="34" charset="0"/>
              <a:buChar char="•"/>
            </a:pPr>
            <a:endParaRPr lang="en-US" sz="2400" dirty="0"/>
          </a:p>
          <a:p>
            <a:pPr algn="just" fontAlgn="base">
              <a:buFont typeface="Arial" panose="020B0604020202020204" pitchFamily="34" charset="0"/>
              <a:buChar char="•"/>
            </a:pPr>
            <a:r>
              <a:rPr lang="en-US" sz="2400" dirty="0"/>
              <a:t>During 2000-2018, measles vaccination prevented an estimated 23.2 million deaths making measles vaccine one of the best buys in public health.</a:t>
            </a:r>
          </a:p>
        </p:txBody>
      </p:sp>
      <p:sp>
        <p:nvSpPr>
          <p:cNvPr id="7" name="Rectangle 4"/>
          <p:cNvSpPr>
            <a:spLocks noChangeArrowheads="1"/>
          </p:cNvSpPr>
          <p:nvPr/>
        </p:nvSpPr>
        <p:spPr bwMode="auto">
          <a:xfrm>
            <a:off x="6762750" y="6429375"/>
            <a:ext cx="2211388" cy="306388"/>
          </a:xfrm>
          <a:prstGeom prst="rect">
            <a:avLst/>
          </a:prstGeom>
          <a:noFill/>
          <a:ln w="9525">
            <a:noFill/>
            <a:miter lim="800000"/>
          </a:ln>
        </p:spPr>
        <p:txBody>
          <a:bodyPr wrap="none">
            <a:spAutoFit/>
          </a:bodyPr>
          <a:lstStyle/>
          <a:p>
            <a:r>
              <a:rPr lang="en-US" sz="1400" i="1" dirty="0">
                <a:solidFill>
                  <a:prstClr val="black"/>
                </a:solidFill>
              </a:rPr>
              <a:t>Source: WHO/IVB database</a:t>
            </a:r>
            <a:endParaRPr lang="en-US" sz="1400" dirty="0">
              <a:solidFill>
                <a:prstClr val="black"/>
              </a:solidFill>
            </a:endParaRPr>
          </a:p>
        </p:txBody>
      </p:sp>
      <p:sp>
        <p:nvSpPr>
          <p:cNvPr id="8" name="Date Placeholder 7"/>
          <p:cNvSpPr>
            <a:spLocks noGrp="1"/>
          </p:cNvSpPr>
          <p:nvPr>
            <p:ph type="dt" sz="half" idx="10"/>
          </p:nvPr>
        </p:nvSpPr>
        <p:spPr/>
        <p:txBody>
          <a:bodyPr/>
          <a:lstStyle/>
          <a:p>
            <a:fld id="{808C6C4C-538A-4109-B835-6A49E0901892}" type="datetime1">
              <a:rPr lang="en-US" smtClean="0">
                <a:solidFill>
                  <a:prstClr val="black">
                    <a:tint val="75000"/>
                  </a:prstClr>
                </a:solidFill>
              </a:rPr>
              <a:t>2/2/2025</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B7ED7B-CF82-4B06-815B-AAEDB1BBCB0F}" type="slidenum">
              <a:rPr lang="en-US" smtClean="0">
                <a:solidFill>
                  <a:prstClr val="black">
                    <a:tint val="75000"/>
                  </a:prstClr>
                </a:solidFill>
              </a:rPr>
              <a:t>23</a:t>
            </a:fld>
            <a:endParaRPr lang="en-US">
              <a:solidFill>
                <a:prstClr val="black">
                  <a:tint val="75000"/>
                </a:prstClr>
              </a:solidFill>
            </a:endParaRPr>
          </a:p>
        </p:txBody>
      </p:sp>
      <p:sp>
        <p:nvSpPr>
          <p:cNvPr id="2" name="Oval 1"/>
          <p:cNvSpPr/>
          <p:nvPr/>
        </p:nvSpPr>
        <p:spPr>
          <a:xfrm>
            <a:off x="228600" y="283652"/>
            <a:ext cx="2104390" cy="793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4" name="Picture 3"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3290158"/>
            <a:ext cx="8229600" cy="1146047"/>
          </a:xfrm>
          <a:prstGeom prst="rect">
            <a:avLst/>
          </a:prstGeom>
        </p:spPr>
      </p:pic>
      <p:pic>
        <p:nvPicPr>
          <p:cNvPr id="5" name="Picture 4"/>
          <p:cNvPicPr>
            <a:picLocks noChangeAspect="1"/>
          </p:cNvPicPr>
          <p:nvPr/>
        </p:nvPicPr>
        <p:blipFill>
          <a:blip r:embed="rId3"/>
          <a:stretch>
            <a:fillRect/>
          </a:stretch>
        </p:blipFill>
        <p:spPr>
          <a:xfrm>
            <a:off x="-397" y="-297"/>
            <a:ext cx="9144793" cy="6858594"/>
          </a:xfrm>
          <a:prstGeom prst="rect">
            <a:avLst/>
          </a:prstGeom>
        </p:spPr>
      </p:pic>
      <p:pic>
        <p:nvPicPr>
          <p:cNvPr id="6" name="Picture 5"/>
          <p:cNvPicPr>
            <a:picLocks noChangeAspect="1"/>
          </p:cNvPicPr>
          <p:nvPr/>
        </p:nvPicPr>
        <p:blipFill>
          <a:blip r:embed="rId4"/>
          <a:stretch>
            <a:fillRect/>
          </a:stretch>
        </p:blipFill>
        <p:spPr>
          <a:xfrm>
            <a:off x="152400" y="1066800"/>
            <a:ext cx="2127688" cy="816935"/>
          </a:xfrm>
          <a:prstGeom prst="rect">
            <a:avLst/>
          </a:prstGeom>
        </p:spPr>
      </p:pic>
      <p:pic>
        <p:nvPicPr>
          <p:cNvPr id="7" name="Picture 6"/>
          <p:cNvPicPr>
            <a:picLocks noChangeAspect="1"/>
          </p:cNvPicPr>
          <p:nvPr/>
        </p:nvPicPr>
        <p:blipFill>
          <a:blip r:embed="rId5"/>
          <a:stretch>
            <a:fillRect/>
          </a:stretch>
        </p:blipFill>
        <p:spPr>
          <a:xfrm>
            <a:off x="7543800" y="734538"/>
            <a:ext cx="1541100" cy="1018061"/>
          </a:xfrm>
          <a:prstGeom prst="rect">
            <a:avLst/>
          </a:prstGeom>
        </p:spPr>
      </p:pic>
    </p:spTree>
    <p:extLst>
      <p:ext uri="{BB962C8B-B14F-4D97-AF65-F5344CB8AC3E}">
        <p14:creationId xmlns:p14="http://schemas.microsoft.com/office/powerpoint/2010/main" val="356712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1600200"/>
            <a:ext cx="8229600" cy="4876800"/>
          </a:xfrm>
        </p:spPr>
        <p:txBody>
          <a:bodyPr>
            <a:normAutofit/>
          </a:bodyPr>
          <a:lstStyle/>
          <a:p>
            <a:pPr marL="0" indent="0" eaLnBrk="1" hangingPunct="1">
              <a:buNone/>
            </a:pPr>
            <a:r>
              <a:rPr lang="en-US" sz="2800" dirty="0"/>
              <a:t> </a:t>
            </a:r>
            <a:r>
              <a:rPr lang="en-US" sz="2400" dirty="0"/>
              <a:t>Clinical Features</a:t>
            </a:r>
          </a:p>
          <a:p>
            <a:pPr lvl="2" eaLnBrk="1" hangingPunct="1"/>
            <a:r>
              <a:rPr lang="en-US" dirty="0">
                <a:solidFill>
                  <a:srgbClr val="FF0000"/>
                </a:solidFill>
              </a:rPr>
              <a:t>Prodromal Stage </a:t>
            </a:r>
            <a:r>
              <a:rPr lang="en-US" dirty="0"/>
              <a:t>(Fever &amp; 3 Cs, </a:t>
            </a:r>
            <a:r>
              <a:rPr lang="en-US" dirty="0" err="1"/>
              <a:t>Koplik’s</a:t>
            </a:r>
            <a:r>
              <a:rPr lang="en-US" dirty="0"/>
              <a:t> Spots)</a:t>
            </a:r>
          </a:p>
          <a:p>
            <a:pPr lvl="2"/>
            <a:r>
              <a:rPr lang="en-US" dirty="0">
                <a:solidFill>
                  <a:srgbClr val="FF0000"/>
                </a:solidFill>
              </a:rPr>
              <a:t>Eruptive Stage </a:t>
            </a:r>
            <a:r>
              <a:rPr lang="en-US" dirty="0"/>
              <a:t>(Maculo-papular, red, blotchy Confluent rash)first appears on face, neck than trunk and extremities </a:t>
            </a:r>
          </a:p>
          <a:p>
            <a:pPr lvl="2"/>
            <a:r>
              <a:rPr lang="en-US" dirty="0">
                <a:solidFill>
                  <a:srgbClr val="FF0000"/>
                </a:solidFill>
              </a:rPr>
              <a:t>Post Measles Stage/Recovery phase</a:t>
            </a:r>
          </a:p>
        </p:txBody>
      </p:sp>
      <p:sp>
        <p:nvSpPr>
          <p:cNvPr id="34819" name="Rectangle 4"/>
          <p:cNvSpPr>
            <a:spLocks noGrp="1" noChangeArrowheads="1"/>
          </p:cNvSpPr>
          <p:nvPr>
            <p:ph type="title"/>
          </p:nvPr>
        </p:nvSpPr>
        <p:spPr>
          <a:noFill/>
        </p:spPr>
        <p:txBody>
          <a:bodyPr>
            <a:normAutofit/>
          </a:bodyPr>
          <a:lstStyle/>
          <a:p>
            <a:pPr algn="l" eaLnBrk="1" hangingPunct="1"/>
            <a:r>
              <a:rPr lang="en-US" sz="3600" b="1" dirty="0">
                <a:solidFill>
                  <a:srgbClr val="CC3300"/>
                </a:solidFill>
                <a:latin typeface="Calibri" panose="020F0502020204030204" charset="0"/>
                <a:cs typeface="Calibri" panose="020F0502020204030204" charset="0"/>
              </a:rPr>
              <a:t>Measles</a:t>
            </a:r>
            <a:r>
              <a:rPr lang="en-US" sz="6600" b="1" dirty="0">
                <a:solidFill>
                  <a:srgbClr val="CC3300"/>
                </a:solidFill>
                <a:latin typeface="Calibri" panose="020F0502020204030204" charset="0"/>
                <a:cs typeface="Calibri" panose="020F0502020204030204" charset="0"/>
              </a:rPr>
              <a:t/>
            </a:r>
            <a:br>
              <a:rPr lang="en-US" sz="6600" b="1" dirty="0">
                <a:solidFill>
                  <a:srgbClr val="CC3300"/>
                </a:solidFill>
                <a:latin typeface="Calibri" panose="020F0502020204030204" charset="0"/>
                <a:cs typeface="Calibri" panose="020F0502020204030204" charset="0"/>
              </a:rPr>
            </a:br>
            <a:endParaRPr lang="en-US" sz="3100" b="1" dirty="0">
              <a:solidFill>
                <a:srgbClr val="CC3300"/>
              </a:solidFill>
              <a:latin typeface="Calibri" panose="020F0502020204030204" charset="0"/>
              <a:cs typeface="Calibri" panose="020F0502020204030204" charset="0"/>
            </a:endParaRPr>
          </a:p>
        </p:txBody>
      </p:sp>
      <p:sp>
        <p:nvSpPr>
          <p:cNvPr id="2" name="Date Placeholder 1"/>
          <p:cNvSpPr>
            <a:spLocks noGrp="1"/>
          </p:cNvSpPr>
          <p:nvPr>
            <p:ph type="dt" sz="half" idx="10"/>
          </p:nvPr>
        </p:nvSpPr>
        <p:spPr/>
        <p:txBody>
          <a:bodyPr/>
          <a:lstStyle/>
          <a:p>
            <a:fld id="{5E5630E1-64DD-4671-A890-20F914E181A2}" type="datetime1">
              <a:rPr lang="en-US" smtClean="0">
                <a:solidFill>
                  <a:prstClr val="black">
                    <a:tint val="75000"/>
                  </a:prstClr>
                </a:solidFill>
              </a:rPr>
              <a:t>2/2/2025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A5B7ED7B-CF82-4B06-815B-AAEDB1BBCB0F}" type="slidenum">
              <a:rPr lang="en-US" smtClean="0">
                <a:solidFill>
                  <a:prstClr val="black">
                    <a:tint val="75000"/>
                  </a:prstClr>
                </a:solidFill>
              </a:rPr>
              <a:t>25</a:t>
            </a:fld>
            <a:endParaRPr lang="en-US">
              <a:solidFill>
                <a:prstClr val="black">
                  <a:tint val="75000"/>
                </a:prstClr>
              </a:solidFill>
            </a:endParaRPr>
          </a:p>
        </p:txBody>
      </p:sp>
      <p:sp>
        <p:nvSpPr>
          <p:cNvPr id="5" name="Oval 4"/>
          <p:cNvSpPr/>
          <p:nvPr/>
        </p:nvSpPr>
        <p:spPr>
          <a:xfrm>
            <a:off x="4490085" y="544830"/>
            <a:ext cx="1772285" cy="817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4" name="Picture 3"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283450" y="711200"/>
            <a:ext cx="1412875" cy="86296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200" b="1" dirty="0">
                <a:solidFill>
                  <a:srgbClr val="CC3300"/>
                </a:solidFill>
                <a:latin typeface="Calibri" panose="020F0502020204030204" charset="0"/>
                <a:cs typeface="Calibri" panose="020F0502020204030204" charset="0"/>
              </a:rPr>
              <a:t>Measles</a:t>
            </a:r>
            <a:r>
              <a:rPr lang="en-US" b="1" dirty="0">
                <a:solidFill>
                  <a:srgbClr val="CC3300"/>
                </a:solidFill>
                <a:latin typeface="Comic Sans MS" panose="030F0702030302020204" pitchFamily="66" charset="0"/>
              </a:rPr>
              <a:t/>
            </a:r>
            <a:br>
              <a:rPr lang="en-US" b="1" dirty="0">
                <a:solidFill>
                  <a:srgbClr val="CC3300"/>
                </a:solidFill>
                <a:latin typeface="Comic Sans MS" panose="030F0702030302020204" pitchFamily="66" charset="0"/>
              </a:rPr>
            </a:br>
            <a:r>
              <a:rPr lang="en-US" sz="2200" b="1" dirty="0">
                <a:solidFill>
                  <a:srgbClr val="CC3300"/>
                </a:solidFill>
                <a:latin typeface="Comic Sans MS" panose="030F0702030302020204" pitchFamily="66" charset="0"/>
              </a:rPr>
              <a:t>  </a:t>
            </a: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2400" dirty="0">
                <a:solidFill>
                  <a:srgbClr val="FF0000"/>
                </a:solidFill>
              </a:rPr>
              <a:t>Complications:</a:t>
            </a:r>
          </a:p>
          <a:p>
            <a:pPr marL="0" indent="0">
              <a:buNone/>
            </a:pPr>
            <a:r>
              <a:rPr lang="en-US" sz="2400" dirty="0">
                <a:solidFill>
                  <a:srgbClr val="FF0000"/>
                </a:solidFill>
              </a:rPr>
              <a:t>Non-neurological: common</a:t>
            </a:r>
          </a:p>
          <a:p>
            <a:pPr marL="0" indent="0">
              <a:buNone/>
            </a:pPr>
            <a:r>
              <a:rPr lang="en-US" sz="2400" dirty="0"/>
              <a:t>Diarrhoea</a:t>
            </a:r>
          </a:p>
          <a:p>
            <a:pPr marL="0" indent="0">
              <a:buNone/>
            </a:pPr>
            <a:r>
              <a:rPr lang="en-US" sz="2400" dirty="0"/>
              <a:t>Otitis media</a:t>
            </a:r>
          </a:p>
          <a:p>
            <a:pPr marL="0" indent="0">
              <a:buNone/>
            </a:pPr>
            <a:r>
              <a:rPr lang="en-US" sz="2400" dirty="0"/>
              <a:t>Pneumonia</a:t>
            </a:r>
          </a:p>
          <a:p>
            <a:pPr marL="0" indent="0">
              <a:buNone/>
            </a:pPr>
            <a:r>
              <a:rPr lang="en-US" sz="2400" dirty="0"/>
              <a:t>Vitamin A deficiency… </a:t>
            </a:r>
            <a:r>
              <a:rPr lang="en-US" sz="2400" dirty="0" err="1"/>
              <a:t>keratomalacia</a:t>
            </a:r>
            <a:r>
              <a:rPr lang="en-US" sz="2400" dirty="0"/>
              <a:t>, corneal scarring &amp; blindness</a:t>
            </a:r>
          </a:p>
          <a:p>
            <a:pPr marL="0" indent="0">
              <a:buNone/>
            </a:pPr>
            <a:r>
              <a:rPr lang="en-US" sz="2400" dirty="0" err="1">
                <a:solidFill>
                  <a:srgbClr val="FF0000"/>
                </a:solidFill>
              </a:rPr>
              <a:t>Neurological:rare</a:t>
            </a:r>
            <a:endParaRPr lang="en-US" sz="2400" dirty="0">
              <a:solidFill>
                <a:srgbClr val="FF0000"/>
              </a:solidFill>
            </a:endParaRPr>
          </a:p>
          <a:p>
            <a:pPr marL="0" lvl="2" indent="0">
              <a:buNone/>
            </a:pPr>
            <a:r>
              <a:rPr lang="en-US" dirty="0"/>
              <a:t>Sub-acute-</a:t>
            </a:r>
            <a:r>
              <a:rPr lang="en-US" dirty="0" err="1"/>
              <a:t>sclerosing</a:t>
            </a:r>
            <a:r>
              <a:rPr lang="en-US" dirty="0"/>
              <a:t>-pan-encephalitis(SSPE) </a:t>
            </a:r>
          </a:p>
          <a:p>
            <a:pPr marL="0" indent="0">
              <a:buNone/>
            </a:pPr>
            <a:r>
              <a:rPr lang="en-US" sz="2400" dirty="0">
                <a:solidFill>
                  <a:srgbClr val="FF0000"/>
                </a:solidFill>
              </a:rPr>
              <a:t>IN Pregnancy</a:t>
            </a:r>
            <a:r>
              <a:rPr lang="en-US" sz="2400" dirty="0"/>
              <a:t>; not known to cause congenital anomalies. May cause abortion, preterm birth </a:t>
            </a:r>
          </a:p>
        </p:txBody>
      </p:sp>
      <p:sp>
        <p:nvSpPr>
          <p:cNvPr id="5" name="Oval 4"/>
          <p:cNvSpPr/>
          <p:nvPr/>
        </p:nvSpPr>
        <p:spPr>
          <a:xfrm>
            <a:off x="4117975" y="544830"/>
            <a:ext cx="2143760" cy="817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6" name="Picture 5"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7755890" y="274320"/>
            <a:ext cx="1388745" cy="78359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676400"/>
            <a:ext cx="5486400" cy="5181600"/>
          </a:xfrm>
          <a:prstGeom prst="rect">
            <a:avLst/>
          </a:prstGeom>
        </p:spPr>
      </p:pic>
      <p:sp>
        <p:nvSpPr>
          <p:cNvPr id="5" name="Oval 4"/>
          <p:cNvSpPr/>
          <p:nvPr/>
        </p:nvSpPr>
        <p:spPr>
          <a:xfrm>
            <a:off x="6149975" y="544830"/>
            <a:ext cx="1943735" cy="817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3" name="Picture 2"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7818755" y="1451610"/>
            <a:ext cx="877570" cy="915035"/>
          </a:xfrm>
          <a:prstGeom prst="rect">
            <a:avLst/>
          </a:prstGeom>
          <a:noFill/>
          <a:ln w="9525">
            <a:noFill/>
            <a:miter lim="800000"/>
            <a:headEnd/>
            <a:tailEnd/>
          </a:ln>
        </p:spPr>
      </p:pic>
      <p:sp>
        <p:nvSpPr>
          <p:cNvPr id="2" name="Title 1">
            <a:extLst>
              <a:ext uri="{FF2B5EF4-FFF2-40B4-BE49-F238E27FC236}">
                <a16:creationId xmlns:a16="http://schemas.microsoft.com/office/drawing/2014/main" id="{A2B70939-7E14-4614-D0CF-E8AEF365070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States of rash </a:t>
            </a:r>
          </a:p>
        </p:txBody>
      </p:sp>
      <p:sp>
        <p:nvSpPr>
          <p:cNvPr id="6" name="Content Placeholder 5">
            <a:extLst>
              <a:ext uri="{FF2B5EF4-FFF2-40B4-BE49-F238E27FC236}">
                <a16:creationId xmlns:a16="http://schemas.microsoft.com/office/drawing/2014/main" id="{A7C41FFC-B4BB-3EE7-3DBB-A170AFBC1B8B}"/>
              </a:ext>
            </a:extLst>
          </p:cNvPr>
          <p:cNvSpPr>
            <a:spLocks noGrp="1"/>
          </p:cNvSpPr>
          <p:nvPr>
            <p:ph idx="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76200" y="1417638"/>
            <a:ext cx="8763000" cy="5440362"/>
          </a:xfrm>
        </p:spPr>
        <p:txBody>
          <a:bodyPr/>
          <a:lstStyle/>
          <a:p>
            <a:pPr lvl="0"/>
            <a:r>
              <a:rPr lang="en-US" sz="2400" dirty="0">
                <a:solidFill>
                  <a:srgbClr val="FF0000"/>
                </a:solidFill>
                <a:latin typeface="+mj-lt"/>
              </a:rPr>
              <a:t>Agent</a:t>
            </a:r>
            <a:r>
              <a:rPr lang="en-US" sz="2400" dirty="0">
                <a:latin typeface="+mj-lt"/>
              </a:rPr>
              <a:t> (</a:t>
            </a:r>
            <a:r>
              <a:rPr lang="en-US" sz="2400" dirty="0" err="1">
                <a:latin typeface="+mj-lt"/>
              </a:rPr>
              <a:t>Rubeola</a:t>
            </a:r>
            <a:r>
              <a:rPr lang="en-US" sz="2400" dirty="0">
                <a:latin typeface="+mj-lt"/>
              </a:rPr>
              <a:t>, RNA Paramyxovirus)</a:t>
            </a:r>
            <a:r>
              <a:rPr lang="en-US" sz="2400" dirty="0">
                <a:solidFill>
                  <a:prstClr val="black"/>
                </a:solidFill>
                <a:latin typeface="+mj-lt"/>
              </a:rPr>
              <a:t> </a:t>
            </a:r>
          </a:p>
          <a:p>
            <a:pPr lvl="0"/>
            <a:r>
              <a:rPr lang="en-US" sz="2400" dirty="0">
                <a:solidFill>
                  <a:prstClr val="black"/>
                </a:solidFill>
                <a:latin typeface="+mj-lt"/>
              </a:rPr>
              <a:t>Source of Infection; case of measles</a:t>
            </a:r>
          </a:p>
          <a:p>
            <a:pPr lvl="0"/>
            <a:r>
              <a:rPr lang="en-US" sz="2400" dirty="0">
                <a:solidFill>
                  <a:prstClr val="black"/>
                </a:solidFill>
                <a:latin typeface="+mj-lt"/>
              </a:rPr>
              <a:t>Communicability… 4 days before, 5 days after rash</a:t>
            </a:r>
          </a:p>
          <a:p>
            <a:pPr lvl="0"/>
            <a:r>
              <a:rPr lang="en-US" sz="2400" dirty="0">
                <a:solidFill>
                  <a:prstClr val="black"/>
                </a:solidFill>
                <a:latin typeface="+mj-lt"/>
              </a:rPr>
              <a:t>Secondary Attack Rate; 90%,highly communicable</a:t>
            </a:r>
          </a:p>
          <a:p>
            <a:pPr lvl="0"/>
            <a:r>
              <a:rPr lang="en-US" sz="2400" dirty="0">
                <a:solidFill>
                  <a:srgbClr val="FF0000"/>
                </a:solidFill>
                <a:latin typeface="+mj-lt"/>
              </a:rPr>
              <a:t>Host </a:t>
            </a:r>
          </a:p>
          <a:p>
            <a:pPr lvl="2"/>
            <a:r>
              <a:rPr lang="en-US" sz="2400" dirty="0">
                <a:solidFill>
                  <a:prstClr val="black"/>
                </a:solidFill>
                <a:latin typeface="+mj-lt"/>
              </a:rPr>
              <a:t>Age… 6 months to 3 years</a:t>
            </a:r>
          </a:p>
          <a:p>
            <a:pPr lvl="2"/>
            <a:r>
              <a:rPr lang="en-US" sz="2400" dirty="0">
                <a:solidFill>
                  <a:prstClr val="black"/>
                </a:solidFill>
                <a:latin typeface="+mj-lt"/>
              </a:rPr>
              <a:t>Sex ; equal chances in both genders</a:t>
            </a:r>
          </a:p>
          <a:p>
            <a:pPr lvl="2"/>
            <a:r>
              <a:rPr lang="en-US" sz="2400" dirty="0">
                <a:solidFill>
                  <a:srgbClr val="FF0000"/>
                </a:solidFill>
                <a:latin typeface="+mj-lt"/>
              </a:rPr>
              <a:t>Environment</a:t>
            </a:r>
            <a:r>
              <a:rPr lang="en-US" sz="2400" dirty="0">
                <a:solidFill>
                  <a:prstClr val="black"/>
                </a:solidFill>
                <a:latin typeface="+mj-lt"/>
              </a:rPr>
              <a:t>… in temperate climates, winter season, overcrowding </a:t>
            </a:r>
          </a:p>
          <a:p>
            <a:pPr eaLnBrk="1" hangingPunct="1">
              <a:buFontTx/>
              <a:buNone/>
            </a:pPr>
            <a:endParaRPr lang="en-US" sz="2400" dirty="0">
              <a:solidFill>
                <a:prstClr val="black"/>
              </a:solidFill>
            </a:endParaRPr>
          </a:p>
        </p:txBody>
      </p:sp>
      <p:sp>
        <p:nvSpPr>
          <p:cNvPr id="32771" name="Rectangle 4"/>
          <p:cNvSpPr>
            <a:spLocks noGrp="1" noChangeArrowheads="1"/>
          </p:cNvSpPr>
          <p:nvPr>
            <p:ph type="title"/>
          </p:nvPr>
        </p:nvSpPr>
        <p:spPr>
          <a:noFill/>
        </p:spPr>
        <p:txBody>
          <a:bodyPr>
            <a:normAutofit fontScale="90000"/>
          </a:bodyPr>
          <a:lstStyle/>
          <a:p>
            <a:pPr algn="l" eaLnBrk="1" hangingPunct="1"/>
            <a:r>
              <a:rPr lang="en-US" sz="4000" b="1" dirty="0" smtClean="0">
                <a:solidFill>
                  <a:srgbClr val="CC3300"/>
                </a:solidFill>
                <a:latin typeface="Calibri" panose="020F0502020204030204" charset="0"/>
                <a:cs typeface="Calibri" panose="020F0502020204030204" charset="0"/>
              </a:rPr>
              <a:t>Measles</a:t>
            </a:r>
            <a:r>
              <a:rPr lang="en-US" sz="5300" b="1" dirty="0" smtClean="0">
                <a:solidFill>
                  <a:srgbClr val="CC3300"/>
                </a:solidFill>
                <a:latin typeface="Comic Sans MS" panose="030F0702030302020204" pitchFamily="66" charset="0"/>
              </a:rPr>
              <a:t/>
            </a:r>
            <a:br>
              <a:rPr lang="en-US" sz="5300" b="1" dirty="0" smtClean="0">
                <a:solidFill>
                  <a:srgbClr val="CC3300"/>
                </a:solidFill>
                <a:latin typeface="Comic Sans MS" panose="030F0702030302020204" pitchFamily="66" charset="0"/>
              </a:rPr>
            </a:br>
            <a:r>
              <a:rPr lang="en-US" sz="3600" b="1" dirty="0" smtClean="0">
                <a:solidFill>
                  <a:srgbClr val="CC3300"/>
                </a:solidFill>
                <a:latin typeface="Comic Sans MS" panose="030F0702030302020204" pitchFamily="66" charset="0"/>
              </a:rPr>
              <a:t> </a:t>
            </a:r>
            <a:endParaRPr lang="en-US" sz="3600" b="1" dirty="0">
              <a:solidFill>
                <a:srgbClr val="CC3300"/>
              </a:solidFill>
              <a:latin typeface="Comic Sans MS" panose="030F0702030302020204" pitchFamily="66" charset="0"/>
            </a:endParaRPr>
          </a:p>
        </p:txBody>
      </p:sp>
      <p:sp>
        <p:nvSpPr>
          <p:cNvPr id="2" name="Date Placeholder 1"/>
          <p:cNvSpPr>
            <a:spLocks noGrp="1"/>
          </p:cNvSpPr>
          <p:nvPr>
            <p:ph type="dt" sz="half" idx="10"/>
          </p:nvPr>
        </p:nvSpPr>
        <p:spPr/>
        <p:txBody>
          <a:bodyPr/>
          <a:lstStyle/>
          <a:p>
            <a:fld id="{C59D5145-A6EE-4E1B-B8E8-3A85AD23C703}" type="datetime1">
              <a:rPr lang="en-US" smtClean="0">
                <a:solidFill>
                  <a:prstClr val="black">
                    <a:tint val="75000"/>
                  </a:prstClr>
                </a:solidFill>
              </a:rPr>
              <a:t>2/2/2025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A5B7ED7B-CF82-4B06-815B-AAEDB1BBCB0F}" type="slidenum">
              <a:rPr lang="en-US" smtClean="0">
                <a:solidFill>
                  <a:prstClr val="black">
                    <a:tint val="75000"/>
                  </a:prstClr>
                </a:solidFill>
              </a:rPr>
              <a:t>28</a:t>
            </a:fld>
            <a:endParaRPr lang="en-US">
              <a:solidFill>
                <a:prstClr val="black">
                  <a:tint val="75000"/>
                </a:prstClr>
              </a:solidFill>
            </a:endParaRPr>
          </a:p>
        </p:txBody>
      </p:sp>
      <p:sp>
        <p:nvSpPr>
          <p:cNvPr id="6" name="Oval 5"/>
          <p:cNvSpPr/>
          <p:nvPr/>
        </p:nvSpPr>
        <p:spPr>
          <a:xfrm>
            <a:off x="3615690" y="215900"/>
            <a:ext cx="2440305" cy="894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a:t>
            </a:r>
          </a:p>
        </p:txBody>
      </p:sp>
      <p:pic>
        <p:nvPicPr>
          <p:cNvPr id="4" name="Picture 3"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283450" y="711200"/>
            <a:ext cx="1412875" cy="86296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noFill/>
        </p:spPr>
        <p:txBody>
          <a:bodyPr>
            <a:normAutofit/>
          </a:bodyPr>
          <a:lstStyle/>
          <a:p>
            <a:pPr algn="l" eaLnBrk="1" hangingPunct="1"/>
            <a:r>
              <a:rPr lang="en-US" sz="3600" b="1" dirty="0">
                <a:solidFill>
                  <a:srgbClr val="CC3300"/>
                </a:solidFill>
                <a:latin typeface="Calibri" panose="020F0502020204030204" charset="0"/>
                <a:cs typeface="Calibri" panose="020F0502020204030204" charset="0"/>
              </a:rPr>
              <a:t>Measles</a:t>
            </a:r>
            <a:r>
              <a:rPr lang="en-US" sz="6600" b="1" dirty="0">
                <a:solidFill>
                  <a:srgbClr val="CC3300"/>
                </a:solidFill>
                <a:latin typeface="Comic Sans MS" panose="030F0702030302020204" pitchFamily="66" charset="0"/>
              </a:rPr>
              <a:t>   </a:t>
            </a:r>
          </a:p>
        </p:txBody>
      </p:sp>
      <p:sp>
        <p:nvSpPr>
          <p:cNvPr id="37891" name="Rectangle 3"/>
          <p:cNvSpPr>
            <a:spLocks noGrp="1" noChangeArrowheads="1"/>
          </p:cNvSpPr>
          <p:nvPr>
            <p:ph idx="1"/>
          </p:nvPr>
        </p:nvSpPr>
        <p:spPr/>
        <p:txBody>
          <a:bodyPr>
            <a:normAutofit fontScale="92500" lnSpcReduction="20000"/>
          </a:bodyPr>
          <a:lstStyle/>
          <a:p>
            <a:pPr eaLnBrk="1" hangingPunct="1">
              <a:lnSpc>
                <a:spcPct val="90000"/>
              </a:lnSpc>
            </a:pPr>
            <a:r>
              <a:rPr lang="en-US" sz="2600" dirty="0"/>
              <a:t>Prevention</a:t>
            </a:r>
          </a:p>
          <a:p>
            <a:pPr lvl="1" eaLnBrk="1" hangingPunct="1">
              <a:lnSpc>
                <a:spcPct val="90000"/>
              </a:lnSpc>
            </a:pPr>
            <a:r>
              <a:rPr lang="en-US" sz="2600" dirty="0"/>
              <a:t>Vaccine</a:t>
            </a:r>
          </a:p>
          <a:p>
            <a:pPr lvl="2" eaLnBrk="1" hangingPunct="1">
              <a:lnSpc>
                <a:spcPct val="90000"/>
              </a:lnSpc>
            </a:pPr>
            <a:r>
              <a:rPr lang="en-US" sz="2600" dirty="0"/>
              <a:t>Age; at 9m,15m</a:t>
            </a:r>
          </a:p>
          <a:p>
            <a:pPr lvl="2" eaLnBrk="1" hangingPunct="1">
              <a:lnSpc>
                <a:spcPct val="90000"/>
              </a:lnSpc>
            </a:pPr>
            <a:r>
              <a:rPr lang="en-US" sz="2600" dirty="0"/>
              <a:t>Administration; s/c, left arm</a:t>
            </a:r>
          </a:p>
          <a:p>
            <a:pPr lvl="2" eaLnBrk="1" hangingPunct="1">
              <a:lnSpc>
                <a:spcPct val="90000"/>
              </a:lnSpc>
            </a:pPr>
            <a:r>
              <a:rPr lang="en-US" sz="2600" dirty="0"/>
              <a:t>Immunity; life long</a:t>
            </a:r>
          </a:p>
          <a:p>
            <a:pPr lvl="2">
              <a:lnSpc>
                <a:spcPct val="90000"/>
              </a:lnSpc>
            </a:pPr>
            <a:r>
              <a:rPr lang="en-US" sz="2600" dirty="0"/>
              <a:t>To all susceptible Contacts</a:t>
            </a:r>
          </a:p>
          <a:p>
            <a:pPr lvl="2" eaLnBrk="1" hangingPunct="1">
              <a:lnSpc>
                <a:spcPct val="90000"/>
              </a:lnSpc>
            </a:pPr>
            <a:r>
              <a:rPr lang="en-US" sz="2600" dirty="0"/>
              <a:t>Contraindications; </a:t>
            </a:r>
            <a:r>
              <a:rPr lang="en-US" sz="2600" dirty="0" err="1"/>
              <a:t>preg,HIV</a:t>
            </a:r>
            <a:endParaRPr lang="en-US" sz="2600" dirty="0"/>
          </a:p>
          <a:p>
            <a:pPr lvl="2" eaLnBrk="1" hangingPunct="1">
              <a:lnSpc>
                <a:spcPct val="90000"/>
              </a:lnSpc>
            </a:pPr>
            <a:r>
              <a:rPr lang="en-US" sz="2600" dirty="0"/>
              <a:t>Combined Vaccine; MMR</a:t>
            </a:r>
          </a:p>
          <a:p>
            <a:pPr lvl="2" eaLnBrk="1" hangingPunct="1">
              <a:lnSpc>
                <a:spcPct val="90000"/>
              </a:lnSpc>
            </a:pPr>
            <a:r>
              <a:rPr lang="en-US" sz="2600" dirty="0"/>
              <a:t>Type; live attenuated</a:t>
            </a:r>
          </a:p>
          <a:p>
            <a:pPr lvl="1">
              <a:lnSpc>
                <a:spcPct val="90000"/>
              </a:lnSpc>
            </a:pPr>
            <a:endParaRPr lang="en-US" sz="2600" dirty="0"/>
          </a:p>
          <a:p>
            <a:pPr lvl="1">
              <a:lnSpc>
                <a:spcPct val="90000"/>
              </a:lnSpc>
            </a:pPr>
            <a:r>
              <a:rPr lang="en-US" sz="2600" dirty="0"/>
              <a:t>Immunoglobulin</a:t>
            </a:r>
          </a:p>
          <a:p>
            <a:pPr lvl="2">
              <a:lnSpc>
                <a:spcPct val="90000"/>
              </a:lnSpc>
            </a:pPr>
            <a:r>
              <a:rPr lang="en-US" sz="2600" dirty="0"/>
              <a:t>0.25ml/kg body weight, given within 3-4 days of exposure</a:t>
            </a:r>
          </a:p>
          <a:p>
            <a:pPr marL="0" indent="0">
              <a:lnSpc>
                <a:spcPct val="90000"/>
              </a:lnSpc>
              <a:buNone/>
            </a:pPr>
            <a:endParaRPr lang="en-US" dirty="0"/>
          </a:p>
        </p:txBody>
      </p:sp>
      <p:sp>
        <p:nvSpPr>
          <p:cNvPr id="2" name="Date Placeholder 1"/>
          <p:cNvSpPr>
            <a:spLocks noGrp="1"/>
          </p:cNvSpPr>
          <p:nvPr>
            <p:ph type="dt" sz="half" idx="10"/>
          </p:nvPr>
        </p:nvSpPr>
        <p:spPr/>
        <p:txBody>
          <a:bodyPr/>
          <a:lstStyle/>
          <a:p>
            <a:fld id="{BD9842FC-F666-4779-A026-86672A27119F}" type="datetime1">
              <a:rPr lang="en-US" smtClean="0">
                <a:solidFill>
                  <a:prstClr val="black">
                    <a:tint val="75000"/>
                  </a:prstClr>
                </a:solidFill>
              </a:rPr>
              <a:t>2/2/2025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A5B7ED7B-CF82-4B06-815B-AAEDB1BBCB0F}" type="slidenum">
              <a:rPr lang="en-US" smtClean="0">
                <a:solidFill>
                  <a:prstClr val="black">
                    <a:tint val="75000"/>
                  </a:prstClr>
                </a:solidFill>
              </a:rPr>
              <a:t>29</a:t>
            </a:fld>
            <a:endParaRPr lang="en-US">
              <a:solidFill>
                <a:prstClr val="black">
                  <a:tint val="75000"/>
                </a:prstClr>
              </a:solidFill>
            </a:endParaRPr>
          </a:p>
        </p:txBody>
      </p:sp>
      <p:sp>
        <p:nvSpPr>
          <p:cNvPr id="6" name="Oval 5"/>
          <p:cNvSpPr/>
          <p:nvPr/>
        </p:nvSpPr>
        <p:spPr>
          <a:xfrm>
            <a:off x="3429000" y="152400"/>
            <a:ext cx="1837055"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4" name="Picture 3"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283450" y="711200"/>
            <a:ext cx="1412875" cy="86296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39848" y="1876010"/>
          <a:ext cx="2753139" cy="38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a:spLocks noChangeArrowheads="1"/>
          </p:cNvSpPr>
          <p:nvPr/>
        </p:nvSpPr>
        <p:spPr bwMode="auto">
          <a:xfrm>
            <a:off x="1308806" y="2571750"/>
            <a:ext cx="4431042" cy="3051209"/>
          </a:xfrm>
          <a:prstGeom prst="rect">
            <a:avLst/>
          </a:prstGeom>
          <a:solidFill>
            <a:srgbClr val="4F81BD"/>
          </a:solidFill>
          <a:ln w="38100">
            <a:solidFill>
              <a:srgbClr val="F2F2F2"/>
            </a:solidFill>
            <a:miter lim="800000"/>
          </a:ln>
          <a:effectLst>
            <a:outerShdw dist="28398" dir="3806097" algn="ctr" rotWithShape="0">
              <a:srgbClr val="243F60">
                <a:alpha val="50000"/>
              </a:srgbClr>
            </a:outerShdw>
          </a:effectLst>
        </p:spPr>
        <p:txBody>
          <a:bodyPr vert="horz" wrap="square" lIns="68580" tIns="34290" rIns="68580" bIns="34290" numCol="1" anchor="t" anchorCtr="0" compatLnSpc="1"/>
          <a:lstStyle/>
          <a:p>
            <a:pPr marL="514350" marR="471805" lvl="0" indent="-514350" defTabSz="914400" rtl="0" eaLnBrk="0" fontAlgn="base" latinLnBrk="0" hangingPunct="0">
              <a:lnSpc>
                <a:spcPct val="100000"/>
              </a:lnSpc>
              <a:spcBef>
                <a:spcPct val="0"/>
              </a:spcBef>
              <a:spcAft>
                <a:spcPts val="100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impart evidence based research oriented medical education</a:t>
            </a:r>
          </a:p>
          <a:p>
            <a:pPr marL="514350" marR="0" lvl="0" indent="-514350" defTabSz="914400" rtl="0" eaLnBrk="0" fontAlgn="base" latinLnBrk="0" hangingPunct="0">
              <a:lnSpc>
                <a:spcPct val="10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provide best possible patient care</a:t>
            </a:r>
          </a:p>
          <a:p>
            <a:pPr marL="514350" marR="0" lvl="0" indent="-514350" defTabSz="914400" rtl="0" eaLnBrk="0" fontAlgn="base" latinLnBrk="0" hangingPunct="0">
              <a:lnSpc>
                <a:spcPct val="10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inculcate the values of mutual respect and ethical practice of medicine</a:t>
            </a:r>
          </a:p>
          <a:p>
            <a:pPr marL="514350" marR="0" lvl="0" indent="-514350" defTabSz="914400" rtl="0" eaLnBrk="0" fontAlgn="base" latinLnBrk="0" hangingPunct="0">
              <a:lnSpc>
                <a:spcPct val="100000"/>
              </a:lnSpc>
              <a:spcBef>
                <a:spcPct val="0"/>
              </a:spcBef>
              <a:spcAft>
                <a:spcPct val="0"/>
              </a:spcAft>
              <a:buClrTx/>
              <a:buSzTx/>
              <a:buFont typeface="+mj-lt"/>
              <a:buAutoNum type="arabicPeriod"/>
            </a:pP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8882" y="1110170"/>
            <a:ext cx="932974" cy="970121"/>
          </a:xfrm>
          <a:prstGeom prst="rect">
            <a:avLst/>
          </a:prstGeom>
          <a:noFill/>
          <a:ln>
            <a:noFill/>
          </a:ln>
        </p:spPr>
      </p:pic>
      <p:sp>
        <p:nvSpPr>
          <p:cNvPr id="5" name="Title 1"/>
          <p:cNvSpPr txBox="1"/>
          <p:nvPr/>
        </p:nvSpPr>
        <p:spPr>
          <a:xfrm>
            <a:off x="4248978" y="1160828"/>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75C9-7773-50D1-6779-8F6C18399B4E}"/>
              </a:ext>
            </a:extLst>
          </p:cNvPr>
          <p:cNvSpPr>
            <a:spLocks noGrp="1"/>
          </p:cNvSpPr>
          <p:nvPr>
            <p:ph type="title"/>
          </p:nvPr>
        </p:nvSpPr>
        <p:spPr/>
        <p:txBody>
          <a:bodyPr>
            <a:normAutofit/>
          </a:bodyPr>
          <a:lstStyle/>
          <a:p>
            <a:r>
              <a:rPr lang="en-US" sz="3200" dirty="0"/>
              <a:t>Control of </a:t>
            </a:r>
            <a:r>
              <a:rPr lang="en-US" sz="3200" dirty="0" smtClean="0"/>
              <a:t>Measles</a:t>
            </a:r>
            <a:endParaRPr lang="en-US" sz="3200" dirty="0"/>
          </a:p>
        </p:txBody>
      </p:sp>
      <p:sp>
        <p:nvSpPr>
          <p:cNvPr id="4" name="Rectangle 5">
            <a:extLst>
              <a:ext uri="{FF2B5EF4-FFF2-40B4-BE49-F238E27FC236}">
                <a16:creationId xmlns:a16="http://schemas.microsoft.com/office/drawing/2014/main" id="{9E799ED3-454E-751A-D704-B147C1532888}"/>
              </a:ext>
            </a:extLst>
          </p:cNvPr>
          <p:cNvSpPr>
            <a:spLocks noGrp="1" noChangeArrowheads="1"/>
          </p:cNvSpPr>
          <p:nvPr>
            <p:ph idx="1"/>
          </p:nvPr>
        </p:nvSpPr>
        <p:spPr>
          <a:xfrm>
            <a:off x="457200" y="1600200"/>
            <a:ext cx="8229600" cy="4525963"/>
          </a:xfrm>
        </p:spPr>
        <p:txBody>
          <a:bodyPr>
            <a:normAutofit fontScale="70000" lnSpcReduction="20000"/>
          </a:bodyPr>
          <a:lstStyle/>
          <a:p>
            <a:r>
              <a:rPr lang="en-US" sz="3600" dirty="0"/>
              <a:t>Eradication of Measles;</a:t>
            </a:r>
          </a:p>
          <a:p>
            <a:r>
              <a:rPr lang="en-US" sz="2600" dirty="0"/>
              <a:t>96% immunizations coverage </a:t>
            </a:r>
          </a:p>
          <a:p>
            <a:pPr marL="0" indent="0" eaLnBrk="1" hangingPunct="1">
              <a:buNone/>
            </a:pPr>
            <a:endParaRPr lang="en-US" sz="3600" dirty="0"/>
          </a:p>
          <a:p>
            <a:pPr eaLnBrk="1" hangingPunct="1"/>
            <a:r>
              <a:rPr lang="en-US" sz="3600" dirty="0"/>
              <a:t>Elimination of Measles</a:t>
            </a:r>
          </a:p>
          <a:p>
            <a:pPr lvl="1"/>
            <a:r>
              <a:rPr lang="en-US" sz="3100" dirty="0"/>
              <a:t>Catch Up</a:t>
            </a:r>
          </a:p>
          <a:p>
            <a:pPr lvl="1"/>
            <a:r>
              <a:rPr lang="en-US" sz="3100" dirty="0"/>
              <a:t>vaccination</a:t>
            </a:r>
          </a:p>
          <a:p>
            <a:pPr lvl="1"/>
            <a:r>
              <a:rPr lang="en-US" sz="3100" dirty="0"/>
              <a:t>Follow Up</a:t>
            </a:r>
          </a:p>
          <a:p>
            <a:pPr eaLnBrk="1" hangingPunct="1"/>
            <a:endParaRPr lang="en-US" sz="3600" dirty="0"/>
          </a:p>
          <a:p>
            <a:pPr eaLnBrk="1" hangingPunct="1"/>
            <a:r>
              <a:rPr lang="en-US" sz="3600" dirty="0"/>
              <a:t>Control Measures</a:t>
            </a:r>
          </a:p>
          <a:p>
            <a:pPr lvl="1"/>
            <a:r>
              <a:rPr lang="en-US" sz="3100" dirty="0"/>
              <a:t>Isolation for 7 days</a:t>
            </a:r>
          </a:p>
          <a:p>
            <a:pPr lvl="1"/>
            <a:r>
              <a:rPr lang="en-US" sz="3100" dirty="0"/>
              <a:t>Immunization of contacts</a:t>
            </a:r>
          </a:p>
          <a:p>
            <a:pPr lvl="1"/>
            <a:r>
              <a:rPr lang="en-US" sz="3100" dirty="0"/>
              <a:t>Prompt immunization at the start of an epidemic</a:t>
            </a:r>
          </a:p>
          <a:p>
            <a:pPr eaLnBrk="1" hangingPunct="1"/>
            <a:endParaRPr lang="en-US" dirty="0"/>
          </a:p>
        </p:txBody>
      </p:sp>
      <p:sp>
        <p:nvSpPr>
          <p:cNvPr id="5" name="Oval 4">
            <a:extLst>
              <a:ext uri="{FF2B5EF4-FFF2-40B4-BE49-F238E27FC236}">
                <a16:creationId xmlns:a16="http://schemas.microsoft.com/office/drawing/2014/main" id="{69C0A66A-3751-6D88-BDF0-7281B2665A2E}"/>
              </a:ext>
            </a:extLst>
          </p:cNvPr>
          <p:cNvSpPr/>
          <p:nvPr/>
        </p:nvSpPr>
        <p:spPr>
          <a:xfrm>
            <a:off x="457200" y="273313"/>
            <a:ext cx="2440305" cy="894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a:t>
            </a:r>
          </a:p>
        </p:txBody>
      </p:sp>
      <p:pic>
        <p:nvPicPr>
          <p:cNvPr id="3" name="Picture 2"/>
          <p:cNvPicPr>
            <a:picLocks noChangeAspect="1"/>
          </p:cNvPicPr>
          <p:nvPr/>
        </p:nvPicPr>
        <p:blipFill>
          <a:blip r:embed="rId2"/>
          <a:stretch>
            <a:fillRect/>
          </a:stretch>
        </p:blipFill>
        <p:spPr>
          <a:xfrm>
            <a:off x="6858000" y="307782"/>
            <a:ext cx="1414395" cy="859611"/>
          </a:xfrm>
          <a:prstGeom prst="rect">
            <a:avLst/>
          </a:prstGeom>
        </p:spPr>
      </p:pic>
    </p:spTree>
    <p:extLst>
      <p:ext uri="{BB962C8B-B14F-4D97-AF65-F5344CB8AC3E}">
        <p14:creationId xmlns:p14="http://schemas.microsoft.com/office/powerpoint/2010/main" val="4130884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DCA1-712C-1C79-765D-901D3D62360B}"/>
              </a:ext>
            </a:extLst>
          </p:cNvPr>
          <p:cNvSpPr>
            <a:spLocks noGrp="1"/>
          </p:cNvSpPr>
          <p:nvPr>
            <p:ph type="title"/>
          </p:nvPr>
        </p:nvSpPr>
        <p:spPr/>
        <p:txBody>
          <a:bodyPr>
            <a:normAutofit/>
          </a:bodyPr>
          <a:lstStyle/>
          <a:p>
            <a:r>
              <a:rPr lang="en-US" sz="3200" b="1" dirty="0"/>
              <a:t>Family Medicine</a:t>
            </a:r>
            <a:endParaRPr lang="en-PK" sz="3200" b="1" dirty="0"/>
          </a:p>
        </p:txBody>
      </p:sp>
      <p:sp>
        <p:nvSpPr>
          <p:cNvPr id="3" name="Content Placeholder 2">
            <a:extLst>
              <a:ext uri="{FF2B5EF4-FFF2-40B4-BE49-F238E27FC236}">
                <a16:creationId xmlns:a16="http://schemas.microsoft.com/office/drawing/2014/main" id="{6124970E-3DD2-1E65-FC73-40E3704CB75A}"/>
              </a:ext>
            </a:extLst>
          </p:cNvPr>
          <p:cNvSpPr>
            <a:spLocks noGrp="1"/>
          </p:cNvSpPr>
          <p:nvPr>
            <p:ph sz="half" idx="1"/>
          </p:nvPr>
        </p:nvSpPr>
        <p:spPr>
          <a:xfrm>
            <a:off x="457200" y="1600200"/>
            <a:ext cx="8153400" cy="4525963"/>
          </a:xfrm>
        </p:spPr>
        <p:txBody>
          <a:bodyPr>
            <a:normAutofit fontScale="70000" lnSpcReduction="20000"/>
          </a:bodyPr>
          <a:lstStyle/>
          <a:p>
            <a:r>
              <a:rPr lang="en-US" dirty="0">
                <a:latin typeface="+mj-lt"/>
              </a:rPr>
              <a:t>Measles is a highly contagious, serious airborne disease caused by a virus that can lead to severe complications and death.</a:t>
            </a:r>
          </a:p>
          <a:p>
            <a:r>
              <a:rPr lang="en-US" dirty="0">
                <a:latin typeface="+mj-lt"/>
              </a:rPr>
              <a:t>Measles vaccination averted 56 million deaths being between 2000 and 2021.</a:t>
            </a:r>
          </a:p>
          <a:p>
            <a:r>
              <a:rPr lang="en-US" dirty="0">
                <a:latin typeface="+mj-lt"/>
              </a:rPr>
              <a:t>Even though a safe and cost-effective vaccine is available, in 2021, there were an estimated 128 000 measles deaths globally, mostly among unvaccinated or under vaccinated children under the age of 5 years.</a:t>
            </a:r>
          </a:p>
          <a:p>
            <a:r>
              <a:rPr lang="en-US" dirty="0">
                <a:latin typeface="+mj-lt"/>
              </a:rPr>
              <a:t>In 2022, about 83% of the world's children received one dose of measles vaccine by their first birthday through routine health services – the lowest since 2008.</a:t>
            </a:r>
          </a:p>
          <a:p>
            <a:r>
              <a:rPr lang="en-US" dirty="0">
                <a:hlinkClick r:id="rId2"/>
              </a:rPr>
              <a:t>https://www.who.int/news-room/fact-sheets/detail/measles?gad_source=1&amp;gclid=Cj0KCQiAz8GuBhCxARIsAOpzk8xfeVd-WwZ2Pw2bcY9p70GyEKRzmTVryKeohqCnZL_Ht2QFJF4f8J4aAk_YEALw_wcB</a:t>
            </a:r>
            <a:endParaRPr lang="en-US" dirty="0"/>
          </a:p>
          <a:p>
            <a:endParaRPr lang="en-PK" dirty="0"/>
          </a:p>
        </p:txBody>
      </p:sp>
      <p:sp>
        <p:nvSpPr>
          <p:cNvPr id="5" name="Oval 4">
            <a:extLst>
              <a:ext uri="{FF2B5EF4-FFF2-40B4-BE49-F238E27FC236}">
                <a16:creationId xmlns:a16="http://schemas.microsoft.com/office/drawing/2014/main" id="{25CFF151-B78F-4B33-E3E0-2D5C2213757D}"/>
              </a:ext>
            </a:extLst>
          </p:cNvPr>
          <p:cNvSpPr/>
          <p:nvPr/>
        </p:nvSpPr>
        <p:spPr>
          <a:xfrm>
            <a:off x="533400" y="274638"/>
            <a:ext cx="1837055"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Medicine</a:t>
            </a:r>
          </a:p>
        </p:txBody>
      </p:sp>
      <p:pic>
        <p:nvPicPr>
          <p:cNvPr id="4" name="Picture 3"/>
          <p:cNvPicPr>
            <a:picLocks noChangeAspect="1"/>
          </p:cNvPicPr>
          <p:nvPr/>
        </p:nvPicPr>
        <p:blipFill>
          <a:blip r:embed="rId3"/>
          <a:stretch>
            <a:fillRect/>
          </a:stretch>
        </p:blipFill>
        <p:spPr>
          <a:xfrm>
            <a:off x="6705600" y="219503"/>
            <a:ext cx="1414395" cy="859611"/>
          </a:xfrm>
          <a:prstGeom prst="rect">
            <a:avLst/>
          </a:prstGeom>
        </p:spPr>
      </p:pic>
    </p:spTree>
    <p:extLst>
      <p:ext uri="{BB962C8B-B14F-4D97-AF65-F5344CB8AC3E}">
        <p14:creationId xmlns:p14="http://schemas.microsoft.com/office/powerpoint/2010/main" val="2315805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37096-EE4E-4BC2-AD33-947ACB8B5E51}" type="datetime1">
              <a:rPr lang="en-US" smtClean="0"/>
              <a:t>2/2/2025</a:t>
            </a:fld>
            <a:endParaRPr lang="en-US"/>
          </a:p>
        </p:txBody>
      </p:sp>
      <p:sp>
        <p:nvSpPr>
          <p:cNvPr id="3" name="Slide Number Placeholder 2"/>
          <p:cNvSpPr>
            <a:spLocks noGrp="1"/>
          </p:cNvSpPr>
          <p:nvPr>
            <p:ph type="sldNum" sz="quarter" idx="12"/>
          </p:nvPr>
        </p:nvSpPr>
        <p:spPr/>
        <p:txBody>
          <a:bodyPr/>
          <a:lstStyle/>
          <a:p>
            <a:fld id="{7B07A82A-5240-441C-AB22-8A1AAC2B2412}" type="slidenum">
              <a:rPr lang="en-US" smtClean="0"/>
              <a:t>32</a:t>
            </a:fld>
            <a:endParaRPr lang="en-US"/>
          </a:p>
        </p:txBody>
      </p:sp>
      <p:pic>
        <p:nvPicPr>
          <p:cNvPr id="4" name="Picture 3"/>
          <p:cNvPicPr>
            <a:picLocks noChangeAspect="1"/>
          </p:cNvPicPr>
          <p:nvPr/>
        </p:nvPicPr>
        <p:blipFill>
          <a:blip r:embed="rId2"/>
          <a:stretch>
            <a:fillRect/>
          </a:stretch>
        </p:blipFill>
        <p:spPr>
          <a:xfrm>
            <a:off x="228600" y="152400"/>
            <a:ext cx="8558212" cy="609123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33083"/>
            <a:ext cx="8229600" cy="1143000"/>
          </a:xfrm>
        </p:spPr>
        <p:txBody>
          <a:bodyPr/>
          <a:lstStyle/>
          <a:p>
            <a:pPr>
              <a:lnSpc>
                <a:spcPct val="80000"/>
              </a:lnSpc>
            </a:pPr>
            <a:r>
              <a:rPr lang="en-US" sz="3200" dirty="0">
                <a:solidFill>
                  <a:schemeClr val="tx1"/>
                </a:solidFill>
                <a:latin typeface="Calibri" panose="020F0502020204030204" charset="0"/>
                <a:cs typeface="Calibri" panose="020F0502020204030204" charset="0"/>
              </a:rPr>
              <a:t>(Research &amp; Ethics)</a:t>
            </a:r>
            <a:br>
              <a:rPr lang="en-US" sz="3200" dirty="0">
                <a:solidFill>
                  <a:schemeClr val="tx1"/>
                </a:solidFill>
                <a:latin typeface="Calibri" panose="020F0502020204030204" charset="0"/>
                <a:cs typeface="Calibri" panose="020F0502020204030204" charset="0"/>
              </a:rPr>
            </a:br>
            <a:r>
              <a:rPr lang="en-US" sz="3200" b="1" u="sng" dirty="0">
                <a:solidFill>
                  <a:schemeClr val="tx1"/>
                </a:solidFill>
                <a:latin typeface="Calibri" panose="020F0502020204030204" charset="0"/>
                <a:cs typeface="Calibri" panose="020F0502020204030204" charset="0"/>
              </a:rPr>
              <a:t>The Ethical </a:t>
            </a:r>
            <a:r>
              <a:rPr lang="en-US" sz="3200" b="1" u="sng" dirty="0" smtClean="0">
                <a:solidFill>
                  <a:schemeClr val="tx1"/>
                </a:solidFill>
                <a:latin typeface="Calibri" panose="020F0502020204030204" charset="0"/>
                <a:cs typeface="Calibri" panose="020F0502020204030204" charset="0"/>
              </a:rPr>
              <a:t>Case </a:t>
            </a:r>
            <a:r>
              <a:rPr lang="en-US" sz="3200" b="1" u="sng" dirty="0">
                <a:solidFill>
                  <a:schemeClr val="tx1"/>
                </a:solidFill>
                <a:latin typeface="Calibri" panose="020F0502020204030204" charset="0"/>
                <a:cs typeface="Calibri" panose="020F0502020204030204" charset="0"/>
              </a:rPr>
              <a:t>for </a:t>
            </a:r>
            <a:r>
              <a:rPr lang="en-US" sz="3200" b="1" u="sng" dirty="0" smtClean="0">
                <a:solidFill>
                  <a:schemeClr val="tx1"/>
                </a:solidFill>
                <a:latin typeface="Calibri" panose="020F0502020204030204" charset="0"/>
                <a:cs typeface="Calibri" panose="020F0502020204030204" charset="0"/>
              </a:rPr>
              <a:t>Global </a:t>
            </a:r>
            <a:r>
              <a:rPr lang="en-US" sz="3200" b="1" u="sng" dirty="0">
                <a:solidFill>
                  <a:schemeClr val="tx1"/>
                </a:solidFill>
                <a:latin typeface="Calibri" panose="020F0502020204030204" charset="0"/>
                <a:cs typeface="Calibri" panose="020F0502020204030204" charset="0"/>
              </a:rPr>
              <a:t>M</a:t>
            </a:r>
            <a:r>
              <a:rPr lang="en-US" sz="3200" b="1" u="sng" dirty="0" smtClean="0">
                <a:solidFill>
                  <a:schemeClr val="tx1"/>
                </a:solidFill>
                <a:latin typeface="Calibri" panose="020F0502020204030204" charset="0"/>
                <a:cs typeface="Calibri" panose="020F0502020204030204" charset="0"/>
              </a:rPr>
              <a:t>easles Eradication—Justice </a:t>
            </a:r>
            <a:r>
              <a:rPr lang="en-US" sz="3200" b="1" u="sng" dirty="0">
                <a:solidFill>
                  <a:schemeClr val="tx1"/>
                </a:solidFill>
                <a:latin typeface="Calibri" panose="020F0502020204030204" charset="0"/>
                <a:cs typeface="Calibri" panose="020F0502020204030204" charset="0"/>
              </a:rPr>
              <a:t>and the Rule of Rescue</a:t>
            </a:r>
            <a:r>
              <a:rPr lang="en-US" b="1" u="sng" dirty="0">
                <a:solidFill>
                  <a:schemeClr val="tx1"/>
                </a:solidFill>
              </a:rPr>
              <a:t> </a:t>
            </a:r>
          </a:p>
        </p:txBody>
      </p:sp>
      <p:sp>
        <p:nvSpPr>
          <p:cNvPr id="7" name="Content Placeholder 6"/>
          <p:cNvSpPr>
            <a:spLocks noGrp="1"/>
          </p:cNvSpPr>
          <p:nvPr>
            <p:ph idx="1"/>
          </p:nvPr>
        </p:nvSpPr>
        <p:spPr>
          <a:xfrm>
            <a:off x="457200" y="1838960"/>
            <a:ext cx="8229600" cy="4287520"/>
          </a:xfrm>
        </p:spPr>
        <p:txBody>
          <a:bodyPr>
            <a:normAutofit/>
          </a:body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Global measles eradication is feasible and the strategies critically rely upon well-functioning national </a:t>
            </a:r>
            <a:r>
              <a:rPr lang="en-US" sz="2400" dirty="0" err="1">
                <a:latin typeface="Calibri" panose="020F0502020204030204" pitchFamily="34" charset="0"/>
                <a:ea typeface="Calibri" panose="020F0502020204030204" pitchFamily="34" charset="0"/>
                <a:cs typeface="Calibri" panose="020F0502020204030204" pitchFamily="34" charset="0"/>
              </a:rPr>
              <a:t>immunisation</a:t>
            </a:r>
            <a:r>
              <a:rPr lang="en-US" sz="2400" dirty="0">
                <a:latin typeface="Calibri" panose="020F0502020204030204" pitchFamily="34" charset="0"/>
                <a:ea typeface="Calibri" panose="020F0502020204030204" pitchFamily="34" charset="0"/>
                <a:cs typeface="Calibri" panose="020F0502020204030204" pitchFamily="34" charset="0"/>
              </a:rPr>
              <a:t> programs and surveillance systems. All six regions of the World Health </a:t>
            </a:r>
            <a:r>
              <a:rPr lang="en-US" sz="2400" dirty="0" err="1">
                <a:latin typeface="Calibri" panose="020F0502020204030204" pitchFamily="34" charset="0"/>
                <a:ea typeface="Calibri" panose="020F0502020204030204" pitchFamily="34" charset="0"/>
                <a:cs typeface="Calibri" panose="020F0502020204030204" pitchFamily="34" charset="0"/>
              </a:rPr>
              <a:t>Organisation</a:t>
            </a:r>
            <a:r>
              <a:rPr lang="en-US" sz="2400" dirty="0">
                <a:latin typeface="Calibri" panose="020F0502020204030204" pitchFamily="34" charset="0"/>
                <a:ea typeface="Calibri" panose="020F0502020204030204" pitchFamily="34" charset="0"/>
                <a:cs typeface="Calibri" panose="020F0502020204030204" pitchFamily="34" charset="0"/>
              </a:rPr>
              <a:t> have adopted measles elimination targets. </a:t>
            </a:r>
            <a:r>
              <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rPr>
              <a:t>The Rule of Rescue and the principle of justice leave no ethical place for health programs, governments, global public health bodies or donors to hide if they impede efforts to eradicate measles globally by not taking all necessary actions to establish a global eradication target and committing the resources essential to achieve this goal.</a:t>
            </a:r>
            <a:endPar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285" dirty="0">
                <a:solidFill>
                  <a:schemeClr val="tx1"/>
                </a:solidFill>
                <a:hlinkClick r:id="rId2"/>
              </a:rPr>
              <a:t>https://academic.oup.com/inthealth/article/12/5/375/5868932</a:t>
            </a:r>
            <a:endParaRPr lang="en-US" sz="2285" dirty="0">
              <a:solidFill>
                <a:schemeClr val="tx1"/>
              </a:solidFill>
            </a:endParaRPr>
          </a:p>
          <a:p>
            <a:pPr marL="0" indent="0">
              <a:buNone/>
            </a:pPr>
            <a:endParaRPr lang="en-US" sz="2285" dirty="0">
              <a:solidFill>
                <a:schemeClr val="tx1"/>
              </a:solidFill>
            </a:endParaRPr>
          </a:p>
        </p:txBody>
      </p:sp>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77240"/>
            <a:ext cx="8229600" cy="1353185"/>
          </a:xfrm>
        </p:spPr>
        <p:txBody>
          <a:bodyPr/>
          <a:lstStyle/>
          <a:p>
            <a:pPr>
              <a:lnSpc>
                <a:spcPct val="110000"/>
              </a:lnSpc>
            </a:pPr>
            <a:r>
              <a:rPr lang="en-US" sz="2400" dirty="0"/>
              <a:t/>
            </a:r>
            <a:br>
              <a:rPr lang="en-US" sz="2400" dirty="0"/>
            </a:br>
            <a:r>
              <a:rPr lang="en-US" sz="2400" b="1" dirty="0">
                <a:latin typeface="Calibri" panose="020F0502020204030204" pitchFamily="34" charset="0"/>
                <a:ea typeface="Calibri" panose="020F0502020204030204" pitchFamily="34" charset="0"/>
                <a:cs typeface="Calibri" panose="020F0502020204030204" pitchFamily="34" charset="0"/>
              </a:rPr>
              <a:t>An Artificial Intelligence–Based, Personalized Smartphone App to Improve Childhood Immunization Coverage and Timelines Among Children in Pakistan: Protocol for a Randomized Controlled Trial</a:t>
            </a:r>
          </a:p>
        </p:txBody>
      </p:sp>
      <p:sp>
        <p:nvSpPr>
          <p:cNvPr id="5" name="Content Placeholder 4"/>
          <p:cNvSpPr>
            <a:spLocks noGrp="1"/>
          </p:cNvSpPr>
          <p:nvPr>
            <p:ph idx="1"/>
          </p:nvPr>
        </p:nvSpPr>
        <p:spPr>
          <a:xfrm>
            <a:off x="457200" y="2712720"/>
            <a:ext cx="8229600" cy="3413760"/>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The immunization uptake rates in Pakistan are much lower than desired. Major reasons include lack of awareness, parental forgetfulness regarding schedules, and misinformation regarding vaccines. Routine childhood immunization (RCI) coverage has been adversely affected due to covid, as caregivers avoid tertiary care hospitals or primary health centers. Innovative and cost-effective measures must be taken to understand and deal with the issue of low immunization rates. A few </a:t>
            </a:r>
            <a:r>
              <a:rPr lang="en-US" sz="2000" dirty="0">
                <a:highlight>
                  <a:srgbClr val="FFFF00"/>
                </a:highlight>
                <a:latin typeface="Calibri" panose="020F0502020204030204" pitchFamily="34" charset="0"/>
                <a:ea typeface="Calibri" panose="020F0502020204030204" pitchFamily="34" charset="0"/>
                <a:cs typeface="Calibri" panose="020F0502020204030204" pitchFamily="34" charset="0"/>
              </a:rPr>
              <a:t>smartphone-based interventions have been carried out in low- and middle-income countries (LMICs) to improve RCI.</a:t>
            </a:r>
          </a:p>
          <a:p>
            <a:r>
              <a:rPr lang="en-US" sz="2000" dirty="0">
                <a:solidFill>
                  <a:srgbClr val="FF0000"/>
                </a:solidFill>
                <a:hlinkClick r:id="rId2"/>
              </a:rPr>
              <a:t>https://pubmed.ncbi.nlm.nih.gov/33274726/</a:t>
            </a:r>
            <a:endParaRPr lang="en-US" sz="2000" dirty="0">
              <a:solidFill>
                <a:srgbClr val="FF0000"/>
              </a:solidFill>
            </a:endParaRPr>
          </a:p>
          <a:p>
            <a:endParaRPr lang="en-US" sz="2000" dirty="0">
              <a:solidFill>
                <a:srgbClr val="FF0000"/>
              </a:solidFill>
            </a:endParaRPr>
          </a:p>
        </p:txBody>
      </p:sp>
      <p:sp>
        <p:nvSpPr>
          <p:cNvPr id="2" name="Date Placeholder 1"/>
          <p:cNvSpPr>
            <a:spLocks noGrp="1"/>
          </p:cNvSpPr>
          <p:nvPr>
            <p:ph type="dt" sz="half" idx="10"/>
          </p:nvPr>
        </p:nvSpPr>
        <p:spPr/>
        <p:txBody>
          <a:bodyPr/>
          <a:lstStyle/>
          <a:p>
            <a:fld id="{E7D37096-EE4E-4BC2-AD33-947ACB8B5E51}" type="datetime1">
              <a:rPr lang="en-US" smtClean="0"/>
              <a:t>2/2/2025</a:t>
            </a:fld>
            <a:endParaRPr lang="en-US"/>
          </a:p>
        </p:txBody>
      </p:sp>
      <p:sp>
        <p:nvSpPr>
          <p:cNvPr id="3" name="Slide Number Placeholder 2"/>
          <p:cNvSpPr>
            <a:spLocks noGrp="1"/>
          </p:cNvSpPr>
          <p:nvPr>
            <p:ph type="sldNum" sz="quarter" idx="12"/>
          </p:nvPr>
        </p:nvSpPr>
        <p:spPr/>
        <p:txBody>
          <a:bodyPr/>
          <a:lstStyle/>
          <a:p>
            <a:fld id="{7B07A82A-5240-441C-AB22-8A1AAC2B2412}" type="slidenum">
              <a:rPr lang="en-US" smtClean="0"/>
              <a:t>34</a:t>
            </a:fld>
            <a:endParaRPr lang="en-US"/>
          </a:p>
        </p:txBody>
      </p:sp>
      <p:sp>
        <p:nvSpPr>
          <p:cNvPr id="6" name="Oval 5">
            <a:extLst>
              <a:ext uri="{FF2B5EF4-FFF2-40B4-BE49-F238E27FC236}">
                <a16:creationId xmlns:a16="http://schemas.microsoft.com/office/drawing/2014/main" id="{132D23CF-CA89-E247-D4CD-FCE688A50683}"/>
              </a:ext>
            </a:extLst>
          </p:cNvPr>
          <p:cNvSpPr/>
          <p:nvPr/>
        </p:nvSpPr>
        <p:spPr>
          <a:xfrm>
            <a:off x="6781800" y="48260"/>
            <a:ext cx="2218055"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Artificial intelligence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sz="3600" b="1" dirty="0">
                <a:cs typeface="Arial" panose="020B0604020202020204" pitchFamily="34" charset="0"/>
                <a:sym typeface="+mn-ea"/>
              </a:rPr>
              <a:t>EOLA( End Of Lecture Assessment)</a:t>
            </a:r>
          </a:p>
        </p:txBody>
      </p:sp>
      <p:sp>
        <p:nvSpPr>
          <p:cNvPr id="7" name="Content Placeholder 6"/>
          <p:cNvSpPr>
            <a:spLocks noGrp="1"/>
          </p:cNvSpPr>
          <p:nvPr>
            <p:ph idx="1"/>
          </p:nvPr>
        </p:nvSpPr>
        <p:spPr/>
        <p:txBody>
          <a:bodyPr>
            <a:normAutofit lnSpcReduction="10000"/>
          </a:bodyPr>
          <a:lstStyle/>
          <a:p>
            <a:pPr marL="0" lvl="2"/>
            <a:r>
              <a:rPr lang="en-US" sz="2400" dirty="0">
                <a:sym typeface="+mn-ea"/>
              </a:rPr>
              <a:t> </a:t>
            </a:r>
            <a:r>
              <a:rPr lang="en-US" sz="2400" dirty="0">
                <a:latin typeface="+mj-lt"/>
                <a:sym typeface="+mn-ea"/>
              </a:rPr>
              <a:t>A 8 </a:t>
            </a:r>
            <a:r>
              <a:rPr lang="en-US" sz="2400" dirty="0" err="1">
                <a:latin typeface="+mj-lt"/>
                <a:sym typeface="+mn-ea"/>
              </a:rPr>
              <a:t>yr</a:t>
            </a:r>
            <a:r>
              <a:rPr lang="en-US" sz="2400" dirty="0">
                <a:latin typeface="+mj-lt"/>
                <a:sym typeface="+mn-ea"/>
              </a:rPr>
              <a:t> old boy presented in a GP clinic with mild fever for last 1day with rash </a:t>
            </a:r>
            <a:r>
              <a:rPr lang="en-US" dirty="0">
                <a:latin typeface="+mj-lt"/>
                <a:sym typeface="+mn-ea"/>
              </a:rPr>
              <a:t>first appears on face, neck than trunk and extremities and </a:t>
            </a:r>
            <a:r>
              <a:rPr lang="en-US" sz="2400" dirty="0">
                <a:latin typeface="+mj-lt"/>
                <a:sym typeface="+mn-ea"/>
              </a:rPr>
              <a:t>more abundant on trunk. Child has history of visiting a play area 2 days back where he also enjoyed swimming with classmates. Later on 5 more kids from same area visited opd of nearby hospital with similar complaints. What could be the possible diagnosis?</a:t>
            </a:r>
          </a:p>
          <a:p>
            <a:r>
              <a:rPr lang="en-US" sz="2400" dirty="0">
                <a:latin typeface="+mj-lt"/>
                <a:sym typeface="+mn-ea"/>
              </a:rPr>
              <a:t>A. Measles</a:t>
            </a:r>
          </a:p>
          <a:p>
            <a:r>
              <a:rPr lang="en-US" sz="2400" dirty="0">
                <a:latin typeface="+mj-lt"/>
                <a:sym typeface="+mn-ea"/>
              </a:rPr>
              <a:t>B   Chickenpox</a:t>
            </a:r>
          </a:p>
          <a:p>
            <a:r>
              <a:rPr lang="en-US" sz="2400" dirty="0">
                <a:latin typeface="+mj-lt"/>
                <a:sym typeface="+mn-ea"/>
              </a:rPr>
              <a:t>C   Small pox</a:t>
            </a:r>
          </a:p>
          <a:p>
            <a:r>
              <a:rPr lang="en-US" sz="2400" dirty="0">
                <a:latin typeface="+mj-lt"/>
                <a:sym typeface="+mn-ea"/>
              </a:rPr>
              <a:t>D  Eczema</a:t>
            </a:r>
          </a:p>
          <a:p>
            <a:r>
              <a:rPr lang="en-US" sz="2400" dirty="0">
                <a:latin typeface="+mj-lt"/>
                <a:sym typeface="+mn-ea"/>
              </a:rPr>
              <a:t>E   Rubella</a:t>
            </a:r>
          </a:p>
        </p:txBody>
      </p:sp>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857250"/>
            <a:ext cx="1510168"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2400300"/>
            <a:ext cx="2057400" cy="2057400"/>
          </a:xfrm>
          <a:prstGeom prst="ellipse">
            <a:avLst/>
          </a:prstGeom>
          <a:solidFill>
            <a:srgbClr val="262626"/>
          </a:solidFill>
          <a:ln w="174625" cmpd="thinThick">
            <a:solidFill>
              <a:srgbClr val="262626"/>
            </a:solidFill>
          </a:ln>
        </p:spPr>
        <p:txBody>
          <a:bodyPr anchor="ctr">
            <a:normAutofit/>
          </a:bodyPr>
          <a:lstStyle/>
          <a:p>
            <a:pPr algn="ctr"/>
            <a:r>
              <a:rPr lang="en-US" sz="1950">
                <a:solidFill>
                  <a:srgbClr val="FFFFFF"/>
                </a:solidFill>
              </a:rPr>
              <a:t>Reading sources: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44379770"/>
              </p:ext>
            </p:extLst>
          </p:nvPr>
        </p:nvGraphicFramePr>
        <p:xfrm>
          <a:off x="3028950" y="1732236"/>
          <a:ext cx="5486400" cy="339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sz="6000" b="1" dirty="0">
              <a:solidFill>
                <a:schemeClr val="accent6">
                  <a:lumMod val="75000"/>
                </a:schemeClr>
              </a:solidFill>
              <a:effectLst>
                <a:outerShdw blurRad="38100" dist="38100" dir="2700000" algn="tl">
                  <a:srgbClr val="000000">
                    <a:alpha val="43137"/>
                  </a:srgbClr>
                </a:outerShdw>
              </a:effectLst>
            </a:endParaRPr>
          </a:p>
          <a:p>
            <a:pPr>
              <a:buNone/>
            </a:pPr>
            <a:r>
              <a:rPr lang="en-US" sz="6000" b="1" dirty="0">
                <a:solidFill>
                  <a:schemeClr val="accent6">
                    <a:lumMod val="75000"/>
                  </a:schemeClr>
                </a:solidFill>
                <a:effectLst>
                  <a:outerShdw blurRad="38100" dist="38100" dir="2700000" algn="tl">
                    <a:srgbClr val="000000">
                      <a:alpha val="43137"/>
                    </a:srgbClr>
                  </a:outerShdw>
                </a:effectLst>
              </a:rPr>
              <a:t>              Thank You!</a:t>
            </a:r>
          </a:p>
        </p:txBody>
      </p:sp>
      <p:sp>
        <p:nvSpPr>
          <p:cNvPr id="5" name="Slide Number Placeholder 4"/>
          <p:cNvSpPr>
            <a:spLocks noGrp="1"/>
          </p:cNvSpPr>
          <p:nvPr>
            <p:ph type="sldNum" sz="quarter" idx="12"/>
          </p:nvPr>
        </p:nvSpPr>
        <p:spPr/>
        <p:txBody>
          <a:bodyPr/>
          <a:lstStyle/>
          <a:p>
            <a:fld id="{7B07A82A-5240-441C-AB22-8A1AAC2B2412}" type="slidenum">
              <a:rPr lang="en-US" smtClean="0"/>
              <a:t>37</a:t>
            </a:fld>
            <a:endParaRPr lang="en-US"/>
          </a:p>
        </p:txBody>
      </p:sp>
      <p:sp>
        <p:nvSpPr>
          <p:cNvPr id="4" name="Date Placeholder 3"/>
          <p:cNvSpPr>
            <a:spLocks noGrp="1"/>
          </p:cNvSpPr>
          <p:nvPr>
            <p:ph type="dt" sz="half" idx="10"/>
          </p:nvPr>
        </p:nvSpPr>
        <p:spPr/>
        <p:txBody>
          <a:bodyPr/>
          <a:lstStyle/>
          <a:p>
            <a:fld id="{D4E222D0-ED86-4E21-8C6F-21072A543DC4}" type="datetime1">
              <a:rPr lang="en-US" smtClean="0"/>
              <a:t>2/2/2025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 Umar Model</a:t>
            </a:r>
          </a:p>
        </p:txBody>
      </p:sp>
      <p:pic>
        <p:nvPicPr>
          <p:cNvPr id="4" name="Content Placeholder 3"/>
          <p:cNvPicPr>
            <a:picLocks noGrp="1" noChangeAspect="1"/>
          </p:cNvPicPr>
          <p:nvPr>
            <p:ph idx="1"/>
          </p:nvPr>
        </p:nvPicPr>
        <p:blipFill>
          <a:blip r:embed="rId2"/>
          <a:stretch>
            <a:fillRect/>
          </a:stretch>
        </p:blipFill>
        <p:spPr>
          <a:xfrm>
            <a:off x="532130" y="1226820"/>
            <a:ext cx="7735570" cy="50565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3245"/>
            <a:ext cx="8229600" cy="1143000"/>
          </a:xfrm>
        </p:spPr>
        <p:txBody>
          <a:bodyPr>
            <a:normAutofit fontScale="90000"/>
          </a:bodyPr>
          <a:lstStyle/>
          <a:p>
            <a:r>
              <a:rPr lang="en-ZA" sz="3600" b="1" dirty="0">
                <a:latin typeface="Calibri" panose="020F0502020204030204" charset="0"/>
                <a:cs typeface="Calibri" panose="020F0502020204030204" charset="0"/>
                <a:sym typeface="+mn-ea"/>
              </a:rPr>
              <a:t>Sequence Of Lecture</a:t>
            </a:r>
            <a:r>
              <a:rPr lang="en-ZA" b="1" cap="none" dirty="0">
                <a:latin typeface="Arial" panose="020B0604020202020204" pitchFamily="34" charset="0"/>
                <a:cs typeface="Arial" panose="020B0604020202020204" pitchFamily="34" charset="0"/>
              </a:rPr>
              <a:t/>
            </a:r>
            <a:br>
              <a:rPr lang="en-ZA" b="1" cap="none" dirty="0">
                <a:latin typeface="Arial" panose="020B0604020202020204" pitchFamily="34" charset="0"/>
                <a:cs typeface="Arial" panose="020B0604020202020204" pitchFamily="34" charset="0"/>
              </a:rPr>
            </a:br>
            <a:endParaRPr lang="en-US" dirty="0"/>
          </a:p>
        </p:txBody>
      </p:sp>
      <p:sp>
        <p:nvSpPr>
          <p:cNvPr id="7" name="Content Placeholder 6"/>
          <p:cNvSpPr>
            <a:spLocks noGrp="1"/>
          </p:cNvSpPr>
          <p:nvPr>
            <p:ph sz="half" idx="1"/>
          </p:nvPr>
        </p:nvSpPr>
        <p:spPr>
          <a:xfrm>
            <a:off x="457200" y="1600200"/>
            <a:ext cx="7671435" cy="4526280"/>
          </a:xfrm>
        </p:spPr>
        <p:txBody>
          <a:bodyPr/>
          <a:lstStyle/>
          <a:p>
            <a:pPr>
              <a:lnSpc>
                <a:spcPct val="100000"/>
              </a:lnSpc>
            </a:pPr>
            <a:r>
              <a:rPr lang="en-US" sz="2400" dirty="0">
                <a:latin typeface="Calibri" panose="020F0502020204030204" charset="0"/>
                <a:cs typeface="Calibri" panose="020F0502020204030204" charset="0"/>
                <a:sym typeface="+mn-ea"/>
              </a:rPr>
              <a:t>Statement of learning outcomes (01 slide) </a:t>
            </a:r>
            <a:endParaRPr lang="en-ZA" sz="2400" dirty="0">
              <a:latin typeface="Calibri" panose="020F0502020204030204" charset="0"/>
              <a:cs typeface="Calibri" panose="020F0502020204030204" charset="0"/>
              <a:sym typeface="+mn-ea"/>
            </a:endParaRPr>
          </a:p>
          <a:p>
            <a:pPr>
              <a:lnSpc>
                <a:spcPct val="100000"/>
              </a:lnSpc>
            </a:pPr>
            <a:r>
              <a:rPr lang="en-ZA" sz="2400" dirty="0">
                <a:latin typeface="Calibri" panose="020F0502020204030204" charset="0"/>
                <a:cs typeface="Calibri" panose="020F0502020204030204" charset="0"/>
                <a:sym typeface="+mn-ea"/>
              </a:rPr>
              <a:t>Core Subje</a:t>
            </a:r>
            <a:r>
              <a:rPr lang="en-US" altLang="en-ZA" sz="2400" dirty="0">
                <a:latin typeface="Calibri" panose="020F0502020204030204" charset="0"/>
                <a:cs typeface="Calibri" panose="020F0502020204030204" charset="0"/>
                <a:sym typeface="+mn-ea"/>
              </a:rPr>
              <a:t>ct( 09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Horizontal Integration</a:t>
            </a:r>
            <a:r>
              <a:rPr lang="en-US" altLang="en-ZA" sz="2400" dirty="0">
                <a:latin typeface="Calibri" panose="020F0502020204030204" charset="0"/>
                <a:cs typeface="Calibri" panose="020F0502020204030204" charset="0"/>
                <a:sym typeface="+mn-ea"/>
              </a:rPr>
              <a:t>(06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Vertical integration</a:t>
            </a:r>
            <a:r>
              <a:rPr lang="en-US" altLang="en-ZA" sz="2400" dirty="0">
                <a:latin typeface="Calibri" panose="020F0502020204030204" charset="0"/>
                <a:cs typeface="Calibri" panose="020F0502020204030204" charset="0"/>
                <a:sym typeface="+mn-ea"/>
              </a:rPr>
              <a:t>( 05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EOLA(End of lecture assessment)</a:t>
            </a:r>
            <a:r>
              <a:rPr lang="en-US" altLang="en-ZA" sz="2400" dirty="0">
                <a:latin typeface="Calibri" panose="020F0502020204030204" charset="0"/>
                <a:cs typeface="Calibri" panose="020F0502020204030204" charset="0"/>
                <a:sym typeface="+mn-ea"/>
              </a:rPr>
              <a:t> (01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Research, Bioethics, Artificial Intelligence</a:t>
            </a:r>
            <a:r>
              <a:rPr lang="en-US" altLang="en-ZA" sz="2400" dirty="0">
                <a:latin typeface="Calibri" panose="020F0502020204030204" charset="0"/>
                <a:cs typeface="Calibri" panose="020F0502020204030204" charset="0"/>
                <a:sym typeface="+mn-ea"/>
              </a:rPr>
              <a:t> (02 slides)</a:t>
            </a:r>
            <a:endParaRPr lang="en-ZA" sz="2400" dirty="0">
              <a:latin typeface="Calibri" panose="020F0502020204030204" charset="0"/>
              <a:cs typeface="Calibri" panose="020F0502020204030204" charset="0"/>
            </a:endParaRPr>
          </a:p>
          <a:p>
            <a:endParaRPr lang="en-ZA" sz="2800" dirty="0">
              <a:latin typeface="Calibri" panose="020F0502020204030204" charset="0"/>
              <a:cs typeface="Calibri" panose="020F0502020204030204" charset="0"/>
            </a:endParaRPr>
          </a:p>
        </p:txBody>
      </p:sp>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5</a:t>
            </a:fld>
            <a:endParaRPr lang="en-US"/>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4285"/>
          </a:xfrm>
        </p:spPr>
        <p:txBody>
          <a:bodyPr>
            <a:noAutofit/>
          </a:bodyPr>
          <a:lstStyle/>
          <a:p>
            <a:r>
              <a:rPr lang="en-ZA" sz="3200" b="1" dirty="0">
                <a:latin typeface="Arial" panose="020B0604020202020204" pitchFamily="34" charset="0"/>
                <a:cs typeface="Arial" panose="020B0604020202020204" pitchFamily="34" charset="0"/>
                <a:sym typeface="+mn-ea"/>
              </a:rPr>
              <a:t/>
            </a:r>
            <a:br>
              <a:rPr lang="en-ZA" sz="3200" b="1" dirty="0">
                <a:latin typeface="Arial" panose="020B0604020202020204" pitchFamily="34" charset="0"/>
                <a:cs typeface="Arial" panose="020B0604020202020204" pitchFamily="34" charset="0"/>
                <a:sym typeface="+mn-ea"/>
              </a:rPr>
            </a:br>
            <a:r>
              <a:rPr lang="en-ZA" sz="3200" b="1" dirty="0">
                <a:latin typeface="Calibri" panose="020F0502020204030204" charset="0"/>
                <a:cs typeface="Calibri" panose="020F0502020204030204" charset="0"/>
                <a:sym typeface="+mn-ea"/>
              </a:rPr>
              <a:t>Learning Objectives</a:t>
            </a:r>
            <a:r>
              <a:rPr lang="en-ZA" sz="3200" b="1" cap="none" dirty="0">
                <a:latin typeface="Arial" panose="020B0604020202020204" pitchFamily="34" charset="0"/>
                <a:cs typeface="Arial" panose="020B0604020202020204" pitchFamily="34" charset="0"/>
              </a:rPr>
              <a:t/>
            </a:r>
            <a:br>
              <a:rPr lang="en-ZA" sz="3200" b="1" cap="none" dirty="0">
                <a:latin typeface="Arial" panose="020B0604020202020204" pitchFamily="34" charset="0"/>
                <a:cs typeface="Arial" panose="020B0604020202020204" pitchFamily="34" charset="0"/>
              </a:rPr>
            </a:br>
            <a:endParaRPr lang="en-US" sz="3200" dirty="0"/>
          </a:p>
        </p:txBody>
      </p:sp>
      <p:sp>
        <p:nvSpPr>
          <p:cNvPr id="6" name="Content Placeholder 5"/>
          <p:cNvSpPr>
            <a:spLocks noGrp="1"/>
          </p:cNvSpPr>
          <p:nvPr>
            <p:ph idx="1"/>
          </p:nvPr>
        </p:nvSpPr>
        <p:spPr>
          <a:xfrm>
            <a:off x="457200" y="1126490"/>
            <a:ext cx="8229600" cy="5076190"/>
          </a:xfrm>
        </p:spPr>
        <p:txBody>
          <a:bodyPr>
            <a:noAutofit/>
          </a:bodyPr>
          <a:lstStyle/>
          <a:p>
            <a:pPr algn="just">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Understand important concepts &amp; definitions of droplet infections</a:t>
            </a:r>
          </a:p>
          <a:p>
            <a:pPr algn="just">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Explain the strategy adopted for eradication of smallpox.</a:t>
            </a:r>
          </a:p>
          <a:p>
            <a:pPr algn="just">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Describe the WHO response in case of any bioterrorism. </a:t>
            </a:r>
          </a:p>
          <a:p>
            <a:pPr algn="just">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Describe the epidemiology determinants of chicken pox &amp;   measles. </a:t>
            </a:r>
          </a:p>
          <a:p>
            <a:pPr algn="just">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Explain modes of transmission and incubation period of chicken pox &amp; measles.</a:t>
            </a:r>
          </a:p>
          <a:p>
            <a:pPr algn="just">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Recommend prevention and control measures of chicken pox &amp; measles in community &amp; institutional outbreaks</a:t>
            </a:r>
          </a:p>
          <a:p>
            <a:pPr algn="just">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Appraise the steps of WHO Measles Elimination Strategy in the community. </a:t>
            </a:r>
          </a:p>
          <a:p>
            <a:pPr marL="0" indent="0">
              <a:lnSpc>
                <a:spcPct val="140000"/>
              </a:lnSpc>
              <a:buNone/>
            </a:pPr>
            <a:endParaRPr lang="en-US" sz="2000" dirty="0">
              <a:latin typeface="Calibri" panose="020F0502020204030204" charset="0"/>
              <a:cs typeface="Calibri" panose="020F0502020204030204" charset="0"/>
            </a:endParaRPr>
          </a:p>
          <a:p>
            <a:endParaRPr lang="en-US" sz="2000" dirty="0"/>
          </a:p>
          <a:p>
            <a:pPr marL="0" indent="0">
              <a:buNone/>
            </a:pPr>
            <a:endParaRPr lang="en-US" sz="2000" dirty="0"/>
          </a:p>
        </p:txBody>
      </p:sp>
      <p:sp>
        <p:nvSpPr>
          <p:cNvPr id="3" name="Date Placeholder 2"/>
          <p:cNvSpPr>
            <a:spLocks noGrp="1"/>
          </p:cNvSpPr>
          <p:nvPr>
            <p:ph type="dt" sz="half" idx="10"/>
          </p:nvPr>
        </p:nvSpPr>
        <p:spPr/>
        <p:txBody>
          <a:bodyPr/>
          <a:lstStyle/>
          <a:p>
            <a:fld id="{510B7E37-7F5C-493A-9B55-DD49507CBD1C}" type="datetime1">
              <a:rPr lang="en-US" smtClean="0"/>
              <a:t>2/2/2025</a:t>
            </a:fld>
            <a:endParaRPr lang="en-US"/>
          </a:p>
          <a:p>
            <a:endParaRPr lang="en-US"/>
          </a:p>
        </p:txBody>
      </p:sp>
      <p:sp>
        <p:nvSpPr>
          <p:cNvPr id="4" name="Slide Number Placeholder 3"/>
          <p:cNvSpPr>
            <a:spLocks noGrp="1"/>
          </p:cNvSpPr>
          <p:nvPr>
            <p:ph type="sldNum" sz="quarter" idx="12"/>
          </p:nvPr>
        </p:nvSpPr>
        <p:spPr/>
        <p:txBody>
          <a:bodyPr/>
          <a:lstStyle/>
          <a:p>
            <a:fld id="{7B07A82A-5240-441C-AB22-8A1AAC2B2412}" type="slidenum">
              <a:rPr lang="en-US" smtClean="0"/>
              <a:t>6</a:t>
            </a:fld>
            <a:endParaRPr lang="en-US"/>
          </a:p>
        </p:txBody>
      </p:sp>
      <p:pic>
        <p:nvPicPr>
          <p:cNvPr id="5" name="Picture 4"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7755890" y="228600"/>
            <a:ext cx="1002665" cy="66929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panose="020F0502020204030204" charset="0"/>
                <a:cs typeface="Calibri" panose="020F0502020204030204" charset="0"/>
              </a:rPr>
              <a:t>What is </a:t>
            </a:r>
            <a:r>
              <a:rPr lang="en-US" sz="3200" dirty="0" smtClean="0">
                <a:latin typeface="Calibri" panose="020F0502020204030204" charset="0"/>
                <a:cs typeface="Calibri" panose="020F0502020204030204" charset="0"/>
              </a:rPr>
              <a:t>Droplet </a:t>
            </a:r>
            <a:r>
              <a:rPr lang="en-US" sz="3200" dirty="0">
                <a:latin typeface="Calibri" panose="020F0502020204030204" charset="0"/>
                <a:cs typeface="Calibri" panose="020F0502020204030204" charset="0"/>
              </a:rPr>
              <a:t>I</a:t>
            </a:r>
            <a:r>
              <a:rPr lang="en-US" sz="3200" dirty="0" smtClean="0">
                <a:latin typeface="Calibri" panose="020F0502020204030204" charset="0"/>
                <a:cs typeface="Calibri" panose="020F0502020204030204" charset="0"/>
              </a:rPr>
              <a:t>nfection </a:t>
            </a:r>
            <a:r>
              <a:rPr lang="en-US" sz="3200" dirty="0">
                <a:latin typeface="Calibri" panose="020F0502020204030204" charset="0"/>
                <a:cs typeface="Calibri" panose="020F0502020204030204" charset="0"/>
              </a:rPr>
              <a:t>??</a:t>
            </a:r>
          </a:p>
        </p:txBody>
      </p:sp>
      <p:sp>
        <p:nvSpPr>
          <p:cNvPr id="5" name="Content Placeholder 4"/>
          <p:cNvSpPr>
            <a:spLocks noGrp="1"/>
          </p:cNvSpPr>
          <p:nvPr>
            <p:ph idx="1"/>
          </p:nvPr>
        </p:nvSpPr>
        <p:spPr>
          <a:xfrm>
            <a:off x="457200" y="1600200"/>
            <a:ext cx="8229600" cy="5257800"/>
          </a:xfrm>
        </p:spPr>
        <p:txBody>
          <a:bodyPr/>
          <a:lstStyle/>
          <a:p>
            <a:pPr>
              <a:lnSpc>
                <a:spcPct val="110000"/>
              </a:lnSpc>
            </a:pPr>
            <a:r>
              <a:rPr lang="en-US" sz="2400" dirty="0">
                <a:latin typeface="Calibri" panose="020F0502020204030204" charset="0"/>
                <a:cs typeface="Calibri" panose="020F0502020204030204" charset="0"/>
              </a:rPr>
              <a:t>Infection transmitted by airborne  droplets of saliva and nasopharyngeal secreations containing infectious organisms, on to mucus membranes of nose, mouth or conjunctiva during sneezing, coughing, spitting and talking.</a:t>
            </a:r>
          </a:p>
          <a:p>
            <a:pPr>
              <a:lnSpc>
                <a:spcPct val="110000"/>
              </a:lnSpc>
            </a:pPr>
            <a:r>
              <a:rPr lang="en-US" sz="2400" dirty="0">
                <a:latin typeface="Calibri" panose="020F0502020204030204" charset="0"/>
                <a:cs typeface="Calibri" panose="020F0502020204030204" charset="0"/>
              </a:rPr>
              <a:t>DROPLETS; partials larger than 5 microns, wet</a:t>
            </a:r>
          </a:p>
          <a:p>
            <a:pPr>
              <a:lnSpc>
                <a:spcPct val="110000"/>
              </a:lnSpc>
            </a:pPr>
            <a:r>
              <a:rPr lang="en-US" sz="2400" dirty="0">
                <a:latin typeface="Calibri" panose="020F0502020204030204" charset="0"/>
                <a:cs typeface="Calibri" panose="020F0502020204030204" charset="0"/>
              </a:rPr>
              <a:t>Droplet nuclei; Less than 5 microns, dry</a:t>
            </a:r>
          </a:p>
        </p:txBody>
      </p:sp>
      <p:sp>
        <p:nvSpPr>
          <p:cNvPr id="3" name="Date Placeholder 2"/>
          <p:cNvSpPr>
            <a:spLocks noGrp="1"/>
          </p:cNvSpPr>
          <p:nvPr>
            <p:ph type="dt" sz="half" idx="10"/>
          </p:nvPr>
        </p:nvSpPr>
        <p:spPr/>
        <p:txBody>
          <a:bodyPr/>
          <a:lstStyle/>
          <a:p>
            <a:fld id="{C8FBC4F3-D2F5-48D4-B5ED-7DBFE5C020B2}" type="datetime1">
              <a:rPr lang="en-US" smtClean="0"/>
              <a:t>2/2/2025</a:t>
            </a:fld>
            <a:endParaRPr lang="en-US"/>
          </a:p>
        </p:txBody>
      </p:sp>
      <p:sp>
        <p:nvSpPr>
          <p:cNvPr id="4" name="Slide Number Placeholder 3"/>
          <p:cNvSpPr>
            <a:spLocks noGrp="1"/>
          </p:cNvSpPr>
          <p:nvPr>
            <p:ph type="sldNum" sz="quarter" idx="12"/>
          </p:nvPr>
        </p:nvSpPr>
        <p:spPr/>
        <p:txBody>
          <a:bodyPr/>
          <a:lstStyle/>
          <a:p>
            <a:fld id="{7B07A82A-5240-441C-AB22-8A1AAC2B2412}" type="slidenum">
              <a:rPr lang="en-US" smtClean="0"/>
              <a:t>7</a:t>
            </a:fld>
            <a:endParaRPr lang="en-US"/>
          </a:p>
        </p:txBody>
      </p:sp>
      <p:sp>
        <p:nvSpPr>
          <p:cNvPr id="8" name="Oval 7"/>
          <p:cNvSpPr/>
          <p:nvPr/>
        </p:nvSpPr>
        <p:spPr>
          <a:xfrm>
            <a:off x="152400" y="44989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6" name="Picture 5"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239000" y="512474"/>
            <a:ext cx="1002665" cy="66929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CD275A-01D0-431D-BB2C-AE140F61CFFD}"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8</a:t>
            </a:fld>
            <a:endParaRPr lang="en-US"/>
          </a:p>
        </p:txBody>
      </p:sp>
      <p:pic>
        <p:nvPicPr>
          <p:cNvPr id="6" name="Picture 5"/>
          <p:cNvPicPr>
            <a:picLocks noChangeAspect="1"/>
          </p:cNvPicPr>
          <p:nvPr/>
        </p:nvPicPr>
        <p:blipFill>
          <a:blip r:embed="rId2"/>
          <a:stretch>
            <a:fillRect/>
          </a:stretch>
        </p:blipFill>
        <p:spPr>
          <a:xfrm>
            <a:off x="76200" y="1"/>
            <a:ext cx="9067800" cy="6721474"/>
          </a:xfrm>
          <a:prstGeom prst="rect">
            <a:avLst/>
          </a:prstGeom>
        </p:spPr>
      </p:pic>
      <p:sp>
        <p:nvSpPr>
          <p:cNvPr id="8" name="Oval 7"/>
          <p:cNvSpPr/>
          <p:nvPr/>
        </p:nvSpPr>
        <p:spPr>
          <a:xfrm>
            <a:off x="143510" y="589915"/>
            <a:ext cx="1410335"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a:t>
            </a:r>
          </a:p>
        </p:txBody>
      </p:sp>
      <p:pic>
        <p:nvPicPr>
          <p:cNvPr id="2" name="Picture 1"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8001000" y="152400"/>
            <a:ext cx="1034415" cy="6400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latin typeface="Calibri" panose="020F0502020204030204" charset="0"/>
                <a:cs typeface="Calibri" panose="020F0502020204030204" charset="0"/>
              </a:rPr>
              <a:t>Droplet Infections</a:t>
            </a:r>
          </a:p>
        </p:txBody>
      </p:sp>
      <p:sp>
        <p:nvSpPr>
          <p:cNvPr id="4098" name="Rectangle 3"/>
          <p:cNvSpPr>
            <a:spLocks noGrp="1" noChangeArrowheads="1"/>
          </p:cNvSpPr>
          <p:nvPr>
            <p:ph sz="half" idx="1"/>
          </p:nvPr>
        </p:nvSpPr>
        <p:spPr>
          <a:ln>
            <a:noFill/>
          </a:ln>
        </p:spPr>
        <p:txBody>
          <a:bodyPr>
            <a:normAutofit/>
          </a:bodyPr>
          <a:lstStyle/>
          <a:p>
            <a:pPr marL="742950" indent="-742950" eaLnBrk="1" hangingPunct="1">
              <a:buFont typeface="Times New Roman" panose="02020603050405020304" pitchFamily="18" charset="0"/>
              <a:buAutoNum type="arabicPeriod"/>
            </a:pPr>
            <a:r>
              <a:rPr lang="en-US" sz="2400" dirty="0">
                <a:latin typeface="Calibri" panose="020F0502020204030204" charset="0"/>
                <a:cs typeface="Calibri" panose="020F0502020204030204" charset="0"/>
              </a:rPr>
              <a:t>Smallpox</a:t>
            </a:r>
          </a:p>
          <a:p>
            <a:pPr marL="742950" indent="-742950" eaLnBrk="1" hangingPunct="1">
              <a:buFont typeface="Times New Roman" panose="02020603050405020304" pitchFamily="18" charset="0"/>
              <a:buAutoNum type="arabicPeriod"/>
            </a:pPr>
            <a:r>
              <a:rPr lang="en-US" sz="2400" dirty="0">
                <a:latin typeface="Calibri" panose="020F0502020204030204" charset="0"/>
                <a:cs typeface="Calibri" panose="020F0502020204030204" charset="0"/>
              </a:rPr>
              <a:t>Chickenpox</a:t>
            </a:r>
          </a:p>
          <a:p>
            <a:pPr marL="742950" indent="-742950" eaLnBrk="1" hangingPunct="1">
              <a:buFont typeface="Times New Roman" panose="02020603050405020304" pitchFamily="18" charset="0"/>
              <a:buAutoNum type="arabicPeriod"/>
            </a:pPr>
            <a:r>
              <a:rPr lang="en-US" sz="2400" dirty="0">
                <a:latin typeface="Calibri" panose="020F0502020204030204" charset="0"/>
                <a:cs typeface="Calibri" panose="020F0502020204030204" charset="0"/>
              </a:rPr>
              <a:t>Measles</a:t>
            </a:r>
          </a:p>
          <a:p>
            <a:pPr marL="742950" indent="-742950" eaLnBrk="1" hangingPunct="1">
              <a:buFont typeface="Times New Roman" panose="02020603050405020304" pitchFamily="18" charset="0"/>
              <a:buAutoNum type="arabicPeriod"/>
            </a:pPr>
            <a:r>
              <a:rPr lang="en-US" sz="2400" dirty="0">
                <a:latin typeface="Calibri" panose="020F0502020204030204" charset="0"/>
                <a:cs typeface="Calibri" panose="020F0502020204030204" charset="0"/>
              </a:rPr>
              <a:t>Mumps</a:t>
            </a:r>
          </a:p>
          <a:p>
            <a:pPr marL="742950" indent="-742950">
              <a:buFont typeface="Times New Roman" panose="02020603050405020304" pitchFamily="18" charset="0"/>
              <a:buAutoNum type="arabicPeriod"/>
            </a:pPr>
            <a:r>
              <a:rPr lang="en-US" sz="2400" dirty="0">
                <a:latin typeface="Calibri" panose="020F0502020204030204" charset="0"/>
                <a:cs typeface="Calibri" panose="020F0502020204030204" charset="0"/>
              </a:rPr>
              <a:t>Rubella</a:t>
            </a:r>
          </a:p>
          <a:p>
            <a:pPr marL="742950" indent="-742950">
              <a:buFont typeface="Times New Roman" panose="02020603050405020304" pitchFamily="18" charset="0"/>
              <a:buAutoNum type="arabicPeriod" startAt="6"/>
            </a:pPr>
            <a:r>
              <a:rPr lang="en-US" sz="2400" dirty="0">
                <a:latin typeface="Calibri" panose="020F0502020204030204" charset="0"/>
                <a:cs typeface="Calibri" panose="020F0502020204030204" charset="0"/>
              </a:rPr>
              <a:t>Diphtheria</a:t>
            </a:r>
          </a:p>
          <a:p>
            <a:pPr marL="742950" indent="-742950">
              <a:buFont typeface="Times New Roman" panose="02020603050405020304" pitchFamily="18" charset="0"/>
              <a:buAutoNum type="arabicPeriod" startAt="6"/>
            </a:pPr>
            <a:r>
              <a:rPr lang="en-US" sz="2400" dirty="0">
                <a:latin typeface="Calibri" panose="020F0502020204030204" charset="0"/>
                <a:cs typeface="Calibri" panose="020F0502020204030204" charset="0"/>
              </a:rPr>
              <a:t>Whooping Cough</a:t>
            </a:r>
          </a:p>
          <a:p>
            <a:pPr marL="742950" indent="-742950" eaLnBrk="1" hangingPunct="1">
              <a:buFont typeface="Times New Roman" panose="02020603050405020304" pitchFamily="18" charset="0"/>
              <a:buAutoNum type="arabicPeriod"/>
            </a:pPr>
            <a:endParaRPr lang="en-US" sz="3600" dirty="0"/>
          </a:p>
          <a:p>
            <a:pPr marL="742950" indent="-742950" eaLnBrk="1" hangingPunct="1">
              <a:buFont typeface="Times New Roman" panose="02020603050405020304" pitchFamily="18" charset="0"/>
              <a:buAutoNum type="arabicPeriod"/>
            </a:pPr>
            <a:endParaRPr lang="en-US" sz="3600" dirty="0"/>
          </a:p>
        </p:txBody>
      </p:sp>
      <p:sp>
        <p:nvSpPr>
          <p:cNvPr id="4099" name="Rectangle 4"/>
          <p:cNvSpPr>
            <a:spLocks noGrp="1" noChangeArrowheads="1"/>
          </p:cNvSpPr>
          <p:nvPr>
            <p:ph sz="half" idx="2"/>
          </p:nvPr>
        </p:nvSpPr>
        <p:spPr>
          <a:ln>
            <a:noFill/>
          </a:ln>
        </p:spPr>
        <p:txBody>
          <a:bodyPr>
            <a:normAutofit/>
          </a:bodyPr>
          <a:lstStyle/>
          <a:p>
            <a:pPr marL="742950" indent="-742950" eaLnBrk="1" hangingPunct="1">
              <a:buFont typeface="Times New Roman" panose="02020603050405020304" pitchFamily="18" charset="0"/>
              <a:buAutoNum type="arabicPeriod" startAt="6"/>
            </a:pPr>
            <a:r>
              <a:rPr lang="en-US" sz="2400" dirty="0">
                <a:latin typeface="Calibri" panose="020F0502020204030204" charset="0"/>
                <a:cs typeface="Calibri" panose="020F0502020204030204" charset="0"/>
              </a:rPr>
              <a:t>Meningococcal Meningitis</a:t>
            </a:r>
          </a:p>
          <a:p>
            <a:pPr marL="742950" indent="-742950" eaLnBrk="1" hangingPunct="1">
              <a:buFont typeface="Times New Roman" panose="02020603050405020304" pitchFamily="18" charset="0"/>
              <a:buAutoNum type="arabicPeriod" startAt="6"/>
            </a:pPr>
            <a:r>
              <a:rPr lang="en-US" sz="2400" dirty="0">
                <a:latin typeface="Calibri" panose="020F0502020204030204" charset="0"/>
                <a:cs typeface="Calibri" panose="020F0502020204030204" charset="0"/>
              </a:rPr>
              <a:t>Influenza</a:t>
            </a:r>
          </a:p>
          <a:p>
            <a:pPr marL="742950" indent="-742950">
              <a:buFont typeface="Times New Roman" panose="02020603050405020304" pitchFamily="18" charset="0"/>
              <a:buAutoNum type="arabicPeriod" startAt="6"/>
            </a:pPr>
            <a:r>
              <a:rPr lang="en-US" sz="2400" dirty="0">
                <a:latin typeface="Calibri" panose="020F0502020204030204" charset="0"/>
                <a:cs typeface="Calibri" panose="020F0502020204030204" charset="0"/>
              </a:rPr>
              <a:t>T.B</a:t>
            </a:r>
          </a:p>
          <a:p>
            <a:pPr marL="742950" indent="-742950">
              <a:buFont typeface="Times New Roman" panose="02020603050405020304" pitchFamily="18" charset="0"/>
              <a:buAutoNum type="arabicPeriod" startAt="6"/>
            </a:pPr>
            <a:r>
              <a:rPr lang="en-US" sz="2400" dirty="0">
                <a:latin typeface="Calibri" panose="020F0502020204030204" charset="0"/>
                <a:cs typeface="Calibri" panose="020F0502020204030204" charset="0"/>
              </a:rPr>
              <a:t>ARI / SARS/Covid 19</a:t>
            </a:r>
          </a:p>
        </p:txBody>
      </p:sp>
      <p:sp>
        <p:nvSpPr>
          <p:cNvPr id="2" name="Date Placeholder 1"/>
          <p:cNvSpPr>
            <a:spLocks noGrp="1"/>
          </p:cNvSpPr>
          <p:nvPr>
            <p:ph type="dt" sz="half" idx="10"/>
          </p:nvPr>
        </p:nvSpPr>
        <p:spPr/>
        <p:txBody>
          <a:bodyPr/>
          <a:lstStyle/>
          <a:p>
            <a:fld id="{00657C34-A368-41B7-881D-D1DC87D0ABA9}"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9</a:t>
            </a:fld>
            <a:endParaRPr lang="en-US" dirty="0"/>
          </a:p>
        </p:txBody>
      </p:sp>
      <p:pic>
        <p:nvPicPr>
          <p:cNvPr id="6" name="Picture 5"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7755890" y="228600"/>
            <a:ext cx="1002665" cy="669290"/>
          </a:xfrm>
          <a:prstGeom prst="rect">
            <a:avLst/>
          </a:prstGeom>
          <a:noFill/>
          <a:ln w="9525">
            <a:noFill/>
            <a:miter lim="800000"/>
            <a:headEnd/>
            <a:tailEnd/>
          </a:ln>
        </p:spPr>
      </p:pic>
      <p:sp>
        <p:nvSpPr>
          <p:cNvPr id="4" name="Oval 3"/>
          <p:cNvSpPr/>
          <p:nvPr/>
        </p:nvSpPr>
        <p:spPr>
          <a:xfrm>
            <a:off x="304800" y="460057"/>
            <a:ext cx="1449070" cy="875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a:t>
            </a:r>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1597</Words>
  <Application>Microsoft Office PowerPoint</Application>
  <PresentationFormat>On-screen Show (4:3)</PresentationFormat>
  <Paragraphs>290</Paragraphs>
  <Slides>37</Slides>
  <Notes>2</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37</vt:i4>
      </vt:variant>
    </vt:vector>
  </HeadingPairs>
  <TitlesOfParts>
    <vt:vector size="53" baseType="lpstr">
      <vt:lpstr>Arial</vt:lpstr>
      <vt:lpstr>Arial Black</vt:lpstr>
      <vt:lpstr>Calibri</vt:lpstr>
      <vt:lpstr>Comic Sans MS</vt:lpstr>
      <vt:lpstr>Times New Roman</vt:lpstr>
      <vt:lpstr>Wingdings</vt:lpstr>
      <vt:lpstr>2_Office Theme</vt:lpstr>
      <vt:lpstr>3_Office Theme</vt:lpstr>
      <vt:lpstr>5_Office Theme</vt:lpstr>
      <vt:lpstr>7_Office Theme</vt:lpstr>
      <vt:lpstr>8_Office Theme</vt:lpstr>
      <vt:lpstr>9_Office Theme</vt:lpstr>
      <vt:lpstr>10_Office Theme</vt:lpstr>
      <vt:lpstr>1_Office Theme</vt:lpstr>
      <vt:lpstr>6_Office Theme</vt:lpstr>
      <vt:lpstr>Default Design</vt:lpstr>
      <vt:lpstr>PowerPoint Presentation</vt:lpstr>
      <vt:lpstr>  Droplet Infections (Smallpox, Measles, Chicken pox) Otorhinolaryngology Block-X Module-II Dr. Narjis  Dr. Asif </vt:lpstr>
      <vt:lpstr>PowerPoint Presentation</vt:lpstr>
      <vt:lpstr>Prof Umar Model</vt:lpstr>
      <vt:lpstr>Sequence Of Lecture </vt:lpstr>
      <vt:lpstr> Learning Objectives </vt:lpstr>
      <vt:lpstr>What is Droplet Infection ??</vt:lpstr>
      <vt:lpstr>PowerPoint Presentation</vt:lpstr>
      <vt:lpstr>Droplet Infections</vt:lpstr>
      <vt:lpstr>Epidemiological Triangle </vt:lpstr>
      <vt:lpstr>Smallpox Infection</vt:lpstr>
      <vt:lpstr>Smallpox    </vt:lpstr>
      <vt:lpstr>Smallpox              </vt:lpstr>
      <vt:lpstr>Smallpox                 </vt:lpstr>
      <vt:lpstr>Smallpox  </vt:lpstr>
      <vt:lpstr>PowerPoint Presentation</vt:lpstr>
      <vt:lpstr>Chickenpox</vt:lpstr>
      <vt:lpstr>Chickenpox    </vt:lpstr>
      <vt:lpstr>Chickenpox </vt:lpstr>
      <vt:lpstr>Chickenpox  </vt:lpstr>
      <vt:lpstr>Measles Rubeola. khasra</vt:lpstr>
      <vt:lpstr>                         Measles, Problem Statement </vt:lpstr>
      <vt:lpstr>PowerPoint Presentation</vt:lpstr>
      <vt:lpstr>PowerPoint Presentation</vt:lpstr>
      <vt:lpstr>Measles </vt:lpstr>
      <vt:lpstr>Measles   </vt:lpstr>
      <vt:lpstr>States of rash </vt:lpstr>
      <vt:lpstr>Measles  </vt:lpstr>
      <vt:lpstr>Measles   </vt:lpstr>
      <vt:lpstr>Control of Measles</vt:lpstr>
      <vt:lpstr>Family Medicine</vt:lpstr>
      <vt:lpstr>PowerPoint Presentation</vt:lpstr>
      <vt:lpstr>(Research &amp; Ethics) The Ethical Case for Global Measles Eradication—Justice and the Rule of Rescue </vt:lpstr>
      <vt:lpstr> An Artificial Intelligence–Based, Personalized Smartphone App to Improve Childhood Immunization Coverage and Timelines Among Children in Pakistan: Protocol for a Randomized Controlled Trial</vt:lpstr>
      <vt:lpstr>EOLA( End Of Lecture Assessment)</vt:lpstr>
      <vt:lpstr>Reading sources: </vt:lpstr>
      <vt:lpstr>PowerPoint Presentation</vt:lpstr>
    </vt:vector>
  </TitlesOfParts>
  <Company>RMC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Droplet Infections</dc:title>
  <dc:creator>Dr. Farhan Hassan Dar</dc:creator>
  <cp:lastModifiedBy>pavilion</cp:lastModifiedBy>
  <cp:revision>230</cp:revision>
  <dcterms:created xsi:type="dcterms:W3CDTF">2013-03-16T04:08:00Z</dcterms:created>
  <dcterms:modified xsi:type="dcterms:W3CDTF">2025-02-03T04:38:50Z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391ED116BFB549968BD90E32CF52C8A7</vt:lpwstr>
  </property>
  <property fmtid="{D5CDD505-2E9C-101B-9397-08002B2CF9AE}" pid="3" name="KSOProductBuildVer">
    <vt:lpwstr>1033-12.2.0.13431</vt:lpwstr>
  </property>
</Properties>
</file>