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6"/>
  </p:notesMasterIdLst>
  <p:sldIdLst>
    <p:sldId id="456" r:id="rId2"/>
    <p:sldId id="256" r:id="rId3"/>
    <p:sldId id="457" r:id="rId4"/>
    <p:sldId id="458" r:id="rId5"/>
    <p:sldId id="358" r:id="rId6"/>
    <p:sldId id="499" r:id="rId7"/>
    <p:sldId id="347" r:id="rId8"/>
    <p:sldId id="359" r:id="rId9"/>
    <p:sldId id="342" r:id="rId10"/>
    <p:sldId id="366" r:id="rId11"/>
    <p:sldId id="280" r:id="rId12"/>
    <p:sldId id="422" r:id="rId13"/>
    <p:sldId id="379" r:id="rId14"/>
    <p:sldId id="423" r:id="rId15"/>
    <p:sldId id="353" r:id="rId16"/>
    <p:sldId id="424" r:id="rId17"/>
    <p:sldId id="257" r:id="rId18"/>
    <p:sldId id="362" r:id="rId19"/>
    <p:sldId id="381" r:id="rId20"/>
    <p:sldId id="425" r:id="rId21"/>
    <p:sldId id="426" r:id="rId22"/>
    <p:sldId id="360" r:id="rId23"/>
    <p:sldId id="427" r:id="rId24"/>
    <p:sldId id="382" r:id="rId25"/>
    <p:sldId id="429" r:id="rId26"/>
    <p:sldId id="394" r:id="rId27"/>
    <p:sldId id="430" r:id="rId28"/>
    <p:sldId id="330" r:id="rId29"/>
    <p:sldId id="363" r:id="rId30"/>
    <p:sldId id="431" r:id="rId31"/>
    <p:sldId id="391" r:id="rId32"/>
    <p:sldId id="392" r:id="rId33"/>
    <p:sldId id="432" r:id="rId34"/>
    <p:sldId id="433" r:id="rId35"/>
    <p:sldId id="434" r:id="rId36"/>
    <p:sldId id="374" r:id="rId37"/>
    <p:sldId id="375" r:id="rId38"/>
    <p:sldId id="376" r:id="rId39"/>
    <p:sldId id="349" r:id="rId40"/>
    <p:sldId id="365" r:id="rId41"/>
    <p:sldId id="333" r:id="rId42"/>
    <p:sldId id="339" r:id="rId43"/>
    <p:sldId id="364" r:id="rId44"/>
    <p:sldId id="34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7" autoAdjust="0"/>
    <p:restoredTop sz="81508" autoAdjust="0"/>
  </p:normalViewPr>
  <p:slideViewPr>
    <p:cSldViewPr showGuides="1">
      <p:cViewPr varScale="1">
        <p:scale>
          <a:sx n="64" d="100"/>
          <a:sy n="64" d="100"/>
        </p:scale>
        <p:origin x="840" y="44"/>
      </p:cViewPr>
      <p:guideLst>
        <p:guide orient="horz" pos="2158"/>
        <p:guide pos="29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87A56-04B7-48F8-8399-994382B7A1F8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47820-FE07-44F7-828A-CF8705E3C2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7820-FE07-44F7-828A-CF8705E3C2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4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symptoms of active lung TB are cough with sputum and blood at times, chest pains, weakness, weight loss, fever and night sweats.</a:t>
            </a:r>
          </a:p>
          <a:p>
            <a:r>
              <a:rPr lang="en-US" dirty="0" smtClean="0"/>
              <a:t>Many countries still rely on a long-used method called </a:t>
            </a:r>
            <a:r>
              <a:rPr lang="en-US" b="1" dirty="0" smtClean="0"/>
              <a:t>sputum smear microscopy </a:t>
            </a:r>
            <a:r>
              <a:rPr lang="en-US" dirty="0" smtClean="0"/>
              <a:t>to diagnose TB. </a:t>
            </a:r>
          </a:p>
          <a:p>
            <a:r>
              <a:rPr lang="en-US" dirty="0" smtClean="0"/>
              <a:t>Trained laboratory technicians look at sputum samples under a microscope to see if TB bacteria are present. </a:t>
            </a:r>
          </a:p>
          <a:p>
            <a:r>
              <a:rPr lang="en-US" dirty="0" smtClean="0"/>
              <a:t>Microscopy detects only </a:t>
            </a:r>
            <a:r>
              <a:rPr lang="en-US" b="1" dirty="0" smtClean="0"/>
              <a:t>half the number </a:t>
            </a:r>
            <a:r>
              <a:rPr lang="en-US" dirty="0" smtClean="0"/>
              <a:t>of TB cases and cannot detect drug-resistance.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7820-FE07-44F7-828A-CF8705E3C2D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7820-FE07-44F7-828A-CF8705E3C2DB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BAF9-96C8-4E9A-99F5-1A6D16A28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8050-55B2-4547-82DE-6D911144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BAF9-96C8-4E9A-99F5-1A6D16A28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8050-55B2-4547-82DE-6D911144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BAF9-96C8-4E9A-99F5-1A6D16A28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8050-55B2-4547-82DE-6D911144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BAF9-96C8-4E9A-99F5-1A6D16A28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8050-55B2-4547-82DE-6D911144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BAF9-96C8-4E9A-99F5-1A6D16A28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8050-55B2-4547-82DE-6D911144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BAF9-96C8-4E9A-99F5-1A6D16A28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8050-55B2-4547-82DE-6D911144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BAF9-96C8-4E9A-99F5-1A6D16A28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8050-55B2-4547-82DE-6D911144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BAF9-96C8-4E9A-99F5-1A6D16A28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8050-55B2-4547-82DE-6D911144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BAF9-96C8-4E9A-99F5-1A6D16A28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8050-55B2-4547-82DE-6D911144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BAF9-96C8-4E9A-99F5-1A6D16A28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8050-55B2-4547-82DE-6D911144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BAF9-96C8-4E9A-99F5-1A6D16A28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8050-55B2-4547-82DE-6D911144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BAF9-96C8-4E9A-99F5-1A6D16A28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8050-55B2-4547-82DE-6D911144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1BAF9-96C8-4E9A-99F5-1A6D16A28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28050-55B2-4547-82DE-6D911144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teams/global-tuberculosis-programme/dat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9" y="350970"/>
            <a:ext cx="9115203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Why </a:t>
            </a:r>
            <a:r>
              <a:rPr lang="en-US" sz="3200" dirty="0" smtClean="0">
                <a:solidFill>
                  <a:schemeClr val="tx1"/>
                </a:solidFill>
              </a:rPr>
              <a:t>Incidence </a:t>
            </a:r>
            <a:r>
              <a:rPr lang="en-US" sz="3200" dirty="0" smtClean="0">
                <a:solidFill>
                  <a:schemeClr val="tx1"/>
                </a:solidFill>
              </a:rPr>
              <a:t>of TB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Increasing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who are at high risk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9" y="1493970"/>
            <a:ext cx="9115202" cy="5246901"/>
          </a:xfrm>
        </p:spPr>
        <p:txBody>
          <a:bodyPr>
            <a:normAutofit/>
          </a:bodyPr>
          <a:lstStyle/>
          <a:p>
            <a:pPr marL="449580" indent="-269875"/>
            <a:endParaRPr lang="en-US" sz="2400" dirty="0" smtClean="0"/>
          </a:p>
          <a:p>
            <a:pPr marL="449580" indent="-269875"/>
            <a:r>
              <a:rPr lang="en-US" sz="2400" dirty="0" smtClean="0"/>
              <a:t>Low middle income countries and deprived areas</a:t>
            </a:r>
          </a:p>
          <a:p>
            <a:pPr marL="449580" indent="-269875"/>
            <a:r>
              <a:rPr lang="en-US" sz="2400" dirty="0" smtClean="0"/>
              <a:t>Poor town planning , uncontrolled urbanization, homelessness, over crowded ill ventilated housing</a:t>
            </a:r>
          </a:p>
          <a:p>
            <a:pPr marL="449580" indent="-269875"/>
            <a:r>
              <a:rPr lang="en-US" sz="2400" dirty="0" smtClean="0"/>
              <a:t>Increasing disparities, low socioeconomic status, malnutrition</a:t>
            </a:r>
          </a:p>
          <a:p>
            <a:pPr marL="449580" indent="-269875"/>
            <a:r>
              <a:rPr lang="en-US" sz="2400" dirty="0" smtClean="0"/>
              <a:t>Increasing HIV incidence, drug, alcohol abuse, diabetes, tobacco smoke</a:t>
            </a:r>
          </a:p>
          <a:p>
            <a:pPr marL="449580" indent="-269875"/>
            <a:r>
              <a:rPr lang="en-US" sz="2400" dirty="0" smtClean="0"/>
              <a:t>Ineffective TB prevention and control programs </a:t>
            </a:r>
          </a:p>
          <a:p>
            <a:pPr marL="449580" indent="-269875"/>
            <a:r>
              <a:rPr lang="en-US" sz="2400" dirty="0" smtClean="0"/>
              <a:t>Inadequate, poor adherence to treatment leading to Multi drug resistant MDR , XDR strains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2210" y="54071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CONTENT </a:t>
            </a:r>
            <a:endParaRPr lang="en-US" dirty="0"/>
          </a:p>
        </p:txBody>
      </p:sp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934643" y="3048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Tuberculosis Scenario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87219"/>
            <a:ext cx="914400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en-US" dirty="0" smtClean="0"/>
          </a:p>
          <a:p>
            <a:pPr algn="just"/>
            <a:r>
              <a:rPr lang="en-US" sz="2400" b="1" dirty="0" smtClean="0"/>
              <a:t>Global Emergency </a:t>
            </a:r>
            <a:r>
              <a:rPr lang="en-US" sz="2400" dirty="0" smtClean="0"/>
              <a:t>in 1993</a:t>
            </a:r>
          </a:p>
          <a:p>
            <a:pPr algn="just"/>
            <a:r>
              <a:rPr lang="en-US" sz="2400" dirty="0" smtClean="0"/>
              <a:t>Highest number of TB cases South East Asia </a:t>
            </a:r>
            <a:r>
              <a:rPr lang="en-US" sz="2400" b="1" dirty="0" smtClean="0"/>
              <a:t>“Time Bomb”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11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2210" y="54071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CONTENT </a:t>
            </a:r>
            <a:endParaRPr lang="en-US" dirty="0"/>
          </a:p>
        </p:txBody>
      </p:sp>
      <p:sp>
        <p:nvSpPr>
          <p:cNvPr id="7" name="Slide Number Placeholder 1"/>
          <p:cNvSpPr txBox="1"/>
          <p:nvPr/>
        </p:nvSpPr>
        <p:spPr>
          <a:xfrm>
            <a:off x="7239000" y="9131300"/>
            <a:ext cx="1681566" cy="217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650AD9-DE2B-41AA-8115-9CCF3EA8EBF8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546" t="44792" r="18961" b="19791"/>
          <a:stretch>
            <a:fillRect/>
          </a:stretch>
        </p:blipFill>
        <p:spPr>
          <a:xfrm>
            <a:off x="381032" y="3454017"/>
            <a:ext cx="8522909" cy="30242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9200" y="9278645"/>
            <a:ext cx="6966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www.who.int/teams/global-tuberculosis-programme/data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3" name="Picture 2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772083" y="25654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" y="0"/>
            <a:ext cx="8656955" cy="646366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33400" y="6324600"/>
            <a:ext cx="46018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00"/>
              <a:t>https://www.google.com/search?q=new+tuberculosis+cases+globally+in+2020&amp;tbm=isch&amp;ved=2ahUKEwin1Ifa6vX9AhWvrycCHUHMDUgQ2</a:t>
            </a:r>
          </a:p>
        </p:txBody>
      </p:sp>
      <p:pic>
        <p:nvPicPr>
          <p:cNvPr id="2" name="Picture 1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91083" y="3810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81000"/>
          <a:ext cx="834644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Mortality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HIV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Leading</a:t>
                      </a:r>
                      <a:r>
                        <a:rPr lang="en-US" baseline="0" dirty="0" smtClean="0"/>
                        <a:t> cause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 million people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1.4 million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208 000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10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gridSpan="6">
                  <a:txBody>
                    <a:bodyPr/>
                    <a:lstStyle/>
                    <a:p>
                      <a:r>
                        <a:rPr lang="en-US" b="1" dirty="0" smtClean="0"/>
                        <a:t>5.6 million men,  3.2 million women and 1.2 million children.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42210" y="54071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CONTENT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42210" y="2581056"/>
          <a:ext cx="834459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0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137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/>
                        <a:t>2018.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186 883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smtClean="0"/>
                        <a:t>2019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smtClean="0"/>
                        <a:t>206 030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8556" y="2169414"/>
            <a:ext cx="145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(MDR-TB)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5050" y="4191000"/>
            <a:ext cx="849699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dirty="0"/>
          </a:p>
          <a:p>
            <a:pPr algn="just"/>
            <a:r>
              <a:rPr lang="en-US" sz="2400" b="1" dirty="0" smtClean="0"/>
              <a:t>Globally</a:t>
            </a:r>
            <a:r>
              <a:rPr lang="en-US" sz="2400" b="1" dirty="0"/>
              <a:t>, TB incidence is </a:t>
            </a:r>
            <a:r>
              <a:rPr lang="en-US" sz="2400" b="1" dirty="0">
                <a:solidFill>
                  <a:srgbClr val="FF0000"/>
                </a:solidFill>
              </a:rPr>
              <a:t>falling </a:t>
            </a:r>
            <a:r>
              <a:rPr lang="en-US" sz="2400" b="1" dirty="0"/>
              <a:t>at about </a:t>
            </a:r>
            <a:r>
              <a:rPr lang="en-US" sz="2400" b="1" dirty="0">
                <a:solidFill>
                  <a:srgbClr val="FF0000"/>
                </a:solidFill>
              </a:rPr>
              <a:t>2%</a:t>
            </a:r>
            <a:r>
              <a:rPr lang="en-US" sz="2400" b="1" dirty="0"/>
              <a:t> per year and between 2015 and 2019 the cumulative reduction was 9%. </a:t>
            </a:r>
            <a:endParaRPr lang="en-US" sz="2400" b="1" dirty="0" smtClean="0"/>
          </a:p>
          <a:p>
            <a:pPr algn="just"/>
            <a:endParaRPr lang="en-US" sz="2400" b="1" dirty="0"/>
          </a:p>
          <a:p>
            <a:pPr algn="just"/>
            <a:r>
              <a:rPr lang="en-US" sz="2400" b="1" dirty="0"/>
              <a:t>This was less than half way to the End TB Strategy </a:t>
            </a:r>
            <a:r>
              <a:rPr lang="en-US" sz="2400" b="1" dirty="0">
                <a:solidFill>
                  <a:srgbClr val="FF0000"/>
                </a:solidFill>
              </a:rPr>
              <a:t>milestone of 20% </a:t>
            </a:r>
            <a:r>
              <a:rPr lang="en-US" sz="2400" b="1" dirty="0"/>
              <a:t>reduction between 2015 and 2020.</a:t>
            </a:r>
          </a:p>
        </p:txBody>
      </p:sp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91843" y="53975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Global Scenario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big drop in the total number of people newly diagnosed and officially reported with TB in 2020 compared with 2019, from 7.1 to 5.8 million (-18%), was one of the main findings of the Global Tuberculosis Report 2021.</a:t>
            </a:r>
          </a:p>
          <a:p>
            <a:r>
              <a:rPr lang="en-US" sz="2400" dirty="0"/>
              <a:t> Increase to 6.4 million in 2021 suggests a partial recovery in TB detection, following the major disruptions to provision of essential TB services caused by the COVID-19 pandemic.</a:t>
            </a:r>
          </a:p>
          <a:p>
            <a:r>
              <a:rPr lang="en-US" sz="2400" dirty="0"/>
              <a:t> However, notifications in 2021 were still 10% below the level of 2019 and there are wide gaps between the estimated number of people who develop TB each year (incident cases) and the number detected and reported, reflecting a mixture of underreporting of detected cases and </a:t>
            </a:r>
            <a:r>
              <a:rPr lang="en-US" sz="2400" dirty="0" smtClean="0"/>
              <a:t>under diagnosis</a:t>
            </a:r>
            <a:r>
              <a:rPr lang="en-US" sz="2400" dirty="0"/>
              <a:t>.</a:t>
            </a:r>
          </a:p>
        </p:txBody>
      </p:sp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91083" y="3810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42210" y="54071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CONTENT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610600" cy="4645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sz="2400" b="1" dirty="0"/>
              <a:t>An estimated </a:t>
            </a:r>
            <a:r>
              <a:rPr lang="en-US" sz="2400" b="1" dirty="0">
                <a:solidFill>
                  <a:srgbClr val="00B050"/>
                </a:solidFill>
              </a:rPr>
              <a:t>60 million lives were saved</a:t>
            </a:r>
            <a:r>
              <a:rPr lang="en-US" sz="2400" b="1" dirty="0"/>
              <a:t> through TB diagnosis and treatment </a:t>
            </a:r>
            <a:r>
              <a:rPr lang="en-US" sz="2400" b="1" dirty="0">
                <a:solidFill>
                  <a:srgbClr val="00B050"/>
                </a:solidFill>
              </a:rPr>
              <a:t>between 2000 and 2019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</a:p>
          <a:p>
            <a:pPr marL="0" indent="0" algn="just">
              <a:buNone/>
            </a:pPr>
            <a:endParaRPr lang="en-US" sz="2400" b="1" dirty="0"/>
          </a:p>
          <a:p>
            <a:pPr algn="just"/>
            <a:r>
              <a:rPr lang="en-US" sz="2400" b="1" dirty="0"/>
              <a:t>Ending the TB epidemic by 2030 is among the health targets of the United Nations Sustainable Development Goals (SDGs).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" y="912785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CONTENT </a:t>
            </a:r>
            <a:endParaRPr lang="en-US" dirty="0"/>
          </a:p>
        </p:txBody>
      </p:sp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590358"/>
            <a:ext cx="1627954" cy="108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"/>
            <a:ext cx="9265285" cy="66776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33399"/>
                </a:solidFill>
              </a:rPr>
              <a:t>Facts in Pakistani </a:t>
            </a:r>
            <a:r>
              <a:rPr lang="en-US" sz="3200" b="1" dirty="0" smtClean="0">
                <a:solidFill>
                  <a:srgbClr val="333399"/>
                </a:solidFill>
              </a:rPr>
              <a:t>Context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Population  (millions)     estimated to 212.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Pakistan ranks</a:t>
            </a:r>
            <a:r>
              <a:rPr lang="en-US" sz="2400" dirty="0" smtClean="0">
                <a:solidFill>
                  <a:srgbClr val="FF0000"/>
                </a:solidFill>
              </a:rPr>
              <a:t> 5th </a:t>
            </a:r>
            <a:r>
              <a:rPr lang="en-US" sz="2400" dirty="0" smtClean="0"/>
              <a:t>globally among the high tuberculosis burden countries.</a:t>
            </a:r>
          </a:p>
          <a:p>
            <a:endParaRPr lang="en-US" sz="2400" dirty="0" smtClean="0"/>
          </a:p>
          <a:p>
            <a:r>
              <a:rPr lang="en-US" sz="2400" dirty="0" smtClean="0"/>
              <a:t>Contributes about </a:t>
            </a:r>
            <a:r>
              <a:rPr lang="en-US" sz="2400" dirty="0" smtClean="0">
                <a:solidFill>
                  <a:srgbClr val="FF0000"/>
                </a:solidFill>
              </a:rPr>
              <a:t>55% </a:t>
            </a:r>
            <a:r>
              <a:rPr lang="en-US" sz="2400" dirty="0" smtClean="0"/>
              <a:t>of tuberculosis </a:t>
            </a:r>
            <a:r>
              <a:rPr lang="en-US" sz="2400" dirty="0" smtClean="0">
                <a:solidFill>
                  <a:srgbClr val="FF0000"/>
                </a:solidFill>
              </a:rPr>
              <a:t>burden</a:t>
            </a:r>
            <a:r>
              <a:rPr lang="en-US" sz="2400" dirty="0" smtClean="0"/>
              <a:t> in the </a:t>
            </a:r>
            <a:r>
              <a:rPr lang="en-US" sz="2400" dirty="0" smtClean="0">
                <a:solidFill>
                  <a:srgbClr val="FF0000"/>
                </a:solidFill>
              </a:rPr>
              <a:t>EMRO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TB is responsible for 5.1 percent of the total national disease burden in Pakistan.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2210" y="54071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CONTENT </a:t>
            </a:r>
            <a:endParaRPr lang="en-US" dirty="0"/>
          </a:p>
        </p:txBody>
      </p:sp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76883" y="274955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7671528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National </a:t>
            </a:r>
            <a:r>
              <a:rPr lang="en-US" sz="32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T.B </a:t>
            </a:r>
            <a:r>
              <a:rPr lang="en-US" sz="32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Program</a:t>
            </a:r>
            <a:endParaRPr lang="en-US" sz="3200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Vision</a:t>
            </a:r>
            <a:r>
              <a:rPr lang="en-US" sz="2400" dirty="0">
                <a:cs typeface="Times New Roman" panose="02020603050405020304" pitchFamily="18" charset="0"/>
              </a:rPr>
              <a:t>; </a:t>
            </a:r>
            <a:r>
              <a:rPr lang="en-US" sz="2400" dirty="0" smtClean="0">
                <a:cs typeface="Times New Roman" panose="02020603050405020304" pitchFamily="18" charset="0"/>
              </a:rPr>
              <a:t>(big picture ) a </a:t>
            </a:r>
            <a:r>
              <a:rPr lang="en-US" sz="2400" dirty="0">
                <a:cs typeface="Times New Roman" panose="02020603050405020304" pitchFamily="18" charset="0"/>
              </a:rPr>
              <a:t>TB free Pakistan with zero deaths, disease and poverty due to TB</a:t>
            </a:r>
          </a:p>
          <a:p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Mission</a:t>
            </a:r>
            <a:r>
              <a:rPr lang="en-US" sz="2400" dirty="0" smtClean="0">
                <a:cs typeface="Times New Roman" panose="02020603050405020304" pitchFamily="18" charset="0"/>
              </a:rPr>
              <a:t>;(how to achieve vision) effectively end TB epidemic in Pakistan by 2035</a:t>
            </a:r>
          </a:p>
          <a:p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Goal</a:t>
            </a:r>
            <a:r>
              <a:rPr lang="en-US" sz="2400" dirty="0" smtClean="0">
                <a:cs typeface="Times New Roman" panose="02020603050405020304" pitchFamily="18" charset="0"/>
              </a:rPr>
              <a:t>; ( specific targets that moves us towards vision)get back on track to end TB epidemic by 2030.</a:t>
            </a:r>
          </a:p>
          <a:p>
            <a:pPr marL="0" indent="0">
              <a:buNone/>
            </a:pPr>
            <a:r>
              <a:rPr lang="en-US" sz="2400" dirty="0" smtClean="0">
                <a:cs typeface="Times New Roman" panose="02020603050405020304" pitchFamily="18" charset="0"/>
              </a:rPr>
              <a:t>GLOBAL TB CONTROL STRETEGY(SDG 3.3)</a:t>
            </a:r>
          </a:p>
          <a:p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Vision</a:t>
            </a:r>
            <a:r>
              <a:rPr lang="en-US" sz="2400" dirty="0" smtClean="0">
                <a:cs typeface="Times New Roman" panose="02020603050405020304" pitchFamily="18" charset="0"/>
              </a:rPr>
              <a:t>; 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a TB free 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world 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with zero deaths, disease and 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suffering due 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TB</a:t>
            </a:r>
          </a:p>
          <a:p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Goal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; end global TB epidemic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210" y="54071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 CONTENT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52677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19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30687" y="118176"/>
            <a:ext cx="3048000" cy="312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VERTICAL INTEGERATION</a:t>
            </a:r>
            <a:endParaRPr lang="en-US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342210" y="58285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MEDICINE </a:t>
            </a:r>
            <a:endParaRPr lang="en-US" dirty="0"/>
          </a:p>
        </p:txBody>
      </p:sp>
      <p:pic>
        <p:nvPicPr>
          <p:cNvPr id="5" name="Picture 2" descr="Tuberculosis Images - Free Download o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5371"/>
            <a:ext cx="6858000" cy="587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91083" y="3810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w Blood Test Can Help Doctors Diagnose Tuberculosis and Monitor Treatment  | Today's Clinical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62760"/>
            <a:ext cx="6705600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973294"/>
            <a:ext cx="5486400" cy="27432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  <a:r>
              <a:rPr 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548288"/>
            <a:ext cx="6172200" cy="63547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Otorhinolaryngology Block X</a:t>
            </a:r>
          </a:p>
          <a:p>
            <a:r>
              <a:rPr lang="en-US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Module-II</a:t>
            </a:r>
          </a:p>
          <a:p>
            <a:r>
              <a:rPr lang="en-US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Narjis</a:t>
            </a:r>
            <a:r>
              <a:rPr lang="en-US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Zaidi &amp; Dr. Asif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Types Of Tuberculosis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sz="2800" b="1" spc="10" dirty="0">
                <a:latin typeface="Calibri" panose="020F0502020204030204"/>
                <a:cs typeface="Calibri" panose="020F0502020204030204"/>
                <a:sym typeface="+mn-ea"/>
              </a:rPr>
              <a:t>A.</a:t>
            </a:r>
            <a:r>
              <a:rPr sz="2800" b="1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b="1" spc="-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Pulmonary</a:t>
            </a:r>
            <a:r>
              <a:rPr sz="2800" b="1" spc="-1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b="1" spc="-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TB</a:t>
            </a:r>
          </a:p>
          <a:p>
            <a:pPr marL="666115" indent="-255270">
              <a:lnSpc>
                <a:spcPct val="100000"/>
              </a:lnSpc>
              <a:buSzPct val="83000"/>
              <a:buAutoNum type="arabicPeriod"/>
              <a:tabLst>
                <a:tab pos="666750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Pr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i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ma</a:t>
            </a:r>
            <a:r>
              <a:rPr sz="2800" b="1" u="heavy" spc="1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r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y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b="1" u="heavy" spc="-12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T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ube</a:t>
            </a:r>
            <a:r>
              <a:rPr sz="2800" b="1" u="heavy" spc="-4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r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culo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s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is</a:t>
            </a:r>
            <a:r>
              <a:rPr sz="2800" b="1" u="heavy" spc="-10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: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-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127000" marR="180975" indent="0">
              <a:lnSpc>
                <a:spcPct val="100000"/>
              </a:lnSpc>
              <a:spcBef>
                <a:spcPts val="510"/>
              </a:spcBef>
              <a:buNone/>
            </a:pPr>
            <a:r>
              <a:rPr sz="2800" spc="-5" dirty="0">
                <a:latin typeface="Calibri" panose="020F0502020204030204"/>
                <a:cs typeface="Calibri" panose="020F0502020204030204"/>
                <a:sym typeface="+mn-ea"/>
              </a:rPr>
              <a:t>The </a:t>
            </a:r>
            <a:r>
              <a:rPr sz="2800" spc="-10" dirty="0">
                <a:latin typeface="Calibri" panose="020F0502020204030204"/>
                <a:cs typeface="Calibri" panose="020F0502020204030204"/>
                <a:sym typeface="+mn-ea"/>
              </a:rPr>
              <a:t>infection</a:t>
            </a:r>
            <a:r>
              <a:rPr sz="2800" spc="-5" dirty="0">
                <a:latin typeface="Calibri" panose="020F0502020204030204"/>
                <a:cs typeface="Calibri" panose="020F0502020204030204"/>
                <a:sym typeface="+mn-ea"/>
              </a:rPr>
              <a:t> of </a:t>
            </a:r>
            <a:r>
              <a:rPr sz="2800" dirty="0">
                <a:latin typeface="Calibri" panose="020F0502020204030204"/>
                <a:cs typeface="Calibri" panose="020F0502020204030204"/>
                <a:sym typeface="+mn-ea"/>
              </a:rPr>
              <a:t>an</a:t>
            </a:r>
            <a:r>
              <a:rPr sz="2800" spc="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  <a:sym typeface="+mn-ea"/>
              </a:rPr>
              <a:t>individual</a:t>
            </a:r>
            <a:r>
              <a:rPr sz="2800" spc="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  <a:sym typeface="+mn-ea"/>
              </a:rPr>
              <a:t>who</a:t>
            </a:r>
            <a:r>
              <a:rPr sz="2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  <a:sym typeface="+mn-ea"/>
              </a:rPr>
              <a:t>has</a:t>
            </a:r>
            <a:r>
              <a:rPr sz="2800" dirty="0">
                <a:latin typeface="Calibri" panose="020F0502020204030204"/>
                <a:cs typeface="Calibri" panose="020F0502020204030204"/>
                <a:sym typeface="+mn-ea"/>
              </a:rPr>
              <a:t> not</a:t>
            </a:r>
            <a:r>
              <a:rPr sz="2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  <a:sym typeface="+mn-ea"/>
              </a:rPr>
              <a:t>been</a:t>
            </a:r>
            <a:r>
              <a:rPr sz="280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  <a:sym typeface="+mn-ea"/>
              </a:rPr>
              <a:t>previously </a:t>
            </a:r>
            <a:r>
              <a:rPr sz="2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  <a:sym typeface="+mn-ea"/>
              </a:rPr>
              <a:t>infected</a:t>
            </a:r>
            <a:r>
              <a:rPr sz="2800" spc="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  <a:sym typeface="+mn-ea"/>
              </a:rPr>
              <a:t>or immunised</a:t>
            </a:r>
            <a:r>
              <a:rPr sz="2800" spc="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  <a:sym typeface="+mn-ea"/>
              </a:rPr>
              <a:t>is</a:t>
            </a:r>
            <a:r>
              <a:rPr sz="2800" spc="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  <a:sym typeface="+mn-ea"/>
              </a:rPr>
              <a:t>called</a:t>
            </a:r>
            <a:r>
              <a:rPr sz="2800" spc="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  <a:sym typeface="+mn-ea"/>
              </a:rPr>
              <a:t>Primary tuberculosis</a:t>
            </a:r>
            <a:r>
              <a:rPr sz="2800" b="1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  <a:sym typeface="+mn-ea"/>
              </a:rPr>
              <a:t>or </a:t>
            </a:r>
            <a:r>
              <a:rPr sz="2800" b="1" spc="-20" dirty="0">
                <a:latin typeface="Calibri" panose="020F0502020204030204"/>
                <a:cs typeface="Calibri" panose="020F0502020204030204"/>
                <a:sym typeface="+mn-ea"/>
              </a:rPr>
              <a:t>Ghon’s </a:t>
            </a:r>
            <a:r>
              <a:rPr sz="2800" b="1" spc="-434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  <a:sym typeface="+mn-ea"/>
              </a:rPr>
              <a:t>complex</a:t>
            </a:r>
            <a:r>
              <a:rPr sz="2800" b="1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  <a:sym typeface="+mn-ea"/>
              </a:rPr>
              <a:t>or</a:t>
            </a:r>
            <a:r>
              <a:rPr sz="2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  <a:sym typeface="+mn-ea"/>
              </a:rPr>
              <a:t>childhood</a:t>
            </a:r>
            <a:r>
              <a:rPr sz="2800" b="1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  <a:sym typeface="+mn-ea"/>
              </a:rPr>
              <a:t>tuberculosis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546100" indent="-228600">
              <a:lnSpc>
                <a:spcPct val="100000"/>
              </a:lnSpc>
              <a:buSzPct val="90000"/>
              <a:buAutoNum type="arabicPeriod" startAt="2"/>
              <a:tabLst>
                <a:tab pos="546100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Secondary</a:t>
            </a:r>
            <a:r>
              <a:rPr sz="2800" b="1" u="heavy" spc="-3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Tuberculosis</a:t>
            </a:r>
            <a:r>
              <a:rPr sz="2800" b="1" u="heavy" spc="-5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: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17500" marR="257175">
              <a:lnSpc>
                <a:spcPct val="100000"/>
              </a:lnSpc>
            </a:pPr>
            <a:r>
              <a:rPr sz="2800" spc="-5" dirty="0">
                <a:latin typeface="Calibri" panose="020F0502020204030204"/>
                <a:cs typeface="Calibri" panose="020F0502020204030204"/>
                <a:sym typeface="+mn-ea"/>
              </a:rPr>
              <a:t>The</a:t>
            </a:r>
            <a:r>
              <a:rPr sz="2800" spc="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  <a:sym typeface="+mn-ea"/>
              </a:rPr>
              <a:t>infection</a:t>
            </a:r>
            <a:r>
              <a:rPr sz="2800" spc="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  <a:sym typeface="+mn-ea"/>
              </a:rPr>
              <a:t>that </a:t>
            </a:r>
            <a:r>
              <a:rPr sz="2800" spc="-5" dirty="0">
                <a:latin typeface="Calibri" panose="020F0502020204030204"/>
                <a:cs typeface="Calibri" panose="020F0502020204030204"/>
                <a:sym typeface="+mn-ea"/>
              </a:rPr>
              <a:t>individual</a:t>
            </a:r>
            <a:r>
              <a:rPr sz="2800" spc="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  <a:sym typeface="+mn-ea"/>
              </a:rPr>
              <a:t>who</a:t>
            </a:r>
            <a:r>
              <a:rPr sz="2800" spc="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  <a:sym typeface="+mn-ea"/>
              </a:rPr>
              <a:t>has</a:t>
            </a:r>
            <a:r>
              <a:rPr sz="2800" spc="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  <a:sym typeface="+mn-ea"/>
              </a:rPr>
              <a:t>been </a:t>
            </a:r>
            <a:r>
              <a:rPr sz="2800" spc="-5" dirty="0">
                <a:latin typeface="Calibri" panose="020F0502020204030204"/>
                <a:cs typeface="Calibri" panose="020F0502020204030204"/>
                <a:sym typeface="+mn-ea"/>
              </a:rPr>
              <a:t>previously</a:t>
            </a:r>
            <a:r>
              <a:rPr sz="2800" spc="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  <a:sym typeface="+mn-ea"/>
              </a:rPr>
              <a:t>infected</a:t>
            </a:r>
            <a:r>
              <a:rPr sz="2800" spc="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  <a:sym typeface="+mn-ea"/>
              </a:rPr>
              <a:t>or </a:t>
            </a:r>
            <a:r>
              <a:rPr sz="280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  <a:sym typeface="+mn-ea"/>
              </a:rPr>
              <a:t>sensitized</a:t>
            </a:r>
            <a:r>
              <a:rPr sz="2800" spc="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  <a:sym typeface="+mn-ea"/>
              </a:rPr>
              <a:t>is</a:t>
            </a:r>
            <a:r>
              <a:rPr sz="2800" spc="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  <a:sym typeface="+mn-ea"/>
              </a:rPr>
              <a:t>called</a:t>
            </a:r>
            <a:r>
              <a:rPr sz="2800" spc="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  <a:sym typeface="+mn-ea"/>
              </a:rPr>
              <a:t>secondary</a:t>
            </a:r>
            <a:r>
              <a:rPr sz="2800" b="1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  <a:sym typeface="+mn-ea"/>
              </a:rPr>
              <a:t>or</a:t>
            </a:r>
            <a:r>
              <a:rPr sz="2800" spc="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  <a:sym typeface="+mn-ea"/>
              </a:rPr>
              <a:t>post primary</a:t>
            </a:r>
            <a:r>
              <a:rPr sz="2800" b="1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  <a:sym typeface="+mn-ea"/>
              </a:rPr>
              <a:t>or</a:t>
            </a:r>
            <a:r>
              <a:rPr sz="2800" spc="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  <a:sym typeface="+mn-ea"/>
              </a:rPr>
              <a:t>reinfection</a:t>
            </a:r>
            <a:r>
              <a:rPr sz="2800" b="1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  <a:sym typeface="+mn-ea"/>
              </a:rPr>
              <a:t>or</a:t>
            </a:r>
            <a:r>
              <a:rPr sz="2800" spc="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  <a:sym typeface="+mn-ea"/>
              </a:rPr>
              <a:t>chronic </a:t>
            </a:r>
            <a:r>
              <a:rPr sz="2800" b="1" spc="-39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  <a:sym typeface="+mn-ea"/>
              </a:rPr>
              <a:t>tuberculosis</a:t>
            </a:r>
            <a:r>
              <a:rPr sz="2800" spc="-10" dirty="0">
                <a:latin typeface="Calibri" panose="020F0502020204030204"/>
                <a:cs typeface="Calibri" panose="020F0502020204030204"/>
                <a:sym typeface="+mn-ea"/>
              </a:rPr>
              <a:t>.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dirty="0">
              <a:latin typeface="Calibri" panose="020F0502020204030204"/>
              <a:cs typeface="Calibri" panose="020F0502020204030204"/>
            </a:endParaRP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963490" y="38831"/>
            <a:ext cx="3048000" cy="312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HORIZONTAL INTEGERATION</a:t>
            </a:r>
            <a:endParaRPr lang="en-US" sz="1400" dirty="0"/>
          </a:p>
        </p:txBody>
      </p:sp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91083" y="3810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Types Of Tuberculosis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b="1" spc="-5" dirty="0">
                <a:solidFill>
                  <a:srgbClr val="000000"/>
                </a:solidFill>
                <a:cs typeface="Calibri" panose="020F0502020204030204"/>
                <a:sym typeface="+mn-ea"/>
              </a:rPr>
              <a:t>B</a:t>
            </a:r>
            <a:r>
              <a:rPr lang="en-US" b="1" spc="-5" dirty="0">
                <a:solidFill>
                  <a:srgbClr val="000000"/>
                </a:solidFill>
                <a:cs typeface="Calibri" panose="020F0502020204030204"/>
                <a:sym typeface="+mn-ea"/>
              </a:rPr>
              <a:t>.</a:t>
            </a:r>
            <a:r>
              <a:rPr b="1" spc="5" dirty="0">
                <a:solidFill>
                  <a:srgbClr val="000000"/>
                </a:solidFill>
                <a:cs typeface="Calibri" panose="020F0502020204030204"/>
                <a:sym typeface="+mn-ea"/>
              </a:rPr>
              <a:t> </a:t>
            </a:r>
            <a:r>
              <a:rPr b="1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Extra</a:t>
            </a:r>
            <a:r>
              <a:rPr b="1" spc="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 </a:t>
            </a:r>
            <a:r>
              <a:rPr b="1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Pulmonary</a:t>
            </a:r>
            <a:r>
              <a:rPr b="1" spc="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 </a:t>
            </a:r>
            <a:r>
              <a:rPr b="1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TB</a:t>
            </a:r>
          </a:p>
          <a:p>
            <a:pPr marL="0" indent="0">
              <a:buNone/>
            </a:pPr>
            <a:r>
              <a:rPr dirty="0">
                <a:cs typeface="Calibri" panose="020F0502020204030204"/>
                <a:sym typeface="+mn-ea"/>
              </a:rPr>
              <a:t>20%</a:t>
            </a:r>
            <a:r>
              <a:rPr spc="-30" dirty="0">
                <a:cs typeface="Calibri" panose="020F0502020204030204"/>
                <a:sym typeface="+mn-ea"/>
              </a:rPr>
              <a:t> </a:t>
            </a:r>
            <a:r>
              <a:rPr spc="-5" dirty="0">
                <a:cs typeface="Calibri" panose="020F0502020204030204"/>
                <a:sym typeface="+mn-ea"/>
              </a:rPr>
              <a:t>of</a:t>
            </a:r>
            <a:r>
              <a:rPr spc="-15" dirty="0">
                <a:cs typeface="Calibri" panose="020F0502020204030204"/>
                <a:sym typeface="+mn-ea"/>
              </a:rPr>
              <a:t> </a:t>
            </a:r>
            <a:r>
              <a:rPr spc="-10" dirty="0">
                <a:cs typeface="Calibri" panose="020F0502020204030204"/>
                <a:sym typeface="+mn-ea"/>
              </a:rPr>
              <a:t>patients</a:t>
            </a:r>
            <a:r>
              <a:rPr spc="15" dirty="0">
                <a:cs typeface="Calibri" panose="020F0502020204030204"/>
                <a:sym typeface="+mn-ea"/>
              </a:rPr>
              <a:t> </a:t>
            </a:r>
            <a:r>
              <a:rPr spc="-5" dirty="0">
                <a:cs typeface="Calibri" panose="020F0502020204030204"/>
                <a:sym typeface="+mn-ea"/>
              </a:rPr>
              <a:t>of</a:t>
            </a:r>
            <a:r>
              <a:rPr spc="-15" dirty="0">
                <a:cs typeface="Calibri" panose="020F0502020204030204"/>
                <a:sym typeface="+mn-ea"/>
              </a:rPr>
              <a:t> </a:t>
            </a:r>
            <a:r>
              <a:rPr spc="-5" dirty="0">
                <a:cs typeface="Calibri" panose="020F0502020204030204"/>
                <a:sym typeface="+mn-ea"/>
              </a:rPr>
              <a:t>TB</a:t>
            </a:r>
            <a:r>
              <a:rPr spc="-20" dirty="0">
                <a:cs typeface="Calibri" panose="020F0502020204030204"/>
                <a:sym typeface="+mn-ea"/>
              </a:rPr>
              <a:t> </a:t>
            </a:r>
            <a:r>
              <a:rPr spc="-15" dirty="0">
                <a:cs typeface="Calibri" panose="020F0502020204030204"/>
                <a:sym typeface="+mn-ea"/>
              </a:rPr>
              <a:t>Patient</a:t>
            </a:r>
            <a:endParaRPr dirty="0">
              <a:cs typeface="Calibri" panose="020F0502020204030204"/>
            </a:endParaRPr>
          </a:p>
          <a:p>
            <a:pPr marL="0" indent="0">
              <a:buNone/>
            </a:pPr>
            <a:r>
              <a:rPr sz="2400" spc="-20" dirty="0"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Lymph</a:t>
            </a:r>
            <a:r>
              <a:rPr sz="2400" spc="-5" dirty="0"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 </a:t>
            </a:r>
            <a:r>
              <a:rPr sz="2400" dirty="0"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node</a:t>
            </a:r>
            <a:r>
              <a:rPr sz="2400" spc="-25" dirty="0"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 </a:t>
            </a:r>
            <a:r>
              <a:rPr sz="2400" spc="-5" dirty="0"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TB</a:t>
            </a:r>
            <a:r>
              <a:rPr sz="2400" spc="10" dirty="0"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 </a:t>
            </a:r>
            <a:r>
              <a:rPr sz="2400" dirty="0"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(</a:t>
            </a:r>
            <a:r>
              <a:rPr sz="2400" spc="15" dirty="0"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 </a:t>
            </a:r>
            <a:r>
              <a:rPr sz="2400" spc="-10" dirty="0"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tuberculuous</a:t>
            </a:r>
            <a:r>
              <a:rPr sz="2400" spc="-25" dirty="0"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 </a:t>
            </a:r>
            <a:r>
              <a:rPr sz="2400" spc="-5" dirty="0"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lymphadenitis)</a:t>
            </a:r>
          </a:p>
          <a:p>
            <a:pPr marL="0" indent="0">
              <a:buNone/>
            </a:pPr>
            <a:r>
              <a:rPr sz="2400" spc="-5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Genitourinary</a:t>
            </a:r>
            <a:r>
              <a:rPr sz="2400" spc="-105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 </a:t>
            </a:r>
            <a:r>
              <a:rPr sz="2400" spc="-5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TB</a:t>
            </a:r>
          </a:p>
          <a:p>
            <a:pPr marL="0" indent="0">
              <a:buNone/>
            </a:pPr>
            <a:r>
              <a:rPr sz="2400" spc="-10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Skeletal</a:t>
            </a:r>
            <a:r>
              <a:rPr sz="2400" spc="-85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 </a:t>
            </a:r>
            <a:r>
              <a:rPr sz="2400" spc="-5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TB</a:t>
            </a:r>
            <a:r>
              <a:rPr sz="2400" spc="-40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 </a:t>
            </a:r>
          </a:p>
          <a:p>
            <a:pPr marL="0" indent="0">
              <a:buNone/>
            </a:pPr>
            <a:r>
              <a:rPr sz="2400" spc="-10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Gastrointestinal</a:t>
            </a:r>
            <a:r>
              <a:rPr sz="2400" spc="-40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 </a:t>
            </a:r>
            <a:r>
              <a:rPr sz="2400" spc="-5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TB</a:t>
            </a:r>
            <a:r>
              <a:rPr sz="2400" spc="-25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 </a:t>
            </a:r>
          </a:p>
          <a:p>
            <a:pPr marL="0" indent="0">
              <a:buNone/>
            </a:pPr>
            <a:r>
              <a:rPr sz="2400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TB</a:t>
            </a:r>
            <a:r>
              <a:rPr sz="2400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 </a:t>
            </a:r>
            <a:r>
              <a:rPr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Meningitis</a:t>
            </a:r>
            <a:r>
              <a:rPr sz="2400" spc="-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 </a:t>
            </a:r>
            <a:r>
              <a:rPr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&amp;</a:t>
            </a:r>
            <a:r>
              <a:rPr sz="2400" spc="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 </a:t>
            </a:r>
            <a:r>
              <a:rPr sz="2400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Calibri" panose="020F0502020204030204"/>
                <a:sym typeface="+mn-ea"/>
              </a:rPr>
              <a:t>Tuberculoma</a:t>
            </a:r>
            <a:endParaRPr lang="en-US" sz="2400" spc="-5" dirty="0">
              <a:uFill>
                <a:solidFill>
                  <a:srgbClr val="000000"/>
                </a:solidFill>
              </a:uFill>
              <a:cs typeface="Calibri" panose="020F0502020204030204"/>
              <a:sym typeface="+mn-e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63490" y="38831"/>
            <a:ext cx="3048000" cy="312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HORIZONTAL INTEGERATION</a:t>
            </a:r>
            <a:endParaRPr lang="en-US" sz="1400" dirty="0"/>
          </a:p>
        </p:txBody>
      </p:sp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91083" y="3810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25" y="133715"/>
            <a:ext cx="7467600" cy="731838"/>
          </a:xfrm>
        </p:spPr>
        <p:txBody>
          <a:bodyPr>
            <a:normAutofit/>
          </a:bodyPr>
          <a:lstStyle/>
          <a:p>
            <a:r>
              <a:rPr lang="en-US" sz="3200" b="1" dirty="0"/>
              <a:t>Pulmonary </a:t>
            </a:r>
            <a:r>
              <a:rPr lang="en-US" sz="3200" b="1" dirty="0" smtClean="0"/>
              <a:t>Complications</a:t>
            </a:r>
            <a:r>
              <a:rPr lang="en-US" sz="3200" dirty="0"/>
              <a:t> of </a:t>
            </a:r>
            <a:r>
              <a:rPr lang="en-US" sz="3200" b="1" dirty="0"/>
              <a:t>TB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15" y="3948825"/>
            <a:ext cx="5241924" cy="23558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Chronic pulmonary </a:t>
            </a:r>
            <a:r>
              <a:rPr lang="en-US" sz="2400" dirty="0">
                <a:solidFill>
                  <a:srgbClr val="FF0000"/>
                </a:solidFill>
              </a:rPr>
              <a:t>aspergillosis </a:t>
            </a:r>
            <a:r>
              <a:rPr lang="en-US" sz="2400" dirty="0" smtClean="0"/>
              <a:t>is</a:t>
            </a:r>
            <a:r>
              <a:rPr lang="en-US" sz="2400" dirty="0"/>
              <a:t> a group of consuming diseases usually presenting with </a:t>
            </a:r>
            <a:r>
              <a:rPr lang="en-US" sz="2400" b="1" dirty="0">
                <a:solidFill>
                  <a:srgbClr val="7030A0"/>
                </a:solidFill>
              </a:rPr>
              <a:t>prolonged and relapsing cough, </a:t>
            </a:r>
            <a:r>
              <a:rPr lang="en-US" sz="2400" b="1" dirty="0" err="1">
                <a:solidFill>
                  <a:srgbClr val="7030A0"/>
                </a:solidFill>
              </a:rPr>
              <a:t>dyspnoea</a:t>
            </a:r>
            <a:r>
              <a:rPr lang="en-US" sz="2400" b="1" dirty="0">
                <a:solidFill>
                  <a:srgbClr val="7030A0"/>
                </a:solidFill>
              </a:rPr>
              <a:t> and weight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65835" y="5166"/>
            <a:ext cx="3048000" cy="299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HORIZONTAL  INTEGERATION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342210" y="54071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PATHOLOGY</a:t>
            </a:r>
            <a:endParaRPr lang="en-US" dirty="0"/>
          </a:p>
        </p:txBody>
      </p:sp>
      <p:pic>
        <p:nvPicPr>
          <p:cNvPr id="5122" name="Picture 2" descr="Haemoptysis - red flag symptoms | GP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13" y="4000458"/>
            <a:ext cx="3516257" cy="235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ronchiectasis: Symptoms, Causes, and Treat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3"/>
          <a:stretch>
            <a:fillRect/>
          </a:stretch>
        </p:blipFill>
        <p:spPr bwMode="auto">
          <a:xfrm>
            <a:off x="109028" y="1080001"/>
            <a:ext cx="5309485" cy="289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076883" y="3048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Diagnosis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marL="0" indent="0">
              <a:lnSpc>
                <a:spcPct val="100000"/>
              </a:lnSpc>
              <a:spcBef>
                <a:spcPts val="675"/>
              </a:spcBef>
              <a:buNone/>
            </a:pPr>
            <a:r>
              <a:rPr sz="2500" u="heavy" spc="-5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Bacteriological</a:t>
            </a:r>
            <a:r>
              <a:rPr sz="2500" u="heavy" spc="-30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 </a:t>
            </a:r>
            <a:r>
              <a:rPr sz="2500" u="heavy" spc="-15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test</a:t>
            </a:r>
            <a:r>
              <a:rPr sz="2500" spc="-15" dirty="0">
                <a:cs typeface="Constantia" panose="02030602050306030303"/>
                <a:sym typeface="+mn-ea"/>
              </a:rPr>
              <a:t>:</a:t>
            </a:r>
            <a:endParaRPr sz="2500" dirty="0">
              <a:cs typeface="Constantia" panose="02030602050306030303"/>
            </a:endParaRPr>
          </a:p>
          <a:p>
            <a:pPr marL="12065" indent="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4000"/>
              <a:buNone/>
              <a:tabLst>
                <a:tab pos="527685" algn="l"/>
                <a:tab pos="528320" algn="l"/>
              </a:tabLst>
            </a:pPr>
            <a:r>
              <a:rPr sz="2500" spc="-5" dirty="0">
                <a:cs typeface="Constantia" panose="02030602050306030303"/>
                <a:sym typeface="+mn-ea"/>
              </a:rPr>
              <a:t>Zeihl-Neelsen</a:t>
            </a:r>
            <a:r>
              <a:rPr sz="2500" spc="-120" dirty="0">
                <a:cs typeface="Constantia" panose="02030602050306030303"/>
                <a:sym typeface="+mn-ea"/>
              </a:rPr>
              <a:t> </a:t>
            </a:r>
            <a:r>
              <a:rPr sz="2500" dirty="0">
                <a:cs typeface="Constantia" panose="02030602050306030303"/>
                <a:sym typeface="+mn-ea"/>
              </a:rPr>
              <a:t>stain</a:t>
            </a:r>
            <a:endParaRPr sz="2500" dirty="0">
              <a:cs typeface="Constantia" panose="02030602050306030303"/>
            </a:endParaRPr>
          </a:p>
          <a:p>
            <a:pPr marL="12065" indent="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4000"/>
              <a:buNone/>
              <a:tabLst>
                <a:tab pos="527685" algn="l"/>
                <a:tab pos="528320" algn="l"/>
              </a:tabLst>
            </a:pPr>
            <a:r>
              <a:rPr sz="2500" spc="-25" dirty="0">
                <a:cs typeface="Constantia" panose="02030602050306030303"/>
                <a:sym typeface="+mn-ea"/>
              </a:rPr>
              <a:t>A</a:t>
            </a:r>
            <a:r>
              <a:rPr sz="2500" spc="-5" dirty="0">
                <a:cs typeface="Constantia" panose="02030602050306030303"/>
                <a:sym typeface="+mn-ea"/>
              </a:rPr>
              <a:t>u</a:t>
            </a:r>
            <a:r>
              <a:rPr sz="2500" spc="-30" dirty="0">
                <a:cs typeface="Constantia" panose="02030602050306030303"/>
                <a:sym typeface="+mn-ea"/>
              </a:rPr>
              <a:t>r</a:t>
            </a:r>
            <a:r>
              <a:rPr sz="2500" dirty="0">
                <a:cs typeface="Constantia" panose="02030602050306030303"/>
                <a:sym typeface="+mn-ea"/>
              </a:rPr>
              <a:t>amine</a:t>
            </a:r>
            <a:r>
              <a:rPr sz="2500" spc="-140" dirty="0">
                <a:cs typeface="Constantia" panose="02030602050306030303"/>
                <a:sym typeface="+mn-ea"/>
              </a:rPr>
              <a:t> </a:t>
            </a:r>
            <a:r>
              <a:rPr sz="2500" dirty="0">
                <a:cs typeface="Constantia" panose="02030602050306030303"/>
                <a:sym typeface="+mn-ea"/>
              </a:rPr>
              <a:t>s</a:t>
            </a:r>
            <a:r>
              <a:rPr sz="2500" spc="5" dirty="0">
                <a:cs typeface="Constantia" panose="02030602050306030303"/>
                <a:sym typeface="+mn-ea"/>
              </a:rPr>
              <a:t>t</a:t>
            </a:r>
            <a:r>
              <a:rPr sz="2500" dirty="0">
                <a:cs typeface="Constantia" panose="02030602050306030303"/>
                <a:sym typeface="+mn-ea"/>
              </a:rPr>
              <a:t>a</a:t>
            </a:r>
            <a:r>
              <a:rPr sz="2500" spc="5" dirty="0">
                <a:cs typeface="Constantia" panose="02030602050306030303"/>
                <a:sym typeface="+mn-ea"/>
              </a:rPr>
              <a:t>i</a:t>
            </a:r>
            <a:r>
              <a:rPr sz="2500" spc="-5" dirty="0">
                <a:cs typeface="Constantia" panose="02030602050306030303"/>
                <a:sym typeface="+mn-ea"/>
              </a:rPr>
              <a:t>n(</a:t>
            </a:r>
            <a:r>
              <a:rPr sz="2500" spc="190" dirty="0">
                <a:cs typeface="Constantia" panose="02030602050306030303"/>
                <a:sym typeface="+mn-ea"/>
              </a:rPr>
              <a:t>f</a:t>
            </a:r>
            <a:r>
              <a:rPr sz="2500" dirty="0">
                <a:cs typeface="Constantia" panose="02030602050306030303"/>
                <a:sym typeface="+mn-ea"/>
              </a:rPr>
              <a:t>luo</a:t>
            </a:r>
            <a:r>
              <a:rPr sz="2500" spc="-25" dirty="0">
                <a:cs typeface="Constantia" panose="02030602050306030303"/>
                <a:sym typeface="+mn-ea"/>
              </a:rPr>
              <a:t>r</a:t>
            </a:r>
            <a:r>
              <a:rPr sz="2500" dirty="0">
                <a:cs typeface="Constantia" panose="02030602050306030303"/>
                <a:sym typeface="+mn-ea"/>
              </a:rPr>
              <a:t>es</a:t>
            </a:r>
            <a:r>
              <a:rPr sz="2500" spc="-50" dirty="0">
                <a:cs typeface="Constantia" panose="02030602050306030303"/>
                <a:sym typeface="+mn-ea"/>
              </a:rPr>
              <a:t>c</a:t>
            </a:r>
            <a:r>
              <a:rPr sz="2500" dirty="0">
                <a:cs typeface="Constantia" panose="02030602050306030303"/>
                <a:sym typeface="+mn-ea"/>
              </a:rPr>
              <a:t>en</a:t>
            </a:r>
            <a:r>
              <a:rPr sz="2500" spc="-50" dirty="0">
                <a:cs typeface="Constantia" panose="02030602050306030303"/>
                <a:sym typeface="+mn-ea"/>
              </a:rPr>
              <a:t>c</a:t>
            </a:r>
            <a:r>
              <a:rPr sz="2500" dirty="0">
                <a:cs typeface="Constantia" panose="02030602050306030303"/>
                <a:sym typeface="+mn-ea"/>
              </a:rPr>
              <a:t>e</a:t>
            </a:r>
            <a:r>
              <a:rPr sz="2500" spc="-35" dirty="0">
                <a:cs typeface="Constantia" panose="02030602050306030303"/>
                <a:sym typeface="+mn-ea"/>
              </a:rPr>
              <a:t> </a:t>
            </a:r>
            <a:r>
              <a:rPr sz="2500" spc="-5" dirty="0">
                <a:cs typeface="Constantia" panose="02030602050306030303"/>
                <a:sym typeface="+mn-ea"/>
              </a:rPr>
              <a:t>m</a:t>
            </a:r>
            <a:r>
              <a:rPr sz="2500" dirty="0">
                <a:cs typeface="Constantia" panose="02030602050306030303"/>
                <a:sym typeface="+mn-ea"/>
              </a:rPr>
              <a:t>i</a:t>
            </a:r>
            <a:r>
              <a:rPr sz="2500" spc="-5" dirty="0">
                <a:cs typeface="Constantia" panose="02030602050306030303"/>
                <a:sym typeface="+mn-ea"/>
              </a:rPr>
              <a:t>c</a:t>
            </a:r>
            <a:r>
              <a:rPr sz="2500" spc="-30" dirty="0">
                <a:cs typeface="Constantia" panose="02030602050306030303"/>
                <a:sym typeface="+mn-ea"/>
              </a:rPr>
              <a:t>r</a:t>
            </a:r>
            <a:r>
              <a:rPr sz="2500" dirty="0">
                <a:cs typeface="Constantia" panose="02030602050306030303"/>
                <a:sym typeface="+mn-ea"/>
              </a:rPr>
              <a:t>os</a:t>
            </a:r>
            <a:r>
              <a:rPr sz="2500" spc="-45" dirty="0">
                <a:cs typeface="Constantia" panose="02030602050306030303"/>
                <a:sym typeface="+mn-ea"/>
              </a:rPr>
              <a:t>c</a:t>
            </a:r>
            <a:r>
              <a:rPr sz="2500" dirty="0">
                <a:cs typeface="Constantia" panose="02030602050306030303"/>
                <a:sym typeface="+mn-ea"/>
              </a:rPr>
              <a:t>o</a:t>
            </a:r>
            <a:r>
              <a:rPr sz="2500" spc="-10" dirty="0">
                <a:cs typeface="Constantia" panose="02030602050306030303"/>
                <a:sym typeface="+mn-ea"/>
              </a:rPr>
              <a:t>p</a:t>
            </a:r>
            <a:r>
              <a:rPr sz="2500" spc="-5" dirty="0">
                <a:cs typeface="Constantia" panose="02030602050306030303"/>
                <a:sym typeface="+mn-ea"/>
              </a:rPr>
              <a:t>y)</a:t>
            </a:r>
            <a:endParaRPr sz="2500" dirty="0"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cs typeface="Constantia" panose="02030602050306030303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sz="2500" spc="-20" dirty="0">
                <a:cs typeface="Constantia" panose="02030602050306030303"/>
                <a:sym typeface="+mn-ea"/>
              </a:rPr>
              <a:t> </a:t>
            </a:r>
            <a:r>
              <a:rPr sz="2500" u="heavy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Sputum</a:t>
            </a:r>
            <a:r>
              <a:rPr sz="2500" u="heavy" spc="-145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 </a:t>
            </a:r>
            <a:r>
              <a:rPr sz="2500" u="heavy" spc="-10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culture</a:t>
            </a:r>
            <a:r>
              <a:rPr sz="2500" u="heavy" spc="-90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 </a:t>
            </a:r>
            <a:r>
              <a:rPr sz="2500" u="heavy" spc="-5" dirty="0">
                <a:uFill>
                  <a:solidFill>
                    <a:srgbClr val="000000"/>
                  </a:solidFill>
                </a:uFill>
                <a:cs typeface="Constantia" panose="02030602050306030303"/>
                <a:sym typeface="+mn-ea"/>
              </a:rPr>
              <a:t>test</a:t>
            </a:r>
            <a:r>
              <a:rPr sz="2500" spc="-5" dirty="0">
                <a:cs typeface="Constantia" panose="02030602050306030303"/>
                <a:sym typeface="+mn-ea"/>
              </a:rPr>
              <a:t>:</a:t>
            </a:r>
            <a:endParaRPr sz="2500" dirty="0">
              <a:cs typeface="Constantia" panose="02030602050306030303"/>
            </a:endParaRPr>
          </a:p>
          <a:p>
            <a:pPr marL="12065" indent="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4000"/>
              <a:buNone/>
              <a:tabLst>
                <a:tab pos="527685" algn="l"/>
                <a:tab pos="528320" algn="l"/>
              </a:tabLst>
            </a:pPr>
            <a:r>
              <a:rPr sz="2500" spc="-15" dirty="0">
                <a:cs typeface="Constantia" panose="02030602050306030303"/>
                <a:sym typeface="+mn-ea"/>
              </a:rPr>
              <a:t>Lowenstein</a:t>
            </a:r>
            <a:r>
              <a:rPr sz="2500" spc="-10" dirty="0">
                <a:cs typeface="Constantia" panose="02030602050306030303"/>
                <a:sym typeface="+mn-ea"/>
              </a:rPr>
              <a:t> </a:t>
            </a:r>
            <a:r>
              <a:rPr sz="2500" spc="-5" dirty="0">
                <a:cs typeface="Constantia" panose="02030602050306030303"/>
                <a:sym typeface="+mn-ea"/>
              </a:rPr>
              <a:t>–Jensen(LJ)</a:t>
            </a:r>
            <a:r>
              <a:rPr sz="2500" spc="-50" dirty="0">
                <a:cs typeface="Constantia" panose="02030602050306030303"/>
                <a:sym typeface="+mn-ea"/>
              </a:rPr>
              <a:t> </a:t>
            </a:r>
            <a:r>
              <a:rPr sz="2500" dirty="0">
                <a:cs typeface="Constantia" panose="02030602050306030303"/>
                <a:sym typeface="+mn-ea"/>
              </a:rPr>
              <a:t>solid</a:t>
            </a:r>
            <a:r>
              <a:rPr sz="2500" spc="-10" dirty="0">
                <a:cs typeface="Constantia" panose="02030602050306030303"/>
                <a:sym typeface="+mn-ea"/>
              </a:rPr>
              <a:t> </a:t>
            </a:r>
            <a:r>
              <a:rPr sz="2500" spc="-5" dirty="0">
                <a:cs typeface="Constantia" panose="02030602050306030303"/>
                <a:sym typeface="+mn-ea"/>
              </a:rPr>
              <a:t>medium:</a:t>
            </a:r>
            <a:r>
              <a:rPr sz="2500" spc="-25" dirty="0">
                <a:cs typeface="Constantia" panose="02030602050306030303"/>
                <a:sym typeface="+mn-ea"/>
              </a:rPr>
              <a:t> </a:t>
            </a:r>
            <a:r>
              <a:rPr sz="2500" dirty="0">
                <a:cs typeface="Constantia" panose="02030602050306030303"/>
                <a:sym typeface="+mn-ea"/>
              </a:rPr>
              <a:t>4-18</a:t>
            </a:r>
            <a:r>
              <a:rPr sz="2500" spc="-75" dirty="0">
                <a:cs typeface="Constantia" panose="02030602050306030303"/>
                <a:sym typeface="+mn-ea"/>
              </a:rPr>
              <a:t> </a:t>
            </a:r>
            <a:r>
              <a:rPr sz="2500" spc="-15" dirty="0">
                <a:cs typeface="Constantia" panose="02030602050306030303"/>
                <a:sym typeface="+mn-ea"/>
              </a:rPr>
              <a:t>weeks</a:t>
            </a:r>
            <a:endParaRPr sz="2500" dirty="0">
              <a:cs typeface="Constantia" panose="02030602050306030303"/>
            </a:endParaRPr>
          </a:p>
          <a:p>
            <a:pPr marL="12065" indent="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4000"/>
              <a:buNone/>
              <a:tabLst>
                <a:tab pos="527685" algn="l"/>
                <a:tab pos="528320" algn="l"/>
              </a:tabLst>
            </a:pPr>
            <a:r>
              <a:rPr sz="2500" dirty="0">
                <a:cs typeface="Constantia" panose="02030602050306030303"/>
                <a:sym typeface="+mn-ea"/>
              </a:rPr>
              <a:t>Liquid</a:t>
            </a:r>
            <a:r>
              <a:rPr sz="2500" spc="-50" dirty="0">
                <a:cs typeface="Constantia" panose="02030602050306030303"/>
                <a:sym typeface="+mn-ea"/>
              </a:rPr>
              <a:t> </a:t>
            </a:r>
            <a:r>
              <a:rPr sz="2500" spc="-5" dirty="0">
                <a:cs typeface="Constantia" panose="02030602050306030303"/>
                <a:sym typeface="+mn-ea"/>
              </a:rPr>
              <a:t>medium</a:t>
            </a:r>
            <a:r>
              <a:rPr sz="2500" spc="-50" dirty="0">
                <a:cs typeface="Constantia" panose="02030602050306030303"/>
                <a:sym typeface="+mn-ea"/>
              </a:rPr>
              <a:t> </a:t>
            </a:r>
            <a:r>
              <a:rPr sz="2500" dirty="0">
                <a:cs typeface="Constantia" panose="02030602050306030303"/>
                <a:sym typeface="+mn-ea"/>
              </a:rPr>
              <a:t>:</a:t>
            </a:r>
            <a:r>
              <a:rPr sz="2500" spc="-20" dirty="0">
                <a:cs typeface="Constantia" panose="02030602050306030303"/>
                <a:sym typeface="+mn-ea"/>
              </a:rPr>
              <a:t> </a:t>
            </a:r>
            <a:r>
              <a:rPr sz="2500" spc="-5" dirty="0">
                <a:cs typeface="Constantia" panose="02030602050306030303"/>
                <a:sym typeface="+mn-ea"/>
              </a:rPr>
              <a:t>8-14</a:t>
            </a:r>
            <a:r>
              <a:rPr sz="2500" spc="-75" dirty="0">
                <a:cs typeface="Constantia" panose="02030602050306030303"/>
                <a:sym typeface="+mn-ea"/>
              </a:rPr>
              <a:t> </a:t>
            </a:r>
            <a:r>
              <a:rPr sz="2500" spc="-25" dirty="0">
                <a:cs typeface="Constantia" panose="02030602050306030303"/>
                <a:sym typeface="+mn-ea"/>
              </a:rPr>
              <a:t>days</a:t>
            </a:r>
            <a:endParaRPr sz="2500" dirty="0">
              <a:cs typeface="Constantia" panose="02030602050306030303"/>
            </a:endParaRPr>
          </a:p>
          <a:p>
            <a:pPr marL="12065" indent="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4000"/>
              <a:buNone/>
              <a:tabLst>
                <a:tab pos="527685" algn="l"/>
                <a:tab pos="528320" algn="l"/>
              </a:tabLst>
            </a:pPr>
            <a:r>
              <a:rPr sz="2500" spc="-5" dirty="0">
                <a:cs typeface="Constantia" panose="02030602050306030303"/>
                <a:sym typeface="+mn-ea"/>
              </a:rPr>
              <a:t>Agar</a:t>
            </a:r>
            <a:r>
              <a:rPr sz="2500" spc="-85" dirty="0">
                <a:cs typeface="Constantia" panose="02030602050306030303"/>
                <a:sym typeface="+mn-ea"/>
              </a:rPr>
              <a:t> </a:t>
            </a:r>
            <a:r>
              <a:rPr sz="2500" spc="-5" dirty="0">
                <a:cs typeface="Constantia" panose="02030602050306030303"/>
                <a:sym typeface="+mn-ea"/>
              </a:rPr>
              <a:t>medium</a:t>
            </a:r>
            <a:r>
              <a:rPr sz="2500" spc="-65" dirty="0">
                <a:cs typeface="Constantia" panose="02030602050306030303"/>
                <a:sym typeface="+mn-ea"/>
              </a:rPr>
              <a:t> </a:t>
            </a:r>
            <a:r>
              <a:rPr sz="2500" dirty="0">
                <a:cs typeface="Constantia" panose="02030602050306030303"/>
                <a:sym typeface="+mn-ea"/>
              </a:rPr>
              <a:t>:</a:t>
            </a:r>
            <a:r>
              <a:rPr sz="2500" spc="-15" dirty="0">
                <a:cs typeface="Constantia" panose="02030602050306030303"/>
                <a:sym typeface="+mn-ea"/>
              </a:rPr>
              <a:t> </a:t>
            </a:r>
            <a:r>
              <a:rPr sz="2500" dirty="0">
                <a:cs typeface="Constantia" panose="02030602050306030303"/>
                <a:sym typeface="+mn-ea"/>
              </a:rPr>
              <a:t>7</a:t>
            </a:r>
            <a:r>
              <a:rPr sz="2500" spc="-40" dirty="0">
                <a:cs typeface="Constantia" panose="02030602050306030303"/>
                <a:sym typeface="+mn-ea"/>
              </a:rPr>
              <a:t> </a:t>
            </a:r>
            <a:r>
              <a:rPr sz="2500" spc="-20" dirty="0">
                <a:cs typeface="Constantia" panose="02030602050306030303"/>
                <a:sym typeface="+mn-ea"/>
              </a:rPr>
              <a:t>to</a:t>
            </a:r>
            <a:r>
              <a:rPr sz="2500" spc="-75" dirty="0">
                <a:cs typeface="Constantia" panose="02030602050306030303"/>
                <a:sym typeface="+mn-ea"/>
              </a:rPr>
              <a:t> </a:t>
            </a:r>
            <a:r>
              <a:rPr sz="2500" dirty="0">
                <a:cs typeface="Constantia" panose="02030602050306030303"/>
                <a:sym typeface="+mn-ea"/>
              </a:rPr>
              <a:t>14</a:t>
            </a:r>
            <a:r>
              <a:rPr sz="2500" spc="-75" dirty="0">
                <a:cs typeface="Constantia" panose="02030602050306030303"/>
                <a:sym typeface="+mn-ea"/>
              </a:rPr>
              <a:t> </a:t>
            </a:r>
            <a:r>
              <a:rPr sz="2500" spc="-25" dirty="0">
                <a:cs typeface="Constantia" panose="02030602050306030303"/>
                <a:sym typeface="+mn-ea"/>
              </a:rPr>
              <a:t>days</a:t>
            </a:r>
          </a:p>
          <a:p>
            <a:pPr marL="0" indent="0">
              <a:lnSpc>
                <a:spcPct val="100000"/>
              </a:lnSpc>
              <a:spcBef>
                <a:spcPts val="730"/>
              </a:spcBef>
              <a:buNone/>
            </a:pPr>
            <a:r>
              <a:rPr sz="25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+mn-ea"/>
              </a:rPr>
              <a:t>Radiography</a:t>
            </a:r>
            <a:r>
              <a:rPr sz="2500" spc="-10" dirty="0">
                <a:solidFill>
                  <a:srgbClr val="000000"/>
                </a:solidFill>
                <a:sym typeface="+mn-ea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470"/>
              </a:spcBef>
              <a:buNone/>
            </a:pPr>
            <a:r>
              <a:rPr sz="25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+mn-ea"/>
              </a:rPr>
              <a:t>Chest</a:t>
            </a:r>
            <a:r>
              <a:rPr sz="2500" u="heavy" spc="-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+mn-ea"/>
              </a:rPr>
              <a:t> </a:t>
            </a:r>
            <a:r>
              <a:rPr sz="25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+mn-ea"/>
              </a:rPr>
              <a:t>X-Ray(CXR)</a:t>
            </a:r>
          </a:p>
          <a:p>
            <a:pPr marL="12065" indent="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4000"/>
              <a:buNone/>
              <a:tabLst>
                <a:tab pos="527685" algn="l"/>
                <a:tab pos="528320" algn="l"/>
              </a:tabLst>
            </a:pPr>
            <a:endParaRPr dirty="0">
              <a:latin typeface="Constantia" panose="02030602050306030303"/>
              <a:cs typeface="Constantia" panose="02030602050306030303"/>
            </a:endParaRP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963490" y="38831"/>
            <a:ext cx="3048000" cy="312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HORIZONTAL INTEGERATION</a:t>
            </a:r>
            <a:endParaRPr lang="en-US" sz="1400" dirty="0"/>
          </a:p>
        </p:txBody>
      </p:sp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91083" y="3810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63490" y="38831"/>
            <a:ext cx="3048000" cy="312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HORIZONTAL INTEGERATION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342210" y="54071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Pathology </a:t>
            </a:r>
            <a:endParaRPr lang="en-US" dirty="0"/>
          </a:p>
        </p:txBody>
      </p:sp>
      <p:pic>
        <p:nvPicPr>
          <p:cNvPr id="4102" name="Picture 6" descr="Tb diagnostic methods x-rays of light mantoux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6" b="17004"/>
          <a:stretch>
            <a:fillRect/>
          </a:stretch>
        </p:blipFill>
        <p:spPr bwMode="auto">
          <a:xfrm>
            <a:off x="0" y="304800"/>
            <a:ext cx="9032468" cy="650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933010" y="1828800"/>
          <a:ext cx="580560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5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6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 10 mm --- Positive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 smtClean="0"/>
                        <a:t>6-9 mm --- Doubtful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 smtClean="0"/>
                        <a:t>&lt; 6 mm --- Negative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7732" y="1042893"/>
            <a:ext cx="899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Injecting 0.1 ml PPD (Purified protein derivative of dead tubercle bacilli) </a:t>
            </a:r>
            <a:r>
              <a:rPr lang="en-US" dirty="0" err="1"/>
              <a:t>i</a:t>
            </a:r>
            <a:r>
              <a:rPr lang="en-US" dirty="0"/>
              <a:t>/d on outer surface of forearm 4 finger below elbow to raise a wheal of 5-10mm.Result after 72 </a:t>
            </a:r>
            <a:r>
              <a:rPr lang="en-US" dirty="0" smtClean="0"/>
              <a:t>hours</a:t>
            </a:r>
          </a:p>
          <a:p>
            <a:endParaRPr lang="en-US" dirty="0"/>
          </a:p>
          <a:p>
            <a:r>
              <a:rPr lang="en-US" dirty="0"/>
              <a:t> Induration is </a:t>
            </a:r>
            <a:r>
              <a:rPr lang="en-US" dirty="0" smtClean="0"/>
              <a:t>measured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9597" y="6531618"/>
            <a:ext cx="8959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</a:rPr>
              <a:t>T</a:t>
            </a:r>
            <a:r>
              <a:rPr lang="en-US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he </a:t>
            </a:r>
            <a:r>
              <a:rPr lang="en-US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QuantiFERON</a:t>
            </a:r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</a:rPr>
              <a:t>®-TB Gold Plus (QFT-Plus) and the T-SPOT®.TB test (T-Spot).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35775" y="6238700"/>
            <a:ext cx="3048000" cy="312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BLOOD TEST </a:t>
            </a:r>
            <a:endParaRPr lang="en-US" sz="2000" dirty="0"/>
          </a:p>
        </p:txBody>
      </p:sp>
      <p:pic>
        <p:nvPicPr>
          <p:cNvPr id="7" name="Picture 6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280083" y="762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53400" cy="655638"/>
          </a:xfrm>
        </p:spPr>
        <p:txBody>
          <a:bodyPr>
            <a:normAutofit fontScale="90000"/>
          </a:bodyPr>
          <a:lstStyle/>
          <a:p>
            <a:r>
              <a:rPr sz="3600" spc="-45" dirty="0">
                <a:sym typeface="+mn-ea"/>
              </a:rPr>
              <a:t>Tuberculin</a:t>
            </a:r>
            <a:r>
              <a:rPr sz="3600" spc="-5" dirty="0">
                <a:sym typeface="+mn-ea"/>
              </a:rPr>
              <a:t> </a:t>
            </a:r>
            <a:r>
              <a:rPr lang="en-US" sz="3600" spc="-30" dirty="0">
                <a:sym typeface="+mn-ea"/>
              </a:rPr>
              <a:t>T</a:t>
            </a:r>
            <a:r>
              <a:rPr sz="3600" spc="-30" dirty="0" smtClean="0">
                <a:sym typeface="+mn-ea"/>
              </a:rPr>
              <a:t>est</a:t>
            </a:r>
            <a:r>
              <a:rPr sz="3600" spc="-15" dirty="0" smtClean="0">
                <a:sym typeface="+mn-ea"/>
              </a:rPr>
              <a:t> </a:t>
            </a:r>
            <a:r>
              <a:rPr lang="en-US" sz="3600" spc="-25" dirty="0">
                <a:sym typeface="+mn-ea"/>
              </a:rPr>
              <a:t>I</a:t>
            </a:r>
            <a:r>
              <a:rPr sz="3600" spc="-25" dirty="0" smtClean="0">
                <a:sym typeface="+mn-ea"/>
              </a:rPr>
              <a:t>nterpretation</a:t>
            </a:r>
            <a:r>
              <a:rPr spc="-25" dirty="0"/>
              <a:t/>
            </a:r>
            <a:br>
              <a:rPr spc="-25" dirty="0"/>
            </a:br>
            <a:endParaRPr lang="en-US" dirty="0"/>
          </a:p>
        </p:txBody>
      </p:sp>
      <p:pic>
        <p:nvPicPr>
          <p:cNvPr id="6" name="object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8401050" cy="556196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63490" y="38831"/>
            <a:ext cx="3048000" cy="312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HORIZONTAL INTEGERATION</a:t>
            </a:r>
            <a:endParaRPr lang="en-US" sz="1400" dirty="0"/>
          </a:p>
        </p:txBody>
      </p:sp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000683" y="1524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Road Map Of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3" y="1637607"/>
            <a:ext cx="8832273" cy="3200400"/>
          </a:xfrm>
          <a:prstGeom prst="rect">
            <a:avLst/>
          </a:prstGeom>
        </p:spPr>
      </p:pic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48283" y="3048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030687" y="41976"/>
            <a:ext cx="3048000" cy="312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VERTICAL INTEGERATION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342210" y="58285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MEDICINE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804" y="218101"/>
            <a:ext cx="64452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Treatment </a:t>
            </a:r>
            <a:r>
              <a:rPr lang="en-US" sz="2800" b="1" i="1" u="heavy" spc="-2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R</a:t>
            </a:r>
            <a:r>
              <a:rPr sz="2800" b="1" i="1" u="heavy" spc="-5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egimen</a:t>
            </a:r>
            <a:r>
              <a:rPr sz="2800" b="1" i="1" u="heavy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i="1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according</a:t>
            </a:r>
            <a:r>
              <a:rPr sz="2800" b="1" i="1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to</a:t>
            </a:r>
            <a:r>
              <a:rPr sz="2800" b="1" i="1" u="heavy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i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WHO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644" y="1161034"/>
            <a:ext cx="4240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9990" algn="l"/>
              </a:tabLst>
            </a:pPr>
            <a:r>
              <a:rPr sz="1800" b="1" spc="-5" dirty="0">
                <a:latin typeface="Constantia" panose="02030602050306030303"/>
                <a:cs typeface="Constantia" panose="02030602050306030303"/>
              </a:rPr>
              <a:t>ISONIAZID</a:t>
            </a:r>
            <a:r>
              <a:rPr sz="1800" b="1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b="1" dirty="0">
                <a:latin typeface="Constantia" panose="02030602050306030303"/>
                <a:cs typeface="Constantia" panose="02030602050306030303"/>
              </a:rPr>
              <a:t>(H)	</a:t>
            </a:r>
            <a:r>
              <a:rPr sz="1800" b="1" spc="-20" dirty="0">
                <a:latin typeface="Constantia" panose="02030602050306030303"/>
                <a:cs typeface="Constantia" panose="02030602050306030303"/>
              </a:rPr>
              <a:t>RIFAMPICIN</a:t>
            </a:r>
            <a:r>
              <a:rPr sz="1800" b="1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b="1" dirty="0">
                <a:latin typeface="Constantia" panose="02030602050306030303"/>
                <a:cs typeface="Constantia" panose="02030602050306030303"/>
              </a:rPr>
              <a:t>(R)</a:t>
            </a:r>
            <a:endParaRPr sz="18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9829" y="1161034"/>
            <a:ext cx="2163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nstantia" panose="02030602050306030303"/>
                <a:cs typeface="Constantia" panose="02030602050306030303"/>
              </a:rPr>
              <a:t>PYRAZINAMIDE</a:t>
            </a:r>
            <a:r>
              <a:rPr sz="1800" b="1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b="1" dirty="0">
                <a:latin typeface="Constantia" panose="02030602050306030303"/>
                <a:cs typeface="Constantia" panose="02030602050306030303"/>
              </a:rPr>
              <a:t>(Z)</a:t>
            </a:r>
            <a:endParaRPr sz="18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5245" y="1435353"/>
            <a:ext cx="5177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4505" algn="l"/>
              </a:tabLst>
            </a:pPr>
            <a:r>
              <a:rPr sz="1800" b="1" spc="-10" dirty="0">
                <a:latin typeface="Constantia" panose="02030602050306030303"/>
                <a:cs typeface="Constantia" panose="02030602050306030303"/>
              </a:rPr>
              <a:t>ETHAMBUTOL</a:t>
            </a:r>
            <a:r>
              <a:rPr sz="1800" b="1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b="1" dirty="0">
                <a:latin typeface="Constantia" panose="02030602050306030303"/>
                <a:cs typeface="Constantia" panose="02030602050306030303"/>
              </a:rPr>
              <a:t>(E)	</a:t>
            </a:r>
            <a:r>
              <a:rPr sz="1800" b="1" spc="-15" dirty="0">
                <a:latin typeface="Constantia" panose="02030602050306030303"/>
                <a:cs typeface="Constantia" panose="02030602050306030303"/>
              </a:rPr>
              <a:t>STREPTOMYCIN</a:t>
            </a:r>
            <a:r>
              <a:rPr sz="1800" b="1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b="1" dirty="0">
                <a:latin typeface="Constantia" panose="02030602050306030303"/>
                <a:cs typeface="Constantia" panose="02030602050306030303"/>
              </a:rPr>
              <a:t>(S)</a:t>
            </a:r>
            <a:endParaRPr sz="18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60" y="2133600"/>
            <a:ext cx="8905240" cy="47244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72720" y="3505200"/>
            <a:ext cx="851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153083" y="2286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04800" y="19878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MEDICINE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2034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Prevention and </a:t>
            </a:r>
            <a:r>
              <a:rPr lang="en-US" sz="3200" dirty="0" smtClean="0"/>
              <a:t>Control </a:t>
            </a:r>
            <a:r>
              <a:rPr lang="en-US" sz="3200" dirty="0" smtClean="0"/>
              <a:t>of TB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b="1" dirty="0" smtClean="0"/>
              <a:t>Prevention; </a:t>
            </a:r>
            <a:r>
              <a:rPr lang="en-US" sz="2400" dirty="0" smtClean="0"/>
              <a:t>of TB differs from other communicable diseases because of longer incubation period, larger number of people involved and difficulty of diagnosis.</a:t>
            </a:r>
          </a:p>
          <a:p>
            <a:r>
              <a:rPr lang="en-US" sz="2400" b="1" dirty="0" smtClean="0"/>
              <a:t>Control;</a:t>
            </a:r>
            <a:r>
              <a:rPr lang="en-US" sz="2400" dirty="0" smtClean="0"/>
              <a:t> </a:t>
            </a:r>
            <a:r>
              <a:rPr lang="en-US" sz="2400" dirty="0"/>
              <a:t>N</a:t>
            </a:r>
            <a:r>
              <a:rPr lang="en-US" sz="2400" dirty="0" smtClean="0"/>
              <a:t>ational TB control program is supported by WHO since2001.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Strategies</a:t>
            </a:r>
            <a:r>
              <a:rPr lang="en-US" sz="2400" dirty="0" smtClean="0"/>
              <a:t> adopted  for </a:t>
            </a:r>
            <a:r>
              <a:rPr lang="en-US" sz="2400" dirty="0" smtClean="0">
                <a:solidFill>
                  <a:srgbClr val="FF0000"/>
                </a:solidFill>
              </a:rPr>
              <a:t>TB control</a:t>
            </a:r>
          </a:p>
          <a:p>
            <a:pPr marL="0" indent="0">
              <a:buNone/>
            </a:pPr>
            <a:r>
              <a:rPr lang="en-US" sz="2400" dirty="0" smtClean="0"/>
              <a:t>Case finding, HE                      BCG vaccination </a:t>
            </a:r>
          </a:p>
          <a:p>
            <a:pPr marL="0" indent="0">
              <a:buNone/>
            </a:pPr>
            <a:r>
              <a:rPr lang="en-US" sz="2400" dirty="0" smtClean="0"/>
              <a:t>Early and complete treatment of all cases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28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42210" y="54071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CONTENT</a:t>
            </a:r>
            <a:endParaRPr lang="en-US" dirty="0"/>
          </a:p>
        </p:txBody>
      </p:sp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91083" y="3810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Control </a:t>
            </a:r>
            <a:r>
              <a:rPr lang="en-US" sz="3200" dirty="0" smtClean="0"/>
              <a:t>Continue</a:t>
            </a:r>
            <a:r>
              <a:rPr lang="en-US" sz="3200" dirty="0" smtClean="0"/>
              <a:t>……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210" y="1146190"/>
            <a:ext cx="8738616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Case finding;</a:t>
            </a:r>
          </a:p>
          <a:p>
            <a:pPr marL="0" indent="0">
              <a:buNone/>
            </a:pPr>
            <a:r>
              <a:rPr lang="en-US" sz="2400" dirty="0" smtClean="0"/>
              <a:t> Sputum smear, Tuberculin test, X ray </a:t>
            </a:r>
            <a:r>
              <a:rPr lang="en-US" sz="2400" dirty="0" err="1" smtClean="0"/>
              <a:t>chest,M.M.R</a:t>
            </a:r>
            <a:r>
              <a:rPr lang="en-US" sz="2400" dirty="0" smtClean="0"/>
              <a:t>, Gene </a:t>
            </a:r>
            <a:r>
              <a:rPr lang="en-US" sz="2400" dirty="0" err="1" smtClean="0"/>
              <a:t>Xpert</a:t>
            </a:r>
            <a:r>
              <a:rPr lang="en-US" sz="2400" dirty="0" smtClean="0"/>
              <a:t>( detect mycobacterium + </a:t>
            </a:r>
            <a:r>
              <a:rPr lang="en-US" sz="2400" dirty="0" err="1" smtClean="0"/>
              <a:t>rifampicine</a:t>
            </a:r>
            <a:r>
              <a:rPr lang="en-US" sz="2400" dirty="0" smtClean="0"/>
              <a:t> resistance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Health education; </a:t>
            </a:r>
            <a:r>
              <a:rPr lang="en-US" sz="2400" dirty="0" smtClean="0"/>
              <a:t>to limit spread, about treatment completion, about removing disease stigma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Vaccination; </a:t>
            </a:r>
            <a:r>
              <a:rPr lang="en-US" sz="2400" dirty="0" smtClean="0"/>
              <a:t>BCG at birth- 4wk 0.05 ml/intradermal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Treatment;</a:t>
            </a:r>
          </a:p>
          <a:p>
            <a:pPr marL="0" indent="0">
              <a:buNone/>
            </a:pPr>
            <a:r>
              <a:rPr lang="en-US" sz="2400" b="1" dirty="0" smtClean="0"/>
              <a:t>DOTS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for new cases as well as for MDR </a:t>
            </a:r>
            <a:r>
              <a:rPr lang="en-US" sz="2400" dirty="0">
                <a:solidFill>
                  <a:prstClr val="black"/>
                </a:solidFill>
              </a:rPr>
              <a:t>TB , XDR TB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29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2210" y="54071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CONTENT</a:t>
            </a:r>
            <a:endParaRPr lang="en-US" dirty="0"/>
          </a:p>
        </p:txBody>
      </p:sp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91083" y="3810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 Umar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6305" y="1777365"/>
            <a:ext cx="6427470" cy="3792379"/>
          </a:xfrm>
          <a:prstGeom prst="rect">
            <a:avLst/>
          </a:prstGeom>
        </p:spPr>
      </p:pic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959918" y="10287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142049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</a:t>
            </a:r>
            <a:r>
              <a:rPr spc="-130" dirty="0"/>
              <a:t>O</a:t>
            </a:r>
            <a:r>
              <a:rPr spc="-30" dirty="0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92020"/>
            <a:ext cx="7724775" cy="136960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580"/>
              </a:spcBef>
            </a:pPr>
            <a:r>
              <a:rPr sz="2000" b="1" spc="-5" dirty="0">
                <a:cs typeface="Constantia" panose="02030602050306030303"/>
              </a:rPr>
              <a:t>DOTS</a:t>
            </a:r>
            <a:r>
              <a:rPr sz="2000" b="1" spc="35" dirty="0">
                <a:cs typeface="Constantia" panose="02030602050306030303"/>
              </a:rPr>
              <a:t> </a:t>
            </a:r>
            <a:r>
              <a:rPr sz="2000" dirty="0">
                <a:cs typeface="Constantia" panose="02030602050306030303"/>
              </a:rPr>
              <a:t>- </a:t>
            </a:r>
            <a:r>
              <a:rPr sz="2000" spc="-10" dirty="0">
                <a:cs typeface="Constantia" panose="02030602050306030303"/>
              </a:rPr>
              <a:t>Directly</a:t>
            </a:r>
            <a:r>
              <a:rPr sz="2000" spc="-125" dirty="0">
                <a:cs typeface="Constantia" panose="02030602050306030303"/>
              </a:rPr>
              <a:t> </a:t>
            </a:r>
            <a:r>
              <a:rPr sz="2000" dirty="0">
                <a:cs typeface="Constantia" panose="02030602050306030303"/>
              </a:rPr>
              <a:t>observed</a:t>
            </a:r>
            <a:r>
              <a:rPr sz="2000" spc="-25" dirty="0">
                <a:cs typeface="Constantia" panose="02030602050306030303"/>
              </a:rPr>
              <a:t> </a:t>
            </a:r>
            <a:r>
              <a:rPr sz="2000" dirty="0">
                <a:cs typeface="Constantia" panose="02030602050306030303"/>
              </a:rPr>
              <a:t>treatment,</a:t>
            </a:r>
            <a:r>
              <a:rPr sz="2000" spc="-70" dirty="0">
                <a:cs typeface="Constantia" panose="02030602050306030303"/>
              </a:rPr>
              <a:t> </a:t>
            </a:r>
            <a:r>
              <a:rPr sz="2000" spc="-10" dirty="0">
                <a:cs typeface="Constantia" panose="02030602050306030303"/>
              </a:rPr>
              <a:t>short-course</a:t>
            </a:r>
            <a:endParaRPr sz="2000" dirty="0">
              <a:cs typeface="Constantia" panose="02030602050306030303"/>
            </a:endParaRPr>
          </a:p>
          <a:p>
            <a:pPr marL="287020" marR="5080" indent="-274955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spc="-10" dirty="0">
                <a:cs typeface="Constantia" panose="02030602050306030303"/>
              </a:rPr>
              <a:t>DOT </a:t>
            </a:r>
            <a:r>
              <a:rPr sz="2000" spc="-5" dirty="0">
                <a:cs typeface="Constantia" panose="02030602050306030303"/>
              </a:rPr>
              <a:t>means that </a:t>
            </a:r>
            <a:r>
              <a:rPr sz="2000" dirty="0">
                <a:cs typeface="Constantia" panose="02030602050306030303"/>
              </a:rPr>
              <a:t>a </a:t>
            </a:r>
            <a:r>
              <a:rPr sz="2000" spc="-10" dirty="0">
                <a:cs typeface="Constantia" panose="02030602050306030303"/>
              </a:rPr>
              <a:t>trained </a:t>
            </a:r>
            <a:r>
              <a:rPr sz="2000" dirty="0">
                <a:cs typeface="Constantia" panose="02030602050306030303"/>
              </a:rPr>
              <a:t>health </a:t>
            </a:r>
            <a:r>
              <a:rPr sz="2000" spc="-10" dirty="0">
                <a:cs typeface="Constantia" panose="02030602050306030303"/>
              </a:rPr>
              <a:t>care </a:t>
            </a:r>
            <a:r>
              <a:rPr sz="2000" spc="-25" dirty="0">
                <a:cs typeface="Constantia" panose="02030602050306030303"/>
              </a:rPr>
              <a:t>worker </a:t>
            </a:r>
            <a:r>
              <a:rPr sz="2000" dirty="0">
                <a:cs typeface="Constantia" panose="02030602050306030303"/>
              </a:rPr>
              <a:t>or other </a:t>
            </a:r>
            <a:r>
              <a:rPr sz="2000" spc="-5" dirty="0">
                <a:cs typeface="Constantia" panose="02030602050306030303"/>
              </a:rPr>
              <a:t>designated </a:t>
            </a:r>
            <a:r>
              <a:rPr sz="2000" dirty="0">
                <a:cs typeface="Constantia" panose="02030602050306030303"/>
              </a:rPr>
              <a:t> </a:t>
            </a:r>
            <a:r>
              <a:rPr sz="2000" spc="-5" dirty="0">
                <a:cs typeface="Constantia" panose="02030602050306030303"/>
              </a:rPr>
              <a:t>individual</a:t>
            </a:r>
            <a:r>
              <a:rPr sz="2000" spc="-45" dirty="0">
                <a:cs typeface="Constantia" panose="02030602050306030303"/>
              </a:rPr>
              <a:t> </a:t>
            </a:r>
            <a:r>
              <a:rPr sz="2000" spc="-10" dirty="0">
                <a:cs typeface="Constantia" panose="02030602050306030303"/>
              </a:rPr>
              <a:t>provides</a:t>
            </a:r>
            <a:r>
              <a:rPr sz="2000" spc="-75" dirty="0">
                <a:cs typeface="Constantia" panose="02030602050306030303"/>
              </a:rPr>
              <a:t> </a:t>
            </a:r>
            <a:r>
              <a:rPr sz="2000" spc="-5" dirty="0">
                <a:cs typeface="Constantia" panose="02030602050306030303"/>
              </a:rPr>
              <a:t>the</a:t>
            </a:r>
            <a:r>
              <a:rPr sz="2000" spc="-75" dirty="0">
                <a:cs typeface="Constantia" panose="02030602050306030303"/>
              </a:rPr>
              <a:t> </a:t>
            </a:r>
            <a:r>
              <a:rPr sz="2000" spc="-5" dirty="0">
                <a:cs typeface="Constantia" panose="02030602050306030303"/>
              </a:rPr>
              <a:t>prescribed</a:t>
            </a:r>
            <a:r>
              <a:rPr sz="2000" spc="-45" dirty="0">
                <a:cs typeface="Constantia" panose="02030602050306030303"/>
              </a:rPr>
              <a:t> </a:t>
            </a:r>
            <a:r>
              <a:rPr sz="2000" spc="-5" dirty="0">
                <a:cs typeface="Constantia" panose="02030602050306030303"/>
              </a:rPr>
              <a:t>TB</a:t>
            </a:r>
            <a:r>
              <a:rPr sz="2000" spc="-40" dirty="0">
                <a:cs typeface="Constantia" panose="02030602050306030303"/>
              </a:rPr>
              <a:t> </a:t>
            </a:r>
            <a:r>
              <a:rPr sz="2000" spc="-5" dirty="0">
                <a:cs typeface="Constantia" panose="02030602050306030303"/>
              </a:rPr>
              <a:t>drugs</a:t>
            </a:r>
            <a:r>
              <a:rPr sz="2000" spc="-105" dirty="0">
                <a:cs typeface="Constantia" panose="02030602050306030303"/>
              </a:rPr>
              <a:t> </a:t>
            </a:r>
            <a:r>
              <a:rPr sz="2000" dirty="0">
                <a:cs typeface="Constantia" panose="02030602050306030303"/>
              </a:rPr>
              <a:t>and</a:t>
            </a:r>
            <a:r>
              <a:rPr sz="2000" spc="-30" dirty="0">
                <a:cs typeface="Constantia" panose="02030602050306030303"/>
              </a:rPr>
              <a:t> </a:t>
            </a:r>
            <a:r>
              <a:rPr sz="2000" spc="-10" dirty="0">
                <a:cs typeface="Constantia" panose="02030602050306030303"/>
              </a:rPr>
              <a:t>watches</a:t>
            </a:r>
            <a:r>
              <a:rPr sz="2000" spc="-60" dirty="0">
                <a:cs typeface="Constantia" panose="02030602050306030303"/>
              </a:rPr>
              <a:t> </a:t>
            </a:r>
            <a:r>
              <a:rPr sz="2000" spc="-5" dirty="0">
                <a:cs typeface="Constantia" panose="02030602050306030303"/>
              </a:rPr>
              <a:t>the</a:t>
            </a:r>
            <a:r>
              <a:rPr sz="2000" spc="-85" dirty="0">
                <a:cs typeface="Constantia" panose="02030602050306030303"/>
              </a:rPr>
              <a:t> </a:t>
            </a:r>
            <a:r>
              <a:rPr sz="2000" spc="-5" dirty="0">
                <a:cs typeface="Constantia" panose="02030602050306030303"/>
              </a:rPr>
              <a:t>patient </a:t>
            </a:r>
            <a:r>
              <a:rPr sz="2000" spc="-490" dirty="0">
                <a:cs typeface="Constantia" panose="02030602050306030303"/>
              </a:rPr>
              <a:t> </a:t>
            </a:r>
            <a:r>
              <a:rPr sz="2000" spc="-10" dirty="0">
                <a:cs typeface="Constantia" panose="02030602050306030303"/>
              </a:rPr>
              <a:t>swallow</a:t>
            </a:r>
            <a:r>
              <a:rPr sz="2000" spc="-114" dirty="0">
                <a:cs typeface="Constantia" panose="02030602050306030303"/>
              </a:rPr>
              <a:t> </a:t>
            </a:r>
            <a:r>
              <a:rPr sz="2000" spc="-5" dirty="0">
                <a:cs typeface="Constantia" panose="02030602050306030303"/>
              </a:rPr>
              <a:t>every</a:t>
            </a:r>
            <a:r>
              <a:rPr sz="2000" spc="-100" dirty="0">
                <a:cs typeface="Constantia" panose="02030602050306030303"/>
              </a:rPr>
              <a:t> </a:t>
            </a:r>
            <a:r>
              <a:rPr sz="2000" spc="-5" dirty="0">
                <a:cs typeface="Constantia" panose="02030602050306030303"/>
              </a:rPr>
              <a:t>dose.</a:t>
            </a:r>
            <a:endParaRPr sz="2000" dirty="0">
              <a:cs typeface="Constantia" panose="02030602050306030303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90600" y="3276600"/>
            <a:ext cx="7945120" cy="3180715"/>
            <a:chOff x="990600" y="3276600"/>
            <a:chExt cx="7945120" cy="31807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3276600"/>
              <a:ext cx="4114800" cy="31805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7467" y="3381755"/>
              <a:ext cx="4047743" cy="2971800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342210" y="54071"/>
            <a:ext cx="2590800" cy="250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CONTENT</a:t>
            </a:r>
            <a:endParaRPr lang="en-US" dirty="0"/>
          </a:p>
        </p:txBody>
      </p:sp>
      <p:pic>
        <p:nvPicPr>
          <p:cNvPr id="7" name="Picture 6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391083" y="3810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1027"/>
          <p:cNvSpPr>
            <a:spLocks noGrp="1" noChangeArrowheads="1"/>
          </p:cNvSpPr>
          <p:nvPr>
            <p:ph idx="1"/>
          </p:nvPr>
        </p:nvSpPr>
        <p:spPr>
          <a:xfrm>
            <a:off x="342210" y="1676400"/>
            <a:ext cx="85344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Government </a:t>
            </a:r>
            <a:r>
              <a:rPr lang="en-US" sz="2400" dirty="0" smtClean="0">
                <a:solidFill>
                  <a:srgbClr val="FF0000"/>
                </a:solidFill>
              </a:rPr>
              <a:t>commitmen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t;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 National TB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sputum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smear microscopy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detect infectious cases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Standardized </a:t>
            </a:r>
            <a:r>
              <a:rPr lang="en-US" sz="2400" dirty="0">
                <a:solidFill>
                  <a:srgbClr val="FF0000"/>
                </a:solidFill>
              </a:rPr>
              <a:t>regimens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short-course chemotherapy, given under direct observation for , at least, the intensive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phase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uninterrupted supply;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anti-TB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drugs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lvl="0" indent="-514350">
              <a:buClr>
                <a:srgbClr val="FE8637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Monitoring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and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evaluation;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program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supervision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31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2210" y="54071"/>
            <a:ext cx="2590800" cy="250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CONTENT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333399"/>
                </a:solidFill>
              </a:rPr>
              <a:t>The 5 Essential Components of the DOTS Strategy</a:t>
            </a:r>
            <a:endParaRPr lang="en-US" sz="3200" dirty="0"/>
          </a:p>
        </p:txBody>
      </p:sp>
      <p:pic>
        <p:nvPicPr>
          <p:cNvPr id="3" name="Picture 2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76883" y="8382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230889" y="414338"/>
            <a:ext cx="6352700" cy="104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99"/>
                </a:solidFill>
              </a:rPr>
              <a:t>DOTS </a:t>
            </a:r>
            <a:r>
              <a:rPr lang="en-US" sz="3200" b="1" dirty="0">
                <a:solidFill>
                  <a:srgbClr val="333399"/>
                </a:solidFill>
              </a:rPr>
              <a:t>is necessary even when</a:t>
            </a:r>
          </a:p>
          <a:p>
            <a:pPr algn="ctr"/>
            <a:r>
              <a:rPr lang="en-US" sz="3200" b="1" dirty="0">
                <a:solidFill>
                  <a:srgbClr val="333399"/>
                </a:solidFill>
              </a:rPr>
              <a:t>drug supply ensured</a:t>
            </a:r>
            <a:r>
              <a:rPr lang="en-US" sz="3600" b="1" dirty="0">
                <a:solidFill>
                  <a:srgbClr val="000080"/>
                </a:solidFill>
              </a:rPr>
              <a:t> 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495425" y="1847850"/>
          <a:ext cx="6384925" cy="403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Chart" r:id="rId3" imgW="6581775" imgH="4065270" progId="MSGraph.Chart.8">
                  <p:embed followColorScheme="full"/>
                </p:oleObj>
              </mc:Choice>
              <mc:Fallback>
                <p:oleObj name="Chart" r:id="rId3" imgW="6581775" imgH="4065270" progId="MSGraph.Chart.8">
                  <p:embed followColorScheme="full"/>
                  <p:pic>
                    <p:nvPicPr>
                      <p:cNvPr id="0" name="Picture 30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1847850"/>
                        <a:ext cx="6384925" cy="403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82663" y="6159500"/>
            <a:ext cx="3055937" cy="258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Chaulk CP. JAMA 1998;279:943-8</a:t>
            </a: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4643438" y="1809750"/>
            <a:ext cx="3306762" cy="10287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Treatment Success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89275" y="5624513"/>
            <a:ext cx="1465044" cy="4352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5771" tIns="47885" rIns="95771" bIns="47885">
            <a:spAutoFit/>
          </a:bodyPr>
          <a:lstStyle/>
          <a:p>
            <a:pPr algn="ctr"/>
            <a:r>
              <a:rPr lang="en-US" sz="2200" b="1" dirty="0" smtClean="0"/>
              <a:t>With DOTS</a:t>
            </a:r>
            <a:endParaRPr lang="en-US" sz="2200" b="1" dirty="0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697538" y="5605463"/>
            <a:ext cx="1865793" cy="4352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5771" tIns="47885" rIns="95771" bIns="47885">
            <a:spAutoFit/>
          </a:bodyPr>
          <a:lstStyle/>
          <a:p>
            <a:pPr algn="ctr"/>
            <a:r>
              <a:rPr lang="en-US" sz="2200" b="1" dirty="0" smtClean="0"/>
              <a:t>Without DOTS</a:t>
            </a:r>
            <a:endParaRPr lang="en-US" sz="2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32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69223" y="101129"/>
            <a:ext cx="2820052" cy="314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CONTENT</a:t>
            </a:r>
            <a:endParaRPr lang="en-US" dirty="0"/>
          </a:p>
        </p:txBody>
      </p:sp>
      <p:pic>
        <p:nvPicPr>
          <p:cNvPr id="3" name="Picture 2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391083" y="3810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6" grpId="0" autoUpdateAnimBg="0"/>
      <p:bldP spid="23557" grpId="0" animBg="1" autoUpdateAnimBg="0"/>
      <p:bldP spid="23558" grpId="0" autoUpdateAnimBg="0"/>
      <p:bldP spid="2355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172569"/>
            <a:ext cx="64960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Multi-Drug</a:t>
            </a:r>
            <a:r>
              <a:rPr sz="3200" spc="-95" dirty="0"/>
              <a:t> </a:t>
            </a:r>
            <a:r>
              <a:rPr sz="3200" spc="-20" dirty="0"/>
              <a:t>Resistance</a:t>
            </a:r>
            <a:r>
              <a:rPr sz="3200" spc="-65" dirty="0"/>
              <a:t> </a:t>
            </a:r>
            <a:r>
              <a:rPr sz="3200" spc="-5" dirty="0"/>
              <a:t>TB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6274"/>
            <a:ext cx="7833359" cy="2407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1000"/>
              <a:buFont typeface="Wingdings" panose="05000000000000000000"/>
              <a:buChar char=""/>
              <a:tabLst>
                <a:tab pos="287655" algn="l"/>
                <a:tab pos="3962400" algn="l"/>
              </a:tabLst>
            </a:pPr>
            <a:r>
              <a:rPr sz="2400" spc="-5" dirty="0">
                <a:cs typeface="Constantia" panose="02030602050306030303"/>
              </a:rPr>
              <a:t>TB</a:t>
            </a:r>
            <a:r>
              <a:rPr sz="2400" spc="-60" dirty="0">
                <a:cs typeface="Constantia" panose="02030602050306030303"/>
              </a:rPr>
              <a:t> </a:t>
            </a:r>
            <a:r>
              <a:rPr sz="2400" spc="-10" dirty="0">
                <a:cs typeface="Constantia" panose="02030602050306030303"/>
              </a:rPr>
              <a:t>caused</a:t>
            </a:r>
            <a:r>
              <a:rPr sz="2400" spc="25" dirty="0">
                <a:cs typeface="Constantia" panose="02030602050306030303"/>
              </a:rPr>
              <a:t> </a:t>
            </a:r>
            <a:r>
              <a:rPr sz="2400" spc="-15" dirty="0">
                <a:cs typeface="Constantia" panose="02030602050306030303"/>
              </a:rPr>
              <a:t>by</a:t>
            </a:r>
            <a:r>
              <a:rPr sz="2400" spc="-120" dirty="0">
                <a:cs typeface="Constantia" panose="02030602050306030303"/>
              </a:rPr>
              <a:t> </a:t>
            </a:r>
            <a:r>
              <a:rPr sz="2400" spc="-15" dirty="0">
                <a:cs typeface="Constantia" panose="02030602050306030303"/>
              </a:rPr>
              <a:t>strains</a:t>
            </a:r>
            <a:r>
              <a:rPr sz="2400" spc="-7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of	</a:t>
            </a:r>
            <a:r>
              <a:rPr sz="2400" spc="-20" dirty="0">
                <a:cs typeface="Constantia" panose="02030602050306030303"/>
              </a:rPr>
              <a:t>Mycobacterium </a:t>
            </a:r>
            <a:r>
              <a:rPr sz="2400" spc="-15" dirty="0">
                <a:cs typeface="Constantia" panose="02030602050306030303"/>
              </a:rPr>
              <a:t> </a:t>
            </a:r>
            <a:r>
              <a:rPr sz="2400" spc="-10" dirty="0">
                <a:cs typeface="Constantia" panose="02030602050306030303"/>
              </a:rPr>
              <a:t>tuberculosis</a:t>
            </a:r>
            <a:r>
              <a:rPr sz="2400" spc="-6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that</a:t>
            </a:r>
            <a:r>
              <a:rPr sz="2400" spc="-114" dirty="0">
                <a:cs typeface="Constantia" panose="02030602050306030303"/>
              </a:rPr>
              <a:t> </a:t>
            </a:r>
            <a:r>
              <a:rPr sz="2400" spc="-20" dirty="0">
                <a:cs typeface="Constantia" panose="02030602050306030303"/>
              </a:rPr>
              <a:t>are</a:t>
            </a:r>
            <a:r>
              <a:rPr sz="2400" spc="-110" dirty="0">
                <a:cs typeface="Constantia" panose="02030602050306030303"/>
              </a:rPr>
              <a:t> </a:t>
            </a:r>
            <a:r>
              <a:rPr sz="2400" spc="-10" dirty="0">
                <a:cs typeface="Constantia" panose="02030602050306030303"/>
              </a:rPr>
              <a:t>resistant</a:t>
            </a:r>
            <a:r>
              <a:rPr sz="2400" spc="-70" dirty="0">
                <a:cs typeface="Constantia" panose="02030602050306030303"/>
              </a:rPr>
              <a:t> </a:t>
            </a:r>
            <a:r>
              <a:rPr sz="2400" spc="-25" dirty="0">
                <a:cs typeface="Constantia" panose="02030602050306030303"/>
              </a:rPr>
              <a:t>to</a:t>
            </a:r>
            <a:r>
              <a:rPr sz="2400" spc="-14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at</a:t>
            </a:r>
            <a:r>
              <a:rPr sz="2400" spc="-7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least</a:t>
            </a:r>
            <a:r>
              <a:rPr sz="2400" spc="-50" dirty="0">
                <a:cs typeface="Constantia" panose="02030602050306030303"/>
              </a:rPr>
              <a:t> </a:t>
            </a:r>
            <a:r>
              <a:rPr sz="2400" spc="-10" dirty="0">
                <a:cs typeface="Constantia" panose="02030602050306030303"/>
              </a:rPr>
              <a:t>isoniazid </a:t>
            </a:r>
            <a:r>
              <a:rPr sz="2400" spc="-69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and</a:t>
            </a:r>
            <a:r>
              <a:rPr sz="2400" spc="-35" dirty="0">
                <a:cs typeface="Constantia" panose="02030602050306030303"/>
              </a:rPr>
              <a:t> </a:t>
            </a:r>
            <a:r>
              <a:rPr sz="2400" spc="-10" dirty="0">
                <a:cs typeface="Constantia" panose="02030602050306030303"/>
              </a:rPr>
              <a:t>rifampicin,</a:t>
            </a:r>
            <a:r>
              <a:rPr sz="2400" spc="-45" dirty="0">
                <a:cs typeface="Constantia" panose="02030602050306030303"/>
              </a:rPr>
              <a:t> </a:t>
            </a:r>
            <a:r>
              <a:rPr sz="2400" spc="-10" dirty="0">
                <a:cs typeface="Constantia" panose="02030602050306030303"/>
              </a:rPr>
              <a:t>the</a:t>
            </a:r>
            <a:r>
              <a:rPr sz="2400" spc="-7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most</a:t>
            </a:r>
            <a:r>
              <a:rPr sz="2400" spc="-130" dirty="0">
                <a:cs typeface="Constantia" panose="02030602050306030303"/>
              </a:rPr>
              <a:t> </a:t>
            </a:r>
            <a:r>
              <a:rPr sz="2400" spc="-20" dirty="0">
                <a:cs typeface="Constantia" panose="02030602050306030303"/>
              </a:rPr>
              <a:t>effective</a:t>
            </a:r>
            <a:r>
              <a:rPr sz="2400" spc="-165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anti-</a:t>
            </a:r>
            <a:r>
              <a:rPr sz="2400" spc="-5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TB</a:t>
            </a:r>
            <a:r>
              <a:rPr sz="2400" spc="-65" dirty="0">
                <a:cs typeface="Constantia" panose="02030602050306030303"/>
              </a:rPr>
              <a:t> </a:t>
            </a:r>
            <a:r>
              <a:rPr sz="2400" spc="-25" dirty="0">
                <a:cs typeface="Constantia" panose="02030602050306030303"/>
              </a:rPr>
              <a:t>drug.</a:t>
            </a:r>
            <a:endParaRPr sz="2400" dirty="0">
              <a:cs typeface="Constantia" panose="02030602050306030303"/>
            </a:endParaRPr>
          </a:p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1000"/>
              <a:buFont typeface="Wingdings" panose="05000000000000000000"/>
              <a:buChar char=""/>
              <a:tabLst>
                <a:tab pos="287655" algn="l"/>
              </a:tabLst>
            </a:pPr>
            <a:r>
              <a:rPr sz="2400" spc="-35" dirty="0">
                <a:cs typeface="Constantia" panose="02030602050306030303"/>
              </a:rPr>
              <a:t>Globally,</a:t>
            </a:r>
            <a:r>
              <a:rPr sz="2400" spc="2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3.6%</a:t>
            </a:r>
            <a:r>
              <a:rPr sz="2400" spc="-75" dirty="0">
                <a:cs typeface="Constantia" panose="02030602050306030303"/>
              </a:rPr>
              <a:t> </a:t>
            </a:r>
            <a:r>
              <a:rPr sz="2400" spc="-20" dirty="0">
                <a:cs typeface="Constantia" panose="02030602050306030303"/>
              </a:rPr>
              <a:t>are</a:t>
            </a:r>
            <a:r>
              <a:rPr sz="2400" spc="-140" dirty="0">
                <a:cs typeface="Constantia" panose="02030602050306030303"/>
              </a:rPr>
              <a:t> </a:t>
            </a:r>
            <a:r>
              <a:rPr sz="2400" spc="-10" dirty="0">
                <a:cs typeface="Constantia" panose="02030602050306030303"/>
              </a:rPr>
              <a:t>estimated</a:t>
            </a:r>
            <a:r>
              <a:rPr sz="2400" spc="-35" dirty="0">
                <a:cs typeface="Constantia" panose="02030602050306030303"/>
              </a:rPr>
              <a:t> </a:t>
            </a:r>
            <a:r>
              <a:rPr sz="2400" spc="-25" dirty="0">
                <a:cs typeface="Constantia" panose="02030602050306030303"/>
              </a:rPr>
              <a:t>to</a:t>
            </a:r>
            <a:r>
              <a:rPr sz="2400" spc="-70" dirty="0">
                <a:cs typeface="Constantia" panose="02030602050306030303"/>
              </a:rPr>
              <a:t> </a:t>
            </a:r>
            <a:r>
              <a:rPr sz="2400" spc="-40" dirty="0">
                <a:cs typeface="Constantia" panose="02030602050306030303"/>
              </a:rPr>
              <a:t>have</a:t>
            </a:r>
            <a:r>
              <a:rPr sz="2400" spc="-70" dirty="0">
                <a:cs typeface="Constantia" panose="02030602050306030303"/>
              </a:rPr>
              <a:t> </a:t>
            </a:r>
            <a:r>
              <a:rPr sz="2400" spc="-15" dirty="0">
                <a:cs typeface="Constantia" panose="02030602050306030303"/>
              </a:rPr>
              <a:t>MDR-TB.</a:t>
            </a:r>
            <a:endParaRPr sz="2400" dirty="0">
              <a:cs typeface="Constantia" panose="02030602050306030303"/>
            </a:endParaRPr>
          </a:p>
          <a:p>
            <a:pPr marL="287020" marR="744855" indent="-274955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1000"/>
              <a:buFont typeface="Wingdings" panose="05000000000000000000"/>
              <a:buChar char=""/>
              <a:tabLst>
                <a:tab pos="287655" algn="l"/>
              </a:tabLst>
            </a:pPr>
            <a:r>
              <a:rPr sz="2400" spc="-10" dirty="0">
                <a:cs typeface="Constantia" panose="02030602050306030303"/>
              </a:rPr>
              <a:t>Almost</a:t>
            </a:r>
            <a:r>
              <a:rPr sz="2400" spc="-5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50%</a:t>
            </a:r>
            <a:r>
              <a:rPr sz="2400" spc="-5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of</a:t>
            </a:r>
            <a:r>
              <a:rPr sz="2400" spc="65" dirty="0">
                <a:cs typeface="Constantia" panose="02030602050306030303"/>
              </a:rPr>
              <a:t> </a:t>
            </a:r>
            <a:r>
              <a:rPr sz="2400" spc="-10" dirty="0">
                <a:cs typeface="Constantia" panose="02030602050306030303"/>
              </a:rPr>
              <a:t>MDR-TB</a:t>
            </a:r>
            <a:r>
              <a:rPr sz="2400" spc="-6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cases</a:t>
            </a:r>
            <a:r>
              <a:rPr sz="2400" spc="-110" dirty="0">
                <a:cs typeface="Constantia" panose="02030602050306030303"/>
              </a:rPr>
              <a:t> </a:t>
            </a:r>
            <a:r>
              <a:rPr sz="2400" spc="-20" dirty="0">
                <a:cs typeface="Constantia" panose="02030602050306030303"/>
              </a:rPr>
              <a:t>worldwide</a:t>
            </a:r>
            <a:r>
              <a:rPr sz="2400" spc="-135" dirty="0">
                <a:cs typeface="Constantia" panose="02030602050306030303"/>
              </a:rPr>
              <a:t> </a:t>
            </a:r>
            <a:r>
              <a:rPr sz="2400" spc="-20" dirty="0">
                <a:cs typeface="Constantia" panose="02030602050306030303"/>
              </a:rPr>
              <a:t>are </a:t>
            </a:r>
            <a:r>
              <a:rPr sz="2400" spc="-685" dirty="0">
                <a:cs typeface="Constantia" panose="02030602050306030303"/>
              </a:rPr>
              <a:t> </a:t>
            </a:r>
            <a:r>
              <a:rPr sz="2400" spc="-10" dirty="0">
                <a:cs typeface="Constantia" panose="02030602050306030303"/>
              </a:rPr>
              <a:t>estimated</a:t>
            </a:r>
            <a:r>
              <a:rPr sz="2400" spc="-30" dirty="0">
                <a:cs typeface="Constantia" panose="02030602050306030303"/>
              </a:rPr>
              <a:t> </a:t>
            </a:r>
            <a:r>
              <a:rPr sz="2400" spc="-25" dirty="0">
                <a:cs typeface="Constantia" panose="02030602050306030303"/>
              </a:rPr>
              <a:t>to</a:t>
            </a:r>
            <a:r>
              <a:rPr sz="2400" spc="-145" dirty="0">
                <a:cs typeface="Constantia" panose="02030602050306030303"/>
              </a:rPr>
              <a:t> </a:t>
            </a:r>
            <a:r>
              <a:rPr sz="2400" spc="-15" dirty="0">
                <a:cs typeface="Constantia" panose="02030602050306030303"/>
              </a:rPr>
              <a:t>occur</a:t>
            </a:r>
            <a:r>
              <a:rPr sz="2400" spc="-10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in</a:t>
            </a:r>
            <a:r>
              <a:rPr sz="2400" spc="-45" dirty="0">
                <a:cs typeface="Constantia" panose="02030602050306030303"/>
              </a:rPr>
              <a:t> </a:t>
            </a:r>
            <a:r>
              <a:rPr sz="2400" spc="-10" dirty="0">
                <a:cs typeface="Constantia" panose="02030602050306030303"/>
              </a:rPr>
              <a:t>China</a:t>
            </a:r>
            <a:r>
              <a:rPr sz="2400" spc="-13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and India.</a:t>
            </a:r>
            <a:endParaRPr sz="2400" dirty="0">
              <a:cs typeface="Constantia" panose="02030602050306030303"/>
            </a:endParaRPr>
          </a:p>
        </p:txBody>
      </p:sp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91083" y="3810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42210" y="58285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MEDICINE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172569"/>
            <a:ext cx="775080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Extensively</a:t>
            </a:r>
            <a:r>
              <a:rPr sz="3200" spc="-50" dirty="0"/>
              <a:t> </a:t>
            </a:r>
            <a:r>
              <a:rPr lang="en-US" sz="3200" spc="-5" dirty="0"/>
              <a:t>D</a:t>
            </a:r>
            <a:r>
              <a:rPr sz="3200" spc="-5" dirty="0" smtClean="0"/>
              <a:t>rug</a:t>
            </a:r>
            <a:r>
              <a:rPr sz="3200" spc="-35" dirty="0" smtClean="0"/>
              <a:t> </a:t>
            </a:r>
            <a:r>
              <a:rPr lang="en-US" sz="3200" spc="-20" dirty="0"/>
              <a:t>R</a:t>
            </a:r>
            <a:r>
              <a:rPr sz="3200" spc="-20" dirty="0" smtClean="0"/>
              <a:t>esistance</a:t>
            </a:r>
            <a:r>
              <a:rPr sz="3200" spc="-45" dirty="0" smtClean="0"/>
              <a:t> </a:t>
            </a:r>
            <a:r>
              <a:rPr sz="3200" spc="-5" dirty="0"/>
              <a:t>TB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9322"/>
            <a:ext cx="7642859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287655" algn="l"/>
                <a:tab pos="7191375" algn="l"/>
              </a:tabLst>
            </a:pPr>
            <a:r>
              <a:rPr sz="2400" spc="-15" dirty="0">
                <a:cs typeface="Constantia" panose="02030602050306030303"/>
              </a:rPr>
              <a:t>Extensively</a:t>
            </a:r>
            <a:r>
              <a:rPr sz="2400" spc="-12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drug-resistant</a:t>
            </a:r>
            <a:r>
              <a:rPr sz="2400" spc="-10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TB</a:t>
            </a:r>
            <a:r>
              <a:rPr sz="2400" spc="2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(XDR-TB)</a:t>
            </a:r>
            <a:r>
              <a:rPr sz="2400" spc="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is</a:t>
            </a:r>
            <a:r>
              <a:rPr sz="2400" spc="-100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a</a:t>
            </a:r>
            <a:r>
              <a:rPr sz="2400" spc="-6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form</a:t>
            </a:r>
            <a:r>
              <a:rPr sz="2400" spc="-90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of	TB </a:t>
            </a:r>
            <a:r>
              <a:rPr sz="2400" spc="-59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caused </a:t>
            </a:r>
            <a:r>
              <a:rPr sz="2400" spc="-15" dirty="0">
                <a:cs typeface="Constantia" panose="02030602050306030303"/>
              </a:rPr>
              <a:t>by </a:t>
            </a:r>
            <a:r>
              <a:rPr sz="2400" spc="-10" dirty="0">
                <a:cs typeface="Constantia" panose="02030602050306030303"/>
              </a:rPr>
              <a:t>bacteria </a:t>
            </a:r>
            <a:r>
              <a:rPr sz="2400" spc="-5" dirty="0">
                <a:cs typeface="Constantia" panose="02030602050306030303"/>
              </a:rPr>
              <a:t>that </a:t>
            </a:r>
            <a:r>
              <a:rPr sz="2400" spc="-15" dirty="0">
                <a:cs typeface="Constantia" panose="02030602050306030303"/>
              </a:rPr>
              <a:t>are </a:t>
            </a:r>
            <a:r>
              <a:rPr sz="2400" spc="-5" dirty="0">
                <a:cs typeface="Constantia" panose="02030602050306030303"/>
              </a:rPr>
              <a:t>resistant </a:t>
            </a:r>
            <a:r>
              <a:rPr sz="2400" spc="-20" dirty="0">
                <a:cs typeface="Constantia" panose="02030602050306030303"/>
              </a:rPr>
              <a:t>to </a:t>
            </a:r>
            <a:r>
              <a:rPr sz="2400" dirty="0">
                <a:cs typeface="Constantia" panose="02030602050306030303"/>
              </a:rPr>
              <a:t>isoniazid and </a:t>
            </a:r>
            <a:r>
              <a:rPr sz="2400" spc="5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rifampicin</a:t>
            </a:r>
            <a:r>
              <a:rPr sz="2400" spc="-70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(i.e.</a:t>
            </a:r>
            <a:r>
              <a:rPr sz="2400" spc="-2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MDR-TB)</a:t>
            </a:r>
            <a:r>
              <a:rPr sz="2400" spc="-50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as</a:t>
            </a:r>
            <a:r>
              <a:rPr sz="2400" spc="-120" dirty="0">
                <a:cs typeface="Constantia" panose="02030602050306030303"/>
              </a:rPr>
              <a:t> </a:t>
            </a:r>
            <a:r>
              <a:rPr sz="2400" spc="-20" dirty="0">
                <a:cs typeface="Constantia" panose="02030602050306030303"/>
              </a:rPr>
              <a:t>well</a:t>
            </a:r>
            <a:r>
              <a:rPr sz="2400" spc="-45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as</a:t>
            </a:r>
            <a:r>
              <a:rPr sz="2400" spc="-114" dirty="0">
                <a:cs typeface="Constantia" panose="02030602050306030303"/>
              </a:rPr>
              <a:t> </a:t>
            </a:r>
            <a:r>
              <a:rPr sz="2400" spc="-15" dirty="0">
                <a:cs typeface="Constantia" panose="02030602050306030303"/>
              </a:rPr>
              <a:t>any</a:t>
            </a:r>
            <a:r>
              <a:rPr sz="2400" spc="-60" dirty="0">
                <a:cs typeface="Constantia" panose="02030602050306030303"/>
              </a:rPr>
              <a:t> </a:t>
            </a:r>
            <a:r>
              <a:rPr sz="2400" spc="5" dirty="0">
                <a:cs typeface="Constantia" panose="02030602050306030303"/>
              </a:rPr>
              <a:t>fluoroquinolone </a:t>
            </a:r>
            <a:r>
              <a:rPr sz="2400" spc="-59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and </a:t>
            </a:r>
            <a:r>
              <a:rPr sz="2400" spc="-15" dirty="0">
                <a:cs typeface="Constantia" panose="02030602050306030303"/>
              </a:rPr>
              <a:t>any </a:t>
            </a:r>
            <a:r>
              <a:rPr sz="2400" dirty="0">
                <a:cs typeface="Constantia" panose="02030602050306030303"/>
              </a:rPr>
              <a:t>of </a:t>
            </a:r>
            <a:r>
              <a:rPr sz="2400" spc="-5" dirty="0">
                <a:cs typeface="Constantia" panose="02030602050306030303"/>
              </a:rPr>
              <a:t>the </a:t>
            </a:r>
            <a:r>
              <a:rPr sz="2400" spc="-10" dirty="0">
                <a:cs typeface="Constantia" panose="02030602050306030303"/>
              </a:rPr>
              <a:t>second-line </a:t>
            </a:r>
            <a:r>
              <a:rPr sz="2400" spc="-5" dirty="0">
                <a:cs typeface="Constantia" panose="02030602050306030303"/>
              </a:rPr>
              <a:t>anti-TB injectable drugs </a:t>
            </a:r>
            <a:r>
              <a:rPr sz="240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(amikacin, </a:t>
            </a:r>
            <a:r>
              <a:rPr sz="2400" spc="-15" dirty="0">
                <a:cs typeface="Constantia" panose="02030602050306030303"/>
              </a:rPr>
              <a:t>kanamycin</a:t>
            </a:r>
            <a:r>
              <a:rPr sz="2400" spc="-90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or</a:t>
            </a:r>
            <a:r>
              <a:rPr sz="2400" spc="-135" dirty="0">
                <a:cs typeface="Constantia" panose="02030602050306030303"/>
              </a:rPr>
              <a:t> </a:t>
            </a:r>
            <a:r>
              <a:rPr sz="2400" spc="-15" dirty="0">
                <a:cs typeface="Constantia" panose="02030602050306030303"/>
              </a:rPr>
              <a:t>capreomycin).</a:t>
            </a:r>
            <a:endParaRPr sz="2400" dirty="0">
              <a:cs typeface="Constantia" panose="02030602050306030303"/>
            </a:endParaRPr>
          </a:p>
        </p:txBody>
      </p:sp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91083" y="3810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42210" y="58285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MEDICINE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1" y="1172569"/>
            <a:ext cx="3822700" cy="5038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" dirty="0"/>
              <a:t>Tuberculosis</a:t>
            </a:r>
            <a:r>
              <a:rPr sz="3200" spc="-65" dirty="0"/>
              <a:t> </a:t>
            </a:r>
            <a:r>
              <a:rPr sz="3200" dirty="0"/>
              <a:t>and</a:t>
            </a:r>
            <a:r>
              <a:rPr sz="3200" spc="-25" dirty="0"/>
              <a:t> </a:t>
            </a:r>
            <a:r>
              <a:rPr sz="3200" spc="-5" dirty="0"/>
              <a:t>HIV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08175"/>
            <a:ext cx="8050530" cy="373268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355600" indent="-274955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400" spc="-185" dirty="0">
                <a:cs typeface="Constantia" panose="02030602050306030303"/>
              </a:rPr>
              <a:t>W</a:t>
            </a:r>
            <a:r>
              <a:rPr sz="2400" dirty="0">
                <a:cs typeface="Constantia" panose="02030602050306030303"/>
              </a:rPr>
              <a:t>o</a:t>
            </a:r>
            <a:r>
              <a:rPr sz="2400" spc="-30" dirty="0">
                <a:cs typeface="Constantia" panose="02030602050306030303"/>
              </a:rPr>
              <a:t>r</a:t>
            </a:r>
            <a:r>
              <a:rPr sz="2400" dirty="0">
                <a:cs typeface="Constantia" panose="02030602050306030303"/>
              </a:rPr>
              <a:t>l</a:t>
            </a:r>
            <a:r>
              <a:rPr sz="2400" spc="-25" dirty="0">
                <a:cs typeface="Constantia" panose="02030602050306030303"/>
              </a:rPr>
              <a:t>d</a:t>
            </a:r>
            <a:r>
              <a:rPr sz="2400" dirty="0">
                <a:cs typeface="Constantia" panose="02030602050306030303"/>
              </a:rPr>
              <a:t>wide</a:t>
            </a:r>
            <a:r>
              <a:rPr sz="2400" spc="-12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th</a:t>
            </a:r>
            <a:r>
              <a:rPr sz="2400" dirty="0">
                <a:cs typeface="Constantia" panose="02030602050306030303"/>
              </a:rPr>
              <a:t>e</a:t>
            </a:r>
            <a:r>
              <a:rPr sz="2400" spc="-7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numbe</a:t>
            </a:r>
            <a:r>
              <a:rPr sz="2400" dirty="0">
                <a:cs typeface="Constantia" panose="02030602050306030303"/>
              </a:rPr>
              <a:t>r</a:t>
            </a:r>
            <a:r>
              <a:rPr sz="2400" spc="-160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of</a:t>
            </a:r>
            <a:r>
              <a:rPr sz="2400" spc="-5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pe</a:t>
            </a:r>
            <a:r>
              <a:rPr sz="2400" spc="-10" dirty="0">
                <a:cs typeface="Constantia" panose="02030602050306030303"/>
              </a:rPr>
              <a:t>o</a:t>
            </a:r>
            <a:r>
              <a:rPr sz="2400" dirty="0">
                <a:cs typeface="Constantia" panose="02030602050306030303"/>
              </a:rPr>
              <a:t>ple</a:t>
            </a:r>
            <a:r>
              <a:rPr sz="2400" spc="-8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i</a:t>
            </a:r>
            <a:r>
              <a:rPr sz="2400" spc="-10" dirty="0">
                <a:cs typeface="Constantia" panose="02030602050306030303"/>
              </a:rPr>
              <a:t>n</a:t>
            </a:r>
            <a:r>
              <a:rPr sz="2400" spc="-25" dirty="0">
                <a:cs typeface="Constantia" panose="02030602050306030303"/>
              </a:rPr>
              <a:t>f</a:t>
            </a:r>
            <a:r>
              <a:rPr sz="2400" dirty="0">
                <a:cs typeface="Constantia" panose="02030602050306030303"/>
              </a:rPr>
              <a:t>ec</a:t>
            </a:r>
            <a:r>
              <a:rPr sz="2400" spc="-35" dirty="0">
                <a:cs typeface="Constantia" panose="02030602050306030303"/>
              </a:rPr>
              <a:t>t</a:t>
            </a:r>
            <a:r>
              <a:rPr sz="2400" dirty="0">
                <a:cs typeface="Constantia" panose="02030602050306030303"/>
              </a:rPr>
              <a:t>ed</a:t>
            </a:r>
            <a:r>
              <a:rPr sz="2400" spc="-65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with</a:t>
            </a:r>
            <a:r>
              <a:rPr sz="2400" spc="-5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both  </a:t>
            </a:r>
            <a:r>
              <a:rPr sz="2400" dirty="0">
                <a:cs typeface="Constantia" panose="02030602050306030303"/>
              </a:rPr>
              <a:t>HIV</a:t>
            </a:r>
            <a:r>
              <a:rPr sz="2400" spc="-120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and</a:t>
            </a:r>
            <a:r>
              <a:rPr sz="2400" spc="-6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TB is</a:t>
            </a:r>
            <a:r>
              <a:rPr sz="2400" spc="-95" dirty="0">
                <a:cs typeface="Constantia" panose="02030602050306030303"/>
              </a:rPr>
              <a:t> </a:t>
            </a:r>
            <a:r>
              <a:rPr sz="2400" spc="-15" dirty="0">
                <a:cs typeface="Constantia" panose="02030602050306030303"/>
              </a:rPr>
              <a:t>rising.</a:t>
            </a:r>
            <a:endParaRPr sz="2400" dirty="0">
              <a:cs typeface="Constantia" panose="02030602050306030303"/>
            </a:endParaRPr>
          </a:p>
          <a:p>
            <a:pPr marL="287020" marR="5080" indent="-274955">
              <a:lnSpc>
                <a:spcPct val="90000"/>
              </a:lnSpc>
              <a:spcBef>
                <a:spcPts val="580"/>
              </a:spcBef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400" spc="-5" dirty="0">
                <a:cs typeface="Constantia" panose="02030602050306030303"/>
              </a:rPr>
              <a:t>The</a:t>
            </a:r>
            <a:r>
              <a:rPr sz="2400" spc="-60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HIV</a:t>
            </a:r>
            <a:r>
              <a:rPr sz="2400" spc="-120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virus</a:t>
            </a:r>
            <a:r>
              <a:rPr sz="2400" spc="-135" dirty="0">
                <a:cs typeface="Constantia" panose="02030602050306030303"/>
              </a:rPr>
              <a:t> </a:t>
            </a:r>
            <a:r>
              <a:rPr sz="2400" spc="-15" dirty="0">
                <a:cs typeface="Constantia" panose="02030602050306030303"/>
              </a:rPr>
              <a:t>damages</a:t>
            </a:r>
            <a:r>
              <a:rPr sz="2400" spc="-8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the</a:t>
            </a:r>
            <a:r>
              <a:rPr sz="2400" spc="-70" dirty="0">
                <a:cs typeface="Constantia" panose="02030602050306030303"/>
              </a:rPr>
              <a:t> </a:t>
            </a:r>
            <a:r>
              <a:rPr sz="2400" spc="-15" dirty="0">
                <a:cs typeface="Constantia" panose="02030602050306030303"/>
              </a:rPr>
              <a:t>body’s</a:t>
            </a:r>
            <a:r>
              <a:rPr sz="2400" spc="-6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immune</a:t>
            </a:r>
            <a:r>
              <a:rPr sz="2400" spc="-135" dirty="0">
                <a:cs typeface="Constantia" panose="02030602050306030303"/>
              </a:rPr>
              <a:t> </a:t>
            </a:r>
            <a:r>
              <a:rPr sz="2400" spc="-10" dirty="0">
                <a:cs typeface="Constantia" panose="02030602050306030303"/>
              </a:rPr>
              <a:t>system</a:t>
            </a:r>
            <a:r>
              <a:rPr sz="2400" spc="-135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and </a:t>
            </a:r>
            <a:r>
              <a:rPr sz="2400" spc="-640" dirty="0">
                <a:cs typeface="Constantia" panose="02030602050306030303"/>
              </a:rPr>
              <a:t> </a:t>
            </a:r>
            <a:r>
              <a:rPr sz="2400" spc="-20" dirty="0">
                <a:cs typeface="Constantia" panose="02030602050306030303"/>
              </a:rPr>
              <a:t>accelerates </a:t>
            </a:r>
            <a:r>
              <a:rPr sz="2400" spc="-5" dirty="0">
                <a:cs typeface="Constantia" panose="02030602050306030303"/>
              </a:rPr>
              <a:t>the </a:t>
            </a:r>
            <a:r>
              <a:rPr sz="2400" dirty="0">
                <a:cs typeface="Constantia" panose="02030602050306030303"/>
              </a:rPr>
              <a:t>speed at </a:t>
            </a:r>
            <a:r>
              <a:rPr sz="2400" spc="-5" dirty="0">
                <a:cs typeface="Constantia" panose="02030602050306030303"/>
              </a:rPr>
              <a:t>which </a:t>
            </a:r>
            <a:r>
              <a:rPr sz="2400" dirty="0">
                <a:cs typeface="Constantia" panose="02030602050306030303"/>
              </a:rPr>
              <a:t>TB </a:t>
            </a:r>
            <a:r>
              <a:rPr sz="2400" spc="-10" dirty="0">
                <a:cs typeface="Constantia" panose="02030602050306030303"/>
              </a:rPr>
              <a:t>progresses from </a:t>
            </a:r>
            <a:r>
              <a:rPr sz="2400" dirty="0">
                <a:cs typeface="Constantia" panose="02030602050306030303"/>
              </a:rPr>
              <a:t>a </a:t>
            </a:r>
            <a:r>
              <a:rPr sz="2400" spc="5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harmless</a:t>
            </a:r>
            <a:r>
              <a:rPr sz="2400" spc="-6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infection</a:t>
            </a:r>
            <a:r>
              <a:rPr sz="2400" spc="-85" dirty="0">
                <a:cs typeface="Constantia" panose="02030602050306030303"/>
              </a:rPr>
              <a:t> </a:t>
            </a:r>
            <a:r>
              <a:rPr sz="2400" spc="-20" dirty="0">
                <a:cs typeface="Constantia" panose="02030602050306030303"/>
              </a:rPr>
              <a:t>to</a:t>
            </a:r>
            <a:r>
              <a:rPr sz="2400" spc="-145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a</a:t>
            </a:r>
            <a:r>
              <a:rPr sz="2400" spc="-65" dirty="0">
                <a:cs typeface="Constantia" panose="02030602050306030303"/>
              </a:rPr>
              <a:t> </a:t>
            </a:r>
            <a:r>
              <a:rPr sz="2400" spc="-10" dirty="0">
                <a:cs typeface="Constantia" panose="02030602050306030303"/>
              </a:rPr>
              <a:t>life</a:t>
            </a:r>
            <a:r>
              <a:rPr sz="2400" spc="-105" dirty="0">
                <a:cs typeface="Constantia" panose="02030602050306030303"/>
              </a:rPr>
              <a:t> </a:t>
            </a:r>
            <a:r>
              <a:rPr sz="2400" spc="-10" dirty="0">
                <a:cs typeface="Constantia" panose="02030602050306030303"/>
              </a:rPr>
              <a:t>threatening</a:t>
            </a:r>
            <a:r>
              <a:rPr sz="2400" spc="-70" dirty="0">
                <a:cs typeface="Constantia" panose="02030602050306030303"/>
              </a:rPr>
              <a:t> </a:t>
            </a:r>
            <a:r>
              <a:rPr sz="2400" spc="-10" dirty="0">
                <a:cs typeface="Constantia" panose="02030602050306030303"/>
              </a:rPr>
              <a:t>condition.</a:t>
            </a:r>
            <a:endParaRPr sz="2400" dirty="0">
              <a:cs typeface="Constantia" panose="02030602050306030303"/>
            </a:endParaRPr>
          </a:p>
          <a:p>
            <a:pPr marL="287020" marR="94615" indent="-274955">
              <a:lnSpc>
                <a:spcPct val="90000"/>
              </a:lnSpc>
              <a:spcBef>
                <a:spcPts val="625"/>
              </a:spcBef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400" spc="-5" dirty="0">
                <a:cs typeface="Constantia" panose="02030602050306030303"/>
              </a:rPr>
              <a:t>The</a:t>
            </a:r>
            <a:r>
              <a:rPr sz="2400" spc="-12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estimated</a:t>
            </a:r>
            <a:r>
              <a:rPr sz="2400" spc="-30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10%</a:t>
            </a:r>
            <a:r>
              <a:rPr sz="2400" spc="-8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activation</a:t>
            </a:r>
            <a:r>
              <a:rPr sz="2400" spc="-135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of</a:t>
            </a:r>
            <a:r>
              <a:rPr sz="2400" spc="-1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dormant</a:t>
            </a:r>
            <a:r>
              <a:rPr sz="2400" spc="-13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TB infection </a:t>
            </a:r>
            <a:r>
              <a:rPr sz="2400" spc="-640" dirty="0">
                <a:cs typeface="Constantia" panose="02030602050306030303"/>
              </a:rPr>
              <a:t> </a:t>
            </a:r>
            <a:r>
              <a:rPr sz="2400" spc="-25" dirty="0">
                <a:cs typeface="Constantia" panose="02030602050306030303"/>
              </a:rPr>
              <a:t>over</a:t>
            </a:r>
            <a:r>
              <a:rPr sz="2400" spc="-14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the</a:t>
            </a:r>
            <a:r>
              <a:rPr sz="2400" spc="-50" dirty="0">
                <a:cs typeface="Constantia" panose="02030602050306030303"/>
              </a:rPr>
              <a:t> </a:t>
            </a:r>
            <a:r>
              <a:rPr sz="2400" spc="-10" dirty="0">
                <a:cs typeface="Constantia" panose="02030602050306030303"/>
              </a:rPr>
              <a:t>life</a:t>
            </a:r>
            <a:r>
              <a:rPr sz="2400" spc="-125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span</a:t>
            </a:r>
            <a:r>
              <a:rPr sz="2400" spc="-110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of</a:t>
            </a:r>
            <a:r>
              <a:rPr sz="2400" spc="-30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an</a:t>
            </a:r>
            <a:r>
              <a:rPr sz="2400" spc="-40" dirty="0">
                <a:cs typeface="Constantia" panose="02030602050306030303"/>
              </a:rPr>
              <a:t> </a:t>
            </a:r>
            <a:r>
              <a:rPr sz="2400" spc="-10" dirty="0">
                <a:cs typeface="Constantia" panose="02030602050306030303"/>
              </a:rPr>
              <a:t>infected</a:t>
            </a:r>
            <a:r>
              <a:rPr sz="2400" spc="-4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person,</a:t>
            </a:r>
            <a:r>
              <a:rPr sz="2400" spc="-1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is</a:t>
            </a:r>
            <a:r>
              <a:rPr sz="2400" spc="-50" dirty="0">
                <a:cs typeface="Constantia" panose="02030602050306030303"/>
              </a:rPr>
              <a:t> </a:t>
            </a:r>
            <a:r>
              <a:rPr sz="2400" spc="-10" dirty="0">
                <a:cs typeface="Constantia" panose="02030602050306030303"/>
              </a:rPr>
              <a:t>increased</a:t>
            </a:r>
            <a:r>
              <a:rPr sz="2400" spc="-30" dirty="0">
                <a:cs typeface="Constantia" panose="02030602050306030303"/>
              </a:rPr>
              <a:t> </a:t>
            </a:r>
            <a:r>
              <a:rPr sz="2400" spc="-20" dirty="0">
                <a:cs typeface="Constantia" panose="02030602050306030303"/>
              </a:rPr>
              <a:t>to </a:t>
            </a:r>
            <a:r>
              <a:rPr sz="2400" spc="-635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10% </a:t>
            </a:r>
            <a:r>
              <a:rPr sz="2400" spc="-5" dirty="0">
                <a:cs typeface="Constantia" panose="02030602050306030303"/>
              </a:rPr>
              <a:t>activation </a:t>
            </a:r>
            <a:r>
              <a:rPr sz="2400" dirty="0">
                <a:cs typeface="Constantia" panose="02030602050306030303"/>
              </a:rPr>
              <a:t>in one </a:t>
            </a:r>
            <a:r>
              <a:rPr sz="2400" spc="-55" dirty="0">
                <a:cs typeface="Constantia" panose="02030602050306030303"/>
              </a:rPr>
              <a:t>year, </a:t>
            </a:r>
            <a:r>
              <a:rPr sz="2400" spc="-5" dirty="0">
                <a:cs typeface="Constantia" panose="02030602050306030303"/>
              </a:rPr>
              <a:t>if </a:t>
            </a:r>
            <a:r>
              <a:rPr sz="2400" spc="5" dirty="0">
                <a:cs typeface="Constantia" panose="02030602050306030303"/>
              </a:rPr>
              <a:t>HIV </a:t>
            </a:r>
            <a:r>
              <a:rPr sz="2400" spc="-5" dirty="0">
                <a:cs typeface="Constantia" panose="02030602050306030303"/>
              </a:rPr>
              <a:t>infection </a:t>
            </a:r>
            <a:r>
              <a:rPr sz="2400" spc="-10" dirty="0">
                <a:cs typeface="Constantia" panose="02030602050306030303"/>
              </a:rPr>
              <a:t>is </a:t>
            </a:r>
            <a:r>
              <a:rPr sz="2400" spc="-5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superimposed.</a:t>
            </a:r>
          </a:p>
          <a:p>
            <a:pPr marL="287020" marR="470535" indent="-274955">
              <a:lnSpc>
                <a:spcPts val="2810"/>
              </a:lnSpc>
              <a:spcBef>
                <a:spcPts val="660"/>
              </a:spcBef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400" spc="-30" dirty="0">
                <a:cs typeface="Constantia" panose="02030602050306030303"/>
              </a:rPr>
              <a:t>It</a:t>
            </a:r>
            <a:r>
              <a:rPr sz="2400" spc="-7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is</a:t>
            </a:r>
            <a:r>
              <a:rPr sz="2400" spc="-9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the</a:t>
            </a:r>
            <a:r>
              <a:rPr sz="2400" spc="-13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opputunistic</a:t>
            </a:r>
            <a:r>
              <a:rPr sz="2400" spc="-95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infection</a:t>
            </a:r>
            <a:r>
              <a:rPr sz="2400" spc="-7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that</a:t>
            </a:r>
            <a:r>
              <a:rPr sz="2400" spc="-8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most</a:t>
            </a:r>
            <a:r>
              <a:rPr sz="2400" spc="-110" dirty="0">
                <a:cs typeface="Constantia" panose="02030602050306030303"/>
              </a:rPr>
              <a:t> </a:t>
            </a:r>
            <a:r>
              <a:rPr sz="2400" spc="-5" dirty="0">
                <a:cs typeface="Constantia" panose="02030602050306030303"/>
              </a:rPr>
              <a:t>frequently </a:t>
            </a:r>
            <a:r>
              <a:rPr sz="2400" spc="-640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kills</a:t>
            </a:r>
            <a:r>
              <a:rPr sz="2400" spc="-85" dirty="0">
                <a:cs typeface="Constantia" panose="02030602050306030303"/>
              </a:rPr>
              <a:t> </a:t>
            </a:r>
            <a:r>
              <a:rPr sz="2400" spc="-10" dirty="0">
                <a:cs typeface="Constantia" panose="02030602050306030303"/>
              </a:rPr>
              <a:t>HIV-positive</a:t>
            </a:r>
            <a:r>
              <a:rPr sz="2400" spc="-125" dirty="0">
                <a:cs typeface="Constantia" panose="02030602050306030303"/>
              </a:rPr>
              <a:t> </a:t>
            </a:r>
            <a:r>
              <a:rPr sz="2400" dirty="0">
                <a:cs typeface="Constantia" panose="02030602050306030303"/>
              </a:rPr>
              <a:t>people.</a:t>
            </a:r>
          </a:p>
        </p:txBody>
      </p:sp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91083" y="3810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42210" y="58285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MEDICINE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36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718" t="25000" r="23646" b="20833"/>
          <a:stretch>
            <a:fillRect/>
          </a:stretch>
        </p:blipFill>
        <p:spPr>
          <a:xfrm>
            <a:off x="6824" y="1357600"/>
            <a:ext cx="9012057" cy="493291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81000" y="685800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132" t="11459" r="26574" b="5209"/>
          <a:stretch>
            <a:fillRect/>
          </a:stretch>
        </p:blipFill>
        <p:spPr>
          <a:xfrm>
            <a:off x="214207" y="372309"/>
            <a:ext cx="7377474" cy="648569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42210" y="54071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845" t="20833" r="13104" b="6250"/>
          <a:stretch>
            <a:fillRect/>
          </a:stretch>
        </p:blipFill>
        <p:spPr>
          <a:xfrm>
            <a:off x="277432" y="487264"/>
            <a:ext cx="8156384" cy="607390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42210" y="54071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39</a:t>
            </a:fld>
            <a:endParaRPr lang="en-US"/>
          </a:p>
        </p:txBody>
      </p:sp>
      <p:pic>
        <p:nvPicPr>
          <p:cNvPr id="74754" name="Picture 2" descr="Image result for breast feeding and maternal tuberculosis summary of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10" y="557284"/>
            <a:ext cx="8432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42210" y="39868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CONTENT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b="1" dirty="0">
                <a:latin typeface="Calibri" panose="020F0502020204030204" charset="0"/>
                <a:cs typeface="Calibri" panose="020F0502020204030204" charset="0"/>
                <a:sym typeface="+mn-ea"/>
              </a:rPr>
              <a:t>Sequence Of Lecture</a:t>
            </a:r>
            <a:r>
              <a:rPr lang="en-ZA" b="1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6782276" cy="43853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>
                <a:latin typeface="Calibri" panose="020F0502020204030204" charset="0"/>
                <a:cs typeface="Calibri" panose="020F0502020204030204" charset="0"/>
                <a:sym typeface="+mn-ea"/>
              </a:rPr>
              <a:t>Statement of learning outcomes (01 slide) </a:t>
            </a:r>
            <a:endParaRPr lang="en-ZA" sz="26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ZA" sz="2600" dirty="0">
                <a:latin typeface="Calibri" panose="020F0502020204030204" charset="0"/>
                <a:cs typeface="Calibri" panose="020F0502020204030204" charset="0"/>
                <a:sym typeface="+mn-ea"/>
              </a:rPr>
              <a:t>Core Subje</a:t>
            </a:r>
            <a:r>
              <a:rPr lang="en-US" altLang="en-ZA" sz="2600" dirty="0">
                <a:latin typeface="Calibri" panose="020F0502020204030204" charset="0"/>
                <a:cs typeface="Calibri" panose="020F0502020204030204" charset="0"/>
                <a:sym typeface="+mn-ea"/>
              </a:rPr>
              <a:t>ct( 09 slides)</a:t>
            </a:r>
            <a:endParaRPr lang="en-ZA" sz="260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r>
              <a:rPr lang="en-ZA" sz="2600" dirty="0">
                <a:latin typeface="Calibri" panose="020F0502020204030204" charset="0"/>
                <a:cs typeface="Calibri" panose="020F0502020204030204" charset="0"/>
                <a:sym typeface="+mn-ea"/>
              </a:rPr>
              <a:t>Horizontal Integration</a:t>
            </a:r>
            <a:r>
              <a:rPr lang="en-US" altLang="en-ZA" sz="2600" dirty="0">
                <a:latin typeface="Calibri" panose="020F0502020204030204" charset="0"/>
                <a:cs typeface="Calibri" panose="020F0502020204030204" charset="0"/>
                <a:sym typeface="+mn-ea"/>
              </a:rPr>
              <a:t>(06 slides)</a:t>
            </a:r>
            <a:endParaRPr lang="en-ZA" sz="260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r>
              <a:rPr lang="en-ZA" sz="2600" dirty="0">
                <a:latin typeface="Calibri" panose="020F0502020204030204" charset="0"/>
                <a:cs typeface="Calibri" panose="020F0502020204030204" charset="0"/>
                <a:sym typeface="+mn-ea"/>
              </a:rPr>
              <a:t>Vertical integration</a:t>
            </a:r>
            <a:r>
              <a:rPr lang="en-US" altLang="en-ZA" sz="2600" dirty="0">
                <a:latin typeface="Calibri" panose="020F0502020204030204" charset="0"/>
                <a:cs typeface="Calibri" panose="020F0502020204030204" charset="0"/>
                <a:sym typeface="+mn-ea"/>
              </a:rPr>
              <a:t>( 05 slides)</a:t>
            </a:r>
            <a:endParaRPr lang="en-ZA" sz="260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r>
              <a:rPr lang="en-ZA" sz="2600" dirty="0">
                <a:latin typeface="Calibri" panose="020F0502020204030204" charset="0"/>
                <a:cs typeface="Calibri" panose="020F0502020204030204" charset="0"/>
                <a:sym typeface="+mn-ea"/>
              </a:rPr>
              <a:t>EOLA(End of lecture assessment)</a:t>
            </a:r>
            <a:r>
              <a:rPr lang="en-US" altLang="en-ZA" sz="2600" dirty="0">
                <a:latin typeface="Calibri" panose="020F0502020204030204" charset="0"/>
                <a:cs typeface="Calibri" panose="020F0502020204030204" charset="0"/>
                <a:sym typeface="+mn-ea"/>
              </a:rPr>
              <a:t> (01 slides)</a:t>
            </a:r>
            <a:endParaRPr lang="en-ZA" sz="260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r>
              <a:rPr lang="en-ZA" sz="2600" dirty="0">
                <a:latin typeface="Calibri" panose="020F0502020204030204" charset="0"/>
                <a:cs typeface="Calibri" panose="020F0502020204030204" charset="0"/>
                <a:sym typeface="+mn-ea"/>
              </a:rPr>
              <a:t>Digital Library References</a:t>
            </a:r>
            <a:endParaRPr lang="en-ZA" sz="26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ZA" sz="2600" dirty="0">
                <a:latin typeface="Calibri" panose="020F0502020204030204" charset="0"/>
                <a:cs typeface="Calibri" panose="020F0502020204030204" charset="0"/>
                <a:sym typeface="+mn-ea"/>
              </a:rPr>
              <a:t>( Research, Bioethics, Artificial Intelligence)</a:t>
            </a:r>
            <a:r>
              <a:rPr lang="en-US" altLang="en-ZA" sz="2600" dirty="0">
                <a:latin typeface="Calibri" panose="020F0502020204030204" charset="0"/>
                <a:cs typeface="Calibri" panose="020F0502020204030204" charset="0"/>
                <a:sym typeface="+mn-ea"/>
              </a:rPr>
              <a:t> (02 slides)</a:t>
            </a:r>
            <a:endParaRPr lang="en-ZA" sz="26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ZA" sz="21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7E37-7F5C-493A-9B55-DD49507CBD1C}" type="datetime1">
              <a:rPr lang="en-US" sz="900" smtClean="0"/>
              <a:t>2/2/2025</a:t>
            </a:fld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A82A-5240-441C-AB22-8A1AAC2B2412}" type="slidenum">
              <a:rPr lang="en-US" sz="900" smtClean="0"/>
              <a:t>4</a:t>
            </a:fld>
            <a:endParaRPr lang="en-US" sz="900"/>
          </a:p>
        </p:txBody>
      </p:sp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10400" y="34417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Identify logo</a:t>
            </a:r>
          </a:p>
          <a:p>
            <a:r>
              <a:rPr lang="en-US" sz="2400" dirty="0" smtClean="0"/>
              <a:t>What is the vision, mission and goal for control of this disease in national action program.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40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969" y="1539638"/>
            <a:ext cx="3608832" cy="419441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42210" y="39868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CONTENT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Scenario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If a lactating mother is diagnosed as a PTB patient, can she breast feed her child???</a:t>
            </a:r>
          </a:p>
          <a:p>
            <a:r>
              <a:rPr lang="en-US" sz="2400" dirty="0" smtClean="0"/>
              <a:t>You are asked to prepare </a:t>
            </a:r>
            <a:r>
              <a:rPr lang="en-US" sz="2400" dirty="0"/>
              <a:t>a  </a:t>
            </a:r>
            <a:r>
              <a:rPr lang="en-US" sz="2400" dirty="0" smtClean="0"/>
              <a:t>report on TB immunization </a:t>
            </a:r>
            <a:r>
              <a:rPr lang="en-US" sz="2400" dirty="0"/>
              <a:t>status of </a:t>
            </a:r>
            <a:r>
              <a:rPr lang="en-US" sz="2400" dirty="0" smtClean="0"/>
              <a:t>children of </a:t>
            </a:r>
            <a:r>
              <a:rPr lang="en-US" sz="2400" dirty="0"/>
              <a:t>low socioeconomic community of a </a:t>
            </a:r>
            <a:r>
              <a:rPr lang="en-US" sz="2400" dirty="0" smtClean="0"/>
              <a:t>slum. </a:t>
            </a:r>
            <a:r>
              <a:rPr lang="en-US" sz="2400" dirty="0"/>
              <a:t>You will</a:t>
            </a:r>
          </a:p>
          <a:p>
            <a:pPr marL="0" indent="0">
              <a:buNone/>
            </a:pPr>
            <a:r>
              <a:rPr lang="en-US" sz="2400" dirty="0" smtClean="0"/>
              <a:t>A; approach authorities for record</a:t>
            </a:r>
          </a:p>
          <a:p>
            <a:pPr marL="0" indent="0">
              <a:buNone/>
            </a:pPr>
            <a:r>
              <a:rPr lang="en-US" sz="2400" dirty="0" smtClean="0"/>
              <a:t>B; ask from mothers</a:t>
            </a:r>
          </a:p>
          <a:p>
            <a:pPr marL="0" indent="0">
              <a:buNone/>
            </a:pPr>
            <a:r>
              <a:rPr lang="en-US" sz="2400" dirty="0" smtClean="0"/>
              <a:t>C; see BCG scar on arm</a:t>
            </a:r>
          </a:p>
          <a:p>
            <a:pPr marL="0" indent="0">
              <a:buNone/>
            </a:pPr>
            <a:r>
              <a:rPr lang="en-US" sz="2400" dirty="0" smtClean="0"/>
              <a:t>D; see vaccination records from health care center</a:t>
            </a:r>
          </a:p>
          <a:p>
            <a:pPr marL="0" indent="0">
              <a:buNone/>
            </a:pPr>
            <a:r>
              <a:rPr lang="en-US" sz="2400" dirty="0" smtClean="0"/>
              <a:t>E; ask from vaccinator of area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41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2210" y="54071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CONTENT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C76-32C6-458A-91DF-4B8041597A85}" type="slidenum">
              <a:rPr lang="en-US" smtClean="0"/>
              <a:t>42</a:t>
            </a:fld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687" y="31845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CONTENT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C76-32C6-458A-91DF-4B8041597A85}" type="slidenum">
              <a:rPr lang="en-US" smtClean="0"/>
              <a:t>43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16" y="685800"/>
            <a:ext cx="8229600" cy="61722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152400"/>
            <a:ext cx="2805006" cy="31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CONTENT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44</a:t>
            </a:fld>
            <a:endParaRPr lang="en-US"/>
          </a:p>
        </p:txBody>
      </p:sp>
      <p:pic>
        <p:nvPicPr>
          <p:cNvPr id="69634" name="Picture 2" descr="Image result for thank you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888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Learning Objectives</a:t>
            </a:r>
            <a:endParaRPr lang="en-US" sz="3200" dirty="0" smtClean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402544"/>
              </p:ext>
            </p:extLst>
          </p:nvPr>
        </p:nvGraphicFramePr>
        <p:xfrm>
          <a:off x="208915" y="1066800"/>
          <a:ext cx="8706485" cy="5098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98415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/>
                        <a:buChar char=""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/>
                          <a:cs typeface="Arial" panose="020B0604020202020204" pitchFamily="34" charset="0"/>
                        </a:rPr>
                        <a:t>Describe the public health importance of Tuberculosis in global and local context. </a:t>
                      </a:r>
                    </a:p>
                    <a:p>
                      <a:pPr marL="342900" marR="0" lvl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/>
                        <a:buChar char=""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/>
                          <a:cs typeface="Arial" panose="020B0604020202020204" pitchFamily="34" charset="0"/>
                        </a:rPr>
                        <a:t>Describe the epidemiological determinants of Tuberculosis.</a:t>
                      </a:r>
                    </a:p>
                    <a:p>
                      <a:pPr marL="342900" marR="0" lvl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/>
                        <a:buChar char=""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/>
                          <a:cs typeface="Arial" panose="020B0604020202020204" pitchFamily="34" charset="0"/>
                        </a:rPr>
                        <a:t>Identify the risk factors and high-risk population of the disease.</a:t>
                      </a:r>
                    </a:p>
                    <a:p>
                      <a:pPr marL="342900" marR="0" lvl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/>
                        <a:buChar char=""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/>
                          <a:cs typeface="Arial" panose="020B0604020202020204" pitchFamily="34" charset="0"/>
                        </a:rPr>
                        <a:t>Explain significance, procedure &amp; incubation period of Monteux test</a:t>
                      </a:r>
                    </a:p>
                    <a:p>
                      <a:pPr marL="342900" marR="0" lvl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/>
                        <a:buChar char=""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/>
                          <a:cs typeface="Arial" panose="020B0604020202020204" pitchFamily="34" charset="0"/>
                        </a:rPr>
                        <a:t>Recommend prevention and control of Tuberculosis in community.</a:t>
                      </a:r>
                    </a:p>
                    <a:p>
                      <a:pPr marL="342900" marR="0" lvl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/>
                        <a:buChar char=""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/>
                          <a:cs typeface="Arial" panose="020B0604020202020204" pitchFamily="34" charset="0"/>
                        </a:rPr>
                        <a:t>Appraise components of End TB Strategy. Including TB-DOTs strategy.  </a:t>
                      </a:r>
                    </a:p>
                    <a:p>
                      <a:pPr marL="342900" marR="0" lvl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/>
                        <a:buChar char=""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/>
                          <a:cs typeface="Arial" panose="020B0604020202020204" pitchFamily="34" charset="0"/>
                        </a:rPr>
                        <a:t>Differentiate primary, secondary drug resistance and MDR-TB and XDR-TB.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91083" y="3810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4759"/>
            <a:ext cx="7848600" cy="715962"/>
          </a:xfrm>
        </p:spPr>
        <p:txBody>
          <a:bodyPr>
            <a:normAutofit/>
          </a:bodyPr>
          <a:lstStyle/>
          <a:p>
            <a:r>
              <a:rPr lang="en-US" sz="3200" b="1" dirty="0">
                <a:sym typeface="+mn-ea"/>
              </a:rPr>
              <a:t>Key </a:t>
            </a:r>
            <a:r>
              <a:rPr lang="en-US" sz="3200" b="1" dirty="0" smtClean="0">
                <a:sym typeface="+mn-ea"/>
              </a:rPr>
              <a:t>Facts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02846"/>
            <a:ext cx="8229600" cy="50145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500" dirty="0"/>
          </a:p>
          <a:p>
            <a:r>
              <a:rPr lang="en-US" sz="1700" b="1" dirty="0"/>
              <a:t> </a:t>
            </a:r>
            <a:r>
              <a:rPr lang="en-US" sz="1800" b="1" dirty="0"/>
              <a:t>1.3 million people died from TB in 2022 (including 167 000 people with HIV). Worldwide, TB is the second leading infectious killer after COVID-19 (above HIV and AIDS).</a:t>
            </a:r>
          </a:p>
          <a:p>
            <a:r>
              <a:rPr lang="en-US" sz="1800" b="1" dirty="0"/>
              <a:t>In 2022, an estimated 10.6 million people fell ill with tuberculosis (TB) worldwide, including 5.8 million men, 3.5 million women and 1.3 million children. </a:t>
            </a:r>
          </a:p>
          <a:p>
            <a:r>
              <a:rPr lang="en-US" sz="1800" b="1" dirty="0"/>
              <a:t>Multidrug-resistant TB (MDR-TB) remains a public health crisis and a health security threat. Only about 2 in 5 people with drug resistant TB accessed treatment in 2022.</a:t>
            </a:r>
          </a:p>
          <a:p>
            <a:r>
              <a:rPr lang="en-US" sz="1800" b="1" dirty="0"/>
              <a:t>Global efforts to combat TB have saved an estimated 75 million lives since the year 2000.</a:t>
            </a:r>
          </a:p>
          <a:p>
            <a:r>
              <a:rPr lang="en-US" sz="1800" b="1" dirty="0"/>
              <a:t>US$ 13 billion is needed annually for TB prevention, diagnosis, treatment and care to achieve the global target agreed at the 2018 UN high level-meeting on TB.</a:t>
            </a:r>
          </a:p>
          <a:p>
            <a:r>
              <a:rPr lang="en-US" sz="1800" b="1" dirty="0"/>
              <a:t>Ending the TB epidemic by 2030 is among the health targets of the United Nations Sustainable Development Goals (SDGs).</a:t>
            </a:r>
          </a:p>
          <a:p>
            <a:endParaRPr lang="en-US" sz="1700" b="1" dirty="0"/>
          </a:p>
          <a:p>
            <a:pPr marL="0" indent="0">
              <a:buNone/>
            </a:pPr>
            <a:r>
              <a:rPr lang="en-US" sz="1200" b="1" dirty="0"/>
              <a:t>https://www.who.int//news-room/fact-sheets/detail/tuberculosis/?gad_source=1&amp;gclid=Cj0KCQjwncWvBhD_ARIsAEb2HW9PQedyV-PReJDRWkBE4KKa2BELLEmeB63-5J7wUfPt0YKLq1NJhVwaAi9hEALw_wcB</a:t>
            </a:r>
          </a:p>
        </p:txBody>
      </p:sp>
      <p:pic>
        <p:nvPicPr>
          <p:cNvPr id="6" name="Picture 5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91083" y="3810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50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Agent;</a:t>
            </a:r>
            <a:r>
              <a:rPr lang="en-US" dirty="0" smtClean="0"/>
              <a:t>  </a:t>
            </a:r>
            <a:r>
              <a:rPr lang="en-US" dirty="0"/>
              <a:t>Mycobacterium tuberculosis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Host factors; </a:t>
            </a:r>
          </a:p>
          <a:p>
            <a:r>
              <a:rPr lang="en-US" dirty="0" smtClean="0"/>
              <a:t>Age, all ages, children at high risk</a:t>
            </a:r>
          </a:p>
          <a:p>
            <a:r>
              <a:rPr lang="en-US" dirty="0" smtClean="0"/>
              <a:t>Gender, high incidence in males, malnutrition, low educational status, occupation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Environment</a:t>
            </a:r>
            <a:r>
              <a:rPr lang="en-US" dirty="0" smtClean="0"/>
              <a:t>;</a:t>
            </a:r>
          </a:p>
          <a:p>
            <a:r>
              <a:rPr lang="en-US" dirty="0" smtClean="0"/>
              <a:t>Over crowding, low socioeconomic status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Mode of Transmission; droplet infection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152400"/>
            <a:ext cx="2590800" cy="423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CONTENT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1698762"/>
            <a:ext cx="4953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3112408"/>
            <a:ext cx="7010400" cy="119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4959486"/>
            <a:ext cx="6629400" cy="119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" y="629285"/>
            <a:ext cx="8505825" cy="6193155"/>
          </a:xfrm>
          <a:prstGeom prst="rect">
            <a:avLst/>
          </a:prstGeom>
        </p:spPr>
      </p:pic>
      <p:pic>
        <p:nvPicPr>
          <p:cNvPr id="5" name="Picture 4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91083" y="3810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76" y="197643"/>
            <a:ext cx="7467600" cy="884238"/>
          </a:xfrm>
        </p:spPr>
        <p:txBody>
          <a:bodyPr/>
          <a:lstStyle/>
          <a:p>
            <a:r>
              <a:rPr lang="en-US" dirty="0"/>
              <a:t>Incubation </a:t>
            </a:r>
            <a:r>
              <a:rPr lang="en-US" dirty="0" smtClean="0"/>
              <a:t>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8" y="1102706"/>
            <a:ext cx="8643332" cy="41550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time from receipt of infection to </a:t>
            </a:r>
            <a:r>
              <a:rPr lang="en-US" dirty="0" smtClean="0"/>
              <a:t>the development of a </a:t>
            </a:r>
            <a:r>
              <a:rPr lang="en-US" dirty="0"/>
              <a:t>positive tuberculin test </a:t>
            </a:r>
            <a:r>
              <a:rPr lang="en-US" dirty="0" smtClean="0"/>
              <a:t>ranges from </a:t>
            </a:r>
            <a:r>
              <a:rPr lang="en-US" dirty="0"/>
              <a:t>3 to 6 </a:t>
            </a:r>
            <a:r>
              <a:rPr lang="en-US" dirty="0" smtClean="0"/>
              <a:t>weeks,</a:t>
            </a:r>
          </a:p>
          <a:p>
            <a:pPr marL="0" indent="0" algn="just">
              <a:buNone/>
            </a:pPr>
            <a:r>
              <a:rPr lang="en-US" dirty="0" smtClean="0"/>
              <a:t>and thereafter</a:t>
            </a:r>
            <a:r>
              <a:rPr lang="en-US" dirty="0"/>
              <a:t>, the development of disease depends upon </a:t>
            </a:r>
            <a:r>
              <a:rPr lang="en-US" dirty="0" smtClean="0"/>
              <a:t>the closeness </a:t>
            </a:r>
            <a:r>
              <a:rPr lang="en-US" dirty="0"/>
              <a:t>of contact, extent of the disease and </a:t>
            </a:r>
            <a:r>
              <a:rPr lang="en-US" dirty="0" smtClean="0"/>
              <a:t>sputum positivity </a:t>
            </a:r>
            <a:r>
              <a:rPr lang="en-US" dirty="0"/>
              <a:t>of the source case </a:t>
            </a:r>
            <a:r>
              <a:rPr lang="en-US" dirty="0">
                <a:solidFill>
                  <a:srgbClr val="FF0000"/>
                </a:solidFill>
              </a:rPr>
              <a:t>(dose of infection) </a:t>
            </a:r>
            <a:r>
              <a:rPr lang="en-US" dirty="0"/>
              <a:t>and </a:t>
            </a:r>
            <a:r>
              <a:rPr lang="en-US" dirty="0" smtClean="0"/>
              <a:t>host parasite relationship.</a:t>
            </a:r>
          </a:p>
          <a:p>
            <a:pPr marL="0" indent="0" algn="just">
              <a:buNone/>
            </a:pPr>
            <a:r>
              <a:rPr lang="en-US" dirty="0" smtClean="0"/>
              <a:t>Thus </a:t>
            </a:r>
            <a:r>
              <a:rPr lang="en-US" dirty="0"/>
              <a:t>the incubation period </a:t>
            </a:r>
            <a:r>
              <a:rPr lang="en-US" dirty="0" smtClean="0"/>
              <a:t>may be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weeks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months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years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80541" y="72278"/>
            <a:ext cx="30480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HORIZONTAL INTEGERATION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342210" y="54071"/>
            <a:ext cx="316299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PATHO PHYSIOLOGY</a:t>
            </a:r>
          </a:p>
        </p:txBody>
      </p:sp>
      <p:pic>
        <p:nvPicPr>
          <p:cNvPr id="10252" name="Picture 12" descr="Quantitative impacts of incubation phase transmission of foot-and-mouth  disease virus | Scientific Re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" y="1145851"/>
            <a:ext cx="8919038" cy="54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91083" y="3810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447" y="1604208"/>
            <a:ext cx="7467600" cy="4873752"/>
          </a:xfrm>
        </p:spPr>
        <p:txBody>
          <a:bodyPr/>
          <a:lstStyle/>
          <a:p>
            <a:pPr marL="0" indent="0" fontAlgn="base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AD9-DE2B-41AA-8115-9CCF3EA8EBF8}" type="slidenum">
              <a:rPr lang="en-US" smtClean="0"/>
              <a:t>9</a:t>
            </a:fld>
            <a:endParaRPr lang="en-US"/>
          </a:p>
        </p:txBody>
      </p:sp>
      <p:pic>
        <p:nvPicPr>
          <p:cNvPr id="71684" name="Picture 4" descr="Image result for Tuberculosis (TB) Disease: Only the Tip of the Iceberg high re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1" y="457903"/>
            <a:ext cx="8533462" cy="6400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42210" y="54071"/>
            <a:ext cx="2590800" cy="2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CONTENT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4852" y="533240"/>
            <a:ext cx="3300334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3399"/>
                </a:solidFill>
                <a:latin typeface="+mj-lt"/>
              </a:rPr>
              <a:t>High </a:t>
            </a:r>
            <a:r>
              <a:rPr lang="en-US" sz="2400" b="1" dirty="0">
                <a:solidFill>
                  <a:srgbClr val="333399"/>
                </a:solidFill>
                <a:latin typeface="+mj-lt"/>
              </a:rPr>
              <a:t>TB Burden Countries</a:t>
            </a:r>
            <a:br>
              <a:rPr lang="en-US" sz="2400" b="1" dirty="0">
                <a:solidFill>
                  <a:srgbClr val="333399"/>
                </a:solidFill>
                <a:latin typeface="+mj-lt"/>
              </a:rPr>
            </a:br>
            <a:r>
              <a:rPr lang="en-US" b="1" dirty="0">
                <a:solidFill>
                  <a:srgbClr val="333399"/>
                </a:solidFill>
                <a:latin typeface="+mj-lt"/>
              </a:rPr>
              <a:t>(2019)</a:t>
            </a:r>
            <a:endParaRPr lang="en-US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694" y="1708739"/>
            <a:ext cx="3142649" cy="353943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r>
              <a:rPr lang="en-US" sz="2800" dirty="0"/>
              <a:t>1.  India</a:t>
            </a:r>
          </a:p>
          <a:p>
            <a:r>
              <a:rPr lang="en-US" sz="2800" dirty="0"/>
              <a:t>2.  Indonesia</a:t>
            </a:r>
          </a:p>
          <a:p>
            <a:r>
              <a:rPr lang="en-US" sz="2800" dirty="0"/>
              <a:t>3.  China</a:t>
            </a:r>
          </a:p>
          <a:p>
            <a:r>
              <a:rPr lang="en-US" sz="2800" dirty="0"/>
              <a:t>4.  Philippines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Pakistan</a:t>
            </a:r>
          </a:p>
          <a:p>
            <a:r>
              <a:rPr lang="en-US" sz="2800" dirty="0"/>
              <a:t>6.  Nigeria</a:t>
            </a:r>
          </a:p>
          <a:p>
            <a:r>
              <a:rPr lang="en-US" sz="2800" dirty="0"/>
              <a:t>7.  Bangladesh</a:t>
            </a:r>
          </a:p>
          <a:p>
            <a:r>
              <a:rPr lang="en-US" sz="2800" dirty="0"/>
              <a:t>8.  South Africa</a:t>
            </a:r>
          </a:p>
        </p:txBody>
      </p:sp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153083" y="76200"/>
            <a:ext cx="751999" cy="5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</TotalTime>
  <Words>1760</Words>
  <Application>Microsoft Office PowerPoint</Application>
  <PresentationFormat>On-screen Show (4:3)</PresentationFormat>
  <Paragraphs>294</Paragraphs>
  <Slides>44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Cambria</vt:lpstr>
      <vt:lpstr>Constantia</vt:lpstr>
      <vt:lpstr>Open Sans</vt:lpstr>
      <vt:lpstr>Segoe UI Symbol</vt:lpstr>
      <vt:lpstr>Symbol</vt:lpstr>
      <vt:lpstr>Times New Roman</vt:lpstr>
      <vt:lpstr>Wingdings</vt:lpstr>
      <vt:lpstr>1_Office Theme</vt:lpstr>
      <vt:lpstr>Chart</vt:lpstr>
      <vt:lpstr>PowerPoint Presentation</vt:lpstr>
      <vt:lpstr>Tuberculosis </vt:lpstr>
      <vt:lpstr>Prof Umar Model</vt:lpstr>
      <vt:lpstr>Sequence Of Lecture </vt:lpstr>
      <vt:lpstr>Learning Objectives</vt:lpstr>
      <vt:lpstr>Key Facts</vt:lpstr>
      <vt:lpstr>Epidemiology</vt:lpstr>
      <vt:lpstr>Incubation Period</vt:lpstr>
      <vt:lpstr>PowerPoint Presentation</vt:lpstr>
      <vt:lpstr>Why Incidence of TB Increasing  who are at high risk</vt:lpstr>
      <vt:lpstr>Global Tuberculosis Scenario</vt:lpstr>
      <vt:lpstr>PowerPoint Presentation</vt:lpstr>
      <vt:lpstr>PowerPoint Presentation</vt:lpstr>
      <vt:lpstr>Global Scenario</vt:lpstr>
      <vt:lpstr>PowerPoint Presentation</vt:lpstr>
      <vt:lpstr>PowerPoint Presentation</vt:lpstr>
      <vt:lpstr>Facts in Pakistani Context</vt:lpstr>
      <vt:lpstr>National T.B Program</vt:lpstr>
      <vt:lpstr>PowerPoint Presentation</vt:lpstr>
      <vt:lpstr>Types Of Tuberculosis </vt:lpstr>
      <vt:lpstr>Types Of Tuberculosis </vt:lpstr>
      <vt:lpstr>Pulmonary Complications of TB</vt:lpstr>
      <vt:lpstr>Diagnosis</vt:lpstr>
      <vt:lpstr>PowerPoint Presentation</vt:lpstr>
      <vt:lpstr>Tuberculin Test Interpretation </vt:lpstr>
      <vt:lpstr>Road Map Of Treatment</vt:lpstr>
      <vt:lpstr>Treatment Regimen according to WHO</vt:lpstr>
      <vt:lpstr>Prevention and Control of TB</vt:lpstr>
      <vt:lpstr>Control Continue……</vt:lpstr>
      <vt:lpstr>DOTS</vt:lpstr>
      <vt:lpstr>The 5 Essential Components of the DOTS Strategy</vt:lpstr>
      <vt:lpstr>PowerPoint Presentation</vt:lpstr>
      <vt:lpstr>Multi-Drug Resistance TB</vt:lpstr>
      <vt:lpstr>Extensively Drug Resistance TB</vt:lpstr>
      <vt:lpstr>Tuberculosis and HIV</vt:lpstr>
      <vt:lpstr>PowerPoint Presentation</vt:lpstr>
      <vt:lpstr>PowerPoint Presentation</vt:lpstr>
      <vt:lpstr>PowerPoint Presentation</vt:lpstr>
      <vt:lpstr>PowerPoint Presentation</vt:lpstr>
      <vt:lpstr>OSPE</vt:lpstr>
      <vt:lpstr>Scenario </vt:lpstr>
      <vt:lpstr>PowerPoint Presentation</vt:lpstr>
      <vt:lpstr>PowerPoint Presentation</vt:lpstr>
      <vt:lpstr>PowerPoint Presentation</vt:lpstr>
    </vt:vector>
  </TitlesOfParts>
  <Company>RMC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 DOTS</dc:title>
  <dc:creator>Dr. Farhan Hassan Dar</dc:creator>
  <cp:lastModifiedBy>pavilion</cp:lastModifiedBy>
  <cp:revision>407</cp:revision>
  <dcterms:created xsi:type="dcterms:W3CDTF">2012-05-09T11:40:00Z</dcterms:created>
  <dcterms:modified xsi:type="dcterms:W3CDTF">2025-02-03T05:09:16Z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E321FE9C633641CC8DB403D7A56212E9</vt:lpwstr>
  </property>
  <property fmtid="{D5CDD505-2E9C-101B-9397-08002B2CF9AE}" pid="3" name="KSOProductBuildVer">
    <vt:lpwstr>1033-12.2.0.19805</vt:lpwstr>
  </property>
</Properties>
</file>