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9" r:id="rId3"/>
  </p:sldMasterIdLst>
  <p:notesMasterIdLst>
    <p:notesMasterId r:id="rId39"/>
  </p:notesMasterIdLst>
  <p:sldIdLst>
    <p:sldId id="288" r:id="rId4"/>
    <p:sldId id="256" r:id="rId5"/>
    <p:sldId id="352" r:id="rId6"/>
    <p:sldId id="353" r:id="rId7"/>
    <p:sldId id="283" r:id="rId8"/>
    <p:sldId id="258" r:id="rId9"/>
    <p:sldId id="257" r:id="rId10"/>
    <p:sldId id="289" r:id="rId11"/>
    <p:sldId id="261" r:id="rId12"/>
    <p:sldId id="262" r:id="rId13"/>
    <p:sldId id="259" r:id="rId14"/>
    <p:sldId id="260" r:id="rId15"/>
    <p:sldId id="263" r:id="rId16"/>
    <p:sldId id="264" r:id="rId17"/>
    <p:sldId id="265" r:id="rId18"/>
    <p:sldId id="267" r:id="rId19"/>
    <p:sldId id="268" r:id="rId20"/>
    <p:sldId id="266" r:id="rId21"/>
    <p:sldId id="269" r:id="rId22"/>
    <p:sldId id="271" r:id="rId23"/>
    <p:sldId id="272" r:id="rId24"/>
    <p:sldId id="273" r:id="rId25"/>
    <p:sldId id="278" r:id="rId26"/>
    <p:sldId id="279" r:id="rId27"/>
    <p:sldId id="274" r:id="rId28"/>
    <p:sldId id="275" r:id="rId29"/>
    <p:sldId id="276" r:id="rId30"/>
    <p:sldId id="281" r:id="rId31"/>
    <p:sldId id="280" r:id="rId32"/>
    <p:sldId id="286" r:id="rId33"/>
    <p:sldId id="354" r:id="rId34"/>
    <p:sldId id="285" r:id="rId35"/>
    <p:sldId id="284" r:id="rId36"/>
    <p:sldId id="321" r:id="rId37"/>
    <p:sldId id="28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3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743D6-18AA-43B2-B2A1-9A059AEC9DBC}"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20649-7B92-4DA2-896D-CD70A11A6DE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08F39-BC17-47D7-9561-5CDEECFC2CD8}" type="slidenum">
              <a:rPr lang="en-US" smtClean="0">
                <a:solidFill>
                  <a:prstClr val="black"/>
                </a:solidFill>
              </a:r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E20649-7B92-4DA2-896D-CD70A11A6DE7}"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DPT vaccine</a:t>
            </a:r>
            <a:r>
              <a:rPr lang="en-US" baseline="0" dirty="0" smtClean="0"/>
              <a:t> protects from diphtheria ,pertussis , tetanus  (pertussis component enhance the potency of diphtheria toxoid)/meningitis ,hepatitis B(</a:t>
            </a:r>
            <a:r>
              <a:rPr lang="en-US" baseline="0" dirty="0" err="1" smtClean="0"/>
              <a:t>penta</a:t>
            </a:r>
            <a:r>
              <a:rPr lang="en-US" baseline="0" dirty="0" smtClean="0"/>
              <a:t>)</a:t>
            </a:r>
          </a:p>
          <a:p>
            <a:r>
              <a:rPr lang="en-US" dirty="0" smtClean="0"/>
              <a:t>Freeze sensitive liquid vaccine stored at 2-8</a:t>
            </a:r>
            <a:r>
              <a:rPr lang="en-US" baseline="0" dirty="0" smtClean="0"/>
              <a:t> C temp.</a:t>
            </a:r>
            <a:endParaRPr lang="en-US" dirty="0"/>
          </a:p>
        </p:txBody>
      </p:sp>
      <p:sp>
        <p:nvSpPr>
          <p:cNvPr id="4" name="Slide Number Placeholder 3"/>
          <p:cNvSpPr>
            <a:spLocks noGrp="1"/>
          </p:cNvSpPr>
          <p:nvPr>
            <p:ph type="sldNum" sz="quarter" idx="10"/>
          </p:nvPr>
        </p:nvSpPr>
        <p:spPr/>
        <p:txBody>
          <a:bodyPr/>
          <a:lstStyle/>
          <a:p>
            <a:fld id="{84208F39-BC17-47D7-9561-5CDEECFC2CD8}" type="slidenum">
              <a:rPr lang="en-US" smtClean="0">
                <a:solidFill>
                  <a:prstClr val="black"/>
                </a:solidFill>
              </a:rPr>
              <a:t>29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9742C-D8F3-4805-944C-597F31AA62ED}" type="datetime1">
              <a:rPr lang="en-US" smtClean="0">
                <a:solidFill>
                  <a:prstClr val="white">
                    <a:alpha val="60000"/>
                  </a:prstClr>
                </a:solidFill>
              </a:rPr>
              <a:t>2/2/2025</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r>
              <a:rPr lang="en-US" smtClean="0">
                <a:solidFill>
                  <a:prstClr val="white">
                    <a:alpha val="60000"/>
                  </a:prstClr>
                </a:solidFill>
              </a:rPr>
              <a:t>
              </a:t>
            </a:r>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81031-0CCA-4AB5-9476-2489F54066B1}"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FF042-9DC2-4620-B40E-1C898D7FE377}"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9F064-BDB3-41C3-9250-4C2DE2CD8E14}"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9EDA0-5D63-4652-BC6A-9EBD7573572B}"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0AD40-F2E4-42D0-87DB-D105B71065B0}"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4195E-617C-4EC1-8CD1-63541CB8071B}" type="datetime1">
              <a:rPr lang="en-US" smtClean="0">
                <a:solidFill>
                  <a:prstClr val="white">
                    <a:alpha val="60000"/>
                  </a:prstClr>
                </a:solidFill>
              </a:rPr>
              <a:t>2/2/2025</a:t>
            </a:fld>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r>
              <a:rPr lang="en-US" smtClean="0">
                <a:solidFill>
                  <a:prstClr val="white">
                    <a:alpha val="60000"/>
                  </a:prstClr>
                </a:solidFill>
              </a:rPr>
              <a:t>
              </a:t>
            </a:r>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601A6-AAD4-4183-921D-2C8C3C1CE3F3}"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1B7E1C-AF30-42A5-A429-9EC3018884A6}"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7E2D7-0522-48BC-8958-4B770C143C77}" type="datetime1">
              <a:rPr lang="en-US" smtClean="0">
                <a:solidFill>
                  <a:srgbClr val="E32D91"/>
                </a:solidFill>
              </a:rPr>
              <a:t>2/2/2025</a:t>
            </a:fld>
            <a:endParaRPr lang="en-US" dirty="0">
              <a:solidFill>
                <a:srgbClr val="E32D91"/>
              </a:solidFill>
            </a:endParaRPr>
          </a:p>
        </p:txBody>
      </p:sp>
      <p:sp>
        <p:nvSpPr>
          <p:cNvPr id="6" name="Footer Placeholder 5"/>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E1418-7C41-4DB4-9620-1328D12B6403}" type="datetime1">
              <a:rPr lang="en-US" smtClean="0">
                <a:solidFill>
                  <a:srgbClr val="E32D91"/>
                </a:solidFill>
              </a:rPr>
              <a:t>2/2/2025</a:t>
            </a:fld>
            <a:endParaRPr lang="en-US" dirty="0">
              <a:solidFill>
                <a:srgbClr val="E32D91"/>
              </a:solidFill>
            </a:endParaRPr>
          </a:p>
        </p:txBody>
      </p:sp>
      <p:sp>
        <p:nvSpPr>
          <p:cNvPr id="8" name="Footer Placeholder 7"/>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A46E27-DAE9-44B6-B037-800267728CE1}" type="datetime1">
              <a:rPr lang="en-US" smtClean="0">
                <a:solidFill>
                  <a:srgbClr val="E32D91"/>
                </a:solidFill>
              </a:rPr>
              <a:t>2/2/2025</a:t>
            </a:fld>
            <a:endParaRPr lang="en-US" dirty="0">
              <a:solidFill>
                <a:srgbClr val="E32D91"/>
              </a:solidFill>
            </a:endParaRPr>
          </a:p>
        </p:txBody>
      </p:sp>
      <p:sp>
        <p:nvSpPr>
          <p:cNvPr id="4" name="Footer Placeholder 3"/>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0558D-7D97-4FDE-9E25-B4108C379C18}" type="datetime1">
              <a:rPr lang="en-US" smtClean="0">
                <a:solidFill>
                  <a:srgbClr val="E32D91"/>
                </a:solidFill>
              </a:rPr>
              <a:t>2/2/2025</a:t>
            </a:fld>
            <a:endParaRPr lang="en-US" dirty="0">
              <a:solidFill>
                <a:srgbClr val="E32D91"/>
              </a:solidFill>
            </a:endParaRPr>
          </a:p>
        </p:txBody>
      </p:sp>
      <p:sp>
        <p:nvSpPr>
          <p:cNvPr id="3" name="Footer Placeholder 2"/>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B82EB-93DE-4894-95E6-71E58F2257B0}" type="datetime1">
              <a:rPr lang="en-US" smtClean="0">
                <a:solidFill>
                  <a:srgbClr val="E32D91"/>
                </a:solidFill>
              </a:rPr>
              <a:t>2/2/2025</a:t>
            </a:fld>
            <a:endParaRPr lang="en-US" dirty="0">
              <a:solidFill>
                <a:srgbClr val="E32D91"/>
              </a:solidFill>
            </a:endParaRPr>
          </a:p>
        </p:txBody>
      </p:sp>
      <p:sp>
        <p:nvSpPr>
          <p:cNvPr id="6" name="Footer Placeholder 5"/>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BC8DE-0973-463A-A8C4-66D2322EFA79}" type="datetime1">
              <a:rPr lang="en-US" smtClean="0">
                <a:solidFill>
                  <a:srgbClr val="E32D91"/>
                </a:solidFill>
              </a:rPr>
              <a:t>2/2/2025</a:t>
            </a:fld>
            <a:endParaRPr lang="en-US" dirty="0">
              <a:solidFill>
                <a:srgbClr val="E32D91"/>
              </a:solidFill>
            </a:endParaRPr>
          </a:p>
        </p:txBody>
      </p:sp>
      <p:sp>
        <p:nvSpPr>
          <p:cNvPr id="6" name="Footer Placeholder 5"/>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6D5A-C9AF-44C7-8013-82D4E5503897}"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9FCFC-2941-415A-B978-05D8D84797A2}" type="datetime1">
              <a:rPr lang="en-US" smtClean="0">
                <a:solidFill>
                  <a:srgbClr val="E32D91"/>
                </a:solidFill>
              </a:rPr>
              <a:t>2/2/2025</a:t>
            </a:fld>
            <a:endParaRPr lang="en-US" dirty="0">
              <a:solidFill>
                <a:srgbClr val="E32D91"/>
              </a:solidFill>
            </a:endParaRPr>
          </a:p>
        </p:txBody>
      </p:sp>
      <p:sp>
        <p:nvSpPr>
          <p:cNvPr id="6" name="Footer Placeholder 5"/>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B9E98-807F-4C01-AE79-ED9108DA9D00}"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5E202-40E7-40E2-9F69-407ECA628F86}"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F5A99-423A-4ADE-8F36-F32310FDDF2F}" type="datetime1">
              <a:rPr lang="en-US" smtClean="0">
                <a:solidFill>
                  <a:srgbClr val="E32D91"/>
                </a:solidFill>
              </a:rPr>
              <a:t>2/2/2025</a:t>
            </a:fld>
            <a:endParaRPr lang="en-US" dirty="0">
              <a:solidFill>
                <a:srgbClr val="E32D91"/>
              </a:solidFill>
            </a:endParaRPr>
          </a:p>
        </p:txBody>
      </p:sp>
      <p:sp>
        <p:nvSpPr>
          <p:cNvPr id="8" name="Footer Placeholder 7"/>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E46FA-70F8-48E0-8338-749584C6A98A}" type="datetime1">
              <a:rPr lang="en-US" smtClean="0">
                <a:solidFill>
                  <a:srgbClr val="E32D91"/>
                </a:solidFill>
              </a:rPr>
              <a:t>2/2/2025</a:t>
            </a:fld>
            <a:endParaRPr lang="en-US" dirty="0">
              <a:solidFill>
                <a:srgbClr val="E32D91"/>
              </a:solidFill>
            </a:endParaRPr>
          </a:p>
        </p:txBody>
      </p:sp>
      <p:sp>
        <p:nvSpPr>
          <p:cNvPr id="4" name="Footer Placeholder 3"/>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60207-D61D-492C-A243-8F5895E4FFFE}" type="datetime1">
              <a:rPr lang="en-US" smtClean="0">
                <a:solidFill>
                  <a:srgbClr val="E32D91"/>
                </a:solidFill>
              </a:rPr>
              <a:t>2/2/2025</a:t>
            </a:fld>
            <a:endParaRPr lang="en-US" dirty="0">
              <a:solidFill>
                <a:srgbClr val="E32D91"/>
              </a:solidFill>
            </a:endParaRPr>
          </a:p>
        </p:txBody>
      </p:sp>
      <p:sp>
        <p:nvSpPr>
          <p:cNvPr id="3" name="Footer Placeholder 2"/>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60369-A060-4A16-A8E8-C06684483DE7}" type="datetime1">
              <a:rPr lang="en-US" smtClean="0">
                <a:solidFill>
                  <a:srgbClr val="E32D91"/>
                </a:solidFill>
              </a:rPr>
              <a:t>2/2/2025</a:t>
            </a:fld>
            <a:endParaRPr lang="en-US" dirty="0">
              <a:solidFill>
                <a:srgbClr val="E32D91"/>
              </a:solidFill>
            </a:endParaRPr>
          </a:p>
        </p:txBody>
      </p:sp>
      <p:sp>
        <p:nvSpPr>
          <p:cNvPr id="6" name="Footer Placeholder 5"/>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87018-1913-4704-85B7-CBA3E58CFB4D}" type="datetime1">
              <a:rPr lang="en-US" smtClean="0">
                <a:solidFill>
                  <a:srgbClr val="E32D91"/>
                </a:solidFill>
              </a:rPr>
              <a:t>2/2/2025</a:t>
            </a:fld>
            <a:endParaRPr lang="en-US" dirty="0">
              <a:solidFill>
                <a:srgbClr val="E32D91"/>
              </a:solidFill>
            </a:endParaRPr>
          </a:p>
        </p:txBody>
      </p:sp>
      <p:sp>
        <p:nvSpPr>
          <p:cNvPr id="6" name="Footer Placeholder 5"/>
          <p:cNvSpPr>
            <a:spLocks noGrp="1"/>
          </p:cNvSpPr>
          <p:nvPr>
            <p:ph type="ftr" sz="quarter" idx="11"/>
          </p:nvPr>
        </p:nvSpPr>
        <p:spPr/>
        <p:txBody>
          <a:bodyPr/>
          <a:lstStyle/>
          <a:p>
            <a:r>
              <a:rPr lang="en-US" smtClean="0">
                <a:solidFill>
                  <a:srgbClr val="E32D91"/>
                </a:solidFill>
              </a:rPr>
              <a:t>
              </a:t>
            </a:r>
            <a:endParaRPr lang="en-US" dirty="0">
              <a:solidFill>
                <a:srgbClr val="E32D91"/>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a:t>
            </a:fld>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9F064-BDB3-41C3-9250-4C2DE2CD8E14}" type="datetime1">
              <a:rPr lang="en-US" smtClean="0">
                <a:solidFill>
                  <a:srgbClr val="E32D91"/>
                </a:solidFill>
              </a:rPr>
              <a:t>2/2/2025</a:t>
            </a:fld>
            <a:endParaRPr lang="en-US" dirty="0">
              <a:solidFill>
                <a:srgbClr val="E32D91"/>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E32D91"/>
                </a:solidFill>
              </a:rPr>
              <a:t>
              </a:t>
            </a:r>
            <a:endParaRPr lang="en-US" dirty="0">
              <a:solidFill>
                <a:srgbClr val="E32D9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prstClr val="white"/>
                </a:solidFill>
              </a:rPr>
              <a:t>‹#›</a:t>
            </a:fld>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solidFill>
                  <a:srgbClr val="146194">
                    <a:lumMod val="50000"/>
                  </a:srgbClr>
                </a:solidFill>
              </a:rPr>
              <a:t>2/2/2025</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solidFill>
                  <a:srgbClr val="146194">
                    <a:lumMod val="50000"/>
                  </a:srgbClr>
                </a:solidFill>
              </a:rPr>
              <a:t>‹#›</a:t>
            </a:fld>
            <a:endParaRPr lang="en-US" dirty="0">
              <a:solidFill>
                <a:srgbClr val="146194">
                  <a:lumMod val="50000"/>
                </a:srgbClr>
              </a:solidFill>
            </a:endParaRP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3BA5E202-40E7-40E2-9F69-407ECA628F86}" type="datetime1">
              <a:rPr lang="en-US" smtClean="0">
                <a:solidFill>
                  <a:srgbClr val="E32D91"/>
                </a:solidFill>
              </a:rPr>
              <a:t>2/2/2025</a:t>
            </a:fld>
            <a:endParaRPr lang="en-US" dirty="0">
              <a:solidFill>
                <a:srgbClr val="E32D91"/>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r>
              <a:rPr lang="en-US" smtClean="0">
                <a:solidFill>
                  <a:srgbClr val="E32D91"/>
                </a:solidFill>
              </a:rPr>
              <a:t>
              </a:t>
            </a:r>
            <a:endParaRPr lang="en-US" dirty="0">
              <a:solidFill>
                <a:srgbClr val="E32D91"/>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D57F1E4F-1CFF-5643-939E-217C01CDF565}" type="slidenum">
              <a:rPr lang="en-US" smtClean="0">
                <a:solidFill>
                  <a:prstClr val="white"/>
                </a:solidFill>
              </a:rPr>
              <a:t>‹#›</a:t>
            </a:fld>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60" y="2241550"/>
            <a:ext cx="11809927" cy="4003362"/>
          </a:xfrm>
        </p:spPr>
        <p:txBody>
          <a:bodyPr>
            <a:normAutofit/>
          </a:bodyPr>
          <a:lstStyle/>
          <a:p>
            <a:pPr marL="0" indent="0">
              <a:lnSpc>
                <a:spcPct val="150000"/>
              </a:lnSpc>
              <a:spcBef>
                <a:spcPts val="600"/>
              </a:spcBef>
              <a:spcAft>
                <a:spcPts val="600"/>
              </a:spcAft>
              <a:buNone/>
            </a:pPr>
            <a:r>
              <a:rPr lang="en-US" b="1" u="sng" dirty="0" smtClean="0">
                <a:latin typeface="Calibri" panose="020F0502020204030204" charset="0"/>
                <a:cs typeface="Calibri" panose="020F0502020204030204" charset="0"/>
              </a:rPr>
              <a:t>CRS( if pregnant women is infected in first trimester)</a:t>
            </a:r>
            <a:endParaRPr lang="en-US" dirty="0" smtClean="0">
              <a:latin typeface="Calibri" panose="020F0502020204030204" charset="0"/>
              <a:cs typeface="Calibri" panose="020F0502020204030204" charset="0"/>
            </a:endParaRPr>
          </a:p>
          <a:p>
            <a:pPr>
              <a:lnSpc>
                <a:spcPct val="150000"/>
              </a:lnSpc>
              <a:spcBef>
                <a:spcPts val="600"/>
              </a:spcBef>
              <a:spcAft>
                <a:spcPts val="600"/>
              </a:spcAft>
            </a:pPr>
            <a:r>
              <a:rPr lang="en-US" sz="2400" dirty="0" smtClean="0">
                <a:latin typeface="Calibri" panose="020F0502020204030204" charset="0"/>
                <a:cs typeface="Calibri" panose="020F0502020204030204" charset="0"/>
              </a:rPr>
              <a:t>Congenital </a:t>
            </a:r>
            <a:r>
              <a:rPr lang="en-US" sz="2400" dirty="0">
                <a:latin typeface="Calibri" panose="020F0502020204030204" charset="0"/>
                <a:cs typeface="Calibri" panose="020F0502020204030204" charset="0"/>
              </a:rPr>
              <a:t>Rubella </a:t>
            </a:r>
            <a:r>
              <a:rPr lang="en-US" sz="2400" dirty="0" smtClean="0">
                <a:latin typeface="Calibri" panose="020F0502020204030204" charset="0"/>
                <a:cs typeface="Calibri" panose="020F0502020204030204" charset="0"/>
              </a:rPr>
              <a:t>Syndrome with </a:t>
            </a:r>
            <a:r>
              <a:rPr lang="en-US" sz="2400" dirty="0" smtClean="0">
                <a:solidFill>
                  <a:srgbClr val="FF0000"/>
                </a:solidFill>
                <a:latin typeface="Calibri" panose="020F0502020204030204" charset="0"/>
                <a:cs typeface="Calibri" panose="020F0502020204030204" charset="0"/>
              </a:rPr>
              <a:t>Classic triad</a:t>
            </a:r>
            <a:r>
              <a:rPr lang="en-US" sz="2400" dirty="0" smtClean="0">
                <a:latin typeface="Calibri" panose="020F0502020204030204" charset="0"/>
                <a:cs typeface="Calibri" panose="020F0502020204030204" charset="0"/>
              </a:rPr>
              <a:t>… deafness, cardiac malformations &amp;congenital cataracts</a:t>
            </a:r>
          </a:p>
          <a:p>
            <a:pPr>
              <a:lnSpc>
                <a:spcPct val="150000"/>
              </a:lnSpc>
              <a:spcBef>
                <a:spcPts val="600"/>
              </a:spcBef>
              <a:spcAft>
                <a:spcPts val="600"/>
              </a:spcAft>
            </a:pPr>
            <a:r>
              <a:rPr lang="en-US" sz="2400" dirty="0" smtClean="0">
                <a:latin typeface="Calibri" panose="020F0502020204030204" charset="0"/>
                <a:cs typeface="Calibri" panose="020F0502020204030204" charset="0"/>
              </a:rPr>
              <a:t>Others include glaucoma, retinopathy, microcephalus, cerebral palsy, IUGR, </a:t>
            </a:r>
            <a:r>
              <a:rPr lang="en-US" sz="2400" dirty="0" err="1" smtClean="0">
                <a:latin typeface="Calibri" panose="020F0502020204030204" charset="0"/>
                <a:cs typeface="Calibri" panose="020F0502020204030204" charset="0"/>
              </a:rPr>
              <a:t>hepato</a:t>
            </a:r>
            <a:r>
              <a:rPr lang="en-US" sz="2400" dirty="0" smtClean="0">
                <a:latin typeface="Calibri" panose="020F0502020204030204" charset="0"/>
                <a:cs typeface="Calibri" panose="020F0502020204030204" charset="0"/>
              </a:rPr>
              <a:t>-splenomegaly, mental &amp; motor retardation</a:t>
            </a:r>
            <a:endParaRPr lang="en-US" sz="2400" dirty="0">
              <a:latin typeface="Calibri" panose="020F0502020204030204" charset="0"/>
              <a:cs typeface="Calibri" panose="020F050202020403020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10</a:t>
            </a:fld>
            <a:endParaRPr lang="en-US" dirty="0">
              <a:solidFill>
                <a:prstClr val="white"/>
              </a:solidFill>
            </a:endParaRPr>
          </a:p>
        </p:txBody>
      </p:sp>
      <p:sp>
        <p:nvSpPr>
          <p:cNvPr id="8" name="Oval 7"/>
          <p:cNvSpPr/>
          <p:nvPr/>
        </p:nvSpPr>
        <p:spPr>
          <a:xfrm>
            <a:off x="749300" y="589280"/>
            <a:ext cx="2799080" cy="1401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19075"/>
            <a:ext cx="1002665" cy="66929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title"/>
          </p:nvPr>
        </p:nvSpPr>
        <p:spPr>
          <a:noFill/>
        </p:spPr>
        <p:txBody>
          <a:bodyPr/>
          <a:lstStyle/>
          <a:p>
            <a:pPr algn="ctr" eaLnBrk="1" hangingPunct="1"/>
            <a:r>
              <a:rPr lang="en-US" sz="6600" b="1" dirty="0">
                <a:solidFill>
                  <a:schemeClr val="bg1"/>
                </a:solidFill>
                <a:latin typeface="Comic Sans MS" panose="030F0702030302020204" pitchFamily="66" charset="0"/>
              </a:rPr>
              <a:t>Rubella </a:t>
            </a:r>
          </a:p>
        </p:txBody>
      </p:sp>
      <p:sp>
        <p:nvSpPr>
          <p:cNvPr id="72706" name="Rectangle 3"/>
          <p:cNvSpPr>
            <a:spLocks noGrp="1" noChangeArrowheads="1"/>
          </p:cNvSpPr>
          <p:nvPr>
            <p:ph idx="1"/>
          </p:nvPr>
        </p:nvSpPr>
        <p:spPr>
          <a:xfrm>
            <a:off x="940158" y="1990724"/>
            <a:ext cx="9463299" cy="4254501"/>
          </a:xfrm>
        </p:spPr>
        <p:txBody>
          <a:bodyPr>
            <a:noAutofit/>
          </a:bodyPr>
          <a:lstStyle/>
          <a:p>
            <a:pPr algn="just" eaLnBrk="1" hangingPunct="1">
              <a:lnSpc>
                <a:spcPct val="90000"/>
              </a:lnSpc>
            </a:pPr>
            <a:r>
              <a:rPr lang="en-US" sz="2800" dirty="0">
                <a:latin typeface="Calibri" panose="020F0502020204030204" charset="0"/>
                <a:cs typeface="Calibri" panose="020F0502020204030204" charset="0"/>
              </a:rPr>
              <a:t>Agent Factor:</a:t>
            </a:r>
          </a:p>
          <a:p>
            <a:pPr lvl="2" algn="just" eaLnBrk="1" hangingPunct="1">
              <a:lnSpc>
                <a:spcPct val="90000"/>
              </a:lnSpc>
            </a:pPr>
            <a:r>
              <a:rPr lang="en-US" dirty="0">
                <a:latin typeface="Calibri" panose="020F0502020204030204" charset="0"/>
                <a:cs typeface="Calibri" panose="020F0502020204030204" charset="0"/>
              </a:rPr>
              <a:t>Agent (RNA virus of </a:t>
            </a:r>
            <a:r>
              <a:rPr lang="en-US" dirty="0" smtClean="0">
                <a:latin typeface="Calibri" panose="020F0502020204030204" charset="0"/>
                <a:cs typeface="Calibri" panose="020F0502020204030204" charset="0"/>
              </a:rPr>
              <a:t>Toga virus </a:t>
            </a:r>
            <a:r>
              <a:rPr lang="en-US" dirty="0">
                <a:latin typeface="Calibri" panose="020F0502020204030204" charset="0"/>
                <a:cs typeface="Calibri" panose="020F0502020204030204" charset="0"/>
              </a:rPr>
              <a:t>family)</a:t>
            </a:r>
          </a:p>
          <a:p>
            <a:pPr lvl="2" algn="just" eaLnBrk="1" hangingPunct="1">
              <a:lnSpc>
                <a:spcPct val="90000"/>
              </a:lnSpc>
            </a:pPr>
            <a:r>
              <a:rPr lang="en-US" dirty="0">
                <a:latin typeface="Calibri" panose="020F0502020204030204" charset="0"/>
                <a:cs typeface="Calibri" panose="020F0502020204030204" charset="0"/>
              </a:rPr>
              <a:t>Source of </a:t>
            </a:r>
            <a:r>
              <a:rPr lang="en-US" dirty="0" smtClean="0">
                <a:latin typeface="Calibri" panose="020F0502020204030204" charset="0"/>
                <a:cs typeface="Calibri" panose="020F0502020204030204" charset="0"/>
              </a:rPr>
              <a:t>Infection; clinical or subclinical cases of rubella</a:t>
            </a:r>
            <a:endParaRPr lang="en-US" dirty="0">
              <a:latin typeface="Calibri" panose="020F0502020204030204" charset="0"/>
              <a:cs typeface="Calibri" panose="020F0502020204030204" charset="0"/>
            </a:endParaRPr>
          </a:p>
          <a:p>
            <a:pPr lvl="2" algn="just" eaLnBrk="1" hangingPunct="1">
              <a:lnSpc>
                <a:spcPct val="90000"/>
              </a:lnSpc>
            </a:pPr>
            <a:r>
              <a:rPr lang="en-US" dirty="0">
                <a:latin typeface="Calibri" panose="020F0502020204030204" charset="0"/>
                <a:cs typeface="Calibri" panose="020F0502020204030204" charset="0"/>
              </a:rPr>
              <a:t>Period of communicability</a:t>
            </a:r>
          </a:p>
          <a:p>
            <a:pPr marL="914400" lvl="2" indent="0" algn="just">
              <a:lnSpc>
                <a:spcPct val="90000"/>
              </a:lnSpc>
              <a:buNone/>
            </a:pPr>
            <a:r>
              <a:rPr lang="en-US" dirty="0">
                <a:latin typeface="Calibri" panose="020F0502020204030204" charset="0"/>
                <a:cs typeface="Calibri" panose="020F0502020204030204" charset="0"/>
              </a:rPr>
              <a:t>Week before symptoms &amp; week </a:t>
            </a:r>
            <a:r>
              <a:rPr lang="en-US" dirty="0" smtClean="0">
                <a:latin typeface="Calibri" panose="020F0502020204030204" charset="0"/>
                <a:cs typeface="Calibri" panose="020F0502020204030204" charset="0"/>
              </a:rPr>
              <a:t>after rash appears</a:t>
            </a:r>
            <a:endParaRPr lang="en-US" dirty="0">
              <a:latin typeface="Calibri" panose="020F0502020204030204" charset="0"/>
              <a:cs typeface="Calibri" panose="020F0502020204030204" charset="0"/>
            </a:endParaRPr>
          </a:p>
          <a:p>
            <a:pPr algn="just" eaLnBrk="1" hangingPunct="1">
              <a:lnSpc>
                <a:spcPct val="90000"/>
              </a:lnSpc>
            </a:pPr>
            <a:r>
              <a:rPr lang="en-US" sz="2800" dirty="0">
                <a:latin typeface="Calibri" panose="020F0502020204030204" charset="0"/>
                <a:cs typeface="Calibri" panose="020F0502020204030204" charset="0"/>
              </a:rPr>
              <a:t>Host Factor:</a:t>
            </a:r>
          </a:p>
          <a:p>
            <a:pPr lvl="2" algn="just" eaLnBrk="1" hangingPunct="1">
              <a:lnSpc>
                <a:spcPct val="90000"/>
              </a:lnSpc>
            </a:pPr>
            <a:r>
              <a:rPr lang="en-US" dirty="0">
                <a:latin typeface="Calibri" panose="020F0502020204030204" charset="0"/>
                <a:cs typeface="Calibri" panose="020F0502020204030204" charset="0"/>
              </a:rPr>
              <a:t>Age… 3 – 10 years</a:t>
            </a:r>
          </a:p>
          <a:p>
            <a:pPr lvl="2" algn="just" eaLnBrk="1" hangingPunct="1">
              <a:lnSpc>
                <a:spcPct val="90000"/>
              </a:lnSpc>
            </a:pPr>
            <a:r>
              <a:rPr lang="en-US" dirty="0" smtClean="0">
                <a:latin typeface="Calibri" panose="020F0502020204030204" charset="0"/>
                <a:cs typeface="Calibri" panose="020F0502020204030204" charset="0"/>
              </a:rPr>
              <a:t>Immunity; life long after attack or vaccination</a:t>
            </a:r>
            <a:endParaRPr lang="en-US" dirty="0">
              <a:latin typeface="Calibri" panose="020F0502020204030204" charset="0"/>
              <a:cs typeface="Calibri" panose="020F0502020204030204" charset="0"/>
            </a:endParaRPr>
          </a:p>
          <a:p>
            <a:pPr algn="just">
              <a:lnSpc>
                <a:spcPct val="90000"/>
              </a:lnSpc>
            </a:pPr>
            <a:r>
              <a:rPr lang="en-US" sz="2800" dirty="0">
                <a:latin typeface="Calibri" panose="020F0502020204030204" charset="0"/>
                <a:cs typeface="Calibri" panose="020F0502020204030204" charset="0"/>
              </a:rPr>
              <a:t>Environmental Factors: </a:t>
            </a:r>
          </a:p>
          <a:p>
            <a:pPr lvl="2" algn="just">
              <a:lnSpc>
                <a:spcPct val="90000"/>
              </a:lnSpc>
            </a:pPr>
            <a:r>
              <a:rPr lang="en-US" dirty="0">
                <a:latin typeface="Calibri" panose="020F0502020204030204" charset="0"/>
                <a:cs typeface="Calibri" panose="020F0502020204030204" charset="0"/>
              </a:rPr>
              <a:t>late winter &amp; spring </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11</a:t>
            </a:fld>
            <a:endParaRPr lang="en-US" dirty="0">
              <a:solidFill>
                <a:prstClr val="white"/>
              </a:solidFill>
            </a:endParaRPr>
          </a:p>
        </p:txBody>
      </p:sp>
      <p:sp>
        <p:nvSpPr>
          <p:cNvPr id="8" name="Oval 7"/>
          <p:cNvSpPr/>
          <p:nvPr/>
        </p:nvSpPr>
        <p:spPr>
          <a:xfrm>
            <a:off x="610235" y="606425"/>
            <a:ext cx="2541905"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title"/>
          </p:nvPr>
        </p:nvSpPr>
        <p:spPr>
          <a:noFill/>
        </p:spPr>
        <p:txBody>
          <a:bodyPr/>
          <a:lstStyle/>
          <a:p>
            <a:pPr algn="ctr" eaLnBrk="1" hangingPunct="1"/>
            <a:r>
              <a:rPr lang="en-US" sz="6600" b="1" dirty="0">
                <a:solidFill>
                  <a:schemeClr val="bg1"/>
                </a:solidFill>
                <a:latin typeface="Comic Sans MS" panose="030F0702030302020204" pitchFamily="66" charset="0"/>
              </a:rPr>
              <a:t>Rubella</a:t>
            </a:r>
            <a:r>
              <a:rPr lang="en-US" sz="6600" b="1" dirty="0">
                <a:solidFill>
                  <a:srgbClr val="CC3300"/>
                </a:solidFill>
                <a:latin typeface="Comic Sans MS" panose="030F0702030302020204" pitchFamily="66" charset="0"/>
              </a:rPr>
              <a:t> </a:t>
            </a:r>
          </a:p>
        </p:txBody>
      </p:sp>
      <p:sp>
        <p:nvSpPr>
          <p:cNvPr id="73730" name="Rectangle 3"/>
          <p:cNvSpPr>
            <a:spLocks noGrp="1" noChangeArrowheads="1"/>
          </p:cNvSpPr>
          <p:nvPr>
            <p:ph idx="1"/>
          </p:nvPr>
        </p:nvSpPr>
        <p:spPr>
          <a:xfrm>
            <a:off x="203835" y="1823434"/>
            <a:ext cx="12191999" cy="4501166"/>
          </a:xfrm>
        </p:spPr>
        <p:txBody>
          <a:bodyPr>
            <a:normAutofit/>
          </a:bodyPr>
          <a:lstStyle/>
          <a:p>
            <a:pPr eaLnBrk="1" hangingPunct="1"/>
            <a:r>
              <a:rPr lang="en-US" sz="2400" dirty="0" smtClean="0">
                <a:latin typeface="Calibri" panose="020F0502020204030204" charset="0"/>
                <a:cs typeface="Calibri" panose="020F0502020204030204" charset="0"/>
              </a:rPr>
              <a:t>Mode of Transmission; person to person</a:t>
            </a:r>
          </a:p>
          <a:p>
            <a:pPr eaLnBrk="1" hangingPunct="1"/>
            <a:r>
              <a:rPr lang="en-US" sz="2400" dirty="0" smtClean="0">
                <a:latin typeface="Calibri" panose="020F0502020204030204" charset="0"/>
                <a:cs typeface="Calibri" panose="020F0502020204030204" charset="0"/>
              </a:rPr>
              <a:t>Incubation Period: 2-3 weeks, average 18 days</a:t>
            </a:r>
          </a:p>
          <a:p>
            <a:pPr eaLnBrk="1" hangingPunct="1"/>
            <a:r>
              <a:rPr lang="en-US" sz="2400" dirty="0" smtClean="0">
                <a:latin typeface="Calibri" panose="020F0502020204030204" charset="0"/>
                <a:cs typeface="Calibri" panose="020F0502020204030204" charset="0"/>
              </a:rPr>
              <a:t>Clinical Features</a:t>
            </a:r>
          </a:p>
          <a:p>
            <a:pPr lvl="2" eaLnBrk="1" hangingPunct="1"/>
            <a:r>
              <a:rPr lang="en-US" sz="2400" u="sng" dirty="0" smtClean="0">
                <a:latin typeface="Calibri" panose="020F0502020204030204" charset="0"/>
                <a:cs typeface="Calibri" panose="020F0502020204030204" charset="0"/>
              </a:rPr>
              <a:t>Prodromal phase</a:t>
            </a:r>
            <a:r>
              <a:rPr lang="en-US" sz="2400" dirty="0" smtClean="0">
                <a:latin typeface="Calibri" panose="020F0502020204030204" charset="0"/>
                <a:cs typeface="Calibri" panose="020F0502020204030204" charset="0"/>
              </a:rPr>
              <a:t>; fever, sore throat, coryza</a:t>
            </a:r>
          </a:p>
          <a:p>
            <a:pPr lvl="2" eaLnBrk="1" hangingPunct="1"/>
            <a:r>
              <a:rPr lang="en-US" sz="2400" u="sng" dirty="0" smtClean="0">
                <a:latin typeface="Calibri" panose="020F0502020204030204" charset="0"/>
                <a:cs typeface="Calibri" panose="020F0502020204030204" charset="0"/>
              </a:rPr>
              <a:t>Lymphadenopathy</a:t>
            </a:r>
            <a:r>
              <a:rPr lang="en-US" sz="2400" dirty="0" smtClean="0">
                <a:latin typeface="Calibri" panose="020F0502020204030204" charset="0"/>
                <a:cs typeface="Calibri" panose="020F0502020204030204" charset="0"/>
              </a:rPr>
              <a:t>; post-auricular, cervical</a:t>
            </a:r>
          </a:p>
          <a:p>
            <a:pPr lvl="2" eaLnBrk="1" hangingPunct="1"/>
            <a:r>
              <a:rPr lang="en-US" sz="2400" u="sng" dirty="0" smtClean="0">
                <a:latin typeface="Calibri" panose="020F0502020204030204" charset="0"/>
                <a:cs typeface="Calibri" panose="020F0502020204030204" charset="0"/>
              </a:rPr>
              <a:t>Rash</a:t>
            </a:r>
            <a:r>
              <a:rPr lang="en-US" sz="2400" dirty="0" smtClean="0">
                <a:latin typeface="Calibri" panose="020F0502020204030204" charset="0"/>
                <a:cs typeface="Calibri" panose="020F0502020204030204" charset="0"/>
              </a:rPr>
              <a:t>; minute pinkish macular, face to trunk, extremities </a:t>
            </a:r>
          </a:p>
          <a:p>
            <a:pPr marL="914400" lvl="2" indent="0" eaLnBrk="1" hangingPunct="1">
              <a:buNone/>
            </a:pPr>
            <a:r>
              <a:rPr lang="en-US" sz="2400" dirty="0" smtClean="0">
                <a:latin typeface="Calibri" panose="020F0502020204030204" charset="0"/>
                <a:cs typeface="Calibri" panose="020F0502020204030204" charset="0"/>
              </a:rPr>
              <a:t>Complications… arthralgia, thrombocytopenic purpura</a:t>
            </a:r>
          </a:p>
          <a:p>
            <a:pPr eaLnBrk="1" hangingPunct="1"/>
            <a:r>
              <a:rPr lang="en-US" sz="2400" dirty="0" smtClean="0">
                <a:latin typeface="Calibri" panose="020F0502020204030204" charset="0"/>
                <a:cs typeface="Calibri" panose="020F0502020204030204" charset="0"/>
              </a:rPr>
              <a:t>Diagnosis… because of mildness of symptoms disease often goes unrecognized. virus isolation by throat swab cultures &amp; serology(ELISA)</a:t>
            </a:r>
          </a:p>
          <a:p>
            <a:pPr eaLnBrk="1" hangingPunct="1"/>
            <a:endParaRPr lang="en-US" dirty="0" smtClean="0">
              <a:latin typeface="Calibri" panose="020F0502020204030204" charset="0"/>
              <a:cs typeface="Calibri" panose="020F050202020403020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12</a:t>
            </a:fld>
            <a:endParaRPr lang="en-US" dirty="0">
              <a:solidFill>
                <a:prstClr val="white"/>
              </a:solidFill>
            </a:endParaRPr>
          </a:p>
        </p:txBody>
      </p:sp>
      <p:sp>
        <p:nvSpPr>
          <p:cNvPr id="2" name="Right Arrow 1"/>
          <p:cNvSpPr/>
          <p:nvPr/>
        </p:nvSpPr>
        <p:spPr>
          <a:xfrm>
            <a:off x="8783392" y="4610637"/>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10235" y="606425"/>
            <a:ext cx="2541905"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118872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Grp="1" noChangeArrowheads="1"/>
          </p:cNvSpPr>
          <p:nvPr>
            <p:ph type="title"/>
          </p:nvPr>
        </p:nvSpPr>
        <p:spPr>
          <a:noFill/>
        </p:spPr>
        <p:txBody>
          <a:bodyPr/>
          <a:lstStyle/>
          <a:p>
            <a:pPr algn="ctr" eaLnBrk="1" hangingPunct="1"/>
            <a:r>
              <a:rPr lang="en-US" sz="6600" b="1" dirty="0">
                <a:solidFill>
                  <a:schemeClr val="bg1"/>
                </a:solidFill>
                <a:latin typeface="Comic Sans MS" panose="030F0702030302020204" pitchFamily="66" charset="0"/>
              </a:rPr>
              <a:t>Rubella</a:t>
            </a:r>
            <a:r>
              <a:rPr lang="en-US" sz="6600" b="1" dirty="0">
                <a:solidFill>
                  <a:srgbClr val="CC3300"/>
                </a:solidFill>
                <a:latin typeface="Comic Sans MS" panose="030F0702030302020204" pitchFamily="66" charset="0"/>
              </a:rPr>
              <a:t> </a:t>
            </a:r>
          </a:p>
        </p:txBody>
      </p:sp>
      <p:sp>
        <p:nvSpPr>
          <p:cNvPr id="74754" name="Rectangle 3"/>
          <p:cNvSpPr>
            <a:spLocks noGrp="1" noChangeArrowheads="1"/>
          </p:cNvSpPr>
          <p:nvPr>
            <p:ph idx="1"/>
          </p:nvPr>
        </p:nvSpPr>
        <p:spPr>
          <a:xfrm>
            <a:off x="167640" y="1417955"/>
            <a:ext cx="11473815" cy="5163185"/>
          </a:xfrm>
        </p:spPr>
        <p:txBody>
          <a:bodyPr>
            <a:noAutofit/>
          </a:bodyPr>
          <a:lstStyle/>
          <a:p>
            <a:pPr lvl="3" algn="just">
              <a:buClr>
                <a:srgbClr val="ACD433"/>
              </a:buClr>
            </a:pPr>
            <a:r>
              <a:rPr lang="en-US" sz="3200" b="1" u="sng" dirty="0" smtClean="0">
                <a:latin typeface="Calibri" panose="020F0502020204030204" charset="0"/>
                <a:cs typeface="Calibri" panose="020F0502020204030204" charset="0"/>
              </a:rPr>
              <a:t>Prevention:</a:t>
            </a:r>
            <a:endParaRPr lang="en-US" sz="3200" b="1" u="sng" dirty="0" smtClean="0">
              <a:latin typeface="Calibri" panose="020F0502020204030204" charset="0"/>
              <a:cs typeface="Calibri" panose="020F0502020204030204" charset="0"/>
            </a:endParaRPr>
          </a:p>
          <a:p>
            <a:pPr lvl="3" algn="just">
              <a:buClr>
                <a:srgbClr val="ACD433"/>
              </a:buClr>
            </a:pPr>
            <a:r>
              <a:rPr lang="en-US" sz="2400" dirty="0" smtClean="0">
                <a:solidFill>
                  <a:srgbClr val="C00000"/>
                </a:solidFill>
                <a:latin typeface="Calibri" panose="020F0502020204030204" charset="0"/>
                <a:cs typeface="Calibri" panose="020F0502020204030204" charset="0"/>
              </a:rPr>
              <a:t>Interrupt </a:t>
            </a:r>
            <a:r>
              <a:rPr lang="en-US" sz="2400" dirty="0">
                <a:solidFill>
                  <a:srgbClr val="C00000"/>
                </a:solidFill>
                <a:latin typeface="Calibri" panose="020F0502020204030204" charset="0"/>
                <a:cs typeface="Calibri" panose="020F0502020204030204" charset="0"/>
              </a:rPr>
              <a:t>transmission of Rubella</a:t>
            </a:r>
          </a:p>
          <a:p>
            <a:pPr marL="0" indent="0" eaLnBrk="1" hangingPunct="1">
              <a:buNone/>
            </a:pPr>
            <a:endParaRPr lang="en-US" sz="2800" b="1" u="sng" dirty="0" smtClean="0">
              <a:latin typeface="Calibri" panose="020F0502020204030204" charset="0"/>
              <a:cs typeface="Calibri" panose="020F0502020204030204" charset="0"/>
            </a:endParaRPr>
          </a:p>
          <a:p>
            <a:pPr lvl="1" algn="just" eaLnBrk="1" hangingPunct="1"/>
            <a:r>
              <a:rPr lang="en-US" sz="2400" dirty="0" smtClean="0">
                <a:latin typeface="Calibri" panose="020F0502020204030204" charset="0"/>
                <a:cs typeface="Calibri" panose="020F0502020204030204" charset="0"/>
              </a:rPr>
              <a:t>Vaccine… </a:t>
            </a:r>
            <a:r>
              <a:rPr lang="en-US" sz="2400" b="1" dirty="0" smtClean="0">
                <a:latin typeface="Calibri" panose="020F0502020204030204" charset="0"/>
                <a:cs typeface="Calibri" panose="020F0502020204030204" charset="0"/>
              </a:rPr>
              <a:t>RA 27/3 ,MMR</a:t>
            </a:r>
            <a:endParaRPr lang="en-US" sz="2400" dirty="0" smtClean="0">
              <a:latin typeface="Calibri" panose="020F0502020204030204" charset="0"/>
              <a:cs typeface="Calibri" panose="020F0502020204030204" charset="0"/>
            </a:endParaRPr>
          </a:p>
          <a:p>
            <a:pPr lvl="1" algn="just" eaLnBrk="1" hangingPunct="1"/>
            <a:r>
              <a:rPr lang="en-US" sz="2400" dirty="0" smtClean="0">
                <a:latin typeface="Calibri" panose="020F0502020204030204" charset="0"/>
                <a:cs typeface="Calibri" panose="020F0502020204030204" charset="0"/>
              </a:rPr>
              <a:t>Vaccination Strategy</a:t>
            </a:r>
          </a:p>
          <a:p>
            <a:pPr lvl="3" algn="just" eaLnBrk="1" hangingPunct="1"/>
            <a:r>
              <a:rPr lang="en-US" sz="2400" dirty="0">
                <a:solidFill>
                  <a:srgbClr val="C00000"/>
                </a:solidFill>
                <a:latin typeface="Calibri" panose="020F0502020204030204" charset="0"/>
                <a:cs typeface="Calibri" panose="020F0502020204030204" charset="0"/>
              </a:rPr>
              <a:t>Protect women of childbearing age</a:t>
            </a:r>
          </a:p>
          <a:p>
            <a:pPr lvl="3" algn="just" eaLnBrk="1" hangingPunct="1"/>
            <a:r>
              <a:rPr lang="en-US" sz="2400" dirty="0" smtClean="0">
                <a:solidFill>
                  <a:srgbClr val="C00000"/>
                </a:solidFill>
                <a:latin typeface="Calibri" panose="020F0502020204030204" charset="0"/>
                <a:cs typeface="Calibri" panose="020F0502020204030204" charset="0"/>
              </a:rPr>
              <a:t>Routine </a:t>
            </a:r>
            <a:r>
              <a:rPr lang="en-US" sz="2400" dirty="0">
                <a:solidFill>
                  <a:srgbClr val="C00000"/>
                </a:solidFill>
                <a:latin typeface="Calibri" panose="020F0502020204030204" charset="0"/>
                <a:cs typeface="Calibri" panose="020F0502020204030204" charset="0"/>
              </a:rPr>
              <a:t>Universal Immunization</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13</a:t>
            </a:fld>
            <a:endParaRPr lang="en-US" dirty="0">
              <a:solidFill>
                <a:prstClr val="white"/>
              </a:solidFill>
            </a:endParaRPr>
          </a:p>
        </p:txBody>
      </p:sp>
      <p:sp>
        <p:nvSpPr>
          <p:cNvPr id="3" name="Oval 2"/>
          <p:cNvSpPr/>
          <p:nvPr/>
        </p:nvSpPr>
        <p:spPr>
          <a:xfrm>
            <a:off x="447675" y="274955"/>
            <a:ext cx="2541905" cy="1069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118872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37" y="397149"/>
            <a:ext cx="8761413" cy="706964"/>
          </a:xfrm>
        </p:spPr>
        <p:txBody>
          <a:bodyPr/>
          <a:lstStyle/>
          <a:p>
            <a:pPr algn="ctr"/>
            <a:r>
              <a:rPr lang="en-US" sz="4800" b="1" dirty="0" smtClean="0">
                <a:solidFill>
                  <a:srgbClr val="C00000"/>
                </a:solidFill>
                <a:effectLst>
                  <a:outerShdw blurRad="38100" dist="38100" dir="2700000" algn="tl">
                    <a:srgbClr val="000000">
                      <a:alpha val="43137"/>
                    </a:srgbClr>
                  </a:outerShdw>
                </a:effectLst>
                <a:latin typeface="Calibri" panose="020F0502020204030204" charset="0"/>
                <a:cs typeface="Calibri" panose="020F0502020204030204" charset="0"/>
              </a:rPr>
              <a:t>Mumps ,</a:t>
            </a:r>
            <a:r>
              <a:rPr lang="en-US" sz="4800" b="1" dirty="0" err="1" smtClean="0">
                <a:solidFill>
                  <a:srgbClr val="C00000"/>
                </a:solidFill>
                <a:effectLst>
                  <a:outerShdw blurRad="38100" dist="38100" dir="2700000" algn="tl">
                    <a:srgbClr val="000000">
                      <a:alpha val="43137"/>
                    </a:srgbClr>
                  </a:outerShdw>
                </a:effectLst>
                <a:latin typeface="Calibri" panose="020F0502020204030204" charset="0"/>
                <a:cs typeface="Calibri" panose="020F0502020204030204" charset="0"/>
              </a:rPr>
              <a:t>kan</a:t>
            </a:r>
            <a:r>
              <a:rPr lang="en-US" sz="4800" b="1" dirty="0" smtClean="0">
                <a:solidFill>
                  <a:srgbClr val="C00000"/>
                </a:solidFill>
                <a:effectLst>
                  <a:outerShdw blurRad="38100" dist="38100" dir="2700000" algn="tl">
                    <a:srgbClr val="000000">
                      <a:alpha val="43137"/>
                    </a:srgbClr>
                  </a:outerShdw>
                </a:effectLst>
                <a:latin typeface="Calibri" panose="020F0502020204030204" charset="0"/>
                <a:cs typeface="Calibri" panose="020F0502020204030204" charset="0"/>
              </a:rPr>
              <a:t> </a:t>
            </a:r>
            <a:r>
              <a:rPr lang="en-US" sz="4800" b="1" dirty="0" err="1" smtClean="0">
                <a:solidFill>
                  <a:srgbClr val="C00000"/>
                </a:solidFill>
                <a:effectLst>
                  <a:outerShdw blurRad="38100" dist="38100" dir="2700000" algn="tl">
                    <a:srgbClr val="000000">
                      <a:alpha val="43137"/>
                    </a:srgbClr>
                  </a:outerShdw>
                </a:effectLst>
                <a:latin typeface="Calibri" panose="020F0502020204030204" charset="0"/>
                <a:cs typeface="Calibri" panose="020F0502020204030204" charset="0"/>
              </a:rPr>
              <a:t>pairay</a:t>
            </a:r>
            <a:endParaRPr lang="en-US" sz="4800" dirty="0">
              <a:latin typeface="Calibri" panose="020F0502020204030204" charset="0"/>
              <a:cs typeface="Calibri" panose="020F050202020403020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14</a:t>
            </a:fld>
            <a:endParaRPr lang="en-US" dirty="0">
              <a:solidFill>
                <a:prstClr val="white"/>
              </a:solidFill>
            </a:endParaRPr>
          </a:p>
        </p:txBody>
      </p:sp>
      <p:pic>
        <p:nvPicPr>
          <p:cNvPr id="7" name="Picture 2" descr="http://www.moondragon.org/health/graphics/mum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5" y="1104265"/>
            <a:ext cx="4114800" cy="5128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commons/8/80/Mumps_PHIL_130_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385" y="1189838"/>
            <a:ext cx="5052846" cy="527827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rgbClr val="C00000"/>
                </a:solidFill>
                <a:effectLst>
                  <a:outerShdw blurRad="38100" dist="38100" dir="2700000" algn="tl">
                    <a:srgbClr val="000000">
                      <a:alpha val="43137"/>
                    </a:srgbClr>
                  </a:outerShdw>
                </a:effectLst>
                <a:latin typeface="Calibri" panose="020F0502020204030204" charset="0"/>
                <a:cs typeface="Calibri" panose="020F0502020204030204" charset="0"/>
              </a:rPr>
              <a:t>Mumps</a:t>
            </a:r>
            <a:endParaRPr lang="en-US" sz="3200" dirty="0">
              <a:latin typeface="Calibri" panose="020F0502020204030204" charset="0"/>
              <a:cs typeface="Calibri" panose="020F0502020204030204" charset="0"/>
            </a:endParaRPr>
          </a:p>
        </p:txBody>
      </p:sp>
      <p:sp>
        <p:nvSpPr>
          <p:cNvPr id="3" name="Content Placeholder 2"/>
          <p:cNvSpPr>
            <a:spLocks noGrp="1"/>
          </p:cNvSpPr>
          <p:nvPr>
            <p:ph sz="half" idx="1"/>
          </p:nvPr>
        </p:nvSpPr>
        <p:spPr/>
        <p:txBody>
          <a:bodyPr>
            <a:normAutofit/>
          </a:bodyPr>
          <a:lstStyle/>
          <a:p>
            <a:r>
              <a:rPr lang="en-US" sz="2400" dirty="0" smtClean="0">
                <a:latin typeface="Calibri" panose="020F0502020204030204" charset="0"/>
                <a:cs typeface="Calibri" panose="020F0502020204030204" charset="0"/>
              </a:rPr>
              <a:t>Non-suppurative  enlargement of one or both parotid glands. </a:t>
            </a:r>
          </a:p>
          <a:p>
            <a:r>
              <a:rPr lang="en-US" sz="2400" dirty="0" smtClean="0">
                <a:latin typeface="Calibri" panose="020F0502020204030204" charset="0"/>
                <a:cs typeface="Calibri" panose="020F0502020204030204" charset="0"/>
              </a:rPr>
              <a:t>Global annual incidence is 100-1000/100,000 in the absence of immunization. </a:t>
            </a:r>
          </a:p>
          <a:p>
            <a:r>
              <a:rPr lang="en-US" sz="2400" dirty="0" smtClean="0">
                <a:latin typeface="Calibri" panose="020F0502020204030204" charset="0"/>
                <a:cs typeface="Calibri" panose="020F0502020204030204" charset="0"/>
              </a:rPr>
              <a:t>With high morbidity rates mortality is negligible </a:t>
            </a:r>
            <a:endParaRPr lang="en-US" sz="2400" dirty="0">
              <a:latin typeface="Calibri" panose="020F0502020204030204" charset="0"/>
              <a:cs typeface="Calibri" panose="020F0502020204030204" charset="0"/>
            </a:endParaRPr>
          </a:p>
        </p:txBody>
      </p:sp>
      <p:sp>
        <p:nvSpPr>
          <p:cNvPr id="5" name="Content Placeholder 4"/>
          <p:cNvSpPr>
            <a:spLocks noGrp="1"/>
          </p:cNvSpPr>
          <p:nvPr>
            <p:ph sz="half" idx="2"/>
          </p:nvPr>
        </p:nvSpPr>
        <p:spPr/>
        <p:txBody>
          <a:bodyPr/>
          <a:lstStyle/>
          <a:p>
            <a:r>
              <a:rPr lang="en-US" sz="2400" b="1" dirty="0">
                <a:latin typeface="Calibri" panose="020F0502020204030204" charset="0"/>
                <a:cs typeface="Calibri" panose="020F0502020204030204" charset="0"/>
              </a:rPr>
              <a:t>Puffy cheeks and tender swollen jaw</a:t>
            </a: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15</a:t>
            </a:fld>
            <a:endParaRPr lang="en-US" dirty="0">
              <a:solidFill>
                <a:prstClr val="white"/>
              </a:solidFill>
            </a:endParaRPr>
          </a:p>
        </p:txBody>
      </p:sp>
      <p:sp>
        <p:nvSpPr>
          <p:cNvPr id="4" name="AutoShape 2" descr="data:image/jpeg;base64,/9j/4AAQSkZJRgABAQAAAQABAAD/2wCEAAkGBxATEhUREhQVFBQUFRcUFRYUFBQVFBQUFBQWFhQUFBQYHCggGBolHBQUITEhJSkrLi4uFx80ODMsNygtLisBCgoKDg0OGhAQGCwcHBwsLCwsLCwsLCwsLCwrLCwsLCwsLCwsLCwsLCwsKywsLCwsLCwsLC4sLCwsLCwsLCwsLP/AABEIALMA3QMBIgACEQEDEQH/xAAcAAABBQEBAQAAAAAAAAAAAAAFAAIDBAYBBwj/xABEEAABAwIDBAYFCQUIAwAAAAABAAIDBBEFITEGEkFRImFxkbHRExYyVIEHI0JTcpKTocEUFUNS4TNigrPCw/DxY6S0/8QAGgEAAgMBAQAAAAAAAAAAAAAAAQIAAwQFBv/EACcRAAICAgIBAwMFAAAAAAAAAAABAhEDIQQxEjJBUSJhgQUTQrHw/9oADAMBAAIRAxEAPwD2T92wfVR/cZ5Jfu2D6qP7jPJW0kgxU/dsH1Uf3GeSX7tg+qj/AA2eStpKAKM1DThpPoo8gT/Zs4fBefAQ3LnRxZk/w2eS9IrWExvA1LXAfEFeNY1vNN+H5XWbNukacFbNIyel/kh/DZ5KaH9lP8OL8OPyWMpLHt4IpFAedlnaaNKo2NPQwH+HF+FH5K8zDoPqYvwmeSytDVSMNtW+C0tFXtdldJbJKJP+7oPqovw2eS4cNh+qi/DZ5K4wrparNsq0DzhsH1UX4bPJDsR2bp5AbRxg9UbLd1keITSEvk7HVHmuJ7LiM/2TCOYY3yQSbD4/q2C39xvkvYnsBFigWL7PskBLcinWRrslJnl76Ng/hs+43ySFPH/Iz7jPJHsRwqSM2Iv42Ql7OSuUrEcSs6kj/kZ27jfJRupWfyM7dxvkrQcFG8WzRti0iFtPHxYz7jfJTxRR/wAjD/gZfwTb9Sje/wD4FG2FBGOKLL5uP7jb+Ct/u+O4c1kf3GZfkg8EpVyOYj48EuwhD0MQOcTLHVu4zL+83LMK1+wxZHcjIOh9GzwsqEVUCCx/D2XcQe1WKWsDei7Nh4cr8kjsdUPmo2NNxHGefzbPJANsGR7sNo2DOS+61ovlH1LWt0ysRw7Csvtq0AQ5Wzk8I9EcbdizX0n0CkkkthiEkkkoA4QvPtpsNaJXMIyd0h1X/qF6DdZDag704DRfdYL24Zk2VGf02X4PUYl2H+jOXNE4xmn1LMk2E8Vkbs2UFaemuFcjo0sOkFkSFlWwtnaQECxVsFV4ypmqyDKpHSmkJxXE2mKhhauWUtlzdQcbDYGxymaYybZj/mawlZRjXmV6TirPmndiwdWy2RTRVD9oAzQcFSkZZGZYioHU+StsSgZGLprokS/ZuYPcrNHhjnmwB7SMgp5BoDx0jvj1ZlG6HBZz9E58wtRh2FRQt3ja+pJUU2OnSIfEqmWVjrGUmbKTOGrW/A9ygqdmaqMEgB44hpzt1Aq86uqtbq3Q7QPabSjLmk/cYXj+DJ0xLT0SRbgfonj/ANIVthUAthuLG8nWNI16Jj2EsnZ6eG2+Bc20eONxzXm21hBbCdM5PCNX43bKp6R9FJJJLYYhLiRVTEq0RMLjroBzPAIN1siV6IMVxH0fQbnI7Qch/MepBmR7uubnZuJ4lOiBuZH5yOzPVyA6kyQ5rn5cnkzfhx+Ksjnomv6kHraVsP0x0uBIHxRwZi3Pkg+JYFGWudd1xnmb3t1quJaxtNiMbdXD4FEYcWa/KNjndegQSiwxo/otFQRhtgAm0Bpl2n3tXCyttUbFI1FIrY4riV0x71HoVIfvJb4VKaqAVGbEbIeTHWMJ4iN+NzRqR4LDVOYIOoy7kQxXaeOBu892uQAF3OPIBZKs2ojeS5scoBzNw23cCm86ezRi4mWauMbReYQFYijaTfQ6rLt2iZxY8A/ZNu0XWhwOZs7w1jg4am2oHZwT+SfRMnFy41co0aKiw1pG87Xgr8UYaMgFZZButsqxNslRJsSJQxxjngMBIGpt+SzsMDmPzuieLYo6Ko3HC7C1pHMKwdx4uDdAeixSZiyrYjCFdoRbJRYk3JAI3ZKpIeYjpa/csH8p1N6GcNHsuc+RvVv7hI77rY7PG1QOsFZX5Z33qIgODCD8d0/qtHH9Rm5CPekikuFbjnnHuAFzoFlampM0m/8ARbkwcOt3xV3aCsJIgbqc39TeA+KrwU1rDksmfJvxRqwY/wCTGOcq8hRL0KpVcVs1lo1xZACuVD7sITJJLBVXSHRAajtG7gjVM3K6AQOsUdpH5IiyLzSnhQAqVrk6ZSzrih9ZU2BU9VLYLNYnVa5oPZZCJHi2MxxC73Bo0FzmTyA4rN1u0YdlCPSO+LWgc3ZfkEJxSuZLODmWtaWg26N75259q0WCYW32xpbO3Whbukd3FwccMSyZO37GafSTzOEkpF2ghoAsBfx0RaOgG41zhqM7cxyRiSGMPs69iDbO2fYq0kjjk3QaX0Hmlcfk3wy0lGCpAN1CLvuBYWt+qqYe4NeHMux28LObkcuFx3IvVy7rQLZk8ND1qhBDc2Gbr3PVxVT09G1NTg/PaN3Q4lK/daTvc8rH+qLVskbGjfcATp1rP4I2zg5XNqqYSBhGrQfhnkrIuzyXKgo5KiDto6f0ga9udhb4ILhlQ6N4FzY5WV2Ctc3onTRV6trSQ5vMJyg1OHOunYn7JXMMYQ0X5LmI55JQoi2bh+cLzwFvNeb7e1vpZjIc7ySAfZbuAeC9Gxaf9npXEZOf0G/HU9y8jx45M+0//QtXGjuzLyJH1KmSOsCeQT014uLLYzAYymrN5znnVxv8OA7lbL0KxShdA8gHo6tJ03fMIfFjoH0wfh+q5k07OnCnFUaQNceJUEsLhmqtJjAOtv0VyWqDhklG9wbWE5cioyp6xlmA8b3UQ0CiGIb5onRzoY9qmgdZEjDrZk8SIdG5WQgV0RV0mSxG1lQWwyG9ujYf4jb9Vs6pt1lseoWyNLXXAPEagg3BCdFmNqMk2A8BZCeZIAtl+S1Ud2Rl2QDsrHOxHYsRJJJC8F7rsvbeAtu/bA8QtVg9eyUsvkM7uPsnklja0eizTWaPnB2l2NfOCekLPA46W5hUmVgA3Dc2JsbZG6uYlT77i1h0+kNAO3rVeSUWLALFg4aEc0GWY/Fpf6ir7cmeW6Lgc+tW8Nh1daxd4BC4KgGT0h0A3RzJWhwplsjxzzVd2WchuEaCuFQ5E8uCmcN64PFQUVQQMuaI0UYdmUVo83llcmwZPs6XXIcB1WQqPDHh+661gdVtHscMhogNVGQ4nrT2UrZeY8NaAOSZTx7xudFVp2EnNWMUqWwwk8SLf0QStjN0jF7YYkZpiwexH0W+BKxOPnJna/wYjlS65J4k370Cx4ZM7X+DF0MSo5+R2fVK4upK8ylatomSN3Xi4/Mdiy9ZsWzWMjscLfmFsLLjjbNVyhF9jxnKPRhIMGYbsza9psVZpMJLTdzrjkpnzNdO97TcEgC3Gw1VgyrnSVNnQi3QNxIKCmZzU1TcrtO1KWoZLCqxbYoluqtLGoFDoHK2wqhGDdXIiiCiR7LoTX04IRpVqiO4RsBhcUptfJA6CvEAjjcDvNswCxIf/eDtFtcSplj8aiIbvjIsO+L6G2oVjVo18PkPFOvZmlw2V5bJkLO1HEW0HK6GVjSekMmno9euaj2dme7oOcQT0gwWAaLXzNrkq7m4uga3Q728dLZE3Kp7R3Y/RNv8/j5B0zGsczdGYORPLiigqiG34kWHZzQ2upmtcHXLrHnwTopt65sRpbs5qt6Zdmj5477Ndh4G4B1IpRZLOYZUZBHYJwVYjzGaNSYVc7JDqxlyrAkv2p7Ke5uT8EWUL6SnTQcVl9qpruN9G+yOZW6LLDRee7aNIlHJWYlsWcrRlJTndCMe0j7X+DEaIQbHxkztf/oW6PZjl0fU6SSSsM4kJ2olLaWVw1Db/nmiyinia9pY4Xa4WIPEHglkrVBTpnnVBj7Bk5thzHkjsEzHtuwg+KzW0mCtp37sTy+/0LXcwdZHBDaWSoY67WPHYD4Lmyi06OpGpRtGuLc7KSNiEU+M71hI0tdpcgjvujUT7gEJBjlk17MlJxScoQqhqniUdlIxQhMEiE1pT7qABWIQ5LH4xTAgg6G471v5o7hZrHKPXJWRZPuYRldNE5gsAR0RJfLT6Q4HgtbRzgsY4G7s9746rK4rGLt3vYD279+XX1Xsj0FUwRBjbGzrgtIIPchJU9Hf4uaXIxLy21/RWxNzvSNDhZt/+k1tX84QNAFBWVO88Zgjq0z/AFyQ1zrOsDqdf0WebO1jxJwV/BusMpmusWnXgj8GGgfSPwQLZXeuLjRtzfhfRa2Mp49HkudSytIUMQaLBWYwowpmBOjnyYnBZTbWhBi9IBm09wWtKoYhAHsc08Qmi6YF0eO24ITtDoztf4MWgracse5p4OIQDaHRna/wYt0XbM80fUaSSSuMwk0py4UCGCa8+kkJ9ovdfjxIt4Kyx54KxtHgT7unhOftOYRy1LfJB6SpcQOK52WDT2dPDNSjSCckIeOkAQm07d3IaLgcU5qqLCTeXHPTLrhKhBXTgo05qhCRpUgTGp4UAIofijLtKIFU6sXBRXZDzrGujvOtewvbmq+D0noXAy26RByORc4jgjGP0RIcABdwIF9MxbNZyDpPia4OY5rmNO/vHeIcMxla2XBWTt0dX9LlCKnbrRDJMekwD+JJ/mvVrA6V8kwa0WsLucW726OGX8x4XXKCie9zzvFo9JKBugXNpXg5nrutdg1I2MANFv1PMniq5Y/qbZpy/qqjgWPH3W2H8Np2xtDG/EnUniSisSH0LL5omxqBwZyt2yVimChYpwmXZUzjioHhTOUDkCIzG0ezgl6bTY8RZeZbW0MkZY0gjN/gxe3PKxPyiMFoMhrL4RK/DkadCzjo9hSSSW8wCSSSUAUMXrPRRkjNxyaOs6LN0OGANuTmdeXciWPSXlazg1u98SbfoooX8Fz887dG7BHxjZXlhsoQr01lSIVBpTOJWSulvKBEAnAJu8nbyhB4S3lEXqF8tlCFkvUMjgqclSqklUiiDquEG6GNogHt+03xCnlqio6Z5MjftN8QrY6Ek0C8JhG5f/yzn/2JVpcMoy7MqjszQ70e8Rl6Sb/6JVr6WIAZIZHtixekNhhACmXXBNLlWHskiU6hiCmKZdiMa4qu5TSKApWFETljvlDHRg7ZfCJbBxWQ+UP2aftl8Ik+L1En0euJJJLpnOEkkkoAye0Dt2oz+kwW+BKgjmRbanD3SMD2C72Z2GpbxH6rKw1S5+eLUrOjx5JxoLGVMc5URUhP/aAqC8sFyaXqq6cKJ9UoEuGRMdUAIa+qULpyjQLCMlUqslQqpemkqUSx8kxVd70nuURcrEhPceAimF03SaTzHih9KzPNGaR4BHUQfzU9w1aJNlm/MM+1N/nyo9EgmAxOjiax2oL72zHSle8fk4I1GUs/UxV6USvaoiFIHBMcgAfGFMVXYp7qLsVjJFXcrEirSIMZESyPyiDowdsvhEtcFkvlE9mDtl8Ik+H1AydHrSSSS6ZzRJJJIEOEIFimzMchLmH0bjrYdE9o4I8khKKfY0ZOO0YeXZepb7JY74keKpzYVVN1jcfsje8F6HZc3VS8EWXLkSXZ5hNFI32mub9ppHioLE9fYvVXMByIVOfBqd/tRt7QLH8kj4/wyxcn5R5nuJbq3suytOdN4dhB8Qqcmx7eEjvi0JHgkh1yIGNsmSOR7E9nJ42lwAkAF+jrb7KzEkmqTwa7LFOL6HOcuNTAnxo0EuU67XUpe6MBjT7V3OY14aC22hc037L9iZCUTgch0xouipE6ra4sYJNwGNoc4QuyDmh7m6EdG/tb2hy0Vxzqs7wJkFntPREOjZ2/2RtmDGCTvfDkrsTrKy1yWUt9DqWgW2OpdJEXMO6yZz+i2JrSC+QBz8yfYc21szndKsopTI/5lry57z6UgOPonQuaGMO+CxwPR0I6V+aORuUoKHkxXIANkrd4ta2RjPmgCRTu3QCBJuZi2RPtb2YOWisULKp08L5WPs1hBPzQaC5g3nGx3t4uboMrEIyHKZhRcn8CSn9hsigcFPIobpKFQwtWN+UXSDtl8IltVi/lH0g7Zf8AaT4tSBN6MZ684p71L3jyS9ecU96l7x5JJLrHOF684p71L3jyS9ecU96l7x5JJKEF684p71L3jyS9ecU96l7x5JJIEF684p71L3jyXPXjFPepe8eS6koQ5684p71J3jyXfXnFPepe8eSSSCIL15xT3qXvHkuevOKe9S948kklAnTtvifvUnePJDn4zUkkmV9ybnPidUkkkhoHP3tUfWv710YvUfWv70kkhY2xDGqkfxX96tUOO1ZkjaZn2L2Ai+oLgCupKMibOS7SVoe8Cd4tJKBnwbM9oHcAFz1qr/eJO8eSSSDSsZPRwbW4h7xJ3jyTvW7EPeZO8eSSSlBENr8Q95k7x5Lo2xxH3mTvHkkkoKI7YYj7zJ3jyXPW/EPeZO8eSSSlEF634h7zJ3jyVWtxyqnA9LK9+6Tu3Ol7X07B3JJIR7JLo//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endParaRPr lang="en-US">
              <a:solidFill>
                <a:prstClr val="black"/>
              </a:solidFill>
            </a:endParaRPr>
          </a:p>
        </p:txBody>
      </p:sp>
      <p:pic>
        <p:nvPicPr>
          <p:cNvPr id="4100" name="Picture 4" descr="http://bunow.com/wp-content/uploads/2013/11/mumps-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172" y="2328545"/>
            <a:ext cx="5053759" cy="34163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47675" y="274955"/>
            <a:ext cx="2541905" cy="1069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9279890" y="228600"/>
            <a:ext cx="1002665" cy="118872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23" t="2222" r="2342" b="13122"/>
          <a:stretch>
            <a:fillRect/>
          </a:stretch>
        </p:blipFill>
        <p:spPr>
          <a:xfrm>
            <a:off x="727710" y="0"/>
            <a:ext cx="9215755" cy="634746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t>16</a:t>
            </a:fld>
            <a:endParaRPr lang="en-US" dirty="0">
              <a:solidFill>
                <a:prstClr val="white"/>
              </a:solidFill>
            </a:endParaRPr>
          </a:p>
        </p:txBody>
      </p:sp>
      <p:sp>
        <p:nvSpPr>
          <p:cNvPr id="8" name="Oval 7"/>
          <p:cNvSpPr/>
          <p:nvPr/>
        </p:nvSpPr>
        <p:spPr>
          <a:xfrm>
            <a:off x="10006330" y="1546860"/>
            <a:ext cx="1896110" cy="909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10643235" y="228600"/>
            <a:ext cx="1259840" cy="701040"/>
          </a:xfrm>
          <a:prstGeom prst="rect">
            <a:avLst/>
          </a:prstGeom>
          <a:noFill/>
          <a:ln w="9525">
            <a:noFill/>
            <a:miter lim="800000"/>
            <a:headEnd/>
            <a:tailEnd/>
          </a:ln>
        </p:spPr>
      </p:pic>
      <p:sp>
        <p:nvSpPr>
          <p:cNvPr id="2" name="Date Placeholder 1"/>
          <p:cNvSpPr>
            <a:spLocks noGrp="1"/>
          </p:cNvSpPr>
          <p:nvPr>
            <p:ph type="dt" sz="half" idx="10"/>
          </p:nvPr>
        </p:nvSpPr>
        <p:spPr>
          <a:xfrm>
            <a:off x="103505" y="6440805"/>
            <a:ext cx="2844800" cy="476250"/>
          </a:xfrm>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Calibri" panose="020F0502020204030204" charset="0"/>
                <a:cs typeface="Calibri" panose="020F0502020204030204" charset="0"/>
              </a:rPr>
              <a:t>Complications</a:t>
            </a:r>
            <a:endParaRPr lang="en-US" sz="3200" b="1"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198120" y="1753659"/>
            <a:ext cx="7183120" cy="4491566"/>
          </a:xfrm>
        </p:spPr>
        <p:txBody>
          <a:bodyPr>
            <a:normAutofit/>
          </a:bodyPr>
          <a:lstStyle/>
          <a:p>
            <a:pPr>
              <a:buFont typeface="Wingdings" panose="05000000000000000000" pitchFamily="2" charset="2"/>
              <a:buChar char="§"/>
            </a:pPr>
            <a:r>
              <a:rPr lang="en-US" sz="2400" b="1" dirty="0" smtClean="0">
                <a:latin typeface="Calibri" panose="020F0502020204030204" charset="0"/>
                <a:cs typeface="Calibri" panose="020F0502020204030204" charset="0"/>
              </a:rPr>
              <a:t>Common:</a:t>
            </a:r>
          </a:p>
          <a:p>
            <a:pPr>
              <a:buFont typeface="Arial" panose="020B0604020202020204" pitchFamily="34" charset="0"/>
              <a:buChar char="•"/>
            </a:pPr>
            <a:r>
              <a:rPr lang="en-US" sz="2400" dirty="0" smtClean="0">
                <a:latin typeface="Calibri" panose="020F0502020204030204" charset="0"/>
                <a:cs typeface="Calibri" panose="020F0502020204030204" charset="0"/>
              </a:rPr>
              <a:t>Orchitis 30%and ovaritis5%.</a:t>
            </a:r>
          </a:p>
          <a:p>
            <a:pPr>
              <a:buFont typeface="Arial" panose="020B0604020202020204" pitchFamily="34" charset="0"/>
              <a:buChar char="•"/>
            </a:pPr>
            <a:r>
              <a:rPr lang="en-US" sz="2400" dirty="0" smtClean="0">
                <a:latin typeface="Calibri" panose="020F0502020204030204" charset="0"/>
                <a:cs typeface="Calibri" panose="020F0502020204030204" charset="0"/>
              </a:rPr>
              <a:t>Pancreatitis (manifests with upper abdominal</a:t>
            </a:r>
            <a:r>
              <a:rPr lang="en-US" sz="2400" dirty="0">
                <a:latin typeface="Calibri" panose="020F0502020204030204" charset="0"/>
                <a:cs typeface="Calibri" panose="020F0502020204030204" charset="0"/>
              </a:rPr>
              <a:t> </a:t>
            </a:r>
            <a:r>
              <a:rPr lang="en-US" sz="2400" dirty="0" smtClean="0">
                <a:latin typeface="Calibri" panose="020F0502020204030204" charset="0"/>
                <a:cs typeface="Calibri" panose="020F0502020204030204" charset="0"/>
              </a:rPr>
              <a:t>pain)</a:t>
            </a:r>
          </a:p>
          <a:p>
            <a:pPr>
              <a:buFont typeface="Wingdings" panose="05000000000000000000" pitchFamily="2" charset="2"/>
              <a:buChar char="§"/>
            </a:pPr>
            <a:r>
              <a:rPr lang="en-US" sz="2400" b="1" dirty="0" smtClean="0">
                <a:latin typeface="Calibri" panose="020F0502020204030204" charset="0"/>
                <a:cs typeface="Calibri" panose="020F0502020204030204" charset="0"/>
              </a:rPr>
              <a:t>Rare:</a:t>
            </a:r>
          </a:p>
          <a:p>
            <a:pPr>
              <a:buFont typeface="Arial" panose="020B0604020202020204" pitchFamily="34" charset="0"/>
              <a:buChar char="•"/>
            </a:pPr>
            <a:r>
              <a:rPr lang="en-US" sz="2400" dirty="0" smtClean="0">
                <a:latin typeface="Calibri" panose="020F0502020204030204" charset="0"/>
                <a:cs typeface="Calibri" panose="020F0502020204030204" charset="0"/>
              </a:rPr>
              <a:t>Polyarthritis</a:t>
            </a:r>
          </a:p>
          <a:p>
            <a:pPr>
              <a:buFont typeface="Arial" panose="020B0604020202020204" pitchFamily="34" charset="0"/>
              <a:buChar char="•"/>
            </a:pPr>
            <a:r>
              <a:rPr lang="en-US" sz="2400" dirty="0" smtClean="0">
                <a:latin typeface="Calibri" panose="020F0502020204030204" charset="0"/>
                <a:cs typeface="Calibri" panose="020F0502020204030204" charset="0"/>
              </a:rPr>
              <a:t>Encephalitis</a:t>
            </a:r>
          </a:p>
          <a:p>
            <a:pPr>
              <a:buFont typeface="Arial" panose="020B0604020202020204" pitchFamily="34" charset="0"/>
              <a:buChar char="•"/>
            </a:pPr>
            <a:r>
              <a:rPr lang="en-US" sz="2400" dirty="0" smtClean="0">
                <a:latin typeface="Calibri" panose="020F0502020204030204" charset="0"/>
                <a:cs typeface="Calibri" panose="020F0502020204030204" charset="0"/>
              </a:rPr>
              <a:t>Sensorineural deafness</a:t>
            </a:r>
          </a:p>
          <a:p>
            <a:pPr>
              <a:buFont typeface="Arial" panose="020B0604020202020204" pitchFamily="34" charset="0"/>
              <a:buChar char="•"/>
            </a:pPr>
            <a:r>
              <a:rPr lang="en-US" sz="2400" dirty="0" smtClean="0">
                <a:latin typeface="Calibri" panose="020F0502020204030204" charset="0"/>
                <a:cs typeface="Calibri" panose="020F0502020204030204" charset="0"/>
              </a:rPr>
              <a:t>Facial palsy</a:t>
            </a:r>
          </a:p>
          <a:p>
            <a:pPr>
              <a:buFont typeface="Arial" panose="020B0604020202020204" pitchFamily="34" charset="0"/>
              <a:buChar char="•"/>
            </a:pPr>
            <a:endParaRPr lang="en-US" sz="3000" dirty="0">
              <a:latin typeface="Baskerville Old Face" panose="02020602080505020303" pitchFamily="18" charset="0"/>
            </a:endParaRPr>
          </a:p>
          <a:p>
            <a:pPr>
              <a:buFont typeface="Arial" panose="020B0604020202020204" pitchFamily="34" charset="0"/>
              <a:buChar char="•"/>
            </a:pPr>
            <a:endParaRPr lang="en-US" sz="3000" dirty="0">
              <a:latin typeface="Baskerville Old Face" panose="02020602080505020303" pitchFamily="18" charset="0"/>
            </a:endParaRPr>
          </a:p>
        </p:txBody>
      </p:sp>
      <p:sp>
        <p:nvSpPr>
          <p:cNvPr id="4" name="TextBox 3"/>
          <p:cNvSpPr txBox="1"/>
          <p:nvPr/>
        </p:nvSpPr>
        <p:spPr>
          <a:xfrm>
            <a:off x="7265301" y="1648440"/>
            <a:ext cx="4508500" cy="1938992"/>
          </a:xfrm>
          <a:prstGeom prst="rect">
            <a:avLst/>
          </a:prstGeom>
          <a:noFill/>
        </p:spPr>
        <p:txBody>
          <a:bodyPr wrap="square" rtlCol="0">
            <a:spAutoFit/>
          </a:bodyPr>
          <a:lstStyle/>
          <a:p>
            <a:pPr marL="457200" indent="-457200">
              <a:buFont typeface="Wingdings" panose="05000000000000000000" pitchFamily="2" charset="2"/>
              <a:buChar char="§"/>
            </a:pPr>
            <a:r>
              <a:rPr lang="en-US" sz="2400" b="1" dirty="0" smtClean="0">
                <a:solidFill>
                  <a:prstClr val="black"/>
                </a:solidFill>
                <a:latin typeface="Calibri" panose="020F0502020204030204" charset="0"/>
                <a:cs typeface="Calibri" panose="020F0502020204030204" charset="0"/>
              </a:rPr>
              <a:t>Others: </a:t>
            </a:r>
          </a:p>
          <a:p>
            <a:pPr marL="457200" indent="-457200">
              <a:buFont typeface="Arial" panose="020B0604020202020204" pitchFamily="34" charset="0"/>
              <a:buChar char="•"/>
            </a:pPr>
            <a:r>
              <a:rPr lang="en-US" sz="2400" b="1" dirty="0" smtClean="0">
                <a:solidFill>
                  <a:prstClr val="black"/>
                </a:solidFill>
                <a:latin typeface="Calibri" panose="020F0502020204030204" charset="0"/>
                <a:cs typeface="Calibri" panose="020F0502020204030204" charset="0"/>
              </a:rPr>
              <a:t>meningoencephlitis</a:t>
            </a:r>
          </a:p>
          <a:p>
            <a:pPr marL="457200" indent="-457200">
              <a:buFont typeface="Arial" panose="020B0604020202020204" pitchFamily="34" charset="0"/>
              <a:buChar char="•"/>
            </a:pPr>
            <a:r>
              <a:rPr lang="en-US" sz="2400" dirty="0" smtClean="0">
                <a:solidFill>
                  <a:prstClr val="black"/>
                </a:solidFill>
                <a:latin typeface="Calibri" panose="020F0502020204030204" charset="0"/>
                <a:cs typeface="Calibri" panose="020F0502020204030204" charset="0"/>
              </a:rPr>
              <a:t>Thyroiditis,</a:t>
            </a:r>
          </a:p>
          <a:p>
            <a:pPr marL="457200" indent="-457200">
              <a:buFont typeface="Arial" panose="020B0604020202020204" pitchFamily="34" charset="0"/>
              <a:buChar char="•"/>
            </a:pPr>
            <a:r>
              <a:rPr lang="en-US" sz="2400" dirty="0" smtClean="0">
                <a:solidFill>
                  <a:prstClr val="black"/>
                </a:solidFill>
                <a:latin typeface="Calibri" panose="020F0502020204030204" charset="0"/>
                <a:cs typeface="Calibri" panose="020F0502020204030204" charset="0"/>
              </a:rPr>
              <a:t>Hepatitis</a:t>
            </a:r>
          </a:p>
          <a:p>
            <a:pPr marL="457200" indent="-457200">
              <a:buFont typeface="Arial" panose="020B0604020202020204" pitchFamily="34" charset="0"/>
              <a:buChar char="•"/>
            </a:pPr>
            <a:r>
              <a:rPr lang="en-US" sz="2400" dirty="0" smtClean="0">
                <a:solidFill>
                  <a:prstClr val="black"/>
                </a:solidFill>
                <a:latin typeface="Calibri" panose="020F0502020204030204" charset="0"/>
                <a:cs typeface="Calibri" panose="020F0502020204030204" charset="0"/>
              </a:rPr>
              <a:t>Myocarditis</a:t>
            </a: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17</a:t>
            </a:fld>
            <a:endParaRPr lang="en-US" dirty="0">
              <a:solidFill>
                <a:prstClr val="white"/>
              </a:solidFill>
            </a:endParaRPr>
          </a:p>
        </p:txBody>
      </p:sp>
      <p:sp>
        <p:nvSpPr>
          <p:cNvPr id="8" name="Oval 7"/>
          <p:cNvSpPr/>
          <p:nvPr/>
        </p:nvSpPr>
        <p:spPr>
          <a:xfrm>
            <a:off x="379095" y="274320"/>
            <a:ext cx="2954655" cy="1042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10643235" y="228600"/>
            <a:ext cx="1259840" cy="70104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85611"/>
            <a:ext cx="8761413" cy="606461"/>
          </a:xfrm>
        </p:spPr>
        <p:txBody>
          <a:bodyPr/>
          <a:lstStyle/>
          <a:p>
            <a:pPr algn="ctr"/>
            <a:r>
              <a:rPr lang="en-US" sz="3200" b="1" dirty="0" smtClean="0">
                <a:solidFill>
                  <a:srgbClr val="C00000"/>
                </a:solidFill>
                <a:effectLst>
                  <a:outerShdw blurRad="38100" dist="38100" dir="2700000" algn="tl">
                    <a:srgbClr val="000000">
                      <a:alpha val="43137"/>
                    </a:srgbClr>
                  </a:outerShdw>
                </a:effectLst>
                <a:latin typeface="Calibri" panose="020F0502020204030204" charset="0"/>
                <a:cs typeface="Calibri" panose="020F0502020204030204" charset="0"/>
              </a:rPr>
              <a:t>Mumps</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635" y="1986280"/>
            <a:ext cx="12140565" cy="5018405"/>
          </a:xfrm>
        </p:spPr>
        <p:txBody>
          <a:bodyPr>
            <a:noAutofit/>
          </a:bodyPr>
          <a:lstStyle/>
          <a:p>
            <a:pPr marL="0" indent="0" algn="just">
              <a:lnSpc>
                <a:spcPct val="100000"/>
              </a:lnSpc>
              <a:buNone/>
            </a:pPr>
            <a:r>
              <a:rPr lang="en-US" sz="2400" dirty="0" smtClean="0">
                <a:solidFill>
                  <a:srgbClr val="FF0000"/>
                </a:solidFill>
                <a:latin typeface="Calibri" panose="020F0502020204030204" charset="0"/>
                <a:cs typeface="Calibri" panose="020F0502020204030204" charset="0"/>
              </a:rPr>
              <a:t>Agent;</a:t>
            </a:r>
            <a:r>
              <a:rPr lang="en-US" sz="2400" dirty="0" smtClean="0">
                <a:latin typeface="Calibri" panose="020F0502020204030204" charset="0"/>
                <a:cs typeface="Calibri" panose="020F0502020204030204" charset="0"/>
              </a:rPr>
              <a:t> </a:t>
            </a:r>
            <a:r>
              <a:rPr lang="en-US" sz="2400" dirty="0" err="1">
                <a:solidFill>
                  <a:srgbClr val="FF0000"/>
                </a:solidFill>
                <a:latin typeface="Calibri" panose="020F0502020204030204" charset="0"/>
                <a:cs typeface="Calibri" panose="020F0502020204030204" charset="0"/>
              </a:rPr>
              <a:t>M</a:t>
            </a:r>
            <a:r>
              <a:rPr lang="en-US" sz="2400" dirty="0" err="1" smtClean="0">
                <a:solidFill>
                  <a:srgbClr val="FF0000"/>
                </a:solidFill>
                <a:latin typeface="Calibri" panose="020F0502020204030204" charset="0"/>
                <a:cs typeface="Calibri" panose="020F0502020204030204" charset="0"/>
              </a:rPr>
              <a:t>yxovirus</a:t>
            </a:r>
            <a:r>
              <a:rPr lang="en-US" sz="2400" dirty="0" smtClean="0">
                <a:solidFill>
                  <a:srgbClr val="FF0000"/>
                </a:solidFill>
                <a:latin typeface="Calibri" panose="020F0502020204030204" charset="0"/>
                <a:cs typeface="Calibri" panose="020F0502020204030204" charset="0"/>
              </a:rPr>
              <a:t> parotiditis</a:t>
            </a:r>
          </a:p>
          <a:p>
            <a:pPr algn="just">
              <a:lnSpc>
                <a:spcPct val="100000"/>
              </a:lnSpc>
            </a:pPr>
            <a:r>
              <a:rPr lang="en-US" sz="2400" dirty="0" smtClean="0">
                <a:latin typeface="Calibri" panose="020F0502020204030204" charset="0"/>
                <a:cs typeface="Calibri" panose="020F0502020204030204" charset="0"/>
              </a:rPr>
              <a:t>Source of infection; clinical and subclinical case of mumps</a:t>
            </a:r>
          </a:p>
          <a:p>
            <a:pPr algn="just">
              <a:lnSpc>
                <a:spcPct val="100000"/>
              </a:lnSpc>
            </a:pPr>
            <a:r>
              <a:rPr lang="en-US" sz="2400" dirty="0" smtClean="0">
                <a:latin typeface="Calibri" panose="020F0502020204030204" charset="0"/>
                <a:cs typeface="Calibri" panose="020F0502020204030204" charset="0"/>
              </a:rPr>
              <a:t>Period of communicability;4-6 days before and </a:t>
            </a:r>
            <a:r>
              <a:rPr lang="en-US" sz="2400" dirty="0" err="1" smtClean="0">
                <a:latin typeface="Calibri" panose="020F0502020204030204" charset="0"/>
                <a:cs typeface="Calibri" panose="020F0502020204030204" charset="0"/>
              </a:rPr>
              <a:t>wk</a:t>
            </a:r>
            <a:r>
              <a:rPr lang="en-US" sz="2400" dirty="0" smtClean="0">
                <a:latin typeface="Calibri" panose="020F0502020204030204" charset="0"/>
                <a:cs typeface="Calibri" panose="020F0502020204030204" charset="0"/>
              </a:rPr>
              <a:t> after appearance of symptoms </a:t>
            </a:r>
          </a:p>
          <a:p>
            <a:pPr marL="0" indent="0" algn="just">
              <a:lnSpc>
                <a:spcPct val="100000"/>
              </a:lnSpc>
              <a:buNone/>
            </a:pPr>
            <a:r>
              <a:rPr lang="en-US" sz="2400" dirty="0" smtClean="0">
                <a:latin typeface="Calibri" panose="020F0502020204030204" charset="0"/>
                <a:cs typeface="Calibri" panose="020F0502020204030204" charset="0"/>
              </a:rPr>
              <a:t>          </a:t>
            </a:r>
          </a:p>
          <a:p>
            <a:pPr marL="0" indent="0" algn="just">
              <a:lnSpc>
                <a:spcPct val="100000"/>
              </a:lnSpc>
              <a:buNone/>
            </a:pPr>
            <a:r>
              <a:rPr lang="en-US" sz="2400" dirty="0" smtClean="0">
                <a:solidFill>
                  <a:srgbClr val="FF0000"/>
                </a:solidFill>
                <a:latin typeface="Calibri" panose="020F0502020204030204" charset="0"/>
                <a:cs typeface="Calibri" panose="020F0502020204030204" charset="0"/>
              </a:rPr>
              <a:t>Host; </a:t>
            </a:r>
            <a:r>
              <a:rPr lang="en-US" sz="2400" dirty="0" smtClean="0">
                <a:latin typeface="Calibri" panose="020F0502020204030204" charset="0"/>
                <a:cs typeface="Calibri" panose="020F0502020204030204" charset="0"/>
              </a:rPr>
              <a:t>Age… 5-9 years,Immunity; life long after attack</a:t>
            </a:r>
          </a:p>
          <a:p>
            <a:pPr marL="0" indent="0" algn="just">
              <a:lnSpc>
                <a:spcPct val="100000"/>
              </a:lnSpc>
              <a:buNone/>
            </a:pPr>
            <a:r>
              <a:rPr lang="en-US" sz="2400" dirty="0" smtClean="0">
                <a:latin typeface="Calibri" panose="020F0502020204030204" charset="0"/>
                <a:cs typeface="Calibri" panose="020F0502020204030204" charset="0"/>
              </a:rPr>
              <a:t> </a:t>
            </a:r>
          </a:p>
          <a:p>
            <a:pPr marL="0" indent="0" algn="just">
              <a:lnSpc>
                <a:spcPct val="100000"/>
              </a:lnSpc>
              <a:buNone/>
            </a:pPr>
            <a:r>
              <a:rPr lang="en-US" sz="2400" dirty="0" smtClean="0">
                <a:solidFill>
                  <a:srgbClr val="FF0000"/>
                </a:solidFill>
                <a:latin typeface="Calibri" panose="020F0502020204030204" charset="0"/>
                <a:cs typeface="Calibri" panose="020F0502020204030204" charset="0"/>
              </a:rPr>
              <a:t>Environment</a:t>
            </a:r>
            <a:r>
              <a:rPr lang="en-US" sz="2400" dirty="0" smtClean="0">
                <a:latin typeface="Calibri" panose="020F0502020204030204" charset="0"/>
                <a:cs typeface="Calibri" panose="020F0502020204030204" charset="0"/>
              </a:rPr>
              <a:t>; endemic peak in winter, spring</a:t>
            </a:r>
          </a:p>
          <a:p>
            <a:pPr marL="0" indent="0" algn="just">
              <a:lnSpc>
                <a:spcPct val="100000"/>
              </a:lnSpc>
              <a:buNone/>
            </a:pPr>
            <a:r>
              <a:rPr lang="en-US" sz="2400" dirty="0" smtClean="0">
                <a:latin typeface="Calibri" panose="020F0502020204030204" charset="0"/>
                <a:cs typeface="Calibri" panose="020F0502020204030204" charset="0"/>
              </a:rPr>
              <a:t>Mode of Transmission; droplet infection</a:t>
            </a:r>
          </a:p>
          <a:p>
            <a:pPr marL="0" indent="0" algn="just">
              <a:buNone/>
            </a:pPr>
            <a:r>
              <a:rPr lang="en-US" sz="2400" dirty="0" smtClean="0">
                <a:latin typeface="Calibri" panose="020F0502020204030204" charset="0"/>
                <a:cs typeface="Calibri" panose="020F0502020204030204" charset="0"/>
              </a:rPr>
              <a:t>Incubation Period… 2-3 weeks, usually 18 days</a:t>
            </a:r>
            <a:endParaRPr lang="en-US" sz="2400" dirty="0">
              <a:latin typeface="Calibri" panose="020F0502020204030204" charset="0"/>
              <a:cs typeface="Calibri" panose="020F050202020403020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18</a:t>
            </a:fld>
            <a:endParaRPr lang="en-US" dirty="0">
              <a:solidFill>
                <a:prstClr val="white"/>
              </a:solidFill>
            </a:endParaRPr>
          </a:p>
        </p:txBody>
      </p:sp>
      <p:sp>
        <p:nvSpPr>
          <p:cNvPr id="8" name="Oval 7"/>
          <p:cNvSpPr/>
          <p:nvPr/>
        </p:nvSpPr>
        <p:spPr>
          <a:xfrm>
            <a:off x="294005" y="589915"/>
            <a:ext cx="3445510"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60349"/>
            <a:ext cx="8761413" cy="1291860"/>
          </a:xfrm>
        </p:spPr>
        <p:txBody>
          <a:bodyPr/>
          <a:lstStyle/>
          <a:p>
            <a:pPr algn="ctr"/>
            <a:r>
              <a:rPr lang="en-US" sz="3200" b="1" dirty="0" smtClean="0">
                <a:latin typeface="Calibri" panose="020F0502020204030204" charset="0"/>
                <a:cs typeface="Calibri" panose="020F0502020204030204" charset="0"/>
              </a:rPr>
              <a:t>Prevention</a:t>
            </a:r>
            <a:r>
              <a:rPr lang="en-US" sz="4400" b="1" dirty="0" smtClean="0">
                <a:latin typeface="+mn-lt"/>
              </a:rPr>
              <a:t> </a:t>
            </a:r>
            <a:endParaRPr lang="en-US" sz="4400" b="1" dirty="0">
              <a:latin typeface="+mn-lt"/>
            </a:endParaRPr>
          </a:p>
        </p:txBody>
      </p:sp>
      <p:sp>
        <p:nvSpPr>
          <p:cNvPr id="3" name="Content Placeholder 2"/>
          <p:cNvSpPr>
            <a:spLocks noGrp="1"/>
          </p:cNvSpPr>
          <p:nvPr>
            <p:ph idx="1"/>
          </p:nvPr>
        </p:nvSpPr>
        <p:spPr>
          <a:xfrm>
            <a:off x="0" y="2404534"/>
            <a:ext cx="12192000" cy="4453466"/>
          </a:xfrm>
        </p:spPr>
        <p:txBody>
          <a:bodyPr>
            <a:normAutofit/>
          </a:bodyPr>
          <a:lstStyle/>
          <a:p>
            <a:pPr algn="just">
              <a:buFont typeface="Wingdings" panose="05000000000000000000" pitchFamily="2" charset="2"/>
              <a:buChar char="§"/>
            </a:pPr>
            <a:r>
              <a:rPr lang="en-US" sz="2400" b="1" dirty="0" smtClean="0">
                <a:latin typeface="Calibri" panose="020F0502020204030204" charset="0"/>
                <a:cs typeface="Calibri" panose="020F0502020204030204" charset="0"/>
              </a:rPr>
              <a:t>Vaccination:</a:t>
            </a:r>
          </a:p>
          <a:p>
            <a:pPr algn="just">
              <a:buFont typeface="Arial" panose="020B0604020202020204" pitchFamily="34" charset="0"/>
              <a:buChar char="•"/>
            </a:pPr>
            <a:r>
              <a:rPr lang="en-US" sz="2400" dirty="0" smtClean="0">
                <a:latin typeface="Calibri" panose="020F0502020204030204" charset="0"/>
                <a:cs typeface="Calibri" panose="020F0502020204030204" charset="0"/>
              </a:rPr>
              <a:t>Highly effective live attenuated vaccine. (0.5 ml IM single dose at 12-18 months)</a:t>
            </a:r>
          </a:p>
          <a:p>
            <a:pPr algn="just">
              <a:buFont typeface="Arial" panose="020B0604020202020204" pitchFamily="34" charset="0"/>
              <a:buChar char="•"/>
            </a:pPr>
            <a:r>
              <a:rPr lang="en-US" sz="2400" dirty="0" smtClean="0">
                <a:latin typeface="Calibri" panose="020F0502020204030204" charset="0"/>
                <a:cs typeface="Calibri" panose="020F0502020204030204" charset="0"/>
              </a:rPr>
              <a:t>Vaccination is also available in combination  MMR. (mumps, measles and rubella)</a:t>
            </a:r>
          </a:p>
          <a:p>
            <a:pPr algn="just">
              <a:buFont typeface="Arial" panose="020B0604020202020204" pitchFamily="34" charset="0"/>
              <a:buChar char="•"/>
            </a:pPr>
            <a:r>
              <a:rPr lang="en-US" sz="2400" dirty="0" smtClean="0">
                <a:latin typeface="Calibri" panose="020F0502020204030204" charset="0"/>
                <a:cs typeface="Calibri" panose="020F0502020204030204" charset="0"/>
              </a:rPr>
              <a:t>Symptomatic treatment for fever and pain</a:t>
            </a:r>
            <a:endParaRPr lang="en-US" sz="2400" dirty="0">
              <a:latin typeface="Calibri" panose="020F0502020204030204" charset="0"/>
              <a:cs typeface="Calibri" panose="020F050202020403020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19</a:t>
            </a:fld>
            <a:endParaRPr lang="en-US" dirty="0">
              <a:solidFill>
                <a:prstClr val="white"/>
              </a:solidFill>
            </a:endParaRPr>
          </a:p>
        </p:txBody>
      </p:sp>
      <p:sp>
        <p:nvSpPr>
          <p:cNvPr id="8" name="Oval 7"/>
          <p:cNvSpPr/>
          <p:nvPr/>
        </p:nvSpPr>
        <p:spPr>
          <a:xfrm>
            <a:off x="294005" y="589915"/>
            <a:ext cx="2915920"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646982"/>
            <a:ext cx="9573146" cy="3667442"/>
          </a:xfrm>
        </p:spPr>
        <p:txBody>
          <a:bodyPr/>
          <a:lstStyle/>
          <a:p>
            <a:r>
              <a:rPr lang="en-US" sz="4800" dirty="0" smtClean="0">
                <a:latin typeface="Calibri" panose="020F0502020204030204" pitchFamily="34" charset="0"/>
                <a:ea typeface="Calibri" panose="020F0502020204030204" pitchFamily="34" charset="0"/>
                <a:cs typeface="Calibri" panose="020F0502020204030204" pitchFamily="34" charset="0"/>
              </a:rPr>
              <a:t>Droplet Infection </a:t>
            </a:r>
            <a:br>
              <a:rPr lang="en-US" sz="4800" dirty="0" smtClean="0">
                <a:latin typeface="Calibri" panose="020F0502020204030204" pitchFamily="34" charset="0"/>
                <a:ea typeface="Calibri" panose="020F0502020204030204" pitchFamily="34" charset="0"/>
                <a:cs typeface="Calibri" panose="020F0502020204030204" pitchFamily="34" charset="0"/>
              </a:rPr>
            </a:br>
            <a:r>
              <a:rPr lang="en-US" sz="4800" dirty="0" smtClean="0">
                <a:latin typeface="Calibri" panose="020F0502020204030204" pitchFamily="34" charset="0"/>
                <a:ea typeface="Calibri" panose="020F0502020204030204" pitchFamily="34" charset="0"/>
                <a:cs typeface="Calibri" panose="020F0502020204030204" pitchFamily="34" charset="0"/>
              </a:rPr>
              <a:t>Rubella, Mumps, Pertussis</a:t>
            </a:r>
            <a:r>
              <a:rPr lang="en-US" sz="6000" dirty="0" smtClean="0">
                <a:latin typeface="Calibri" panose="020F0502020204030204" pitchFamily="34" charset="0"/>
                <a:ea typeface="Calibri" panose="020F0502020204030204" pitchFamily="34" charset="0"/>
                <a:cs typeface="Calibri" panose="020F0502020204030204" pitchFamily="34" charset="0"/>
              </a:rPr>
              <a:t/>
            </a:r>
            <a:br>
              <a:rPr lang="en-US" sz="6000" dirty="0" smtClean="0">
                <a:latin typeface="Calibri" panose="020F0502020204030204" pitchFamily="34" charset="0"/>
                <a:ea typeface="Calibri" panose="020F0502020204030204" pitchFamily="34" charset="0"/>
                <a:cs typeface="Calibri" panose="020F0502020204030204" pitchFamily="34" charset="0"/>
              </a:rPr>
            </a:br>
            <a:r>
              <a:rPr lang="en-US" sz="4800" dirty="0" smtClean="0">
                <a:latin typeface="Calibri" panose="020F0502020204030204" pitchFamily="34" charset="0"/>
                <a:ea typeface="Calibri" panose="020F0502020204030204" pitchFamily="34" charset="0"/>
                <a:cs typeface="Calibri" panose="020F0502020204030204" pitchFamily="34" charset="0"/>
              </a:rPr>
              <a:t>Otorhinolaryngology Block-X</a:t>
            </a:r>
            <a:br>
              <a:rPr lang="en-US" sz="4800" dirty="0" smtClean="0">
                <a:latin typeface="Calibri" panose="020F0502020204030204" pitchFamily="34" charset="0"/>
                <a:ea typeface="Calibri" panose="020F0502020204030204" pitchFamily="34" charset="0"/>
                <a:cs typeface="Calibri" panose="020F0502020204030204" pitchFamily="34" charset="0"/>
              </a:rPr>
            </a:br>
            <a:r>
              <a:rPr lang="en-US" sz="4800" dirty="0" smtClean="0">
                <a:latin typeface="Calibri" panose="020F0502020204030204" pitchFamily="34" charset="0"/>
                <a:ea typeface="Calibri" panose="020F0502020204030204" pitchFamily="34" charset="0"/>
                <a:cs typeface="Calibri" panose="020F0502020204030204" pitchFamily="34" charset="0"/>
              </a:rPr>
              <a:t>Module-II</a:t>
            </a:r>
            <a:r>
              <a:rPr lang="en-US" sz="5400" dirty="0" smtClean="0">
                <a:latin typeface="Calibri" panose="020F0502020204030204" pitchFamily="34" charset="0"/>
                <a:ea typeface="Calibri" panose="020F0502020204030204" pitchFamily="34" charset="0"/>
                <a:cs typeface="Calibri" panose="020F0502020204030204" pitchFamily="34" charset="0"/>
              </a:rPr>
              <a:t> </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 name="Subtitle 4"/>
          <p:cNvSpPr>
            <a:spLocks noGrp="1"/>
          </p:cNvSpPr>
          <p:nvPr>
            <p:ph type="subTitle" idx="1"/>
          </p:nvPr>
        </p:nvSpPr>
        <p:spPr>
          <a:xfrm>
            <a:off x="3811890" y="4691116"/>
            <a:ext cx="4666296" cy="477200"/>
          </a:xfrm>
        </p:spPr>
        <p:txBody>
          <a:bodyPr>
            <a:noAutofit/>
          </a:bodyPr>
          <a:lstStyle/>
          <a:p>
            <a:r>
              <a:rPr lang="en-US" sz="2800" dirty="0" err="1" smtClean="0"/>
              <a:t>Dr.Narjis</a:t>
            </a:r>
            <a:r>
              <a:rPr lang="en-US" sz="2800" dirty="0" smtClean="0"/>
              <a:t> </a:t>
            </a:r>
            <a:r>
              <a:rPr lang="en-US" sz="2800" dirty="0" smtClean="0"/>
              <a:t>Zaidi , </a:t>
            </a:r>
            <a:r>
              <a:rPr lang="en-US" sz="2800" dirty="0" err="1" smtClean="0"/>
              <a:t>Dr</a:t>
            </a:r>
            <a:r>
              <a:rPr lang="en-US" sz="2800" dirty="0" err="1"/>
              <a:t>.</a:t>
            </a:r>
            <a:r>
              <a:rPr lang="en-US" sz="2800" dirty="0" err="1" smtClean="0"/>
              <a:t>Asif</a:t>
            </a:r>
            <a:endParaRPr lang="en-US" sz="2800" dirty="0"/>
          </a:p>
        </p:txBody>
      </p:sp>
      <p:sp>
        <p:nvSpPr>
          <p:cNvPr id="8" name="Slide Number Placeholder 7"/>
          <p:cNvSpPr>
            <a:spLocks noGrp="1"/>
          </p:cNvSpPr>
          <p:nvPr>
            <p:ph type="sldNum" sz="quarter" idx="12"/>
          </p:nvPr>
        </p:nvSpPr>
        <p:spPr/>
        <p:txBody>
          <a:bodyPr/>
          <a:lstStyle/>
          <a:p>
            <a:fld id="{D57F1E4F-1CFF-5643-939E-217C01CDF565}" type="slidenum">
              <a:rPr lang="en-US" smtClean="0">
                <a:solidFill>
                  <a:prstClr val="white"/>
                </a:solidFill>
              </a:rPr>
              <a:t>2</a:t>
            </a:fld>
            <a:endParaRPr 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14401"/>
            <a:ext cx="8761413" cy="927278"/>
          </a:xfrm>
        </p:spPr>
        <p:txBody>
          <a:bodyPr/>
          <a:lstStyle/>
          <a:p>
            <a:pPr algn="ctr"/>
            <a:r>
              <a:rPr lang="en-US" sz="3200" b="1" dirty="0" smtClean="0">
                <a:latin typeface="Calibri" panose="020F0502020204030204" charset="0"/>
                <a:cs typeface="Calibri" panose="020F0502020204030204" charset="0"/>
              </a:rPr>
              <a:t>Control</a:t>
            </a:r>
            <a:endParaRPr lang="en-US" sz="3200" b="1"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347729" y="2101755"/>
            <a:ext cx="11487955" cy="4756245"/>
          </a:xfrm>
        </p:spPr>
        <p:txBody>
          <a:bodyPr>
            <a:noAutofit/>
          </a:bodyPr>
          <a:lstStyle/>
          <a:p>
            <a:pPr>
              <a:buFont typeface="Arial" panose="020B0604020202020204" pitchFamily="34" charset="0"/>
              <a:buChar char="•"/>
            </a:pPr>
            <a:r>
              <a:rPr lang="en-US" sz="2400" dirty="0" smtClean="0">
                <a:latin typeface="Calibri" panose="020F0502020204030204" charset="0"/>
                <a:cs typeface="Calibri" panose="020F0502020204030204" charset="0"/>
              </a:rPr>
              <a:t>Difficult to control because disease is infectious before diagnosis is made.</a:t>
            </a:r>
          </a:p>
          <a:p>
            <a:pPr>
              <a:buFont typeface="Arial" panose="020B0604020202020204" pitchFamily="34" charset="0"/>
              <a:buChar char="•"/>
            </a:pPr>
            <a:r>
              <a:rPr lang="en-US" sz="2400" dirty="0" smtClean="0">
                <a:latin typeface="Calibri" panose="020F0502020204030204" charset="0"/>
                <a:cs typeface="Calibri" panose="020F0502020204030204" charset="0"/>
              </a:rPr>
              <a:t>Long and variable incubation periods.</a:t>
            </a:r>
          </a:p>
          <a:p>
            <a:pPr>
              <a:buFont typeface="Arial" panose="020B0604020202020204" pitchFamily="34" charset="0"/>
              <a:buChar char="•"/>
            </a:pPr>
            <a:r>
              <a:rPr lang="en-US" sz="2400" dirty="0" smtClean="0">
                <a:latin typeface="Calibri" panose="020F0502020204030204" charset="0"/>
                <a:cs typeface="Calibri" panose="020F0502020204030204" charset="0"/>
              </a:rPr>
              <a:t>Occurrence of sub clinical cases.</a:t>
            </a:r>
          </a:p>
          <a:p>
            <a:pPr lvl="0" algn="just">
              <a:buClr>
                <a:srgbClr val="ACD433"/>
              </a:buClr>
              <a:buFont typeface="Arial" panose="020B0604020202020204" pitchFamily="34" charset="0"/>
              <a:buChar char="•"/>
            </a:pPr>
            <a:r>
              <a:rPr lang="en-US" sz="2400" dirty="0" smtClean="0">
                <a:latin typeface="Calibri" panose="020F0502020204030204" charset="0"/>
                <a:cs typeface="Calibri" panose="020F0502020204030204" charset="0"/>
              </a:rPr>
              <a:t>However cases should be </a:t>
            </a:r>
            <a:r>
              <a:rPr lang="en-US" sz="2400" b="1" dirty="0" smtClean="0">
                <a:latin typeface="Calibri" panose="020F0502020204030204" charset="0"/>
                <a:cs typeface="Calibri" panose="020F0502020204030204" charset="0"/>
              </a:rPr>
              <a:t>isolated</a:t>
            </a:r>
            <a:r>
              <a:rPr lang="en-US" sz="2400" dirty="0" smtClean="0">
                <a:latin typeface="Calibri" panose="020F0502020204030204" charset="0"/>
                <a:cs typeface="Calibri" panose="020F0502020204030204" charset="0"/>
              </a:rPr>
              <a:t> until the clinical manifestation subsides.</a:t>
            </a:r>
            <a:r>
              <a:rPr lang="en-US" sz="2400" b="1" dirty="0">
                <a:solidFill>
                  <a:prstClr val="black">
                    <a:lumMod val="75000"/>
                    <a:lumOff val="25000"/>
                  </a:prstClr>
                </a:solidFill>
                <a:latin typeface="Calibri" panose="020F0502020204030204" charset="0"/>
                <a:cs typeface="Calibri" panose="020F0502020204030204" charset="0"/>
              </a:rPr>
              <a:t> </a:t>
            </a:r>
            <a:r>
              <a:rPr lang="en-US" sz="2400" b="1" dirty="0" smtClean="0">
                <a:solidFill>
                  <a:prstClr val="black">
                    <a:lumMod val="75000"/>
                    <a:lumOff val="25000"/>
                  </a:prstClr>
                </a:solidFill>
                <a:latin typeface="Calibri" panose="020F0502020204030204" charset="0"/>
                <a:cs typeface="Calibri" panose="020F0502020204030204" charset="0"/>
              </a:rPr>
              <a:t>Disinfection </a:t>
            </a:r>
            <a:r>
              <a:rPr lang="en-US" sz="2400" dirty="0">
                <a:solidFill>
                  <a:prstClr val="black">
                    <a:lumMod val="75000"/>
                    <a:lumOff val="25000"/>
                  </a:prstClr>
                </a:solidFill>
                <a:latin typeface="Calibri" panose="020F0502020204030204" charset="0"/>
                <a:cs typeface="Calibri" panose="020F0502020204030204" charset="0"/>
              </a:rPr>
              <a:t>of nose and throat </a:t>
            </a:r>
            <a:r>
              <a:rPr lang="en-US" sz="2400" dirty="0" smtClean="0">
                <a:solidFill>
                  <a:prstClr val="black">
                    <a:lumMod val="75000"/>
                    <a:lumOff val="25000"/>
                  </a:prstClr>
                </a:solidFill>
                <a:latin typeface="Calibri" panose="020F0502020204030204" charset="0"/>
                <a:cs typeface="Calibri" panose="020F0502020204030204" charset="0"/>
              </a:rPr>
              <a:t>secretions</a:t>
            </a:r>
            <a:r>
              <a:rPr lang="en-US" sz="2400" dirty="0" smtClean="0">
                <a:latin typeface="Calibri" panose="020F0502020204030204" charset="0"/>
                <a:cs typeface="Calibri" panose="020F0502020204030204" charset="0"/>
              </a:rPr>
              <a:t>. Contacts should  be kept under </a:t>
            </a:r>
            <a:r>
              <a:rPr lang="en-US" sz="2400" b="1" dirty="0" smtClean="0">
                <a:latin typeface="Calibri" panose="020F0502020204030204" charset="0"/>
                <a:cs typeface="Calibri" panose="020F0502020204030204" charset="0"/>
              </a:rPr>
              <a:t>surveillance</a:t>
            </a:r>
            <a:r>
              <a:rPr lang="en-US" sz="2400" dirty="0" smtClean="0">
                <a:latin typeface="Calibri" panose="020F0502020204030204" charset="0"/>
                <a:cs typeface="Calibri" panose="020F0502020204030204" charset="0"/>
              </a:rPr>
              <a:t>.</a:t>
            </a:r>
            <a:endParaRPr lang="en-US" sz="2400" dirty="0">
              <a:latin typeface="Calibri" panose="020F0502020204030204" charset="0"/>
              <a:cs typeface="Calibri" panose="020F050202020403020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20</a:t>
            </a:fld>
            <a:endParaRPr lang="en-US" dirty="0">
              <a:solidFill>
                <a:prstClr val="white"/>
              </a:solidFill>
            </a:endParaRPr>
          </a:p>
        </p:txBody>
      </p:sp>
      <p:sp>
        <p:nvSpPr>
          <p:cNvPr id="8" name="Oval 7"/>
          <p:cNvSpPr/>
          <p:nvPr/>
        </p:nvSpPr>
        <p:spPr>
          <a:xfrm>
            <a:off x="294005" y="589915"/>
            <a:ext cx="2915920"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34225"/>
            <a:ext cx="8825658" cy="2837524"/>
          </a:xfrm>
        </p:spPr>
        <p:txBody>
          <a:bodyPr/>
          <a:lstStyle/>
          <a:p>
            <a:r>
              <a:rPr lang="en-US" sz="4400" dirty="0" smtClean="0">
                <a:latin typeface="Calibri" panose="020F0502020204030204" pitchFamily="34" charset="0"/>
                <a:ea typeface="Calibri" panose="020F0502020204030204" pitchFamily="34" charset="0"/>
                <a:cs typeface="Calibri" panose="020F0502020204030204" pitchFamily="34" charset="0"/>
              </a:rPr>
              <a:t>Whooping cough</a:t>
            </a:r>
            <a:br>
              <a:rPr lang="en-US" sz="4400" dirty="0" smtClean="0">
                <a:latin typeface="Calibri" panose="020F0502020204030204" pitchFamily="34" charset="0"/>
                <a:ea typeface="Calibri" panose="020F0502020204030204" pitchFamily="34" charset="0"/>
                <a:cs typeface="Calibri" panose="020F0502020204030204" pitchFamily="34" charset="0"/>
              </a:rPr>
            </a:br>
            <a:r>
              <a:rPr lang="en-US" sz="4400" dirty="0" smtClean="0">
                <a:latin typeface="Calibri" panose="020F0502020204030204" pitchFamily="34" charset="0"/>
                <a:ea typeface="Calibri" panose="020F0502020204030204" pitchFamily="34" charset="0"/>
                <a:cs typeface="Calibri" panose="020F0502020204030204" pitchFamily="34" charset="0"/>
              </a:rPr>
              <a:t>      (pertussis)</a:t>
            </a:r>
            <a:br>
              <a:rPr lang="en-US" sz="4400" dirty="0" smtClean="0">
                <a:latin typeface="Calibri" panose="020F0502020204030204" pitchFamily="34" charset="0"/>
                <a:ea typeface="Calibri" panose="020F0502020204030204" pitchFamily="34" charset="0"/>
                <a:cs typeface="Calibri" panose="020F0502020204030204" pitchFamily="34" charset="0"/>
              </a:rPr>
            </a:br>
            <a:r>
              <a:rPr lang="en-US" sz="4400" dirty="0" smtClean="0">
                <a:latin typeface="Calibri" panose="020F0502020204030204" pitchFamily="34" charset="0"/>
                <a:ea typeface="Calibri" panose="020F0502020204030204" pitchFamily="34" charset="0"/>
                <a:cs typeface="Calibri" panose="020F0502020204030204" pitchFamily="34" charset="0"/>
              </a:rPr>
              <a:t>     kali </a:t>
            </a:r>
            <a:r>
              <a:rPr lang="en-US" sz="4400" dirty="0" err="1" smtClean="0">
                <a:latin typeface="Calibri" panose="020F0502020204030204" pitchFamily="34" charset="0"/>
                <a:ea typeface="Calibri" panose="020F0502020204030204" pitchFamily="34" charset="0"/>
                <a:cs typeface="Calibri" panose="020F0502020204030204" pitchFamily="34" charset="0"/>
              </a:rPr>
              <a:t>khansi</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788" y="1691792"/>
            <a:ext cx="2857500" cy="3648075"/>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t>21</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Calibri" panose="020F0502020204030204" charset="0"/>
                <a:cs typeface="Calibri" panose="020F0502020204030204" charset="0"/>
              </a:rPr>
              <a:t>Introduction</a:t>
            </a:r>
            <a:r>
              <a:rPr lang="en-US" dirty="0" smtClean="0"/>
              <a:t> </a:t>
            </a:r>
            <a:endParaRPr lang="en-US" dirty="0"/>
          </a:p>
        </p:txBody>
      </p:sp>
      <p:sp>
        <p:nvSpPr>
          <p:cNvPr id="3" name="Content Placeholder 2"/>
          <p:cNvSpPr>
            <a:spLocks noGrp="1"/>
          </p:cNvSpPr>
          <p:nvPr>
            <p:ph idx="1"/>
          </p:nvPr>
        </p:nvSpPr>
        <p:spPr>
          <a:xfrm>
            <a:off x="0" y="2537138"/>
            <a:ext cx="12192000" cy="4320862"/>
          </a:xfrm>
        </p:spPr>
        <p:txBody>
          <a:bodyPr>
            <a:normAutofit/>
          </a:bodyPr>
          <a:lstStyle/>
          <a:p>
            <a:pPr marL="400050">
              <a:lnSpc>
                <a:spcPct val="150000"/>
              </a:lnSpc>
              <a:spcBef>
                <a:spcPts val="600"/>
              </a:spcBef>
              <a:spcAft>
                <a:spcPts val="600"/>
              </a:spcAft>
            </a:pPr>
            <a:r>
              <a:rPr lang="en-US" sz="2400" dirty="0" smtClean="0">
                <a:latin typeface="Calibri" panose="020F0502020204030204" charset="0"/>
                <a:cs typeface="Calibri" panose="020F0502020204030204" charset="0"/>
              </a:rPr>
              <a:t>An acute infectious disease, usually of young children, characterized by insidious onset with mild fever and an irritating cough gradually progressing with characteristic “whoop” (loud crowing inspiration).</a:t>
            </a:r>
          </a:p>
          <a:p>
            <a:pPr lvl="1">
              <a:lnSpc>
                <a:spcPct val="150000"/>
              </a:lnSpc>
              <a:spcBef>
                <a:spcPts val="600"/>
              </a:spcBef>
              <a:spcAft>
                <a:spcPts val="600"/>
              </a:spcAft>
            </a:pPr>
            <a:endParaRPr lang="en-US" sz="2400" dirty="0" smtClean="0">
              <a:latin typeface="Calibri" panose="020F0502020204030204" charset="0"/>
              <a:cs typeface="Calibri" panose="020F0502020204030204" charset="0"/>
            </a:endParaRPr>
          </a:p>
          <a:p>
            <a:pPr>
              <a:lnSpc>
                <a:spcPct val="150000"/>
              </a:lnSpc>
              <a:spcBef>
                <a:spcPts val="600"/>
              </a:spcBef>
              <a:spcAft>
                <a:spcPts val="600"/>
              </a:spcAft>
            </a:pPr>
            <a:r>
              <a:rPr lang="en-US" sz="2400" dirty="0" smtClean="0">
                <a:latin typeface="Calibri" panose="020F0502020204030204" charset="0"/>
                <a:cs typeface="Calibri" panose="020F0502020204030204" charset="0"/>
              </a:rPr>
              <a:t>The Chinese call it the </a:t>
            </a:r>
            <a:r>
              <a:rPr lang="en-US" sz="2400" b="1" dirty="0" smtClean="0">
                <a:latin typeface="Calibri" panose="020F0502020204030204" charset="0"/>
                <a:cs typeface="Calibri" panose="020F0502020204030204" charset="0"/>
              </a:rPr>
              <a:t>hundred day cough</a:t>
            </a:r>
            <a:r>
              <a:rPr lang="en-US" sz="2400" b="1" dirty="0" smtClean="0"/>
              <a:t> </a:t>
            </a:r>
            <a:endParaRPr lang="en-US" sz="2400" dirty="0"/>
          </a:p>
        </p:txBody>
      </p:sp>
      <p:sp>
        <p:nvSpPr>
          <p:cNvPr id="6" name="Slide Number Placeholder 5"/>
          <p:cNvSpPr>
            <a:spLocks noGrp="1"/>
          </p:cNvSpPr>
          <p:nvPr>
            <p:ph type="sldNum" sz="quarter" idx="12"/>
          </p:nvPr>
        </p:nvSpPr>
        <p:spPr>
          <a:xfrm>
            <a:off x="8737600" y="6255385"/>
            <a:ext cx="2844800" cy="476250"/>
          </a:xfrm>
        </p:spPr>
        <p:txBody>
          <a:bodyPr/>
          <a:lstStyle/>
          <a:p>
            <a:fld id="{D57F1E4F-1CFF-5643-939E-217C01CDF565}" type="slidenum">
              <a:rPr lang="en-US" smtClean="0">
                <a:solidFill>
                  <a:prstClr val="white"/>
                </a:solidFill>
              </a:rPr>
              <a:t>22</a:t>
            </a:fld>
            <a:endParaRPr lang="en-US" dirty="0">
              <a:solidFill>
                <a:prstClr val="white"/>
              </a:solidFill>
            </a:endParaRPr>
          </a:p>
        </p:txBody>
      </p:sp>
      <p:sp>
        <p:nvSpPr>
          <p:cNvPr id="8" name="Oval 7"/>
          <p:cNvSpPr/>
          <p:nvPr/>
        </p:nvSpPr>
        <p:spPr>
          <a:xfrm>
            <a:off x="294005" y="589915"/>
            <a:ext cx="2915920"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Calibri" panose="020F0502020204030204" charset="0"/>
                <a:cs typeface="Calibri" panose="020F0502020204030204" charset="0"/>
              </a:rPr>
              <a:t>Clinical course</a:t>
            </a:r>
            <a:endParaRPr lang="en-US" sz="3200" dirty="0">
              <a:latin typeface="Calibri" panose="020F0502020204030204" charset="0"/>
              <a:cs typeface="Calibri" panose="020F0502020204030204" charset="0"/>
            </a:endParaRPr>
          </a:p>
        </p:txBody>
      </p:sp>
      <p:sp>
        <p:nvSpPr>
          <p:cNvPr id="8" name="Content Placeholder 7"/>
          <p:cNvSpPr>
            <a:spLocks noGrp="1"/>
          </p:cNvSpPr>
          <p:nvPr>
            <p:ph idx="1"/>
          </p:nvPr>
        </p:nvSpPr>
        <p:spPr>
          <a:xfrm>
            <a:off x="266700" y="1821842"/>
            <a:ext cx="12191999" cy="4594802"/>
          </a:xfrm>
        </p:spPr>
        <p:txBody>
          <a:bodyPr>
            <a:normAutofit/>
          </a:bodyPr>
          <a:lstStyle/>
          <a:p>
            <a:pPr marL="0" indent="0">
              <a:spcBef>
                <a:spcPts val="600"/>
              </a:spcBef>
              <a:spcAft>
                <a:spcPts val="600"/>
              </a:spcAft>
              <a:buNone/>
            </a:pPr>
            <a:r>
              <a:rPr lang="en-US" sz="2400" dirty="0" smtClean="0">
                <a:latin typeface="Calibri" panose="020F0502020204030204" charset="0"/>
                <a:cs typeface="Calibri" panose="020F0502020204030204" charset="0"/>
              </a:rPr>
              <a:t>3 stages are described in clinical course</a:t>
            </a:r>
          </a:p>
          <a:p>
            <a:pPr marL="0" indent="0">
              <a:spcBef>
                <a:spcPts val="600"/>
              </a:spcBef>
              <a:spcAft>
                <a:spcPts val="600"/>
              </a:spcAft>
              <a:buNone/>
            </a:pPr>
            <a:r>
              <a:rPr lang="en-US" sz="2400" b="1" dirty="0" smtClean="0">
                <a:latin typeface="Calibri" panose="020F0502020204030204" charset="0"/>
                <a:cs typeface="Calibri" panose="020F0502020204030204" charset="0"/>
              </a:rPr>
              <a:t>1. Catarrhal stage (lasts for 10 days):</a:t>
            </a:r>
          </a:p>
          <a:p>
            <a:pPr>
              <a:spcBef>
                <a:spcPts val="600"/>
              </a:spcBef>
              <a:spcAft>
                <a:spcPts val="600"/>
              </a:spcAft>
            </a:pPr>
            <a:r>
              <a:rPr lang="en-US" sz="2400" dirty="0" smtClean="0">
                <a:latin typeface="Calibri" panose="020F0502020204030204" charset="0"/>
                <a:cs typeface="Calibri" panose="020F0502020204030204" charset="0"/>
              </a:rPr>
              <a:t>Insidious onset, lacrimation, sneezing, coryza, malaise and hacking night cough that becomes diurnal</a:t>
            </a:r>
          </a:p>
          <a:p>
            <a:pPr marL="0" indent="0">
              <a:spcBef>
                <a:spcPts val="600"/>
              </a:spcBef>
              <a:spcAft>
                <a:spcPts val="600"/>
              </a:spcAft>
              <a:buNone/>
            </a:pPr>
            <a:r>
              <a:rPr lang="en-US" sz="2400" b="1" dirty="0" smtClean="0">
                <a:latin typeface="Calibri" panose="020F0502020204030204" charset="0"/>
                <a:cs typeface="Calibri" panose="020F0502020204030204" charset="0"/>
              </a:rPr>
              <a:t>2. Paroxysmal stage (lasts for 2-4 weeks):</a:t>
            </a:r>
          </a:p>
          <a:p>
            <a:pPr>
              <a:spcBef>
                <a:spcPts val="600"/>
              </a:spcBef>
              <a:spcAft>
                <a:spcPts val="600"/>
              </a:spcAft>
            </a:pPr>
            <a:r>
              <a:rPr lang="en-US" sz="2400" dirty="0" smtClean="0">
                <a:latin typeface="Calibri" panose="020F0502020204030204" charset="0"/>
                <a:cs typeface="Calibri" panose="020F0502020204030204" charset="0"/>
              </a:rPr>
              <a:t>Bursts of rapid consecutive coughs followed by deep high pitched inspiration (whoop)</a:t>
            </a:r>
          </a:p>
          <a:p>
            <a:pPr>
              <a:spcBef>
                <a:spcPts val="600"/>
              </a:spcBef>
              <a:spcAft>
                <a:spcPts val="600"/>
              </a:spcAft>
            </a:pPr>
            <a:r>
              <a:rPr lang="en-US" sz="2400" dirty="0" smtClean="0">
                <a:latin typeface="Calibri" panose="020F0502020204030204" charset="0"/>
                <a:cs typeface="Calibri" panose="020F0502020204030204" charset="0"/>
              </a:rPr>
              <a:t>It may cause cyanosis and apnea</a:t>
            </a:r>
          </a:p>
          <a:p>
            <a:pPr marL="0" lvl="0" indent="0">
              <a:spcBef>
                <a:spcPts val="600"/>
              </a:spcBef>
              <a:spcAft>
                <a:spcPts val="600"/>
              </a:spcAft>
              <a:buClr>
                <a:srgbClr val="E32D91"/>
              </a:buClr>
              <a:buNone/>
            </a:pPr>
            <a:r>
              <a:rPr lang="en-US" sz="2400" b="1" dirty="0">
                <a:solidFill>
                  <a:prstClr val="black">
                    <a:lumMod val="75000"/>
                    <a:lumOff val="25000"/>
                  </a:prstClr>
                </a:solidFill>
                <a:latin typeface="Calibri" panose="020F0502020204030204" charset="0"/>
                <a:cs typeface="Calibri" panose="020F0502020204030204" charset="0"/>
              </a:rPr>
              <a:t>3.Convalescent stage (Lasts for 1-2 weeks):</a:t>
            </a:r>
          </a:p>
          <a:p>
            <a:pPr lvl="0">
              <a:spcBef>
                <a:spcPts val="600"/>
              </a:spcBef>
              <a:spcAft>
                <a:spcPts val="600"/>
              </a:spcAft>
              <a:buClr>
                <a:srgbClr val="E32D91"/>
              </a:buClr>
            </a:pPr>
            <a:r>
              <a:rPr lang="en-US" sz="2400" dirty="0" smtClean="0">
                <a:solidFill>
                  <a:prstClr val="black">
                    <a:lumMod val="75000"/>
                    <a:lumOff val="25000"/>
                  </a:prstClr>
                </a:solidFill>
                <a:latin typeface="Calibri" panose="020F0502020204030204" charset="0"/>
                <a:cs typeface="Calibri" panose="020F0502020204030204" charset="0"/>
              </a:rPr>
              <a:t> </a:t>
            </a:r>
            <a:r>
              <a:rPr lang="en-US" sz="2400" dirty="0">
                <a:solidFill>
                  <a:prstClr val="black">
                    <a:lumMod val="75000"/>
                    <a:lumOff val="25000"/>
                  </a:prstClr>
                </a:solidFill>
                <a:latin typeface="Calibri" panose="020F0502020204030204" charset="0"/>
                <a:cs typeface="Calibri" panose="020F0502020204030204" charset="0"/>
              </a:rPr>
              <a:t>cough persists</a:t>
            </a:r>
          </a:p>
          <a:p>
            <a:endParaRPr lang="en-US" sz="2000" dirty="0">
              <a:latin typeface="Calibri" panose="020F0502020204030204" charset="0"/>
              <a:cs typeface="Calibri" panose="020F050202020403020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t>23</a:t>
            </a:fld>
            <a:endParaRPr lang="en-US" dirty="0">
              <a:solidFill>
                <a:prstClr val="white"/>
              </a:solidFill>
            </a:endParaRPr>
          </a:p>
        </p:txBody>
      </p:sp>
      <p:sp>
        <p:nvSpPr>
          <p:cNvPr id="3" name="Oval 2"/>
          <p:cNvSpPr/>
          <p:nvPr/>
        </p:nvSpPr>
        <p:spPr>
          <a:xfrm>
            <a:off x="168910" y="589915"/>
            <a:ext cx="3143250"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1844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Calibri" panose="020F0502020204030204" charset="0"/>
                <a:cs typeface="Calibri" panose="020F0502020204030204" charset="0"/>
              </a:rPr>
              <a:t>Complications</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231820" y="2228046"/>
            <a:ext cx="11822805" cy="4494726"/>
          </a:xfrm>
        </p:spPr>
        <p:txBody>
          <a:bodyPr>
            <a:noAutofit/>
          </a:bodyPr>
          <a:lstStyle/>
          <a:p>
            <a:pPr>
              <a:lnSpc>
                <a:spcPct val="150000"/>
              </a:lnSpc>
              <a:spcBef>
                <a:spcPts val="600"/>
              </a:spcBef>
              <a:spcAft>
                <a:spcPts val="600"/>
              </a:spcAft>
            </a:pPr>
            <a:r>
              <a:rPr lang="en-US" sz="2400" dirty="0" smtClean="0">
                <a:latin typeface="Calibri" panose="020F0502020204030204" charset="0"/>
                <a:cs typeface="Calibri" panose="020F0502020204030204" charset="0"/>
              </a:rPr>
              <a:t>Occurs in 5-6% of cases</a:t>
            </a:r>
          </a:p>
          <a:p>
            <a:pPr>
              <a:lnSpc>
                <a:spcPct val="150000"/>
              </a:lnSpc>
              <a:spcBef>
                <a:spcPts val="600"/>
              </a:spcBef>
              <a:spcAft>
                <a:spcPts val="600"/>
              </a:spcAft>
            </a:pPr>
            <a:r>
              <a:rPr lang="en-US" sz="2400" dirty="0" smtClean="0">
                <a:latin typeface="Calibri" panose="020F0502020204030204" charset="0"/>
                <a:cs typeface="Calibri" panose="020F0502020204030204" charset="0"/>
              </a:rPr>
              <a:t>Mostly in infants less than 6 months of age</a:t>
            </a:r>
          </a:p>
          <a:p>
            <a:pPr>
              <a:lnSpc>
                <a:spcPct val="150000"/>
              </a:lnSpc>
              <a:spcBef>
                <a:spcPts val="600"/>
              </a:spcBef>
              <a:spcAft>
                <a:spcPts val="600"/>
              </a:spcAft>
            </a:pPr>
            <a:r>
              <a:rPr lang="en-US" sz="2400" dirty="0" smtClean="0">
                <a:latin typeface="Calibri" panose="020F0502020204030204" charset="0"/>
                <a:cs typeface="Calibri" panose="020F0502020204030204" charset="0"/>
              </a:rPr>
              <a:t>Bronchitis, Broncho-pneumonia and bronchiectasis</a:t>
            </a:r>
            <a:endParaRPr lang="en-US" sz="2400" dirty="0">
              <a:latin typeface="Calibri" panose="020F0502020204030204" charset="0"/>
              <a:cs typeface="Calibri" panose="020F0502020204030204" charset="0"/>
            </a:endParaRPr>
          </a:p>
          <a:p>
            <a:pPr>
              <a:lnSpc>
                <a:spcPct val="150000"/>
              </a:lnSpc>
              <a:spcBef>
                <a:spcPts val="600"/>
              </a:spcBef>
              <a:spcAft>
                <a:spcPts val="600"/>
              </a:spcAft>
            </a:pPr>
            <a:r>
              <a:rPr lang="en-US" sz="2400" dirty="0" smtClean="0">
                <a:latin typeface="Calibri" panose="020F0502020204030204" charset="0"/>
                <a:cs typeface="Calibri" panose="020F0502020204030204" charset="0"/>
              </a:rPr>
              <a:t>Violence of cough may lead to epistaxsis, hemoptysis, sub conjunctival hemorrhages and punctate cerebral hemorrhages which may lead to convulsions and coma</a:t>
            </a:r>
          </a:p>
          <a:p>
            <a:pPr>
              <a:lnSpc>
                <a:spcPct val="150000"/>
              </a:lnSpc>
              <a:spcBef>
                <a:spcPts val="600"/>
              </a:spcBef>
              <a:spcAft>
                <a:spcPts val="600"/>
              </a:spcAft>
            </a:pPr>
            <a:r>
              <a:rPr lang="en-US" sz="2400" dirty="0" smtClean="0">
                <a:latin typeface="Calibri" panose="020F0502020204030204" charset="0"/>
                <a:cs typeface="Calibri" panose="020F0502020204030204" charset="0"/>
              </a:rPr>
              <a:t>Mortality is estimated 3.9% in infants and 1% in children 1-4 years</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24</a:t>
            </a:fld>
            <a:endParaRPr lang="en-US" dirty="0">
              <a:solidFill>
                <a:prstClr val="white"/>
              </a:solidFill>
            </a:endParaRPr>
          </a:p>
        </p:txBody>
      </p:sp>
      <p:sp>
        <p:nvSpPr>
          <p:cNvPr id="4" name="Oval 3"/>
          <p:cNvSpPr/>
          <p:nvPr/>
        </p:nvSpPr>
        <p:spPr>
          <a:xfrm>
            <a:off x="168910" y="589915"/>
            <a:ext cx="3143250"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9279890" y="218440"/>
            <a:ext cx="1002665" cy="118872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FF0000"/>
                </a:solidFill>
                <a:latin typeface="Calibri" panose="020F0502020204030204" charset="0"/>
                <a:cs typeface="Calibri" panose="020F0502020204030204" charset="0"/>
              </a:rPr>
              <a:t>Agent</a:t>
            </a:r>
            <a:r>
              <a:rPr lang="en-US" sz="3200" dirty="0" smtClean="0">
                <a:latin typeface="Calibri" panose="020F0502020204030204" charset="0"/>
                <a:cs typeface="Calibri" panose="020F0502020204030204" charset="0"/>
              </a:rPr>
              <a:t> factors</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363855" y="1790280"/>
            <a:ext cx="12191999" cy="4454904"/>
          </a:xfrm>
        </p:spPr>
        <p:txBody>
          <a:bodyPr>
            <a:normAutofit fontScale="90000" lnSpcReduction="10000"/>
          </a:bodyPr>
          <a:lstStyle/>
          <a:p>
            <a:r>
              <a:rPr lang="en-US" sz="2700" b="1" dirty="0" smtClean="0">
                <a:solidFill>
                  <a:srgbClr val="FF0000"/>
                </a:solidFill>
                <a:latin typeface="Calibri" panose="020F0502020204030204" charset="0"/>
                <a:cs typeface="Calibri" panose="020F0502020204030204" charset="0"/>
              </a:rPr>
              <a:t>Causative agent</a:t>
            </a:r>
            <a:r>
              <a:rPr lang="en-US" sz="2700" dirty="0" smtClean="0">
                <a:latin typeface="Calibri" panose="020F0502020204030204" charset="0"/>
                <a:cs typeface="Calibri" panose="020F0502020204030204" charset="0"/>
              </a:rPr>
              <a:t>:</a:t>
            </a:r>
          </a:p>
          <a:p>
            <a:pPr marL="0" indent="0">
              <a:buNone/>
            </a:pPr>
            <a:r>
              <a:rPr lang="en-US" sz="2900" dirty="0" smtClean="0">
                <a:latin typeface="Calibri" panose="020F0502020204030204" charset="0"/>
                <a:cs typeface="Calibri" panose="020F0502020204030204" charset="0"/>
              </a:rPr>
              <a:t> A bacterium B-pertussis in 90% of cases and B-parapertussis in less than 5% cases. </a:t>
            </a:r>
          </a:p>
          <a:p>
            <a:pPr marL="0" indent="0">
              <a:buNone/>
            </a:pPr>
            <a:r>
              <a:rPr lang="en-US" sz="2900" b="1" dirty="0" smtClean="0">
                <a:latin typeface="Calibri" panose="020F0502020204030204" charset="0"/>
                <a:cs typeface="Calibri" panose="020F0502020204030204" charset="0"/>
              </a:rPr>
              <a:t>Source of infection:</a:t>
            </a:r>
          </a:p>
          <a:p>
            <a:pPr marL="0" indent="0">
              <a:buNone/>
            </a:pPr>
            <a:r>
              <a:rPr lang="en-US" sz="2900" dirty="0" smtClean="0">
                <a:latin typeface="Calibri" panose="020F0502020204030204" charset="0"/>
                <a:cs typeface="Calibri" panose="020F0502020204030204" charset="0"/>
              </a:rPr>
              <a:t>A case of pertussis.</a:t>
            </a:r>
          </a:p>
          <a:p>
            <a:r>
              <a:rPr lang="en-US" sz="2900" b="1" dirty="0" smtClean="0">
                <a:latin typeface="Calibri" panose="020F0502020204030204" charset="0"/>
                <a:cs typeface="Calibri" panose="020F0502020204030204" charset="0"/>
              </a:rPr>
              <a:t>Infective material:</a:t>
            </a:r>
          </a:p>
          <a:p>
            <a:pPr marL="0" indent="0">
              <a:buNone/>
            </a:pPr>
            <a:r>
              <a:rPr lang="en-US" sz="2900" dirty="0" smtClean="0">
                <a:latin typeface="Calibri" panose="020F0502020204030204" charset="0"/>
                <a:cs typeface="Calibri" panose="020F0502020204030204" charset="0"/>
              </a:rPr>
              <a:t>Nasopharyngeal and bronchial secretions.</a:t>
            </a:r>
          </a:p>
          <a:p>
            <a:r>
              <a:rPr lang="en-US" sz="2900" b="1" dirty="0" smtClean="0">
                <a:latin typeface="Calibri" panose="020F0502020204030204" charset="0"/>
                <a:cs typeface="Calibri" panose="020F0502020204030204" charset="0"/>
              </a:rPr>
              <a:t>Infective period:</a:t>
            </a:r>
          </a:p>
          <a:p>
            <a:pPr marL="0" indent="0">
              <a:buNone/>
            </a:pPr>
            <a:r>
              <a:rPr lang="en-US" sz="2900" dirty="0" smtClean="0">
                <a:latin typeface="Calibri" panose="020F0502020204030204" charset="0"/>
                <a:cs typeface="Calibri" panose="020F0502020204030204" charset="0"/>
              </a:rPr>
              <a:t>Most infectious during catarrhal stage.</a:t>
            </a:r>
          </a:p>
          <a:p>
            <a:r>
              <a:rPr lang="en-US" sz="2900" b="1" dirty="0" smtClean="0">
                <a:latin typeface="Calibri" panose="020F0502020204030204" charset="0"/>
                <a:cs typeface="Calibri" panose="020F0502020204030204" charset="0"/>
              </a:rPr>
              <a:t>Secondary attack rate:</a:t>
            </a:r>
          </a:p>
          <a:p>
            <a:pPr marL="0" indent="0">
              <a:buNone/>
            </a:pPr>
            <a:r>
              <a:rPr lang="en-US" sz="2900" dirty="0" smtClean="0">
                <a:latin typeface="Calibri" panose="020F0502020204030204" charset="0"/>
                <a:cs typeface="Calibri" panose="020F0502020204030204" charset="0"/>
              </a:rPr>
              <a:t>90% in unimmunized households.</a:t>
            </a:r>
          </a:p>
          <a:p>
            <a:pPr marL="0" indent="0">
              <a:buNone/>
            </a:pPr>
            <a:endParaRPr lang="en-US" sz="3500" dirty="0" smtClean="0">
              <a:latin typeface="Calibri" panose="020F0502020204030204" charset="0"/>
              <a:cs typeface="Calibri" panose="020F0502020204030204" charset="0"/>
            </a:endParaRPr>
          </a:p>
          <a:p>
            <a:pPr marL="0" indent="0">
              <a:buNone/>
            </a:pPr>
            <a:endParaRPr lang="en-US" sz="3500" b="1" dirty="0">
              <a:latin typeface="Calibri" panose="020F0502020204030204" charset="0"/>
              <a:cs typeface="Calibri" panose="020F050202020403020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0" y="4189182"/>
            <a:ext cx="2057400" cy="22193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900" y="4493982"/>
            <a:ext cx="2390775" cy="1914525"/>
          </a:xfrm>
          <a:prstGeom prst="rect">
            <a:avLst/>
          </a:prstGeom>
        </p:spPr>
      </p:pic>
      <p:sp>
        <p:nvSpPr>
          <p:cNvPr id="8" name="Slide Number Placeholder 7"/>
          <p:cNvSpPr>
            <a:spLocks noGrp="1"/>
          </p:cNvSpPr>
          <p:nvPr>
            <p:ph type="sldNum" sz="quarter" idx="12"/>
          </p:nvPr>
        </p:nvSpPr>
        <p:spPr/>
        <p:txBody>
          <a:bodyPr/>
          <a:lstStyle/>
          <a:p>
            <a:fld id="{D57F1E4F-1CFF-5643-939E-217C01CDF565}" type="slidenum">
              <a:rPr lang="en-US" smtClean="0">
                <a:solidFill>
                  <a:prstClr val="white"/>
                </a:solidFill>
              </a:rPr>
              <a:t>25</a:t>
            </a:fld>
            <a:endParaRPr lang="en-US" dirty="0">
              <a:solidFill>
                <a:prstClr val="white"/>
              </a:solidFill>
            </a:endParaRPr>
          </a:p>
        </p:txBody>
      </p:sp>
      <p:sp>
        <p:nvSpPr>
          <p:cNvPr id="4" name="Oval 3"/>
          <p:cNvSpPr/>
          <p:nvPr/>
        </p:nvSpPr>
        <p:spPr>
          <a:xfrm>
            <a:off x="171450" y="589915"/>
            <a:ext cx="3322955"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4" cstate="print"/>
          <a:srcRect/>
          <a:stretch>
            <a:fillRect/>
          </a:stretch>
        </p:blipFill>
        <p:spPr>
          <a:xfrm>
            <a:off x="9279890" y="228600"/>
            <a:ext cx="1002665" cy="118872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FF0000"/>
                </a:solidFill>
                <a:latin typeface="Calibri" panose="020F0502020204030204" charset="0"/>
                <a:cs typeface="Calibri" panose="020F0502020204030204" charset="0"/>
              </a:rPr>
              <a:t>Host</a:t>
            </a:r>
            <a:r>
              <a:rPr lang="en-US" sz="3200" dirty="0" smtClean="0">
                <a:latin typeface="Calibri" panose="020F0502020204030204" charset="0"/>
                <a:cs typeface="Calibri" panose="020F0502020204030204" charset="0"/>
              </a:rPr>
              <a:t> factors</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231140" y="1643232"/>
            <a:ext cx="12191999" cy="4832498"/>
          </a:xfrm>
        </p:spPr>
        <p:txBody>
          <a:bodyPr>
            <a:noAutofit/>
          </a:bodyPr>
          <a:lstStyle/>
          <a:p>
            <a:pPr>
              <a:spcBef>
                <a:spcPts val="600"/>
              </a:spcBef>
              <a:spcAft>
                <a:spcPts val="600"/>
              </a:spcAft>
            </a:pPr>
            <a:r>
              <a:rPr lang="en-US" sz="2400" b="1" dirty="0" smtClean="0">
                <a:latin typeface="Calibri" panose="020F0502020204030204" charset="0"/>
                <a:cs typeface="Calibri" panose="020F0502020204030204" charset="0"/>
              </a:rPr>
              <a:t>Age:</a:t>
            </a:r>
          </a:p>
          <a:p>
            <a:pPr marL="0" indent="0">
              <a:spcBef>
                <a:spcPts val="600"/>
              </a:spcBef>
              <a:spcAft>
                <a:spcPts val="600"/>
              </a:spcAft>
              <a:buNone/>
            </a:pPr>
            <a:r>
              <a:rPr lang="en-US" sz="2400" dirty="0" smtClean="0">
                <a:latin typeface="Calibri" panose="020F0502020204030204" charset="0"/>
                <a:cs typeface="Calibri" panose="020F0502020204030204" charset="0"/>
              </a:rPr>
              <a:t>Highest incidence below 5 years. Median age of infection 20-30 months.</a:t>
            </a:r>
          </a:p>
          <a:p>
            <a:pPr>
              <a:spcBef>
                <a:spcPts val="600"/>
              </a:spcBef>
              <a:spcAft>
                <a:spcPts val="600"/>
              </a:spcAft>
            </a:pPr>
            <a:r>
              <a:rPr lang="en-US" sz="2400" b="1" dirty="0" smtClean="0">
                <a:latin typeface="Calibri" panose="020F0502020204030204" charset="0"/>
                <a:cs typeface="Calibri" panose="020F0502020204030204" charset="0"/>
              </a:rPr>
              <a:t>Sex:</a:t>
            </a:r>
          </a:p>
          <a:p>
            <a:pPr marL="0" indent="0">
              <a:spcBef>
                <a:spcPts val="600"/>
              </a:spcBef>
              <a:spcAft>
                <a:spcPts val="600"/>
              </a:spcAft>
              <a:buNone/>
            </a:pPr>
            <a:r>
              <a:rPr lang="en-US" sz="2400" dirty="0" smtClean="0">
                <a:latin typeface="Calibri" panose="020F0502020204030204" charset="0"/>
                <a:cs typeface="Calibri" panose="020F0502020204030204" charset="0"/>
              </a:rPr>
              <a:t>Incidence and fatality higher in females.</a:t>
            </a:r>
          </a:p>
          <a:p>
            <a:pPr>
              <a:spcBef>
                <a:spcPts val="600"/>
              </a:spcBef>
              <a:spcAft>
                <a:spcPts val="600"/>
              </a:spcAft>
            </a:pPr>
            <a:r>
              <a:rPr lang="en-US" sz="2400" b="1" dirty="0" smtClean="0">
                <a:latin typeface="Calibri" panose="020F0502020204030204" charset="0"/>
                <a:cs typeface="Calibri" panose="020F0502020204030204" charset="0"/>
              </a:rPr>
              <a:t>Immunity:</a:t>
            </a:r>
          </a:p>
          <a:p>
            <a:pPr marL="0" indent="0">
              <a:spcBef>
                <a:spcPts val="600"/>
              </a:spcBef>
              <a:spcAft>
                <a:spcPts val="600"/>
              </a:spcAft>
              <a:buNone/>
            </a:pPr>
            <a:r>
              <a:rPr lang="en-US" sz="2400" dirty="0" smtClean="0">
                <a:latin typeface="Calibri" panose="020F0502020204030204" charset="0"/>
                <a:cs typeface="Calibri" panose="020F0502020204030204" charset="0"/>
              </a:rPr>
              <a:t>Infants are susceptible to infection since birth (maternal antibody does not appear).</a:t>
            </a:r>
          </a:p>
          <a:p>
            <a:pPr marL="0" indent="0">
              <a:spcBef>
                <a:spcPts val="600"/>
              </a:spcBef>
              <a:spcAft>
                <a:spcPts val="600"/>
              </a:spcAft>
              <a:buNone/>
            </a:pPr>
            <a:r>
              <a:rPr lang="en-US" sz="2400" dirty="0" smtClean="0">
                <a:latin typeface="Calibri" panose="020F0502020204030204" charset="0"/>
                <a:cs typeface="Calibri" panose="020F0502020204030204" charset="0"/>
              </a:rPr>
              <a:t>Recovery or vaccination is followed by immunity but it is not life long. Secondary attacks may occur in people with low immunity.</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26</a:t>
            </a:fld>
            <a:endParaRPr lang="en-US" dirty="0">
              <a:solidFill>
                <a:prstClr val="white"/>
              </a:solidFill>
            </a:endParaRPr>
          </a:p>
        </p:txBody>
      </p:sp>
      <p:sp>
        <p:nvSpPr>
          <p:cNvPr id="8" name="Oval 7"/>
          <p:cNvSpPr/>
          <p:nvPr/>
        </p:nvSpPr>
        <p:spPr>
          <a:xfrm>
            <a:off x="303530" y="589915"/>
            <a:ext cx="3537585"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Horizotal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1844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FF0000"/>
                </a:solidFill>
                <a:latin typeface="Calibri" panose="020F0502020204030204" charset="0"/>
                <a:cs typeface="Calibri" panose="020F0502020204030204" charset="0"/>
              </a:rPr>
              <a:t>Environmental</a:t>
            </a:r>
            <a:r>
              <a:rPr lang="en-US" sz="3200" dirty="0" smtClean="0">
                <a:latin typeface="Calibri" panose="020F0502020204030204" charset="0"/>
                <a:cs typeface="Calibri" panose="020F0502020204030204" charset="0"/>
              </a:rPr>
              <a:t> Factors</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154546" y="2223489"/>
            <a:ext cx="12037454" cy="4634511"/>
          </a:xfrm>
        </p:spPr>
        <p:txBody>
          <a:bodyPr>
            <a:noAutofit/>
          </a:bodyPr>
          <a:lstStyle/>
          <a:p>
            <a:pPr algn="just"/>
            <a:r>
              <a:rPr lang="en-US" sz="2400" dirty="0" smtClean="0">
                <a:latin typeface="Calibri" panose="020F0502020204030204" charset="0"/>
                <a:cs typeface="Calibri" panose="020F0502020204030204" charset="0"/>
              </a:rPr>
              <a:t>Pertussis occurs throughout the year but more in winter and spring.</a:t>
            </a:r>
          </a:p>
          <a:p>
            <a:pPr algn="just"/>
            <a:r>
              <a:rPr lang="en-US" sz="2400" dirty="0" smtClean="0">
                <a:latin typeface="Calibri" panose="020F0502020204030204" charset="0"/>
                <a:cs typeface="Calibri" panose="020F0502020204030204" charset="0"/>
              </a:rPr>
              <a:t>Overcrowding.</a:t>
            </a:r>
          </a:p>
          <a:p>
            <a:pPr algn="just"/>
            <a:r>
              <a:rPr lang="en-US" sz="2400" dirty="0" smtClean="0">
                <a:latin typeface="Calibri" panose="020F0502020204030204" charset="0"/>
                <a:cs typeface="Calibri" panose="020F0502020204030204" charset="0"/>
              </a:rPr>
              <a:t>More in Low socio-economic class because of high exposure rate due to overcrowding.</a:t>
            </a:r>
          </a:p>
          <a:p>
            <a:pPr marL="0" indent="0" algn="just">
              <a:buNone/>
            </a:pPr>
            <a:r>
              <a:rPr lang="en-US" sz="2400" b="1" dirty="0" smtClean="0">
                <a:latin typeface="Calibri" panose="020F0502020204030204" charset="0"/>
                <a:cs typeface="Calibri" panose="020F0502020204030204" charset="0"/>
              </a:rPr>
              <a:t>Mode of transmission:</a:t>
            </a:r>
          </a:p>
          <a:p>
            <a:pPr algn="just"/>
            <a:r>
              <a:rPr lang="en-US" sz="2400" dirty="0" smtClean="0">
                <a:latin typeface="Calibri" panose="020F0502020204030204" charset="0"/>
                <a:cs typeface="Calibri" panose="020F0502020204030204" charset="0"/>
              </a:rPr>
              <a:t>Mainly by droplet infection and direct contact.</a:t>
            </a:r>
          </a:p>
          <a:p>
            <a:pPr algn="just"/>
            <a:r>
              <a:rPr lang="en-US" sz="2400" dirty="0" smtClean="0">
                <a:latin typeface="Calibri" panose="020F0502020204030204" charset="0"/>
                <a:cs typeface="Calibri" panose="020F0502020204030204" charset="0"/>
              </a:rPr>
              <a:t>Role of fomites in spread is very minimal.</a:t>
            </a:r>
          </a:p>
          <a:p>
            <a:pPr marL="0" indent="0" algn="just">
              <a:buNone/>
            </a:pPr>
            <a:r>
              <a:rPr lang="en-US" sz="2400" b="1" dirty="0" smtClean="0">
                <a:latin typeface="Calibri" panose="020F0502020204030204" charset="0"/>
                <a:cs typeface="Calibri" panose="020F0502020204030204" charset="0"/>
              </a:rPr>
              <a:t>Incubation period:</a:t>
            </a:r>
          </a:p>
          <a:p>
            <a:pPr marL="0" indent="0" algn="just">
              <a:buNone/>
            </a:pPr>
            <a:r>
              <a:rPr lang="en-US" sz="2400" dirty="0" smtClean="0">
                <a:latin typeface="Calibri" panose="020F0502020204030204" charset="0"/>
                <a:cs typeface="Calibri" panose="020F0502020204030204" charset="0"/>
              </a:rPr>
              <a:t>Usually 7-14 days but not more than three weeks.</a:t>
            </a:r>
            <a:endParaRPr lang="en-US" sz="2400" dirty="0">
              <a:latin typeface="Calibri" panose="020F0502020204030204" charset="0"/>
              <a:cs typeface="Calibri" panose="020F050202020403020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27</a:t>
            </a:fld>
            <a:endParaRPr lang="en-US" dirty="0">
              <a:solidFill>
                <a:prstClr val="white"/>
              </a:solidFill>
            </a:endParaRPr>
          </a:p>
        </p:txBody>
      </p:sp>
      <p:sp>
        <p:nvSpPr>
          <p:cNvPr id="8" name="Oval 7"/>
          <p:cNvSpPr/>
          <p:nvPr/>
        </p:nvSpPr>
        <p:spPr>
          <a:xfrm>
            <a:off x="257810" y="274320"/>
            <a:ext cx="230949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1844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85" y="447745"/>
            <a:ext cx="8761413" cy="959415"/>
          </a:xfrm>
        </p:spPr>
        <p:txBody>
          <a:bodyPr/>
          <a:lstStyle/>
          <a:p>
            <a:pPr algn="ctr"/>
            <a:r>
              <a:rPr lang="en-US" sz="3200" dirty="0" smtClean="0">
                <a:latin typeface="Calibri" panose="020F0502020204030204" charset="0"/>
                <a:cs typeface="Calibri" panose="020F0502020204030204" charset="0"/>
              </a:rPr>
              <a:t>Control and Treatment</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267418" y="1407160"/>
            <a:ext cx="11503871" cy="5113021"/>
          </a:xfrm>
        </p:spPr>
        <p:txBody>
          <a:bodyPr>
            <a:noAutofit/>
          </a:bodyPr>
          <a:lstStyle/>
          <a:p>
            <a:pPr marL="0" indent="0" algn="just">
              <a:spcBef>
                <a:spcPts val="600"/>
              </a:spcBef>
              <a:spcAft>
                <a:spcPts val="600"/>
              </a:spcAft>
              <a:buNone/>
            </a:pPr>
            <a:r>
              <a:rPr lang="en-US" sz="2400" b="1" dirty="0" smtClean="0">
                <a:solidFill>
                  <a:srgbClr val="FF0000"/>
                </a:solidFill>
                <a:latin typeface="Calibri" panose="020F0502020204030204" charset="0"/>
                <a:cs typeface="Calibri" panose="020F0502020204030204" charset="0"/>
              </a:rPr>
              <a:t>Cases:</a:t>
            </a:r>
          </a:p>
          <a:p>
            <a:pPr algn="just">
              <a:spcBef>
                <a:spcPts val="600"/>
              </a:spcBef>
              <a:spcAft>
                <a:spcPts val="600"/>
              </a:spcAft>
            </a:pPr>
            <a:r>
              <a:rPr lang="en-US" sz="2400" dirty="0" smtClean="0">
                <a:latin typeface="Calibri" panose="020F0502020204030204" charset="0"/>
                <a:cs typeface="Calibri" panose="020F0502020204030204" charset="0"/>
              </a:rPr>
              <a:t>Early diagnosis, isolation and disinfection of discharges from nose and throat</a:t>
            </a:r>
          </a:p>
          <a:p>
            <a:pPr marL="0" indent="0" algn="just">
              <a:spcBef>
                <a:spcPts val="600"/>
              </a:spcBef>
              <a:spcAft>
                <a:spcPts val="600"/>
              </a:spcAft>
              <a:buNone/>
            </a:pPr>
            <a:r>
              <a:rPr lang="en-US" sz="2400" b="1" dirty="0" smtClean="0">
                <a:latin typeface="Calibri" panose="020F0502020204030204" charset="0"/>
                <a:cs typeface="Calibri" panose="020F0502020204030204" charset="0"/>
              </a:rPr>
              <a:t>Treatment</a:t>
            </a:r>
            <a:r>
              <a:rPr lang="en-US" sz="2400" b="1" dirty="0" smtClean="0">
                <a:latin typeface="Calibri" panose="020F0502020204030204" charset="0"/>
                <a:cs typeface="Calibri" panose="020F0502020204030204" charset="0"/>
                <a:sym typeface="Wingdings" panose="05000000000000000000" pitchFamily="2" charset="2"/>
              </a:rPr>
              <a:t>(antibiotics) </a:t>
            </a:r>
            <a:endParaRPr lang="en-US" sz="2400" b="1" dirty="0" smtClean="0">
              <a:latin typeface="Calibri" panose="020F0502020204030204" charset="0"/>
              <a:cs typeface="Calibri" panose="020F0502020204030204" charset="0"/>
            </a:endParaRPr>
          </a:p>
          <a:p>
            <a:pPr algn="just">
              <a:spcBef>
                <a:spcPts val="600"/>
              </a:spcBef>
              <a:spcAft>
                <a:spcPts val="600"/>
              </a:spcAft>
            </a:pPr>
            <a:r>
              <a:rPr lang="en-US" sz="2400" dirty="0" smtClean="0">
                <a:latin typeface="Calibri" panose="020F0502020204030204" charset="0"/>
                <a:cs typeface="Calibri" panose="020F0502020204030204" charset="0"/>
              </a:rPr>
              <a:t>Erythromycin in dose of 30-50mg per kg body weight  is the drug of choice given in 4 divided doses for 10 days</a:t>
            </a:r>
          </a:p>
          <a:p>
            <a:pPr algn="just">
              <a:spcBef>
                <a:spcPts val="600"/>
              </a:spcBef>
              <a:spcAft>
                <a:spcPts val="600"/>
              </a:spcAft>
            </a:pPr>
            <a:r>
              <a:rPr lang="en-US" sz="2400" dirty="0" smtClean="0">
                <a:latin typeface="Calibri" panose="020F0502020204030204" charset="0"/>
                <a:cs typeface="Calibri" panose="020F0502020204030204" charset="0"/>
              </a:rPr>
              <a:t>Alternative antibiotics are ampicillin, septran or tetracycline's</a:t>
            </a:r>
          </a:p>
          <a:p>
            <a:pPr marL="0" indent="0" algn="just">
              <a:spcBef>
                <a:spcPts val="600"/>
              </a:spcBef>
              <a:spcAft>
                <a:spcPts val="600"/>
              </a:spcAft>
              <a:buNone/>
            </a:pPr>
            <a:r>
              <a:rPr lang="en-US" sz="2400" b="1" dirty="0" smtClean="0">
                <a:solidFill>
                  <a:srgbClr val="FF0000"/>
                </a:solidFill>
                <a:latin typeface="Calibri" panose="020F0502020204030204" charset="0"/>
                <a:cs typeface="Calibri" panose="020F0502020204030204" charset="0"/>
              </a:rPr>
              <a:t>Contacts:</a:t>
            </a:r>
          </a:p>
          <a:p>
            <a:pPr algn="just">
              <a:spcBef>
                <a:spcPts val="600"/>
              </a:spcBef>
              <a:spcAft>
                <a:spcPts val="600"/>
              </a:spcAft>
            </a:pPr>
            <a:r>
              <a:rPr lang="en-US" sz="2400" dirty="0" smtClean="0">
                <a:latin typeface="Calibri" panose="020F0502020204030204" charset="0"/>
                <a:cs typeface="Calibri" panose="020F0502020204030204" charset="0"/>
              </a:rPr>
              <a:t>Infants and young children should be kept away from cases</a:t>
            </a:r>
          </a:p>
          <a:p>
            <a:pPr algn="just">
              <a:spcBef>
                <a:spcPts val="600"/>
              </a:spcBef>
              <a:spcAft>
                <a:spcPts val="600"/>
              </a:spcAft>
            </a:pPr>
            <a:r>
              <a:rPr lang="en-US" sz="2400" dirty="0" smtClean="0">
                <a:latin typeface="Calibri" panose="020F0502020204030204" charset="0"/>
                <a:cs typeface="Calibri" panose="020F0502020204030204" charset="0"/>
              </a:rPr>
              <a:t>Prophylactic antibiotics can be given to contacts for 10 days</a:t>
            </a:r>
          </a:p>
          <a:p>
            <a:pPr algn="just">
              <a:spcBef>
                <a:spcPts val="600"/>
              </a:spcBef>
              <a:spcAft>
                <a:spcPts val="600"/>
              </a:spcAft>
            </a:pPr>
            <a:r>
              <a:rPr lang="en-US" sz="2400" dirty="0" smtClean="0">
                <a:latin typeface="Calibri" panose="020F0502020204030204" charset="0"/>
                <a:cs typeface="Calibri" panose="020F0502020204030204" charset="0"/>
              </a:rPr>
              <a:t>Booster dose of DPT</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28</a:t>
            </a:fld>
            <a:endParaRPr lang="en-US" dirty="0">
              <a:solidFill>
                <a:prstClr val="white"/>
              </a:solidFill>
            </a:endParaRPr>
          </a:p>
        </p:txBody>
      </p:sp>
      <p:sp>
        <p:nvSpPr>
          <p:cNvPr id="8" name="Oval 7"/>
          <p:cNvSpPr/>
          <p:nvPr/>
        </p:nvSpPr>
        <p:spPr>
          <a:xfrm>
            <a:off x="155563" y="245284"/>
            <a:ext cx="2482215"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1844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837127"/>
            <a:ext cx="8761413" cy="843505"/>
          </a:xfrm>
        </p:spPr>
        <p:txBody>
          <a:bodyPr/>
          <a:lstStyle/>
          <a:p>
            <a:pPr algn="ctr"/>
            <a:r>
              <a:rPr lang="en-US" sz="3200" dirty="0" smtClean="0">
                <a:latin typeface="Calibri" panose="020F0502020204030204" charset="0"/>
                <a:cs typeface="Calibri" panose="020F0502020204030204" charset="0"/>
              </a:rPr>
              <a:t>Prevention</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360608" y="1920240"/>
            <a:ext cx="11706896" cy="4937760"/>
          </a:xfrm>
        </p:spPr>
        <p:txBody>
          <a:bodyPr>
            <a:noAutofit/>
          </a:bodyPr>
          <a:lstStyle/>
          <a:p>
            <a:pPr marL="0" indent="0" algn="just">
              <a:lnSpc>
                <a:spcPct val="150000"/>
              </a:lnSpc>
              <a:spcBef>
                <a:spcPts val="600"/>
              </a:spcBef>
              <a:spcAft>
                <a:spcPts val="600"/>
              </a:spcAft>
              <a:buNone/>
            </a:pPr>
            <a:r>
              <a:rPr lang="en-US" sz="2400" b="1" dirty="0" smtClean="0">
                <a:latin typeface="Calibri" panose="020F0502020204030204" charset="0"/>
                <a:cs typeface="Calibri" panose="020F0502020204030204" charset="0"/>
              </a:rPr>
              <a:t>Active immunization:</a:t>
            </a:r>
          </a:p>
          <a:p>
            <a:pPr algn="just">
              <a:lnSpc>
                <a:spcPct val="100000"/>
              </a:lnSpc>
              <a:spcBef>
                <a:spcPts val="600"/>
              </a:spcBef>
              <a:spcAft>
                <a:spcPts val="600"/>
              </a:spcAft>
            </a:pPr>
            <a:r>
              <a:rPr lang="en-US" sz="2400" dirty="0" smtClean="0">
                <a:latin typeface="Calibri" panose="020F0502020204030204" charset="0"/>
                <a:cs typeface="Calibri" panose="020F0502020204030204" charset="0"/>
              </a:rPr>
              <a:t>3 doses of 0.5ml of DPT vaccine I/M on anterolateral aspect of mid thigh at age of 6 weeks, 10 weeks and 14 weeks were given in routine EPI (Now DPT replaced with </a:t>
            </a:r>
            <a:r>
              <a:rPr lang="en-US" sz="2400" dirty="0" smtClean="0">
                <a:solidFill>
                  <a:srgbClr val="FF0000"/>
                </a:solidFill>
                <a:latin typeface="Calibri" panose="020F0502020204030204" charset="0"/>
                <a:cs typeface="Calibri" panose="020F0502020204030204" charset="0"/>
              </a:rPr>
              <a:t>pentavalent vaccine </a:t>
            </a:r>
            <a:r>
              <a:rPr lang="en-US" sz="2400" dirty="0" smtClean="0">
                <a:latin typeface="Calibri" panose="020F0502020204030204" charset="0"/>
                <a:cs typeface="Calibri" panose="020F0502020204030204" charset="0"/>
              </a:rPr>
              <a:t>to reduce number of pricks to a child)</a:t>
            </a:r>
          </a:p>
          <a:p>
            <a:pPr algn="just">
              <a:lnSpc>
                <a:spcPct val="100000"/>
              </a:lnSpc>
              <a:spcBef>
                <a:spcPts val="600"/>
              </a:spcBef>
              <a:spcAft>
                <a:spcPts val="600"/>
              </a:spcAft>
            </a:pPr>
            <a:r>
              <a:rPr lang="en-US" sz="2400" dirty="0" smtClean="0">
                <a:latin typeface="Calibri" panose="020F0502020204030204" charset="0"/>
                <a:cs typeface="Calibri" panose="020F0502020204030204" charset="0"/>
              </a:rPr>
              <a:t>One booster dose of DPT may be given at 18-24 months (not included in routine EPI)</a:t>
            </a:r>
          </a:p>
          <a:p>
            <a:pPr marL="0" indent="0" algn="just">
              <a:lnSpc>
                <a:spcPct val="100000"/>
              </a:lnSpc>
              <a:spcBef>
                <a:spcPts val="600"/>
              </a:spcBef>
              <a:spcAft>
                <a:spcPts val="600"/>
              </a:spcAft>
              <a:buNone/>
            </a:pPr>
            <a:r>
              <a:rPr lang="en-US" sz="2400" b="1" dirty="0" smtClean="0">
                <a:latin typeface="Calibri" panose="020F0502020204030204" charset="0"/>
                <a:cs typeface="Calibri" panose="020F0502020204030204" charset="0"/>
              </a:rPr>
              <a:t>Passive immunization:</a:t>
            </a:r>
            <a:endParaRPr lang="en-US" sz="2400" dirty="0" smtClean="0">
              <a:latin typeface="Calibri" panose="020F0502020204030204" charset="0"/>
              <a:cs typeface="Calibri" panose="020F0502020204030204" charset="0"/>
            </a:endParaRPr>
          </a:p>
          <a:p>
            <a:pPr algn="just">
              <a:lnSpc>
                <a:spcPct val="100000"/>
              </a:lnSpc>
              <a:spcBef>
                <a:spcPts val="600"/>
              </a:spcBef>
              <a:spcAft>
                <a:spcPts val="600"/>
              </a:spcAft>
            </a:pPr>
            <a:r>
              <a:rPr lang="en-US" sz="2400" dirty="0" smtClean="0">
                <a:latin typeface="Calibri" panose="020F0502020204030204" charset="0"/>
                <a:cs typeface="Calibri" panose="020F0502020204030204" charset="0"/>
              </a:rPr>
              <a:t>Use of immune globulin for prophylaxis of pertussis not yet established </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29</a:t>
            </a:fld>
            <a:endParaRPr lang="en-US" dirty="0">
              <a:solidFill>
                <a:prstClr val="white"/>
              </a:solidFill>
            </a:endParaRPr>
          </a:p>
        </p:txBody>
      </p:sp>
      <p:sp>
        <p:nvSpPr>
          <p:cNvPr id="8" name="Oval 7"/>
          <p:cNvSpPr/>
          <p:nvPr/>
        </p:nvSpPr>
        <p:spPr>
          <a:xfrm>
            <a:off x="259080" y="589915"/>
            <a:ext cx="2482215" cy="9518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9279890" y="218440"/>
            <a:ext cx="1002665" cy="118872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 Umar Model</a:t>
            </a:r>
          </a:p>
        </p:txBody>
      </p:sp>
      <p:pic>
        <p:nvPicPr>
          <p:cNvPr id="4" name="Content Placeholder 3"/>
          <p:cNvPicPr>
            <a:picLocks noGrp="1" noChangeAspect="1"/>
          </p:cNvPicPr>
          <p:nvPr>
            <p:ph idx="1"/>
          </p:nvPr>
        </p:nvPicPr>
        <p:blipFill>
          <a:blip r:embed="rId2"/>
          <a:stretch>
            <a:fillRect/>
          </a:stretch>
        </p:blipFill>
        <p:spPr>
          <a:xfrm>
            <a:off x="1221740" y="1226820"/>
            <a:ext cx="8569960" cy="5056505"/>
          </a:xfrm>
          <a:prstGeom prst="rect">
            <a:avLst/>
          </a:prstGeom>
        </p:spPr>
      </p:pic>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9279890" y="228600"/>
            <a:ext cx="1002665" cy="66929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charset="0"/>
                <a:cs typeface="Calibri" panose="020F0502020204030204" charset="0"/>
              </a:rPr>
              <a:t>NEW VACCINATION SCHEDULE</a:t>
            </a:r>
            <a:r>
              <a:rPr lang="en-US" dirty="0" smtClean="0"/>
              <a:t> </a:t>
            </a:r>
            <a:endParaRPr lang="en-US" dirty="0"/>
          </a:p>
        </p:txBody>
      </p:sp>
      <p:pic>
        <p:nvPicPr>
          <p:cNvPr id="5" name="Content Placeholder 4"/>
          <p:cNvPicPr>
            <a:picLocks noGrp="1" noChangeAspect="1"/>
          </p:cNvPicPr>
          <p:nvPr>
            <p:ph idx="1"/>
          </p:nvPr>
        </p:nvPicPr>
        <p:blipFill>
          <a:blip r:embed="rId2"/>
          <a:stretch>
            <a:fillRect/>
          </a:stretch>
        </p:blipFill>
        <p:spPr>
          <a:xfrm>
            <a:off x="0" y="1280795"/>
            <a:ext cx="12192000" cy="509778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30</a:t>
            </a:fld>
            <a:endParaRPr 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latin typeface="Calibri" panose="020F0502020204030204" charset="0"/>
                <a:cs typeface="Calibri" panose="020F0502020204030204" charset="0"/>
                <a:sym typeface="+mn-ea"/>
              </a:rPr>
              <a:t>(Research &amp; Ethics)Immunization and autism links: Ethics in research</a:t>
            </a:r>
          </a:p>
        </p:txBody>
      </p:sp>
      <p:sp>
        <p:nvSpPr>
          <p:cNvPr id="6" name="Content Placeholder 5"/>
          <p:cNvSpPr>
            <a:spLocks noGrp="1"/>
          </p:cNvSpPr>
          <p:nvPr>
            <p:ph idx="1"/>
          </p:nvPr>
        </p:nvSpPr>
        <p:spPr>
          <a:xfrm>
            <a:off x="838200" y="1825625"/>
            <a:ext cx="10515600" cy="4895215"/>
          </a:xfrm>
        </p:spPr>
        <p:txBody>
          <a:bodyPr>
            <a:normAutofit fontScale="90000" lnSpcReduction="10000"/>
          </a:bodyPr>
          <a:lstStyle/>
          <a:p>
            <a:pPr marL="0" indent="0">
              <a:buNone/>
            </a:pPr>
            <a:r>
              <a:rPr lang="en-US" dirty="0">
                <a:solidFill>
                  <a:srgbClr val="FF0000"/>
                </a:solidFill>
              </a:rPr>
              <a:t>In 1998, the Lancet published a manuscript, written by Wakefield et al (1), that detailed 12 children who were referred to the gastroenterology clinic of the Royal Free Hospital and School of Medicine in London, United Kingdom, with chronic </a:t>
            </a:r>
            <a:r>
              <a:rPr lang="en-US" dirty="0" err="1">
                <a:solidFill>
                  <a:srgbClr val="FF0000"/>
                </a:solidFill>
              </a:rPr>
              <a:t>enterocolitis</a:t>
            </a:r>
            <a:r>
              <a:rPr lang="en-US" dirty="0">
                <a:solidFill>
                  <a:srgbClr val="FF0000"/>
                </a:solidFill>
              </a:rPr>
              <a:t> and regressive developmental disorder. Following a description of the extensive investigation of the cause of these children's medical illness, the authors hypothesized that the administration of the measles-mumps-rubella (MMR) vaccine could precipitate chronic inflammatory bowel disease that would then lead to autism</a:t>
            </a:r>
            <a:r>
              <a:rPr lang="en-US" dirty="0"/>
              <a:t>. This hypothesis was announced to both the medical and scientific worlds and the general public via a press conference, at which time warnings were given that the combination MMR vaccine should not be given to young children because of the risk of development of this condition. Public and scientific controversy ensued.</a:t>
            </a:r>
          </a:p>
          <a:p>
            <a:pPr marL="0" indent="0">
              <a:buNone/>
            </a:pPr>
            <a:endParaRPr lang="en-US" sz="2200" dirty="0" smtClean="0">
              <a:solidFill>
                <a:schemeClr val="accent1"/>
              </a:solidFill>
            </a:endParaRPr>
          </a:p>
          <a:p>
            <a:pPr marL="0" indent="0">
              <a:buNone/>
            </a:pPr>
            <a:r>
              <a:rPr lang="en-US" sz="2200" dirty="0" smtClean="0">
                <a:solidFill>
                  <a:schemeClr val="accent1"/>
                </a:solidFill>
              </a:rPr>
              <a:t>https://www.ncbi.nlm.nih.gov/pmc/articles/PMC2094964/</a:t>
            </a:r>
            <a:endParaRPr lang="en-US" sz="2200" dirty="0">
              <a:solidFill>
                <a:schemeClr val="accent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31</a:t>
            </a:fld>
            <a:endParaRPr 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749090"/>
            <a:ext cx="10972800" cy="1143000"/>
          </a:xfrm>
        </p:spPr>
        <p:txBody>
          <a:bodyPr/>
          <a:lstStyle/>
          <a:p>
            <a:r>
              <a:rPr lang="en-ZA" sz="3200" b="1" dirty="0" smtClean="0">
                <a:latin typeface="Calibri" panose="020F0502020204030204" pitchFamily="34" charset="0"/>
                <a:ea typeface="Calibri" panose="020F0502020204030204" pitchFamily="34" charset="0"/>
                <a:cs typeface="Calibri" panose="020F0502020204030204" pitchFamily="34" charset="0"/>
                <a:sym typeface="+mn-ea"/>
              </a:rPr>
              <a:t>EOLA( End Of Lecture Assessment)</a:t>
            </a:r>
            <a:r>
              <a:rPr lang="en-ZA" b="1" dirty="0" smtClean="0">
                <a:latin typeface="Arial" panose="020B0604020202020204" pitchFamily="34" charset="0"/>
                <a:cs typeface="Arial" panose="020B0604020202020204" pitchFamily="34" charset="0"/>
                <a:sym typeface="+mn-ea"/>
              </a:rPr>
              <a:t/>
            </a:r>
            <a:br>
              <a:rPr lang="en-ZA" b="1" dirty="0" smtClean="0">
                <a:latin typeface="Arial" panose="020B0604020202020204" pitchFamily="34" charset="0"/>
                <a:cs typeface="Arial" panose="020B0604020202020204" pitchFamily="34" charset="0"/>
                <a:sym typeface="+mn-ea"/>
              </a:rPr>
            </a:br>
            <a:endParaRPr lang="en-US" dirty="0"/>
          </a:p>
        </p:txBody>
      </p:sp>
      <p:sp>
        <p:nvSpPr>
          <p:cNvPr id="7" name="Content Placeholder 6"/>
          <p:cNvSpPr>
            <a:spLocks noGrp="1"/>
          </p:cNvSpPr>
          <p:nvPr>
            <p:ph idx="1"/>
          </p:nvPr>
        </p:nvSpPr>
        <p:spPr/>
        <p:txBody>
          <a:bodyPr>
            <a:normAutofit/>
          </a:bodyPr>
          <a:lstStyle/>
          <a:p>
            <a:pPr marL="0" indent="0">
              <a:buNone/>
            </a:pPr>
            <a:r>
              <a:rPr lang="en-US" sz="2400" dirty="0" smtClean="0">
                <a:latin typeface="Calibri" panose="020F0502020204030204" pitchFamily="34" charset="0"/>
                <a:ea typeface="Calibri" panose="020F0502020204030204" pitchFamily="34" charset="0"/>
                <a:cs typeface="Calibri" panose="020F0502020204030204" pitchFamily="34" charset="0"/>
              </a:rPr>
              <a:t>A 8 months old boy presented at BHU with fever , lacrimation,muscal aches and facial palsy.His elder brother who was 5yr old had similar symptoms 3wks back. On further inquiry  both children has no HO any vaccination . </a:t>
            </a:r>
          </a:p>
          <a:p>
            <a:pPr marL="0" indent="0">
              <a:buNone/>
            </a:pPr>
            <a:r>
              <a:rPr lang="en-US" sz="2400" dirty="0" smtClean="0">
                <a:latin typeface="Calibri" panose="020F0502020204030204" pitchFamily="34" charset="0"/>
                <a:ea typeface="Calibri" panose="020F0502020204030204" pitchFamily="34" charset="0"/>
                <a:cs typeface="Calibri" panose="020F0502020204030204" pitchFamily="34" charset="0"/>
              </a:rPr>
              <a:t>What should be the diagnosis?</a:t>
            </a:r>
          </a:p>
          <a:p>
            <a:r>
              <a:rPr lang="en-US" sz="2400" dirty="0">
                <a:latin typeface="Calibri" panose="020F0502020204030204" pitchFamily="34" charset="0"/>
                <a:ea typeface="Calibri" panose="020F0502020204030204" pitchFamily="34" charset="0"/>
                <a:cs typeface="Calibri" panose="020F0502020204030204" pitchFamily="34" charset="0"/>
              </a:rPr>
              <a:t>A. Measles</a:t>
            </a:r>
          </a:p>
          <a:p>
            <a:r>
              <a:rPr lang="en-US" sz="2400" dirty="0">
                <a:latin typeface="Calibri" panose="020F0502020204030204" pitchFamily="34" charset="0"/>
                <a:ea typeface="Calibri" panose="020F0502020204030204" pitchFamily="34" charset="0"/>
                <a:cs typeface="Calibri" panose="020F0502020204030204" pitchFamily="34" charset="0"/>
              </a:rPr>
              <a:t>B. Mumps</a:t>
            </a:r>
          </a:p>
          <a:p>
            <a:r>
              <a:rPr lang="en-US" sz="2400" dirty="0">
                <a:latin typeface="Calibri" panose="020F0502020204030204" pitchFamily="34" charset="0"/>
                <a:ea typeface="Calibri" panose="020F0502020204030204" pitchFamily="34" charset="0"/>
                <a:cs typeface="Calibri" panose="020F0502020204030204" pitchFamily="34" charset="0"/>
              </a:rPr>
              <a:t>C. Meningitis</a:t>
            </a:r>
          </a:p>
          <a:p>
            <a:r>
              <a:rPr lang="en-US" sz="2400" dirty="0">
                <a:latin typeface="Calibri" panose="020F0502020204030204" pitchFamily="34" charset="0"/>
                <a:ea typeface="Calibri" panose="020F0502020204030204" pitchFamily="34" charset="0"/>
                <a:cs typeface="Calibri" panose="020F0502020204030204" pitchFamily="34" charset="0"/>
              </a:rPr>
              <a:t>D. Rubella</a:t>
            </a:r>
          </a:p>
          <a:p>
            <a:r>
              <a:rPr lang="en-US" sz="2400" dirty="0">
                <a:latin typeface="Calibri" panose="020F0502020204030204" pitchFamily="34" charset="0"/>
                <a:ea typeface="Calibri" panose="020F0502020204030204" pitchFamily="34" charset="0"/>
                <a:cs typeface="Calibri" panose="020F0502020204030204" pitchFamily="34" charset="0"/>
              </a:rPr>
              <a:t>E.  Tuberculosis</a:t>
            </a: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t>32</a:t>
            </a:fld>
            <a:endParaRPr 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latin typeface="Calibri" panose="020F0502020204030204" pitchFamily="34" charset="0"/>
                <a:ea typeface="Calibri" panose="020F0502020204030204" pitchFamily="34" charset="0"/>
                <a:cs typeface="Calibri" panose="020F0502020204030204" pitchFamily="34" charset="0"/>
              </a:rPr>
              <a:t>OSPE</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p:cNvSpPr>
            <a:spLocks noGrp="1"/>
          </p:cNvSpPr>
          <p:nvPr>
            <p:ph sz="half" idx="1"/>
          </p:nvPr>
        </p:nvSpPr>
        <p:spPr/>
        <p:txBody>
          <a:bodyPr/>
          <a:lstStyle/>
          <a:p>
            <a:r>
              <a:rPr lang="en-US" sz="2400" dirty="0" smtClean="0">
                <a:latin typeface="Calibri" panose="020F0502020204030204" pitchFamily="34" charset="0"/>
                <a:ea typeface="Calibri" panose="020F0502020204030204" pitchFamily="34" charset="0"/>
                <a:cs typeface="Calibri" panose="020F0502020204030204" pitchFamily="34" charset="0"/>
              </a:rPr>
              <a:t>Identify clinical condition?</a:t>
            </a:r>
          </a:p>
          <a:p>
            <a:pPr marL="0" indent="0">
              <a:buNone/>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r>
              <a:rPr lang="en-US" sz="2400" dirty="0" smtClean="0">
                <a:latin typeface="Calibri" panose="020F0502020204030204" pitchFamily="34" charset="0"/>
                <a:ea typeface="Calibri" panose="020F0502020204030204" pitchFamily="34" charset="0"/>
                <a:cs typeface="Calibri" panose="020F0502020204030204" pitchFamily="34" charset="0"/>
              </a:rPr>
              <a:t>Enlist prevention strategies?</a:t>
            </a:r>
          </a:p>
          <a:p>
            <a:pPr marL="0" indent="0">
              <a:buNone/>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r>
              <a:rPr lang="en-US" sz="2400" dirty="0" smtClean="0">
                <a:latin typeface="Calibri" panose="020F0502020204030204" pitchFamily="34" charset="0"/>
                <a:ea typeface="Calibri" panose="020F0502020204030204" pitchFamily="34" charset="0"/>
                <a:cs typeface="Calibri" panose="020F0502020204030204" pitchFamily="34" charset="0"/>
              </a:rPr>
              <a:t>Mention type of vaccine available?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33</a:t>
            </a:fld>
            <a:endParaRPr lang="en-US" dirty="0">
              <a:solidFill>
                <a:prstClr val="white"/>
              </a:solidFill>
            </a:endParaRPr>
          </a:p>
        </p:txBody>
      </p:sp>
      <p:pic>
        <p:nvPicPr>
          <p:cNvPr id="10" name="Content Placeholder 9"/>
          <p:cNvPicPr>
            <a:picLocks noGrp="1" noChangeAspect="1"/>
          </p:cNvPicPr>
          <p:nvPr>
            <p:ph sz="half" idx="2"/>
          </p:nvPr>
        </p:nvPicPr>
        <p:blipFill>
          <a:blip r:embed="rId2"/>
          <a:stretch>
            <a:fillRect/>
          </a:stretch>
        </p:blipFill>
        <p:spPr>
          <a:xfrm>
            <a:off x="6985750" y="2603500"/>
            <a:ext cx="3270337" cy="34163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FF0000"/>
                </a:solidFill>
                <a:latin typeface="+mn-lt"/>
                <a:sym typeface="+mn-ea"/>
              </a:rPr>
              <a:t>Research &amp; Ethics</a:t>
            </a:r>
            <a:r>
              <a:rPr lang="en-US" dirty="0">
                <a:solidFill>
                  <a:srgbClr val="FF0000"/>
                </a:solidFill>
              </a:rPr>
              <a:t/>
            </a:r>
            <a:br>
              <a:rPr lang="en-US" dirty="0">
                <a:solidFill>
                  <a:srgbClr val="FF0000"/>
                </a:solidFill>
              </a:rPr>
            </a:br>
            <a:endParaRPr lang="en-US" dirty="0"/>
          </a:p>
        </p:txBody>
      </p:sp>
      <p:sp>
        <p:nvSpPr>
          <p:cNvPr id="6" name="Content Placeholder 5"/>
          <p:cNvSpPr>
            <a:spLocks noGrp="1"/>
          </p:cNvSpPr>
          <p:nvPr>
            <p:ph idx="1"/>
          </p:nvPr>
        </p:nvSpPr>
        <p:spPr/>
        <p:txBody>
          <a:bodyPr/>
          <a:lstStyle/>
          <a:p>
            <a:r>
              <a:rPr lang="en-US" dirty="0"/>
              <a:t>https://www.ncbi.nlm.nih.gov/pmc/articles/PMC4962935/</a:t>
            </a:r>
          </a:p>
          <a:p>
            <a:r>
              <a:rPr lang="en-US" dirty="0"/>
              <a:t>https://bmcpublichealth.biomedcentral.com/articles/10.1186/1471-2458-1-2</a:t>
            </a:r>
          </a:p>
          <a:p>
            <a:r>
              <a:rPr lang="en-US" dirty="0"/>
              <a:t>Rogers SJ, </a:t>
            </a:r>
            <a:r>
              <a:rPr lang="en-US" dirty="0" err="1"/>
              <a:t>DiLalla</a:t>
            </a:r>
            <a:r>
              <a:rPr lang="en-US" dirty="0"/>
              <a:t> DL: Age of symptom onset in young children with pervasive developmental disorders. J Am </a:t>
            </a:r>
            <a:r>
              <a:rPr lang="en-US" dirty="0" err="1"/>
              <a:t>Acad</a:t>
            </a:r>
            <a:r>
              <a:rPr lang="en-US" dirty="0"/>
              <a:t> Child </a:t>
            </a:r>
            <a:r>
              <a:rPr lang="en-US" dirty="0" err="1"/>
              <a:t>Adolesc</a:t>
            </a:r>
            <a:r>
              <a:rPr lang="en-US" dirty="0"/>
              <a:t> Psychiatry. 1990, 29: 863-872.</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34</a:t>
            </a:fld>
            <a:endParaRPr 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5140"/>
            <a:ext cx="12403015" cy="7233139"/>
          </a:xfrm>
        </p:spPr>
      </p:pic>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35</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sz="3600" b="1" dirty="0">
                <a:latin typeface="Calibri" panose="020F0502020204030204" charset="0"/>
                <a:cs typeface="Calibri" panose="020F0502020204030204" charset="0"/>
                <a:sym typeface="+mn-ea"/>
              </a:rPr>
              <a:t>Sequence Of Lecture</a:t>
            </a:r>
            <a:r>
              <a:rPr lang="en-ZA" b="1" cap="none" dirty="0">
                <a:latin typeface="Arial" panose="020B0604020202020204" pitchFamily="34" charset="0"/>
                <a:cs typeface="Arial" panose="020B0604020202020204" pitchFamily="34" charset="0"/>
              </a:rPr>
              <a:t/>
            </a:r>
            <a:br>
              <a:rPr lang="en-ZA" b="1" cap="none" dirty="0">
                <a:latin typeface="Arial" panose="020B0604020202020204" pitchFamily="34" charset="0"/>
                <a:cs typeface="Arial" panose="020B0604020202020204" pitchFamily="34" charset="0"/>
              </a:rPr>
            </a:br>
            <a:endParaRPr lang="en-US" dirty="0"/>
          </a:p>
        </p:txBody>
      </p:sp>
      <p:sp>
        <p:nvSpPr>
          <p:cNvPr id="7" name="Content Placeholder 6"/>
          <p:cNvSpPr>
            <a:spLocks noGrp="1"/>
          </p:cNvSpPr>
          <p:nvPr>
            <p:ph sz="half" idx="1"/>
          </p:nvPr>
        </p:nvSpPr>
        <p:spPr>
          <a:xfrm>
            <a:off x="1981200" y="1600200"/>
            <a:ext cx="7671435" cy="4526280"/>
          </a:xfrm>
        </p:spPr>
        <p:txBody>
          <a:bodyPr/>
          <a:lstStyle/>
          <a:p>
            <a:pPr>
              <a:lnSpc>
                <a:spcPct val="100000"/>
              </a:lnSpc>
            </a:pPr>
            <a:r>
              <a:rPr lang="en-US" sz="2400" dirty="0">
                <a:latin typeface="Calibri" panose="020F0502020204030204" charset="0"/>
                <a:cs typeface="Calibri" panose="020F0502020204030204" charset="0"/>
                <a:sym typeface="+mn-ea"/>
              </a:rPr>
              <a:t>Statement of learning outcomes (01 slide) </a:t>
            </a:r>
            <a:endParaRPr lang="en-ZA" sz="2400" dirty="0">
              <a:latin typeface="Calibri" panose="020F0502020204030204" charset="0"/>
              <a:cs typeface="Calibri" panose="020F0502020204030204" charset="0"/>
              <a:sym typeface="+mn-ea"/>
            </a:endParaRPr>
          </a:p>
          <a:p>
            <a:pPr>
              <a:lnSpc>
                <a:spcPct val="100000"/>
              </a:lnSpc>
            </a:pPr>
            <a:r>
              <a:rPr lang="en-ZA" sz="2400" dirty="0">
                <a:latin typeface="Calibri" panose="020F0502020204030204" charset="0"/>
                <a:cs typeface="Calibri" panose="020F0502020204030204" charset="0"/>
                <a:sym typeface="+mn-ea"/>
              </a:rPr>
              <a:t>Core Subje</a:t>
            </a:r>
            <a:r>
              <a:rPr lang="en-US" altLang="en-ZA" sz="2400" dirty="0">
                <a:latin typeface="Calibri" panose="020F0502020204030204" charset="0"/>
                <a:cs typeface="Calibri" panose="020F0502020204030204" charset="0"/>
                <a:sym typeface="+mn-ea"/>
              </a:rPr>
              <a:t>ct( 09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Horizontal Integration</a:t>
            </a:r>
            <a:r>
              <a:rPr lang="en-US" altLang="en-ZA" sz="2400" dirty="0">
                <a:latin typeface="Calibri" panose="020F0502020204030204" charset="0"/>
                <a:cs typeface="Calibri" panose="020F0502020204030204" charset="0"/>
                <a:sym typeface="+mn-ea"/>
              </a:rPr>
              <a:t>(06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Vertical integration</a:t>
            </a:r>
            <a:r>
              <a:rPr lang="en-US" altLang="en-ZA" sz="2400" dirty="0">
                <a:latin typeface="Calibri" panose="020F0502020204030204" charset="0"/>
                <a:cs typeface="Calibri" panose="020F0502020204030204" charset="0"/>
                <a:sym typeface="+mn-ea"/>
              </a:rPr>
              <a:t>( 05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EOLA(End of lecture assessment)</a:t>
            </a:r>
            <a:r>
              <a:rPr lang="en-US" altLang="en-ZA" sz="2400" dirty="0">
                <a:latin typeface="Calibri" panose="020F0502020204030204" charset="0"/>
                <a:cs typeface="Calibri" panose="020F0502020204030204" charset="0"/>
                <a:sym typeface="+mn-ea"/>
              </a:rPr>
              <a:t> (01 slides)</a:t>
            </a:r>
            <a:endParaRPr lang="en-ZA" sz="2400" dirty="0">
              <a:latin typeface="Calibri" panose="020F0502020204030204" charset="0"/>
              <a:cs typeface="Calibri" panose="020F0502020204030204" charset="0"/>
            </a:endParaRPr>
          </a:p>
          <a:p>
            <a:pPr>
              <a:lnSpc>
                <a:spcPct val="100000"/>
              </a:lnSpc>
            </a:pPr>
            <a:r>
              <a:rPr lang="en-ZA" sz="2400" dirty="0">
                <a:latin typeface="Calibri" panose="020F0502020204030204" charset="0"/>
                <a:cs typeface="Calibri" panose="020F0502020204030204" charset="0"/>
                <a:sym typeface="+mn-ea"/>
              </a:rPr>
              <a:t>Digital Library References</a:t>
            </a:r>
            <a:endParaRPr lang="en-ZA" sz="2400" dirty="0">
              <a:latin typeface="Calibri" panose="020F0502020204030204" charset="0"/>
              <a:cs typeface="Calibri" panose="020F0502020204030204" charset="0"/>
            </a:endParaRPr>
          </a:p>
          <a:p>
            <a:pPr marL="0" indent="0">
              <a:lnSpc>
                <a:spcPct val="100000"/>
              </a:lnSpc>
              <a:buNone/>
            </a:pPr>
            <a:r>
              <a:rPr lang="en-ZA" sz="2400" dirty="0">
                <a:latin typeface="Calibri" panose="020F0502020204030204" charset="0"/>
                <a:cs typeface="Calibri" panose="020F0502020204030204" charset="0"/>
                <a:sym typeface="+mn-ea"/>
              </a:rPr>
              <a:t>( Research, Bioethics, Artificial Intelligence)</a:t>
            </a:r>
            <a:r>
              <a:rPr lang="en-US" altLang="en-ZA" sz="2400" dirty="0">
                <a:latin typeface="Calibri" panose="020F0502020204030204" charset="0"/>
                <a:cs typeface="Calibri" panose="020F0502020204030204" charset="0"/>
                <a:sym typeface="+mn-ea"/>
              </a:rPr>
              <a:t> (02 slides)</a:t>
            </a:r>
            <a:endParaRPr lang="en-ZA" sz="2400" dirty="0">
              <a:latin typeface="Calibri" panose="020F0502020204030204" charset="0"/>
              <a:cs typeface="Calibri" panose="020F0502020204030204" charset="0"/>
            </a:endParaRPr>
          </a:p>
          <a:p>
            <a:endParaRPr lang="en-ZA" sz="2800" dirty="0">
              <a:latin typeface="Calibri" panose="020F0502020204030204" charset="0"/>
              <a:cs typeface="Calibri" panose="020F0502020204030204" charset="0"/>
            </a:endParaRPr>
          </a:p>
        </p:txBody>
      </p:sp>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
        <p:nvSpPr>
          <p:cNvPr id="5" name="Slide Number Placeholder 4"/>
          <p:cNvSpPr>
            <a:spLocks noGrp="1"/>
          </p:cNvSpPr>
          <p:nvPr>
            <p:ph type="sldNum" sz="quarter" idx="12"/>
          </p:nvPr>
        </p:nvSpPr>
        <p:spPr/>
        <p:txBody>
          <a:bodyPr/>
          <a:lstStyle/>
          <a:p>
            <a:fld id="{7B07A82A-5240-441C-AB22-8A1AAC2B2412}" type="slidenum">
              <a:rPr lang="en-US" smtClean="0"/>
              <a:t>4</a:t>
            </a:fld>
            <a:endParaRPr lang="en-US"/>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464024"/>
            <a:ext cx="9572187" cy="1821976"/>
          </a:xfrm>
        </p:spPr>
        <p:txBody>
          <a:bodyPr/>
          <a:lstStyle/>
          <a:p>
            <a:r>
              <a:rPr lang="en-US" sz="3200" dirty="0">
                <a:latin typeface="Calibri" panose="020F0502020204030204" charset="0"/>
                <a:cs typeface="Calibri" panose="020F0502020204030204" charset="0"/>
              </a:rPr>
              <a:t>Learning </a:t>
            </a:r>
            <a:r>
              <a:rPr lang="en-US" sz="3200" dirty="0" smtClean="0">
                <a:latin typeface="Calibri" panose="020F0502020204030204" charset="0"/>
                <a:cs typeface="Calibri" panose="020F0502020204030204" charset="0"/>
              </a:rPr>
              <a:t>Objectives </a:t>
            </a:r>
            <a:endParaRPr lang="en-US" sz="3200"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181156" y="1690777"/>
            <a:ext cx="11266098" cy="4382219"/>
          </a:xfrm>
        </p:spPr>
        <p:txBody>
          <a:bodyPr>
            <a:normAutofit fontScale="92500" lnSpcReduction="10000"/>
          </a:bodyPr>
          <a:lstStyle/>
          <a:p>
            <a:pPr lvl="0" defTabSz="914400">
              <a:spcBef>
                <a:spcPts val="0"/>
              </a:spcBef>
              <a:buClrTx/>
              <a:buSzTx/>
              <a:buFont typeface="Symbol" panose="05050102010706020507"/>
              <a:buChar char=""/>
            </a:pPr>
            <a:r>
              <a:rPr lang="en-US" sz="2100" b="1" dirty="0">
                <a:solidFill>
                  <a:prstClr val="white"/>
                </a:solidFill>
                <a:latin typeface="Calibri" panose="020F0502020204030204"/>
              </a:rPr>
              <a:t>Describe the </a:t>
            </a:r>
            <a:r>
              <a:rPr lang="en-US" sz="2100" b="1" dirty="0" err="1" smtClean="0">
                <a:solidFill>
                  <a:prstClr val="white"/>
                </a:solidFill>
                <a:latin typeface="Calibri" panose="020F0502020204030204"/>
              </a:rPr>
              <a:t>miologf</a:t>
            </a:r>
            <a:r>
              <a:rPr lang="en-US" sz="2100" b="1" dirty="0" smtClean="0">
                <a:solidFill>
                  <a:prstClr val="white"/>
                </a:solidFill>
                <a:latin typeface="Calibri" panose="020F0502020204030204"/>
              </a:rPr>
              <a:t> </a:t>
            </a:r>
            <a:r>
              <a:rPr lang="en-US" sz="2100" b="1" dirty="0">
                <a:solidFill>
                  <a:prstClr val="white"/>
                </a:solidFill>
                <a:latin typeface="Calibri" panose="020F0502020204030204"/>
              </a:rPr>
              <a:t>Whooping Cough.</a:t>
            </a:r>
          </a:p>
          <a:p>
            <a:pPr lvl="0" defTabSz="914400">
              <a:lnSpc>
                <a:spcPct val="140000"/>
              </a:lnSpc>
              <a:spcBef>
                <a:spcPts val="0"/>
              </a:spcBef>
              <a:buClrTx/>
              <a:buSzTx/>
              <a:buFont typeface="Symbol" panose="05050102010706020507"/>
              <a:buChar char=""/>
            </a:pPr>
            <a:r>
              <a:rPr lang="en-US" altLang="en-US" sz="2600" b="1" dirty="0" smtClean="0">
                <a:solidFill>
                  <a:schemeClr val="tx1"/>
                </a:solidFill>
                <a:cs typeface="+mn-lt"/>
              </a:rPr>
              <a:t>Describe epidemiology determinants of mumps, rubella, and pertussis. </a:t>
            </a:r>
          </a:p>
          <a:p>
            <a:pPr lvl="0" defTabSz="914400">
              <a:lnSpc>
                <a:spcPct val="140000"/>
              </a:lnSpc>
              <a:spcBef>
                <a:spcPts val="0"/>
              </a:spcBef>
              <a:buClrTx/>
              <a:buSzTx/>
              <a:buFont typeface="Symbol" panose="05050102010706020507"/>
              <a:buChar char=""/>
            </a:pPr>
            <a:r>
              <a:rPr lang="en-US" altLang="en-US" sz="2600" b="1" dirty="0" smtClean="0">
                <a:solidFill>
                  <a:schemeClr val="tx1"/>
                </a:solidFill>
                <a:cs typeface="+mn-lt"/>
              </a:rPr>
              <a:t>Explain the modes of transmission and incubation period of mumps, rubella, and pertussis. </a:t>
            </a:r>
          </a:p>
          <a:p>
            <a:pPr lvl="0" defTabSz="914400">
              <a:lnSpc>
                <a:spcPct val="140000"/>
              </a:lnSpc>
              <a:spcBef>
                <a:spcPts val="0"/>
              </a:spcBef>
              <a:buClrTx/>
              <a:buSzTx/>
              <a:buFont typeface="Symbol" panose="05050102010706020507"/>
              <a:buChar char=""/>
            </a:pPr>
            <a:r>
              <a:rPr lang="en-US" altLang="en-US" sz="2600" b="1" dirty="0" smtClean="0">
                <a:solidFill>
                  <a:schemeClr val="tx1"/>
                </a:solidFill>
                <a:cs typeface="+mn-lt"/>
              </a:rPr>
              <a:t>Identify the high-risk individuals to get rubella, pertussis, mumps. </a:t>
            </a:r>
          </a:p>
          <a:p>
            <a:pPr lvl="0" defTabSz="914400">
              <a:lnSpc>
                <a:spcPct val="140000"/>
              </a:lnSpc>
              <a:spcBef>
                <a:spcPts val="0"/>
              </a:spcBef>
              <a:buClrTx/>
              <a:buSzTx/>
              <a:buFont typeface="Symbol" panose="05050102010706020507"/>
              <a:buChar char=""/>
            </a:pPr>
            <a:r>
              <a:rPr lang="en-US" altLang="en-US" sz="2600" b="1" dirty="0" smtClean="0">
                <a:solidFill>
                  <a:schemeClr val="tx1"/>
                </a:solidFill>
                <a:cs typeface="+mn-lt"/>
              </a:rPr>
              <a:t>Diagnose the cases based on signs/ symptoms &amp; complications</a:t>
            </a:r>
          </a:p>
          <a:p>
            <a:pPr lvl="0" defTabSz="914400">
              <a:lnSpc>
                <a:spcPct val="140000"/>
              </a:lnSpc>
              <a:spcBef>
                <a:spcPts val="0"/>
              </a:spcBef>
              <a:buClrTx/>
              <a:buSzTx/>
              <a:buFont typeface="Symbol" panose="05050102010706020507"/>
              <a:buChar char=""/>
            </a:pPr>
            <a:r>
              <a:rPr lang="en-US" altLang="en-US" sz="2600" b="1" dirty="0" smtClean="0">
                <a:solidFill>
                  <a:schemeClr val="tx1"/>
                </a:solidFill>
                <a:cs typeface="+mn-lt"/>
              </a:rPr>
              <a:t>Apply prevention and control measures of mumps, rubella, and pertussis in community.</a:t>
            </a:r>
          </a:p>
          <a:p>
            <a:pPr lvl="0" defTabSz="914400">
              <a:lnSpc>
                <a:spcPct val="140000"/>
              </a:lnSpc>
              <a:spcBef>
                <a:spcPts val="0"/>
              </a:spcBef>
              <a:buClrTx/>
              <a:buSzTx/>
              <a:buFont typeface="Symbol" panose="05050102010706020507"/>
              <a:buChar char=""/>
            </a:pPr>
            <a:r>
              <a:rPr lang="en-US" altLang="en-US" sz="2600" b="1" dirty="0" smtClean="0">
                <a:solidFill>
                  <a:schemeClr val="tx1"/>
                </a:solidFill>
                <a:cs typeface="+mn-lt"/>
              </a:rPr>
              <a:t>Explain Congenital Rubella Syndrome (CRS) as public health issue.</a:t>
            </a:r>
            <a:endParaRPr lang="en-US" sz="2600" b="1" dirty="0">
              <a:solidFill>
                <a:schemeClr val="tx1"/>
              </a:solidFill>
              <a:ea typeface="SimSun" panose="02010600030101010101" pitchFamily="2" charset="-122"/>
              <a:cs typeface="+mn-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5</a:t>
            </a:fld>
            <a:endParaRPr lang="en-US" dirty="0">
              <a:solidFill>
                <a:prstClr val="white"/>
              </a:solidFill>
            </a:endParaRP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39788" y="457200"/>
            <a:ext cx="3932237" cy="1726442"/>
          </a:xfrm>
        </p:spPr>
        <p:txBody>
          <a:bodyPr>
            <a:normAutofit fontScale="90000"/>
          </a:bodyPr>
          <a:lstStyle/>
          <a:p>
            <a:pPr algn="l" eaLnBrk="1" hangingPunct="1"/>
            <a:r>
              <a:rPr lang="en-US" sz="6600" b="1" dirty="0" smtClean="0">
                <a:solidFill>
                  <a:srgbClr val="CC3300"/>
                </a:solidFill>
                <a:latin typeface="+mn-lt"/>
              </a:rPr>
              <a:t>Rubella</a:t>
            </a:r>
            <a:r>
              <a:rPr lang="en-US" sz="6600" b="1" dirty="0" smtClean="0">
                <a:solidFill>
                  <a:srgbClr val="CC3300"/>
                </a:solidFill>
                <a:latin typeface="Comic Sans MS" panose="030F0702030302020204" pitchFamily="66" charset="0"/>
              </a:rPr>
              <a:t/>
            </a:r>
            <a:br>
              <a:rPr lang="en-US" sz="6600" b="1" dirty="0" smtClean="0">
                <a:solidFill>
                  <a:srgbClr val="CC3300"/>
                </a:solidFill>
                <a:latin typeface="Comic Sans MS" panose="030F0702030302020204" pitchFamily="66" charset="0"/>
              </a:rPr>
            </a:br>
            <a:endParaRPr lang="en-US" sz="6600" b="1" dirty="0">
              <a:solidFill>
                <a:srgbClr val="CC3300"/>
              </a:solidFill>
              <a:latin typeface="Comic Sans MS" panose="030F0702030302020204" pitchFamily="66" charset="0"/>
            </a:endParaRPr>
          </a:p>
        </p:txBody>
      </p:sp>
      <p:sp>
        <p:nvSpPr>
          <p:cNvPr id="2" name="Picture Placeholder 1"/>
          <p:cNvSpPr>
            <a:spLocks noGrp="1"/>
          </p:cNvSpPr>
          <p:nvPr>
            <p:ph type="pic" idx="1"/>
          </p:nvPr>
        </p:nvSpPr>
        <p:spPr/>
      </p:sp>
      <p:sp>
        <p:nvSpPr>
          <p:cNvPr id="3" name="Text Placeholder 2"/>
          <p:cNvSpPr>
            <a:spLocks noGrp="1"/>
          </p:cNvSpPr>
          <p:nvPr>
            <p:ph type="body" sz="half" idx="2"/>
          </p:nvPr>
        </p:nvSpPr>
        <p:spPr/>
        <p:txBody>
          <a:bodyPr/>
          <a:lstStyle/>
          <a:p>
            <a:r>
              <a:rPr lang="en-US" sz="5900" b="1" dirty="0" smtClean="0">
                <a:solidFill>
                  <a:srgbClr val="CC3300"/>
                </a:solidFill>
                <a:ea typeface="+mj-ea"/>
                <a:cs typeface="+mj-cs"/>
              </a:rPr>
              <a:t>Germen measles, Bara </a:t>
            </a:r>
            <a:r>
              <a:rPr lang="en-US" sz="5900" b="1" dirty="0" err="1" smtClean="0">
                <a:solidFill>
                  <a:srgbClr val="CC3300"/>
                </a:solidFill>
                <a:ea typeface="+mj-ea"/>
                <a:cs typeface="+mj-cs"/>
              </a:rPr>
              <a:t>khasra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6</a:t>
            </a:fld>
            <a:endParaRPr lang="en-US" dirty="0">
              <a:solidFill>
                <a:prstClr val="white"/>
              </a:solidFill>
            </a:endParaRPr>
          </a:p>
        </p:txBody>
      </p:sp>
      <p:pic>
        <p:nvPicPr>
          <p:cNvPr id="70659" name="Picture 3" descr="rubella"/>
          <p:cNvPicPr>
            <a:picLocks noChangeAspect="1" noChangeArrowheads="1"/>
          </p:cNvPicPr>
          <p:nvPr/>
        </p:nvPicPr>
        <p:blipFill>
          <a:blip r:embed="rId2"/>
          <a:srcRect/>
          <a:stretch>
            <a:fillRect/>
          </a:stretch>
        </p:blipFill>
        <p:spPr bwMode="auto">
          <a:xfrm>
            <a:off x="5183188" y="-2017"/>
            <a:ext cx="4939605" cy="6873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85612"/>
            <a:ext cx="8761413" cy="875764"/>
          </a:xfrm>
        </p:spPr>
        <p:txBody>
          <a:bodyPr>
            <a:normAutofit fontScale="90000"/>
          </a:bodyPr>
          <a:lstStyle/>
          <a:p>
            <a:pPr algn="ctr"/>
            <a:r>
              <a:rPr lang="en-US" b="1" dirty="0" smtClean="0"/>
              <a:t/>
            </a:r>
            <a:br>
              <a:rPr lang="en-US" b="1" dirty="0" smtClean="0"/>
            </a:br>
            <a:r>
              <a:rPr lang="en-US" sz="3600" b="1" dirty="0" smtClean="0">
                <a:latin typeface="Calibri" panose="020F0502020204030204" charset="0"/>
                <a:cs typeface="Calibri" panose="020F0502020204030204" charset="0"/>
              </a:rPr>
              <a:t>Key </a:t>
            </a:r>
            <a:r>
              <a:rPr lang="en-US" sz="3600" b="1" dirty="0">
                <a:latin typeface="Calibri" panose="020F0502020204030204" charset="0"/>
                <a:cs typeface="Calibri" panose="020F0502020204030204" charset="0"/>
              </a:rPr>
              <a:t>F</a:t>
            </a:r>
            <a:r>
              <a:rPr lang="en-US" sz="3600" b="1" dirty="0" smtClean="0">
                <a:latin typeface="Calibri" panose="020F0502020204030204" charset="0"/>
                <a:cs typeface="Calibri" panose="020F0502020204030204" charset="0"/>
              </a:rPr>
              <a:t>acts</a:t>
            </a:r>
            <a:r>
              <a:rPr lang="en-US" b="1" dirty="0">
                <a:latin typeface="Calibri" panose="020F0502020204030204" charset="0"/>
                <a:cs typeface="Calibri" panose="020F0502020204030204" charset="0"/>
              </a:rPr>
              <a:t/>
            </a:r>
            <a:br>
              <a:rPr lang="en-US" b="1" dirty="0">
                <a:latin typeface="Calibri" panose="020F0502020204030204" charset="0"/>
                <a:cs typeface="Calibri" panose="020F0502020204030204" charset="0"/>
              </a:rPr>
            </a:br>
            <a:endParaRPr lang="en-US"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416560" y="1968500"/>
            <a:ext cx="10638155" cy="4177665"/>
          </a:xfrm>
        </p:spPr>
        <p:txBody>
          <a:bodyPr>
            <a:noAutofit/>
          </a:bodyPr>
          <a:lstStyle/>
          <a:p>
            <a:pPr algn="just">
              <a:lnSpc>
                <a:spcPct val="150000"/>
              </a:lnSpc>
              <a:spcBef>
                <a:spcPts val="600"/>
              </a:spcBef>
              <a:spcAft>
                <a:spcPts val="600"/>
              </a:spcAft>
            </a:pPr>
            <a:r>
              <a:rPr lang="en-US" sz="2400" dirty="0" smtClean="0">
                <a:latin typeface="Calibri" panose="020F0502020204030204" charset="0"/>
                <a:cs typeface="Calibri" panose="020F0502020204030204" charset="0"/>
              </a:rPr>
              <a:t>Rubella </a:t>
            </a:r>
            <a:r>
              <a:rPr lang="en-US" sz="2400" dirty="0">
                <a:latin typeface="Calibri" panose="020F0502020204030204" charset="0"/>
                <a:cs typeface="Calibri" panose="020F0502020204030204" charset="0"/>
              </a:rPr>
              <a:t>is a contagious viral infection that occurs most often in children and young adults.</a:t>
            </a:r>
          </a:p>
          <a:p>
            <a:pPr algn="just">
              <a:lnSpc>
                <a:spcPct val="150000"/>
              </a:lnSpc>
              <a:spcBef>
                <a:spcPts val="600"/>
              </a:spcBef>
              <a:spcAft>
                <a:spcPts val="600"/>
              </a:spcAft>
            </a:pPr>
            <a:r>
              <a:rPr lang="en-US" sz="2400" dirty="0">
                <a:latin typeface="Calibri" panose="020F0502020204030204" charset="0"/>
                <a:cs typeface="Calibri" panose="020F0502020204030204" charset="0"/>
              </a:rPr>
              <a:t>Rubella is </a:t>
            </a:r>
            <a:r>
              <a:rPr lang="en-US" sz="2400" dirty="0" smtClean="0">
                <a:latin typeface="Calibri" panose="020F0502020204030204" charset="0"/>
                <a:cs typeface="Calibri" panose="020F0502020204030204" charset="0"/>
              </a:rPr>
              <a:t>the vaccine-preventable disease (VPD) that is leading </a:t>
            </a:r>
            <a:r>
              <a:rPr lang="en-US" sz="2400" dirty="0">
                <a:latin typeface="Calibri" panose="020F0502020204030204" charset="0"/>
                <a:cs typeface="Calibri" panose="020F0502020204030204" charset="0"/>
              </a:rPr>
              <a:t>cause of birth defects. Rubella infection in pregnant women may </a:t>
            </a:r>
            <a:r>
              <a:rPr lang="en-US" sz="2400" dirty="0" smtClean="0">
                <a:latin typeface="Calibri" panose="020F0502020204030204" charset="0"/>
                <a:cs typeface="Calibri" panose="020F0502020204030204" charset="0"/>
              </a:rPr>
              <a:t>cause abortion, </a:t>
            </a:r>
            <a:r>
              <a:rPr lang="en-US" sz="2400" dirty="0">
                <a:latin typeface="Calibri" panose="020F0502020204030204" charset="0"/>
                <a:cs typeface="Calibri" panose="020F0502020204030204" charset="0"/>
              </a:rPr>
              <a:t>fetal death or congenital defects known as congenital rubella syndrome.</a:t>
            </a:r>
          </a:p>
          <a:p>
            <a:pPr algn="just">
              <a:lnSpc>
                <a:spcPct val="150000"/>
              </a:lnSpc>
              <a:spcBef>
                <a:spcPts val="600"/>
              </a:spcBef>
              <a:spcAft>
                <a:spcPts val="600"/>
              </a:spcAft>
            </a:pPr>
            <a:r>
              <a:rPr lang="en-US" sz="2400" dirty="0">
                <a:latin typeface="Calibri" panose="020F0502020204030204" charset="0"/>
                <a:cs typeface="Calibri" panose="020F0502020204030204" charset="0"/>
              </a:rPr>
              <a:t>There is no specific treatment for rubella but the disease is preventable by vaccination.</a:t>
            </a:r>
          </a:p>
          <a:p>
            <a:pPr marL="0" indent="0">
              <a:buNone/>
            </a:pPr>
            <a:endParaRPr lang="en-US" sz="2400" dirty="0">
              <a:latin typeface="Calibri" panose="020F0502020204030204" charset="0"/>
              <a:cs typeface="Calibri" panose="020F050202020403020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7</a:t>
            </a:fld>
            <a:endParaRPr lang="en-US" dirty="0">
              <a:solidFill>
                <a:prstClr val="white"/>
              </a:solidFill>
            </a:endParaRPr>
          </a:p>
        </p:txBody>
      </p:sp>
      <p:sp>
        <p:nvSpPr>
          <p:cNvPr id="8" name="Oval 7"/>
          <p:cNvSpPr/>
          <p:nvPr/>
        </p:nvSpPr>
        <p:spPr>
          <a:xfrm>
            <a:off x="609600" y="381000"/>
            <a:ext cx="2070735"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
        <p:nvSpPr>
          <p:cNvPr id="4" name="Date Placeholder 3"/>
          <p:cNvSpPr>
            <a:spLocks noGrp="1"/>
          </p:cNvSpPr>
          <p:nvPr>
            <p:ph type="dt" sz="half" idx="10"/>
          </p:nvPr>
        </p:nvSpPr>
        <p:spPr>
          <a:xfrm>
            <a:off x="609600" y="6253480"/>
            <a:ext cx="2844800" cy="476250"/>
          </a:xfrm>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0" y="-635"/>
            <a:ext cx="12265660" cy="7136765"/>
          </a:xfrm>
        </p:spPr>
      </p:pic>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8</a:t>
            </a:fld>
            <a:endParaRPr lang="en-US" dirty="0">
              <a:solidFill>
                <a:prstClr val="white"/>
              </a:solidFill>
            </a:endParaRPr>
          </a:p>
        </p:txBody>
      </p:sp>
      <p:sp>
        <p:nvSpPr>
          <p:cNvPr id="8" name="Oval 7"/>
          <p:cNvSpPr/>
          <p:nvPr/>
        </p:nvSpPr>
        <p:spPr>
          <a:xfrm>
            <a:off x="-152400" y="62865"/>
            <a:ext cx="1834515" cy="835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10718800" y="228600"/>
            <a:ext cx="1339850" cy="66929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82580"/>
            <a:ext cx="8761413" cy="759854"/>
          </a:xfrm>
        </p:spPr>
        <p:txBody>
          <a:bodyPr>
            <a:normAutofit fontScale="90000"/>
          </a:bodyPr>
          <a:lstStyle/>
          <a:p>
            <a:pPr algn="ctr"/>
            <a:r>
              <a:rPr lang="en-US" sz="4000" b="1" dirty="0" smtClean="0"/>
              <a:t/>
            </a:r>
            <a:br>
              <a:rPr lang="en-US" sz="4000" b="1" dirty="0" smtClean="0"/>
            </a:br>
            <a:r>
              <a:rPr lang="en-US" sz="3600" b="1" dirty="0" smtClean="0">
                <a:latin typeface="Calibri" panose="020F0502020204030204" charset="0"/>
                <a:cs typeface="Calibri" panose="020F0502020204030204" charset="0"/>
              </a:rPr>
              <a:t>Congenital Rubella Syndrome</a:t>
            </a:r>
            <a:r>
              <a:rPr lang="en-US" b="1" dirty="0"/>
              <a:t/>
            </a:r>
            <a:br>
              <a:rPr lang="en-US" b="1" dirty="0"/>
            </a:br>
            <a:endParaRPr lang="en-US" dirty="0"/>
          </a:p>
        </p:txBody>
      </p:sp>
      <p:sp>
        <p:nvSpPr>
          <p:cNvPr id="3" name="Content Placeholder 2"/>
          <p:cNvSpPr>
            <a:spLocks noGrp="1"/>
          </p:cNvSpPr>
          <p:nvPr>
            <p:ph idx="1"/>
          </p:nvPr>
        </p:nvSpPr>
        <p:spPr>
          <a:xfrm>
            <a:off x="115910" y="2305318"/>
            <a:ext cx="11964473" cy="4417454"/>
          </a:xfrm>
        </p:spPr>
        <p:txBody>
          <a:bodyPr>
            <a:normAutofit/>
          </a:bodyPr>
          <a:lstStyle/>
          <a:p>
            <a:pPr algn="just">
              <a:lnSpc>
                <a:spcPct val="150000"/>
              </a:lnSpc>
              <a:spcBef>
                <a:spcPts val="600"/>
              </a:spcBef>
              <a:spcAft>
                <a:spcPts val="600"/>
              </a:spcAft>
            </a:pPr>
            <a:r>
              <a:rPr lang="en-US" sz="2400" dirty="0" smtClean="0">
                <a:latin typeface="Calibri" panose="020F0502020204030204" charset="0"/>
                <a:cs typeface="Calibri" panose="020F0502020204030204" charset="0"/>
              </a:rPr>
              <a:t>The </a:t>
            </a:r>
            <a:r>
              <a:rPr lang="en-US" sz="2400" dirty="0">
                <a:latin typeface="Calibri" panose="020F0502020204030204" charset="0"/>
                <a:cs typeface="Calibri" panose="020F0502020204030204" charset="0"/>
              </a:rPr>
              <a:t>highest risk of CRS is in countries where women of childbearing age do not have immunity to the disease (either through vaccination or from having had rubella). Before the introduction of the vaccine, up to 4 babies in every 1000 live births were born with CRS.</a:t>
            </a:r>
          </a:p>
          <a:p>
            <a:pPr algn="just">
              <a:lnSpc>
                <a:spcPct val="150000"/>
              </a:lnSpc>
              <a:spcBef>
                <a:spcPts val="600"/>
              </a:spcBef>
              <a:spcAft>
                <a:spcPts val="600"/>
              </a:spcAft>
              <a:buClr>
                <a:srgbClr val="ACD433"/>
              </a:buClr>
            </a:pPr>
            <a:r>
              <a:rPr lang="en-US" sz="2400" dirty="0">
                <a:solidFill>
                  <a:prstClr val="black">
                    <a:lumMod val="75000"/>
                    <a:lumOff val="25000"/>
                  </a:prstClr>
                </a:solidFill>
                <a:latin typeface="Calibri" panose="020F0502020204030204" charset="0"/>
                <a:cs typeface="Calibri" panose="020F0502020204030204" charset="0"/>
              </a:rPr>
              <a:t>Children with CRS can suffer hearing impairments, eye and heart defects and other lifelong disabilities, including autism, diabetes mellitus and thyroid dysfunction – many of which require costly therapy, surgeries and other expensive care.</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t>9</a:t>
            </a:fld>
            <a:endParaRPr lang="en-US" dirty="0">
              <a:solidFill>
                <a:prstClr val="white"/>
              </a:solidFill>
            </a:endParaRPr>
          </a:p>
        </p:txBody>
      </p:sp>
      <p:sp>
        <p:nvSpPr>
          <p:cNvPr id="8" name="Oval 7"/>
          <p:cNvSpPr/>
          <p:nvPr/>
        </p:nvSpPr>
        <p:spPr>
          <a:xfrm>
            <a:off x="359410" y="382270"/>
            <a:ext cx="1894840" cy="92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658667" y="727862"/>
            <a:ext cx="1002665" cy="66929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10B7E37-7F5C-493A-9B55-DD49507CBD1C}" type="datetime1">
              <a:rPr lang="en-US" smtClean="0"/>
              <a:t>2/2/2025</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1674</Words>
  <Application>Microsoft Office PowerPoint</Application>
  <PresentationFormat>Widescreen</PresentationFormat>
  <Paragraphs>268</Paragraphs>
  <Slides>35</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SimSun</vt:lpstr>
      <vt:lpstr>Arial</vt:lpstr>
      <vt:lpstr>Baskerville Old Face</vt:lpstr>
      <vt:lpstr>Calibri</vt:lpstr>
      <vt:lpstr>Calibri Light</vt:lpstr>
      <vt:lpstr>Century Gothic</vt:lpstr>
      <vt:lpstr>Comic Sans MS</vt:lpstr>
      <vt:lpstr>Symbol</vt:lpstr>
      <vt:lpstr>Wingdings</vt:lpstr>
      <vt:lpstr>Wingdings 3</vt:lpstr>
      <vt:lpstr>Office Theme</vt:lpstr>
      <vt:lpstr>Slice</vt:lpstr>
      <vt:lpstr>Default Design</vt:lpstr>
      <vt:lpstr>PowerPoint Presentation</vt:lpstr>
      <vt:lpstr>Droplet Infection  Rubella, Mumps, Pertussis Otorhinolaryngology Block-X Module-II </vt:lpstr>
      <vt:lpstr>Prof Umar Model</vt:lpstr>
      <vt:lpstr>Sequence Of Lecture </vt:lpstr>
      <vt:lpstr>Learning Objectives </vt:lpstr>
      <vt:lpstr>Rubella </vt:lpstr>
      <vt:lpstr> Key Facts </vt:lpstr>
      <vt:lpstr>PowerPoint Presentation</vt:lpstr>
      <vt:lpstr> Congenital Rubella Syndrome </vt:lpstr>
      <vt:lpstr>PowerPoint Presentation</vt:lpstr>
      <vt:lpstr>Rubella </vt:lpstr>
      <vt:lpstr>Rubella </vt:lpstr>
      <vt:lpstr>Rubella </vt:lpstr>
      <vt:lpstr>Mumps ,kan pairay</vt:lpstr>
      <vt:lpstr>Mumps</vt:lpstr>
      <vt:lpstr>PowerPoint Presentation</vt:lpstr>
      <vt:lpstr>Complications</vt:lpstr>
      <vt:lpstr>Mumps</vt:lpstr>
      <vt:lpstr>Prevention </vt:lpstr>
      <vt:lpstr>Control</vt:lpstr>
      <vt:lpstr>Whooping cough       (pertussis)      kali khansi</vt:lpstr>
      <vt:lpstr>Introduction </vt:lpstr>
      <vt:lpstr>Clinical course</vt:lpstr>
      <vt:lpstr>Complications</vt:lpstr>
      <vt:lpstr>Agent factors</vt:lpstr>
      <vt:lpstr>Host factors</vt:lpstr>
      <vt:lpstr>Environmental Factors</vt:lpstr>
      <vt:lpstr>Control and Treatment</vt:lpstr>
      <vt:lpstr>Prevention</vt:lpstr>
      <vt:lpstr>NEW VACCINATION SCHEDULE </vt:lpstr>
      <vt:lpstr>(Research &amp; Ethics)Immunization and autism links: Ethics in research</vt:lpstr>
      <vt:lpstr>EOLA( End Of Lecture Assessment) </vt:lpstr>
      <vt:lpstr>OSPE</vt:lpstr>
      <vt:lpstr>Research &amp; Ethics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Droplet infection rubella</dc:title>
  <dc:creator>Toshiba</dc:creator>
  <cp:lastModifiedBy>pavilion</cp:lastModifiedBy>
  <cp:revision>109</cp:revision>
  <dcterms:created xsi:type="dcterms:W3CDTF">2022-02-25T15:19:00Z</dcterms:created>
  <dcterms:modified xsi:type="dcterms:W3CDTF">2025-02-03T05:23:47Z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792AC0C2264C4F75A3E1086A3790FD29</vt:lpwstr>
  </property>
  <property fmtid="{D5CDD505-2E9C-101B-9397-08002B2CF9AE}" pid="3" name="KSOProductBuildVer">
    <vt:lpwstr>1033-12.2.0.19805</vt:lpwstr>
  </property>
</Properties>
</file>