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0" r:id="rId1"/>
  </p:sldMasterIdLst>
  <p:sldIdLst>
    <p:sldId id="298" r:id="rId2"/>
    <p:sldId id="256" r:id="rId3"/>
    <p:sldId id="299" r:id="rId4"/>
    <p:sldId id="258" r:id="rId5"/>
    <p:sldId id="297" r:id="rId6"/>
    <p:sldId id="300" r:id="rId7"/>
    <p:sldId id="257" r:id="rId8"/>
    <p:sldId id="260" r:id="rId9"/>
    <p:sldId id="261" r:id="rId10"/>
    <p:sldId id="262" r:id="rId11"/>
    <p:sldId id="263" r:id="rId12"/>
    <p:sldId id="283" r:id="rId13"/>
    <p:sldId id="267" r:id="rId14"/>
    <p:sldId id="268" r:id="rId15"/>
    <p:sldId id="269" r:id="rId16"/>
    <p:sldId id="282" r:id="rId17"/>
    <p:sldId id="281" r:id="rId18"/>
    <p:sldId id="275" r:id="rId19"/>
    <p:sldId id="278" r:id="rId20"/>
    <p:sldId id="279" r:id="rId21"/>
    <p:sldId id="296" r:id="rId22"/>
    <p:sldId id="284" r:id="rId23"/>
    <p:sldId id="280" r:id="rId24"/>
    <p:sldId id="266" r:id="rId25"/>
    <p:sldId id="285" r:id="rId26"/>
    <p:sldId id="303" r:id="rId27"/>
    <p:sldId id="286" r:id="rId28"/>
    <p:sldId id="287" r:id="rId29"/>
    <p:sldId id="301" r:id="rId30"/>
    <p:sldId id="289" r:id="rId31"/>
    <p:sldId id="290"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84" d="100"/>
          <a:sy n="84" d="100"/>
        </p:scale>
        <p:origin x="216" y="84"/>
      </p:cViewPr>
      <p:guideLst/>
    </p:cSldViewPr>
  </p:slideViewPr>
  <p:notesTextViewPr>
    <p:cViewPr>
      <p:scale>
        <a:sx n="1" d="1"/>
        <a:sy n="1" d="1"/>
      </p:scale>
      <p:origin x="0" y="0"/>
    </p:cViewPr>
  </p:notesTextViewPr>
  <p:sorterViewPr>
    <p:cViewPr>
      <p:scale>
        <a:sx n="100" d="100"/>
        <a:sy n="100"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68797-1C31-4FA1-B5AE-18180352F7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98A213-BC51-461C-9B38-40CD423D3AE6}">
      <dgm:prSet phldrT="[Text]" custT="1"/>
      <dgm:spPr>
        <a:solidFill>
          <a:schemeClr val="tx2">
            <a:lumMod val="50000"/>
          </a:schemeClr>
        </a:solidFill>
      </dgm:spPr>
      <dgm:t>
        <a:bodyPr/>
        <a:lstStyle/>
        <a:p>
          <a:r>
            <a:rPr lang="en-US" sz="2800" b="1" dirty="0">
              <a:latin typeface="Calibri" panose="020F0502020204030204" pitchFamily="34" charset="0"/>
              <a:cs typeface="Calibri" panose="020F0502020204030204" pitchFamily="34" charset="0"/>
            </a:rPr>
            <a:t>NATURAL DISINFECTANTS</a:t>
          </a:r>
        </a:p>
        <a:p>
          <a:r>
            <a:rPr lang="en-US" sz="2400" b="0" dirty="0">
              <a:latin typeface="Calibri" panose="020F0502020204030204" pitchFamily="34" charset="0"/>
              <a:cs typeface="Calibri" panose="020F0502020204030204" pitchFamily="34" charset="0"/>
            </a:rPr>
            <a:t>(sunlight &amp; air)</a:t>
          </a:r>
          <a:endParaRPr lang="en-US" sz="2400" b="0" dirty="0"/>
        </a:p>
      </dgm:t>
    </dgm:pt>
    <dgm:pt modelId="{E6682B1F-5C60-4866-A5C1-21D51C6A779D}" type="parTrans" cxnId="{8DFC2AE6-995B-4065-B413-F43E908F1DC3}">
      <dgm:prSet/>
      <dgm:spPr/>
      <dgm:t>
        <a:bodyPr/>
        <a:lstStyle/>
        <a:p>
          <a:endParaRPr lang="en-US"/>
        </a:p>
      </dgm:t>
    </dgm:pt>
    <dgm:pt modelId="{D00CE19E-0F73-46D5-909C-BA8318BED5CB}" type="sibTrans" cxnId="{8DFC2AE6-995B-4065-B413-F43E908F1DC3}">
      <dgm:prSet/>
      <dgm:spPr/>
      <dgm:t>
        <a:bodyPr/>
        <a:lstStyle/>
        <a:p>
          <a:endParaRPr lang="en-US"/>
        </a:p>
      </dgm:t>
    </dgm:pt>
    <dgm:pt modelId="{8FCB663D-9640-48DD-B333-09431FE56DBB}">
      <dgm:prSet phldrT="[Text]"/>
      <dgm:spPr>
        <a:solidFill>
          <a:schemeClr val="tx2">
            <a:lumMod val="50000"/>
          </a:schemeClr>
        </a:solidFill>
      </dgm:spPr>
      <dgm:t>
        <a:bodyPr/>
        <a:lstStyle/>
        <a:p>
          <a:r>
            <a:rPr lang="en-US" b="1" dirty="0">
              <a:latin typeface="Calibri" panose="020F0502020204030204" pitchFamily="34" charset="0"/>
              <a:cs typeface="Calibri" panose="020F0502020204030204" pitchFamily="34" charset="0"/>
            </a:rPr>
            <a:t>CHEMICAL DISINFECTANTS</a:t>
          </a:r>
          <a:endParaRPr lang="en-US" dirty="0"/>
        </a:p>
      </dgm:t>
    </dgm:pt>
    <dgm:pt modelId="{D1CF7A89-EF54-46A5-AEAA-2F4F988F9AE7}" type="parTrans" cxnId="{98202C1B-734F-49E1-AEF6-366C5EABFBA6}">
      <dgm:prSet/>
      <dgm:spPr/>
      <dgm:t>
        <a:bodyPr/>
        <a:lstStyle/>
        <a:p>
          <a:endParaRPr lang="en-US"/>
        </a:p>
      </dgm:t>
    </dgm:pt>
    <dgm:pt modelId="{33F51813-5604-40A2-ACE0-4B19E52C25E3}" type="sibTrans" cxnId="{98202C1B-734F-49E1-AEF6-366C5EABFBA6}">
      <dgm:prSet/>
      <dgm:spPr/>
      <dgm:t>
        <a:bodyPr/>
        <a:lstStyle/>
        <a:p>
          <a:endParaRPr lang="en-US"/>
        </a:p>
      </dgm:t>
    </dgm:pt>
    <dgm:pt modelId="{83FC53AF-CD79-4A73-A0C3-CF16C4DA1933}">
      <dgm:prSet/>
      <dgm:spPr>
        <a:solidFill>
          <a:schemeClr val="tx2">
            <a:lumMod val="50000"/>
          </a:schemeClr>
        </a:solidFill>
      </dgm:spPr>
      <dgm:t>
        <a:bodyPr/>
        <a:lstStyle/>
        <a:p>
          <a:r>
            <a:rPr lang="en-US" b="1" dirty="0">
              <a:latin typeface="Calibri" panose="020F0502020204030204" pitchFamily="34" charset="0"/>
              <a:cs typeface="Calibri" panose="020F0502020204030204" pitchFamily="34" charset="0"/>
            </a:rPr>
            <a:t>PHYSICAL DISINFECTANTS</a:t>
          </a:r>
        </a:p>
      </dgm:t>
    </dgm:pt>
    <dgm:pt modelId="{BA05597B-94DF-43AD-963F-7AFD81EB4282}" type="parTrans" cxnId="{BA54C544-F1EF-465A-AED0-0AC61E3A91CA}">
      <dgm:prSet/>
      <dgm:spPr/>
      <dgm:t>
        <a:bodyPr/>
        <a:lstStyle/>
        <a:p>
          <a:endParaRPr lang="en-US"/>
        </a:p>
      </dgm:t>
    </dgm:pt>
    <dgm:pt modelId="{0C874AFD-4784-48E6-961C-19C123517EB6}" type="sibTrans" cxnId="{BA54C544-F1EF-465A-AED0-0AC61E3A91CA}">
      <dgm:prSet/>
      <dgm:spPr/>
      <dgm:t>
        <a:bodyPr/>
        <a:lstStyle/>
        <a:p>
          <a:endParaRPr lang="en-US"/>
        </a:p>
      </dgm:t>
    </dgm:pt>
    <dgm:pt modelId="{1D68BDE9-ADCE-4383-B58F-72B593D0AAF1}" type="pres">
      <dgm:prSet presAssocID="{A7768797-1C31-4FA1-B5AE-18180352F7D1}" presName="diagram" presStyleCnt="0">
        <dgm:presLayoutVars>
          <dgm:dir/>
          <dgm:resizeHandles val="exact"/>
        </dgm:presLayoutVars>
      </dgm:prSet>
      <dgm:spPr/>
      <dgm:t>
        <a:bodyPr/>
        <a:lstStyle/>
        <a:p>
          <a:endParaRPr lang="en-US"/>
        </a:p>
      </dgm:t>
    </dgm:pt>
    <dgm:pt modelId="{EF40C11B-9EA7-4088-A5BF-CF5BC98274FF}" type="pres">
      <dgm:prSet presAssocID="{7998A213-BC51-461C-9B38-40CD423D3AE6}" presName="node" presStyleLbl="node1" presStyleIdx="0" presStyleCnt="3" custLinFactNeighborX="-5239" custLinFactNeighborY="-2720">
        <dgm:presLayoutVars>
          <dgm:bulletEnabled val="1"/>
        </dgm:presLayoutVars>
      </dgm:prSet>
      <dgm:spPr/>
      <dgm:t>
        <a:bodyPr/>
        <a:lstStyle/>
        <a:p>
          <a:endParaRPr lang="en-US"/>
        </a:p>
      </dgm:t>
    </dgm:pt>
    <dgm:pt modelId="{6FF4CEF6-6284-4E78-AF8D-ECE3DB8B1DCF}" type="pres">
      <dgm:prSet presAssocID="{D00CE19E-0F73-46D5-909C-BA8318BED5CB}" presName="sibTrans" presStyleCnt="0"/>
      <dgm:spPr/>
    </dgm:pt>
    <dgm:pt modelId="{7B9C4CFC-6B2D-4C2A-AE5B-FC9EF66271AA}" type="pres">
      <dgm:prSet presAssocID="{83FC53AF-CD79-4A73-A0C3-CF16C4DA1933}" presName="node" presStyleLbl="node1" presStyleIdx="1" presStyleCnt="3">
        <dgm:presLayoutVars>
          <dgm:bulletEnabled val="1"/>
        </dgm:presLayoutVars>
      </dgm:prSet>
      <dgm:spPr/>
      <dgm:t>
        <a:bodyPr/>
        <a:lstStyle/>
        <a:p>
          <a:endParaRPr lang="en-US"/>
        </a:p>
      </dgm:t>
    </dgm:pt>
    <dgm:pt modelId="{727B752B-2374-4041-A9D6-831C587E0D71}" type="pres">
      <dgm:prSet presAssocID="{0C874AFD-4784-48E6-961C-19C123517EB6}" presName="sibTrans" presStyleCnt="0"/>
      <dgm:spPr/>
    </dgm:pt>
    <dgm:pt modelId="{8D529EB8-7FD7-4CFE-A0F0-C97611B3AC79}" type="pres">
      <dgm:prSet presAssocID="{8FCB663D-9640-48DD-B333-09431FE56DBB}" presName="node" presStyleLbl="node1" presStyleIdx="2" presStyleCnt="3">
        <dgm:presLayoutVars>
          <dgm:bulletEnabled val="1"/>
        </dgm:presLayoutVars>
      </dgm:prSet>
      <dgm:spPr/>
      <dgm:t>
        <a:bodyPr/>
        <a:lstStyle/>
        <a:p>
          <a:endParaRPr lang="en-US"/>
        </a:p>
      </dgm:t>
    </dgm:pt>
  </dgm:ptLst>
  <dgm:cxnLst>
    <dgm:cxn modelId="{BA54C544-F1EF-465A-AED0-0AC61E3A91CA}" srcId="{A7768797-1C31-4FA1-B5AE-18180352F7D1}" destId="{83FC53AF-CD79-4A73-A0C3-CF16C4DA1933}" srcOrd="1" destOrd="0" parTransId="{BA05597B-94DF-43AD-963F-7AFD81EB4282}" sibTransId="{0C874AFD-4784-48E6-961C-19C123517EB6}"/>
    <dgm:cxn modelId="{8DFC2AE6-995B-4065-B413-F43E908F1DC3}" srcId="{A7768797-1C31-4FA1-B5AE-18180352F7D1}" destId="{7998A213-BC51-461C-9B38-40CD423D3AE6}" srcOrd="0" destOrd="0" parTransId="{E6682B1F-5C60-4866-A5C1-21D51C6A779D}" sibTransId="{D00CE19E-0F73-46D5-909C-BA8318BED5CB}"/>
    <dgm:cxn modelId="{09728B1A-E124-4418-8980-10C47C79FE00}" type="presOf" srcId="{8FCB663D-9640-48DD-B333-09431FE56DBB}" destId="{8D529EB8-7FD7-4CFE-A0F0-C97611B3AC79}" srcOrd="0" destOrd="0" presId="urn:microsoft.com/office/officeart/2005/8/layout/default"/>
    <dgm:cxn modelId="{FA901ADA-B599-4885-9E81-F20AD8D165CB}" type="presOf" srcId="{7998A213-BC51-461C-9B38-40CD423D3AE6}" destId="{EF40C11B-9EA7-4088-A5BF-CF5BC98274FF}" srcOrd="0" destOrd="0" presId="urn:microsoft.com/office/officeart/2005/8/layout/default"/>
    <dgm:cxn modelId="{0AAF4846-FB91-40AA-8497-6C6D46565FCF}" type="presOf" srcId="{83FC53AF-CD79-4A73-A0C3-CF16C4DA1933}" destId="{7B9C4CFC-6B2D-4C2A-AE5B-FC9EF66271AA}" srcOrd="0" destOrd="0" presId="urn:microsoft.com/office/officeart/2005/8/layout/default"/>
    <dgm:cxn modelId="{98202C1B-734F-49E1-AEF6-366C5EABFBA6}" srcId="{A7768797-1C31-4FA1-B5AE-18180352F7D1}" destId="{8FCB663D-9640-48DD-B333-09431FE56DBB}" srcOrd="2" destOrd="0" parTransId="{D1CF7A89-EF54-46A5-AEAA-2F4F988F9AE7}" sibTransId="{33F51813-5604-40A2-ACE0-4B19E52C25E3}"/>
    <dgm:cxn modelId="{9C788D7A-21A9-40A2-806D-A6042294700D}" type="presOf" srcId="{A7768797-1C31-4FA1-B5AE-18180352F7D1}" destId="{1D68BDE9-ADCE-4383-B58F-72B593D0AAF1}" srcOrd="0" destOrd="0" presId="urn:microsoft.com/office/officeart/2005/8/layout/default"/>
    <dgm:cxn modelId="{1C11D909-60A6-466C-B85D-163A6796A3F1}" type="presParOf" srcId="{1D68BDE9-ADCE-4383-B58F-72B593D0AAF1}" destId="{EF40C11B-9EA7-4088-A5BF-CF5BC98274FF}" srcOrd="0" destOrd="0" presId="urn:microsoft.com/office/officeart/2005/8/layout/default"/>
    <dgm:cxn modelId="{7885D718-4CCD-4F83-ADF8-FF78AC436787}" type="presParOf" srcId="{1D68BDE9-ADCE-4383-B58F-72B593D0AAF1}" destId="{6FF4CEF6-6284-4E78-AF8D-ECE3DB8B1DCF}" srcOrd="1" destOrd="0" presId="urn:microsoft.com/office/officeart/2005/8/layout/default"/>
    <dgm:cxn modelId="{58615B3C-14BF-479C-BE08-4C81BCD777A0}" type="presParOf" srcId="{1D68BDE9-ADCE-4383-B58F-72B593D0AAF1}" destId="{7B9C4CFC-6B2D-4C2A-AE5B-FC9EF66271AA}" srcOrd="2" destOrd="0" presId="urn:microsoft.com/office/officeart/2005/8/layout/default"/>
    <dgm:cxn modelId="{9B180972-D7D7-4635-A82B-1B49E08B70C1}" type="presParOf" srcId="{1D68BDE9-ADCE-4383-B58F-72B593D0AAF1}" destId="{727B752B-2374-4041-A9D6-831C587E0D71}" srcOrd="3" destOrd="0" presId="urn:microsoft.com/office/officeart/2005/8/layout/default"/>
    <dgm:cxn modelId="{7D27ED4D-000C-4117-AD3C-BE86F72476C7}" type="presParOf" srcId="{1D68BDE9-ADCE-4383-B58F-72B593D0AAF1}" destId="{8D529EB8-7FD7-4CFE-A0F0-C97611B3AC7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C11B-9EA7-4088-A5BF-CF5BC98274FF}">
      <dsp:nvSpPr>
        <dsp:cNvPr id="0" name=""/>
        <dsp:cNvSpPr/>
      </dsp:nvSpPr>
      <dsp:spPr>
        <a:xfrm>
          <a:off x="1141426" y="0"/>
          <a:ext cx="2651124" cy="1590675"/>
        </a:xfrm>
        <a:prstGeom prst="rect">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Calibri" panose="020F0502020204030204" pitchFamily="34" charset="0"/>
              <a:cs typeface="Calibri" panose="020F0502020204030204" pitchFamily="34" charset="0"/>
            </a:rPr>
            <a:t>NATURAL DISINFECTANTS</a:t>
          </a:r>
        </a:p>
        <a:p>
          <a:pPr lvl="0" algn="ctr" defTabSz="1244600">
            <a:lnSpc>
              <a:spcPct val="90000"/>
            </a:lnSpc>
            <a:spcBef>
              <a:spcPct val="0"/>
            </a:spcBef>
            <a:spcAft>
              <a:spcPct val="35000"/>
            </a:spcAft>
          </a:pPr>
          <a:r>
            <a:rPr lang="en-US" sz="2400" b="0" kern="1200" dirty="0">
              <a:latin typeface="Calibri" panose="020F0502020204030204" pitchFamily="34" charset="0"/>
              <a:cs typeface="Calibri" panose="020F0502020204030204" pitchFamily="34" charset="0"/>
            </a:rPr>
            <a:t>(sunlight &amp; air)</a:t>
          </a:r>
          <a:endParaRPr lang="en-US" sz="2400" b="0" kern="1200" dirty="0"/>
        </a:p>
      </dsp:txBody>
      <dsp:txXfrm>
        <a:off x="1141426" y="0"/>
        <a:ext cx="2651124" cy="1590675"/>
      </dsp:txXfrm>
    </dsp:sp>
    <dsp:sp modelId="{7B9C4CFC-6B2D-4C2A-AE5B-FC9EF66271AA}">
      <dsp:nvSpPr>
        <dsp:cNvPr id="0" name=""/>
        <dsp:cNvSpPr/>
      </dsp:nvSpPr>
      <dsp:spPr>
        <a:xfrm>
          <a:off x="4196556" y="1064"/>
          <a:ext cx="2651124" cy="1590675"/>
        </a:xfrm>
        <a:prstGeom prst="rect">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Calibri" panose="020F0502020204030204" pitchFamily="34" charset="0"/>
              <a:cs typeface="Calibri" panose="020F0502020204030204" pitchFamily="34" charset="0"/>
            </a:rPr>
            <a:t>PHYSICAL DISINFECTANTS</a:t>
          </a:r>
        </a:p>
      </dsp:txBody>
      <dsp:txXfrm>
        <a:off x="4196556" y="1064"/>
        <a:ext cx="2651124" cy="1590675"/>
      </dsp:txXfrm>
    </dsp:sp>
    <dsp:sp modelId="{8D529EB8-7FD7-4CFE-A0F0-C97611B3AC79}">
      <dsp:nvSpPr>
        <dsp:cNvPr id="0" name=""/>
        <dsp:cNvSpPr/>
      </dsp:nvSpPr>
      <dsp:spPr>
        <a:xfrm>
          <a:off x="2738437" y="1856851"/>
          <a:ext cx="2651124" cy="1590675"/>
        </a:xfrm>
        <a:prstGeom prst="rect">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Calibri" panose="020F0502020204030204" pitchFamily="34" charset="0"/>
              <a:cs typeface="Calibri" panose="020F0502020204030204" pitchFamily="34" charset="0"/>
            </a:rPr>
            <a:t>CHEMICAL DISINFECTANTS</a:t>
          </a:r>
          <a:endParaRPr lang="en-US" sz="2900" kern="1200" dirty="0"/>
        </a:p>
      </dsp:txBody>
      <dsp:txXfrm>
        <a:off x="2738437" y="1856851"/>
        <a:ext cx="2651124" cy="1590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B3A824-1A51-4B26-AD58-A6D8E14F6C04}"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1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987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9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87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20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321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5/3/2023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667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5/3/2023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96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5/3/2023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822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732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71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BC1C18-307B-4F68-A007-B5B542270E8D}" type="datetimeFigureOut">
              <a:rPr lang="en-US" smtClean="0"/>
              <a:t>5/3/2023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
              </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6155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pps.who.int/iris/rest/bitstreams/912923/retriev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ews-medical.net/health/What-Does-Efficacy-Mean.aspx" TargetMode="External"/><Relationship Id="rId2" Type="http://schemas.openxmlformats.org/officeDocument/2006/relationships/hyperlink" Target="https://wwwnc.cdc.gov/eid/article/29/1/22-1429_article" TargetMode="External"/><Relationship Id="rId1" Type="http://schemas.openxmlformats.org/officeDocument/2006/relationships/slideLayout" Target="../slideLayouts/slideLayout2.xml"/><Relationship Id="rId5" Type="http://schemas.openxmlformats.org/officeDocument/2006/relationships/hyperlink" Target="https://www.news-medical.net/medical/authors/aimee-molineux" TargetMode="External"/><Relationship Id="rId4" Type="http://schemas.openxmlformats.org/officeDocument/2006/relationships/hyperlink" Target="https://www.news-medical.net/news/20221121/WHOe28092recommended-alcohol-based-hand-rub-formulations-show-efficacy-against-Monkeypox-virus.aspx"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2.uib.no/filearchive/mikaels-artikel-4-ethical-aspect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pps.who.int/iris/rest/bitstreams/912923/retrievehttps:/www.cdc.gov/infectioncontrol/guidelines/disinfection/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F8F627-D8BF-00EF-A235-E8CBB3FCD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0835" y="1113183"/>
            <a:ext cx="7619999" cy="4757530"/>
          </a:xfrm>
          <a:prstGeom prst="rect">
            <a:avLst/>
          </a:prstGeom>
        </p:spPr>
      </p:pic>
    </p:spTree>
    <p:extLst>
      <p:ext uri="{BB962C8B-B14F-4D97-AF65-F5344CB8AC3E}">
        <p14:creationId xmlns:p14="http://schemas.microsoft.com/office/powerpoint/2010/main" val="104905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TERMS USED IN DISINFECTION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954" y="2084833"/>
            <a:ext cx="8825659" cy="3934968"/>
          </a:xfrm>
        </p:spPr>
        <p:txBody>
          <a:bodyPr>
            <a:normAutofit fontScale="92500" lnSpcReduction="20000"/>
          </a:bodyPr>
          <a:lstStyle/>
          <a:p>
            <a:pPr marL="0" indent="0">
              <a:lnSpc>
                <a:spcPct val="150000"/>
              </a:lnSpc>
              <a:buNone/>
            </a:pPr>
            <a:r>
              <a:rPr lang="en-US" b="1" dirty="0">
                <a:solidFill>
                  <a:schemeClr val="tx1"/>
                </a:solidFill>
                <a:latin typeface="Calibri" panose="020F0502020204030204" pitchFamily="34" charset="0"/>
                <a:ea typeface="+mn-lt"/>
                <a:cs typeface="Calibri" panose="020F0502020204030204" pitchFamily="34" charset="0"/>
              </a:rPr>
              <a:t>Asepsis: </a:t>
            </a:r>
            <a:r>
              <a:rPr lang="en-US" dirty="0">
                <a:solidFill>
                  <a:schemeClr val="tx1"/>
                </a:solidFill>
                <a:latin typeface="Calibri" panose="020F0502020204030204" pitchFamily="34" charset="0"/>
                <a:ea typeface="+mn-lt"/>
                <a:cs typeface="Calibri" panose="020F0502020204030204" pitchFamily="34" charset="0"/>
              </a:rPr>
              <a:t>Prevention of contact with microorganisms</a:t>
            </a:r>
            <a:endParaRPr lang="en-US" dirty="0">
              <a:solidFill>
                <a:schemeClr val="tx1"/>
              </a:solidFill>
              <a:latin typeface="Calibri" panose="020F0502020204030204" pitchFamily="34" charset="0"/>
              <a:cs typeface="Calibri" panose="020F0502020204030204" pitchFamily="34" charset="0"/>
            </a:endParaRPr>
          </a:p>
          <a:p>
            <a:pPr marL="0" indent="0">
              <a:lnSpc>
                <a:spcPct val="150000"/>
              </a:lnSpc>
              <a:buNone/>
            </a:pPr>
            <a:r>
              <a:rPr lang="en-US" b="1" dirty="0">
                <a:solidFill>
                  <a:schemeClr val="tx1"/>
                </a:solidFill>
                <a:latin typeface="Calibri" panose="020F0502020204030204" pitchFamily="34" charset="0"/>
                <a:ea typeface="+mn-lt"/>
                <a:cs typeface="Calibri" panose="020F0502020204030204" pitchFamily="34" charset="0"/>
              </a:rPr>
              <a:t>Disinfection:</a:t>
            </a:r>
            <a:r>
              <a:rPr lang="en-US" dirty="0">
                <a:solidFill>
                  <a:schemeClr val="tx1"/>
                </a:solidFill>
                <a:latin typeface="Calibri" panose="020F0502020204030204" pitchFamily="34" charset="0"/>
                <a:ea typeface="+mn-lt"/>
                <a:cs typeface="Calibri" panose="020F0502020204030204" pitchFamily="34" charset="0"/>
              </a:rPr>
              <a:t> Thermal or chemical destruction of most of the pathogens</a:t>
            </a:r>
            <a:endParaRPr lang="en-US" dirty="0">
              <a:solidFill>
                <a:schemeClr val="tx1"/>
              </a:solidFill>
              <a:latin typeface="Calibri" panose="020F0502020204030204" pitchFamily="34" charset="0"/>
              <a:cs typeface="Calibri" panose="020F0502020204030204" pitchFamily="34" charset="0"/>
            </a:endParaRPr>
          </a:p>
          <a:p>
            <a:pPr marL="0" indent="0">
              <a:lnSpc>
                <a:spcPct val="150000"/>
              </a:lnSpc>
              <a:buNone/>
            </a:pPr>
            <a:r>
              <a:rPr lang="en-US" b="1" dirty="0">
                <a:solidFill>
                  <a:schemeClr val="tx1"/>
                </a:solidFill>
                <a:latin typeface="Calibri" panose="020F0502020204030204" pitchFamily="34" charset="0"/>
                <a:ea typeface="+mn-lt"/>
                <a:cs typeface="Calibri" panose="020F0502020204030204" pitchFamily="34" charset="0"/>
              </a:rPr>
              <a:t>Cleaning:</a:t>
            </a:r>
            <a:r>
              <a:rPr lang="en-US" dirty="0">
                <a:solidFill>
                  <a:schemeClr val="tx1"/>
                </a:solidFill>
                <a:latin typeface="Calibri" panose="020F0502020204030204" pitchFamily="34" charset="0"/>
                <a:ea typeface="+mn-lt"/>
                <a:cs typeface="Calibri" panose="020F0502020204030204" pitchFamily="34" charset="0"/>
              </a:rPr>
              <a:t> Removal of adherent visible blood/soil/</a:t>
            </a:r>
            <a:r>
              <a:rPr lang="en-US" dirty="0" err="1">
                <a:solidFill>
                  <a:schemeClr val="tx1"/>
                </a:solidFill>
                <a:latin typeface="Calibri" panose="020F0502020204030204" pitchFamily="34" charset="0"/>
                <a:ea typeface="+mn-lt"/>
                <a:cs typeface="Calibri" panose="020F0502020204030204" pitchFamily="34" charset="0"/>
              </a:rPr>
              <a:t>proteinaceous</a:t>
            </a:r>
            <a:r>
              <a:rPr lang="en-US" dirty="0">
                <a:solidFill>
                  <a:schemeClr val="tx1"/>
                </a:solidFill>
                <a:latin typeface="Calibri" panose="020F0502020204030204" pitchFamily="34" charset="0"/>
                <a:ea typeface="+mn-lt"/>
                <a:cs typeface="Calibri" panose="020F0502020204030204" pitchFamily="34" charset="0"/>
              </a:rPr>
              <a:t> substances/ microorganisms/debris from surfaces, crevices, serrations, joints, lumens of instruments/devices/equipment by manual/mechanical process for handling or further decontamination.</a:t>
            </a:r>
          </a:p>
          <a:p>
            <a:pPr marL="0" indent="0">
              <a:lnSpc>
                <a:spcPct val="150000"/>
              </a:lnSpc>
              <a:buNone/>
            </a:pPr>
            <a:r>
              <a:rPr lang="en-US" b="1" dirty="0">
                <a:solidFill>
                  <a:schemeClr val="tx1"/>
                </a:solidFill>
                <a:latin typeface="Calibri" panose="020F0502020204030204" pitchFamily="34" charset="0"/>
                <a:ea typeface="+mn-lt"/>
                <a:cs typeface="Calibri" panose="020F0502020204030204" pitchFamily="34" charset="0"/>
              </a:rPr>
              <a:t>Detergent:</a:t>
            </a:r>
            <a:r>
              <a:rPr lang="en-US" dirty="0">
                <a:solidFill>
                  <a:schemeClr val="tx1"/>
                </a:solidFill>
                <a:latin typeface="Calibri" panose="020F0502020204030204" pitchFamily="34" charset="0"/>
                <a:ea typeface="+mn-lt"/>
                <a:cs typeface="Calibri" panose="020F0502020204030204" pitchFamily="34" charset="0"/>
              </a:rPr>
              <a:t> Surface cleaning agent (hydrophilic and lipophilic component) that acts by lowering surface tension</a:t>
            </a:r>
            <a:r>
              <a:rPr lang="en-US" dirty="0">
                <a:latin typeface="Calibri" panose="020F0502020204030204" pitchFamily="34" charset="0"/>
                <a:ea typeface="+mn-lt"/>
                <a:cs typeface="Calibri" panose="020F0502020204030204" pitchFamily="34" charset="0"/>
              </a:rPr>
              <a:t>.</a:t>
            </a: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 useBgFill="1">
        <p:nvSpPr>
          <p:cNvPr id="4" name="Content Placeholder 2"/>
          <p:cNvSpPr txBox="1">
            <a:spLocks/>
          </p:cNvSpPr>
          <p:nvPr/>
        </p:nvSpPr>
        <p:spPr>
          <a:xfrm>
            <a:off x="1024128" y="1634490"/>
            <a:ext cx="9285732" cy="5052060"/>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50000"/>
              </a:lnSpc>
              <a:buFont typeface="Tw Cen MT" panose="020B0602020104020603" pitchFamily="34" charset="0"/>
              <a:buNone/>
            </a:pPr>
            <a:r>
              <a:rPr lang="en-US" sz="2800" b="1" dirty="0" smtClean="0">
                <a:latin typeface="Calibri" panose="020F0502020204030204" pitchFamily="34" charset="0"/>
                <a:cs typeface="Calibri" panose="020F0502020204030204" pitchFamily="34" charset="0"/>
              </a:rPr>
              <a:t>Antiseptics</a:t>
            </a:r>
            <a:r>
              <a:rPr lang="en-US" sz="2800" dirty="0">
                <a:latin typeface="Calibri" panose="020F0502020204030204" pitchFamily="34" charset="0"/>
                <a:cs typeface="Calibri" panose="020F0502020204030204" pitchFamily="34" charset="0"/>
              </a:rPr>
              <a:t>: substances that prevent/arrest growth of </a:t>
            </a:r>
            <a:r>
              <a:rPr lang="en-US" sz="2800" dirty="0" smtClean="0">
                <a:latin typeface="Calibri" panose="020F0502020204030204" pitchFamily="34" charset="0"/>
                <a:cs typeface="Calibri" panose="020F0502020204030204" pitchFamily="34" charset="0"/>
              </a:rPr>
              <a:t>microorganisms</a:t>
            </a:r>
            <a:endParaRPr lang="en-US" sz="2800" dirty="0">
              <a:latin typeface="Calibri" panose="020F0502020204030204" pitchFamily="34" charset="0"/>
              <a:cs typeface="Calibri" panose="020F0502020204030204" pitchFamily="34" charset="0"/>
            </a:endParaRPr>
          </a:p>
          <a:p>
            <a:pPr marL="0" indent="0">
              <a:lnSpc>
                <a:spcPct val="150000"/>
              </a:lnSpc>
              <a:buFont typeface="Tw Cen MT" panose="020B0602020104020603" pitchFamily="34" charset="0"/>
              <a:buNone/>
            </a:pPr>
            <a:r>
              <a:rPr lang="en-US" sz="2800" b="1" dirty="0">
                <a:latin typeface="Calibri" panose="020F0502020204030204" pitchFamily="34" charset="0"/>
                <a:ea typeface="+mn-lt"/>
                <a:cs typeface="Calibri" panose="020F0502020204030204" pitchFamily="34" charset="0"/>
              </a:rPr>
              <a:t>Disinfection:</a:t>
            </a:r>
            <a:r>
              <a:rPr lang="en-US" sz="2800" dirty="0">
                <a:latin typeface="Calibri" panose="020F0502020204030204" pitchFamily="34" charset="0"/>
                <a:ea typeface="+mn-lt"/>
                <a:cs typeface="Calibri" panose="020F0502020204030204" pitchFamily="34" charset="0"/>
              </a:rPr>
              <a:t> Thermal or chemical destruction of most of the pathogens</a:t>
            </a:r>
            <a:endParaRPr lang="en-US" sz="2800" dirty="0">
              <a:latin typeface="Calibri" panose="020F0502020204030204" pitchFamily="34" charset="0"/>
              <a:cs typeface="Calibri" panose="020F0502020204030204" pitchFamily="34" charset="0"/>
            </a:endParaRPr>
          </a:p>
          <a:p>
            <a:pPr marL="0" indent="0">
              <a:lnSpc>
                <a:spcPct val="150000"/>
              </a:lnSpc>
              <a:buFont typeface="Tw Cen MT" panose="020B0602020104020603" pitchFamily="34" charset="0"/>
              <a:buNone/>
            </a:pPr>
            <a:r>
              <a:rPr lang="en-US" sz="2800" b="1" dirty="0">
                <a:latin typeface="Calibri" panose="020F0502020204030204" pitchFamily="34" charset="0"/>
                <a:ea typeface="+mn-lt"/>
                <a:cs typeface="Calibri" panose="020F0502020204030204" pitchFamily="34" charset="0"/>
              </a:rPr>
              <a:t>Cleaning:</a:t>
            </a:r>
            <a:r>
              <a:rPr lang="en-US" sz="2800" dirty="0">
                <a:latin typeface="Calibri" panose="020F0502020204030204" pitchFamily="34" charset="0"/>
                <a:ea typeface="+mn-lt"/>
                <a:cs typeface="Calibri" panose="020F0502020204030204" pitchFamily="34" charset="0"/>
              </a:rPr>
              <a:t> Removal of adherent visible blood/soil/ proteinaceous substances/ microorganisms/debris from surfaces, crevices, serrations, joints, lumens of instruments/devices/equipment by manual/mechanical process for handling or further decontamination.</a:t>
            </a:r>
          </a:p>
          <a:p>
            <a:pPr marL="0" indent="0">
              <a:lnSpc>
                <a:spcPct val="150000"/>
              </a:lnSpc>
              <a:buFont typeface="Tw Cen MT" panose="020B0602020104020603" pitchFamily="34" charset="0"/>
              <a:buNone/>
            </a:pPr>
            <a:r>
              <a:rPr lang="en-US" sz="2800" b="1" dirty="0">
                <a:latin typeface="Calibri" panose="020F0502020204030204" pitchFamily="34" charset="0"/>
                <a:ea typeface="+mn-lt"/>
                <a:cs typeface="Calibri" panose="020F0502020204030204" pitchFamily="34" charset="0"/>
              </a:rPr>
              <a:t>Detergent:</a:t>
            </a:r>
            <a:r>
              <a:rPr lang="en-US" sz="2800" dirty="0">
                <a:latin typeface="Calibri" panose="020F0502020204030204" pitchFamily="34" charset="0"/>
                <a:ea typeface="+mn-lt"/>
                <a:cs typeface="Calibri" panose="020F0502020204030204" pitchFamily="34" charset="0"/>
              </a:rPr>
              <a:t> Surface cleaning agent (hydrophilic and lipophilic component) that acts by lowering surface tension.</a:t>
            </a:r>
          </a:p>
          <a:p>
            <a:pPr marL="0" indent="0">
              <a:buFont typeface="Tw Cen MT" panose="020B0602020104020603" pitchFamily="34" charset="0"/>
              <a:buNone/>
            </a:pPr>
            <a:endParaRPr lang="en-US" sz="2600" dirty="0">
              <a:latin typeface="Arial" panose="020B0604020202020204" pitchFamily="34" charset="0"/>
              <a:cs typeface="Arial" panose="020B0604020202020204" pitchFamily="34" charset="0"/>
            </a:endParaRPr>
          </a:p>
        </p:txBody>
      </p:sp>
      <p:sp>
        <p:nvSpPr>
          <p:cNvPr id="5" name="Oval 4"/>
          <p:cNvSpPr/>
          <p:nvPr/>
        </p:nvSpPr>
        <p:spPr>
          <a:xfrm>
            <a:off x="10841401" y="321221"/>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299134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6500">
              <a:srgbClr val="AFDAF2"/>
            </a:gs>
            <a:gs pos="6000">
              <a:schemeClr val="accent2">
                <a:lumMod val="40000"/>
                <a:lumOff val="60000"/>
              </a:schemeClr>
            </a:gs>
            <a:gs pos="5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821635"/>
            <a:ext cx="8761413" cy="1364974"/>
          </a:xfrm>
        </p:spPr>
        <p:txBody>
          <a:bodyPr>
            <a:normAutofit/>
          </a:bodyPr>
          <a:lstStyle/>
          <a:p>
            <a:r>
              <a:rPr lang="en-US" b="1" dirty="0">
                <a:latin typeface="Calibri" panose="020F0502020204030204" pitchFamily="34" charset="0"/>
                <a:cs typeface="Calibri" panose="020F0502020204030204" pitchFamily="34" charset="0"/>
              </a:rPr>
              <a:t>Terms used in disinfection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contd ….</a:t>
            </a:r>
            <a:endParaRPr lang="en-US" dirty="0">
              <a:latin typeface="Calibri" panose="020F0502020204030204" pitchFamily="34" charset="0"/>
              <a:cs typeface="Calibri" panose="020F0502020204030204" pitchFamily="34" charset="0"/>
            </a:endParaRPr>
          </a:p>
        </p:txBody>
      </p:sp>
      <p:sp useBgFill="1">
        <p:nvSpPr>
          <p:cNvPr id="3" name="Content Placeholder 2"/>
          <p:cNvSpPr>
            <a:spLocks noGrp="1"/>
          </p:cNvSpPr>
          <p:nvPr>
            <p:ph idx="1"/>
          </p:nvPr>
        </p:nvSpPr>
        <p:spPr>
          <a:xfrm>
            <a:off x="1154954" y="2186609"/>
            <a:ext cx="8825659" cy="4431361"/>
          </a:xfrm>
        </p:spPr>
        <p:txBody>
          <a:bodyPr>
            <a:normAutofit lnSpcReduction="10000"/>
          </a:bodyPr>
          <a:lstStyle/>
          <a:p>
            <a:pPr marL="0" indent="0">
              <a:lnSpc>
                <a:spcPct val="150000"/>
              </a:lnSpc>
              <a:buNone/>
            </a:pPr>
            <a:r>
              <a:rPr lang="en-US" sz="2400" b="1" dirty="0">
                <a:solidFill>
                  <a:schemeClr val="tx1"/>
                </a:solidFill>
                <a:latin typeface="Calibri" panose="020F0502020204030204" pitchFamily="34" charset="0"/>
                <a:ea typeface="+mn-lt"/>
                <a:cs typeface="Calibri" panose="020F0502020204030204" pitchFamily="34" charset="0"/>
              </a:rPr>
              <a:t>Germicide: </a:t>
            </a:r>
            <a:r>
              <a:rPr lang="en-US" sz="2400" dirty="0">
                <a:solidFill>
                  <a:schemeClr val="tx1"/>
                </a:solidFill>
                <a:latin typeface="Calibri" panose="020F0502020204030204" pitchFamily="34" charset="0"/>
                <a:ea typeface="+mn-lt"/>
                <a:cs typeface="Calibri" panose="020F0502020204030204" pitchFamily="34" charset="0"/>
              </a:rPr>
              <a:t>Agent that destroys microorganisms, especially pathogens</a:t>
            </a:r>
            <a:endParaRPr lang="en-US" sz="2400" b="1" dirty="0">
              <a:solidFill>
                <a:schemeClr val="tx1"/>
              </a:solidFill>
              <a:latin typeface="Calibri" panose="020F0502020204030204" pitchFamily="34" charset="0"/>
              <a:cs typeface="Calibri" panose="020F0502020204030204" pitchFamily="34" charset="0"/>
            </a:endParaRPr>
          </a:p>
          <a:p>
            <a:pPr marL="0" indent="0">
              <a:lnSpc>
                <a:spcPct val="150000"/>
              </a:lnSpc>
              <a:buNone/>
            </a:pPr>
            <a:r>
              <a:rPr lang="en-US" sz="2400" b="1" dirty="0">
                <a:solidFill>
                  <a:schemeClr val="tx1"/>
                </a:solidFill>
                <a:latin typeface="Calibri" panose="020F0502020204030204" pitchFamily="34" charset="0"/>
                <a:cs typeface="Calibri" panose="020F0502020204030204" pitchFamily="34" charset="0"/>
              </a:rPr>
              <a:t>Hospital disinfectant:</a:t>
            </a:r>
            <a:r>
              <a:rPr lang="en-US" sz="2400" dirty="0">
                <a:solidFill>
                  <a:schemeClr val="tx1"/>
                </a:solidFill>
                <a:latin typeface="Calibri" panose="020F0502020204030204" pitchFamily="34" charset="0"/>
                <a:cs typeface="Calibri" panose="020F0502020204030204" pitchFamily="34" charset="0"/>
              </a:rPr>
              <a:t> Disinfectant registered for use in any medical facility</a:t>
            </a:r>
            <a:endParaRPr lang="en-US" sz="2400" dirty="0">
              <a:latin typeface="Calibri" panose="020F0502020204030204" pitchFamily="34" charset="0"/>
              <a:cs typeface="Calibri" panose="020F0502020204030204" pitchFamily="34" charset="0"/>
            </a:endParaRPr>
          </a:p>
          <a:p>
            <a:pPr marL="0" indent="0">
              <a:lnSpc>
                <a:spcPct val="150000"/>
              </a:lnSpc>
              <a:buNone/>
            </a:pPr>
            <a:r>
              <a:rPr lang="en-US" sz="2400" b="1" dirty="0">
                <a:solidFill>
                  <a:schemeClr val="tx1"/>
                </a:solidFill>
                <a:latin typeface="Calibri" panose="020F0502020204030204" pitchFamily="34" charset="0"/>
                <a:cs typeface="Calibri" panose="020F0502020204030204" pitchFamily="34" charset="0"/>
              </a:rPr>
              <a:t>Sanitizer:</a:t>
            </a:r>
            <a:r>
              <a:rPr lang="en-US" sz="2400" dirty="0">
                <a:solidFill>
                  <a:schemeClr val="tx1"/>
                </a:solidFill>
                <a:latin typeface="Calibri" panose="020F0502020204030204" pitchFamily="34" charset="0"/>
                <a:cs typeface="Calibri" panose="020F0502020204030204" pitchFamily="34" charset="0"/>
              </a:rPr>
              <a:t> Agent that reduces number of bacterial contaminants to safe levels as per public health requirements </a:t>
            </a:r>
            <a:r>
              <a:rPr lang="en-US" sz="2400" dirty="0" smtClean="0">
                <a:solidFill>
                  <a:schemeClr val="tx1"/>
                </a:solidFill>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a:p>
            <a:pPr marL="0" indent="0">
              <a:lnSpc>
                <a:spcPct val="150000"/>
              </a:lnSpc>
              <a:buNone/>
            </a:pPr>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Sterile: </a:t>
            </a:r>
            <a:r>
              <a:rPr lang="en-US" sz="2400" dirty="0">
                <a:solidFill>
                  <a:schemeClr val="tx1"/>
                </a:solidFill>
                <a:latin typeface="Calibri" panose="020F0502020204030204" pitchFamily="34" charset="0"/>
                <a:cs typeface="Calibri" panose="020F0502020204030204" pitchFamily="34" charset="0"/>
              </a:rPr>
              <a:t>State of being free from all living </a:t>
            </a:r>
            <a:r>
              <a:rPr lang="en-US" sz="2400" dirty="0" smtClean="0">
                <a:solidFill>
                  <a:schemeClr val="tx1"/>
                </a:solidFill>
                <a:latin typeface="Calibri" panose="020F0502020204030204" pitchFamily="34" charset="0"/>
                <a:cs typeface="Calibri" panose="020F0502020204030204" pitchFamily="34" charset="0"/>
              </a:rPr>
              <a:t>microorganisms</a:t>
            </a:r>
          </a:p>
          <a:p>
            <a:pPr marL="0" indent="0">
              <a:lnSpc>
                <a:spcPct val="150000"/>
              </a:lnSpc>
              <a:buNone/>
            </a:pPr>
            <a:r>
              <a:rPr lang="en-US" sz="2400" b="1" dirty="0">
                <a:latin typeface="Calibri" panose="020F0502020204030204" pitchFamily="34" charset="0"/>
                <a:ea typeface="+mn-lt"/>
                <a:cs typeface="Calibri" panose="020F0502020204030204" pitchFamily="34" charset="0"/>
              </a:rPr>
              <a:t>Asepsis: </a:t>
            </a:r>
            <a:r>
              <a:rPr lang="en-US" sz="2400" dirty="0">
                <a:latin typeface="Calibri" panose="020F0502020204030204" pitchFamily="34" charset="0"/>
                <a:ea typeface="+mn-lt"/>
                <a:cs typeface="Calibri" panose="020F0502020204030204" pitchFamily="34" charset="0"/>
              </a:rPr>
              <a:t>Prevention of contact with microorganisms</a:t>
            </a:r>
          </a:p>
          <a:p>
            <a:pPr marL="0" indent="0">
              <a:lnSpc>
                <a:spcPct val="150000"/>
              </a:lnSpc>
              <a:buNone/>
            </a:pPr>
            <a:endParaRPr lang="en-US" sz="2400" dirty="0">
              <a:solidFill>
                <a:schemeClr val="tx1"/>
              </a:solidFill>
              <a:latin typeface="Calibri" panose="020F0502020204030204" pitchFamily="34" charset="0"/>
              <a:cs typeface="Calibri" panose="020F0502020204030204" pitchFamily="34" charset="0"/>
            </a:endParaRPr>
          </a:p>
          <a:p>
            <a:endParaRPr lang="en-US" dirty="0"/>
          </a:p>
        </p:txBody>
      </p:sp>
      <p:sp>
        <p:nvSpPr>
          <p:cNvPr id="4" name="Oval 3"/>
          <p:cNvSpPr/>
          <p:nvPr/>
        </p:nvSpPr>
        <p:spPr>
          <a:xfrm>
            <a:off x="10963726" y="205511"/>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331047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938" y="371014"/>
            <a:ext cx="9720072" cy="1499616"/>
          </a:xfrm>
          <a:solidFill>
            <a:schemeClr val="tx2">
              <a:lumMod val="50000"/>
            </a:schemeClr>
          </a:solidFill>
        </p:spPr>
        <p:txBody>
          <a:bodyPr/>
          <a:lstStyle/>
          <a:p>
            <a:r>
              <a:rPr lang="en-US" dirty="0">
                <a:solidFill>
                  <a:schemeClr val="bg1"/>
                </a:solidFill>
                <a:latin typeface="Calibri" panose="020F0502020204030204" pitchFamily="34" charset="0"/>
                <a:cs typeface="Calibri" panose="020F0502020204030204" pitchFamily="34" charset="0"/>
              </a:rPr>
              <a:t>Properties of an Ideal Disinfectant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1942962"/>
              </p:ext>
            </p:extLst>
          </p:nvPr>
        </p:nvGraphicFramePr>
        <p:xfrm>
          <a:off x="1103948" y="1998232"/>
          <a:ext cx="9720262" cy="4764788"/>
        </p:xfrm>
        <a:graphic>
          <a:graphicData uri="http://schemas.openxmlformats.org/drawingml/2006/table">
            <a:tbl>
              <a:tblPr firstRow="1" bandRow="1">
                <a:tableStyleId>{E8B1032C-EA38-4F05-BA0D-38AFFFC7BED3}</a:tableStyleId>
              </a:tblPr>
              <a:tblGrid>
                <a:gridCol w="5250253">
                  <a:extLst>
                    <a:ext uri="{9D8B030D-6E8A-4147-A177-3AD203B41FA5}">
                      <a16:colId xmlns:a16="http://schemas.microsoft.com/office/drawing/2014/main" val="2266313731"/>
                    </a:ext>
                  </a:extLst>
                </a:gridCol>
                <a:gridCol w="4470009">
                  <a:extLst>
                    <a:ext uri="{9D8B030D-6E8A-4147-A177-3AD203B41FA5}">
                      <a16:colId xmlns:a16="http://schemas.microsoft.com/office/drawing/2014/main" val="2005351597"/>
                    </a:ext>
                  </a:extLst>
                </a:gridCol>
              </a:tblGrid>
              <a:tr h="723866">
                <a:tc>
                  <a:txBody>
                    <a:bodyPr/>
                    <a:lstStyle/>
                    <a:p>
                      <a:pPr marL="342900" indent="-342900">
                        <a:buFont typeface="Wingdings" panose="05000000000000000000" pitchFamily="2" charset="2"/>
                        <a:buChar char="§"/>
                      </a:pPr>
                      <a:r>
                        <a:rPr lang="en-US" sz="2400" b="0" dirty="0" smtClean="0">
                          <a:latin typeface="Calibri" panose="020F0502020204030204" pitchFamily="34" charset="0"/>
                          <a:cs typeface="Calibri" panose="020F0502020204030204" pitchFamily="34" charset="0"/>
                        </a:rPr>
                        <a:t>Broad antimicrobial spectrum </a:t>
                      </a:r>
                      <a:endParaRPr lang="en-US" sz="2400" b="0"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smtClean="0">
                          <a:latin typeface="Calibri" panose="020F0502020204030204" pitchFamily="34" charset="0"/>
                          <a:cs typeface="Calibri" panose="020F0502020204030204" pitchFamily="34" charset="0"/>
                        </a:rPr>
                        <a:t>Stable in concentration and use-dilution</a:t>
                      </a:r>
                      <a:endParaRPr lang="en-US" sz="2400" b="0"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extLst>
                  <a:ext uri="{0D108BD9-81ED-4DB2-BD59-A6C34878D82A}">
                    <a16:rowId xmlns:a16="http://schemas.microsoft.com/office/drawing/2014/main" val="1552696524"/>
                  </a:ext>
                </a:extLst>
              </a:tr>
              <a:tr h="650784">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dirty="0">
                          <a:latin typeface="Calibri" panose="020F0502020204030204" pitchFamily="34" charset="0"/>
                          <a:cs typeface="Calibri" panose="020F0502020204030204" pitchFamily="34" charset="0"/>
                        </a:rPr>
                        <a:t>Soluble in water</a:t>
                      </a:r>
                    </a:p>
                    <a:p>
                      <a:pPr marL="342900" indent="-342900">
                        <a:buFont typeface="Wingdings" panose="05000000000000000000" pitchFamily="2" charset="2"/>
                        <a:buChar char="§"/>
                      </a:pPr>
                      <a:endParaRPr lang="en-US" sz="2400" b="0"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Easy to use</a:t>
                      </a:r>
                    </a:p>
                    <a:p>
                      <a:pPr marL="342900" indent="-342900">
                        <a:buFont typeface="Wingdings" panose="05000000000000000000" pitchFamily="2" charset="2"/>
                        <a:buChar char="§"/>
                      </a:pPr>
                      <a:endParaRPr lang="en-US" sz="2400" b="0"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extLst>
                  <a:ext uri="{0D108BD9-81ED-4DB2-BD59-A6C34878D82A}">
                    <a16:rowId xmlns:a16="http://schemas.microsoft.com/office/drawing/2014/main" val="12866065"/>
                  </a:ext>
                </a:extLst>
              </a:tr>
              <a:tr h="482537">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Odorless</a:t>
                      </a: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Economical</a:t>
                      </a:r>
                    </a:p>
                  </a:txBody>
                  <a:tcPr>
                    <a:solidFill>
                      <a:schemeClr val="accent6">
                        <a:lumMod val="60000"/>
                        <a:lumOff val="40000"/>
                      </a:schemeClr>
                    </a:solidFill>
                  </a:tcPr>
                </a:tc>
                <a:extLst>
                  <a:ext uri="{0D108BD9-81ED-4DB2-BD59-A6C34878D82A}">
                    <a16:rowId xmlns:a16="http://schemas.microsoft.com/office/drawing/2014/main" val="2589859793"/>
                  </a:ext>
                </a:extLst>
              </a:tr>
              <a:tr h="773565">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Unaffected environmentally (active with organic matter; compatible with chemicals)</a:t>
                      </a: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Nontoxic</a:t>
                      </a:r>
                    </a:p>
                  </a:txBody>
                  <a:tcPr>
                    <a:solidFill>
                      <a:schemeClr val="accent6">
                        <a:lumMod val="60000"/>
                        <a:lumOff val="40000"/>
                      </a:schemeClr>
                    </a:solidFill>
                  </a:tcPr>
                </a:tc>
                <a:extLst>
                  <a:ext uri="{0D108BD9-81ED-4DB2-BD59-A6C34878D82A}">
                    <a16:rowId xmlns:a16="http://schemas.microsoft.com/office/drawing/2014/main" val="3436361458"/>
                  </a:ext>
                </a:extLst>
              </a:tr>
              <a:tr h="482537">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Environment friendly</a:t>
                      </a: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Fast acting </a:t>
                      </a:r>
                    </a:p>
                  </a:txBody>
                  <a:tcPr>
                    <a:solidFill>
                      <a:schemeClr val="accent6">
                        <a:lumMod val="60000"/>
                        <a:lumOff val="40000"/>
                      </a:schemeClr>
                    </a:solidFill>
                  </a:tcPr>
                </a:tc>
                <a:extLst>
                  <a:ext uri="{0D108BD9-81ED-4DB2-BD59-A6C34878D82A}">
                    <a16:rowId xmlns:a16="http://schemas.microsoft.com/office/drawing/2014/main" val="3739514618"/>
                  </a:ext>
                </a:extLst>
              </a:tr>
              <a:tr h="482537">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cleaner</a:t>
                      </a: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en-US" sz="2400" b="0" dirty="0">
                          <a:latin typeface="Calibri" panose="020F0502020204030204" pitchFamily="34" charset="0"/>
                          <a:cs typeface="Calibri" panose="020F0502020204030204" pitchFamily="34" charset="0"/>
                        </a:rPr>
                        <a:t>Surface compatible</a:t>
                      </a:r>
                    </a:p>
                  </a:txBody>
                  <a:tcPr>
                    <a:solidFill>
                      <a:schemeClr val="accent6">
                        <a:lumMod val="60000"/>
                        <a:lumOff val="40000"/>
                      </a:schemeClr>
                    </a:solidFill>
                  </a:tcPr>
                </a:tc>
                <a:extLst>
                  <a:ext uri="{0D108BD9-81ED-4DB2-BD59-A6C34878D82A}">
                    <a16:rowId xmlns:a16="http://schemas.microsoft.com/office/drawing/2014/main" val="2467092322"/>
                  </a:ext>
                </a:extLst>
              </a:tr>
              <a:tr h="482537">
                <a:tc>
                  <a:txBody>
                    <a:bodyPr/>
                    <a:lstStyle/>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Residual effect</a:t>
                      </a:r>
                    </a:p>
                  </a:txBody>
                  <a:tcPr>
                    <a:solidFill>
                      <a:schemeClr val="accent6">
                        <a:lumMod val="60000"/>
                        <a:lumOff val="40000"/>
                      </a:schemeClr>
                    </a:solidFill>
                  </a:tcPr>
                </a:tc>
                <a:tc>
                  <a:txBody>
                    <a:bodyPr/>
                    <a:lstStyle/>
                    <a:p>
                      <a:pPr marL="342900" indent="-34290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extLst>
                  <a:ext uri="{0D108BD9-81ED-4DB2-BD59-A6C34878D82A}">
                    <a16:rowId xmlns:a16="http://schemas.microsoft.com/office/drawing/2014/main" val="1407398698"/>
                  </a:ext>
                </a:extLst>
              </a:tr>
            </a:tbl>
          </a:graphicData>
        </a:graphic>
      </p:graphicFrame>
      <p:sp>
        <p:nvSpPr>
          <p:cNvPr id="4" name="Oval 3"/>
          <p:cNvSpPr/>
          <p:nvPr/>
        </p:nvSpPr>
        <p:spPr>
          <a:xfrm>
            <a:off x="9699786" y="1254506"/>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408707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Types </a:t>
            </a:r>
            <a:r>
              <a:rPr lang="en-US" b="1">
                <a:latin typeface="Calibri" panose="020F0502020204030204" pitchFamily="34" charset="0"/>
                <a:cs typeface="Calibri" panose="020F0502020204030204" pitchFamily="34" charset="0"/>
              </a:rPr>
              <a:t>of </a:t>
            </a:r>
            <a:r>
              <a:rPr lang="en-US" b="1" smtClean="0">
                <a:latin typeface="Calibri" panose="020F0502020204030204" pitchFamily="34" charset="0"/>
                <a:cs typeface="Calibri" panose="020F0502020204030204" pitchFamily="34" charset="0"/>
              </a:rPr>
              <a:t>disinfection</a:t>
            </a:r>
            <a:endParaRPr lang="en-US" dirty="0"/>
          </a:p>
        </p:txBody>
      </p:sp>
      <p:sp>
        <p:nvSpPr>
          <p:cNvPr id="3" name="Content Placeholder 2"/>
          <p:cNvSpPr>
            <a:spLocks noGrp="1"/>
          </p:cNvSpPr>
          <p:nvPr>
            <p:ph idx="1"/>
          </p:nvPr>
        </p:nvSpPr>
        <p:spPr>
          <a:xfrm>
            <a:off x="1154955" y="2213113"/>
            <a:ext cx="6061772" cy="3806687"/>
          </a:xfrm>
        </p:spPr>
        <p:txBody>
          <a:bodyPr>
            <a:normAutofit lnSpcReduction="10000"/>
          </a:bodyPr>
          <a:lstStyle/>
          <a:p>
            <a:pPr marL="0" indent="0">
              <a:lnSpc>
                <a:spcPct val="150000"/>
              </a:lnSpc>
              <a:buNone/>
            </a:pPr>
            <a:r>
              <a:rPr lang="en-US" sz="2400" b="1"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Calibri" panose="020F0502020204030204" pitchFamily="34" charset="0"/>
                <a:cs typeface="Calibri" panose="020F0502020204030204" pitchFamily="34" charset="0"/>
              </a:rPr>
              <a:t>A) CONCURRENT DISINFECTION</a:t>
            </a:r>
          </a:p>
          <a:p>
            <a:pPr marL="457200" lvl="1" indent="0">
              <a:lnSpc>
                <a:spcPct val="150000"/>
              </a:lnSpc>
              <a:buNone/>
            </a:pPr>
            <a:r>
              <a:rPr lang="en-US" sz="2400" dirty="0">
                <a:solidFill>
                  <a:schemeClr val="tx1"/>
                </a:solidFill>
                <a:latin typeface="Calibri" panose="020F0502020204030204" pitchFamily="34" charset="0"/>
                <a:cs typeface="Calibri" panose="020F0502020204030204" pitchFamily="34" charset="0"/>
              </a:rPr>
              <a:t>Immediate destruction of pathogens after the discharge of infectious material from the body of an infectious person.</a:t>
            </a:r>
          </a:p>
          <a:p>
            <a:pPr marL="457200" lvl="1" indent="0">
              <a:lnSpc>
                <a:spcPct val="150000"/>
              </a:lnSpc>
              <a:buNone/>
            </a:pPr>
            <a:r>
              <a:rPr lang="en-US" sz="2400" dirty="0">
                <a:solidFill>
                  <a:schemeClr val="tx1"/>
                </a:solidFill>
                <a:latin typeface="Calibri" panose="020F0502020204030204" pitchFamily="34" charset="0"/>
                <a:cs typeface="Calibri" panose="020F0502020204030204" pitchFamily="34" charset="0"/>
              </a:rPr>
              <a:t>Disinfection of urine, feces, vomit, contaminated linen, clothes, hands, dressings, aprons, gloves etc</a:t>
            </a:r>
            <a:r>
              <a:rPr lang="en-US" sz="2400"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2"/>
          <a:stretch>
            <a:fillRect/>
          </a:stretch>
        </p:blipFill>
        <p:spPr>
          <a:xfrm>
            <a:off x="7216727" y="2780427"/>
            <a:ext cx="3298458" cy="3239373"/>
          </a:xfrm>
          <a:prstGeom prst="rect">
            <a:avLst/>
          </a:prstGeom>
        </p:spPr>
      </p:pic>
      <p:sp>
        <p:nvSpPr>
          <p:cNvPr id="5" name="Oval 4"/>
          <p:cNvSpPr/>
          <p:nvPr/>
        </p:nvSpPr>
        <p:spPr>
          <a:xfrm>
            <a:off x="9699786" y="1601474"/>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76315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Types of disinfection contd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24127" y="2251161"/>
            <a:ext cx="8828533" cy="4309659"/>
          </a:xfrm>
        </p:spPr>
        <p:txBody>
          <a:bodyPr>
            <a:normAutofit fontScale="85000" lnSpcReduction="20000"/>
          </a:bodyPr>
          <a:lstStyle/>
          <a:p>
            <a:pPr marL="0" indent="0">
              <a:lnSpc>
                <a:spcPct val="150000"/>
              </a:lnSpc>
              <a:buNone/>
            </a:pPr>
            <a:r>
              <a:rPr lang="en-US" sz="2200" b="1" dirty="0">
                <a:solidFill>
                  <a:schemeClr val="tx1"/>
                </a:solidFill>
                <a:latin typeface="Calibri" panose="020F0502020204030204" pitchFamily="34" charset="0"/>
                <a:cs typeface="Calibri" panose="020F0502020204030204" pitchFamily="34" charset="0"/>
              </a:rPr>
              <a:t>B)   </a:t>
            </a:r>
            <a:r>
              <a:rPr lang="en-US" sz="2800" b="1" dirty="0">
                <a:solidFill>
                  <a:schemeClr val="tx1"/>
                </a:solidFill>
                <a:latin typeface="Calibri" panose="020F0502020204030204" pitchFamily="34" charset="0"/>
                <a:cs typeface="Calibri" panose="020F0502020204030204" pitchFamily="34" charset="0"/>
              </a:rPr>
              <a:t>TERMINAL DISINFECTION</a:t>
            </a:r>
          </a:p>
          <a:p>
            <a:pPr marL="800100" lvl="1" indent="-342900">
              <a:lnSpc>
                <a:spcPct val="150000"/>
              </a:lnSpc>
            </a:pPr>
            <a:r>
              <a:rPr lang="en-US" sz="2800" dirty="0">
                <a:solidFill>
                  <a:schemeClr val="tx1"/>
                </a:solidFill>
                <a:latin typeface="Calibri" panose="020F0502020204030204" pitchFamily="34" charset="0"/>
                <a:cs typeface="Calibri" panose="020F0502020204030204" pitchFamily="34" charset="0"/>
              </a:rPr>
              <a:t>Application of disinfective measures after the patient has died or discharged from hospital or has ceased to be a source of infection.</a:t>
            </a:r>
          </a:p>
          <a:p>
            <a:pPr marL="800100" lvl="1" indent="-342900">
              <a:lnSpc>
                <a:spcPct val="150000"/>
              </a:lnSpc>
            </a:pPr>
            <a:r>
              <a:rPr lang="en-US" sz="2800" dirty="0">
                <a:solidFill>
                  <a:schemeClr val="tx1"/>
                </a:solidFill>
                <a:latin typeface="Calibri" panose="020F0502020204030204" pitchFamily="34" charset="0"/>
                <a:cs typeface="Calibri" panose="020F0502020204030204" pitchFamily="34" charset="0"/>
              </a:rPr>
              <a:t>Removal of microorganisms from contaminated objects at convenient time.E.g. bed, locker, mattress, iv stand, suction and BP apparatus.</a:t>
            </a:r>
          </a:p>
          <a:p>
            <a:pPr marL="800100" lvl="1" indent="-342900">
              <a:lnSpc>
                <a:spcPct val="150000"/>
              </a:lnSpc>
            </a:pPr>
            <a:r>
              <a:rPr lang="en-US" sz="2800" dirty="0">
                <a:solidFill>
                  <a:schemeClr val="tx1"/>
                </a:solidFill>
                <a:latin typeface="Calibri" panose="020F0502020204030204" pitchFamily="34" charset="0"/>
                <a:cs typeface="Calibri" panose="020F0502020204030204" pitchFamily="34" charset="0"/>
              </a:rPr>
              <a:t>Now scarcely practiced</a:t>
            </a:r>
          </a:p>
        </p:txBody>
      </p:sp>
      <p:sp>
        <p:nvSpPr>
          <p:cNvPr id="5" name="Oval 4"/>
          <p:cNvSpPr/>
          <p:nvPr/>
        </p:nvSpPr>
        <p:spPr>
          <a:xfrm>
            <a:off x="9997612" y="1635037"/>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5980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Types of disinfection contd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954" y="2213113"/>
            <a:ext cx="9044123" cy="3806687"/>
          </a:xfrm>
        </p:spPr>
        <p:txBody>
          <a:bodyPr/>
          <a:lstStyle/>
          <a:p>
            <a:pPr marL="0" indent="0">
              <a:lnSpc>
                <a:spcPct val="150000"/>
              </a:lnSpc>
              <a:buNone/>
            </a:pPr>
            <a:r>
              <a:rPr lang="en-US" sz="2400" b="1" dirty="0">
                <a:cs typeface="Calibri" panose="020F0502020204030204"/>
              </a:rPr>
              <a:t>C) </a:t>
            </a:r>
            <a:r>
              <a:rPr lang="en-US" sz="2400" b="1" dirty="0">
                <a:solidFill>
                  <a:schemeClr val="tx1"/>
                </a:solidFill>
                <a:latin typeface="Calibri" panose="020F0502020204030204" pitchFamily="34" charset="0"/>
                <a:cs typeface="Calibri" panose="020F0502020204030204" pitchFamily="34" charset="0"/>
              </a:rPr>
              <a:t>PRECURRENT (PROPHYLACTIC)  DISINFECTION</a:t>
            </a:r>
          </a:p>
          <a:p>
            <a:pPr marL="457200" lvl="1" indent="0">
              <a:lnSpc>
                <a:spcPct val="150000"/>
              </a:lnSpc>
              <a:buNone/>
            </a:pPr>
            <a:r>
              <a:rPr lang="en-US" sz="2400" dirty="0">
                <a:solidFill>
                  <a:schemeClr val="tx1"/>
                </a:solidFill>
                <a:latin typeface="Calibri" panose="020F0502020204030204" pitchFamily="34" charset="0"/>
                <a:cs typeface="Calibri" panose="020F0502020204030204" pitchFamily="34" charset="0"/>
              </a:rPr>
              <a:t>As a preventive measure to prevent  the spread of infection</a:t>
            </a:r>
          </a:p>
          <a:p>
            <a:pPr marL="457200" lvl="1" indent="0">
              <a:lnSpc>
                <a:spcPct val="150000"/>
              </a:lnSpc>
              <a:buNone/>
            </a:pPr>
            <a:r>
              <a:rPr lang="en-US" sz="2400" dirty="0">
                <a:solidFill>
                  <a:schemeClr val="tx1"/>
                </a:solidFill>
                <a:latin typeface="Calibri" panose="020F0502020204030204" pitchFamily="34" charset="0"/>
                <a:cs typeface="Calibri" panose="020F0502020204030204" pitchFamily="34" charset="0"/>
              </a:rPr>
              <a:t>E.g., hand washing, pasteurization of milk, boiling and disinfection of water by chlorine etc.</a:t>
            </a:r>
          </a:p>
          <a:p>
            <a:endParaRPr lang="en-US" dirty="0"/>
          </a:p>
        </p:txBody>
      </p:sp>
      <p:sp>
        <p:nvSpPr>
          <p:cNvPr id="8" name="Oval 7"/>
          <p:cNvSpPr/>
          <p:nvPr/>
        </p:nvSpPr>
        <p:spPr>
          <a:xfrm>
            <a:off x="9676870" y="1776770"/>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10341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174" y="585216"/>
            <a:ext cx="9253025" cy="1499616"/>
          </a:xfrm>
        </p:spPr>
        <p:txBody>
          <a:bodyPr/>
          <a:lstStyle/>
          <a:p>
            <a:r>
              <a:rPr lang="en-US" b="1" dirty="0">
                <a:latin typeface="Calibri" panose="020F0502020204030204" pitchFamily="34" charset="0"/>
                <a:cs typeface="Calibri" panose="020F0502020204030204" pitchFamily="34" charset="0"/>
              </a:rPr>
              <a:t>Types of disinfectants</a:t>
            </a:r>
          </a:p>
        </p:txBody>
      </p:sp>
      <p:graphicFrame>
        <p:nvGraphicFramePr>
          <p:cNvPr id="4" name="Diagram 3"/>
          <p:cNvGraphicFramePr/>
          <p:nvPr>
            <p:extLst>
              <p:ext uri="{D42A27DB-BD31-4B8C-83A1-F6EECF244321}">
                <p14:modId xmlns:p14="http://schemas.microsoft.com/office/powerpoint/2010/main" val="1692941305"/>
              </p:ext>
            </p:extLst>
          </p:nvPr>
        </p:nvGraphicFramePr>
        <p:xfrm>
          <a:off x="1195754" y="2366185"/>
          <a:ext cx="8128000" cy="344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9590761" y="1301323"/>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48307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752" y="240030"/>
            <a:ext cx="9157447" cy="1223010"/>
          </a:xfrm>
        </p:spPr>
        <p:txBody>
          <a:bodyPr/>
          <a:lstStyle/>
          <a:p>
            <a:r>
              <a:rPr lang="en-US" b="1" dirty="0">
                <a:latin typeface="Calibri" panose="020F0502020204030204" pitchFamily="34" charset="0"/>
                <a:cs typeface="Calibri" panose="020F0502020204030204" pitchFamily="34" charset="0"/>
              </a:rPr>
              <a:t>Physical Agents </a:t>
            </a:r>
            <a:endParaRPr lang="en-US"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486237"/>
              </p:ext>
            </p:extLst>
          </p:nvPr>
        </p:nvGraphicFramePr>
        <p:xfrm>
          <a:off x="787791" y="1389888"/>
          <a:ext cx="9773529" cy="5183221"/>
        </p:xfrm>
        <a:graphic>
          <a:graphicData uri="http://schemas.openxmlformats.org/drawingml/2006/table">
            <a:tbl>
              <a:tblPr firstRow="1" bandRow="1">
                <a:tableStyleId>{93296810-A885-4BE3-A3E7-6D5BEEA58F35}</a:tableStyleId>
              </a:tblPr>
              <a:tblGrid>
                <a:gridCol w="2408248">
                  <a:extLst>
                    <a:ext uri="{9D8B030D-6E8A-4147-A177-3AD203B41FA5}">
                      <a16:colId xmlns:a16="http://schemas.microsoft.com/office/drawing/2014/main" val="4255171364"/>
                    </a:ext>
                  </a:extLst>
                </a:gridCol>
                <a:gridCol w="7365281">
                  <a:extLst>
                    <a:ext uri="{9D8B030D-6E8A-4147-A177-3AD203B41FA5}">
                      <a16:colId xmlns:a16="http://schemas.microsoft.com/office/drawing/2014/main" val="166062212"/>
                    </a:ext>
                  </a:extLst>
                </a:gridCol>
              </a:tblGrid>
              <a:tr h="858109">
                <a:tc>
                  <a:txBody>
                    <a:bodyPr/>
                    <a:lstStyle/>
                    <a:p>
                      <a:r>
                        <a:rPr lang="en-US" sz="2000" b="1" dirty="0">
                          <a:solidFill>
                            <a:schemeClr val="bg1"/>
                          </a:solidFill>
                          <a:latin typeface="Calibri" panose="020F0502020204030204" pitchFamily="34" charset="0"/>
                          <a:cs typeface="Calibri" panose="020F0502020204030204" pitchFamily="34" charset="0"/>
                        </a:rPr>
                        <a:t>BURNING/ INCINERATION</a:t>
                      </a:r>
                      <a:endParaRPr lang="en-US" sz="2000" dirty="0">
                        <a:solidFill>
                          <a:schemeClr val="bg1"/>
                        </a:solidFill>
                        <a:latin typeface="Calibri" panose="020F0502020204030204" pitchFamily="34" charset="0"/>
                        <a:cs typeface="Calibri" panose="020F0502020204030204" pitchFamily="34" charset="0"/>
                      </a:endParaRPr>
                    </a:p>
                  </a:txBody>
                  <a:tcPr>
                    <a:solidFill>
                      <a:schemeClr val="tx2">
                        <a:lumMod val="50000"/>
                      </a:schemeClr>
                    </a:solidFill>
                  </a:tcPr>
                </a:tc>
                <a:tc>
                  <a:txBody>
                    <a:bodyPr/>
                    <a:lstStyle/>
                    <a:p>
                      <a:r>
                        <a:rPr lang="en-US" sz="2400" b="0" dirty="0">
                          <a:solidFill>
                            <a:schemeClr val="tx1"/>
                          </a:solidFill>
                          <a:latin typeface="Calibri" panose="020F0502020204030204" pitchFamily="34" charset="0"/>
                          <a:cs typeface="Calibri" panose="020F0502020204030204" pitchFamily="34" charset="0"/>
                        </a:rPr>
                        <a:t>Inexpensive articles e.g., rags,  swabs, contaminated dressing</a:t>
                      </a:r>
                      <a:r>
                        <a:rPr lang="en-US" sz="2400" b="0" baseline="0" dirty="0">
                          <a:solidFill>
                            <a:schemeClr val="tx1"/>
                          </a:solidFill>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2303100838"/>
                  </a:ext>
                </a:extLst>
              </a:tr>
              <a:tr h="723803">
                <a:tc>
                  <a:txBody>
                    <a:bodyPr/>
                    <a:lstStyle/>
                    <a:p>
                      <a:r>
                        <a:rPr lang="en-US" sz="2000" b="1" dirty="0">
                          <a:solidFill>
                            <a:schemeClr val="bg1"/>
                          </a:solidFill>
                          <a:latin typeface="Calibri" panose="020F0502020204030204" pitchFamily="34" charset="0"/>
                          <a:cs typeface="Calibri" panose="020F0502020204030204" pitchFamily="34" charset="0"/>
                        </a:rPr>
                        <a:t>HOT AIR</a:t>
                      </a:r>
                      <a:endParaRPr lang="en-US" sz="2000" dirty="0">
                        <a:solidFill>
                          <a:schemeClr val="bg1"/>
                        </a:solidFill>
                        <a:latin typeface="Calibri" panose="020F0502020204030204" pitchFamily="34" charset="0"/>
                        <a:cs typeface="Calibri" panose="020F0502020204030204" pitchFamily="34" charset="0"/>
                      </a:endParaRPr>
                    </a:p>
                  </a:txBody>
                  <a:tcPr>
                    <a:solidFill>
                      <a:schemeClr val="tx2">
                        <a:lumMod val="50000"/>
                      </a:schemeClr>
                    </a:solidFill>
                  </a:tcPr>
                </a:tc>
                <a:tc>
                  <a:txBody>
                    <a:bodyPr/>
                    <a:lstStyle/>
                    <a:p>
                      <a:r>
                        <a:rPr lang="en-US" sz="2400" dirty="0">
                          <a:solidFill>
                            <a:schemeClr val="tx1"/>
                          </a:solidFill>
                          <a:latin typeface="Calibri" panose="020F0502020204030204" pitchFamily="34" charset="0"/>
                          <a:cs typeface="Calibri" panose="020F0502020204030204" pitchFamily="34" charset="0"/>
                        </a:rPr>
                        <a:t>Glassware, syringes, swabs, dressings at 160-180degC</a:t>
                      </a:r>
                    </a:p>
                  </a:txBody>
                  <a:tcPr>
                    <a:solidFill>
                      <a:schemeClr val="tx2">
                        <a:lumMod val="20000"/>
                        <a:lumOff val="80000"/>
                      </a:schemeClr>
                    </a:solidFill>
                  </a:tcPr>
                </a:tc>
                <a:extLst>
                  <a:ext uri="{0D108BD9-81ED-4DB2-BD59-A6C34878D82A}">
                    <a16:rowId xmlns:a16="http://schemas.microsoft.com/office/drawing/2014/main" val="3360684217"/>
                  </a:ext>
                </a:extLst>
              </a:tr>
              <a:tr h="1372313">
                <a:tc>
                  <a:txBody>
                    <a:bodyPr/>
                    <a:lstStyle/>
                    <a:p>
                      <a:r>
                        <a:rPr lang="en-US" sz="2000" b="1" dirty="0">
                          <a:solidFill>
                            <a:schemeClr val="tx1"/>
                          </a:solidFill>
                          <a:latin typeface="Calibri" panose="020F0502020204030204" pitchFamily="34" charset="0"/>
                          <a:ea typeface="+mn-lt"/>
                          <a:cs typeface="Calibri" panose="020F0502020204030204" pitchFamily="34" charset="0"/>
                        </a:rPr>
                        <a:t> </a:t>
                      </a:r>
                      <a:r>
                        <a:rPr lang="en-US" sz="2000" b="1" dirty="0">
                          <a:solidFill>
                            <a:schemeClr val="bg1"/>
                          </a:solidFill>
                          <a:latin typeface="Calibri" panose="020F0502020204030204" pitchFamily="34" charset="0"/>
                          <a:ea typeface="+mn-lt"/>
                          <a:cs typeface="Calibri" panose="020F0502020204030204" pitchFamily="34" charset="0"/>
                        </a:rPr>
                        <a:t>BOILING</a:t>
                      </a:r>
                      <a:endParaRPr lang="en-US" sz="2000" dirty="0">
                        <a:solidFill>
                          <a:schemeClr val="bg1"/>
                        </a:solidFill>
                        <a:latin typeface="Calibri" panose="020F0502020204030204" pitchFamily="34" charset="0"/>
                        <a:cs typeface="Calibri" panose="020F0502020204030204" pitchFamily="34" charset="0"/>
                      </a:endParaRPr>
                    </a:p>
                  </a:txBody>
                  <a:tcP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ea typeface="+mn-lt"/>
                          <a:cs typeface="Calibri" panose="020F0502020204030204" pitchFamily="34" charset="0"/>
                        </a:rPr>
                        <a:t>Small instruments, tools, linen and rubber goods e.g., gloves.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ea typeface="+mn-lt"/>
                          <a:cs typeface="Calibri" panose="020F0502020204030204" pitchFamily="34" charset="0"/>
                        </a:rPr>
                        <a:t>Provides temperature of 90c required for 5-10 minutes</a:t>
                      </a:r>
                    </a:p>
                    <a:p>
                      <a:endParaRPr lang="en-US" sz="2400" dirty="0">
                        <a:solidFill>
                          <a:schemeClr val="tx1"/>
                        </a:solidFill>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3495152477"/>
                  </a:ext>
                </a:extLst>
              </a:tr>
              <a:tr h="858109">
                <a:tc>
                  <a:txBody>
                    <a:bodyPr/>
                    <a:lstStyle/>
                    <a:p>
                      <a:pPr marL="0" indent="0">
                        <a:lnSpc>
                          <a:spcPct val="150000"/>
                        </a:lnSpc>
                        <a:spcBef>
                          <a:spcPts val="0"/>
                        </a:spcBef>
                        <a:spcAft>
                          <a:spcPts val="600"/>
                        </a:spcAft>
                        <a:buNone/>
                      </a:pPr>
                      <a:r>
                        <a:rPr lang="en-US" sz="2000" b="1" dirty="0">
                          <a:solidFill>
                            <a:schemeClr val="bg1"/>
                          </a:solidFill>
                          <a:latin typeface="Calibri" panose="020F0502020204030204" pitchFamily="34" charset="0"/>
                          <a:ea typeface="+mn-lt"/>
                          <a:cs typeface="Calibri" panose="020F0502020204030204" pitchFamily="34" charset="0"/>
                        </a:rPr>
                        <a:t>AUTOCLAVING</a:t>
                      </a:r>
                    </a:p>
                  </a:txBody>
                  <a:tcPr>
                    <a:solidFill>
                      <a:schemeClr val="tx2">
                        <a:lumMod val="50000"/>
                      </a:schemeClr>
                    </a:solidFill>
                  </a:tcPr>
                </a:tc>
                <a:tc>
                  <a:txBody>
                    <a:bodyPr/>
                    <a:lstStyle/>
                    <a:p>
                      <a:r>
                        <a:rPr lang="en-US" sz="2400" dirty="0">
                          <a:solidFill>
                            <a:schemeClr val="tx1"/>
                          </a:solidFill>
                          <a:latin typeface="Calibri" panose="020F0502020204030204" pitchFamily="34" charset="0"/>
                          <a:ea typeface="+mn-lt"/>
                          <a:cs typeface="Calibri" panose="020F0502020204030204" pitchFamily="34" charset="0"/>
                        </a:rPr>
                        <a:t>Linen, dressings, gloves, syringes, culture media at temp of 122deg C under 15 </a:t>
                      </a:r>
                      <a:r>
                        <a:rPr lang="en-US" sz="2400" dirty="0" err="1">
                          <a:solidFill>
                            <a:schemeClr val="tx1"/>
                          </a:solidFill>
                          <a:latin typeface="Calibri" panose="020F0502020204030204" pitchFamily="34" charset="0"/>
                          <a:ea typeface="+mn-lt"/>
                          <a:cs typeface="Calibri" panose="020F0502020204030204" pitchFamily="34" charset="0"/>
                        </a:rPr>
                        <a:t>lbs</a:t>
                      </a:r>
                      <a:r>
                        <a:rPr lang="en-US" sz="2400" dirty="0">
                          <a:solidFill>
                            <a:schemeClr val="tx1"/>
                          </a:solidFill>
                          <a:latin typeface="Calibri" panose="020F0502020204030204" pitchFamily="34" charset="0"/>
                          <a:ea typeface="+mn-lt"/>
                          <a:cs typeface="Calibri" panose="020F0502020204030204" pitchFamily="34" charset="0"/>
                        </a:rPr>
                        <a:t>/</a:t>
                      </a:r>
                      <a:r>
                        <a:rPr lang="en-US" sz="2400" dirty="0" err="1">
                          <a:solidFill>
                            <a:schemeClr val="tx1"/>
                          </a:solidFill>
                          <a:latin typeface="Calibri" panose="020F0502020204030204" pitchFamily="34" charset="0"/>
                          <a:ea typeface="+mn-lt"/>
                          <a:cs typeface="Calibri" panose="020F0502020204030204" pitchFamily="34" charset="0"/>
                        </a:rPr>
                        <a:t>sq</a:t>
                      </a:r>
                      <a:endParaRPr lang="en-US" sz="2400" dirty="0">
                        <a:solidFill>
                          <a:schemeClr val="tx1"/>
                        </a:solidFill>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873999850"/>
                  </a:ext>
                </a:extLst>
              </a:tr>
              <a:tr h="1180364">
                <a:tc>
                  <a:txBody>
                    <a:bodyPr/>
                    <a:lstStyle/>
                    <a:p>
                      <a:pPr marL="457200" lvl="1" indent="0" algn="l">
                        <a:lnSpc>
                          <a:spcPct val="150000"/>
                        </a:lnSpc>
                        <a:spcBef>
                          <a:spcPts val="0"/>
                        </a:spcBef>
                        <a:spcAft>
                          <a:spcPts val="600"/>
                        </a:spcAft>
                        <a:buNone/>
                      </a:pPr>
                      <a:r>
                        <a:rPr lang="en-US" sz="2000" b="1" dirty="0">
                          <a:solidFill>
                            <a:schemeClr val="bg1"/>
                          </a:solidFill>
                          <a:latin typeface="Calibri" panose="020F0502020204030204" pitchFamily="34" charset="0"/>
                          <a:cs typeface="Calibri" panose="020F0502020204030204" pitchFamily="34" charset="0"/>
                        </a:rPr>
                        <a:t>RADIATION</a:t>
                      </a:r>
                    </a:p>
                  </a:txBody>
                  <a:tcPr>
                    <a:solidFill>
                      <a:schemeClr val="tx2">
                        <a:lumMod val="50000"/>
                      </a:schemeClr>
                    </a:solidFill>
                  </a:tcPr>
                </a:tc>
                <a:tc>
                  <a:txBody>
                    <a:bodyPr/>
                    <a:lstStyle/>
                    <a:p>
                      <a:pPr marL="457200" marR="0" lvl="1" indent="0" algn="l" defTabSz="914400" rtl="0" eaLnBrk="1" fontAlgn="auto" latinLnBrk="0" hangingPunct="1">
                        <a:lnSpc>
                          <a:spcPct val="150000"/>
                        </a:lnSpc>
                        <a:spcBef>
                          <a:spcPts val="0"/>
                        </a:spcBef>
                        <a:spcAft>
                          <a:spcPts val="60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Gamma rays for bandages ,catgut ,dressings</a:t>
                      </a:r>
                      <a:r>
                        <a:rPr lang="en-US" sz="2400" baseline="0" dirty="0">
                          <a:solidFill>
                            <a:schemeClr val="tx1"/>
                          </a:solidFill>
                          <a:latin typeface="Calibri" panose="020F0502020204030204" pitchFamily="34" charset="0"/>
                          <a:cs typeface="Calibri" panose="020F0502020204030204" pitchFamily="34" charset="0"/>
                        </a:rPr>
                        <a:t> and surgical instruments</a:t>
                      </a:r>
                      <a:endParaRPr lang="en-US" sz="2400" dirty="0">
                        <a:solidFill>
                          <a:schemeClr val="tx1"/>
                        </a:solidFill>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2691197468"/>
                  </a:ext>
                </a:extLst>
              </a:tr>
            </a:tbl>
          </a:graphicData>
        </a:graphic>
      </p:graphicFrame>
      <p:sp>
        <p:nvSpPr>
          <p:cNvPr id="5" name="Oval 4"/>
          <p:cNvSpPr/>
          <p:nvPr/>
        </p:nvSpPr>
        <p:spPr>
          <a:xfrm>
            <a:off x="9231775" y="543473"/>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09796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6045"/>
            <a:ext cx="9720072" cy="584065"/>
          </a:xfrm>
        </p:spPr>
        <p:txBody>
          <a:bodyPr>
            <a:normAutofit fontScale="90000"/>
          </a:bodyPr>
          <a:lstStyle/>
          <a:p>
            <a:r>
              <a:rPr lang="en-US" b="1" dirty="0">
                <a:latin typeface="Calibri" panose="020F0502020204030204" pitchFamily="34" charset="0"/>
                <a:cs typeface="Calibri" panose="020F0502020204030204" pitchFamily="34" charset="0"/>
              </a:rPr>
              <a:t>Chemical agents</a:t>
            </a:r>
            <a:endParaRPr lang="en-US"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5761512"/>
              </p:ext>
            </p:extLst>
          </p:nvPr>
        </p:nvGraphicFramePr>
        <p:xfrm>
          <a:off x="651511" y="969319"/>
          <a:ext cx="10801350" cy="5625639"/>
        </p:xfrm>
        <a:graphic>
          <a:graphicData uri="http://schemas.openxmlformats.org/drawingml/2006/table">
            <a:tbl>
              <a:tblPr firstRow="1" bandRow="1">
                <a:tableStyleId>{93296810-A885-4BE3-A3E7-6D5BEEA58F35}</a:tableStyleId>
              </a:tblPr>
              <a:tblGrid>
                <a:gridCol w="2717513">
                  <a:extLst>
                    <a:ext uri="{9D8B030D-6E8A-4147-A177-3AD203B41FA5}">
                      <a16:colId xmlns:a16="http://schemas.microsoft.com/office/drawing/2014/main" val="903813224"/>
                    </a:ext>
                  </a:extLst>
                </a:gridCol>
                <a:gridCol w="8083837">
                  <a:extLst>
                    <a:ext uri="{9D8B030D-6E8A-4147-A177-3AD203B41FA5}">
                      <a16:colId xmlns:a16="http://schemas.microsoft.com/office/drawing/2014/main" val="3045182103"/>
                    </a:ext>
                  </a:extLst>
                </a:gridCol>
              </a:tblGrid>
              <a:tr h="447849">
                <a:tc>
                  <a:txBody>
                    <a:bodyPr/>
                    <a:lstStyle/>
                    <a:p>
                      <a:pPr marL="0" indent="0">
                        <a:lnSpc>
                          <a:spcPct val="150000"/>
                        </a:lnSpc>
                        <a:buNone/>
                      </a:pPr>
                      <a:r>
                        <a:rPr lang="en-US" sz="1800" b="1" dirty="0">
                          <a:solidFill>
                            <a:schemeClr val="bg1"/>
                          </a:solidFill>
                          <a:latin typeface="Calibri" panose="020F0502020204030204" pitchFamily="34" charset="0"/>
                          <a:cs typeface="Calibri" panose="020F0502020204030204" pitchFamily="34" charset="0"/>
                        </a:rPr>
                        <a:t>ALCOHOLS</a:t>
                      </a:r>
                    </a:p>
                  </a:txBody>
                  <a:tcPr>
                    <a:solidFill>
                      <a:schemeClr val="tx2">
                        <a:lumMod val="50000"/>
                      </a:schemeClr>
                    </a:solidFill>
                  </a:tcPr>
                </a:tc>
                <a:tc>
                  <a:txBody>
                    <a:bodyPr/>
                    <a:lstStyle/>
                    <a:p>
                      <a:r>
                        <a:rPr lang="en-US" sz="2400" b="0" dirty="0">
                          <a:solidFill>
                            <a:schemeClr val="tx1"/>
                          </a:solidFill>
                          <a:latin typeface="Calibri" panose="020F0502020204030204" pitchFamily="34" charset="0"/>
                          <a:cs typeface="Calibri" panose="020F0502020204030204" pitchFamily="34" charset="0"/>
                        </a:rPr>
                        <a:t>Ethyl and isopropyl alcohol used as </a:t>
                      </a:r>
                      <a:r>
                        <a:rPr lang="en-US" sz="2400" b="0" dirty="0" smtClean="0">
                          <a:solidFill>
                            <a:schemeClr val="tx1"/>
                          </a:solidFill>
                          <a:latin typeface="Calibri" panose="020F0502020204030204" pitchFamily="34" charset="0"/>
                          <a:cs typeface="Calibri" panose="020F0502020204030204" pitchFamily="34" charset="0"/>
                        </a:rPr>
                        <a:t>antiseptic</a:t>
                      </a:r>
                      <a:endParaRPr lang="en-US" sz="2400" b="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2437649251"/>
                  </a:ext>
                </a:extLst>
              </a:tr>
              <a:tr h="1156074">
                <a:tc>
                  <a:txBody>
                    <a:bodyPr/>
                    <a:lstStyle/>
                    <a:p>
                      <a:pPr marL="0" indent="0">
                        <a:lnSpc>
                          <a:spcPct val="150000"/>
                        </a:lnSpc>
                        <a:buNone/>
                      </a:pPr>
                      <a:r>
                        <a:rPr lang="en-US" sz="1800" b="1" dirty="0">
                          <a:solidFill>
                            <a:schemeClr val="bg1"/>
                          </a:solidFill>
                          <a:latin typeface="Calibri" panose="020F0502020204030204" pitchFamily="34" charset="0"/>
                          <a:cs typeface="Calibri" panose="020F0502020204030204" pitchFamily="34" charset="0"/>
                        </a:rPr>
                        <a:t>PHENOL COMPOUNDS</a:t>
                      </a:r>
                    </a:p>
                  </a:txBody>
                  <a:tcPr>
                    <a:solidFill>
                      <a:schemeClr val="tx2">
                        <a:lumMod val="50000"/>
                      </a:schemeClr>
                    </a:solidFill>
                  </a:tcPr>
                </a:tc>
                <a:tc>
                  <a:txBody>
                    <a:bodyPr/>
                    <a:lstStyle/>
                    <a:p>
                      <a:r>
                        <a:rPr lang="en-US" sz="2400" dirty="0" smtClean="0">
                          <a:solidFill>
                            <a:schemeClr val="tx1"/>
                          </a:solidFill>
                          <a:latin typeface="Calibri" panose="020F0502020204030204" pitchFamily="34" charset="0"/>
                          <a:cs typeface="Calibri" panose="020F0502020204030204" pitchFamily="34" charset="0"/>
                        </a:rPr>
                        <a:t>Phenol</a:t>
                      </a:r>
                      <a:r>
                        <a:rPr lang="en-US" sz="2400" baseline="0" dirty="0">
                          <a:solidFill>
                            <a:schemeClr val="tx1"/>
                          </a:solidFill>
                          <a:latin typeface="Calibri" panose="020F0502020204030204" pitchFamily="34" charset="0"/>
                          <a:cs typeface="Calibri" panose="020F0502020204030204" pitchFamily="34" charset="0"/>
                        </a:rPr>
                        <a:t> </a:t>
                      </a:r>
                      <a:r>
                        <a:rPr lang="en-US" sz="2400" baseline="0" dirty="0" smtClean="0">
                          <a:solidFill>
                            <a:schemeClr val="tx1"/>
                          </a:solidFill>
                          <a:latin typeface="Calibri" panose="020F0502020204030204" pitchFamily="34" charset="0"/>
                          <a:cs typeface="Calibri" panose="020F0502020204030204" pitchFamily="34" charset="0"/>
                        </a:rPr>
                        <a:t>&amp; </a:t>
                      </a:r>
                      <a:r>
                        <a:rPr lang="en-US" sz="2400" dirty="0" smtClean="0">
                          <a:solidFill>
                            <a:schemeClr val="tx1"/>
                          </a:solidFill>
                          <a:latin typeface="Calibri" panose="020F0502020204030204" pitchFamily="34" charset="0"/>
                          <a:cs typeface="Calibri" panose="020F0502020204030204" pitchFamily="34" charset="0"/>
                        </a:rPr>
                        <a:t>Cresol </a:t>
                      </a:r>
                      <a:r>
                        <a:rPr lang="en-US" sz="2400" dirty="0">
                          <a:solidFill>
                            <a:schemeClr val="tx1"/>
                          </a:solidFill>
                          <a:latin typeface="Calibri" panose="020F0502020204030204" pitchFamily="34" charset="0"/>
                          <a:cs typeface="Calibri" panose="020F0502020204030204" pitchFamily="34" charset="0"/>
                        </a:rPr>
                        <a:t>used</a:t>
                      </a:r>
                      <a:r>
                        <a:rPr lang="en-US" sz="2400" baseline="0" dirty="0">
                          <a:solidFill>
                            <a:schemeClr val="tx1"/>
                          </a:solidFill>
                          <a:latin typeface="Calibri" panose="020F0502020204030204" pitchFamily="34" charset="0"/>
                          <a:cs typeface="Calibri" panose="020F0502020204030204" pitchFamily="34" charset="0"/>
                        </a:rPr>
                        <a:t> for disinfection of urine &amp; </a:t>
                      </a:r>
                      <a:r>
                        <a:rPr lang="en-US" sz="2400" baseline="0" dirty="0" err="1">
                          <a:solidFill>
                            <a:schemeClr val="tx1"/>
                          </a:solidFill>
                          <a:latin typeface="Calibri" panose="020F0502020204030204" pitchFamily="34" charset="0"/>
                          <a:cs typeface="Calibri" panose="020F0502020204030204" pitchFamily="34" charset="0"/>
                        </a:rPr>
                        <a:t>faeces</a:t>
                      </a: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Chlorhexidine</a:t>
                      </a:r>
                      <a:r>
                        <a:rPr lang="en-US" sz="2400" baseline="0" dirty="0">
                          <a:solidFill>
                            <a:schemeClr val="tx1"/>
                          </a:solidFill>
                          <a:latin typeface="Calibri" panose="020F0502020204030204" pitchFamily="34" charset="0"/>
                          <a:cs typeface="Calibri" panose="020F0502020204030204" pitchFamily="34" charset="0"/>
                        </a:rPr>
                        <a:t> &amp; Hexachlorphane work </a:t>
                      </a:r>
                      <a:r>
                        <a:rPr lang="en-US" sz="2400" dirty="0">
                          <a:solidFill>
                            <a:schemeClr val="tx1"/>
                          </a:solidFill>
                          <a:latin typeface="Calibri" panose="020F0502020204030204" pitchFamily="34" charset="0"/>
                          <a:cs typeface="Calibri" panose="020F0502020204030204" pitchFamily="34" charset="0"/>
                        </a:rPr>
                        <a:t>as</a:t>
                      </a:r>
                      <a:r>
                        <a:rPr lang="en-US" sz="2400" baseline="0" dirty="0">
                          <a:solidFill>
                            <a:schemeClr val="tx1"/>
                          </a:solidFill>
                          <a:latin typeface="Calibri" panose="020F0502020204030204" pitchFamily="34" charset="0"/>
                          <a:cs typeface="Calibri" panose="020F0502020204030204" pitchFamily="34" charset="0"/>
                        </a:rPr>
                        <a:t> skin antiseptic</a:t>
                      </a: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Dettol for disinfection of instruments and</a:t>
                      </a:r>
                      <a:r>
                        <a:rPr lang="en-US" sz="2400" baseline="0" dirty="0">
                          <a:solidFill>
                            <a:schemeClr val="tx1"/>
                          </a:solidFill>
                          <a:latin typeface="Calibri" panose="020F0502020204030204" pitchFamily="34" charset="0"/>
                          <a:cs typeface="Calibri" panose="020F0502020204030204" pitchFamily="34" charset="0"/>
                        </a:rPr>
                        <a:t> plastics</a:t>
                      </a:r>
                      <a:r>
                        <a:rPr lang="en-US" sz="2400" dirty="0">
                          <a:solidFill>
                            <a:schemeClr val="tx1"/>
                          </a:solidFill>
                          <a:latin typeface="Calibri" panose="020F0502020204030204" pitchFamily="34" charset="0"/>
                          <a:cs typeface="Calibri" panose="020F0502020204030204" pitchFamily="34" charset="0"/>
                        </a:rPr>
                        <a:t> </a:t>
                      </a:r>
                      <a:r>
                        <a:rPr lang="en-US" sz="2400" baseline="0" dirty="0">
                          <a:solidFill>
                            <a:schemeClr val="tx1"/>
                          </a:solidFill>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1056586503"/>
                  </a:ext>
                </a:extLst>
              </a:tr>
              <a:tr h="490394">
                <a:tc>
                  <a:txBody>
                    <a:bodyPr/>
                    <a:lstStyle/>
                    <a:p>
                      <a:pPr marL="0" indent="0">
                        <a:lnSpc>
                          <a:spcPct val="150000"/>
                        </a:lnSpc>
                        <a:buNone/>
                      </a:pPr>
                      <a:r>
                        <a:rPr lang="en-US" sz="1800" b="1" dirty="0">
                          <a:solidFill>
                            <a:schemeClr val="bg1"/>
                          </a:solidFill>
                          <a:latin typeface="Calibri" panose="020F0502020204030204" pitchFamily="34" charset="0"/>
                          <a:cs typeface="Calibri" panose="020F0502020204030204" pitchFamily="34" charset="0"/>
                        </a:rPr>
                        <a:t>AMMONIA </a:t>
                      </a:r>
                    </a:p>
                  </a:txBody>
                  <a:tcPr>
                    <a:solidFill>
                      <a:schemeClr val="tx2">
                        <a:lumMod val="50000"/>
                      </a:schemeClr>
                    </a:solidFill>
                  </a:tcPr>
                </a:tc>
                <a:tc>
                  <a:txBody>
                    <a:bodyPr/>
                    <a:lstStyle/>
                    <a:p>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Cetirimide, savlon</a:t>
                      </a:r>
                      <a:r>
                        <a:rPr lang="en-US" sz="2400" dirty="0" smtClean="0">
                          <a:solidFill>
                            <a:schemeClr val="tx1"/>
                          </a:solidFill>
                          <a:latin typeface="Calibri" panose="020F0502020204030204" pitchFamily="34" charset="0"/>
                          <a:cs typeface="Calibri" panose="020F0502020204030204" pitchFamily="34" charset="0"/>
                        </a:rPr>
                        <a:t>. work as bactericidal</a:t>
                      </a:r>
                      <a:endParaRPr lang="en-US" sz="240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2783435119"/>
                  </a:ext>
                </a:extLst>
              </a:tr>
              <a:tr h="764289">
                <a:tc>
                  <a:txBody>
                    <a:bodyPr/>
                    <a:lstStyle/>
                    <a:p>
                      <a:pPr marL="0" indent="0">
                        <a:lnSpc>
                          <a:spcPct val="150000"/>
                        </a:lnSpc>
                        <a:buNone/>
                      </a:pPr>
                      <a:r>
                        <a:rPr lang="en-US" sz="1800" b="1" dirty="0">
                          <a:solidFill>
                            <a:schemeClr val="bg1"/>
                          </a:solidFill>
                          <a:latin typeface="Calibri" panose="020F0502020204030204" pitchFamily="34" charset="0"/>
                          <a:cs typeface="Calibri" panose="020F0502020204030204" pitchFamily="34" charset="0"/>
                        </a:rPr>
                        <a:t>HALOGENS</a:t>
                      </a:r>
                    </a:p>
                  </a:txBody>
                  <a:tcPr>
                    <a:solidFill>
                      <a:schemeClr val="tx2">
                        <a:lumMod val="50000"/>
                      </a:schemeClr>
                    </a:solidFill>
                  </a:tcPr>
                </a:tc>
                <a:tc>
                  <a:txBody>
                    <a:bodyPr/>
                    <a:lstStyle/>
                    <a:p>
                      <a:r>
                        <a:rPr lang="en-US" sz="2400" dirty="0">
                          <a:solidFill>
                            <a:schemeClr val="tx1"/>
                          </a:solidFill>
                          <a:latin typeface="Calibri" panose="020F0502020204030204" pitchFamily="34" charset="0"/>
                          <a:cs typeface="Calibri" panose="020F0502020204030204" pitchFamily="34" charset="0"/>
                        </a:rPr>
                        <a:t>Chlorine and chlorine</a:t>
                      </a:r>
                      <a:r>
                        <a:rPr lang="en-US" sz="2400" baseline="0" dirty="0">
                          <a:solidFill>
                            <a:schemeClr val="tx1"/>
                          </a:solidFill>
                          <a:latin typeface="Calibri" panose="020F0502020204030204" pitchFamily="34" charset="0"/>
                          <a:cs typeface="Calibri" panose="020F0502020204030204" pitchFamily="34" charset="0"/>
                        </a:rPr>
                        <a:t> compounds used in public health for disinfection </a:t>
                      </a:r>
                      <a:r>
                        <a:rPr lang="en-US" sz="2400" baseline="0" dirty="0" smtClean="0">
                          <a:solidFill>
                            <a:schemeClr val="tx1"/>
                          </a:solidFill>
                          <a:latin typeface="Calibri" panose="020F0502020204030204" pitchFamily="34" charset="0"/>
                          <a:cs typeface="Calibri" panose="020F0502020204030204" pitchFamily="34" charset="0"/>
                        </a:rPr>
                        <a:t>,iodine as antiseptic</a:t>
                      </a:r>
                      <a:endParaRPr lang="en-US" sz="2400" baseline="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3228141904"/>
                  </a:ext>
                </a:extLst>
              </a:tr>
              <a:tr h="411480">
                <a:tc>
                  <a:txBody>
                    <a:bodyPr/>
                    <a:lstStyle/>
                    <a:p>
                      <a:pPr marL="0" indent="0">
                        <a:lnSpc>
                          <a:spcPct val="150000"/>
                        </a:lnSpc>
                        <a:buNone/>
                      </a:pPr>
                      <a:r>
                        <a:rPr lang="en-US" sz="1800" b="1" dirty="0">
                          <a:solidFill>
                            <a:schemeClr val="bg1"/>
                          </a:solidFill>
                          <a:latin typeface="Calibri" panose="020F0502020204030204" pitchFamily="34" charset="0"/>
                          <a:cs typeface="Calibri" panose="020F0502020204030204" pitchFamily="34" charset="0"/>
                        </a:rPr>
                        <a:t>FORMALDEHYDE</a:t>
                      </a:r>
                    </a:p>
                  </a:txBody>
                  <a:tcPr>
                    <a:solidFill>
                      <a:schemeClr val="tx2">
                        <a:lumMod val="50000"/>
                      </a:schemeClr>
                    </a:solidFill>
                  </a:tcPr>
                </a:tc>
                <a:tc>
                  <a:txBody>
                    <a:bodyPr/>
                    <a:lstStyle/>
                    <a:p>
                      <a:r>
                        <a:rPr lang="en-US" sz="2400" dirty="0" smtClean="0">
                          <a:solidFill>
                            <a:schemeClr val="tx1"/>
                          </a:solidFill>
                          <a:latin typeface="Calibri" panose="020F0502020204030204" pitchFamily="34" charset="0"/>
                          <a:cs typeface="Calibri" panose="020F0502020204030204" pitchFamily="34" charset="0"/>
                        </a:rPr>
                        <a:t>formaldehyde </a:t>
                      </a:r>
                      <a:r>
                        <a:rPr lang="en-US" sz="2400" dirty="0">
                          <a:solidFill>
                            <a:schemeClr val="tx1"/>
                          </a:solidFill>
                          <a:latin typeface="Calibri" panose="020F0502020204030204" pitchFamily="34" charset="0"/>
                          <a:cs typeface="Calibri" panose="020F0502020204030204" pitchFamily="34" charset="0"/>
                        </a:rPr>
                        <a:t>gas used</a:t>
                      </a:r>
                      <a:r>
                        <a:rPr lang="en-US" sz="2400" baseline="0" dirty="0">
                          <a:solidFill>
                            <a:schemeClr val="tx1"/>
                          </a:solidFill>
                          <a:latin typeface="Calibri" panose="020F0502020204030204" pitchFamily="34" charset="0"/>
                          <a:cs typeface="Calibri" panose="020F0502020204030204" pitchFamily="34" charset="0"/>
                        </a:rPr>
                        <a:t> for spraying walls and furniture</a:t>
                      </a:r>
                      <a:endParaRPr lang="en-US" sz="240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4017167914"/>
                  </a:ext>
                </a:extLst>
              </a:tr>
              <a:tr h="442595">
                <a:tc>
                  <a:txBody>
                    <a:bodyPr/>
                    <a:lstStyle/>
                    <a:p>
                      <a:r>
                        <a:rPr lang="en-US" sz="1800" b="1" dirty="0">
                          <a:solidFill>
                            <a:schemeClr val="bg1"/>
                          </a:solidFill>
                          <a:latin typeface="Calibri" panose="020F0502020204030204" pitchFamily="34" charset="0"/>
                          <a:cs typeface="Calibri" panose="020F0502020204030204" pitchFamily="34" charset="0"/>
                        </a:rPr>
                        <a:t>LIME</a:t>
                      </a:r>
                      <a:r>
                        <a:rPr lang="en-US" sz="1800" dirty="0">
                          <a:solidFill>
                            <a:schemeClr val="bg1"/>
                          </a:solidFill>
                          <a:latin typeface="Calibri" panose="020F0502020204030204" pitchFamily="34" charset="0"/>
                          <a:cs typeface="Calibri" panose="020F0502020204030204" pitchFamily="34" charset="0"/>
                        </a:rPr>
                        <a:t> </a:t>
                      </a:r>
                    </a:p>
                  </a:txBody>
                  <a:tcPr>
                    <a:solidFill>
                      <a:schemeClr val="tx2">
                        <a:lumMod val="50000"/>
                      </a:schemeClr>
                    </a:solidFill>
                  </a:tcPr>
                </a:tc>
                <a:tc>
                  <a:txBody>
                    <a:bodyPr/>
                    <a:lstStyle/>
                    <a:p>
                      <a:r>
                        <a:rPr lang="en-US" sz="2400" dirty="0">
                          <a:solidFill>
                            <a:schemeClr val="tx1"/>
                          </a:solidFill>
                          <a:latin typeface="Calibri" panose="020F0502020204030204" pitchFamily="34" charset="0"/>
                          <a:cs typeface="Calibri" panose="020F0502020204030204" pitchFamily="34" charset="0"/>
                        </a:rPr>
                        <a:t>Disinfection</a:t>
                      </a:r>
                      <a:r>
                        <a:rPr lang="en-US" sz="2400" baseline="0" dirty="0">
                          <a:solidFill>
                            <a:schemeClr val="tx1"/>
                          </a:solidFill>
                          <a:latin typeface="Calibri" panose="020F0502020204030204" pitchFamily="34" charset="0"/>
                          <a:cs typeface="Calibri" panose="020F0502020204030204" pitchFamily="34" charset="0"/>
                        </a:rPr>
                        <a:t> of feces and urine</a:t>
                      </a:r>
                      <a:endParaRPr lang="en-US" sz="2400" dirty="0">
                        <a:solidFill>
                          <a:schemeClr val="tx1"/>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2133027826"/>
                  </a:ext>
                </a:extLst>
              </a:tr>
              <a:tr h="396875">
                <a:tc>
                  <a:txBody>
                    <a:bodyPr/>
                    <a:lstStyle/>
                    <a:p>
                      <a:r>
                        <a:rPr lang="en-US" sz="1800" b="1" dirty="0">
                          <a:solidFill>
                            <a:schemeClr val="bg1"/>
                          </a:solidFill>
                          <a:latin typeface="Calibri" panose="020F0502020204030204" pitchFamily="34" charset="0"/>
                          <a:cs typeface="Calibri" panose="020F0502020204030204" pitchFamily="34" charset="0"/>
                        </a:rPr>
                        <a:t>ETHYLENE OXIDE</a:t>
                      </a:r>
                      <a:r>
                        <a:rPr lang="en-US" sz="1800" dirty="0">
                          <a:solidFill>
                            <a:schemeClr val="bg1"/>
                          </a:solidFill>
                          <a:latin typeface="Calibri" panose="020F0502020204030204" pitchFamily="34" charset="0"/>
                          <a:cs typeface="Calibri" panose="020F0502020204030204" pitchFamily="34" charset="0"/>
                        </a:rPr>
                        <a:t> </a:t>
                      </a:r>
                    </a:p>
                  </a:txBody>
                  <a:tcPr>
                    <a:solidFill>
                      <a:schemeClr val="tx2">
                        <a:lumMod val="50000"/>
                      </a:schemeClr>
                    </a:solidFill>
                  </a:tcPr>
                </a:tc>
                <a:tc>
                  <a:txBody>
                    <a:bodyPr/>
                    <a:lstStyle/>
                    <a:p>
                      <a:r>
                        <a:rPr lang="en-US" sz="2400" dirty="0">
                          <a:solidFill>
                            <a:schemeClr val="tx1"/>
                          </a:solidFill>
                          <a:latin typeface="Calibri" panose="020F0502020204030204" pitchFamily="34" charset="0"/>
                          <a:cs typeface="Calibri" panose="020F0502020204030204" pitchFamily="34" charset="0"/>
                        </a:rPr>
                        <a:t>Heat-sensitive articles ,works at 50-60deg.C </a:t>
                      </a:r>
                    </a:p>
                  </a:txBody>
                  <a:tcPr>
                    <a:solidFill>
                      <a:schemeClr val="accent2">
                        <a:lumMod val="20000"/>
                        <a:lumOff val="80000"/>
                      </a:schemeClr>
                    </a:solidFill>
                  </a:tcPr>
                </a:tc>
                <a:extLst>
                  <a:ext uri="{0D108BD9-81ED-4DB2-BD59-A6C34878D82A}">
                    <a16:rowId xmlns:a16="http://schemas.microsoft.com/office/drawing/2014/main" val="1090907231"/>
                  </a:ext>
                </a:extLst>
              </a:tr>
              <a:tr h="77406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alibri" panose="020F0502020204030204" pitchFamily="34" charset="0"/>
                          <a:ea typeface="+mn-lt"/>
                          <a:cs typeface="Calibri" panose="020F0502020204030204" pitchFamily="34" charset="0"/>
                        </a:rPr>
                        <a:t> </a:t>
                      </a:r>
                      <a:r>
                        <a:rPr lang="en-US" sz="1800" b="1" dirty="0">
                          <a:solidFill>
                            <a:schemeClr val="bg1"/>
                          </a:solidFill>
                          <a:latin typeface="Calibri" panose="020F0502020204030204" pitchFamily="34" charset="0"/>
                          <a:ea typeface="+mn-lt"/>
                          <a:cs typeface="Calibri" panose="020F0502020204030204" pitchFamily="34" charset="0"/>
                        </a:rPr>
                        <a:t>OXIDIZING </a:t>
                      </a:r>
                      <a:endParaRPr lang="en-US" sz="1800" dirty="0">
                        <a:solidFill>
                          <a:schemeClr val="bg1"/>
                        </a:solidFill>
                        <a:latin typeface="Calibri" panose="020F0502020204030204" pitchFamily="34" charset="0"/>
                        <a:ea typeface="+mn-lt"/>
                        <a:cs typeface="Calibri" panose="020F0502020204030204" pitchFamily="34" charset="0"/>
                      </a:endParaRPr>
                    </a:p>
                    <a:p>
                      <a:r>
                        <a:rPr lang="en-US" sz="1800" b="1" dirty="0">
                          <a:solidFill>
                            <a:schemeClr val="bg1"/>
                          </a:solidFill>
                          <a:latin typeface="Calibri" panose="020F0502020204030204" pitchFamily="34" charset="0"/>
                          <a:ea typeface="+mn-lt"/>
                          <a:cs typeface="Calibri" panose="020F0502020204030204" pitchFamily="34" charset="0"/>
                        </a:rPr>
                        <a:t>AGENTS</a:t>
                      </a:r>
                      <a:endParaRPr lang="en-US" sz="1800" dirty="0">
                        <a:solidFill>
                          <a:schemeClr val="bg1"/>
                        </a:solidFill>
                        <a:latin typeface="Calibri" panose="020F0502020204030204" pitchFamily="34" charset="0"/>
                        <a:cs typeface="Calibri" panose="020F0502020204030204" pitchFamily="34" charset="0"/>
                      </a:endParaRPr>
                    </a:p>
                  </a:txBody>
                  <a:tcPr>
                    <a:solidFill>
                      <a:schemeClr val="tx2">
                        <a:lumMod val="5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ea typeface="+mn-lt"/>
                          <a:cs typeface="Calibri" panose="020F0502020204030204" pitchFamily="34" charset="0"/>
                        </a:rPr>
                        <a:t>Potassium </a:t>
                      </a:r>
                      <a:r>
                        <a:rPr lang="en-US" sz="2400" dirty="0" smtClean="0">
                          <a:solidFill>
                            <a:schemeClr val="tx1"/>
                          </a:solidFill>
                          <a:latin typeface="Calibri" panose="020F0502020204030204" pitchFamily="34" charset="0"/>
                          <a:ea typeface="+mn-lt"/>
                          <a:cs typeface="Calibri" panose="020F0502020204030204" pitchFamily="34" charset="0"/>
                        </a:rPr>
                        <a:t>permanganate for aquariums, </a:t>
                      </a:r>
                      <a:r>
                        <a:rPr lang="en-US" sz="2400" dirty="0">
                          <a:solidFill>
                            <a:schemeClr val="tx1"/>
                          </a:solidFill>
                          <a:latin typeface="Calibri" panose="020F0502020204030204" pitchFamily="34" charset="0"/>
                          <a:ea typeface="+mn-lt"/>
                          <a:cs typeface="Calibri" panose="020F0502020204030204" pitchFamily="34" charset="0"/>
                        </a:rPr>
                        <a:t>hydrogen </a:t>
                      </a:r>
                      <a:r>
                        <a:rPr lang="en-US" sz="2400" dirty="0" smtClean="0">
                          <a:solidFill>
                            <a:schemeClr val="tx1"/>
                          </a:solidFill>
                          <a:latin typeface="Calibri" panose="020F0502020204030204" pitchFamily="34" charset="0"/>
                          <a:ea typeface="+mn-lt"/>
                          <a:cs typeface="Calibri" panose="020F0502020204030204" pitchFamily="34" charset="0"/>
                        </a:rPr>
                        <a:t>peroxide for discharging wounds &amp;ulcers, </a:t>
                      </a:r>
                      <a:r>
                        <a:rPr lang="en-US" sz="2400" dirty="0">
                          <a:solidFill>
                            <a:schemeClr val="tx1"/>
                          </a:solidFill>
                          <a:latin typeface="Calibri" panose="020F0502020204030204" pitchFamily="34" charset="0"/>
                          <a:ea typeface="+mn-lt"/>
                          <a:cs typeface="Calibri" panose="020F0502020204030204" pitchFamily="34" charset="0"/>
                        </a:rPr>
                        <a:t>Paracetic acid</a:t>
                      </a:r>
                    </a:p>
                  </a:txBody>
                  <a:tcPr>
                    <a:solidFill>
                      <a:schemeClr val="accent2">
                        <a:lumMod val="20000"/>
                        <a:lumOff val="80000"/>
                      </a:schemeClr>
                    </a:solidFill>
                  </a:tcPr>
                </a:tc>
                <a:extLst>
                  <a:ext uri="{0D108BD9-81ED-4DB2-BD59-A6C34878D82A}">
                    <a16:rowId xmlns:a16="http://schemas.microsoft.com/office/drawing/2014/main" val="3339254132"/>
                  </a:ext>
                </a:extLst>
              </a:tr>
              <a:tr h="465455">
                <a:tc>
                  <a:txBody>
                    <a:bodyPr/>
                    <a:lstStyle/>
                    <a:p>
                      <a:r>
                        <a:rPr lang="en-US" sz="1800" b="1" dirty="0">
                          <a:solidFill>
                            <a:schemeClr val="bg1"/>
                          </a:solidFill>
                          <a:latin typeface="Calibri" panose="020F0502020204030204" pitchFamily="34" charset="0"/>
                          <a:ea typeface="+mn-lt"/>
                          <a:cs typeface="Calibri" panose="020F0502020204030204" pitchFamily="34" charset="0"/>
                        </a:rPr>
                        <a:t>Metals as Microbicides</a:t>
                      </a:r>
                      <a:endParaRPr lang="en-US" sz="1800" dirty="0">
                        <a:solidFill>
                          <a:schemeClr val="bg1"/>
                        </a:solidFill>
                        <a:latin typeface="Calibri" panose="020F0502020204030204" pitchFamily="34" charset="0"/>
                        <a:cs typeface="Calibri" panose="020F0502020204030204" pitchFamily="34" charset="0"/>
                      </a:endParaRPr>
                    </a:p>
                  </a:txBody>
                  <a:tcPr>
                    <a:solidFill>
                      <a:schemeClr val="tx2">
                        <a:lumMod val="50000"/>
                      </a:schemeClr>
                    </a:solidFill>
                  </a:tcPr>
                </a:tc>
                <a:tc>
                  <a:txBody>
                    <a:bodyPr/>
                    <a:lstStyle/>
                    <a:p>
                      <a:r>
                        <a:rPr lang="en-US" sz="2400" dirty="0">
                          <a:solidFill>
                            <a:schemeClr val="tx1"/>
                          </a:solidFill>
                          <a:latin typeface="Calibri" panose="020F0502020204030204" pitchFamily="34" charset="0"/>
                          <a:cs typeface="Calibri" panose="020F0502020204030204" pitchFamily="34" charset="0"/>
                        </a:rPr>
                        <a:t>Silver, iron ,copper for water &amp; medical devices</a:t>
                      </a:r>
                    </a:p>
                  </a:txBody>
                  <a:tcPr>
                    <a:solidFill>
                      <a:schemeClr val="accent2">
                        <a:lumMod val="20000"/>
                        <a:lumOff val="80000"/>
                      </a:schemeClr>
                    </a:solidFill>
                  </a:tcPr>
                </a:tc>
                <a:extLst>
                  <a:ext uri="{0D108BD9-81ED-4DB2-BD59-A6C34878D82A}">
                    <a16:rowId xmlns:a16="http://schemas.microsoft.com/office/drawing/2014/main" val="3991542385"/>
                  </a:ext>
                </a:extLst>
              </a:tr>
            </a:tbl>
          </a:graphicData>
        </a:graphic>
      </p:graphicFrame>
      <p:sp>
        <p:nvSpPr>
          <p:cNvPr id="4" name="Oval 3"/>
          <p:cNvSpPr/>
          <p:nvPr/>
        </p:nvSpPr>
        <p:spPr>
          <a:xfrm>
            <a:off x="9033729" y="216186"/>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61567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60000"/>
                <a:lumOff val="40000"/>
              </a:schemeClr>
            </a:gs>
            <a:gs pos="61000">
              <a:srgbClr val="AED7DE"/>
            </a:gs>
            <a:gs pos="1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745588" y="625804"/>
            <a:ext cx="10705514" cy="5957876"/>
          </a:xfrm>
        </p:spPr>
        <p:txBody>
          <a:bodyPr>
            <a:noAutofit/>
          </a:bodyPr>
          <a:lstStyle/>
          <a:p>
            <a:pPr marL="0" indent="0">
              <a:lnSpc>
                <a:spcPct val="150000"/>
              </a:lnSpc>
              <a:buNone/>
            </a:pPr>
            <a:r>
              <a:rPr lang="en-US" sz="2800" b="1" dirty="0">
                <a:latin typeface="Calibri" panose="020F0502020204030204" pitchFamily="34" charset="0"/>
                <a:ea typeface="+mn-lt"/>
                <a:cs typeface="Calibri" panose="020F0502020204030204" pitchFamily="34" charset="0"/>
              </a:rPr>
              <a:t>MISCELLANEOUS INACTIVATING AGENTS</a:t>
            </a:r>
          </a:p>
          <a:p>
            <a:pPr marL="128016" lvl="1" indent="0">
              <a:lnSpc>
                <a:spcPct val="150000"/>
              </a:lnSpc>
              <a:buNone/>
            </a:pPr>
            <a:r>
              <a:rPr lang="en-US" sz="2400" b="1" u="sng" dirty="0">
                <a:latin typeface="Calibri" panose="020F0502020204030204" pitchFamily="34" charset="0"/>
                <a:ea typeface="+mn-lt"/>
                <a:cs typeface="Calibri" panose="020F0502020204030204" pitchFamily="34" charset="0"/>
              </a:rPr>
              <a:t>Pasteurization:</a:t>
            </a:r>
            <a:r>
              <a:rPr lang="en-US" sz="2400" b="1" dirty="0">
                <a:latin typeface="Calibri" panose="020F0502020204030204" pitchFamily="34" charset="0"/>
                <a:ea typeface="+mn-lt"/>
                <a:cs typeface="Calibri" panose="020F0502020204030204" pitchFamily="34" charset="0"/>
              </a:rPr>
              <a:t> </a:t>
            </a:r>
            <a:r>
              <a:rPr lang="en-US" sz="2400" dirty="0">
                <a:latin typeface="Calibri" panose="020F0502020204030204" pitchFamily="34" charset="0"/>
                <a:ea typeface="+mn-lt"/>
                <a:cs typeface="Calibri" panose="020F0502020204030204" pitchFamily="34" charset="0"/>
              </a:rPr>
              <a:t>70 </a:t>
            </a:r>
            <a:r>
              <a:rPr lang="en-US" sz="2400" dirty="0" err="1">
                <a:latin typeface="Calibri" panose="020F0502020204030204" pitchFamily="34" charset="0"/>
                <a:ea typeface="+mn-lt"/>
                <a:cs typeface="Calibri" panose="020F0502020204030204" pitchFamily="34" charset="0"/>
              </a:rPr>
              <a:t>deg</a:t>
            </a:r>
            <a:r>
              <a:rPr lang="en-US" sz="2400" dirty="0">
                <a:latin typeface="Calibri" panose="020F0502020204030204" pitchFamily="34" charset="0"/>
                <a:ea typeface="+mn-lt"/>
                <a:cs typeface="Calibri" panose="020F0502020204030204" pitchFamily="34" charset="0"/>
              </a:rPr>
              <a:t> C for 30 minutes for pathogenic microorganisms except spores</a:t>
            </a:r>
          </a:p>
          <a:p>
            <a:pPr marL="128016" lvl="1" indent="0">
              <a:lnSpc>
                <a:spcPct val="150000"/>
              </a:lnSpc>
              <a:buNone/>
            </a:pPr>
            <a:r>
              <a:rPr lang="en-US" sz="2400" b="1" u="sng" dirty="0">
                <a:latin typeface="Calibri" panose="020F0502020204030204" pitchFamily="34" charset="0"/>
                <a:ea typeface="+mn-lt"/>
                <a:cs typeface="Calibri" panose="020F0502020204030204" pitchFamily="34" charset="0"/>
              </a:rPr>
              <a:t>Microwaves: </a:t>
            </a:r>
            <a:r>
              <a:rPr lang="en-US" sz="2400" dirty="0">
                <a:latin typeface="Calibri" panose="020F0502020204030204" pitchFamily="34" charset="0"/>
                <a:ea typeface="+mn-lt"/>
                <a:cs typeface="Calibri" panose="020F0502020204030204" pitchFamily="34" charset="0"/>
              </a:rPr>
              <a:t>Disinfect contact lenses, dental instruments, dentures, milk, urinary </a:t>
            </a:r>
            <a:r>
              <a:rPr lang="en-US" sz="2400" dirty="0" smtClean="0">
                <a:latin typeface="Calibri" panose="020F0502020204030204" pitchFamily="34" charset="0"/>
                <a:ea typeface="+mn-lt"/>
                <a:cs typeface="Calibri" panose="020F0502020204030204" pitchFamily="34" charset="0"/>
              </a:rPr>
              <a:t>catheters at frequency of 2450MHz</a:t>
            </a:r>
            <a:endParaRPr lang="en-US" sz="2400" dirty="0">
              <a:latin typeface="Calibri" panose="020F0502020204030204" pitchFamily="34" charset="0"/>
              <a:ea typeface="+mn-lt"/>
              <a:cs typeface="Calibri" panose="020F0502020204030204" pitchFamily="34" charset="0"/>
            </a:endParaRPr>
          </a:p>
          <a:p>
            <a:pPr marL="128016" lvl="1" indent="0">
              <a:lnSpc>
                <a:spcPct val="150000"/>
              </a:lnSpc>
              <a:buNone/>
            </a:pPr>
            <a:r>
              <a:rPr lang="en-US" sz="2400" b="1" u="sng" dirty="0">
                <a:latin typeface="Calibri" panose="020F0502020204030204" pitchFamily="34" charset="0"/>
                <a:ea typeface="+mn-lt"/>
                <a:cs typeface="Calibri" panose="020F0502020204030204" pitchFamily="34" charset="0"/>
              </a:rPr>
              <a:t>Flushing and Water Disinfectors:</a:t>
            </a:r>
            <a:r>
              <a:rPr lang="en-US" sz="2400" b="1" dirty="0">
                <a:latin typeface="Calibri" panose="020F0502020204030204" pitchFamily="34" charset="0"/>
                <a:ea typeface="+mn-lt"/>
                <a:cs typeface="Calibri" panose="020F0502020204030204" pitchFamily="34" charset="0"/>
              </a:rPr>
              <a:t> </a:t>
            </a:r>
            <a:r>
              <a:rPr lang="en-US" sz="2400" dirty="0">
                <a:latin typeface="Calibri" panose="020F0502020204030204" pitchFamily="34" charset="0"/>
                <a:ea typeface="+mn-lt"/>
                <a:cs typeface="Calibri" panose="020F0502020204030204" pitchFamily="34" charset="0"/>
              </a:rPr>
              <a:t>Disinfect bedpans, surgical instruments and anesthesia tubes</a:t>
            </a:r>
          </a:p>
          <a:p>
            <a:pPr marL="128016" lvl="1" indent="0">
              <a:lnSpc>
                <a:spcPct val="150000"/>
              </a:lnSpc>
              <a:buNone/>
            </a:pPr>
            <a:r>
              <a:rPr lang="en-US" sz="2400" b="1" u="sng" dirty="0">
                <a:latin typeface="Calibri" panose="020F0502020204030204" pitchFamily="34" charset="0"/>
                <a:ea typeface="+mn-lt"/>
                <a:cs typeface="Calibri" panose="020F0502020204030204" pitchFamily="34" charset="0"/>
              </a:rPr>
              <a:t>Ultraviolet radiation:</a:t>
            </a:r>
            <a:r>
              <a:rPr lang="en-US" sz="2400" b="1" dirty="0">
                <a:latin typeface="Calibri" panose="020F0502020204030204" pitchFamily="34" charset="0"/>
                <a:ea typeface="+mn-lt"/>
                <a:cs typeface="Calibri" panose="020F0502020204030204" pitchFamily="34" charset="0"/>
              </a:rPr>
              <a:t> </a:t>
            </a:r>
            <a:r>
              <a:rPr lang="en-US" sz="2400" dirty="0">
                <a:latin typeface="Calibri" panose="020F0502020204030204" pitchFamily="34" charset="0"/>
                <a:ea typeface="+mn-lt"/>
                <a:cs typeface="Calibri" panose="020F0502020204030204" pitchFamily="34" charset="0"/>
              </a:rPr>
              <a:t>Disinfect drinking water, air, titanium implants, contact lenses </a:t>
            </a:r>
            <a:r>
              <a:rPr lang="en-US" sz="2400" dirty="0" smtClean="0">
                <a:latin typeface="Calibri" panose="020F0502020204030204" pitchFamily="34" charset="0"/>
                <a:ea typeface="+mn-lt"/>
                <a:cs typeface="Calibri" panose="020F0502020204030204" pitchFamily="34" charset="0"/>
              </a:rPr>
              <a:t>(210-328nm)</a:t>
            </a:r>
            <a:endParaRPr lang="en-US" sz="2400" dirty="0">
              <a:latin typeface="Calibri" panose="020F0502020204030204" pitchFamily="34" charset="0"/>
              <a:ea typeface="+mn-lt"/>
              <a:cs typeface="Calibri" panose="020F0502020204030204" pitchFamily="34" charset="0"/>
            </a:endParaRPr>
          </a:p>
          <a:p>
            <a:pPr marL="128016" lvl="1" indent="0">
              <a:lnSpc>
                <a:spcPct val="150000"/>
              </a:lnSpc>
              <a:buNone/>
            </a:pPr>
            <a:r>
              <a:rPr lang="en-US" sz="2400" b="1" u="sng" dirty="0">
                <a:latin typeface="Calibri" panose="020F0502020204030204" pitchFamily="34" charset="0"/>
                <a:ea typeface="+mn-lt"/>
                <a:cs typeface="Calibri" panose="020F0502020204030204" pitchFamily="34" charset="0"/>
              </a:rPr>
              <a:t>Ozone used </a:t>
            </a:r>
            <a:r>
              <a:rPr lang="en-US" sz="2400" dirty="0">
                <a:latin typeface="Calibri" panose="020F0502020204030204" pitchFamily="34" charset="0"/>
                <a:ea typeface="+mn-lt"/>
                <a:cs typeface="Calibri" panose="020F0502020204030204" pitchFamily="34" charset="0"/>
              </a:rPr>
              <a:t>as drinking water disinfectant</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p:txBody>
      </p:sp>
      <p:sp>
        <p:nvSpPr>
          <p:cNvPr id="3" name="Oval 2"/>
          <p:cNvSpPr/>
          <p:nvPr/>
        </p:nvSpPr>
        <p:spPr>
          <a:xfrm>
            <a:off x="8904850" y="625804"/>
            <a:ext cx="1041009" cy="74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27046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75239"/>
            <a:ext cx="7772400" cy="2005780"/>
          </a:xfrm>
          <a:solidFill>
            <a:schemeClr val="bg1"/>
          </a:solidFill>
        </p:spPr>
        <p:txBody>
          <a:bodyPr>
            <a:normAutofit fontScale="90000"/>
          </a:bodyPr>
          <a:lstStyle/>
          <a:p>
            <a:r>
              <a:rPr lang="en-US" b="1" dirty="0"/>
              <a:t>Disinfection. </a:t>
            </a:r>
            <a:br>
              <a:rPr lang="en-US" b="1" dirty="0"/>
            </a:br>
            <a:r>
              <a:rPr lang="en-US" b="1" dirty="0"/>
              <a:t>Infection control in healthcare.</a:t>
            </a:r>
            <a:br>
              <a:rPr lang="en-US" b="1" dirty="0"/>
            </a:br>
            <a:r>
              <a:rPr lang="en-US" b="1" dirty="0"/>
              <a:t> WHO guidelines</a:t>
            </a:r>
          </a:p>
        </p:txBody>
      </p:sp>
      <p:sp>
        <p:nvSpPr>
          <p:cNvPr id="3" name="Subtitle 2"/>
          <p:cNvSpPr>
            <a:spLocks noGrp="1"/>
          </p:cNvSpPr>
          <p:nvPr>
            <p:ph type="subTitle" idx="1"/>
          </p:nvPr>
        </p:nvSpPr>
        <p:spPr/>
        <p:txBody>
          <a:bodyPr>
            <a:normAutofit/>
          </a:bodyPr>
          <a:lstStyle/>
          <a:p>
            <a:r>
              <a:rPr lang="en-US" sz="2800" b="1" dirty="0">
                <a:solidFill>
                  <a:schemeClr val="bg1"/>
                </a:solidFill>
                <a:latin typeface="Bahnschrift SemiCondensed" panose="020B0502040204020203" pitchFamily="34" charset="0"/>
              </a:rPr>
              <a:t>SM  </a:t>
            </a:r>
            <a:r>
              <a:rPr lang="en-US" sz="2800" b="1" dirty="0">
                <a:solidFill>
                  <a:schemeClr val="tx1"/>
                </a:solidFill>
                <a:latin typeface="Calibri" panose="020F0502020204030204" pitchFamily="34" charset="0"/>
                <a:cs typeface="Calibri" panose="020F0502020204030204" pitchFamily="34" charset="0"/>
              </a:rPr>
              <a:t>EYE MODULE</a:t>
            </a:r>
          </a:p>
          <a:p>
            <a:r>
              <a:rPr lang="en-US" sz="2000" b="1" dirty="0">
                <a:solidFill>
                  <a:schemeClr val="tx1"/>
                </a:solidFill>
                <a:latin typeface="Calibri" panose="020F0502020204030204" pitchFamily="34" charset="0"/>
                <a:cs typeface="Calibri" panose="020F0502020204030204" pitchFamily="34" charset="0"/>
              </a:rPr>
              <a:t>SMALL GROUP DISCUSSION</a:t>
            </a:r>
            <a:endParaRPr lang="en-US" sz="2000" dirty="0">
              <a:solidFill>
                <a:schemeClr val="bg1"/>
              </a:solidFill>
              <a:latin typeface="Bahnschrift SemiCondensed" panose="020B0502040204020203" pitchFamily="34" charset="0"/>
            </a:endParaRPr>
          </a:p>
        </p:txBody>
      </p:sp>
    </p:spTree>
    <p:extLst>
      <p:ext uri="{BB962C8B-B14F-4D97-AF65-F5344CB8AC3E}">
        <p14:creationId xmlns:p14="http://schemas.microsoft.com/office/powerpoint/2010/main" val="296017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Factors affecting Efficacy of Sterilization </a:t>
            </a:r>
          </a:p>
        </p:txBody>
      </p:sp>
      <p:pic>
        <p:nvPicPr>
          <p:cNvPr id="4" name="Content Placeholder 3" descr="Salmonella biofilm protein causes autoimmune responses ..."/>
          <p:cNvPicPr>
            <a:picLocks noGrp="1" noChangeAspect="1"/>
          </p:cNvPicPr>
          <p:nvPr>
            <p:ph idx="1"/>
          </p:nvPr>
        </p:nvPicPr>
        <p:blipFill rotWithShape="1">
          <a:blip r:embed="rId2"/>
          <a:stretch>
            <a:fillRect/>
          </a:stretch>
        </p:blipFill>
        <p:spPr>
          <a:xfrm>
            <a:off x="4827993" y="2084832"/>
            <a:ext cx="7151511" cy="4022725"/>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Rectangle 4"/>
          <p:cNvSpPr/>
          <p:nvPr/>
        </p:nvSpPr>
        <p:spPr>
          <a:xfrm>
            <a:off x="1154954" y="2136339"/>
            <a:ext cx="4331446" cy="3359061"/>
          </a:xfrm>
          <a:prstGeom prst="rect">
            <a:avLst/>
          </a:prstGeom>
        </p:spPr>
        <p:txBody>
          <a:bodyPr wrap="square">
            <a:spAutoFit/>
          </a:bodyPr>
          <a:lstStyle/>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Cleaning</a:t>
            </a:r>
            <a:endParaRPr lang="en-US" sz="2400" dirty="0">
              <a:latin typeface="Calibri" panose="020F0502020204030204" pitchFamily="34" charset="0"/>
              <a:cs typeface="Calibri" panose="020F0502020204030204" pitchFamily="34" charset="0"/>
            </a:endParaRPr>
          </a:p>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Pathogen type</a:t>
            </a:r>
          </a:p>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Biofilm accumulation</a:t>
            </a:r>
          </a:p>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Lumen length, diameter</a:t>
            </a:r>
          </a:p>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Restricted flow</a:t>
            </a:r>
          </a:p>
          <a:p>
            <a:pPr marL="457200" indent="-457200">
              <a:lnSpc>
                <a:spcPct val="150000"/>
              </a:lnSpc>
              <a:buAutoNum type="arabicPeriod"/>
            </a:pPr>
            <a:r>
              <a:rPr lang="en-US" sz="2400" dirty="0">
                <a:latin typeface="Calibri" panose="020F0502020204030204" pitchFamily="34" charset="0"/>
                <a:ea typeface="+mn-lt"/>
                <a:cs typeface="Calibri" panose="020F0502020204030204" pitchFamily="34" charset="0"/>
              </a:rPr>
              <a:t>Device design, construction</a:t>
            </a:r>
            <a:endParaRPr lang="en-US" sz="2400" dirty="0">
              <a:latin typeface="Calibri" panose="020F0502020204030204" pitchFamily="34" charset="0"/>
              <a:cs typeface="Calibri" panose="020F0502020204030204" pitchFamily="34" charset="0"/>
            </a:endParaRPr>
          </a:p>
        </p:txBody>
      </p:sp>
      <p:sp>
        <p:nvSpPr>
          <p:cNvPr id="6" name="Oval 5"/>
          <p:cNvSpPr/>
          <p:nvPr/>
        </p:nvSpPr>
        <p:spPr>
          <a:xfrm>
            <a:off x="9829518" y="1026962"/>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 </a:t>
            </a:r>
          </a:p>
        </p:txBody>
      </p:sp>
    </p:spTree>
    <p:extLst>
      <p:ext uri="{BB962C8B-B14F-4D97-AF65-F5344CB8AC3E}">
        <p14:creationId xmlns:p14="http://schemas.microsoft.com/office/powerpoint/2010/main" val="60993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1000" b="-2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02633-DA78-7571-8B3E-9D56029D20FB}"/>
              </a:ext>
            </a:extLst>
          </p:cNvPr>
          <p:cNvSpPr txBox="1"/>
          <p:nvPr/>
        </p:nvSpPr>
        <p:spPr>
          <a:xfrm>
            <a:off x="2567837" y="116863"/>
            <a:ext cx="6659292" cy="584775"/>
          </a:xfrm>
          <a:prstGeom prst="rect">
            <a:avLst/>
          </a:prstGeom>
          <a:solidFill>
            <a:schemeClr val="bg1"/>
          </a:solidFill>
        </p:spPr>
        <p:txBody>
          <a:bodyPr wrap="square" rtlCol="0">
            <a:spAutoFit/>
          </a:bodyPr>
          <a:lstStyle/>
          <a:p>
            <a:pPr algn="ctr"/>
            <a:r>
              <a:rPr lang="en-US" sz="3200" b="1" dirty="0">
                <a:latin typeface="Calibri" panose="020F0502020204030204" pitchFamily="34" charset="0"/>
                <a:cs typeface="Calibri" panose="020F0502020204030204" pitchFamily="34" charset="0"/>
              </a:rPr>
              <a:t>DISINFECTION IN HOSPITAL SETTINGS </a:t>
            </a:r>
            <a:endParaRPr lang="en-PK" sz="3200" b="1"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85BA120-F9D4-31D0-E9E5-FE8F0705D8B7}"/>
              </a:ext>
            </a:extLst>
          </p:cNvPr>
          <p:cNvSpPr/>
          <p:nvPr/>
        </p:nvSpPr>
        <p:spPr>
          <a:xfrm>
            <a:off x="10429318" y="136017"/>
            <a:ext cx="1477108" cy="703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vertical integration</a:t>
            </a:r>
          </a:p>
        </p:txBody>
      </p:sp>
    </p:spTree>
    <p:extLst>
      <p:ext uri="{BB962C8B-B14F-4D97-AF65-F5344CB8AC3E}">
        <p14:creationId xmlns:p14="http://schemas.microsoft.com/office/powerpoint/2010/main" val="108237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024128" y="544576"/>
            <a:ext cx="9720072" cy="1014984"/>
          </a:xfrm>
        </p:spPr>
        <p:txBody>
          <a:bodyPr>
            <a:normAutofit fontScale="90000"/>
          </a:bodyPr>
          <a:lstStyle/>
          <a:p>
            <a:pPr algn="ctr"/>
            <a:r>
              <a:rPr lang="en-US" b="1" dirty="0">
                <a:latin typeface="Calibri" panose="020F0502020204030204" pitchFamily="34" charset="0"/>
                <a:cs typeface="Calibri" panose="020F0502020204030204" pitchFamily="34" charset="0"/>
              </a:rPr>
              <a:t>Disinfection in health settings  </a:t>
            </a:r>
          </a:p>
        </p:txBody>
      </p:sp>
      <p:sp>
        <p:nvSpPr>
          <p:cNvPr id="3" name="Content Placeholder 2"/>
          <p:cNvSpPr>
            <a:spLocks noGrp="1"/>
          </p:cNvSpPr>
          <p:nvPr>
            <p:ph idx="1"/>
          </p:nvPr>
        </p:nvSpPr>
        <p:spPr>
          <a:xfrm>
            <a:off x="1024128" y="1559561"/>
            <a:ext cx="10075281" cy="4749800"/>
          </a:xfrm>
        </p:spPr>
        <p:txBody>
          <a:bodyPr>
            <a:normAutofit/>
          </a:bodyPr>
          <a:lstStyle/>
          <a:p>
            <a:pPr>
              <a:buFont typeface="Wingdings" panose="05000000000000000000" pitchFamily="2" charset="2"/>
              <a:buChar char="§"/>
            </a:pPr>
            <a:r>
              <a:rPr lang="en-US" b="1" dirty="0">
                <a:latin typeface="Calibri" panose="020F0502020204030204" pitchFamily="34" charset="0"/>
                <a:cs typeface="Calibri" panose="020F0502020204030204" pitchFamily="34" charset="0"/>
              </a:rPr>
              <a:t>COMMON INFECTIONS IN HEALTHCARE SETTINGS </a:t>
            </a:r>
            <a:r>
              <a:rPr lang="en-US" dirty="0">
                <a:latin typeface="Calibri" panose="020F0502020204030204" pitchFamily="34" charset="0"/>
                <a:cs typeface="Calibri" panose="020F0502020204030204" pitchFamily="34" charset="0"/>
              </a:rPr>
              <a:t>(medicine &amp; surgery wards) </a:t>
            </a:r>
          </a:p>
          <a:p>
            <a:r>
              <a:rPr lang="en-US" sz="2400" dirty="0">
                <a:latin typeface="Calibri" panose="020F0502020204030204" pitchFamily="34" charset="0"/>
                <a:cs typeface="Calibri" panose="020F0502020204030204" pitchFamily="34" charset="0"/>
              </a:rPr>
              <a:t>Listeria, Escherichia coli, Salmonella, vancomycin-resistant Enterococci, MRSA, Candida, Mycobacterium tuberculosis</a:t>
            </a:r>
          </a:p>
          <a:p>
            <a:r>
              <a:rPr lang="en-US" sz="2400" b="1" dirty="0">
                <a:latin typeface="Calibri" panose="020F0502020204030204" pitchFamily="34" charset="0"/>
                <a:cs typeface="Calibri" panose="020F0502020204030204" pitchFamily="34" charset="0"/>
              </a:rPr>
              <a:t>TRANSMISSION </a:t>
            </a:r>
            <a:r>
              <a:rPr lang="en-US" sz="2400" dirty="0">
                <a:latin typeface="Calibri" panose="020F0502020204030204" pitchFamily="34" charset="0"/>
                <a:cs typeface="Calibri" panose="020F0502020204030204" pitchFamily="34" charset="0"/>
              </a:rPr>
              <a:t>by airborne, droplet, vector borne or direct contact.</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PRINCIPLES OF INFECTION CONTROL:</a:t>
            </a:r>
          </a:p>
          <a:p>
            <a:pPr marL="0" lvl="0" indent="0">
              <a:buNone/>
            </a:pPr>
            <a:r>
              <a:rPr lang="en-US" sz="2400" dirty="0">
                <a:latin typeface="Calibri" panose="020F0502020204030204" pitchFamily="34" charset="0"/>
                <a:cs typeface="Calibri" panose="020F0502020204030204" pitchFamily="34" charset="0"/>
              </a:rPr>
              <a:t>1.Hand hygiene                                                      </a:t>
            </a:r>
            <a:r>
              <a:rPr lang="en-US" sz="2400" dirty="0" smtClean="0">
                <a:latin typeface="Calibri" panose="020F0502020204030204" pitchFamily="34" charset="0"/>
                <a:cs typeface="Calibri" panose="020F0502020204030204" pitchFamily="34" charset="0"/>
              </a:rPr>
              <a:t>2.Personal protective equipment</a:t>
            </a:r>
            <a:endParaRPr lang="en-US" sz="2400" dirty="0">
              <a:latin typeface="Calibri" panose="020F0502020204030204" pitchFamily="34" charset="0"/>
              <a:cs typeface="Calibri" panose="020F0502020204030204" pitchFamily="34" charset="0"/>
            </a:endParaRPr>
          </a:p>
          <a:p>
            <a:pPr marL="0" lvl="0" indent="0">
              <a:buNone/>
            </a:pPr>
            <a:r>
              <a:rPr lang="en-US" sz="2400" dirty="0">
                <a:latin typeface="Calibri" panose="020F0502020204030204" pitchFamily="34" charset="0"/>
                <a:cs typeface="Calibri" panose="020F0502020204030204" pitchFamily="34" charset="0"/>
              </a:rPr>
              <a:t>3.Environmental cleaning and disinfection       4.Waste management</a:t>
            </a:r>
          </a:p>
          <a:p>
            <a:pPr marL="0" lvl="0" indent="0">
              <a:buNone/>
            </a:pPr>
            <a:r>
              <a:rPr lang="en-US" sz="2400" dirty="0">
                <a:latin typeface="Calibri" panose="020F0502020204030204" pitchFamily="34" charset="0"/>
                <a:cs typeface="Calibri" panose="020F0502020204030204" pitchFamily="34" charset="0"/>
              </a:rPr>
              <a:t>5.Isolation precautions                                         6. Immunization</a:t>
            </a:r>
          </a:p>
          <a:p>
            <a:endParaRPr lang="en-US" sz="2000" dirty="0">
              <a:latin typeface="Calibri" panose="020F0502020204030204" pitchFamily="34" charset="0"/>
              <a:cs typeface="Calibri" panose="020F0502020204030204" pitchFamily="34" charset="0"/>
            </a:endParaRPr>
          </a:p>
        </p:txBody>
      </p:sp>
      <p:sp>
        <p:nvSpPr>
          <p:cNvPr id="6" name="Oval 5"/>
          <p:cNvSpPr/>
          <p:nvPr/>
        </p:nvSpPr>
        <p:spPr>
          <a:xfrm>
            <a:off x="10429318" y="136017"/>
            <a:ext cx="1477108" cy="703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vertical integration</a:t>
            </a:r>
          </a:p>
        </p:txBody>
      </p:sp>
    </p:spTree>
    <p:extLst>
      <p:ext uri="{BB962C8B-B14F-4D97-AF65-F5344CB8AC3E}">
        <p14:creationId xmlns:p14="http://schemas.microsoft.com/office/powerpoint/2010/main" val="288274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24128" y="585216"/>
            <a:ext cx="9720072" cy="753254"/>
          </a:xfrm>
        </p:spPr>
        <p:txBody>
          <a:bodyPr/>
          <a:lstStyle/>
          <a:p>
            <a:r>
              <a:rPr lang="en-US" b="1" dirty="0">
                <a:latin typeface="Calibri" panose="020F0502020204030204" pitchFamily="34" charset="0"/>
                <a:cs typeface="Calibri" panose="020F0502020204030204" pitchFamily="34" charset="0"/>
              </a:rPr>
              <a:t>Classification of items</a:t>
            </a:r>
          </a:p>
        </p:txBody>
      </p:sp>
      <p:sp>
        <p:nvSpPr>
          <p:cNvPr id="3" name="Content Placeholder 2"/>
          <p:cNvSpPr>
            <a:spLocks noGrp="1"/>
          </p:cNvSpPr>
          <p:nvPr>
            <p:ph idx="1"/>
          </p:nvPr>
        </p:nvSpPr>
        <p:spPr>
          <a:xfrm>
            <a:off x="1024128" y="1674056"/>
            <a:ext cx="9720073" cy="4825218"/>
          </a:xfrm>
        </p:spPr>
        <p:txBody>
          <a:bodyPr>
            <a:normAutofit/>
          </a:bodyPr>
          <a:lstStyle/>
          <a:p>
            <a:pPr>
              <a:buClrTx/>
              <a:buFont typeface="Wingdings" panose="05000000000000000000" pitchFamily="2" charset="2"/>
              <a:buChar char="§"/>
            </a:pPr>
            <a:r>
              <a:rPr lang="en-US" sz="2400" b="1" dirty="0">
                <a:latin typeface="Calibri" panose="020F0502020204030204" pitchFamily="34" charset="0"/>
                <a:cs typeface="Calibri" panose="020F0502020204030204" pitchFamily="34" charset="0"/>
              </a:rPr>
              <a:t>CRITICAL ITEMS </a:t>
            </a:r>
            <a:r>
              <a:rPr lang="en-US" sz="2400" dirty="0">
                <a:latin typeface="Calibri" panose="020F0502020204030204" pitchFamily="34" charset="0"/>
                <a:cs typeface="Calibri" panose="020F0502020204030204" pitchFamily="34" charset="0"/>
              </a:rPr>
              <a:t>include surgical instruments used in sterile body cavities eg implants, cardiac &amp;urinary catheter, arthroscopes etc. High level disinfection required.</a:t>
            </a:r>
          </a:p>
          <a:p>
            <a:pPr>
              <a:buClrTx/>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buClrTx/>
              <a:buFont typeface="Wingdings" panose="05000000000000000000" pitchFamily="2" charset="2"/>
              <a:buChar char="§"/>
            </a:pPr>
            <a:r>
              <a:rPr lang="en-US" sz="2400" b="1" dirty="0">
                <a:latin typeface="Calibri" panose="020F0502020204030204" pitchFamily="34" charset="0"/>
                <a:cs typeface="Calibri" panose="020F0502020204030204" pitchFamily="34" charset="0"/>
              </a:rPr>
              <a:t>SEMI CRITICAL ITEMS </a:t>
            </a:r>
            <a:r>
              <a:rPr lang="en-US" sz="2400" dirty="0">
                <a:latin typeface="Calibri" panose="020F0502020204030204" pitchFamily="34" charset="0"/>
                <a:cs typeface="Calibri" panose="020F0502020204030204" pitchFamily="34" charset="0"/>
              </a:rPr>
              <a:t>contact mucous membranes or nonintact skin eg endoscopes , anesthesia equipment, gastroscopy etc. High &amp; Intermediate-level disinfection required.</a:t>
            </a:r>
          </a:p>
          <a:p>
            <a:pPr>
              <a:buClrTx/>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buClrTx/>
              <a:buFont typeface="Wingdings" panose="05000000000000000000" pitchFamily="2" charset="2"/>
              <a:buChar char="§"/>
            </a:pPr>
            <a:r>
              <a:rPr lang="en-US" sz="2400" b="1" dirty="0">
                <a:latin typeface="Calibri" panose="020F0502020204030204" pitchFamily="34" charset="0"/>
                <a:cs typeface="Calibri" panose="020F0502020204030204" pitchFamily="34" charset="0"/>
              </a:rPr>
              <a:t>NONCRITICAL ITEMS </a:t>
            </a:r>
            <a:r>
              <a:rPr lang="en-US" sz="2400" dirty="0">
                <a:latin typeface="Calibri" panose="020F0502020204030204" pitchFamily="34" charset="0"/>
                <a:cs typeface="Calibri" panose="020F0502020204030204" pitchFamily="34" charset="0"/>
              </a:rPr>
              <a:t>come in contact with intact skin but not mucous membrane eg bedpans, blood pressure cuffs, crutches etc. Low level disinfection done. </a:t>
            </a:r>
          </a:p>
          <a:p>
            <a:pPr>
              <a:buClrTx/>
              <a:buFont typeface="Wingdings" panose="05000000000000000000" pitchFamily="2" charset="2"/>
              <a:buChar char="§"/>
            </a:pPr>
            <a:endParaRPr lang="en-US" sz="2400" dirty="0"/>
          </a:p>
        </p:txBody>
      </p:sp>
      <p:sp>
        <p:nvSpPr>
          <p:cNvPr id="2" name="Oval 1">
            <a:extLst>
              <a:ext uri="{FF2B5EF4-FFF2-40B4-BE49-F238E27FC236}">
                <a16:creationId xmlns:a16="http://schemas.microsoft.com/office/drawing/2014/main" id="{5E760D71-41A7-46E8-22EA-897F203131BA}"/>
              </a:ext>
            </a:extLst>
          </p:cNvPr>
          <p:cNvSpPr/>
          <p:nvPr/>
        </p:nvSpPr>
        <p:spPr>
          <a:xfrm>
            <a:off x="9526172" y="635421"/>
            <a:ext cx="1477108" cy="703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vertical integration</a:t>
            </a:r>
          </a:p>
        </p:txBody>
      </p:sp>
    </p:spTree>
    <p:extLst>
      <p:ext uri="{BB962C8B-B14F-4D97-AF65-F5344CB8AC3E}">
        <p14:creationId xmlns:p14="http://schemas.microsoft.com/office/powerpoint/2010/main" val="5996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65288"/>
          </a:xfrm>
        </p:spPr>
        <p:txBody>
          <a:bodyPr/>
          <a:lstStyle/>
          <a:p>
            <a:r>
              <a:rPr lang="en-US" b="1" dirty="0">
                <a:latin typeface="Calibri" panose="020F0502020204030204" pitchFamily="34" charset="0"/>
                <a:cs typeface="Calibri" panose="020F0502020204030204" pitchFamily="34" charset="0"/>
              </a:rPr>
              <a:t>Types of disinfectants</a:t>
            </a:r>
            <a:endParaRPr lang="en-US" dirty="0">
              <a:latin typeface="Calibri" panose="020F0502020204030204" pitchFamily="34" charset="0"/>
              <a:cs typeface="Calibri" panose="020F0502020204030204" pitchFamily="34" charset="0"/>
            </a:endParaRPr>
          </a:p>
        </p:txBody>
      </p:sp>
      <p:sp useBgFill="1">
        <p:nvSpPr>
          <p:cNvPr id="3" name="Content Placeholder 2"/>
          <p:cNvSpPr>
            <a:spLocks noGrp="1"/>
          </p:cNvSpPr>
          <p:nvPr>
            <p:ph idx="1"/>
          </p:nvPr>
        </p:nvSpPr>
        <p:spPr>
          <a:xfrm>
            <a:off x="746992" y="1448972"/>
            <a:ext cx="6497870" cy="4498005"/>
          </a:xfrm>
        </p:spPr>
        <p:txBody>
          <a:bodyPr>
            <a:noAutofit/>
          </a:bodyPr>
          <a:lstStyle/>
          <a:p>
            <a:pPr>
              <a:lnSpc>
                <a:spcPct val="150000"/>
              </a:lnSpc>
              <a:buClr>
                <a:schemeClr val="tx1"/>
              </a:buClr>
              <a:buFont typeface="Wingdings" panose="05000000000000000000" pitchFamily="2" charset="2"/>
              <a:buChar char="§"/>
            </a:pPr>
            <a:r>
              <a:rPr lang="en-US" sz="2400" b="1" dirty="0">
                <a:solidFill>
                  <a:schemeClr val="tx1"/>
                </a:solidFill>
                <a:latin typeface="Calibri" panose="020F0502020204030204" pitchFamily="34" charset="0"/>
                <a:cs typeface="Calibri" panose="020F0502020204030204" pitchFamily="34" charset="0"/>
              </a:rPr>
              <a:t>  High-level disinfectants: </a:t>
            </a:r>
            <a:r>
              <a:rPr lang="en-US" sz="2400" dirty="0">
                <a:solidFill>
                  <a:schemeClr val="tx1"/>
                </a:solidFill>
                <a:latin typeface="Calibri" panose="020F0502020204030204" pitchFamily="34" charset="0"/>
                <a:cs typeface="Calibri" panose="020F0502020204030204" pitchFamily="34" charset="0"/>
              </a:rPr>
              <a:t>Activity against bacterial spores eg </a:t>
            </a:r>
            <a:r>
              <a:rPr lang="en-US" sz="2400" dirty="0">
                <a:latin typeface="Calibri" panose="020F0502020204030204" pitchFamily="34" charset="0"/>
                <a:cs typeface="Calibri" panose="020F0502020204030204" pitchFamily="34" charset="0"/>
              </a:rPr>
              <a:t>Glutaraldehyde, Heat sterilization, Hydrogen peroxide</a:t>
            </a:r>
            <a:endParaRPr lang="en-US" sz="2400" dirty="0">
              <a:solidFill>
                <a:schemeClr val="tx1"/>
              </a:solidFill>
              <a:latin typeface="Calibri" panose="020F0502020204030204" pitchFamily="34" charset="0"/>
              <a:cs typeface="Calibri" panose="020F0502020204030204" pitchFamily="34" charset="0"/>
            </a:endParaRPr>
          </a:p>
          <a:p>
            <a:pPr>
              <a:lnSpc>
                <a:spcPct val="150000"/>
              </a:lnSpc>
              <a:buClr>
                <a:schemeClr val="tx1"/>
              </a:buClr>
              <a:buFont typeface="Wingdings" panose="05000000000000000000" pitchFamily="2" charset="2"/>
              <a:buChar char="§"/>
            </a:pPr>
            <a:r>
              <a:rPr lang="en-US" sz="2400" b="1" dirty="0">
                <a:solidFill>
                  <a:schemeClr val="tx1"/>
                </a:solidFill>
                <a:latin typeface="Calibri" panose="020F0502020204030204" pitchFamily="34" charset="0"/>
                <a:cs typeface="Calibri" panose="020F0502020204030204" pitchFamily="34" charset="0"/>
              </a:rPr>
              <a:t>  Intermediate-level disinfectants:</a:t>
            </a:r>
            <a:r>
              <a:rPr lang="en-US" sz="2400" dirty="0">
                <a:solidFill>
                  <a:schemeClr val="tx1"/>
                </a:solidFill>
                <a:latin typeface="Calibri" panose="020F0502020204030204" pitchFamily="34" charset="0"/>
                <a:cs typeface="Calibri" panose="020F0502020204030204" pitchFamily="34" charset="0"/>
              </a:rPr>
              <a:t> Tuberculocidal activity but not sporicidal eg </a:t>
            </a:r>
            <a:r>
              <a:rPr lang="en-US" sz="2400" dirty="0">
                <a:latin typeface="Calibri" panose="020F0502020204030204" pitchFamily="34" charset="0"/>
                <a:cs typeface="Calibri" panose="020F0502020204030204" pitchFamily="34" charset="0"/>
              </a:rPr>
              <a:t>Iodophor germicidal detergent</a:t>
            </a:r>
            <a:endParaRPr lang="en-US" sz="2400" dirty="0">
              <a:solidFill>
                <a:schemeClr val="tx1"/>
              </a:solidFill>
              <a:latin typeface="Calibri" panose="020F0502020204030204" pitchFamily="34" charset="0"/>
              <a:cs typeface="Calibri" panose="020F0502020204030204" pitchFamily="34" charset="0"/>
            </a:endParaRPr>
          </a:p>
          <a:p>
            <a:pPr>
              <a:lnSpc>
                <a:spcPct val="150000"/>
              </a:lnSpc>
              <a:buClr>
                <a:schemeClr val="tx1"/>
              </a:buClr>
              <a:buFont typeface="Wingdings" panose="05000000000000000000" pitchFamily="2" charset="2"/>
              <a:buChar char="§"/>
            </a:pPr>
            <a:r>
              <a:rPr lang="en-US" sz="2400" b="1" dirty="0">
                <a:solidFill>
                  <a:schemeClr val="tx1"/>
                </a:solidFill>
                <a:latin typeface="Calibri" panose="020F0502020204030204" pitchFamily="34" charset="0"/>
                <a:cs typeface="Calibri" panose="020F0502020204030204" pitchFamily="34" charset="0"/>
              </a:rPr>
              <a:t>  Low-level disinfectants:</a:t>
            </a:r>
            <a:r>
              <a:rPr lang="en-US" sz="2400" dirty="0">
                <a:solidFill>
                  <a:schemeClr val="tx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a:t>
            </a:r>
            <a:r>
              <a:rPr lang="en-US" sz="2400" dirty="0">
                <a:solidFill>
                  <a:schemeClr val="tx1"/>
                </a:solidFill>
                <a:latin typeface="Calibri" panose="020F0502020204030204" pitchFamily="34" charset="0"/>
                <a:cs typeface="Calibri" panose="020F0502020204030204" pitchFamily="34" charset="0"/>
              </a:rPr>
              <a:t>ctivity against microorganisms but no sporicidal or tuberculocidal activity eg </a:t>
            </a:r>
            <a:r>
              <a:rPr lang="en-US" sz="2400" dirty="0">
                <a:latin typeface="Calibri" panose="020F0502020204030204" pitchFamily="34" charset="0"/>
                <a:cs typeface="Calibri" panose="020F0502020204030204" pitchFamily="34" charset="0"/>
              </a:rPr>
              <a:t>70% alcohol or house hold bleach</a:t>
            </a: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891974" y="2111626"/>
            <a:ext cx="3826413" cy="4401716"/>
          </a:xfrm>
          <a:prstGeom prst="rect">
            <a:avLst/>
          </a:prstGeom>
        </p:spPr>
      </p:pic>
      <p:sp>
        <p:nvSpPr>
          <p:cNvPr id="7" name="Oval 6"/>
          <p:cNvSpPr/>
          <p:nvPr/>
        </p:nvSpPr>
        <p:spPr>
          <a:xfrm>
            <a:off x="9814734" y="961843"/>
            <a:ext cx="1574626" cy="795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Horizontal integration</a:t>
            </a:r>
          </a:p>
        </p:txBody>
      </p:sp>
    </p:spTree>
    <p:extLst>
      <p:ext uri="{BB962C8B-B14F-4D97-AF65-F5344CB8AC3E}">
        <p14:creationId xmlns:p14="http://schemas.microsoft.com/office/powerpoint/2010/main" val="158187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7"/>
            <a:ext cx="9720072" cy="1182624"/>
          </a:xfrm>
        </p:spPr>
        <p:txBody>
          <a:bodyPr>
            <a:noAutofit/>
          </a:bodyPr>
          <a:lstStyle/>
          <a:p>
            <a:pPr algn="ctr"/>
            <a:r>
              <a:rPr lang="en-US" sz="3600" b="1" dirty="0">
                <a:latin typeface="Calibri" panose="020F0502020204030204" pitchFamily="34" charset="0"/>
                <a:cs typeface="Calibri" panose="020F0502020204030204" pitchFamily="34" charset="0"/>
              </a:rPr>
              <a:t>who INFECTION CONTROL PROGRAMME for healthcare settings</a:t>
            </a:r>
          </a:p>
        </p:txBody>
      </p:sp>
      <p:sp>
        <p:nvSpPr>
          <p:cNvPr id="3" name="Content Placeholder 2"/>
          <p:cNvSpPr>
            <a:spLocks noGrp="1"/>
          </p:cNvSpPr>
          <p:nvPr>
            <p:ph idx="1"/>
          </p:nvPr>
        </p:nvSpPr>
        <p:spPr>
          <a:xfrm>
            <a:off x="1538856" y="1888375"/>
            <a:ext cx="9664057" cy="4384408"/>
          </a:xfrm>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 </a:t>
            </a:r>
            <a:r>
              <a:rPr lang="en-US" sz="2400" dirty="0">
                <a:latin typeface="Calibri" panose="020F0502020204030204" pitchFamily="34" charset="0"/>
                <a:cs typeface="Calibri" panose="020F0502020204030204" pitchFamily="34" charset="0"/>
              </a:rPr>
              <a:t>Education and training of health care workers;</a:t>
            </a:r>
          </a:p>
          <a:p>
            <a:pPr marL="457200" indent="-457200">
              <a:buFont typeface="+mj-lt"/>
              <a:buAutoNum type="arabicPeriod"/>
            </a:pPr>
            <a:r>
              <a:rPr lang="en-US" sz="2400" dirty="0">
                <a:latin typeface="Calibri" panose="020F0502020204030204" pitchFamily="34" charset="0"/>
                <a:cs typeface="Calibri" panose="020F0502020204030204" pitchFamily="34" charset="0"/>
              </a:rPr>
              <a:t> Protection of health care workers, e.g. immunization;</a:t>
            </a:r>
          </a:p>
          <a:p>
            <a:pPr marL="457200" indent="-457200">
              <a:buFont typeface="+mj-lt"/>
              <a:buAutoNum type="arabicPeriod"/>
            </a:pPr>
            <a:r>
              <a:rPr lang="en-US" sz="2400" dirty="0">
                <a:latin typeface="Calibri" panose="020F0502020204030204" pitchFamily="34" charset="0"/>
                <a:cs typeface="Calibri" panose="020F0502020204030204" pitchFamily="34" charset="0"/>
              </a:rPr>
              <a:t> Identification of hazards and minimizing risks </a:t>
            </a:r>
          </a:p>
          <a:p>
            <a:pPr marL="457200" indent="-457200">
              <a:buFont typeface="+mj-lt"/>
              <a:buAutoNum type="arabicPeriod"/>
            </a:pPr>
            <a:r>
              <a:rPr lang="en-US" sz="2400" dirty="0">
                <a:latin typeface="Calibri" panose="020F0502020204030204" pitchFamily="34" charset="0"/>
                <a:cs typeface="Calibri" panose="020F0502020204030204" pitchFamily="34" charset="0"/>
              </a:rPr>
              <a:t> Use of aseptic techniques</a:t>
            </a:r>
          </a:p>
          <a:p>
            <a:pPr marL="457200" indent="-457200">
              <a:buFont typeface="+mj-lt"/>
              <a:buAutoNum type="arabicPeriod"/>
            </a:pPr>
            <a:r>
              <a:rPr lang="en-US" sz="2400" dirty="0">
                <a:latin typeface="Calibri" panose="020F0502020204030204" pitchFamily="34" charset="0"/>
                <a:cs typeface="Calibri" panose="020F0502020204030204" pitchFamily="34" charset="0"/>
              </a:rPr>
              <a:t> Management of hospital/clinical waste &amp; waste surveillance</a:t>
            </a:r>
          </a:p>
          <a:p>
            <a:pPr marL="457200" indent="-457200">
              <a:buFont typeface="+mj-lt"/>
              <a:buAutoNum type="arabicPeriod"/>
            </a:pPr>
            <a:r>
              <a:rPr lang="en-US" sz="2400" dirty="0">
                <a:latin typeface="Calibri" panose="020F0502020204030204" pitchFamily="34" charset="0"/>
                <a:cs typeface="Calibri" panose="020F0502020204030204" pitchFamily="34" charset="0"/>
              </a:rPr>
              <a:t> Incident monitoring</a:t>
            </a:r>
          </a:p>
          <a:p>
            <a:pPr marL="457200" indent="-457200">
              <a:buFont typeface="+mj-lt"/>
              <a:buAutoNum type="arabicPeriod"/>
            </a:pPr>
            <a:r>
              <a:rPr lang="en-US" sz="2400" dirty="0">
                <a:latin typeface="Calibri" panose="020F0502020204030204" pitchFamily="34" charset="0"/>
                <a:cs typeface="Calibri" panose="020F0502020204030204" pitchFamily="34" charset="0"/>
              </a:rPr>
              <a:t> Outbreak investigation &amp; research</a:t>
            </a:r>
          </a:p>
          <a:p>
            <a:pPr marL="457200" indent="-457200">
              <a:buFont typeface="+mj-lt"/>
              <a:buAutoNum type="arabicPeriod"/>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hlinkClick r:id="rId2"/>
              </a:rPr>
              <a:t>https://apps.who.int/iris/rest/bitstreams/912923/retrieve</a:t>
            </a:r>
            <a:endParaRPr lang="en-US" sz="2000" dirty="0">
              <a:latin typeface="Calibri" panose="020F0502020204030204" pitchFamily="34" charset="0"/>
              <a:cs typeface="Calibri" panose="020F0502020204030204" pitchFamily="34" charset="0"/>
            </a:endParaRPr>
          </a:p>
        </p:txBody>
      </p:sp>
      <p:sp>
        <p:nvSpPr>
          <p:cNvPr id="5" name="Oval 4"/>
          <p:cNvSpPr/>
          <p:nvPr/>
        </p:nvSpPr>
        <p:spPr>
          <a:xfrm>
            <a:off x="10586477" y="361475"/>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167134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 page of the guidelines on core components of infection prevention and control programmes at the national and acute health care facility level">
            <a:extLst>
              <a:ext uri="{FF2B5EF4-FFF2-40B4-BE49-F238E27FC236}">
                <a16:creationId xmlns:a16="http://schemas.microsoft.com/office/drawing/2014/main" id="{BD8C2425-98C5-6818-4764-698B0D493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598"/>
            <a:ext cx="12191999" cy="46150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E86D85-3C6E-DB92-9CF4-AFF71BC46DDF}"/>
              </a:ext>
            </a:extLst>
          </p:cNvPr>
          <p:cNvSpPr txBox="1"/>
          <p:nvPr/>
        </p:nvSpPr>
        <p:spPr>
          <a:xfrm>
            <a:off x="3712028" y="480209"/>
            <a:ext cx="6096000" cy="369332"/>
          </a:xfrm>
          <a:prstGeom prst="rect">
            <a:avLst/>
          </a:prstGeom>
          <a:noFill/>
        </p:spPr>
        <p:txBody>
          <a:bodyPr wrap="square">
            <a:spAutoFit/>
          </a:bodyPr>
          <a:lstStyle/>
          <a:p>
            <a:r>
              <a:rPr lang="en-US" sz="1800" b="0" i="0" dirty="0">
                <a:solidFill>
                  <a:srgbClr val="3C4245"/>
                </a:solidFill>
                <a:effectLst/>
                <a:latin typeface="Arial" panose="020B0604020202020204" pitchFamily="34" charset="0"/>
              </a:rPr>
              <a:t>WHO: Infection prevention and control</a:t>
            </a:r>
            <a:endParaRPr lang="en-PK" dirty="0"/>
          </a:p>
        </p:txBody>
      </p:sp>
      <p:sp>
        <p:nvSpPr>
          <p:cNvPr id="5" name="TextBox 4">
            <a:extLst>
              <a:ext uri="{FF2B5EF4-FFF2-40B4-BE49-F238E27FC236}">
                <a16:creationId xmlns:a16="http://schemas.microsoft.com/office/drawing/2014/main" id="{CF754138-808F-9972-39E8-3A55DA9FC53E}"/>
              </a:ext>
            </a:extLst>
          </p:cNvPr>
          <p:cNvSpPr txBox="1"/>
          <p:nvPr/>
        </p:nvSpPr>
        <p:spPr>
          <a:xfrm>
            <a:off x="2362199" y="6008459"/>
            <a:ext cx="7750630" cy="369332"/>
          </a:xfrm>
          <a:prstGeom prst="rect">
            <a:avLst/>
          </a:prstGeom>
          <a:noFill/>
        </p:spPr>
        <p:txBody>
          <a:bodyPr wrap="square">
            <a:spAutoFit/>
          </a:bodyPr>
          <a:lstStyle/>
          <a:p>
            <a:r>
              <a:rPr lang="en-PK" dirty="0"/>
              <a:t>https://www.who.int/teams/integrated-health-services/infection-prevention-control</a:t>
            </a:r>
          </a:p>
        </p:txBody>
      </p:sp>
      <p:sp>
        <p:nvSpPr>
          <p:cNvPr id="6" name="TextBox 5">
            <a:extLst>
              <a:ext uri="{FF2B5EF4-FFF2-40B4-BE49-F238E27FC236}">
                <a16:creationId xmlns:a16="http://schemas.microsoft.com/office/drawing/2014/main" id="{336E04D0-D024-A2D8-CBB2-E3D933A22A36}"/>
              </a:ext>
            </a:extLst>
          </p:cNvPr>
          <p:cNvSpPr txBox="1"/>
          <p:nvPr/>
        </p:nvSpPr>
        <p:spPr>
          <a:xfrm>
            <a:off x="9156878" y="157043"/>
            <a:ext cx="2659488"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Suggested additional readings</a:t>
            </a:r>
            <a:endParaRPr lang="en-P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68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57607" y="313587"/>
            <a:ext cx="2372973" cy="548640"/>
          </a:xfrm>
        </p:spPr>
        <p:txBody>
          <a:bodyPr>
            <a:noAutofit/>
          </a:bodyPr>
          <a:lstStyle/>
          <a:p>
            <a:r>
              <a:rPr lang="en-US" sz="3600" b="1" dirty="0">
                <a:latin typeface="Calibri" panose="020F0502020204030204" pitchFamily="34" charset="0"/>
                <a:cs typeface="Calibri" panose="020F0502020204030204" pitchFamily="34" charset="0"/>
              </a:rPr>
              <a:t>research</a:t>
            </a:r>
            <a:r>
              <a:rPr lang="en-US" sz="3600" b="1" dirty="0">
                <a:highlight>
                  <a:srgbClr val="FFFF00"/>
                </a:highlight>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755714" y="3831905"/>
            <a:ext cx="4688379" cy="2342030"/>
          </a:xfrm>
        </p:spPr>
        <p:txBody>
          <a:bodyPr>
            <a:normAutofit/>
          </a:bodyPr>
          <a:lstStyle/>
          <a:p>
            <a:r>
              <a:rPr lang="en-US" sz="1800" dirty="0">
                <a:latin typeface="Calibri" panose="020F0502020204030204" pitchFamily="34" charset="0"/>
                <a:cs typeface="Calibri" panose="020F0502020204030204" pitchFamily="34" charset="0"/>
              </a:rPr>
              <a:t>study published in </a:t>
            </a:r>
            <a:r>
              <a:rPr lang="en-US" sz="1800" i="1" dirty="0">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Emerging Infectious Diseases</a:t>
            </a:r>
            <a:r>
              <a:rPr lang="en-US" sz="1800" dirty="0">
                <a:latin typeface="Calibri" panose="020F0502020204030204" pitchFamily="34" charset="0"/>
                <a:cs typeface="Calibri" panose="020F0502020204030204" pitchFamily="34" charset="0"/>
              </a:rPr>
              <a:t>, researchers demonstrated </a:t>
            </a:r>
            <a:r>
              <a:rPr lang="en-US" sz="1800"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the efficacy of</a:t>
            </a:r>
            <a:r>
              <a:rPr lang="en-US" sz="1800" dirty="0">
                <a:latin typeface="Calibri" panose="020F0502020204030204" pitchFamily="34" charset="0"/>
                <a:cs typeface="Calibri" panose="020F0502020204030204" pitchFamily="34" charset="0"/>
              </a:rPr>
              <a:t> two World Health Organization</a:t>
            </a:r>
          </a:p>
          <a:p>
            <a:pPr marL="0" indent="0">
              <a:buNone/>
            </a:pPr>
            <a:r>
              <a:rPr lang="en-US" sz="1800" dirty="0">
                <a:solidFill>
                  <a:srgbClr val="C0000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https://www.news-medical.net/news/20221121/WHOe28092recommended-alcohol-based-hand-rub-formulations-show-efficacy-against-Monkeypox-virus.aspx</a:t>
            </a:r>
            <a:endParaRPr lang="en-US" sz="1800" dirty="0">
              <a:solidFill>
                <a:srgbClr val="C00000"/>
              </a:solidFill>
              <a:latin typeface="Calibri" panose="020F0502020204030204" pitchFamily="34" charset="0"/>
              <a:cs typeface="Calibri" panose="020F0502020204030204" pitchFamily="34" charset="0"/>
            </a:endParaRPr>
          </a:p>
          <a:p>
            <a:pPr marL="0" indent="0">
              <a:buNone/>
            </a:pPr>
            <a:endParaRPr lang="en-US" sz="1800" dirty="0"/>
          </a:p>
          <a:p>
            <a:endParaRPr lang="en-US" sz="1800" dirty="0"/>
          </a:p>
        </p:txBody>
      </p:sp>
      <p:sp>
        <p:nvSpPr>
          <p:cNvPr id="4" name="TextBox 3">
            <a:extLst>
              <a:ext uri="{FF2B5EF4-FFF2-40B4-BE49-F238E27FC236}">
                <a16:creationId xmlns:a16="http://schemas.microsoft.com/office/drawing/2014/main" id="{B8D41A6D-F6F5-E00C-9BEA-4890A8E70567}"/>
              </a:ext>
            </a:extLst>
          </p:cNvPr>
          <p:cNvSpPr txBox="1"/>
          <p:nvPr/>
        </p:nvSpPr>
        <p:spPr>
          <a:xfrm>
            <a:off x="5956069" y="889843"/>
            <a:ext cx="5581996" cy="5355312"/>
          </a:xfrm>
          <a:prstGeom prst="rect">
            <a:avLst/>
          </a:prstGeom>
          <a:noFill/>
        </p:spPr>
        <p:txBody>
          <a:bodyPr wrap="square" rtlCol="0">
            <a:spAutoFit/>
          </a:bodyPr>
          <a:lstStyle/>
          <a:p>
            <a:pPr algn="l"/>
            <a:r>
              <a:rPr lang="en-US" b="1" i="0" dirty="0">
                <a:effectLst/>
                <a:latin typeface="open-sans"/>
              </a:rPr>
              <a:t>Study results</a:t>
            </a:r>
          </a:p>
          <a:p>
            <a:pPr algn="l"/>
            <a:r>
              <a:rPr lang="en-US" b="0" i="0" dirty="0">
                <a:effectLst/>
                <a:latin typeface="open-sans"/>
              </a:rPr>
              <a:t>MPXV showed sensitivity to both WHO formulations but was also the most stable among all viruses tested, including modified vaccinia Ankara. Both formulations efficiently inactivated MPXV with reduction factors (RFs)&gt;6.7 at concentrations of 60% and 80% volume/volume (v/v). Remarkably, the WHO formulation II remained effective against MPXV even at a dilution of 40% (vol/vol) with an RF of 6.6. Conversely, WHO formulation I at a similar concentration could not reduce MPXV titers.</a:t>
            </a:r>
          </a:p>
          <a:p>
            <a:pPr algn="l"/>
            <a:r>
              <a:rPr lang="en-US" b="0" i="0" dirty="0">
                <a:effectLst/>
                <a:latin typeface="open-sans"/>
              </a:rPr>
              <a:t>The researchers noted that both ethanol and 2-propanol reduced MPXV titers to background levels with RFs &gt;6.7 at &gt;60% and &gt;40% (v/v) concentrations, respectively. With RF=6.6, 40% ethanol (v/v) nearly inactivated MPXV completely. However, with RF=5.3, 30% v/v 2-propanol accomplished the same virucidal activity.</a:t>
            </a:r>
          </a:p>
          <a:p>
            <a:endParaRPr lang="en-PK" dirty="0"/>
          </a:p>
        </p:txBody>
      </p:sp>
      <p:sp>
        <p:nvSpPr>
          <p:cNvPr id="7" name="TextBox 6">
            <a:extLst>
              <a:ext uri="{FF2B5EF4-FFF2-40B4-BE49-F238E27FC236}">
                <a16:creationId xmlns:a16="http://schemas.microsoft.com/office/drawing/2014/main" id="{E524AC9C-676A-E02F-47D1-71BDCBB862B2}"/>
              </a:ext>
            </a:extLst>
          </p:cNvPr>
          <p:cNvSpPr txBox="1"/>
          <p:nvPr/>
        </p:nvSpPr>
        <p:spPr>
          <a:xfrm>
            <a:off x="909878" y="1154249"/>
            <a:ext cx="4475748" cy="2677656"/>
          </a:xfrm>
          <a:prstGeom prst="rect">
            <a:avLst/>
          </a:prstGeom>
          <a:noFill/>
        </p:spPr>
        <p:txBody>
          <a:bodyPr wrap="square" rtlCol="0">
            <a:spAutoFit/>
          </a:bodyPr>
          <a:lstStyle/>
          <a:p>
            <a:r>
              <a:rPr lang="en-US" sz="2400" b="1" i="0" dirty="0">
                <a:effectLst/>
                <a:latin typeface="adelle"/>
              </a:rPr>
              <a:t>WHO‒recommended alcohol-based hand rub formulations show efficacy against </a:t>
            </a:r>
            <a:r>
              <a:rPr lang="en-US" sz="2400" b="1" i="0" dirty="0">
                <a:effectLst/>
                <a:highlight>
                  <a:srgbClr val="FFFF00"/>
                </a:highlight>
                <a:latin typeface="adelle"/>
              </a:rPr>
              <a:t>Monkeypox virus</a:t>
            </a:r>
          </a:p>
          <a:p>
            <a:endParaRPr lang="en-US" sz="2400" dirty="0"/>
          </a:p>
          <a:p>
            <a:r>
              <a:rPr lang="en-US" sz="2400" b="0" i="0" dirty="0">
                <a:effectLst/>
                <a:latin typeface="open-sans"/>
              </a:rPr>
              <a:t>Nov 21 2022</a:t>
            </a:r>
            <a:r>
              <a:rPr lang="en-US" sz="2400" b="0" i="1" dirty="0">
                <a:effectLst/>
                <a:latin typeface="open-sans"/>
              </a:rPr>
              <a:t>Reviewed by </a:t>
            </a:r>
            <a:r>
              <a:rPr lang="en-US" sz="2400" b="0" i="1" u="none" strike="noStrike" dirty="0">
                <a:effectLst/>
                <a:latin typeface="open-sans"/>
                <a:hlinkClick r:id="rId5"/>
              </a:rPr>
              <a:t>Aimee Molineux</a:t>
            </a:r>
            <a:endParaRPr lang="en-PK" sz="2400" dirty="0"/>
          </a:p>
        </p:txBody>
      </p:sp>
    </p:spTree>
    <p:extLst>
      <p:ext uri="{BB962C8B-B14F-4D97-AF65-F5344CB8AC3E}">
        <p14:creationId xmlns:p14="http://schemas.microsoft.com/office/powerpoint/2010/main" val="71762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5376" y="272255"/>
            <a:ext cx="4327451" cy="562250"/>
          </a:xfrm>
        </p:spPr>
        <p:txBody>
          <a:bodyPr>
            <a:normAutofit/>
          </a:bodyPr>
          <a:lstStyle/>
          <a:p>
            <a:pPr algn="ctr"/>
            <a:r>
              <a:rPr lang="en-US" sz="3200" b="1" dirty="0">
                <a:latin typeface="Calibri" panose="020F0502020204030204" pitchFamily="34" charset="0"/>
                <a:cs typeface="Calibri" panose="020F0502020204030204" pitchFamily="34" charset="0"/>
              </a:rPr>
              <a:t>Ethical relevance  </a:t>
            </a:r>
          </a:p>
        </p:txBody>
      </p:sp>
      <p:sp>
        <p:nvSpPr>
          <p:cNvPr id="3" name="Content Placeholder 2"/>
          <p:cNvSpPr>
            <a:spLocks noGrp="1"/>
          </p:cNvSpPr>
          <p:nvPr>
            <p:ph idx="1"/>
          </p:nvPr>
        </p:nvSpPr>
        <p:spPr>
          <a:xfrm>
            <a:off x="637505" y="834505"/>
            <a:ext cx="10953481" cy="5360233"/>
          </a:xfrm>
        </p:spPr>
        <p:txBody>
          <a:bodyPr>
            <a:normAutofit/>
          </a:bodyPr>
          <a:lstStyle/>
          <a:p>
            <a:r>
              <a:rPr lang="en-US" sz="2400" dirty="0">
                <a:latin typeface="Calibri" panose="020F0502020204030204" pitchFamily="34" charset="0"/>
                <a:cs typeface="Calibri" panose="020F0502020204030204" pitchFamily="34" charset="0"/>
              </a:rPr>
              <a:t>The most fundamental issue in all forms of healthcare </a:t>
            </a:r>
            <a:r>
              <a:rPr lang="en-US" sz="2400" dirty="0">
                <a:highlight>
                  <a:srgbClr val="FFFF00"/>
                </a:highlight>
                <a:latin typeface="Calibri" panose="020F0502020204030204" pitchFamily="34" charset="0"/>
                <a:cs typeface="Calibri" panose="020F0502020204030204" pitchFamily="34" charset="0"/>
              </a:rPr>
              <a:t>must be to cause no harm or to cause as little harm as possible</a:t>
            </a:r>
            <a:r>
              <a:rPr lang="en-US" sz="2400" dirty="0">
                <a:latin typeface="Calibri" panose="020F0502020204030204" pitchFamily="34" charset="0"/>
                <a:cs typeface="Calibri" panose="020F0502020204030204" pitchFamily="34" charset="0"/>
              </a:rPr>
              <a:t>. Healthcare providers need to analyze risk of infection &amp; inform the patient about the alternatives </a:t>
            </a:r>
            <a:r>
              <a:rPr lang="en-US" sz="2400" dirty="0" smtClean="0">
                <a:latin typeface="Calibri" panose="020F0502020204030204" pitchFamily="34" charset="0"/>
                <a:cs typeface="Calibri" panose="020F0502020204030204" pitchFamily="34" charset="0"/>
              </a:rPr>
              <a:t>&amp; give </a:t>
            </a:r>
            <a:r>
              <a:rPr lang="en-US" sz="2400" dirty="0">
                <a:latin typeface="Calibri" panose="020F0502020204030204" pitchFamily="34" charset="0"/>
                <a:cs typeface="Calibri" panose="020F0502020204030204" pitchFamily="34" charset="0"/>
              </a:rPr>
              <a:t>advice for proper methods of care. Patients should be in no doubt that the healthcare they receive is safe. </a:t>
            </a:r>
          </a:p>
          <a:p>
            <a:r>
              <a:rPr lang="en-US" sz="2000" dirty="0">
                <a:latin typeface="Calibri" panose="020F0502020204030204" pitchFamily="34" charset="0"/>
                <a:cs typeface="Calibri" panose="020F0502020204030204" pitchFamily="34" charset="0"/>
              </a:rPr>
              <a:t>Implications: </a:t>
            </a:r>
          </a:p>
          <a:p>
            <a:r>
              <a:rPr lang="en-US" sz="2000" dirty="0">
                <a:solidFill>
                  <a:srgbClr val="C00000"/>
                </a:solidFill>
                <a:latin typeface="Times New Roman" panose="02020603050405020304" pitchFamily="18" charset="0"/>
                <a:cs typeface="Times New Roman" panose="02020603050405020304" pitchFamily="18" charset="0"/>
              </a:rPr>
              <a:t>- avoidable injections </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Endoscopic procedures </a:t>
            </a:r>
          </a:p>
          <a:p>
            <a:r>
              <a:rPr lang="en-US" sz="2000" dirty="0">
                <a:solidFill>
                  <a:srgbClr val="C00000"/>
                </a:solidFill>
                <a:latin typeface="Times New Roman" panose="02020603050405020304" pitchFamily="18" charset="0"/>
                <a:cs typeface="Times New Roman" panose="02020603050405020304" pitchFamily="18" charset="0"/>
              </a:rPr>
              <a:t>- Radiations exposures ..X-Rays, Mammography etc </a:t>
            </a:r>
          </a:p>
          <a:p>
            <a:r>
              <a:rPr lang="en-US" sz="2000" dirty="0">
                <a:latin typeface="Times New Roman" panose="02020603050405020304" pitchFamily="18" charset="0"/>
                <a:cs typeface="Times New Roman" panose="02020603050405020304" pitchFamily="18" charset="0"/>
                <a:hlinkClick r:id="rId2"/>
              </a:rPr>
              <a:t>https://w2.uib.no/filearchive/mikaels-artikel-4-ethical-aspects.pdf</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19E0A6C-FD98-43C6-321C-A4BB2DF19C10}"/>
              </a:ext>
            </a:extLst>
          </p:cNvPr>
          <p:cNvSpPr txBox="1"/>
          <p:nvPr/>
        </p:nvSpPr>
        <p:spPr>
          <a:xfrm>
            <a:off x="1414968" y="4359732"/>
            <a:ext cx="7535849" cy="707886"/>
          </a:xfrm>
          <a:prstGeom prst="rect">
            <a:avLst/>
          </a:prstGeom>
          <a:solidFill>
            <a:srgbClr val="FFFF00"/>
          </a:solidFill>
        </p:spPr>
        <p:txBody>
          <a:bodyPr wrap="square" rtlCol="0">
            <a:spAutoFit/>
          </a:bodyPr>
          <a:lstStyle/>
          <a:p>
            <a:r>
              <a:rPr lang="en-US" sz="2000" b="0" i="0" dirty="0">
                <a:solidFill>
                  <a:srgbClr val="222222"/>
                </a:solidFill>
                <a:effectLst/>
                <a:highlight>
                  <a:srgbClr val="FFFF00"/>
                </a:highlight>
                <a:latin typeface="Open Sans" panose="020B0606030504020204" pitchFamily="34" charset="0"/>
              </a:rPr>
              <a:t>Catheter-Associated Urinary Tract Infections (CAUTI)</a:t>
            </a:r>
          </a:p>
          <a:p>
            <a:r>
              <a:rPr lang="en-US" sz="2000" dirty="0">
                <a:highlight>
                  <a:srgbClr val="FFFF00"/>
                </a:highlight>
              </a:rPr>
              <a:t>https://www.cdc.gov/infectioncontrol/guidelines/cauti/index.html</a:t>
            </a:r>
            <a:endParaRPr lang="en-PK" sz="2000" dirty="0">
              <a:highlight>
                <a:srgbClr val="FFFF00"/>
              </a:highlight>
            </a:endParaRPr>
          </a:p>
        </p:txBody>
      </p:sp>
      <p:sp>
        <p:nvSpPr>
          <p:cNvPr id="6" name="TextBox 5">
            <a:extLst>
              <a:ext uri="{FF2B5EF4-FFF2-40B4-BE49-F238E27FC236}">
                <a16:creationId xmlns:a16="http://schemas.microsoft.com/office/drawing/2014/main" id="{CBFE1B25-74D2-C69C-3E7E-C1A721E1F8CF}"/>
              </a:ext>
            </a:extLst>
          </p:cNvPr>
          <p:cNvSpPr txBox="1"/>
          <p:nvPr/>
        </p:nvSpPr>
        <p:spPr>
          <a:xfrm>
            <a:off x="1414968" y="5068686"/>
            <a:ext cx="7535849" cy="1200329"/>
          </a:xfrm>
          <a:prstGeom prst="rect">
            <a:avLst/>
          </a:prstGeom>
          <a:solidFill>
            <a:schemeClr val="accent4">
              <a:lumMod val="40000"/>
              <a:lumOff val="60000"/>
            </a:schemeClr>
          </a:solidFill>
        </p:spPr>
        <p:txBody>
          <a:bodyPr wrap="square">
            <a:spAutoFit/>
          </a:bodyPr>
          <a:lstStyle/>
          <a:p>
            <a:pPr algn="l"/>
            <a:r>
              <a:rPr lang="en-US" b="0" i="0" dirty="0">
                <a:solidFill>
                  <a:srgbClr val="222222"/>
                </a:solidFill>
                <a:effectLst/>
                <a:latin typeface="Open Sans" panose="020B0606030504020204" pitchFamily="34" charset="0"/>
              </a:rPr>
              <a:t>Patient Safety:</a:t>
            </a:r>
          </a:p>
          <a:p>
            <a:pPr algn="l"/>
            <a:r>
              <a:rPr lang="en-US" b="0" i="0" dirty="0">
                <a:solidFill>
                  <a:srgbClr val="222222"/>
                </a:solidFill>
                <a:effectLst/>
                <a:latin typeface="Open Sans" panose="020B0606030504020204" pitchFamily="34" charset="0"/>
              </a:rPr>
              <a:t>Getting Medical Care? How to Avoid Getting an Infection.</a:t>
            </a:r>
          </a:p>
          <a:p>
            <a:pPr algn="l"/>
            <a:r>
              <a:rPr lang="en-US" b="1" i="0" dirty="0">
                <a:solidFill>
                  <a:srgbClr val="000000"/>
                </a:solidFill>
                <a:effectLst/>
                <a:latin typeface="Open Sans" panose="020B0606030504020204" pitchFamily="34" charset="0"/>
              </a:rPr>
              <a:t>Learn 10 things you can do to avoid getting an infection.</a:t>
            </a:r>
          </a:p>
          <a:p>
            <a:pPr algn="l"/>
            <a:r>
              <a:rPr lang="en-US" b="0" i="0" dirty="0">
                <a:solidFill>
                  <a:srgbClr val="222222"/>
                </a:solidFill>
                <a:effectLst/>
                <a:latin typeface="Open Sans" panose="020B0606030504020204" pitchFamily="34" charset="0"/>
              </a:rPr>
              <a:t>https://www.cdc.gov/patientsafety/features/medical-care.html</a:t>
            </a:r>
          </a:p>
        </p:txBody>
      </p:sp>
    </p:spTree>
    <p:extLst>
      <p:ext uri="{BB962C8B-B14F-4D97-AF65-F5344CB8AC3E}">
        <p14:creationId xmlns:p14="http://schemas.microsoft.com/office/powerpoint/2010/main" val="1604265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024128" y="585216"/>
            <a:ext cx="9720072" cy="749170"/>
          </a:xfrm>
        </p:spPr>
        <p:txBody>
          <a:bodyPr>
            <a:normAutofit/>
          </a:bodyPr>
          <a:lstStyle/>
          <a:p>
            <a:pPr algn="ctr"/>
            <a:r>
              <a:rPr lang="en-US" sz="3600" b="1" dirty="0">
                <a:latin typeface="Calibri" panose="020F0502020204030204" pitchFamily="34" charset="0"/>
                <a:cs typeface="Calibri" panose="020F0502020204030204" pitchFamily="34" charset="0"/>
              </a:rPr>
              <a:t>Learning resources</a:t>
            </a:r>
          </a:p>
        </p:txBody>
      </p:sp>
      <p:sp>
        <p:nvSpPr>
          <p:cNvPr id="3" name="Content Placeholder 2"/>
          <p:cNvSpPr>
            <a:spLocks noGrp="1"/>
          </p:cNvSpPr>
          <p:nvPr>
            <p:ph idx="1"/>
          </p:nvPr>
        </p:nvSpPr>
        <p:spPr>
          <a:xfrm>
            <a:off x="1146402" y="1759688"/>
            <a:ext cx="10570677" cy="1844749"/>
          </a:xfrm>
        </p:spPr>
        <p:txBody>
          <a:bodyPr/>
          <a:lstStyle/>
          <a:p>
            <a:pPr marL="457200" indent="-457200">
              <a:buFont typeface="+mj-lt"/>
              <a:buAutoNum type="arabicPeriod"/>
            </a:pPr>
            <a:r>
              <a:rPr lang="en-US" dirty="0"/>
              <a:t>K.PARKS TEXTBOOK OF PREVENTIVE AND SOCIAL MEDICINE edition 27 page 139</a:t>
            </a:r>
          </a:p>
          <a:p>
            <a:pPr marL="457200" indent="-457200">
              <a:buFont typeface="+mj-lt"/>
              <a:buAutoNum type="arabicPeriod"/>
            </a:pPr>
            <a:r>
              <a:rPr lang="en-US" sz="2400" dirty="0">
                <a:latin typeface="Calibri" panose="020F0502020204030204" pitchFamily="34" charset="0"/>
                <a:cs typeface="Calibri" panose="020F0502020204030204" pitchFamily="34" charset="0"/>
                <a:hlinkClick r:id="rId2"/>
              </a:rPr>
              <a:t>https://apps.who.int/iris/rest/bitstreams/912923/retrievehttps:/</a:t>
            </a:r>
          </a:p>
          <a:p>
            <a:pPr marL="0" indent="0">
              <a:buNone/>
            </a:pPr>
            <a:r>
              <a:rPr lang="en-US" sz="2400" dirty="0">
                <a:latin typeface="Calibri" panose="020F0502020204030204" pitchFamily="34" charset="0"/>
                <a:cs typeface="Calibri" panose="020F0502020204030204" pitchFamily="34" charset="0"/>
                <a:hlinkClick r:id="rId2"/>
              </a:rPr>
              <a:t> www.cdc.gov/infectioncontrol/guidelines/disinfection/index.html</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8136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808384"/>
            <a:ext cx="7682550" cy="927652"/>
          </a:xfrm>
        </p:spPr>
        <p:txBody>
          <a:bodyPr>
            <a:normAutofit fontScale="90000"/>
          </a:bodyPr>
          <a:lstStyle/>
          <a:p>
            <a:r>
              <a:rPr lang="en-US" sz="3600" b="1" dirty="0">
                <a:latin typeface="Calibri" panose="020F0502020204030204" pitchFamily="34" charset="0"/>
                <a:cs typeface="Calibri" panose="020F0502020204030204" pitchFamily="34" charset="0"/>
              </a:rPr>
              <a:t>Vision/Mission Statement of RMU </a:t>
            </a:r>
          </a:p>
        </p:txBody>
      </p:sp>
      <p:pic>
        <p:nvPicPr>
          <p:cNvPr id="4" name="Picture 3">
            <a:extLst>
              <a:ext uri="{FF2B5EF4-FFF2-40B4-BE49-F238E27FC236}">
                <a16:creationId xmlns:a16="http://schemas.microsoft.com/office/drawing/2014/main" id="{E52045A9-D786-CBD9-6480-1C70BEED9BE4}"/>
              </a:ext>
            </a:extLst>
          </p:cNvPr>
          <p:cNvPicPr>
            <a:picLocks noChangeAspect="1"/>
          </p:cNvPicPr>
          <p:nvPr/>
        </p:nvPicPr>
        <p:blipFill>
          <a:blip r:embed="rId2" cstate="print"/>
          <a:srcRect/>
          <a:stretch>
            <a:fillRect/>
          </a:stretch>
        </p:blipFill>
        <p:spPr bwMode="auto">
          <a:xfrm>
            <a:off x="8648115" y="569107"/>
            <a:ext cx="2096086" cy="1716893"/>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3708657317"/>
              </p:ext>
            </p:extLst>
          </p:nvPr>
        </p:nvGraphicFramePr>
        <p:xfrm>
          <a:off x="1298712" y="2525277"/>
          <a:ext cx="8128000" cy="3737593"/>
        </p:xfrm>
        <a:graphic>
          <a:graphicData uri="http://schemas.openxmlformats.org/drawingml/2006/table">
            <a:tbl>
              <a:tblPr firstRow="1" bandRow="1">
                <a:tableStyleId>{9D7B26C5-4107-4FEC-AEDC-1716B250A1EF}</a:tableStyleId>
              </a:tblPr>
              <a:tblGrid>
                <a:gridCol w="4064000">
                  <a:extLst>
                    <a:ext uri="{9D8B030D-6E8A-4147-A177-3AD203B41FA5}">
                      <a16:colId xmlns:a16="http://schemas.microsoft.com/office/drawing/2014/main" val="3067082679"/>
                    </a:ext>
                  </a:extLst>
                </a:gridCol>
                <a:gridCol w="4064000">
                  <a:extLst>
                    <a:ext uri="{9D8B030D-6E8A-4147-A177-3AD203B41FA5}">
                      <a16:colId xmlns:a16="http://schemas.microsoft.com/office/drawing/2014/main" val="1469755422"/>
                    </a:ext>
                  </a:extLst>
                </a:gridCol>
              </a:tblGrid>
              <a:tr h="940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VISION</a:t>
                      </a:r>
                    </a:p>
                    <a:p>
                      <a:endParaRPr lang="en-US" sz="2400" dirty="0">
                        <a:latin typeface="Calibri" panose="020F0502020204030204" pitchFamily="34" charset="0"/>
                        <a:cs typeface="Calibri" panose="020F0502020204030204" pitchFamily="34" charset="0"/>
                      </a:endParaRPr>
                    </a:p>
                  </a:txBody>
                  <a:tc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tcPr>
                </a:tc>
                <a:tc>
                  <a:txBody>
                    <a:bodyPr/>
                    <a:lstStyle/>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MISSION STATEMENT</a:t>
                      </a:r>
                    </a:p>
                  </a:txBody>
                  <a:tc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tcPr>
                </a:tc>
                <a:extLst>
                  <a:ext uri="{0D108BD9-81ED-4DB2-BD59-A6C34878D82A}">
                    <a16:rowId xmlns:a16="http://schemas.microsoft.com/office/drawing/2014/main" val="4089015253"/>
                  </a:ext>
                </a:extLst>
              </a:tr>
              <a:tr h="2548873">
                <a:tc>
                  <a:txBody>
                    <a:bodyPr/>
                    <a:lstStyle/>
                    <a:p>
                      <a:r>
                        <a:rPr lang="en-US" sz="2000" dirty="0">
                          <a:latin typeface="Calibri" panose="020F0502020204030204" pitchFamily="34" charset="0"/>
                          <a:cs typeface="Calibri" panose="020F0502020204030204" pitchFamily="34" charset="0"/>
                        </a:rPr>
                        <a:t>Highly recognized and accredited center of excellence in medical education, using evidence based training techniques for development of highly competent health professionals, who are lifelong experiential learner and are socially accountable.</a:t>
                      </a:r>
                    </a:p>
                  </a:txBody>
                  <a:tcPr>
                    <a:solidFill>
                      <a:schemeClr val="bg1">
                        <a:lumMod val="85000"/>
                        <a:alpha val="20000"/>
                      </a:schemeClr>
                    </a:solidFill>
                  </a:tcPr>
                </a:tc>
                <a:tc>
                  <a:txBody>
                    <a:bodyPr/>
                    <a:lstStyle/>
                    <a:p>
                      <a:r>
                        <a:rPr lang="en-US" sz="2000" dirty="0">
                          <a:latin typeface="Calibri" panose="020F0502020204030204" pitchFamily="34" charset="0"/>
                          <a:cs typeface="Calibri" panose="020F0502020204030204" pitchFamily="34" charset="0"/>
                        </a:rPr>
                        <a:t>To impart evidence based research oriented health professional education in order to provide best possible patient care and inculcate the values of mutual respect, ethical practice of healthcare and social accountability.</a:t>
                      </a:r>
                    </a:p>
                  </a:txBody>
                  <a:tcPr>
                    <a:solidFill>
                      <a:schemeClr val="bg1">
                        <a:lumMod val="85000"/>
                        <a:alpha val="20000"/>
                      </a:schemeClr>
                    </a:solidFill>
                  </a:tcPr>
                </a:tc>
                <a:extLst>
                  <a:ext uri="{0D108BD9-81ED-4DB2-BD59-A6C34878D82A}">
                    <a16:rowId xmlns:a16="http://schemas.microsoft.com/office/drawing/2014/main" val="1751738501"/>
                  </a:ext>
                </a:extLst>
              </a:tr>
            </a:tbl>
          </a:graphicData>
        </a:graphic>
      </p:graphicFrame>
    </p:spTree>
    <p:extLst>
      <p:ext uri="{BB962C8B-B14F-4D97-AF65-F5344CB8AC3E}">
        <p14:creationId xmlns:p14="http://schemas.microsoft.com/office/powerpoint/2010/main" val="307636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14" y="251228"/>
            <a:ext cx="9720072" cy="786384"/>
          </a:xfrm>
        </p:spPr>
        <p:txBody>
          <a:bodyPr>
            <a:normAutofit/>
          </a:bodyPr>
          <a:lstStyle/>
          <a:p>
            <a:pPr algn="ctr"/>
            <a:r>
              <a:rPr lang="en-US" sz="3600" b="1" dirty="0">
                <a:latin typeface="Calibri" panose="020F0502020204030204" pitchFamily="34" charset="0"/>
                <a:cs typeface="Calibri" panose="020F0502020204030204" pitchFamily="34" charset="0"/>
              </a:rPr>
              <a:t>assessment</a:t>
            </a:r>
          </a:p>
        </p:txBody>
      </p:sp>
      <p:sp>
        <p:nvSpPr>
          <p:cNvPr id="3" name="Content Placeholder 2"/>
          <p:cNvSpPr>
            <a:spLocks noGrp="1"/>
          </p:cNvSpPr>
          <p:nvPr>
            <p:ph idx="1"/>
          </p:nvPr>
        </p:nvSpPr>
        <p:spPr>
          <a:xfrm>
            <a:off x="1881963" y="1280161"/>
            <a:ext cx="8499994" cy="4248442"/>
          </a:xfrm>
        </p:spPr>
        <p:txBody>
          <a:bodyPr>
            <a:normAutofit/>
          </a:bodyPr>
          <a:lstStyle/>
          <a:p>
            <a:pPr lvl="0"/>
            <a:r>
              <a:rPr lang="en-US" sz="2400" dirty="0">
                <a:latin typeface="Calibri" panose="020F0502020204030204" pitchFamily="34" charset="0"/>
                <a:cs typeface="Calibri" panose="020F0502020204030204" pitchFamily="34" charset="0"/>
              </a:rPr>
              <a:t>MCQ1. Joseph lister first introduced the use of antiseptics in hospitals, the name of the chemical he used for the antisepsis process was:</a:t>
            </a:r>
          </a:p>
          <a:p>
            <a:pPr lvl="0"/>
            <a:endParaRPr lang="en-US" sz="2400" dirty="0">
              <a:latin typeface="Calibri" panose="020F0502020204030204" pitchFamily="34" charset="0"/>
              <a:cs typeface="Calibri" panose="020F0502020204030204" pitchFamily="34" charset="0"/>
            </a:endParaRPr>
          </a:p>
          <a:p>
            <a:pPr marL="630936" lvl="1"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Ethyl alcohol                                               </a:t>
            </a:r>
          </a:p>
          <a:p>
            <a:pPr marL="630936" lvl="1"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Hydrogen peroxide                                  </a:t>
            </a:r>
          </a:p>
          <a:p>
            <a:pPr marL="630936" lvl="1"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Chlorine</a:t>
            </a:r>
          </a:p>
          <a:p>
            <a:pPr marL="630936" lvl="1"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Carbolic acid</a:t>
            </a:r>
          </a:p>
          <a:p>
            <a:pPr marL="630936" lvl="1"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Chlorohexidine</a:t>
            </a:r>
          </a:p>
          <a:p>
            <a:pPr>
              <a:buClr>
                <a:schemeClr val="tx1"/>
              </a:buCl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8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318" y="537369"/>
            <a:ext cx="4744035" cy="541835"/>
          </a:xfrm>
        </p:spPr>
        <p:txBody>
          <a:bodyPr>
            <a:noAutofit/>
          </a:bodyPr>
          <a:lstStyle/>
          <a:p>
            <a:pPr algn="ct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assessment</a:t>
            </a:r>
            <a:r>
              <a:rPr lang="en-US" sz="3600" b="1" u="sng" dirty="0">
                <a:latin typeface="Times New Roman" panose="02020603050405020304" pitchFamily="18" charset="0"/>
                <a:cs typeface="Times New Roman" panose="02020603050405020304" pitchFamily="18" charset="0"/>
              </a:rPr>
              <a:t/>
            </a:r>
            <a:br>
              <a:rPr lang="en-US" sz="3600" b="1" u="sng"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3040" y="1403652"/>
            <a:ext cx="9265211" cy="4153086"/>
          </a:xfrm>
        </p:spPr>
        <p:txBody>
          <a:bodyPr>
            <a:normAutofit/>
          </a:bodyPr>
          <a:lstStyle/>
          <a:p>
            <a:r>
              <a:rPr lang="en-US" sz="2400" dirty="0">
                <a:latin typeface="Times New Roman" panose="02020603050405020304" pitchFamily="18" charset="0"/>
                <a:cs typeface="Times New Roman" panose="02020603050405020304" pitchFamily="18" charset="0"/>
              </a:rPr>
              <a:t>MCQ2</a:t>
            </a:r>
          </a:p>
          <a:p>
            <a:r>
              <a:rPr lang="en-US" sz="2400" dirty="0" smtClean="0">
                <a:latin typeface="Calibri" panose="020F0502020204030204" pitchFamily="34" charset="0"/>
                <a:cs typeface="Calibri" panose="020F0502020204030204" pitchFamily="34" charset="0"/>
              </a:rPr>
              <a:t>Which </a:t>
            </a:r>
            <a:r>
              <a:rPr lang="en-US" sz="2400" dirty="0">
                <a:latin typeface="Calibri" panose="020F0502020204030204" pitchFamily="34" charset="0"/>
                <a:cs typeface="Calibri" panose="020F0502020204030204" pitchFamily="34" charset="0"/>
              </a:rPr>
              <a:t>of the following methods has been found safe and effective in the elimination of COVID-19? </a:t>
            </a:r>
          </a:p>
          <a:p>
            <a:pPr marL="457200"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 Use of formaldehyde gas</a:t>
            </a:r>
          </a:p>
          <a:p>
            <a:pPr marL="457200"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 Use of antibacterial ointments</a:t>
            </a:r>
          </a:p>
          <a:p>
            <a:pPr marL="457200"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 Hand wash with Soap and water</a:t>
            </a:r>
          </a:p>
          <a:p>
            <a:pPr marL="457200"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 Intake of antibiotics when symptoms appear</a:t>
            </a:r>
          </a:p>
          <a:p>
            <a:pPr marL="457200" indent="-457200">
              <a:buClr>
                <a:schemeClr val="tx1"/>
              </a:buClr>
              <a:buFont typeface="+mj-lt"/>
              <a:buAutoNum type="alphaLcPeriod"/>
            </a:pPr>
            <a:r>
              <a:rPr lang="en-US" sz="2400" dirty="0">
                <a:latin typeface="Calibri" panose="020F0502020204030204" pitchFamily="34" charset="0"/>
                <a:cs typeface="Calibri" panose="020F0502020204030204" pitchFamily="34" charset="0"/>
              </a:rPr>
              <a:t>UV Rays</a:t>
            </a:r>
          </a:p>
          <a:p>
            <a:pPr marL="457200" indent="-457200">
              <a:buFont typeface="+mj-lt"/>
              <a:buAutoNum type="alphaLcPeriod"/>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469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presentation images Slide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0636" y="663575"/>
            <a:ext cx="7526866" cy="564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2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8761413" cy="921393"/>
          </a:xfrm>
        </p:spPr>
        <p:txBody>
          <a:bodyPr>
            <a:normAutofit/>
          </a:bodyPr>
          <a:lstStyle/>
          <a:p>
            <a:r>
              <a:rPr lang="en-US" sz="2800" b="1" dirty="0">
                <a:solidFill>
                  <a:schemeClr val="tx1"/>
                </a:solidFill>
                <a:latin typeface="Calibri" panose="020F0502020204030204" pitchFamily="34" charset="0"/>
                <a:cs typeface="Calibri" panose="020F0502020204030204" pitchFamily="34" charset="0"/>
              </a:rPr>
              <a:t>Prof Umar's model </a:t>
            </a:r>
            <a:r>
              <a:rPr lang="en-US" sz="2800" b="1" dirty="0">
                <a:solidFill>
                  <a:srgbClr val="FFFFFF"/>
                </a:solidFill>
                <a:latin typeface="Calibri" panose="020F0502020204030204" pitchFamily="34" charset="0"/>
                <a:cs typeface="Calibri" panose="020F0502020204030204" pitchFamily="34" charset="0"/>
              </a:rPr>
              <a:t>mall group discussion)</a:t>
            </a:r>
            <a:br>
              <a:rPr lang="en-US" sz="2800" b="1" dirty="0">
                <a:solidFill>
                  <a:srgbClr val="FFFFFF"/>
                </a:solidFill>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A849DE2B-0C44-A609-1F46-36068EAC13FD}"/>
              </a:ext>
            </a:extLst>
          </p:cNvPr>
          <p:cNvPicPr>
            <a:picLocks noGrp="1" noChangeAspect="1"/>
          </p:cNvPicPr>
          <p:nvPr>
            <p:ph idx="1"/>
          </p:nvPr>
        </p:nvPicPr>
        <p:blipFill>
          <a:blip r:embed="rId2"/>
          <a:stretch>
            <a:fillRect/>
          </a:stretch>
        </p:blipFill>
        <p:spPr>
          <a:xfrm>
            <a:off x="2204190" y="1895060"/>
            <a:ext cx="7359758" cy="4413665"/>
          </a:xfrm>
          <a:prstGeom prst="rect">
            <a:avLst/>
          </a:prstGeom>
        </p:spPr>
      </p:pic>
    </p:spTree>
    <p:extLst>
      <p:ext uri="{BB962C8B-B14F-4D97-AF65-F5344CB8AC3E}">
        <p14:creationId xmlns:p14="http://schemas.microsoft.com/office/powerpoint/2010/main" val="19757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Teaching strategy of </a:t>
            </a:r>
            <a:r>
              <a:rPr lang="en-US" b="1" dirty="0" err="1">
                <a:latin typeface="Calibri" panose="020F0502020204030204" pitchFamily="34" charset="0"/>
                <a:cs typeface="Calibri" panose="020F0502020204030204" pitchFamily="34" charset="0"/>
              </a:rPr>
              <a:t>sgd</a:t>
            </a:r>
            <a:endParaRPr lang="en-US" b="1" dirty="0">
              <a:latin typeface="Calibri" panose="020F0502020204030204" pitchFamily="34" charset="0"/>
              <a:cs typeface="Calibri" panose="020F0502020204030204" pitchFamily="34" charset="0"/>
            </a:endParaRPr>
          </a:p>
        </p:txBody>
      </p:sp>
      <p:pic>
        <p:nvPicPr>
          <p:cNvPr id="4" name="table">
            <a:extLst>
              <a:ext uri="{FF2B5EF4-FFF2-40B4-BE49-F238E27FC236}">
                <a16:creationId xmlns:a16="http://schemas.microsoft.com/office/drawing/2014/main" id="{A3616A31-6471-BC01-93E0-4B12A7A144CB}"/>
              </a:ext>
            </a:extLst>
          </p:cNvPr>
          <p:cNvPicPr>
            <a:picLocks noGrp="1" noChangeAspect="1"/>
          </p:cNvPicPr>
          <p:nvPr>
            <p:ph idx="1"/>
          </p:nvPr>
        </p:nvPicPr>
        <p:blipFill>
          <a:blip r:embed="rId2"/>
          <a:stretch>
            <a:fillRect/>
          </a:stretch>
        </p:blipFill>
        <p:spPr>
          <a:xfrm>
            <a:off x="1294228" y="2208628"/>
            <a:ext cx="9025015" cy="4100097"/>
          </a:xfrm>
          <a:prstGeom prst="rect">
            <a:avLst/>
          </a:prstGeom>
        </p:spPr>
      </p:pic>
    </p:spTree>
    <p:extLst>
      <p:ext uri="{BB962C8B-B14F-4D97-AF65-F5344CB8AC3E}">
        <p14:creationId xmlns:p14="http://schemas.microsoft.com/office/powerpoint/2010/main" val="291506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38784"/>
          </a:xfrm>
        </p:spPr>
        <p:txBody>
          <a:bodyPr/>
          <a:lstStyle/>
          <a:p>
            <a:pPr algn="ctr"/>
            <a:r>
              <a:rPr lang="en-US" b="1" dirty="0">
                <a:latin typeface="Calibri" panose="020F0502020204030204" pitchFamily="34" charset="0"/>
                <a:cs typeface="Calibri" panose="020F0502020204030204" pitchFamily="34" charset="0"/>
              </a:rPr>
              <a:t>Sequence of Lecture:</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49117" y="1747600"/>
            <a:ext cx="8636707" cy="4096247"/>
          </a:xfrm>
        </p:spPr>
        <p:txBody>
          <a:bodyPr>
            <a:normAutofit/>
          </a:bodyPr>
          <a:lstStyle/>
          <a:p>
            <a:pPr marL="1225296" lvl="8" indent="0">
              <a:buClr>
                <a:schemeClr val="tx1"/>
              </a:buClr>
              <a:buNone/>
            </a:pPr>
            <a:endParaRPr lang="en-US" sz="1600" dirty="0">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Learning objectives(01 slides)</a:t>
            </a:r>
          </a:p>
          <a:p>
            <a:pPr marL="91440" lvl="1" indent="-91440">
              <a:spcBef>
                <a:spcPts val="1200"/>
              </a:spcBef>
              <a:spcAft>
                <a:spcPts val="200"/>
              </a:spcAft>
              <a:buClr>
                <a:schemeClr val="tx1"/>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Core subject (13 slides)</a:t>
            </a:r>
          </a:p>
          <a:p>
            <a:pPr>
              <a:buClr>
                <a:schemeClr val="tx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Horizontal &amp; </a:t>
            </a:r>
            <a:r>
              <a:rPr lang="en-US" sz="2400">
                <a:latin typeface="Calibri" panose="020F0502020204030204" pitchFamily="34" charset="0"/>
                <a:cs typeface="Calibri" panose="020F0502020204030204" pitchFamily="34" charset="0"/>
              </a:rPr>
              <a:t>vertical </a:t>
            </a:r>
            <a:r>
              <a:rPr lang="en-US" sz="2400" smtClean="0">
                <a:latin typeface="Calibri" panose="020F0502020204030204" pitchFamily="34" charset="0"/>
                <a:cs typeface="Calibri" panose="020F0502020204030204" pitchFamily="34" charset="0"/>
              </a:rPr>
              <a:t>Integration(04 </a:t>
            </a:r>
            <a:r>
              <a:rPr lang="en-US" sz="2400" dirty="0">
                <a:latin typeface="Calibri" panose="020F0502020204030204" pitchFamily="34" charset="0"/>
                <a:cs typeface="Calibri" panose="020F0502020204030204" pitchFamily="34" charset="0"/>
              </a:rPr>
              <a:t>slides)</a:t>
            </a:r>
          </a:p>
          <a:p>
            <a:pPr>
              <a:buClr>
                <a:schemeClr val="tx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Digital Library References(02 slides)</a:t>
            </a:r>
          </a:p>
          <a:p>
            <a:pPr marL="0" indent="0">
              <a:buClr>
                <a:schemeClr val="tx1"/>
              </a:buClr>
              <a:buNone/>
            </a:pP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Research, Bioethics)</a:t>
            </a:r>
          </a:p>
          <a:p>
            <a:pPr>
              <a:buClr>
                <a:schemeClr val="tx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End of Lecture Assessment (EOLA)(02 slides)</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072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83342"/>
          </a:xfrm>
        </p:spPr>
        <p:txBody>
          <a:bodyPr/>
          <a:lstStyle/>
          <a:p>
            <a:r>
              <a:rPr lang="en-US" b="1" dirty="0">
                <a:latin typeface="Calibri" panose="020F0502020204030204" pitchFamily="34" charset="0"/>
                <a:cs typeface="Calibri" panose="020F0502020204030204" pitchFamily="34" charset="0"/>
              </a:rPr>
              <a:t>Learning Outcomes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082615" y="1785430"/>
            <a:ext cx="8347087" cy="4099980"/>
          </a:xfrm>
        </p:spPr>
        <p:txBody>
          <a:bodyPr>
            <a:normAutofit/>
          </a:bodyPr>
          <a:lstStyle/>
          <a:p>
            <a:pPr marL="0" indent="0">
              <a:buNone/>
            </a:pPr>
            <a:r>
              <a:rPr lang="en-US" sz="2400" dirty="0">
                <a:latin typeface="Calibri" panose="020F0502020204030204" pitchFamily="34" charset="0"/>
                <a:ea typeface="+mn-lt"/>
                <a:cs typeface="Calibri" panose="020F0502020204030204" pitchFamily="34" charset="0"/>
              </a:rPr>
              <a:t>At the end of SGD ,students will be able to :</a:t>
            </a:r>
          </a:p>
          <a:p>
            <a:pPr marL="457200" indent="-457200">
              <a:buClrTx/>
              <a:buFont typeface="+mj-lt"/>
              <a:buAutoNum type="arabicPeriod"/>
            </a:pPr>
            <a:r>
              <a:rPr lang="en-US" sz="2400" dirty="0">
                <a:solidFill>
                  <a:schemeClr val="tx1"/>
                </a:solidFill>
                <a:latin typeface="Calibri" panose="020F0502020204030204" pitchFamily="34" charset="0"/>
                <a:ea typeface="+mn-lt"/>
                <a:cs typeface="Calibri" panose="020F0502020204030204" pitchFamily="34" charset="0"/>
              </a:rPr>
              <a:t>Differentiate between disinfection and sterilization.</a:t>
            </a:r>
            <a:endParaRPr lang="en-US" sz="2400" dirty="0">
              <a:solidFill>
                <a:schemeClr val="tx1"/>
              </a:solidFill>
              <a:latin typeface="Calibri" panose="020F0502020204030204" pitchFamily="34" charset="0"/>
              <a:cs typeface="Calibri" panose="020F0502020204030204" pitchFamily="34" charset="0"/>
            </a:endParaRPr>
          </a:p>
          <a:p>
            <a:pPr marL="457200" indent="-457200">
              <a:buClrTx/>
              <a:buFont typeface="+mj-lt"/>
              <a:buAutoNum type="arabicPeriod"/>
            </a:pPr>
            <a:r>
              <a:rPr lang="en-US" sz="2400" dirty="0">
                <a:solidFill>
                  <a:schemeClr val="tx1"/>
                </a:solidFill>
                <a:latin typeface="Calibri" panose="020F0502020204030204" pitchFamily="34" charset="0"/>
                <a:ea typeface="+mn-lt"/>
                <a:cs typeface="Calibri" panose="020F0502020204030204" pitchFamily="34" charset="0"/>
              </a:rPr>
              <a:t>Enlist properties of an ideal disinfectant.</a:t>
            </a:r>
            <a:endParaRPr lang="en-US" sz="2400" dirty="0">
              <a:solidFill>
                <a:schemeClr val="tx1"/>
              </a:solidFill>
              <a:latin typeface="Calibri" panose="020F0502020204030204" pitchFamily="34" charset="0"/>
              <a:cs typeface="Calibri" panose="020F0502020204030204" pitchFamily="34" charset="0"/>
            </a:endParaRPr>
          </a:p>
          <a:p>
            <a:pPr marL="457200" indent="-457200">
              <a:buClrTx/>
              <a:buFont typeface="+mj-lt"/>
              <a:buAutoNum type="arabicPeriod"/>
            </a:pPr>
            <a:r>
              <a:rPr lang="en-US" sz="2400" dirty="0">
                <a:solidFill>
                  <a:schemeClr val="tx1"/>
                </a:solidFill>
                <a:latin typeface="Calibri" panose="020F0502020204030204" pitchFamily="34" charset="0"/>
                <a:ea typeface="+mn-lt"/>
                <a:cs typeface="Calibri" panose="020F0502020204030204" pitchFamily="34" charset="0"/>
              </a:rPr>
              <a:t>Explain different types of disinfection &amp; disinfectants.</a:t>
            </a:r>
          </a:p>
          <a:p>
            <a:pPr marL="457200" indent="-457200">
              <a:buClrTx/>
              <a:buFont typeface="+mj-lt"/>
              <a:buAutoNum type="arabicPeriod"/>
            </a:pPr>
            <a:r>
              <a:rPr lang="en-US" sz="2400" dirty="0">
                <a:latin typeface="Calibri" panose="020F0502020204030204" pitchFamily="34" charset="0"/>
                <a:ea typeface="+mn-lt"/>
                <a:cs typeface="Calibri" panose="020F0502020204030204" pitchFamily="34" charset="0"/>
              </a:rPr>
              <a:t>Enumerate</a:t>
            </a:r>
            <a:r>
              <a:rPr lang="en-US" sz="2400" dirty="0">
                <a:solidFill>
                  <a:schemeClr val="tx1"/>
                </a:solidFill>
                <a:latin typeface="Calibri" panose="020F0502020204030204" pitchFamily="34" charset="0"/>
                <a:ea typeface="+mn-lt"/>
                <a:cs typeface="Calibri" panose="020F0502020204030204" pitchFamily="34" charset="0"/>
              </a:rPr>
              <a:t> Factors affecting efficacy of sterilization</a:t>
            </a:r>
          </a:p>
          <a:p>
            <a:pPr marL="457200" indent="-457200">
              <a:buClrTx/>
              <a:buFont typeface="+mj-lt"/>
              <a:buAutoNum type="arabicPeriod"/>
            </a:pPr>
            <a:r>
              <a:rPr lang="en-US" sz="2400" dirty="0">
                <a:latin typeface="Calibri" panose="020F0502020204030204" pitchFamily="34" charset="0"/>
                <a:ea typeface="+mn-lt"/>
                <a:cs typeface="Calibri" panose="020F0502020204030204" pitchFamily="34" charset="0"/>
              </a:rPr>
              <a:t>Learn how to perform Disinfection in healthcare settings</a:t>
            </a:r>
          </a:p>
          <a:p>
            <a:pPr marL="457200" indent="-457200">
              <a:buClrTx/>
              <a:buFont typeface="+mj-lt"/>
              <a:buAutoNum type="arabicPeriod"/>
            </a:pPr>
            <a:r>
              <a:rPr lang="en-US" sz="2400" dirty="0">
                <a:latin typeface="Calibri" panose="020F0502020204030204" pitchFamily="34" charset="0"/>
                <a:ea typeface="+mn-lt"/>
                <a:cs typeface="Calibri" panose="020F0502020204030204" pitchFamily="34" charset="0"/>
              </a:rPr>
              <a:t> </a:t>
            </a:r>
            <a:r>
              <a:rPr lang="en-US" sz="2400" dirty="0" smtClean="0">
                <a:latin typeface="Calibri" panose="020F0502020204030204" pitchFamily="34" charset="0"/>
                <a:ea typeface="+mn-lt"/>
                <a:cs typeface="Calibri" panose="020F0502020204030204" pitchFamily="34" charset="0"/>
              </a:rPr>
              <a:t>Learn </a:t>
            </a:r>
            <a:r>
              <a:rPr lang="en-US" sz="2400" dirty="0">
                <a:latin typeface="Calibri" panose="020F0502020204030204" pitchFamily="34" charset="0"/>
                <a:ea typeface="+mn-lt"/>
                <a:cs typeface="Calibri" panose="020F0502020204030204" pitchFamily="34" charset="0"/>
              </a:rPr>
              <a:t>WHO guidelines for disinfection </a:t>
            </a:r>
          </a:p>
          <a:p>
            <a:pPr marL="457200" indent="-457200">
              <a:buClrTx/>
              <a:buFont typeface="+mj-lt"/>
              <a:buAutoNum type="arabicPeriod"/>
            </a:pPr>
            <a:r>
              <a:rPr lang="en-US" sz="2400" dirty="0">
                <a:latin typeface="Calibri" panose="020F0502020204030204" pitchFamily="34" charset="0"/>
                <a:ea typeface="+mn-lt"/>
                <a:cs typeface="Calibri" panose="020F0502020204030204" pitchFamily="34" charset="0"/>
              </a:rPr>
              <a:t>Latest research &amp; Ethical consideration </a:t>
            </a:r>
            <a:endParaRPr lang="en-US" sz="2400"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130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424070"/>
            <a:ext cx="8761413" cy="901148"/>
          </a:xfrm>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Core subject</a:t>
            </a:r>
            <a:endParaRPr lang="en-US" b="1" dirty="0">
              <a:latin typeface="Calibri" panose="020F0502020204030204" pitchFamily="34" charset="0"/>
              <a:cs typeface="Calibri" panose="020F0502020204030204" pitchFamily="34" charset="0"/>
            </a:endParaRPr>
          </a:p>
        </p:txBody>
      </p:sp>
      <p:pic>
        <p:nvPicPr>
          <p:cNvPr id="4" name="Content Placeholder 3" descr="Remembering Dr. Ignaz Semmelweis | Rated Doctor"/>
          <p:cNvPicPr>
            <a:picLocks noGrp="1" noChangeAspect="1"/>
          </p:cNvPicPr>
          <p:nvPr>
            <p:ph idx="1"/>
          </p:nvPr>
        </p:nvPicPr>
        <p:blipFill rotWithShape="1">
          <a:blip r:embed="rId2"/>
          <a:srcRect r="4588" b="1"/>
          <a:stretch>
            <a:fillRect/>
          </a:stretch>
        </p:blipFill>
        <p:spPr>
          <a:xfrm>
            <a:off x="1319435" y="1545102"/>
            <a:ext cx="5539877" cy="3432312"/>
          </a:xfrm>
          <a:prstGeom prst="rect">
            <a:avLst/>
          </a:prstGeom>
        </p:spPr>
      </p:pic>
      <p:sp>
        <p:nvSpPr>
          <p:cNvPr id="5" name="Rectangle 4"/>
          <p:cNvSpPr/>
          <p:nvPr/>
        </p:nvSpPr>
        <p:spPr>
          <a:xfrm>
            <a:off x="7477118" y="1752419"/>
            <a:ext cx="2237690" cy="3416320"/>
          </a:xfrm>
          <a:prstGeom prst="rect">
            <a:avLst/>
          </a:prstGeom>
        </p:spPr>
        <p:txBody>
          <a:bodyPr wrap="square">
            <a:spAutoFit/>
          </a:bodyPr>
          <a:lstStyle/>
          <a:p>
            <a:r>
              <a:rPr lang="en-US" sz="2400" b="1" dirty="0">
                <a:latin typeface="Calibri" panose="020F0502020204030204" pitchFamily="34" charset="0"/>
                <a:ea typeface="+mn-lt"/>
                <a:cs typeface="Calibri" panose="020F0502020204030204" pitchFamily="34" charset="0"/>
              </a:rPr>
              <a:t>Antiseptic hand </a:t>
            </a:r>
            <a:r>
              <a:rPr lang="en-US" sz="2400" b="1" dirty="0" smtClean="0">
                <a:latin typeface="Calibri" panose="020F0502020204030204" pitchFamily="34" charset="0"/>
                <a:ea typeface="+mn-lt"/>
                <a:cs typeface="Calibri" panose="020F0502020204030204" pitchFamily="34" charset="0"/>
              </a:rPr>
              <a:t>wash </a:t>
            </a:r>
            <a:r>
              <a:rPr lang="en-US" sz="2400" b="1" dirty="0">
                <a:latin typeface="Calibri" panose="020F0502020204030204" pitchFamily="34" charset="0"/>
                <a:ea typeface="+mn-lt"/>
                <a:cs typeface="Calibri" panose="020F0502020204030204" pitchFamily="34" charset="0"/>
              </a:rPr>
              <a:t>use in 1861 was emphasized  first by prof Ignaz Semmelweis</a:t>
            </a:r>
            <a:r>
              <a:rPr lang="en-US" sz="2400" b="1" dirty="0">
                <a:latin typeface="Arial" panose="020B0604020202020204" pitchFamily="34" charset="0"/>
                <a:ea typeface="+mn-lt"/>
                <a:cs typeface="Arial" panose="020B0604020202020204" pitchFamily="34" charset="0"/>
              </a:rPr>
              <a:t>. </a:t>
            </a:r>
          </a:p>
          <a:p>
            <a:r>
              <a:rPr lang="en-US" sz="2400" b="1" dirty="0">
                <a:latin typeface="Arial" panose="020B0604020202020204" pitchFamily="34" charset="0"/>
                <a:ea typeface="+mn-lt"/>
                <a:cs typeface="Arial" panose="020B0604020202020204" pitchFamily="34" charset="0"/>
              </a:rPr>
              <a:t>“Childbed fever”</a:t>
            </a:r>
            <a:endParaRPr lang="en-US" sz="2400" b="1" dirty="0">
              <a:latin typeface="Arial" panose="020B0604020202020204" pitchFamily="34" charset="0"/>
              <a:cs typeface="Arial" panose="020B0604020202020204" pitchFamily="34" charset="0"/>
            </a:endParaRPr>
          </a:p>
        </p:txBody>
      </p:sp>
      <p:sp>
        <p:nvSpPr>
          <p:cNvPr id="3" name="Oval 2"/>
          <p:cNvSpPr/>
          <p:nvPr/>
        </p:nvSpPr>
        <p:spPr>
          <a:xfrm>
            <a:off x="10716751" y="258520"/>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243775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6">
                <a:tint val="44500"/>
                <a:satMod val="160000"/>
              </a:schemeClr>
            </a:gs>
            <a:gs pos="100000">
              <a:schemeClr val="accent6">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28" y="715617"/>
            <a:ext cx="8761413" cy="1205947"/>
          </a:xfrm>
        </p:spPr>
        <p:txBody>
          <a:bodyPr>
            <a:normAutofit fontScale="90000"/>
          </a:bodyPr>
          <a:lstStyle/>
          <a:p>
            <a:r>
              <a:rPr lang="en-US" b="1" dirty="0">
                <a:latin typeface="Calibri" panose="020F0502020204030204" pitchFamily="34" charset="0"/>
                <a:ea typeface="+mn-lt"/>
                <a:cs typeface="Calibri" panose="020F0502020204030204" pitchFamily="34" charset="0"/>
              </a:rPr>
              <a:t>Difference between disinfection and sterilization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0277" y="2232073"/>
            <a:ext cx="6204705" cy="3910310"/>
          </a:xfrm>
        </p:spPr>
        <p:txBody>
          <a:bodyPr>
            <a:normAutofit lnSpcReduction="10000"/>
          </a:bodyPr>
          <a:lstStyle/>
          <a:p>
            <a:pPr algn="ctr">
              <a:buNone/>
            </a:pPr>
            <a:r>
              <a:rPr lang="en-US" sz="2600" b="1" dirty="0">
                <a:solidFill>
                  <a:schemeClr val="tx1"/>
                </a:solidFill>
                <a:latin typeface="Calibri" panose="020F0502020204030204" pitchFamily="34" charset="0"/>
                <a:cs typeface="Calibri" panose="020F0502020204030204" pitchFamily="34" charset="0"/>
              </a:rPr>
              <a:t>DISINFECTION</a:t>
            </a:r>
          </a:p>
          <a:p>
            <a:pPr>
              <a:buNone/>
            </a:pPr>
            <a:r>
              <a:rPr lang="en-US" sz="2000"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Process of  reducing or removing microbes or microorganisms except bacterial endospores but kills vegetative forms of bacteria.</a:t>
            </a:r>
          </a:p>
          <a:p>
            <a:pPr>
              <a:buNone/>
            </a:pPr>
            <a:endParaRPr lang="en-US" sz="2000" dirty="0">
              <a:solidFill>
                <a:schemeClr val="tx1"/>
              </a:solidFill>
              <a:latin typeface="Calibri" panose="020F0502020204030204" pitchFamily="34" charset="0"/>
              <a:cs typeface="Calibri" panose="020F0502020204030204" pitchFamily="34" charset="0"/>
            </a:endParaRPr>
          </a:p>
          <a:p>
            <a:pPr algn="ctr">
              <a:buNone/>
            </a:pPr>
            <a:r>
              <a:rPr lang="en-US" sz="2600" b="1" dirty="0">
                <a:solidFill>
                  <a:schemeClr val="tx1"/>
                </a:solidFill>
                <a:latin typeface="Calibri" panose="020F0502020204030204" pitchFamily="34" charset="0"/>
                <a:cs typeface="Calibri" panose="020F0502020204030204" pitchFamily="34" charset="0"/>
              </a:rPr>
              <a:t>STERILIZATION</a:t>
            </a:r>
          </a:p>
          <a:p>
            <a:pPr>
              <a:buNone/>
            </a:pPr>
            <a:r>
              <a:rPr lang="en-US" sz="2400" dirty="0">
                <a:solidFill>
                  <a:schemeClr val="tx1"/>
                </a:solidFill>
                <a:latin typeface="Calibri" panose="020F0502020204030204" pitchFamily="34" charset="0"/>
                <a:cs typeface="Calibri" panose="020F0502020204030204" pitchFamily="34" charset="0"/>
              </a:rPr>
              <a:t> Process  of complete destruction of all microbes or microorganisms and their bacterial endospores/ spores on a substance by exposure to physical or chemical agents</a:t>
            </a:r>
          </a:p>
        </p:txBody>
      </p:sp>
      <p:pic>
        <p:nvPicPr>
          <p:cNvPr id="1026" name="Picture 2" descr="Disinfection Best Practices - IS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456" y="2475913"/>
            <a:ext cx="3038621" cy="350102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0768606" y="276728"/>
            <a:ext cx="1044414" cy="616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Core subject</a:t>
            </a:r>
          </a:p>
        </p:txBody>
      </p:sp>
    </p:spTree>
    <p:extLst>
      <p:ext uri="{BB962C8B-B14F-4D97-AF65-F5344CB8AC3E}">
        <p14:creationId xmlns:p14="http://schemas.microsoft.com/office/powerpoint/2010/main" val="3944081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8251</TotalTime>
  <Words>1389</Words>
  <Application>Microsoft Office PowerPoint</Application>
  <PresentationFormat>Widescreen</PresentationFormat>
  <Paragraphs>227</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adelle</vt:lpstr>
      <vt:lpstr>Arial</vt:lpstr>
      <vt:lpstr>Bahnschrift SemiCondensed</vt:lpstr>
      <vt:lpstr>Calibri</vt:lpstr>
      <vt:lpstr>Open Sans</vt:lpstr>
      <vt:lpstr>open-sans</vt:lpstr>
      <vt:lpstr>Times New Roman</vt:lpstr>
      <vt:lpstr>Tw Cen MT</vt:lpstr>
      <vt:lpstr>Tw Cen MT Condensed</vt:lpstr>
      <vt:lpstr>Wingdings</vt:lpstr>
      <vt:lpstr>Wingdings 3</vt:lpstr>
      <vt:lpstr>Integral</vt:lpstr>
      <vt:lpstr>PowerPoint Presentation</vt:lpstr>
      <vt:lpstr>Disinfection.  Infection control in healthcare.  WHO guidelines</vt:lpstr>
      <vt:lpstr>Vision/Mission Statement of RMU </vt:lpstr>
      <vt:lpstr>Prof Umar's model mall group discussion) </vt:lpstr>
      <vt:lpstr>Teaching strategy of sgd</vt:lpstr>
      <vt:lpstr>Sequence of Lecture:</vt:lpstr>
      <vt:lpstr>Learning Outcomes</vt:lpstr>
      <vt:lpstr>Core subject</vt:lpstr>
      <vt:lpstr>Difference between disinfection and sterilization</vt:lpstr>
      <vt:lpstr>TERMS USED IN DISINFECTION</vt:lpstr>
      <vt:lpstr>Terms used in disinfection  contd ….</vt:lpstr>
      <vt:lpstr>Properties of an Ideal Disinfectant</vt:lpstr>
      <vt:lpstr>Types of disinfection</vt:lpstr>
      <vt:lpstr>Types of disinfection contd …</vt:lpstr>
      <vt:lpstr>Types of disinfection contd …</vt:lpstr>
      <vt:lpstr>Types of disinfectants</vt:lpstr>
      <vt:lpstr>Physical Agents </vt:lpstr>
      <vt:lpstr>Chemical agents</vt:lpstr>
      <vt:lpstr>PowerPoint Presentation</vt:lpstr>
      <vt:lpstr>Factors affecting Efficacy of Sterilization </vt:lpstr>
      <vt:lpstr>PowerPoint Presentation</vt:lpstr>
      <vt:lpstr>Disinfection in health settings  </vt:lpstr>
      <vt:lpstr>Classification of items</vt:lpstr>
      <vt:lpstr>Types of disinfectants</vt:lpstr>
      <vt:lpstr>who INFECTION CONTROL PROGRAMME for healthcare settings</vt:lpstr>
      <vt:lpstr>PowerPoint Presentation</vt:lpstr>
      <vt:lpstr>research </vt:lpstr>
      <vt:lpstr>Ethical relevance  </vt:lpstr>
      <vt:lpstr>Learning resources</vt:lpstr>
      <vt:lpstr>assessment</vt:lpstr>
      <vt:lpstr> assessment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Link Computer</dc:creator>
  <cp:lastModifiedBy>Link Computer</cp:lastModifiedBy>
  <cp:revision>228</cp:revision>
  <dcterms:created xsi:type="dcterms:W3CDTF">2023-03-14T13:01:33Z</dcterms:created>
  <dcterms:modified xsi:type="dcterms:W3CDTF">2023-05-04T04:24:30Z</dcterms:modified>
</cp:coreProperties>
</file>