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0"/>
  </p:notesMasterIdLst>
  <p:sldIdLst>
    <p:sldId id="340" r:id="rId2"/>
    <p:sldId id="377" r:id="rId3"/>
    <p:sldId id="378" r:id="rId4"/>
    <p:sldId id="350" r:id="rId5"/>
    <p:sldId id="351" r:id="rId6"/>
    <p:sldId id="379" r:id="rId7"/>
    <p:sldId id="364" r:id="rId8"/>
    <p:sldId id="380" r:id="rId9"/>
    <p:sldId id="382" r:id="rId10"/>
    <p:sldId id="393" r:id="rId11"/>
    <p:sldId id="394" r:id="rId12"/>
    <p:sldId id="395" r:id="rId13"/>
    <p:sldId id="396" r:id="rId14"/>
    <p:sldId id="397" r:id="rId15"/>
    <p:sldId id="398" r:id="rId16"/>
    <p:sldId id="399" r:id="rId17"/>
    <p:sldId id="400" r:id="rId18"/>
    <p:sldId id="403" r:id="rId19"/>
    <p:sldId id="402" r:id="rId20"/>
    <p:sldId id="405" r:id="rId21"/>
    <p:sldId id="407" r:id="rId22"/>
    <p:sldId id="388" r:id="rId23"/>
    <p:sldId id="392" r:id="rId24"/>
    <p:sldId id="408" r:id="rId25"/>
    <p:sldId id="387" r:id="rId26"/>
    <p:sldId id="409" r:id="rId27"/>
    <p:sldId id="413" r:id="rId28"/>
    <p:sldId id="410" r:id="rId29"/>
    <p:sldId id="411" r:id="rId30"/>
    <p:sldId id="418" r:id="rId31"/>
    <p:sldId id="417" r:id="rId32"/>
    <p:sldId id="412" r:id="rId33"/>
    <p:sldId id="416" r:id="rId34"/>
    <p:sldId id="415" r:id="rId35"/>
    <p:sldId id="421" r:id="rId36"/>
    <p:sldId id="414" r:id="rId37"/>
    <p:sldId id="371" r:id="rId38"/>
    <p:sldId id="42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54" autoAdjust="0"/>
  </p:normalViewPr>
  <p:slideViewPr>
    <p:cSldViewPr snapToGrid="0">
      <p:cViewPr varScale="1">
        <p:scale>
          <a:sx n="87" d="100"/>
          <a:sy n="87" d="100"/>
        </p:scale>
        <p:origin x="1494" y="6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E3A574-D536-415F-B88C-3DE3B24C5D07}" type="datetimeFigureOut">
              <a:rPr lang="en-US" smtClean="0"/>
              <a:t>2/12/2025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416E7-95C6-464C-B923-C308C291204F}" type="slidenum">
              <a:rPr lang="en-US" smtClean="0"/>
              <a:t>‹#›</a:t>
            </a:fld>
            <a:endParaRPr lang="en-US"/>
          </a:p>
        </p:txBody>
      </p:sp>
    </p:spTree>
    <p:extLst>
      <p:ext uri="{BB962C8B-B14F-4D97-AF65-F5344CB8AC3E}">
        <p14:creationId xmlns:p14="http://schemas.microsoft.com/office/powerpoint/2010/main" val="183175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12</a:t>
            </a:fld>
            <a:endParaRPr lang="en-US"/>
          </a:p>
        </p:txBody>
      </p:sp>
    </p:spTree>
    <p:extLst>
      <p:ext uri="{BB962C8B-B14F-4D97-AF65-F5344CB8AC3E}">
        <p14:creationId xmlns:p14="http://schemas.microsoft.com/office/powerpoint/2010/main" val="2403223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29</a:t>
            </a:fld>
            <a:endParaRPr lang="en-US"/>
          </a:p>
        </p:txBody>
      </p:sp>
    </p:spTree>
    <p:extLst>
      <p:ext uri="{BB962C8B-B14F-4D97-AF65-F5344CB8AC3E}">
        <p14:creationId xmlns:p14="http://schemas.microsoft.com/office/powerpoint/2010/main" val="316962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416E7-95C6-464C-B923-C308C291204F}" type="slidenum">
              <a:rPr lang="en-US" smtClean="0"/>
              <a:t>30</a:t>
            </a:fld>
            <a:endParaRPr lang="en-US"/>
          </a:p>
        </p:txBody>
      </p:sp>
    </p:spTree>
    <p:extLst>
      <p:ext uri="{BB962C8B-B14F-4D97-AF65-F5344CB8AC3E}">
        <p14:creationId xmlns:p14="http://schemas.microsoft.com/office/powerpoint/2010/main" val="46111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7C478-F857-8042-1703-4FA24C70E10B}"/>
              </a:ext>
            </a:extLst>
          </p:cNvPr>
          <p:cNvSpPr>
            <a:spLocks noGrp="1"/>
          </p:cNvSpPr>
          <p:nvPr>
            <p:ph type="title"/>
          </p:nvPr>
        </p:nvSpPr>
        <p:spPr>
          <a:xfrm>
            <a:off x="457200" y="731837"/>
            <a:ext cx="8229600" cy="883066"/>
          </a:xfrm>
        </p:spPr>
        <p:txBody>
          <a:bodyPr/>
          <a:lstStyle/>
          <a:p>
            <a:r>
              <a:rPr lang="en-US" b="1" dirty="0">
                <a:solidFill>
                  <a:srgbClr val="7030A0"/>
                </a:solidFill>
              </a:rPr>
              <a:t>Appearance </a:t>
            </a:r>
          </a:p>
        </p:txBody>
      </p:sp>
      <p:sp>
        <p:nvSpPr>
          <p:cNvPr id="3" name="Content Placeholder 2">
            <a:extLst>
              <a:ext uri="{FF2B5EF4-FFF2-40B4-BE49-F238E27FC236}">
                <a16:creationId xmlns="" xmlns:a16="http://schemas.microsoft.com/office/drawing/2014/main" id="{5EB1C936-060C-C12F-C34A-7615DDEBB852}"/>
              </a:ext>
            </a:extLst>
          </p:cNvPr>
          <p:cNvSpPr>
            <a:spLocks noGrp="1"/>
          </p:cNvSpPr>
          <p:nvPr>
            <p:ph idx="1"/>
          </p:nvPr>
        </p:nvSpPr>
        <p:spPr>
          <a:xfrm>
            <a:off x="457200" y="1983545"/>
            <a:ext cx="8229600" cy="4142618"/>
          </a:xfrm>
        </p:spPr>
        <p:txBody>
          <a:bodyPr/>
          <a:lstStyle/>
          <a:p>
            <a:r>
              <a:rPr lang="en-US" dirty="0"/>
              <a:t>Dress and grooming is neglected</a:t>
            </a:r>
          </a:p>
          <a:p>
            <a:r>
              <a:rPr lang="en-US" dirty="0">
                <a:solidFill>
                  <a:srgbClr val="0070C0"/>
                </a:solidFill>
              </a:rPr>
              <a:t>Turning downwards </a:t>
            </a:r>
            <a:r>
              <a:rPr lang="en-US" dirty="0"/>
              <a:t>of corner of mouth</a:t>
            </a:r>
          </a:p>
          <a:p>
            <a:r>
              <a:rPr lang="en-US" dirty="0">
                <a:solidFill>
                  <a:srgbClr val="C00000"/>
                </a:solidFill>
              </a:rPr>
              <a:t>Vertical furrowing </a:t>
            </a:r>
            <a:r>
              <a:rPr lang="en-US" dirty="0"/>
              <a:t>center of brow</a:t>
            </a:r>
          </a:p>
          <a:p>
            <a:r>
              <a:rPr lang="en-US" dirty="0"/>
              <a:t>Rate of blinking is </a:t>
            </a:r>
            <a:r>
              <a:rPr lang="en-US" dirty="0">
                <a:solidFill>
                  <a:schemeClr val="accent6">
                    <a:lumMod val="50000"/>
                  </a:schemeClr>
                </a:solidFill>
              </a:rPr>
              <a:t>reduced</a:t>
            </a:r>
          </a:p>
          <a:p>
            <a:r>
              <a:rPr lang="en-US" dirty="0"/>
              <a:t>Shoulders are </a:t>
            </a:r>
            <a:r>
              <a:rPr lang="en-US" dirty="0">
                <a:solidFill>
                  <a:srgbClr val="00B050"/>
                </a:solidFill>
              </a:rPr>
              <a:t>bent</a:t>
            </a:r>
            <a:r>
              <a:rPr lang="en-US" dirty="0"/>
              <a:t> and gaze is downward</a:t>
            </a:r>
          </a:p>
          <a:p>
            <a:r>
              <a:rPr lang="en-US" dirty="0"/>
              <a:t>Gestures and movements are reduced</a:t>
            </a:r>
          </a:p>
        </p:txBody>
      </p:sp>
      <p:sp>
        <p:nvSpPr>
          <p:cNvPr id="4" name="Rounded Rectangle 2">
            <a:extLst>
              <a:ext uri="{FF2B5EF4-FFF2-40B4-BE49-F238E27FC236}">
                <a16:creationId xmlns="" xmlns:a16="http://schemas.microsoft.com/office/drawing/2014/main" id="{01B0C4BA-DABA-1FC3-AC30-45E86064AE7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8474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60EE96-8344-EF45-EBEA-62F96BCC7BBC}"/>
              </a:ext>
            </a:extLst>
          </p:cNvPr>
          <p:cNvSpPr>
            <a:spLocks noGrp="1"/>
          </p:cNvSpPr>
          <p:nvPr>
            <p:ph type="title"/>
          </p:nvPr>
        </p:nvSpPr>
        <p:spPr>
          <a:xfrm>
            <a:off x="457200" y="644987"/>
            <a:ext cx="8229600" cy="814622"/>
          </a:xfrm>
        </p:spPr>
        <p:txBody>
          <a:bodyPr/>
          <a:lstStyle/>
          <a:p>
            <a:r>
              <a:rPr lang="en-US" b="1" dirty="0">
                <a:solidFill>
                  <a:srgbClr val="7030A0"/>
                </a:solidFill>
              </a:rPr>
              <a:t>Mood</a:t>
            </a:r>
          </a:p>
        </p:txBody>
      </p:sp>
      <p:sp>
        <p:nvSpPr>
          <p:cNvPr id="3" name="Content Placeholder 2">
            <a:extLst>
              <a:ext uri="{FF2B5EF4-FFF2-40B4-BE49-F238E27FC236}">
                <a16:creationId xmlns="" xmlns:a16="http://schemas.microsoft.com/office/drawing/2014/main" id="{1B723769-AC61-F1EF-ACA9-E703E9CE9C2A}"/>
              </a:ext>
            </a:extLst>
          </p:cNvPr>
          <p:cNvSpPr>
            <a:spLocks noGrp="1"/>
          </p:cNvSpPr>
          <p:nvPr>
            <p:ph idx="1"/>
          </p:nvPr>
        </p:nvSpPr>
        <p:spPr/>
        <p:txBody>
          <a:bodyPr/>
          <a:lstStyle/>
          <a:p>
            <a:r>
              <a:rPr lang="en-US" dirty="0"/>
              <a:t>The mood </a:t>
            </a:r>
            <a:r>
              <a:rPr lang="en-US" b="1" dirty="0">
                <a:solidFill>
                  <a:srgbClr val="FF0000"/>
                </a:solidFill>
              </a:rPr>
              <a:t>does not improve </a:t>
            </a:r>
            <a:r>
              <a:rPr lang="en-US" dirty="0"/>
              <a:t>substantially in circumstances such as hearing a good news or in pleasant company.</a:t>
            </a:r>
          </a:p>
          <a:p>
            <a:r>
              <a:rPr lang="en-US" dirty="0"/>
              <a:t>Patient sometimes speaks as black cloud pervading all mental activities.</a:t>
            </a:r>
          </a:p>
          <a:p>
            <a:r>
              <a:rPr lang="en-US" dirty="0"/>
              <a:t>The mood is often WORSE in morning and improves as the day wears on, it is called as </a:t>
            </a:r>
            <a:r>
              <a:rPr lang="en-US" b="1" dirty="0">
                <a:solidFill>
                  <a:srgbClr val="00B050"/>
                </a:solidFill>
              </a:rPr>
              <a:t>DIURNAL VARIATION</a:t>
            </a:r>
            <a:r>
              <a:rPr lang="en-US" dirty="0"/>
              <a:t>.</a:t>
            </a:r>
          </a:p>
        </p:txBody>
      </p:sp>
      <p:sp>
        <p:nvSpPr>
          <p:cNvPr id="4" name="Rounded Rectangle 2">
            <a:extLst>
              <a:ext uri="{FF2B5EF4-FFF2-40B4-BE49-F238E27FC236}">
                <a16:creationId xmlns="" xmlns:a16="http://schemas.microsoft.com/office/drawing/2014/main" id="{70719BA3-1B6D-81EE-763C-35F8D745BAAB}"/>
              </a:ext>
            </a:extLst>
          </p:cNvPr>
          <p:cNvSpPr/>
          <p:nvPr/>
        </p:nvSpPr>
        <p:spPr>
          <a:xfrm>
            <a:off x="185530" y="626675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07093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114F42-8322-9F33-4589-7FBB57A20EA2}"/>
              </a:ext>
            </a:extLst>
          </p:cNvPr>
          <p:cNvSpPr>
            <a:spLocks noGrp="1"/>
          </p:cNvSpPr>
          <p:nvPr>
            <p:ph type="title"/>
          </p:nvPr>
        </p:nvSpPr>
        <p:spPr>
          <a:xfrm>
            <a:off x="316523" y="731837"/>
            <a:ext cx="8229600" cy="897133"/>
          </a:xfrm>
        </p:spPr>
        <p:txBody>
          <a:bodyPr>
            <a:normAutofit/>
          </a:bodyPr>
          <a:lstStyle/>
          <a:p>
            <a:r>
              <a:rPr lang="en-US" b="1" dirty="0">
                <a:solidFill>
                  <a:srgbClr val="7030A0"/>
                </a:solidFill>
              </a:rPr>
              <a:t>Depressed Cognitions</a:t>
            </a:r>
          </a:p>
        </p:txBody>
      </p:sp>
      <p:sp>
        <p:nvSpPr>
          <p:cNvPr id="3" name="Content Placeholder 2">
            <a:extLst>
              <a:ext uri="{FF2B5EF4-FFF2-40B4-BE49-F238E27FC236}">
                <a16:creationId xmlns="" xmlns:a16="http://schemas.microsoft.com/office/drawing/2014/main" id="{FD8DE357-0A77-D041-0A4B-4EC5291C9FED}"/>
              </a:ext>
            </a:extLst>
          </p:cNvPr>
          <p:cNvSpPr>
            <a:spLocks noGrp="1"/>
          </p:cNvSpPr>
          <p:nvPr>
            <p:ph idx="1"/>
          </p:nvPr>
        </p:nvSpPr>
        <p:spPr>
          <a:xfrm>
            <a:off x="457200" y="1927274"/>
            <a:ext cx="8229600" cy="4198889"/>
          </a:xfrm>
        </p:spPr>
        <p:txBody>
          <a:bodyPr/>
          <a:lstStyle/>
          <a:p>
            <a:r>
              <a:rPr lang="en-US" dirty="0"/>
              <a:t>Negative thoughts are divided into three groups</a:t>
            </a:r>
          </a:p>
          <a:p>
            <a:r>
              <a:rPr lang="en-US" dirty="0">
                <a:solidFill>
                  <a:srgbClr val="0070C0"/>
                </a:solidFill>
              </a:rPr>
              <a:t>Worthlessness </a:t>
            </a:r>
          </a:p>
          <a:p>
            <a:r>
              <a:rPr lang="en-US" dirty="0">
                <a:solidFill>
                  <a:srgbClr val="FF0000"/>
                </a:solidFill>
              </a:rPr>
              <a:t>Helplessness </a:t>
            </a:r>
          </a:p>
          <a:p>
            <a:r>
              <a:rPr lang="en-US" dirty="0">
                <a:solidFill>
                  <a:srgbClr val="00B050"/>
                </a:solidFill>
              </a:rPr>
              <a:t>Hopelessness</a:t>
            </a:r>
          </a:p>
          <a:p>
            <a:endParaRPr lang="en-US" dirty="0"/>
          </a:p>
        </p:txBody>
      </p:sp>
      <p:sp>
        <p:nvSpPr>
          <p:cNvPr id="4" name="Rounded Rectangle 2">
            <a:extLst>
              <a:ext uri="{FF2B5EF4-FFF2-40B4-BE49-F238E27FC236}">
                <a16:creationId xmlns="" xmlns:a16="http://schemas.microsoft.com/office/drawing/2014/main" id="{93697711-0A06-9028-1881-538848AC9E63}"/>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1572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DE45B-40C0-F5A2-2F85-3DEC2F0B63B0}"/>
              </a:ext>
            </a:extLst>
          </p:cNvPr>
          <p:cNvSpPr>
            <a:spLocks noGrp="1"/>
          </p:cNvSpPr>
          <p:nvPr>
            <p:ph type="title"/>
          </p:nvPr>
        </p:nvSpPr>
        <p:spPr>
          <a:xfrm>
            <a:off x="457200" y="590842"/>
            <a:ext cx="8229600" cy="826795"/>
          </a:xfrm>
        </p:spPr>
        <p:txBody>
          <a:bodyPr/>
          <a:lstStyle/>
          <a:p>
            <a:r>
              <a:rPr lang="en-US" b="1" dirty="0">
                <a:solidFill>
                  <a:srgbClr val="7030A0"/>
                </a:solidFill>
              </a:rPr>
              <a:t>Psychomotor Changes</a:t>
            </a:r>
          </a:p>
        </p:txBody>
      </p:sp>
      <p:sp>
        <p:nvSpPr>
          <p:cNvPr id="3" name="Content Placeholder 2">
            <a:extLst>
              <a:ext uri="{FF2B5EF4-FFF2-40B4-BE49-F238E27FC236}">
                <a16:creationId xmlns="" xmlns:a16="http://schemas.microsoft.com/office/drawing/2014/main" id="{F15B4581-3B18-77F9-E1AF-B0ABDAF87C52}"/>
              </a:ext>
            </a:extLst>
          </p:cNvPr>
          <p:cNvSpPr>
            <a:spLocks noGrp="1"/>
          </p:cNvSpPr>
          <p:nvPr>
            <p:ph idx="1"/>
          </p:nvPr>
        </p:nvSpPr>
        <p:spPr>
          <a:xfrm>
            <a:off x="457200" y="1842868"/>
            <a:ext cx="8229600" cy="4283295"/>
          </a:xfrm>
        </p:spPr>
        <p:txBody>
          <a:bodyPr/>
          <a:lstStyle/>
          <a:p>
            <a:r>
              <a:rPr lang="en-US" dirty="0">
                <a:solidFill>
                  <a:srgbClr val="FF0000"/>
                </a:solidFill>
              </a:rPr>
              <a:t>Psychomotor retardation </a:t>
            </a:r>
            <a:r>
              <a:rPr lang="en-US" dirty="0"/>
              <a:t>is frequently seen</a:t>
            </a:r>
          </a:p>
          <a:p>
            <a:r>
              <a:rPr lang="en-US" dirty="0"/>
              <a:t>The patient walks and acts </a:t>
            </a:r>
            <a:r>
              <a:rPr lang="en-US" dirty="0">
                <a:solidFill>
                  <a:srgbClr val="FF0000"/>
                </a:solidFill>
              </a:rPr>
              <a:t>slowly</a:t>
            </a:r>
          </a:p>
          <a:p>
            <a:r>
              <a:rPr lang="en-US" dirty="0">
                <a:solidFill>
                  <a:schemeClr val="tx2">
                    <a:lumMod val="60000"/>
                    <a:lumOff val="40000"/>
                  </a:schemeClr>
                </a:solidFill>
              </a:rPr>
              <a:t>Slowing of thought </a:t>
            </a:r>
            <a:r>
              <a:rPr lang="en-US" dirty="0"/>
              <a:t>is reflected in speech. </a:t>
            </a:r>
          </a:p>
          <a:p>
            <a:r>
              <a:rPr lang="en-US" dirty="0"/>
              <a:t>Agitation can also be seen in depressed patients</a:t>
            </a:r>
          </a:p>
          <a:p>
            <a:r>
              <a:rPr lang="en-US" dirty="0"/>
              <a:t>Anxiety is also seen sometimes in severe depression.</a:t>
            </a:r>
          </a:p>
        </p:txBody>
      </p:sp>
      <p:sp>
        <p:nvSpPr>
          <p:cNvPr id="4" name="Rounded Rectangle 2">
            <a:extLst>
              <a:ext uri="{FF2B5EF4-FFF2-40B4-BE49-F238E27FC236}">
                <a16:creationId xmlns="" xmlns:a16="http://schemas.microsoft.com/office/drawing/2014/main" id="{C1557A8F-1A75-9740-B8BE-8BFA3914ED03}"/>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99002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280310-8083-C833-D7C3-D8F1A844E720}"/>
              </a:ext>
            </a:extLst>
          </p:cNvPr>
          <p:cNvSpPr>
            <a:spLocks noGrp="1"/>
          </p:cNvSpPr>
          <p:nvPr>
            <p:ph type="title"/>
          </p:nvPr>
        </p:nvSpPr>
        <p:spPr>
          <a:xfrm>
            <a:off x="457200" y="720694"/>
            <a:ext cx="8229600" cy="967472"/>
          </a:xfrm>
        </p:spPr>
        <p:txBody>
          <a:bodyPr/>
          <a:lstStyle/>
          <a:p>
            <a:r>
              <a:rPr lang="en-US" b="1" dirty="0">
                <a:solidFill>
                  <a:srgbClr val="7030A0"/>
                </a:solidFill>
              </a:rPr>
              <a:t>Biological functions</a:t>
            </a:r>
          </a:p>
        </p:txBody>
      </p:sp>
      <p:sp>
        <p:nvSpPr>
          <p:cNvPr id="3" name="Content Placeholder 2">
            <a:extLst>
              <a:ext uri="{FF2B5EF4-FFF2-40B4-BE49-F238E27FC236}">
                <a16:creationId xmlns="" xmlns:a16="http://schemas.microsoft.com/office/drawing/2014/main" id="{EEB558B4-0746-3CC4-CDC8-F1DD93EB570C}"/>
              </a:ext>
            </a:extLst>
          </p:cNvPr>
          <p:cNvSpPr>
            <a:spLocks noGrp="1"/>
          </p:cNvSpPr>
          <p:nvPr>
            <p:ph idx="1"/>
          </p:nvPr>
        </p:nvSpPr>
        <p:spPr>
          <a:xfrm>
            <a:off x="457200" y="1786597"/>
            <a:ext cx="8229600" cy="4339566"/>
          </a:xfrm>
        </p:spPr>
        <p:txBody>
          <a:bodyPr/>
          <a:lstStyle/>
          <a:p>
            <a:r>
              <a:rPr lang="en-US" dirty="0"/>
              <a:t>Sleep disturbance</a:t>
            </a:r>
          </a:p>
          <a:p>
            <a:r>
              <a:rPr lang="en-US" dirty="0"/>
              <a:t>Loss of appetite</a:t>
            </a:r>
          </a:p>
          <a:p>
            <a:r>
              <a:rPr lang="en-US" dirty="0"/>
              <a:t>Loss of weight</a:t>
            </a:r>
          </a:p>
          <a:p>
            <a:r>
              <a:rPr lang="en-US" dirty="0"/>
              <a:t>Constipation</a:t>
            </a:r>
          </a:p>
          <a:p>
            <a:r>
              <a:rPr lang="en-US" dirty="0"/>
              <a:t>Loss of libido</a:t>
            </a:r>
          </a:p>
          <a:p>
            <a:r>
              <a:rPr lang="en-US" dirty="0"/>
              <a:t>Amenorrhea</a:t>
            </a:r>
          </a:p>
          <a:p>
            <a:r>
              <a:rPr lang="en-US" dirty="0"/>
              <a:t>Early morning waking </a:t>
            </a:r>
          </a:p>
          <a:p>
            <a:endParaRPr lang="en-US" dirty="0"/>
          </a:p>
          <a:p>
            <a:endParaRPr lang="en-US" dirty="0"/>
          </a:p>
          <a:p>
            <a:endParaRPr lang="en-US" dirty="0"/>
          </a:p>
          <a:p>
            <a:endParaRPr lang="en-US" dirty="0"/>
          </a:p>
        </p:txBody>
      </p:sp>
      <p:sp>
        <p:nvSpPr>
          <p:cNvPr id="4" name="Rounded Rectangle 2">
            <a:extLst>
              <a:ext uri="{FF2B5EF4-FFF2-40B4-BE49-F238E27FC236}">
                <a16:creationId xmlns="" xmlns:a16="http://schemas.microsoft.com/office/drawing/2014/main" id="{E8EA8482-0924-BAA9-8865-CE24CCE78632}"/>
              </a:ext>
            </a:extLst>
          </p:cNvPr>
          <p:cNvSpPr/>
          <p:nvPr/>
        </p:nvSpPr>
        <p:spPr>
          <a:xfrm>
            <a:off x="185530" y="63230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839830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8A4098-27A3-95D5-32F9-A257E9F47CC2}"/>
              </a:ext>
            </a:extLst>
          </p:cNvPr>
          <p:cNvSpPr>
            <a:spLocks noGrp="1"/>
          </p:cNvSpPr>
          <p:nvPr>
            <p:ph type="title"/>
          </p:nvPr>
        </p:nvSpPr>
        <p:spPr/>
        <p:txBody>
          <a:bodyPr/>
          <a:lstStyle/>
          <a:p>
            <a:r>
              <a:rPr lang="en-US" b="1" dirty="0">
                <a:solidFill>
                  <a:srgbClr val="7030A0"/>
                </a:solidFill>
              </a:rPr>
              <a:t>Variants Of Depression</a:t>
            </a:r>
          </a:p>
        </p:txBody>
      </p:sp>
      <p:sp>
        <p:nvSpPr>
          <p:cNvPr id="3" name="Content Placeholder 2">
            <a:extLst>
              <a:ext uri="{FF2B5EF4-FFF2-40B4-BE49-F238E27FC236}">
                <a16:creationId xmlns="" xmlns:a16="http://schemas.microsoft.com/office/drawing/2014/main" id="{78BD463D-A600-6F99-FCC7-2CB061A5E2AB}"/>
              </a:ext>
            </a:extLst>
          </p:cNvPr>
          <p:cNvSpPr>
            <a:spLocks noGrp="1"/>
          </p:cNvSpPr>
          <p:nvPr>
            <p:ph idx="1"/>
          </p:nvPr>
        </p:nvSpPr>
        <p:spPr>
          <a:xfrm>
            <a:off x="457200" y="1772529"/>
            <a:ext cx="8229600" cy="4353634"/>
          </a:xfrm>
        </p:spPr>
        <p:txBody>
          <a:bodyPr/>
          <a:lstStyle/>
          <a:p>
            <a:r>
              <a:rPr lang="en-US" dirty="0">
                <a:solidFill>
                  <a:srgbClr val="0070C0"/>
                </a:solidFill>
              </a:rPr>
              <a:t>Agitated</a:t>
            </a:r>
            <a:r>
              <a:rPr lang="en-US" dirty="0"/>
              <a:t> depression</a:t>
            </a:r>
          </a:p>
          <a:p>
            <a:r>
              <a:rPr lang="en-US" dirty="0">
                <a:solidFill>
                  <a:srgbClr val="00B050"/>
                </a:solidFill>
              </a:rPr>
              <a:t>Retarded </a:t>
            </a:r>
            <a:r>
              <a:rPr lang="en-US" dirty="0"/>
              <a:t>depression</a:t>
            </a:r>
          </a:p>
          <a:p>
            <a:r>
              <a:rPr lang="en-US" dirty="0">
                <a:solidFill>
                  <a:srgbClr val="FFC000"/>
                </a:solidFill>
              </a:rPr>
              <a:t>Depressive </a:t>
            </a:r>
            <a:r>
              <a:rPr lang="en-US" dirty="0"/>
              <a:t>stupor</a:t>
            </a:r>
          </a:p>
          <a:p>
            <a:r>
              <a:rPr lang="en-US" dirty="0">
                <a:solidFill>
                  <a:schemeClr val="accent6">
                    <a:lumMod val="50000"/>
                  </a:schemeClr>
                </a:solidFill>
              </a:rPr>
              <a:t>Atypical</a:t>
            </a:r>
            <a:r>
              <a:rPr lang="en-US" dirty="0"/>
              <a:t> depression </a:t>
            </a:r>
          </a:p>
          <a:p>
            <a:r>
              <a:rPr lang="en-US" dirty="0">
                <a:solidFill>
                  <a:srgbClr val="FF0000"/>
                </a:solidFill>
              </a:rPr>
              <a:t>Psychotic</a:t>
            </a:r>
            <a:r>
              <a:rPr lang="en-US" dirty="0"/>
              <a:t> depression </a:t>
            </a:r>
          </a:p>
        </p:txBody>
      </p:sp>
      <p:sp>
        <p:nvSpPr>
          <p:cNvPr id="4" name="Rounded Rectangle 2">
            <a:extLst>
              <a:ext uri="{FF2B5EF4-FFF2-40B4-BE49-F238E27FC236}">
                <a16:creationId xmlns="" xmlns:a16="http://schemas.microsoft.com/office/drawing/2014/main" id="{B5085F20-85A4-8299-5E09-D9F572BB6A31}"/>
              </a:ext>
            </a:extLst>
          </p:cNvPr>
          <p:cNvSpPr/>
          <p:nvPr/>
        </p:nvSpPr>
        <p:spPr>
          <a:xfrm>
            <a:off x="185530" y="633709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381219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413915-AB5C-EC23-9437-CA1D09028FF8}"/>
              </a:ext>
            </a:extLst>
          </p:cNvPr>
          <p:cNvSpPr>
            <a:spLocks noGrp="1"/>
          </p:cNvSpPr>
          <p:nvPr>
            <p:ph type="title"/>
          </p:nvPr>
        </p:nvSpPr>
        <p:spPr>
          <a:xfrm>
            <a:off x="457200" y="604910"/>
            <a:ext cx="8229600" cy="812727"/>
          </a:xfrm>
        </p:spPr>
        <p:txBody>
          <a:bodyPr/>
          <a:lstStyle/>
          <a:p>
            <a:r>
              <a:rPr lang="en-US" b="1" dirty="0">
                <a:solidFill>
                  <a:srgbClr val="7030A0"/>
                </a:solidFill>
              </a:rPr>
              <a:t>Classification of  Depression</a:t>
            </a:r>
          </a:p>
        </p:txBody>
      </p:sp>
      <p:graphicFrame>
        <p:nvGraphicFramePr>
          <p:cNvPr id="6" name="Content Placeholder 5">
            <a:extLst>
              <a:ext uri="{FF2B5EF4-FFF2-40B4-BE49-F238E27FC236}">
                <a16:creationId xmlns="" xmlns:a16="http://schemas.microsoft.com/office/drawing/2014/main" id="{AA9CE61B-B5C7-A96D-FDD6-3F010A40F545}"/>
              </a:ext>
            </a:extLst>
          </p:cNvPr>
          <p:cNvGraphicFramePr>
            <a:graphicFrameLocks noGrp="1"/>
          </p:cNvGraphicFramePr>
          <p:nvPr>
            <p:ph idx="1"/>
            <p:extLst>
              <p:ext uri="{D42A27DB-BD31-4B8C-83A1-F6EECF244321}">
                <p14:modId xmlns:p14="http://schemas.microsoft.com/office/powerpoint/2010/main" val="642008621"/>
              </p:ext>
            </p:extLst>
          </p:nvPr>
        </p:nvGraphicFramePr>
        <p:xfrm>
          <a:off x="457200" y="2039814"/>
          <a:ext cx="8229600" cy="3924887"/>
        </p:xfrm>
        <a:graphic>
          <a:graphicData uri="http://schemas.openxmlformats.org/drawingml/2006/table">
            <a:tbl>
              <a:tblPr firstRow="1" bandRow="1">
                <a:tableStyleId>{00A15C55-8517-42AA-B614-E9B94910E393}</a:tableStyleId>
              </a:tblPr>
              <a:tblGrid>
                <a:gridCol w="2743200">
                  <a:extLst>
                    <a:ext uri="{9D8B030D-6E8A-4147-A177-3AD203B41FA5}">
                      <a16:colId xmlns="" xmlns:a16="http://schemas.microsoft.com/office/drawing/2014/main" val="631072173"/>
                    </a:ext>
                  </a:extLst>
                </a:gridCol>
                <a:gridCol w="2743200">
                  <a:extLst>
                    <a:ext uri="{9D8B030D-6E8A-4147-A177-3AD203B41FA5}">
                      <a16:colId xmlns="" xmlns:a16="http://schemas.microsoft.com/office/drawing/2014/main" val="4077734932"/>
                    </a:ext>
                  </a:extLst>
                </a:gridCol>
                <a:gridCol w="2743200">
                  <a:extLst>
                    <a:ext uri="{9D8B030D-6E8A-4147-A177-3AD203B41FA5}">
                      <a16:colId xmlns="" xmlns:a16="http://schemas.microsoft.com/office/drawing/2014/main" val="738254906"/>
                    </a:ext>
                  </a:extLst>
                </a:gridCol>
              </a:tblGrid>
              <a:tr h="603829">
                <a:tc>
                  <a:txBody>
                    <a:bodyPr/>
                    <a:lstStyle/>
                    <a:p>
                      <a:pPr algn="ctr"/>
                      <a:r>
                        <a:rPr lang="en-US" sz="2200" dirty="0" err="1"/>
                        <a:t>Aetiology</a:t>
                      </a:r>
                      <a:endParaRPr lang="en-US" sz="2200" dirty="0"/>
                    </a:p>
                  </a:txBody>
                  <a:tcPr/>
                </a:tc>
                <a:tc>
                  <a:txBody>
                    <a:bodyPr/>
                    <a:lstStyle/>
                    <a:p>
                      <a:pPr algn="ctr"/>
                      <a:r>
                        <a:rPr lang="en-US" sz="2200" dirty="0"/>
                        <a:t>Symptomatology</a:t>
                      </a:r>
                    </a:p>
                  </a:txBody>
                  <a:tcPr/>
                </a:tc>
                <a:tc>
                  <a:txBody>
                    <a:bodyPr/>
                    <a:lstStyle/>
                    <a:p>
                      <a:pPr algn="ctr"/>
                      <a:r>
                        <a:rPr lang="en-US" sz="2200" dirty="0"/>
                        <a:t>Course</a:t>
                      </a:r>
                    </a:p>
                  </a:txBody>
                  <a:tcPr/>
                </a:tc>
                <a:extLst>
                  <a:ext uri="{0D108BD9-81ED-4DB2-BD59-A6C34878D82A}">
                    <a16:rowId xmlns="" xmlns:a16="http://schemas.microsoft.com/office/drawing/2014/main" val="1058547915"/>
                  </a:ext>
                </a:extLst>
              </a:tr>
              <a:tr h="3321058">
                <a:tc>
                  <a:txBody>
                    <a:bodyPr/>
                    <a:lstStyle/>
                    <a:p>
                      <a:pPr marL="342900" indent="-342900">
                        <a:buFont typeface="Arial" panose="020B0604020202020204" pitchFamily="34" charset="0"/>
                        <a:buChar char="•"/>
                      </a:pPr>
                      <a:r>
                        <a:rPr lang="en-US" sz="2200" b="1" dirty="0"/>
                        <a:t>Endogenous</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Exogenous</a:t>
                      </a:r>
                    </a:p>
                  </a:txBody>
                  <a:tcPr/>
                </a:tc>
                <a:tc>
                  <a:txBody>
                    <a:bodyPr/>
                    <a:lstStyle/>
                    <a:p>
                      <a:pPr marL="342900" indent="-342900">
                        <a:buFont typeface="Arial" panose="020B0604020202020204" pitchFamily="34" charset="0"/>
                        <a:buChar char="•"/>
                      </a:pPr>
                      <a:r>
                        <a:rPr lang="en-US" sz="2200" b="1" dirty="0"/>
                        <a:t>Melancholic </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Psychotic depression</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Non melancholic</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endParaRPr lang="en-US" sz="2200" b="1" dirty="0"/>
                    </a:p>
                  </a:txBody>
                  <a:tcPr/>
                </a:tc>
                <a:tc>
                  <a:txBody>
                    <a:bodyPr/>
                    <a:lstStyle/>
                    <a:p>
                      <a:pPr marL="342900" indent="-342900">
                        <a:buFont typeface="Arial" panose="020B0604020202020204" pitchFamily="34" charset="0"/>
                        <a:buChar char="•"/>
                      </a:pPr>
                      <a:r>
                        <a:rPr lang="en-US" sz="2200" b="1" dirty="0"/>
                        <a:t>Unipolar depression</a:t>
                      </a:r>
                    </a:p>
                    <a:p>
                      <a:pPr marL="0" indent="0">
                        <a:buFont typeface="Arial" panose="020B0604020202020204" pitchFamily="34" charset="0"/>
                        <a:buNone/>
                      </a:pPr>
                      <a:endParaRPr lang="en-US" sz="2200" b="1" dirty="0"/>
                    </a:p>
                    <a:p>
                      <a:pPr marL="342900" indent="-342900">
                        <a:buFont typeface="Arial" panose="020B0604020202020204" pitchFamily="34" charset="0"/>
                        <a:buChar char="•"/>
                      </a:pPr>
                      <a:r>
                        <a:rPr lang="en-US" sz="2200" b="1" dirty="0"/>
                        <a:t>Bipolar depression </a:t>
                      </a:r>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endParaRPr lang="en-US" sz="2200" b="1" dirty="0"/>
                    </a:p>
                    <a:p>
                      <a:pPr marL="342900" indent="-342900">
                        <a:buFont typeface="Arial" panose="020B0604020202020204" pitchFamily="34" charset="0"/>
                        <a:buChar char="•"/>
                      </a:pPr>
                      <a:r>
                        <a:rPr lang="en-US" sz="2200" b="1" dirty="0"/>
                        <a:t>Seasonal affective depression </a:t>
                      </a:r>
                    </a:p>
                  </a:txBody>
                  <a:tcPr/>
                </a:tc>
                <a:extLst>
                  <a:ext uri="{0D108BD9-81ED-4DB2-BD59-A6C34878D82A}">
                    <a16:rowId xmlns="" xmlns:a16="http://schemas.microsoft.com/office/drawing/2014/main" val="1365759699"/>
                  </a:ext>
                </a:extLst>
              </a:tr>
            </a:tbl>
          </a:graphicData>
        </a:graphic>
      </p:graphicFrame>
      <p:sp>
        <p:nvSpPr>
          <p:cNvPr id="3" name="Rounded Rectangle 2">
            <a:extLst>
              <a:ext uri="{FF2B5EF4-FFF2-40B4-BE49-F238E27FC236}">
                <a16:creationId xmlns="" xmlns:a16="http://schemas.microsoft.com/office/drawing/2014/main" id="{E9154C56-1016-9FE0-EA27-051A3598BADA}"/>
              </a:ext>
            </a:extLst>
          </p:cNvPr>
          <p:cNvSpPr/>
          <p:nvPr/>
        </p:nvSpPr>
        <p:spPr>
          <a:xfrm>
            <a:off x="185530" y="6372664"/>
            <a:ext cx="2171701" cy="333035"/>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628761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FBFAC4-8D85-BB7D-C790-98CD1A1A4EDC}"/>
              </a:ext>
            </a:extLst>
          </p:cNvPr>
          <p:cNvSpPr>
            <a:spLocks noGrp="1"/>
          </p:cNvSpPr>
          <p:nvPr>
            <p:ph type="title"/>
          </p:nvPr>
        </p:nvSpPr>
        <p:spPr>
          <a:xfrm>
            <a:off x="457200" y="548640"/>
            <a:ext cx="8229600" cy="868998"/>
          </a:xfrm>
        </p:spPr>
        <p:txBody>
          <a:bodyPr/>
          <a:lstStyle/>
          <a:p>
            <a:r>
              <a:rPr lang="en-US" b="1" dirty="0">
                <a:solidFill>
                  <a:srgbClr val="7030A0"/>
                </a:solidFill>
              </a:rPr>
              <a:t>Epidemiology of Depression</a:t>
            </a:r>
          </a:p>
        </p:txBody>
      </p:sp>
      <p:sp>
        <p:nvSpPr>
          <p:cNvPr id="3" name="Content Placeholder 2">
            <a:extLst>
              <a:ext uri="{FF2B5EF4-FFF2-40B4-BE49-F238E27FC236}">
                <a16:creationId xmlns="" xmlns:a16="http://schemas.microsoft.com/office/drawing/2014/main" id="{E2409C0B-3C27-7508-2C24-C683239C70DB}"/>
              </a:ext>
            </a:extLst>
          </p:cNvPr>
          <p:cNvSpPr>
            <a:spLocks noGrp="1"/>
          </p:cNvSpPr>
          <p:nvPr>
            <p:ph idx="1"/>
          </p:nvPr>
        </p:nvSpPr>
        <p:spPr>
          <a:xfrm>
            <a:off x="457200" y="1842868"/>
            <a:ext cx="8229600" cy="4283295"/>
          </a:xfrm>
        </p:spPr>
        <p:txBody>
          <a:bodyPr>
            <a:normAutofit/>
          </a:bodyPr>
          <a:lstStyle/>
          <a:p>
            <a:r>
              <a:rPr lang="en-US" sz="3000" dirty="0"/>
              <a:t>The 12 month prevalence of depression is</a:t>
            </a:r>
            <a:r>
              <a:rPr lang="en-US" sz="3000" b="1" dirty="0">
                <a:solidFill>
                  <a:srgbClr val="FF0000"/>
                </a:solidFill>
              </a:rPr>
              <a:t>      2-5%.</a:t>
            </a:r>
          </a:p>
          <a:p>
            <a:r>
              <a:rPr lang="en-US" sz="3000" dirty="0">
                <a:solidFill>
                  <a:schemeClr val="tx1">
                    <a:lumMod val="95000"/>
                    <a:lumOff val="5000"/>
                  </a:schemeClr>
                </a:solidFill>
              </a:rPr>
              <a:t>The mean .</a:t>
            </a:r>
          </a:p>
          <a:p>
            <a:r>
              <a:rPr lang="en-US" sz="3000" dirty="0">
                <a:solidFill>
                  <a:schemeClr val="tx1">
                    <a:lumMod val="95000"/>
                    <a:lumOff val="5000"/>
                  </a:schemeClr>
                </a:solidFill>
              </a:rPr>
              <a:t>The age of onset is about </a:t>
            </a:r>
            <a:r>
              <a:rPr lang="en-US" sz="3000" b="1" dirty="0">
                <a:solidFill>
                  <a:srgbClr val="FF0000"/>
                </a:solidFill>
              </a:rPr>
              <a:t>27 years.</a:t>
            </a:r>
          </a:p>
          <a:p>
            <a:r>
              <a:rPr lang="en-US" sz="3000" dirty="0">
                <a:solidFill>
                  <a:schemeClr val="tx1">
                    <a:lumMod val="95000"/>
                    <a:lumOff val="5000"/>
                  </a:schemeClr>
                </a:solidFill>
              </a:rPr>
              <a:t>The rates of depression are </a:t>
            </a:r>
            <a:r>
              <a:rPr lang="en-US" sz="3000" b="1" dirty="0">
                <a:solidFill>
                  <a:schemeClr val="accent1">
                    <a:lumMod val="50000"/>
                  </a:schemeClr>
                </a:solidFill>
              </a:rPr>
              <a:t>twice as high in women </a:t>
            </a:r>
            <a:r>
              <a:rPr lang="en-US" sz="3000" dirty="0">
                <a:solidFill>
                  <a:schemeClr val="tx1">
                    <a:lumMod val="95000"/>
                    <a:lumOff val="5000"/>
                  </a:schemeClr>
                </a:solidFill>
              </a:rPr>
              <a:t>as in men across different countries.</a:t>
            </a:r>
          </a:p>
          <a:p>
            <a:r>
              <a:rPr lang="en-US" sz="3000" dirty="0">
                <a:solidFill>
                  <a:schemeClr val="tx1">
                    <a:lumMod val="95000"/>
                    <a:lumOff val="5000"/>
                  </a:schemeClr>
                </a:solidFill>
              </a:rPr>
              <a:t>Rates of depression are higher in </a:t>
            </a:r>
            <a:r>
              <a:rPr lang="en-US" sz="3000" b="1" dirty="0">
                <a:solidFill>
                  <a:srgbClr val="00B050"/>
                </a:solidFill>
              </a:rPr>
              <a:t>unemployed and divorced</a:t>
            </a:r>
            <a:r>
              <a:rPr lang="en-US" sz="3000" dirty="0">
                <a:solidFill>
                  <a:schemeClr val="tx1">
                    <a:lumMod val="95000"/>
                    <a:lumOff val="5000"/>
                  </a:schemeClr>
                </a:solidFill>
              </a:rPr>
              <a:t>.</a:t>
            </a:r>
          </a:p>
        </p:txBody>
      </p:sp>
      <p:sp>
        <p:nvSpPr>
          <p:cNvPr id="4" name="Rounded Rectangle 2">
            <a:extLst>
              <a:ext uri="{FF2B5EF4-FFF2-40B4-BE49-F238E27FC236}">
                <a16:creationId xmlns="" xmlns:a16="http://schemas.microsoft.com/office/drawing/2014/main" id="{2F7C2823-F554-C067-A0ED-B67A36456AB8}"/>
              </a:ext>
            </a:extLst>
          </p:cNvPr>
          <p:cNvSpPr/>
          <p:nvPr/>
        </p:nvSpPr>
        <p:spPr>
          <a:xfrm>
            <a:off x="185530" y="633709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88425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273DC2-E3D1-B3D9-7535-9A1D13AB4D79}"/>
              </a:ext>
            </a:extLst>
          </p:cNvPr>
          <p:cNvSpPr>
            <a:spLocks noGrp="1"/>
          </p:cNvSpPr>
          <p:nvPr>
            <p:ph type="title"/>
          </p:nvPr>
        </p:nvSpPr>
        <p:spPr>
          <a:xfrm>
            <a:off x="457200" y="604910"/>
            <a:ext cx="8229600" cy="812727"/>
          </a:xfrm>
        </p:spPr>
        <p:txBody>
          <a:bodyPr/>
          <a:lstStyle/>
          <a:p>
            <a:r>
              <a:rPr lang="en-US" b="1" dirty="0" err="1">
                <a:solidFill>
                  <a:srgbClr val="7030A0"/>
                </a:solidFill>
              </a:rPr>
              <a:t>Aetiology</a:t>
            </a:r>
            <a:endParaRPr lang="en-US" b="1" dirty="0">
              <a:solidFill>
                <a:srgbClr val="7030A0"/>
              </a:solidFill>
            </a:endParaRPr>
          </a:p>
        </p:txBody>
      </p:sp>
      <p:sp>
        <p:nvSpPr>
          <p:cNvPr id="3" name="Content Placeholder 2">
            <a:extLst>
              <a:ext uri="{FF2B5EF4-FFF2-40B4-BE49-F238E27FC236}">
                <a16:creationId xmlns="" xmlns:a16="http://schemas.microsoft.com/office/drawing/2014/main" id="{BF5B765C-1A9D-7F3C-2403-F7BCE85E80E0}"/>
              </a:ext>
            </a:extLst>
          </p:cNvPr>
          <p:cNvSpPr>
            <a:spLocks noGrp="1"/>
          </p:cNvSpPr>
          <p:nvPr>
            <p:ph idx="1"/>
          </p:nvPr>
        </p:nvSpPr>
        <p:spPr/>
        <p:txBody>
          <a:bodyPr>
            <a:normAutofit fontScale="85000" lnSpcReduction="20000"/>
          </a:bodyPr>
          <a:lstStyle/>
          <a:p>
            <a:pPr>
              <a:buFont typeface="Courier New" panose="02070309020205020404" pitchFamily="49" charset="0"/>
              <a:buChar char="o"/>
            </a:pPr>
            <a:r>
              <a:rPr lang="en-US" b="1" dirty="0">
                <a:solidFill>
                  <a:srgbClr val="FF0000"/>
                </a:solidFill>
              </a:rPr>
              <a:t>Genetic Causes:</a:t>
            </a:r>
          </a:p>
          <a:p>
            <a:r>
              <a:rPr lang="en-US" dirty="0"/>
              <a:t>The risk is increased about three-fold in first degree relatives</a:t>
            </a:r>
          </a:p>
          <a:p>
            <a:pPr>
              <a:buFont typeface="Courier New" panose="02070309020205020404" pitchFamily="49" charset="0"/>
              <a:buChar char="o"/>
            </a:pPr>
            <a:r>
              <a:rPr lang="en-US" b="1" dirty="0">
                <a:solidFill>
                  <a:srgbClr val="FF0000"/>
                </a:solidFill>
              </a:rPr>
              <a:t>Mode of Inheritance:</a:t>
            </a:r>
          </a:p>
          <a:p>
            <a:r>
              <a:rPr lang="en-US" dirty="0"/>
              <a:t>Polygenic inheritance</a:t>
            </a:r>
          </a:p>
          <a:p>
            <a:pPr>
              <a:buFont typeface="Courier New" panose="02070309020205020404" pitchFamily="49" charset="0"/>
              <a:buChar char="o"/>
            </a:pPr>
            <a:r>
              <a:rPr lang="en-US" dirty="0"/>
              <a:t>Personality</a:t>
            </a:r>
          </a:p>
          <a:p>
            <a:pPr>
              <a:buFont typeface="Courier New" panose="02070309020205020404" pitchFamily="49" charset="0"/>
              <a:buChar char="o"/>
            </a:pPr>
            <a:r>
              <a:rPr lang="en-US" dirty="0"/>
              <a:t>Parental deprivation</a:t>
            </a:r>
          </a:p>
          <a:p>
            <a:pPr>
              <a:buFont typeface="Courier New" panose="02070309020205020404" pitchFamily="49" charset="0"/>
              <a:buChar char="o"/>
            </a:pPr>
            <a:r>
              <a:rPr lang="en-US" dirty="0"/>
              <a:t>Recent life events</a:t>
            </a:r>
          </a:p>
          <a:p>
            <a:pPr>
              <a:buFont typeface="Courier New" panose="02070309020205020404" pitchFamily="49" charset="0"/>
              <a:buChar char="o"/>
            </a:pPr>
            <a:r>
              <a:rPr lang="en-US" dirty="0"/>
              <a:t>Physical illness</a:t>
            </a:r>
          </a:p>
          <a:p>
            <a:pPr>
              <a:buFont typeface="Courier New" panose="02070309020205020404" pitchFamily="49" charset="0"/>
              <a:buChar char="o"/>
            </a:pPr>
            <a:r>
              <a:rPr lang="en-US" dirty="0"/>
              <a:t>Cognitive theories</a:t>
            </a:r>
          </a:p>
          <a:p>
            <a:pPr>
              <a:buFont typeface="Courier New" panose="02070309020205020404" pitchFamily="49" charset="0"/>
              <a:buChar char="o"/>
            </a:pPr>
            <a:r>
              <a:rPr lang="en-US" dirty="0"/>
              <a:t>Neurobiology</a:t>
            </a:r>
          </a:p>
          <a:p>
            <a:endParaRPr lang="en-US" dirty="0"/>
          </a:p>
          <a:p>
            <a:endParaRPr lang="en-US" dirty="0"/>
          </a:p>
        </p:txBody>
      </p:sp>
      <p:sp>
        <p:nvSpPr>
          <p:cNvPr id="4" name="Rounded Rectangle 5">
            <a:extLst>
              <a:ext uri="{FF2B5EF4-FFF2-40B4-BE49-F238E27FC236}">
                <a16:creationId xmlns="" xmlns:a16="http://schemas.microsoft.com/office/drawing/2014/main" id="{903F2D13-F767-77A0-6330-7CF7285B1E98}"/>
              </a:ext>
            </a:extLst>
          </p:cNvPr>
          <p:cNvSpPr/>
          <p:nvPr/>
        </p:nvSpPr>
        <p:spPr>
          <a:xfrm>
            <a:off x="6413500" y="6408545"/>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00101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7BC777-EDCF-7719-5B6E-8DF9FE0A88BE}"/>
              </a:ext>
            </a:extLst>
          </p:cNvPr>
          <p:cNvSpPr>
            <a:spLocks noGrp="1"/>
          </p:cNvSpPr>
          <p:nvPr>
            <p:ph type="title"/>
          </p:nvPr>
        </p:nvSpPr>
        <p:spPr>
          <a:xfrm>
            <a:off x="457200" y="605582"/>
            <a:ext cx="8229600" cy="812055"/>
          </a:xfrm>
        </p:spPr>
        <p:txBody>
          <a:bodyPr>
            <a:normAutofit fontScale="90000"/>
          </a:bodyPr>
          <a:lstStyle/>
          <a:p>
            <a:r>
              <a:rPr lang="en-US" b="1" dirty="0">
                <a:solidFill>
                  <a:srgbClr val="7030A0"/>
                </a:solidFill>
              </a:rPr>
              <a:t>Abnormalities in Monoamine Activity</a:t>
            </a:r>
          </a:p>
        </p:txBody>
      </p:sp>
      <p:sp>
        <p:nvSpPr>
          <p:cNvPr id="4" name="Rounded Rectangle 5">
            <a:extLst>
              <a:ext uri="{FF2B5EF4-FFF2-40B4-BE49-F238E27FC236}">
                <a16:creationId xmlns="" xmlns:a16="http://schemas.microsoft.com/office/drawing/2014/main" id="{27C3EC65-92CB-C1B0-961B-98E394CC5A09}"/>
              </a:ext>
            </a:extLst>
          </p:cNvPr>
          <p:cNvSpPr/>
          <p:nvPr/>
        </p:nvSpPr>
        <p:spPr>
          <a:xfrm>
            <a:off x="6413500" y="6408545"/>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graphicFrame>
        <p:nvGraphicFramePr>
          <p:cNvPr id="9" name="Table 8">
            <a:extLst>
              <a:ext uri="{FF2B5EF4-FFF2-40B4-BE49-F238E27FC236}">
                <a16:creationId xmlns="" xmlns:a16="http://schemas.microsoft.com/office/drawing/2014/main" id="{2F82CD68-D5F9-BE2B-4403-C77DF6E3D6DC}"/>
              </a:ext>
            </a:extLst>
          </p:cNvPr>
          <p:cNvGraphicFramePr>
            <a:graphicFrameLocks noGrp="1"/>
          </p:cNvGraphicFramePr>
          <p:nvPr>
            <p:extLst>
              <p:ext uri="{D42A27DB-BD31-4B8C-83A1-F6EECF244321}">
                <p14:modId xmlns:p14="http://schemas.microsoft.com/office/powerpoint/2010/main" val="1530600429"/>
              </p:ext>
            </p:extLst>
          </p:nvPr>
        </p:nvGraphicFramePr>
        <p:xfrm>
          <a:off x="457200" y="1584960"/>
          <a:ext cx="8229600" cy="4667457"/>
        </p:xfrm>
        <a:graphic>
          <a:graphicData uri="http://schemas.openxmlformats.org/drawingml/2006/table">
            <a:tbl>
              <a:tblPr firstRow="1" bandRow="1">
                <a:tableStyleId>{C4B1156A-380E-4F78-BDF5-A606A8083BF9}</a:tableStyleId>
              </a:tblPr>
              <a:tblGrid>
                <a:gridCol w="3115994">
                  <a:extLst>
                    <a:ext uri="{9D8B030D-6E8A-4147-A177-3AD203B41FA5}">
                      <a16:colId xmlns="" xmlns:a16="http://schemas.microsoft.com/office/drawing/2014/main" val="3004623728"/>
                    </a:ext>
                  </a:extLst>
                </a:gridCol>
                <a:gridCol w="2672861">
                  <a:extLst>
                    <a:ext uri="{9D8B030D-6E8A-4147-A177-3AD203B41FA5}">
                      <a16:colId xmlns="" xmlns:a16="http://schemas.microsoft.com/office/drawing/2014/main" val="245243278"/>
                    </a:ext>
                  </a:extLst>
                </a:gridCol>
                <a:gridCol w="2440745">
                  <a:extLst>
                    <a:ext uri="{9D8B030D-6E8A-4147-A177-3AD203B41FA5}">
                      <a16:colId xmlns="" xmlns:a16="http://schemas.microsoft.com/office/drawing/2014/main" val="1620104530"/>
                    </a:ext>
                  </a:extLst>
                </a:gridCol>
              </a:tblGrid>
              <a:tr h="378155">
                <a:tc>
                  <a:txBody>
                    <a:bodyPr/>
                    <a:lstStyle/>
                    <a:p>
                      <a:r>
                        <a:rPr lang="en-US" sz="2200" dirty="0"/>
                        <a:t>5 HT</a:t>
                      </a:r>
                    </a:p>
                  </a:txBody>
                  <a:tcPr/>
                </a:tc>
                <a:tc>
                  <a:txBody>
                    <a:bodyPr/>
                    <a:lstStyle/>
                    <a:p>
                      <a:r>
                        <a:rPr lang="en-US" sz="2200" dirty="0"/>
                        <a:t>Noradrenaline</a:t>
                      </a:r>
                    </a:p>
                  </a:txBody>
                  <a:tcPr/>
                </a:tc>
                <a:tc>
                  <a:txBody>
                    <a:bodyPr/>
                    <a:lstStyle/>
                    <a:p>
                      <a:r>
                        <a:rPr lang="en-US" sz="2200" dirty="0"/>
                        <a:t>Dopamine</a:t>
                      </a:r>
                    </a:p>
                  </a:txBody>
                  <a:tcPr/>
                </a:tc>
                <a:extLst>
                  <a:ext uri="{0D108BD9-81ED-4DB2-BD59-A6C34878D82A}">
                    <a16:rowId xmlns="" xmlns:a16="http://schemas.microsoft.com/office/drawing/2014/main" val="2887356127"/>
                  </a:ext>
                </a:extLst>
              </a:tr>
              <a:tr h="4240737">
                <a:tc>
                  <a:txBody>
                    <a:bodyPr/>
                    <a:lstStyle/>
                    <a:p>
                      <a:pPr marL="285750" indent="-285750">
                        <a:buFont typeface="Arial" panose="020B0604020202020204" pitchFamily="34" charset="0"/>
                        <a:buChar char="•"/>
                      </a:pPr>
                      <a:r>
                        <a:rPr lang="en-US" sz="2200" dirty="0"/>
                        <a:t>Decreased plasma tryptophan </a:t>
                      </a:r>
                    </a:p>
                    <a:p>
                      <a:pPr marL="285750" indent="-285750">
                        <a:buFont typeface="Arial" panose="020B0604020202020204" pitchFamily="34" charset="0"/>
                        <a:buChar char="•"/>
                      </a:pPr>
                      <a:r>
                        <a:rPr lang="en-US" sz="2200" dirty="0"/>
                        <a:t>Blunted 5-HT neuroendocrine responses</a:t>
                      </a:r>
                    </a:p>
                    <a:p>
                      <a:pPr marL="285750" indent="-285750">
                        <a:buFont typeface="Arial" panose="020B0604020202020204" pitchFamily="34" charset="0"/>
                        <a:buChar char="•"/>
                      </a:pPr>
                      <a:r>
                        <a:rPr lang="en-US" sz="2200" dirty="0"/>
                        <a:t>Decreased brain 5-HT1A receptor binding </a:t>
                      </a:r>
                    </a:p>
                    <a:p>
                      <a:pPr marL="285750" indent="-285750">
                        <a:buFont typeface="Arial" panose="020B0604020202020204" pitchFamily="34" charset="0"/>
                        <a:buChar char="•"/>
                      </a:pPr>
                      <a:r>
                        <a:rPr lang="en-US" sz="2200" dirty="0"/>
                        <a:t>Decreased brain 5-HT reuptake sites (SPET and PET) </a:t>
                      </a:r>
                    </a:p>
                    <a:p>
                      <a:pPr marL="285750" indent="-285750">
                        <a:buFont typeface="Arial" panose="020B0604020202020204" pitchFamily="34" charset="0"/>
                        <a:buChar char="•"/>
                      </a:pPr>
                      <a:r>
                        <a:rPr lang="en-US" sz="2200" dirty="0"/>
                        <a:t>Clinical relapse after tryptophan depletion.</a:t>
                      </a:r>
                    </a:p>
                  </a:txBody>
                  <a:tcPr/>
                </a:tc>
                <a:tc>
                  <a:txBody>
                    <a:bodyPr/>
                    <a:lstStyle/>
                    <a:p>
                      <a:pPr marL="285750" indent="-285750">
                        <a:buFont typeface="Arial" panose="020B0604020202020204" pitchFamily="34" charset="0"/>
                        <a:buChar char="•"/>
                      </a:pPr>
                      <a:r>
                        <a:rPr lang="en-US" sz="2200" dirty="0"/>
                        <a:t> Blunted noradrenaline-mediated growth hormone release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r>
                        <a:rPr lang="en-US" sz="2200" dirty="0"/>
                        <a:t>Clinical relapse after </a:t>
                      </a:r>
                      <a:r>
                        <a:rPr lang="el-GR" sz="2200" dirty="0"/>
                        <a:t>α-</a:t>
                      </a:r>
                      <a:r>
                        <a:rPr lang="en-US" sz="2200" dirty="0"/>
                        <a:t>methyl-para-tyrosine (AMPT) </a:t>
                      </a:r>
                    </a:p>
                  </a:txBody>
                  <a:tcPr/>
                </a:tc>
                <a:tc>
                  <a:txBody>
                    <a:bodyPr/>
                    <a:lstStyle/>
                    <a:p>
                      <a:endParaRPr lang="en-US" sz="2200" dirty="0"/>
                    </a:p>
                    <a:p>
                      <a:r>
                        <a:rPr lang="en-US" sz="2200" dirty="0"/>
                        <a:t>Decreased </a:t>
                      </a:r>
                      <a:r>
                        <a:rPr lang="en-US" sz="2200" dirty="0" err="1"/>
                        <a:t>homovanillic</a:t>
                      </a:r>
                      <a:r>
                        <a:rPr lang="en-US" sz="2200" dirty="0"/>
                        <a:t> acid (HVA) levels in cerebrospinal </a:t>
                      </a:r>
                      <a:r>
                        <a:rPr lang="en-US" sz="2200" dirty="0" err="1"/>
                        <a:t>flud</a:t>
                      </a:r>
                      <a:endParaRPr lang="en-US" sz="2200" dirty="0"/>
                    </a:p>
                    <a:p>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Clinical relapse after </a:t>
                      </a:r>
                      <a:r>
                        <a:rPr lang="el-GR" sz="2200" dirty="0"/>
                        <a:t>α-</a:t>
                      </a:r>
                      <a:r>
                        <a:rPr lang="en-US" sz="2200" dirty="0"/>
                        <a:t>methyl-para-tyrosine (AMPT) </a:t>
                      </a:r>
                    </a:p>
                    <a:p>
                      <a:endParaRPr lang="en-US" sz="2200" dirty="0"/>
                    </a:p>
                  </a:txBody>
                  <a:tcPr/>
                </a:tc>
                <a:extLst>
                  <a:ext uri="{0D108BD9-81ED-4DB2-BD59-A6C34878D82A}">
                    <a16:rowId xmlns="" xmlns:a16="http://schemas.microsoft.com/office/drawing/2014/main" val="2184881694"/>
                  </a:ext>
                </a:extLst>
              </a:tr>
            </a:tbl>
          </a:graphicData>
        </a:graphic>
      </p:graphicFrame>
      <p:sp>
        <p:nvSpPr>
          <p:cNvPr id="12" name="TextBox 11">
            <a:extLst>
              <a:ext uri="{FF2B5EF4-FFF2-40B4-BE49-F238E27FC236}">
                <a16:creationId xmlns="" xmlns:a16="http://schemas.microsoft.com/office/drawing/2014/main" id="{499F79E5-2C18-6879-3FB9-B35BB4130407}"/>
              </a:ext>
            </a:extLst>
          </p:cNvPr>
          <p:cNvSpPr txBox="1"/>
          <p:nvPr/>
        </p:nvSpPr>
        <p:spPr>
          <a:xfrm>
            <a:off x="534572" y="6305836"/>
            <a:ext cx="8032653" cy="307777"/>
          </a:xfrm>
          <a:prstGeom prst="rect">
            <a:avLst/>
          </a:prstGeom>
          <a:noFill/>
        </p:spPr>
        <p:txBody>
          <a:bodyPr wrap="square" rtlCol="0">
            <a:spAutoFit/>
          </a:bodyPr>
          <a:lstStyle/>
          <a:p>
            <a:r>
              <a:rPr lang="en-US" sz="1400" b="1" dirty="0">
                <a:solidFill>
                  <a:schemeClr val="tx2">
                    <a:lumMod val="60000"/>
                    <a:lumOff val="40000"/>
                  </a:schemeClr>
                </a:solidFill>
              </a:rPr>
              <a:t>Reference: Shorter Oxford Textbook Of Psychiatry, Seventh Edition</a:t>
            </a:r>
          </a:p>
        </p:txBody>
      </p:sp>
    </p:spTree>
    <p:extLst>
      <p:ext uri="{BB962C8B-B14F-4D97-AF65-F5344CB8AC3E}">
        <p14:creationId xmlns:p14="http://schemas.microsoft.com/office/powerpoint/2010/main" val="19499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7030A0"/>
                </a:solidFill>
              </a:rPr>
              <a:t>Depressive Disorder</a:t>
            </a:r>
          </a:p>
        </p:txBody>
      </p:sp>
      <p:sp>
        <p:nvSpPr>
          <p:cNvPr id="3" name="Subtitle 2"/>
          <p:cNvSpPr>
            <a:spLocks noGrp="1"/>
          </p:cNvSpPr>
          <p:nvPr>
            <p:ph type="subTitle" idx="1"/>
          </p:nvPr>
        </p:nvSpPr>
        <p:spPr>
          <a:xfrm>
            <a:off x="319314" y="4495800"/>
            <a:ext cx="8505371" cy="1230314"/>
          </a:xfrm>
        </p:spPr>
        <p:txBody>
          <a:bodyPr/>
          <a:lstStyle/>
          <a:p>
            <a:r>
              <a:rPr lang="en-GB" sz="2800" dirty="0">
                <a:solidFill>
                  <a:schemeClr val="tx1">
                    <a:lumMod val="95000"/>
                    <a:lumOff val="5000"/>
                  </a:schemeClr>
                </a:solidFill>
              </a:rPr>
              <a:t>Behavioural Sciences</a:t>
            </a:r>
          </a:p>
          <a:p>
            <a:r>
              <a:rPr lang="en-GB" sz="2800" dirty="0">
                <a:solidFill>
                  <a:schemeClr val="tx1">
                    <a:lumMod val="95000"/>
                    <a:lumOff val="5000"/>
                  </a:schemeClr>
                </a:solidFill>
              </a:rPr>
              <a:t>Institute of Psychiatry, Benazir Bhutto Hospital, RMU.</a:t>
            </a:r>
            <a:endParaRPr lang="en-US" sz="2800" dirty="0">
              <a:solidFill>
                <a:schemeClr val="tx1">
                  <a:lumMod val="95000"/>
                  <a:lumOff val="5000"/>
                </a:schemeClr>
              </a:solidFill>
            </a:endParaRPr>
          </a:p>
          <a:p>
            <a:endParaRPr lang="en-US" dirty="0"/>
          </a:p>
        </p:txBody>
      </p:sp>
    </p:spTree>
    <p:extLst>
      <p:ext uri="{BB962C8B-B14F-4D97-AF65-F5344CB8AC3E}">
        <p14:creationId xmlns:p14="http://schemas.microsoft.com/office/powerpoint/2010/main" val="2688626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764BB1-A87A-52BC-7550-A1FC2FFB6A75}"/>
              </a:ext>
            </a:extLst>
          </p:cNvPr>
          <p:cNvSpPr>
            <a:spLocks noGrp="1"/>
          </p:cNvSpPr>
          <p:nvPr>
            <p:ph type="title"/>
          </p:nvPr>
        </p:nvSpPr>
        <p:spPr>
          <a:xfrm>
            <a:off x="182880" y="6308126"/>
            <a:ext cx="8503920" cy="430299"/>
          </a:xfrm>
        </p:spPr>
        <p:txBody>
          <a:bodyPr>
            <a:normAutofit/>
          </a:bodyPr>
          <a:lstStyle/>
          <a:p>
            <a:pPr algn="l"/>
            <a:r>
              <a:rPr lang="en-US" sz="1400" b="1" dirty="0">
                <a:solidFill>
                  <a:schemeClr val="accent1">
                    <a:lumMod val="75000"/>
                  </a:schemeClr>
                </a:solidFill>
              </a:rPr>
              <a:t>Reference: Stahl Essential psychopharmacology, Stephan M Stahl, fourth edition</a:t>
            </a:r>
          </a:p>
        </p:txBody>
      </p:sp>
      <p:pic>
        <p:nvPicPr>
          <p:cNvPr id="5" name="Content Placeholder 4">
            <a:extLst>
              <a:ext uri="{FF2B5EF4-FFF2-40B4-BE49-F238E27FC236}">
                <a16:creationId xmlns="" xmlns:a16="http://schemas.microsoft.com/office/drawing/2014/main" id="{3BBDAFC3-1A01-CD2F-531A-43D0DAE7E077}"/>
              </a:ext>
            </a:extLst>
          </p:cNvPr>
          <p:cNvPicPr>
            <a:picLocks noGrp="1" noChangeAspect="1"/>
          </p:cNvPicPr>
          <p:nvPr>
            <p:ph idx="1"/>
          </p:nvPr>
        </p:nvPicPr>
        <p:blipFill rotWithShape="1">
          <a:blip r:embed="rId2"/>
          <a:srcRect l="21166" t="18417" r="24486" b="6365"/>
          <a:stretch/>
        </p:blipFill>
        <p:spPr>
          <a:xfrm>
            <a:off x="457200" y="549874"/>
            <a:ext cx="7955280" cy="5758252"/>
          </a:xfrm>
        </p:spPr>
      </p:pic>
      <p:sp>
        <p:nvSpPr>
          <p:cNvPr id="6" name="Rounded Rectangle 5">
            <a:extLst>
              <a:ext uri="{FF2B5EF4-FFF2-40B4-BE49-F238E27FC236}">
                <a16:creationId xmlns="" xmlns:a16="http://schemas.microsoft.com/office/drawing/2014/main" id="{0E00696F-CF94-EFAC-FF15-3BAA308464CF}"/>
              </a:ext>
            </a:extLst>
          </p:cNvPr>
          <p:cNvSpPr/>
          <p:nvPr/>
        </p:nvSpPr>
        <p:spPr>
          <a:xfrm>
            <a:off x="6668086" y="6499274"/>
            <a:ext cx="2323513" cy="23915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419084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5C88C5-4F54-FDBE-3841-20DC39358DF6}"/>
              </a:ext>
            </a:extLst>
          </p:cNvPr>
          <p:cNvSpPr>
            <a:spLocks noGrp="1"/>
          </p:cNvSpPr>
          <p:nvPr>
            <p:ph type="title"/>
          </p:nvPr>
        </p:nvSpPr>
        <p:spPr>
          <a:xfrm>
            <a:off x="6414868" y="661181"/>
            <a:ext cx="2518117" cy="5736987"/>
          </a:xfrm>
          <a:solidFill>
            <a:schemeClr val="accent4">
              <a:lumMod val="40000"/>
              <a:lumOff val="60000"/>
            </a:schemeClr>
          </a:solidFill>
        </p:spPr>
        <p:txBody>
          <a:bodyPr>
            <a:normAutofit/>
          </a:bodyPr>
          <a:lstStyle/>
          <a:p>
            <a:r>
              <a:rPr lang="en-US" b="1" dirty="0">
                <a:solidFill>
                  <a:srgbClr val="7030A0"/>
                </a:solidFill>
              </a:rPr>
              <a:t>Cognitive Model</a:t>
            </a:r>
          </a:p>
        </p:txBody>
      </p:sp>
      <p:pic>
        <p:nvPicPr>
          <p:cNvPr id="9" name="Content Placeholder 8">
            <a:extLst>
              <a:ext uri="{FF2B5EF4-FFF2-40B4-BE49-F238E27FC236}">
                <a16:creationId xmlns="" xmlns:a16="http://schemas.microsoft.com/office/drawing/2014/main" id="{684AC13F-3D60-01FA-65E5-B94D282E8038}"/>
              </a:ext>
            </a:extLst>
          </p:cNvPr>
          <p:cNvPicPr>
            <a:picLocks noGrp="1" noChangeAspect="1"/>
          </p:cNvPicPr>
          <p:nvPr>
            <p:ph idx="1"/>
          </p:nvPr>
        </p:nvPicPr>
        <p:blipFill rotWithShape="1">
          <a:blip r:embed="rId2"/>
          <a:srcRect l="30777" t="14997" r="31476" b="13825"/>
          <a:stretch/>
        </p:blipFill>
        <p:spPr>
          <a:xfrm>
            <a:off x="211015" y="661182"/>
            <a:ext cx="6203853" cy="5644654"/>
          </a:xfrm>
        </p:spPr>
      </p:pic>
      <p:sp>
        <p:nvSpPr>
          <p:cNvPr id="10" name="TextBox 9">
            <a:extLst>
              <a:ext uri="{FF2B5EF4-FFF2-40B4-BE49-F238E27FC236}">
                <a16:creationId xmlns="" xmlns:a16="http://schemas.microsoft.com/office/drawing/2014/main" id="{51B8B1A9-45CA-E841-F87B-5836236E32A2}"/>
              </a:ext>
            </a:extLst>
          </p:cNvPr>
          <p:cNvSpPr txBox="1"/>
          <p:nvPr/>
        </p:nvSpPr>
        <p:spPr>
          <a:xfrm>
            <a:off x="534572" y="6305836"/>
            <a:ext cx="8032653" cy="307777"/>
          </a:xfrm>
          <a:prstGeom prst="rect">
            <a:avLst/>
          </a:prstGeom>
          <a:noFill/>
        </p:spPr>
        <p:txBody>
          <a:bodyPr wrap="square" rtlCol="0">
            <a:spAutoFit/>
          </a:bodyPr>
          <a:lstStyle/>
          <a:p>
            <a:r>
              <a:rPr lang="en-US" sz="1400" b="1" dirty="0">
                <a:solidFill>
                  <a:schemeClr val="tx2">
                    <a:lumMod val="60000"/>
                    <a:lumOff val="40000"/>
                  </a:schemeClr>
                </a:solidFill>
              </a:rPr>
              <a:t>Reference: Shorter Oxford Textbook Of Psychiatry, Seventh Edition</a:t>
            </a:r>
          </a:p>
        </p:txBody>
      </p:sp>
      <p:sp>
        <p:nvSpPr>
          <p:cNvPr id="11" name="Rounded Rectangle 5">
            <a:extLst>
              <a:ext uri="{FF2B5EF4-FFF2-40B4-BE49-F238E27FC236}">
                <a16:creationId xmlns="" xmlns:a16="http://schemas.microsoft.com/office/drawing/2014/main" id="{4F243940-2C69-8A62-489E-EFA970E26582}"/>
              </a:ext>
            </a:extLst>
          </p:cNvPr>
          <p:cNvSpPr/>
          <p:nvPr/>
        </p:nvSpPr>
        <p:spPr>
          <a:xfrm>
            <a:off x="6668086" y="6499274"/>
            <a:ext cx="2323513" cy="239151"/>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335256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77A0C7-2DA0-F30E-C556-6D8A7F45F863}"/>
              </a:ext>
            </a:extLst>
          </p:cNvPr>
          <p:cNvSpPr>
            <a:spLocks noGrp="1"/>
          </p:cNvSpPr>
          <p:nvPr>
            <p:ph type="title"/>
          </p:nvPr>
        </p:nvSpPr>
        <p:spPr>
          <a:xfrm>
            <a:off x="457200" y="558800"/>
            <a:ext cx="8229600" cy="858838"/>
          </a:xfrm>
        </p:spPr>
        <p:txBody>
          <a:bodyPr>
            <a:normAutofit/>
          </a:bodyPr>
          <a:lstStyle/>
          <a:p>
            <a:r>
              <a:rPr lang="en-US" sz="4800" b="1" dirty="0">
                <a:solidFill>
                  <a:srgbClr val="7030A0"/>
                </a:solidFill>
              </a:rPr>
              <a:t>Scenario</a:t>
            </a:r>
          </a:p>
        </p:txBody>
      </p:sp>
      <p:sp>
        <p:nvSpPr>
          <p:cNvPr id="3" name="Content Placeholder 2">
            <a:extLst>
              <a:ext uri="{FF2B5EF4-FFF2-40B4-BE49-F238E27FC236}">
                <a16:creationId xmlns="" xmlns:a16="http://schemas.microsoft.com/office/drawing/2014/main" id="{6EEBD768-2D32-3306-A75D-DA5A16A9382E}"/>
              </a:ext>
            </a:extLst>
          </p:cNvPr>
          <p:cNvSpPr>
            <a:spLocks noGrp="1"/>
          </p:cNvSpPr>
          <p:nvPr>
            <p:ph idx="1"/>
          </p:nvPr>
        </p:nvSpPr>
        <p:spPr/>
        <p:txBody>
          <a:bodyPr>
            <a:normAutofit lnSpcReduction="10000"/>
          </a:bodyPr>
          <a:lstStyle/>
          <a:p>
            <a:r>
              <a:rPr lang="en-US" dirty="0"/>
              <a:t>A 35 years old female presents to you, she has complain of reduced sleep. Upon exploring the history, she has weeping spells and reduced energy. She also reports that she wakes up early and is unable to go to sleep again. Her appetite is reduced to one </a:t>
            </a:r>
            <a:r>
              <a:rPr lang="en-US" dirty="0" err="1"/>
              <a:t>chapatt</a:t>
            </a:r>
            <a:r>
              <a:rPr lang="en-US" dirty="0"/>
              <a:t> per day. </a:t>
            </a:r>
          </a:p>
          <a:p>
            <a:r>
              <a:rPr lang="en-US" dirty="0"/>
              <a:t>What is your </a:t>
            </a:r>
            <a:r>
              <a:rPr lang="en-US" b="1" dirty="0">
                <a:solidFill>
                  <a:srgbClr val="FF0000"/>
                </a:solidFill>
              </a:rPr>
              <a:t>diagnosis</a:t>
            </a:r>
            <a:r>
              <a:rPr lang="en-US" dirty="0"/>
              <a:t>?</a:t>
            </a:r>
          </a:p>
          <a:p>
            <a:r>
              <a:rPr lang="en-US" dirty="0"/>
              <a:t>How would you </a:t>
            </a:r>
            <a:r>
              <a:rPr lang="en-US" b="1" dirty="0">
                <a:solidFill>
                  <a:srgbClr val="00B050"/>
                </a:solidFill>
              </a:rPr>
              <a:t>manage</a:t>
            </a:r>
            <a:r>
              <a:rPr lang="en-US" dirty="0"/>
              <a:t> the patient?</a:t>
            </a:r>
          </a:p>
        </p:txBody>
      </p:sp>
      <p:sp>
        <p:nvSpPr>
          <p:cNvPr id="4" name="Rounded Rectangle 5">
            <a:extLst>
              <a:ext uri="{FF2B5EF4-FFF2-40B4-BE49-F238E27FC236}">
                <a16:creationId xmlns="" xmlns:a16="http://schemas.microsoft.com/office/drawing/2014/main" id="{7BE75756-898D-DE8D-344E-2EBCE3C9F12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12613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106F7D-BDD8-C2C4-1A5C-8DA2F9FEC30F}"/>
              </a:ext>
            </a:extLst>
          </p:cNvPr>
          <p:cNvSpPr>
            <a:spLocks noGrp="1"/>
          </p:cNvSpPr>
          <p:nvPr>
            <p:ph type="title"/>
          </p:nvPr>
        </p:nvSpPr>
        <p:spPr>
          <a:xfrm>
            <a:off x="457200" y="587021"/>
            <a:ext cx="8229600" cy="898349"/>
          </a:xfrm>
        </p:spPr>
        <p:txBody>
          <a:bodyPr/>
          <a:lstStyle/>
          <a:p>
            <a:r>
              <a:rPr lang="en-US" b="1" dirty="0">
                <a:solidFill>
                  <a:srgbClr val="7030A0"/>
                </a:solidFill>
              </a:rPr>
              <a:t>Diagnostic Criteria ICD-10</a:t>
            </a:r>
          </a:p>
        </p:txBody>
      </p:sp>
      <p:sp>
        <p:nvSpPr>
          <p:cNvPr id="3" name="Content Placeholder 2">
            <a:extLst>
              <a:ext uri="{FF2B5EF4-FFF2-40B4-BE49-F238E27FC236}">
                <a16:creationId xmlns="" xmlns:a16="http://schemas.microsoft.com/office/drawing/2014/main" id="{E1A564EB-0A8C-B32D-AA11-D042BBB8B857}"/>
              </a:ext>
            </a:extLst>
          </p:cNvPr>
          <p:cNvSpPr>
            <a:spLocks noGrp="1"/>
          </p:cNvSpPr>
          <p:nvPr>
            <p:ph idx="1"/>
          </p:nvPr>
        </p:nvSpPr>
        <p:spPr>
          <a:xfrm>
            <a:off x="457200" y="1738489"/>
            <a:ext cx="8229600" cy="4447822"/>
          </a:xfrm>
        </p:spPr>
        <p:txBody>
          <a:bodyPr>
            <a:normAutofit/>
          </a:bodyPr>
          <a:lstStyle/>
          <a:p>
            <a:endParaRPr lang="en-US" dirty="0"/>
          </a:p>
          <a:p>
            <a:endParaRPr lang="en-US" dirty="0"/>
          </a:p>
        </p:txBody>
      </p:sp>
      <p:graphicFrame>
        <p:nvGraphicFramePr>
          <p:cNvPr id="4" name="Table 3">
            <a:extLst>
              <a:ext uri="{FF2B5EF4-FFF2-40B4-BE49-F238E27FC236}">
                <a16:creationId xmlns="" xmlns:a16="http://schemas.microsoft.com/office/drawing/2014/main" id="{7AA4166C-ADE5-EF4A-141A-EB186FFE9AF4}"/>
              </a:ext>
            </a:extLst>
          </p:cNvPr>
          <p:cNvGraphicFramePr>
            <a:graphicFrameLocks noGrp="1"/>
          </p:cNvGraphicFramePr>
          <p:nvPr/>
        </p:nvGraphicFramePr>
        <p:xfrm>
          <a:off x="457200" y="1485371"/>
          <a:ext cx="8229600" cy="4871594"/>
        </p:xfrm>
        <a:graphic>
          <a:graphicData uri="http://schemas.openxmlformats.org/drawingml/2006/table">
            <a:tbl>
              <a:tblPr firstRow="1" bandRow="1">
                <a:tableStyleId>{00A15C55-8517-42AA-B614-E9B94910E393}</a:tableStyleId>
              </a:tblPr>
              <a:tblGrid>
                <a:gridCol w="3819888">
                  <a:extLst>
                    <a:ext uri="{9D8B030D-6E8A-4147-A177-3AD203B41FA5}">
                      <a16:colId xmlns="" xmlns:a16="http://schemas.microsoft.com/office/drawing/2014/main" val="2088803261"/>
                    </a:ext>
                  </a:extLst>
                </a:gridCol>
                <a:gridCol w="4409712">
                  <a:extLst>
                    <a:ext uri="{9D8B030D-6E8A-4147-A177-3AD203B41FA5}">
                      <a16:colId xmlns="" xmlns:a16="http://schemas.microsoft.com/office/drawing/2014/main" val="4100786651"/>
                    </a:ext>
                  </a:extLst>
                </a:gridCol>
              </a:tblGrid>
              <a:tr h="497462">
                <a:tc>
                  <a:txBody>
                    <a:bodyPr/>
                    <a:lstStyle/>
                    <a:p>
                      <a:pPr algn="ctr"/>
                      <a:r>
                        <a:rPr lang="en-US" sz="2200" dirty="0"/>
                        <a:t>A</a:t>
                      </a:r>
                    </a:p>
                  </a:txBody>
                  <a:tcPr/>
                </a:tc>
                <a:tc>
                  <a:txBody>
                    <a:bodyPr/>
                    <a:lstStyle/>
                    <a:p>
                      <a:pPr algn="ctr"/>
                      <a:r>
                        <a:rPr lang="en-US" sz="2200" dirty="0"/>
                        <a:t>B</a:t>
                      </a:r>
                    </a:p>
                  </a:txBody>
                  <a:tcPr/>
                </a:tc>
                <a:extLst>
                  <a:ext uri="{0D108BD9-81ED-4DB2-BD59-A6C34878D82A}">
                    <a16:rowId xmlns="" xmlns:a16="http://schemas.microsoft.com/office/drawing/2014/main" val="3730952018"/>
                  </a:ext>
                </a:extLst>
              </a:tr>
              <a:tr h="2974912">
                <a:tc>
                  <a:txBody>
                    <a:bodyPr/>
                    <a:lstStyle/>
                    <a:p>
                      <a:pPr marL="342900" indent="-342900">
                        <a:buFont typeface="Arial" panose="020B0604020202020204" pitchFamily="34" charset="0"/>
                        <a:buChar char="•"/>
                      </a:pPr>
                      <a:r>
                        <a:rPr lang="en-US" sz="2400" dirty="0">
                          <a:solidFill>
                            <a:srgbClr val="FF0000"/>
                          </a:solidFill>
                        </a:rPr>
                        <a:t>Depressed mood</a:t>
                      </a:r>
                    </a:p>
                    <a:p>
                      <a:pPr marL="342900" indent="-342900">
                        <a:buFont typeface="Arial" panose="020B0604020202020204" pitchFamily="34" charset="0"/>
                        <a:buChar char="•"/>
                      </a:pPr>
                      <a:r>
                        <a:rPr lang="en-US" sz="2400" dirty="0">
                          <a:solidFill>
                            <a:srgbClr val="FF0000"/>
                          </a:solidFill>
                        </a:rPr>
                        <a:t>Loss</a:t>
                      </a:r>
                      <a:r>
                        <a:rPr lang="en-US" sz="2400" dirty="0"/>
                        <a:t> </a:t>
                      </a:r>
                      <a:r>
                        <a:rPr lang="en-US" sz="2400" dirty="0">
                          <a:solidFill>
                            <a:srgbClr val="FF0000"/>
                          </a:solidFill>
                        </a:rPr>
                        <a:t>of interest </a:t>
                      </a:r>
                      <a:r>
                        <a:rPr lang="en-US" sz="2400" dirty="0"/>
                        <a:t>and enjoyment</a:t>
                      </a:r>
                    </a:p>
                    <a:p>
                      <a:pPr marL="342900" indent="-342900">
                        <a:buFont typeface="Arial" panose="020B0604020202020204" pitchFamily="34" charset="0"/>
                        <a:buChar char="•"/>
                      </a:pPr>
                      <a:r>
                        <a:rPr lang="en-US" sz="2400" dirty="0">
                          <a:solidFill>
                            <a:srgbClr val="FF0000"/>
                          </a:solidFill>
                        </a:rPr>
                        <a:t>Reduced energy </a:t>
                      </a:r>
                      <a:r>
                        <a:rPr lang="en-US" sz="2400" dirty="0"/>
                        <a:t>and decreased activity</a:t>
                      </a:r>
                    </a:p>
                    <a:p>
                      <a:endParaRPr lang="en-US" sz="2200" dirty="0"/>
                    </a:p>
                  </a:txBody>
                  <a:tcPr/>
                </a:tc>
                <a:tc>
                  <a:txBody>
                    <a:bodyPr/>
                    <a:lstStyle/>
                    <a:p>
                      <a:pPr marL="342900" indent="-342900">
                        <a:buFont typeface="Arial" panose="020B0604020202020204" pitchFamily="34" charset="0"/>
                        <a:buChar char="•"/>
                      </a:pPr>
                      <a:r>
                        <a:rPr lang="en-US" sz="2200" dirty="0"/>
                        <a:t>Reduced concentration</a:t>
                      </a:r>
                    </a:p>
                    <a:p>
                      <a:pPr marL="342900" indent="-342900">
                        <a:buFont typeface="Arial" panose="020B0604020202020204" pitchFamily="34" charset="0"/>
                        <a:buChar char="•"/>
                      </a:pPr>
                      <a:r>
                        <a:rPr lang="en-US" sz="2200" dirty="0"/>
                        <a:t>Reduced self-esteem </a:t>
                      </a:r>
                    </a:p>
                    <a:p>
                      <a:pPr marL="342900" indent="-342900">
                        <a:buFont typeface="Arial" panose="020B0604020202020204" pitchFamily="34" charset="0"/>
                        <a:buChar char="•"/>
                      </a:pPr>
                      <a:r>
                        <a:rPr lang="en-US" sz="2200" dirty="0"/>
                        <a:t>Ideas of guilt</a:t>
                      </a:r>
                    </a:p>
                    <a:p>
                      <a:pPr marL="342900" indent="-342900">
                        <a:buFont typeface="Arial" panose="020B0604020202020204" pitchFamily="34" charset="0"/>
                        <a:buChar char="•"/>
                      </a:pPr>
                      <a:r>
                        <a:rPr lang="en-US" sz="2200" dirty="0"/>
                        <a:t>Worthlessness</a:t>
                      </a:r>
                    </a:p>
                    <a:p>
                      <a:pPr marL="342900" indent="-342900">
                        <a:buFont typeface="Arial" panose="020B0604020202020204" pitchFamily="34" charset="0"/>
                        <a:buChar char="•"/>
                      </a:pPr>
                      <a:r>
                        <a:rPr lang="en-US" sz="2200" dirty="0"/>
                        <a:t>Pessimistic thoughts</a:t>
                      </a:r>
                    </a:p>
                    <a:p>
                      <a:pPr marL="342900" indent="-342900">
                        <a:buFont typeface="Arial" panose="020B0604020202020204" pitchFamily="34" charset="0"/>
                        <a:buChar char="•"/>
                      </a:pPr>
                      <a:r>
                        <a:rPr lang="en-US" sz="2200" dirty="0"/>
                        <a:t>Ideas of self harm</a:t>
                      </a:r>
                    </a:p>
                    <a:p>
                      <a:pPr marL="342900" indent="-342900">
                        <a:buFont typeface="Arial" panose="020B0604020202020204" pitchFamily="34" charset="0"/>
                        <a:buChar char="•"/>
                      </a:pPr>
                      <a:r>
                        <a:rPr lang="en-US" sz="2200" dirty="0"/>
                        <a:t>Disturbed sleep </a:t>
                      </a:r>
                    </a:p>
                    <a:p>
                      <a:pPr marL="342900" indent="-342900">
                        <a:buFont typeface="Arial" panose="020B0604020202020204" pitchFamily="34" charset="0"/>
                        <a:buChar char="•"/>
                      </a:pPr>
                      <a:r>
                        <a:rPr lang="en-US" sz="2200" dirty="0"/>
                        <a:t>Diminished appetite</a:t>
                      </a:r>
                    </a:p>
                  </a:txBody>
                  <a:tcPr/>
                </a:tc>
                <a:extLst>
                  <a:ext uri="{0D108BD9-81ED-4DB2-BD59-A6C34878D82A}">
                    <a16:rowId xmlns="" xmlns:a16="http://schemas.microsoft.com/office/drawing/2014/main" val="3923561623"/>
                  </a:ext>
                </a:extLst>
              </a:tr>
              <a:tr h="1399220">
                <a:tc gridSpan="2">
                  <a:txBody>
                    <a:bodyPr/>
                    <a:lstStyle/>
                    <a:p>
                      <a:r>
                        <a:rPr lang="en-US" sz="2200" b="1" dirty="0">
                          <a:solidFill>
                            <a:srgbClr val="00B050"/>
                          </a:solidFill>
                        </a:rPr>
                        <a:t>MILD DEPRESSIVE DISORDER:   </a:t>
                      </a:r>
                      <a:r>
                        <a:rPr lang="en-US" sz="2200" b="1" dirty="0">
                          <a:solidFill>
                            <a:schemeClr val="tx1"/>
                          </a:solidFill>
                        </a:rPr>
                        <a:t>At least</a:t>
                      </a:r>
                      <a:r>
                        <a:rPr lang="en-US" sz="2200" b="1" dirty="0">
                          <a:solidFill>
                            <a:srgbClr val="00B050"/>
                          </a:solidFill>
                        </a:rPr>
                        <a:t> </a:t>
                      </a:r>
                      <a:r>
                        <a:rPr lang="en-US" sz="2200" b="1" dirty="0"/>
                        <a:t>2 of A and 2 of B</a:t>
                      </a:r>
                    </a:p>
                    <a:p>
                      <a:r>
                        <a:rPr lang="en-US" sz="2200" b="1" dirty="0">
                          <a:solidFill>
                            <a:srgbClr val="FFC000"/>
                          </a:solidFill>
                        </a:rPr>
                        <a:t>MODERATE DEPRESSIVE DISORDER:</a:t>
                      </a:r>
                      <a:r>
                        <a:rPr lang="en-US" sz="2200" dirty="0"/>
                        <a:t> </a:t>
                      </a:r>
                      <a:r>
                        <a:rPr lang="en-US" sz="2200" b="1" dirty="0"/>
                        <a:t>At least 2 of A and 3 of B</a:t>
                      </a:r>
                    </a:p>
                    <a:p>
                      <a:r>
                        <a:rPr lang="en-US" sz="2200" b="1" dirty="0">
                          <a:solidFill>
                            <a:srgbClr val="FF0000"/>
                          </a:solidFill>
                        </a:rPr>
                        <a:t>SEVERE DEPRESSIVE DISORDER</a:t>
                      </a:r>
                      <a:r>
                        <a:rPr lang="en-US" sz="2200" dirty="0"/>
                        <a:t>: </a:t>
                      </a:r>
                      <a:r>
                        <a:rPr lang="en-US" sz="2200" b="1" dirty="0"/>
                        <a:t>All 3 of A and 4 of B</a:t>
                      </a:r>
                    </a:p>
                  </a:txBody>
                  <a:tcPr/>
                </a:tc>
                <a:tc hMerge="1">
                  <a:txBody>
                    <a:bodyPr/>
                    <a:lstStyle/>
                    <a:p>
                      <a:endParaRPr lang="en-US" dirty="0"/>
                    </a:p>
                  </a:txBody>
                  <a:tcPr/>
                </a:tc>
                <a:extLst>
                  <a:ext uri="{0D108BD9-81ED-4DB2-BD59-A6C34878D82A}">
                    <a16:rowId xmlns="" xmlns:a16="http://schemas.microsoft.com/office/drawing/2014/main" val="3345825549"/>
                  </a:ext>
                </a:extLst>
              </a:tr>
            </a:tbl>
          </a:graphicData>
        </a:graphic>
      </p:graphicFrame>
      <p:sp>
        <p:nvSpPr>
          <p:cNvPr id="6" name="Rounded Rectangle 5">
            <a:extLst>
              <a:ext uri="{FF2B5EF4-FFF2-40B4-BE49-F238E27FC236}">
                <a16:creationId xmlns="" xmlns:a16="http://schemas.microsoft.com/office/drawing/2014/main" id="{78939833-330A-ECC2-BA50-5FBD92C234C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9987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F0F735-FE21-EAEC-03DB-8702BCB9ECFE}"/>
              </a:ext>
            </a:extLst>
          </p:cNvPr>
          <p:cNvSpPr>
            <a:spLocks noGrp="1"/>
          </p:cNvSpPr>
          <p:nvPr>
            <p:ph type="title"/>
          </p:nvPr>
        </p:nvSpPr>
        <p:spPr>
          <a:xfrm>
            <a:off x="457200" y="633046"/>
            <a:ext cx="8229600" cy="967154"/>
          </a:xfrm>
        </p:spPr>
        <p:txBody>
          <a:bodyPr>
            <a:normAutofit/>
          </a:bodyPr>
          <a:lstStyle/>
          <a:p>
            <a:r>
              <a:rPr lang="en-US" b="1" dirty="0">
                <a:solidFill>
                  <a:srgbClr val="7030A0"/>
                </a:solidFill>
              </a:rPr>
              <a:t>Pharmacological Treatment </a:t>
            </a:r>
          </a:p>
        </p:txBody>
      </p:sp>
      <p:sp>
        <p:nvSpPr>
          <p:cNvPr id="3" name="Content Placeholder 2">
            <a:extLst>
              <a:ext uri="{FF2B5EF4-FFF2-40B4-BE49-F238E27FC236}">
                <a16:creationId xmlns="" xmlns:a16="http://schemas.microsoft.com/office/drawing/2014/main" id="{F4C179D1-E889-E651-C628-C7FDA248654A}"/>
              </a:ext>
            </a:extLst>
          </p:cNvPr>
          <p:cNvSpPr>
            <a:spLocks noGrp="1"/>
          </p:cNvSpPr>
          <p:nvPr>
            <p:ph idx="1"/>
          </p:nvPr>
        </p:nvSpPr>
        <p:spPr>
          <a:xfrm>
            <a:off x="457200" y="1600200"/>
            <a:ext cx="8229600" cy="4826000"/>
          </a:xfrm>
        </p:spPr>
        <p:txBody>
          <a:bodyPr>
            <a:normAutofit fontScale="92500" lnSpcReduction="20000"/>
          </a:bodyPr>
          <a:lstStyle/>
          <a:p>
            <a:endParaRPr lang="en-US" b="1" dirty="0"/>
          </a:p>
          <a:p>
            <a:r>
              <a:rPr lang="en-US" b="1" dirty="0"/>
              <a:t>Antidepressant Drugs </a:t>
            </a:r>
          </a:p>
          <a:p>
            <a:pPr marL="0" indent="0">
              <a:buNone/>
            </a:pPr>
            <a:r>
              <a:rPr lang="en-US" dirty="0"/>
              <a:t>      </a:t>
            </a:r>
            <a:r>
              <a:rPr lang="en-US" dirty="0">
                <a:solidFill>
                  <a:srgbClr val="00B050"/>
                </a:solidFill>
              </a:rPr>
              <a:t>SSRI</a:t>
            </a:r>
            <a:r>
              <a:rPr lang="en-US" dirty="0"/>
              <a:t>: escitalopram, sertraline</a:t>
            </a:r>
          </a:p>
          <a:p>
            <a:pPr marL="0" indent="0">
              <a:buNone/>
            </a:pPr>
            <a:r>
              <a:rPr lang="en-US" dirty="0">
                <a:solidFill>
                  <a:srgbClr val="00B050"/>
                </a:solidFill>
              </a:rPr>
              <a:t>      SNRI</a:t>
            </a:r>
            <a:r>
              <a:rPr lang="en-US" dirty="0"/>
              <a:t>: mirtazapine</a:t>
            </a:r>
          </a:p>
          <a:p>
            <a:pPr marL="0" indent="0">
              <a:buNone/>
            </a:pPr>
            <a:r>
              <a:rPr lang="en-US" dirty="0"/>
              <a:t>      </a:t>
            </a:r>
            <a:r>
              <a:rPr lang="en-US" dirty="0">
                <a:solidFill>
                  <a:srgbClr val="00B050"/>
                </a:solidFill>
              </a:rPr>
              <a:t>Tricyclic antidepressants</a:t>
            </a:r>
          </a:p>
          <a:p>
            <a:pPr marL="0" indent="0">
              <a:buNone/>
            </a:pPr>
            <a:endParaRPr lang="en-US" b="1" dirty="0"/>
          </a:p>
          <a:p>
            <a:r>
              <a:rPr lang="en-US" b="1" dirty="0"/>
              <a:t>Anticonvulsants:</a:t>
            </a:r>
          </a:p>
          <a:p>
            <a:pPr marL="0" indent="0">
              <a:buNone/>
            </a:pPr>
            <a:r>
              <a:rPr lang="en-US" dirty="0"/>
              <a:t>    </a:t>
            </a:r>
            <a:r>
              <a:rPr lang="en-US" dirty="0" err="1"/>
              <a:t>Carbamezpine</a:t>
            </a:r>
            <a:r>
              <a:rPr lang="en-US" dirty="0"/>
              <a:t>, valproate and lamotrigine.</a:t>
            </a:r>
          </a:p>
          <a:p>
            <a:pPr marL="0" indent="0">
              <a:buNone/>
            </a:pPr>
            <a:endParaRPr lang="en-US" dirty="0"/>
          </a:p>
          <a:p>
            <a:r>
              <a:rPr lang="en-US" b="1" dirty="0"/>
              <a:t>Electroconvulsive Therapy</a:t>
            </a:r>
          </a:p>
          <a:p>
            <a:pPr marL="0" indent="0">
              <a:buNone/>
            </a:pPr>
            <a:endParaRPr lang="en-US" dirty="0"/>
          </a:p>
        </p:txBody>
      </p:sp>
      <p:sp>
        <p:nvSpPr>
          <p:cNvPr id="4" name="Rounded Rectangle 5">
            <a:extLst>
              <a:ext uri="{FF2B5EF4-FFF2-40B4-BE49-F238E27FC236}">
                <a16:creationId xmlns="" xmlns:a16="http://schemas.microsoft.com/office/drawing/2014/main" id="{5BBB5E7A-BADD-F3E4-57B5-723D375E8527}"/>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1754029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2A8F8-8084-7588-5467-112BD9AC7322}"/>
              </a:ext>
            </a:extLst>
          </p:cNvPr>
          <p:cNvSpPr>
            <a:spLocks noGrp="1"/>
          </p:cNvSpPr>
          <p:nvPr>
            <p:ph type="title"/>
          </p:nvPr>
        </p:nvSpPr>
        <p:spPr/>
        <p:txBody>
          <a:bodyPr/>
          <a:lstStyle/>
          <a:p>
            <a:r>
              <a:rPr lang="en-US" b="1" dirty="0">
                <a:solidFill>
                  <a:srgbClr val="7030A0"/>
                </a:solidFill>
              </a:rPr>
              <a:t>Psychological Treatment</a:t>
            </a:r>
          </a:p>
        </p:txBody>
      </p:sp>
      <p:sp>
        <p:nvSpPr>
          <p:cNvPr id="3" name="Content Placeholder 2">
            <a:extLst>
              <a:ext uri="{FF2B5EF4-FFF2-40B4-BE49-F238E27FC236}">
                <a16:creationId xmlns="" xmlns:a16="http://schemas.microsoft.com/office/drawing/2014/main" id="{DC7737C9-74D6-EAB1-B299-7CB91E459062}"/>
              </a:ext>
            </a:extLst>
          </p:cNvPr>
          <p:cNvSpPr>
            <a:spLocks noGrp="1"/>
          </p:cNvSpPr>
          <p:nvPr>
            <p:ph idx="1"/>
          </p:nvPr>
        </p:nvSpPr>
        <p:spPr>
          <a:xfrm>
            <a:off x="457200" y="1730326"/>
            <a:ext cx="8229600" cy="4395837"/>
          </a:xfrm>
        </p:spPr>
        <p:txBody>
          <a:bodyPr/>
          <a:lstStyle/>
          <a:p>
            <a:r>
              <a:rPr lang="en-US" dirty="0"/>
              <a:t>Cognitive behavioral Therapy</a:t>
            </a:r>
          </a:p>
          <a:p>
            <a:pPr marL="0" indent="0">
              <a:buNone/>
            </a:pPr>
            <a:endParaRPr lang="en-US" dirty="0"/>
          </a:p>
          <a:p>
            <a:r>
              <a:rPr lang="en-US" dirty="0"/>
              <a:t>Behavioral activation</a:t>
            </a:r>
          </a:p>
          <a:p>
            <a:pPr marL="0" indent="0">
              <a:buNone/>
            </a:pPr>
            <a:endParaRPr lang="en-US" dirty="0"/>
          </a:p>
          <a:p>
            <a:r>
              <a:rPr lang="en-US" dirty="0"/>
              <a:t>Interpersonal psychotherapy</a:t>
            </a:r>
          </a:p>
          <a:p>
            <a:pPr marL="0" indent="0">
              <a:buNone/>
            </a:pPr>
            <a:endParaRPr lang="en-US" dirty="0"/>
          </a:p>
          <a:p>
            <a:r>
              <a:rPr lang="en-US" dirty="0"/>
              <a:t>Couple therapy</a:t>
            </a:r>
          </a:p>
          <a:p>
            <a:endParaRPr lang="en-US" dirty="0"/>
          </a:p>
          <a:p>
            <a:endParaRPr lang="en-US" dirty="0"/>
          </a:p>
          <a:p>
            <a:endParaRPr lang="en-US" dirty="0"/>
          </a:p>
        </p:txBody>
      </p:sp>
      <p:sp>
        <p:nvSpPr>
          <p:cNvPr id="4" name="Rounded Rectangle 5">
            <a:extLst>
              <a:ext uri="{FF2B5EF4-FFF2-40B4-BE49-F238E27FC236}">
                <a16:creationId xmlns="" xmlns:a16="http://schemas.microsoft.com/office/drawing/2014/main" id="{8E9C3256-1AC7-A0F3-82B9-9F9C0864AD6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85173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C267C3-048C-A435-D82E-268B903E5D07}"/>
              </a:ext>
            </a:extLst>
          </p:cNvPr>
          <p:cNvSpPr>
            <a:spLocks noGrp="1"/>
          </p:cNvSpPr>
          <p:nvPr>
            <p:ph type="title"/>
          </p:nvPr>
        </p:nvSpPr>
        <p:spPr/>
        <p:txBody>
          <a:bodyPr/>
          <a:lstStyle/>
          <a:p>
            <a:r>
              <a:rPr lang="en-US" b="1" dirty="0">
                <a:solidFill>
                  <a:srgbClr val="7030A0"/>
                </a:solidFill>
              </a:rPr>
              <a:t>NICE guidelines</a:t>
            </a:r>
          </a:p>
        </p:txBody>
      </p:sp>
      <p:sp>
        <p:nvSpPr>
          <p:cNvPr id="3" name="Content Placeholder 2">
            <a:extLst>
              <a:ext uri="{FF2B5EF4-FFF2-40B4-BE49-F238E27FC236}">
                <a16:creationId xmlns="" xmlns:a16="http://schemas.microsoft.com/office/drawing/2014/main" id="{6FBF4930-01A2-6E7B-CFA4-9014DBDAB3A6}"/>
              </a:ext>
            </a:extLst>
          </p:cNvPr>
          <p:cNvSpPr>
            <a:spLocks noGrp="1"/>
          </p:cNvSpPr>
          <p:nvPr>
            <p:ph idx="1"/>
          </p:nvPr>
        </p:nvSpPr>
        <p:spPr>
          <a:xfrm>
            <a:off x="457200" y="1600200"/>
            <a:ext cx="8229600" cy="4603652"/>
          </a:xfrm>
        </p:spPr>
        <p:txBody>
          <a:bodyPr>
            <a:noAutofit/>
          </a:bodyPr>
          <a:lstStyle/>
          <a:p>
            <a:r>
              <a:rPr lang="en-US" sz="2500" dirty="0"/>
              <a:t>Antidepressants are </a:t>
            </a:r>
            <a:r>
              <a:rPr lang="en-US" sz="2500" b="1" dirty="0">
                <a:solidFill>
                  <a:srgbClr val="FF0000"/>
                </a:solidFill>
              </a:rPr>
              <a:t>not recommended as a first‐line treatment </a:t>
            </a:r>
            <a:r>
              <a:rPr lang="en-US" sz="2500" dirty="0"/>
              <a:t>in recent‐onset, mild depression  –  active monitoring, individual guided self‐help, cognitive </a:t>
            </a:r>
            <a:r>
              <a:rPr lang="en-US" sz="2500" dirty="0" err="1"/>
              <a:t>behavioural</a:t>
            </a:r>
            <a:r>
              <a:rPr lang="en-US" sz="2500" dirty="0"/>
              <a:t> therapy (CBT) or exercise are preferred.</a:t>
            </a:r>
          </a:p>
          <a:p>
            <a:r>
              <a:rPr lang="en-US" sz="2500" dirty="0"/>
              <a:t>Antidepressants are </a:t>
            </a:r>
            <a:r>
              <a:rPr lang="en-US" sz="2500" b="1" dirty="0">
                <a:solidFill>
                  <a:srgbClr val="FF0000"/>
                </a:solidFill>
              </a:rPr>
              <a:t>recommended for the treatment of moderate</a:t>
            </a:r>
            <a:r>
              <a:rPr lang="en-US" sz="2500" dirty="0"/>
              <a:t> to severe depression and for dysthymia. </a:t>
            </a:r>
          </a:p>
          <a:p>
            <a:r>
              <a:rPr lang="en-US" sz="2500" dirty="0"/>
              <a:t>When an antidepressant is prescribed, a generic </a:t>
            </a:r>
            <a:r>
              <a:rPr lang="en-US" sz="2500" b="1" dirty="0">
                <a:solidFill>
                  <a:srgbClr val="00B050"/>
                </a:solidFill>
              </a:rPr>
              <a:t>selective serotonin reuptake inhibitor (SSRI) is recommended</a:t>
            </a:r>
            <a:r>
              <a:rPr lang="en-US" sz="2500" dirty="0"/>
              <a:t>. </a:t>
            </a:r>
          </a:p>
          <a:p>
            <a:r>
              <a:rPr lang="en-US" sz="2500" dirty="0"/>
              <a:t>All patients should be informed about the withdrawal (discontinuation) effects of antidepressants</a:t>
            </a:r>
            <a:r>
              <a:rPr lang="en-US" sz="2400" dirty="0"/>
              <a:t>. </a:t>
            </a:r>
          </a:p>
        </p:txBody>
      </p:sp>
      <p:sp>
        <p:nvSpPr>
          <p:cNvPr id="4" name="Rounded Rectangle 5">
            <a:extLst>
              <a:ext uri="{FF2B5EF4-FFF2-40B4-BE49-F238E27FC236}">
                <a16:creationId xmlns="" xmlns:a16="http://schemas.microsoft.com/office/drawing/2014/main" id="{37A36333-583C-453C-C502-E92427055FBC}"/>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4097800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BBC8D6-CFBA-3EA0-AE09-06BEBD1EF631}"/>
              </a:ext>
            </a:extLst>
          </p:cNvPr>
          <p:cNvSpPr>
            <a:spLocks noGrp="1"/>
          </p:cNvSpPr>
          <p:nvPr>
            <p:ph type="title"/>
          </p:nvPr>
        </p:nvSpPr>
        <p:spPr>
          <a:xfrm>
            <a:off x="457200" y="562708"/>
            <a:ext cx="8229600" cy="854930"/>
          </a:xfrm>
        </p:spPr>
        <p:txBody>
          <a:bodyPr/>
          <a:lstStyle/>
          <a:p>
            <a:r>
              <a:rPr lang="en-US" b="1" dirty="0">
                <a:solidFill>
                  <a:srgbClr val="7030A0"/>
                </a:solidFill>
              </a:rPr>
              <a:t>NICE guidelines</a:t>
            </a:r>
            <a:endParaRPr lang="en-US" dirty="0"/>
          </a:p>
        </p:txBody>
      </p:sp>
      <p:sp>
        <p:nvSpPr>
          <p:cNvPr id="3" name="Content Placeholder 2">
            <a:extLst>
              <a:ext uri="{FF2B5EF4-FFF2-40B4-BE49-F238E27FC236}">
                <a16:creationId xmlns="" xmlns:a16="http://schemas.microsoft.com/office/drawing/2014/main" id="{5F22C6EF-5340-32C6-D1CA-D68B0EBE100B}"/>
              </a:ext>
            </a:extLst>
          </p:cNvPr>
          <p:cNvSpPr>
            <a:spLocks noGrp="1"/>
          </p:cNvSpPr>
          <p:nvPr>
            <p:ph idx="1"/>
          </p:nvPr>
        </p:nvSpPr>
        <p:spPr>
          <a:xfrm>
            <a:off x="457200" y="1758462"/>
            <a:ext cx="8229600" cy="4667738"/>
          </a:xfrm>
        </p:spPr>
        <p:txBody>
          <a:bodyPr>
            <a:normAutofit/>
          </a:bodyPr>
          <a:lstStyle/>
          <a:p>
            <a:r>
              <a:rPr lang="en-US" sz="3000" dirty="0"/>
              <a:t>For treatment‐resistant depression, recommended strategies include </a:t>
            </a:r>
            <a:r>
              <a:rPr lang="en-US" sz="3000" dirty="0">
                <a:solidFill>
                  <a:srgbClr val="FF0000"/>
                </a:solidFill>
              </a:rPr>
              <a:t>augmentation </a:t>
            </a:r>
            <a:r>
              <a:rPr lang="en-US" sz="3000" dirty="0"/>
              <a:t>with lithium or an antipsychotic or the addition of a second antidepressant</a:t>
            </a:r>
          </a:p>
          <a:p>
            <a:r>
              <a:rPr lang="en-US" sz="3000" dirty="0"/>
              <a:t>Patients with </a:t>
            </a:r>
            <a:r>
              <a:rPr lang="en-US" sz="3000" b="1" dirty="0">
                <a:solidFill>
                  <a:srgbClr val="FF0000"/>
                </a:solidFill>
              </a:rPr>
              <a:t>two prior episodes</a:t>
            </a:r>
            <a:r>
              <a:rPr lang="en-US" sz="3000" dirty="0"/>
              <a:t> and functional impairment should be treated for </a:t>
            </a:r>
            <a:r>
              <a:rPr lang="en-US" sz="3000" dirty="0">
                <a:solidFill>
                  <a:srgbClr val="FF0000"/>
                </a:solidFill>
              </a:rPr>
              <a:t>at least 2 years</a:t>
            </a:r>
            <a:r>
              <a:rPr lang="en-US" sz="3000" dirty="0"/>
              <a:t>. </a:t>
            </a:r>
          </a:p>
          <a:p>
            <a:r>
              <a:rPr lang="en-US" sz="3000" dirty="0"/>
              <a:t>The use of </a:t>
            </a:r>
            <a:r>
              <a:rPr lang="en-US" sz="3000" dirty="0">
                <a:solidFill>
                  <a:srgbClr val="00B050"/>
                </a:solidFill>
              </a:rPr>
              <a:t>electroconvulsive therapy (ECT)</a:t>
            </a:r>
            <a:r>
              <a:rPr lang="en-US" sz="3000" dirty="0"/>
              <a:t> is supported in severe and treatment‐ resistant depression</a:t>
            </a:r>
          </a:p>
          <a:p>
            <a:endParaRPr lang="en-US" dirty="0"/>
          </a:p>
        </p:txBody>
      </p:sp>
      <p:sp>
        <p:nvSpPr>
          <p:cNvPr id="6" name="Rounded Rectangle 5">
            <a:extLst>
              <a:ext uri="{FF2B5EF4-FFF2-40B4-BE49-F238E27FC236}">
                <a16:creationId xmlns="" xmlns:a16="http://schemas.microsoft.com/office/drawing/2014/main" id="{44CBCD02-3CF1-BE1D-0498-5C230E8135D3}"/>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9089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4FBE87E-EA7E-D007-BE3C-D9B64B0A32E6}"/>
              </a:ext>
            </a:extLst>
          </p:cNvPr>
          <p:cNvPicPr>
            <a:picLocks noGrp="1" noChangeAspect="1"/>
          </p:cNvPicPr>
          <p:nvPr>
            <p:ph idx="1"/>
          </p:nvPr>
        </p:nvPicPr>
        <p:blipFill rotWithShape="1">
          <a:blip r:embed="rId2"/>
          <a:srcRect l="35146" t="16545" r="35495" b="30224"/>
          <a:stretch/>
        </p:blipFill>
        <p:spPr>
          <a:xfrm>
            <a:off x="1563329" y="449213"/>
            <a:ext cx="6017342" cy="6134149"/>
          </a:xfrm>
        </p:spPr>
      </p:pic>
      <p:sp>
        <p:nvSpPr>
          <p:cNvPr id="6" name="Rounded Rectangle 5">
            <a:extLst>
              <a:ext uri="{FF2B5EF4-FFF2-40B4-BE49-F238E27FC236}">
                <a16:creationId xmlns="" xmlns:a16="http://schemas.microsoft.com/office/drawing/2014/main" id="{0970A336-2259-A84B-2711-9E478D385424}"/>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40737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9E9E6F-396A-8E7B-D637-4DB73C967471}"/>
              </a:ext>
            </a:extLst>
          </p:cNvPr>
          <p:cNvSpPr>
            <a:spLocks noGrp="1"/>
          </p:cNvSpPr>
          <p:nvPr>
            <p:ph type="title"/>
          </p:nvPr>
        </p:nvSpPr>
        <p:spPr>
          <a:xfrm>
            <a:off x="6175718" y="717452"/>
            <a:ext cx="2855740" cy="5725551"/>
          </a:xfrm>
          <a:solidFill>
            <a:schemeClr val="accent4">
              <a:lumMod val="40000"/>
              <a:lumOff val="60000"/>
            </a:schemeClr>
          </a:solidFill>
        </p:spPr>
        <p:txBody>
          <a:bodyPr>
            <a:normAutofit/>
          </a:bodyPr>
          <a:lstStyle/>
          <a:p>
            <a:r>
              <a:rPr lang="en-US" dirty="0"/>
              <a:t>STAR*D </a:t>
            </a:r>
            <a:br>
              <a:rPr lang="en-US" dirty="0"/>
            </a:br>
            <a:r>
              <a:rPr lang="en-US" sz="3400" b="1" dirty="0">
                <a:solidFill>
                  <a:schemeClr val="accent4">
                    <a:lumMod val="50000"/>
                  </a:schemeClr>
                </a:solidFill>
              </a:rPr>
              <a:t>SEQUENCED</a:t>
            </a:r>
            <a:br>
              <a:rPr lang="en-US" sz="3400" b="1" dirty="0">
                <a:solidFill>
                  <a:schemeClr val="accent4">
                    <a:lumMod val="50000"/>
                  </a:schemeClr>
                </a:solidFill>
              </a:rPr>
            </a:br>
            <a:r>
              <a:rPr lang="en-US" sz="3400" b="1" dirty="0">
                <a:solidFill>
                  <a:schemeClr val="accent4">
                    <a:lumMod val="50000"/>
                  </a:schemeClr>
                </a:solidFill>
              </a:rPr>
              <a:t>TREATMENT ALTERNATIVES TO RELIEVE DEPRESSON</a:t>
            </a:r>
          </a:p>
        </p:txBody>
      </p:sp>
      <p:pic>
        <p:nvPicPr>
          <p:cNvPr id="5" name="Content Placeholder 4">
            <a:extLst>
              <a:ext uri="{FF2B5EF4-FFF2-40B4-BE49-F238E27FC236}">
                <a16:creationId xmlns="" xmlns:a16="http://schemas.microsoft.com/office/drawing/2014/main" id="{EEC501D0-AF43-2F93-6A1B-A5C907712F88}"/>
              </a:ext>
            </a:extLst>
          </p:cNvPr>
          <p:cNvPicPr>
            <a:picLocks noGrp="1" noChangeAspect="1"/>
          </p:cNvPicPr>
          <p:nvPr>
            <p:ph idx="1"/>
          </p:nvPr>
        </p:nvPicPr>
        <p:blipFill rotWithShape="1">
          <a:blip r:embed="rId3"/>
          <a:srcRect l="33412" t="42661" r="36020" b="5744"/>
          <a:stretch/>
        </p:blipFill>
        <p:spPr>
          <a:xfrm>
            <a:off x="0" y="615845"/>
            <a:ext cx="6288259" cy="5967517"/>
          </a:xfrm>
        </p:spPr>
      </p:pic>
      <p:sp>
        <p:nvSpPr>
          <p:cNvPr id="6" name="Rounded Rectangle 5">
            <a:extLst>
              <a:ext uri="{FF2B5EF4-FFF2-40B4-BE49-F238E27FC236}">
                <a16:creationId xmlns="" xmlns:a16="http://schemas.microsoft.com/office/drawing/2014/main" id="{A8DB101F-7803-73DC-134C-EEB7280629B1}"/>
              </a:ext>
            </a:extLst>
          </p:cNvPr>
          <p:cNvSpPr/>
          <p:nvPr/>
        </p:nvSpPr>
        <p:spPr>
          <a:xfrm>
            <a:off x="6569612" y="6443003"/>
            <a:ext cx="2406646" cy="326097"/>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804372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EE61E5-4D24-3AE2-D829-2BFE15AF6F69}"/>
              </a:ext>
            </a:extLst>
          </p:cNvPr>
          <p:cNvSpPr>
            <a:spLocks noGrp="1"/>
          </p:cNvSpPr>
          <p:nvPr>
            <p:ph type="title"/>
          </p:nvPr>
        </p:nvSpPr>
        <p:spPr>
          <a:xfrm>
            <a:off x="576943" y="1810248"/>
            <a:ext cx="8229600" cy="1143000"/>
          </a:xfrm>
        </p:spPr>
        <p:txBody>
          <a:bodyPr>
            <a:normAutofit/>
          </a:bodyPr>
          <a:lstStyle/>
          <a:p>
            <a:r>
              <a:rPr lang="en-US" sz="4000" b="1" dirty="0">
                <a:solidFill>
                  <a:srgbClr val="7030A0"/>
                </a:solidFill>
              </a:rPr>
              <a:t>Depressive Disorder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3156857"/>
            <a:ext cx="3646154" cy="2005879"/>
          </a:xfrm>
        </p:spPr>
      </p:pic>
    </p:spTree>
    <p:extLst>
      <p:ext uri="{BB962C8B-B14F-4D97-AF65-F5344CB8AC3E}">
        <p14:creationId xmlns:p14="http://schemas.microsoft.com/office/powerpoint/2010/main" val="127360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361F79-1F90-4FEC-2211-61EDD85D887A}"/>
              </a:ext>
            </a:extLst>
          </p:cNvPr>
          <p:cNvSpPr>
            <a:spLocks noGrp="1"/>
          </p:cNvSpPr>
          <p:nvPr>
            <p:ph type="title"/>
          </p:nvPr>
        </p:nvSpPr>
        <p:spPr>
          <a:xfrm>
            <a:off x="457200" y="731836"/>
            <a:ext cx="8229600" cy="1673739"/>
          </a:xfrm>
        </p:spPr>
        <p:txBody>
          <a:bodyPr>
            <a:normAutofit fontScale="90000"/>
          </a:bodyPr>
          <a:lstStyle/>
          <a:p>
            <a:pPr algn="l"/>
            <a:r>
              <a:rPr lang="en-US" sz="4000" b="1" dirty="0">
                <a:solidFill>
                  <a:srgbClr val="7030A0"/>
                </a:solidFill>
              </a:rPr>
              <a:t>Ketamine versus ECT for Nonpsychotic Treatment-Resistant </a:t>
            </a:r>
            <a:r>
              <a:rPr lang="en-US" sz="3600" dirty="0"/>
              <a:t/>
            </a:r>
            <a:br>
              <a:rPr lang="en-US" sz="3600" dirty="0"/>
            </a:br>
            <a:r>
              <a:rPr lang="sv-SE" sz="2700" dirty="0">
                <a:solidFill>
                  <a:schemeClr val="tx2">
                    <a:lumMod val="60000"/>
                    <a:lumOff val="40000"/>
                  </a:schemeClr>
                </a:solidFill>
              </a:rPr>
              <a:t>A. Anand, S.J. Mathew</a:t>
            </a:r>
            <a:r>
              <a:rPr lang="en-US" sz="2700" dirty="0">
                <a:solidFill>
                  <a:schemeClr val="tx2">
                    <a:lumMod val="60000"/>
                    <a:lumOff val="40000"/>
                  </a:schemeClr>
                </a:solidFill>
              </a:rPr>
              <a:t>n,</a:t>
            </a:r>
            <a:br>
              <a:rPr lang="en-US" sz="2700" dirty="0">
                <a:solidFill>
                  <a:schemeClr val="tx2">
                    <a:lumMod val="60000"/>
                    <a:lumOff val="40000"/>
                  </a:schemeClr>
                </a:solidFill>
              </a:rPr>
            </a:br>
            <a:r>
              <a:rPr lang="en-US" sz="2700" dirty="0">
                <a:solidFill>
                  <a:schemeClr val="tx2">
                    <a:lumMod val="60000"/>
                    <a:lumOff val="40000"/>
                  </a:schemeClr>
                </a:solidFill>
              </a:rPr>
              <a:t>The New England Journal of Medicine,  June 22, 2023 </a:t>
            </a:r>
          </a:p>
        </p:txBody>
      </p:sp>
      <p:sp>
        <p:nvSpPr>
          <p:cNvPr id="3" name="Content Placeholder 2">
            <a:extLst>
              <a:ext uri="{FF2B5EF4-FFF2-40B4-BE49-F238E27FC236}">
                <a16:creationId xmlns="" xmlns:a16="http://schemas.microsoft.com/office/drawing/2014/main" id="{2BE0C085-1734-E7C4-8F1A-36D2E1724937}"/>
              </a:ext>
            </a:extLst>
          </p:cNvPr>
          <p:cNvSpPr>
            <a:spLocks noGrp="1"/>
          </p:cNvSpPr>
          <p:nvPr>
            <p:ph idx="1"/>
          </p:nvPr>
        </p:nvSpPr>
        <p:spPr>
          <a:xfrm>
            <a:off x="457200" y="2405575"/>
            <a:ext cx="8229600" cy="3720588"/>
          </a:xfrm>
        </p:spPr>
        <p:txBody>
          <a:bodyPr>
            <a:normAutofit fontScale="92500" lnSpcReduction="10000"/>
          </a:bodyPr>
          <a:lstStyle/>
          <a:p>
            <a:endParaRPr lang="en-US" dirty="0"/>
          </a:p>
          <a:p>
            <a:r>
              <a:rPr lang="en-US" dirty="0"/>
              <a:t>Major depressive disorder is a </a:t>
            </a:r>
            <a:r>
              <a:rPr lang="en-US" dirty="0">
                <a:solidFill>
                  <a:srgbClr val="FF0000"/>
                </a:solidFill>
              </a:rPr>
              <a:t>leading cause </a:t>
            </a:r>
            <a:r>
              <a:rPr lang="en-US" dirty="0"/>
              <a:t>of disability worldwide and is estimated to affect 21 million adults in the United States.</a:t>
            </a:r>
          </a:p>
          <a:p>
            <a:endParaRPr lang="en-US" dirty="0"/>
          </a:p>
          <a:p>
            <a:r>
              <a:rPr lang="en-US" dirty="0"/>
              <a:t>Ketamine was noninferior to ECT as therapy for treatment-resistant major depression without psychosis</a:t>
            </a:r>
          </a:p>
          <a:p>
            <a:endParaRPr lang="en-US" dirty="0"/>
          </a:p>
        </p:txBody>
      </p:sp>
      <p:sp>
        <p:nvSpPr>
          <p:cNvPr id="4" name="TextBox 3">
            <a:extLst>
              <a:ext uri="{FF2B5EF4-FFF2-40B4-BE49-F238E27FC236}">
                <a16:creationId xmlns="" xmlns:a16="http://schemas.microsoft.com/office/drawing/2014/main" id="{C356AFB0-01AA-94DA-359D-52A5FCA6AF0F}"/>
              </a:ext>
            </a:extLst>
          </p:cNvPr>
          <p:cNvSpPr txBox="1"/>
          <p:nvPr/>
        </p:nvSpPr>
        <p:spPr>
          <a:xfrm>
            <a:off x="647114" y="6126163"/>
            <a:ext cx="8229600" cy="369332"/>
          </a:xfrm>
          <a:prstGeom prst="rect">
            <a:avLst/>
          </a:prstGeom>
          <a:noFill/>
        </p:spPr>
        <p:txBody>
          <a:bodyPr wrap="square" rtlCol="0">
            <a:spAutoFit/>
          </a:bodyPr>
          <a:lstStyle/>
          <a:p>
            <a:r>
              <a:rPr lang="en-US" dirty="0">
                <a:solidFill>
                  <a:srgbClr val="0070C0"/>
                </a:solidFill>
              </a:rPr>
              <a:t>https://www.nejm.org/doi/pdf/10.1056/NEJMoa2302399?articleTools=true</a:t>
            </a:r>
          </a:p>
        </p:txBody>
      </p:sp>
      <p:sp>
        <p:nvSpPr>
          <p:cNvPr id="5" name="Rounded Rectangle 5">
            <a:extLst>
              <a:ext uri="{FF2B5EF4-FFF2-40B4-BE49-F238E27FC236}">
                <a16:creationId xmlns="" xmlns:a16="http://schemas.microsoft.com/office/drawing/2014/main" id="{BD5C94B9-375A-8999-573E-F3DEE8EF5E08}"/>
              </a:ext>
            </a:extLst>
          </p:cNvPr>
          <p:cNvSpPr/>
          <p:nvPr/>
        </p:nvSpPr>
        <p:spPr>
          <a:xfrm>
            <a:off x="6428935" y="6422456"/>
            <a:ext cx="2637693" cy="36933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8397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61C545-96C1-687D-7A1A-3948B12DF3C4}"/>
              </a:ext>
            </a:extLst>
          </p:cNvPr>
          <p:cNvSpPr>
            <a:spLocks noGrp="1"/>
          </p:cNvSpPr>
          <p:nvPr>
            <p:ph idx="1"/>
          </p:nvPr>
        </p:nvSpPr>
        <p:spPr>
          <a:xfrm>
            <a:off x="457200" y="2152356"/>
            <a:ext cx="8229600" cy="4157003"/>
          </a:xfrm>
        </p:spPr>
        <p:txBody>
          <a:bodyPr>
            <a:normAutofit fontScale="85000" lnSpcReduction="20000"/>
          </a:bodyPr>
          <a:lstStyle/>
          <a:p>
            <a:r>
              <a:rPr lang="en-US" b="0" i="0" dirty="0">
                <a:solidFill>
                  <a:srgbClr val="0D0D0D"/>
                </a:solidFill>
                <a:effectLst/>
                <a:latin typeface="+mj-lt"/>
              </a:rPr>
              <a:t>Beneficence refers to </a:t>
            </a:r>
            <a:r>
              <a:rPr lang="en-US" b="0" i="0" dirty="0">
                <a:solidFill>
                  <a:srgbClr val="FF0000"/>
                </a:solidFill>
                <a:effectLst/>
                <a:latin typeface="+mj-lt"/>
              </a:rPr>
              <a:t>the ethical obligation of healthcare providers to act in the best interest </a:t>
            </a:r>
            <a:r>
              <a:rPr lang="en-US" b="0" i="0" dirty="0">
                <a:solidFill>
                  <a:srgbClr val="0D0D0D"/>
                </a:solidFill>
                <a:effectLst/>
                <a:latin typeface="+mj-lt"/>
              </a:rPr>
              <a:t>of their patients and to promote their well-being.</a:t>
            </a:r>
          </a:p>
          <a:p>
            <a:r>
              <a:rPr lang="en-US" dirty="0">
                <a:solidFill>
                  <a:srgbClr val="0D0D0D"/>
                </a:solidFill>
                <a:latin typeface="+mj-lt"/>
              </a:rPr>
              <a:t>In</a:t>
            </a:r>
            <a:r>
              <a:rPr lang="en-US" b="0" i="0" dirty="0">
                <a:solidFill>
                  <a:srgbClr val="0D0D0D"/>
                </a:solidFill>
                <a:effectLst/>
                <a:latin typeface="+mj-lt"/>
              </a:rPr>
              <a:t> the context of depression, beneficence involves providing effective and appropriate treatments, offering support and empathy, and striving to alleviate suffering.</a:t>
            </a:r>
          </a:p>
          <a:p>
            <a:r>
              <a:rPr lang="en-US" b="0" i="0" dirty="0">
                <a:solidFill>
                  <a:srgbClr val="0D0D0D"/>
                </a:solidFill>
                <a:effectLst/>
                <a:latin typeface="+mj-lt"/>
              </a:rPr>
              <a:t>Healthcare providers should seek to maximize the benefits of treatment while minimizing harm, ensuring that interventions are tailored to the individual needs and preferences of patients with depression</a:t>
            </a:r>
            <a:endParaRPr lang="en-US" dirty="0">
              <a:latin typeface="+mj-lt"/>
            </a:endParaRPr>
          </a:p>
        </p:txBody>
      </p:sp>
      <p:sp>
        <p:nvSpPr>
          <p:cNvPr id="4" name="Title 3">
            <a:extLst>
              <a:ext uri="{FF2B5EF4-FFF2-40B4-BE49-F238E27FC236}">
                <a16:creationId xmlns="" xmlns:a16="http://schemas.microsoft.com/office/drawing/2014/main" id="{26510CEC-7973-6D47-3C9E-74C90E8DACFD}"/>
              </a:ext>
            </a:extLst>
          </p:cNvPr>
          <p:cNvSpPr>
            <a:spLocks noGrp="1"/>
          </p:cNvSpPr>
          <p:nvPr>
            <p:ph type="title"/>
          </p:nvPr>
        </p:nvSpPr>
        <p:spPr>
          <a:xfrm>
            <a:off x="2644726" y="548640"/>
            <a:ext cx="4023360" cy="132236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Beneficence</a:t>
            </a:r>
          </a:p>
        </p:txBody>
      </p:sp>
      <p:sp>
        <p:nvSpPr>
          <p:cNvPr id="5" name="Rounded Rectangle 5">
            <a:extLst>
              <a:ext uri="{FF2B5EF4-FFF2-40B4-BE49-F238E27FC236}">
                <a16:creationId xmlns="" xmlns:a16="http://schemas.microsoft.com/office/drawing/2014/main" id="{AFFD6D26-BAAC-E918-C541-0ACD1255B428}"/>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3930351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11ABB-05DB-016E-0592-44DDC1133F04}"/>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AD72DE81-427A-51DE-2E61-1827F97D43EB}"/>
              </a:ext>
            </a:extLst>
          </p:cNvPr>
          <p:cNvSpPr>
            <a:spLocks noGrp="1"/>
          </p:cNvSpPr>
          <p:nvPr>
            <p:ph idx="1"/>
          </p:nvPr>
        </p:nvSpPr>
        <p:spPr/>
        <p:txBody>
          <a:bodyPr>
            <a:normAutofit fontScale="92500" lnSpcReduction="20000"/>
          </a:bodyPr>
          <a:lstStyle/>
          <a:p>
            <a:pPr marL="0" indent="0">
              <a:buNone/>
            </a:pPr>
            <a:r>
              <a:rPr lang="en-US" dirty="0">
                <a:solidFill>
                  <a:srgbClr val="0D0D0D"/>
                </a:solidFill>
              </a:rPr>
              <a:t>1. </a:t>
            </a:r>
            <a:r>
              <a:rPr lang="en-US" sz="3000" b="0" i="0" dirty="0">
                <a:solidFill>
                  <a:srgbClr val="0D0D0D"/>
                </a:solidFill>
                <a:effectLst/>
              </a:rPr>
              <a:t>A 30-year-old woman with a history of recurrent depressive episodes presents to her psychiatrist's office. She reports feeling depressed for the past two weeks, along with increased appetite, hypersomnia, and significant weight gain. She has a history of similar episodes during the winter months. What is the most likely diagnosis? </a:t>
            </a:r>
          </a:p>
          <a:p>
            <a:pPr marL="0" indent="0">
              <a:buNone/>
            </a:pPr>
            <a:r>
              <a:rPr lang="en-US" sz="3000" b="0" i="0" dirty="0">
                <a:solidFill>
                  <a:srgbClr val="0D0D0D"/>
                </a:solidFill>
                <a:effectLst/>
              </a:rPr>
              <a:t>a) Major depressive disorder with atypical features </a:t>
            </a:r>
          </a:p>
          <a:p>
            <a:pPr marL="0" indent="0">
              <a:buNone/>
            </a:pPr>
            <a:r>
              <a:rPr lang="en-US" sz="3000" b="0" i="0" dirty="0">
                <a:solidFill>
                  <a:srgbClr val="0D0D0D"/>
                </a:solidFill>
                <a:effectLst/>
              </a:rPr>
              <a:t>b) Bipolar disorder, depressive episode</a:t>
            </a:r>
          </a:p>
          <a:p>
            <a:pPr marL="0" indent="0">
              <a:buNone/>
            </a:pPr>
            <a:r>
              <a:rPr lang="en-US" sz="3000" b="0" i="0" dirty="0">
                <a:solidFill>
                  <a:srgbClr val="0D0D0D"/>
                </a:solidFill>
                <a:effectLst/>
              </a:rPr>
              <a:t>c) Seasonal affective disorder </a:t>
            </a:r>
          </a:p>
          <a:p>
            <a:pPr marL="0" indent="0">
              <a:buNone/>
            </a:pPr>
            <a:r>
              <a:rPr lang="en-US" sz="3000" dirty="0">
                <a:solidFill>
                  <a:srgbClr val="0D0D0D"/>
                </a:solidFill>
              </a:rPr>
              <a:t>d</a:t>
            </a:r>
            <a:r>
              <a:rPr lang="en-US" sz="3000" b="0" i="0" dirty="0">
                <a:solidFill>
                  <a:srgbClr val="0D0D0D"/>
                </a:solidFill>
                <a:effectLst/>
              </a:rPr>
              <a:t>) Bipolar disorder, manic episode</a:t>
            </a:r>
            <a:endParaRPr lang="en-US" sz="3000" dirty="0"/>
          </a:p>
        </p:txBody>
      </p:sp>
      <p:sp>
        <p:nvSpPr>
          <p:cNvPr id="6" name="TextBox 5">
            <a:extLst>
              <a:ext uri="{FF2B5EF4-FFF2-40B4-BE49-F238E27FC236}">
                <a16:creationId xmlns="" xmlns:a16="http://schemas.microsoft.com/office/drawing/2014/main" id="{44CD23D8-F300-500E-95E1-D1BB262C139C}"/>
              </a:ext>
            </a:extLst>
          </p:cNvPr>
          <p:cNvSpPr txBox="1"/>
          <p:nvPr/>
        </p:nvSpPr>
        <p:spPr>
          <a:xfrm flipH="1">
            <a:off x="3137097" y="6093281"/>
            <a:ext cx="2475914" cy="430887"/>
          </a:xfrm>
          <a:prstGeom prst="rect">
            <a:avLst/>
          </a:prstGeom>
          <a:noFill/>
        </p:spPr>
        <p:txBody>
          <a:bodyPr wrap="square" rtlCol="0">
            <a:spAutoFit/>
          </a:bodyPr>
          <a:lstStyle/>
          <a:p>
            <a:r>
              <a:rPr lang="en-US" sz="2200" b="1" dirty="0">
                <a:solidFill>
                  <a:srgbClr val="FF0000"/>
                </a:solidFill>
              </a:rPr>
              <a:t>Answer: a</a:t>
            </a:r>
          </a:p>
        </p:txBody>
      </p:sp>
    </p:spTree>
    <p:extLst>
      <p:ext uri="{BB962C8B-B14F-4D97-AF65-F5344CB8AC3E}">
        <p14:creationId xmlns:p14="http://schemas.microsoft.com/office/powerpoint/2010/main" val="389323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3714F9-39F3-C160-9C6D-B6A43436B043}"/>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03CA0ED3-B2F0-CCAD-4C2D-1E13F34C8D79}"/>
              </a:ext>
            </a:extLst>
          </p:cNvPr>
          <p:cNvSpPr>
            <a:spLocks noGrp="1"/>
          </p:cNvSpPr>
          <p:nvPr>
            <p:ph idx="1"/>
          </p:nvPr>
        </p:nvSpPr>
        <p:spPr>
          <a:xfrm>
            <a:off x="457200" y="1600200"/>
            <a:ext cx="8229600" cy="4589585"/>
          </a:xfrm>
        </p:spPr>
        <p:txBody>
          <a:bodyPr>
            <a:normAutofit fontScale="55000" lnSpcReduction="20000"/>
          </a:bodyPr>
          <a:lstStyle/>
          <a:p>
            <a:pPr marL="0" indent="0">
              <a:buNone/>
            </a:pPr>
            <a:r>
              <a:rPr lang="en-US" sz="4500" dirty="0">
                <a:solidFill>
                  <a:srgbClr val="0D0D0D"/>
                </a:solidFill>
              </a:rPr>
              <a:t>2. A 32-year-old female presents to her primary care physician with complaints of persistent low mood, loss of interest in activities she once enjoyed, fatigue, and difficulty sleeping for the past six months. She reports feeling worthless and guilty, she wants to harm herself. She has attempted self harm with the intention to end her life. She was given medication but did not show any improvement. Now she has reduced oral intake and has become mute. How would you treat?</a:t>
            </a:r>
          </a:p>
          <a:p>
            <a:pPr marL="514350" indent="-514350">
              <a:buFont typeface="+mj-lt"/>
              <a:buAutoNum type="alphaLcParenR"/>
            </a:pPr>
            <a:r>
              <a:rPr lang="en-US" sz="4500" dirty="0">
                <a:solidFill>
                  <a:srgbClr val="0D0D0D"/>
                </a:solidFill>
              </a:rPr>
              <a:t>Give antipsychotics to contain the patient</a:t>
            </a:r>
          </a:p>
          <a:p>
            <a:pPr marL="514350" indent="-514350">
              <a:buFont typeface="+mj-lt"/>
              <a:buAutoNum type="alphaLcParenR"/>
            </a:pPr>
            <a:r>
              <a:rPr lang="en-US" sz="4500" dirty="0">
                <a:solidFill>
                  <a:srgbClr val="0D0D0D"/>
                </a:solidFill>
              </a:rPr>
              <a:t>Give lithium as first line drug</a:t>
            </a:r>
          </a:p>
          <a:p>
            <a:pPr marL="514350" indent="-514350">
              <a:buFont typeface="+mj-lt"/>
              <a:buAutoNum type="alphaLcParenR"/>
            </a:pPr>
            <a:r>
              <a:rPr lang="en-US" sz="4500" dirty="0">
                <a:solidFill>
                  <a:srgbClr val="0D0D0D"/>
                </a:solidFill>
              </a:rPr>
              <a:t>Physically restrain the patient</a:t>
            </a:r>
          </a:p>
          <a:p>
            <a:pPr marL="514350" indent="-514350">
              <a:buFont typeface="+mj-lt"/>
              <a:buAutoNum type="alphaLcParenR"/>
            </a:pPr>
            <a:r>
              <a:rPr lang="en-US" sz="4500" dirty="0">
                <a:solidFill>
                  <a:srgbClr val="0D0D0D"/>
                </a:solidFill>
              </a:rPr>
              <a:t>Electroconvulsive therapy </a:t>
            </a:r>
          </a:p>
          <a:p>
            <a:endParaRPr lang="en-US" dirty="0">
              <a:solidFill>
                <a:srgbClr val="0D0D0D"/>
              </a:solidFill>
            </a:endParaRPr>
          </a:p>
          <a:p>
            <a:endParaRPr lang="en-US" b="0" i="0" dirty="0">
              <a:solidFill>
                <a:srgbClr val="0D0D0D"/>
              </a:solidFill>
              <a:effectLst/>
              <a:latin typeface="Söhne"/>
            </a:endParaRPr>
          </a:p>
          <a:p>
            <a:pPr marL="0" indent="0">
              <a:buNone/>
            </a:pPr>
            <a:endParaRPr lang="en-US" dirty="0"/>
          </a:p>
        </p:txBody>
      </p:sp>
      <p:sp>
        <p:nvSpPr>
          <p:cNvPr id="5" name="TextBox 4">
            <a:extLst>
              <a:ext uri="{FF2B5EF4-FFF2-40B4-BE49-F238E27FC236}">
                <a16:creationId xmlns="" xmlns:a16="http://schemas.microsoft.com/office/drawing/2014/main" id="{BC23B3B7-7BE8-584C-AE99-81B6C3DC4579}"/>
              </a:ext>
            </a:extLst>
          </p:cNvPr>
          <p:cNvSpPr txBox="1"/>
          <p:nvPr/>
        </p:nvSpPr>
        <p:spPr>
          <a:xfrm flipH="1">
            <a:off x="3137096" y="5877838"/>
            <a:ext cx="2475914"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41292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E0F0C8-B869-4985-2CE1-73FD84EA2E8F}"/>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F619B15F-A5A9-96D6-D5CF-CA7576F5E351}"/>
              </a:ext>
            </a:extLst>
          </p:cNvPr>
          <p:cNvSpPr>
            <a:spLocks noGrp="1"/>
          </p:cNvSpPr>
          <p:nvPr>
            <p:ph idx="1"/>
          </p:nvPr>
        </p:nvSpPr>
        <p:spPr/>
        <p:txBody>
          <a:bodyPr>
            <a:normAutofit fontScale="92500" lnSpcReduction="10000"/>
          </a:bodyPr>
          <a:lstStyle/>
          <a:p>
            <a:pPr marL="0" indent="0">
              <a:buNone/>
            </a:pPr>
            <a:r>
              <a:rPr lang="en-US" sz="2600" dirty="0">
                <a:solidFill>
                  <a:srgbClr val="0D0D0D"/>
                </a:solidFill>
              </a:rPr>
              <a:t>3</a:t>
            </a:r>
            <a:r>
              <a:rPr lang="en-US" sz="2600" b="0" i="0" dirty="0">
                <a:solidFill>
                  <a:srgbClr val="0D0D0D"/>
                </a:solidFill>
                <a:effectLst/>
              </a:rPr>
              <a:t>. A 22-year-old college student visits the university health center complaining of poor concentration, fatigue, irritability, and feelings of hopelessness. She reports difficulty sleeping and has lost interest in her studies and social activities. She admits to feeling overwhelmed by academic pressure and relationship issues the patient reported The patient reported that the symptoms appear in every winter</a:t>
            </a:r>
            <a:r>
              <a:rPr lang="en-US" sz="2600" dirty="0">
                <a:solidFill>
                  <a:srgbClr val="0D0D0D"/>
                </a:solidFill>
              </a:rPr>
              <a:t>s for last 3 years</a:t>
            </a:r>
            <a:r>
              <a:rPr lang="en-US" sz="2600" b="0" i="0" dirty="0">
                <a:solidFill>
                  <a:srgbClr val="0D0D0D"/>
                </a:solidFill>
                <a:effectLst/>
              </a:rPr>
              <a:t>. What is the most likely diagnosis?</a:t>
            </a:r>
          </a:p>
          <a:p>
            <a:pPr marL="0" indent="0">
              <a:buNone/>
            </a:pPr>
            <a:r>
              <a:rPr lang="en-US" sz="2600" b="0" i="0" dirty="0">
                <a:solidFill>
                  <a:srgbClr val="0D0D0D"/>
                </a:solidFill>
                <a:effectLst/>
              </a:rPr>
              <a:t>a) Adjustment disorder </a:t>
            </a:r>
          </a:p>
          <a:p>
            <a:pPr marL="0" indent="0">
              <a:buNone/>
            </a:pPr>
            <a:r>
              <a:rPr lang="en-US" sz="2600" b="0" i="0" dirty="0">
                <a:solidFill>
                  <a:srgbClr val="0D0D0D"/>
                </a:solidFill>
                <a:effectLst/>
              </a:rPr>
              <a:t>b) Dysthymic disorder</a:t>
            </a:r>
          </a:p>
          <a:p>
            <a:pPr marL="0" indent="0">
              <a:buNone/>
            </a:pPr>
            <a:r>
              <a:rPr lang="en-US" sz="2600" b="0" i="0" dirty="0">
                <a:solidFill>
                  <a:srgbClr val="0D0D0D"/>
                </a:solidFill>
                <a:effectLst/>
              </a:rPr>
              <a:t>c) Severe depressive disorder</a:t>
            </a:r>
          </a:p>
          <a:p>
            <a:pPr marL="0" indent="0">
              <a:buNone/>
            </a:pPr>
            <a:r>
              <a:rPr lang="en-US" sz="2600" b="0" i="0" dirty="0">
                <a:solidFill>
                  <a:srgbClr val="0D0D0D"/>
                </a:solidFill>
                <a:effectLst/>
              </a:rPr>
              <a:t>d) Seasonal affective disorder</a:t>
            </a:r>
          </a:p>
          <a:p>
            <a:endParaRPr lang="en-US" dirty="0"/>
          </a:p>
        </p:txBody>
      </p:sp>
      <p:sp>
        <p:nvSpPr>
          <p:cNvPr id="6" name="TextBox 5">
            <a:extLst>
              <a:ext uri="{FF2B5EF4-FFF2-40B4-BE49-F238E27FC236}">
                <a16:creationId xmlns="" xmlns:a16="http://schemas.microsoft.com/office/drawing/2014/main" id="{75900AB1-062C-E181-091E-5FA02591A5DA}"/>
              </a:ext>
            </a:extLst>
          </p:cNvPr>
          <p:cNvSpPr txBox="1"/>
          <p:nvPr/>
        </p:nvSpPr>
        <p:spPr>
          <a:xfrm flipH="1">
            <a:off x="3334043" y="6126163"/>
            <a:ext cx="2475914"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203399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BF58F-9AF5-90C9-AED8-AB8D3A462899}"/>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2FFD4C09-B0F8-BBF5-D893-B3870C4C35B7}"/>
              </a:ext>
            </a:extLst>
          </p:cNvPr>
          <p:cNvSpPr>
            <a:spLocks noGrp="1"/>
          </p:cNvSpPr>
          <p:nvPr>
            <p:ph idx="1"/>
          </p:nvPr>
        </p:nvSpPr>
        <p:spPr/>
        <p:txBody>
          <a:bodyPr>
            <a:normAutofit fontScale="92500" lnSpcReduction="20000"/>
          </a:bodyPr>
          <a:lstStyle/>
          <a:p>
            <a:pPr marL="0" indent="0" algn="l">
              <a:buNone/>
            </a:pPr>
            <a:r>
              <a:rPr lang="en-US" sz="3000" dirty="0">
                <a:solidFill>
                  <a:srgbClr val="0D0D0D"/>
                </a:solidFill>
              </a:rPr>
              <a:t>4</a:t>
            </a:r>
            <a:r>
              <a:rPr lang="en-US" sz="3000" b="0" i="0" dirty="0">
                <a:solidFill>
                  <a:srgbClr val="0D0D0D"/>
                </a:solidFill>
                <a:effectLst/>
              </a:rPr>
              <a:t>. </a:t>
            </a:r>
            <a:r>
              <a:rPr lang="en-US" sz="3000" dirty="0">
                <a:solidFill>
                  <a:srgbClr val="0D0D0D"/>
                </a:solidFill>
              </a:rPr>
              <a:t>A</a:t>
            </a:r>
            <a:r>
              <a:rPr lang="en-US" sz="3000" b="0" i="0" dirty="0">
                <a:solidFill>
                  <a:srgbClr val="0D0D0D"/>
                </a:solidFill>
                <a:effectLst/>
              </a:rPr>
              <a:t> 68-year-old retired man presents to his primary care physician with symptoms of depression. He reports feeling sad, has lost interest in activities he once enjoyed, and has difficulty sleeping. He also complains of chronic pain in his joints due to arthritis. Which of the following treatment options should be considered first for this patient?</a:t>
            </a:r>
          </a:p>
          <a:p>
            <a:pPr marL="0" indent="0" algn="l">
              <a:buNone/>
            </a:pPr>
            <a:r>
              <a:rPr lang="en-US" sz="3000" b="0" i="0" dirty="0">
                <a:solidFill>
                  <a:srgbClr val="0D0D0D"/>
                </a:solidFill>
                <a:effectLst/>
              </a:rPr>
              <a:t>a) Cognitive-behavioral therapy </a:t>
            </a:r>
          </a:p>
          <a:p>
            <a:pPr marL="0" indent="0" algn="l">
              <a:buNone/>
            </a:pPr>
            <a:r>
              <a:rPr lang="en-US" sz="3000" b="0" i="0" dirty="0">
                <a:solidFill>
                  <a:srgbClr val="0D0D0D"/>
                </a:solidFill>
                <a:effectLst/>
              </a:rPr>
              <a:t>b) Antidepressant medication </a:t>
            </a:r>
          </a:p>
          <a:p>
            <a:pPr marL="0" indent="0" algn="l">
              <a:buNone/>
            </a:pPr>
            <a:r>
              <a:rPr lang="en-US" sz="3000" b="0" i="0" dirty="0">
                <a:solidFill>
                  <a:srgbClr val="0D0D0D"/>
                </a:solidFill>
                <a:effectLst/>
              </a:rPr>
              <a:t>c) Physical therapy for pain management </a:t>
            </a:r>
          </a:p>
          <a:p>
            <a:pPr marL="0" indent="0" algn="l">
              <a:buNone/>
            </a:pPr>
            <a:r>
              <a:rPr lang="en-US" sz="3000" b="0" i="0" dirty="0">
                <a:solidFill>
                  <a:srgbClr val="0D0D0D"/>
                </a:solidFill>
                <a:effectLst/>
              </a:rPr>
              <a:t>d) Referral to a support group for retirees</a:t>
            </a:r>
          </a:p>
          <a:p>
            <a:endParaRPr lang="en-US" dirty="0"/>
          </a:p>
        </p:txBody>
      </p:sp>
      <p:sp>
        <p:nvSpPr>
          <p:cNvPr id="4" name="TextBox 3">
            <a:extLst>
              <a:ext uri="{FF2B5EF4-FFF2-40B4-BE49-F238E27FC236}">
                <a16:creationId xmlns="" xmlns:a16="http://schemas.microsoft.com/office/drawing/2014/main" id="{6CCA4C50-D119-C46F-AC5E-87A0D7F43133}"/>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b</a:t>
            </a:r>
          </a:p>
        </p:txBody>
      </p:sp>
    </p:spTree>
    <p:extLst>
      <p:ext uri="{BB962C8B-B14F-4D97-AF65-F5344CB8AC3E}">
        <p14:creationId xmlns:p14="http://schemas.microsoft.com/office/powerpoint/2010/main" val="33249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E47C1F-33C2-596A-BFBB-A354024141C7}"/>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 xmlns:a16="http://schemas.microsoft.com/office/drawing/2014/main" id="{BBFFEA9E-E498-9711-757C-D62AC52C8157}"/>
              </a:ext>
            </a:extLst>
          </p:cNvPr>
          <p:cNvSpPr>
            <a:spLocks noGrp="1"/>
          </p:cNvSpPr>
          <p:nvPr>
            <p:ph idx="1"/>
          </p:nvPr>
        </p:nvSpPr>
        <p:spPr/>
        <p:txBody>
          <a:bodyPr>
            <a:normAutofit/>
          </a:bodyPr>
          <a:lstStyle/>
          <a:p>
            <a:pPr marL="0" indent="0">
              <a:buNone/>
            </a:pPr>
            <a:r>
              <a:rPr lang="en-US" dirty="0"/>
              <a:t>5. A 29 years old patient has been diagnosed with depression she has been on escitalopram 10mg for two weeks. She reports no improvement. What would you do?</a:t>
            </a:r>
          </a:p>
          <a:p>
            <a:pPr marL="514350" indent="-514350">
              <a:buFont typeface="+mj-lt"/>
              <a:buAutoNum type="alphaLcParenR"/>
            </a:pPr>
            <a:r>
              <a:rPr lang="en-US" dirty="0"/>
              <a:t>Switch to another antidepressant</a:t>
            </a:r>
          </a:p>
          <a:p>
            <a:pPr marL="514350" indent="-514350">
              <a:buFont typeface="+mj-lt"/>
              <a:buAutoNum type="alphaLcParenR"/>
            </a:pPr>
            <a:r>
              <a:rPr lang="en-US" dirty="0"/>
              <a:t>Augment with olanzapine for better results</a:t>
            </a:r>
          </a:p>
          <a:p>
            <a:pPr marL="514350" indent="-514350">
              <a:buFont typeface="+mj-lt"/>
              <a:buAutoNum type="alphaLcParenR"/>
            </a:pPr>
            <a:r>
              <a:rPr lang="en-US" dirty="0"/>
              <a:t>Continue escitalopram for next two weeks</a:t>
            </a:r>
          </a:p>
          <a:p>
            <a:pPr marL="514350" indent="-514350">
              <a:buFont typeface="+mj-lt"/>
              <a:buAutoNum type="alphaLcParenR"/>
            </a:pPr>
            <a:r>
              <a:rPr lang="en-US" dirty="0"/>
              <a:t>Give ECT to patient</a:t>
            </a:r>
          </a:p>
        </p:txBody>
      </p:sp>
      <p:sp>
        <p:nvSpPr>
          <p:cNvPr id="4" name="TextBox 3">
            <a:extLst>
              <a:ext uri="{FF2B5EF4-FFF2-40B4-BE49-F238E27FC236}">
                <a16:creationId xmlns="" xmlns:a16="http://schemas.microsoft.com/office/drawing/2014/main" id="{3D9B8B59-D2C7-DB91-0688-59ADF396F237}"/>
              </a:ext>
            </a:extLst>
          </p:cNvPr>
          <p:cNvSpPr txBox="1"/>
          <p:nvPr/>
        </p:nvSpPr>
        <p:spPr>
          <a:xfrm flipH="1">
            <a:off x="3137096" y="6093281"/>
            <a:ext cx="2475914" cy="430887"/>
          </a:xfrm>
          <a:prstGeom prst="rect">
            <a:avLst/>
          </a:prstGeom>
          <a:noFill/>
        </p:spPr>
        <p:txBody>
          <a:bodyPr wrap="square" rtlCol="0">
            <a:spAutoFit/>
          </a:bodyPr>
          <a:lstStyle/>
          <a:p>
            <a:r>
              <a:rPr lang="en-US" sz="2200" b="1" dirty="0">
                <a:solidFill>
                  <a:srgbClr val="FF0000"/>
                </a:solidFill>
              </a:rPr>
              <a:t>Answer: c</a:t>
            </a:r>
          </a:p>
        </p:txBody>
      </p:sp>
    </p:spTree>
    <p:extLst>
      <p:ext uri="{BB962C8B-B14F-4D97-AF65-F5344CB8AC3E}">
        <p14:creationId xmlns:p14="http://schemas.microsoft.com/office/powerpoint/2010/main" val="40455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r>
              <a:rPr lang="en-US" dirty="0"/>
              <a:t>Shorter Oxford Textbook Of Psychiatry, Seventh Edition</a:t>
            </a:r>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37501708"/>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 xmlns:a16="http://schemas.microsoft.com/office/drawing/2014/main" val="20000"/>
                    </a:ext>
                  </a:extLst>
                </a:gridCol>
                <a:gridCol w="657846">
                  <a:extLst>
                    <a:ext uri="{9D8B030D-6E8A-4147-A177-3AD203B41FA5}">
                      <a16:colId xmlns=""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smtClean="0"/>
                        <a:t>Fourth </a:t>
                      </a:r>
                      <a:r>
                        <a:rPr lang="en-US" baseline="0" dirty="0"/>
                        <a:t>year MBBS</a:t>
                      </a:r>
                      <a:endParaRPr lang="en-US" dirty="0"/>
                    </a:p>
                  </a:txBody>
                  <a:tcPr/>
                </a:tc>
                <a:tc hMerge="1">
                  <a:txBody>
                    <a:bodyPr/>
                    <a:lstStyle/>
                    <a:p>
                      <a:endParaRPr lang="en-US"/>
                    </a:p>
                  </a:txBody>
                  <a:tcPr/>
                </a:tc>
                <a:extLst>
                  <a:ext uri="{0D108BD9-81ED-4DB2-BD59-A6C34878D82A}">
                    <a16:rowId xmlns="" xmlns:a16="http://schemas.microsoft.com/office/drawing/2014/main" val="10000"/>
                  </a:ext>
                </a:extLst>
              </a:tr>
              <a:tr h="354068">
                <a:tc>
                  <a:txBody>
                    <a:bodyPr/>
                    <a:lstStyle/>
                    <a:p>
                      <a:r>
                        <a:rPr lang="en-US" sz="1600" dirty="0"/>
                        <a:t>Core subject </a:t>
                      </a:r>
                    </a:p>
                  </a:txBody>
                  <a:tcPr/>
                </a:tc>
                <a:tc>
                  <a:txBody>
                    <a:bodyPr/>
                    <a:lstStyle/>
                    <a:p>
                      <a:r>
                        <a:rPr lang="en-US" dirty="0" smtClean="0"/>
                        <a:t>46%</a:t>
                      </a:r>
                      <a:endParaRPr lang="en-US" dirty="0"/>
                    </a:p>
                  </a:txBody>
                  <a:tcPr/>
                </a:tc>
                <a:extLst>
                  <a:ext uri="{0D108BD9-81ED-4DB2-BD59-A6C34878D82A}">
                    <a16:rowId xmlns=""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smtClean="0"/>
                        <a:t>12%</a:t>
                      </a:r>
                      <a:endParaRPr lang="en-US" dirty="0"/>
                    </a:p>
                  </a:txBody>
                  <a:tcPr/>
                </a:tc>
                <a:extLst>
                  <a:ext uri="{0D108BD9-81ED-4DB2-BD59-A6C34878D82A}">
                    <a16:rowId xmlns=""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smtClean="0"/>
                        <a:t>17%</a:t>
                      </a:r>
                      <a:endParaRPr lang="en-US" dirty="0"/>
                    </a:p>
                  </a:txBody>
                  <a:tcPr/>
                </a:tc>
                <a:extLst>
                  <a:ext uri="{0D108BD9-81ED-4DB2-BD59-A6C34878D82A}">
                    <a16:rowId xmlns=""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smtClean="0"/>
                        <a:t>17</a:t>
                      </a:r>
                      <a:r>
                        <a:rPr lang="en-US" dirty="0"/>
                        <a:t>%</a:t>
                      </a:r>
                    </a:p>
                  </a:txBody>
                  <a:tcPr/>
                </a:tc>
                <a:extLst>
                  <a:ext uri="{0D108BD9-81ED-4DB2-BD59-A6C34878D82A}">
                    <a16:rowId xmlns=""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r>
                        <a:rPr lang="en-US" dirty="0" smtClean="0"/>
                        <a:t>%</a:t>
                      </a:r>
                      <a:endParaRPr lang="en-US" dirty="0"/>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B9FBFB-5C33-DE8B-7761-657B2C9271E3}"/>
              </a:ext>
            </a:extLst>
          </p:cNvPr>
          <p:cNvSpPr>
            <a:spLocks noGrp="1"/>
          </p:cNvSpPr>
          <p:nvPr>
            <p:ph type="title"/>
          </p:nvPr>
        </p:nvSpPr>
        <p:spPr>
          <a:xfrm>
            <a:off x="457200" y="715616"/>
            <a:ext cx="8229600" cy="702021"/>
          </a:xfrm>
        </p:spPr>
        <p:txBody>
          <a:bodyPr>
            <a:normAutofit fontScale="90000"/>
          </a:bodyPr>
          <a:lstStyle/>
          <a:p>
            <a:r>
              <a:rPr lang="en-US" b="1" dirty="0">
                <a:solidFill>
                  <a:srgbClr val="7030A0"/>
                </a:solidFill>
              </a:rPr>
              <a:t>Sequence of Presentation</a:t>
            </a:r>
          </a:p>
        </p:txBody>
      </p:sp>
      <p:graphicFrame>
        <p:nvGraphicFramePr>
          <p:cNvPr id="4" name="Content Placeholder 3">
            <a:extLst>
              <a:ext uri="{FF2B5EF4-FFF2-40B4-BE49-F238E27FC236}">
                <a16:creationId xmlns="" xmlns:a16="http://schemas.microsoft.com/office/drawing/2014/main" id="{7964E8AF-36F5-5609-E45E-75591B0B9CAC}"/>
              </a:ext>
            </a:extLst>
          </p:cNvPr>
          <p:cNvGraphicFramePr>
            <a:graphicFrameLocks noGrp="1"/>
          </p:cNvGraphicFramePr>
          <p:nvPr>
            <p:ph idx="1"/>
          </p:nvPr>
        </p:nvGraphicFramePr>
        <p:xfrm>
          <a:off x="457200" y="2004394"/>
          <a:ext cx="8328992" cy="4137990"/>
        </p:xfrm>
        <a:graphic>
          <a:graphicData uri="http://schemas.openxmlformats.org/drawingml/2006/table">
            <a:tbl>
              <a:tblPr firstRow="1" bandRow="1">
                <a:tableStyleId>{00A15C55-8517-42AA-B614-E9B94910E393}</a:tableStyleId>
              </a:tblPr>
              <a:tblGrid>
                <a:gridCol w="5519131">
                  <a:extLst>
                    <a:ext uri="{9D8B030D-6E8A-4147-A177-3AD203B41FA5}">
                      <a16:colId xmlns="" xmlns:a16="http://schemas.microsoft.com/office/drawing/2014/main" val="2543802028"/>
                    </a:ext>
                  </a:extLst>
                </a:gridCol>
                <a:gridCol w="2809861">
                  <a:extLst>
                    <a:ext uri="{9D8B030D-6E8A-4147-A177-3AD203B41FA5}">
                      <a16:colId xmlns="" xmlns:a16="http://schemas.microsoft.com/office/drawing/2014/main" val="1725639532"/>
                    </a:ext>
                  </a:extLst>
                </a:gridCol>
              </a:tblGrid>
              <a:tr h="689665">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985465380"/>
                  </a:ext>
                </a:extLst>
              </a:tr>
              <a:tr h="689665">
                <a:tc>
                  <a:txBody>
                    <a:bodyPr/>
                    <a:lstStyle/>
                    <a:p>
                      <a:r>
                        <a:rPr lang="en-US" sz="2200" b="1" dirty="0"/>
                        <a:t>Learning Objectives </a:t>
                      </a:r>
                    </a:p>
                  </a:txBody>
                  <a:tcPr/>
                </a:tc>
                <a:tc>
                  <a:txBody>
                    <a:bodyPr/>
                    <a:lstStyle/>
                    <a:p>
                      <a:endParaRPr lang="en-US" dirty="0"/>
                    </a:p>
                  </a:txBody>
                  <a:tcPr/>
                </a:tc>
                <a:extLst>
                  <a:ext uri="{0D108BD9-81ED-4DB2-BD59-A6C34878D82A}">
                    <a16:rowId xmlns="" xmlns:a16="http://schemas.microsoft.com/office/drawing/2014/main" val="2286932799"/>
                  </a:ext>
                </a:extLst>
              </a:tr>
              <a:tr h="689665">
                <a:tc>
                  <a:txBody>
                    <a:bodyPr/>
                    <a:lstStyle/>
                    <a:p>
                      <a:r>
                        <a:rPr lang="en-US" sz="2200" b="1" dirty="0"/>
                        <a:t>Core concept</a:t>
                      </a:r>
                    </a:p>
                  </a:txBody>
                  <a:tcPr/>
                </a:tc>
                <a:tc>
                  <a:txBody>
                    <a:bodyPr/>
                    <a:lstStyle/>
                    <a:p>
                      <a:endParaRPr lang="en-US" dirty="0"/>
                    </a:p>
                  </a:txBody>
                  <a:tcPr/>
                </a:tc>
                <a:extLst>
                  <a:ext uri="{0D108BD9-81ED-4DB2-BD59-A6C34878D82A}">
                    <a16:rowId xmlns="" xmlns:a16="http://schemas.microsoft.com/office/drawing/2014/main" val="4026083958"/>
                  </a:ext>
                </a:extLst>
              </a:tr>
              <a:tr h="689665">
                <a:tc>
                  <a:txBody>
                    <a:bodyPr/>
                    <a:lstStyle/>
                    <a:p>
                      <a:r>
                        <a:rPr lang="en-US" sz="2200" b="1" dirty="0"/>
                        <a:t>Horizontal Integration</a:t>
                      </a:r>
                    </a:p>
                  </a:txBody>
                  <a:tcPr/>
                </a:tc>
                <a:tc>
                  <a:txBody>
                    <a:bodyPr/>
                    <a:lstStyle/>
                    <a:p>
                      <a:endParaRPr lang="en-US" dirty="0"/>
                    </a:p>
                  </a:txBody>
                  <a:tcPr/>
                </a:tc>
                <a:extLst>
                  <a:ext uri="{0D108BD9-81ED-4DB2-BD59-A6C34878D82A}">
                    <a16:rowId xmlns="" xmlns:a16="http://schemas.microsoft.com/office/drawing/2014/main" val="438394234"/>
                  </a:ext>
                </a:extLst>
              </a:tr>
              <a:tr h="689665">
                <a:tc>
                  <a:txBody>
                    <a:bodyPr/>
                    <a:lstStyle/>
                    <a:p>
                      <a:r>
                        <a:rPr lang="en-US" sz="2200" b="1" dirty="0"/>
                        <a:t>Vertical integration</a:t>
                      </a:r>
                    </a:p>
                  </a:txBody>
                  <a:tcPr/>
                </a:tc>
                <a:tc>
                  <a:txBody>
                    <a:bodyPr/>
                    <a:lstStyle/>
                    <a:p>
                      <a:endParaRPr lang="en-US" dirty="0"/>
                    </a:p>
                  </a:txBody>
                  <a:tcPr/>
                </a:tc>
                <a:extLst>
                  <a:ext uri="{0D108BD9-81ED-4DB2-BD59-A6C34878D82A}">
                    <a16:rowId xmlns="" xmlns:a16="http://schemas.microsoft.com/office/drawing/2014/main" val="3764026740"/>
                  </a:ext>
                </a:extLst>
              </a:tr>
              <a:tr h="689665">
                <a:tc>
                  <a:txBody>
                    <a:bodyPr/>
                    <a:lstStyle/>
                    <a:p>
                      <a:r>
                        <a:rPr lang="en-US" sz="2200" b="1" dirty="0"/>
                        <a:t>Longitudinal Integration</a:t>
                      </a:r>
                    </a:p>
                  </a:txBody>
                  <a:tcPr/>
                </a:tc>
                <a:tc>
                  <a:txBody>
                    <a:bodyPr/>
                    <a:lstStyle/>
                    <a:p>
                      <a:endParaRPr lang="en-US" dirty="0"/>
                    </a:p>
                  </a:txBody>
                  <a:tcPr/>
                </a:tc>
                <a:extLst>
                  <a:ext uri="{0D108BD9-81ED-4DB2-BD59-A6C34878D82A}">
                    <a16:rowId xmlns="" xmlns:a16="http://schemas.microsoft.com/office/drawing/2014/main" val="1393388667"/>
                  </a:ext>
                </a:extLst>
              </a:tr>
            </a:tbl>
          </a:graphicData>
        </a:graphic>
      </p:graphicFrame>
    </p:spTree>
    <p:extLst>
      <p:ext uri="{BB962C8B-B14F-4D97-AF65-F5344CB8AC3E}">
        <p14:creationId xmlns:p14="http://schemas.microsoft.com/office/powerpoint/2010/main" val="14522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r>
              <a:rPr lang="en-GB" b="1" dirty="0">
                <a:solidFill>
                  <a:srgbClr val="7030A0"/>
                </a:solidFill>
              </a:rPr>
              <a:t/>
            </a:r>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r>
              <a:rPr lang="en-US" b="1" dirty="0"/>
              <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pPr marL="0" indent="0">
              <a:buNone/>
            </a:pPr>
            <a:r>
              <a:rPr lang="en-US" sz="3000" dirty="0">
                <a:latin typeface="+mj-lt"/>
              </a:rPr>
              <a:t>•	Understand depression.</a:t>
            </a:r>
          </a:p>
          <a:p>
            <a:pPr marL="0" indent="0">
              <a:buNone/>
            </a:pPr>
            <a:r>
              <a:rPr lang="en-US" sz="3000" dirty="0">
                <a:latin typeface="+mj-lt"/>
              </a:rPr>
              <a:t>•	To list differential diagnosis of diseases</a:t>
            </a:r>
          </a:p>
          <a:p>
            <a:pPr marL="0" indent="0">
              <a:buNone/>
            </a:pPr>
            <a:r>
              <a:rPr lang="en-US" sz="3000" dirty="0">
                <a:latin typeface="+mj-lt"/>
              </a:rPr>
              <a:t>•	Elaborate a management plan</a:t>
            </a:r>
          </a:p>
          <a:p>
            <a:endParaRPr lang="en-US"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a:solidFill>
                  <a:srgbClr val="7030A0"/>
                </a:solidFill>
              </a:rPr>
              <a:t>Depressive Disorder</a:t>
            </a:r>
          </a:p>
        </p:txBody>
      </p:sp>
      <p:sp>
        <p:nvSpPr>
          <p:cNvPr id="3" name="Content Placeholder 2">
            <a:extLst>
              <a:ext uri="{FF2B5EF4-FFF2-40B4-BE49-F238E27FC236}">
                <a16:creationId xmlns="" xmlns:a16="http://schemas.microsoft.com/office/drawing/2014/main" id="{A77B1D2B-CA7D-7379-E09B-EFDD0D95559C}"/>
              </a:ext>
            </a:extLst>
          </p:cNvPr>
          <p:cNvSpPr>
            <a:spLocks noGrp="1"/>
          </p:cNvSpPr>
          <p:nvPr>
            <p:ph idx="1"/>
          </p:nvPr>
        </p:nvSpPr>
        <p:spPr>
          <a:xfrm>
            <a:off x="457200" y="2011680"/>
            <a:ext cx="8229600" cy="3734364"/>
          </a:xfrm>
        </p:spPr>
        <p:txBody>
          <a:bodyPr>
            <a:normAutofit/>
          </a:bodyPr>
          <a:lstStyle/>
          <a:p>
            <a:r>
              <a:rPr lang="en-US" dirty="0"/>
              <a:t>It is a </a:t>
            </a:r>
            <a:r>
              <a:rPr lang="en-US" b="1" dirty="0">
                <a:solidFill>
                  <a:srgbClr val="00B050"/>
                </a:solidFill>
              </a:rPr>
              <a:t>mood</a:t>
            </a:r>
            <a:r>
              <a:rPr lang="en-US" dirty="0"/>
              <a:t> disorder.</a:t>
            </a:r>
          </a:p>
          <a:p>
            <a:pPr marL="0" indent="0">
              <a:buNone/>
            </a:pPr>
            <a:endParaRPr lang="en-US" dirty="0"/>
          </a:p>
          <a:p>
            <a:r>
              <a:rPr lang="en-US" dirty="0"/>
              <a:t>It is an </a:t>
            </a:r>
            <a:r>
              <a:rPr lang="en-US" b="1" dirty="0">
                <a:solidFill>
                  <a:srgbClr val="00B050"/>
                </a:solidFill>
              </a:rPr>
              <a:t>episodic </a:t>
            </a:r>
            <a:r>
              <a:rPr lang="en-US" dirty="0"/>
              <a:t>illness.</a:t>
            </a:r>
          </a:p>
          <a:p>
            <a:endParaRPr lang="en-US" dirty="0"/>
          </a:p>
          <a:p>
            <a:r>
              <a:rPr lang="en-US" dirty="0"/>
              <a:t>There are </a:t>
            </a:r>
            <a:r>
              <a:rPr lang="en-US" dirty="0">
                <a:solidFill>
                  <a:srgbClr val="FF0000"/>
                </a:solidFill>
              </a:rPr>
              <a:t>THREE Core</a:t>
            </a:r>
            <a:r>
              <a:rPr lang="en-US" dirty="0"/>
              <a:t> symptoms and </a:t>
            </a:r>
            <a:r>
              <a:rPr lang="en-US" b="1" dirty="0">
                <a:solidFill>
                  <a:srgbClr val="FF0000"/>
                </a:solidFill>
              </a:rPr>
              <a:t>SEVEN</a:t>
            </a:r>
            <a:r>
              <a:rPr lang="en-US" dirty="0"/>
              <a:t> associated symptoms to diagnose it</a:t>
            </a:r>
          </a:p>
        </p:txBody>
      </p:sp>
      <p:sp>
        <p:nvSpPr>
          <p:cNvPr id="8" name="Rounded Rectangle 2">
            <a:extLst>
              <a:ext uri="{FF2B5EF4-FFF2-40B4-BE49-F238E27FC236}">
                <a16:creationId xmlns=""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106F7D-BDD8-C2C4-1A5C-8DA2F9FEC30F}"/>
              </a:ext>
            </a:extLst>
          </p:cNvPr>
          <p:cNvSpPr>
            <a:spLocks noGrp="1"/>
          </p:cNvSpPr>
          <p:nvPr>
            <p:ph type="title"/>
          </p:nvPr>
        </p:nvSpPr>
        <p:spPr>
          <a:xfrm>
            <a:off x="457200" y="587021"/>
            <a:ext cx="8229600" cy="898349"/>
          </a:xfrm>
        </p:spPr>
        <p:txBody>
          <a:bodyPr/>
          <a:lstStyle/>
          <a:p>
            <a:r>
              <a:rPr lang="en-US" b="1" dirty="0">
                <a:solidFill>
                  <a:srgbClr val="7030A0"/>
                </a:solidFill>
              </a:rPr>
              <a:t>Symptoms</a:t>
            </a:r>
          </a:p>
        </p:txBody>
      </p:sp>
      <p:sp>
        <p:nvSpPr>
          <p:cNvPr id="3" name="Content Placeholder 2">
            <a:extLst>
              <a:ext uri="{FF2B5EF4-FFF2-40B4-BE49-F238E27FC236}">
                <a16:creationId xmlns="" xmlns:a16="http://schemas.microsoft.com/office/drawing/2014/main" id="{E1A564EB-0A8C-B32D-AA11-D042BBB8B857}"/>
              </a:ext>
            </a:extLst>
          </p:cNvPr>
          <p:cNvSpPr>
            <a:spLocks noGrp="1"/>
          </p:cNvSpPr>
          <p:nvPr>
            <p:ph idx="1"/>
          </p:nvPr>
        </p:nvSpPr>
        <p:spPr>
          <a:xfrm>
            <a:off x="457200" y="1738489"/>
            <a:ext cx="8229600" cy="4447822"/>
          </a:xfrm>
        </p:spPr>
        <p:txBody>
          <a:bodyPr>
            <a:normAutofit/>
          </a:bodyPr>
          <a:lstStyle/>
          <a:p>
            <a:endParaRPr lang="en-US" dirty="0"/>
          </a:p>
          <a:p>
            <a:endParaRPr lang="en-US" dirty="0"/>
          </a:p>
        </p:txBody>
      </p:sp>
      <p:sp>
        <p:nvSpPr>
          <p:cNvPr id="5" name="Rounded Rectangle 2">
            <a:extLst>
              <a:ext uri="{FF2B5EF4-FFF2-40B4-BE49-F238E27FC236}">
                <a16:creationId xmlns="" xmlns:a16="http://schemas.microsoft.com/office/drawing/2014/main" id="{8ED1BA2C-9D06-123E-9F34-F2A52B5BEBE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graphicFrame>
        <p:nvGraphicFramePr>
          <p:cNvPr id="4" name="Table 3">
            <a:extLst>
              <a:ext uri="{FF2B5EF4-FFF2-40B4-BE49-F238E27FC236}">
                <a16:creationId xmlns="" xmlns:a16="http://schemas.microsoft.com/office/drawing/2014/main" id="{7AA4166C-ADE5-EF4A-141A-EB186FFE9AF4}"/>
              </a:ext>
            </a:extLst>
          </p:cNvPr>
          <p:cNvGraphicFramePr>
            <a:graphicFrameLocks noGrp="1"/>
          </p:cNvGraphicFramePr>
          <p:nvPr>
            <p:extLst>
              <p:ext uri="{D42A27DB-BD31-4B8C-83A1-F6EECF244321}">
                <p14:modId xmlns:p14="http://schemas.microsoft.com/office/powerpoint/2010/main" val="579369259"/>
              </p:ext>
            </p:extLst>
          </p:nvPr>
        </p:nvGraphicFramePr>
        <p:xfrm>
          <a:off x="457200" y="1485371"/>
          <a:ext cx="8229600" cy="4871594"/>
        </p:xfrm>
        <a:graphic>
          <a:graphicData uri="http://schemas.openxmlformats.org/drawingml/2006/table">
            <a:tbl>
              <a:tblPr firstRow="1" bandRow="1">
                <a:tableStyleId>{00A15C55-8517-42AA-B614-E9B94910E393}</a:tableStyleId>
              </a:tblPr>
              <a:tblGrid>
                <a:gridCol w="3819888">
                  <a:extLst>
                    <a:ext uri="{9D8B030D-6E8A-4147-A177-3AD203B41FA5}">
                      <a16:colId xmlns="" xmlns:a16="http://schemas.microsoft.com/office/drawing/2014/main" val="2088803261"/>
                    </a:ext>
                  </a:extLst>
                </a:gridCol>
                <a:gridCol w="4409712">
                  <a:extLst>
                    <a:ext uri="{9D8B030D-6E8A-4147-A177-3AD203B41FA5}">
                      <a16:colId xmlns="" xmlns:a16="http://schemas.microsoft.com/office/drawing/2014/main" val="4100786651"/>
                    </a:ext>
                  </a:extLst>
                </a:gridCol>
              </a:tblGrid>
              <a:tr h="497462">
                <a:tc>
                  <a:txBody>
                    <a:bodyPr/>
                    <a:lstStyle/>
                    <a:p>
                      <a:pPr algn="ctr"/>
                      <a:r>
                        <a:rPr lang="en-US" sz="2200" dirty="0"/>
                        <a:t>A</a:t>
                      </a:r>
                    </a:p>
                  </a:txBody>
                  <a:tcPr/>
                </a:tc>
                <a:tc>
                  <a:txBody>
                    <a:bodyPr/>
                    <a:lstStyle/>
                    <a:p>
                      <a:pPr algn="ctr"/>
                      <a:r>
                        <a:rPr lang="en-US" sz="2200" dirty="0"/>
                        <a:t>B</a:t>
                      </a:r>
                    </a:p>
                  </a:txBody>
                  <a:tcPr/>
                </a:tc>
                <a:extLst>
                  <a:ext uri="{0D108BD9-81ED-4DB2-BD59-A6C34878D82A}">
                    <a16:rowId xmlns="" xmlns:a16="http://schemas.microsoft.com/office/drawing/2014/main" val="3730952018"/>
                  </a:ext>
                </a:extLst>
              </a:tr>
              <a:tr h="2974912">
                <a:tc>
                  <a:txBody>
                    <a:bodyPr/>
                    <a:lstStyle/>
                    <a:p>
                      <a:pPr marL="342900" indent="-342900">
                        <a:buFont typeface="Arial" panose="020B0604020202020204" pitchFamily="34" charset="0"/>
                        <a:buChar char="•"/>
                      </a:pPr>
                      <a:r>
                        <a:rPr lang="en-US" sz="2400" dirty="0">
                          <a:solidFill>
                            <a:srgbClr val="FF0000"/>
                          </a:solidFill>
                        </a:rPr>
                        <a:t>Depressed mood</a:t>
                      </a:r>
                    </a:p>
                    <a:p>
                      <a:pPr marL="342900" indent="-342900">
                        <a:buFont typeface="Arial" panose="020B0604020202020204" pitchFamily="34" charset="0"/>
                        <a:buChar char="•"/>
                      </a:pPr>
                      <a:r>
                        <a:rPr lang="en-US" sz="2400" dirty="0">
                          <a:solidFill>
                            <a:srgbClr val="FF0000"/>
                          </a:solidFill>
                        </a:rPr>
                        <a:t>Loss</a:t>
                      </a:r>
                      <a:r>
                        <a:rPr lang="en-US" sz="2400" dirty="0"/>
                        <a:t> </a:t>
                      </a:r>
                      <a:r>
                        <a:rPr lang="en-US" sz="2400" dirty="0">
                          <a:solidFill>
                            <a:srgbClr val="FF0000"/>
                          </a:solidFill>
                        </a:rPr>
                        <a:t>of interest </a:t>
                      </a:r>
                      <a:r>
                        <a:rPr lang="en-US" sz="2400" dirty="0"/>
                        <a:t>and enjoyment</a:t>
                      </a:r>
                    </a:p>
                    <a:p>
                      <a:pPr marL="342900" indent="-342900">
                        <a:buFont typeface="Arial" panose="020B0604020202020204" pitchFamily="34" charset="0"/>
                        <a:buChar char="•"/>
                      </a:pPr>
                      <a:r>
                        <a:rPr lang="en-US" sz="2400" dirty="0">
                          <a:solidFill>
                            <a:srgbClr val="FF0000"/>
                          </a:solidFill>
                        </a:rPr>
                        <a:t>Reduced energy </a:t>
                      </a:r>
                      <a:r>
                        <a:rPr lang="en-US" sz="2400" dirty="0"/>
                        <a:t>and decreased activity</a:t>
                      </a:r>
                    </a:p>
                    <a:p>
                      <a:endParaRPr lang="en-US" sz="2200" dirty="0"/>
                    </a:p>
                  </a:txBody>
                  <a:tcPr/>
                </a:tc>
                <a:tc>
                  <a:txBody>
                    <a:bodyPr/>
                    <a:lstStyle/>
                    <a:p>
                      <a:pPr marL="342900" indent="-342900">
                        <a:buFont typeface="Arial" panose="020B0604020202020204" pitchFamily="34" charset="0"/>
                        <a:buChar char="•"/>
                      </a:pPr>
                      <a:r>
                        <a:rPr lang="en-US" sz="2200" dirty="0"/>
                        <a:t>Reduced concentration</a:t>
                      </a:r>
                    </a:p>
                    <a:p>
                      <a:pPr marL="342900" indent="-342900">
                        <a:buFont typeface="Arial" panose="020B0604020202020204" pitchFamily="34" charset="0"/>
                        <a:buChar char="•"/>
                      </a:pPr>
                      <a:r>
                        <a:rPr lang="en-US" sz="2200" dirty="0"/>
                        <a:t>Reduced self-esteem </a:t>
                      </a:r>
                    </a:p>
                    <a:p>
                      <a:pPr marL="342900" indent="-342900">
                        <a:buFont typeface="Arial" panose="020B0604020202020204" pitchFamily="34" charset="0"/>
                        <a:buChar char="•"/>
                      </a:pPr>
                      <a:r>
                        <a:rPr lang="en-US" sz="2200" dirty="0"/>
                        <a:t>Ideas of guilt</a:t>
                      </a:r>
                    </a:p>
                    <a:p>
                      <a:pPr marL="342900" indent="-342900">
                        <a:buFont typeface="Arial" panose="020B0604020202020204" pitchFamily="34" charset="0"/>
                        <a:buChar char="•"/>
                      </a:pPr>
                      <a:r>
                        <a:rPr lang="en-US" sz="2200" dirty="0"/>
                        <a:t>Worthlessness</a:t>
                      </a:r>
                    </a:p>
                    <a:p>
                      <a:pPr marL="342900" indent="-342900">
                        <a:buFont typeface="Arial" panose="020B0604020202020204" pitchFamily="34" charset="0"/>
                        <a:buChar char="•"/>
                      </a:pPr>
                      <a:r>
                        <a:rPr lang="en-US" sz="2200" dirty="0"/>
                        <a:t>Pessimistic thoughts</a:t>
                      </a:r>
                    </a:p>
                    <a:p>
                      <a:pPr marL="342900" indent="-342900">
                        <a:buFont typeface="Arial" panose="020B0604020202020204" pitchFamily="34" charset="0"/>
                        <a:buChar char="•"/>
                      </a:pPr>
                      <a:r>
                        <a:rPr lang="en-US" sz="2200" dirty="0"/>
                        <a:t>Ideas of self harm</a:t>
                      </a:r>
                    </a:p>
                    <a:p>
                      <a:pPr marL="342900" indent="-342900">
                        <a:buFont typeface="Arial" panose="020B0604020202020204" pitchFamily="34" charset="0"/>
                        <a:buChar char="•"/>
                      </a:pPr>
                      <a:r>
                        <a:rPr lang="en-US" sz="2200" dirty="0"/>
                        <a:t>Disturbed sleep </a:t>
                      </a:r>
                    </a:p>
                    <a:p>
                      <a:pPr marL="342900" indent="-342900">
                        <a:buFont typeface="Arial" panose="020B0604020202020204" pitchFamily="34" charset="0"/>
                        <a:buChar char="•"/>
                      </a:pPr>
                      <a:r>
                        <a:rPr lang="en-US" sz="2200" dirty="0"/>
                        <a:t>Diminished appetite</a:t>
                      </a:r>
                    </a:p>
                  </a:txBody>
                  <a:tcPr/>
                </a:tc>
                <a:extLst>
                  <a:ext uri="{0D108BD9-81ED-4DB2-BD59-A6C34878D82A}">
                    <a16:rowId xmlns="" xmlns:a16="http://schemas.microsoft.com/office/drawing/2014/main" val="3923561623"/>
                  </a:ext>
                </a:extLst>
              </a:tr>
              <a:tr h="1399220">
                <a:tc gridSpan="2">
                  <a:txBody>
                    <a:bodyPr/>
                    <a:lstStyle/>
                    <a:p>
                      <a:r>
                        <a:rPr lang="en-US" sz="2200" b="1" dirty="0">
                          <a:solidFill>
                            <a:srgbClr val="00B050"/>
                          </a:solidFill>
                        </a:rPr>
                        <a:t>MILD DEPRESSIVE DISORDER:   </a:t>
                      </a:r>
                      <a:r>
                        <a:rPr lang="en-US" sz="2200" b="1" dirty="0">
                          <a:solidFill>
                            <a:schemeClr val="tx1"/>
                          </a:solidFill>
                        </a:rPr>
                        <a:t>At least</a:t>
                      </a:r>
                      <a:r>
                        <a:rPr lang="en-US" sz="2200" b="1" dirty="0">
                          <a:solidFill>
                            <a:srgbClr val="00B050"/>
                          </a:solidFill>
                        </a:rPr>
                        <a:t> </a:t>
                      </a:r>
                      <a:r>
                        <a:rPr lang="en-US" sz="2200" b="1" dirty="0"/>
                        <a:t>2 of A and 2 of B</a:t>
                      </a:r>
                    </a:p>
                    <a:p>
                      <a:r>
                        <a:rPr lang="en-US" sz="2200" b="1" dirty="0">
                          <a:solidFill>
                            <a:srgbClr val="FFC000"/>
                          </a:solidFill>
                        </a:rPr>
                        <a:t>MODERATE DEPRESSIVE DISORDER:</a:t>
                      </a:r>
                      <a:r>
                        <a:rPr lang="en-US" sz="2200" dirty="0"/>
                        <a:t> </a:t>
                      </a:r>
                      <a:r>
                        <a:rPr lang="en-US" sz="2200" b="1" dirty="0"/>
                        <a:t>At least 2 of A and 3 of B</a:t>
                      </a:r>
                    </a:p>
                    <a:p>
                      <a:r>
                        <a:rPr lang="en-US" sz="2200" b="1" dirty="0">
                          <a:solidFill>
                            <a:srgbClr val="FF0000"/>
                          </a:solidFill>
                        </a:rPr>
                        <a:t>SEVERE DEPRESSIVE DISORDER</a:t>
                      </a:r>
                      <a:r>
                        <a:rPr lang="en-US" sz="2200" dirty="0"/>
                        <a:t>: </a:t>
                      </a:r>
                      <a:r>
                        <a:rPr lang="en-US" sz="2200" b="1" dirty="0"/>
                        <a:t>All 3 of A and 4 of B</a:t>
                      </a:r>
                    </a:p>
                  </a:txBody>
                  <a:tcPr/>
                </a:tc>
                <a:tc hMerge="1">
                  <a:txBody>
                    <a:bodyPr/>
                    <a:lstStyle/>
                    <a:p>
                      <a:endParaRPr lang="en-US" dirty="0"/>
                    </a:p>
                  </a:txBody>
                  <a:tcPr/>
                </a:tc>
                <a:extLst>
                  <a:ext uri="{0D108BD9-81ED-4DB2-BD59-A6C34878D82A}">
                    <a16:rowId xmlns="" xmlns:a16="http://schemas.microsoft.com/office/drawing/2014/main" val="3345825549"/>
                  </a:ext>
                </a:extLst>
              </a:tr>
            </a:tbl>
          </a:graphicData>
        </a:graphic>
      </p:graphicFrame>
    </p:spTree>
    <p:extLst>
      <p:ext uri="{BB962C8B-B14F-4D97-AF65-F5344CB8AC3E}">
        <p14:creationId xmlns:p14="http://schemas.microsoft.com/office/powerpoint/2010/main" val="35576021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TotalTime>
  <Words>1518</Words>
  <Application>Microsoft Office PowerPoint</Application>
  <PresentationFormat>On-screen Show (4:3)</PresentationFormat>
  <Paragraphs>288</Paragraphs>
  <Slides>38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Courier New</vt:lpstr>
      <vt:lpstr>Söhne</vt:lpstr>
      <vt:lpstr>Times New Roman</vt:lpstr>
      <vt:lpstr>Office Theme</vt:lpstr>
      <vt:lpstr>PowerPoint Presentation</vt:lpstr>
      <vt:lpstr>Depressive Disorder</vt:lpstr>
      <vt:lpstr>Depressive Disorder</vt:lpstr>
      <vt:lpstr>Motto Vision; The Dream/Tomorrow</vt:lpstr>
      <vt:lpstr>PowerPoint Presentation</vt:lpstr>
      <vt:lpstr>Sequence of Presentation</vt:lpstr>
      <vt:lpstr> Learning objectives </vt:lpstr>
      <vt:lpstr>Depressive Disorder</vt:lpstr>
      <vt:lpstr>Symptoms</vt:lpstr>
      <vt:lpstr>Appearance </vt:lpstr>
      <vt:lpstr>Mood</vt:lpstr>
      <vt:lpstr>Depressed Cognitions</vt:lpstr>
      <vt:lpstr>Psychomotor Changes</vt:lpstr>
      <vt:lpstr>Biological functions</vt:lpstr>
      <vt:lpstr>Variants Of Depression</vt:lpstr>
      <vt:lpstr>Classification of  Depression</vt:lpstr>
      <vt:lpstr>Epidemiology of Depression</vt:lpstr>
      <vt:lpstr>Aetiology</vt:lpstr>
      <vt:lpstr>Abnormalities in Monoamine Activity</vt:lpstr>
      <vt:lpstr>Reference: Stahl Essential psychopharmacology, Stephan M Stahl, fourth edition</vt:lpstr>
      <vt:lpstr>Cognitive Model</vt:lpstr>
      <vt:lpstr>Scenario</vt:lpstr>
      <vt:lpstr>Diagnostic Criteria ICD-10</vt:lpstr>
      <vt:lpstr>Pharmacological Treatment </vt:lpstr>
      <vt:lpstr>Psychological Treatment</vt:lpstr>
      <vt:lpstr>NICE guidelines</vt:lpstr>
      <vt:lpstr>NICE guidelines</vt:lpstr>
      <vt:lpstr>PowerPoint Presentation</vt:lpstr>
      <vt:lpstr>STAR*D  SEQUENCED TREATMENT ALTERNATIVES TO RELIEVE DEPRESSON</vt:lpstr>
      <vt:lpstr>Ketamine versus ECT for Nonpsychotic Treatment-Resistant  A. Anand, S.J. Mathewn, The New England Journal of Medicine,  June 22, 2023 </vt:lpstr>
      <vt:lpstr>Beneficence</vt:lpstr>
      <vt:lpstr>MCQ</vt:lpstr>
      <vt:lpstr>MCQ</vt:lpstr>
      <vt:lpstr>MCQ</vt:lpstr>
      <vt:lpstr>MCQ</vt:lpstr>
      <vt:lpstr>MCQ</vt:lpstr>
      <vt:lpstr>References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PC</cp:lastModifiedBy>
  <cp:revision>171</cp:revision>
  <dcterms:created xsi:type="dcterms:W3CDTF">2018-12-27T13:04:00Z</dcterms:created>
  <dcterms:modified xsi:type="dcterms:W3CDTF">2025-02-12T08:23:22Z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