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343" r:id="rId2"/>
    <p:sldId id="317" r:id="rId3"/>
    <p:sldId id="318" r:id="rId4"/>
    <p:sldId id="338" r:id="rId5"/>
    <p:sldId id="339" r:id="rId6"/>
    <p:sldId id="340" r:id="rId7"/>
    <p:sldId id="326" r:id="rId8"/>
    <p:sldId id="337" r:id="rId9"/>
    <p:sldId id="312" r:id="rId10"/>
    <p:sldId id="313" r:id="rId11"/>
    <p:sldId id="325" r:id="rId12"/>
    <p:sldId id="331" r:id="rId13"/>
    <p:sldId id="332" r:id="rId14"/>
    <p:sldId id="334" r:id="rId15"/>
    <p:sldId id="335" r:id="rId16"/>
    <p:sldId id="336" r:id="rId17"/>
    <p:sldId id="310" r:id="rId18"/>
    <p:sldId id="263" r:id="rId19"/>
    <p:sldId id="264" r:id="rId20"/>
    <p:sldId id="265" r:id="rId21"/>
    <p:sldId id="327" r:id="rId22"/>
    <p:sldId id="328" r:id="rId23"/>
    <p:sldId id="329" r:id="rId24"/>
    <p:sldId id="323" r:id="rId25"/>
    <p:sldId id="330" r:id="rId26"/>
    <p:sldId id="266" r:id="rId27"/>
    <p:sldId id="333" r:id="rId28"/>
    <p:sldId id="322" r:id="rId29"/>
    <p:sldId id="256" r:id="rId30"/>
    <p:sldId id="257" r:id="rId31"/>
    <p:sldId id="258" r:id="rId32"/>
    <p:sldId id="259" r:id="rId33"/>
    <p:sldId id="304" r:id="rId34"/>
    <p:sldId id="267" r:id="rId35"/>
    <p:sldId id="268" r:id="rId36"/>
    <p:sldId id="342" r:id="rId37"/>
    <p:sldId id="346" r:id="rId38"/>
    <p:sldId id="344" r:id="rId39"/>
    <p:sldId id="345" r:id="rId40"/>
    <p:sldId id="315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81" r:id="rId51"/>
    <p:sldId id="28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1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782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8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42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6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5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AADD-815F-48FB-B985-2235CB9C725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26A4EB-B1CB-4FD0-922B-915C138F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g" /><Relationship Id="rId4" Type="http://schemas.openxmlformats.org/officeDocument/2006/relationships/image" Target="../media/image15.jpg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PK"/>
          </a:p>
        </p:txBody>
      </p:sp>
      <p:pic>
        <p:nvPicPr>
          <p:cNvPr id="3" name="Picture 2" descr="A close-up of a calligraphy">
            <a:extLst>
              <a:ext uri="{FF2B5EF4-FFF2-40B4-BE49-F238E27FC236}">
                <a16:creationId xmlns:a16="http://schemas.microsoft.com/office/drawing/2014/main" id="{3E72188A-93CC-105C-361C-204E9AF3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r="7292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47800"/>
            <a:ext cx="7239000" cy="4463422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Monocytes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create immunity by presenting APCs to T cells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Monocytes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differentiate into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dendritic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cells.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Dendritic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 are link between innate and adaptive immunity.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BCA33-6490-5015-CCEF-54B1410F0809}"/>
              </a:ext>
            </a:extLst>
          </p:cNvPr>
          <p:cNvSpPr/>
          <p:nvPr/>
        </p:nvSpPr>
        <p:spPr>
          <a:xfrm>
            <a:off x="2514600" y="320041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9E7067F1-EE73-F050-7C28-EAD71C702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E95E-F67D-B178-E90A-9F1F696E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Passive vs active immunity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580EFA-A1D7-FED5-6B5F-A60860189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353424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748866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7362095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8017453"/>
                    </a:ext>
                  </a:extLst>
                </a:gridCol>
              </a:tblGrid>
              <a:tr h="10477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Passive immunity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 immunity </a:t>
                      </a:r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4101262696"/>
                  </a:ext>
                </a:extLst>
              </a:tr>
              <a:tr h="1047784">
                <a:tc>
                  <a:txBody>
                    <a:bodyPr/>
                    <a:lstStyle/>
                    <a:p>
                      <a:r>
                        <a:rPr lang="en-US" b="1" dirty="0"/>
                        <a:t>Means of acquisition 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Preformed antibodies 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Exposure to foreign antigen</a:t>
                      </a:r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1994077677"/>
                  </a:ext>
                </a:extLst>
              </a:tr>
              <a:tr h="1047784">
                <a:tc>
                  <a:txBody>
                    <a:bodyPr/>
                    <a:lstStyle/>
                    <a:p>
                      <a:r>
                        <a:rPr lang="en-US" b="1" dirty="0"/>
                        <a:t>Onset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Rapid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</a:t>
                      </a:r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1330222650"/>
                  </a:ext>
                </a:extLst>
              </a:tr>
              <a:tr h="1095324">
                <a:tc>
                  <a:txBody>
                    <a:bodyPr/>
                    <a:lstStyle/>
                    <a:p>
                      <a:r>
                        <a:rPr lang="en-US" b="1" dirty="0"/>
                        <a:t>Duration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span of antibodies(half life 3 weeks)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lasting protection(memory)</a:t>
                      </a:r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3987498555"/>
                  </a:ext>
                </a:extLst>
              </a:tr>
              <a:tr h="1095324">
                <a:tc>
                  <a:txBody>
                    <a:bodyPr/>
                    <a:lstStyle/>
                    <a:p>
                      <a:r>
                        <a:rPr lang="en-US" b="1" dirty="0"/>
                        <a:t>Examples 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IgA in breast milk</a:t>
                      </a:r>
                    </a:p>
                    <a:p>
                      <a:r>
                        <a:rPr lang="en-US" dirty="0"/>
                        <a:t>Maternal IgG crossing placenta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Natural infection, vaccines</a:t>
                      </a:r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307531575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B35780-6D0B-0EA3-7534-CFE24A0D82B8}"/>
              </a:ext>
            </a:extLst>
          </p:cNvPr>
          <p:cNvSpPr/>
          <p:nvPr/>
        </p:nvSpPr>
        <p:spPr>
          <a:xfrm>
            <a:off x="2590800" y="85569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C3711C35-81C6-4A46-BD25-DF7E9447E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D052-C411-C264-F4AB-EAF65AD7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66800"/>
            <a:ext cx="72390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ysiological response to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F074-8058-48C4-AAC8-54438C9C0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7239000" cy="41697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Initiation of inflammatory response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Propagation of inflammatory response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 of coagulation system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 damage from sepsis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FC1FD-DAB7-F22D-1803-B235ECE92D9E}"/>
              </a:ext>
            </a:extLst>
          </p:cNvPr>
          <p:cNvSpPr/>
          <p:nvPr/>
        </p:nvSpPr>
        <p:spPr>
          <a:xfrm>
            <a:off x="2438400" y="55062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F7DADA91-7D69-CBFB-35A9-8FB2A73C8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29C8-C2B7-104B-9EEE-D2B5DFD1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2" y="1256068"/>
            <a:ext cx="7737987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Inflammatory response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A5F1-60A1-CB3A-0B15-B02F66FCD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2138288"/>
            <a:ext cx="7344508" cy="431744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 in one part of body triggers localized inflammatory response.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Competent immune system in most cases contain the infection.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presence of certain factors infection becomes systemic.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AB5C2A-563E-99D1-303A-EB218347C038}"/>
              </a:ext>
            </a:extLst>
          </p:cNvPr>
          <p:cNvSpPr/>
          <p:nvPr/>
        </p:nvSpPr>
        <p:spPr>
          <a:xfrm>
            <a:off x="2438400" y="216373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6F3BA0E8-3634-37A0-F77F-F215B0BE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9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1C1E-8D5B-C9C7-9F4B-279FA6DF0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1640"/>
            <a:ext cx="7239000" cy="48463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Damaged cells release mediators called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alarmins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coupled with immune cell activation leads to inflammatory response initiation.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infective processes like pancreatitis, burns, trauma, drug reactions cause alarmins to release and Initiate systemic inflammation.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6B9E2-20BD-A4DA-4B1F-9248FD5FED14}"/>
              </a:ext>
            </a:extLst>
          </p:cNvPr>
          <p:cNvSpPr/>
          <p:nvPr/>
        </p:nvSpPr>
        <p:spPr>
          <a:xfrm>
            <a:off x="2514600" y="320041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4BBAFCB6-691E-FA50-988A-BE188E0B4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5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2BC-AE95-F338-6F00-A7769788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154" y="889793"/>
            <a:ext cx="7239000" cy="9611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Inflammatory response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6F44-0924-70CB-0BF3-A28449CC2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6269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Macrophages release inflammatory cytokines IL-2, IL-6, TNF alpha.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activate neutrophils.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Activated neutrophils release inflammatory and toxic substances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 effects are vasodilation and damage  to endothelium , interstitial edema and intravascular fluid depletion.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153364-A8C0-6E0E-5D23-0224B073DFEE}"/>
              </a:ext>
            </a:extLst>
          </p:cNvPr>
          <p:cNvSpPr/>
          <p:nvPr/>
        </p:nvSpPr>
        <p:spPr>
          <a:xfrm>
            <a:off x="2438400" y="37191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311F9B71-785F-EC33-4AF1-AF7A9263E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0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8B66-3C1F-96DC-DE7E-DCE903AB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19200"/>
            <a:ext cx="5791200" cy="5657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Coagulation System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CFC4E-0222-AA7E-1074-07756C12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0878"/>
            <a:ext cx="8534400" cy="467074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Damaged endothelium triggers coagulation cascade leading to thrombus formation within microvasculature.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Vicious cycle of endothelial injury, intravascular coagulation and microvascular occlusion occurs leading to more tissue damage.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Severe sepsis have widespread intravascular coagulation called as DIC ( disseminated intravascular coagulation) leading to multiorgan damage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C9BEE-91E7-493C-A804-5F9D17146B37}"/>
              </a:ext>
            </a:extLst>
          </p:cNvPr>
          <p:cNvSpPr/>
          <p:nvPr/>
        </p:nvSpPr>
        <p:spPr>
          <a:xfrm>
            <a:off x="2514600" y="216373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2730864A-7383-B873-AE67-F54EE6C8D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7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8200"/>
            <a:ext cx="7239000" cy="5967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0"/>
            <a:ext cx="7620000" cy="39300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Decay accelerating factor(DAF also known CD55) and C1 esterase inhibitor help prevent complement activation on self cells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RBC’s)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9E17CD-AF05-3DC1-838E-D7AEBCD5F9EC}"/>
              </a:ext>
            </a:extLst>
          </p:cNvPr>
          <p:cNvSpPr/>
          <p:nvPr/>
        </p:nvSpPr>
        <p:spPr>
          <a:xfrm>
            <a:off x="2438400" y="117068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0112B3A8-4950-FFD7-7FC1-278DD512E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72585"/>
            <a:ext cx="6589199" cy="128089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COMPLEMENT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801" y="1524000"/>
            <a:ext cx="7503599" cy="438722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C1esterase inhibitor deficiency: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Cause hereditary angioedema. ACE inhibitors are contraindicated.</a:t>
            </a:r>
          </a:p>
          <a:p>
            <a:pPr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C3 deficiency: 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risk of recurrent pyogenic sinus and respiratory infections. Type 3 hypersensitivity reactions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4E2237-7574-89EF-1416-198AA7EB944D}"/>
              </a:ext>
            </a:extLst>
          </p:cNvPr>
          <p:cNvSpPr/>
          <p:nvPr/>
        </p:nvSpPr>
        <p:spPr>
          <a:xfrm>
            <a:off x="2667000" y="138027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VERTICAL INTEGRATION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DA90264F-A119-7B42-4B62-836E83168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66219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PHYSIOLOGICAL RESPONSE TO INFECTION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4648200"/>
            <a:ext cx="3352800" cy="16764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Seemab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Abid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MBBS, FCPS Medicine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Registrar MU1 HFH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D676CD8D-8AEA-B9AB-9388-BCE295F0E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  <p:pic>
        <p:nvPicPr>
          <p:cNvPr id="7" name="Picture 6" descr="A close-up of a green bacteria&#10;&#10;Description automatically generated">
            <a:extLst>
              <a:ext uri="{FF2B5EF4-FFF2-40B4-BE49-F238E27FC236}">
                <a16:creationId xmlns:a16="http://schemas.microsoft.com/office/drawing/2014/main" id="{C73C01BE-38BB-4883-2742-EDF3441ED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/>
        </p:blipFill>
        <p:spPr>
          <a:xfrm>
            <a:off x="1524000" y="4419600"/>
            <a:ext cx="33909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524000"/>
            <a:ext cx="7086600" cy="4387222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C5-C9 deficiencies: 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Recurrent Neisseria bacteremia.</a:t>
            </a:r>
          </a:p>
          <a:p>
            <a:pPr>
              <a:buNone/>
            </a:pPr>
            <a:endParaRPr lang="en-US" dirty="0"/>
          </a:p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 deficiency: 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Complement mediated RBC’s lysis and PNH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95AB9-DDFF-7B3C-BBA8-E58113720DD5}"/>
              </a:ext>
            </a:extLst>
          </p:cNvPr>
          <p:cNvSpPr/>
          <p:nvPr/>
        </p:nvSpPr>
        <p:spPr>
          <a:xfrm>
            <a:off x="2514600" y="320041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VERTICAL INTEGRATION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08F76CC8-E255-A8C3-3852-4367FCE1F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5A15-A6C6-6736-47F7-7408C084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06" y="11642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Pathophysiology of organ damage in sepsis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E834-8427-D38D-B706-3B332E05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307264"/>
            <a:ext cx="7239000" cy="4550736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Cellular damage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Cells are damaged by number of mechanisms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direst injury by microorganisms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2) toxins produced by immune cells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oxygen free radicals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mitochondrial injury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4) apoptosis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3F032-7276-5571-EF05-E7107FC846AD}"/>
              </a:ext>
            </a:extLst>
          </p:cNvPr>
          <p:cNvSpPr/>
          <p:nvPr/>
        </p:nvSpPr>
        <p:spPr>
          <a:xfrm>
            <a:off x="2514600" y="320041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HORIZONTAL INTEGRATION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EAAB5DAB-7786-0297-4C13-84F24D78E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7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9CF0C-7A24-9E98-D058-E91BC05B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1676400"/>
            <a:ext cx="7467600" cy="423482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Macrovascular response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Severe hypovolemia, vasodilation reduce oxygen delivery causing tissue hypoxia.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B7AC1B-22A9-43BD-73BA-A8E9C1070989}"/>
              </a:ext>
            </a:extLst>
          </p:cNvPr>
          <p:cNvSpPr/>
          <p:nvPr/>
        </p:nvSpPr>
        <p:spPr>
          <a:xfrm>
            <a:off x="2514600" y="320041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VERTICAL INTEGRATION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75568625-802A-FAE1-D4FF-78A6A5AF3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39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D9881-E1D5-DD22-B157-64D91AB6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24000"/>
            <a:ext cx="7239000" cy="438722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Microvascular response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Microvascular injury leads to hypoxia and tissue damage.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Damaged epithelium leads to leakage of neutrophils, proteins and fluid leasing to interstitial edema.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E3768-64A6-6FA2-C34D-2001473D4AEF}"/>
              </a:ext>
            </a:extLst>
          </p:cNvPr>
          <p:cNvSpPr/>
          <p:nvPr/>
        </p:nvSpPr>
        <p:spPr>
          <a:xfrm>
            <a:off x="2514600" y="320041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VERTICAL INTEGRATION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73B3A99F-1152-BEC5-7072-92244ACBD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02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06DD71-1417-7BD4-2D02-699920581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877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B97C-21D6-33F5-0318-E59AC8F4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41212"/>
            <a:ext cx="72390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LACTATE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7E540-D9D3-59B5-8FF1-89FF45CBD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84212"/>
            <a:ext cx="7391400" cy="392701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Lactate is an excellent biomarker for severity of sepsis.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Hyperlactatemia (serum lactate &gt;2.4mmol/l or 22mg/dl) is used as marker of severity.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Inadequate oxygen delivery, tissue hypoxia, anaerobic respiration, hepatic failure and sympathetic stimulation leads to raised lactate level.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33937-7703-FD05-4346-5600ACFF1D44}"/>
              </a:ext>
            </a:extLst>
          </p:cNvPr>
          <p:cNvSpPr/>
          <p:nvPr/>
        </p:nvSpPr>
        <p:spPr>
          <a:xfrm>
            <a:off x="2590800" y="0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HORIZONTAL INTEGRATION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BBAFD1F5-7A9B-FC00-9672-1BB02AFF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7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46778"/>
            <a:ext cx="7239000" cy="5967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IMPORTANT CYTOKINES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676400"/>
            <a:ext cx="7391400" cy="423482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fever, acute inflammation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stimulate growth of T-cells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stimulate bone marrow growth and differentiation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1L-4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enhance class switching to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enhance class switching to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cause fever and stimulate acute phase protein production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0D483-E862-435B-7E4F-029978026866}"/>
              </a:ext>
            </a:extLst>
          </p:cNvPr>
          <p:cNvSpPr/>
          <p:nvPr/>
        </p:nvSpPr>
        <p:spPr>
          <a:xfrm>
            <a:off x="2743200" y="117068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HORIZONTAL INTEGRATION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398636BD-E6D8-4E44-D77A-0C7368EDD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C93DA-719E-3628-AC53-C98A5602F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1" y="1295400"/>
            <a:ext cx="7086600" cy="46158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Factors leading to sepsis after infection include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Genetic predisposition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Large microbial load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virulence of organism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Delay in source control( surgical/antimicrobial)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Organism resistant to treatment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Patient factors(immune status, nutrition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C842F-E606-B074-1628-5A933764123A}"/>
              </a:ext>
            </a:extLst>
          </p:cNvPr>
          <p:cNvSpPr/>
          <p:nvPr/>
        </p:nvSpPr>
        <p:spPr>
          <a:xfrm>
            <a:off x="2514600" y="320041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VERTICAL INTEGRATION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40C6B996-4498-4890-5DC1-A5E1D0900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2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D9BF868-B6F8-800D-6BF4-3913548D9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"/>
          <a:stretch/>
        </p:blipFill>
        <p:spPr>
          <a:xfrm>
            <a:off x="0" y="677146"/>
            <a:ext cx="9144000" cy="618085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3CF25D-49AE-601A-FB13-FEB47C6D9CCC}"/>
              </a:ext>
            </a:extLst>
          </p:cNvPr>
          <p:cNvSpPr/>
          <p:nvPr/>
        </p:nvSpPr>
        <p:spPr>
          <a:xfrm>
            <a:off x="2590800" y="0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VERTICAL INTEGRATION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F2AA5ECF-B5AA-BB1E-7C0A-35D33FFA5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9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2057400"/>
            <a:ext cx="5105400" cy="1877568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ACUTE PHASE REACTANTS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9F594FBF-8A29-AADE-26CF-BF4902C03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04D2-E665-A23F-D8FA-01E0A580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D4D95-638A-C3EE-DC29-6D62CCB4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0948"/>
            <a:ext cx="8305800" cy="4244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end Of this lecture, students will able to 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 the defense system of body.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Elaborate the physiological changes in response to infection.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Enumerate the Immunodeficiency conditions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Enlist the difference between sepsis, SIRS, septic shock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Enlist the biochemical markers of inflammation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article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2B76004D-71D7-E4E7-E877-25FD8A3BE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1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24000"/>
            <a:ext cx="7620000" cy="438722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Factors whose serum concentrations change significantly in response to inflammation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Produced by liver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Produced in both acute and chronic inflammation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Notably induced by IL6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80C8CDF7-F1D4-37D8-5207-BF7CA9FF7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60960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POSITIVE ACUTE PHASE REACTANTS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reactive protein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Ferritin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Fibrinogen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Hepacidin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Serum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amyloid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83CBA-BBA3-0A47-D944-4A538A39233A}"/>
              </a:ext>
            </a:extLst>
          </p:cNvPr>
          <p:cNvSpPr/>
          <p:nvPr/>
        </p:nvSpPr>
        <p:spPr>
          <a:xfrm>
            <a:off x="2590800" y="117069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VERTICAL  INTEGRATION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B1DF5F90-5145-DA48-7528-419579EA1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NEGATIVE ACUTE PHASE REACTANTS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Albumin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Transferrin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AB2F1C6F-B3E2-2944-C66C-A12D0D4BE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09800"/>
            <a:ext cx="6600451" cy="22627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ERYTHROCYTE SEDIMENTATION RATE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6AAE8A0B-6E2B-5A2C-5216-39912B1F4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371600"/>
            <a:ext cx="7315200" cy="4539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Products of inflammation(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fibrinogen) coat RBCs and cause aggregation.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denser RBC aggregates fall at a faster rate within pipette  tube.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BA4B3-F0C1-D295-5FF7-6A9C3A4920A9}"/>
              </a:ext>
            </a:extLst>
          </p:cNvPr>
          <p:cNvSpPr/>
          <p:nvPr/>
        </p:nvSpPr>
        <p:spPr>
          <a:xfrm>
            <a:off x="2514600" y="152400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VERTICAL INTEGRATION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4DE2D08C-F437-E0A9-D96F-8D48568BE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442675"/>
              </p:ext>
            </p:extLst>
          </p:nvPr>
        </p:nvGraphicFramePr>
        <p:xfrm>
          <a:off x="0" y="1295400"/>
          <a:ext cx="9144000" cy="5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759">
                <a:tc>
                  <a:txBody>
                    <a:bodyPr/>
                    <a:lstStyle/>
                    <a:p>
                      <a:r>
                        <a:rPr lang="en-US" dirty="0"/>
                        <a:t>INCREASE</a:t>
                      </a:r>
                      <a:r>
                        <a:rPr lang="en-US" baseline="0" dirty="0"/>
                        <a:t> ESR</a:t>
                      </a:r>
                      <a:endParaRPr lang="en-US" dirty="0"/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 ESR</a:t>
                      </a:r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759">
                <a:tc>
                  <a:txBody>
                    <a:bodyPr/>
                    <a:lstStyle/>
                    <a:p>
                      <a:r>
                        <a:rPr lang="en-US" dirty="0"/>
                        <a:t>Anemia</a:t>
                      </a:r>
                    </a:p>
                    <a:p>
                      <a:endParaRPr lang="en-US" dirty="0"/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Sickle cell anemia(alter</a:t>
                      </a:r>
                      <a:r>
                        <a:rPr lang="en-US" baseline="0" dirty="0"/>
                        <a:t> shape)</a:t>
                      </a:r>
                      <a:endParaRPr lang="en-US" dirty="0"/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759">
                <a:tc>
                  <a:txBody>
                    <a:bodyPr/>
                    <a:lstStyle/>
                    <a:p>
                      <a:r>
                        <a:rPr lang="en-US" dirty="0"/>
                        <a:t>infections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Polycythemia</a:t>
                      </a:r>
                      <a:r>
                        <a:rPr lang="en-US" dirty="0"/>
                        <a:t>(inc RBCs dilute aggregation factors)</a:t>
                      </a:r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426">
                <a:tc>
                  <a:txBody>
                    <a:bodyPr/>
                    <a:lstStyle/>
                    <a:p>
                      <a:r>
                        <a:rPr lang="en-US" dirty="0"/>
                        <a:t>Inflammation( temporal </a:t>
                      </a:r>
                      <a:r>
                        <a:rPr lang="en-US" dirty="0" err="1"/>
                        <a:t>arteritis</a:t>
                      </a:r>
                      <a:r>
                        <a:rPr lang="en-US" dirty="0"/>
                        <a:t>)</a:t>
                      </a:r>
                    </a:p>
                    <a:p>
                      <a:endParaRPr lang="en-US" dirty="0"/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Microcytosis</a:t>
                      </a:r>
                      <a:endParaRPr lang="en-US" dirty="0"/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759">
                <a:tc>
                  <a:txBody>
                    <a:bodyPr/>
                    <a:lstStyle/>
                    <a:p>
                      <a:r>
                        <a:rPr lang="en-US" dirty="0"/>
                        <a:t>Cancer(multiple myeloma)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Hypofibrinogenemia</a:t>
                      </a:r>
                      <a:endParaRPr lang="en-US" dirty="0"/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759">
                <a:tc>
                  <a:txBody>
                    <a:bodyPr/>
                    <a:lstStyle/>
                    <a:p>
                      <a:r>
                        <a:rPr lang="en-US" dirty="0"/>
                        <a:t>Pregnancy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759">
                <a:tc>
                  <a:txBody>
                    <a:bodyPr/>
                    <a:lstStyle/>
                    <a:p>
                      <a:r>
                        <a:rPr lang="en-US" dirty="0"/>
                        <a:t>Autoimmune disorders(SLE)</a:t>
                      </a:r>
                    </a:p>
                  </a:txBody>
                  <a:tcPr marL="83259" marR="8325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259" marR="8325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F57322E-205C-D75D-DE8C-B5037B208D05}"/>
              </a:ext>
            </a:extLst>
          </p:cNvPr>
          <p:cNvSpPr/>
          <p:nvPr/>
        </p:nvSpPr>
        <p:spPr>
          <a:xfrm>
            <a:off x="2590800" y="76200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VERTICAL INTEGRATION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5D35F9D5-0CAE-95F3-C73E-1869DD6E4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94EAC8-2889-099B-6C3F-F0354D89C39A}"/>
              </a:ext>
            </a:extLst>
          </p:cNvPr>
          <p:cNvSpPr/>
          <p:nvPr/>
        </p:nvSpPr>
        <p:spPr>
          <a:xfrm>
            <a:off x="2362200" y="24581"/>
            <a:ext cx="3962400" cy="387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LONGITUDINAL INTEGRATION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3DD5D2-AD42-442C-8391-8CF8BF675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18874" r="41667" b="11462"/>
          <a:stretch/>
        </p:blipFill>
        <p:spPr>
          <a:xfrm>
            <a:off x="381000" y="3429000"/>
            <a:ext cx="8077200" cy="358140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D727538-253B-136D-561F-0CD2B7D87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30336" r="17500" b="17391"/>
          <a:stretch/>
        </p:blipFill>
        <p:spPr>
          <a:xfrm>
            <a:off x="1447800" y="756441"/>
            <a:ext cx="6858000" cy="2687307"/>
          </a:xfrm>
          <a:prstGeom prst="rect">
            <a:avLst/>
          </a:prstGeom>
        </p:spPr>
      </p:pic>
      <p:pic>
        <p:nvPicPr>
          <p:cNvPr id="10" name="Picture 9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9F9593C1-9DF0-005D-C4AA-9D3E2E51D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18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991B542-FC14-D886-91B6-9D8D91B5C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7"/>
          <a:stretch/>
        </p:blipFill>
        <p:spPr>
          <a:xfrm>
            <a:off x="609600" y="1905000"/>
            <a:ext cx="2174969" cy="377825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92CD00F-7026-A0BD-1ADC-0243E3D38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17"/>
          <a:stretch/>
        </p:blipFill>
        <p:spPr>
          <a:xfrm>
            <a:off x="2954057" y="1905000"/>
            <a:ext cx="1897454" cy="377825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D249F792-0626-011A-289C-CFCEAE9BC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r="10086" b="-2"/>
          <a:stretch/>
        </p:blipFill>
        <p:spPr>
          <a:xfrm>
            <a:off x="5020999" y="1905000"/>
            <a:ext cx="1897458" cy="377825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20580B17-B598-9F5C-7A6B-CF214BBF1A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9"/>
          <a:stretch/>
        </p:blipFill>
        <p:spPr>
          <a:xfrm>
            <a:off x="7087945" y="1905000"/>
            <a:ext cx="1897458" cy="377825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8B40496-2240-F6A1-79AD-E8640FF67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STUDY RESOURCES</a:t>
            </a:r>
          </a:p>
        </p:txBody>
      </p:sp>
    </p:spTree>
    <p:extLst>
      <p:ext uri="{BB962C8B-B14F-4D97-AF65-F5344CB8AC3E}">
        <p14:creationId xmlns:p14="http://schemas.microsoft.com/office/powerpoint/2010/main" val="3636650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617D0-3272-2D96-D4C1-59C55DC32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4" t="12944" r="11666" b="33696"/>
          <a:stretch/>
        </p:blipFill>
        <p:spPr>
          <a:xfrm>
            <a:off x="44451" y="1295400"/>
            <a:ext cx="905509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88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00B4-789C-69D1-410B-AE989406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FDB1190-7828-F64A-7FE9-5291A25B7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1" y="1257604"/>
            <a:ext cx="6317124" cy="465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6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CDDAC4B-AB79-5863-A7D0-44E2EAC89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794"/>
          </a:xfrm>
        </p:spPr>
      </p:pic>
    </p:spTree>
    <p:extLst>
      <p:ext uri="{BB962C8B-B14F-4D97-AF65-F5344CB8AC3E}">
        <p14:creationId xmlns:p14="http://schemas.microsoft.com/office/powerpoint/2010/main" val="997460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971800"/>
            <a:ext cx="6600451" cy="226278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MCQs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2B227957-2728-393C-AE9D-E3CC3C964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905000"/>
            <a:ext cx="7315200" cy="40062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one of following create immunity by presenting APC to T cells</a:t>
            </a:r>
          </a:p>
          <a:p>
            <a:pPr marL="514350" indent="-514350">
              <a:buAutoNum type="alphaLcParenR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Eosinophils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LcParenR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Monocytes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LcParenR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Neutrophils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LcParenR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Basophils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 cells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133A3027-8E4E-F374-8106-256BDFD30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Answer: B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4DB3BA12-6999-3BB3-42CE-B413DE76E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28851"/>
            <a:ext cx="6830752" cy="4400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Inflammatory response in non infectious diseases like burn, pancreatitis is called as</a:t>
            </a:r>
          </a:p>
          <a:p>
            <a:pPr marL="514350" indent="-514350">
              <a:buAutoNum type="alphaU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</a:p>
          <a:p>
            <a:pPr marL="514350" indent="-514350">
              <a:buAutoNum type="alphaU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Sepsis</a:t>
            </a:r>
          </a:p>
          <a:p>
            <a:pPr marL="514350" indent="-514350">
              <a:buAutoNum type="alphaU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SIRS</a:t>
            </a:r>
          </a:p>
          <a:p>
            <a:pPr marL="514350" indent="-514350">
              <a:buAutoNum type="alphaU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Septic shock</a:t>
            </a:r>
          </a:p>
          <a:p>
            <a:pPr marL="514350" indent="-514350">
              <a:buAutoNum type="alphaU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Multiorgan failure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6DC01561-9DF3-898D-CC01-2E1B52B75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133600"/>
            <a:ext cx="7467600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Answer: c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79F15164-0E59-29FD-48EA-F1CF64346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600200"/>
            <a:ext cx="7315200" cy="43110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crucial role for production and maturation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eosinophils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done by</a:t>
            </a:r>
          </a:p>
          <a:p>
            <a:pP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a)IL 9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 IL 1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 IL5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d)TNF alpha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e)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dendritic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cell</a:t>
            </a: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24F42DE9-49DD-C58F-6222-91639785B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Answer: c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B337F438-9DAD-DBEC-8942-FF2477284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00200"/>
            <a:ext cx="7239000" cy="4311022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Humoral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immunity is produced by</a:t>
            </a:r>
          </a:p>
          <a:p>
            <a:pPr marL="514350" indent="-51435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a)Antibodies</a:t>
            </a:r>
          </a:p>
          <a:p>
            <a:pPr marL="514350" indent="-51435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Cytotoxic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 cells</a:t>
            </a:r>
          </a:p>
          <a:p>
            <a:pPr marL="514350" indent="-51435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c)Memory T cell</a:t>
            </a:r>
          </a:p>
          <a:p>
            <a:pPr marL="514350" indent="-51435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 Helper T cell</a:t>
            </a:r>
          </a:p>
          <a:p>
            <a:pPr marL="514350" indent="-51435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e) Macrophages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LcParenR"/>
            </a:pPr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EC0EAD51-D9E4-2078-F4E8-0D7955A2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Answer: a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FD2E9478-5001-2917-6B03-92D49D055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524000"/>
            <a:ext cx="6934200" cy="4387222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Hereditary angioedema is caused by deficiency of</a:t>
            </a:r>
          </a:p>
          <a:p>
            <a:pPr marL="514350" indent="-514350">
              <a:buAutoNum type="alphaU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C1 esterase inhibitor</a:t>
            </a:r>
          </a:p>
          <a:p>
            <a:pPr marL="514350" indent="-514350">
              <a:buAutoNum type="alphaU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C3</a:t>
            </a:r>
          </a:p>
          <a:p>
            <a:pPr marL="514350" indent="-514350">
              <a:buAutoNum type="alphaU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MAC </a:t>
            </a:r>
          </a:p>
          <a:p>
            <a:pPr marL="514350" indent="-514350">
              <a:buAutoNum type="alphaU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C5-C9 </a:t>
            </a:r>
          </a:p>
          <a:p>
            <a:pPr marL="514350" indent="-514350">
              <a:buAutoNum type="alphaU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complement proteins deficiency 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E12641C9-1D4C-3EAC-7080-6EF6D7F48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5A56-7965-F658-15F9-2B35493C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90639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9CA0-95EC-BAED-26A5-FCB74BC8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26" y="1440327"/>
            <a:ext cx="6591985" cy="657794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Invasion of body by germs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E0530A-E33C-8B6E-CEE1-7911F7FD4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5" y="2098121"/>
            <a:ext cx="7713104" cy="47511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03CE55-41D4-0DBD-EFD7-E66F97047D57}"/>
              </a:ext>
            </a:extLst>
          </p:cNvPr>
          <p:cNvSpPr/>
          <p:nvPr/>
        </p:nvSpPr>
        <p:spPr>
          <a:xfrm>
            <a:off x="2590800" y="89959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6" name="Picture 5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7F7DCCA6-A984-9B4A-DBC2-935888B78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6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981200"/>
            <a:ext cx="7010400" cy="3930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Answer: A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2FE93260-852A-75BA-B32E-57B33C644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PK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white background">
            <a:extLst>
              <a:ext uri="{FF2B5EF4-FFF2-40B4-BE49-F238E27FC236}">
                <a16:creationId xmlns:a16="http://schemas.microsoft.com/office/drawing/2014/main" id="{B4660A45-7FB4-0FB7-E5F5-28CE99E8B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1326879"/>
            <a:ext cx="7463281" cy="4198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D3738DF2-7099-1081-3EBD-9225D7428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429500" cy="407938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47C331-2B50-1B3A-879A-138FB20D057A}"/>
              </a:ext>
            </a:extLst>
          </p:cNvPr>
          <p:cNvSpPr/>
          <p:nvPr/>
        </p:nvSpPr>
        <p:spPr>
          <a:xfrm>
            <a:off x="2362200" y="0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0FA8D0C3-644F-21E4-B3FA-2BA149B5D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6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49E7-8AFF-F7BD-D2DC-686283B8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08658"/>
            <a:ext cx="6589199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INNATE AND ADAPTIVE IMMUNITY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91C7B-2876-8D52-842B-C23504A1B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81084"/>
              </p:ext>
            </p:extLst>
          </p:nvPr>
        </p:nvGraphicFramePr>
        <p:xfrm>
          <a:off x="190500" y="1710298"/>
          <a:ext cx="8953500" cy="514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1627248798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198495684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1245512829"/>
                    </a:ext>
                  </a:extLst>
                </a:gridCol>
              </a:tblGrid>
              <a:tr h="289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Innate immunity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Adaptive immunity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848438"/>
                  </a:ext>
                </a:extLst>
              </a:tr>
              <a:tr h="7247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Nonspecific, present at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Specific, developed after exposure to pathogen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753241"/>
                  </a:ext>
                </a:extLst>
              </a:tr>
              <a:tr h="9421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Physical, chemical barriers, leucocytes, dendritic cells, natural killer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and T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760386"/>
                  </a:ext>
                </a:extLst>
              </a:tr>
              <a:tr h="50731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Speed of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Slow response (1-2weeks)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318781"/>
                  </a:ext>
                </a:extLst>
              </a:tr>
              <a:tr h="50731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Recognizes broad range of pathogens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Recognizes highly specific antigen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41674"/>
                  </a:ext>
                </a:extLst>
              </a:tr>
              <a:tr h="50731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Develops after pathogen 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661756"/>
                  </a:ext>
                </a:extLst>
              </a:tr>
              <a:tr h="50731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Limited and lower potency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potency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41540"/>
                  </a:ext>
                </a:extLst>
              </a:tr>
              <a:tr h="9421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Cannot react with equal potency upon repeated exposure to same pathogen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remember specific antigen encountered before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7856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3BFB0D5-AECB-043C-0024-E93CF6CECF3D}"/>
              </a:ext>
            </a:extLst>
          </p:cNvPr>
          <p:cNvSpPr/>
          <p:nvPr/>
        </p:nvSpPr>
        <p:spPr>
          <a:xfrm>
            <a:off x="2514600" y="38672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CCAE7EC4-D693-272D-31E8-D546263F7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3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4EF3B48-561D-1BCB-761B-4C4248786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09252"/>
            <a:ext cx="7329571" cy="51816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A7B8C1-3E11-E0C2-986E-4769F112C770}"/>
              </a:ext>
            </a:extLst>
          </p:cNvPr>
          <p:cNvSpPr/>
          <p:nvPr/>
        </p:nvSpPr>
        <p:spPr>
          <a:xfrm>
            <a:off x="2578800" y="152400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2" name="Picture 1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8C13F2F7-3EB6-E9C4-71EC-1D7A2DB46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28339"/>
            <a:ext cx="6589199" cy="128089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ANTIGEN SPECIFIC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040" y="1676400"/>
            <a:ext cx="6591985" cy="37776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Specialized for defense against pathogens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Neutrophils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Macrophages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Dendritic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Monocytes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Eosinophils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Basophils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 cells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platelets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39ACE-5904-762A-C203-DBA1BC7E73D9}"/>
              </a:ext>
            </a:extLst>
          </p:cNvPr>
          <p:cNvSpPr/>
          <p:nvPr/>
        </p:nvSpPr>
        <p:spPr>
          <a:xfrm>
            <a:off x="2438400" y="138027"/>
            <a:ext cx="3657600" cy="37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CORE CONCEPT</a:t>
            </a:r>
          </a:p>
        </p:txBody>
      </p:sp>
      <p:pic>
        <p:nvPicPr>
          <p:cNvPr id="5" name="Picture 4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24B4E9F7-5BD6-7133-F5FC-E1FD5AEE3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8" y="7374"/>
            <a:ext cx="1128712" cy="106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1036</Words>
  <Application>Microsoft Office PowerPoint</Application>
  <PresentationFormat>On-screen Show (4:3)</PresentationFormat>
  <Paragraphs>244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Wisp</vt:lpstr>
      <vt:lpstr>PowerPoint Presentation</vt:lpstr>
      <vt:lpstr>PHYSIOLOGICAL RESPONSE TO INFECTION</vt:lpstr>
      <vt:lpstr>Learning objectives </vt:lpstr>
      <vt:lpstr>PowerPoint Presentation</vt:lpstr>
      <vt:lpstr>   INFECTION</vt:lpstr>
      <vt:lpstr>PowerPoint Presentation</vt:lpstr>
      <vt:lpstr>INNATE AND ADAPTIVE IMMUNITY </vt:lpstr>
      <vt:lpstr>PowerPoint Presentation</vt:lpstr>
      <vt:lpstr>ANTIGEN SPECIFIC RESPONSE</vt:lpstr>
      <vt:lpstr>PowerPoint Presentation</vt:lpstr>
      <vt:lpstr>Passive vs active immunity</vt:lpstr>
      <vt:lpstr>Physiological response to infection</vt:lpstr>
      <vt:lpstr>Inflammatory response initiation</vt:lpstr>
      <vt:lpstr>PowerPoint Presentation</vt:lpstr>
      <vt:lpstr>Inflammatory response propagation</vt:lpstr>
      <vt:lpstr>Coagulation System Activation</vt:lpstr>
      <vt:lpstr>PowerPoint Presentation</vt:lpstr>
      <vt:lpstr>INHIBITORS</vt:lpstr>
      <vt:lpstr>COMPLEMENT DISORDERS</vt:lpstr>
      <vt:lpstr>PowerPoint Presentation</vt:lpstr>
      <vt:lpstr>Pathophysiology of organ damage in sepsis</vt:lpstr>
      <vt:lpstr>PowerPoint Presentation</vt:lpstr>
      <vt:lpstr>PowerPoint Presentation</vt:lpstr>
      <vt:lpstr>PowerPoint Presentation</vt:lpstr>
      <vt:lpstr>LACTATE PHYSIOLOGY</vt:lpstr>
      <vt:lpstr>IMPORTANT CYTOKINES</vt:lpstr>
      <vt:lpstr>PowerPoint Presentation</vt:lpstr>
      <vt:lpstr>PowerPoint Presentation</vt:lpstr>
      <vt:lpstr>ACUTE PHASE REACTANTS</vt:lpstr>
      <vt:lpstr>PowerPoint Presentation</vt:lpstr>
      <vt:lpstr>POSITIVE ACUTE PHASE REACTANTS</vt:lpstr>
      <vt:lpstr>NEGATIVE ACUTE PHASE REACTANTS</vt:lpstr>
      <vt:lpstr>ERYTHROCYTE SEDIMENTATION RATE</vt:lpstr>
      <vt:lpstr>PowerPoint Presentation</vt:lpstr>
      <vt:lpstr>PowerPoint Presentation</vt:lpstr>
      <vt:lpstr>PowerPoint Presentation</vt:lpstr>
      <vt:lpstr>STUDY RESOURCES</vt:lpstr>
      <vt:lpstr>PowerPoint Presentation</vt:lpstr>
      <vt:lpstr>PowerPoint Presentation</vt:lpstr>
      <vt:lpstr>MCQs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PHASE REACTANTS</dc:title>
  <dc:creator>Samer Saleem</dc:creator>
  <cp:lastModifiedBy>Dr Seemab Abid</cp:lastModifiedBy>
  <cp:revision>60</cp:revision>
  <dcterms:created xsi:type="dcterms:W3CDTF">2021-04-11T05:18:32Z</dcterms:created>
  <dcterms:modified xsi:type="dcterms:W3CDTF">2024-02-19T19:18:18Z</dcterms:modified>
</cp:coreProperties>
</file>