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83" r:id="rId10"/>
    <p:sldId id="263" r:id="rId11"/>
    <p:sldId id="264" r:id="rId12"/>
    <p:sldId id="265" r:id="rId13"/>
    <p:sldId id="323" r:id="rId14"/>
    <p:sldId id="267" r:id="rId15"/>
    <p:sldId id="324" r:id="rId16"/>
    <p:sldId id="277" r:id="rId17"/>
    <p:sldId id="269" r:id="rId18"/>
    <p:sldId id="285" r:id="rId19"/>
    <p:sldId id="325" r:id="rId20"/>
    <p:sldId id="326" r:id="rId21"/>
    <p:sldId id="328" r:id="rId22"/>
    <p:sldId id="327" r:id="rId23"/>
    <p:sldId id="331" r:id="rId24"/>
    <p:sldId id="332" r:id="rId25"/>
    <p:sldId id="329" r:id="rId26"/>
    <p:sldId id="330" r:id="rId27"/>
    <p:sldId id="280" r:id="rId28"/>
    <p:sldId id="275" r:id="rId29"/>
    <p:sldId id="28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1025"/>
          <p:cNvSpPr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/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1029" name="Footer Placeholder 1028"/>
          <p:cNvSpPr/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030" name="Slide Number Placeholder 1029"/>
          <p:cNvSpPr/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hyperlink" Target="http://www.google.com.pk/url?sa=i&amp;rct=j&amp;q=deflected+nasal+septum+power+point&amp;source=images&amp;cd=&amp;docid=7uPC4uuWm2dd8M&amp;tbnid=KYGtZjiAAgq_bM:&amp;ved=0CAUQjRw&amp;url=http://surgerypicts.blogspot.com/2013/02/anaesthesia-mcq.html&amp;ei=BM5FUfHsLcTJtQaI7IH4CQ&amp;bvm=bv.43828540,d.bGE&amp;psig=AFQjCNEzKJFKNRPAAYhPNLFWQqoX_uQycA&amp;ust=1363615293715557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9140" y="2084705"/>
            <a:ext cx="7296785" cy="2262505"/>
          </a:xfrm>
        </p:spPr>
        <p:txBody>
          <a:bodyPr>
            <a:normAutofit fontScale="90000"/>
          </a:bodyPr>
          <a:lstStyle/>
          <a:p>
            <a:r>
              <a:rPr lang="en-US" sz="4800" b="1" dirty="0"/>
              <a:t>DEVIATED NASAL SEPTUM AND RHINOPLASTY</a:t>
            </a:r>
            <a:br>
              <a:rPr lang="en-US" sz="4800" b="1" dirty="0"/>
            </a:br>
            <a:endParaRPr lang="en-US" sz="4800" b="1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189" y="3425189"/>
            <a:ext cx="7621" cy="76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520" y="894715"/>
            <a:ext cx="3072765" cy="32156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8690" y="4575810"/>
            <a:ext cx="8458200" cy="17811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EPIDEMIOLOGY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About </a:t>
            </a:r>
            <a:r>
              <a:rPr lang="en-US" b="1" dirty="0">
                <a:solidFill>
                  <a:schemeClr val="accent1"/>
                </a:solidFill>
              </a:rPr>
              <a:t>75% adults </a:t>
            </a:r>
            <a:r>
              <a:rPr lang="en-US" dirty="0"/>
              <a:t>have Deviated Nasal Septum.</a:t>
            </a:r>
            <a:endParaRPr lang="en-US" dirty="0"/>
          </a:p>
          <a:p>
            <a:r>
              <a:rPr lang="en-US" dirty="0"/>
              <a:t>prevalence of deviated nasal septum in newborns were found to be different in different studies varying from </a:t>
            </a:r>
            <a:r>
              <a:rPr lang="en-US" b="1" dirty="0">
                <a:solidFill>
                  <a:schemeClr val="accent1"/>
                </a:solidFill>
              </a:rPr>
              <a:t>&lt;4% to 60%.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AETIOLOGY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Trauma:</a:t>
            </a:r>
            <a:endParaRPr lang="en-US" sz="2000" b="1" dirty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en-US" sz="2000" dirty="0">
                <a:sym typeface="Wingdings" panose="05000000000000000000" pitchFamily="2" charset="2"/>
              </a:rPr>
              <a:t>Inflicted at birth during difficult delivery.</a:t>
            </a:r>
            <a:endParaRPr lang="en-US" sz="20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en-US" sz="2000" dirty="0">
                <a:sym typeface="Wingdings" panose="05000000000000000000" pitchFamily="2" charset="2"/>
              </a:rPr>
              <a:t>Lateral blow to the nose may cause displacement of septum from vomerine groove.</a:t>
            </a:r>
            <a:endParaRPr lang="en-US" sz="20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en-US" sz="2000" dirty="0">
                <a:sym typeface="Wingdings" panose="05000000000000000000" pitchFamily="2" charset="2"/>
              </a:rPr>
              <a:t>Frontal Blow may cause buckling, crushing and telescoping of its fragments.</a:t>
            </a:r>
            <a:r>
              <a:rPr lang="en-US" sz="2000" dirty="0"/>
              <a:t> </a:t>
            </a:r>
            <a:endParaRPr lang="en-US" sz="2000" dirty="0"/>
          </a:p>
          <a:p>
            <a:pPr>
              <a:buFont typeface="Wingdings" panose="05000000000000000000" pitchFamily="2" charset="2"/>
              <a:buChar char="à"/>
            </a:pPr>
            <a:endParaRPr lang="en-US" sz="2000" dirty="0"/>
          </a:p>
          <a:p>
            <a:r>
              <a:rPr lang="en-US" sz="2000" b="1" dirty="0">
                <a:solidFill>
                  <a:schemeClr val="accent1"/>
                </a:solidFill>
              </a:rPr>
              <a:t>Developmental Error:</a:t>
            </a:r>
            <a:endParaRPr lang="en-US" sz="2000" b="1" dirty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en-US" sz="2000" dirty="0">
                <a:sym typeface="Wingdings" panose="05000000000000000000" pitchFamily="2" charset="2"/>
              </a:rPr>
              <a:t>Unequal growth between the palate and base of skull may cause buckling of nasal septum.</a:t>
            </a:r>
            <a:endParaRPr lang="en-US" sz="20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AETIOLOGY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5043578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Racial Factors:</a:t>
            </a:r>
            <a:endParaRPr lang="en-US" sz="2000" b="1" dirty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en-US" sz="2000" dirty="0">
                <a:sym typeface="Wingdings" panose="05000000000000000000" pitchFamily="2" charset="2"/>
              </a:rPr>
              <a:t>Caucasians affected more than black Americans.</a:t>
            </a:r>
            <a:endParaRPr lang="en-US" sz="20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endParaRPr lang="en-US" sz="2000" dirty="0">
              <a:sym typeface="Wingdings" panose="05000000000000000000" pitchFamily="2" charset="2"/>
            </a:endParaRPr>
          </a:p>
          <a:p>
            <a:r>
              <a:rPr lang="en-US" sz="2000" b="1" dirty="0">
                <a:solidFill>
                  <a:schemeClr val="accent1"/>
                </a:solidFill>
                <a:sym typeface="Wingdings" panose="05000000000000000000" pitchFamily="2" charset="2"/>
              </a:rPr>
              <a:t>Hereditary Factors:</a:t>
            </a:r>
            <a:endParaRPr lang="en-US" sz="2000" b="1" dirty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000" dirty="0">
                <a:sym typeface="Wingdings" panose="05000000000000000000" pitchFamily="2" charset="2"/>
              </a:rPr>
              <a:t> Several members of the family may have deviated nasal septum.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VERTICAL INTEGRATION WITH PATHOLOGY AND HISTOPATHOLOGY 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8190" y="1516380"/>
            <a:ext cx="10746105" cy="423291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/>
              <a:t>Nasal septum is formed by the tectoseptal process which descends to meet the two halves of the developing palate.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During Primary and Secondary Dentition, further development takes place in the palate, which descends and widens to accommodate the teeth.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Unequal Growth between the Palate and Base of skull causes buckling of Nasal septum. 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In mouth breathers, as in Adenoid Hypertrophy, the palate is often highly arched and deviated.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DEVIATED NASAL SEPTUM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Anterior Dislocation. 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C- Shaped Deformity.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S- Shaped Deformity.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Spurs.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Thickening.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49148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4" name="Picture 2" descr="http://1.bp.blogspot.com/_ZwiCG15ooho/TRS08DPbqgI/AAAAAAAABBA/gevDQ17vPNM/s1600/F026-004.jpg">
            <a:hlinkClick r:id="rId1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041" y="253040"/>
            <a:ext cx="9160384" cy="6147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Nasal Obstruction.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Headache.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Sinusitis.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Epistaxis.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Anosmia.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External Deformity.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Middle Ear infections.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Submucous resection: </a:t>
            </a:r>
            <a:endParaRPr lang="en-US" sz="2000" b="1" dirty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en-US" sz="2000" dirty="0">
                <a:sym typeface="Wingdings" panose="05000000000000000000" pitchFamily="2" charset="2"/>
              </a:rPr>
              <a:t>&gt;16 years of age.</a:t>
            </a:r>
            <a:endParaRPr lang="en-US" sz="20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en-US" sz="2000" dirty="0">
                <a:sym typeface="Wingdings" panose="05000000000000000000" pitchFamily="2" charset="2"/>
              </a:rPr>
              <a:t>Destructive procedure.</a:t>
            </a:r>
            <a:endParaRPr lang="en-US" sz="20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endParaRPr lang="en-US" sz="2000" dirty="0">
              <a:sym typeface="Wingdings" panose="05000000000000000000" pitchFamily="2" charset="2"/>
            </a:endParaRPr>
          </a:p>
          <a:p>
            <a:r>
              <a:rPr lang="en-US" sz="2000" b="1" dirty="0">
                <a:solidFill>
                  <a:schemeClr val="accent1"/>
                </a:solidFill>
                <a:sym typeface="Wingdings" panose="05000000000000000000" pitchFamily="2" charset="2"/>
              </a:rPr>
              <a:t>Septoplasty:</a:t>
            </a:r>
            <a:endParaRPr lang="en-US" sz="2000" b="1" dirty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en-US" sz="2000" dirty="0">
                <a:sym typeface="Wingdings" panose="05000000000000000000" pitchFamily="2" charset="2"/>
              </a:rPr>
              <a:t>&gt;16 years of age.</a:t>
            </a:r>
            <a:endParaRPr lang="en-US" sz="20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en-US" sz="2000" dirty="0">
                <a:sym typeface="Wingdings" panose="05000000000000000000" pitchFamily="2" charset="2"/>
              </a:rPr>
              <a:t>Conservative procedure.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SUBMUCOUS RESECTION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In adults.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Under Local or General Anesthesia.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Single incision on one side.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Mucoperiosteal and mucoperichondrial flaps raised on both sides.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Deflected bony and cartilaginous septum is removed.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Flaps repositioned and nose loosely packed.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University Motto, Vision, Values &amp; Goals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5396" y="1656271"/>
            <a:ext cx="9089216" cy="4563373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Mission Statement 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000" dirty="0"/>
              <a:t>To impart evidence-based research-oriented health professional education Best possible patient care Mutual respect, ethical practice of healthcare and social accountability. </a:t>
            </a:r>
            <a:endParaRPr lang="en-US" sz="2000" dirty="0"/>
          </a:p>
          <a:p>
            <a:endParaRPr lang="en-US" sz="2000" dirty="0"/>
          </a:p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Vision and Values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/>
              <a:t>Highly recognized and accredited </a:t>
            </a:r>
            <a:r>
              <a:rPr lang="en-US" sz="2000" dirty="0" err="1"/>
              <a:t>centre</a:t>
            </a:r>
            <a:r>
              <a:rPr lang="en-US" sz="2000" dirty="0"/>
              <a:t> of excellence in Medical Education, using evidence-based training techniques for development of highly competent health professionals, who are lifelong experiential learner and are socially accountable.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   Goals</a:t>
            </a:r>
            <a:r>
              <a:rPr lang="en-US" sz="2000" dirty="0"/>
              <a:t> The Undergraduate Integrated Learning Program is geared to provide you with quality medical education.</a:t>
            </a:r>
            <a:endParaRPr lang="en-US" sz="2000" dirty="0"/>
          </a:p>
        </p:txBody>
      </p:sp>
      <p:sp>
        <p:nvSpPr>
          <p:cNvPr id="4" name="Pentagon 3"/>
          <p:cNvSpPr/>
          <p:nvPr/>
        </p:nvSpPr>
        <p:spPr>
          <a:xfrm>
            <a:off x="2523913" y="5201729"/>
            <a:ext cx="138023" cy="5175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COMPLICATIONS OF SMR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Septal Hematoma.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Septal Abscess.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Saddle nose.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Columellar retraction.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Flapping septum.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Bleeding.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Infection.</a:t>
            </a:r>
            <a:endParaRPr lang="en-US" sz="2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SEPTOPLASTY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Flaps raised on ONE SIDE only.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Blood supply retained on the other side.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Only the most deviated part of the septum removed.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Rest of the septum is repositioned by releasing the interlocking stress.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Flap repositioned and nose packed.</a:t>
            </a:r>
            <a:endParaRPr lang="en-US" sz="2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928" y="695624"/>
            <a:ext cx="8399672" cy="5765089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030" y="427996"/>
            <a:ext cx="8776000" cy="5930728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RHINOPLASTY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Technique of altering the external nose for aesthetic reasons.</a:t>
            </a:r>
            <a:endParaRPr lang="en-US" sz="2000" dirty="0"/>
          </a:p>
          <a:p>
            <a:pPr>
              <a:lnSpc>
                <a:spcPct val="150000"/>
              </a:lnSpc>
            </a:pP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accent1"/>
                </a:solidFill>
              </a:rPr>
              <a:t>TYPES:</a:t>
            </a:r>
            <a:endParaRPr lang="en-US" sz="2000" b="1" dirty="0">
              <a:solidFill>
                <a:schemeClr val="accent1"/>
              </a:solidFill>
            </a:endParaRP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2000" dirty="0"/>
              <a:t>Reduction Rhinoplasty.</a:t>
            </a:r>
            <a:endParaRPr lang="en-US" sz="2000" dirty="0"/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2000" dirty="0"/>
              <a:t>Augmentation Rhinoplasty.</a:t>
            </a:r>
            <a:endParaRPr lang="en-US" sz="2000" dirty="0"/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2000" dirty="0"/>
              <a:t>Septorhinoplasty.</a:t>
            </a:r>
            <a:endParaRPr lang="en-US" sz="2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APPROACHES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40977" y="1389530"/>
            <a:ext cx="8915400" cy="377762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chemeClr val="accent1"/>
                </a:solidFill>
              </a:rPr>
              <a:t>OPEN/EXTERNAL APPROACH:</a:t>
            </a:r>
            <a:endParaRPr lang="en-US" sz="2000" b="1" dirty="0">
              <a:solidFill>
                <a:schemeClr val="accent1"/>
              </a:solidFill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à"/>
            </a:pPr>
            <a:r>
              <a:rPr lang="en-US" sz="2000" dirty="0">
                <a:sym typeface="Wingdings" panose="05000000000000000000" pitchFamily="2" charset="2"/>
              </a:rPr>
              <a:t>Better exposure.</a:t>
            </a:r>
            <a:endParaRPr lang="en-US" sz="2000" dirty="0"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à"/>
            </a:pPr>
            <a:r>
              <a:rPr lang="en-US" sz="2000" dirty="0">
                <a:sym typeface="Wingdings" panose="05000000000000000000" pitchFamily="2" charset="2"/>
              </a:rPr>
              <a:t>Binocular vision.</a:t>
            </a:r>
            <a:endParaRPr lang="en-US" sz="2000" dirty="0"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à"/>
            </a:pPr>
            <a:r>
              <a:rPr lang="en-US" sz="2000" dirty="0">
                <a:sym typeface="Wingdings" panose="05000000000000000000" pitchFamily="2" charset="2"/>
              </a:rPr>
              <a:t>Hemostasis by electro cautery.</a:t>
            </a:r>
            <a:endParaRPr lang="en-US" sz="2000" dirty="0"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à"/>
            </a:pPr>
            <a:r>
              <a:rPr lang="en-US" sz="2000" dirty="0">
                <a:sym typeface="Wingdings" panose="05000000000000000000" pitchFamily="2" charset="2"/>
              </a:rPr>
              <a:t>Precise correction of deformity.</a:t>
            </a:r>
            <a:endParaRPr lang="en-US" sz="2000" dirty="0"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à"/>
            </a:pPr>
            <a:r>
              <a:rPr lang="en-US" sz="2000" dirty="0">
                <a:sym typeface="Wingdings" panose="05000000000000000000" pitchFamily="2" charset="2"/>
              </a:rPr>
              <a:t>Teaching purpose.</a:t>
            </a:r>
            <a:endParaRPr lang="en-US" sz="2000" dirty="0"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chemeClr val="accent1"/>
                </a:solidFill>
                <a:sym typeface="Wingdings" panose="05000000000000000000" pitchFamily="2" charset="2"/>
              </a:rPr>
              <a:t>Closed approach:</a:t>
            </a:r>
            <a:endParaRPr lang="en-US" sz="2000" b="1" dirty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à"/>
            </a:pPr>
            <a:r>
              <a:rPr lang="en-US" sz="2000" dirty="0">
                <a:sym typeface="Wingdings" panose="05000000000000000000" pitchFamily="2" charset="2"/>
              </a:rPr>
              <a:t>Less dissection.</a:t>
            </a:r>
            <a:endParaRPr lang="en-US" sz="2000" dirty="0"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à"/>
            </a:pPr>
            <a:r>
              <a:rPr lang="en-US" sz="2000" dirty="0">
                <a:sym typeface="Wingdings" panose="05000000000000000000" pitchFamily="2" charset="2"/>
              </a:rPr>
              <a:t>Less Edema.</a:t>
            </a:r>
            <a:endParaRPr lang="en-US" sz="2000" dirty="0"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à"/>
            </a:pPr>
            <a:r>
              <a:rPr lang="en-US" sz="2000" dirty="0">
                <a:sym typeface="Wingdings" panose="05000000000000000000" pitchFamily="2" charset="2"/>
              </a:rPr>
              <a:t>Better healing.</a:t>
            </a:r>
            <a:endParaRPr lang="en-US" sz="2000" dirty="0"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à"/>
            </a:pPr>
            <a:r>
              <a:rPr lang="en-US" sz="2000" dirty="0">
                <a:sym typeface="Wingdings" panose="05000000000000000000" pitchFamily="2" charset="2"/>
              </a:rPr>
              <a:t>Absence of transcolumellar incision.</a:t>
            </a:r>
            <a:endParaRPr lang="en-US" sz="20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74815" y="1658620"/>
            <a:ext cx="4566285" cy="16548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5450" y="3554095"/>
            <a:ext cx="4633595" cy="217678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AND ETHICS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u="sng" dirty="0">
                <a:solidFill>
                  <a:srgbClr val="FF0000"/>
                </a:solidFill>
              </a:rPr>
              <a:t>Prevalence of deviated nasal septum and its association with birth </a:t>
            </a:r>
            <a:r>
              <a:rPr lang="en-US" sz="2000" u="sng" dirty="0" err="1">
                <a:solidFill>
                  <a:srgbClr val="FF0000"/>
                </a:solidFill>
              </a:rPr>
              <a:t>moulding</a:t>
            </a:r>
            <a:r>
              <a:rPr lang="en-US" sz="2000" u="sng" dirty="0">
                <a:solidFill>
                  <a:srgbClr val="FF0000"/>
                </a:solidFill>
              </a:rPr>
              <a:t> among neonates-a hospital based study.</a:t>
            </a:r>
            <a:endParaRPr lang="en-US" sz="2000" u="sng" dirty="0">
              <a:solidFill>
                <a:srgbClr val="FF0000"/>
              </a:solidFill>
            </a:endParaRPr>
          </a:p>
          <a:p>
            <a:r>
              <a:rPr lang="en-US" sz="2000" u="sng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informed consent for the choice of procedure.</a:t>
            </a:r>
            <a:endParaRPr lang="en-US" sz="2000" u="sng" dirty="0">
              <a:solidFill>
                <a:srgbClr val="FF0000"/>
              </a:solidFill>
            </a:endParaRPr>
          </a:p>
          <a:p>
            <a:endParaRPr lang="en-US" sz="2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SCOTT BROWN OTOLARYNGOLOGY 8th edition.</a:t>
            </a:r>
            <a:endParaRPr lang="en-US" sz="2000" dirty="0"/>
          </a:p>
          <a:p>
            <a:r>
              <a:rPr lang="en-US" sz="2000" dirty="0"/>
              <a:t>PL Dhingra, 7th edition.</a:t>
            </a:r>
            <a:endParaRPr lang="en-US" sz="20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75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AT THE END OF THIS LECTURE STUDENTS SHALL BE ABLE TO LEARN:</a:t>
            </a:r>
            <a:endParaRPr lang="en-US" sz="2000" dirty="0"/>
          </a:p>
          <a:p>
            <a:r>
              <a:rPr lang="en-US" sz="2000" dirty="0"/>
              <a:t>WHAT IS DEVIATED NASAL SEPTUM.</a:t>
            </a:r>
            <a:endParaRPr lang="en-US" sz="2000" dirty="0"/>
          </a:p>
          <a:p>
            <a:r>
              <a:rPr lang="en-US" sz="2000" dirty="0"/>
              <a:t>ANATOMY OF NASAL SEPTUM.</a:t>
            </a:r>
            <a:endParaRPr lang="en-US" sz="2000" dirty="0"/>
          </a:p>
          <a:p>
            <a:r>
              <a:rPr lang="en-US" sz="2000" dirty="0"/>
              <a:t>AETIOLOGY.</a:t>
            </a:r>
            <a:endParaRPr lang="en-US" sz="2000" dirty="0"/>
          </a:p>
          <a:p>
            <a:r>
              <a:rPr lang="en-US" sz="2000" dirty="0"/>
              <a:t>TREATMENT OF DNS.</a:t>
            </a:r>
            <a:endParaRPr lang="en-US" sz="2000" dirty="0"/>
          </a:p>
          <a:p>
            <a:r>
              <a:rPr lang="en-US" sz="2000" dirty="0"/>
              <a:t>TYPES OF RHINOPLASTY.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 UMER MODEL OF INTEGRATED LECTURE 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818" y="1844614"/>
            <a:ext cx="5177314" cy="458898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DEVIATED NASAL SEPTUM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2921" y="1751162"/>
            <a:ext cx="9701691" cy="41600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/>
              <a:t>The nasal septum is the cartilage and bone in your nose. </a:t>
            </a:r>
            <a:endParaRPr lang="en-US" sz="20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/>
              <a:t>The septum divides the nasal cavity into a right and left side.</a:t>
            </a:r>
            <a:endParaRPr lang="en-US" sz="20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/>
              <a:t> When the septum is off-center or leans to one side of the nasal cavity, it has </a:t>
            </a:r>
            <a:r>
              <a:rPr lang="en-US" sz="2000" b="1" dirty="0">
                <a:solidFill>
                  <a:schemeClr val="accent1"/>
                </a:solidFill>
              </a:rPr>
              <a:t>“deviated.”</a:t>
            </a:r>
            <a:endParaRPr lang="en-US" sz="20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6438" y="2058750"/>
            <a:ext cx="10161917" cy="1468800"/>
          </a:xfrm>
        </p:spPr>
        <p:txBody>
          <a:bodyPr/>
          <a:lstStyle/>
          <a:p>
            <a:r>
              <a:rPr lang="en-US" b="1" dirty="0"/>
              <a:t>VERTICAL INTEGRATION WITH ANATOMY 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NASAL SEPTUM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3909" y="1630392"/>
            <a:ext cx="9770703" cy="5011948"/>
          </a:xfrm>
        </p:spPr>
        <p:txBody>
          <a:bodyPr>
            <a:noAutofit/>
          </a:bodyPr>
          <a:lstStyle/>
          <a:p>
            <a:r>
              <a:rPr lang="en-US" sz="2000" dirty="0"/>
              <a:t>It has the following parts :</a:t>
            </a:r>
            <a:endParaRPr lang="en-US" sz="2000" dirty="0"/>
          </a:p>
          <a:p>
            <a:pPr>
              <a:buFont typeface="+mj-lt"/>
              <a:buAutoNum type="arabicPeriod"/>
            </a:pPr>
            <a:r>
              <a:rPr lang="en-US" sz="2000" b="1" dirty="0">
                <a:solidFill>
                  <a:schemeClr val="accent1"/>
                </a:solidFill>
              </a:rPr>
              <a:t>Columellar septum : </a:t>
            </a:r>
            <a:r>
              <a:rPr lang="en-US" sz="2000" dirty="0"/>
              <a:t>formed by Medial crura of Alar cartilage.</a:t>
            </a:r>
            <a:endParaRPr lang="en-US" sz="2000" dirty="0"/>
          </a:p>
          <a:p>
            <a:pPr>
              <a:buFont typeface="+mj-lt"/>
              <a:buAutoNum type="arabicPeriod"/>
            </a:pPr>
            <a:r>
              <a:rPr lang="en-US" sz="2000" b="1" dirty="0">
                <a:solidFill>
                  <a:schemeClr val="accent1"/>
                </a:solidFill>
              </a:rPr>
              <a:t>Membranous Septum: </a:t>
            </a:r>
            <a:r>
              <a:rPr lang="en-US" sz="2000" dirty="0"/>
              <a:t>Behind the columella, devoid of cartilage and covered on either side by skin.</a:t>
            </a:r>
            <a:endParaRPr lang="en-US" sz="2000" dirty="0"/>
          </a:p>
          <a:p>
            <a:pPr>
              <a:buFont typeface="+mj-lt"/>
              <a:buAutoNum type="arabicPeriod"/>
            </a:pPr>
            <a:r>
              <a:rPr lang="en-US" sz="2000" b="1" dirty="0">
                <a:solidFill>
                  <a:schemeClr val="accent1"/>
                </a:solidFill>
              </a:rPr>
              <a:t>Septum Proper :</a:t>
            </a:r>
            <a:r>
              <a:rPr lang="en-US" sz="2000" dirty="0"/>
              <a:t> formed by </a:t>
            </a:r>
            <a:endParaRPr lang="en-US" sz="2000" dirty="0"/>
          </a:p>
          <a:p>
            <a:pPr>
              <a:buFont typeface="Wingdings" panose="05000000000000000000" pitchFamily="2" charset="2"/>
              <a:buChar char="à"/>
            </a:pPr>
            <a:r>
              <a:rPr lang="en-US" sz="2000" dirty="0">
                <a:sym typeface="Wingdings" panose="05000000000000000000" pitchFamily="2" charset="2"/>
              </a:rPr>
              <a:t>Septal Cartilage.</a:t>
            </a:r>
            <a:endParaRPr lang="en-US" sz="20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en-US" sz="2000" dirty="0">
                <a:sym typeface="Wingdings" panose="05000000000000000000" pitchFamily="2" charset="2"/>
              </a:rPr>
              <a:t>Perpendicular plate of ethmoid.</a:t>
            </a:r>
            <a:endParaRPr lang="en-US" sz="20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en-US" sz="2000" dirty="0">
                <a:sym typeface="Wingdings" panose="05000000000000000000" pitchFamily="2" charset="2"/>
              </a:rPr>
              <a:t>Vomer.</a:t>
            </a:r>
            <a:endParaRPr lang="en-US" sz="20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en-US" sz="2000" dirty="0">
                <a:sym typeface="Wingdings" panose="05000000000000000000" pitchFamily="2" charset="2"/>
              </a:rPr>
              <a:t>Crest of Maxilla.</a:t>
            </a:r>
            <a:endParaRPr lang="en-US" sz="20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en-US" sz="2000" dirty="0">
                <a:sym typeface="Wingdings" panose="05000000000000000000" pitchFamily="2" charset="2"/>
              </a:rPr>
              <a:t>Crest of Palatine bone.</a:t>
            </a:r>
            <a:endParaRPr lang="en-US" sz="20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en-US" sz="2000" dirty="0">
                <a:sym typeface="Wingdings" panose="05000000000000000000" pitchFamily="2" charset="2"/>
              </a:rPr>
              <a:t>Rostrum of Sphenoid.</a:t>
            </a:r>
            <a:endParaRPr lang="en-US" sz="20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en-US" sz="2000" dirty="0">
                <a:sym typeface="Wingdings" panose="05000000000000000000" pitchFamily="2" charset="2"/>
              </a:rPr>
              <a:t>Nasal spine of Frontal Bone.</a:t>
            </a:r>
            <a:r>
              <a:rPr lang="en-US" sz="2000" dirty="0"/>
              <a:t> 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793" y="287546"/>
            <a:ext cx="8470564" cy="627041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HORIZONTAL INTEGRATION WITH COMMUNITY MEDICINE 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4276</Words>
  <Application>WPS Presentation</Application>
  <PresentationFormat>Widescreen</PresentationFormat>
  <Paragraphs>173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5" baseType="lpstr">
      <vt:lpstr>Arial</vt:lpstr>
      <vt:lpstr>SimSun</vt:lpstr>
      <vt:lpstr>Wingdings</vt:lpstr>
      <vt:lpstr>Microsoft YaHei</vt:lpstr>
      <vt:lpstr>Arial Unicode MS</vt:lpstr>
      <vt:lpstr>Calibri</vt:lpstr>
      <vt:lpstr>Default Design</vt:lpstr>
      <vt:lpstr>DEVIATED NASAL SEPTUM AND RHINOPLASTY </vt:lpstr>
      <vt:lpstr>University Motto, Vision, Values &amp; Goals</vt:lpstr>
      <vt:lpstr>LEARNING OBJECTIVES</vt:lpstr>
      <vt:lpstr>PROF UMER MODEL OF INTEGRATED LECTURE </vt:lpstr>
      <vt:lpstr>DEVIATED NASAL SEPTUM</vt:lpstr>
      <vt:lpstr>VERTICAL INTEGRATION WITH ANATOMY </vt:lpstr>
      <vt:lpstr>ANATOMY NASAL SEPTUM</vt:lpstr>
      <vt:lpstr>PowerPoint 演示文稿</vt:lpstr>
      <vt:lpstr>HORIZONTAL INTEGRATION WITH COMMUNITY MEDICINE </vt:lpstr>
      <vt:lpstr>EPIDEMIOLOGY</vt:lpstr>
      <vt:lpstr>AETIOLOGY</vt:lpstr>
      <vt:lpstr>AETIOLOGY CONT’D</vt:lpstr>
      <vt:lpstr>VERTICAL INTEGRATION WITH PATHOLOGY AND HISTOPATHOLOGY </vt:lpstr>
      <vt:lpstr>PowerPoint 演示文稿</vt:lpstr>
      <vt:lpstr>TYPES OF DEVIATED NASAL SEPTUM</vt:lpstr>
      <vt:lpstr>PowerPoint 演示文稿</vt:lpstr>
      <vt:lpstr>CLINICAL FEATURES</vt:lpstr>
      <vt:lpstr>MANAGEMENT</vt:lpstr>
      <vt:lpstr>SUBMUCOUS RESECTION</vt:lpstr>
      <vt:lpstr>COMPLICATIONS OF SMR</vt:lpstr>
      <vt:lpstr>SEPTOPLASTY</vt:lpstr>
      <vt:lpstr>PowerPoint 演示文稿</vt:lpstr>
      <vt:lpstr>PowerPoint 演示文稿</vt:lpstr>
      <vt:lpstr>RHINOPLASTY</vt:lpstr>
      <vt:lpstr>APPROACHES </vt:lpstr>
      <vt:lpstr>RESEARCH AND ETHICS</vt:lpstr>
      <vt:lpstr>REFERENCES</vt:lpstr>
      <vt:lpstr>PowerPoint 演示文稿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SNORING AND SLEEP APNEA</dc:title>
  <dc:creator>Microsoft account</dc:creator>
  <cp:lastModifiedBy>Fatima Shahid</cp:lastModifiedBy>
  <cp:revision>68</cp:revision>
  <dcterms:created xsi:type="dcterms:W3CDTF">2023-03-05T04:28:00Z</dcterms:created>
  <dcterms:modified xsi:type="dcterms:W3CDTF">2025-02-06T08:24:16Z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ABEDDC6FCA114D24B003248DCDC153FE_12</vt:lpwstr>
  </property>
  <property fmtid="{D5CDD505-2E9C-101B-9397-08002B2CF9AE}" pid="3" name="KSOProductBuildVer">
    <vt:lpwstr>1033-12.2.0.19805</vt:lpwstr>
  </property>
</Properties>
</file>