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9"/>
  </p:notesMasterIdLst>
  <p:sldIdLst>
    <p:sldId id="318" r:id="rId3"/>
    <p:sldId id="317" r:id="rId4"/>
    <p:sldId id="297" r:id="rId5"/>
    <p:sldId id="296" r:id="rId6"/>
    <p:sldId id="686" r:id="rId7"/>
    <p:sldId id="626" r:id="rId8"/>
    <p:sldId id="615" r:id="rId9"/>
    <p:sldId id="627" r:id="rId10"/>
    <p:sldId id="628" r:id="rId11"/>
    <p:sldId id="629" r:id="rId12"/>
    <p:sldId id="630" r:id="rId13"/>
    <p:sldId id="632" r:id="rId14"/>
    <p:sldId id="633" r:id="rId15"/>
    <p:sldId id="634" r:id="rId16"/>
    <p:sldId id="637" r:id="rId17"/>
    <p:sldId id="636" r:id="rId18"/>
    <p:sldId id="638" r:id="rId19"/>
    <p:sldId id="639" r:id="rId20"/>
    <p:sldId id="640" r:id="rId21"/>
    <p:sldId id="642" r:id="rId22"/>
    <p:sldId id="643" r:id="rId23"/>
    <p:sldId id="644" r:id="rId24"/>
    <p:sldId id="645" r:id="rId25"/>
    <p:sldId id="646" r:id="rId26"/>
    <p:sldId id="647" r:id="rId27"/>
    <p:sldId id="648" r:id="rId28"/>
    <p:sldId id="594" r:id="rId29"/>
    <p:sldId id="625" r:id="rId30"/>
    <p:sldId id="588" r:id="rId31"/>
    <p:sldId id="612" r:id="rId32"/>
    <p:sldId id="613" r:id="rId33"/>
    <p:sldId id="624" r:id="rId34"/>
    <p:sldId id="611" r:id="rId35"/>
    <p:sldId id="314" r:id="rId36"/>
    <p:sldId id="562" r:id="rId37"/>
    <p:sldId id="27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64" autoAdjust="0"/>
  </p:normalViewPr>
  <p:slideViewPr>
    <p:cSldViewPr>
      <p:cViewPr varScale="1">
        <p:scale>
          <a:sx n="80" d="100"/>
          <a:sy n="80" d="100"/>
        </p:scale>
        <p:origin x="1526" y="67"/>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31">
            <a:extLst>
              <a:ext uri="{FF2B5EF4-FFF2-40B4-BE49-F238E27FC236}">
                <a16:creationId xmlns:a16="http://schemas.microsoft.com/office/drawing/2014/main" id="{A9A1B5EC-4913-24CC-70A1-9130ED8783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1414B5D-B543-43A2-8C6C-019D92B3A21B}" type="slidenum">
              <a:rPr lang="en-US" altLang="en-US">
                <a:latin typeface="Verdana" panose="020B0604030504040204" pitchFamily="34" charset="0"/>
              </a:rPr>
              <a:pPr eaLnBrk="1" hangingPunct="1"/>
              <a:t>7</a:t>
            </a:fld>
            <a:endParaRPr lang="en-US" altLang="en-US">
              <a:latin typeface="Verdana" panose="020B0604030504040204" pitchFamily="34" charset="0"/>
            </a:endParaRPr>
          </a:p>
        </p:txBody>
      </p:sp>
      <p:sp>
        <p:nvSpPr>
          <p:cNvPr id="201731" name="Rectangle 1026">
            <a:extLst>
              <a:ext uri="{FF2B5EF4-FFF2-40B4-BE49-F238E27FC236}">
                <a16:creationId xmlns:a16="http://schemas.microsoft.com/office/drawing/2014/main" id="{138E8DFF-3029-BE3D-CC67-DAB60FAD03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2" name="Rectangle 1027">
            <a:extLst>
              <a:ext uri="{FF2B5EF4-FFF2-40B4-BE49-F238E27FC236}">
                <a16:creationId xmlns:a16="http://schemas.microsoft.com/office/drawing/2014/main" id="{993A7B2B-993B-272D-7280-7001C03B30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31">
            <a:extLst>
              <a:ext uri="{FF2B5EF4-FFF2-40B4-BE49-F238E27FC236}">
                <a16:creationId xmlns:a16="http://schemas.microsoft.com/office/drawing/2014/main" id="{A9A1B5EC-4913-24CC-70A1-9130ED8783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1414B5D-B543-43A2-8C6C-019D92B3A21B}" type="slidenum">
              <a:rPr lang="en-US" altLang="en-US">
                <a:latin typeface="Verdana" panose="020B0604030504040204" pitchFamily="34" charset="0"/>
              </a:rPr>
              <a:pPr eaLnBrk="1" hangingPunct="1"/>
              <a:t>8</a:t>
            </a:fld>
            <a:endParaRPr lang="en-US" altLang="en-US">
              <a:latin typeface="Verdana" panose="020B0604030504040204" pitchFamily="34" charset="0"/>
            </a:endParaRPr>
          </a:p>
        </p:txBody>
      </p:sp>
      <p:sp>
        <p:nvSpPr>
          <p:cNvPr id="201731" name="Rectangle 1026">
            <a:extLst>
              <a:ext uri="{FF2B5EF4-FFF2-40B4-BE49-F238E27FC236}">
                <a16:creationId xmlns:a16="http://schemas.microsoft.com/office/drawing/2014/main" id="{138E8DFF-3029-BE3D-CC67-DAB60FAD03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2" name="Rectangle 1027">
            <a:extLst>
              <a:ext uri="{FF2B5EF4-FFF2-40B4-BE49-F238E27FC236}">
                <a16:creationId xmlns:a16="http://schemas.microsoft.com/office/drawing/2014/main" id="{993A7B2B-993B-272D-7280-7001C03B30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hyperlink" Target="https://ar.iiarjournals.org/content/38/2/1159"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Steps of DNA Replication</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85800" y="1146175"/>
            <a:ext cx="7848600" cy="4525963"/>
          </a:xfrm>
        </p:spPr>
        <p:txBody>
          <a:bodyPr>
            <a:normAutofit/>
          </a:bodyPr>
          <a:lstStyle/>
          <a:p>
            <a:pPr marL="0" indent="0" algn="just">
              <a:buFont typeface="Arial" charset="0"/>
              <a:buNone/>
              <a:defRPr/>
            </a:pPr>
            <a:endParaRPr lang="en-US" sz="2800" dirty="0">
              <a:latin typeface="Andalus" pitchFamily="18" charset="-78"/>
              <a:cs typeface="Andalus" pitchFamily="18" charset="-78"/>
            </a:endParaRPr>
          </a:p>
          <a:p>
            <a:pPr algn="just">
              <a:lnSpc>
                <a:spcPct val="150000"/>
              </a:lnSpc>
              <a:defRPr/>
            </a:pPr>
            <a:r>
              <a:rPr lang="en-US" sz="2800" dirty="0">
                <a:latin typeface="Andalus" pitchFamily="18" charset="-78"/>
                <a:cs typeface="Andalus" pitchFamily="18" charset="-78"/>
              </a:rPr>
              <a:t>Separation of strands</a:t>
            </a:r>
          </a:p>
          <a:p>
            <a:pPr algn="just">
              <a:lnSpc>
                <a:spcPct val="150000"/>
              </a:lnSpc>
              <a:defRPr/>
            </a:pPr>
            <a:r>
              <a:rPr lang="en-US" sz="2800" dirty="0">
                <a:latin typeface="Andalus" pitchFamily="18" charset="-78"/>
                <a:cs typeface="Andalus" pitchFamily="18" charset="-78"/>
              </a:rPr>
              <a:t>RNA primer synthesis </a:t>
            </a:r>
          </a:p>
          <a:p>
            <a:pPr algn="just">
              <a:lnSpc>
                <a:spcPct val="150000"/>
              </a:lnSpc>
              <a:defRPr/>
            </a:pPr>
            <a:r>
              <a:rPr lang="en-US" sz="2800" dirty="0">
                <a:latin typeface="Andalus" pitchFamily="18" charset="-78"/>
                <a:cs typeface="Andalus" pitchFamily="18" charset="-78"/>
              </a:rPr>
              <a:t>Chain elongation </a:t>
            </a:r>
          </a:p>
          <a:p>
            <a:pPr algn="just">
              <a:lnSpc>
                <a:spcPct val="150000"/>
              </a:lnSpc>
              <a:defRPr/>
            </a:pPr>
            <a:r>
              <a:rPr lang="en-US" sz="2800" dirty="0">
                <a:latin typeface="Andalus" pitchFamily="18" charset="-78"/>
                <a:cs typeface="Andalus" pitchFamily="18" charset="-78"/>
              </a:rPr>
              <a:t>Excision of RNA primer</a:t>
            </a:r>
          </a:p>
          <a:p>
            <a:pPr algn="just">
              <a:lnSpc>
                <a:spcPct val="150000"/>
              </a:lnSpc>
              <a:defRPr/>
            </a:pPr>
            <a:r>
              <a:rPr lang="en-US" sz="2800" dirty="0">
                <a:latin typeface="Andalus" pitchFamily="18" charset="-78"/>
                <a:cs typeface="Andalus" pitchFamily="18" charset="-78"/>
              </a:rPr>
              <a:t>DNA ligase activity </a:t>
            </a:r>
          </a:p>
          <a:p>
            <a:endParaRPr lang="en-US" altLang="en-US" sz="2000" dirty="0">
              <a:solidFill>
                <a:srgbClr val="000000"/>
              </a:solidFill>
            </a:endParaRPr>
          </a:p>
          <a:p>
            <a:endParaRPr lang="en-US" altLang="en-US" sz="2000" dirty="0">
              <a:solidFill>
                <a:srgbClr val="000000"/>
              </a:solidFill>
            </a:endParaRPr>
          </a:p>
          <a:p>
            <a:endParaRPr lang="en-US" altLang="en-US" sz="2000" dirty="0">
              <a:solidFill>
                <a:srgbClr val="000000"/>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10</a:t>
            </a:fld>
            <a:endParaRPr lang="en-US" sz="1400" dirty="0"/>
          </a:p>
        </p:txBody>
      </p:sp>
      <p:sp>
        <p:nvSpPr>
          <p:cNvPr id="2" name="Rectangle 1">
            <a:extLst>
              <a:ext uri="{FF2B5EF4-FFF2-40B4-BE49-F238E27FC236}">
                <a16:creationId xmlns:a16="http://schemas.microsoft.com/office/drawing/2014/main" id="{A6C2E0D6-E956-4635-8B73-048E220AA1EE}"/>
              </a:ext>
            </a:extLst>
          </p:cNvPr>
          <p:cNvSpPr/>
          <p:nvPr/>
        </p:nvSpPr>
        <p:spPr>
          <a:xfrm>
            <a:off x="304800" y="2101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Steps of DNA Replication</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09600" y="990600"/>
            <a:ext cx="7848600" cy="4525963"/>
          </a:xfrm>
        </p:spPr>
        <p:txBody>
          <a:bodyPr>
            <a:normAutofit/>
          </a:bodyPr>
          <a:lstStyle/>
          <a:p>
            <a:r>
              <a:rPr lang="en-US" altLang="en-US" sz="2800" dirty="0">
                <a:latin typeface="Andalus" pitchFamily="18" charset="-78"/>
                <a:cs typeface="Andalus" pitchFamily="18" charset="-78"/>
              </a:rPr>
              <a:t>DNA strand separation</a:t>
            </a:r>
          </a:p>
          <a:p>
            <a:r>
              <a:rPr lang="en-US" sz="2800" dirty="0">
                <a:latin typeface="Andalus" pitchFamily="18" charset="-78"/>
                <a:cs typeface="Andalus" pitchFamily="18" charset="-78"/>
              </a:rPr>
              <a:t>Replication fork formation </a:t>
            </a:r>
          </a:p>
          <a:p>
            <a:pPr lvl="3">
              <a:buFont typeface="Wingdings" pitchFamily="2" charset="2"/>
              <a:buChar char="Ø"/>
            </a:pPr>
            <a:r>
              <a:rPr lang="en-US" sz="2400" dirty="0">
                <a:latin typeface="Andalus" pitchFamily="18" charset="-78"/>
                <a:cs typeface="Andalus" pitchFamily="18" charset="-78"/>
              </a:rPr>
              <a:t>DnaA protein, DNA helicases, Single stranded DNA binding protein </a:t>
            </a:r>
            <a:r>
              <a:rPr lang="en-US" altLang="en-US" sz="2000" dirty="0">
                <a:solidFill>
                  <a:srgbClr val="000000"/>
                </a:solidFill>
              </a:rPr>
              <a:t> </a:t>
            </a:r>
          </a:p>
          <a:p>
            <a:endParaRPr lang="en-US" altLang="en-US" sz="2000" dirty="0">
              <a:solidFill>
                <a:srgbClr val="000000"/>
              </a:solidFill>
            </a:endParaRPr>
          </a:p>
          <a:p>
            <a:endParaRPr lang="en-US" altLang="en-US" sz="2000" dirty="0">
              <a:solidFill>
                <a:srgbClr val="000000"/>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11</a:t>
            </a:fld>
            <a:endParaRPr lang="en-US" sz="1400" dirty="0"/>
          </a:p>
        </p:txBody>
      </p:sp>
      <p:pic>
        <p:nvPicPr>
          <p:cNvPr id="6" name="Picture 2" descr="Steps in Prokaryotic DNA Synthesis - Biochemistry"/>
          <p:cNvPicPr>
            <a:picLocks noChangeAspect="1" noChangeArrowheads="1"/>
          </p:cNvPicPr>
          <p:nvPr/>
        </p:nvPicPr>
        <p:blipFill>
          <a:blip r:embed="rId2"/>
          <a:srcRect/>
          <a:stretch>
            <a:fillRect/>
          </a:stretch>
        </p:blipFill>
        <p:spPr bwMode="auto">
          <a:xfrm>
            <a:off x="1371600" y="2819400"/>
            <a:ext cx="5867400" cy="3639046"/>
          </a:xfrm>
          <a:prstGeom prst="rect">
            <a:avLst/>
          </a:prstGeom>
          <a:noFill/>
        </p:spPr>
      </p:pic>
      <p:sp>
        <p:nvSpPr>
          <p:cNvPr id="2" name="Rectangle 1">
            <a:extLst>
              <a:ext uri="{FF2B5EF4-FFF2-40B4-BE49-F238E27FC236}">
                <a16:creationId xmlns:a16="http://schemas.microsoft.com/office/drawing/2014/main" id="{D742CBE4-DAE4-41CC-9661-648C5D52BE80}"/>
              </a:ext>
            </a:extLst>
          </p:cNvPr>
          <p:cNvSpPr/>
          <p:nvPr/>
        </p:nvSpPr>
        <p:spPr>
          <a:xfrm>
            <a:off x="389248" y="16382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Steps of DNA Replication</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09600" y="1219200"/>
            <a:ext cx="7848600" cy="4297363"/>
          </a:xfrm>
        </p:spPr>
        <p:txBody>
          <a:bodyPr>
            <a:normAutofit/>
          </a:bodyPr>
          <a:lstStyle/>
          <a:p>
            <a:r>
              <a:rPr lang="en-US" altLang="en-US" sz="2800" dirty="0">
                <a:latin typeface="Andalus" pitchFamily="18" charset="-78"/>
                <a:cs typeface="Andalus" pitchFamily="18" charset="-78"/>
              </a:rPr>
              <a:t> Supercoiling </a:t>
            </a:r>
          </a:p>
          <a:p>
            <a:pPr lvl="3">
              <a:buFont typeface="Wingdings" pitchFamily="2" charset="2"/>
              <a:buChar char="Ø"/>
            </a:pPr>
            <a:r>
              <a:rPr lang="en-US" sz="2400" dirty="0">
                <a:latin typeface="Andalus" pitchFamily="18" charset="-78"/>
                <a:cs typeface="Andalus" pitchFamily="18" charset="-78"/>
              </a:rPr>
              <a:t>Type I DNA Topoisomerases </a:t>
            </a:r>
          </a:p>
          <a:p>
            <a:pPr lvl="3">
              <a:buFont typeface="Wingdings" pitchFamily="2" charset="2"/>
              <a:buChar char="Ø"/>
            </a:pPr>
            <a:r>
              <a:rPr lang="en-US" sz="2400" dirty="0">
                <a:latin typeface="Andalus" pitchFamily="18" charset="-78"/>
                <a:cs typeface="Andalus" pitchFamily="18" charset="-78"/>
              </a:rPr>
              <a:t>Type II DNA Topoisomerases  </a:t>
            </a:r>
          </a:p>
          <a:p>
            <a:endParaRPr lang="en-US" altLang="en-US" sz="2000" dirty="0">
              <a:solidFill>
                <a:srgbClr val="000000"/>
              </a:solidFill>
            </a:endParaRPr>
          </a:p>
          <a:p>
            <a:endParaRPr lang="en-US" altLang="en-US" sz="2000" dirty="0">
              <a:solidFill>
                <a:srgbClr val="000000"/>
              </a:solidFill>
            </a:endParaRPr>
          </a:p>
          <a:p>
            <a:endParaRPr lang="en-US" altLang="en-US" sz="2000" dirty="0">
              <a:solidFill>
                <a:srgbClr val="000000"/>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12</a:t>
            </a:fld>
            <a:endParaRPr lang="en-US" sz="1400" dirty="0"/>
          </a:p>
        </p:txBody>
      </p:sp>
      <p:pic>
        <p:nvPicPr>
          <p:cNvPr id="7" name="Picture 5"/>
          <p:cNvPicPr>
            <a:picLocks noChangeAspect="1" noChangeArrowheads="1"/>
          </p:cNvPicPr>
          <p:nvPr/>
        </p:nvPicPr>
        <p:blipFill>
          <a:blip r:embed="rId2"/>
          <a:srcRect/>
          <a:stretch>
            <a:fillRect/>
          </a:stretch>
        </p:blipFill>
        <p:spPr bwMode="auto">
          <a:xfrm>
            <a:off x="1981200" y="2971800"/>
            <a:ext cx="5164138" cy="3200818"/>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EBA6F841-3C6F-4053-BED7-6036FFE8866C}"/>
              </a:ext>
            </a:extLst>
          </p:cNvPr>
          <p:cNvSpPr/>
          <p:nvPr/>
        </p:nvSpPr>
        <p:spPr>
          <a:xfrm>
            <a:off x="228600" y="2101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Steps of DNA Replication</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09600" y="1219200"/>
            <a:ext cx="7848600" cy="4297363"/>
          </a:xfrm>
        </p:spPr>
        <p:txBody>
          <a:bodyPr>
            <a:normAutofit/>
          </a:bodyPr>
          <a:lstStyle/>
          <a:p>
            <a:r>
              <a:rPr lang="en-US" altLang="en-US" sz="2800" dirty="0">
                <a:latin typeface="Andalus" pitchFamily="18" charset="-78"/>
                <a:cs typeface="Andalus" pitchFamily="18" charset="-78"/>
              </a:rPr>
              <a:t> RNA Primer  </a:t>
            </a:r>
          </a:p>
          <a:p>
            <a:pPr lvl="3">
              <a:buFont typeface="Wingdings" pitchFamily="2" charset="2"/>
              <a:buChar char="Ø"/>
            </a:pPr>
            <a:r>
              <a:rPr lang="en-US" sz="2400" dirty="0">
                <a:latin typeface="Andalus" pitchFamily="18" charset="-78"/>
                <a:cs typeface="Andalus" pitchFamily="18" charset="-78"/>
              </a:rPr>
              <a:t>Primase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13</a:t>
            </a:fld>
            <a:endParaRPr lang="en-US" sz="1400" dirty="0"/>
          </a:p>
        </p:txBody>
      </p:sp>
      <p:pic>
        <p:nvPicPr>
          <p:cNvPr id="8" name="Picture 7"/>
          <p:cNvPicPr>
            <a:picLocks noChangeAspect="1" noChangeArrowheads="1"/>
          </p:cNvPicPr>
          <p:nvPr/>
        </p:nvPicPr>
        <p:blipFill>
          <a:blip r:embed="rId2"/>
          <a:srcRect/>
          <a:stretch>
            <a:fillRect/>
          </a:stretch>
        </p:blipFill>
        <p:spPr bwMode="auto">
          <a:xfrm>
            <a:off x="4191000" y="1371600"/>
            <a:ext cx="4114800" cy="4879975"/>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4296380D-BE18-4BDA-9568-D3F77C1F733D}"/>
              </a:ext>
            </a:extLst>
          </p:cNvPr>
          <p:cNvSpPr/>
          <p:nvPr/>
        </p:nvSpPr>
        <p:spPr>
          <a:xfrm>
            <a:off x="304800" y="2101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Steps of DNA Replication</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09600" y="1219200"/>
            <a:ext cx="7848600" cy="4297363"/>
          </a:xfrm>
        </p:spPr>
        <p:txBody>
          <a:bodyPr>
            <a:normAutofit/>
          </a:bodyPr>
          <a:lstStyle/>
          <a:p>
            <a:r>
              <a:rPr lang="en-US" altLang="en-US" sz="2800" dirty="0">
                <a:latin typeface="Andalus" pitchFamily="18" charset="-78"/>
                <a:cs typeface="Andalus" pitchFamily="18" charset="-78"/>
              </a:rPr>
              <a:t> Direction of Replication </a:t>
            </a:r>
          </a:p>
          <a:p>
            <a:pPr lvl="3">
              <a:buFont typeface="Wingdings" pitchFamily="2" charset="2"/>
              <a:buChar char="Ø"/>
            </a:pPr>
            <a:r>
              <a:rPr lang="en-US" sz="2400" dirty="0">
                <a:latin typeface="Andalus" pitchFamily="18" charset="-78"/>
                <a:cs typeface="Andalus" pitchFamily="18" charset="-78"/>
              </a:rPr>
              <a:t>Leading Strand </a:t>
            </a:r>
          </a:p>
          <a:p>
            <a:pPr lvl="3">
              <a:buFont typeface="Wingdings" pitchFamily="2" charset="2"/>
              <a:buChar char="Ø"/>
            </a:pPr>
            <a:r>
              <a:rPr lang="en-US" sz="2400" dirty="0">
                <a:latin typeface="Andalus" pitchFamily="18" charset="-78"/>
                <a:cs typeface="Andalus" pitchFamily="18" charset="-78"/>
              </a:rPr>
              <a:t>Lagging Strand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14</a:t>
            </a:fld>
            <a:endParaRPr lang="en-US" sz="1400" dirty="0"/>
          </a:p>
        </p:txBody>
      </p:sp>
      <p:pic>
        <p:nvPicPr>
          <p:cNvPr id="7" name="Picture 2" descr="Important Differences between Replication Bubble and Replication Fork"/>
          <p:cNvPicPr>
            <a:picLocks noChangeAspect="1" noChangeArrowheads="1"/>
          </p:cNvPicPr>
          <p:nvPr/>
        </p:nvPicPr>
        <p:blipFill>
          <a:blip r:embed="rId2"/>
          <a:srcRect t="14257"/>
          <a:stretch>
            <a:fillRect/>
          </a:stretch>
        </p:blipFill>
        <p:spPr bwMode="auto">
          <a:xfrm>
            <a:off x="1066800" y="2514600"/>
            <a:ext cx="7143750" cy="3299416"/>
          </a:xfrm>
          <a:prstGeom prst="rect">
            <a:avLst/>
          </a:prstGeom>
          <a:noFill/>
        </p:spPr>
      </p:pic>
      <p:sp>
        <p:nvSpPr>
          <p:cNvPr id="2" name="Rectangle 1">
            <a:extLst>
              <a:ext uri="{FF2B5EF4-FFF2-40B4-BE49-F238E27FC236}">
                <a16:creationId xmlns:a16="http://schemas.microsoft.com/office/drawing/2014/main" id="{EC93B965-F4B6-43E3-842B-6614FD28A30E}"/>
              </a:ext>
            </a:extLst>
          </p:cNvPr>
          <p:cNvSpPr/>
          <p:nvPr/>
        </p:nvSpPr>
        <p:spPr>
          <a:xfrm>
            <a:off x="228600" y="13525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Steps of DNA Replication</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09600" y="1219200"/>
            <a:ext cx="7848600" cy="4297363"/>
          </a:xfrm>
        </p:spPr>
        <p:txBody>
          <a:bodyPr>
            <a:normAutofit/>
          </a:bodyPr>
          <a:lstStyle/>
          <a:p>
            <a:r>
              <a:rPr lang="en-US" altLang="en-US" sz="2800" dirty="0">
                <a:latin typeface="Andalus" pitchFamily="18" charset="-78"/>
                <a:cs typeface="Andalus" pitchFamily="18" charset="-78"/>
              </a:rPr>
              <a:t> Direction of Replication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15</a:t>
            </a:fld>
            <a:endParaRPr lang="en-US" sz="1400" dirty="0"/>
          </a:p>
        </p:txBody>
      </p:sp>
      <p:pic>
        <p:nvPicPr>
          <p:cNvPr id="8" name="Picture 2"/>
          <p:cNvPicPr>
            <a:picLocks noChangeAspect="1" noChangeArrowheads="1"/>
          </p:cNvPicPr>
          <p:nvPr/>
        </p:nvPicPr>
        <p:blipFill>
          <a:blip r:embed="rId2"/>
          <a:srcRect/>
          <a:stretch>
            <a:fillRect/>
          </a:stretch>
        </p:blipFill>
        <p:spPr bwMode="auto">
          <a:xfrm>
            <a:off x="4572000" y="1219200"/>
            <a:ext cx="4267200" cy="4777689"/>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5FAF359D-F99E-4467-98A9-ED278E1E84C9}"/>
              </a:ext>
            </a:extLst>
          </p:cNvPr>
          <p:cNvSpPr/>
          <p:nvPr/>
        </p:nvSpPr>
        <p:spPr>
          <a:xfrm>
            <a:off x="304800" y="393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228600" y="1143000"/>
            <a:ext cx="8763000" cy="5159375"/>
          </a:xfrm>
          <a:prstGeom prst="rect">
            <a:avLst/>
          </a:prstGeom>
          <a:noFill/>
          <a:ln w="9525">
            <a:noFill/>
            <a:miter lim="800000"/>
            <a:headEnd/>
            <a:tailEnd/>
          </a:ln>
        </p:spPr>
      </p:pic>
      <p:sp>
        <p:nvSpPr>
          <p:cNvPr id="2" name="Rectangle 1">
            <a:extLst>
              <a:ext uri="{FF2B5EF4-FFF2-40B4-BE49-F238E27FC236}">
                <a16:creationId xmlns:a16="http://schemas.microsoft.com/office/drawing/2014/main" id="{D4DBB0BA-A3AE-4787-9253-6B3138972FAA}"/>
              </a:ext>
            </a:extLst>
          </p:cNvPr>
          <p:cNvSpPr/>
          <p:nvPr/>
        </p:nvSpPr>
        <p:spPr>
          <a:xfrm>
            <a:off x="381000" y="3048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Steps of DNA Replication</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09600" y="1219200"/>
            <a:ext cx="7848600" cy="4297363"/>
          </a:xfrm>
        </p:spPr>
        <p:txBody>
          <a:bodyPr>
            <a:normAutofit/>
          </a:bodyPr>
          <a:lstStyle/>
          <a:p>
            <a:r>
              <a:rPr lang="en-US" altLang="en-US" sz="2800" dirty="0">
                <a:latin typeface="Andalus" pitchFamily="18" charset="-78"/>
                <a:cs typeface="Andalus" pitchFamily="18" charset="-78"/>
              </a:rPr>
              <a:t> Enzymes </a:t>
            </a:r>
          </a:p>
          <a:p>
            <a:pPr lvl="2">
              <a:buFont typeface="Wingdings" pitchFamily="2" charset="2"/>
              <a:buChar char="Ø"/>
            </a:pPr>
            <a:r>
              <a:rPr lang="en-US" altLang="en-US" dirty="0">
                <a:latin typeface="Andalus" pitchFamily="18" charset="-78"/>
                <a:cs typeface="Andalus" pitchFamily="18" charset="-78"/>
              </a:rPr>
              <a:t>DNA polymerases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17</a:t>
            </a:fld>
            <a:endParaRPr lang="en-US" sz="1400" dirty="0"/>
          </a:p>
        </p:txBody>
      </p:sp>
      <p:pic>
        <p:nvPicPr>
          <p:cNvPr id="7" name="Picture 4" descr="DNA Polymerase in Prokaryotes and their mechanism of action( DNA Pol I ,DNA  Pol II and DNA Pol III) - YouTube"/>
          <p:cNvPicPr>
            <a:picLocks noChangeAspect="1" noChangeArrowheads="1"/>
          </p:cNvPicPr>
          <p:nvPr/>
        </p:nvPicPr>
        <p:blipFill>
          <a:blip r:embed="rId2"/>
          <a:srcRect/>
          <a:stretch>
            <a:fillRect/>
          </a:stretch>
        </p:blipFill>
        <p:spPr bwMode="auto">
          <a:xfrm>
            <a:off x="1447800" y="2438400"/>
            <a:ext cx="6096000" cy="3429001"/>
          </a:xfrm>
          <a:prstGeom prst="rect">
            <a:avLst/>
          </a:prstGeom>
          <a:noFill/>
        </p:spPr>
      </p:pic>
      <p:sp>
        <p:nvSpPr>
          <p:cNvPr id="2" name="Rectangle 1">
            <a:extLst>
              <a:ext uri="{FF2B5EF4-FFF2-40B4-BE49-F238E27FC236}">
                <a16:creationId xmlns:a16="http://schemas.microsoft.com/office/drawing/2014/main" id="{31C56575-78C7-439D-A32D-6F78096C5D00}"/>
              </a:ext>
            </a:extLst>
          </p:cNvPr>
          <p:cNvSpPr/>
          <p:nvPr/>
        </p:nvSpPr>
        <p:spPr>
          <a:xfrm>
            <a:off x="228600" y="24034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7"/>
          <p:cNvPicPr>
            <a:picLocks noChangeAspect="1" noChangeArrowheads="1"/>
          </p:cNvPicPr>
          <p:nvPr/>
        </p:nvPicPr>
        <p:blipFill>
          <a:blip r:embed="rId2"/>
          <a:srcRect b="9782"/>
          <a:stretch>
            <a:fillRect/>
          </a:stretch>
        </p:blipFill>
        <p:spPr bwMode="auto">
          <a:xfrm>
            <a:off x="4724400" y="1143000"/>
            <a:ext cx="4257675" cy="5059948"/>
          </a:xfrm>
          <a:prstGeom prst="rect">
            <a:avLst/>
          </a:prstGeom>
          <a:noFill/>
          <a:ln w="9525">
            <a:noFill/>
            <a:miter lim="800000"/>
            <a:headEnd/>
            <a:tailEnd/>
          </a:ln>
          <a:effectLst/>
        </p:spPr>
      </p:pic>
      <p:pic>
        <p:nvPicPr>
          <p:cNvPr id="40965" name="Picture 8"/>
          <p:cNvPicPr>
            <a:picLocks noChangeAspect="1" noChangeArrowheads="1"/>
          </p:cNvPicPr>
          <p:nvPr/>
        </p:nvPicPr>
        <p:blipFill>
          <a:blip r:embed="rId3"/>
          <a:srcRect/>
          <a:stretch>
            <a:fillRect/>
          </a:stretch>
        </p:blipFill>
        <p:spPr bwMode="auto">
          <a:xfrm>
            <a:off x="228600" y="2133600"/>
            <a:ext cx="4343400" cy="2136775"/>
          </a:xfrm>
          <a:prstGeom prst="rect">
            <a:avLst/>
          </a:prstGeom>
          <a:noFill/>
          <a:ln w="9525">
            <a:noFill/>
            <a:miter lim="800000"/>
            <a:headEnd/>
            <a:tailEnd/>
          </a:ln>
          <a:effectLst/>
        </p:spPr>
      </p:pic>
      <p:sp>
        <p:nvSpPr>
          <p:cNvPr id="6" name="Content Placeholder 5"/>
          <p:cNvSpPr>
            <a:spLocks noGrp="1"/>
          </p:cNvSpPr>
          <p:nvPr>
            <p:ph idx="1"/>
          </p:nvPr>
        </p:nvSpPr>
        <p:spPr/>
        <p:txBody>
          <a:bodyPr/>
          <a:lstStyle/>
          <a:p>
            <a:pPr>
              <a:buNone/>
            </a:pPr>
            <a:r>
              <a:rPr lang="en-US" dirty="0"/>
              <a:t> </a:t>
            </a:r>
          </a:p>
        </p:txBody>
      </p:sp>
      <p:sp>
        <p:nvSpPr>
          <p:cNvPr id="7" name="Title 6"/>
          <p:cNvSpPr>
            <a:spLocks noGrp="1"/>
          </p:cNvSpPr>
          <p:nvPr>
            <p:ph type="title"/>
          </p:nvPr>
        </p:nvSpPr>
        <p:spPr>
          <a:xfrm>
            <a:off x="628650" y="327026"/>
            <a:ext cx="7886700" cy="1325563"/>
          </a:xfrm>
        </p:spPr>
        <p:txBody>
          <a:bodyPr/>
          <a:lstStyle/>
          <a:p>
            <a:r>
              <a:rPr lang="en-US" dirty="0"/>
              <a:t> </a:t>
            </a:r>
          </a:p>
        </p:txBody>
      </p:sp>
      <p:sp>
        <p:nvSpPr>
          <p:cNvPr id="2" name="Rectangle 1">
            <a:extLst>
              <a:ext uri="{FF2B5EF4-FFF2-40B4-BE49-F238E27FC236}">
                <a16:creationId xmlns:a16="http://schemas.microsoft.com/office/drawing/2014/main" id="{6597ED44-9051-4C7D-BFAD-79823CEE41AE}"/>
              </a:ext>
            </a:extLst>
          </p:cNvPr>
          <p:cNvSpPr/>
          <p:nvPr/>
        </p:nvSpPr>
        <p:spPr>
          <a:xfrm>
            <a:off x="391457" y="22701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ACTION_1"/>
          <p:cNvPicPr>
            <a:picLocks noChangeAspect="1" noChangeArrowheads="1"/>
          </p:cNvPicPr>
          <p:nvPr/>
        </p:nvPicPr>
        <p:blipFill>
          <a:blip r:embed="rId2"/>
          <a:srcRect t="2872"/>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r>
              <a:rPr lang="en-US" sz="4000" b="1" dirty="0">
                <a:cs typeface="Times New Roman" pitchFamily="18" charset="0"/>
              </a:rPr>
              <a:t>Foundation Module</a:t>
            </a:r>
            <a:br>
              <a:rPr lang="en-US" sz="4000" u="sng" dirty="0">
                <a:cs typeface="Times New Roman" pitchFamily="18" charset="0"/>
              </a:rPr>
            </a:br>
            <a:r>
              <a:rPr lang="en-US" sz="3200" dirty="0">
                <a:cs typeface="Times New Roman" pitchFamily="18" charset="0"/>
              </a:rPr>
              <a:t>1</a:t>
            </a:r>
            <a:r>
              <a:rPr lang="en-US" sz="3200" baseline="30000" dirty="0">
                <a:cs typeface="Times New Roman" pitchFamily="18" charset="0"/>
              </a:rPr>
              <a:t>st</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DNA Replication and Repair </a:t>
            </a:r>
            <a:endParaRPr lang="en-US" dirty="0"/>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27-01-25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20163957-82BD-4959-9A3E-7FEFAE099A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711576"/>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Steps of DNA Replication</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09600" y="1219200"/>
            <a:ext cx="7848600" cy="4297363"/>
          </a:xfrm>
        </p:spPr>
        <p:txBody>
          <a:bodyPr>
            <a:normAutofit/>
          </a:bodyPr>
          <a:lstStyle/>
          <a:p>
            <a:r>
              <a:rPr lang="en-US" altLang="en-US" sz="2800" dirty="0">
                <a:latin typeface="Andalus" pitchFamily="18" charset="-78"/>
                <a:cs typeface="Andalus" pitchFamily="18" charset="-78"/>
              </a:rPr>
              <a:t> Proofreading activity </a:t>
            </a:r>
          </a:p>
          <a:p>
            <a:pPr lvl="2">
              <a:buFont typeface="Wingdings" pitchFamily="2" charset="2"/>
              <a:buChar char="Ø"/>
            </a:pPr>
            <a:r>
              <a:rPr lang="en-US" altLang="en-US" dirty="0">
                <a:latin typeface="Andalus" pitchFamily="18" charset="-78"/>
                <a:cs typeface="Andalus" pitchFamily="18" charset="-78"/>
              </a:rPr>
              <a:t>DNA polymerase (</a:t>
            </a:r>
            <a:r>
              <a:rPr lang="en-US" dirty="0">
                <a:solidFill>
                  <a:schemeClr val="tx1">
                    <a:lumMod val="95000"/>
                    <a:lumOff val="5000"/>
                  </a:schemeClr>
                </a:solidFill>
                <a:latin typeface="Andalus" pitchFamily="18" charset="-78"/>
                <a:cs typeface="Andalus" pitchFamily="18" charset="-78"/>
              </a:rPr>
              <a:t>3'→5' exonuclease activity)</a:t>
            </a:r>
          </a:p>
          <a:p>
            <a:pPr lvl="2">
              <a:buFont typeface="Wingdings" pitchFamily="2" charset="2"/>
              <a:buChar char="Ø"/>
            </a:pPr>
            <a:endParaRPr lang="en-US" altLang="en-US" dirty="0">
              <a:latin typeface="Andalus" pitchFamily="18" charset="-78"/>
              <a:cs typeface="Andalus" pitchFamily="18" charset="-78"/>
            </a:endParaRPr>
          </a:p>
        </p:txBody>
      </p:sp>
      <p:sp>
        <p:nvSpPr>
          <p:cNvPr id="9" name="Rectangle 8"/>
          <p:cNvSpPr/>
          <p:nvPr/>
        </p:nvSpPr>
        <p:spPr>
          <a:xfrm>
            <a:off x="7086600" y="6324600"/>
            <a:ext cx="1506310" cy="369332"/>
          </a:xfrm>
          <a:prstGeom prst="rect">
            <a:avLst/>
          </a:prstGeom>
        </p:spPr>
        <p:txBody>
          <a:bodyPr wrap="none">
            <a:spAutoFit/>
          </a:bodyPr>
          <a:lstStyle/>
          <a:p>
            <a:pPr>
              <a:defRPr/>
            </a:pPr>
            <a:r>
              <a:rPr lang="en-US" dirty="0">
                <a:solidFill>
                  <a:schemeClr val="accent4"/>
                </a:solidFill>
              </a:rPr>
              <a:t>Core Concept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20</a:t>
            </a:fld>
            <a:endParaRPr lang="en-US" sz="1400" dirty="0"/>
          </a:p>
        </p:txBody>
      </p:sp>
      <p:pic>
        <p:nvPicPr>
          <p:cNvPr id="8" name="Picture 2"/>
          <p:cNvPicPr>
            <a:picLocks noChangeAspect="1" noChangeArrowheads="1"/>
          </p:cNvPicPr>
          <p:nvPr/>
        </p:nvPicPr>
        <p:blipFill>
          <a:blip r:embed="rId2"/>
          <a:srcRect l="2061" t="3757" r="6392" b="3963"/>
          <a:stretch>
            <a:fillRect/>
          </a:stretch>
        </p:blipFill>
        <p:spPr bwMode="auto">
          <a:xfrm>
            <a:off x="685800" y="2514600"/>
            <a:ext cx="7696200" cy="3506788"/>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9CFDBD71-437B-404C-BB66-87C03E1F80E4}"/>
              </a:ext>
            </a:extLst>
          </p:cNvPr>
          <p:cNvSpPr/>
          <p:nvPr/>
        </p:nvSpPr>
        <p:spPr>
          <a:xfrm>
            <a:off x="228600" y="14477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Steps of DNA Replication</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09600" y="1219200"/>
            <a:ext cx="7848600" cy="4297363"/>
          </a:xfrm>
        </p:spPr>
        <p:txBody>
          <a:bodyPr>
            <a:normAutofit/>
          </a:bodyPr>
          <a:lstStyle/>
          <a:p>
            <a:r>
              <a:rPr lang="en-US" altLang="en-US" sz="2800" dirty="0">
                <a:latin typeface="Andalus" pitchFamily="18" charset="-78"/>
                <a:cs typeface="Andalus" pitchFamily="18" charset="-78"/>
              </a:rPr>
              <a:t> DNA ligase</a:t>
            </a:r>
          </a:p>
          <a:p>
            <a:pPr lvl="2">
              <a:buFont typeface="Wingdings" pitchFamily="2" charset="2"/>
              <a:buChar char="Ø"/>
            </a:pPr>
            <a:r>
              <a:rPr lang="en-US" dirty="0">
                <a:solidFill>
                  <a:schemeClr val="tx1">
                    <a:lumMod val="95000"/>
                    <a:lumOff val="5000"/>
                  </a:schemeClr>
                </a:solidFill>
                <a:latin typeface="Andalus" pitchFamily="18" charset="-78"/>
                <a:cs typeface="Andalus" pitchFamily="18" charset="-78"/>
              </a:rPr>
              <a:t>5</a:t>
            </a:r>
            <a:r>
              <a:rPr lang="en-US" dirty="0">
                <a:solidFill>
                  <a:schemeClr val="tx1">
                    <a:lumMod val="95000"/>
                    <a:lumOff val="5000"/>
                  </a:schemeClr>
                </a:solidFill>
                <a:latin typeface="Times"/>
                <a:cs typeface="Times"/>
              </a:rPr>
              <a:t>ʹ</a:t>
            </a:r>
            <a:r>
              <a:rPr lang="en-US" dirty="0">
                <a:solidFill>
                  <a:schemeClr val="tx1">
                    <a:lumMod val="95000"/>
                    <a:lumOff val="5000"/>
                  </a:schemeClr>
                </a:solidFill>
                <a:latin typeface="Andalus" pitchFamily="18" charset="-78"/>
                <a:cs typeface="Andalus" pitchFamily="18" charset="-78"/>
                <a:sym typeface="Wingdings" pitchFamily="2" charset="2"/>
              </a:rPr>
              <a:t></a:t>
            </a:r>
            <a:r>
              <a:rPr lang="en-US" dirty="0">
                <a:solidFill>
                  <a:schemeClr val="tx1">
                    <a:lumMod val="95000"/>
                    <a:lumOff val="5000"/>
                  </a:schemeClr>
                </a:solidFill>
                <a:latin typeface="Andalus" pitchFamily="18" charset="-78"/>
                <a:cs typeface="Andalus" pitchFamily="18" charset="-78"/>
              </a:rPr>
              <a:t>3ʹ exonuclease activity </a:t>
            </a:r>
            <a:r>
              <a:rPr lang="en-US" dirty="0">
                <a:solidFill>
                  <a:schemeClr val="tx1">
                    <a:lumMod val="95000"/>
                    <a:lumOff val="5000"/>
                  </a:schemeClr>
                </a:solidFill>
                <a:latin typeface="Andalus" pitchFamily="18" charset="-78"/>
                <a:cs typeface="Andalus" pitchFamily="18" charset="-78"/>
                <a:sym typeface="Wingdings" pitchFamily="2" charset="2"/>
              </a:rPr>
              <a:t> Excision of RNA primer</a:t>
            </a:r>
          </a:p>
          <a:p>
            <a:pPr lvl="2">
              <a:buFont typeface="Wingdings" pitchFamily="2" charset="2"/>
              <a:buChar char="Ø"/>
            </a:pPr>
            <a:endParaRPr lang="en-US" altLang="en-US" dirty="0">
              <a:latin typeface="Andalus" pitchFamily="18" charset="-78"/>
              <a:cs typeface="Andalus" pitchFamily="18" charset="-78"/>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21</a:t>
            </a:fld>
            <a:endParaRPr lang="en-US" sz="1400" dirty="0"/>
          </a:p>
        </p:txBody>
      </p:sp>
      <p:pic>
        <p:nvPicPr>
          <p:cNvPr id="7" name="Picture 4"/>
          <p:cNvPicPr>
            <a:picLocks noChangeAspect="1" noChangeArrowheads="1"/>
          </p:cNvPicPr>
          <p:nvPr/>
        </p:nvPicPr>
        <p:blipFill>
          <a:blip r:embed="rId2"/>
          <a:srcRect/>
          <a:stretch>
            <a:fillRect/>
          </a:stretch>
        </p:blipFill>
        <p:spPr bwMode="auto">
          <a:xfrm>
            <a:off x="261937" y="2743200"/>
            <a:ext cx="8577263" cy="2670175"/>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4E20CFEA-95FB-4DE6-80B3-335C1908F78C}"/>
              </a:ext>
            </a:extLst>
          </p:cNvPr>
          <p:cNvSpPr/>
          <p:nvPr/>
        </p:nvSpPr>
        <p:spPr>
          <a:xfrm>
            <a:off x="242887" y="106996"/>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Steps of DNA Replication</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09600" y="1219200"/>
            <a:ext cx="7848600" cy="4297363"/>
          </a:xfrm>
        </p:spPr>
        <p:txBody>
          <a:bodyPr>
            <a:normAutofit/>
          </a:bodyPr>
          <a:lstStyle/>
          <a:p>
            <a:r>
              <a:rPr lang="en-US" altLang="en-US" sz="2800" dirty="0">
                <a:latin typeface="Andalus" pitchFamily="18" charset="-78"/>
                <a:cs typeface="Andalus" pitchFamily="18" charset="-78"/>
              </a:rPr>
              <a:t> In Eukaryotes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22</a:t>
            </a:fld>
            <a:endParaRPr lang="en-US" sz="1400" dirty="0"/>
          </a:p>
        </p:txBody>
      </p:sp>
      <p:pic>
        <p:nvPicPr>
          <p:cNvPr id="8" name="Picture 3"/>
          <p:cNvPicPr>
            <a:picLocks noChangeAspect="1" noChangeArrowheads="1"/>
          </p:cNvPicPr>
          <p:nvPr/>
        </p:nvPicPr>
        <p:blipFill>
          <a:blip r:embed="rId2"/>
          <a:srcRect/>
          <a:stretch>
            <a:fillRect/>
          </a:stretch>
        </p:blipFill>
        <p:spPr bwMode="auto">
          <a:xfrm>
            <a:off x="4572000" y="1219200"/>
            <a:ext cx="3963988" cy="5065713"/>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6E47A701-A3FE-4408-9586-E75225D207B4}"/>
              </a:ext>
            </a:extLst>
          </p:cNvPr>
          <p:cNvSpPr/>
          <p:nvPr/>
        </p:nvSpPr>
        <p:spPr>
          <a:xfrm>
            <a:off x="381000" y="10921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DNA Repair Mechanisms</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09600" y="1219200"/>
            <a:ext cx="7848600" cy="4297363"/>
          </a:xfrm>
        </p:spPr>
        <p:txBody>
          <a:bodyPr>
            <a:normAutofit/>
          </a:bodyPr>
          <a:lstStyle/>
          <a:p>
            <a:pPr>
              <a:buNone/>
            </a:pPr>
            <a:r>
              <a:rPr lang="en-US" altLang="en-US" sz="2800" dirty="0">
                <a:latin typeface="Andalus" pitchFamily="18" charset="-78"/>
                <a:cs typeface="Andalus" pitchFamily="18" charset="-78"/>
              </a:rPr>
              <a:t>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23</a:t>
            </a:fld>
            <a:endParaRPr lang="en-US" sz="1400" dirty="0"/>
          </a:p>
        </p:txBody>
      </p:sp>
      <p:pic>
        <p:nvPicPr>
          <p:cNvPr id="7" name="Picture 4"/>
          <p:cNvPicPr>
            <a:picLocks noChangeAspect="1" noChangeArrowheads="1"/>
          </p:cNvPicPr>
          <p:nvPr/>
        </p:nvPicPr>
        <p:blipFill>
          <a:blip r:embed="rId2"/>
          <a:srcRect/>
          <a:stretch>
            <a:fillRect/>
          </a:stretch>
        </p:blipFill>
        <p:spPr bwMode="auto">
          <a:xfrm>
            <a:off x="1018601" y="1137052"/>
            <a:ext cx="6982399" cy="5263748"/>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F38D80F3-7710-487C-B74A-8DB28BFA3597}"/>
              </a:ext>
            </a:extLst>
          </p:cNvPr>
          <p:cNvSpPr/>
          <p:nvPr/>
        </p:nvSpPr>
        <p:spPr>
          <a:xfrm>
            <a:off x="228600" y="8199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DNA Repair </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09600" y="1219200"/>
            <a:ext cx="7848600" cy="4297363"/>
          </a:xfrm>
        </p:spPr>
        <p:txBody>
          <a:bodyPr>
            <a:normAutofit/>
          </a:bodyPr>
          <a:lstStyle/>
          <a:p>
            <a:r>
              <a:rPr lang="en-US" altLang="en-US" sz="2800" dirty="0">
                <a:latin typeface="Andalus" pitchFamily="18" charset="-78"/>
                <a:cs typeface="Andalus" pitchFamily="18" charset="-78"/>
              </a:rPr>
              <a:t>Mismatch Repair</a:t>
            </a:r>
          </a:p>
          <a:p>
            <a:pPr algn="just" eaLnBrk="0" hangingPunct="0">
              <a:spcBef>
                <a:spcPct val="50000"/>
              </a:spcBef>
              <a:buFontTx/>
              <a:buAutoNum type="alphaLcPeriod"/>
              <a:defRPr/>
            </a:pPr>
            <a:r>
              <a:rPr lang="en-US" sz="2800" dirty="0">
                <a:solidFill>
                  <a:schemeClr val="tx1">
                    <a:lumMod val="95000"/>
                    <a:lumOff val="5000"/>
                  </a:schemeClr>
                </a:solidFill>
                <a:latin typeface="Andalus" pitchFamily="18" charset="-78"/>
                <a:cs typeface="Andalus" pitchFamily="18" charset="-78"/>
              </a:rPr>
              <a:t>Mut proteins</a:t>
            </a:r>
          </a:p>
          <a:p>
            <a:pPr algn="just" eaLnBrk="0" hangingPunct="0">
              <a:spcBef>
                <a:spcPct val="50000"/>
              </a:spcBef>
              <a:buFontTx/>
              <a:buAutoNum type="alphaLcPeriod"/>
              <a:defRPr/>
            </a:pPr>
            <a:r>
              <a:rPr lang="en-US" sz="2800" dirty="0">
                <a:solidFill>
                  <a:schemeClr val="tx1">
                    <a:lumMod val="95000"/>
                    <a:lumOff val="5000"/>
                  </a:schemeClr>
                </a:solidFill>
                <a:latin typeface="Andalus" pitchFamily="18" charset="-78"/>
                <a:cs typeface="Andalus" pitchFamily="18" charset="-78"/>
              </a:rPr>
              <a:t>DNA polymerase</a:t>
            </a:r>
          </a:p>
          <a:p>
            <a:pPr algn="just" eaLnBrk="0" hangingPunct="0">
              <a:spcBef>
                <a:spcPct val="50000"/>
              </a:spcBef>
              <a:buFontTx/>
              <a:buAutoNum type="alphaLcPeriod"/>
              <a:defRPr/>
            </a:pPr>
            <a:r>
              <a:rPr lang="en-US" sz="2800" dirty="0">
                <a:solidFill>
                  <a:schemeClr val="tx1">
                    <a:lumMod val="95000"/>
                    <a:lumOff val="5000"/>
                  </a:schemeClr>
                </a:solidFill>
                <a:latin typeface="Andalus" pitchFamily="18" charset="-78"/>
                <a:cs typeface="Andalus" pitchFamily="18" charset="-78"/>
              </a:rPr>
              <a:t>DNA ligase</a:t>
            </a:r>
          </a:p>
          <a:p>
            <a:pPr>
              <a:buNone/>
            </a:pPr>
            <a:r>
              <a:rPr lang="en-US" altLang="en-US" sz="2800" dirty="0">
                <a:latin typeface="Andalus" pitchFamily="18" charset="-78"/>
                <a:cs typeface="Andalus" pitchFamily="18" charset="-78"/>
              </a:rPr>
              <a:t>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24</a:t>
            </a:fld>
            <a:endParaRPr lang="en-US" sz="1400" dirty="0"/>
          </a:p>
        </p:txBody>
      </p:sp>
      <p:pic>
        <p:nvPicPr>
          <p:cNvPr id="7" name="Picture 2" descr="DNA Structure, Replication, and Repair - Storage and Expression of Genetic  Information - Lippincott's Illustrated Reviews: Biochemistr, Sixth Edition  (2014)"/>
          <p:cNvPicPr>
            <a:picLocks noChangeAspect="1" noChangeArrowheads="1"/>
          </p:cNvPicPr>
          <p:nvPr/>
        </p:nvPicPr>
        <p:blipFill>
          <a:blip r:embed="rId2"/>
          <a:srcRect/>
          <a:stretch>
            <a:fillRect/>
          </a:stretch>
        </p:blipFill>
        <p:spPr bwMode="auto">
          <a:xfrm>
            <a:off x="5791200" y="523874"/>
            <a:ext cx="2266950" cy="6181726"/>
          </a:xfrm>
          <a:prstGeom prst="rect">
            <a:avLst/>
          </a:prstGeom>
          <a:noFill/>
        </p:spPr>
      </p:pic>
      <p:sp>
        <p:nvSpPr>
          <p:cNvPr id="2" name="Rectangle 1">
            <a:extLst>
              <a:ext uri="{FF2B5EF4-FFF2-40B4-BE49-F238E27FC236}">
                <a16:creationId xmlns:a16="http://schemas.microsoft.com/office/drawing/2014/main" id="{13EC917C-F5E6-4FB1-9338-E7C4F0D3DD31}"/>
              </a:ext>
            </a:extLst>
          </p:cNvPr>
          <p:cNvSpPr/>
          <p:nvPr/>
        </p:nvSpPr>
        <p:spPr>
          <a:xfrm>
            <a:off x="304800" y="17271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DNA Repair </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09600" y="1219200"/>
            <a:ext cx="7848600" cy="4297363"/>
          </a:xfrm>
        </p:spPr>
        <p:txBody>
          <a:bodyPr>
            <a:normAutofit/>
          </a:bodyPr>
          <a:lstStyle/>
          <a:p>
            <a:r>
              <a:rPr lang="en-US" altLang="en-US" sz="2800" dirty="0">
                <a:latin typeface="Andalus" pitchFamily="18" charset="-78"/>
                <a:cs typeface="Andalus" pitchFamily="18" charset="-78"/>
              </a:rPr>
              <a:t>Base Excision Repair</a:t>
            </a:r>
          </a:p>
          <a:p>
            <a:pPr algn="just" eaLnBrk="0" hangingPunct="0">
              <a:spcBef>
                <a:spcPct val="50000"/>
              </a:spcBef>
              <a:buFontTx/>
              <a:buAutoNum type="alphaLcPeriod"/>
              <a:defRPr/>
            </a:pPr>
            <a:r>
              <a:rPr lang="en-US" sz="2800" dirty="0">
                <a:solidFill>
                  <a:schemeClr val="tx1">
                    <a:lumMod val="95000"/>
                    <a:lumOff val="5000"/>
                  </a:schemeClr>
                </a:solidFill>
                <a:latin typeface="Andalus" pitchFamily="18" charset="-78"/>
                <a:cs typeface="Andalus" pitchFamily="18" charset="-78"/>
              </a:rPr>
              <a:t>DNA glycosylase</a:t>
            </a:r>
          </a:p>
          <a:p>
            <a:pPr algn="just" eaLnBrk="0" hangingPunct="0">
              <a:spcBef>
                <a:spcPct val="50000"/>
              </a:spcBef>
              <a:buFontTx/>
              <a:buAutoNum type="alphaLcPeriod"/>
              <a:defRPr/>
            </a:pPr>
            <a:r>
              <a:rPr lang="en-US" sz="2800" dirty="0">
                <a:solidFill>
                  <a:schemeClr val="tx1">
                    <a:lumMod val="95000"/>
                    <a:lumOff val="5000"/>
                  </a:schemeClr>
                </a:solidFill>
                <a:latin typeface="Andalus" pitchFamily="18" charset="-78"/>
                <a:cs typeface="Andalus" pitchFamily="18" charset="-78"/>
              </a:rPr>
              <a:t>AP endonuclease</a:t>
            </a:r>
          </a:p>
          <a:p>
            <a:pPr algn="just" eaLnBrk="0" hangingPunct="0">
              <a:spcBef>
                <a:spcPct val="50000"/>
              </a:spcBef>
              <a:buFontTx/>
              <a:buAutoNum type="alphaLcPeriod"/>
              <a:defRPr/>
            </a:pPr>
            <a:r>
              <a:rPr lang="en-US" sz="2800" dirty="0">
                <a:solidFill>
                  <a:schemeClr val="tx1">
                    <a:lumMod val="95000"/>
                    <a:lumOff val="5000"/>
                  </a:schemeClr>
                </a:solidFill>
                <a:latin typeface="Andalus" pitchFamily="18" charset="-78"/>
                <a:cs typeface="Andalus" pitchFamily="18" charset="-78"/>
              </a:rPr>
              <a:t>Deoxyribose phosphate lyase</a:t>
            </a:r>
          </a:p>
          <a:p>
            <a:pPr algn="just" eaLnBrk="0" hangingPunct="0">
              <a:spcBef>
                <a:spcPct val="50000"/>
              </a:spcBef>
              <a:buFontTx/>
              <a:buAutoNum type="alphaLcPeriod"/>
              <a:defRPr/>
            </a:pPr>
            <a:r>
              <a:rPr lang="en-US" sz="2800" dirty="0">
                <a:solidFill>
                  <a:schemeClr val="tx1">
                    <a:lumMod val="95000"/>
                    <a:lumOff val="5000"/>
                  </a:schemeClr>
                </a:solidFill>
                <a:latin typeface="Andalus" pitchFamily="18" charset="-78"/>
                <a:cs typeface="Andalus" pitchFamily="18" charset="-78"/>
              </a:rPr>
              <a:t>DNA polymerase</a:t>
            </a:r>
          </a:p>
          <a:p>
            <a:pPr algn="just" eaLnBrk="0" hangingPunct="0">
              <a:spcBef>
                <a:spcPct val="50000"/>
              </a:spcBef>
              <a:buFontTx/>
              <a:buAutoNum type="alphaLcPeriod"/>
              <a:defRPr/>
            </a:pPr>
            <a:r>
              <a:rPr lang="en-US" sz="2800" dirty="0">
                <a:solidFill>
                  <a:schemeClr val="tx1">
                    <a:lumMod val="95000"/>
                    <a:lumOff val="5000"/>
                  </a:schemeClr>
                </a:solidFill>
                <a:latin typeface="Andalus" pitchFamily="18" charset="-78"/>
                <a:cs typeface="Andalus" pitchFamily="18" charset="-78"/>
              </a:rPr>
              <a:t>DNA ligase</a:t>
            </a:r>
          </a:p>
          <a:p>
            <a:pPr>
              <a:buNone/>
            </a:pPr>
            <a:r>
              <a:rPr lang="en-US" altLang="en-US" sz="2800" dirty="0">
                <a:latin typeface="Andalus" pitchFamily="18" charset="-78"/>
                <a:cs typeface="Andalus" pitchFamily="18" charset="-78"/>
              </a:rPr>
              <a:t>  </a:t>
            </a:r>
          </a:p>
        </p:txBody>
      </p:sp>
      <p:sp>
        <p:nvSpPr>
          <p:cNvPr id="9" name="Rectangle 8"/>
          <p:cNvSpPr/>
          <p:nvPr/>
        </p:nvSpPr>
        <p:spPr>
          <a:xfrm>
            <a:off x="7086600" y="6324600"/>
            <a:ext cx="1506310" cy="369332"/>
          </a:xfrm>
          <a:prstGeom prst="rect">
            <a:avLst/>
          </a:prstGeom>
        </p:spPr>
        <p:txBody>
          <a:bodyPr wrap="none">
            <a:spAutoFit/>
          </a:bodyPr>
          <a:lstStyle/>
          <a:p>
            <a:pPr>
              <a:defRPr/>
            </a:pPr>
            <a:r>
              <a:rPr lang="en-US" dirty="0">
                <a:solidFill>
                  <a:schemeClr val="accent4"/>
                </a:solidFill>
              </a:rPr>
              <a:t>Core Concept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25</a:t>
            </a:fld>
            <a:endParaRPr lang="en-US" sz="1400" dirty="0"/>
          </a:p>
        </p:txBody>
      </p:sp>
      <p:pic>
        <p:nvPicPr>
          <p:cNvPr id="8" name="Picture 3" descr="sim0001fig1"/>
          <p:cNvPicPr>
            <a:picLocks noChangeAspect="1" noChangeArrowheads="1"/>
          </p:cNvPicPr>
          <p:nvPr/>
        </p:nvPicPr>
        <p:blipFill>
          <a:blip r:embed="rId2"/>
          <a:srcRect r="40486"/>
          <a:stretch>
            <a:fillRect/>
          </a:stretch>
        </p:blipFill>
        <p:spPr>
          <a:xfrm>
            <a:off x="5791200" y="381000"/>
            <a:ext cx="2759075" cy="6477000"/>
          </a:xfrm>
          <a:prstGeom prst="rect">
            <a:avLst/>
          </a:prstGeom>
        </p:spPr>
      </p:pic>
      <p:sp>
        <p:nvSpPr>
          <p:cNvPr id="2" name="Rectangle 1">
            <a:extLst>
              <a:ext uri="{FF2B5EF4-FFF2-40B4-BE49-F238E27FC236}">
                <a16:creationId xmlns:a16="http://schemas.microsoft.com/office/drawing/2014/main" id="{CACB371A-8F97-4AB1-B3EE-48D6E7148182}"/>
              </a:ext>
            </a:extLst>
          </p:cNvPr>
          <p:cNvSpPr/>
          <p:nvPr/>
        </p:nvSpPr>
        <p:spPr>
          <a:xfrm>
            <a:off x="139044" y="6953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DNA Repair </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09600" y="1219200"/>
            <a:ext cx="7848600" cy="4297363"/>
          </a:xfrm>
        </p:spPr>
        <p:txBody>
          <a:bodyPr>
            <a:normAutofit/>
          </a:bodyPr>
          <a:lstStyle/>
          <a:p>
            <a:r>
              <a:rPr lang="en-US" altLang="en-US" sz="2800" dirty="0">
                <a:latin typeface="Andalus" pitchFamily="18" charset="-78"/>
                <a:cs typeface="Andalus" pitchFamily="18" charset="-78"/>
              </a:rPr>
              <a:t>Nucleotide Excision Repair</a:t>
            </a:r>
          </a:p>
          <a:p>
            <a:pPr algn="just" eaLnBrk="0" hangingPunct="0">
              <a:spcBef>
                <a:spcPct val="50000"/>
              </a:spcBef>
              <a:buFontTx/>
              <a:buAutoNum type="alphaLcPeriod"/>
              <a:defRPr/>
            </a:pPr>
            <a:r>
              <a:rPr lang="en-US" sz="2800" dirty="0">
                <a:solidFill>
                  <a:schemeClr val="tx1">
                    <a:lumMod val="95000"/>
                    <a:lumOff val="5000"/>
                  </a:schemeClr>
                </a:solidFill>
                <a:latin typeface="Andalus" pitchFamily="18" charset="-78"/>
                <a:cs typeface="Andalus" pitchFamily="18" charset="-78"/>
              </a:rPr>
              <a:t>UvrA, UvrB, UvrC &amp; UvrD</a:t>
            </a:r>
          </a:p>
          <a:p>
            <a:pPr algn="just" eaLnBrk="0" hangingPunct="0">
              <a:spcBef>
                <a:spcPct val="50000"/>
              </a:spcBef>
              <a:buFontTx/>
              <a:buAutoNum type="alphaLcPeriod"/>
              <a:defRPr/>
            </a:pPr>
            <a:r>
              <a:rPr lang="en-US" sz="2800" dirty="0">
                <a:solidFill>
                  <a:schemeClr val="tx1">
                    <a:lumMod val="95000"/>
                    <a:lumOff val="5000"/>
                  </a:schemeClr>
                </a:solidFill>
                <a:latin typeface="Andalus" pitchFamily="18" charset="-78"/>
                <a:cs typeface="Andalus" pitchFamily="18" charset="-78"/>
              </a:rPr>
              <a:t>DNA polymerase</a:t>
            </a:r>
          </a:p>
          <a:p>
            <a:pPr algn="just" eaLnBrk="0" hangingPunct="0">
              <a:spcBef>
                <a:spcPct val="50000"/>
              </a:spcBef>
              <a:buFontTx/>
              <a:buAutoNum type="alphaLcPeriod"/>
              <a:defRPr/>
            </a:pPr>
            <a:r>
              <a:rPr lang="en-US" sz="2800" dirty="0">
                <a:solidFill>
                  <a:schemeClr val="tx1">
                    <a:lumMod val="95000"/>
                    <a:lumOff val="5000"/>
                  </a:schemeClr>
                </a:solidFill>
                <a:latin typeface="Andalus" pitchFamily="18" charset="-78"/>
                <a:cs typeface="Andalus" pitchFamily="18" charset="-78"/>
              </a:rPr>
              <a:t>DNA ligase</a:t>
            </a:r>
          </a:p>
          <a:p>
            <a:pPr>
              <a:buNone/>
            </a:pPr>
            <a:r>
              <a:rPr lang="en-US" altLang="en-US" sz="2800" dirty="0">
                <a:latin typeface="Andalus" pitchFamily="18" charset="-78"/>
                <a:cs typeface="Andalus" pitchFamily="18" charset="-78"/>
              </a:rPr>
              <a:t>  </a:t>
            </a: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26</a:t>
            </a:fld>
            <a:endParaRPr lang="en-US" sz="1400" dirty="0"/>
          </a:p>
        </p:txBody>
      </p:sp>
      <p:pic>
        <p:nvPicPr>
          <p:cNvPr id="7" name="Picture 2"/>
          <p:cNvPicPr>
            <a:picLocks noChangeAspect="1" noChangeArrowheads="1"/>
          </p:cNvPicPr>
          <p:nvPr/>
        </p:nvPicPr>
        <p:blipFill>
          <a:blip r:embed="rId2"/>
          <a:srcRect l="6076" t="4507" r="4051"/>
          <a:stretch>
            <a:fillRect/>
          </a:stretch>
        </p:blipFill>
        <p:spPr bwMode="auto">
          <a:xfrm>
            <a:off x="5390458" y="1590514"/>
            <a:ext cx="3327646" cy="4315779"/>
          </a:xfrm>
          <a:prstGeom prst="rect">
            <a:avLst/>
          </a:prstGeom>
          <a:ln>
            <a:solidFill>
              <a:srgbClr val="0000FF"/>
            </a:solid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7ABFC626-85CC-4B36-9876-454EAF9329DD}"/>
              </a:ext>
            </a:extLst>
          </p:cNvPr>
          <p:cNvSpPr/>
          <p:nvPr/>
        </p:nvSpPr>
        <p:spPr>
          <a:xfrm>
            <a:off x="228600" y="20073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27</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11" name="Picture 6" descr="Human Cell Nucleus Stock Photos, Pictures &amp; Royalty-Free Images - iStock">
            <a:extLst>
              <a:ext uri="{FF2B5EF4-FFF2-40B4-BE49-F238E27FC236}">
                <a16:creationId xmlns:a16="http://schemas.microsoft.com/office/drawing/2014/main" id="{8074C589-3C08-4828-81AE-47C21E968E52}"/>
              </a:ext>
            </a:extLst>
          </p:cNvPr>
          <p:cNvPicPr>
            <a:picLocks noChangeAspect="1" noChangeArrowheads="1"/>
          </p:cNvPicPr>
          <p:nvPr/>
        </p:nvPicPr>
        <p:blipFill>
          <a:blip r:embed="rId2"/>
          <a:srcRect/>
          <a:stretch>
            <a:fillRect/>
          </a:stretch>
        </p:blipFill>
        <p:spPr bwMode="auto">
          <a:xfrm>
            <a:off x="1143000" y="1371601"/>
            <a:ext cx="6934200" cy="4953000"/>
          </a:xfrm>
          <a:prstGeom prst="rect">
            <a:avLst/>
          </a:prstGeom>
          <a:noFill/>
        </p:spPr>
      </p:pic>
    </p:spTree>
    <p:extLst>
      <p:ext uri="{BB962C8B-B14F-4D97-AF65-F5344CB8AC3E}">
        <p14:creationId xmlns:p14="http://schemas.microsoft.com/office/powerpoint/2010/main" val="937801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28</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
        <p:nvSpPr>
          <p:cNvPr id="4" name="Rectangle 3">
            <a:extLst>
              <a:ext uri="{FF2B5EF4-FFF2-40B4-BE49-F238E27FC236}">
                <a16:creationId xmlns:a16="http://schemas.microsoft.com/office/drawing/2014/main" id="{29BD2354-A74E-48A5-B496-AE2CE1310529}"/>
              </a:ext>
            </a:extLst>
          </p:cNvPr>
          <p:cNvSpPr/>
          <p:nvPr/>
        </p:nvSpPr>
        <p:spPr>
          <a:xfrm>
            <a:off x="533400" y="1864678"/>
            <a:ext cx="6324600" cy="2239844"/>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Andalus" pitchFamily="18" charset="-78"/>
                <a:cs typeface="Andalus" pitchFamily="18" charset="-78"/>
              </a:rPr>
              <a:t>Control center of cell </a:t>
            </a:r>
          </a:p>
          <a:p>
            <a:pPr marL="342900" indent="-342900">
              <a:lnSpc>
                <a:spcPct val="150000"/>
              </a:lnSpc>
              <a:buFont typeface="Arial" panose="020B0604020202020204" pitchFamily="34" charset="0"/>
              <a:buChar char="•"/>
            </a:pPr>
            <a:r>
              <a:rPr lang="en-US" sz="2400" dirty="0">
                <a:latin typeface="Andalus" pitchFamily="18" charset="-78"/>
                <a:cs typeface="Andalus" pitchFamily="18" charset="-78"/>
              </a:rPr>
              <a:t>Contains genetic material</a:t>
            </a:r>
          </a:p>
          <a:p>
            <a:pPr lvl="3">
              <a:lnSpc>
                <a:spcPct val="150000"/>
              </a:lnSpc>
              <a:buFont typeface="Wingdings" pitchFamily="2" charset="2"/>
              <a:buChar char="Ø"/>
            </a:pPr>
            <a:r>
              <a:rPr lang="en-US" sz="2400" dirty="0">
                <a:latin typeface="Andalus" pitchFamily="18" charset="-78"/>
                <a:cs typeface="Andalus" pitchFamily="18" charset="-78"/>
              </a:rPr>
              <a:t>Cell division </a:t>
            </a:r>
          </a:p>
          <a:p>
            <a:pPr lvl="3">
              <a:lnSpc>
                <a:spcPct val="150000"/>
              </a:lnSpc>
              <a:buFont typeface="Wingdings" pitchFamily="2" charset="2"/>
              <a:buChar char="Ø"/>
            </a:pPr>
            <a:r>
              <a:rPr lang="en-US" sz="2400" dirty="0">
                <a:latin typeface="Andalus" pitchFamily="18" charset="-78"/>
                <a:cs typeface="Andalus" pitchFamily="18" charset="-78"/>
              </a:rPr>
              <a:t>Heredity  </a:t>
            </a:r>
          </a:p>
        </p:txBody>
      </p:sp>
    </p:spTree>
    <p:extLst>
      <p:ext uri="{BB962C8B-B14F-4D97-AF65-F5344CB8AC3E}">
        <p14:creationId xmlns:p14="http://schemas.microsoft.com/office/powerpoint/2010/main" val="2629784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49EA-67C8-DAD3-5F49-69306316EFE1}"/>
              </a:ext>
            </a:extLst>
          </p:cNvPr>
          <p:cNvSpPr>
            <a:spLocks noGrp="1"/>
          </p:cNvSpPr>
          <p:nvPr>
            <p:ph type="title"/>
          </p:nvPr>
        </p:nvSpPr>
        <p:spPr>
          <a:xfrm>
            <a:off x="457200" y="419100"/>
            <a:ext cx="8229600" cy="1143000"/>
          </a:xfrm>
        </p:spPr>
        <p:txBody>
          <a:bodyPr>
            <a:normAutofit/>
          </a:bodyPr>
          <a:lstStyle/>
          <a:p>
            <a:r>
              <a:rPr lang="en-US" sz="4000" dirty="0">
                <a:latin typeface="Andalus" pitchFamily="18" charset="-78"/>
                <a:cs typeface="Andalus" pitchFamily="18" charset="-78"/>
              </a:rPr>
              <a:t>Xeroderma Pigmentosum (XP) </a:t>
            </a:r>
          </a:p>
        </p:txBody>
      </p:sp>
      <p:sp>
        <p:nvSpPr>
          <p:cNvPr id="5" name="Slide Number Placeholder 4">
            <a:extLst>
              <a:ext uri="{FF2B5EF4-FFF2-40B4-BE49-F238E27FC236}">
                <a16:creationId xmlns:a16="http://schemas.microsoft.com/office/drawing/2014/main" id="{9C68C50C-F92B-54C4-B91D-7BFB710F8F2F}"/>
              </a:ext>
            </a:extLst>
          </p:cNvPr>
          <p:cNvSpPr>
            <a:spLocks noGrp="1"/>
          </p:cNvSpPr>
          <p:nvPr>
            <p:ph type="sldNum" sz="quarter" idx="12"/>
          </p:nvPr>
        </p:nvSpPr>
        <p:spPr>
          <a:xfrm>
            <a:off x="6858000" y="6324600"/>
            <a:ext cx="2133600" cy="365125"/>
          </a:xfrm>
        </p:spPr>
        <p:txBody>
          <a:bodyPr/>
          <a:lstStyle/>
          <a:p>
            <a:pPr>
              <a:defRPr/>
            </a:pPr>
            <a:fld id="{BDA394D7-9785-4BE5-AFD5-4F918A689025}" type="slidenum">
              <a:rPr lang="en-US" smtClean="0"/>
              <a:pPr>
                <a:defRPr/>
              </a:pPr>
              <a:t>29</a:t>
            </a:fld>
            <a:endParaRPr lang="en-US" dirty="0"/>
          </a:p>
        </p:txBody>
      </p:sp>
      <p:sp>
        <p:nvSpPr>
          <p:cNvPr id="10" name="Content Placeholder 9"/>
          <p:cNvSpPr>
            <a:spLocks noGrp="1"/>
          </p:cNvSpPr>
          <p:nvPr>
            <p:ph idx="1"/>
          </p:nvPr>
        </p:nvSpPr>
        <p:spPr>
          <a:xfrm>
            <a:off x="457200" y="1600200"/>
            <a:ext cx="5181600" cy="4525963"/>
          </a:xfrm>
        </p:spPr>
        <p:txBody>
          <a:bodyPr/>
          <a:lstStyle/>
          <a:p>
            <a:pPr>
              <a:buNone/>
            </a:pPr>
            <a:r>
              <a:rPr lang="en-US" dirty="0"/>
              <a:t> </a:t>
            </a:r>
          </a:p>
        </p:txBody>
      </p:sp>
      <p:pic>
        <p:nvPicPr>
          <p:cNvPr id="12" name="Picture 5"/>
          <p:cNvPicPr>
            <a:picLocks noChangeAspect="1" noChangeArrowheads="1"/>
          </p:cNvPicPr>
          <p:nvPr/>
        </p:nvPicPr>
        <p:blipFill>
          <a:blip r:embed="rId2"/>
          <a:srcRect/>
          <a:stretch>
            <a:fillRect/>
          </a:stretch>
        </p:blipFill>
        <p:spPr bwMode="auto">
          <a:xfrm>
            <a:off x="533400" y="2209800"/>
            <a:ext cx="5715000" cy="3206750"/>
          </a:xfrm>
          <a:prstGeom prst="rect">
            <a:avLst/>
          </a:prstGeom>
          <a:noFill/>
          <a:ln w="9525">
            <a:noFill/>
            <a:miter lim="800000"/>
            <a:headEnd/>
            <a:tailEnd/>
          </a:ln>
          <a:effectLst/>
        </p:spPr>
      </p:pic>
      <p:pic>
        <p:nvPicPr>
          <p:cNvPr id="13" name="Picture 4"/>
          <p:cNvPicPr>
            <a:picLocks noChangeAspect="1" noChangeArrowheads="1"/>
          </p:cNvPicPr>
          <p:nvPr/>
        </p:nvPicPr>
        <p:blipFill>
          <a:blip r:embed="rId3"/>
          <a:srcRect/>
          <a:stretch>
            <a:fillRect/>
          </a:stretch>
        </p:blipFill>
        <p:spPr bwMode="auto">
          <a:xfrm>
            <a:off x="6248400" y="2209800"/>
            <a:ext cx="2514600" cy="3124200"/>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AABA4F79-E789-4DA7-B53C-B879A9691F71}"/>
              </a:ext>
            </a:extLst>
          </p:cNvPr>
          <p:cNvSpPr/>
          <p:nvPr/>
        </p:nvSpPr>
        <p:spPr>
          <a:xfrm>
            <a:off x="228600" y="191134"/>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extLst>
      <p:ext uri="{BB962C8B-B14F-4D97-AF65-F5344CB8AC3E}">
        <p14:creationId xmlns:p14="http://schemas.microsoft.com/office/powerpoint/2010/main" val="394617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30</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lnSpcReduction="10000"/>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lnSpc>
                <a:spcPct val="120000"/>
              </a:lnSpc>
            </a:pPr>
            <a:r>
              <a:rPr lang="en-US" altLang="en-US" dirty="0">
                <a:latin typeface="Andalus" panose="02020603050405020304" pitchFamily="18" charset="-78"/>
                <a:cs typeface="Andalus" panose="02020603050405020304" pitchFamily="18" charset="-78"/>
              </a:rPr>
              <a:t>Decoding DNA sequences to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pinpoint genetic variations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identify genetic abnormalities </a:t>
            </a: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profiles</a:t>
            </a:r>
          </a:p>
          <a:p>
            <a:pPr algn="just"/>
            <a:r>
              <a:rPr lang="en-US" altLang="en-US" dirty="0">
                <a:latin typeface="Andalus" panose="02020603050405020304" pitchFamily="18" charset="-78"/>
                <a:cs typeface="Andalus" panose="02020603050405020304" pitchFamily="18" charset="-78"/>
              </a:rPr>
              <a:t>Food Recommendations</a:t>
            </a:r>
          </a:p>
          <a:p>
            <a:pPr marL="0" indent="0" algn="just">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31</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r>
              <a:rPr lang="en-US" sz="400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038600" cy="4906962"/>
          </a:xfrm>
        </p:spPr>
        <p:txBody>
          <a:bodyPr>
            <a:normAutofit fontScale="55000" lnSpcReduction="20000"/>
          </a:bodyPr>
          <a:lstStyle/>
          <a:p>
            <a:pPr marL="0" indent="0">
              <a:buNone/>
            </a:pPr>
            <a:r>
              <a:rPr lang="en-US" sz="3800" dirty="0"/>
              <a:t>Link: </a:t>
            </a:r>
            <a:r>
              <a:rPr lang="en-US" sz="3800" dirty="0">
                <a:hlinkClick r:id="rId2"/>
              </a:rPr>
              <a:t>https://ar.iiarjournals.org/content/38/2/1159</a:t>
            </a:r>
            <a:endParaRPr lang="en-US" sz="3800" dirty="0"/>
          </a:p>
          <a:p>
            <a:pPr marL="0" indent="0">
              <a:buNone/>
            </a:pPr>
            <a:endParaRPr lang="en-US" sz="3800" dirty="0"/>
          </a:p>
          <a:p>
            <a:pPr marL="0" indent="0">
              <a:buNone/>
            </a:pPr>
            <a:r>
              <a:rPr lang="en-US" sz="3800" dirty="0"/>
              <a:t>Journal Name : Anticancer Research</a:t>
            </a:r>
          </a:p>
          <a:p>
            <a:pPr marL="0" indent="0" algn="l">
              <a:buNone/>
            </a:pPr>
            <a:r>
              <a:rPr lang="en-US" sz="3800" dirty="0"/>
              <a:t> </a:t>
            </a:r>
          </a:p>
          <a:p>
            <a:pPr marL="0" indent="0">
              <a:buNone/>
            </a:pPr>
            <a:r>
              <a:rPr lang="en-US" sz="3800" dirty="0"/>
              <a:t>Title: Xeroderma Pigmentosum - Facts and Perspectives</a:t>
            </a:r>
          </a:p>
          <a:p>
            <a:pPr marL="0" indent="0">
              <a:buNone/>
            </a:pPr>
            <a:endParaRPr lang="en-US" sz="3800" dirty="0"/>
          </a:p>
          <a:p>
            <a:pPr marL="0" indent="0">
              <a:buNone/>
            </a:pPr>
            <a:endParaRPr lang="en-US" sz="3800" dirty="0"/>
          </a:p>
          <a:p>
            <a:pPr marL="0" indent="0">
              <a:buNone/>
            </a:pPr>
            <a:r>
              <a:rPr lang="en-US" sz="3800" dirty="0"/>
              <a:t>Author Name: </a:t>
            </a:r>
            <a:r>
              <a:rPr lang="en-US" sz="3800" dirty="0" err="1"/>
              <a:t>Janin</a:t>
            </a:r>
            <a:r>
              <a:rPr lang="en-US" sz="3800" dirty="0"/>
              <a:t> Lehmann, Christina </a:t>
            </a:r>
            <a:r>
              <a:rPr lang="en-US" sz="3800" dirty="0" err="1"/>
              <a:t>Seebode</a:t>
            </a:r>
            <a:r>
              <a:rPr lang="en-US" sz="3800" dirty="0"/>
              <a:t>, Marie Christine Martens and Steffen </a:t>
            </a:r>
            <a:r>
              <a:rPr lang="en-US" sz="3800" dirty="0" err="1"/>
              <a:t>Emmert</a:t>
            </a:r>
            <a:endParaRPr lang="en-US" sz="3800"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4756150"/>
          </a:xfrm>
        </p:spPr>
        <p:txBody>
          <a:bodyPr>
            <a:normAutofit fontScale="55000" lnSpcReduction="20000"/>
          </a:bodyPr>
          <a:lstStyle/>
          <a:p>
            <a:pPr algn="l">
              <a:lnSpc>
                <a:spcPts val="2250"/>
              </a:lnSpc>
              <a:spcBef>
                <a:spcPts val="2000"/>
              </a:spcBef>
              <a:spcAft>
                <a:spcPts val="1000"/>
              </a:spcAft>
              <a:buNone/>
            </a:pPr>
            <a:r>
              <a:rPr lang="en-US" sz="3300" b="0" i="0" dirty="0">
                <a:solidFill>
                  <a:srgbClr val="995733"/>
                </a:solidFill>
                <a:effectLst/>
                <a:latin typeface="Cambria" panose="02040503050406030204" pitchFamily="18" charset="0"/>
              </a:rPr>
              <a:t>Abstract</a:t>
            </a:r>
          </a:p>
          <a:p>
            <a:pPr algn="just">
              <a:spcBef>
                <a:spcPts val="2000"/>
              </a:spcBef>
              <a:spcAft>
                <a:spcPts val="2000"/>
              </a:spcAft>
            </a:pPr>
            <a:r>
              <a:rPr lang="en-US" sz="2500" dirty="0">
                <a:solidFill>
                  <a:srgbClr val="FF0000"/>
                </a:solidFill>
              </a:rPr>
              <a:t>Ultraviolet (UV)-induced DNA lesions are almost exclusively removed by the nucleotide excision repair (NER) pathway, which is essential for prevention of skin cancer development. </a:t>
            </a:r>
            <a:r>
              <a:rPr lang="en-US" sz="2500" dirty="0"/>
              <a:t>Patients with xeroderma pigmentosum (XP) are </a:t>
            </a:r>
            <a:r>
              <a:rPr lang="en-US" sz="2500" dirty="0">
                <a:solidFill>
                  <a:srgbClr val="FF0000"/>
                </a:solidFill>
              </a:rPr>
              <a:t>extremely sun sensitive </a:t>
            </a:r>
            <a:r>
              <a:rPr lang="en-US" sz="2500" dirty="0"/>
              <a:t>due to a genetic defect in components of the NER cascade. They present with first signs of premature skin aging at an early age, with a considerably increased </a:t>
            </a:r>
            <a:r>
              <a:rPr lang="en-US" sz="2500" dirty="0">
                <a:solidFill>
                  <a:srgbClr val="FF0000"/>
                </a:solidFill>
              </a:rPr>
              <a:t>risk of developing UV-induced skin cancer</a:t>
            </a:r>
            <a:r>
              <a:rPr lang="en-US" sz="2500" dirty="0"/>
              <a:t>. XP belongs to the group of DNA repair defective disorders that are mainly diagnosed in the clinic and in hindsight confirmed at the molecular level. Unfortunately, there are no causative treatment options for this rare, autosomal-recessive disorder, emphasizing the importance of an early diagnosis. Subsequently, UV-protective measures such as the </a:t>
            </a:r>
            <a:r>
              <a:rPr lang="en-US" sz="2500" dirty="0">
                <a:solidFill>
                  <a:srgbClr val="FF0000"/>
                </a:solidFill>
              </a:rPr>
              <a:t>reduction of exposure to environmental UV and regular skin cancer screenings</a:t>
            </a:r>
            <a:r>
              <a:rPr lang="en-US" sz="2500" dirty="0"/>
              <a:t> should be undertaken to substantially improve prognosis as well as the disease course</a:t>
            </a:r>
          </a:p>
        </p:txBody>
      </p:sp>
      <p:sp>
        <p:nvSpPr>
          <p:cNvPr id="6" name="Slide Number Placeholder 5">
            <a:extLst>
              <a:ext uri="{FF2B5EF4-FFF2-40B4-BE49-F238E27FC236}">
                <a16:creationId xmlns:a16="http://schemas.microsoft.com/office/drawing/2014/main" id="{9B7E28B6-F8EF-2DF6-8E6B-33B7204AB33E}"/>
              </a:ext>
            </a:extLst>
          </p:cNvPr>
          <p:cNvSpPr>
            <a:spLocks noGrp="1"/>
          </p:cNvSpPr>
          <p:nvPr>
            <p:ph type="sldNum" sz="quarter" idx="12"/>
          </p:nvPr>
        </p:nvSpPr>
        <p:spPr/>
        <p:txBody>
          <a:bodyPr/>
          <a:lstStyle/>
          <a:p>
            <a:pPr>
              <a:defRPr/>
            </a:pPr>
            <a:r>
              <a:rPr lang="en-GB" sz="1800" dirty="0">
                <a:solidFill>
                  <a:schemeClr val="accent4"/>
                </a:solidFill>
              </a:rPr>
              <a:t>Spiral Integration</a:t>
            </a:r>
            <a:r>
              <a:rPr lang="en-GB" dirty="0">
                <a:solidFill>
                  <a:schemeClr val="accent4"/>
                </a:solidFill>
              </a:rPr>
              <a:t>    </a:t>
            </a:r>
            <a:fld id="{7A259807-4E02-4090-954C-8862AE38006D}" type="slidenum">
              <a:rPr lang="en-US" smtClean="0"/>
              <a:pPr>
                <a:defRPr/>
              </a:pPr>
              <a:t>32</a:t>
            </a:fld>
            <a:endParaRPr lang="en-US" dirty="0"/>
          </a:p>
        </p:txBody>
      </p:sp>
      <p:sp>
        <p:nvSpPr>
          <p:cNvPr id="5" name="Rectangle 4">
            <a:extLst>
              <a:ext uri="{FF2B5EF4-FFF2-40B4-BE49-F238E27FC236}">
                <a16:creationId xmlns:a16="http://schemas.microsoft.com/office/drawing/2014/main" id="{BF4D7422-0FCE-45A9-B047-BA917AFDEC01}"/>
              </a:ext>
            </a:extLst>
          </p:cNvPr>
          <p:cNvSpPr/>
          <p:nvPr/>
        </p:nvSpPr>
        <p:spPr>
          <a:xfrm>
            <a:off x="152400" y="1682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46429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33</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777431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nSpc>
                <a:spcPct val="150000"/>
              </a:lnSpc>
            </a:pPr>
            <a:r>
              <a:rPr lang="en-US" sz="2400" dirty="0" err="1"/>
              <a:t>Tex</a:t>
            </a:r>
            <a:r>
              <a:rPr lang="en-GB" sz="2400" dirty="0" err="1"/>
              <a:t>tb</a:t>
            </a:r>
            <a:r>
              <a:rPr lang="en-US" sz="2400" dirty="0" err="1"/>
              <a:t>ook</a:t>
            </a:r>
            <a:r>
              <a:rPr lang="en-US" sz="2400" dirty="0"/>
              <a:t> of Biochemistry, Lippincott Illustrated Reviews 8</a:t>
            </a:r>
            <a:r>
              <a:rPr lang="en-US" sz="2400" baseline="30000" dirty="0"/>
              <a:t>th</a:t>
            </a:r>
            <a:r>
              <a:rPr lang="en-US" sz="2400" dirty="0"/>
              <a:t> edition</a:t>
            </a:r>
            <a:r>
              <a:rPr lang="en-GB" sz="2400" dirty="0"/>
              <a:t>, chapter no. 30, page no. 822-39, 845-51</a:t>
            </a:r>
            <a:endParaRPr lang="en-US" sz="2400" dirty="0"/>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35</a:t>
            </a:fld>
            <a:endParaRPr lang="en-US"/>
          </a:p>
        </p:txBody>
      </p:sp>
    </p:spTree>
    <p:extLst>
      <p:ext uri="{BB962C8B-B14F-4D97-AF65-F5344CB8AC3E}">
        <p14:creationId xmlns:p14="http://schemas.microsoft.com/office/powerpoint/2010/main" val="867726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latin typeface="Andalus" pitchFamily="18" charset="-78"/>
                <a:cs typeface="Andalus" pitchFamily="18" charset="-78"/>
              </a:rPr>
              <a:t>Learning Objectives</a:t>
            </a:r>
          </a:p>
          <a:p>
            <a:pPr marL="0" indent="0" algn="just">
              <a:buNone/>
            </a:pPr>
            <a:endParaRPr lang="en-US" sz="1800" dirty="0"/>
          </a:p>
          <a:p>
            <a:pPr algn="just">
              <a:lnSpc>
                <a:spcPct val="150000"/>
              </a:lnSpc>
              <a:buFont typeface="Arial" charset="0"/>
              <a:buChar char="•"/>
              <a:defRPr/>
            </a:pPr>
            <a:r>
              <a:rPr lang="en-US" sz="2000" dirty="0">
                <a:latin typeface="Andalus" pitchFamily="18" charset="-78"/>
                <a:cs typeface="Andalus" pitchFamily="18" charset="-78"/>
              </a:rPr>
              <a:t>At the end of this lecture students should be able to </a:t>
            </a:r>
          </a:p>
          <a:p>
            <a:pPr lvl="2" algn="just">
              <a:lnSpc>
                <a:spcPct val="150000"/>
              </a:lnSpc>
              <a:buFont typeface="Wingdings" pitchFamily="2" charset="2"/>
              <a:buChar char="Ø"/>
              <a:defRPr/>
            </a:pPr>
            <a:r>
              <a:rPr lang="en-US" sz="2000" dirty="0">
                <a:latin typeface="Andalus" pitchFamily="18" charset="-78"/>
                <a:cs typeface="Andalus" pitchFamily="18" charset="-78"/>
              </a:rPr>
              <a:t>Understand replication of DNA in prokaryotes and eukaryotes</a:t>
            </a:r>
          </a:p>
          <a:p>
            <a:pPr lvl="2" algn="just">
              <a:lnSpc>
                <a:spcPct val="150000"/>
              </a:lnSpc>
              <a:buFont typeface="Wingdings" pitchFamily="2" charset="2"/>
              <a:buChar char="Ø"/>
              <a:defRPr/>
            </a:pPr>
            <a:r>
              <a:rPr lang="en-US" sz="2000" dirty="0">
                <a:latin typeface="Andalus" pitchFamily="18" charset="-78"/>
                <a:cs typeface="Andalus" pitchFamily="18" charset="-78"/>
              </a:rPr>
              <a:t>Explain role of different proteins and enzymes involved in DNA replication </a:t>
            </a:r>
          </a:p>
          <a:p>
            <a:pPr lvl="2" algn="just">
              <a:lnSpc>
                <a:spcPct val="150000"/>
              </a:lnSpc>
              <a:buFont typeface="Wingdings" pitchFamily="2" charset="2"/>
              <a:buChar char="Ø"/>
              <a:defRPr/>
            </a:pPr>
            <a:r>
              <a:rPr lang="en-US" sz="2000" dirty="0">
                <a:latin typeface="Andalus" pitchFamily="18" charset="-78"/>
                <a:cs typeface="Andalus" pitchFamily="18" charset="-78"/>
              </a:rPr>
              <a:t>Describe DNA repair pathways and related clinical disorders</a:t>
            </a:r>
          </a:p>
          <a:p>
            <a:pPr>
              <a:lnSpc>
                <a:spcPct val="150000"/>
              </a:lnSpc>
              <a:buNone/>
            </a:pPr>
            <a:endParaRPr lang="en-US" sz="2400" dirty="0"/>
          </a:p>
        </p:txBody>
      </p:sp>
      <p:sp>
        <p:nvSpPr>
          <p:cNvPr id="9" name="Slide Number Placeholder 8">
            <a:extLst>
              <a:ext uri="{FF2B5EF4-FFF2-40B4-BE49-F238E27FC236}">
                <a16:creationId xmlns:a16="http://schemas.microsoft.com/office/drawing/2014/main" id="{D42BD85A-21F8-9D50-AC01-8943F13144B0}"/>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333357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pPr algn="ctr"/>
            <a:r>
              <a:rPr lang="en-US" sz="4000" dirty="0">
                <a:latin typeface="Andalus" pitchFamily="18" charset="-78"/>
                <a:cs typeface="Andalus" pitchFamily="18" charset="-78"/>
              </a:rPr>
              <a:t>DNA Replication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lgn="just"/>
            <a:r>
              <a:rPr lang="en-US" altLang="en-US" sz="2400" dirty="0">
                <a:latin typeface="Andalus" panose="02020603050405020304" pitchFamily="18" charset="-78"/>
                <a:cs typeface="Andalus" panose="02020603050405020304" pitchFamily="18" charset="-78"/>
              </a:rPr>
              <a:t> </a:t>
            </a:r>
          </a:p>
          <a:p>
            <a:endParaRPr lang="en-US" sz="2400" dirty="0"/>
          </a:p>
        </p:txBody>
      </p:sp>
      <p:pic>
        <p:nvPicPr>
          <p:cNvPr id="6" name="Picture 6"/>
          <p:cNvPicPr>
            <a:picLocks noChangeAspect="1" noChangeArrowheads="1"/>
          </p:cNvPicPr>
          <p:nvPr/>
        </p:nvPicPr>
        <p:blipFill>
          <a:blip r:embed="rId2"/>
          <a:srcRect/>
          <a:stretch>
            <a:fillRect/>
          </a:stretch>
        </p:blipFill>
        <p:spPr bwMode="auto">
          <a:xfrm>
            <a:off x="0" y="1347788"/>
            <a:ext cx="9067800" cy="4291012"/>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
        <p:nvSpPr>
          <p:cNvPr id="4" name="Rectangle 3">
            <a:extLst>
              <a:ext uri="{FF2B5EF4-FFF2-40B4-BE49-F238E27FC236}">
                <a16:creationId xmlns:a16="http://schemas.microsoft.com/office/drawing/2014/main" id="{88A30A25-3C4B-472C-8218-61A15396280D}"/>
              </a:ext>
            </a:extLst>
          </p:cNvPr>
          <p:cNvSpPr/>
          <p:nvPr/>
        </p:nvSpPr>
        <p:spPr>
          <a:xfrm>
            <a:off x="228600" y="4413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357834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3">
            <a:extLst>
              <a:ext uri="{FF2B5EF4-FFF2-40B4-BE49-F238E27FC236}">
                <a16:creationId xmlns:a16="http://schemas.microsoft.com/office/drawing/2014/main" id="{A220F360-9A64-D7DC-139A-7C8FEE681BFC}"/>
              </a:ext>
            </a:extLst>
          </p:cNvPr>
          <p:cNvSpPr txBox="1">
            <a:spLocks noChangeArrowheads="1"/>
          </p:cNvSpPr>
          <p:nvPr/>
        </p:nvSpPr>
        <p:spPr bwMode="auto">
          <a:xfrm>
            <a:off x="609600" y="990600"/>
            <a:ext cx="3429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dirty="0">
                <a:latin typeface="Andalus" panose="02020603050405020304" pitchFamily="18" charset="-78"/>
                <a:cs typeface="Andalus" panose="02020603050405020304" pitchFamily="18" charset="-78"/>
              </a:rPr>
              <a:t>Semiconservative Replication  </a:t>
            </a:r>
          </a:p>
        </p:txBody>
      </p:sp>
      <p:pic>
        <p:nvPicPr>
          <p:cNvPr id="4" name="Picture 5"/>
          <p:cNvPicPr>
            <a:picLocks noChangeAspect="1" noChangeArrowheads="1"/>
          </p:cNvPicPr>
          <p:nvPr/>
        </p:nvPicPr>
        <p:blipFill>
          <a:blip r:embed="rId3"/>
          <a:srcRect/>
          <a:stretch>
            <a:fillRect/>
          </a:stretch>
        </p:blipFill>
        <p:spPr bwMode="auto">
          <a:xfrm>
            <a:off x="3810000" y="685800"/>
            <a:ext cx="3873500" cy="5621338"/>
          </a:xfrm>
          <a:prstGeom prst="rect">
            <a:avLst/>
          </a:prstGeom>
          <a:noFill/>
          <a:ln w="9525">
            <a:noFill/>
            <a:miter lim="800000"/>
            <a:headEnd/>
            <a:tailEnd/>
          </a:ln>
          <a:effectLst/>
        </p:spPr>
      </p:pic>
      <p:sp>
        <p:nvSpPr>
          <p:cNvPr id="5" name="Rectangle 4"/>
          <p:cNvSpPr/>
          <p:nvPr/>
        </p:nvSpPr>
        <p:spPr>
          <a:xfrm>
            <a:off x="8458200" y="6248400"/>
            <a:ext cx="418704" cy="369332"/>
          </a:xfrm>
          <a:prstGeom prst="rect">
            <a:avLst/>
          </a:prstGeom>
        </p:spPr>
        <p:txBody>
          <a:bodyPr wrap="none">
            <a:spAutoFit/>
          </a:bodyPr>
          <a:lstStyle/>
          <a:p>
            <a:pPr>
              <a:defRPr/>
            </a:pPr>
            <a:fld id="{BDA394D7-9785-4BE5-AFD5-4F918A689025}" type="slidenum">
              <a:rPr lang="en-US" smtClean="0"/>
              <a:pPr>
                <a:defRPr/>
              </a:pPr>
              <a:t>7</a:t>
            </a:fld>
            <a:endParaRPr lang="en-US" dirty="0"/>
          </a:p>
        </p:txBody>
      </p:sp>
      <p:sp>
        <p:nvSpPr>
          <p:cNvPr id="2" name="Rectangle 1">
            <a:extLst>
              <a:ext uri="{FF2B5EF4-FFF2-40B4-BE49-F238E27FC236}">
                <a16:creationId xmlns:a16="http://schemas.microsoft.com/office/drawing/2014/main" id="{5E6BD023-7467-44CA-BFB0-852B64B202E7}"/>
              </a:ext>
            </a:extLst>
          </p:cNvPr>
          <p:cNvSpPr/>
          <p:nvPr/>
        </p:nvSpPr>
        <p:spPr>
          <a:xfrm>
            <a:off x="359396" y="762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3">
            <a:extLst>
              <a:ext uri="{FF2B5EF4-FFF2-40B4-BE49-F238E27FC236}">
                <a16:creationId xmlns:a16="http://schemas.microsoft.com/office/drawing/2014/main" id="{A220F360-9A64-D7DC-139A-7C8FEE681BFC}"/>
              </a:ext>
            </a:extLst>
          </p:cNvPr>
          <p:cNvSpPr txBox="1">
            <a:spLocks noChangeArrowheads="1"/>
          </p:cNvSpPr>
          <p:nvPr/>
        </p:nvSpPr>
        <p:spPr bwMode="auto">
          <a:xfrm>
            <a:off x="609600" y="990600"/>
            <a:ext cx="3429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dirty="0">
                <a:latin typeface="Andalus" panose="02020603050405020304" pitchFamily="18" charset="-78"/>
                <a:cs typeface="Andalus" panose="02020603050405020304" pitchFamily="18" charset="-78"/>
              </a:rPr>
              <a:t>Template Strand </a:t>
            </a:r>
          </a:p>
        </p:txBody>
      </p:sp>
      <p:pic>
        <p:nvPicPr>
          <p:cNvPr id="5" name="Picture 6"/>
          <p:cNvPicPr>
            <a:picLocks noChangeAspect="1" noChangeArrowheads="1"/>
          </p:cNvPicPr>
          <p:nvPr/>
        </p:nvPicPr>
        <p:blipFill>
          <a:blip r:embed="rId3"/>
          <a:srcRect/>
          <a:stretch>
            <a:fillRect/>
          </a:stretch>
        </p:blipFill>
        <p:spPr bwMode="auto">
          <a:xfrm>
            <a:off x="3733800" y="1524000"/>
            <a:ext cx="4648200" cy="4410075"/>
          </a:xfrm>
          <a:prstGeom prst="rect">
            <a:avLst/>
          </a:prstGeom>
          <a:noFill/>
          <a:ln w="9525">
            <a:noFill/>
            <a:miter lim="800000"/>
            <a:headEnd/>
            <a:tailEnd/>
          </a:ln>
          <a:effectLst/>
        </p:spPr>
      </p:pic>
      <p:sp>
        <p:nvSpPr>
          <p:cNvPr id="6" name="Rectangle 5"/>
          <p:cNvSpPr/>
          <p:nvPr/>
        </p:nvSpPr>
        <p:spPr>
          <a:xfrm>
            <a:off x="8534400" y="6248400"/>
            <a:ext cx="418704" cy="369332"/>
          </a:xfrm>
          <a:prstGeom prst="rect">
            <a:avLst/>
          </a:prstGeom>
        </p:spPr>
        <p:txBody>
          <a:bodyPr wrap="none">
            <a:spAutoFit/>
          </a:bodyPr>
          <a:lstStyle/>
          <a:p>
            <a:pPr>
              <a:defRPr/>
            </a:pPr>
            <a:fld id="{BDA394D7-9785-4BE5-AFD5-4F918A689025}" type="slidenum">
              <a:rPr lang="en-US" smtClean="0"/>
              <a:pPr>
                <a:defRPr/>
              </a:pPr>
              <a:t>8</a:t>
            </a:fld>
            <a:endParaRPr lang="en-US" dirty="0"/>
          </a:p>
        </p:txBody>
      </p:sp>
      <p:sp>
        <p:nvSpPr>
          <p:cNvPr id="2" name="Rectangle 1">
            <a:extLst>
              <a:ext uri="{FF2B5EF4-FFF2-40B4-BE49-F238E27FC236}">
                <a16:creationId xmlns:a16="http://schemas.microsoft.com/office/drawing/2014/main" id="{975E2B30-C1F1-4026-AB6B-B07F73BC937A}"/>
              </a:ext>
            </a:extLst>
          </p:cNvPr>
          <p:cNvSpPr/>
          <p:nvPr/>
        </p:nvSpPr>
        <p:spPr>
          <a:xfrm>
            <a:off x="359396" y="2286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42900"/>
            <a:ext cx="8229600" cy="990600"/>
          </a:xfrm>
        </p:spPr>
        <p:txBody>
          <a:bodyPr>
            <a:normAutofit fontScale="90000"/>
          </a:bodyPr>
          <a:lstStyle/>
          <a:p>
            <a:pPr algn="ctr"/>
            <a:r>
              <a:rPr lang="en-US" altLang="en-US" sz="3600" dirty="0">
                <a:latin typeface="Andalus" pitchFamily="18" charset="-78"/>
                <a:cs typeface="Andalus" pitchFamily="18" charset="-78"/>
              </a:rPr>
              <a:t>Proteins &amp; Enzymes Required for Replication</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685800" y="1146175"/>
            <a:ext cx="7848600" cy="4525963"/>
          </a:xfrm>
        </p:spPr>
        <p:txBody>
          <a:bodyPr>
            <a:normAutofit fontScale="85000" lnSpcReduction="20000"/>
          </a:bodyPr>
          <a:lstStyle/>
          <a:p>
            <a:pPr marL="0" indent="0" algn="just">
              <a:buFont typeface="Arial" charset="0"/>
              <a:buNone/>
              <a:defRPr/>
            </a:pPr>
            <a:endParaRPr lang="en-US" sz="2800" dirty="0">
              <a:latin typeface="Andalus" pitchFamily="18" charset="-78"/>
              <a:cs typeface="Andalus" pitchFamily="18" charset="-78"/>
            </a:endParaRPr>
          </a:p>
          <a:p>
            <a:pPr algn="just">
              <a:lnSpc>
                <a:spcPct val="150000"/>
              </a:lnSpc>
              <a:defRPr/>
            </a:pPr>
            <a:r>
              <a:rPr lang="en-US" sz="2800" dirty="0">
                <a:latin typeface="Andalus" pitchFamily="18" charset="-78"/>
                <a:cs typeface="Andalus" pitchFamily="18" charset="-78"/>
              </a:rPr>
              <a:t>DnaA Protein</a:t>
            </a:r>
          </a:p>
          <a:p>
            <a:pPr algn="just">
              <a:lnSpc>
                <a:spcPct val="150000"/>
              </a:lnSpc>
              <a:defRPr/>
            </a:pPr>
            <a:r>
              <a:rPr lang="en-US" sz="2800" dirty="0">
                <a:latin typeface="Andalus" pitchFamily="18" charset="-78"/>
                <a:cs typeface="Andalus" pitchFamily="18" charset="-78"/>
              </a:rPr>
              <a:t>Single strand DNA binding (SSB) Proteins</a:t>
            </a:r>
          </a:p>
          <a:p>
            <a:pPr algn="just">
              <a:lnSpc>
                <a:spcPct val="150000"/>
              </a:lnSpc>
              <a:defRPr/>
            </a:pPr>
            <a:r>
              <a:rPr lang="en-US" sz="2800" dirty="0">
                <a:latin typeface="Andalus" pitchFamily="18" charset="-78"/>
                <a:cs typeface="Andalus" pitchFamily="18" charset="-78"/>
              </a:rPr>
              <a:t>Helicase</a:t>
            </a:r>
          </a:p>
          <a:p>
            <a:pPr algn="just">
              <a:lnSpc>
                <a:spcPct val="150000"/>
              </a:lnSpc>
              <a:defRPr/>
            </a:pPr>
            <a:r>
              <a:rPr lang="en-US" sz="2800" dirty="0">
                <a:latin typeface="Andalus" pitchFamily="18" charset="-78"/>
                <a:cs typeface="Andalus" pitchFamily="18" charset="-78"/>
              </a:rPr>
              <a:t>Primase enzyme</a:t>
            </a:r>
          </a:p>
          <a:p>
            <a:pPr algn="just">
              <a:lnSpc>
                <a:spcPct val="150000"/>
              </a:lnSpc>
              <a:defRPr/>
            </a:pPr>
            <a:r>
              <a:rPr lang="en-US" sz="2800" dirty="0">
                <a:latin typeface="Andalus" pitchFamily="18" charset="-78"/>
                <a:cs typeface="Andalus" pitchFamily="18" charset="-78"/>
              </a:rPr>
              <a:t>Topoisomerase I &amp; II  </a:t>
            </a:r>
          </a:p>
          <a:p>
            <a:pPr algn="just">
              <a:lnSpc>
                <a:spcPct val="150000"/>
              </a:lnSpc>
              <a:defRPr/>
            </a:pPr>
            <a:r>
              <a:rPr lang="en-US" sz="2800" dirty="0">
                <a:latin typeface="Andalus" pitchFamily="18" charset="-78"/>
                <a:cs typeface="Andalus" pitchFamily="18" charset="-78"/>
              </a:rPr>
              <a:t>DNA Polymerase I  &amp; III</a:t>
            </a:r>
          </a:p>
          <a:p>
            <a:pPr algn="just">
              <a:lnSpc>
                <a:spcPct val="150000"/>
              </a:lnSpc>
              <a:defRPr/>
            </a:pPr>
            <a:r>
              <a:rPr lang="en-US" sz="2800" dirty="0">
                <a:latin typeface="Andalus" pitchFamily="18" charset="-78"/>
                <a:cs typeface="Andalus" pitchFamily="18" charset="-78"/>
              </a:rPr>
              <a:t>DNA Ligase</a:t>
            </a:r>
          </a:p>
          <a:p>
            <a:endParaRPr lang="en-US" altLang="en-US" sz="2000" dirty="0">
              <a:solidFill>
                <a:srgbClr val="000000"/>
              </a:solidFill>
            </a:endParaRPr>
          </a:p>
          <a:p>
            <a:endParaRPr lang="en-US" altLang="en-US" sz="2000" dirty="0">
              <a:solidFill>
                <a:srgbClr val="000000"/>
              </a:solidFill>
            </a:endParaRPr>
          </a:p>
          <a:p>
            <a:endParaRPr lang="en-US" altLang="en-US" sz="2000" dirty="0">
              <a:solidFill>
                <a:srgbClr val="000000"/>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9</a:t>
            </a:fld>
            <a:endParaRPr lang="en-US" sz="1400" dirty="0"/>
          </a:p>
        </p:txBody>
      </p:sp>
      <p:sp>
        <p:nvSpPr>
          <p:cNvPr id="2" name="Rectangle 1">
            <a:extLst>
              <a:ext uri="{FF2B5EF4-FFF2-40B4-BE49-F238E27FC236}">
                <a16:creationId xmlns:a16="http://schemas.microsoft.com/office/drawing/2014/main" id="{94A4D814-14BC-499F-8215-D38345CCF65A}"/>
              </a:ext>
            </a:extLst>
          </p:cNvPr>
          <p:cNvSpPr/>
          <p:nvPr/>
        </p:nvSpPr>
        <p:spPr>
          <a:xfrm>
            <a:off x="76200" y="3047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1144</TotalTime>
  <Words>867</Words>
  <Application>Microsoft Office PowerPoint</Application>
  <PresentationFormat>On-screen Show (4:3)</PresentationFormat>
  <Paragraphs>210</Paragraphs>
  <Slides>36</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36</vt:i4>
      </vt:variant>
    </vt:vector>
  </HeadingPairs>
  <TitlesOfParts>
    <vt:vector size="49" baseType="lpstr">
      <vt:lpstr>Andalus</vt:lpstr>
      <vt:lpstr>Arial</vt:lpstr>
      <vt:lpstr>Arial Black</vt:lpstr>
      <vt:lpstr>Calibri</vt:lpstr>
      <vt:lpstr>Calibri Light</vt:lpstr>
      <vt:lpstr>Cambria</vt:lpstr>
      <vt:lpstr>Segoe UI</vt:lpstr>
      <vt:lpstr>Times</vt:lpstr>
      <vt:lpstr>Times New Roman</vt:lpstr>
      <vt:lpstr>Verdana</vt:lpstr>
      <vt:lpstr>Wingdings</vt:lpstr>
      <vt:lpstr>Office Theme</vt:lpstr>
      <vt:lpstr>1_Office Theme</vt:lpstr>
      <vt:lpstr>PowerPoint Presentation</vt:lpstr>
      <vt:lpstr>Foundation Module 1st Year MBBS (LGIS) DNA Replication and Repair </vt:lpstr>
      <vt:lpstr>Motto, Vision, Dream</vt:lpstr>
      <vt:lpstr>PowerPoint Presentation</vt:lpstr>
      <vt:lpstr>PowerPoint Presentation</vt:lpstr>
      <vt:lpstr>DNA Replication </vt:lpstr>
      <vt:lpstr>PowerPoint Presentation</vt:lpstr>
      <vt:lpstr>PowerPoint Presentation</vt:lpstr>
      <vt:lpstr>Proteins &amp; Enzymes Required for Replication</vt:lpstr>
      <vt:lpstr>Steps of DNA Replication</vt:lpstr>
      <vt:lpstr>Steps of DNA Replication</vt:lpstr>
      <vt:lpstr>Steps of DNA Replication</vt:lpstr>
      <vt:lpstr>Steps of DNA Replication</vt:lpstr>
      <vt:lpstr>Steps of DNA Replication</vt:lpstr>
      <vt:lpstr>Steps of DNA Replication</vt:lpstr>
      <vt:lpstr>PowerPoint Presentation</vt:lpstr>
      <vt:lpstr>Steps of DNA Replication</vt:lpstr>
      <vt:lpstr> </vt:lpstr>
      <vt:lpstr>PowerPoint Presentation</vt:lpstr>
      <vt:lpstr>Steps of DNA Replication</vt:lpstr>
      <vt:lpstr>Steps of DNA Replication</vt:lpstr>
      <vt:lpstr>Steps of DNA Replication</vt:lpstr>
      <vt:lpstr>DNA Repair Mechanisms</vt:lpstr>
      <vt:lpstr>DNA Repair </vt:lpstr>
      <vt:lpstr>DNA Repair </vt:lpstr>
      <vt:lpstr>DNA Repair </vt:lpstr>
      <vt:lpstr>Anatomical &amp; Physiological Aspects </vt:lpstr>
      <vt:lpstr>Anatomical &amp; Physiological Aspects </vt:lpstr>
      <vt:lpstr>Xeroderma Pigmentosum (XP)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105</cp:revision>
  <dcterms:created xsi:type="dcterms:W3CDTF">2006-08-16T00:00:00Z</dcterms:created>
  <dcterms:modified xsi:type="dcterms:W3CDTF">2025-02-03T07:09:38Z</dcterms:modified>
</cp:coreProperties>
</file>