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7" r:id="rId20"/>
    <p:sldId id="278" r:id="rId21"/>
    <p:sldId id="279" r:id="rId22"/>
    <p:sldId id="280" r:id="rId23"/>
    <p:sldId id="281" r:id="rId24"/>
    <p:sldId id="282" r:id="rId2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351c3e0ad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351c3e0ad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351c3e0ad4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3351c3e0ad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351c3e0ad4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3351c3e0ad4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351c3e0ad4_0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3351c3e0ad4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medicine.medscape.com/article/858684-overview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medicine.medscape.com/article/994656-overview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3311525" y="1227138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Cystic Lesions, Polyps, Cholesteatoma And Neoplastic Lesions Of Ear </a:t>
            </a:r>
            <a:br>
              <a:rPr lang="en-US" sz="6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6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3311525" y="2974700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Otorhinolaryngology Module</a:t>
            </a:r>
            <a:br>
              <a:rPr lang="en-US" sz="24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4th year MBBS 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 Mudassira Zahid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Pathology Department 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Rawalpindi Medical University 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 l="30565" t="3559" b="-28"/>
          <a:stretch/>
        </p:blipFill>
        <p:spPr>
          <a:xfrm>
            <a:off x="187518" y="272736"/>
            <a:ext cx="1414454" cy="1470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 descr="Tympanic Membrane , Parts, Nerve supply and Applied , Anatomy Q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044" y="2944812"/>
            <a:ext cx="3924300" cy="2952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Cholesteatomas</a:t>
            </a:r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Pathogenesis</a:t>
            </a:r>
            <a:endParaRPr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Normal histology of TM  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50" name="Google Shape;150;p23" descr="4. Histology - Special senses - Ear Flashcards - Cram.co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3787" y="3160601"/>
            <a:ext cx="3973080" cy="312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6643164" y="3572144"/>
            <a:ext cx="3134051" cy="231096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85;p41">
            <a:extLst>
              <a:ext uri="{FF2B5EF4-FFF2-40B4-BE49-F238E27FC236}">
                <a16:creationId xmlns:a16="http://schemas.microsoft.com/office/drawing/2014/main" id="{7E636F2F-552D-4A33-908B-02EF9B941847}"/>
              </a:ext>
            </a:extLst>
          </p:cNvPr>
          <p:cNvSpPr txBox="1"/>
          <p:nvPr/>
        </p:nvSpPr>
        <p:spPr>
          <a:xfrm>
            <a:off x="10436772" y="152400"/>
            <a:ext cx="1754828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INTEGRATION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HISTOLOGY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Cholesteatomas</a:t>
            </a:r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body" idx="1"/>
          </p:nvPr>
        </p:nvSpPr>
        <p:spPr>
          <a:xfrm>
            <a:off x="838200" y="1466850"/>
            <a:ext cx="105156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Pathogenesis </a:t>
            </a:r>
            <a:endParaRPr b="1"/>
          </a:p>
          <a:p>
            <a:pPr marL="228600" lvl="0" indent="-24193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Chronic inflammation and perforation of the eardrum </a:t>
            </a:r>
            <a:endParaRPr/>
          </a:p>
          <a:p>
            <a:pPr marL="228600" lvl="0" indent="-24193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Ingrowth of the squamous epithelium or metaplasia of the secretory epithelial lining of the middle ear </a:t>
            </a:r>
            <a:endParaRPr/>
          </a:p>
          <a:p>
            <a:pPr marL="228600" lvl="0" indent="-24193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Promote formation of a squamous cell nest that becomes cystic. </a:t>
            </a:r>
            <a:endParaRPr/>
          </a:p>
          <a:p>
            <a:pPr marL="228600" lvl="0" indent="-24193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Cyst rupture induces a brisk inflammatory reaction that includes giant cells engulfing partially necrotic squamous cells and other particulate debris.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Complications</a:t>
            </a:r>
            <a:r>
              <a:rPr lang="en-US"/>
              <a:t> </a:t>
            </a:r>
            <a:endParaRPr/>
          </a:p>
          <a:p>
            <a:pPr marL="228600" lvl="0" indent="-24193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Progressive enlargement, can erode into the ossicles, labyrinth, adjacent bone, or surrounding soft tissue and sometimes produce visible neck masses.</a:t>
            </a:r>
            <a:endParaRPr/>
          </a:p>
        </p:txBody>
      </p:sp>
      <p:sp>
        <p:nvSpPr>
          <p:cNvPr id="4" name="Google Shape;285;p41">
            <a:extLst>
              <a:ext uri="{FF2B5EF4-FFF2-40B4-BE49-F238E27FC236}">
                <a16:creationId xmlns:a16="http://schemas.microsoft.com/office/drawing/2014/main" id="{E96B3773-2F07-47F8-B9A5-AD6F4BE37405}"/>
              </a:ext>
            </a:extLst>
          </p:cNvPr>
          <p:cNvSpPr txBox="1"/>
          <p:nvPr/>
        </p:nvSpPr>
        <p:spPr>
          <a:xfrm>
            <a:off x="10436772" y="152400"/>
            <a:ext cx="175482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SUBJECT PATHOLOGY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5" descr="Histology of the healing tympanic membrane following perforation in rats -  Santa Maria - 2010 - The Laryngoscope - Wiley Online Librar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7424" y="365125"/>
            <a:ext cx="9153055" cy="58118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85;p41">
            <a:extLst>
              <a:ext uri="{FF2B5EF4-FFF2-40B4-BE49-F238E27FC236}">
                <a16:creationId xmlns:a16="http://schemas.microsoft.com/office/drawing/2014/main" id="{E7296D44-CD7D-4EEF-A62A-121A6617BF8D}"/>
              </a:ext>
            </a:extLst>
          </p:cNvPr>
          <p:cNvSpPr txBox="1"/>
          <p:nvPr/>
        </p:nvSpPr>
        <p:spPr>
          <a:xfrm>
            <a:off x="10562892" y="152400"/>
            <a:ext cx="175482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SUBJECT PATHOLOGY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Cholesteatomas</a:t>
            </a:r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Three types of cholesteatoma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Congenital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Primary acquired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Secondary acquired</a:t>
            </a:r>
            <a:endParaRPr/>
          </a:p>
        </p:txBody>
      </p:sp>
      <p:sp>
        <p:nvSpPr>
          <p:cNvPr id="4" name="Google Shape;285;p41">
            <a:extLst>
              <a:ext uri="{FF2B5EF4-FFF2-40B4-BE49-F238E27FC236}">
                <a16:creationId xmlns:a16="http://schemas.microsoft.com/office/drawing/2014/main" id="{3DAC4D1B-6534-4F74-9742-B3AAC47BE99C}"/>
              </a:ext>
            </a:extLst>
          </p:cNvPr>
          <p:cNvSpPr txBox="1"/>
          <p:nvPr/>
        </p:nvSpPr>
        <p:spPr>
          <a:xfrm>
            <a:off x="10436772" y="152400"/>
            <a:ext cx="175482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INTEGRATION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Cholesteatomas</a:t>
            </a:r>
            <a:endParaRPr/>
          </a:p>
        </p:txBody>
      </p:sp>
      <p:sp>
        <p:nvSpPr>
          <p:cNvPr id="174" name="Google Shape;174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Congenital Cholesteatomas </a:t>
            </a:r>
            <a:endParaRPr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Arise as a consequence of squamous epithelium trapped within the temporal bone during embryogenesis.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They are keratin-filled cysts that are found in the anterior-superior quadrant and are identified most commonly in early childhood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Normal-appearing tympanic membrane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Prior history in the child of recurrent suppurative ear disease, previous otologic surgery, or tympanic membrane perforation is </a:t>
            </a:r>
            <a:r>
              <a:rPr lang="en-US" b="1" i="1"/>
              <a:t>uncommon</a:t>
            </a:r>
            <a:endParaRPr b="1"/>
          </a:p>
        </p:txBody>
      </p:sp>
      <p:sp>
        <p:nvSpPr>
          <p:cNvPr id="5" name="Google Shape;285;p41">
            <a:extLst>
              <a:ext uri="{FF2B5EF4-FFF2-40B4-BE49-F238E27FC236}">
                <a16:creationId xmlns:a16="http://schemas.microsoft.com/office/drawing/2014/main" id="{CE42FA77-4F2D-4059-8760-0AB6D4F0F982}"/>
              </a:ext>
            </a:extLst>
          </p:cNvPr>
          <p:cNvSpPr txBox="1"/>
          <p:nvPr/>
        </p:nvSpPr>
        <p:spPr>
          <a:xfrm>
            <a:off x="10436772" y="152400"/>
            <a:ext cx="175482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INTEGRATION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Cholesteatomas</a:t>
            </a:r>
            <a:endParaRPr/>
          </a:p>
        </p:txBody>
      </p:sp>
      <p:sp>
        <p:nvSpPr>
          <p:cNvPr id="180" name="Google Shape;180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Primary Acquired Cholesteatoma</a:t>
            </a:r>
            <a:endParaRPr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 primary acquired cholesteatoma results from tympanic membrane retraction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The tympanic membrane continues to retract medially until it passes over the heads of the ossicles and into the posterior epitympanum, often causing ossicular destruction</a:t>
            </a:r>
            <a:endParaRPr/>
          </a:p>
        </p:txBody>
      </p:sp>
      <p:sp>
        <p:nvSpPr>
          <p:cNvPr id="5" name="Google Shape;285;p41">
            <a:extLst>
              <a:ext uri="{FF2B5EF4-FFF2-40B4-BE49-F238E27FC236}">
                <a16:creationId xmlns:a16="http://schemas.microsoft.com/office/drawing/2014/main" id="{E195457F-0EE0-47FC-B15B-BA62F1D2CAD1}"/>
              </a:ext>
            </a:extLst>
          </p:cNvPr>
          <p:cNvSpPr txBox="1"/>
          <p:nvPr/>
        </p:nvSpPr>
        <p:spPr>
          <a:xfrm>
            <a:off x="10436772" y="152400"/>
            <a:ext cx="175482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INTEGRATION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Cholesteatomas</a:t>
            </a:r>
            <a:endParaRPr/>
          </a:p>
        </p:txBody>
      </p:sp>
      <p:sp>
        <p:nvSpPr>
          <p:cNvPr id="186" name="Google Shape;186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Secondary Acquired Cholesteatoma</a:t>
            </a:r>
            <a:endParaRPr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Secondary acquired cholesteatomas result directly from injury to the tympanic membrane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frequently in the form of </a:t>
            </a:r>
            <a:r>
              <a:rPr lang="en-US" u="sng">
                <a:solidFill>
                  <a:schemeClr val="hlink"/>
                </a:solidFill>
                <a:hlinkClick r:id="rId3"/>
              </a:rPr>
              <a:t>perforations</a:t>
            </a:r>
            <a:r>
              <a:rPr lang="en-US"/>
              <a:t> caused by acute </a:t>
            </a:r>
            <a:r>
              <a:rPr lang="en-US" u="sng">
                <a:solidFill>
                  <a:schemeClr val="hlink"/>
                </a:solidFill>
                <a:hlinkClick r:id="rId4"/>
              </a:rPr>
              <a:t>otitis media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trauma, or surgical manipulation. 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4" name="Google Shape;285;p41">
            <a:extLst>
              <a:ext uri="{FF2B5EF4-FFF2-40B4-BE49-F238E27FC236}">
                <a16:creationId xmlns:a16="http://schemas.microsoft.com/office/drawing/2014/main" id="{4BF21157-5C59-43C5-890A-B846DDD9B2B7}"/>
              </a:ext>
            </a:extLst>
          </p:cNvPr>
          <p:cNvSpPr txBox="1"/>
          <p:nvPr/>
        </p:nvSpPr>
        <p:spPr>
          <a:xfrm>
            <a:off x="10436772" y="152400"/>
            <a:ext cx="175482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INTEGRATION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Tumors </a:t>
            </a:r>
            <a:endParaRPr/>
          </a:p>
        </p:txBody>
      </p:sp>
      <p:sp>
        <p:nvSpPr>
          <p:cNvPr id="192" name="Google Shape;192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228600" lvl="0" indent="-24193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7692"/>
              <a:buChar char="•"/>
            </a:pPr>
            <a:r>
              <a:rPr lang="en-US"/>
              <a:t>Epithelial and mesenchymal tumors of the external, middle, or internal ear are </a:t>
            </a:r>
            <a:r>
              <a:rPr lang="en-US" b="1"/>
              <a:t>rare</a:t>
            </a:r>
            <a:r>
              <a:rPr lang="en-US"/>
              <a:t> </a:t>
            </a:r>
            <a:endParaRPr/>
          </a:p>
          <a:p>
            <a:pPr marL="228600" lvl="0" indent="-24193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7692"/>
              <a:buChar char="•"/>
            </a:pPr>
            <a:r>
              <a:rPr lang="en-US"/>
              <a:t>Basal cell carcinomas or SCCs arising on the pinna (external ear). Are common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Pathogenesis : </a:t>
            </a:r>
            <a:endParaRPr b="1"/>
          </a:p>
          <a:p>
            <a:pPr marL="228600" lvl="0" indent="-24193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7692"/>
              <a:buChar char="•"/>
            </a:pPr>
            <a:r>
              <a:rPr lang="en-US"/>
              <a:t>These tend to occur in elderly men and are associated with sun exposure. </a:t>
            </a:r>
            <a:endParaRPr/>
          </a:p>
          <a:p>
            <a:pPr marL="228600" lvl="0" indent="-24193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7692"/>
              <a:buChar char="•"/>
            </a:pPr>
            <a:r>
              <a:rPr lang="en-US"/>
              <a:t>In contrast, SCCs of the ear canal occur most often in middle-aged to elderly women and are not associated with sun exposure. </a:t>
            </a:r>
            <a:endParaRPr/>
          </a:p>
          <a:p>
            <a:pPr marL="228600" lvl="0" indent="-24193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7692"/>
              <a:buChar char="•"/>
            </a:pPr>
            <a:r>
              <a:rPr lang="en-US"/>
              <a:t>SCCs involving the ear resemble their counterparts at other skin locations, beginning as papules that extend and eventually erode and invade. </a:t>
            </a:r>
            <a:endParaRPr/>
          </a:p>
          <a:p>
            <a:pPr marL="228600" lvl="0" indent="-24193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7692"/>
              <a:buChar char="•"/>
            </a:pPr>
            <a:r>
              <a:rPr lang="en-US"/>
              <a:t>Despite local invasion, basal cell carcinomas and SCCs involving the pinna rarely spread. </a:t>
            </a:r>
            <a:endParaRPr/>
          </a:p>
          <a:p>
            <a:pPr marL="228600" lvl="0" indent="-24193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7692"/>
              <a:buChar char="•"/>
            </a:pPr>
            <a:r>
              <a:rPr lang="en-US"/>
              <a:t>The outlook is more bleak when SCCs arise in the external ear canal, as these may invade the cranial cavity or metastasize to regional lymph nodes, accounting for a 5-year survival of only about 50%.</a:t>
            </a:r>
            <a:endParaRPr/>
          </a:p>
        </p:txBody>
      </p:sp>
      <p:sp>
        <p:nvSpPr>
          <p:cNvPr id="4" name="Google Shape;285;p41">
            <a:extLst>
              <a:ext uri="{FF2B5EF4-FFF2-40B4-BE49-F238E27FC236}">
                <a16:creationId xmlns:a16="http://schemas.microsoft.com/office/drawing/2014/main" id="{41D43C98-D8C0-43DB-9115-848552580447}"/>
              </a:ext>
            </a:extLst>
          </p:cNvPr>
          <p:cNvSpPr txBox="1"/>
          <p:nvPr/>
        </p:nvSpPr>
        <p:spPr>
          <a:xfrm>
            <a:off x="10436772" y="152400"/>
            <a:ext cx="175482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SUBJECT PATHOLOGY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 descr="Squamous cell carcinoma on an elderly man&amp;amp;#39;s ear - Stock Image - M131/0216 -  Science Photo Library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31" descr="Squamous cell carcinoma on an elderly man&amp;amp;#39;s ear - Stock Image - M131/0216 -  Science Photo Library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31" descr="Squamous cell carcinoma on an elderly man&amp;amp;#39;s ear - Stock Image - M131/0216 -  Science Photo Librar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2083267"/>
            <a:ext cx="4897821" cy="41064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85;p41">
            <a:extLst>
              <a:ext uri="{FF2B5EF4-FFF2-40B4-BE49-F238E27FC236}">
                <a16:creationId xmlns:a16="http://schemas.microsoft.com/office/drawing/2014/main" id="{51B53C0A-0464-4A8C-8F22-B27B2A75BF3D}"/>
              </a:ext>
            </a:extLst>
          </p:cNvPr>
          <p:cNvSpPr txBox="1"/>
          <p:nvPr/>
        </p:nvSpPr>
        <p:spPr>
          <a:xfrm>
            <a:off x="10436772" y="152400"/>
            <a:ext cx="175482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SUBJECT PATHOLOGY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2EF86-66AD-49A0-BAD4-54C490FB4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Squamous Cell Carcinoma </a:t>
            </a:r>
            <a:br>
              <a:rPr lang="en-US" b="0" dirty="0"/>
            </a:br>
            <a:r>
              <a:rPr lang="en-US" b="0" dirty="0"/>
              <a:t>ulcerated indurated lesion </a:t>
            </a:r>
            <a:endParaRPr lang="en-PK" b="0" dirty="0"/>
          </a:p>
        </p:txBody>
      </p:sp>
      <p:pic>
        <p:nvPicPr>
          <p:cNvPr id="7" name="Google Shape;204;p32" descr="Squamous Cell Carcinoma of the External Auditory Canal: A Case Report">
            <a:extLst>
              <a:ext uri="{FF2B5EF4-FFF2-40B4-BE49-F238E27FC236}">
                <a16:creationId xmlns:a16="http://schemas.microsoft.com/office/drawing/2014/main" id="{FED4BF79-5476-4A1B-A8CA-D3A8DA9A708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55981" y="1903411"/>
            <a:ext cx="5198243" cy="4466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Aural Polyp</a:t>
            </a:r>
            <a:endParaRPr/>
          </a:p>
        </p:txBody>
      </p:sp>
      <p:sp>
        <p:nvSpPr>
          <p:cNvPr id="215" name="Google Shape;215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An aural polyp is a growth in the outside (external) ear canal or middle ear.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It may be attached to the tympanic membrane, or it may grow from the middle ear space.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More common in children but occurs in all ages 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4" name="Google Shape;285;p41">
            <a:extLst>
              <a:ext uri="{FF2B5EF4-FFF2-40B4-BE49-F238E27FC236}">
                <a16:creationId xmlns:a16="http://schemas.microsoft.com/office/drawing/2014/main" id="{72D623A4-403A-4AB5-85E6-0574E2F38ACE}"/>
              </a:ext>
            </a:extLst>
          </p:cNvPr>
          <p:cNvSpPr txBox="1"/>
          <p:nvPr/>
        </p:nvSpPr>
        <p:spPr>
          <a:xfrm>
            <a:off x="9070429" y="152400"/>
            <a:ext cx="312117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HORIZONTAL INTEGRATION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COMMUNITY MEDICINE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28" y="0"/>
            <a:ext cx="1215694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Aural Polyp</a:t>
            </a:r>
            <a:endParaRPr/>
          </a:p>
        </p:txBody>
      </p:sp>
      <p:sp>
        <p:nvSpPr>
          <p:cNvPr id="221" name="Google Shape;221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highlight>
                  <a:schemeClr val="lt1"/>
                </a:highlight>
              </a:rPr>
              <a:t>Pathogenesis </a:t>
            </a:r>
            <a:endParaRPr b="1">
              <a:highlight>
                <a:schemeClr val="lt1"/>
              </a:highlight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Inflammatory polypoid proliferation of middle ear mucosa secondary to chronic otitis media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May perforated tympanic membrane and appear to originate from external auditory canal; with time, may destroy ossicles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Often associated with extensive disease of mastoid air cell system 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4" name="Google Shape;285;p41">
            <a:extLst>
              <a:ext uri="{FF2B5EF4-FFF2-40B4-BE49-F238E27FC236}">
                <a16:creationId xmlns:a16="http://schemas.microsoft.com/office/drawing/2014/main" id="{4508A822-011F-4293-885C-843E5CF30ED5}"/>
              </a:ext>
            </a:extLst>
          </p:cNvPr>
          <p:cNvSpPr txBox="1"/>
          <p:nvPr/>
        </p:nvSpPr>
        <p:spPr>
          <a:xfrm>
            <a:off x="10436772" y="152400"/>
            <a:ext cx="175482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SUBJECT PATHOLOGY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Aural Polyp</a:t>
            </a:r>
            <a:endParaRPr dirty="0"/>
          </a:p>
        </p:txBody>
      </p:sp>
      <p:pic>
        <p:nvPicPr>
          <p:cNvPr id="227" name="Google Shape;227;p36" descr="Aural polyp, otoscope view - Stock Image - C038/5834 - Science Photo Librar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0327" y="1659370"/>
            <a:ext cx="6002192" cy="48017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85;p41">
            <a:extLst>
              <a:ext uri="{FF2B5EF4-FFF2-40B4-BE49-F238E27FC236}">
                <a16:creationId xmlns:a16="http://schemas.microsoft.com/office/drawing/2014/main" id="{83973E1E-609B-4C39-89F0-4763DC28F8C6}"/>
              </a:ext>
            </a:extLst>
          </p:cNvPr>
          <p:cNvSpPr txBox="1"/>
          <p:nvPr/>
        </p:nvSpPr>
        <p:spPr>
          <a:xfrm>
            <a:off x="10436772" y="152400"/>
            <a:ext cx="175482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INTEGRATION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33D54E-EFED-44C0-BD4D-5B16F6987E2E}"/>
              </a:ext>
            </a:extLst>
          </p:cNvPr>
          <p:cNvSpPr txBox="1"/>
          <p:nvPr/>
        </p:nvSpPr>
        <p:spPr>
          <a:xfrm>
            <a:off x="1093076" y="2333297"/>
            <a:ext cx="26275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Clinical appearance on otoscopy </a:t>
            </a:r>
            <a:endParaRPr lang="en-PK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Aural Polyp</a:t>
            </a:r>
            <a:endParaRPr/>
          </a:p>
        </p:txBody>
      </p:sp>
      <p:pic>
        <p:nvPicPr>
          <p:cNvPr id="233" name="Google Shape;233;p37" descr="Otic Poly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505368"/>
            <a:ext cx="4080641" cy="3150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7" descr="Bilateral Inflammatory Aural Polyps: A Manifestation of Samter&amp;amp;#39;s Tria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64816" y="1374604"/>
            <a:ext cx="4671956" cy="341224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85;p41">
            <a:extLst>
              <a:ext uri="{FF2B5EF4-FFF2-40B4-BE49-F238E27FC236}">
                <a16:creationId xmlns:a16="http://schemas.microsoft.com/office/drawing/2014/main" id="{249029DC-B2EA-471A-B71D-55E86FC26FC1}"/>
              </a:ext>
            </a:extLst>
          </p:cNvPr>
          <p:cNvSpPr txBox="1"/>
          <p:nvPr/>
        </p:nvSpPr>
        <p:spPr>
          <a:xfrm>
            <a:off x="10436772" y="152400"/>
            <a:ext cx="175482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SUBJECT PATHOLOGY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C34E88-F0FD-428B-B28D-38783013BD1E}"/>
              </a:ext>
            </a:extLst>
          </p:cNvPr>
          <p:cNvSpPr txBox="1"/>
          <p:nvPr/>
        </p:nvSpPr>
        <p:spPr>
          <a:xfrm>
            <a:off x="617482" y="4768383"/>
            <a:ext cx="1051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Polypoidal lesion lined by respiratory epithelium . Inflammatory to edematous stroma Squamous or ciliated columnar epithelium containing lymphocytes, histiocytes, plasma cells, eosinophils and granulation type tissue; multinucleated giant cells, cholesterol granulomas and tympanosclerosis</a:t>
            </a:r>
          </a:p>
          <a:p>
            <a:endParaRPr lang="en-PK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4C1D9-C9D6-45E8-BAC3-E8E82B5AC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HORIZONTAL INTEGRATION </a:t>
            </a:r>
            <a:endParaRPr lang="en-P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DDAC06-A0C3-477C-8E77-E1D9A9300F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Community Medicine Integration</a:t>
            </a:r>
          </a:p>
          <a:p>
            <a:r>
              <a:rPr lang="en-US" b="1" dirty="0"/>
              <a:t>Public Health Impact</a:t>
            </a:r>
            <a:r>
              <a:rPr lang="en-US" dirty="0"/>
              <a:t> – Chronic otitis media with cholesteatoma is more common in low-resource settings due to poor healthcare access and hygiene.</a:t>
            </a:r>
          </a:p>
          <a:p>
            <a:r>
              <a:rPr lang="en-US" b="1" dirty="0"/>
              <a:t>Screening &amp; Early Detection</a:t>
            </a:r>
            <a:r>
              <a:rPr lang="en-US" dirty="0"/>
              <a:t> – Community-based </a:t>
            </a:r>
            <a:r>
              <a:rPr lang="en-US" dirty="0" err="1"/>
              <a:t>ENT</a:t>
            </a:r>
            <a:r>
              <a:rPr lang="en-US" dirty="0"/>
              <a:t> screening programs help in early identification and prevention of complications like hearing loss.</a:t>
            </a:r>
          </a:p>
          <a:p>
            <a:r>
              <a:rPr lang="en-US" b="1" dirty="0"/>
              <a:t>Pharmacology Integration</a:t>
            </a:r>
          </a:p>
          <a:p>
            <a:r>
              <a:rPr lang="en-US" b="1" dirty="0"/>
              <a:t>Antibiotic Therapy</a:t>
            </a:r>
            <a:r>
              <a:rPr lang="en-US" dirty="0"/>
              <a:t> – Empirical use of topical and systemic antibiotics (e.g., ciprofloxacin) for secondary infections.</a:t>
            </a:r>
          </a:p>
          <a:p>
            <a:r>
              <a:rPr lang="en-US" b="1" dirty="0"/>
              <a:t>Anti-inflammatory &amp; Supportive Treatment</a:t>
            </a:r>
            <a:r>
              <a:rPr lang="en-US" dirty="0"/>
              <a:t> – Steroids to reduce inflammation and analgesics for symptomatic relief before surgical intervention.</a:t>
            </a:r>
          </a:p>
          <a:p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1433439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45052-4C1C-4D5B-B0DF-D85264937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</a:t>
            </a:r>
            <a:endParaRPr lang="en-P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BFF51F-C0E8-4BC5-A375-B38016CC7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18391"/>
            <a:ext cx="9983593" cy="362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75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5910" y="0"/>
            <a:ext cx="1050138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Learning Objectives </a:t>
            </a:r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896600" cy="3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Describe the etio-pathogenesis of cystic lesions of ear and cholesteatoma C2</a:t>
            </a:r>
            <a:endParaRPr/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Correlate the pathogenesis of cholesteatoma with its morphology C3 </a:t>
            </a:r>
            <a:endParaRPr/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Correlate the etio-pathogenesis of aural polyps with morphology C3</a:t>
            </a:r>
            <a:endParaRPr/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Describe the pathogenesis and morphology of neoplasms of ear C2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06" name="Google Shape;106;p16"/>
          <p:cNvSpPr txBox="1"/>
          <p:nvPr/>
        </p:nvSpPr>
        <p:spPr>
          <a:xfrm>
            <a:off x="838200" y="5252484"/>
            <a:ext cx="105156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Resources: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Robbins &amp; Cotran Pathologic Basis Of Disease 10</a:t>
            </a:r>
            <a:r>
              <a:rPr lang="en-US" sz="2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Edition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Inflammatory Lesions</a:t>
            </a:r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Acute And Chronic Otitis Media </a:t>
            </a:r>
            <a:endParaRPr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7692"/>
              <a:buChar char="•"/>
            </a:pPr>
            <a:r>
              <a:rPr lang="en-US"/>
              <a:t>Childhood and infancy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7692"/>
              <a:buChar char="•"/>
            </a:pPr>
            <a:r>
              <a:rPr lang="en-US"/>
              <a:t>Viral in origin with Superimposed bacterial infection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7692"/>
              <a:buChar char="•"/>
            </a:pPr>
            <a:r>
              <a:rPr lang="en-US"/>
              <a:t>Serous exudate.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7692"/>
              <a:buChar char="•"/>
            </a:pPr>
            <a:r>
              <a:rPr lang="en-US"/>
              <a:t>Suppurative inflammation.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7692"/>
              <a:buChar char="•"/>
            </a:pPr>
            <a:r>
              <a:rPr lang="en-US"/>
              <a:t>Chronic infection— recurrence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Complications </a:t>
            </a:r>
            <a:endParaRPr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7692"/>
              <a:buChar char="•"/>
            </a:pPr>
            <a:r>
              <a:rPr lang="en-US"/>
              <a:t>Inflammatory Process can :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7692"/>
              <a:buChar char="•"/>
            </a:pPr>
            <a:r>
              <a:rPr lang="en-US"/>
              <a:t>perforate the eardrum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7692"/>
              <a:buChar char="•"/>
            </a:pPr>
            <a:r>
              <a:rPr lang="en-US"/>
              <a:t>encroach on the ossicles or labyrinth,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7692"/>
              <a:buChar char="•"/>
            </a:pPr>
            <a:r>
              <a:rPr lang="en-US"/>
              <a:t>spread into the mastoid spaces,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7692"/>
              <a:buChar char="•"/>
            </a:pPr>
            <a:r>
              <a:rPr lang="en-US"/>
              <a:t>penetrate the cranial vault to produce temporal cerebritis or abscess</a:t>
            </a:r>
            <a:endParaRPr/>
          </a:p>
        </p:txBody>
      </p:sp>
      <p:sp>
        <p:nvSpPr>
          <p:cNvPr id="4" name="Google Shape;285;p41">
            <a:extLst>
              <a:ext uri="{FF2B5EF4-FFF2-40B4-BE49-F238E27FC236}">
                <a16:creationId xmlns:a16="http://schemas.microsoft.com/office/drawing/2014/main" id="{A5F15486-B78E-4F52-B5F0-E9C6C5558278}"/>
              </a:ext>
            </a:extLst>
          </p:cNvPr>
          <p:cNvSpPr txBox="1"/>
          <p:nvPr/>
        </p:nvSpPr>
        <p:spPr>
          <a:xfrm>
            <a:off x="10436772" y="152400"/>
            <a:ext cx="175482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SUBJECT PATHOLOGY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lang="en-US"/>
              <a:t>Acute And Chronic Otitis Media </a:t>
            </a:r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Complications </a:t>
            </a:r>
            <a:endParaRPr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Inflammatory process can :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perforate the eardrum—cholesteatoma 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encroach on the ossicles or labyrinth –hearing loss , otosclerosis 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spread into the mastoid spaces – mastoiditis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penetrate the cranial vault to produce temporal cerebritis or abscess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4" name="Google Shape;285;p41">
            <a:extLst>
              <a:ext uri="{FF2B5EF4-FFF2-40B4-BE49-F238E27FC236}">
                <a16:creationId xmlns:a16="http://schemas.microsoft.com/office/drawing/2014/main" id="{F327F139-CB65-451E-9F45-9C691744DBE1}"/>
              </a:ext>
            </a:extLst>
          </p:cNvPr>
          <p:cNvSpPr txBox="1"/>
          <p:nvPr/>
        </p:nvSpPr>
        <p:spPr>
          <a:xfrm>
            <a:off x="10436772" y="152400"/>
            <a:ext cx="175482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SUBJECT PATHOLOGY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Cholesteatomas</a:t>
            </a:r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934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Non-neoplastic, cystic lesions associated with chronic otitis media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1 to 4 cm in diameter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Lined by keratinizing squamous or metaplastic mucus-secreting epithelium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Filled with amorphous, keratinous debris. Cholesterol spicules may be present</a:t>
            </a:r>
            <a:endParaRPr/>
          </a:p>
        </p:txBody>
      </p:sp>
      <p:pic>
        <p:nvPicPr>
          <p:cNvPr id="133" name="Google Shape;133;p20" descr="Middle Ear Cholesteatoma Artic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1946130"/>
            <a:ext cx="3581400" cy="33718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85;p41">
            <a:extLst>
              <a:ext uri="{FF2B5EF4-FFF2-40B4-BE49-F238E27FC236}">
                <a16:creationId xmlns:a16="http://schemas.microsoft.com/office/drawing/2014/main" id="{8D4D4067-2C32-49BC-8864-8787EB6A6B63}"/>
              </a:ext>
            </a:extLst>
          </p:cNvPr>
          <p:cNvSpPr txBox="1"/>
          <p:nvPr/>
        </p:nvSpPr>
        <p:spPr>
          <a:xfrm>
            <a:off x="10436772" y="152400"/>
            <a:ext cx="175482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SUBJECT PATHOLOGY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1" descr="Cholesteatoma | SpringerLin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5036" y="0"/>
            <a:ext cx="5721927" cy="67549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85;p41">
            <a:extLst>
              <a:ext uri="{FF2B5EF4-FFF2-40B4-BE49-F238E27FC236}">
                <a16:creationId xmlns:a16="http://schemas.microsoft.com/office/drawing/2014/main" id="{E14EBDE8-7F74-4A9B-B829-56F13E99C7FB}"/>
              </a:ext>
            </a:extLst>
          </p:cNvPr>
          <p:cNvSpPr txBox="1"/>
          <p:nvPr/>
        </p:nvSpPr>
        <p:spPr>
          <a:xfrm>
            <a:off x="10436772" y="152400"/>
            <a:ext cx="175482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SUBJECT PATHOLOGY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2" descr="Pathology Outlines - Cholesteatom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4775" y="137797"/>
            <a:ext cx="9071552" cy="65201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85;p41">
            <a:extLst>
              <a:ext uri="{FF2B5EF4-FFF2-40B4-BE49-F238E27FC236}">
                <a16:creationId xmlns:a16="http://schemas.microsoft.com/office/drawing/2014/main" id="{A8F1077B-95DC-4245-9A78-3943D867F244}"/>
              </a:ext>
            </a:extLst>
          </p:cNvPr>
          <p:cNvSpPr txBox="1"/>
          <p:nvPr/>
        </p:nvSpPr>
        <p:spPr>
          <a:xfrm>
            <a:off x="10436772" y="152400"/>
            <a:ext cx="175482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SUBJECT PATHOLOGY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838</Words>
  <Application>Microsoft Office PowerPoint</Application>
  <PresentationFormat>Widescreen</PresentationFormat>
  <Paragraphs>122</Paragraphs>
  <Slides>24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Learning Objectives </vt:lpstr>
      <vt:lpstr>Inflammatory Lesions</vt:lpstr>
      <vt:lpstr>Acute And Chronic Otitis Media </vt:lpstr>
      <vt:lpstr>Cholesteatomas</vt:lpstr>
      <vt:lpstr>PowerPoint Presentation</vt:lpstr>
      <vt:lpstr>PowerPoint Presentation</vt:lpstr>
      <vt:lpstr>Cholesteatomas</vt:lpstr>
      <vt:lpstr>Cholesteatomas</vt:lpstr>
      <vt:lpstr>PowerPoint Presentation</vt:lpstr>
      <vt:lpstr>Cholesteatomas</vt:lpstr>
      <vt:lpstr>Cholesteatomas</vt:lpstr>
      <vt:lpstr>Cholesteatomas</vt:lpstr>
      <vt:lpstr>Cholesteatomas</vt:lpstr>
      <vt:lpstr>Tumors </vt:lpstr>
      <vt:lpstr>Squamous Cell Carcinoma  ulcerated indurated lesion </vt:lpstr>
      <vt:lpstr>Aural Polyp</vt:lpstr>
      <vt:lpstr>Aural Polyp</vt:lpstr>
      <vt:lpstr>Aural Polyp</vt:lpstr>
      <vt:lpstr>Aural Polyp</vt:lpstr>
      <vt:lpstr>HORIZONTAL INTEGRATION </vt:lpstr>
      <vt:lpstr>Research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mz</cp:lastModifiedBy>
  <cp:revision>4</cp:revision>
  <dcterms:modified xsi:type="dcterms:W3CDTF">2025-02-17T03:29:41Z</dcterms:modified>
</cp:coreProperties>
</file>