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handoutMasterIdLst>
    <p:handoutMasterId r:id="rId30"/>
  </p:handoutMasterIdLst>
  <p:sldIdLst>
    <p:sldId id="256" r:id="rId3"/>
    <p:sldId id="283" r:id="rId4"/>
    <p:sldId id="284" r:id="rId5"/>
    <p:sldId id="281" r:id="rId6"/>
    <p:sldId id="279" r:id="rId7"/>
    <p:sldId id="257" r:id="rId8"/>
    <p:sldId id="258" r:id="rId9"/>
    <p:sldId id="259" r:id="rId10"/>
    <p:sldId id="260" r:id="rId11"/>
    <p:sldId id="261" r:id="rId12"/>
    <p:sldId id="262" r:id="rId13"/>
    <p:sldId id="277" r:id="rId14"/>
    <p:sldId id="276" r:id="rId15"/>
    <p:sldId id="263" r:id="rId16"/>
    <p:sldId id="264" r:id="rId17"/>
    <p:sldId id="265" r:id="rId18"/>
    <p:sldId id="270" r:id="rId19"/>
    <p:sldId id="271" r:id="rId20"/>
    <p:sldId id="266" r:id="rId21"/>
    <p:sldId id="267" r:id="rId22"/>
    <p:sldId id="268" r:id="rId23"/>
    <p:sldId id="269" r:id="rId24"/>
    <p:sldId id="280" r:id="rId25"/>
    <p:sldId id="272" r:id="rId26"/>
    <p:sldId id="273" r:id="rId27"/>
    <p:sldId id="274" r:id="rId28"/>
    <p:sldId id="282" r:id="rId29"/>
  </p:sldIdLst>
  <p:sldSz cx="9144000" cy="6858000" type="screen4x3"/>
  <p:notesSz cx="6881495" cy="92964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showGuides="1">
      <p:cViewPr varScale="1">
        <p:scale>
          <a:sx n="122" d="100"/>
          <a:sy n="122" d="100"/>
        </p:scale>
        <p:origin x="-131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3" Type="http://schemas.openxmlformats.org/officeDocument/2006/relationships/tableStyles" Target="tableStyles.xml"/><Relationship Id="rId32" Type="http://schemas.openxmlformats.org/officeDocument/2006/relationships/viewProps" Target="viewProps.xml"/><Relationship Id="rId31" Type="http://schemas.openxmlformats.org/officeDocument/2006/relationships/presProps" Target="presProps.xml"/><Relationship Id="rId30" Type="http://schemas.openxmlformats.org/officeDocument/2006/relationships/handoutMaster" Target="handoutMasters/handoutMaster1.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82913" cy="465138"/>
          </a:xfrm>
          <a:prstGeom prst="rect">
            <a:avLst/>
          </a:prstGeom>
          <a:noFill/>
          <a:ln w="9525">
            <a:noFill/>
            <a:miter lim="800000"/>
          </a:ln>
          <a:effectLst/>
        </p:spPr>
        <p:txBody>
          <a:bodyPr vert="horz" wrap="square" lIns="92446" tIns="46223" rIns="92446" bIns="46223" numCol="1" anchor="t" anchorCtr="0" compatLnSpc="1"/>
          <a:lstStyle>
            <a:lvl1pPr defTabSz="923925">
              <a:defRPr sz="1200"/>
            </a:lvl1pPr>
          </a:lstStyle>
          <a:p>
            <a:endParaRPr lang="en-US"/>
          </a:p>
        </p:txBody>
      </p:sp>
      <p:sp>
        <p:nvSpPr>
          <p:cNvPr id="23555" name="Rectangle 3"/>
          <p:cNvSpPr>
            <a:spLocks noGrp="1" noChangeArrowheads="1"/>
          </p:cNvSpPr>
          <p:nvPr>
            <p:ph type="dt" sz="quarter" idx="1"/>
          </p:nvPr>
        </p:nvSpPr>
        <p:spPr bwMode="auto">
          <a:xfrm>
            <a:off x="3900488" y="0"/>
            <a:ext cx="2981325" cy="465138"/>
          </a:xfrm>
          <a:prstGeom prst="rect">
            <a:avLst/>
          </a:prstGeom>
          <a:noFill/>
          <a:ln w="9525">
            <a:noFill/>
            <a:miter lim="800000"/>
          </a:ln>
          <a:effectLst/>
        </p:spPr>
        <p:txBody>
          <a:bodyPr vert="horz" wrap="square" lIns="92446" tIns="46223" rIns="92446" bIns="46223" numCol="1" anchor="t" anchorCtr="0" compatLnSpc="1"/>
          <a:lstStyle>
            <a:lvl1pPr algn="r" defTabSz="923925">
              <a:defRPr sz="1200"/>
            </a:lvl1pPr>
          </a:lstStyle>
          <a:p>
            <a:endParaRPr lang="en-US"/>
          </a:p>
        </p:txBody>
      </p:sp>
      <p:sp>
        <p:nvSpPr>
          <p:cNvPr id="23556" name="Rectangle 4"/>
          <p:cNvSpPr>
            <a:spLocks noGrp="1" noChangeArrowheads="1"/>
          </p:cNvSpPr>
          <p:nvPr>
            <p:ph type="ftr" sz="quarter" idx="2"/>
          </p:nvPr>
        </p:nvSpPr>
        <p:spPr bwMode="auto">
          <a:xfrm>
            <a:off x="0" y="8831263"/>
            <a:ext cx="2982913" cy="465137"/>
          </a:xfrm>
          <a:prstGeom prst="rect">
            <a:avLst/>
          </a:prstGeom>
          <a:noFill/>
          <a:ln w="9525">
            <a:noFill/>
            <a:miter lim="800000"/>
          </a:ln>
          <a:effectLst/>
        </p:spPr>
        <p:txBody>
          <a:bodyPr vert="horz" wrap="square" lIns="92446" tIns="46223" rIns="92446" bIns="46223" numCol="1" anchor="b" anchorCtr="0" compatLnSpc="1"/>
          <a:lstStyle>
            <a:lvl1pPr defTabSz="923925">
              <a:defRPr sz="1200"/>
            </a:lvl1pPr>
          </a:lstStyle>
          <a:p>
            <a:endParaRPr lang="en-US"/>
          </a:p>
        </p:txBody>
      </p:sp>
      <p:sp>
        <p:nvSpPr>
          <p:cNvPr id="23557" name="Rectangle 5"/>
          <p:cNvSpPr>
            <a:spLocks noGrp="1" noChangeArrowheads="1"/>
          </p:cNvSpPr>
          <p:nvPr>
            <p:ph type="sldNum" sz="quarter" idx="3"/>
          </p:nvPr>
        </p:nvSpPr>
        <p:spPr bwMode="auto">
          <a:xfrm>
            <a:off x="3900488" y="8831263"/>
            <a:ext cx="2981325" cy="465137"/>
          </a:xfrm>
          <a:prstGeom prst="rect">
            <a:avLst/>
          </a:prstGeom>
          <a:noFill/>
          <a:ln w="9525">
            <a:noFill/>
            <a:miter lim="800000"/>
          </a:ln>
          <a:effectLst/>
        </p:spPr>
        <p:txBody>
          <a:bodyPr vert="horz" wrap="square" lIns="92446" tIns="46223" rIns="92446" bIns="46223" numCol="1" anchor="b" anchorCtr="0" compatLnSpc="1"/>
          <a:lstStyle>
            <a:lvl1pPr algn="r" defTabSz="923925">
              <a:defRPr sz="1200"/>
            </a:lvl1pPr>
          </a:lstStyle>
          <a:p>
            <a:fld id="{025457EC-7745-4F24-8C9A-3AEB530F0A4B}" type="slidenum">
              <a:rPr lang="en-US"/>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C5D4E2-DCBE-47FB-B073-0EFBAAB58084}" type="slidenum">
              <a:rPr lang="en-US"/>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ABACD2-08E6-46F5-9E00-4A8CA8CBC322}" type="slidenum">
              <a:rPr lang="en-US"/>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5293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61131F-DBB4-4588-8225-EEE67EEB666A}" type="slidenum">
              <a:rPr lang="en-US"/>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AEA0B4-FCBB-48CE-B476-B1FE169BF026}" type="slidenum">
              <a:rPr lang="en-US"/>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D6B09F-8DE1-4B71-8F89-0219284B6E9C}" type="slidenum">
              <a:rPr lang="en-US"/>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2504"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54296" y="1600200"/>
            <a:ext cx="4032504"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56ACDF-3135-45A5-8358-86D55E35EC77}" type="slidenum">
              <a:rPr lang="en-US"/>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1"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629841" y="2505075"/>
            <a:ext cx="3868340"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6BCEBB-1F66-4B15-8066-544FD1E5212E}" type="slidenum">
              <a:rPr lang="en-US"/>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46ABF8-9430-464B-A853-49D9C6A49642}" type="slidenum">
              <a:rPr lang="en-US"/>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F1933B-2C47-4D52-9E8F-90D14ACB5DCB}" type="slidenum">
              <a:rPr lang="en-US"/>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2A632-09B9-4E25-9C41-65199F10FE23}" type="slidenum">
              <a:rPr lang="en-US"/>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5"/>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0D9A17-1CC1-41C9-9DF9-72D874F67E21}" type="slidenum">
              <a:rPr lang="en-US"/>
            </a:fld>
            <a:endParaRPr lang="en-US"/>
          </a:p>
        </p:txBody>
      </p:sp>
    </p:spTree>
  </p:cSld>
  <p:clrMapOvr>
    <a:masterClrMapping/>
  </p:clrMapOvr>
  <p:timing>
    <p:tnLst>
      <p:par>
        <p:cTn id="1" dur="indefinite" restart="never" nodeType="tmRoot"/>
      </p:par>
    </p:tnLst>
  </p:timing>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sp>
        <p:nvSpPr>
          <p:cNvPr id="1026" name="Title 1025"/>
          <p:cNvSpPr/>
          <p:nvPr>
            <p:ph type="title"/>
          </p:nvPr>
        </p:nvSpPr>
        <p:spPr>
          <a:xfrm>
            <a:off x="457200" y="274638"/>
            <a:ext cx="8229600" cy="1143000"/>
          </a:xfrm>
          <a:prstGeom prst="rect">
            <a:avLst/>
          </a:prstGeom>
          <a:noFill/>
          <a:ln w="9525">
            <a:noFill/>
          </a:ln>
        </p:spPr>
        <p:txBody>
          <a:bodyPr anchor="ctr" anchorCtr="0"/>
          <a:p>
            <a:pPr lvl="0"/>
            <a:r>
              <a:t>Click to edit Master title style</a:t>
            </a:r>
          </a:p>
        </p:txBody>
      </p:sp>
      <p:sp>
        <p:nvSpPr>
          <p:cNvPr id="1027" name="Text Placeholder 1026"/>
          <p:cNvSpPr/>
          <p:nvPr>
            <p:ph type="body" idx="1"/>
          </p:nvPr>
        </p:nvSpPr>
        <p:spPr>
          <a:xfrm>
            <a:off x="457200" y="1600200"/>
            <a:ext cx="8229600" cy="4525963"/>
          </a:xfrm>
          <a:prstGeom prst="rect">
            <a:avLst/>
          </a:prstGeom>
          <a:noFill/>
          <a:ln w="9525">
            <a:noFill/>
          </a:ln>
        </p:spPr>
        <p:txBody>
          <a:bodyPr/>
          <a:p>
            <a:pPr lvl="0"/>
            <a:r>
              <a:t>Click to edit Master text styles</a:t>
            </a:r>
          </a:p>
          <a:p>
            <a:pPr lvl="1"/>
            <a:r>
              <a:t>Second level</a:t>
            </a:r>
          </a:p>
          <a:p>
            <a:pPr lvl="2"/>
            <a:r>
              <a:t>Third level</a:t>
            </a:r>
          </a:p>
          <a:p>
            <a:pPr lvl="3"/>
            <a:r>
              <a:t>Fourth level</a:t>
            </a:r>
          </a:p>
          <a:p>
            <a:pPr lvl="4"/>
            <a:r>
              <a:t>Fifth level</a:t>
            </a:r>
          </a:p>
        </p:txBody>
      </p:sp>
      <p:sp>
        <p:nvSpPr>
          <p:cNvPr id="1028" name="Date Placeholder 1027"/>
          <p:cNvSpPr/>
          <p:nvPr>
            <p:ph type="dt" sz="half" idx="2"/>
          </p:nvPr>
        </p:nvSpPr>
        <p:spPr>
          <a:xfrm>
            <a:off x="457200" y="6245225"/>
            <a:ext cx="2133600" cy="476250"/>
          </a:xfrm>
          <a:prstGeom prst="rect">
            <a:avLst/>
          </a:prstGeom>
          <a:noFill/>
          <a:ln w="9525">
            <a:noFill/>
          </a:ln>
        </p:spPr>
        <p:txBody>
          <a:bodyPr/>
          <a:lstStyle>
            <a:lvl1pPr>
              <a:defRPr sz="1400"/>
            </a:lvl1pPr>
          </a:lstStyle>
          <a:p>
            <a:endParaRPr lang="en-US"/>
          </a:p>
        </p:txBody>
      </p:sp>
      <p:sp>
        <p:nvSpPr>
          <p:cNvPr id="1029" name="Footer Placeholder 1028"/>
          <p:cNvSpPr/>
          <p:nvPr>
            <p:ph type="ftr" sz="quarter" idx="3"/>
          </p:nvPr>
        </p:nvSpPr>
        <p:spPr>
          <a:xfrm>
            <a:off x="3124200" y="6245225"/>
            <a:ext cx="2895600" cy="476250"/>
          </a:xfrm>
          <a:prstGeom prst="rect">
            <a:avLst/>
          </a:prstGeom>
          <a:noFill/>
          <a:ln w="9525">
            <a:noFill/>
          </a:ln>
        </p:spPr>
        <p:txBody>
          <a:bodyPr/>
          <a:lstStyle>
            <a:lvl1pPr algn="ctr">
              <a:defRPr sz="1400"/>
            </a:lvl1pPr>
          </a:lstStyle>
          <a:p>
            <a:endParaRPr lang="en-US"/>
          </a:p>
        </p:txBody>
      </p:sp>
      <p:sp>
        <p:nvSpPr>
          <p:cNvPr id="1030" name="Slide Number Placeholder 1029"/>
          <p:cNvSpPr/>
          <p:nvPr>
            <p:ph type="sldNum" sz="quarter" idx="4"/>
          </p:nvPr>
        </p:nvSpPr>
        <p:spPr>
          <a:xfrm>
            <a:off x="6553200" y="6245225"/>
            <a:ext cx="2133600" cy="476250"/>
          </a:xfrm>
          <a:prstGeom prst="rect">
            <a:avLst/>
          </a:prstGeom>
          <a:noFill/>
          <a:ln w="9525">
            <a:noFill/>
          </a:ln>
        </p:spPr>
        <p:txBody>
          <a:bodyPr/>
          <a:lstStyle>
            <a:lvl1pPr algn="r">
              <a:defRPr sz="1400"/>
            </a:lvl1pPr>
          </a:lstStyle>
          <a:p>
            <a:fld id="{C0540317-D1B3-4B6B-9A2D-EB311C19FDED}" type="slidenum">
              <a:rPr lang="en-US"/>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5.jpeg"/><Relationship Id="rId1"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7.jpeg"/><Relationship Id="rId1" Type="http://schemas.openxmlformats.org/officeDocument/2006/relationships/image" Target="../media/image6.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9.jpeg"/><Relationship Id="rId1" Type="http://schemas.openxmlformats.org/officeDocument/2006/relationships/image" Target="../media/image8.png"/></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0.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b="1" dirty="0">
                <a:latin typeface="Times New Roman" panose="02020603050405020304" pitchFamily="18" charset="0"/>
                <a:cs typeface="Times New Roman" panose="02020603050405020304" pitchFamily="18" charset="0"/>
              </a:rPr>
              <a:t>CROUP AND ACUTE EPIGLOTTITIS</a:t>
            </a:r>
            <a:endParaRPr lang="en-US" b="1" dirty="0">
              <a:latin typeface="Times New Roman" panose="02020603050405020304" pitchFamily="18" charset="0"/>
              <a:cs typeface="Times New Roman" panose="02020603050405020304" pitchFamily="18" charset="0"/>
            </a:endParaRPr>
          </a:p>
        </p:txBody>
      </p:sp>
      <p:sp>
        <p:nvSpPr>
          <p:cNvPr id="2051" name="Rectangle 3"/>
          <p:cNvSpPr>
            <a:spLocks noGrp="1" noChangeArrowheads="1"/>
          </p:cNvSpPr>
          <p:nvPr>
            <p:ph type="subTitle" idx="1"/>
          </p:nvPr>
        </p:nvSpPr>
        <p:spPr>
          <a:xfrm>
            <a:off x="1120412" y="3993724"/>
            <a:ext cx="7355188" cy="885486"/>
          </a:xfrm>
        </p:spPr>
        <p:txBody>
          <a:bodyPr/>
          <a:lstStyle/>
          <a:p>
            <a:endParaRPr lang="en-US" b="1" dirty="0"/>
          </a:p>
        </p:txBody>
      </p:sp>
      <p:pic>
        <p:nvPicPr>
          <p:cNvPr id="2" name="Picture 1"/>
          <p:cNvPicPr>
            <a:picLocks noChangeAspect="1"/>
          </p:cNvPicPr>
          <p:nvPr/>
        </p:nvPicPr>
        <p:blipFill>
          <a:blip r:embed="rId1"/>
          <a:stretch>
            <a:fillRect/>
          </a:stretch>
        </p:blipFill>
        <p:spPr>
          <a:xfrm>
            <a:off x="1120775" y="3945890"/>
            <a:ext cx="7411085" cy="145161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p:txBody>
          <a:bodyPr/>
          <a:lstStyle/>
          <a:p>
            <a:r>
              <a:rPr lang="en-GB" sz="4000" b="1" dirty="0">
                <a:latin typeface="Times New Roman" panose="02020603050405020304" pitchFamily="18" charset="0"/>
                <a:cs typeface="Times New Roman" panose="02020603050405020304" pitchFamily="18" charset="0"/>
              </a:rPr>
              <a:t>Croup: Clinical Presentation</a:t>
            </a:r>
            <a:endParaRPr lang="en-GB" sz="4000" b="1" dirty="0">
              <a:latin typeface="Times New Roman" panose="02020603050405020304" pitchFamily="18" charset="0"/>
              <a:cs typeface="Times New Roman" panose="02020603050405020304" pitchFamily="18" charset="0"/>
            </a:endParaRPr>
          </a:p>
        </p:txBody>
      </p:sp>
      <p:sp>
        <p:nvSpPr>
          <p:cNvPr id="1027" name="Rectangle 3"/>
          <p:cNvSpPr>
            <a:spLocks noGrp="1" noChangeArrowheads="1"/>
          </p:cNvSpPr>
          <p:nvPr>
            <p:ph type="body" sz="half" idx="1"/>
          </p:nvPr>
        </p:nvSpPr>
        <p:spPr/>
        <p:txBody>
          <a:bodyPr/>
          <a:lstStyle/>
          <a:p>
            <a:r>
              <a:rPr lang="en-US" sz="2000"/>
              <a:t>Hx of recent upper airway infection</a:t>
            </a:r>
            <a:endParaRPr lang="en-US" sz="2000"/>
          </a:p>
          <a:p>
            <a:r>
              <a:rPr lang="en-US" sz="2000"/>
              <a:t>Now develop barking cough, hoarseness, and stridor</a:t>
            </a:r>
            <a:endParaRPr lang="en-US" sz="2000"/>
          </a:p>
          <a:p>
            <a:r>
              <a:rPr lang="en-US" sz="2000"/>
              <a:t>Low grade fever common</a:t>
            </a:r>
            <a:endParaRPr lang="en-US" sz="2000"/>
          </a:p>
          <a:p>
            <a:r>
              <a:rPr lang="en-US" sz="2000"/>
              <a:t>Symptoms often increase at night</a:t>
            </a:r>
            <a:endParaRPr lang="en-US" sz="2000"/>
          </a:p>
        </p:txBody>
      </p:sp>
      <p:sp>
        <p:nvSpPr>
          <p:cNvPr id="1028" name="Rectangle 4"/>
          <p:cNvSpPr>
            <a:spLocks noGrp="1" noChangeArrowheads="1"/>
          </p:cNvSpPr>
          <p:nvPr>
            <p:ph type="body" sz="half" idx="2"/>
          </p:nvPr>
        </p:nvSpPr>
        <p:spPr/>
        <p:txBody>
          <a:bodyPr/>
          <a:lstStyle/>
          <a:p>
            <a:r>
              <a:rPr lang="en-US" sz="2000"/>
              <a:t>Physical exam helps identify the severity</a:t>
            </a:r>
            <a:endParaRPr lang="en-US" sz="2000"/>
          </a:p>
          <a:p>
            <a:r>
              <a:rPr lang="en-US" sz="2000"/>
              <a:t>Tachypnea, nasal flaring, retractions and use of access. muscles are common</a:t>
            </a:r>
            <a:endParaRPr lang="en-US" sz="2000"/>
          </a:p>
          <a:p>
            <a:r>
              <a:rPr lang="en-US" sz="2000"/>
              <a:t>CBC often normal, if done</a:t>
            </a:r>
            <a:endParaRPr lang="en-US" sz="20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a:buClrTx/>
              <a:buSzTx/>
              <a:buFontTx/>
            </a:pPr>
            <a:r>
              <a:rPr lang="en-GB" sz="4000" b="1" dirty="0">
                <a:latin typeface="Times New Roman" panose="02020603050405020304" pitchFamily="18" charset="0"/>
                <a:cs typeface="Times New Roman" panose="02020603050405020304" pitchFamily="18" charset="0"/>
              </a:rPr>
              <a:t>Croup: Radiographic findings</a:t>
            </a:r>
            <a:endParaRPr lang="en-GB" sz="4000" b="1" dirty="0">
              <a:latin typeface="Times New Roman" panose="02020603050405020304" pitchFamily="18" charset="0"/>
              <a:cs typeface="Times New Roman" panose="02020603050405020304" pitchFamily="18" charset="0"/>
            </a:endParaRPr>
          </a:p>
        </p:txBody>
      </p:sp>
      <p:sp>
        <p:nvSpPr>
          <p:cNvPr id="9219" name="Rectangle 3"/>
          <p:cNvSpPr>
            <a:spLocks noGrp="1" noChangeArrowheads="1"/>
          </p:cNvSpPr>
          <p:nvPr>
            <p:ph type="body" idx="1"/>
          </p:nvPr>
        </p:nvSpPr>
        <p:spPr/>
        <p:txBody>
          <a:bodyPr/>
          <a:lstStyle/>
          <a:p>
            <a:pPr>
              <a:lnSpc>
                <a:spcPct val="90000"/>
              </a:lnSpc>
            </a:pPr>
            <a:r>
              <a:rPr lang="en-US" sz="2000"/>
              <a:t>Normal in many cases of croup</a:t>
            </a:r>
            <a:endParaRPr lang="en-US" sz="2000"/>
          </a:p>
          <a:p>
            <a:pPr>
              <a:lnSpc>
                <a:spcPct val="90000"/>
              </a:lnSpc>
            </a:pPr>
            <a:r>
              <a:rPr lang="en-US" sz="2000"/>
              <a:t>Decision to obtain neck film can be difficult and is often done only in more severe cases and when epiglottitis is suspected</a:t>
            </a:r>
            <a:endParaRPr lang="en-US" sz="2000"/>
          </a:p>
          <a:p>
            <a:pPr>
              <a:lnSpc>
                <a:spcPct val="90000"/>
              </a:lnSpc>
            </a:pPr>
            <a:r>
              <a:rPr lang="en-US" sz="2000"/>
              <a:t>Subglottic narrowing is seen with croup</a:t>
            </a:r>
            <a:endParaRPr lang="en-US" sz="2000"/>
          </a:p>
          <a:p>
            <a:pPr>
              <a:lnSpc>
                <a:spcPct val="90000"/>
              </a:lnSpc>
            </a:pPr>
            <a:r>
              <a:rPr lang="en-US" sz="2000"/>
              <a:t>Complications such as pneumonia should be looked for when high fever and leukocytosis are present</a:t>
            </a:r>
            <a:endParaRPr lang="en-US" sz="20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9" name="Picture 5" descr="image"/>
          <p:cNvPicPr>
            <a:picLocks noChangeAspect="1" noChangeArrowheads="1"/>
          </p:cNvPicPr>
          <p:nvPr/>
        </p:nvPicPr>
        <p:blipFill>
          <a:blip r:embed="rId1" cstate="print"/>
          <a:srcRect/>
          <a:stretch>
            <a:fillRect/>
          </a:stretch>
        </p:blipFill>
        <p:spPr bwMode="auto">
          <a:xfrm>
            <a:off x="3838575" y="2657475"/>
            <a:ext cx="4772025" cy="2981325"/>
          </a:xfrm>
          <a:prstGeom prst="rect">
            <a:avLst/>
          </a:prstGeom>
          <a:noFill/>
        </p:spPr>
      </p:pic>
      <p:pic>
        <p:nvPicPr>
          <p:cNvPr id="31751" name="Picture 7" descr="croup_3"/>
          <p:cNvPicPr>
            <a:picLocks noChangeAspect="1" noChangeArrowheads="1"/>
          </p:cNvPicPr>
          <p:nvPr/>
        </p:nvPicPr>
        <p:blipFill>
          <a:blip r:embed="rId2" cstate="print"/>
          <a:srcRect/>
          <a:stretch>
            <a:fillRect/>
          </a:stretch>
        </p:blipFill>
        <p:spPr bwMode="auto">
          <a:xfrm>
            <a:off x="304800" y="2600325"/>
            <a:ext cx="3400425" cy="2886075"/>
          </a:xfrm>
          <a:prstGeom prst="rect">
            <a:avLst/>
          </a:prstGeom>
          <a:noFill/>
        </p:spPr>
      </p:pic>
      <p:sp>
        <p:nvSpPr>
          <p:cNvPr id="31752" name="Text Box 8"/>
          <p:cNvSpPr txBox="1">
            <a:spLocks noChangeArrowheads="1"/>
          </p:cNvSpPr>
          <p:nvPr/>
        </p:nvSpPr>
        <p:spPr bwMode="auto">
          <a:xfrm>
            <a:off x="609600" y="762000"/>
            <a:ext cx="7239000" cy="457200"/>
          </a:xfrm>
          <a:prstGeom prst="rect">
            <a:avLst/>
          </a:prstGeom>
          <a:noFill/>
          <a:ln w="9525">
            <a:noFill/>
            <a:miter lim="800000"/>
          </a:ln>
          <a:effectLst/>
        </p:spPr>
        <p:txBody>
          <a:bodyPr>
            <a:spAutoFit/>
          </a:bodyPr>
          <a:lstStyle/>
          <a:p>
            <a:pPr>
              <a:spcBef>
                <a:spcPct val="50000"/>
              </a:spcBef>
            </a:pPr>
            <a:endParaRPr lang="en-US"/>
          </a:p>
        </p:txBody>
      </p:sp>
      <p:sp>
        <p:nvSpPr>
          <p:cNvPr id="31753" name="Rectangle 9"/>
          <p:cNvSpPr>
            <a:spLocks noChangeArrowheads="1"/>
          </p:cNvSpPr>
          <p:nvPr/>
        </p:nvSpPr>
        <p:spPr bwMode="auto">
          <a:xfrm>
            <a:off x="381000" y="1219200"/>
            <a:ext cx="8229600" cy="706755"/>
          </a:xfrm>
          <a:prstGeom prst="rect">
            <a:avLst/>
          </a:prstGeom>
          <a:noFill/>
          <a:ln w="9525">
            <a:noFill/>
            <a:miter lim="800000"/>
          </a:ln>
          <a:effectLst/>
        </p:spPr>
        <p:txBody>
          <a:bodyPr>
            <a:spAutoFit/>
          </a:bodyPr>
          <a:lstStyle/>
          <a:p>
            <a:pPr algn="ctr" defTabSz="914400">
              <a:buClrTx/>
              <a:buSzTx/>
              <a:buFontTx/>
            </a:pPr>
            <a:r>
              <a:rPr lang="en-GB" sz="4000" b="1" dirty="0">
                <a:solidFill>
                  <a:schemeClr val="tx2"/>
                </a:solidFill>
                <a:ea typeface="+mj-ea"/>
                <a:cs typeface="Times New Roman" panose="02020603050405020304" pitchFamily="18" charset="0"/>
              </a:rPr>
              <a:t>Croup: Radiographic findings cont.</a:t>
            </a:r>
            <a:endParaRPr lang="en-GB" sz="4000" b="1" dirty="0">
              <a:solidFill>
                <a:schemeClr val="tx2"/>
              </a:solidFill>
              <a:ea typeface="+mj-ea"/>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9" name="Picture 5" descr="336139-405993-407964-408041"/>
          <p:cNvPicPr>
            <a:picLocks noChangeAspect="1" noChangeArrowheads="1"/>
          </p:cNvPicPr>
          <p:nvPr/>
        </p:nvPicPr>
        <p:blipFill>
          <a:blip r:embed="rId1" cstate="print"/>
          <a:srcRect/>
          <a:stretch>
            <a:fillRect/>
          </a:stretch>
        </p:blipFill>
        <p:spPr bwMode="auto">
          <a:xfrm>
            <a:off x="4467225" y="352425"/>
            <a:ext cx="4032250" cy="5676900"/>
          </a:xfrm>
          <a:prstGeom prst="rect">
            <a:avLst/>
          </a:prstGeom>
          <a:noFill/>
        </p:spPr>
      </p:pic>
      <p:pic>
        <p:nvPicPr>
          <p:cNvPr id="26631" name="Picture 7" descr="336139-405993-407964-408039"/>
          <p:cNvPicPr>
            <a:picLocks noChangeAspect="1" noChangeArrowheads="1"/>
          </p:cNvPicPr>
          <p:nvPr/>
        </p:nvPicPr>
        <p:blipFill>
          <a:blip r:embed="rId2" cstate="print"/>
          <a:srcRect/>
          <a:stretch>
            <a:fillRect/>
          </a:stretch>
        </p:blipFill>
        <p:spPr bwMode="auto">
          <a:xfrm>
            <a:off x="268288" y="333375"/>
            <a:ext cx="3795712" cy="5686425"/>
          </a:xfrm>
          <a:prstGeom prst="rect">
            <a:avLst/>
          </a:prstGeom>
          <a:noFill/>
        </p:spPr>
      </p:pic>
      <p:sp>
        <p:nvSpPr>
          <p:cNvPr id="26632" name="Text Box 8"/>
          <p:cNvSpPr txBox="1">
            <a:spLocks noChangeArrowheads="1"/>
          </p:cNvSpPr>
          <p:nvPr/>
        </p:nvSpPr>
        <p:spPr bwMode="auto">
          <a:xfrm>
            <a:off x="304800" y="6172200"/>
            <a:ext cx="3657600" cy="457200"/>
          </a:xfrm>
          <a:prstGeom prst="rect">
            <a:avLst/>
          </a:prstGeom>
          <a:noFill/>
          <a:ln w="9525">
            <a:noFill/>
            <a:miter lim="800000"/>
          </a:ln>
          <a:effectLst/>
        </p:spPr>
        <p:txBody>
          <a:bodyPr>
            <a:spAutoFit/>
          </a:bodyPr>
          <a:lstStyle/>
          <a:p>
            <a:pPr>
              <a:spcBef>
                <a:spcPct val="50000"/>
              </a:spcBef>
            </a:pPr>
            <a:r>
              <a:rPr lang="en-US"/>
              <a:t>Normal Trachea</a:t>
            </a:r>
            <a:endParaRPr lang="en-US"/>
          </a:p>
        </p:txBody>
      </p:sp>
      <p:sp>
        <p:nvSpPr>
          <p:cNvPr id="26633" name="Text Box 9"/>
          <p:cNvSpPr txBox="1">
            <a:spLocks noChangeArrowheads="1"/>
          </p:cNvSpPr>
          <p:nvPr/>
        </p:nvSpPr>
        <p:spPr bwMode="auto">
          <a:xfrm>
            <a:off x="4495800" y="6172200"/>
            <a:ext cx="4495800" cy="457200"/>
          </a:xfrm>
          <a:prstGeom prst="rect">
            <a:avLst/>
          </a:prstGeom>
          <a:noFill/>
          <a:ln w="9525">
            <a:noFill/>
            <a:miter lim="800000"/>
          </a:ln>
          <a:effectLst/>
        </p:spPr>
        <p:txBody>
          <a:bodyPr>
            <a:spAutoFit/>
          </a:bodyPr>
          <a:lstStyle/>
          <a:p>
            <a:pPr>
              <a:spcBef>
                <a:spcPct val="50000"/>
              </a:spcBef>
            </a:pPr>
            <a:r>
              <a:rPr lang="en-US"/>
              <a:t>Trachea with Croup “Steeple Sign”</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ctr">
              <a:buClrTx/>
              <a:buSzTx/>
              <a:buFontTx/>
            </a:pPr>
            <a:r>
              <a:rPr lang="en-GB" sz="4000" b="1" dirty="0">
                <a:latin typeface="Times New Roman" panose="02020603050405020304" pitchFamily="18" charset="0"/>
                <a:cs typeface="Times New Roman" panose="02020603050405020304" pitchFamily="18" charset="0"/>
              </a:rPr>
              <a:t>Croup: Signs of a more severe case</a:t>
            </a:r>
            <a:endParaRPr lang="en-GB" sz="4000" b="1" dirty="0">
              <a:latin typeface="Times New Roman" panose="02020603050405020304" pitchFamily="18" charset="0"/>
              <a:cs typeface="Times New Roman" panose="02020603050405020304" pitchFamily="18" charset="0"/>
            </a:endParaRPr>
          </a:p>
        </p:txBody>
      </p:sp>
      <p:sp>
        <p:nvSpPr>
          <p:cNvPr id="10243" name="Rectangle 3"/>
          <p:cNvSpPr>
            <a:spLocks noGrp="1" noChangeArrowheads="1"/>
          </p:cNvSpPr>
          <p:nvPr>
            <p:ph type="body" idx="1"/>
          </p:nvPr>
        </p:nvSpPr>
        <p:spPr/>
        <p:txBody>
          <a:bodyPr/>
          <a:lstStyle/>
          <a:p>
            <a:r>
              <a:rPr lang="en-US" sz="2000"/>
              <a:t>Stridor at rest or I and E stridor</a:t>
            </a:r>
            <a:endParaRPr lang="en-US" sz="2000"/>
          </a:p>
          <a:p>
            <a:r>
              <a:rPr lang="en-US" sz="2000"/>
              <a:t> inspiratory retractions</a:t>
            </a:r>
            <a:endParaRPr lang="en-US" sz="2000"/>
          </a:p>
          <a:p>
            <a:r>
              <a:rPr lang="en-US" sz="2000"/>
              <a:t>Severe tachypnea (&gt;60/min)</a:t>
            </a:r>
            <a:endParaRPr lang="en-US" sz="2000"/>
          </a:p>
          <a:p>
            <a:r>
              <a:rPr lang="en-US" sz="2000"/>
              <a:t>Heavy use of accessory muscles</a:t>
            </a:r>
            <a:endParaRPr lang="en-US" sz="2000"/>
          </a:p>
          <a:p>
            <a:r>
              <a:rPr lang="en-US" sz="2000"/>
              <a:t>Abnormal sensorium</a:t>
            </a:r>
            <a:endParaRPr lang="en-US" sz="2000"/>
          </a:p>
          <a:p>
            <a:r>
              <a:rPr lang="en-US" sz="2000"/>
              <a:t>Poor response to treatment</a:t>
            </a:r>
            <a:endParaRPr lang="en-US" sz="20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algn="ctr">
              <a:buClrTx/>
              <a:buSzTx/>
              <a:buFontTx/>
            </a:pPr>
            <a:r>
              <a:rPr lang="en-GB" sz="4000" b="1" dirty="0">
                <a:latin typeface="Times New Roman" panose="02020603050405020304" pitchFamily="18" charset="0"/>
                <a:cs typeface="Times New Roman" panose="02020603050405020304" pitchFamily="18" charset="0"/>
              </a:rPr>
              <a:t>Croup: Treatment</a:t>
            </a:r>
            <a:endParaRPr lang="en-GB" sz="4000" b="1" dirty="0">
              <a:latin typeface="Times New Roman" panose="02020603050405020304" pitchFamily="18" charset="0"/>
              <a:cs typeface="Times New Roman" panose="02020603050405020304" pitchFamily="18" charset="0"/>
            </a:endParaRPr>
          </a:p>
        </p:txBody>
      </p:sp>
      <p:sp>
        <p:nvSpPr>
          <p:cNvPr id="11267" name="Rectangle 3"/>
          <p:cNvSpPr>
            <a:spLocks noGrp="1" noChangeArrowheads="1"/>
          </p:cNvSpPr>
          <p:nvPr>
            <p:ph type="body" idx="1"/>
          </p:nvPr>
        </p:nvSpPr>
        <p:spPr/>
        <p:txBody>
          <a:bodyPr/>
          <a:lstStyle/>
          <a:p>
            <a:r>
              <a:rPr lang="en-US" sz="2000"/>
              <a:t>Humidity therapy is the first line of treatment and improves symptoms in most cases</a:t>
            </a:r>
            <a:endParaRPr lang="en-US" sz="2000"/>
          </a:p>
          <a:p>
            <a:r>
              <a:rPr lang="en-US" sz="2000"/>
              <a:t>Racemic epinephrine; rapid acting but does not change length of illness</a:t>
            </a:r>
            <a:endParaRPr lang="en-US" sz="2000"/>
          </a:p>
          <a:p>
            <a:r>
              <a:rPr lang="en-US" sz="2000"/>
              <a:t>Steroids: controversial and reserved for severe cases (Dexamethasone 0.6 mg/kg)</a:t>
            </a:r>
            <a:endParaRPr lang="en-US" sz="2000"/>
          </a:p>
          <a:p>
            <a:r>
              <a:rPr lang="en-US" sz="2000"/>
              <a:t>Heliox decreases the WOB; used as an adjunct</a:t>
            </a:r>
            <a:endParaRPr lang="en-US" sz="20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algn="ctr">
              <a:buClrTx/>
              <a:buSzTx/>
              <a:buFontTx/>
            </a:pPr>
            <a:r>
              <a:rPr lang="en-GB" sz="4000" b="1" dirty="0">
                <a:latin typeface="Times New Roman" panose="02020603050405020304" pitchFamily="18" charset="0"/>
                <a:cs typeface="Times New Roman" panose="02020603050405020304" pitchFamily="18" charset="0"/>
              </a:rPr>
              <a:t>Epiglottitis: Background</a:t>
            </a:r>
            <a:endParaRPr lang="en-GB" sz="4000" b="1" dirty="0">
              <a:latin typeface="Times New Roman" panose="02020603050405020304" pitchFamily="18" charset="0"/>
              <a:cs typeface="Times New Roman" panose="02020603050405020304" pitchFamily="18" charset="0"/>
            </a:endParaRPr>
          </a:p>
        </p:txBody>
      </p:sp>
      <p:sp>
        <p:nvSpPr>
          <p:cNvPr id="12291" name="Rectangle 3"/>
          <p:cNvSpPr>
            <a:spLocks noGrp="1" noChangeArrowheads="1"/>
          </p:cNvSpPr>
          <p:nvPr>
            <p:ph type="body" idx="1"/>
          </p:nvPr>
        </p:nvSpPr>
        <p:spPr/>
        <p:txBody>
          <a:bodyPr/>
          <a:lstStyle/>
          <a:p>
            <a:r>
              <a:rPr lang="en-US" sz="2000"/>
              <a:t>Also call supraglottitis</a:t>
            </a:r>
            <a:endParaRPr lang="en-US" sz="2000"/>
          </a:p>
          <a:p>
            <a:r>
              <a:rPr lang="en-US" sz="2000"/>
              <a:t>Caused by bacterial infection of the supraglottic structures</a:t>
            </a:r>
            <a:endParaRPr lang="en-US" sz="2000"/>
          </a:p>
          <a:p>
            <a:r>
              <a:rPr lang="en-US" sz="2000"/>
              <a:t>Tends to occur in patients 2 to 7 years of age but is now seen as often in adults </a:t>
            </a:r>
            <a:endParaRPr lang="en-US" sz="2000"/>
          </a:p>
          <a:p>
            <a:r>
              <a:rPr lang="en-US" sz="2000"/>
              <a:t>Hemophilus influenzae type B was most common offending organism prior to 1998</a:t>
            </a:r>
            <a:endParaRPr lang="en-US" sz="20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6"/>
          <p:cNvSpPr>
            <a:spLocks noGrp="1" noChangeArrowheads="1"/>
          </p:cNvSpPr>
          <p:nvPr>
            <p:ph type="title"/>
          </p:nvPr>
        </p:nvSpPr>
        <p:spPr/>
        <p:txBody>
          <a:bodyPr/>
          <a:lstStyle/>
          <a:p>
            <a:r>
              <a:rPr lang="en-GB" sz="4000" b="1" dirty="0">
                <a:latin typeface="Times New Roman" panose="02020603050405020304" pitchFamily="18" charset="0"/>
                <a:cs typeface="Times New Roman" panose="02020603050405020304" pitchFamily="18" charset="0"/>
              </a:rPr>
              <a:t>Epiglottitis: Background</a:t>
            </a:r>
            <a:endParaRPr lang="en-GB" sz="4000" b="1" dirty="0">
              <a:latin typeface="Times New Roman" panose="02020603050405020304" pitchFamily="18" charset="0"/>
              <a:cs typeface="Times New Roman" panose="02020603050405020304" pitchFamily="18" charset="0"/>
            </a:endParaRPr>
          </a:p>
        </p:txBody>
      </p:sp>
      <p:sp>
        <p:nvSpPr>
          <p:cNvPr id="17411" name="Rectangle 1027"/>
          <p:cNvSpPr>
            <a:spLocks noGrp="1" noChangeArrowheads="1"/>
          </p:cNvSpPr>
          <p:nvPr>
            <p:ph type="body" idx="1"/>
          </p:nvPr>
        </p:nvSpPr>
        <p:spPr/>
        <p:txBody>
          <a:bodyPr/>
          <a:lstStyle/>
          <a:p>
            <a:r>
              <a:rPr lang="en-US" sz="2000"/>
              <a:t>Probable cause of death for George Washington in 1799</a:t>
            </a:r>
            <a:endParaRPr lang="en-US" sz="2000"/>
          </a:p>
          <a:p>
            <a:r>
              <a:rPr lang="en-US" sz="2000"/>
              <a:t>Occurs in about 1/100,000 adults in U.S.</a:t>
            </a:r>
            <a:endParaRPr lang="en-US" sz="2000"/>
          </a:p>
          <a:p>
            <a:r>
              <a:rPr lang="en-US" sz="2000"/>
              <a:t>Ratio of incidence in children to adults is about 0.5:1</a:t>
            </a:r>
            <a:endParaRPr lang="en-US" sz="2000"/>
          </a:p>
          <a:p>
            <a:r>
              <a:rPr lang="en-US" sz="2000"/>
              <a:t>Death rate is about 7% for adults and 1% for children</a:t>
            </a:r>
            <a:endParaRPr lang="en-US" sz="20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26"/>
          <p:cNvSpPr>
            <a:spLocks noGrp="1" noChangeArrowheads="1"/>
          </p:cNvSpPr>
          <p:nvPr>
            <p:ph type="title"/>
          </p:nvPr>
        </p:nvSpPr>
        <p:spPr/>
        <p:txBody>
          <a:bodyPr/>
          <a:lstStyle/>
          <a:p>
            <a:pPr algn="ctr">
              <a:buClrTx/>
              <a:buSzTx/>
              <a:buFontTx/>
            </a:pPr>
            <a:r>
              <a:rPr lang="en-GB" sz="4000" b="1" dirty="0">
                <a:latin typeface="Times New Roman" panose="02020603050405020304" pitchFamily="18" charset="0"/>
                <a:cs typeface="Times New Roman" panose="02020603050405020304" pitchFamily="18" charset="0"/>
              </a:rPr>
              <a:t>Epiglottitis – Background</a:t>
            </a:r>
            <a:endParaRPr lang="en-GB" sz="4000" b="1" dirty="0">
              <a:latin typeface="Times New Roman" panose="02020603050405020304" pitchFamily="18" charset="0"/>
              <a:cs typeface="Times New Roman" panose="02020603050405020304" pitchFamily="18" charset="0"/>
            </a:endParaRPr>
          </a:p>
        </p:txBody>
      </p:sp>
      <p:sp>
        <p:nvSpPr>
          <p:cNvPr id="18435" name="Rectangle 1027"/>
          <p:cNvSpPr>
            <a:spLocks noGrp="1" noChangeArrowheads="1"/>
          </p:cNvSpPr>
          <p:nvPr>
            <p:ph type="body" idx="1"/>
          </p:nvPr>
        </p:nvSpPr>
        <p:spPr/>
        <p:txBody>
          <a:bodyPr/>
          <a:lstStyle/>
          <a:p>
            <a:r>
              <a:rPr lang="en-US" sz="2000"/>
              <a:t>Male to female ratio is about 3:1</a:t>
            </a:r>
            <a:endParaRPr lang="en-US" sz="2000"/>
          </a:p>
          <a:p>
            <a:r>
              <a:rPr lang="en-US" sz="2000"/>
              <a:t>Average age of adult onset is 45 yrs</a:t>
            </a:r>
            <a:endParaRPr lang="en-US" sz="2000"/>
          </a:p>
          <a:p>
            <a:r>
              <a:rPr lang="en-US" sz="2000"/>
              <a:t>Average age in children is 5 yrs</a:t>
            </a:r>
            <a:endParaRPr lang="en-US" sz="2000"/>
          </a:p>
          <a:p>
            <a:r>
              <a:rPr lang="en-US" sz="2000"/>
              <a:t>Incidence in children has declined in recent years due to vaccine</a:t>
            </a:r>
            <a:endParaRPr lang="en-US" sz="20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ctr">
              <a:buClrTx/>
              <a:buSzTx/>
              <a:buFontTx/>
            </a:pPr>
            <a:r>
              <a:rPr lang="en-GB" sz="4000" b="1" dirty="0">
                <a:latin typeface="Times New Roman" panose="02020603050405020304" pitchFamily="18" charset="0"/>
                <a:cs typeface="Times New Roman" panose="02020603050405020304" pitchFamily="18" charset="0"/>
              </a:rPr>
              <a:t>Epiglottitis: Pathophysiology</a:t>
            </a:r>
            <a:endParaRPr lang="en-GB" sz="4000" b="1" dirty="0">
              <a:latin typeface="Times New Roman" panose="02020603050405020304" pitchFamily="18" charset="0"/>
              <a:cs typeface="Times New Roman" panose="02020603050405020304" pitchFamily="18" charset="0"/>
            </a:endParaRPr>
          </a:p>
        </p:txBody>
      </p:sp>
      <p:sp>
        <p:nvSpPr>
          <p:cNvPr id="13315" name="Rectangle 3"/>
          <p:cNvSpPr>
            <a:spLocks noGrp="1" noChangeArrowheads="1"/>
          </p:cNvSpPr>
          <p:nvPr>
            <p:ph type="body" idx="1"/>
          </p:nvPr>
        </p:nvSpPr>
        <p:spPr/>
        <p:txBody>
          <a:bodyPr/>
          <a:lstStyle/>
          <a:p>
            <a:r>
              <a:rPr lang="en-US" sz="2000"/>
              <a:t>Does not affect structures below the glottis</a:t>
            </a:r>
            <a:endParaRPr lang="en-US" sz="2000"/>
          </a:p>
          <a:p>
            <a:r>
              <a:rPr lang="en-US" sz="2000"/>
              <a:t>Trachea and bronchi are healthy in epiglottitis</a:t>
            </a:r>
            <a:endParaRPr lang="en-US" sz="2000"/>
          </a:p>
          <a:p>
            <a:r>
              <a:rPr lang="en-US" sz="2000"/>
              <a:t>Gas exchange is preserved in mild cases</a:t>
            </a:r>
            <a:endParaRPr lang="en-US" sz="2000"/>
          </a:p>
          <a:p>
            <a:r>
              <a:rPr lang="en-US" sz="2000"/>
              <a:t>Hypoxemia only occurs as a result of hypercarbia in severe cases</a:t>
            </a:r>
            <a:endParaRPr lang="en-US" sz="2000"/>
          </a:p>
          <a:p>
            <a:r>
              <a:rPr lang="en-US" sz="2000"/>
              <a:t>Signs of hypoxemia indicate ventilatory failure in most cases</a:t>
            </a:r>
            <a:endParaRPr lang="en-US" sz="2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b="1" dirty="0">
                <a:latin typeface="Times New Roman" panose="02020603050405020304" pitchFamily="18" charset="0"/>
                <a:cs typeface="Times New Roman" panose="02020603050405020304" pitchFamily="18" charset="0"/>
              </a:rPr>
              <a:t>University mission, values, goals</a:t>
            </a:r>
            <a:r>
              <a:rPr lang="en-GB" sz="4000" dirty="0"/>
              <a:t> </a:t>
            </a:r>
            <a:endParaRPr lang="en-GB" sz="4000" dirty="0"/>
          </a:p>
        </p:txBody>
      </p:sp>
      <p:sp>
        <p:nvSpPr>
          <p:cNvPr id="3" name="Content Placeholder 2"/>
          <p:cNvSpPr>
            <a:spLocks noGrp="1"/>
          </p:cNvSpPr>
          <p:nvPr>
            <p:ph idx="1"/>
          </p:nvPr>
        </p:nvSpPr>
        <p:spPr/>
        <p:txBody>
          <a:bodyPr/>
          <a:lstStyle/>
          <a:p>
            <a:pPr marL="0" indent="0">
              <a:buNone/>
            </a:pPr>
            <a:r>
              <a:rPr lang="en-GB" sz="2000" b="1" dirty="0">
                <a:solidFill>
                  <a:schemeClr val="bg1">
                    <a:lumMod val="10000"/>
                  </a:schemeClr>
                </a:solidFill>
              </a:rPr>
              <a:t>Mission Statement </a:t>
            </a:r>
            <a:endParaRPr lang="en-GB" sz="2000" b="1" dirty="0">
              <a:solidFill>
                <a:schemeClr val="bg1">
                  <a:lumMod val="10000"/>
                </a:schemeClr>
              </a:solidFill>
            </a:endParaRPr>
          </a:p>
          <a:p>
            <a:pPr marL="0" indent="0">
              <a:buNone/>
            </a:pPr>
            <a:r>
              <a:rPr lang="en-GB" sz="2000" dirty="0"/>
              <a:t>To impart evidence-based research-oriented health professional education Best possible patient care Mutual respect, ethical practice of healthcare and social accountability. 
</a:t>
            </a:r>
            <a:r>
              <a:rPr lang="en-GB" sz="2000" b="1" dirty="0">
                <a:solidFill>
                  <a:schemeClr val="bg1">
                    <a:lumMod val="10000"/>
                  </a:schemeClr>
                </a:solidFill>
              </a:rPr>
              <a:t>Vision and Values</a:t>
            </a:r>
            <a:r>
              <a:rPr lang="en-GB" sz="2000" dirty="0"/>
              <a:t> </a:t>
            </a:r>
            <a:endParaRPr lang="en-GB" sz="2000" dirty="0"/>
          </a:p>
          <a:p>
            <a:pPr marL="0" indent="0">
              <a:buNone/>
            </a:pPr>
            <a:r>
              <a:rPr lang="en-GB" sz="2000" dirty="0"/>
              <a:t>Highly recognized and accredited center of excellence in Medical Education, using evidence-based training techniques for development of highly competent health professionals, who are lifelong experiential learner and are socially accountable. 
</a:t>
            </a:r>
            <a:r>
              <a:rPr lang="en-GB" sz="2000" b="1" dirty="0">
                <a:solidFill>
                  <a:schemeClr val="bg1">
                    <a:lumMod val="10000"/>
                  </a:schemeClr>
                </a:solidFill>
              </a:rPr>
              <a:t>Goals</a:t>
            </a:r>
            <a:r>
              <a:rPr lang="en-GB" sz="2000" dirty="0"/>
              <a:t> </a:t>
            </a:r>
            <a:endParaRPr lang="en-GB" sz="2000" dirty="0"/>
          </a:p>
          <a:p>
            <a:pPr marL="0" indent="0">
              <a:buNone/>
            </a:pPr>
            <a:r>
              <a:rPr lang="en-GB" sz="2000" dirty="0"/>
              <a:t>The Undergraduate Integrated Learning Program is geared to provide you with quality medical education in an environment designed.</a:t>
            </a:r>
            <a:endParaRPr lang="en-US"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lgn="ctr">
              <a:buClrTx/>
              <a:buSzTx/>
              <a:buFontTx/>
            </a:pPr>
            <a:r>
              <a:rPr lang="en-GB" sz="4000" b="1" dirty="0">
                <a:latin typeface="Times New Roman" panose="02020603050405020304" pitchFamily="18" charset="0"/>
                <a:cs typeface="Times New Roman" panose="02020603050405020304" pitchFamily="18" charset="0"/>
              </a:rPr>
              <a:t>Epiglottitis: Clinical features</a:t>
            </a:r>
            <a:endParaRPr lang="en-GB" sz="4000" b="1" dirty="0">
              <a:latin typeface="Times New Roman" panose="02020603050405020304" pitchFamily="18" charset="0"/>
              <a:cs typeface="Times New Roman" panose="02020603050405020304" pitchFamily="18" charset="0"/>
            </a:endParaRPr>
          </a:p>
        </p:txBody>
      </p:sp>
      <p:sp>
        <p:nvSpPr>
          <p:cNvPr id="14339" name="Rectangle 3"/>
          <p:cNvSpPr>
            <a:spLocks noGrp="1" noChangeArrowheads="1"/>
          </p:cNvSpPr>
          <p:nvPr>
            <p:ph type="body" idx="1"/>
          </p:nvPr>
        </p:nvSpPr>
        <p:spPr/>
        <p:txBody>
          <a:bodyPr/>
          <a:lstStyle/>
          <a:p>
            <a:r>
              <a:rPr lang="en-US" sz="2000"/>
              <a:t>Most common initial symptoms are fever, difficult swallowing, and sore throat; abrupt onset is classic</a:t>
            </a:r>
            <a:endParaRPr lang="en-US" sz="2000"/>
          </a:p>
          <a:p>
            <a:r>
              <a:rPr lang="en-US" sz="2000"/>
              <a:t>Stridor occurs in most cases and signals an advanced case</a:t>
            </a:r>
            <a:endParaRPr lang="en-US" sz="2000"/>
          </a:p>
          <a:p>
            <a:r>
              <a:rPr lang="en-US" sz="2000"/>
              <a:t>A prolonged inspiratory time is common and signals upper airway narrowing</a:t>
            </a:r>
            <a:endParaRPr lang="en-US" sz="20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algn="ctr">
              <a:buClrTx/>
              <a:buSzTx/>
              <a:buFontTx/>
            </a:pPr>
            <a:r>
              <a:rPr lang="en-GB" sz="4000" b="1" dirty="0">
                <a:latin typeface="Times New Roman" panose="02020603050405020304" pitchFamily="18" charset="0"/>
                <a:cs typeface="Times New Roman" panose="02020603050405020304" pitchFamily="18" charset="0"/>
              </a:rPr>
              <a:t>Epiglottitis: Radiographic findings</a:t>
            </a:r>
            <a:endParaRPr lang="en-GB" sz="4000" b="1" dirty="0">
              <a:latin typeface="Times New Roman" panose="02020603050405020304" pitchFamily="18" charset="0"/>
              <a:cs typeface="Times New Roman" panose="02020603050405020304" pitchFamily="18" charset="0"/>
            </a:endParaRPr>
          </a:p>
        </p:txBody>
      </p:sp>
      <p:sp>
        <p:nvSpPr>
          <p:cNvPr id="15363" name="Rectangle 3"/>
          <p:cNvSpPr>
            <a:spLocks noGrp="1" noChangeArrowheads="1"/>
          </p:cNvSpPr>
          <p:nvPr>
            <p:ph type="body" idx="1"/>
          </p:nvPr>
        </p:nvSpPr>
        <p:spPr/>
        <p:txBody>
          <a:bodyPr/>
          <a:lstStyle/>
          <a:p>
            <a:r>
              <a:rPr lang="en-US" sz="2000"/>
              <a:t>Always abnormal if film quality is good</a:t>
            </a:r>
            <a:endParaRPr lang="en-US" sz="2000"/>
          </a:p>
          <a:p>
            <a:r>
              <a:rPr lang="en-US" sz="2000"/>
              <a:t>Lateral neck film shows enlarged supraglottic structures and rounding of the epiglottitis</a:t>
            </a:r>
            <a:endParaRPr lang="en-US" sz="2000"/>
          </a:p>
          <a:p>
            <a:r>
              <a:rPr lang="en-US" sz="2000"/>
              <a:t>Tracheal air shadow is normal</a:t>
            </a:r>
            <a:endParaRPr lang="en-US" sz="2000"/>
          </a:p>
          <a:p>
            <a:r>
              <a:rPr lang="en-US" sz="2000"/>
              <a:t>Lateral neck film indicated whenever epiglottitis is suspected; should never delay treatment in severe cases</a:t>
            </a:r>
            <a:endParaRPr lang="en-US" sz="20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7" name="Picture 3" descr="Epiglottitis"/>
          <p:cNvPicPr>
            <a:picLocks noChangeAspect="1" noChangeArrowheads="1"/>
          </p:cNvPicPr>
          <p:nvPr/>
        </p:nvPicPr>
        <p:blipFill>
          <a:blip r:embed="rId1" cstate="print"/>
          <a:srcRect/>
          <a:stretch>
            <a:fillRect/>
          </a:stretch>
        </p:blipFill>
        <p:spPr bwMode="auto">
          <a:xfrm>
            <a:off x="4610100" y="381000"/>
            <a:ext cx="4000500" cy="6080125"/>
          </a:xfrm>
          <a:prstGeom prst="rect">
            <a:avLst/>
          </a:prstGeom>
          <a:noFill/>
        </p:spPr>
      </p:pic>
      <p:pic>
        <p:nvPicPr>
          <p:cNvPr id="16389" name="Picture 5" descr="336139-405993-407964-1370876"/>
          <p:cNvPicPr>
            <a:picLocks noChangeAspect="1" noChangeArrowheads="1"/>
          </p:cNvPicPr>
          <p:nvPr/>
        </p:nvPicPr>
        <p:blipFill>
          <a:blip r:embed="rId2" cstate="print"/>
          <a:srcRect/>
          <a:stretch>
            <a:fillRect/>
          </a:stretch>
        </p:blipFill>
        <p:spPr bwMode="auto">
          <a:xfrm>
            <a:off x="381000" y="914400"/>
            <a:ext cx="3867150" cy="5334000"/>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21" name="Picture 5" descr="Epiglottitis"/>
          <p:cNvPicPr>
            <a:picLocks noChangeAspect="1" noChangeArrowheads="1"/>
          </p:cNvPicPr>
          <p:nvPr/>
        </p:nvPicPr>
        <p:blipFill>
          <a:blip r:embed="rId1" cstate="print"/>
          <a:srcRect/>
          <a:stretch>
            <a:fillRect/>
          </a:stretch>
        </p:blipFill>
        <p:spPr bwMode="auto">
          <a:xfrm>
            <a:off x="966788" y="1371600"/>
            <a:ext cx="6958012" cy="2400300"/>
          </a:xfrm>
          <a:prstGeom prst="rect">
            <a:avLst/>
          </a:prstGeom>
          <a:noFill/>
        </p:spPr>
      </p:pic>
      <p:sp>
        <p:nvSpPr>
          <p:cNvPr id="34822" name="Text Box 6"/>
          <p:cNvSpPr txBox="1">
            <a:spLocks noChangeArrowheads="1"/>
          </p:cNvSpPr>
          <p:nvPr/>
        </p:nvSpPr>
        <p:spPr bwMode="auto">
          <a:xfrm>
            <a:off x="1066800" y="4038600"/>
            <a:ext cx="6858000" cy="1476375"/>
          </a:xfrm>
          <a:prstGeom prst="rect">
            <a:avLst/>
          </a:prstGeom>
          <a:noFill/>
          <a:ln w="9525">
            <a:noFill/>
            <a:miter lim="800000"/>
          </a:ln>
          <a:effectLst/>
        </p:spPr>
        <p:txBody>
          <a:bodyPr>
            <a:spAutoFit/>
          </a:bodyPr>
          <a:lstStyle/>
          <a:p>
            <a:pPr>
              <a:spcBef>
                <a:spcPct val="50000"/>
              </a:spcBef>
            </a:pPr>
            <a:r>
              <a:rPr lang="en-US" sz="1800" b="1"/>
              <a:t>On the left, an endoscopic view of the throat shows almost complete blockage of the airway (arrow). This finding is typical of epiglottitis. On the right, the airway has been opened (arrow) after insertion and removal of an endotracheal tube, although some redness and blood remain.</a:t>
            </a:r>
            <a:endParaRPr lang="en-US" sz="1800" b="1"/>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GB" sz="4000" b="1" dirty="0">
                <a:latin typeface="Times New Roman" panose="02020603050405020304" pitchFamily="18" charset="0"/>
                <a:cs typeface="Times New Roman" panose="02020603050405020304" pitchFamily="18" charset="0"/>
              </a:rPr>
              <a:t>Epiglottitis: Lab Data</a:t>
            </a:r>
            <a:endParaRPr lang="en-GB" sz="4000" b="1" dirty="0">
              <a:latin typeface="Times New Roman" panose="02020603050405020304" pitchFamily="18" charset="0"/>
              <a:cs typeface="Times New Roman" panose="02020603050405020304" pitchFamily="18" charset="0"/>
            </a:endParaRPr>
          </a:p>
        </p:txBody>
      </p:sp>
      <p:sp>
        <p:nvSpPr>
          <p:cNvPr id="19459" name="Rectangle 3"/>
          <p:cNvSpPr>
            <a:spLocks noGrp="1" noChangeArrowheads="1"/>
          </p:cNvSpPr>
          <p:nvPr>
            <p:ph type="body" idx="1"/>
          </p:nvPr>
        </p:nvSpPr>
        <p:spPr/>
        <p:txBody>
          <a:bodyPr/>
          <a:lstStyle/>
          <a:p>
            <a:r>
              <a:rPr lang="en-US" sz="2000"/>
              <a:t>CBC shows leukocytosis</a:t>
            </a:r>
            <a:endParaRPr lang="en-US" sz="2000"/>
          </a:p>
          <a:p>
            <a:r>
              <a:rPr lang="en-US" sz="2000"/>
              <a:t>Electrolytes usually normal</a:t>
            </a:r>
            <a:endParaRPr lang="en-US" sz="2000"/>
          </a:p>
          <a:p>
            <a:r>
              <a:rPr lang="en-US" sz="2000"/>
              <a:t>Epiglottic swab: positive in 70% of cases</a:t>
            </a:r>
            <a:endParaRPr lang="en-US" sz="2000"/>
          </a:p>
          <a:p>
            <a:r>
              <a:rPr lang="en-US" sz="2000"/>
              <a:t>Blood culture positive in 90% of cases</a:t>
            </a:r>
            <a:endParaRPr lang="en-US" sz="20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lgn="ctr">
              <a:buClrTx/>
              <a:buSzTx/>
              <a:buFontTx/>
            </a:pPr>
            <a:r>
              <a:rPr lang="en-GB" sz="4000" b="1" dirty="0">
                <a:latin typeface="Times New Roman" panose="02020603050405020304" pitchFamily="18" charset="0"/>
                <a:cs typeface="Times New Roman" panose="02020603050405020304" pitchFamily="18" charset="0"/>
              </a:rPr>
              <a:t>Epiglottitis: Treatment</a:t>
            </a:r>
            <a:endParaRPr lang="en-GB" sz="4000" b="1" dirty="0">
              <a:latin typeface="Times New Roman" panose="02020603050405020304" pitchFamily="18" charset="0"/>
              <a:cs typeface="Times New Roman" panose="02020603050405020304" pitchFamily="18" charset="0"/>
            </a:endParaRPr>
          </a:p>
        </p:txBody>
      </p:sp>
      <p:sp>
        <p:nvSpPr>
          <p:cNvPr id="20483" name="Rectangle 3"/>
          <p:cNvSpPr>
            <a:spLocks noGrp="1" noChangeArrowheads="1"/>
          </p:cNvSpPr>
          <p:nvPr>
            <p:ph type="body" idx="1"/>
          </p:nvPr>
        </p:nvSpPr>
        <p:spPr/>
        <p:txBody>
          <a:bodyPr/>
          <a:lstStyle/>
          <a:p>
            <a:r>
              <a:rPr lang="en-US" sz="2000"/>
              <a:t>Prehospital care: DO NOT attempt to intubate</a:t>
            </a:r>
            <a:endParaRPr lang="en-US" sz="2000"/>
          </a:p>
          <a:p>
            <a:r>
              <a:rPr lang="en-US" sz="2000"/>
              <a:t>All patients suspected to have epiglottitis are admitted to the hospital</a:t>
            </a:r>
            <a:endParaRPr lang="en-US" sz="2000"/>
          </a:p>
          <a:p>
            <a:r>
              <a:rPr lang="en-US" sz="2000"/>
              <a:t>Some patients need immediate intubation; others may be able avoid intubation with aggressive treatment</a:t>
            </a:r>
            <a:endParaRPr lang="en-US" sz="2000"/>
          </a:p>
          <a:p>
            <a:r>
              <a:rPr lang="en-US" sz="2000"/>
              <a:t>Children are intubated most often</a:t>
            </a:r>
            <a:endParaRPr lang="en-US" sz="20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algn="ctr">
              <a:buClrTx/>
              <a:buSzTx/>
              <a:buFontTx/>
            </a:pPr>
            <a:r>
              <a:rPr lang="en-GB" sz="4000" b="1" dirty="0">
                <a:latin typeface="Times New Roman" panose="02020603050405020304" pitchFamily="18" charset="0"/>
                <a:cs typeface="Times New Roman" panose="02020603050405020304" pitchFamily="18" charset="0"/>
              </a:rPr>
              <a:t>Epiglottitis: Treatment</a:t>
            </a:r>
            <a:endParaRPr lang="en-GB" sz="4000" b="1" dirty="0">
              <a:latin typeface="Times New Roman" panose="02020603050405020304" pitchFamily="18" charset="0"/>
              <a:cs typeface="Times New Roman" panose="02020603050405020304" pitchFamily="18" charset="0"/>
            </a:endParaRPr>
          </a:p>
        </p:txBody>
      </p:sp>
      <p:sp>
        <p:nvSpPr>
          <p:cNvPr id="21507" name="Rectangle 3"/>
          <p:cNvSpPr>
            <a:spLocks noGrp="1" noChangeArrowheads="1"/>
          </p:cNvSpPr>
          <p:nvPr>
            <p:ph type="body" idx="1"/>
          </p:nvPr>
        </p:nvSpPr>
        <p:spPr/>
        <p:txBody>
          <a:bodyPr/>
          <a:lstStyle/>
          <a:p>
            <a:r>
              <a:rPr lang="en-US" sz="2000"/>
              <a:t>Broad spectrum antibiotics given initially after airway evaluated and secured if needed</a:t>
            </a:r>
            <a:endParaRPr lang="en-US" sz="2000"/>
          </a:p>
          <a:p>
            <a:r>
              <a:rPr lang="en-US" sz="2000"/>
              <a:t>Avoid racemic epinephrine</a:t>
            </a:r>
            <a:endParaRPr lang="en-US" sz="2000"/>
          </a:p>
          <a:p>
            <a:r>
              <a:rPr lang="en-US" sz="2000"/>
              <a:t>More specific antibiotics can be given when cultures return</a:t>
            </a:r>
            <a:endParaRPr lang="en-US" sz="2000"/>
          </a:p>
          <a:p>
            <a:r>
              <a:rPr lang="en-US" sz="2000"/>
              <a:t>Patient can usually be extubated in 2-3 days</a:t>
            </a:r>
            <a:endParaRPr lang="en-US" sz="2000"/>
          </a:p>
          <a:p>
            <a:r>
              <a:rPr lang="en-US" sz="2000"/>
              <a:t>Pneumonia is a possible complication (25%)</a:t>
            </a:r>
            <a:endParaRPr lang="en-US" sz="20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20316" y="3138055"/>
            <a:ext cx="5206297" cy="1446550"/>
          </a:xfrm>
          <a:prstGeom prst="rect">
            <a:avLst/>
          </a:prstGeom>
          <a:noFill/>
        </p:spPr>
        <p:txBody>
          <a:bodyPr wrap="square" rtlCol="0">
            <a:spAutoFit/>
          </a:bodyPr>
          <a:lstStyle/>
          <a:p>
            <a:pPr algn="l"/>
            <a:r>
              <a:rPr lang="en-GB" sz="4400" b="1" dirty="0"/>
              <a:t>Thank you for your attention </a:t>
            </a:r>
            <a:endParaRPr lang="en-US" sz="44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540" y="990600"/>
            <a:ext cx="8277860" cy="737870"/>
          </a:xfrm>
        </p:spPr>
        <p:txBody>
          <a:bodyPr/>
          <a:lstStyle/>
          <a:p>
            <a:pPr algn="ctr"/>
            <a:r>
              <a:rPr lang="en-GB" sz="3600" b="1" dirty="0">
                <a:latin typeface="Times New Roman" panose="02020603050405020304" pitchFamily="18" charset="0"/>
                <a:cs typeface="Times New Roman" panose="02020603050405020304" pitchFamily="18" charset="0"/>
              </a:rPr>
              <a:t>Prof Umer </a:t>
            </a:r>
            <a:r>
              <a:rPr lang="en-US" altLang="en-GB" sz="3600" b="1" dirty="0">
                <a:latin typeface="Times New Roman" panose="02020603050405020304" pitchFamily="18" charset="0"/>
                <a:cs typeface="Times New Roman" panose="02020603050405020304" pitchFamily="18" charset="0"/>
              </a:rPr>
              <a:t>M</a:t>
            </a:r>
            <a:r>
              <a:rPr lang="en-GB" sz="3600" b="1" dirty="0">
                <a:latin typeface="Times New Roman" panose="02020603050405020304" pitchFamily="18" charset="0"/>
                <a:cs typeface="Times New Roman" panose="02020603050405020304" pitchFamily="18" charset="0"/>
              </a:rPr>
              <a:t>odel of </a:t>
            </a:r>
            <a:r>
              <a:rPr lang="en-US" altLang="en-GB" sz="3600" b="1" dirty="0">
                <a:latin typeface="Times New Roman" panose="02020603050405020304" pitchFamily="18" charset="0"/>
                <a:cs typeface="Times New Roman" panose="02020603050405020304" pitchFamily="18" charset="0"/>
              </a:rPr>
              <a:t>I</a:t>
            </a:r>
            <a:r>
              <a:rPr lang="en-GB" sz="3600" b="1" dirty="0">
                <a:latin typeface="Times New Roman" panose="02020603050405020304" pitchFamily="18" charset="0"/>
                <a:cs typeface="Times New Roman" panose="02020603050405020304" pitchFamily="18" charset="0"/>
              </a:rPr>
              <a:t>ntegrated </a:t>
            </a:r>
            <a:r>
              <a:rPr lang="en-US" altLang="en-GB" sz="3600" b="1" dirty="0">
                <a:latin typeface="Times New Roman" panose="02020603050405020304" pitchFamily="18" charset="0"/>
                <a:cs typeface="Times New Roman" panose="02020603050405020304" pitchFamily="18" charset="0"/>
              </a:rPr>
              <a:t>L</a:t>
            </a:r>
            <a:r>
              <a:rPr lang="en-GB" sz="3600" b="1" dirty="0">
                <a:latin typeface="Times New Roman" panose="02020603050405020304" pitchFamily="18" charset="0"/>
                <a:cs typeface="Times New Roman" panose="02020603050405020304" pitchFamily="18" charset="0"/>
              </a:rPr>
              <a:t>ectures </a:t>
            </a:r>
            <a:endParaRPr lang="en-GB" sz="3600" b="1" dirty="0">
              <a:latin typeface="Times New Roman" panose="02020603050405020304" pitchFamily="18" charset="0"/>
              <a:cs typeface="Times New Roman" panose="02020603050405020304" pitchFamily="18" charset="0"/>
            </a:endParaRPr>
          </a:p>
        </p:txBody>
      </p:sp>
      <p:pic>
        <p:nvPicPr>
          <p:cNvPr id="5" name="Content Placeholder 4"/>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bwMode="auto">
          <a:xfrm>
            <a:off x="1617369" y="2479663"/>
            <a:ext cx="6957390" cy="3733800"/>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b="1" dirty="0">
                <a:latin typeface="Times New Roman" panose="02020603050405020304" pitchFamily="18" charset="0"/>
                <a:cs typeface="Times New Roman" panose="02020603050405020304" pitchFamily="18" charset="0"/>
              </a:rPr>
              <a:t>Objectives</a:t>
            </a:r>
            <a:endParaRPr lang="en-GB"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buNone/>
            </a:pPr>
            <a:r>
              <a:rPr lang="en-US" sz="1400" dirty="0">
                <a:solidFill>
                  <a:schemeClr val="tx1"/>
                </a:solidFill>
                <a:latin typeface="+mn-lt"/>
                <a:ea typeface="+mn-ea"/>
                <a:cs typeface="+mn-cs"/>
              </a:rPr>
              <a:t>Following the lecture the student should be able to:</a:t>
            </a:r>
            <a:endParaRPr lang="en-US" sz="1400" dirty="0">
              <a:solidFill>
                <a:schemeClr val="tx1"/>
              </a:solidFill>
              <a:latin typeface="+mn-lt"/>
              <a:ea typeface="+mn-ea"/>
              <a:cs typeface="+mn-cs"/>
            </a:endParaRPr>
          </a:p>
          <a:p>
            <a:pPr>
              <a:buNone/>
            </a:pPr>
            <a:r>
              <a:rPr lang="en-US" sz="1400" dirty="0">
                <a:solidFill>
                  <a:schemeClr val="tx1"/>
                </a:solidFill>
                <a:latin typeface="+mn-lt"/>
                <a:ea typeface="+mn-ea"/>
                <a:cs typeface="+mn-cs"/>
              </a:rPr>
              <a:t> </a:t>
            </a:r>
            <a:endParaRPr lang="en-US" sz="1400" dirty="0">
              <a:solidFill>
                <a:schemeClr val="tx1"/>
              </a:solidFill>
              <a:latin typeface="+mn-lt"/>
              <a:ea typeface="+mn-ea"/>
              <a:cs typeface="+mn-cs"/>
            </a:endParaRPr>
          </a:p>
          <a:p>
            <a:pPr marL="0" indent="0">
              <a:buNone/>
            </a:pPr>
            <a:r>
              <a:rPr lang="en-US" sz="1400" dirty="0">
                <a:solidFill>
                  <a:schemeClr val="tx1"/>
                </a:solidFill>
                <a:latin typeface="+mn-lt"/>
                <a:ea typeface="+mn-ea"/>
                <a:cs typeface="+mn-cs"/>
              </a:rPr>
              <a:t>1.	Define or recognize a definition of Croup</a:t>
            </a:r>
            <a:endParaRPr lang="en-US" sz="1400" dirty="0">
              <a:solidFill>
                <a:schemeClr val="tx1"/>
              </a:solidFill>
              <a:latin typeface="+mn-lt"/>
              <a:ea typeface="+mn-ea"/>
              <a:cs typeface="+mn-cs"/>
            </a:endParaRPr>
          </a:p>
          <a:p>
            <a:pPr marL="0" indent="0">
              <a:buNone/>
            </a:pPr>
            <a:r>
              <a:rPr lang="en-US" sz="1400" dirty="0">
                <a:solidFill>
                  <a:schemeClr val="tx1"/>
                </a:solidFill>
                <a:latin typeface="+mn-lt"/>
                <a:ea typeface="+mn-ea"/>
                <a:cs typeface="+mn-cs"/>
              </a:rPr>
              <a:t>2.	Recognize the etiology of Croup</a:t>
            </a:r>
            <a:endParaRPr lang="en-US" sz="1400" dirty="0">
              <a:solidFill>
                <a:schemeClr val="tx1"/>
              </a:solidFill>
              <a:latin typeface="+mn-lt"/>
              <a:ea typeface="+mn-ea"/>
              <a:cs typeface="+mn-cs"/>
            </a:endParaRPr>
          </a:p>
          <a:p>
            <a:pPr marL="0" indent="0">
              <a:buNone/>
            </a:pPr>
            <a:r>
              <a:rPr lang="en-US" sz="1400" dirty="0">
                <a:solidFill>
                  <a:schemeClr val="tx1"/>
                </a:solidFill>
                <a:latin typeface="+mn-lt"/>
                <a:ea typeface="+mn-ea"/>
                <a:cs typeface="+mn-cs"/>
              </a:rPr>
              <a:t>3.	Identify the age-group of children affected by Croup</a:t>
            </a:r>
            <a:endParaRPr lang="en-US" sz="1400" dirty="0">
              <a:solidFill>
                <a:schemeClr val="tx1"/>
              </a:solidFill>
              <a:latin typeface="+mn-lt"/>
              <a:ea typeface="+mn-ea"/>
              <a:cs typeface="+mn-cs"/>
            </a:endParaRPr>
          </a:p>
          <a:p>
            <a:pPr marL="0" indent="0">
              <a:buNone/>
            </a:pPr>
            <a:r>
              <a:rPr lang="en-US" sz="1400" dirty="0">
                <a:solidFill>
                  <a:schemeClr val="tx1"/>
                </a:solidFill>
                <a:latin typeface="+mn-lt"/>
                <a:ea typeface="+mn-ea"/>
                <a:cs typeface="+mn-cs"/>
              </a:rPr>
              <a:t>4.	Recognize the classic radiographic sign(s) of Croup</a:t>
            </a:r>
            <a:endParaRPr lang="en-US" sz="1400" dirty="0">
              <a:solidFill>
                <a:schemeClr val="tx1"/>
              </a:solidFill>
              <a:latin typeface="+mn-lt"/>
              <a:ea typeface="+mn-ea"/>
              <a:cs typeface="+mn-cs"/>
            </a:endParaRPr>
          </a:p>
          <a:p>
            <a:pPr marL="0" indent="0">
              <a:buNone/>
            </a:pPr>
            <a:r>
              <a:rPr lang="en-US" sz="1400" dirty="0">
                <a:solidFill>
                  <a:schemeClr val="tx1"/>
                </a:solidFill>
                <a:latin typeface="+mn-lt"/>
                <a:ea typeface="+mn-ea"/>
                <a:cs typeface="+mn-cs"/>
              </a:rPr>
              <a:t>5.	Identify the clinical signs of Croup</a:t>
            </a:r>
            <a:endParaRPr lang="en-US" sz="1400" dirty="0">
              <a:solidFill>
                <a:schemeClr val="tx1"/>
              </a:solidFill>
              <a:latin typeface="+mn-lt"/>
              <a:ea typeface="+mn-ea"/>
              <a:cs typeface="+mn-cs"/>
            </a:endParaRPr>
          </a:p>
          <a:p>
            <a:pPr marL="0" indent="0">
              <a:buNone/>
            </a:pPr>
            <a:r>
              <a:rPr lang="en-US" sz="1400" dirty="0">
                <a:solidFill>
                  <a:schemeClr val="tx1"/>
                </a:solidFill>
                <a:latin typeface="+mn-lt"/>
                <a:ea typeface="+mn-ea"/>
                <a:cs typeface="+mn-cs"/>
              </a:rPr>
              <a:t>7.	Identify the treatment for Croup</a:t>
            </a:r>
            <a:endParaRPr lang="en-US" sz="1400" dirty="0">
              <a:solidFill>
                <a:schemeClr val="tx1"/>
              </a:solidFill>
              <a:latin typeface="+mn-lt"/>
              <a:ea typeface="+mn-ea"/>
              <a:cs typeface="+mn-cs"/>
            </a:endParaRPr>
          </a:p>
          <a:p>
            <a:pPr marL="0" indent="0">
              <a:buNone/>
            </a:pPr>
            <a:r>
              <a:rPr lang="en-US" sz="1400" dirty="0">
                <a:solidFill>
                  <a:schemeClr val="tx1"/>
                </a:solidFill>
                <a:latin typeface="+mn-lt"/>
                <a:ea typeface="+mn-ea"/>
                <a:cs typeface="+mn-cs"/>
              </a:rPr>
              <a:t>8.	Define or recognize a definition of </a:t>
            </a:r>
            <a:r>
              <a:rPr lang="en-US" sz="1400" dirty="0" err="1">
                <a:solidFill>
                  <a:schemeClr val="tx1"/>
                </a:solidFill>
                <a:latin typeface="+mn-lt"/>
                <a:ea typeface="+mn-ea"/>
                <a:cs typeface="+mn-cs"/>
              </a:rPr>
              <a:t>Epiglottitis</a:t>
            </a:r>
            <a:endParaRPr lang="en-US" sz="1400" dirty="0">
              <a:solidFill>
                <a:schemeClr val="tx1"/>
              </a:solidFill>
              <a:latin typeface="+mn-lt"/>
              <a:ea typeface="+mn-ea"/>
              <a:cs typeface="+mn-cs"/>
            </a:endParaRPr>
          </a:p>
          <a:p>
            <a:pPr marL="0" indent="0">
              <a:buNone/>
            </a:pPr>
            <a:r>
              <a:rPr lang="en-US" sz="1400" dirty="0">
                <a:solidFill>
                  <a:schemeClr val="tx1"/>
                </a:solidFill>
                <a:latin typeface="+mn-lt"/>
                <a:ea typeface="+mn-ea"/>
                <a:cs typeface="+mn-cs"/>
              </a:rPr>
              <a:t>9.	Recognize the etiology of </a:t>
            </a:r>
            <a:r>
              <a:rPr lang="en-US" sz="1400" dirty="0" err="1">
                <a:solidFill>
                  <a:schemeClr val="tx1"/>
                </a:solidFill>
                <a:latin typeface="+mn-lt"/>
                <a:ea typeface="+mn-ea"/>
                <a:cs typeface="+mn-cs"/>
              </a:rPr>
              <a:t>Epiglottitis</a:t>
            </a:r>
            <a:endParaRPr lang="en-US" sz="1400" dirty="0">
              <a:solidFill>
                <a:schemeClr val="tx1"/>
              </a:solidFill>
              <a:latin typeface="+mn-lt"/>
              <a:ea typeface="+mn-ea"/>
              <a:cs typeface="+mn-cs"/>
            </a:endParaRPr>
          </a:p>
          <a:p>
            <a:pPr marL="0" indent="0">
              <a:buNone/>
            </a:pPr>
            <a:r>
              <a:rPr lang="en-US" sz="1400" dirty="0">
                <a:solidFill>
                  <a:schemeClr val="tx1"/>
                </a:solidFill>
                <a:latin typeface="+mn-lt"/>
                <a:ea typeface="+mn-ea"/>
                <a:cs typeface="+mn-cs"/>
              </a:rPr>
              <a:t>10.	Identify the population age-group affected by </a:t>
            </a:r>
            <a:r>
              <a:rPr lang="en-US" sz="1400" dirty="0" err="1">
                <a:solidFill>
                  <a:schemeClr val="tx1"/>
                </a:solidFill>
                <a:latin typeface="+mn-lt"/>
                <a:ea typeface="+mn-ea"/>
                <a:cs typeface="+mn-cs"/>
              </a:rPr>
              <a:t>Epiglottitis</a:t>
            </a:r>
            <a:endParaRPr lang="en-US" sz="1400" dirty="0">
              <a:solidFill>
                <a:schemeClr val="tx1"/>
              </a:solidFill>
              <a:latin typeface="+mn-lt"/>
              <a:ea typeface="+mn-ea"/>
              <a:cs typeface="+mn-cs"/>
            </a:endParaRPr>
          </a:p>
          <a:p>
            <a:pPr marL="0" indent="0">
              <a:buNone/>
            </a:pPr>
            <a:r>
              <a:rPr lang="en-US" sz="1400" dirty="0">
                <a:solidFill>
                  <a:schemeClr val="tx1"/>
                </a:solidFill>
                <a:latin typeface="+mn-lt"/>
                <a:ea typeface="+mn-ea"/>
                <a:cs typeface="+mn-cs"/>
              </a:rPr>
              <a:t>11.	Recognize the classic radiographic sign(s) of </a:t>
            </a:r>
            <a:r>
              <a:rPr lang="en-US" sz="1400" dirty="0" err="1">
                <a:solidFill>
                  <a:schemeClr val="tx1"/>
                </a:solidFill>
                <a:latin typeface="+mn-lt"/>
                <a:ea typeface="+mn-ea"/>
                <a:cs typeface="+mn-cs"/>
              </a:rPr>
              <a:t>Epiglottitis</a:t>
            </a:r>
            <a:endParaRPr lang="en-US" sz="1400" dirty="0">
              <a:solidFill>
                <a:schemeClr val="tx1"/>
              </a:solidFill>
              <a:latin typeface="+mn-lt"/>
              <a:ea typeface="+mn-ea"/>
              <a:cs typeface="+mn-cs"/>
            </a:endParaRPr>
          </a:p>
          <a:p>
            <a:pPr marL="0" indent="0">
              <a:buNone/>
            </a:pPr>
            <a:r>
              <a:rPr lang="en-US" sz="1400" dirty="0">
                <a:solidFill>
                  <a:schemeClr val="tx1"/>
                </a:solidFill>
                <a:latin typeface="+mn-lt"/>
                <a:ea typeface="+mn-ea"/>
                <a:cs typeface="+mn-cs"/>
              </a:rPr>
              <a:t>12.	Identify the clinical signs of </a:t>
            </a:r>
            <a:r>
              <a:rPr lang="en-US" sz="1400" dirty="0" err="1">
                <a:solidFill>
                  <a:schemeClr val="tx1"/>
                </a:solidFill>
                <a:latin typeface="+mn-lt"/>
                <a:ea typeface="+mn-ea"/>
                <a:cs typeface="+mn-cs"/>
              </a:rPr>
              <a:t>Epiglottitis</a:t>
            </a:r>
            <a:endParaRPr lang="en-US" sz="1400" dirty="0">
              <a:solidFill>
                <a:schemeClr val="tx1"/>
              </a:solidFill>
              <a:latin typeface="+mn-lt"/>
              <a:ea typeface="+mn-ea"/>
              <a:cs typeface="+mn-cs"/>
            </a:endParaRPr>
          </a:p>
          <a:p>
            <a:pPr marL="0" indent="0">
              <a:buNone/>
            </a:pPr>
            <a:r>
              <a:rPr lang="en-US" sz="1400" dirty="0">
                <a:solidFill>
                  <a:schemeClr val="tx1"/>
                </a:solidFill>
                <a:latin typeface="+mn-lt"/>
                <a:ea typeface="+mn-ea"/>
                <a:cs typeface="+mn-cs"/>
              </a:rPr>
              <a:t>13.	Identify the treatment for </a:t>
            </a:r>
            <a:r>
              <a:rPr lang="en-US" sz="1400" dirty="0" err="1">
                <a:solidFill>
                  <a:schemeClr val="tx1"/>
                </a:solidFill>
                <a:latin typeface="+mn-lt"/>
                <a:ea typeface="+mn-ea"/>
                <a:cs typeface="+mn-cs"/>
              </a:rPr>
              <a:t>Epiglottitis</a:t>
            </a:r>
            <a:endParaRPr lang="en-US" sz="1400" dirty="0">
              <a:solidFill>
                <a:schemeClr val="tx1"/>
              </a:solidFill>
              <a:latin typeface="+mn-lt"/>
              <a:ea typeface="+mn-ea"/>
              <a:cs typeface="+mn-cs"/>
            </a:endParaRPr>
          </a:p>
          <a:p>
            <a:endParaRPr lang="en-US" sz="1400" dirty="0">
              <a:solidFill>
                <a:schemeClr val="tx1"/>
              </a:solidFill>
              <a:latin typeface="+mn-lt"/>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7" name="Picture 5" descr="croup_1"/>
          <p:cNvPicPr>
            <a:picLocks noChangeAspect="1" noChangeArrowheads="1"/>
          </p:cNvPicPr>
          <p:nvPr/>
        </p:nvPicPr>
        <p:blipFill>
          <a:blip r:embed="rId1" cstate="print"/>
          <a:srcRect/>
          <a:stretch>
            <a:fillRect/>
          </a:stretch>
        </p:blipFill>
        <p:spPr bwMode="auto">
          <a:xfrm>
            <a:off x="1447800" y="1219200"/>
            <a:ext cx="6172200" cy="4938713"/>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GB" sz="3600" b="1" dirty="0">
                <a:latin typeface="Times New Roman" panose="02020603050405020304" pitchFamily="18" charset="0"/>
                <a:cs typeface="Times New Roman" panose="02020603050405020304" pitchFamily="18" charset="0"/>
              </a:rPr>
              <a:t>Croup: Background</a:t>
            </a:r>
            <a:endParaRPr lang="en-GB" sz="3600" b="1" dirty="0">
              <a:latin typeface="Times New Roman" panose="02020603050405020304" pitchFamily="18" charset="0"/>
              <a:cs typeface="Times New Roman" panose="02020603050405020304" pitchFamily="18" charset="0"/>
            </a:endParaRPr>
          </a:p>
        </p:txBody>
      </p:sp>
      <p:sp>
        <p:nvSpPr>
          <p:cNvPr id="3075" name="Rectangle 3"/>
          <p:cNvSpPr>
            <a:spLocks noGrp="1" noChangeArrowheads="1"/>
          </p:cNvSpPr>
          <p:nvPr>
            <p:ph type="body" idx="1"/>
          </p:nvPr>
        </p:nvSpPr>
        <p:spPr/>
        <p:txBody>
          <a:bodyPr/>
          <a:lstStyle/>
          <a:p>
            <a:r>
              <a:rPr lang="en-US" sz="2000"/>
              <a:t>Also called laryngotracheobronchitis (LTB)</a:t>
            </a:r>
            <a:endParaRPr lang="en-US" sz="2000"/>
          </a:p>
          <a:p>
            <a:r>
              <a:rPr lang="en-US" sz="2000"/>
              <a:t>Peak onset is in children 2 years of age</a:t>
            </a:r>
            <a:endParaRPr lang="en-US" sz="2000"/>
          </a:p>
          <a:p>
            <a:r>
              <a:rPr lang="en-US" sz="2000"/>
              <a:t>Primarily occurs in late fall and early winter</a:t>
            </a:r>
            <a:endParaRPr lang="en-US" sz="2000"/>
          </a:p>
          <a:p>
            <a:r>
              <a:rPr lang="en-US" sz="2000"/>
              <a:t>Very low mortality but high morbidity</a:t>
            </a:r>
            <a:endParaRPr lang="en-US" sz="2000"/>
          </a:p>
          <a:p>
            <a:r>
              <a:rPr lang="en-US" sz="2000"/>
              <a:t>About 5% of children have had at least one episode of croup; and 5% of them have a second episode</a:t>
            </a:r>
            <a:endParaRPr lang="en-US" sz="2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lgn="ctr">
              <a:buClrTx/>
              <a:buSzTx/>
              <a:buFontTx/>
            </a:pPr>
            <a:r>
              <a:rPr lang="en-GB" sz="4000" b="1" dirty="0">
                <a:latin typeface="Times New Roman" panose="02020603050405020304" pitchFamily="18" charset="0"/>
                <a:cs typeface="Times New Roman" panose="02020603050405020304" pitchFamily="18" charset="0"/>
              </a:rPr>
              <a:t>Croup: Etiology</a:t>
            </a:r>
            <a:endParaRPr lang="en-GB" sz="4000" b="1" dirty="0">
              <a:latin typeface="Times New Roman" panose="02020603050405020304" pitchFamily="18" charset="0"/>
              <a:cs typeface="Times New Roman" panose="02020603050405020304" pitchFamily="18" charset="0"/>
            </a:endParaRPr>
          </a:p>
        </p:txBody>
      </p:sp>
      <p:sp>
        <p:nvSpPr>
          <p:cNvPr id="6147" name="Rectangle 3"/>
          <p:cNvSpPr>
            <a:spLocks noGrp="1" noChangeArrowheads="1"/>
          </p:cNvSpPr>
          <p:nvPr>
            <p:ph type="body" idx="1"/>
          </p:nvPr>
        </p:nvSpPr>
        <p:spPr/>
        <p:txBody>
          <a:bodyPr/>
          <a:lstStyle/>
          <a:p>
            <a:r>
              <a:rPr lang="en-US" sz="2000"/>
              <a:t>Most often caused by parinfluenza virus</a:t>
            </a:r>
            <a:endParaRPr lang="en-US" sz="2000"/>
          </a:p>
          <a:p>
            <a:r>
              <a:rPr lang="en-US" sz="2000"/>
              <a:t>Also caused by RSV, influenza A and B and other organisms</a:t>
            </a:r>
            <a:endParaRPr lang="en-US" sz="2000"/>
          </a:p>
          <a:p>
            <a:r>
              <a:rPr lang="en-US" sz="2000"/>
              <a:t>Rarely: mycoplasma pneumoniae, herpes, and measles virus have been reported as causes</a:t>
            </a:r>
            <a:endParaRPr lang="en-US" sz="20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lgn="ctr">
              <a:buClrTx/>
              <a:buSzTx/>
              <a:buFontTx/>
            </a:pPr>
            <a:r>
              <a:rPr lang="en-GB" sz="4000" b="1" dirty="0">
                <a:latin typeface="Times New Roman" panose="02020603050405020304" pitchFamily="18" charset="0"/>
                <a:cs typeface="Times New Roman" panose="02020603050405020304" pitchFamily="18" charset="0"/>
              </a:rPr>
              <a:t>Croup: Pathophysiology</a:t>
            </a:r>
            <a:endParaRPr lang="en-GB" sz="4000" b="1" dirty="0">
              <a:latin typeface="Times New Roman" panose="02020603050405020304" pitchFamily="18" charset="0"/>
              <a:cs typeface="Times New Roman" panose="02020603050405020304" pitchFamily="18" charset="0"/>
            </a:endParaRPr>
          </a:p>
        </p:txBody>
      </p:sp>
      <p:sp>
        <p:nvSpPr>
          <p:cNvPr id="7171" name="Rectangle 3"/>
          <p:cNvSpPr>
            <a:spLocks noGrp="1" noChangeArrowheads="1"/>
          </p:cNvSpPr>
          <p:nvPr>
            <p:ph type="body" idx="1"/>
          </p:nvPr>
        </p:nvSpPr>
        <p:spPr/>
        <p:txBody>
          <a:bodyPr/>
          <a:lstStyle/>
          <a:p>
            <a:r>
              <a:rPr lang="en-US" sz="2000"/>
              <a:t>Inflammation may occur in both the upper and lower airways</a:t>
            </a:r>
            <a:endParaRPr lang="en-US" sz="2000"/>
          </a:p>
          <a:p>
            <a:r>
              <a:rPr lang="en-US" sz="2000"/>
              <a:t>Subglottic swelling produces stridor when soft tissues collapse during the negative pressure of inspiration</a:t>
            </a:r>
            <a:endParaRPr lang="en-US" sz="2000"/>
          </a:p>
          <a:p>
            <a:r>
              <a:rPr lang="en-US" sz="2000"/>
              <a:t>Narrowing of the upper airway by 1 mm reduces the cross-section by 50% in 2 yr old</a:t>
            </a:r>
            <a:endParaRPr lang="en-US" sz="20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lgn="ctr">
              <a:buClrTx/>
              <a:buSzTx/>
              <a:buFontTx/>
            </a:pPr>
            <a:r>
              <a:rPr lang="en-GB" sz="4000" b="1" dirty="0">
                <a:latin typeface="Times New Roman" panose="02020603050405020304" pitchFamily="18" charset="0"/>
                <a:cs typeface="Times New Roman" panose="02020603050405020304" pitchFamily="18" charset="0"/>
              </a:rPr>
              <a:t>Croup: Pathophysiology (cont.)</a:t>
            </a:r>
            <a:endParaRPr lang="en-GB" sz="4000" b="1" dirty="0">
              <a:latin typeface="Times New Roman" panose="02020603050405020304" pitchFamily="18" charset="0"/>
              <a:cs typeface="Times New Roman" panose="02020603050405020304" pitchFamily="18" charset="0"/>
            </a:endParaRPr>
          </a:p>
        </p:txBody>
      </p:sp>
      <p:sp>
        <p:nvSpPr>
          <p:cNvPr id="8195" name="Rectangle 3"/>
          <p:cNvSpPr>
            <a:spLocks noGrp="1" noChangeArrowheads="1"/>
          </p:cNvSpPr>
          <p:nvPr>
            <p:ph type="body" idx="1"/>
          </p:nvPr>
        </p:nvSpPr>
        <p:spPr/>
        <p:txBody>
          <a:bodyPr/>
          <a:lstStyle/>
          <a:p>
            <a:r>
              <a:rPr lang="en-US" sz="2000"/>
              <a:t>Inflammation of the lower airways can lead to V/Q mismatching and hypoxemia</a:t>
            </a:r>
            <a:endParaRPr lang="en-US" sz="2000"/>
          </a:p>
          <a:p>
            <a:r>
              <a:rPr lang="en-US" sz="2000"/>
              <a:t>Large increases in the WOB are common</a:t>
            </a:r>
            <a:endParaRPr lang="en-US" sz="2000"/>
          </a:p>
          <a:p>
            <a:r>
              <a:rPr lang="en-US" sz="2000"/>
              <a:t>Decreases in ventilation are not common in mild to moderate cases; may occur with severe fatigue</a:t>
            </a:r>
            <a:endParaRPr lang="en-US" sz="2000"/>
          </a:p>
        </p:txBody>
      </p:sp>
    </p:spTree>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7DB6EF"/>
      </a:accent1>
      <a:accent2>
        <a:srgbClr val="C0504D"/>
      </a:accent2>
      <a:accent3>
        <a:srgbClr val="FFFFFF"/>
      </a:accent3>
      <a:accent4>
        <a:srgbClr val="000000"/>
      </a:accent4>
      <a:accent5>
        <a:srgbClr val="C0D7F5"/>
      </a:accent5>
      <a:accent6>
        <a:srgbClr val="AC4744"/>
      </a:accent6>
      <a:hlink>
        <a:srgbClr val="0066CC"/>
      </a:hlink>
      <a:folHlink>
        <a:srgbClr val="800080"/>
      </a:folHlink>
    </a:clrScheme>
    <a:fontScheme name="">
      <a:majorFont>
        <a:latin typeface="Arial"/>
        <a:ea typeface="Arial"/>
        <a:cs typeface=""/>
      </a:majorFont>
      <a:minorFont>
        <a:latin typeface="Arial"/>
        <a:ea typeface="Arial"/>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7DB6EF"/>
        </a:accent1>
        <a:accent2>
          <a:srgbClr val="C0504D"/>
        </a:accent2>
        <a:accent3>
          <a:srgbClr val="FFFFFF"/>
        </a:accent3>
        <a:accent4>
          <a:srgbClr val="000000"/>
        </a:accent4>
        <a:accent5>
          <a:srgbClr val="C0D7F5"/>
        </a:accent5>
        <a:accent6>
          <a:srgbClr val="AC4744"/>
        </a:accent6>
        <a:hlink>
          <a:srgbClr val="0066CC"/>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Designs\Capsules.pot</Template>
  <TotalTime>0</TotalTime>
  <Words>6039</Words>
  <Application>WPS Presentation</Application>
  <PresentationFormat>On-screen Show (4:3)</PresentationFormat>
  <Paragraphs>163</Paragraphs>
  <Slides>27</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27</vt:i4>
      </vt:variant>
    </vt:vector>
  </HeadingPairs>
  <TitlesOfParts>
    <vt:vector size="35" baseType="lpstr">
      <vt:lpstr>Arial</vt:lpstr>
      <vt:lpstr>SimSun</vt:lpstr>
      <vt:lpstr>Wingdings</vt:lpstr>
      <vt:lpstr>Times New Roman</vt:lpstr>
      <vt:lpstr>Microsoft YaHei</vt:lpstr>
      <vt:lpstr>Arial Unicode MS</vt:lpstr>
      <vt:lpstr>Calibri</vt:lpstr>
      <vt:lpstr>Default Design</vt:lpstr>
      <vt:lpstr>CROUP AND ACUTE EPIGLOTTITIS</vt:lpstr>
      <vt:lpstr>University mission, values, goals </vt:lpstr>
      <vt:lpstr>Prof Umer Model of Integrated Lectures </vt:lpstr>
      <vt:lpstr>Objectives</vt:lpstr>
      <vt:lpstr>PowerPoint 演示文稿</vt:lpstr>
      <vt:lpstr>Croup: Background</vt:lpstr>
      <vt:lpstr>Croup: Etiology</vt:lpstr>
      <vt:lpstr>Croup: Pathophysiology</vt:lpstr>
      <vt:lpstr>Croup: Pathophysiology (cont.)</vt:lpstr>
      <vt:lpstr>Croup: Clinical Presentation</vt:lpstr>
      <vt:lpstr>Croup: Radiographic findings</vt:lpstr>
      <vt:lpstr>PowerPoint 演示文稿</vt:lpstr>
      <vt:lpstr>PowerPoint 演示文稿</vt:lpstr>
      <vt:lpstr>Croup: Signs of a more severe case</vt:lpstr>
      <vt:lpstr>Croup: Treatment</vt:lpstr>
      <vt:lpstr>Epiglottitis: Background</vt:lpstr>
      <vt:lpstr>Epiglottitis: Background</vt:lpstr>
      <vt:lpstr>Epiglottitis – Background</vt:lpstr>
      <vt:lpstr>Epiglottitis: Pathophysiology</vt:lpstr>
      <vt:lpstr>Epiglottitis: Clinical features</vt:lpstr>
      <vt:lpstr>Epiglottitis: Radiographic findings</vt:lpstr>
      <vt:lpstr>PowerPoint 演示文稿</vt:lpstr>
      <vt:lpstr>PowerPoint 演示文稿</vt:lpstr>
      <vt:lpstr>Epiglottitis: Lab Data</vt:lpstr>
      <vt:lpstr>Epiglottitis: Treatment</vt:lpstr>
      <vt:lpstr>Epiglottitis: Treatment</vt:lpstr>
      <vt:lpstr>PowerPoint 演示文稿</vt:lpstr>
    </vt:vector>
  </TitlesOfParts>
  <Company>School of Allied Health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Croup and Epiglottitis</dc:title>
  <dc:creator>Loma Linda U</dc:creator>
  <cp:lastModifiedBy>Fatima Shahid</cp:lastModifiedBy>
  <cp:revision>22</cp:revision>
  <dcterms:created xsi:type="dcterms:W3CDTF">2003-08-25T17:53:00Z</dcterms:created>
  <dcterms:modified xsi:type="dcterms:W3CDTF">2025-02-06T06:53:56Z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2304FD56D2F84874B8BBD4F8BB2C0B23_12</vt:lpwstr>
  </property>
  <property fmtid="{D5CDD505-2E9C-101B-9397-08002B2CF9AE}" pid="3" name="KSOProductBuildVer">
    <vt:lpwstr>1033-12.2.0.19805</vt:lpwstr>
  </property>
</Properties>
</file>