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7" r:id="rId2"/>
    <p:sldId id="328" r:id="rId3"/>
    <p:sldId id="284" r:id="rId4"/>
    <p:sldId id="329" r:id="rId5"/>
    <p:sldId id="330" r:id="rId6"/>
    <p:sldId id="332" r:id="rId7"/>
    <p:sldId id="333" r:id="rId8"/>
    <p:sldId id="334" r:id="rId9"/>
    <p:sldId id="336" r:id="rId10"/>
    <p:sldId id="337" r:id="rId11"/>
    <p:sldId id="338" r:id="rId12"/>
    <p:sldId id="339" r:id="rId13"/>
    <p:sldId id="297" r:id="rId14"/>
    <p:sldId id="288" r:id="rId15"/>
    <p:sldId id="340" r:id="rId16"/>
    <p:sldId id="341" r:id="rId17"/>
    <p:sldId id="342" r:id="rId18"/>
    <p:sldId id="343" r:id="rId19"/>
    <p:sldId id="335" r:id="rId20"/>
    <p:sldId id="346" r:id="rId21"/>
    <p:sldId id="298" r:id="rId22"/>
    <p:sldId id="299" r:id="rId23"/>
    <p:sldId id="392" r:id="rId24"/>
    <p:sldId id="393" r:id="rId25"/>
    <p:sldId id="416" r:id="rId26"/>
    <p:sldId id="387" r:id="rId27"/>
    <p:sldId id="347" r:id="rId28"/>
    <p:sldId id="348" r:id="rId29"/>
    <p:sldId id="349" r:id="rId30"/>
    <p:sldId id="350" r:id="rId31"/>
    <p:sldId id="290" r:id="rId32"/>
    <p:sldId id="352" r:id="rId33"/>
    <p:sldId id="353" r:id="rId34"/>
    <p:sldId id="351" r:id="rId35"/>
    <p:sldId id="354" r:id="rId36"/>
    <p:sldId id="355" r:id="rId37"/>
    <p:sldId id="356" r:id="rId38"/>
    <p:sldId id="357" r:id="rId39"/>
    <p:sldId id="358" r:id="rId40"/>
    <p:sldId id="300" r:id="rId41"/>
    <p:sldId id="359" r:id="rId42"/>
    <p:sldId id="360" r:id="rId43"/>
    <p:sldId id="361" r:id="rId44"/>
    <p:sldId id="362" r:id="rId45"/>
    <p:sldId id="415" r:id="rId46"/>
    <p:sldId id="418" r:id="rId47"/>
    <p:sldId id="419" r:id="rId48"/>
    <p:sldId id="38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snapToGrid="0">
      <p:cViewPr>
        <p:scale>
          <a:sx n="40" d="100"/>
          <a:sy n="40" d="100"/>
        </p:scale>
        <p:origin x="83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8" Type="http://schemas.openxmlformats.org/officeDocument/2006/relationships/slide" Target="slides/slide7.xml" /><Relationship Id="rId51"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50885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336709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17534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766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6202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248201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3986055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3749149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9A192D92-E406-4B5E-BD06-70B2B8C32CDE}" type="slidenum">
              <a:rPr lang="en-US" altLang="en-US"/>
              <a:pPr/>
              <a:t>‹#›</a:t>
            </a:fld>
            <a:endParaRPr lang="en-US" altLang="en-US"/>
          </a:p>
        </p:txBody>
      </p:sp>
    </p:spTree>
    <p:extLst>
      <p:ext uri="{BB962C8B-B14F-4D97-AF65-F5344CB8AC3E}">
        <p14:creationId xmlns:p14="http://schemas.microsoft.com/office/powerpoint/2010/main" val="25997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525777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87441-0A1B-4B51-B195-798EB8DE23B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351286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887441-0A1B-4B51-B195-798EB8DE23BE}"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16918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887441-0A1B-4B51-B195-798EB8DE23BE}" type="datetimeFigureOut">
              <a:rPr lang="en-US" smtClean="0"/>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285827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887441-0A1B-4B51-B195-798EB8DE23BE}" type="datetimeFigureOut">
              <a:rPr lang="en-US" smtClean="0"/>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50633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87441-0A1B-4B51-B195-798EB8DE23BE}" type="datetimeFigureOut">
              <a:rPr lang="en-US" smtClean="0"/>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28640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887441-0A1B-4B51-B195-798EB8DE23BE}"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1187933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887441-0A1B-4B51-B195-798EB8DE23BE}"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F3B0-B049-493A-BE94-F1261AB4AEE7}" type="slidenum">
              <a:rPr lang="en-US" smtClean="0"/>
              <a:t>‹#›</a:t>
            </a:fld>
            <a:endParaRPr lang="en-US"/>
          </a:p>
        </p:txBody>
      </p:sp>
    </p:spTree>
    <p:extLst>
      <p:ext uri="{BB962C8B-B14F-4D97-AF65-F5344CB8AC3E}">
        <p14:creationId xmlns:p14="http://schemas.microsoft.com/office/powerpoint/2010/main" val="391893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887441-0A1B-4B51-B195-798EB8DE23BE}" type="datetimeFigureOut">
              <a:rPr lang="en-US" smtClean="0"/>
              <a:t>5/16/2024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3C0F3B0-B049-493A-BE94-F1261AB4AEE7}" type="slidenum">
              <a:rPr lang="en-US" smtClean="0"/>
              <a:t>‹#›</a:t>
            </a:fld>
            <a:endParaRPr lang="en-US"/>
          </a:p>
        </p:txBody>
      </p:sp>
    </p:spTree>
    <p:extLst>
      <p:ext uri="{BB962C8B-B14F-4D97-AF65-F5344CB8AC3E}">
        <p14:creationId xmlns:p14="http://schemas.microsoft.com/office/powerpoint/2010/main" val="27052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emf"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5.emf"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1.emf"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7.emf" /><Relationship Id="rId2" Type="http://schemas.openxmlformats.org/officeDocument/2006/relationships/image" Target="../media/image6.emf"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9.emf" /><Relationship Id="rId2" Type="http://schemas.openxmlformats.org/officeDocument/2006/relationships/image" Target="../media/image8.emf" /><Relationship Id="rId1" Type="http://schemas.openxmlformats.org/officeDocument/2006/relationships/slideLayout" Target="../slideLayouts/slideLayout2.xml" /><Relationship Id="rId4" Type="http://schemas.openxmlformats.org/officeDocument/2006/relationships/image" Target="../media/image10.emf" /></Relationships>
</file>

<file path=ppt/slides/_rels/slide37.xml.rels><?xml version="1.0" encoding="UTF-8" standalone="yes"?>
<Relationships xmlns="http://schemas.openxmlformats.org/package/2006/relationships"><Relationship Id="rId3" Type="http://schemas.openxmlformats.org/officeDocument/2006/relationships/image" Target="../media/image12.emf" /><Relationship Id="rId2" Type="http://schemas.openxmlformats.org/officeDocument/2006/relationships/image" Target="../media/image11.emf"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13.emf"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14.jp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877A8A-ACDD-4B6D-A764-A464304A96F1}"/>
              </a:ext>
            </a:extLst>
          </p:cNvPr>
          <p:cNvSpPr>
            <a:spLocks noGrp="1"/>
          </p:cNvSpPr>
          <p:nvPr>
            <p:ph type="title"/>
          </p:nvPr>
        </p:nvSpPr>
        <p:spPr/>
        <p:txBody>
          <a:bodyPr/>
          <a:lstStyle/>
          <a:p>
            <a:r>
              <a:rPr lang="en-US" dirty="0"/>
              <a:t>Management</a:t>
            </a:r>
          </a:p>
        </p:txBody>
      </p:sp>
      <p:sp>
        <p:nvSpPr>
          <p:cNvPr id="4" name="Content Placeholder 3">
            <a:extLst>
              <a:ext uri="{FF2B5EF4-FFF2-40B4-BE49-F238E27FC236}">
                <a16:creationId xmlns:a16="http://schemas.microsoft.com/office/drawing/2014/main" id="{09ABC96B-3EEE-4F77-BA7B-53B0BD8EB2DC}"/>
              </a:ext>
            </a:extLst>
          </p:cNvPr>
          <p:cNvSpPr>
            <a:spLocks noGrp="1"/>
          </p:cNvSpPr>
          <p:nvPr>
            <p:ph idx="1"/>
          </p:nvPr>
        </p:nvSpPr>
        <p:spPr/>
        <p:txBody>
          <a:bodyPr>
            <a:normAutofit/>
          </a:bodyPr>
          <a:lstStyle/>
          <a:p>
            <a:r>
              <a:rPr lang="en-US" b="1" dirty="0"/>
              <a:t>Antibiotics</a:t>
            </a:r>
            <a:r>
              <a:rPr lang="en-US" dirty="0"/>
              <a:t> should be administered to those affected and to all family members. </a:t>
            </a:r>
          </a:p>
          <a:p>
            <a:r>
              <a:rPr lang="en-US" dirty="0"/>
              <a:t>A single antibiotic course is not always effective in eliminating infection in an individual and communities may need to receive annual treatment to suppress infection.</a:t>
            </a:r>
          </a:p>
          <a:p>
            <a:r>
              <a:rPr lang="en-US" dirty="0"/>
              <a:t>A single dose of </a:t>
            </a:r>
            <a:r>
              <a:rPr lang="en-US" dirty="0">
                <a:solidFill>
                  <a:srgbClr val="FF0000"/>
                </a:solidFill>
              </a:rPr>
              <a:t>azithromycin (20 mg/kg up to 1 g)</a:t>
            </a:r>
            <a:r>
              <a:rPr lang="en-US" dirty="0"/>
              <a:t> is the treatment of choice.</a:t>
            </a:r>
          </a:p>
          <a:p>
            <a:r>
              <a:rPr lang="en-US" dirty="0">
                <a:solidFill>
                  <a:srgbClr val="FF0000"/>
                </a:solidFill>
              </a:rPr>
              <a:t>Erythromycin 500 mg</a:t>
            </a:r>
            <a:r>
              <a:rPr lang="en-US" dirty="0"/>
              <a:t> twice daily for 14 days</a:t>
            </a:r>
          </a:p>
          <a:p>
            <a:r>
              <a:rPr lang="en-US" dirty="0">
                <a:solidFill>
                  <a:srgbClr val="FF0000"/>
                </a:solidFill>
              </a:rPr>
              <a:t>Doxycycline 100 mg</a:t>
            </a:r>
            <a:r>
              <a:rPr lang="en-US" dirty="0"/>
              <a:t> twice daily for 10 days (tetracyclines are relatively contraindicated in pregnancy/breastfeeding and in children under 12).</a:t>
            </a:r>
          </a:p>
          <a:p>
            <a:r>
              <a:rPr lang="en-US" dirty="0"/>
              <a:t>Topical 1% tetracycline ointment is less effective than oral treatment.</a:t>
            </a:r>
          </a:p>
        </p:txBody>
      </p:sp>
      <p:sp>
        <p:nvSpPr>
          <p:cNvPr id="2" name="TextBox 1">
            <a:extLst>
              <a:ext uri="{FF2B5EF4-FFF2-40B4-BE49-F238E27FC236}">
                <a16:creationId xmlns:a16="http://schemas.microsoft.com/office/drawing/2014/main" id="{ABAC00F9-4597-C2A2-BB6B-78DC35E6806F}"/>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6901470C-2299-E8A1-99EF-997FD6732897}"/>
              </a:ext>
            </a:extLst>
          </p:cNvPr>
          <p:cNvSpPr txBox="1"/>
          <p:nvPr/>
        </p:nvSpPr>
        <p:spPr>
          <a:xfrm>
            <a:off x="9271585" y="6116639"/>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12378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D747-69DF-4191-9B11-70FD6F6635BA}"/>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5AA3EC71-1078-4CFA-BFBA-6B9C007852CF}"/>
              </a:ext>
            </a:extLst>
          </p:cNvPr>
          <p:cNvSpPr>
            <a:spLocks noGrp="1"/>
          </p:cNvSpPr>
          <p:nvPr>
            <p:ph idx="1"/>
          </p:nvPr>
        </p:nvSpPr>
        <p:spPr/>
        <p:txBody>
          <a:bodyPr/>
          <a:lstStyle/>
          <a:p>
            <a:r>
              <a:rPr lang="en-US" b="1" dirty="0">
                <a:solidFill>
                  <a:srgbClr val="FF0000"/>
                </a:solidFill>
              </a:rPr>
              <a:t>Mild conjunctivitis </a:t>
            </a:r>
          </a:p>
          <a:p>
            <a:endParaRPr lang="en-US" dirty="0"/>
          </a:p>
          <a:p>
            <a:r>
              <a:rPr lang="en-US" dirty="0"/>
              <a:t>A mildly sticky eye is extremely common in neonates. </a:t>
            </a:r>
          </a:p>
          <a:p>
            <a:endParaRPr lang="en-US" dirty="0"/>
          </a:p>
          <a:p>
            <a:r>
              <a:rPr lang="en-US" dirty="0"/>
              <a:t>Investigation is often unnecessary and a low intensity regimen with a broad-spectrum topical antibiotic such as chloramphenicol, erythromycin or </a:t>
            </a:r>
            <a:r>
              <a:rPr lang="en-US" dirty="0" err="1"/>
              <a:t>fusidic</a:t>
            </a:r>
            <a:r>
              <a:rPr lang="en-US" dirty="0"/>
              <a:t> acid ointment is adequate in most cases.</a:t>
            </a:r>
          </a:p>
        </p:txBody>
      </p:sp>
      <p:sp>
        <p:nvSpPr>
          <p:cNvPr id="4" name="TextBox 3">
            <a:extLst>
              <a:ext uri="{FF2B5EF4-FFF2-40B4-BE49-F238E27FC236}">
                <a16:creationId xmlns:a16="http://schemas.microsoft.com/office/drawing/2014/main" id="{AA6B17CF-2FE7-8721-5B9D-DF76A5C61863}"/>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B3B129B0-CAB6-4D46-F90C-5A5A2C96FF88}"/>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254923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2DB9-FCF6-4005-9BBB-C859AE0ED25A}"/>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D1BB84AF-59EA-465E-BA6D-4D3EEAF2D99C}"/>
              </a:ext>
            </a:extLst>
          </p:cNvPr>
          <p:cNvSpPr>
            <a:spLocks noGrp="1"/>
          </p:cNvSpPr>
          <p:nvPr>
            <p:ph idx="1"/>
          </p:nvPr>
        </p:nvSpPr>
        <p:spPr/>
        <p:txBody>
          <a:bodyPr>
            <a:normAutofit/>
          </a:bodyPr>
          <a:lstStyle/>
          <a:p>
            <a:r>
              <a:rPr lang="en-US" b="1" dirty="0">
                <a:solidFill>
                  <a:srgbClr val="FF0000"/>
                </a:solidFill>
              </a:rPr>
              <a:t>Moderate–severe cases</a:t>
            </a:r>
            <a:r>
              <a:rPr lang="en-US" dirty="0"/>
              <a:t> should be investigated.</a:t>
            </a:r>
          </a:p>
          <a:p>
            <a:r>
              <a:rPr lang="en-US" dirty="0"/>
              <a:t>Microscopy with Gram staining alone is highly sensitive and will often provide a working diagnosis.</a:t>
            </a:r>
          </a:p>
          <a:p>
            <a:r>
              <a:rPr lang="en-US" dirty="0"/>
              <a:t>If the diagnosis is uncertain but chlamydial infection is a reasonable possibility, oral erythromycin can be commenced on an empirical basis after samples have been collected.</a:t>
            </a:r>
          </a:p>
          <a:p>
            <a:r>
              <a:rPr lang="en-US" dirty="0"/>
              <a:t>If bacteria are evident on Gram stain, a broad-spectrum topical antibiotic (e.g. chloramphenicol, erythromycin or bacitracin for Gram-positive organisms, neomycin, ofloxacin or gentamicin for Gram-negatives) should be used until sensitivities are available. </a:t>
            </a:r>
          </a:p>
        </p:txBody>
      </p:sp>
      <p:sp>
        <p:nvSpPr>
          <p:cNvPr id="4" name="TextBox 3">
            <a:extLst>
              <a:ext uri="{FF2B5EF4-FFF2-40B4-BE49-F238E27FC236}">
                <a16:creationId xmlns:a16="http://schemas.microsoft.com/office/drawing/2014/main" id="{6CBFD55E-1E7C-2037-B8F1-58EA3DA94890}"/>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AB19EBF5-7A12-C6AF-5BBA-CF31F47DCE7A}"/>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129445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9757-09AF-4581-A765-F4CCD838F432}"/>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5237DCEC-5920-4029-A885-BC0A62029080}"/>
              </a:ext>
            </a:extLst>
          </p:cNvPr>
          <p:cNvSpPr>
            <a:spLocks noGrp="1"/>
          </p:cNvSpPr>
          <p:nvPr>
            <p:ph idx="1"/>
          </p:nvPr>
        </p:nvSpPr>
        <p:spPr/>
        <p:txBody>
          <a:bodyPr>
            <a:normAutofit/>
          </a:bodyPr>
          <a:lstStyle/>
          <a:p>
            <a:r>
              <a:rPr lang="en-US" b="1" dirty="0">
                <a:solidFill>
                  <a:srgbClr val="FF0000"/>
                </a:solidFill>
              </a:rPr>
              <a:t>Severe conjunctivitis</a:t>
            </a:r>
            <a:r>
              <a:rPr lang="en-US" dirty="0"/>
              <a:t>, or when systemic illness is suspected, requires hospital admission. </a:t>
            </a:r>
          </a:p>
          <a:p>
            <a:endParaRPr lang="en-US" dirty="0"/>
          </a:p>
          <a:p>
            <a:r>
              <a:rPr lang="en-US" dirty="0"/>
              <a:t>Samples should be taken for a range of investigations, including urgent microscopy and a broad-spectrum topical antibiotic, such as erythromycin, commenced. </a:t>
            </a:r>
          </a:p>
          <a:p>
            <a:endParaRPr lang="en-US" dirty="0"/>
          </a:p>
          <a:p>
            <a:r>
              <a:rPr lang="en-US" dirty="0"/>
              <a:t>The ocular risk is usually most acute from gonococcal infection, so empirical topical treatment should cover this and in most cases consideration given to systemic treatment such as parenteral ceftriaxone.</a:t>
            </a:r>
          </a:p>
        </p:txBody>
      </p:sp>
      <p:sp>
        <p:nvSpPr>
          <p:cNvPr id="4" name="TextBox 3">
            <a:extLst>
              <a:ext uri="{FF2B5EF4-FFF2-40B4-BE49-F238E27FC236}">
                <a16:creationId xmlns:a16="http://schemas.microsoft.com/office/drawing/2014/main" id="{8D13866A-6A8F-C538-F42A-9DC74842C4DD}"/>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A2D9620F-AB1B-6272-0D4A-64B070041A24}"/>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21077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FA3BDA5-1F4D-46AE-192F-EDD4245E9897}"/>
              </a:ext>
            </a:extLst>
          </p:cNvPr>
          <p:cNvSpPr txBox="1"/>
          <p:nvPr/>
        </p:nvSpPr>
        <p:spPr>
          <a:xfrm rot="1721743">
            <a:off x="9764960" y="1576457"/>
            <a:ext cx="2279189"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bg1"/>
                </a:solidFill>
              </a:rPr>
              <a:t>Pharmacological Intervention</a:t>
            </a:r>
          </a:p>
        </p:txBody>
      </p:sp>
    </p:spTree>
    <p:extLst>
      <p:ext uri="{BB962C8B-B14F-4D97-AF65-F5344CB8AC3E}">
        <p14:creationId xmlns:p14="http://schemas.microsoft.com/office/powerpoint/2010/main" val="4094451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Viral conjunctivitis-Core Subject</a:t>
            </a:r>
          </a:p>
        </p:txBody>
      </p:sp>
      <p:sp>
        <p:nvSpPr>
          <p:cNvPr id="3" name="Content Placeholder 2"/>
          <p:cNvSpPr>
            <a:spLocks noGrp="1"/>
          </p:cNvSpPr>
          <p:nvPr>
            <p:ph idx="1"/>
          </p:nvPr>
        </p:nvSpPr>
        <p:spPr/>
        <p:txBody>
          <a:bodyPr>
            <a:normAutofit/>
          </a:bodyPr>
          <a:lstStyle/>
          <a:p>
            <a:r>
              <a:rPr lang="en-US" dirty="0"/>
              <a:t>Viral conjunctivitis is a common external ocular infection, adenovirus (a non-enveloped double-stranded DNA virus) being the most frequent (90%) causative agent.</a:t>
            </a:r>
          </a:p>
          <a:p>
            <a:r>
              <a:rPr lang="en-US" dirty="0"/>
              <a:t>It may be sporadic, or occur in epidemics in environments such as workplaces (including hospitals), schools and swimming pools. </a:t>
            </a:r>
          </a:p>
          <a:p>
            <a:r>
              <a:rPr lang="en-US" dirty="0"/>
              <a:t>The spread of this highly contagious infection is facilitated by the ability of viral particles to </a:t>
            </a:r>
            <a:r>
              <a:rPr lang="en-US" b="1" dirty="0"/>
              <a:t>survive on dry surfaces for weeks </a:t>
            </a:r>
            <a:r>
              <a:rPr lang="en-US" dirty="0"/>
              <a:t>and by the fact that viral shedding may occur for many days before clinical features are apparent.</a:t>
            </a:r>
          </a:p>
          <a:p>
            <a:r>
              <a:rPr lang="en-US" dirty="0"/>
              <a:t>Transmission is generally by contact with respiratory or ocular secretions, including via fomites such as contaminated towels.</a:t>
            </a:r>
          </a:p>
        </p:txBody>
      </p:sp>
    </p:spTree>
    <p:extLst>
      <p:ext uri="{BB962C8B-B14F-4D97-AF65-F5344CB8AC3E}">
        <p14:creationId xmlns:p14="http://schemas.microsoft.com/office/powerpoint/2010/main" val="25192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83A7-753C-4482-A56F-1EC604A30994}"/>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89F4195C-8878-4B8A-821C-B8BE9D67A213}"/>
              </a:ext>
            </a:extLst>
          </p:cNvPr>
          <p:cNvSpPr>
            <a:spLocks noGrp="1"/>
          </p:cNvSpPr>
          <p:nvPr>
            <p:ph idx="1"/>
          </p:nvPr>
        </p:nvSpPr>
        <p:spPr/>
        <p:txBody>
          <a:bodyPr>
            <a:normAutofit/>
          </a:bodyPr>
          <a:lstStyle/>
          <a:p>
            <a:r>
              <a:rPr lang="en-US" dirty="0"/>
              <a:t>The spectrum of viral conjunctivitis varies from mild subclinical disease to severe inflammation with significant morbidity. There will often be a history of a close contact with acute conjunctivitis.</a:t>
            </a:r>
          </a:p>
          <a:p>
            <a:r>
              <a:rPr lang="en-US" b="1" dirty="0">
                <a:solidFill>
                  <a:srgbClr val="FF0000"/>
                </a:solidFill>
              </a:rPr>
              <a:t>Non-specific acute follicular conjunctivitis</a:t>
            </a:r>
            <a:r>
              <a:rPr lang="en-US" dirty="0"/>
              <a:t> is the most common clinical form of viral conjunctivitis and is typically due to adenoviral infection by a range of serological variants.</a:t>
            </a:r>
          </a:p>
          <a:p>
            <a:r>
              <a:rPr lang="en-US" dirty="0"/>
              <a:t>Unilateral watering, redness, irritation and/or itching and mild photophobia occur, the contralateral eye generally being affected 1–2 days later, often less severely.</a:t>
            </a:r>
          </a:p>
          <a:p>
            <a:r>
              <a:rPr lang="en-US" dirty="0"/>
              <a:t>The condition is usually milder than the other clinical forms of adenoviral conjunctivitis. Patients may have accompanying (usually mild) systemic symptoms, such as a sore throat or common cold.</a:t>
            </a:r>
          </a:p>
        </p:txBody>
      </p:sp>
    </p:spTree>
    <p:extLst>
      <p:ext uri="{BB962C8B-B14F-4D97-AF65-F5344CB8AC3E}">
        <p14:creationId xmlns:p14="http://schemas.microsoft.com/office/powerpoint/2010/main" val="37021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B471-7184-4FFF-BEE8-A1004828C387}"/>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E88FC4A4-7D66-46A5-B3FF-3508F515F185}"/>
              </a:ext>
            </a:extLst>
          </p:cNvPr>
          <p:cNvSpPr>
            <a:spLocks noGrp="1"/>
          </p:cNvSpPr>
          <p:nvPr>
            <p:ph idx="1"/>
          </p:nvPr>
        </p:nvSpPr>
        <p:spPr/>
        <p:txBody>
          <a:bodyPr/>
          <a:lstStyle/>
          <a:p>
            <a:r>
              <a:rPr lang="en-US" b="1" dirty="0">
                <a:solidFill>
                  <a:srgbClr val="FF0000"/>
                </a:solidFill>
              </a:rPr>
              <a:t>Pharyngoconjunctival fever</a:t>
            </a:r>
            <a:r>
              <a:rPr lang="en-US" dirty="0"/>
              <a:t> is caused mainly by adenovirus serovars 3, 4 and 7. </a:t>
            </a:r>
          </a:p>
          <a:p>
            <a:endParaRPr lang="en-US" dirty="0"/>
          </a:p>
          <a:p>
            <a:r>
              <a:rPr lang="en-US" dirty="0"/>
              <a:t>It is spread by droplets within families with upper respiratory tract infection. </a:t>
            </a:r>
          </a:p>
          <a:p>
            <a:endParaRPr lang="en-US" dirty="0"/>
          </a:p>
          <a:p>
            <a:r>
              <a:rPr lang="en-US" dirty="0"/>
              <a:t>Keratitis develops in about 30% of cases but is seldom severe. </a:t>
            </a:r>
          </a:p>
          <a:p>
            <a:endParaRPr lang="en-US" dirty="0"/>
          </a:p>
          <a:p>
            <a:r>
              <a:rPr lang="en-US" dirty="0"/>
              <a:t>Symptoms are essentially as above, though sore throat is typically prominent.</a:t>
            </a:r>
          </a:p>
        </p:txBody>
      </p:sp>
    </p:spTree>
    <p:extLst>
      <p:ext uri="{BB962C8B-B14F-4D97-AF65-F5344CB8AC3E}">
        <p14:creationId xmlns:p14="http://schemas.microsoft.com/office/powerpoint/2010/main" val="2878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9DE9-05EF-45FD-B2F6-8B35A64B8576}"/>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3342D666-C669-4BE7-B6FC-98D76C1095FE}"/>
              </a:ext>
            </a:extLst>
          </p:cNvPr>
          <p:cNvSpPr>
            <a:spLocks noGrp="1"/>
          </p:cNvSpPr>
          <p:nvPr>
            <p:ph idx="1"/>
          </p:nvPr>
        </p:nvSpPr>
        <p:spPr/>
        <p:txBody>
          <a:bodyPr/>
          <a:lstStyle/>
          <a:p>
            <a:r>
              <a:rPr lang="en-US" b="1" dirty="0">
                <a:solidFill>
                  <a:srgbClr val="FF0000"/>
                </a:solidFill>
              </a:rPr>
              <a:t>Epidemic keratoconjunctivitis</a:t>
            </a:r>
            <a:r>
              <a:rPr lang="en-US" dirty="0"/>
              <a:t> is caused mainly by adenovirus serovars 8, 19 and 37 and is the most severe ocular adenoviral infection. </a:t>
            </a:r>
          </a:p>
          <a:p>
            <a:endParaRPr lang="en-US" dirty="0"/>
          </a:p>
          <a:p>
            <a:r>
              <a:rPr lang="en-US" dirty="0"/>
              <a:t>Keratitis, which may be marked, develops in about 80%. </a:t>
            </a:r>
          </a:p>
          <a:p>
            <a:endParaRPr lang="en-US" dirty="0"/>
          </a:p>
          <a:p>
            <a:r>
              <a:rPr lang="en-US" dirty="0"/>
              <a:t>Photophobia may be correspondingly prominent.</a:t>
            </a:r>
          </a:p>
        </p:txBody>
      </p:sp>
    </p:spTree>
    <p:extLst>
      <p:ext uri="{BB962C8B-B14F-4D97-AF65-F5344CB8AC3E}">
        <p14:creationId xmlns:p14="http://schemas.microsoft.com/office/powerpoint/2010/main" val="36822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D44A-29F2-4D71-96B6-10D310F13EC8}"/>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27F51547-7FC9-4EBC-8619-7CD533C10066}"/>
              </a:ext>
            </a:extLst>
          </p:cNvPr>
          <p:cNvSpPr>
            <a:spLocks noGrp="1"/>
          </p:cNvSpPr>
          <p:nvPr>
            <p:ph idx="1"/>
          </p:nvPr>
        </p:nvSpPr>
        <p:spPr/>
        <p:txBody>
          <a:bodyPr/>
          <a:lstStyle/>
          <a:p>
            <a:r>
              <a:rPr lang="en-US" b="1" dirty="0">
                <a:solidFill>
                  <a:srgbClr val="FF0000"/>
                </a:solidFill>
              </a:rPr>
              <a:t>Acute </a:t>
            </a:r>
            <a:r>
              <a:rPr lang="en-US" b="1" dirty="0" err="1">
                <a:solidFill>
                  <a:srgbClr val="FF0000"/>
                </a:solidFill>
              </a:rPr>
              <a:t>haemorrhagic</a:t>
            </a:r>
            <a:r>
              <a:rPr lang="en-US" b="1" dirty="0">
                <a:solidFill>
                  <a:srgbClr val="FF0000"/>
                </a:solidFill>
              </a:rPr>
              <a:t> conjunctivitis</a:t>
            </a:r>
            <a:r>
              <a:rPr lang="en-US" dirty="0"/>
              <a:t> usually occurs in tropical areas. </a:t>
            </a:r>
          </a:p>
          <a:p>
            <a:r>
              <a:rPr lang="en-US" dirty="0"/>
              <a:t>It is typically caused by </a:t>
            </a:r>
            <a:r>
              <a:rPr lang="en-US" b="1" i="1" dirty="0"/>
              <a:t>enterovirus and coxsackievirus</a:t>
            </a:r>
            <a:r>
              <a:rPr lang="en-US" dirty="0"/>
              <a:t>, though other microorganisms may present similarly. </a:t>
            </a:r>
          </a:p>
          <a:p>
            <a:r>
              <a:rPr lang="en-US" dirty="0"/>
              <a:t>It has a rapid onset and resolves within 1–2 weeks. </a:t>
            </a:r>
          </a:p>
          <a:p>
            <a:r>
              <a:rPr lang="en-US" dirty="0"/>
              <a:t>Conjunctival </a:t>
            </a:r>
            <a:r>
              <a:rPr lang="en-US" dirty="0" err="1"/>
              <a:t>haemorrhage</a:t>
            </a:r>
            <a:r>
              <a:rPr lang="en-US" dirty="0"/>
              <a:t> is generally marked.</a:t>
            </a:r>
          </a:p>
          <a:p>
            <a:endParaRPr lang="en-US" dirty="0"/>
          </a:p>
          <a:p>
            <a:r>
              <a:rPr lang="en-US" b="1" dirty="0">
                <a:solidFill>
                  <a:srgbClr val="FF0000"/>
                </a:solidFill>
              </a:rPr>
              <a:t>Systemic viral infections</a:t>
            </a:r>
            <a:r>
              <a:rPr lang="en-US" dirty="0"/>
              <a:t> such as those common in childhood, e.g. varicella, measles and mumps, can feature an associated follicular conjunctivitis.</a:t>
            </a:r>
          </a:p>
        </p:txBody>
      </p:sp>
    </p:spTree>
    <p:extLst>
      <p:ext uri="{BB962C8B-B14F-4D97-AF65-F5344CB8AC3E}">
        <p14:creationId xmlns:p14="http://schemas.microsoft.com/office/powerpoint/2010/main" val="7697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5EBE4-1FA9-4C97-9EDE-FD910B09B72E}"/>
              </a:ext>
            </a:extLst>
          </p:cNvPr>
          <p:cNvSpPr>
            <a:spLocks noGrp="1"/>
          </p:cNvSpPr>
          <p:nvPr>
            <p:ph type="title"/>
          </p:nvPr>
        </p:nvSpPr>
        <p:spPr/>
        <p:txBody>
          <a:bodyPr/>
          <a:lstStyle/>
          <a:p>
            <a:r>
              <a:rPr lang="en-US" dirty="0"/>
              <a:t>Signs</a:t>
            </a:r>
          </a:p>
        </p:txBody>
      </p:sp>
      <p:sp>
        <p:nvSpPr>
          <p:cNvPr id="3" name="Content Placeholder 2">
            <a:extLst>
              <a:ext uri="{FF2B5EF4-FFF2-40B4-BE49-F238E27FC236}">
                <a16:creationId xmlns:a16="http://schemas.microsoft.com/office/drawing/2014/main" id="{0E9C7DE7-F6B3-4B50-9264-54903F977F3B}"/>
              </a:ext>
            </a:extLst>
          </p:cNvPr>
          <p:cNvSpPr>
            <a:spLocks noGrp="1"/>
          </p:cNvSpPr>
          <p:nvPr>
            <p:ph idx="1"/>
          </p:nvPr>
        </p:nvSpPr>
        <p:spPr>
          <a:xfrm>
            <a:off x="677334" y="1441938"/>
            <a:ext cx="5418666" cy="3873773"/>
          </a:xfrm>
        </p:spPr>
        <p:txBody>
          <a:bodyPr>
            <a:normAutofit/>
          </a:bodyPr>
          <a:lstStyle/>
          <a:p>
            <a:r>
              <a:rPr lang="en-US" b="1" dirty="0">
                <a:solidFill>
                  <a:srgbClr val="FF0000"/>
                </a:solidFill>
              </a:rPr>
              <a:t>Eyelid oedema: </a:t>
            </a:r>
            <a:r>
              <a:rPr lang="en-US" dirty="0"/>
              <a:t>ranges from negligible to severe.</a:t>
            </a:r>
          </a:p>
          <a:p>
            <a:endParaRPr lang="en-US" b="1" dirty="0">
              <a:solidFill>
                <a:srgbClr val="FF0000"/>
              </a:solidFill>
            </a:endParaRPr>
          </a:p>
          <a:p>
            <a:r>
              <a:rPr lang="en-US" b="1" dirty="0">
                <a:solidFill>
                  <a:srgbClr val="FF0000"/>
                </a:solidFill>
              </a:rPr>
              <a:t>Lymphadenopathy:</a:t>
            </a:r>
            <a:r>
              <a:rPr lang="en-US" b="1" dirty="0"/>
              <a:t> </a:t>
            </a:r>
            <a:r>
              <a:rPr lang="en-US" dirty="0"/>
              <a:t>preauricular</a:t>
            </a:r>
          </a:p>
          <a:p>
            <a:endParaRPr lang="en-US" b="1" dirty="0"/>
          </a:p>
          <a:p>
            <a:r>
              <a:rPr lang="en-US" b="1" dirty="0">
                <a:solidFill>
                  <a:srgbClr val="FF0000"/>
                </a:solidFill>
              </a:rPr>
              <a:t>Conjunctival</a:t>
            </a:r>
            <a:r>
              <a:rPr lang="en-US" b="1" dirty="0"/>
              <a:t> </a:t>
            </a:r>
            <a:r>
              <a:rPr lang="en-US" dirty="0" err="1"/>
              <a:t>hyperaemia</a:t>
            </a:r>
            <a:r>
              <a:rPr lang="en-US" dirty="0"/>
              <a:t> and follicles</a:t>
            </a:r>
          </a:p>
          <a:p>
            <a:endParaRPr lang="en-US" b="1" dirty="0"/>
          </a:p>
          <a:p>
            <a:r>
              <a:rPr lang="en-US" b="1" dirty="0">
                <a:solidFill>
                  <a:srgbClr val="FF0000"/>
                </a:solidFill>
              </a:rPr>
              <a:t>Severe inflammation: </a:t>
            </a:r>
            <a:r>
              <a:rPr lang="en-US" dirty="0">
                <a:solidFill>
                  <a:schemeClr val="tx1"/>
                </a:solidFill>
              </a:rPr>
              <a:t>may be associated with conjunctival </a:t>
            </a:r>
            <a:r>
              <a:rPr lang="en-US" dirty="0" err="1">
                <a:solidFill>
                  <a:schemeClr val="tx1"/>
                </a:solidFill>
              </a:rPr>
              <a:t>haemorrhages</a:t>
            </a:r>
            <a:r>
              <a:rPr lang="en-US" dirty="0">
                <a:solidFill>
                  <a:schemeClr val="tx1"/>
                </a:solidFill>
              </a:rPr>
              <a:t> (usually petechial in adenoviral infection), chemosis.</a:t>
            </a:r>
            <a:endParaRPr lang="en-US" dirty="0">
              <a:solidFill>
                <a:srgbClr val="FF0000"/>
              </a:solidFill>
            </a:endParaRPr>
          </a:p>
          <a:p>
            <a:endParaRPr lang="en-US" dirty="0"/>
          </a:p>
        </p:txBody>
      </p:sp>
      <p:pic>
        <p:nvPicPr>
          <p:cNvPr id="5" name="Picture 4">
            <a:extLst>
              <a:ext uri="{FF2B5EF4-FFF2-40B4-BE49-F238E27FC236}">
                <a16:creationId xmlns:a16="http://schemas.microsoft.com/office/drawing/2014/main" id="{28888EE1-8AE3-4504-BF9E-C7AFB5CAD972}"/>
              </a:ext>
            </a:extLst>
          </p:cNvPr>
          <p:cNvPicPr>
            <a:picLocks noChangeAspect="1"/>
          </p:cNvPicPr>
          <p:nvPr/>
        </p:nvPicPr>
        <p:blipFill>
          <a:blip r:embed="rId2"/>
          <a:stretch>
            <a:fillRect/>
          </a:stretch>
        </p:blipFill>
        <p:spPr>
          <a:xfrm>
            <a:off x="7464838" y="79828"/>
            <a:ext cx="4000767" cy="2989385"/>
          </a:xfrm>
          <a:prstGeom prst="rect">
            <a:avLst/>
          </a:prstGeom>
        </p:spPr>
      </p:pic>
      <p:pic>
        <p:nvPicPr>
          <p:cNvPr id="6" name="Picture 5">
            <a:extLst>
              <a:ext uri="{FF2B5EF4-FFF2-40B4-BE49-F238E27FC236}">
                <a16:creationId xmlns:a16="http://schemas.microsoft.com/office/drawing/2014/main" id="{1F42CDE8-6A2F-4503-8CC2-F0F23AB527FA}"/>
              </a:ext>
            </a:extLst>
          </p:cNvPr>
          <p:cNvPicPr>
            <a:picLocks noChangeAspect="1"/>
          </p:cNvPicPr>
          <p:nvPr/>
        </p:nvPicPr>
        <p:blipFill rotWithShape="1">
          <a:blip r:embed="rId3"/>
          <a:srcRect t="3425" b="3846"/>
          <a:stretch/>
        </p:blipFill>
        <p:spPr>
          <a:xfrm>
            <a:off x="8546592" y="3069214"/>
            <a:ext cx="3488703" cy="3241060"/>
          </a:xfrm>
          <a:prstGeom prst="rect">
            <a:avLst/>
          </a:prstGeom>
        </p:spPr>
      </p:pic>
    </p:spTree>
    <p:extLst>
      <p:ext uri="{BB962C8B-B14F-4D97-AF65-F5344CB8AC3E}">
        <p14:creationId xmlns:p14="http://schemas.microsoft.com/office/powerpoint/2010/main" val="79773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AE7D-9146-4D6B-AE30-7B2EE1DA8BB1}"/>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BAB0A940-CD50-4BC3-98E5-176D92D9268A}"/>
              </a:ext>
            </a:extLst>
          </p:cNvPr>
          <p:cNvSpPr>
            <a:spLocks noGrp="1"/>
          </p:cNvSpPr>
          <p:nvPr>
            <p:ph idx="1"/>
          </p:nvPr>
        </p:nvSpPr>
        <p:spPr/>
        <p:txBody>
          <a:bodyPr/>
          <a:lstStyle/>
          <a:p>
            <a:r>
              <a:rPr lang="en-US" dirty="0"/>
              <a:t>Facial cleanliness is a critical preventative measure.</a:t>
            </a:r>
          </a:p>
          <a:p>
            <a:endParaRPr lang="en-US" dirty="0"/>
          </a:p>
          <a:p>
            <a:r>
              <a:rPr lang="en-US" dirty="0"/>
              <a:t>Environmental improvement, such as access to adequate water and sanitation, as well as control of flies, is important.</a:t>
            </a:r>
          </a:p>
          <a:p>
            <a:endParaRPr lang="en-US" dirty="0"/>
          </a:p>
          <a:p>
            <a:r>
              <a:rPr lang="en-US" dirty="0"/>
              <a:t>Surgery is aimed at relieving entropion and trichiasis and maintaining complete lid closure, principally with bilamellar tarsal rotation.</a:t>
            </a:r>
          </a:p>
        </p:txBody>
      </p:sp>
      <p:sp>
        <p:nvSpPr>
          <p:cNvPr id="5" name="TextBox 4">
            <a:extLst>
              <a:ext uri="{FF2B5EF4-FFF2-40B4-BE49-F238E27FC236}">
                <a16:creationId xmlns:a16="http://schemas.microsoft.com/office/drawing/2014/main" id="{F98BED2C-4F29-6A27-5A65-DE2F265EBCC5}"/>
              </a:ext>
            </a:extLst>
          </p:cNvPr>
          <p:cNvSpPr txBox="1"/>
          <p:nvPr/>
        </p:nvSpPr>
        <p:spPr>
          <a:xfrm rot="1721743">
            <a:off x="8104382" y="752532"/>
            <a:ext cx="3104999"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Preventive Medicine</a:t>
            </a:r>
          </a:p>
        </p:txBody>
      </p:sp>
      <p:sp>
        <p:nvSpPr>
          <p:cNvPr id="4" name="TextBox 3">
            <a:extLst>
              <a:ext uri="{FF2B5EF4-FFF2-40B4-BE49-F238E27FC236}">
                <a16:creationId xmlns:a16="http://schemas.microsoft.com/office/drawing/2014/main" id="{07EEDCD6-9B6E-6387-FECB-0A310A695950}"/>
              </a:ext>
            </a:extLst>
          </p:cNvPr>
          <p:cNvSpPr txBox="1"/>
          <p:nvPr/>
        </p:nvSpPr>
        <p:spPr>
          <a:xfrm>
            <a:off x="8649325" y="5891134"/>
            <a:ext cx="3233578" cy="461665"/>
          </a:xfrm>
          <a:prstGeom prst="rect">
            <a:avLst/>
          </a:prstGeom>
          <a:noFill/>
        </p:spPr>
        <p:txBody>
          <a:bodyPr wrap="none" rtlCol="0">
            <a:spAutoFit/>
          </a:bodyPr>
          <a:lstStyle/>
          <a:p>
            <a:r>
              <a:rPr lang="en-US" sz="2400" dirty="0"/>
              <a:t>Horizontal integration</a:t>
            </a:r>
          </a:p>
        </p:txBody>
      </p:sp>
    </p:spTree>
    <p:extLst>
      <p:ext uri="{BB962C8B-B14F-4D97-AF65-F5344CB8AC3E}">
        <p14:creationId xmlns:p14="http://schemas.microsoft.com/office/powerpoint/2010/main" val="334059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3FE7-7988-471A-B3C3-C00DD02F8F22}"/>
              </a:ext>
            </a:extLst>
          </p:cNvPr>
          <p:cNvSpPr>
            <a:spLocks noGrp="1"/>
          </p:cNvSpPr>
          <p:nvPr>
            <p:ph type="title"/>
          </p:nvPr>
        </p:nvSpPr>
        <p:spPr/>
        <p:txBody>
          <a:bodyPr/>
          <a:lstStyle/>
          <a:p>
            <a:r>
              <a:rPr lang="en-US" dirty="0"/>
              <a:t>Signs</a:t>
            </a:r>
          </a:p>
        </p:txBody>
      </p:sp>
      <p:sp>
        <p:nvSpPr>
          <p:cNvPr id="3" name="Content Placeholder 2">
            <a:extLst>
              <a:ext uri="{FF2B5EF4-FFF2-40B4-BE49-F238E27FC236}">
                <a16:creationId xmlns:a16="http://schemas.microsoft.com/office/drawing/2014/main" id="{6980A53C-0A9D-4E00-A5D1-DD775EE25843}"/>
              </a:ext>
            </a:extLst>
          </p:cNvPr>
          <p:cNvSpPr>
            <a:spLocks noGrp="1"/>
          </p:cNvSpPr>
          <p:nvPr>
            <p:ph idx="1"/>
          </p:nvPr>
        </p:nvSpPr>
        <p:spPr>
          <a:xfrm>
            <a:off x="677334" y="2160589"/>
            <a:ext cx="5857578" cy="3880773"/>
          </a:xfrm>
        </p:spPr>
        <p:txBody>
          <a:bodyPr>
            <a:normAutofit/>
          </a:bodyPr>
          <a:lstStyle/>
          <a:p>
            <a:pPr algn="l"/>
            <a:r>
              <a:rPr lang="en-US" sz="1800" b="1" i="0" u="none" strike="noStrike" baseline="0" dirty="0">
                <a:solidFill>
                  <a:srgbClr val="FF0000"/>
                </a:solidFill>
              </a:rPr>
              <a:t>Keratitis (adenoviral):</a:t>
            </a:r>
          </a:p>
          <a:p>
            <a:pPr algn="l"/>
            <a:r>
              <a:rPr lang="en-US" sz="1800" i="0" u="none" strike="noStrike" baseline="0" dirty="0">
                <a:solidFill>
                  <a:srgbClr val="000000"/>
                </a:solidFill>
              </a:rPr>
              <a:t>Epithelial microcysts (non-staining) are common at an early stage.</a:t>
            </a:r>
          </a:p>
          <a:p>
            <a:pPr algn="l"/>
            <a:r>
              <a:rPr lang="en-US" sz="1800" i="0" u="none" strike="noStrike" baseline="0" dirty="0">
                <a:solidFill>
                  <a:srgbClr val="000000"/>
                </a:solidFill>
              </a:rPr>
              <a:t>Punctate epithelial keratitis (staining) may occur, usually within 7–10 days of the onset of symptoms, typically resolving within 2 weeks.</a:t>
            </a:r>
          </a:p>
          <a:p>
            <a:pPr algn="l"/>
            <a:r>
              <a:rPr lang="en-US" sz="1800" i="0" u="none" strike="noStrike" baseline="0" dirty="0">
                <a:solidFill>
                  <a:srgbClr val="000000"/>
                </a:solidFill>
              </a:rPr>
              <a:t>Focal white subepithelial/anterior stromal infiltrates often develop beneath the fading epithelial lesions, probably as an immune response to the virus. </a:t>
            </a:r>
          </a:p>
          <a:p>
            <a:pPr algn="l"/>
            <a:r>
              <a:rPr lang="en-US" sz="1800" i="0" u="none" strike="noStrike" baseline="0" dirty="0">
                <a:solidFill>
                  <a:srgbClr val="000000"/>
                </a:solidFill>
              </a:rPr>
              <a:t>They may persist or recur over months or years.</a:t>
            </a:r>
            <a:endParaRPr lang="en-US" dirty="0"/>
          </a:p>
        </p:txBody>
      </p:sp>
      <p:pic>
        <p:nvPicPr>
          <p:cNvPr id="4" name="Picture 3">
            <a:extLst>
              <a:ext uri="{FF2B5EF4-FFF2-40B4-BE49-F238E27FC236}">
                <a16:creationId xmlns:a16="http://schemas.microsoft.com/office/drawing/2014/main" id="{28ED0B80-C18C-488F-AAC2-31E8FA1BDC5D}"/>
              </a:ext>
            </a:extLst>
          </p:cNvPr>
          <p:cNvPicPr>
            <a:picLocks noChangeAspect="1"/>
          </p:cNvPicPr>
          <p:nvPr/>
        </p:nvPicPr>
        <p:blipFill>
          <a:blip r:embed="rId2"/>
          <a:stretch>
            <a:fillRect/>
          </a:stretch>
        </p:blipFill>
        <p:spPr>
          <a:xfrm>
            <a:off x="6900811" y="2160589"/>
            <a:ext cx="5159957" cy="3466339"/>
          </a:xfrm>
          <a:prstGeom prst="rect">
            <a:avLst/>
          </a:prstGeom>
        </p:spPr>
      </p:pic>
    </p:spTree>
    <p:extLst>
      <p:ext uri="{BB962C8B-B14F-4D97-AF65-F5344CB8AC3E}">
        <p14:creationId xmlns:p14="http://schemas.microsoft.com/office/powerpoint/2010/main" val="42326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a:xfrm>
            <a:off x="677334" y="1707615"/>
            <a:ext cx="8596668" cy="4660134"/>
          </a:xfrm>
        </p:spPr>
        <p:txBody>
          <a:bodyPr>
            <a:normAutofit/>
          </a:bodyPr>
          <a:lstStyle/>
          <a:p>
            <a:r>
              <a:rPr lang="en-US" b="1" dirty="0">
                <a:solidFill>
                  <a:srgbClr val="FF0000"/>
                </a:solidFill>
              </a:rPr>
              <a:t>Spontaneous resolution</a:t>
            </a:r>
            <a:r>
              <a:rPr lang="en-US" b="1" dirty="0"/>
              <a:t> </a:t>
            </a:r>
            <a:r>
              <a:rPr lang="en-US" dirty="0"/>
              <a:t>of adenoviral infection usually occurs within 2–3 weeks, so specific treatment is typically unnecessary.</a:t>
            </a:r>
          </a:p>
          <a:p>
            <a:endParaRPr lang="en-US" dirty="0"/>
          </a:p>
          <a:p>
            <a:r>
              <a:rPr lang="en-US" b="1" dirty="0">
                <a:solidFill>
                  <a:srgbClr val="FF0000"/>
                </a:solidFill>
              </a:rPr>
              <a:t>Discontinuation of contact lens</a:t>
            </a:r>
            <a:r>
              <a:rPr lang="en-US" dirty="0"/>
              <a:t> wear until resolution of symptoms. </a:t>
            </a:r>
          </a:p>
          <a:p>
            <a:endParaRPr lang="en-US" b="1" dirty="0">
              <a:solidFill>
                <a:srgbClr val="FF0000"/>
              </a:solidFill>
            </a:endParaRPr>
          </a:p>
          <a:p>
            <a:r>
              <a:rPr lang="en-US" b="1" dirty="0">
                <a:solidFill>
                  <a:srgbClr val="FF0000"/>
                </a:solidFill>
              </a:rPr>
              <a:t>Artificial tears</a:t>
            </a:r>
            <a:r>
              <a:rPr lang="en-US" dirty="0"/>
              <a:t> four times daily may be useful for symptomatic relief. </a:t>
            </a:r>
          </a:p>
          <a:p>
            <a:endParaRPr lang="en-US" dirty="0"/>
          </a:p>
          <a:p>
            <a:r>
              <a:rPr lang="en-US" b="1" dirty="0">
                <a:solidFill>
                  <a:srgbClr val="FF0000"/>
                </a:solidFill>
              </a:rPr>
              <a:t>Cold compresses</a:t>
            </a:r>
            <a:r>
              <a:rPr lang="en-US" dirty="0"/>
              <a:t> for symptomatic relief. </a:t>
            </a:r>
          </a:p>
          <a:p>
            <a:endParaRPr lang="en-US" dirty="0"/>
          </a:p>
          <a:p>
            <a:r>
              <a:rPr lang="en-US" b="1" dirty="0">
                <a:solidFill>
                  <a:srgbClr val="FF0000"/>
                </a:solidFill>
              </a:rPr>
              <a:t>Topical antihistamines and vasoconstrictors</a:t>
            </a:r>
            <a:r>
              <a:rPr lang="en-US" dirty="0"/>
              <a:t> may improve symptoms, particularly itching.</a:t>
            </a:r>
          </a:p>
          <a:p>
            <a:endParaRPr lang="en-US" dirty="0"/>
          </a:p>
        </p:txBody>
      </p:sp>
      <p:sp>
        <p:nvSpPr>
          <p:cNvPr id="4" name="TextBox 3">
            <a:extLst>
              <a:ext uri="{FF2B5EF4-FFF2-40B4-BE49-F238E27FC236}">
                <a16:creationId xmlns:a16="http://schemas.microsoft.com/office/drawing/2014/main" id="{C03CF5C0-EDC0-F7BB-F344-CE09E80CB32C}"/>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2C68EC6F-B62E-018A-9A86-C5495763F8A1}"/>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37760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Prophylaxis</a:t>
            </a:r>
          </a:p>
        </p:txBody>
      </p:sp>
      <p:sp>
        <p:nvSpPr>
          <p:cNvPr id="3" name="Content Placeholder 2"/>
          <p:cNvSpPr>
            <a:spLocks noGrp="1"/>
          </p:cNvSpPr>
          <p:nvPr>
            <p:ph idx="1"/>
          </p:nvPr>
        </p:nvSpPr>
        <p:spPr/>
        <p:txBody>
          <a:bodyPr/>
          <a:lstStyle/>
          <a:p>
            <a:r>
              <a:rPr lang="en-US" b="1" dirty="0"/>
              <a:t>Reduction of transmission risk </a:t>
            </a:r>
            <a:r>
              <a:rPr lang="en-US" dirty="0"/>
              <a:t>by meticulous hand hygiene</a:t>
            </a:r>
          </a:p>
          <a:p>
            <a:endParaRPr lang="en-US" dirty="0"/>
          </a:p>
          <a:p>
            <a:r>
              <a:rPr lang="en-US" dirty="0"/>
              <a:t>Avoiding eye rubbing and towel sharing.</a:t>
            </a:r>
          </a:p>
          <a:p>
            <a:endParaRPr lang="en-US" dirty="0"/>
          </a:p>
          <a:p>
            <a:r>
              <a:rPr lang="en-US" dirty="0"/>
              <a:t>There should be scrupulous disinfection of instruments and clinical surfaces after examination of an infected patient </a:t>
            </a:r>
          </a:p>
        </p:txBody>
      </p:sp>
      <p:sp>
        <p:nvSpPr>
          <p:cNvPr id="4" name="TextBox 3">
            <a:extLst>
              <a:ext uri="{FF2B5EF4-FFF2-40B4-BE49-F238E27FC236}">
                <a16:creationId xmlns:a16="http://schemas.microsoft.com/office/drawing/2014/main" id="{0F36EFF3-46C6-EA43-0C56-6FA7360A948B}"/>
              </a:ext>
            </a:extLst>
          </p:cNvPr>
          <p:cNvSpPr txBox="1"/>
          <p:nvPr/>
        </p:nvSpPr>
        <p:spPr>
          <a:xfrm rot="1721743">
            <a:off x="8104382" y="752532"/>
            <a:ext cx="3104999"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Preventive Medicine</a:t>
            </a:r>
          </a:p>
        </p:txBody>
      </p:sp>
      <p:sp>
        <p:nvSpPr>
          <p:cNvPr id="5" name="TextBox 4">
            <a:extLst>
              <a:ext uri="{FF2B5EF4-FFF2-40B4-BE49-F238E27FC236}">
                <a16:creationId xmlns:a16="http://schemas.microsoft.com/office/drawing/2014/main" id="{E02EC4E5-CB17-0529-9CDD-23CAF8A47A93}"/>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33610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1DE5-4710-522C-CC15-BFD47DC16423}"/>
              </a:ext>
            </a:extLst>
          </p:cNvPr>
          <p:cNvSpPr>
            <a:spLocks noGrp="1"/>
          </p:cNvSpPr>
          <p:nvPr>
            <p:ph type="title"/>
          </p:nvPr>
        </p:nvSpPr>
        <p:spPr/>
        <p:txBody>
          <a:bodyPr/>
          <a:lstStyle/>
          <a:p>
            <a:r>
              <a:rPr lang="en-US" dirty="0"/>
              <a:t>Research</a:t>
            </a:r>
          </a:p>
        </p:txBody>
      </p:sp>
      <p:sp>
        <p:nvSpPr>
          <p:cNvPr id="3" name="Content Placeholder 2">
            <a:extLst>
              <a:ext uri="{FF2B5EF4-FFF2-40B4-BE49-F238E27FC236}">
                <a16:creationId xmlns:a16="http://schemas.microsoft.com/office/drawing/2014/main" id="{0C7236CF-C98E-DE5F-2A79-BC66FD0E9E79}"/>
              </a:ext>
            </a:extLst>
          </p:cNvPr>
          <p:cNvSpPr>
            <a:spLocks noGrp="1"/>
          </p:cNvSpPr>
          <p:nvPr>
            <p:ph idx="1"/>
          </p:nvPr>
        </p:nvSpPr>
        <p:spPr/>
        <p:txBody>
          <a:bodyPr/>
          <a:lstStyle/>
          <a:p>
            <a:r>
              <a:rPr lang="en-US" dirty="0"/>
              <a:t>Indication-prescription study for the management of conjunctivitis in a Colombian population</a:t>
            </a:r>
          </a:p>
          <a:p>
            <a:r>
              <a:rPr lang="en-US" dirty="0"/>
              <a:t>Luis Fernando </a:t>
            </a:r>
            <a:r>
              <a:rPr lang="en-US" dirty="0" err="1"/>
              <a:t>Valladales</a:t>
            </a:r>
            <a:r>
              <a:rPr lang="en-US" dirty="0"/>
              <a:t>-Restrepo et al. Int Ophthalmol.2023 Jan.</a:t>
            </a:r>
          </a:p>
        </p:txBody>
      </p:sp>
    </p:spTree>
    <p:extLst>
      <p:ext uri="{BB962C8B-B14F-4D97-AF65-F5344CB8AC3E}">
        <p14:creationId xmlns:p14="http://schemas.microsoft.com/office/powerpoint/2010/main" val="2754116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D298-9984-4982-ED3A-FF98B8FA1F25}"/>
              </a:ext>
            </a:extLst>
          </p:cNvPr>
          <p:cNvSpPr>
            <a:spLocks noGrp="1"/>
          </p:cNvSpPr>
          <p:nvPr>
            <p:ph type="title"/>
          </p:nvPr>
        </p:nvSpPr>
        <p:spPr/>
        <p:txBody>
          <a:bodyPr/>
          <a:lstStyle/>
          <a:p>
            <a:r>
              <a:rPr lang="en-US" dirty="0"/>
              <a:t>Bioethics</a:t>
            </a:r>
          </a:p>
        </p:txBody>
      </p:sp>
      <p:sp>
        <p:nvSpPr>
          <p:cNvPr id="3" name="Content Placeholder 2">
            <a:extLst>
              <a:ext uri="{FF2B5EF4-FFF2-40B4-BE49-F238E27FC236}">
                <a16:creationId xmlns:a16="http://schemas.microsoft.com/office/drawing/2014/main" id="{AAF416AA-A318-A717-7F1A-65F54025A182}"/>
              </a:ext>
            </a:extLst>
          </p:cNvPr>
          <p:cNvSpPr>
            <a:spLocks noGrp="1"/>
          </p:cNvSpPr>
          <p:nvPr>
            <p:ph idx="1"/>
          </p:nvPr>
        </p:nvSpPr>
        <p:spPr>
          <a:xfrm>
            <a:off x="677334" y="1723869"/>
            <a:ext cx="8596668" cy="4317493"/>
          </a:xfrm>
        </p:spPr>
        <p:txBody>
          <a:bodyPr>
            <a:normAutofit lnSpcReduction="10000"/>
          </a:bodyPr>
          <a:lstStyle/>
          <a:p>
            <a:r>
              <a:rPr lang="en-US" dirty="0"/>
              <a:t>From a bioethical perspective, infective conjunctivitis raises several important issues. In the case of bacterial conjunctivitis, healthcare providers must take steps to prevent the spread of infection to other patients, as well as to prevent the development of complications such as corneal ulcers and vision loss.</a:t>
            </a:r>
          </a:p>
          <a:p>
            <a:endParaRPr lang="en-US" dirty="0"/>
          </a:p>
          <a:p>
            <a:r>
              <a:rPr lang="en-US" dirty="0"/>
              <a:t>Another important ethical consideration is the principle of autonomy, which recognizes the right of patients to make informed decisions about their healthcare. Patients with infective conjunctivitis should be fully informed about their condition and the risks and benefits of different treatment options. This may include the use of antibiotics, which can be effective in treating bacterial conjunctivitis but may also contribute to the development of antibiotic resistance.</a:t>
            </a:r>
          </a:p>
          <a:p>
            <a:endParaRPr lang="en-US" dirty="0"/>
          </a:p>
          <a:p>
            <a:pPr marL="0" indent="0">
              <a:buNone/>
            </a:pPr>
            <a:r>
              <a:rPr lang="en-US" dirty="0"/>
              <a:t>.</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3472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FD31-492B-CDD6-CFA9-CAFB049DBE11}"/>
              </a:ext>
            </a:extLst>
          </p:cNvPr>
          <p:cNvSpPr>
            <a:spLocks noGrp="1"/>
          </p:cNvSpPr>
          <p:nvPr>
            <p:ph type="title"/>
          </p:nvPr>
        </p:nvSpPr>
        <p:spPr/>
        <p:txBody>
          <a:bodyPr/>
          <a:lstStyle/>
          <a:p>
            <a:r>
              <a:rPr lang="en-US" dirty="0"/>
              <a:t>Artificial Intelligence</a:t>
            </a:r>
          </a:p>
        </p:txBody>
      </p:sp>
      <p:sp>
        <p:nvSpPr>
          <p:cNvPr id="3" name="Content Placeholder 2">
            <a:extLst>
              <a:ext uri="{FF2B5EF4-FFF2-40B4-BE49-F238E27FC236}">
                <a16:creationId xmlns:a16="http://schemas.microsoft.com/office/drawing/2014/main" id="{C6E25747-BB85-769C-E2C2-114A3D69CCDC}"/>
              </a:ext>
            </a:extLst>
          </p:cNvPr>
          <p:cNvSpPr>
            <a:spLocks noGrp="1"/>
          </p:cNvSpPr>
          <p:nvPr>
            <p:ph idx="1"/>
          </p:nvPr>
        </p:nvSpPr>
        <p:spPr/>
        <p:txBody>
          <a:bodyPr>
            <a:normAutofit fontScale="92500" lnSpcReduction="20000"/>
          </a:bodyPr>
          <a:lstStyle/>
          <a:p>
            <a:r>
              <a:rPr lang="en-US" dirty="0"/>
              <a:t>Artificial intelligence (AI) has the potential to play a significant role in the diagnosis and management of bacterial conjunctivitis, a common eye infection caused by bacteria.</a:t>
            </a:r>
          </a:p>
          <a:p>
            <a:endParaRPr lang="en-US" dirty="0"/>
          </a:p>
          <a:p>
            <a:r>
              <a:rPr lang="en-US" dirty="0"/>
              <a:t>One way AI can assist in the diagnosis of bacterial conjunctivitis is through the analysis of medical images. Researchers have developed deep learning algorithms that can analyze images of the eye and identify signs of bacterial conjunctivitis, such as redness, discharge, and swelling. These algorithms can help healthcare providers make more accurate diagnoses and improve patient outcomes.</a:t>
            </a:r>
          </a:p>
          <a:p>
            <a:endParaRPr lang="en-US" dirty="0"/>
          </a:p>
          <a:p>
            <a:r>
              <a:rPr lang="en-US" dirty="0"/>
              <a:t>Another way AI can be used in the management of bacterial conjunctivitis is through predictive analytics. By analyzing patient data, including medical history and clinical symptoms, AI algorithms can predict the likelihood of a patient developing bacterial conjunctivitis. This can help healthcare providers take preventative measures and reduce the incidence of the infection.</a:t>
            </a:r>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27742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9E2D-9284-0495-219B-ACD7FC1BB586}"/>
              </a:ext>
            </a:extLst>
          </p:cNvPr>
          <p:cNvSpPr>
            <a:spLocks noGrp="1"/>
          </p:cNvSpPr>
          <p:nvPr>
            <p:ph type="title"/>
          </p:nvPr>
        </p:nvSpPr>
        <p:spPr>
          <a:xfrm>
            <a:off x="2296272" y="2233534"/>
            <a:ext cx="8596668" cy="1873770"/>
          </a:xfrm>
        </p:spPr>
        <p:txBody>
          <a:bodyPr>
            <a:normAutofit/>
          </a:bodyPr>
          <a:lstStyle/>
          <a:p>
            <a:r>
              <a:rPr lang="en-US" sz="4000" dirty="0"/>
              <a:t>ALLERGIC CONJUNCTIVITIS</a:t>
            </a:r>
          </a:p>
        </p:txBody>
      </p:sp>
      <p:sp>
        <p:nvSpPr>
          <p:cNvPr id="3" name="TextBox 2">
            <a:extLst>
              <a:ext uri="{FF2B5EF4-FFF2-40B4-BE49-F238E27FC236}">
                <a16:creationId xmlns:a16="http://schemas.microsoft.com/office/drawing/2014/main" id="{8124020F-21C6-765D-5AA9-1BC3BBD43CCA}"/>
              </a:ext>
            </a:extLst>
          </p:cNvPr>
          <p:cNvSpPr txBox="1"/>
          <p:nvPr/>
        </p:nvSpPr>
        <p:spPr>
          <a:xfrm>
            <a:off x="1079292" y="5456420"/>
            <a:ext cx="8194711" cy="646331"/>
          </a:xfrm>
          <a:prstGeom prst="rect">
            <a:avLst/>
          </a:prstGeom>
          <a:noFill/>
        </p:spPr>
        <p:txBody>
          <a:bodyPr wrap="square" rtlCol="0">
            <a:spAutoFit/>
          </a:bodyPr>
          <a:lstStyle/>
          <a:p>
            <a:r>
              <a:rPr lang="en-US" dirty="0"/>
              <a:t>Resources</a:t>
            </a:r>
          </a:p>
          <a:p>
            <a:r>
              <a:rPr lang="en-US" dirty="0"/>
              <a:t>Kanski’s clinical ophthalmology 9</a:t>
            </a:r>
            <a:r>
              <a:rPr lang="en-US" baseline="30000" dirty="0"/>
              <a:t>th</a:t>
            </a:r>
            <a:r>
              <a:rPr lang="en-US" dirty="0"/>
              <a:t> edition</a:t>
            </a:r>
          </a:p>
        </p:txBody>
      </p:sp>
    </p:spTree>
    <p:extLst>
      <p:ext uri="{BB962C8B-B14F-4D97-AF65-F5344CB8AC3E}">
        <p14:creationId xmlns:p14="http://schemas.microsoft.com/office/powerpoint/2010/main" val="1836096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D40A-1498-4F02-9AB5-CFE3B0433364}"/>
              </a:ext>
            </a:extLst>
          </p:cNvPr>
          <p:cNvSpPr>
            <a:spLocks noGrp="1"/>
          </p:cNvSpPr>
          <p:nvPr>
            <p:ph type="title"/>
          </p:nvPr>
        </p:nvSpPr>
        <p:spPr/>
        <p:txBody>
          <a:bodyPr/>
          <a:lstStyle/>
          <a:p>
            <a:r>
              <a:rPr lang="en-US" dirty="0"/>
              <a:t>Acute Allergic Conjunctivitis</a:t>
            </a:r>
          </a:p>
        </p:txBody>
      </p:sp>
      <p:sp>
        <p:nvSpPr>
          <p:cNvPr id="3" name="Content Placeholder 2">
            <a:extLst>
              <a:ext uri="{FF2B5EF4-FFF2-40B4-BE49-F238E27FC236}">
                <a16:creationId xmlns:a16="http://schemas.microsoft.com/office/drawing/2014/main" id="{1C0F3B4A-A5EA-43B9-A98F-7EA412BCE268}"/>
              </a:ext>
            </a:extLst>
          </p:cNvPr>
          <p:cNvSpPr>
            <a:spLocks noGrp="1"/>
          </p:cNvSpPr>
          <p:nvPr>
            <p:ph idx="1"/>
          </p:nvPr>
        </p:nvSpPr>
        <p:spPr/>
        <p:txBody>
          <a:bodyPr>
            <a:normAutofit/>
          </a:bodyPr>
          <a:lstStyle/>
          <a:p>
            <a:r>
              <a:rPr lang="en-US" dirty="0"/>
              <a:t>Acute allergic conjunctivitis is a common condition caused by an acute conjunctival reaction to an environmental allergen, usually pollen. </a:t>
            </a:r>
          </a:p>
          <a:p>
            <a:r>
              <a:rPr lang="en-US" dirty="0"/>
              <a:t>It is typically seen in younger children after playing outside in spring or summer. </a:t>
            </a:r>
          </a:p>
          <a:p>
            <a:r>
              <a:rPr lang="en-US" dirty="0"/>
              <a:t>Acute itching and watering are common, but the hallmark is chemosis. </a:t>
            </a:r>
          </a:p>
          <a:p>
            <a:r>
              <a:rPr lang="en-US" dirty="0"/>
              <a:t>Treatment is not usually required and the conjunctival swelling settles within hours as the acute increase in vascular permeability resolves. </a:t>
            </a:r>
          </a:p>
          <a:p>
            <a:r>
              <a:rPr lang="en-US" dirty="0"/>
              <a:t>Cool compresses can be used and a single drop of adrenaline 0.1% may reduce extreme chemosis.</a:t>
            </a:r>
          </a:p>
        </p:txBody>
      </p:sp>
    </p:spTree>
    <p:extLst>
      <p:ext uri="{BB962C8B-B14F-4D97-AF65-F5344CB8AC3E}">
        <p14:creationId xmlns:p14="http://schemas.microsoft.com/office/powerpoint/2010/main" val="18561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BBD6-3221-4253-9BAE-5D52E5E5A60F}"/>
              </a:ext>
            </a:extLst>
          </p:cNvPr>
          <p:cNvSpPr>
            <a:spLocks noGrp="1"/>
          </p:cNvSpPr>
          <p:nvPr>
            <p:ph type="title"/>
          </p:nvPr>
        </p:nvSpPr>
        <p:spPr/>
        <p:txBody>
          <a:bodyPr/>
          <a:lstStyle/>
          <a:p>
            <a:r>
              <a:rPr lang="en-US" dirty="0"/>
              <a:t>Seasonal and Perennial Allergic Conjunctivitis</a:t>
            </a:r>
          </a:p>
        </p:txBody>
      </p:sp>
      <p:sp>
        <p:nvSpPr>
          <p:cNvPr id="3" name="Content Placeholder 2">
            <a:extLst>
              <a:ext uri="{FF2B5EF4-FFF2-40B4-BE49-F238E27FC236}">
                <a16:creationId xmlns:a16="http://schemas.microsoft.com/office/drawing/2014/main" id="{FEE02771-52BF-4D13-9CB3-BB2252BE66C1}"/>
              </a:ext>
            </a:extLst>
          </p:cNvPr>
          <p:cNvSpPr>
            <a:spLocks noGrp="1"/>
          </p:cNvSpPr>
          <p:nvPr>
            <p:ph idx="1"/>
          </p:nvPr>
        </p:nvSpPr>
        <p:spPr/>
        <p:txBody>
          <a:bodyPr>
            <a:normAutofit/>
          </a:bodyPr>
          <a:lstStyle/>
          <a:p>
            <a:r>
              <a:rPr lang="en-US" dirty="0"/>
              <a:t>These common subacute conditions are distinguished from each other by the timing of exacerbations, thought to relate principally to differing stimulating allergens in each.</a:t>
            </a:r>
          </a:p>
          <a:p>
            <a:r>
              <a:rPr lang="en-US" b="1" dirty="0">
                <a:solidFill>
                  <a:srgbClr val="FF0000"/>
                </a:solidFill>
              </a:rPr>
              <a:t>Seasonal allergic conjunctivitis</a:t>
            </a:r>
            <a:r>
              <a:rPr lang="en-US" dirty="0"/>
              <a:t>, worse during the spring and summer, is the more common. The most frequent allergens are tree and grass pollens, although the specific allergen varies with geographic location.</a:t>
            </a:r>
          </a:p>
          <a:p>
            <a:r>
              <a:rPr lang="en-US" b="1" dirty="0">
                <a:solidFill>
                  <a:srgbClr val="FF0000"/>
                </a:solidFill>
              </a:rPr>
              <a:t>Perennial allergic conjunctivitis </a:t>
            </a:r>
            <a:r>
              <a:rPr lang="en-US" dirty="0"/>
              <a:t>causes symptoms throughout the year, generally worse in the autumn when exposure to house dust mites, animal dander and fungal allergens is greatest. </a:t>
            </a:r>
          </a:p>
          <a:p>
            <a:r>
              <a:rPr lang="en-US" dirty="0"/>
              <a:t>It is less common and tends to be milder than the seasonal form.</a:t>
            </a:r>
          </a:p>
        </p:txBody>
      </p:sp>
    </p:spTree>
    <p:extLst>
      <p:ext uri="{BB962C8B-B14F-4D97-AF65-F5344CB8AC3E}">
        <p14:creationId xmlns:p14="http://schemas.microsoft.com/office/powerpoint/2010/main" val="22852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1E92-78D6-4133-AEDE-91A8F2E5FEDB}"/>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16154174-1DC6-48C7-BAEC-72A9385BB8AA}"/>
              </a:ext>
            </a:extLst>
          </p:cNvPr>
          <p:cNvSpPr>
            <a:spLocks noGrp="1"/>
          </p:cNvSpPr>
          <p:nvPr>
            <p:ph idx="1"/>
          </p:nvPr>
        </p:nvSpPr>
        <p:spPr>
          <a:xfrm>
            <a:off x="677334" y="1597152"/>
            <a:ext cx="8596668" cy="4828031"/>
          </a:xfrm>
        </p:spPr>
        <p:txBody>
          <a:bodyPr>
            <a:normAutofit/>
          </a:bodyPr>
          <a:lstStyle/>
          <a:p>
            <a:r>
              <a:rPr lang="en-US" dirty="0"/>
              <a:t>Artificial tears for mild symptoms.</a:t>
            </a:r>
          </a:p>
          <a:p>
            <a:endParaRPr lang="en-US" dirty="0"/>
          </a:p>
          <a:p>
            <a:r>
              <a:rPr lang="en-US" dirty="0"/>
              <a:t>Mast cell stabilizers (e.g. sodium cromoglicate, nedocromil sodium, </a:t>
            </a:r>
            <a:r>
              <a:rPr lang="en-US" dirty="0" err="1"/>
              <a:t>lodoxamide</a:t>
            </a:r>
            <a:r>
              <a:rPr lang="en-US" dirty="0"/>
              <a:t>) must be used for a few days before exerting maximal effect, but are suitable (except </a:t>
            </a:r>
            <a:r>
              <a:rPr lang="en-US" dirty="0" err="1"/>
              <a:t>lodoxamide</a:t>
            </a:r>
            <a:r>
              <a:rPr lang="en-US" dirty="0"/>
              <a:t>) for long-term use if required.</a:t>
            </a:r>
          </a:p>
          <a:p>
            <a:endParaRPr lang="en-US" dirty="0"/>
          </a:p>
          <a:p>
            <a:r>
              <a:rPr lang="en-US" dirty="0"/>
              <a:t>Antihistamines (e.g. </a:t>
            </a:r>
            <a:r>
              <a:rPr lang="en-US" dirty="0" err="1"/>
              <a:t>emedastine</a:t>
            </a:r>
            <a:r>
              <a:rPr lang="en-US" dirty="0"/>
              <a:t>, </a:t>
            </a:r>
            <a:r>
              <a:rPr lang="en-US" dirty="0" err="1"/>
              <a:t>epinastine</a:t>
            </a:r>
            <a:r>
              <a:rPr lang="en-US" dirty="0"/>
              <a:t>, </a:t>
            </a:r>
            <a:r>
              <a:rPr lang="en-US" dirty="0" err="1"/>
              <a:t>levocabastine</a:t>
            </a:r>
            <a:r>
              <a:rPr lang="en-US" dirty="0"/>
              <a:t>, </a:t>
            </a:r>
            <a:r>
              <a:rPr lang="en-US" dirty="0" err="1"/>
              <a:t>bepotastine</a:t>
            </a:r>
            <a:r>
              <a:rPr lang="en-US" dirty="0"/>
              <a:t>) can be used for symptomatic exacerbations and are as effective as mast cell stabilizers.</a:t>
            </a:r>
          </a:p>
          <a:p>
            <a:endParaRPr lang="en-US" dirty="0"/>
          </a:p>
          <a:p>
            <a:r>
              <a:rPr lang="en-US" dirty="0"/>
              <a:t>Dual action antihistamine and mast cell stabilizers (</a:t>
            </a:r>
            <a:r>
              <a:rPr lang="en-US" dirty="0" err="1"/>
              <a:t>e.g.azelastine</a:t>
            </a:r>
            <a:r>
              <a:rPr lang="en-US" dirty="0"/>
              <a:t>, ketotifen, olopatadine) act rapidly and are often very effective for exacerbations.</a:t>
            </a:r>
          </a:p>
        </p:txBody>
      </p:sp>
      <p:sp>
        <p:nvSpPr>
          <p:cNvPr id="4" name="TextBox 3">
            <a:extLst>
              <a:ext uri="{FF2B5EF4-FFF2-40B4-BE49-F238E27FC236}">
                <a16:creationId xmlns:a16="http://schemas.microsoft.com/office/drawing/2014/main" id="{DA20BB71-8DF9-0CCC-D627-D11CA0459541}"/>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817336DF-3218-EAFA-4ECE-DF1253A6BD81}"/>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29028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Neonatal conjunctivitis-(Core Subject)</a:t>
            </a:r>
          </a:p>
        </p:txBody>
      </p:sp>
      <p:sp>
        <p:nvSpPr>
          <p:cNvPr id="3" name="Content Placeholder 2"/>
          <p:cNvSpPr>
            <a:spLocks noGrp="1"/>
          </p:cNvSpPr>
          <p:nvPr>
            <p:ph idx="1"/>
          </p:nvPr>
        </p:nvSpPr>
        <p:spPr>
          <a:xfrm>
            <a:off x="677334" y="2160589"/>
            <a:ext cx="4971112" cy="3880773"/>
          </a:xfrm>
        </p:spPr>
        <p:txBody>
          <a:bodyPr>
            <a:normAutofit/>
          </a:bodyPr>
          <a:lstStyle/>
          <a:p>
            <a:r>
              <a:rPr lang="en-US" dirty="0"/>
              <a:t>Neonatal conjunctivitis (</a:t>
            </a:r>
            <a:r>
              <a:rPr lang="en-US" dirty="0" err="1"/>
              <a:t>ophthalmia</a:t>
            </a:r>
            <a:r>
              <a:rPr lang="en-US" dirty="0"/>
              <a:t> </a:t>
            </a:r>
            <a:r>
              <a:rPr lang="en-US" dirty="0" err="1"/>
              <a:t>neonatorum</a:t>
            </a:r>
            <a:r>
              <a:rPr lang="en-US" dirty="0"/>
              <a:t>) is defined as conjunctival inflammation developing within the first month of life.</a:t>
            </a:r>
          </a:p>
          <a:p>
            <a:endParaRPr lang="en-US" dirty="0"/>
          </a:p>
          <a:p>
            <a:r>
              <a:rPr lang="en-US" i="1" dirty="0"/>
              <a:t>C. trachomatis</a:t>
            </a:r>
            <a:endParaRPr lang="en-US" dirty="0"/>
          </a:p>
          <a:p>
            <a:r>
              <a:rPr lang="en-US" i="1" dirty="0"/>
              <a:t>N. gonorrhoeae</a:t>
            </a:r>
          </a:p>
          <a:p>
            <a:r>
              <a:rPr lang="en-US" i="1" dirty="0"/>
              <a:t>Herpes</a:t>
            </a:r>
          </a:p>
          <a:p>
            <a:r>
              <a:rPr lang="en-US" i="1" dirty="0"/>
              <a:t>Chemical</a:t>
            </a:r>
            <a:endParaRPr lang="en-US" dirty="0"/>
          </a:p>
        </p:txBody>
      </p:sp>
      <p:pic>
        <p:nvPicPr>
          <p:cNvPr id="4" name="Picture 3"/>
          <p:cNvPicPr>
            <a:picLocks noChangeAspect="1"/>
          </p:cNvPicPr>
          <p:nvPr/>
        </p:nvPicPr>
        <p:blipFill>
          <a:blip r:embed="rId2"/>
          <a:stretch>
            <a:fillRect/>
          </a:stretch>
        </p:blipFill>
        <p:spPr>
          <a:xfrm>
            <a:off x="5751905" y="1794070"/>
            <a:ext cx="4847150" cy="4120594"/>
          </a:xfrm>
          <a:prstGeom prst="rect">
            <a:avLst/>
          </a:prstGeom>
        </p:spPr>
      </p:pic>
    </p:spTree>
    <p:extLst>
      <p:ext uri="{BB962C8B-B14F-4D97-AF65-F5344CB8AC3E}">
        <p14:creationId xmlns:p14="http://schemas.microsoft.com/office/powerpoint/2010/main" val="76250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045B7-4E7B-462E-928A-DBD1B8E3E358}"/>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5A1557DD-ED57-4A43-BD73-A78613A830CC}"/>
              </a:ext>
            </a:extLst>
          </p:cNvPr>
          <p:cNvSpPr>
            <a:spLocks noGrp="1"/>
          </p:cNvSpPr>
          <p:nvPr>
            <p:ph idx="1"/>
          </p:nvPr>
        </p:nvSpPr>
        <p:spPr>
          <a:xfrm>
            <a:off x="677334" y="1633728"/>
            <a:ext cx="8596668" cy="4937759"/>
          </a:xfrm>
        </p:spPr>
        <p:txBody>
          <a:bodyPr>
            <a:normAutofit/>
          </a:bodyPr>
          <a:lstStyle/>
          <a:p>
            <a:r>
              <a:rPr lang="en-US" dirty="0"/>
              <a:t>Combined preparation of an antihistamine and a vasoconstrictor (e.g. antazoline with xylometazoline).</a:t>
            </a:r>
          </a:p>
          <a:p>
            <a:endParaRPr lang="en-US" dirty="0"/>
          </a:p>
          <a:p>
            <a:r>
              <a:rPr lang="en-US" dirty="0"/>
              <a:t>Non-steroidal anti-inflammatory preparations (e.g. diclofenac) can provide symptomatic relief but are rarely used.</a:t>
            </a:r>
          </a:p>
          <a:p>
            <a:endParaRPr lang="en-US" dirty="0"/>
          </a:p>
          <a:p>
            <a:r>
              <a:rPr lang="en-US" dirty="0"/>
              <a:t>Topical steroids are effective but rarely necessary.</a:t>
            </a:r>
          </a:p>
          <a:p>
            <a:endParaRPr lang="en-US" dirty="0"/>
          </a:p>
          <a:p>
            <a:r>
              <a:rPr lang="en-US" dirty="0"/>
              <a:t>Oral antihistamines may be indicated for severe symptoms.</a:t>
            </a:r>
          </a:p>
          <a:p>
            <a:endParaRPr lang="en-US" dirty="0"/>
          </a:p>
          <a:p>
            <a:endParaRPr lang="en-US" dirty="0"/>
          </a:p>
        </p:txBody>
      </p:sp>
      <p:sp>
        <p:nvSpPr>
          <p:cNvPr id="4" name="TextBox 3">
            <a:extLst>
              <a:ext uri="{FF2B5EF4-FFF2-40B4-BE49-F238E27FC236}">
                <a16:creationId xmlns:a16="http://schemas.microsoft.com/office/drawing/2014/main" id="{5BB39CB5-3002-6DAD-69D6-A1E7B27F0172}"/>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56B37425-97C2-590D-DB2D-23CF5DF69ADA}"/>
              </a:ext>
            </a:extLst>
          </p:cNvPr>
          <p:cNvSpPr txBox="1"/>
          <p:nvPr/>
        </p:nvSpPr>
        <p:spPr>
          <a:xfrm>
            <a:off x="8934138" y="627838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23912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Vernal Keratoconjunctivitis</a:t>
            </a:r>
          </a:p>
        </p:txBody>
      </p:sp>
      <p:sp>
        <p:nvSpPr>
          <p:cNvPr id="3" name="Content Placeholder 2"/>
          <p:cNvSpPr>
            <a:spLocks noGrp="1"/>
          </p:cNvSpPr>
          <p:nvPr>
            <p:ph idx="1"/>
          </p:nvPr>
        </p:nvSpPr>
        <p:spPr/>
        <p:txBody>
          <a:bodyPr>
            <a:normAutofit/>
          </a:bodyPr>
          <a:lstStyle/>
          <a:p>
            <a:r>
              <a:rPr lang="en-US" dirty="0"/>
              <a:t>Vernal keratoconjunctivitis (VKC) is a recurrent bilateral disorder in which both </a:t>
            </a:r>
            <a:r>
              <a:rPr lang="en-US" dirty="0" err="1"/>
              <a:t>IgE</a:t>
            </a:r>
            <a:r>
              <a:rPr lang="en-US" dirty="0"/>
              <a:t>- and cell-mediated immune mechanisms play important roles.</a:t>
            </a:r>
          </a:p>
          <a:p>
            <a:endParaRPr lang="en-US" dirty="0"/>
          </a:p>
          <a:p>
            <a:r>
              <a:rPr lang="en-US" dirty="0"/>
              <a:t>It primarily affects boys and onset is generally from about the age of 5 years onwards. </a:t>
            </a:r>
          </a:p>
          <a:p>
            <a:endParaRPr lang="en-US" dirty="0"/>
          </a:p>
          <a:p>
            <a:r>
              <a:rPr lang="en-US" dirty="0"/>
              <a:t>There is remission by the late teens in 95% of cases, although many of the remainder develop atopic keratoconjunctivitis. </a:t>
            </a:r>
          </a:p>
          <a:p>
            <a:endParaRPr lang="en-US" dirty="0"/>
          </a:p>
        </p:txBody>
      </p:sp>
    </p:spTree>
    <p:extLst>
      <p:ext uri="{BB962C8B-B14F-4D97-AF65-F5344CB8AC3E}">
        <p14:creationId xmlns:p14="http://schemas.microsoft.com/office/powerpoint/2010/main" val="35644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7BDC-BEA9-4284-8054-1FFFE0B30708}"/>
              </a:ext>
            </a:extLst>
          </p:cNvPr>
          <p:cNvSpPr>
            <a:spLocks noGrp="1"/>
          </p:cNvSpPr>
          <p:nvPr>
            <p:ph type="title"/>
          </p:nvPr>
        </p:nvSpPr>
        <p:spPr/>
        <p:txBody>
          <a:bodyPr/>
          <a:lstStyle/>
          <a:p>
            <a:r>
              <a:rPr lang="en-US" dirty="0"/>
              <a:t>Vernal Keratoconjunctivitis</a:t>
            </a:r>
          </a:p>
        </p:txBody>
      </p:sp>
      <p:sp>
        <p:nvSpPr>
          <p:cNvPr id="3" name="Content Placeholder 2">
            <a:extLst>
              <a:ext uri="{FF2B5EF4-FFF2-40B4-BE49-F238E27FC236}">
                <a16:creationId xmlns:a16="http://schemas.microsoft.com/office/drawing/2014/main" id="{5D468C6D-A30A-4F2F-84E8-815ED79F79E7}"/>
              </a:ext>
            </a:extLst>
          </p:cNvPr>
          <p:cNvSpPr>
            <a:spLocks noGrp="1"/>
          </p:cNvSpPr>
          <p:nvPr>
            <p:ph idx="1"/>
          </p:nvPr>
        </p:nvSpPr>
        <p:spPr/>
        <p:txBody>
          <a:bodyPr>
            <a:normAutofit/>
          </a:bodyPr>
          <a:lstStyle/>
          <a:p>
            <a:r>
              <a:rPr lang="en-US" dirty="0"/>
              <a:t>VKC is rare in temperate regions, but relatively common in warm dry climates such as the Mediterranean, sub-Saharan Africa and the Middle East. </a:t>
            </a:r>
          </a:p>
          <a:p>
            <a:endParaRPr lang="en-US" dirty="0"/>
          </a:p>
          <a:p>
            <a:r>
              <a:rPr lang="en-US" dirty="0"/>
              <a:t>In temperate regions over 90% of patients have other atopic conditions such as asthma and eczema and two-thirds have a family history of atopy.</a:t>
            </a:r>
          </a:p>
          <a:p>
            <a:endParaRPr lang="en-US" dirty="0"/>
          </a:p>
          <a:p>
            <a:r>
              <a:rPr lang="en-US" dirty="0"/>
              <a:t>VKC often occurs on a seasonal basis, with a peak incidence over late spring and summer, although there may be mild perennial symptoms.</a:t>
            </a:r>
          </a:p>
        </p:txBody>
      </p:sp>
    </p:spTree>
    <p:extLst>
      <p:ext uri="{BB962C8B-B14F-4D97-AF65-F5344CB8AC3E}">
        <p14:creationId xmlns:p14="http://schemas.microsoft.com/office/powerpoint/2010/main" val="367610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A7DF5-EC54-42E4-86C0-8E7871B97E5B}"/>
              </a:ext>
            </a:extLst>
          </p:cNvPr>
          <p:cNvSpPr>
            <a:spLocks noGrp="1"/>
          </p:cNvSpPr>
          <p:nvPr>
            <p:ph type="title"/>
          </p:nvPr>
        </p:nvSpPr>
        <p:spPr/>
        <p:txBody>
          <a:bodyPr/>
          <a:lstStyle/>
          <a:p>
            <a:r>
              <a:rPr lang="en-US" dirty="0"/>
              <a:t>Classification</a:t>
            </a:r>
          </a:p>
        </p:txBody>
      </p:sp>
      <p:sp>
        <p:nvSpPr>
          <p:cNvPr id="3" name="Content Placeholder 2">
            <a:extLst>
              <a:ext uri="{FF2B5EF4-FFF2-40B4-BE49-F238E27FC236}">
                <a16:creationId xmlns:a16="http://schemas.microsoft.com/office/drawing/2014/main" id="{E1A6C1AF-6F1F-490E-B9DC-2792498F3B0F}"/>
              </a:ext>
            </a:extLst>
          </p:cNvPr>
          <p:cNvSpPr>
            <a:spLocks noGrp="1"/>
          </p:cNvSpPr>
          <p:nvPr>
            <p:ph idx="1"/>
          </p:nvPr>
        </p:nvSpPr>
        <p:spPr/>
        <p:txBody>
          <a:bodyPr/>
          <a:lstStyle/>
          <a:p>
            <a:r>
              <a:rPr lang="en-US" b="1" dirty="0"/>
              <a:t>Palpebral VKC</a:t>
            </a:r>
            <a:r>
              <a:rPr lang="en-US" dirty="0"/>
              <a:t> </a:t>
            </a:r>
          </a:p>
          <a:p>
            <a:pPr lvl="1"/>
            <a:r>
              <a:rPr lang="en-US" dirty="0"/>
              <a:t>It primarily involves the upper tarsal conjunctiva. </a:t>
            </a:r>
          </a:p>
          <a:p>
            <a:pPr lvl="1"/>
            <a:r>
              <a:rPr lang="en-US" dirty="0"/>
              <a:t>It may be associated with significant corneal disease as a result of the close apposition between the inflamed conjunctiva and the corneal epithelium.</a:t>
            </a:r>
          </a:p>
          <a:p>
            <a:r>
              <a:rPr lang="en-US" b="1" dirty="0"/>
              <a:t>Limbal disease</a:t>
            </a:r>
            <a:r>
              <a:rPr lang="en-US" dirty="0"/>
              <a:t> </a:t>
            </a:r>
          </a:p>
          <a:p>
            <a:pPr lvl="1"/>
            <a:r>
              <a:rPr lang="en-US" dirty="0"/>
              <a:t>It typically affects black and Asian patients.</a:t>
            </a:r>
          </a:p>
          <a:p>
            <a:r>
              <a:rPr lang="en-US" b="1" dirty="0"/>
              <a:t>Mixed VKC</a:t>
            </a:r>
            <a:r>
              <a:rPr lang="en-US" dirty="0"/>
              <a:t> </a:t>
            </a:r>
          </a:p>
          <a:p>
            <a:pPr lvl="1"/>
            <a:r>
              <a:rPr lang="en-US" dirty="0"/>
              <a:t>It has features of both palpebral and limbal disease.</a:t>
            </a:r>
          </a:p>
        </p:txBody>
      </p:sp>
    </p:spTree>
    <p:extLst>
      <p:ext uri="{BB962C8B-B14F-4D97-AF65-F5344CB8AC3E}">
        <p14:creationId xmlns:p14="http://schemas.microsoft.com/office/powerpoint/2010/main" val="15335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31AC-EDF6-4CFF-88B1-BE84DB7ED928}"/>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1DE5E14C-435B-4A7D-8748-946FA5BD4B54}"/>
              </a:ext>
            </a:extLst>
          </p:cNvPr>
          <p:cNvSpPr>
            <a:spLocks noGrp="1"/>
          </p:cNvSpPr>
          <p:nvPr>
            <p:ph idx="1"/>
          </p:nvPr>
        </p:nvSpPr>
        <p:spPr/>
        <p:txBody>
          <a:bodyPr/>
          <a:lstStyle/>
          <a:p>
            <a:r>
              <a:rPr lang="en-US" b="1" dirty="0"/>
              <a:t>Symptoms</a:t>
            </a:r>
          </a:p>
          <a:p>
            <a:pPr lvl="1"/>
            <a:r>
              <a:rPr lang="en-US" dirty="0"/>
              <a:t>Intense itching</a:t>
            </a:r>
          </a:p>
          <a:p>
            <a:pPr lvl="1"/>
            <a:r>
              <a:rPr lang="en-US" dirty="0"/>
              <a:t>Lacrimation</a:t>
            </a:r>
          </a:p>
          <a:p>
            <a:pPr lvl="1"/>
            <a:r>
              <a:rPr lang="en-US" dirty="0"/>
              <a:t>Photophobia</a:t>
            </a:r>
          </a:p>
          <a:p>
            <a:pPr lvl="1"/>
            <a:r>
              <a:rPr lang="en-US" dirty="0"/>
              <a:t>Foreign body sensation</a:t>
            </a:r>
          </a:p>
          <a:p>
            <a:pPr lvl="1"/>
            <a:r>
              <a:rPr lang="en-US" dirty="0"/>
              <a:t>Burning</a:t>
            </a:r>
          </a:p>
          <a:p>
            <a:pPr lvl="1"/>
            <a:r>
              <a:rPr lang="en-US" dirty="0"/>
              <a:t>Thick mucoid discharge</a:t>
            </a:r>
          </a:p>
          <a:p>
            <a:pPr lvl="1"/>
            <a:r>
              <a:rPr lang="en-US" dirty="0"/>
              <a:t>Increased blinking is common.</a:t>
            </a:r>
          </a:p>
          <a:p>
            <a:endParaRPr lang="en-US" dirty="0"/>
          </a:p>
        </p:txBody>
      </p:sp>
    </p:spTree>
    <p:extLst>
      <p:ext uri="{BB962C8B-B14F-4D97-AF65-F5344CB8AC3E}">
        <p14:creationId xmlns:p14="http://schemas.microsoft.com/office/powerpoint/2010/main" val="319234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FFBA-82C3-4BF6-BF56-D34C0442F77F}"/>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285616E0-7F06-445A-9E1A-B64B712C7A78}"/>
              </a:ext>
            </a:extLst>
          </p:cNvPr>
          <p:cNvSpPr>
            <a:spLocks noGrp="1"/>
          </p:cNvSpPr>
          <p:nvPr>
            <p:ph idx="1"/>
          </p:nvPr>
        </p:nvSpPr>
        <p:spPr>
          <a:xfrm>
            <a:off x="677334" y="1630017"/>
            <a:ext cx="5763223" cy="4618383"/>
          </a:xfrm>
        </p:spPr>
        <p:txBody>
          <a:bodyPr>
            <a:normAutofit/>
          </a:bodyPr>
          <a:lstStyle/>
          <a:p>
            <a:r>
              <a:rPr lang="en-US" b="1" dirty="0"/>
              <a:t>Palpebral Disease</a:t>
            </a:r>
          </a:p>
          <a:p>
            <a:pPr lvl="1"/>
            <a:r>
              <a:rPr lang="en-US" dirty="0"/>
              <a:t>Early-mild disease is characterized by conjunctival </a:t>
            </a:r>
            <a:r>
              <a:rPr lang="en-US" dirty="0" err="1"/>
              <a:t>hyperaemia</a:t>
            </a:r>
            <a:r>
              <a:rPr lang="en-US" dirty="0"/>
              <a:t> and diffuse velvety papillary hypertrophy on the superior tarsal plate.</a:t>
            </a:r>
          </a:p>
          <a:p>
            <a:pPr lvl="1"/>
            <a:r>
              <a:rPr lang="en-US" dirty="0" err="1"/>
              <a:t>Macropapillae</a:t>
            </a:r>
            <a:r>
              <a:rPr lang="en-US" dirty="0"/>
              <a:t> (&lt;1 mm) have a flat-topped polygonal appearance reminiscent of cobblestones.</a:t>
            </a:r>
          </a:p>
          <a:p>
            <a:pPr lvl="1"/>
            <a:r>
              <a:rPr lang="en-US" dirty="0"/>
              <a:t>Progression to giant papillae (&gt;1 mm) can occur, as adjacent smaller lesions amalgamate when dividing septa rupture.</a:t>
            </a:r>
          </a:p>
          <a:p>
            <a:pPr lvl="1"/>
            <a:r>
              <a:rPr lang="en-US" dirty="0"/>
              <a:t>Mucus deposition between giant papillae.</a:t>
            </a:r>
          </a:p>
          <a:p>
            <a:pPr lvl="1"/>
            <a:r>
              <a:rPr lang="en-US" dirty="0"/>
              <a:t>Decreased disease activity is characterized by milder conjunctival injection and decreased mucus production.</a:t>
            </a:r>
          </a:p>
        </p:txBody>
      </p:sp>
      <p:pic>
        <p:nvPicPr>
          <p:cNvPr id="5" name="Picture 4">
            <a:extLst>
              <a:ext uri="{FF2B5EF4-FFF2-40B4-BE49-F238E27FC236}">
                <a16:creationId xmlns:a16="http://schemas.microsoft.com/office/drawing/2014/main" id="{BB1479D1-4460-433B-8FC0-F610B3969528}"/>
              </a:ext>
            </a:extLst>
          </p:cNvPr>
          <p:cNvPicPr>
            <a:picLocks noChangeAspect="1"/>
          </p:cNvPicPr>
          <p:nvPr/>
        </p:nvPicPr>
        <p:blipFill>
          <a:blip r:embed="rId2"/>
          <a:stretch>
            <a:fillRect/>
          </a:stretch>
        </p:blipFill>
        <p:spPr>
          <a:xfrm>
            <a:off x="7717139" y="0"/>
            <a:ext cx="4474861" cy="3349689"/>
          </a:xfrm>
          <a:prstGeom prst="rect">
            <a:avLst/>
          </a:prstGeom>
        </p:spPr>
      </p:pic>
      <p:pic>
        <p:nvPicPr>
          <p:cNvPr id="7" name="Picture 6">
            <a:extLst>
              <a:ext uri="{FF2B5EF4-FFF2-40B4-BE49-F238E27FC236}">
                <a16:creationId xmlns:a16="http://schemas.microsoft.com/office/drawing/2014/main" id="{F4B90A57-A1B7-4DB2-8A21-34832BC776AE}"/>
              </a:ext>
            </a:extLst>
          </p:cNvPr>
          <p:cNvPicPr>
            <a:picLocks noChangeAspect="1"/>
          </p:cNvPicPr>
          <p:nvPr/>
        </p:nvPicPr>
        <p:blipFill>
          <a:blip r:embed="rId3"/>
          <a:stretch>
            <a:fillRect/>
          </a:stretch>
        </p:blipFill>
        <p:spPr>
          <a:xfrm>
            <a:off x="7717139" y="3429000"/>
            <a:ext cx="4468747" cy="3349689"/>
          </a:xfrm>
          <a:prstGeom prst="rect">
            <a:avLst/>
          </a:prstGeom>
        </p:spPr>
      </p:pic>
    </p:spTree>
    <p:extLst>
      <p:ext uri="{BB962C8B-B14F-4D97-AF65-F5344CB8AC3E}">
        <p14:creationId xmlns:p14="http://schemas.microsoft.com/office/powerpoint/2010/main" val="418573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944A-1FF4-49A7-985C-A8F8372BE5F3}"/>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7B3F9FCA-9FBC-46F2-A707-0BD5B2CFE845}"/>
              </a:ext>
            </a:extLst>
          </p:cNvPr>
          <p:cNvSpPr>
            <a:spLocks noGrp="1"/>
          </p:cNvSpPr>
          <p:nvPr>
            <p:ph idx="1"/>
          </p:nvPr>
        </p:nvSpPr>
        <p:spPr>
          <a:xfrm>
            <a:off x="677334" y="1590261"/>
            <a:ext cx="8596668" cy="4451102"/>
          </a:xfrm>
        </p:spPr>
        <p:txBody>
          <a:bodyPr/>
          <a:lstStyle/>
          <a:p>
            <a:r>
              <a:rPr lang="en-US" b="1" dirty="0"/>
              <a:t>Limbal disease</a:t>
            </a:r>
          </a:p>
          <a:p>
            <a:pPr lvl="1"/>
            <a:r>
              <a:rPr lang="en-US" dirty="0"/>
              <a:t>Gelatinous limbal conjunctival papillae that may be associated with transient apically located white cellular collections (Horner–</a:t>
            </a:r>
            <a:r>
              <a:rPr lang="en-US" dirty="0" err="1"/>
              <a:t>Trantas</a:t>
            </a:r>
            <a:r>
              <a:rPr lang="en-US" dirty="0"/>
              <a:t> dots).</a:t>
            </a:r>
          </a:p>
          <a:p>
            <a:pPr lvl="1"/>
            <a:r>
              <a:rPr lang="en-US" dirty="0"/>
              <a:t>In tropical regions, limbal disease may be severe.</a:t>
            </a:r>
          </a:p>
        </p:txBody>
      </p:sp>
      <p:pic>
        <p:nvPicPr>
          <p:cNvPr id="7" name="Picture 6">
            <a:extLst>
              <a:ext uri="{FF2B5EF4-FFF2-40B4-BE49-F238E27FC236}">
                <a16:creationId xmlns:a16="http://schemas.microsoft.com/office/drawing/2014/main" id="{9EA916D1-4118-42B1-A500-C054654D078E}"/>
              </a:ext>
            </a:extLst>
          </p:cNvPr>
          <p:cNvPicPr>
            <a:picLocks noChangeAspect="1"/>
          </p:cNvPicPr>
          <p:nvPr/>
        </p:nvPicPr>
        <p:blipFill>
          <a:blip r:embed="rId2"/>
          <a:stretch>
            <a:fillRect/>
          </a:stretch>
        </p:blipFill>
        <p:spPr>
          <a:xfrm>
            <a:off x="169268" y="3429000"/>
            <a:ext cx="3745655" cy="2909478"/>
          </a:xfrm>
          <a:prstGeom prst="rect">
            <a:avLst/>
          </a:prstGeom>
        </p:spPr>
      </p:pic>
      <p:pic>
        <p:nvPicPr>
          <p:cNvPr id="9" name="Picture 8">
            <a:extLst>
              <a:ext uri="{FF2B5EF4-FFF2-40B4-BE49-F238E27FC236}">
                <a16:creationId xmlns:a16="http://schemas.microsoft.com/office/drawing/2014/main" id="{93751A26-D42A-4716-83AC-E773B75FDF99}"/>
              </a:ext>
            </a:extLst>
          </p:cNvPr>
          <p:cNvPicPr>
            <a:picLocks noChangeAspect="1"/>
          </p:cNvPicPr>
          <p:nvPr/>
        </p:nvPicPr>
        <p:blipFill>
          <a:blip r:embed="rId3"/>
          <a:stretch>
            <a:fillRect/>
          </a:stretch>
        </p:blipFill>
        <p:spPr>
          <a:xfrm>
            <a:off x="3914923" y="3429000"/>
            <a:ext cx="4182155" cy="2909478"/>
          </a:xfrm>
          <a:prstGeom prst="rect">
            <a:avLst/>
          </a:prstGeom>
        </p:spPr>
      </p:pic>
      <p:pic>
        <p:nvPicPr>
          <p:cNvPr id="11" name="Picture 10">
            <a:extLst>
              <a:ext uri="{FF2B5EF4-FFF2-40B4-BE49-F238E27FC236}">
                <a16:creationId xmlns:a16="http://schemas.microsoft.com/office/drawing/2014/main" id="{4E9DE924-88C6-4CAB-A0B3-2B78C14D9A35}"/>
              </a:ext>
            </a:extLst>
          </p:cNvPr>
          <p:cNvPicPr>
            <a:picLocks noChangeAspect="1"/>
          </p:cNvPicPr>
          <p:nvPr/>
        </p:nvPicPr>
        <p:blipFill>
          <a:blip r:embed="rId4"/>
          <a:stretch>
            <a:fillRect/>
          </a:stretch>
        </p:blipFill>
        <p:spPr>
          <a:xfrm>
            <a:off x="8097078" y="3429001"/>
            <a:ext cx="4035503" cy="2909478"/>
          </a:xfrm>
          <a:prstGeom prst="rect">
            <a:avLst/>
          </a:prstGeom>
        </p:spPr>
      </p:pic>
    </p:spTree>
    <p:extLst>
      <p:ext uri="{BB962C8B-B14F-4D97-AF65-F5344CB8AC3E}">
        <p14:creationId xmlns:p14="http://schemas.microsoft.com/office/powerpoint/2010/main" val="304163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8098-C6F4-4F83-99C7-FF7AECD90FB3}"/>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1EC3A9B9-F136-4613-986E-68D90CC7D041}"/>
              </a:ext>
            </a:extLst>
          </p:cNvPr>
          <p:cNvSpPr>
            <a:spLocks noGrp="1"/>
          </p:cNvSpPr>
          <p:nvPr>
            <p:ph idx="1"/>
          </p:nvPr>
        </p:nvSpPr>
        <p:spPr>
          <a:xfrm>
            <a:off x="677334" y="1364975"/>
            <a:ext cx="6929414" cy="5274364"/>
          </a:xfrm>
        </p:spPr>
        <p:txBody>
          <a:bodyPr>
            <a:normAutofit/>
          </a:bodyPr>
          <a:lstStyle/>
          <a:p>
            <a:r>
              <a:rPr lang="en-US" b="1" dirty="0">
                <a:solidFill>
                  <a:srgbClr val="FF0000"/>
                </a:solidFill>
              </a:rPr>
              <a:t>Keratopathy</a:t>
            </a:r>
            <a:r>
              <a:rPr lang="en-US" dirty="0"/>
              <a:t> is more frequent in palpebral disease and may take the following forms: </a:t>
            </a:r>
          </a:p>
          <a:p>
            <a:endParaRPr lang="en-US" dirty="0"/>
          </a:p>
          <a:p>
            <a:r>
              <a:rPr lang="en-US" dirty="0"/>
              <a:t>Superior punctate epithelial erosions associated with layers of mucus on the superior cornea.</a:t>
            </a:r>
          </a:p>
          <a:p>
            <a:endParaRPr lang="en-US" dirty="0"/>
          </a:p>
          <a:p>
            <a:r>
              <a:rPr lang="en-US" dirty="0"/>
              <a:t>Epithelial </a:t>
            </a:r>
            <a:r>
              <a:rPr lang="en-US" dirty="0" err="1"/>
              <a:t>macroerosions</a:t>
            </a:r>
            <a:r>
              <a:rPr lang="en-US" dirty="0"/>
              <a:t> caused by a combination of epithelial toxicity from inflammatory mediators and a direct mechanical effect from papillae.</a:t>
            </a:r>
          </a:p>
          <a:p>
            <a:endParaRPr lang="en-US" dirty="0"/>
          </a:p>
          <a:p>
            <a:r>
              <a:rPr lang="en-US" dirty="0"/>
              <a:t>Plaques and ‘shield’ ulcers may develop in palpebral or mixed disease when the exposed Bowman membrane becomes coated with mucus and calcium phosphate, leading to inadequate wetting and delayed re-epithelialization. </a:t>
            </a:r>
          </a:p>
          <a:p>
            <a:endParaRPr lang="en-US" dirty="0"/>
          </a:p>
        </p:txBody>
      </p:sp>
      <p:pic>
        <p:nvPicPr>
          <p:cNvPr id="5" name="Picture 4">
            <a:extLst>
              <a:ext uri="{FF2B5EF4-FFF2-40B4-BE49-F238E27FC236}">
                <a16:creationId xmlns:a16="http://schemas.microsoft.com/office/drawing/2014/main" id="{F076BBCD-63F4-458E-AB4C-18A152581EA7}"/>
              </a:ext>
            </a:extLst>
          </p:cNvPr>
          <p:cNvPicPr>
            <a:picLocks noChangeAspect="1"/>
          </p:cNvPicPr>
          <p:nvPr/>
        </p:nvPicPr>
        <p:blipFill>
          <a:blip r:embed="rId2"/>
          <a:stretch>
            <a:fillRect/>
          </a:stretch>
        </p:blipFill>
        <p:spPr>
          <a:xfrm>
            <a:off x="8453682" y="0"/>
            <a:ext cx="3623053" cy="3216814"/>
          </a:xfrm>
          <a:prstGeom prst="rect">
            <a:avLst/>
          </a:prstGeom>
        </p:spPr>
      </p:pic>
      <p:pic>
        <p:nvPicPr>
          <p:cNvPr id="7" name="Picture 6">
            <a:extLst>
              <a:ext uri="{FF2B5EF4-FFF2-40B4-BE49-F238E27FC236}">
                <a16:creationId xmlns:a16="http://schemas.microsoft.com/office/drawing/2014/main" id="{C28DAB02-78E1-47D6-B918-8DF8D8DAC49B}"/>
              </a:ext>
            </a:extLst>
          </p:cNvPr>
          <p:cNvPicPr>
            <a:picLocks noChangeAspect="1"/>
          </p:cNvPicPr>
          <p:nvPr/>
        </p:nvPicPr>
        <p:blipFill>
          <a:blip r:embed="rId3"/>
          <a:stretch>
            <a:fillRect/>
          </a:stretch>
        </p:blipFill>
        <p:spPr>
          <a:xfrm>
            <a:off x="8449464" y="3216814"/>
            <a:ext cx="3627271" cy="3216814"/>
          </a:xfrm>
          <a:prstGeom prst="rect">
            <a:avLst/>
          </a:prstGeom>
        </p:spPr>
      </p:pic>
    </p:spTree>
    <p:extLst>
      <p:ext uri="{BB962C8B-B14F-4D97-AF65-F5344CB8AC3E}">
        <p14:creationId xmlns:p14="http://schemas.microsoft.com/office/powerpoint/2010/main" val="214683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5AC42-78B9-4C2D-B8FE-540042F1D6D9}"/>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3D0941D4-99CA-44CB-9ACD-4956AC2D7789}"/>
              </a:ext>
            </a:extLst>
          </p:cNvPr>
          <p:cNvSpPr>
            <a:spLocks noGrp="1"/>
          </p:cNvSpPr>
          <p:nvPr>
            <p:ph idx="1"/>
          </p:nvPr>
        </p:nvSpPr>
        <p:spPr>
          <a:xfrm>
            <a:off x="677334" y="1431235"/>
            <a:ext cx="6253553" cy="5261113"/>
          </a:xfrm>
        </p:spPr>
        <p:txBody>
          <a:bodyPr>
            <a:normAutofit/>
          </a:bodyPr>
          <a:lstStyle/>
          <a:p>
            <a:endParaRPr lang="en-US" dirty="0"/>
          </a:p>
          <a:p>
            <a:r>
              <a:rPr lang="en-US" dirty="0" err="1"/>
              <a:t>Pseudogerontoxon</a:t>
            </a:r>
            <a:r>
              <a:rPr lang="en-US" dirty="0"/>
              <a:t> can develop in recurrent limbal disease. </a:t>
            </a:r>
          </a:p>
          <a:p>
            <a:endParaRPr lang="en-US" dirty="0"/>
          </a:p>
          <a:p>
            <a:r>
              <a:rPr lang="en-US" dirty="0"/>
              <a:t>It is characterized by a </a:t>
            </a:r>
            <a:r>
              <a:rPr lang="en-US" dirty="0" err="1"/>
              <a:t>paralimbal</a:t>
            </a:r>
            <a:r>
              <a:rPr lang="en-US" dirty="0"/>
              <a:t> band of superficial scarring resembling arcus senilis, adjacent to a previously inflamed segment of the limbus.</a:t>
            </a:r>
          </a:p>
          <a:p>
            <a:endParaRPr lang="en-US" dirty="0"/>
          </a:p>
          <a:p>
            <a:r>
              <a:rPr lang="en-US" dirty="0"/>
              <a:t>Vascularization does not tend to be prominent, though some peripheral superficial vessel ingrowth is common, especially superiorly.</a:t>
            </a:r>
          </a:p>
          <a:p>
            <a:endParaRPr lang="en-US" dirty="0"/>
          </a:p>
          <a:p>
            <a:r>
              <a:rPr lang="en-US" dirty="0"/>
              <a:t>Keratoconus and other forms of corneal ectasia are more common in VKC and are thought to be at least partly due to persistent eye rubbing.</a:t>
            </a:r>
          </a:p>
        </p:txBody>
      </p:sp>
      <p:pic>
        <p:nvPicPr>
          <p:cNvPr id="5" name="Picture 4">
            <a:extLst>
              <a:ext uri="{FF2B5EF4-FFF2-40B4-BE49-F238E27FC236}">
                <a16:creationId xmlns:a16="http://schemas.microsoft.com/office/drawing/2014/main" id="{EA52AA56-1760-4782-92BF-587F1ADB3D58}"/>
              </a:ext>
            </a:extLst>
          </p:cNvPr>
          <p:cNvPicPr>
            <a:picLocks noChangeAspect="1"/>
          </p:cNvPicPr>
          <p:nvPr/>
        </p:nvPicPr>
        <p:blipFill>
          <a:blip r:embed="rId2"/>
          <a:stretch>
            <a:fillRect/>
          </a:stretch>
        </p:blipFill>
        <p:spPr>
          <a:xfrm>
            <a:off x="7063409" y="892642"/>
            <a:ext cx="5128591" cy="4869846"/>
          </a:xfrm>
          <a:prstGeom prst="rect">
            <a:avLst/>
          </a:prstGeom>
        </p:spPr>
      </p:pic>
    </p:spTree>
    <p:extLst>
      <p:ext uri="{BB962C8B-B14F-4D97-AF65-F5344CB8AC3E}">
        <p14:creationId xmlns:p14="http://schemas.microsoft.com/office/powerpoint/2010/main" val="26738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E211-EC65-4BF3-93CB-F44801DDC4ED}"/>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F163540F-6437-4445-A514-48D031F7637C}"/>
              </a:ext>
            </a:extLst>
          </p:cNvPr>
          <p:cNvSpPr>
            <a:spLocks noGrp="1"/>
          </p:cNvSpPr>
          <p:nvPr>
            <p:ph idx="1"/>
          </p:nvPr>
        </p:nvSpPr>
        <p:spPr>
          <a:xfrm>
            <a:off x="677334" y="2067339"/>
            <a:ext cx="8596668" cy="3974023"/>
          </a:xfrm>
        </p:spPr>
        <p:txBody>
          <a:bodyPr>
            <a:normAutofit/>
          </a:bodyPr>
          <a:lstStyle/>
          <a:p>
            <a:r>
              <a:rPr lang="en-US" sz="2400" b="1" dirty="0"/>
              <a:t>General measures</a:t>
            </a:r>
          </a:p>
          <a:p>
            <a:pPr lvl="1"/>
            <a:r>
              <a:rPr lang="en-US" sz="2000" dirty="0"/>
              <a:t>Allergen avoidance, if possible. </a:t>
            </a:r>
          </a:p>
          <a:p>
            <a:pPr lvl="1"/>
            <a:r>
              <a:rPr lang="en-US" sz="2000" dirty="0"/>
              <a:t>Cool compresses may be helpful.</a:t>
            </a:r>
          </a:p>
          <a:p>
            <a:pPr lvl="1"/>
            <a:r>
              <a:rPr lang="en-US" sz="2000" dirty="0"/>
              <a:t>Lid hygiene should be used for associated staphylococcal blepharitis. </a:t>
            </a:r>
          </a:p>
          <a:p>
            <a:pPr lvl="1"/>
            <a:r>
              <a:rPr lang="en-US" sz="2000" dirty="0"/>
              <a:t>Moisturizing cream such as E45 can be applied to dry, fissured skin.</a:t>
            </a:r>
          </a:p>
          <a:p>
            <a:pPr lvl="1"/>
            <a:r>
              <a:rPr lang="en-US" sz="2000" dirty="0"/>
              <a:t>Bandage contact lens wear to aid healing of persistent epithelial defects.</a:t>
            </a:r>
          </a:p>
        </p:txBody>
      </p:sp>
      <p:sp>
        <p:nvSpPr>
          <p:cNvPr id="4" name="TextBox 3">
            <a:extLst>
              <a:ext uri="{FF2B5EF4-FFF2-40B4-BE49-F238E27FC236}">
                <a16:creationId xmlns:a16="http://schemas.microsoft.com/office/drawing/2014/main" id="{10575674-1517-E94E-B26C-3B90ED240DF2}"/>
              </a:ext>
            </a:extLst>
          </p:cNvPr>
          <p:cNvSpPr txBox="1"/>
          <p:nvPr/>
        </p:nvSpPr>
        <p:spPr>
          <a:xfrm rot="1721743">
            <a:off x="8104382" y="752532"/>
            <a:ext cx="3104999"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Preventive Medicine</a:t>
            </a:r>
          </a:p>
        </p:txBody>
      </p:sp>
      <p:sp>
        <p:nvSpPr>
          <p:cNvPr id="5" name="TextBox 4">
            <a:extLst>
              <a:ext uri="{FF2B5EF4-FFF2-40B4-BE49-F238E27FC236}">
                <a16:creationId xmlns:a16="http://schemas.microsoft.com/office/drawing/2014/main" id="{583085D2-9111-CE92-0CA6-7224B691BE2D}"/>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33503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D724-5B33-4E6E-A8C0-C9923DBF6029}"/>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AE473EAA-A9F8-4E57-8A8D-986EE307EA01}"/>
              </a:ext>
            </a:extLst>
          </p:cNvPr>
          <p:cNvSpPr>
            <a:spLocks noGrp="1"/>
          </p:cNvSpPr>
          <p:nvPr>
            <p:ph idx="1"/>
          </p:nvPr>
        </p:nvSpPr>
        <p:spPr/>
        <p:txBody>
          <a:bodyPr/>
          <a:lstStyle/>
          <a:p>
            <a:r>
              <a:rPr lang="en-US" b="1" dirty="0"/>
              <a:t>Timing of onset</a:t>
            </a:r>
          </a:p>
          <a:p>
            <a:pPr lvl="1"/>
            <a:r>
              <a:rPr lang="en-US" dirty="0"/>
              <a:t>Chemical irritation: first few days.</a:t>
            </a:r>
          </a:p>
          <a:p>
            <a:pPr lvl="1"/>
            <a:r>
              <a:rPr lang="en-US" dirty="0"/>
              <a:t>Gonococcal: first week.</a:t>
            </a:r>
          </a:p>
          <a:p>
            <a:pPr lvl="1"/>
            <a:r>
              <a:rPr lang="en-US" dirty="0"/>
              <a:t>Staphylococci and other bacteria: end of the first week.</a:t>
            </a:r>
          </a:p>
          <a:p>
            <a:pPr lvl="1"/>
            <a:r>
              <a:rPr lang="en-US" dirty="0"/>
              <a:t>Herpes simplex virus (HSV): 1–2 weeks.</a:t>
            </a:r>
          </a:p>
          <a:p>
            <a:pPr lvl="1"/>
            <a:r>
              <a:rPr lang="en-US" dirty="0"/>
              <a:t>Chlamydia: 1–3 weeks.</a:t>
            </a:r>
          </a:p>
        </p:txBody>
      </p:sp>
    </p:spTree>
    <p:extLst>
      <p:ext uri="{BB962C8B-B14F-4D97-AF65-F5344CB8AC3E}">
        <p14:creationId xmlns:p14="http://schemas.microsoft.com/office/powerpoint/2010/main" val="8701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a:xfrm>
            <a:off x="677334" y="1631755"/>
            <a:ext cx="8596668" cy="4424597"/>
          </a:xfrm>
        </p:spPr>
        <p:txBody>
          <a:bodyPr>
            <a:normAutofit/>
          </a:bodyPr>
          <a:lstStyle/>
          <a:p>
            <a:r>
              <a:rPr lang="en-US" b="1" dirty="0"/>
              <a:t>Mast cell stabilizers: </a:t>
            </a:r>
          </a:p>
          <a:p>
            <a:pPr lvl="1"/>
            <a:r>
              <a:rPr lang="en-US" dirty="0"/>
              <a:t>e.g., sodium cromoglicate. reduce the frequency of acute exacerbations and the need for steroids and so form the basis of many regimens, but are seldom effective in isolation. </a:t>
            </a:r>
          </a:p>
          <a:p>
            <a:endParaRPr lang="en-US" b="1" dirty="0"/>
          </a:p>
          <a:p>
            <a:r>
              <a:rPr lang="en-US" b="1" dirty="0"/>
              <a:t>Topical antihistamines:</a:t>
            </a:r>
          </a:p>
          <a:p>
            <a:pPr lvl="1"/>
            <a:r>
              <a:rPr lang="en-US" dirty="0"/>
              <a:t>e.g., </a:t>
            </a:r>
            <a:r>
              <a:rPr lang="en-US" dirty="0" err="1"/>
              <a:t>emedastine</a:t>
            </a:r>
            <a:r>
              <a:rPr lang="en-US" dirty="0"/>
              <a:t>, </a:t>
            </a:r>
            <a:r>
              <a:rPr lang="en-US" dirty="0" err="1"/>
              <a:t>epinastine</a:t>
            </a:r>
            <a:r>
              <a:rPr lang="en-US" dirty="0"/>
              <a:t>. when used in isolation are about as effective as mast cell stabilizers. They are suitable for acute exacerbations but generally not for continuous long-term use.</a:t>
            </a:r>
          </a:p>
          <a:p>
            <a:endParaRPr lang="en-US" b="1" dirty="0"/>
          </a:p>
          <a:p>
            <a:r>
              <a:rPr lang="en-US" b="1" dirty="0"/>
              <a:t>Combined action antihistamine/mast cell stabilizers:</a:t>
            </a:r>
            <a:r>
              <a:rPr lang="en-US" dirty="0"/>
              <a:t> </a:t>
            </a:r>
          </a:p>
          <a:p>
            <a:pPr lvl="1"/>
            <a:r>
              <a:rPr lang="en-US" dirty="0"/>
              <a:t>e.g., ketotifen, olopatadine.</a:t>
            </a:r>
            <a:endParaRPr lang="en-US" b="1" dirty="0"/>
          </a:p>
        </p:txBody>
      </p:sp>
      <p:sp>
        <p:nvSpPr>
          <p:cNvPr id="4" name="TextBox 3">
            <a:extLst>
              <a:ext uri="{FF2B5EF4-FFF2-40B4-BE49-F238E27FC236}">
                <a16:creationId xmlns:a16="http://schemas.microsoft.com/office/drawing/2014/main" id="{03978F29-B92D-D04B-FF28-BBECBD75F8E3}"/>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1C5FAF1C-614E-2096-B457-F6F4AEE8DE81}"/>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231795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D9E0-12C7-4ED1-B539-9A0A778095B8}"/>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EB8115B2-87F4-4356-964D-09B47C0314A3}"/>
              </a:ext>
            </a:extLst>
          </p:cNvPr>
          <p:cNvSpPr>
            <a:spLocks noGrp="1"/>
          </p:cNvSpPr>
          <p:nvPr>
            <p:ph idx="1"/>
          </p:nvPr>
        </p:nvSpPr>
        <p:spPr/>
        <p:txBody>
          <a:bodyPr>
            <a:normAutofit/>
          </a:bodyPr>
          <a:lstStyle/>
          <a:p>
            <a:r>
              <a:rPr lang="en-US" b="1" dirty="0"/>
              <a:t>Non-steroidal anti-inflammatory:</a:t>
            </a:r>
          </a:p>
          <a:p>
            <a:pPr lvl="1"/>
            <a:r>
              <a:rPr lang="en-US" dirty="0"/>
              <a:t>e.g., Ketorolac, diclofenac. may improve comfort by blocking non-histamine mediators.</a:t>
            </a:r>
            <a:endParaRPr lang="en-US" b="1" dirty="0"/>
          </a:p>
          <a:p>
            <a:endParaRPr lang="en-US" b="1" dirty="0"/>
          </a:p>
          <a:p>
            <a:r>
              <a:rPr lang="en-US" b="1" dirty="0"/>
              <a:t>Topical steroids:</a:t>
            </a:r>
          </a:p>
          <a:p>
            <a:pPr lvl="1"/>
            <a:r>
              <a:rPr lang="en-US" dirty="0"/>
              <a:t>e.g. </a:t>
            </a:r>
            <a:r>
              <a:rPr lang="en-US" dirty="0" err="1"/>
              <a:t>fluorometholone</a:t>
            </a:r>
            <a:r>
              <a:rPr lang="en-US" dirty="0"/>
              <a:t> 0.1%, prednisolone 0.5%, loteprednol etabonate 0.2% or 0.5%. are used for severe exacerbations of conjunctivitis and significant keratopathy. Reducing conjunctival activity generally leads to corneal improvement. </a:t>
            </a:r>
          </a:p>
          <a:p>
            <a:pPr lvl="1"/>
            <a:r>
              <a:rPr lang="en-US" dirty="0"/>
              <a:t>They are usually prescribed in short but intensive courses.</a:t>
            </a:r>
          </a:p>
        </p:txBody>
      </p:sp>
      <p:sp>
        <p:nvSpPr>
          <p:cNvPr id="4" name="TextBox 3">
            <a:extLst>
              <a:ext uri="{FF2B5EF4-FFF2-40B4-BE49-F238E27FC236}">
                <a16:creationId xmlns:a16="http://schemas.microsoft.com/office/drawing/2014/main" id="{5D819F4A-2B1B-AE15-5A86-53B540FA22E6}"/>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01E6BD8B-2A35-5707-AA7D-253F50F0F2B2}"/>
              </a:ext>
            </a:extLst>
          </p:cNvPr>
          <p:cNvSpPr txBox="1"/>
          <p:nvPr/>
        </p:nvSpPr>
        <p:spPr>
          <a:xfrm>
            <a:off x="8934138" y="626339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40250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13E8-8872-4BDF-8D10-D932FC890E43}"/>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8490CD28-20C6-4625-9926-C22096B017FE}"/>
              </a:ext>
            </a:extLst>
          </p:cNvPr>
          <p:cNvSpPr>
            <a:spLocks noGrp="1"/>
          </p:cNvSpPr>
          <p:nvPr>
            <p:ph idx="1"/>
          </p:nvPr>
        </p:nvSpPr>
        <p:spPr>
          <a:xfrm>
            <a:off x="677333" y="1775791"/>
            <a:ext cx="8983501" cy="4472609"/>
          </a:xfrm>
        </p:spPr>
        <p:txBody>
          <a:bodyPr>
            <a:normAutofit/>
          </a:bodyPr>
          <a:lstStyle/>
          <a:p>
            <a:r>
              <a:rPr lang="en-US" b="1" dirty="0"/>
              <a:t>Acetylcysteine:</a:t>
            </a:r>
          </a:p>
          <a:p>
            <a:pPr lvl="1"/>
            <a:r>
              <a:rPr lang="en-US" dirty="0"/>
              <a:t>It is a mucolytic agent that is useful in VKC for dissolving mucus filaments and deposits and addressing early plaque formation.</a:t>
            </a:r>
          </a:p>
          <a:p>
            <a:endParaRPr lang="en-US" b="1" dirty="0"/>
          </a:p>
          <a:p>
            <a:r>
              <a:rPr lang="en-US" b="1" dirty="0"/>
              <a:t>Immunomodulators:</a:t>
            </a:r>
          </a:p>
          <a:p>
            <a:r>
              <a:rPr lang="en-US" b="1" dirty="0"/>
              <a:t>Ciclosporin (0.05–2%):</a:t>
            </a:r>
          </a:p>
          <a:p>
            <a:pPr lvl="1"/>
            <a:r>
              <a:rPr lang="en-US" dirty="0"/>
              <a:t>If steroids are ineffective, inadequate or poorly tolerated, or as a steroid-sparing agent in patients with severe disease. </a:t>
            </a:r>
          </a:p>
          <a:p>
            <a:pPr lvl="1"/>
            <a:r>
              <a:rPr lang="en-US" dirty="0"/>
              <a:t>The effects typically take some weeks to be exerted and relapses may occur if treatment is stopped suddenly. Irritation and blurred vision are common.</a:t>
            </a:r>
          </a:p>
        </p:txBody>
      </p:sp>
      <p:sp>
        <p:nvSpPr>
          <p:cNvPr id="4" name="TextBox 3">
            <a:extLst>
              <a:ext uri="{FF2B5EF4-FFF2-40B4-BE49-F238E27FC236}">
                <a16:creationId xmlns:a16="http://schemas.microsoft.com/office/drawing/2014/main" id="{D9731904-53B8-B4D2-2AE7-83DF53F01C07}"/>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EA1F7471-28C5-05F6-1D55-922EE0FBDE01}"/>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102873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A0BE-FED6-40B1-A18D-98D195DAF0BA}"/>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3252C415-9191-45AC-B3A0-92EABE6CC0A0}"/>
              </a:ext>
            </a:extLst>
          </p:cNvPr>
          <p:cNvSpPr>
            <a:spLocks noGrp="1"/>
          </p:cNvSpPr>
          <p:nvPr>
            <p:ph idx="1"/>
          </p:nvPr>
        </p:nvSpPr>
        <p:spPr/>
        <p:txBody>
          <a:bodyPr/>
          <a:lstStyle/>
          <a:p>
            <a:r>
              <a:rPr lang="en-US" b="1" dirty="0"/>
              <a:t>Calcineurin inhibitors:</a:t>
            </a:r>
          </a:p>
          <a:p>
            <a:r>
              <a:rPr lang="en-US" b="1" dirty="0"/>
              <a:t>Tacrolimus 0.03%</a:t>
            </a:r>
          </a:p>
          <a:p>
            <a:pPr lvl="1"/>
            <a:r>
              <a:rPr lang="en-US" dirty="0"/>
              <a:t>It is an alternative to steroids in the treatment of allergic eye disease.</a:t>
            </a:r>
          </a:p>
          <a:p>
            <a:pPr lvl="1"/>
            <a:r>
              <a:rPr lang="en-US" dirty="0"/>
              <a:t>Instillation into the fornix has been effective in modulating conjunctival inflammation in refractory cases. </a:t>
            </a:r>
          </a:p>
          <a:p>
            <a:pPr lvl="1"/>
            <a:r>
              <a:rPr lang="en-US" dirty="0"/>
              <a:t>It is particularly useful when applied topically in patients with shield ulcers and corneal epitheliopathy and can be used without topical steroids. </a:t>
            </a:r>
          </a:p>
          <a:p>
            <a:pPr lvl="1"/>
            <a:r>
              <a:rPr lang="en-US" dirty="0"/>
              <a:t>Factors associated with a poor response to tacrolimus include the presence of a giant papillae and palpebral abnormality.</a:t>
            </a:r>
          </a:p>
        </p:txBody>
      </p:sp>
      <p:sp>
        <p:nvSpPr>
          <p:cNvPr id="4" name="TextBox 3">
            <a:extLst>
              <a:ext uri="{FF2B5EF4-FFF2-40B4-BE49-F238E27FC236}">
                <a16:creationId xmlns:a16="http://schemas.microsoft.com/office/drawing/2014/main" id="{4AD19690-8572-66F9-BDB2-70604C28677D}"/>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83291B53-B6ED-3D69-ABFB-7B15AB071C35}"/>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187144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062B-0689-4AAA-A2F8-AD807803EDD7}"/>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ECEF0AAB-80BA-44E3-A249-B480A7212919}"/>
              </a:ext>
            </a:extLst>
          </p:cNvPr>
          <p:cNvSpPr>
            <a:spLocks noGrp="1"/>
          </p:cNvSpPr>
          <p:nvPr>
            <p:ph idx="1"/>
          </p:nvPr>
        </p:nvSpPr>
        <p:spPr/>
        <p:txBody>
          <a:bodyPr>
            <a:normAutofit/>
          </a:bodyPr>
          <a:lstStyle/>
          <a:p>
            <a:r>
              <a:rPr lang="en-US" sz="2000" b="1" dirty="0" err="1"/>
              <a:t>Supratarsal</a:t>
            </a:r>
            <a:r>
              <a:rPr lang="en-US" sz="2000" b="1" dirty="0"/>
              <a:t> steroid injection:</a:t>
            </a:r>
            <a:r>
              <a:rPr lang="en-US" sz="2000" dirty="0"/>
              <a:t> </a:t>
            </a:r>
          </a:p>
          <a:p>
            <a:pPr lvl="1"/>
            <a:r>
              <a:rPr lang="en-US" sz="1800" dirty="0"/>
              <a:t>It is considered in severe palpebral disease or for non-compliant patients. </a:t>
            </a:r>
          </a:p>
          <a:p>
            <a:pPr lvl="1"/>
            <a:r>
              <a:rPr lang="en-US" sz="1800" dirty="0"/>
              <a:t>The injection is given into the conjunctival surface of the anaesthetized everted upper eyelid</a:t>
            </a:r>
          </a:p>
          <a:p>
            <a:pPr lvl="1"/>
            <a:r>
              <a:rPr lang="en-US" sz="1800" dirty="0"/>
              <a:t>0.1 ml of betamethasone sodium phosphate 4 mg/ml, dexamethasone 4 mg/ml or triamcinolone 40 mg/ml.</a:t>
            </a:r>
          </a:p>
        </p:txBody>
      </p:sp>
      <p:sp>
        <p:nvSpPr>
          <p:cNvPr id="4" name="TextBox 3">
            <a:extLst>
              <a:ext uri="{FF2B5EF4-FFF2-40B4-BE49-F238E27FC236}">
                <a16:creationId xmlns:a16="http://schemas.microsoft.com/office/drawing/2014/main" id="{5F823B48-6EDB-CE5F-45D4-A93A92FB8EE8}"/>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AutoShape 2">
            <a:extLst>
              <a:ext uri="{FF2B5EF4-FFF2-40B4-BE49-F238E27FC236}">
                <a16:creationId xmlns:a16="http://schemas.microsoft.com/office/drawing/2014/main" id="{839FC657-D2F7-DA7F-5899-0574449A7D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DBA474B9-86AA-4DA2-E181-45D46F843BA6}"/>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2447887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D652-542A-0741-C285-D6E11B368DD4}"/>
              </a:ext>
            </a:extLst>
          </p:cNvPr>
          <p:cNvSpPr>
            <a:spLocks noGrp="1"/>
          </p:cNvSpPr>
          <p:nvPr>
            <p:ph type="title"/>
          </p:nvPr>
        </p:nvSpPr>
        <p:spPr/>
        <p:txBody>
          <a:bodyPr/>
          <a:lstStyle/>
          <a:p>
            <a:r>
              <a:rPr lang="en-US" dirty="0"/>
              <a:t>Research</a:t>
            </a:r>
          </a:p>
        </p:txBody>
      </p:sp>
      <p:sp>
        <p:nvSpPr>
          <p:cNvPr id="3" name="Content Placeholder 2">
            <a:extLst>
              <a:ext uri="{FF2B5EF4-FFF2-40B4-BE49-F238E27FC236}">
                <a16:creationId xmlns:a16="http://schemas.microsoft.com/office/drawing/2014/main" id="{04F3D76E-E908-E3A9-2FD8-30E04D0D0457}"/>
              </a:ext>
            </a:extLst>
          </p:cNvPr>
          <p:cNvSpPr>
            <a:spLocks noGrp="1"/>
          </p:cNvSpPr>
          <p:nvPr>
            <p:ph idx="1"/>
          </p:nvPr>
        </p:nvSpPr>
        <p:spPr/>
        <p:txBody>
          <a:bodyPr/>
          <a:lstStyle/>
          <a:p>
            <a:r>
              <a:rPr lang="en-US" dirty="0"/>
              <a:t>Efficacy of single dose dermatological 0.1 % Tacrolimus ointment in the treatment of vernal keratoconjunctivitis</a:t>
            </a:r>
          </a:p>
          <a:p>
            <a:r>
              <a:rPr lang="en-US" dirty="0"/>
              <a:t>Muhammad Sharjeel et al. J Pak </a:t>
            </a:r>
            <a:r>
              <a:rPr lang="en-US"/>
              <a:t>Med Assoc.2022 Sep</a:t>
            </a:r>
            <a:endParaRPr lang="en-US" dirty="0"/>
          </a:p>
        </p:txBody>
      </p:sp>
    </p:spTree>
    <p:extLst>
      <p:ext uri="{BB962C8B-B14F-4D97-AF65-F5344CB8AC3E}">
        <p14:creationId xmlns:p14="http://schemas.microsoft.com/office/powerpoint/2010/main" val="360835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B4FA4-5FB3-A606-4925-F28BB0FC8450}"/>
              </a:ext>
            </a:extLst>
          </p:cNvPr>
          <p:cNvSpPr>
            <a:spLocks noGrp="1"/>
          </p:cNvSpPr>
          <p:nvPr>
            <p:ph type="title"/>
          </p:nvPr>
        </p:nvSpPr>
        <p:spPr/>
        <p:txBody>
          <a:bodyPr/>
          <a:lstStyle/>
          <a:p>
            <a:r>
              <a:rPr lang="en-US" dirty="0"/>
              <a:t>Bioethics</a:t>
            </a:r>
          </a:p>
        </p:txBody>
      </p:sp>
      <p:sp>
        <p:nvSpPr>
          <p:cNvPr id="3" name="Content Placeholder 2">
            <a:extLst>
              <a:ext uri="{FF2B5EF4-FFF2-40B4-BE49-F238E27FC236}">
                <a16:creationId xmlns:a16="http://schemas.microsoft.com/office/drawing/2014/main" id="{5A6326DE-78C6-AE29-02F3-D1509DA15ECA}"/>
              </a:ext>
            </a:extLst>
          </p:cNvPr>
          <p:cNvSpPr>
            <a:spLocks noGrp="1"/>
          </p:cNvSpPr>
          <p:nvPr>
            <p:ph idx="1"/>
          </p:nvPr>
        </p:nvSpPr>
        <p:spPr>
          <a:xfrm>
            <a:off x="677334" y="1588957"/>
            <a:ext cx="8596668" cy="4901784"/>
          </a:xfrm>
        </p:spPr>
        <p:txBody>
          <a:bodyPr>
            <a:normAutofit fontScale="85000" lnSpcReduction="20000"/>
          </a:bodyPr>
          <a:lstStyle/>
          <a:p>
            <a:r>
              <a:rPr lang="en-US" dirty="0"/>
              <a:t>In terms of bioethics, there are a few key considerations that come to mind when discussing VKC.. VKC is a chronic condition that requires ongoing treatment and management, which can be expensive and difficult to access for individuals without adequate healthcare coverage.  Ensuring that individuals with VKC have access to the necessary medical resources is important from an ethical standpoint, as it can help to prevent unnecessary suffering and improve quality of life.</a:t>
            </a:r>
          </a:p>
          <a:p>
            <a:endParaRPr lang="en-US" dirty="0"/>
          </a:p>
          <a:p>
            <a:r>
              <a:rPr lang="en-US" dirty="0"/>
              <a:t>Another bioethical consideration related to VKC is the potential impact of the condition on an individual's ability to participate fully in society. For example, children with VKC may miss school or be unable to engage in sports or other physical activities due to the discomfort caused by the condition. Adults with VKC may experience similar limitations on their ability to work or participate in social activities. Ensuring that individuals with VKC have access to effective treatment and management options can help to mitigate these impacts, allowing individuals to participate more fully in society.</a:t>
            </a:r>
          </a:p>
          <a:p>
            <a:endParaRPr lang="en-US" dirty="0"/>
          </a:p>
          <a:p>
            <a:endParaRPr lang="en-US" dirty="0"/>
          </a:p>
          <a:p>
            <a:r>
              <a:rPr lang="en-US" dirty="0"/>
              <a:t>In summary, the bioethics of VKC involve considerations related to access to care, the impact of the condition on individuals' ability to participate fully in society, and the ethical dimensions of research and development of new treatments. By addressing these issues, we can help to ensure that individuals with VKC receive the care and support they need to live healthy, fulfilling lives.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94623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6629-E613-214D-9CC6-7ADF27AF87DC}"/>
              </a:ext>
            </a:extLst>
          </p:cNvPr>
          <p:cNvSpPr>
            <a:spLocks noGrp="1"/>
          </p:cNvSpPr>
          <p:nvPr>
            <p:ph type="title"/>
          </p:nvPr>
        </p:nvSpPr>
        <p:spPr/>
        <p:txBody>
          <a:bodyPr/>
          <a:lstStyle/>
          <a:p>
            <a:r>
              <a:rPr lang="en-US" dirty="0"/>
              <a:t>     Artificial intelligence</a:t>
            </a:r>
          </a:p>
        </p:txBody>
      </p:sp>
      <p:sp>
        <p:nvSpPr>
          <p:cNvPr id="3" name="Content Placeholder 2">
            <a:extLst>
              <a:ext uri="{FF2B5EF4-FFF2-40B4-BE49-F238E27FC236}">
                <a16:creationId xmlns:a16="http://schemas.microsoft.com/office/drawing/2014/main" id="{FB9D0DDC-7FB4-13B0-D222-5FA59A78CA96}"/>
              </a:ext>
            </a:extLst>
          </p:cNvPr>
          <p:cNvSpPr>
            <a:spLocks noGrp="1"/>
          </p:cNvSpPr>
          <p:nvPr>
            <p:ph idx="1"/>
          </p:nvPr>
        </p:nvSpPr>
        <p:spPr/>
        <p:txBody>
          <a:bodyPr/>
          <a:lstStyle/>
          <a:p>
            <a:r>
              <a:rPr lang="en-US" dirty="0"/>
              <a:t> Artificial Intelligence  could be useful in VKC is in the development of personalized treatment plans. By analyzing patient data such as medical history, genetics, and response to previous treatments, AI algorithms can help healthcare providers tailor treatment plans that are more likely to be effective for individual patients. Additionally, AI can assist in monitoring disease progression and adjusting treatment plans as needed.</a:t>
            </a:r>
          </a:p>
        </p:txBody>
      </p:sp>
    </p:spTree>
    <p:extLst>
      <p:ext uri="{BB962C8B-B14F-4D97-AF65-F5344CB8AC3E}">
        <p14:creationId xmlns:p14="http://schemas.microsoft.com/office/powerpoint/2010/main" val="3453689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F197F3-B002-4E83-A4CB-64BD4B706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46" y="369277"/>
            <a:ext cx="5890846" cy="5890846"/>
          </a:xfrm>
          <a:prstGeom prst="rect">
            <a:avLst/>
          </a:prstGeom>
        </p:spPr>
      </p:pic>
    </p:spTree>
    <p:extLst>
      <p:ext uri="{BB962C8B-B14F-4D97-AF65-F5344CB8AC3E}">
        <p14:creationId xmlns:p14="http://schemas.microsoft.com/office/powerpoint/2010/main" val="375008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B332-97B5-447F-B0C2-0A3FEEDB9495}"/>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0195DC6E-8C65-40E1-A34C-5581411DC3D7}"/>
              </a:ext>
            </a:extLst>
          </p:cNvPr>
          <p:cNvSpPr>
            <a:spLocks noGrp="1"/>
          </p:cNvSpPr>
          <p:nvPr>
            <p:ph idx="1"/>
          </p:nvPr>
        </p:nvSpPr>
        <p:spPr/>
        <p:txBody>
          <a:bodyPr>
            <a:normAutofit/>
          </a:bodyPr>
          <a:lstStyle/>
          <a:p>
            <a:r>
              <a:rPr lang="en-US" b="1" dirty="0"/>
              <a:t>History</a:t>
            </a:r>
          </a:p>
          <a:p>
            <a:r>
              <a:rPr lang="en-US" dirty="0"/>
              <a:t>Instillation of a prophylactic chemical preparation.</a:t>
            </a:r>
          </a:p>
          <a:p>
            <a:r>
              <a:rPr lang="en-US" dirty="0"/>
              <a:t>Parental symptoms of sexually transmitted infection (STI).</a:t>
            </a:r>
          </a:p>
          <a:p>
            <a:r>
              <a:rPr lang="en-US" dirty="0"/>
              <a:t>Recent conjunctivitis in close contacts.</a:t>
            </a:r>
          </a:p>
          <a:p>
            <a:r>
              <a:rPr lang="en-US" dirty="0"/>
              <a:t>Features of systemic illness in the child: pneumonitis, rhinitis and otitis in chlamydial infection, skin vesicles and features of encephalitis in HSV.</a:t>
            </a:r>
          </a:p>
          <a:p>
            <a:r>
              <a:rPr lang="en-US" dirty="0"/>
              <a:t>Disseminated gonococcal infection is relatively rare.</a:t>
            </a:r>
          </a:p>
          <a:p>
            <a:r>
              <a:rPr lang="en-US" dirty="0"/>
              <a:t>Prior persistent watering without inflammation may indicate a nasolacrimal duct that is not yet open.</a:t>
            </a:r>
          </a:p>
        </p:txBody>
      </p:sp>
    </p:spTree>
    <p:extLst>
      <p:ext uri="{BB962C8B-B14F-4D97-AF65-F5344CB8AC3E}">
        <p14:creationId xmlns:p14="http://schemas.microsoft.com/office/powerpoint/2010/main" val="12281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F6BE-BC88-42ED-BEBA-F71DFD87C59E}"/>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84EAFF52-7C92-48D7-A5F1-89DBB5D5F4A8}"/>
              </a:ext>
            </a:extLst>
          </p:cNvPr>
          <p:cNvSpPr>
            <a:spLocks noGrp="1"/>
          </p:cNvSpPr>
          <p:nvPr>
            <p:ph idx="1"/>
          </p:nvPr>
        </p:nvSpPr>
        <p:spPr/>
        <p:txBody>
          <a:bodyPr/>
          <a:lstStyle/>
          <a:p>
            <a:r>
              <a:rPr lang="en-US" b="1" dirty="0"/>
              <a:t>Signs</a:t>
            </a:r>
          </a:p>
          <a:p>
            <a:endParaRPr lang="en-US" dirty="0"/>
          </a:p>
          <a:p>
            <a:r>
              <a:rPr lang="en-US" dirty="0"/>
              <a:t>A mildly sticky eye may occur in staphylococcal infection, or with delayed nasolacrimal duct canalization (mucopurulent reflux on pressure over the lacrimal sac).</a:t>
            </a:r>
          </a:p>
          <a:p>
            <a:endParaRPr lang="en-US" dirty="0"/>
          </a:p>
          <a:p>
            <a:r>
              <a:rPr lang="en-US" dirty="0"/>
              <a:t>Discharge is characteristically watery in chemical and HSV infection, mucopurulent in chlamydial infection, purulent in bacterial infection and </a:t>
            </a:r>
            <a:r>
              <a:rPr lang="en-US" dirty="0" err="1"/>
              <a:t>hyperpurulent</a:t>
            </a:r>
            <a:r>
              <a:rPr lang="en-US" dirty="0"/>
              <a:t> in gonococcal conjunctivitis.</a:t>
            </a:r>
          </a:p>
        </p:txBody>
      </p:sp>
    </p:spTree>
    <p:extLst>
      <p:ext uri="{BB962C8B-B14F-4D97-AF65-F5344CB8AC3E}">
        <p14:creationId xmlns:p14="http://schemas.microsoft.com/office/powerpoint/2010/main" val="132499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64B6-E192-400F-AFFA-62BED9E94D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FD3402-12D1-43A9-920A-FEE48101DF9C}"/>
              </a:ext>
            </a:extLst>
          </p:cNvPr>
          <p:cNvSpPr>
            <a:spLocks noGrp="1"/>
          </p:cNvSpPr>
          <p:nvPr>
            <p:ph idx="1"/>
          </p:nvPr>
        </p:nvSpPr>
        <p:spPr/>
        <p:txBody>
          <a:bodyPr/>
          <a:lstStyle/>
          <a:p>
            <a:r>
              <a:rPr lang="en-US" dirty="0"/>
              <a:t>Severe eyelid oedema occurs in gonococcal infection. It may be difficult to distinguish severe conjunctivitis from </a:t>
            </a:r>
            <a:r>
              <a:rPr lang="en-US" dirty="0" err="1"/>
              <a:t>preseptal</a:t>
            </a:r>
            <a:r>
              <a:rPr lang="en-US" dirty="0"/>
              <a:t> or orbital infection. </a:t>
            </a:r>
          </a:p>
          <a:p>
            <a:endParaRPr lang="en-US" dirty="0"/>
          </a:p>
          <a:p>
            <a:r>
              <a:rPr lang="en-US" dirty="0"/>
              <a:t>Signs of </a:t>
            </a:r>
            <a:r>
              <a:rPr lang="en-US" dirty="0" err="1"/>
              <a:t>dacryocystitis</a:t>
            </a:r>
            <a:r>
              <a:rPr lang="en-US" dirty="0"/>
              <a:t> should be excluded.</a:t>
            </a:r>
          </a:p>
          <a:p>
            <a:endParaRPr lang="en-US" dirty="0"/>
          </a:p>
          <a:p>
            <a:r>
              <a:rPr lang="en-US" dirty="0"/>
              <a:t>Eyelid and periocular vesicles may occur in HSV infection and can critically aid early diagnosis and treatment.</a:t>
            </a:r>
          </a:p>
        </p:txBody>
      </p:sp>
    </p:spTree>
    <p:extLst>
      <p:ext uri="{BB962C8B-B14F-4D97-AF65-F5344CB8AC3E}">
        <p14:creationId xmlns:p14="http://schemas.microsoft.com/office/powerpoint/2010/main" val="44542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4BFD-7BB3-479C-A7DA-377B81C30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2E7070-9F66-420E-A828-80828F1F0EA8}"/>
              </a:ext>
            </a:extLst>
          </p:cNvPr>
          <p:cNvSpPr>
            <a:spLocks noGrp="1"/>
          </p:cNvSpPr>
          <p:nvPr>
            <p:ph idx="1"/>
          </p:nvPr>
        </p:nvSpPr>
        <p:spPr/>
        <p:txBody>
          <a:bodyPr/>
          <a:lstStyle/>
          <a:p>
            <a:r>
              <a:rPr lang="en-US" dirty="0"/>
              <a:t>Corneal examination is mandatory and is particularly important if gonococcal infection is suspected, as ulceration with rapid progression is common.</a:t>
            </a:r>
          </a:p>
          <a:p>
            <a:endParaRPr lang="en-US" dirty="0"/>
          </a:p>
          <a:p>
            <a:r>
              <a:rPr lang="en-US" dirty="0" err="1"/>
              <a:t>Pseudomembranes</a:t>
            </a:r>
            <a:r>
              <a:rPr lang="en-US" dirty="0"/>
              <a:t> are not uncommon in chlamydial conjunctivitis.</a:t>
            </a:r>
          </a:p>
          <a:p>
            <a:endParaRPr lang="en-US" dirty="0"/>
          </a:p>
          <a:p>
            <a:r>
              <a:rPr lang="en-US" dirty="0"/>
              <a:t>Congenital glaucoma may masquerade as neonatal conjunctivitis and should always be considered, particularly in monocular cases.</a:t>
            </a:r>
          </a:p>
        </p:txBody>
      </p:sp>
    </p:spTree>
    <p:extLst>
      <p:ext uri="{BB962C8B-B14F-4D97-AF65-F5344CB8AC3E}">
        <p14:creationId xmlns:p14="http://schemas.microsoft.com/office/powerpoint/2010/main" val="37931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9201-EB9F-46EC-B7D3-F7CFE2E1918F}"/>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38201D50-BC07-40D1-9036-2DB25DB7FE43}"/>
              </a:ext>
            </a:extLst>
          </p:cNvPr>
          <p:cNvSpPr>
            <a:spLocks noGrp="1"/>
          </p:cNvSpPr>
          <p:nvPr>
            <p:ph idx="1"/>
          </p:nvPr>
        </p:nvSpPr>
        <p:spPr>
          <a:xfrm>
            <a:off x="677334" y="1450849"/>
            <a:ext cx="8596668" cy="4590514"/>
          </a:xfrm>
        </p:spPr>
        <p:txBody>
          <a:bodyPr>
            <a:normAutofit/>
          </a:bodyPr>
          <a:lstStyle/>
          <a:p>
            <a:r>
              <a:rPr lang="en-US" dirty="0">
                <a:solidFill>
                  <a:srgbClr val="FF0000"/>
                </a:solidFill>
              </a:rPr>
              <a:t>Prophylaxis</a:t>
            </a:r>
            <a:r>
              <a:rPr lang="en-US" dirty="0"/>
              <a:t> is routinely performed but there is no standard protocol.</a:t>
            </a:r>
          </a:p>
          <a:p>
            <a:endParaRPr lang="en-US" dirty="0"/>
          </a:p>
          <a:p>
            <a:r>
              <a:rPr lang="en-US" dirty="0"/>
              <a:t>A single instillation of povidone-iodine 2.5% solution is effective against common pathogens.</a:t>
            </a:r>
          </a:p>
          <a:p>
            <a:endParaRPr lang="en-US" dirty="0"/>
          </a:p>
          <a:p>
            <a:r>
              <a:rPr lang="en-US" dirty="0"/>
              <a:t>Erythromycin 0.5% or tetracycline 1% ointment.</a:t>
            </a:r>
          </a:p>
          <a:p>
            <a:endParaRPr lang="en-US" dirty="0"/>
          </a:p>
          <a:p>
            <a:r>
              <a:rPr lang="en-US" dirty="0"/>
              <a:t>Silver nitrate 1% solution agglutinates gonococci and is still utilized in areas where gonococcal infection is common.</a:t>
            </a:r>
          </a:p>
          <a:p>
            <a:endParaRPr lang="en-US" dirty="0"/>
          </a:p>
          <a:p>
            <a:r>
              <a:rPr lang="en-US" dirty="0"/>
              <a:t>It should be administered in conjunction with a single intramuscular dose of benzylpenicillin when maternal infection is present.</a:t>
            </a:r>
          </a:p>
        </p:txBody>
      </p:sp>
      <p:sp>
        <p:nvSpPr>
          <p:cNvPr id="4" name="TextBox 3">
            <a:extLst>
              <a:ext uri="{FF2B5EF4-FFF2-40B4-BE49-F238E27FC236}">
                <a16:creationId xmlns:a16="http://schemas.microsoft.com/office/drawing/2014/main" id="{69A934E1-BF81-042D-7815-1E9BA512913C}"/>
              </a:ext>
            </a:extLst>
          </p:cNvPr>
          <p:cNvSpPr txBox="1"/>
          <p:nvPr/>
        </p:nvSpPr>
        <p:spPr>
          <a:xfrm rot="1721743">
            <a:off x="8075825" y="864176"/>
            <a:ext cx="357003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dirty="0">
                <a:solidFill>
                  <a:schemeClr val="bg1"/>
                </a:solidFill>
              </a:rPr>
              <a:t>Pharmacological Intervention</a:t>
            </a:r>
          </a:p>
        </p:txBody>
      </p:sp>
      <p:sp>
        <p:nvSpPr>
          <p:cNvPr id="5" name="TextBox 4">
            <a:extLst>
              <a:ext uri="{FF2B5EF4-FFF2-40B4-BE49-F238E27FC236}">
                <a16:creationId xmlns:a16="http://schemas.microsoft.com/office/drawing/2014/main" id="{BAD504FB-613C-7D0D-3DB0-FEBD66B9F0C7}"/>
              </a:ext>
            </a:extLst>
          </p:cNvPr>
          <p:cNvSpPr txBox="1"/>
          <p:nvPr/>
        </p:nvSpPr>
        <p:spPr>
          <a:xfrm>
            <a:off x="8934138" y="6248400"/>
            <a:ext cx="2920415" cy="369332"/>
          </a:xfrm>
          <a:prstGeom prst="rect">
            <a:avLst/>
          </a:prstGeom>
          <a:noFill/>
        </p:spPr>
        <p:txBody>
          <a:bodyPr wrap="none" rtlCol="0">
            <a:spAutoFit/>
          </a:bodyPr>
          <a:lstStyle/>
          <a:p>
            <a:r>
              <a:rPr lang="en-US" dirty="0"/>
              <a:t>HORIZONTAL INTEGRATION</a:t>
            </a:r>
          </a:p>
        </p:txBody>
      </p:sp>
    </p:spTree>
    <p:extLst>
      <p:ext uri="{BB962C8B-B14F-4D97-AF65-F5344CB8AC3E}">
        <p14:creationId xmlns:p14="http://schemas.microsoft.com/office/powerpoint/2010/main" val="209882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890</TotalTime>
  <Words>5531</Words>
  <Application>Microsoft Office PowerPoint</Application>
  <PresentationFormat>Widescreen</PresentationFormat>
  <Paragraphs>610</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Facet</vt:lpstr>
      <vt:lpstr>Management</vt:lpstr>
      <vt:lpstr>Management</vt:lpstr>
      <vt:lpstr>Neonatal conjunctivitis-(Core Subject)</vt:lpstr>
      <vt:lpstr>Diagnosis</vt:lpstr>
      <vt:lpstr>Diagnosis</vt:lpstr>
      <vt:lpstr>Diagnosis</vt:lpstr>
      <vt:lpstr>PowerPoint Presentation</vt:lpstr>
      <vt:lpstr>PowerPoint Presentation</vt:lpstr>
      <vt:lpstr>Treatment</vt:lpstr>
      <vt:lpstr>Treatment</vt:lpstr>
      <vt:lpstr>Treatment</vt:lpstr>
      <vt:lpstr>Treatment</vt:lpstr>
      <vt:lpstr>PowerPoint Presentation</vt:lpstr>
      <vt:lpstr>Viral conjunctivitis-Core Subject</vt:lpstr>
      <vt:lpstr>Presentation</vt:lpstr>
      <vt:lpstr>Presentation</vt:lpstr>
      <vt:lpstr>Presentation</vt:lpstr>
      <vt:lpstr>Presentation</vt:lpstr>
      <vt:lpstr>Signs</vt:lpstr>
      <vt:lpstr>Signs</vt:lpstr>
      <vt:lpstr>Treatment</vt:lpstr>
      <vt:lpstr>Prophylaxis</vt:lpstr>
      <vt:lpstr>Research</vt:lpstr>
      <vt:lpstr>Bioethics</vt:lpstr>
      <vt:lpstr>Artificial Intelligence</vt:lpstr>
      <vt:lpstr>ALLERGIC CONJUNCTIVITIS</vt:lpstr>
      <vt:lpstr>Acute Allergic Conjunctivitis</vt:lpstr>
      <vt:lpstr>Seasonal and Perennial Allergic Conjunctivitis</vt:lpstr>
      <vt:lpstr>Treatment</vt:lpstr>
      <vt:lpstr>Treatment</vt:lpstr>
      <vt:lpstr>Vernal Keratoconjunctivitis</vt:lpstr>
      <vt:lpstr>Vernal Keratoconjunctivitis</vt:lpstr>
      <vt:lpstr>Classification</vt:lpstr>
      <vt:lpstr>Diagnosis</vt:lpstr>
      <vt:lpstr>Diagnosis</vt:lpstr>
      <vt:lpstr>Diagnosis</vt:lpstr>
      <vt:lpstr>Diagnosis</vt:lpstr>
      <vt:lpstr>Diagnosis</vt:lpstr>
      <vt:lpstr>Treatment</vt:lpstr>
      <vt:lpstr>Treatment</vt:lpstr>
      <vt:lpstr>Treatment</vt:lpstr>
      <vt:lpstr>Treatment</vt:lpstr>
      <vt:lpstr>Treatment</vt:lpstr>
      <vt:lpstr>Treatment</vt:lpstr>
      <vt:lpstr>Research</vt:lpstr>
      <vt:lpstr>Bioethics</vt:lpstr>
      <vt:lpstr>     Artificial intelligence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Bilal Mirza</dc:creator>
  <cp:lastModifiedBy>aizaz afzal</cp:lastModifiedBy>
  <cp:revision>55</cp:revision>
  <dcterms:created xsi:type="dcterms:W3CDTF">2022-04-07T12:57:51Z</dcterms:created>
  <dcterms:modified xsi:type="dcterms:W3CDTF">2024-05-15T19:18:45Z</dcterms:modified>
</cp:coreProperties>
</file>