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1" r:id="rId2"/>
    <p:sldId id="420" r:id="rId3"/>
    <p:sldId id="389" r:id="rId4"/>
    <p:sldId id="384" r:id="rId5"/>
    <p:sldId id="385" r:id="rId6"/>
    <p:sldId id="382" r:id="rId7"/>
    <p:sldId id="259" r:id="rId8"/>
    <p:sldId id="260" r:id="rId9"/>
    <p:sldId id="262" r:id="rId10"/>
    <p:sldId id="303" r:id="rId11"/>
    <p:sldId id="305" r:id="rId12"/>
    <p:sldId id="306" r:id="rId13"/>
    <p:sldId id="307" r:id="rId14"/>
    <p:sldId id="261" r:id="rId15"/>
    <p:sldId id="263" r:id="rId16"/>
    <p:sldId id="264" r:id="rId17"/>
    <p:sldId id="265" r:id="rId18"/>
    <p:sldId id="267" r:id="rId19"/>
    <p:sldId id="268" r:id="rId20"/>
    <p:sldId id="269" r:id="rId21"/>
    <p:sldId id="270" r:id="rId22"/>
    <p:sldId id="271" r:id="rId23"/>
    <p:sldId id="272" r:id="rId24"/>
    <p:sldId id="386" r:id="rId25"/>
    <p:sldId id="273" r:id="rId26"/>
    <p:sldId id="274" r:id="rId27"/>
    <p:sldId id="266" r:id="rId28"/>
    <p:sldId id="308" r:id="rId29"/>
    <p:sldId id="275" r:id="rId30"/>
    <p:sldId id="2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>
        <p:scale>
          <a:sx n="40" d="100"/>
          <a:sy n="40" d="100"/>
        </p:scale>
        <p:origin x="8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5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9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534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2025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55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92D92-E406-4B5E-BD06-70B2B8C32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7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6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7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3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3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87441-0A1B-4B51-B195-798EB8DE23B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7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 /><Relationship Id="rId2" Type="http://schemas.openxmlformats.org/officeDocument/2006/relationships/image" Target="../media/image21.em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E98E9-8E0B-426F-A29A-0CEAECC1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9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EB82-0487-4525-BE02-D45518F3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</a:rPr>
              <a:t>Bulbar conjunctiva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3AE78-D19B-41D4-A90F-B45AAADD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Continuous with the corneal epithelium at the limbus. </a:t>
            </a:r>
          </a:p>
          <a:p>
            <a:endParaRPr lang="en-US" sz="2000" dirty="0"/>
          </a:p>
          <a:p>
            <a:r>
              <a:rPr lang="en-US" sz="2000" dirty="0"/>
              <a:t>Radial ridges at the limbus form the palisades of Vogt, the reservoir of corneal stem cells. </a:t>
            </a:r>
          </a:p>
          <a:p>
            <a:endParaRPr lang="en-US" sz="2000" dirty="0"/>
          </a:p>
          <a:p>
            <a:r>
              <a:rPr lang="en-US" sz="2000" dirty="0"/>
              <a:t>The plica semilunaris (semilunar fold) is present nasally, medial to which lies a fleshy nodule (caruncle) consisting of modified cutaneous tissue.</a:t>
            </a:r>
          </a:p>
        </p:txBody>
      </p:sp>
    </p:spTree>
    <p:extLst>
      <p:ext uri="{BB962C8B-B14F-4D97-AF65-F5344CB8AC3E}">
        <p14:creationId xmlns:p14="http://schemas.microsoft.com/office/powerpoint/2010/main" val="117992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8717-ADC5-4E23-81F1-D800C121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Palisades of Vogt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6EB1CA-A29C-4279-9AF7-48B7417C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5" y="1625600"/>
            <a:ext cx="7707587" cy="2794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261B5-0DC5-44EB-8016-CAAF22A46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4900246" y="4419600"/>
            <a:ext cx="6718368" cy="23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30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0C45-A292-465D-B2BB-A4D492E1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Plica Semilunaris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11ACB-956E-4C24-9681-D0743DE91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59" y="2160588"/>
            <a:ext cx="4450519" cy="3881437"/>
          </a:xfrm>
        </p:spPr>
      </p:pic>
    </p:spTree>
    <p:extLst>
      <p:ext uri="{BB962C8B-B14F-4D97-AF65-F5344CB8AC3E}">
        <p14:creationId xmlns:p14="http://schemas.microsoft.com/office/powerpoint/2010/main" val="5916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CC1-17F1-4752-B445-96589115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Caruncle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BCB950-3529-40FA-9E5D-15A48CCBA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68" y="2160588"/>
            <a:ext cx="5817501" cy="3881437"/>
          </a:xfrm>
        </p:spPr>
      </p:pic>
    </p:spTree>
    <p:extLst>
      <p:ext uri="{BB962C8B-B14F-4D97-AF65-F5344CB8AC3E}">
        <p14:creationId xmlns:p14="http://schemas.microsoft.com/office/powerpoint/2010/main" val="348002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Conjunctival </a:t>
            </a:r>
            <a:r>
              <a:rPr lang="en-US" altLang="en-US" b="1" dirty="0" err="1">
                <a:solidFill>
                  <a:srgbClr val="00B050"/>
                </a:solidFill>
              </a:rPr>
              <a:t>fornices</a:t>
            </a:r>
            <a:endParaRPr lang="en-US" altLang="en-US" b="1" dirty="0">
              <a:solidFill>
                <a:srgbClr val="00B05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447800"/>
            <a:ext cx="4648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Transitional region between palpebral and bulbar conjunctivae.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Superior fornix 10 mm from limbus.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Inferior fornix 8 mm from limbus.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Lateral fornix 14mm from limbus.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Ducts of lacrimal glands open into lateral part of superior fornix.</a:t>
            </a:r>
          </a:p>
        </p:txBody>
      </p:sp>
      <p:pic>
        <p:nvPicPr>
          <p:cNvPr id="10244" name="Picture 5" descr="Scan000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295400"/>
            <a:ext cx="4038600" cy="2789238"/>
          </a:xfrm>
          <a:noFill/>
        </p:spPr>
      </p:pic>
      <p:pic>
        <p:nvPicPr>
          <p:cNvPr id="10245" name="Picture 6" descr="Scan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1"/>
            <a:ext cx="40386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6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2160589"/>
            <a:ext cx="5376225" cy="3880773"/>
          </a:xfrm>
        </p:spPr>
        <p:txBody>
          <a:bodyPr>
            <a:normAutofit/>
          </a:bodyPr>
          <a:lstStyle/>
          <a:p>
            <a:r>
              <a:rPr lang="en-US" sz="2000" b="1" dirty="0"/>
              <a:t>The epithelium </a:t>
            </a:r>
            <a:r>
              <a:rPr lang="en-US" sz="2000" dirty="0"/>
              <a:t>is non-keratinizing and around five cell layers deep.</a:t>
            </a:r>
          </a:p>
          <a:p>
            <a:r>
              <a:rPr lang="en-US" sz="2000" dirty="0"/>
              <a:t>Basal cuboidal cells evolve into flattened polyhedral cells, subsequently being shed from the surface.</a:t>
            </a:r>
          </a:p>
          <a:p>
            <a:r>
              <a:rPr lang="en-US" sz="2000" dirty="0"/>
              <a:t>Mucus-secreting goblet cells are located within the epithelium, being most dense </a:t>
            </a:r>
            <a:r>
              <a:rPr lang="en-US" sz="2000" dirty="0" err="1"/>
              <a:t>inferonasally</a:t>
            </a:r>
            <a:r>
              <a:rPr lang="en-US" sz="2000" dirty="0"/>
              <a:t> and in the </a:t>
            </a:r>
            <a:r>
              <a:rPr lang="en-US" sz="2000" dirty="0" err="1"/>
              <a:t>fornices</a:t>
            </a:r>
            <a:r>
              <a:rPr lang="en-US" sz="2000" dirty="0"/>
              <a:t>.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7" y="1671670"/>
            <a:ext cx="5492698" cy="360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87800" cy="3880773"/>
          </a:xfrm>
        </p:spPr>
        <p:txBody>
          <a:bodyPr>
            <a:noAutofit/>
          </a:bodyPr>
          <a:lstStyle/>
          <a:p>
            <a:r>
              <a:rPr lang="en-US" sz="2000" b="1" dirty="0"/>
              <a:t>The stroma </a:t>
            </a:r>
            <a:r>
              <a:rPr lang="en-US" sz="2000" dirty="0"/>
              <a:t>(substantia </a:t>
            </a:r>
            <a:r>
              <a:rPr lang="en-US" sz="2000" dirty="0" err="1"/>
              <a:t>propria</a:t>
            </a:r>
            <a:r>
              <a:rPr lang="en-US" sz="2000" dirty="0"/>
              <a:t>) consists of richly vascularized loose connective tissue.</a:t>
            </a:r>
          </a:p>
          <a:p>
            <a:endParaRPr lang="en-US" sz="2000" dirty="0"/>
          </a:p>
          <a:p>
            <a:r>
              <a:rPr lang="en-US" sz="2000" dirty="0"/>
              <a:t>The accessory lacrimal glands of Krause and </a:t>
            </a:r>
            <a:r>
              <a:rPr lang="en-US" sz="2000" dirty="0" err="1"/>
              <a:t>Wolfring</a:t>
            </a:r>
            <a:r>
              <a:rPr lang="en-US" sz="2000" dirty="0"/>
              <a:t> are located deep within the stroma. </a:t>
            </a:r>
          </a:p>
          <a:p>
            <a:endParaRPr lang="en-US" sz="2000" dirty="0"/>
          </a:p>
          <a:p>
            <a:r>
              <a:rPr lang="en-US" sz="2000" dirty="0"/>
              <a:t>Secretions from the accessory lacrimal glands are essential components of the tear film.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61" y="2042059"/>
            <a:ext cx="5510328" cy="36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Conjunctiva-associated lymphoid tissue (CALT) </a:t>
            </a:r>
            <a:r>
              <a:rPr lang="en-US" sz="2000" dirty="0"/>
              <a:t>is critical in the initiation and regulation of ocular surface immune responses.</a:t>
            </a:r>
          </a:p>
          <a:p>
            <a:endParaRPr lang="en-US" sz="2000" dirty="0"/>
          </a:p>
          <a:p>
            <a:r>
              <a:rPr lang="en-US" sz="2000" dirty="0"/>
              <a:t>It consists of lymphocytes within the epithelial layers, lymphatics and associated blood vessels, with a stromal component of lymphocytes and plasma cells, including follicular aggregates.</a:t>
            </a:r>
          </a:p>
        </p:txBody>
      </p:sp>
    </p:spTree>
    <p:extLst>
      <p:ext uri="{BB962C8B-B14F-4D97-AF65-F5344CB8AC3E}">
        <p14:creationId xmlns:p14="http://schemas.microsoft.com/office/powerpoint/2010/main" val="16487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Nerve supply - </a:t>
            </a:r>
            <a:r>
              <a:rPr lang="en-US" alt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Sensory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8534400" cy="5181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800" dirty="0">
                <a:cs typeface="Times New Roman" panose="02020603050405020304" pitchFamily="18" charset="0"/>
              </a:rPr>
              <a:t>Bulbar conjunctiva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Long ciliary nerves and </a:t>
            </a:r>
            <a:r>
              <a:rPr lang="en-US" altLang="en-US" sz="2600" dirty="0" err="1">
                <a:cs typeface="Times New Roman" panose="02020603050405020304" pitchFamily="18" charset="0"/>
              </a:rPr>
              <a:t>Nasociliary</a:t>
            </a:r>
            <a:r>
              <a:rPr lang="en-US" altLang="en-US" sz="2600" dirty="0">
                <a:cs typeface="Times New Roman" panose="02020603050405020304" pitchFamily="18" charset="0"/>
              </a:rPr>
              <a:t> Nerve - Ophthalmic division of trigeminal Nerve</a:t>
            </a:r>
          </a:p>
          <a:p>
            <a:pPr eaLnBrk="1" hangingPunct="1"/>
            <a:r>
              <a:rPr lang="en-US" altLang="en-US" sz="2800" dirty="0">
                <a:cs typeface="Times New Roman" panose="02020603050405020304" pitchFamily="18" charset="0"/>
              </a:rPr>
              <a:t>Superior palpebral and </a:t>
            </a:r>
            <a:r>
              <a:rPr lang="en-US" altLang="en-US" sz="2800" dirty="0" err="1">
                <a:cs typeface="Times New Roman" panose="02020603050405020304" pitchFamily="18" charset="0"/>
              </a:rPr>
              <a:t>forniceal</a:t>
            </a:r>
            <a:r>
              <a:rPr lang="en-US" altLang="en-US" sz="2800" dirty="0">
                <a:cs typeface="Times New Roman" panose="02020603050405020304" pitchFamily="18" charset="0"/>
              </a:rPr>
              <a:t> conjunctiva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Frontal and lacrimal branches of Ophthalmic division of trigeminal Nerve</a:t>
            </a:r>
          </a:p>
          <a:p>
            <a:pPr eaLnBrk="1" hangingPunct="1"/>
            <a:r>
              <a:rPr lang="en-US" altLang="en-US" sz="2800" dirty="0">
                <a:cs typeface="Times New Roman" panose="02020603050405020304" pitchFamily="18" charset="0"/>
              </a:rPr>
              <a:t>Inferior palpebral and </a:t>
            </a:r>
            <a:r>
              <a:rPr lang="en-US" altLang="en-US" sz="2800" dirty="0" err="1">
                <a:cs typeface="Times New Roman" panose="02020603050405020304" pitchFamily="18" charset="0"/>
              </a:rPr>
              <a:t>forniceal</a:t>
            </a:r>
            <a:r>
              <a:rPr lang="en-US" altLang="en-US" sz="2800" dirty="0">
                <a:cs typeface="Times New Roman" panose="02020603050405020304" pitchFamily="18" charset="0"/>
              </a:rPr>
              <a:t> conjunctiva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Laterally from lacrimal branches of Ophthalmic division of trigeminal Nerve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Medially infraorbital Nerve – Maxillary division of trigeminal N.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	</a:t>
            </a:r>
            <a:r>
              <a:rPr lang="en-US" altLang="en-US" sz="2800" b="1" dirty="0">
                <a:cs typeface="Times New Roman" panose="02020603050405020304" pitchFamily="18" charset="0"/>
              </a:rPr>
              <a:t>Sympathetic;</a:t>
            </a:r>
          </a:p>
          <a:p>
            <a:pPr eaLnBrk="1" hangingPunct="1"/>
            <a:r>
              <a:rPr lang="en-US" altLang="en-US" sz="2800" dirty="0">
                <a:cs typeface="Times New Roman" panose="02020603050405020304" pitchFamily="18" charset="0"/>
              </a:rPr>
              <a:t>Superior cervical </a:t>
            </a:r>
            <a:r>
              <a:rPr lang="en-US" altLang="en-US" sz="2800" dirty="0" err="1">
                <a:cs typeface="Times New Roman" panose="02020603050405020304" pitchFamily="18" charset="0"/>
              </a:rPr>
              <a:t>sympathetics</a:t>
            </a:r>
            <a:r>
              <a:rPr lang="en-US" altLang="en-US" sz="2800" dirty="0">
                <a:cs typeface="Times New Roman" panose="02020603050405020304" pitchFamily="18" charset="0"/>
              </a:rPr>
              <a:t> to blood vessels.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158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assa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938"/>
            <a:ext cx="108204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1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CONJUNCTIVITIS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94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Blood supply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82908" y="1676400"/>
            <a:ext cx="86106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Arterial supply;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Posterior conjunctival arteries derived from arterial arcade of lids which is formed by palpebral branches of nasal and lacrimal arteries of the lids.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Anterior conjunctival arteries derived from the anterior ciliary arteries – muscular branch of ophthalmic artery to rectus muscles.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Venous drainage;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Palpebral and Ophthalmic veins.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917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 descr="Scan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79388"/>
            <a:ext cx="11201400" cy="749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69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Lymphatic drainage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524000"/>
            <a:ext cx="4267200" cy="5105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Lymph vessels are arranged as a superficial and a deep plexus in sub mucosa.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Ultimately as in the lids to the pre auricular and sub-mandibular lymph glands.</a:t>
            </a:r>
            <a:endParaRPr lang="en-US" altLang="en-US" sz="2800" dirty="0"/>
          </a:p>
        </p:txBody>
      </p:sp>
      <p:pic>
        <p:nvPicPr>
          <p:cNvPr id="18436" name="Picture 5" descr="hassa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30400"/>
            <a:ext cx="4495800" cy="4008438"/>
          </a:xfrm>
          <a:noFill/>
        </p:spPr>
      </p:pic>
    </p:spTree>
    <p:extLst>
      <p:ext uri="{BB962C8B-B14F-4D97-AF65-F5344CB8AC3E}">
        <p14:creationId xmlns:p14="http://schemas.microsoft.com/office/powerpoint/2010/main" val="396943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PHYSIOLOGY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85344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Smooth surface.</a:t>
            </a:r>
          </a:p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Secretes mucin  and aqueous component of tear film.</a:t>
            </a:r>
          </a:p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Highly vascular: supplies nutrition to the peripheral cornea.</a:t>
            </a:r>
          </a:p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Aqueous veins drains from anterior chamber maintenance of IOP.</a:t>
            </a:r>
          </a:p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Lymphoid tissue helps in combating infections.</a:t>
            </a:r>
          </a:p>
          <a:p>
            <a:pPr eaLnBrk="1" hangingPunct="1"/>
            <a:r>
              <a:rPr lang="en-US" altLang="en-US" sz="2400" dirty="0">
                <a:cs typeface="Times New Roman" panose="02020603050405020304" pitchFamily="18" charset="0"/>
              </a:rPr>
              <a:t>Basic secretion—reflex secretion.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16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123635-9656-9DDC-483C-BF4DBB791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Subject</a:t>
            </a:r>
          </a:p>
        </p:txBody>
      </p:sp>
    </p:spTree>
    <p:extLst>
      <p:ext uri="{BB962C8B-B14F-4D97-AF65-F5344CB8AC3E}">
        <p14:creationId xmlns:p14="http://schemas.microsoft.com/office/powerpoint/2010/main" val="2622021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  <a:cs typeface="Times New Roman" panose="02020603050405020304" pitchFamily="18" charset="0"/>
              </a:rPr>
              <a:t>Symptoms of Conjunctival Conditions</a:t>
            </a:r>
            <a:endParaRPr lang="en-US" alt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600200"/>
            <a:ext cx="85344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Lacrimation.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Itching.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Irritation.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Stinging.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Burning.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Photophobia.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Redness.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Pain.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Foreign body sensation.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06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Discharge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Watery</a:t>
            </a:r>
            <a:r>
              <a:rPr lang="en-US" sz="2000" b="1" dirty="0"/>
              <a:t> </a:t>
            </a:r>
            <a:r>
              <a:rPr lang="en-US" sz="2000" dirty="0"/>
              <a:t>discharge is composed of a serous exudate and tears, and occurs in acute viral or acute allergic conjunctivitis.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Mucoid</a:t>
            </a:r>
            <a:r>
              <a:rPr lang="en-US" sz="2000" b="1" dirty="0"/>
              <a:t> </a:t>
            </a:r>
            <a:r>
              <a:rPr lang="en-US" sz="2000" dirty="0"/>
              <a:t>discharge is typical of chronic allergic conjunctivitis and dry eye.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Mucopurulent</a:t>
            </a:r>
            <a:r>
              <a:rPr lang="en-US" sz="2000" b="1" dirty="0"/>
              <a:t> </a:t>
            </a:r>
            <a:r>
              <a:rPr lang="en-US" sz="2000" dirty="0"/>
              <a:t>discharge typically occurs in chlamydial or acute bacterial infection.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Moderately purulent</a:t>
            </a:r>
            <a:r>
              <a:rPr lang="en-US" sz="2000" b="1" dirty="0"/>
              <a:t> </a:t>
            </a:r>
            <a:r>
              <a:rPr lang="en-US" sz="2000" dirty="0"/>
              <a:t>discharge occurs in acute bacterial conjunctivitis.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Severe purulent</a:t>
            </a:r>
            <a:r>
              <a:rPr lang="en-US" sz="2000" b="1" dirty="0"/>
              <a:t> </a:t>
            </a:r>
            <a:r>
              <a:rPr lang="en-US" sz="2000" dirty="0"/>
              <a:t>discharge is suggestive of gonococcal infection. </a:t>
            </a:r>
          </a:p>
        </p:txBody>
      </p:sp>
    </p:spTree>
    <p:extLst>
      <p:ext uri="{BB962C8B-B14F-4D97-AF65-F5344CB8AC3E}">
        <p14:creationId xmlns:p14="http://schemas.microsoft.com/office/powerpoint/2010/main" val="12334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2667750" cy="3880773"/>
          </a:xfrm>
        </p:spPr>
        <p:txBody>
          <a:bodyPr/>
          <a:lstStyle/>
          <a:p>
            <a:r>
              <a:rPr lang="en-US" dirty="0" err="1"/>
              <a:t>Hyperaemia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90" y="1835494"/>
            <a:ext cx="6869070" cy="45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22A7-5235-4B15-B239-DBC011DD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Hyperaemia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9BC8-2036-4E89-936B-0FFAD3E1F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6739"/>
            <a:ext cx="8596668" cy="4294624"/>
          </a:xfrm>
        </p:spPr>
        <p:txBody>
          <a:bodyPr/>
          <a:lstStyle/>
          <a:p>
            <a:r>
              <a:rPr lang="en-US" dirty="0"/>
              <a:t>Diffuse, beefy-red and more intense away from the limbus is usual in bacterial infection.</a:t>
            </a:r>
          </a:p>
          <a:p>
            <a:endParaRPr lang="en-US" dirty="0"/>
          </a:p>
          <a:p>
            <a:r>
              <a:rPr lang="en-US" dirty="0"/>
              <a:t>This ‘conjunctival injection’ should be distinguished from the ciliary injection of iridocyclitis.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3DB41-8602-4B28-BB6F-A0E5C388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9716" r="8911" b="17429"/>
          <a:stretch/>
        </p:blipFill>
        <p:spPr>
          <a:xfrm>
            <a:off x="1899139" y="3540369"/>
            <a:ext cx="7341178" cy="31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8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919220" cy="3880773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Haemorrhages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May occur in viral conjunctivitis, when they are often multiple, small and discrete (‘petechial’)</a:t>
            </a:r>
          </a:p>
          <a:p>
            <a:endParaRPr lang="en-US" sz="2000" b="1" i="1" dirty="0"/>
          </a:p>
          <a:p>
            <a:r>
              <a:rPr lang="en-US" sz="2000" b="1" dirty="0"/>
              <a:t>Severe bacterial conjunctivitis, when they are larger and diffuse </a:t>
            </a:r>
            <a:endParaRPr lang="en-US" sz="2000" dirty="0"/>
          </a:p>
        </p:txBody>
      </p:sp>
      <p:pic>
        <p:nvPicPr>
          <p:cNvPr id="4098" name="Picture 2" descr="http://usercontent2.hubimg.com/7809137_f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05" y="0"/>
            <a:ext cx="4063795" cy="305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F949B-EE23-4BCD-BF6D-4D8156FD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204" y="3122517"/>
            <a:ext cx="4063795" cy="36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9C80-E12A-EE2A-D05E-8FE0EBAF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5" y="639580"/>
            <a:ext cx="8596668" cy="1320800"/>
          </a:xfrm>
        </p:spPr>
        <p:txBody>
          <a:bodyPr/>
          <a:lstStyle/>
          <a:p>
            <a:r>
              <a:rPr lang="en-US" dirty="0"/>
              <a:t>Sequence of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D1E90-ED22-2D74-E8F9-CEE227A3C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subject</a:t>
            </a:r>
          </a:p>
          <a:p>
            <a:r>
              <a:rPr lang="en-US" dirty="0"/>
              <a:t>Spiral integration</a:t>
            </a:r>
          </a:p>
          <a:p>
            <a:r>
              <a:rPr lang="en-US" dirty="0"/>
              <a:t>Vertical integration</a:t>
            </a:r>
          </a:p>
          <a:p>
            <a:r>
              <a:rPr lang="en-US" dirty="0"/>
              <a:t>EOLA end of lecture assessment</a:t>
            </a:r>
          </a:p>
          <a:p>
            <a:r>
              <a:rPr lang="en-US" dirty="0"/>
              <a:t>Digital library references</a:t>
            </a:r>
          </a:p>
          <a:p>
            <a:r>
              <a:rPr lang="en-US" dirty="0"/>
              <a:t>(Research , bioethics, artificial intelligence) </a:t>
            </a:r>
          </a:p>
        </p:txBody>
      </p:sp>
    </p:spTree>
    <p:extLst>
      <p:ext uri="{BB962C8B-B14F-4D97-AF65-F5344CB8AC3E}">
        <p14:creationId xmlns:p14="http://schemas.microsoft.com/office/powerpoint/2010/main" val="3675645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2598301" cy="3880773"/>
          </a:xfrm>
        </p:spPr>
        <p:txBody>
          <a:bodyPr/>
          <a:lstStyle/>
          <a:p>
            <a:r>
              <a:rPr lang="en-US" dirty="0" err="1"/>
              <a:t>Chemosis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9" y="2770540"/>
            <a:ext cx="5182776" cy="388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F15D8-C80C-4552-835E-68CD21D6D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71" y="258914"/>
            <a:ext cx="5114457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5FED-6F5E-325D-1E89-27DDF9B3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F7A3C-87B9-32C0-0DD2-167C54180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At the end of this lecture you should be able to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Describe etiology, pathophysiology, diagnosis, and treatment of conjunctival diseases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Interpret common Eye clinical signs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Advise correct diagnostics &amp; management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EB44F-BA29-5DE4-90B7-F0BA2620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134" y="0"/>
            <a:ext cx="1728866" cy="216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1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15F97B-5D84-B2E9-E2EC-B9EB3E2C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Spiral Integration</a:t>
            </a:r>
            <a:br>
              <a:rPr lang="en-US" dirty="0"/>
            </a:br>
            <a:r>
              <a:rPr lang="en-US" dirty="0"/>
              <a:t>Anatomy and Physiology of Conjunctiva</a:t>
            </a:r>
          </a:p>
        </p:txBody>
      </p:sp>
    </p:spTree>
    <p:extLst>
      <p:ext uri="{BB962C8B-B14F-4D97-AF65-F5344CB8AC3E}">
        <p14:creationId xmlns:p14="http://schemas.microsoft.com/office/powerpoint/2010/main" val="4015012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84228"/>
            <a:ext cx="8596668" cy="1320800"/>
          </a:xfrm>
        </p:spPr>
        <p:txBody>
          <a:bodyPr/>
          <a:lstStyle/>
          <a:p>
            <a:r>
              <a:rPr lang="en-US" dirty="0"/>
              <a:t>     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conjunctiva is a transparent mucous membrane that lines the inner surface of the eyelids and the anterior surface of the globe, terminating at the </a:t>
            </a:r>
            <a:r>
              <a:rPr lang="en-US" sz="2400" dirty="0" err="1"/>
              <a:t>corneoscleral</a:t>
            </a:r>
            <a:r>
              <a:rPr lang="en-US" sz="2400" dirty="0"/>
              <a:t> limbus.</a:t>
            </a:r>
          </a:p>
        </p:txBody>
      </p:sp>
      <p:pic>
        <p:nvPicPr>
          <p:cNvPr id="1026" name="Picture 2" descr="http://d20umr41za4hgv.cloudfront.net/1001/conjunctivit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b="45718"/>
          <a:stretch/>
        </p:blipFill>
        <p:spPr bwMode="auto">
          <a:xfrm>
            <a:off x="2356293" y="3530091"/>
            <a:ext cx="5238750" cy="28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9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78504" y="304800"/>
            <a:ext cx="7703695" cy="7620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</a:rPr>
              <a:t>Parts of Conjunctiva</a:t>
            </a:r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64028" y="1447800"/>
            <a:ext cx="4343400" cy="5105400"/>
          </a:xfrm>
        </p:spPr>
        <p:txBody>
          <a:bodyPr>
            <a:normAutofit/>
          </a:bodyPr>
          <a:lstStyle/>
          <a:p>
            <a:pPr lvl="1"/>
            <a:r>
              <a:rPr lang="en-US" altLang="en-US" sz="2600" dirty="0">
                <a:solidFill>
                  <a:srgbClr val="FF0000"/>
                </a:solidFill>
                <a:cs typeface="Times New Roman" panose="02020603050405020304" pitchFamily="18" charset="0"/>
              </a:rPr>
              <a:t>Palpebral; </a:t>
            </a:r>
            <a:r>
              <a:rPr lang="en-US" altLang="en-US" sz="2600" dirty="0">
                <a:cs typeface="Times New Roman" panose="02020603050405020304" pitchFamily="18" charset="0"/>
              </a:rPr>
              <a:t>covering the lids—firmly adherent.</a:t>
            </a:r>
          </a:p>
          <a:p>
            <a:pPr eaLnBrk="1" hangingPunct="1"/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Forniceal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2800" dirty="0">
                <a:cs typeface="Times New Roman" panose="02020603050405020304" pitchFamily="18" charset="0"/>
              </a:rPr>
              <a:t>covering the </a:t>
            </a:r>
            <a:r>
              <a:rPr lang="en-US" altLang="en-US" sz="2800" dirty="0" err="1">
                <a:cs typeface="Times New Roman" panose="02020603050405020304" pitchFamily="18" charset="0"/>
              </a:rPr>
              <a:t>fornices</a:t>
            </a:r>
            <a:r>
              <a:rPr lang="en-US" altLang="en-US" sz="2800" dirty="0">
                <a:cs typeface="Times New Roman" panose="02020603050405020304" pitchFamily="18" charset="0"/>
              </a:rPr>
              <a:t>—loose—thrown into folds.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Bulbar; </a:t>
            </a:r>
            <a:r>
              <a:rPr lang="en-US" altLang="en-US" sz="2800" dirty="0">
                <a:cs typeface="Times New Roman" panose="02020603050405020304" pitchFamily="18" charset="0"/>
              </a:rPr>
              <a:t>covering the eyeball—loosely attached except at limbus.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2052" name="Picture 4" descr="http://www.futuremedicineonline.com/admin/upload/2957411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11"/>
          <a:stretch/>
        </p:blipFill>
        <p:spPr bwMode="auto">
          <a:xfrm>
            <a:off x="5007428" y="1447800"/>
            <a:ext cx="4187371" cy="44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1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Palpebral conjunctiva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>
          <a:xfrm>
            <a:off x="326571" y="2111828"/>
            <a:ext cx="6716486" cy="3603171"/>
          </a:xfrm>
        </p:spPr>
        <p:txBody>
          <a:bodyPr>
            <a:norm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en-US" sz="2000" dirty="0" err="1"/>
              <a:t>Subtarsal</a:t>
            </a:r>
            <a:r>
              <a:rPr lang="en-US" altLang="en-US" sz="2000" dirty="0"/>
              <a:t> sulcus 2mm from posterior edge of the lid margin.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sz="2000" dirty="0"/>
              <a:t>Richly vascular.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sz="2000" dirty="0"/>
              <a:t>Extremely thin. 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en-US" sz="2000" dirty="0"/>
              <a:t>Strongly bound to the tarsal plate.</a:t>
            </a:r>
          </a:p>
        </p:txBody>
      </p:sp>
      <p:pic>
        <p:nvPicPr>
          <p:cNvPr id="3074" name="Picture 2" descr="https://o.quizlet.com/UHCJcDfW9qWKU8ovYujBtQ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5442" r="2519" b="4761"/>
          <a:stretch/>
        </p:blipFill>
        <p:spPr bwMode="auto">
          <a:xfrm>
            <a:off x="7040335" y="1350745"/>
            <a:ext cx="3652157" cy="23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yerounds.org/cases-i/case76/Ocular-Sarcoidosis-Systems-Based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5"/>
          <a:stretch/>
        </p:blipFill>
        <p:spPr bwMode="auto">
          <a:xfrm>
            <a:off x="6627132" y="3854076"/>
            <a:ext cx="4191000" cy="23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</a:rPr>
              <a:t>Bulbar conjunctiva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04801" y="1828800"/>
            <a:ext cx="6172199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en-US" sz="2000" dirty="0"/>
              <a:t>Lies in contact with eyeball.</a:t>
            </a:r>
          </a:p>
          <a:p>
            <a:pPr marL="0" indent="0" eaLnBrk="1" hangingPunct="1">
              <a:lnSpc>
                <a:spcPct val="125000"/>
              </a:lnSpc>
              <a:buNone/>
            </a:pPr>
            <a:endParaRPr lang="en-US" altLang="en-US" sz="2000" dirty="0"/>
          </a:p>
          <a:p>
            <a:pPr eaLnBrk="1" hangingPunct="1">
              <a:lnSpc>
                <a:spcPct val="125000"/>
              </a:lnSpc>
            </a:pPr>
            <a:r>
              <a:rPr lang="en-US" altLang="en-US" sz="2000" dirty="0"/>
              <a:t>Thin, translucent and loosely attached by connective tissue to tenon capsule, except at the limbus, where the two layers fuse.</a:t>
            </a:r>
          </a:p>
        </p:txBody>
      </p:sp>
      <p:pic>
        <p:nvPicPr>
          <p:cNvPr id="4" name="Picture 4" descr="http://www.futuremedicineonline.com/admin/upload/2957411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11"/>
          <a:stretch/>
        </p:blipFill>
        <p:spPr bwMode="auto">
          <a:xfrm>
            <a:off x="6477000" y="1295400"/>
            <a:ext cx="4187371" cy="44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</TotalTime>
  <Words>5531</Words>
  <Application>Microsoft Office PowerPoint</Application>
  <PresentationFormat>Widescreen</PresentationFormat>
  <Paragraphs>610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Facet</vt:lpstr>
      <vt:lpstr>PowerPoint Presentation</vt:lpstr>
      <vt:lpstr>CONJUNCTIVITIS</vt:lpstr>
      <vt:lpstr>Sequence of lecture</vt:lpstr>
      <vt:lpstr>Lecture Objectives</vt:lpstr>
      <vt:lpstr>Spiral Integration Anatomy and Physiology of Conjunctiva</vt:lpstr>
      <vt:lpstr>      Anatomy</vt:lpstr>
      <vt:lpstr>Parts of Conjunctiva</vt:lpstr>
      <vt:lpstr>Palpebral conjunctiva</vt:lpstr>
      <vt:lpstr>Bulbar conjunctiva</vt:lpstr>
      <vt:lpstr>Bulbar conjunctiva</vt:lpstr>
      <vt:lpstr>Palisades of Vogt</vt:lpstr>
      <vt:lpstr>Plica Semilunaris</vt:lpstr>
      <vt:lpstr>Caruncle</vt:lpstr>
      <vt:lpstr>Conjunctival fornices</vt:lpstr>
      <vt:lpstr>Histology</vt:lpstr>
      <vt:lpstr>Histology</vt:lpstr>
      <vt:lpstr>Histology</vt:lpstr>
      <vt:lpstr>Nerve supply - Sensory</vt:lpstr>
      <vt:lpstr>PowerPoint Presentation</vt:lpstr>
      <vt:lpstr>Blood supply</vt:lpstr>
      <vt:lpstr>PowerPoint Presentation</vt:lpstr>
      <vt:lpstr>Lymphatic drainage</vt:lpstr>
      <vt:lpstr>PHYSIOLOGY</vt:lpstr>
      <vt:lpstr>Core Subject</vt:lpstr>
      <vt:lpstr>Symptoms of Conjunctival Conditions</vt:lpstr>
      <vt:lpstr>Conjunctival Discharge</vt:lpstr>
      <vt:lpstr>Conjunctival reactions</vt:lpstr>
      <vt:lpstr>Hyperaemia</vt:lpstr>
      <vt:lpstr>Conjunctival reactions</vt:lpstr>
      <vt:lpstr>Conjunctival reactions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Bilal Mirza</dc:creator>
  <cp:lastModifiedBy>aizaz afzal</cp:lastModifiedBy>
  <cp:revision>55</cp:revision>
  <dcterms:created xsi:type="dcterms:W3CDTF">2022-04-07T12:57:51Z</dcterms:created>
  <dcterms:modified xsi:type="dcterms:W3CDTF">2024-05-15T19:27:40Z</dcterms:modified>
</cp:coreProperties>
</file>