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Lst>
  <p:notesMasterIdLst>
    <p:notesMasterId r:id="rId49"/>
  </p:notesMasterIdLst>
  <p:sldIdLst>
    <p:sldId id="339" r:id="rId2"/>
    <p:sldId id="256" r:id="rId3"/>
    <p:sldId id="340" r:id="rId4"/>
    <p:sldId id="301" r:id="rId5"/>
    <p:sldId id="302" r:id="rId6"/>
    <p:sldId id="303" r:id="rId7"/>
    <p:sldId id="307" r:id="rId8"/>
    <p:sldId id="304" r:id="rId9"/>
    <p:sldId id="305" r:id="rId10"/>
    <p:sldId id="306" r:id="rId11"/>
    <p:sldId id="308" r:id="rId12"/>
    <p:sldId id="315" r:id="rId13"/>
    <p:sldId id="314" r:id="rId14"/>
    <p:sldId id="309" r:id="rId15"/>
    <p:sldId id="311" r:id="rId16"/>
    <p:sldId id="312" r:id="rId17"/>
    <p:sldId id="313" r:id="rId18"/>
    <p:sldId id="341" r:id="rId19"/>
    <p:sldId id="322" r:id="rId20"/>
    <p:sldId id="323" r:id="rId21"/>
    <p:sldId id="324" r:id="rId22"/>
    <p:sldId id="325" r:id="rId23"/>
    <p:sldId id="326" r:id="rId24"/>
    <p:sldId id="327" r:id="rId25"/>
    <p:sldId id="328" r:id="rId26"/>
    <p:sldId id="329" r:id="rId27"/>
    <p:sldId id="345" r:id="rId28"/>
    <p:sldId id="330" r:id="rId29"/>
    <p:sldId id="331" r:id="rId30"/>
    <p:sldId id="344" r:id="rId31"/>
    <p:sldId id="321" r:id="rId32"/>
    <p:sldId id="316" r:id="rId33"/>
    <p:sldId id="317" r:id="rId34"/>
    <p:sldId id="342" r:id="rId35"/>
    <p:sldId id="343" r:id="rId36"/>
    <p:sldId id="318" r:id="rId37"/>
    <p:sldId id="319" r:id="rId38"/>
    <p:sldId id="320" r:id="rId39"/>
    <p:sldId id="332" r:id="rId40"/>
    <p:sldId id="335" r:id="rId41"/>
    <p:sldId id="333" r:id="rId42"/>
    <p:sldId id="334" r:id="rId43"/>
    <p:sldId id="336" r:id="rId44"/>
    <p:sldId id="337" r:id="rId45"/>
    <p:sldId id="338" r:id="rId46"/>
    <p:sldId id="346" r:id="rId47"/>
    <p:sldId id="285"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1"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248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5.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5.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99912-2473-40CD-A93E-6E1AF21BCBF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2DAA28A-68CE-4192-87D1-CFF307B1AAD7}">
      <dgm:prSet custT="1"/>
      <dgm:spPr/>
      <dgm:t>
        <a:bodyPr/>
        <a:lstStyle/>
        <a:p>
          <a:pPr>
            <a:lnSpc>
              <a:spcPct val="100000"/>
            </a:lnSpc>
          </a:pPr>
          <a:r>
            <a:rPr lang="en-US" sz="1800" b="1" dirty="0">
              <a:latin typeface="Calibri" panose="020F0502020204030204" pitchFamily="34" charset="0"/>
              <a:cs typeface="Calibri" panose="020F0502020204030204" pitchFamily="34" charset="0"/>
            </a:rPr>
            <a:t>CDC considers a person to have a fever when he or she has a measured temperature of 100.4° F (38° C) or greater, or feels warm to the touch, or gives a history of feeling feverish</a:t>
          </a:r>
          <a:r>
            <a:rPr lang="en-US" sz="1100" dirty="0">
              <a:latin typeface="Calibri" panose="020F0502020204030204" pitchFamily="34" charset="0"/>
              <a:cs typeface="Calibri" panose="020F0502020204030204" pitchFamily="34" charset="0"/>
            </a:rPr>
            <a:t>.</a:t>
          </a:r>
        </a:p>
      </dgm:t>
    </dgm:pt>
    <dgm:pt modelId="{47B767C2-57AD-434A-8FDD-FDB692A4279E}" type="parTrans" cxnId="{F0508F89-524F-4A71-BF1B-1C3A6C5039CE}">
      <dgm:prSet/>
      <dgm:spPr/>
      <dgm:t>
        <a:bodyPr/>
        <a:lstStyle/>
        <a:p>
          <a:endParaRPr lang="en-US"/>
        </a:p>
      </dgm:t>
    </dgm:pt>
    <dgm:pt modelId="{9562DA14-B2E7-400F-804B-3EDAEA325825}" type="sibTrans" cxnId="{F0508F89-524F-4A71-BF1B-1C3A6C5039CE}">
      <dgm:prSet/>
      <dgm:spPr/>
      <dgm:t>
        <a:bodyPr/>
        <a:lstStyle/>
        <a:p>
          <a:endParaRPr lang="en-US"/>
        </a:p>
      </dgm:t>
    </dgm:pt>
    <dgm:pt modelId="{9D6EC0C9-600D-45A4-901C-FB554682C8CE}">
      <dgm:prSet/>
      <dgm:spPr/>
      <dgm:t>
        <a:bodyPr/>
        <a:lstStyle/>
        <a:p>
          <a:pPr>
            <a:lnSpc>
              <a:spcPct val="100000"/>
            </a:lnSpc>
          </a:pPr>
          <a:r>
            <a:rPr lang="en-US" b="1" i="0" dirty="0">
              <a:latin typeface="Calibri" panose="020F0502020204030204" pitchFamily="34" charset="0"/>
              <a:cs typeface="Calibri" panose="020F0502020204030204" pitchFamily="34" charset="0"/>
            </a:rPr>
            <a:t>The presence of fever suggests an infectious cause, but fever is not always present with an infection</a:t>
          </a:r>
          <a:r>
            <a:rPr lang="en-US" b="1" i="1" dirty="0"/>
            <a:t>.</a:t>
          </a:r>
          <a:endParaRPr lang="en-US" b="1" dirty="0"/>
        </a:p>
      </dgm:t>
    </dgm:pt>
    <dgm:pt modelId="{7235389F-5A1C-498C-91B4-83CAF414CD1D}" type="parTrans" cxnId="{5DEFC516-0B3B-4833-B287-6A84574F2AD1}">
      <dgm:prSet/>
      <dgm:spPr/>
      <dgm:t>
        <a:bodyPr/>
        <a:lstStyle/>
        <a:p>
          <a:endParaRPr lang="en-US"/>
        </a:p>
      </dgm:t>
    </dgm:pt>
    <dgm:pt modelId="{C1C68367-1ABC-496A-B8F0-989B78DEF966}" type="sibTrans" cxnId="{5DEFC516-0B3B-4833-B287-6A84574F2AD1}">
      <dgm:prSet/>
      <dgm:spPr/>
      <dgm:t>
        <a:bodyPr/>
        <a:lstStyle/>
        <a:p>
          <a:endParaRPr lang="en-US"/>
        </a:p>
      </dgm:t>
    </dgm:pt>
    <dgm:pt modelId="{34B6BF02-152E-4957-B069-B7CE52A7559C}">
      <dgm:prSet/>
      <dgm:spPr/>
      <dgm:t>
        <a:bodyPr/>
        <a:lstStyle/>
        <a:p>
          <a:pPr>
            <a:lnSpc>
              <a:spcPct val="100000"/>
            </a:lnSpc>
          </a:pPr>
          <a:r>
            <a:rPr lang="en-US" b="1" dirty="0">
              <a:latin typeface="Calibri" panose="020F0502020204030204" pitchFamily="34" charset="0"/>
              <a:cs typeface="Calibri" panose="020F0502020204030204" pitchFamily="34" charset="0"/>
            </a:rPr>
            <a:t>Having a fever is a sign that something out of the ordinary is going on in your body.</a:t>
          </a:r>
        </a:p>
      </dgm:t>
    </dgm:pt>
    <dgm:pt modelId="{F7C50247-D54B-4856-91EB-51CB28AA0034}" type="parTrans" cxnId="{5A6C4946-89D5-42AD-923D-80CB81E43DAC}">
      <dgm:prSet/>
      <dgm:spPr/>
      <dgm:t>
        <a:bodyPr/>
        <a:lstStyle/>
        <a:p>
          <a:endParaRPr lang="en-US"/>
        </a:p>
      </dgm:t>
    </dgm:pt>
    <dgm:pt modelId="{0FB2F6E9-E044-44A3-99A0-DF8371CFF5EA}" type="sibTrans" cxnId="{5A6C4946-89D5-42AD-923D-80CB81E43DAC}">
      <dgm:prSet/>
      <dgm:spPr/>
      <dgm:t>
        <a:bodyPr/>
        <a:lstStyle/>
        <a:p>
          <a:endParaRPr lang="en-US"/>
        </a:p>
      </dgm:t>
    </dgm:pt>
    <dgm:pt modelId="{31DD758C-7C33-46AD-9954-1D8422EB6DBD}" type="pres">
      <dgm:prSet presAssocID="{A8799912-2473-40CD-A93E-6E1AF21BCBF5}" presName="root" presStyleCnt="0">
        <dgm:presLayoutVars>
          <dgm:dir/>
          <dgm:resizeHandles val="exact"/>
        </dgm:presLayoutVars>
      </dgm:prSet>
      <dgm:spPr/>
      <dgm:t>
        <a:bodyPr/>
        <a:lstStyle/>
        <a:p>
          <a:endParaRPr lang="en-US"/>
        </a:p>
      </dgm:t>
    </dgm:pt>
    <dgm:pt modelId="{10D8C45E-BE37-4C4C-A240-EFF41C0E8116}" type="pres">
      <dgm:prSet presAssocID="{82DAA28A-68CE-4192-87D1-CFF307B1AAD7}" presName="compNode" presStyleCnt="0"/>
      <dgm:spPr/>
    </dgm:pt>
    <dgm:pt modelId="{15E15DA9-AB6E-4C43-8538-62A1C0078E27}" type="pres">
      <dgm:prSet presAssocID="{82DAA28A-68CE-4192-87D1-CFF307B1AAD7}" presName="bgRect" presStyleLbl="bgShp" presStyleIdx="0" presStyleCnt="3" custLinFactNeighborX="0" custLinFactNeighborY="-209"/>
      <dgm:spPr>
        <a:solidFill>
          <a:schemeClr val="accent2">
            <a:lumMod val="20000"/>
            <a:lumOff val="80000"/>
          </a:schemeClr>
        </a:solidFill>
      </dgm:spPr>
    </dgm:pt>
    <dgm:pt modelId="{0A4BD96C-C90E-4549-8AB9-92D0F66BBD60}" type="pres">
      <dgm:prSet presAssocID="{82DAA28A-68CE-4192-87D1-CFF307B1AAD7}"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Thermometer"/>
        </a:ext>
      </dgm:extLst>
    </dgm:pt>
    <dgm:pt modelId="{EE97A3DB-E375-46FA-AE2F-D1E357EBCB80}" type="pres">
      <dgm:prSet presAssocID="{82DAA28A-68CE-4192-87D1-CFF307B1AAD7}" presName="spaceRect" presStyleCnt="0"/>
      <dgm:spPr/>
    </dgm:pt>
    <dgm:pt modelId="{84654644-A3AD-4A94-BE00-6674EBC4E11E}" type="pres">
      <dgm:prSet presAssocID="{82DAA28A-68CE-4192-87D1-CFF307B1AAD7}" presName="parTx" presStyleLbl="revTx" presStyleIdx="0" presStyleCnt="3">
        <dgm:presLayoutVars>
          <dgm:chMax val="0"/>
          <dgm:chPref val="0"/>
        </dgm:presLayoutVars>
      </dgm:prSet>
      <dgm:spPr/>
      <dgm:t>
        <a:bodyPr/>
        <a:lstStyle/>
        <a:p>
          <a:endParaRPr lang="en-US"/>
        </a:p>
      </dgm:t>
    </dgm:pt>
    <dgm:pt modelId="{43206A85-D296-4A84-A34A-86A5F9D2108E}" type="pres">
      <dgm:prSet presAssocID="{9562DA14-B2E7-400F-804B-3EDAEA325825}" presName="sibTrans" presStyleCnt="0"/>
      <dgm:spPr/>
    </dgm:pt>
    <dgm:pt modelId="{709B2260-0C48-467C-ABA6-7EEA0009DEC9}" type="pres">
      <dgm:prSet presAssocID="{9D6EC0C9-600D-45A4-901C-FB554682C8CE}" presName="compNode" presStyleCnt="0"/>
      <dgm:spPr/>
    </dgm:pt>
    <dgm:pt modelId="{1F741382-60DF-442A-B980-23B03381E59D}" type="pres">
      <dgm:prSet presAssocID="{9D6EC0C9-600D-45A4-901C-FB554682C8CE}" presName="bgRect" presStyleLbl="bgShp" presStyleIdx="1" presStyleCnt="3" custLinFactNeighborX="0" custLinFactNeighborY="-3997"/>
      <dgm:spPr>
        <a:solidFill>
          <a:schemeClr val="accent2">
            <a:lumMod val="40000"/>
            <a:lumOff val="60000"/>
          </a:schemeClr>
        </a:solidFill>
      </dgm:spPr>
    </dgm:pt>
    <dgm:pt modelId="{1B8E059A-388F-43B6-B512-7418A294882E}" type="pres">
      <dgm:prSet presAssocID="{9D6EC0C9-600D-45A4-901C-FB554682C8CE}"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Needle"/>
        </a:ext>
      </dgm:extLst>
    </dgm:pt>
    <dgm:pt modelId="{E824F5FF-41EB-4C24-8D9C-528EA0827694}" type="pres">
      <dgm:prSet presAssocID="{9D6EC0C9-600D-45A4-901C-FB554682C8CE}" presName="spaceRect" presStyleCnt="0"/>
      <dgm:spPr/>
    </dgm:pt>
    <dgm:pt modelId="{8638E611-EB0A-49D6-9929-BA6858C09EBA}" type="pres">
      <dgm:prSet presAssocID="{9D6EC0C9-600D-45A4-901C-FB554682C8CE}" presName="parTx" presStyleLbl="revTx" presStyleIdx="1" presStyleCnt="3">
        <dgm:presLayoutVars>
          <dgm:chMax val="0"/>
          <dgm:chPref val="0"/>
        </dgm:presLayoutVars>
      </dgm:prSet>
      <dgm:spPr/>
      <dgm:t>
        <a:bodyPr/>
        <a:lstStyle/>
        <a:p>
          <a:endParaRPr lang="en-US"/>
        </a:p>
      </dgm:t>
    </dgm:pt>
    <dgm:pt modelId="{CA3F0AB0-2198-4F55-97A8-259014F4FAFE}" type="pres">
      <dgm:prSet presAssocID="{C1C68367-1ABC-496A-B8F0-989B78DEF966}" presName="sibTrans" presStyleCnt="0"/>
      <dgm:spPr/>
    </dgm:pt>
    <dgm:pt modelId="{5E57EB8D-3236-4C0D-8C0C-D46A5F1319BC}" type="pres">
      <dgm:prSet presAssocID="{34B6BF02-152E-4957-B069-B7CE52A7559C}" presName="compNode" presStyleCnt="0"/>
      <dgm:spPr/>
    </dgm:pt>
    <dgm:pt modelId="{FF40A5F6-D684-4FC7-B4C3-F172C5FD1165}" type="pres">
      <dgm:prSet presAssocID="{34B6BF02-152E-4957-B069-B7CE52A7559C}" presName="bgRect" presStyleLbl="bgShp" presStyleIdx="2" presStyleCnt="3"/>
      <dgm:spPr>
        <a:solidFill>
          <a:schemeClr val="accent1">
            <a:lumMod val="20000"/>
            <a:lumOff val="80000"/>
          </a:schemeClr>
        </a:solidFill>
      </dgm:spPr>
    </dgm:pt>
    <dgm:pt modelId="{4A6D4BAA-3C86-4121-8161-BFF657559344}" type="pres">
      <dgm:prSet presAssocID="{34B6BF02-152E-4957-B069-B7CE52A7559C}"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Skull"/>
        </a:ext>
      </dgm:extLst>
    </dgm:pt>
    <dgm:pt modelId="{A1301B05-B227-4857-B00F-7E58310F278F}" type="pres">
      <dgm:prSet presAssocID="{34B6BF02-152E-4957-B069-B7CE52A7559C}" presName="spaceRect" presStyleCnt="0"/>
      <dgm:spPr/>
    </dgm:pt>
    <dgm:pt modelId="{B42DD23C-55FF-4A26-A6CB-F35875C8545D}" type="pres">
      <dgm:prSet presAssocID="{34B6BF02-152E-4957-B069-B7CE52A7559C}" presName="parTx" presStyleLbl="revTx" presStyleIdx="2" presStyleCnt="3">
        <dgm:presLayoutVars>
          <dgm:chMax val="0"/>
          <dgm:chPref val="0"/>
        </dgm:presLayoutVars>
      </dgm:prSet>
      <dgm:spPr/>
      <dgm:t>
        <a:bodyPr/>
        <a:lstStyle/>
        <a:p>
          <a:endParaRPr lang="en-US"/>
        </a:p>
      </dgm:t>
    </dgm:pt>
  </dgm:ptLst>
  <dgm:cxnLst>
    <dgm:cxn modelId="{9F84B8D2-1CBF-45EB-9C38-5451E7C393DE}" type="presOf" srcId="{9D6EC0C9-600D-45A4-901C-FB554682C8CE}" destId="{8638E611-EB0A-49D6-9929-BA6858C09EBA}" srcOrd="0" destOrd="0" presId="urn:microsoft.com/office/officeart/2018/2/layout/IconVerticalSolidList"/>
    <dgm:cxn modelId="{2708EB9D-192B-49BA-B94C-B65452EBA39C}" type="presOf" srcId="{82DAA28A-68CE-4192-87D1-CFF307B1AAD7}" destId="{84654644-A3AD-4A94-BE00-6674EBC4E11E}" srcOrd="0" destOrd="0" presId="urn:microsoft.com/office/officeart/2018/2/layout/IconVerticalSolidList"/>
    <dgm:cxn modelId="{5DEFC516-0B3B-4833-B287-6A84574F2AD1}" srcId="{A8799912-2473-40CD-A93E-6E1AF21BCBF5}" destId="{9D6EC0C9-600D-45A4-901C-FB554682C8CE}" srcOrd="1" destOrd="0" parTransId="{7235389F-5A1C-498C-91B4-83CAF414CD1D}" sibTransId="{C1C68367-1ABC-496A-B8F0-989B78DEF966}"/>
    <dgm:cxn modelId="{F0508F89-524F-4A71-BF1B-1C3A6C5039CE}" srcId="{A8799912-2473-40CD-A93E-6E1AF21BCBF5}" destId="{82DAA28A-68CE-4192-87D1-CFF307B1AAD7}" srcOrd="0" destOrd="0" parTransId="{47B767C2-57AD-434A-8FDD-FDB692A4279E}" sibTransId="{9562DA14-B2E7-400F-804B-3EDAEA325825}"/>
    <dgm:cxn modelId="{5A6C4946-89D5-42AD-923D-80CB81E43DAC}" srcId="{A8799912-2473-40CD-A93E-6E1AF21BCBF5}" destId="{34B6BF02-152E-4957-B069-B7CE52A7559C}" srcOrd="2" destOrd="0" parTransId="{F7C50247-D54B-4856-91EB-51CB28AA0034}" sibTransId="{0FB2F6E9-E044-44A3-99A0-DF8371CFF5EA}"/>
    <dgm:cxn modelId="{89FDD970-60C5-4C70-8E01-0E3F3FF2E218}" type="presOf" srcId="{34B6BF02-152E-4957-B069-B7CE52A7559C}" destId="{B42DD23C-55FF-4A26-A6CB-F35875C8545D}" srcOrd="0" destOrd="0" presId="urn:microsoft.com/office/officeart/2018/2/layout/IconVerticalSolidList"/>
    <dgm:cxn modelId="{EAFB478A-66E0-4829-BE95-FF0D40D3865A}" type="presOf" srcId="{A8799912-2473-40CD-A93E-6E1AF21BCBF5}" destId="{31DD758C-7C33-46AD-9954-1D8422EB6DBD}" srcOrd="0" destOrd="0" presId="urn:microsoft.com/office/officeart/2018/2/layout/IconVerticalSolidList"/>
    <dgm:cxn modelId="{A3975373-0EDF-47E1-8672-A1BBFFACD6D7}" type="presParOf" srcId="{31DD758C-7C33-46AD-9954-1D8422EB6DBD}" destId="{10D8C45E-BE37-4C4C-A240-EFF41C0E8116}" srcOrd="0" destOrd="0" presId="urn:microsoft.com/office/officeart/2018/2/layout/IconVerticalSolidList"/>
    <dgm:cxn modelId="{2D614F10-DC26-4A5F-9E69-E9BF80696D8F}" type="presParOf" srcId="{10D8C45E-BE37-4C4C-A240-EFF41C0E8116}" destId="{15E15DA9-AB6E-4C43-8538-62A1C0078E27}" srcOrd="0" destOrd="0" presId="urn:microsoft.com/office/officeart/2018/2/layout/IconVerticalSolidList"/>
    <dgm:cxn modelId="{2554F8B2-F72A-4CE5-9AAD-7BFD7475028A}" type="presParOf" srcId="{10D8C45E-BE37-4C4C-A240-EFF41C0E8116}" destId="{0A4BD96C-C90E-4549-8AB9-92D0F66BBD60}" srcOrd="1" destOrd="0" presId="urn:microsoft.com/office/officeart/2018/2/layout/IconVerticalSolidList"/>
    <dgm:cxn modelId="{E8736611-A860-468A-9D8B-31EEF5C98EB9}" type="presParOf" srcId="{10D8C45E-BE37-4C4C-A240-EFF41C0E8116}" destId="{EE97A3DB-E375-46FA-AE2F-D1E357EBCB80}" srcOrd="2" destOrd="0" presId="urn:microsoft.com/office/officeart/2018/2/layout/IconVerticalSolidList"/>
    <dgm:cxn modelId="{01D6F94F-69F7-4E36-97FA-DB2ECF7E9D1D}" type="presParOf" srcId="{10D8C45E-BE37-4C4C-A240-EFF41C0E8116}" destId="{84654644-A3AD-4A94-BE00-6674EBC4E11E}" srcOrd="3" destOrd="0" presId="urn:microsoft.com/office/officeart/2018/2/layout/IconVerticalSolidList"/>
    <dgm:cxn modelId="{D32D0A81-9849-425F-8ABE-E17ACCE12295}" type="presParOf" srcId="{31DD758C-7C33-46AD-9954-1D8422EB6DBD}" destId="{43206A85-D296-4A84-A34A-86A5F9D2108E}" srcOrd="1" destOrd="0" presId="urn:microsoft.com/office/officeart/2018/2/layout/IconVerticalSolidList"/>
    <dgm:cxn modelId="{AF223818-B36F-43EF-B8B3-C84D81A93D69}" type="presParOf" srcId="{31DD758C-7C33-46AD-9954-1D8422EB6DBD}" destId="{709B2260-0C48-467C-ABA6-7EEA0009DEC9}" srcOrd="2" destOrd="0" presId="urn:microsoft.com/office/officeart/2018/2/layout/IconVerticalSolidList"/>
    <dgm:cxn modelId="{025D8278-9368-4A1C-8C39-7F0E6CC8DE83}" type="presParOf" srcId="{709B2260-0C48-467C-ABA6-7EEA0009DEC9}" destId="{1F741382-60DF-442A-B980-23B03381E59D}" srcOrd="0" destOrd="0" presId="urn:microsoft.com/office/officeart/2018/2/layout/IconVerticalSolidList"/>
    <dgm:cxn modelId="{F68CCA15-7A6E-490B-ABE9-71EFD27D09F3}" type="presParOf" srcId="{709B2260-0C48-467C-ABA6-7EEA0009DEC9}" destId="{1B8E059A-388F-43B6-B512-7418A294882E}" srcOrd="1" destOrd="0" presId="urn:microsoft.com/office/officeart/2018/2/layout/IconVerticalSolidList"/>
    <dgm:cxn modelId="{B3DDCAB6-FC4C-44FB-A2CB-63ED322E8EA0}" type="presParOf" srcId="{709B2260-0C48-467C-ABA6-7EEA0009DEC9}" destId="{E824F5FF-41EB-4C24-8D9C-528EA0827694}" srcOrd="2" destOrd="0" presId="urn:microsoft.com/office/officeart/2018/2/layout/IconVerticalSolidList"/>
    <dgm:cxn modelId="{152C3660-7DC3-40BB-B0BB-DCF3F93CA581}" type="presParOf" srcId="{709B2260-0C48-467C-ABA6-7EEA0009DEC9}" destId="{8638E611-EB0A-49D6-9929-BA6858C09EBA}" srcOrd="3" destOrd="0" presId="urn:microsoft.com/office/officeart/2018/2/layout/IconVerticalSolidList"/>
    <dgm:cxn modelId="{939715F3-7CF8-4FC9-B2B8-FAE678231E01}" type="presParOf" srcId="{31DD758C-7C33-46AD-9954-1D8422EB6DBD}" destId="{CA3F0AB0-2198-4F55-97A8-259014F4FAFE}" srcOrd="3" destOrd="0" presId="urn:microsoft.com/office/officeart/2018/2/layout/IconVerticalSolidList"/>
    <dgm:cxn modelId="{0E7C1241-27EA-4F4C-B132-1D5853DCA6A9}" type="presParOf" srcId="{31DD758C-7C33-46AD-9954-1D8422EB6DBD}" destId="{5E57EB8D-3236-4C0D-8C0C-D46A5F1319BC}" srcOrd="4" destOrd="0" presId="urn:microsoft.com/office/officeart/2018/2/layout/IconVerticalSolidList"/>
    <dgm:cxn modelId="{A725C322-8201-46F5-AC49-2C81FA2252AC}" type="presParOf" srcId="{5E57EB8D-3236-4C0D-8C0C-D46A5F1319BC}" destId="{FF40A5F6-D684-4FC7-B4C3-F172C5FD1165}" srcOrd="0" destOrd="0" presId="urn:microsoft.com/office/officeart/2018/2/layout/IconVerticalSolidList"/>
    <dgm:cxn modelId="{AE3327E1-95CB-48C8-8DCE-EE8D9FB4ABA2}" type="presParOf" srcId="{5E57EB8D-3236-4C0D-8C0C-D46A5F1319BC}" destId="{4A6D4BAA-3C86-4121-8161-BFF657559344}" srcOrd="1" destOrd="0" presId="urn:microsoft.com/office/officeart/2018/2/layout/IconVerticalSolidList"/>
    <dgm:cxn modelId="{AD206E30-490A-4FF1-901D-5CF27609057A}" type="presParOf" srcId="{5E57EB8D-3236-4C0D-8C0C-D46A5F1319BC}" destId="{A1301B05-B227-4857-B00F-7E58310F278F}" srcOrd="2" destOrd="0" presId="urn:microsoft.com/office/officeart/2018/2/layout/IconVerticalSolidList"/>
    <dgm:cxn modelId="{7AECC52A-A781-4C05-8A47-2B8AF7D39066}" type="presParOf" srcId="{5E57EB8D-3236-4C0D-8C0C-D46A5F1319BC}" destId="{B42DD23C-55FF-4A26-A6CB-F35875C8545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15DA9-AB6E-4C43-8538-62A1C0078E27}">
      <dsp:nvSpPr>
        <dsp:cNvPr id="0" name=""/>
        <dsp:cNvSpPr/>
      </dsp:nvSpPr>
      <dsp:spPr>
        <a:xfrm>
          <a:off x="0" y="2"/>
          <a:ext cx="7086600" cy="1168478"/>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0A4BD96C-C90E-4549-8AB9-92D0F66BBD60}">
      <dsp:nvSpPr>
        <dsp:cNvPr id="0" name=""/>
        <dsp:cNvSpPr/>
      </dsp:nvSpPr>
      <dsp:spPr>
        <a:xfrm>
          <a:off x="353464" y="265352"/>
          <a:ext cx="643291" cy="64266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54644-A3AD-4A94-BE00-6674EBC4E11E}">
      <dsp:nvSpPr>
        <dsp:cNvPr id="0" name=""/>
        <dsp:cNvSpPr/>
      </dsp:nvSpPr>
      <dsp:spPr>
        <a:xfrm>
          <a:off x="1350220" y="2444"/>
          <a:ext cx="5593318" cy="1169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85" tIns="123785" rIns="123785" bIns="123785" numCol="1" spcCol="1270" anchor="ctr" anchorCtr="0">
          <a:noAutofit/>
        </a:bodyPr>
        <a:lstStyle/>
        <a:p>
          <a:pPr lvl="0" algn="l" defTabSz="800100">
            <a:lnSpc>
              <a:spcPct val="100000"/>
            </a:lnSpc>
            <a:spcBef>
              <a:spcPct val="0"/>
            </a:spcBef>
            <a:spcAft>
              <a:spcPct val="35000"/>
            </a:spcAft>
          </a:pPr>
          <a:r>
            <a:rPr lang="en-US" sz="1800" b="1" kern="1200" dirty="0">
              <a:latin typeface="Calibri" panose="020F0502020204030204" pitchFamily="34" charset="0"/>
              <a:cs typeface="Calibri" panose="020F0502020204030204" pitchFamily="34" charset="0"/>
            </a:rPr>
            <a:t>CDC considers a person to have a fever when he or she has a measured temperature of 100.4° F (38° C) or greater, or feels warm to the touch, or gives a history of feeling feverish</a:t>
          </a:r>
          <a:r>
            <a:rPr lang="en-US" sz="1100" kern="1200" dirty="0">
              <a:latin typeface="Calibri" panose="020F0502020204030204" pitchFamily="34" charset="0"/>
              <a:cs typeface="Calibri" panose="020F0502020204030204" pitchFamily="34" charset="0"/>
            </a:rPr>
            <a:t>.</a:t>
          </a:r>
        </a:p>
      </dsp:txBody>
      <dsp:txXfrm>
        <a:off x="1350220" y="2444"/>
        <a:ext cx="5593318" cy="1169620"/>
      </dsp:txXfrm>
    </dsp:sp>
    <dsp:sp modelId="{1F741382-60DF-442A-B980-23B03381E59D}">
      <dsp:nvSpPr>
        <dsp:cNvPr id="0" name=""/>
        <dsp:cNvSpPr/>
      </dsp:nvSpPr>
      <dsp:spPr>
        <a:xfrm>
          <a:off x="0" y="1371596"/>
          <a:ext cx="7086600" cy="1168478"/>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1B8E059A-388F-43B6-B512-7418A294882E}">
      <dsp:nvSpPr>
        <dsp:cNvPr id="0" name=""/>
        <dsp:cNvSpPr/>
      </dsp:nvSpPr>
      <dsp:spPr>
        <a:xfrm>
          <a:off x="353464" y="1681208"/>
          <a:ext cx="643291" cy="64266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38E611-EB0A-49D6-9929-BA6858C09EBA}">
      <dsp:nvSpPr>
        <dsp:cNvPr id="0" name=""/>
        <dsp:cNvSpPr/>
      </dsp:nvSpPr>
      <dsp:spPr>
        <a:xfrm>
          <a:off x="1350220" y="1418300"/>
          <a:ext cx="5593318" cy="1169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85" tIns="123785" rIns="123785" bIns="123785" numCol="1" spcCol="1270" anchor="ctr" anchorCtr="0">
          <a:noAutofit/>
        </a:bodyPr>
        <a:lstStyle/>
        <a:p>
          <a:pPr lvl="0" algn="l" defTabSz="844550">
            <a:lnSpc>
              <a:spcPct val="100000"/>
            </a:lnSpc>
            <a:spcBef>
              <a:spcPct val="0"/>
            </a:spcBef>
            <a:spcAft>
              <a:spcPct val="35000"/>
            </a:spcAft>
          </a:pPr>
          <a:r>
            <a:rPr lang="en-US" sz="1900" b="1" i="0" kern="1200" dirty="0">
              <a:latin typeface="Calibri" panose="020F0502020204030204" pitchFamily="34" charset="0"/>
              <a:cs typeface="Calibri" panose="020F0502020204030204" pitchFamily="34" charset="0"/>
            </a:rPr>
            <a:t>The presence of fever suggests an infectious cause, but fever is not always present with an infection</a:t>
          </a:r>
          <a:r>
            <a:rPr lang="en-US" sz="1900" b="1" i="1" kern="1200" dirty="0"/>
            <a:t>.</a:t>
          </a:r>
          <a:endParaRPr lang="en-US" sz="1900" b="1" kern="1200" dirty="0"/>
        </a:p>
      </dsp:txBody>
      <dsp:txXfrm>
        <a:off x="1350220" y="1418300"/>
        <a:ext cx="5593318" cy="1169620"/>
      </dsp:txXfrm>
    </dsp:sp>
    <dsp:sp modelId="{FF40A5F6-D684-4FC7-B4C3-F172C5FD1165}">
      <dsp:nvSpPr>
        <dsp:cNvPr id="0" name=""/>
        <dsp:cNvSpPr/>
      </dsp:nvSpPr>
      <dsp:spPr>
        <a:xfrm>
          <a:off x="0" y="2834156"/>
          <a:ext cx="7086600" cy="1168478"/>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4A6D4BAA-3C86-4121-8161-BFF657559344}">
      <dsp:nvSpPr>
        <dsp:cNvPr id="0" name=""/>
        <dsp:cNvSpPr/>
      </dsp:nvSpPr>
      <dsp:spPr>
        <a:xfrm>
          <a:off x="353464" y="3097064"/>
          <a:ext cx="643291" cy="64266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2DD23C-55FF-4A26-A6CB-F35875C8545D}">
      <dsp:nvSpPr>
        <dsp:cNvPr id="0" name=""/>
        <dsp:cNvSpPr/>
      </dsp:nvSpPr>
      <dsp:spPr>
        <a:xfrm>
          <a:off x="1350220" y="2834156"/>
          <a:ext cx="5593318" cy="1169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85" tIns="123785" rIns="123785" bIns="123785" numCol="1" spcCol="1270" anchor="ctr" anchorCtr="0">
          <a:noAutofit/>
        </a:bodyPr>
        <a:lstStyle/>
        <a:p>
          <a:pPr lvl="0" algn="l" defTabSz="844550">
            <a:lnSpc>
              <a:spcPct val="100000"/>
            </a:lnSpc>
            <a:spcBef>
              <a:spcPct val="0"/>
            </a:spcBef>
            <a:spcAft>
              <a:spcPct val="35000"/>
            </a:spcAft>
          </a:pPr>
          <a:r>
            <a:rPr lang="en-US" sz="1900" b="1" kern="1200" dirty="0">
              <a:latin typeface="Calibri" panose="020F0502020204030204" pitchFamily="34" charset="0"/>
              <a:cs typeface="Calibri" panose="020F0502020204030204" pitchFamily="34" charset="0"/>
            </a:rPr>
            <a:t>Having a fever is a sign that something out of the ordinary is going on in your body.</a:t>
          </a:r>
        </a:p>
      </dsp:txBody>
      <dsp:txXfrm>
        <a:off x="1350220" y="2834156"/>
        <a:ext cx="5593318" cy="11696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8BA3C-DE06-4B38-9A9F-58B76D36B301}" type="datetimeFigureOut">
              <a:rPr lang="en-PK" smtClean="0"/>
              <a:t>06/03/2024</a:t>
            </a:fld>
            <a:endParaRPr lang="en-P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53C5A-7EAB-4200-BF01-C0D4EA15A286}" type="slidenum">
              <a:rPr lang="en-PK" smtClean="0"/>
              <a:t>‹#›</a:t>
            </a:fld>
            <a:endParaRPr lang="en-PK"/>
          </a:p>
        </p:txBody>
      </p:sp>
    </p:spTree>
    <p:extLst>
      <p:ext uri="{BB962C8B-B14F-4D97-AF65-F5344CB8AC3E}">
        <p14:creationId xmlns:p14="http://schemas.microsoft.com/office/powerpoint/2010/main" val="1701323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DF153C5A-7EAB-4200-BF01-C0D4EA15A286}" type="slidenum">
              <a:rPr lang="en-PK" smtClean="0"/>
              <a:t>18</a:t>
            </a:fld>
            <a:endParaRPr lang="en-PK"/>
          </a:p>
        </p:txBody>
      </p:sp>
    </p:spTree>
    <p:extLst>
      <p:ext uri="{BB962C8B-B14F-4D97-AF65-F5344CB8AC3E}">
        <p14:creationId xmlns:p14="http://schemas.microsoft.com/office/powerpoint/2010/main" val="2284476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9A3F95-7357-4D37-B2C7-4BBB1FE7D483}"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2740F2AC-003C-41DA-AC06-CFEE77E8EC53}" type="slidenum">
              <a:rPr lang="en-US" smtClean="0"/>
              <a:t>‹#›</a:t>
            </a:fld>
            <a:endParaRPr lang="en-US"/>
          </a:p>
        </p:txBody>
      </p:sp>
    </p:spTree>
    <p:extLst>
      <p:ext uri="{BB962C8B-B14F-4D97-AF65-F5344CB8AC3E}">
        <p14:creationId xmlns:p14="http://schemas.microsoft.com/office/powerpoint/2010/main" val="167053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9A3F95-7357-4D37-B2C7-4BBB1FE7D483}"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740F2AC-003C-41DA-AC06-CFEE77E8EC53}" type="slidenum">
              <a:rPr lang="en-US" smtClean="0"/>
              <a:t>‹#›</a:t>
            </a:fld>
            <a:endParaRPr lang="en-US"/>
          </a:p>
        </p:txBody>
      </p:sp>
    </p:spTree>
    <p:extLst>
      <p:ext uri="{BB962C8B-B14F-4D97-AF65-F5344CB8AC3E}">
        <p14:creationId xmlns:p14="http://schemas.microsoft.com/office/powerpoint/2010/main" val="230903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9A3F95-7357-4D37-B2C7-4BBB1FE7D483}"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740F2AC-003C-41DA-AC06-CFEE77E8EC53}"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03191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29A3F95-7357-4D37-B2C7-4BBB1FE7D483}"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740F2AC-003C-41DA-AC06-CFEE77E8EC53}" type="slidenum">
              <a:rPr lang="en-US" smtClean="0"/>
              <a:t>‹#›</a:t>
            </a:fld>
            <a:endParaRPr lang="en-US"/>
          </a:p>
        </p:txBody>
      </p:sp>
    </p:spTree>
    <p:extLst>
      <p:ext uri="{BB962C8B-B14F-4D97-AF65-F5344CB8AC3E}">
        <p14:creationId xmlns:p14="http://schemas.microsoft.com/office/powerpoint/2010/main" val="4091148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29A3F95-7357-4D37-B2C7-4BBB1FE7D483}"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740F2AC-003C-41DA-AC06-CFEE77E8EC53}"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79700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29A3F95-7357-4D37-B2C7-4BBB1FE7D483}"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740F2AC-003C-41DA-AC06-CFEE77E8EC53}" type="slidenum">
              <a:rPr lang="en-US" smtClean="0"/>
              <a:t>‹#›</a:t>
            </a:fld>
            <a:endParaRPr lang="en-US"/>
          </a:p>
        </p:txBody>
      </p:sp>
    </p:spTree>
    <p:extLst>
      <p:ext uri="{BB962C8B-B14F-4D97-AF65-F5344CB8AC3E}">
        <p14:creationId xmlns:p14="http://schemas.microsoft.com/office/powerpoint/2010/main" val="4030651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9A3F95-7357-4D37-B2C7-4BBB1FE7D483}"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40F2AC-003C-41DA-AC06-CFEE77E8EC53}" type="slidenum">
              <a:rPr lang="en-US" smtClean="0"/>
              <a:t>‹#›</a:t>
            </a:fld>
            <a:endParaRPr lang="en-US"/>
          </a:p>
        </p:txBody>
      </p:sp>
    </p:spTree>
    <p:extLst>
      <p:ext uri="{BB962C8B-B14F-4D97-AF65-F5344CB8AC3E}">
        <p14:creationId xmlns:p14="http://schemas.microsoft.com/office/powerpoint/2010/main" val="1571919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9A3F95-7357-4D37-B2C7-4BBB1FE7D483}"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40F2AC-003C-41DA-AC06-CFEE77E8EC53}" type="slidenum">
              <a:rPr lang="en-US" smtClean="0"/>
              <a:t>‹#›</a:t>
            </a:fld>
            <a:endParaRPr lang="en-US"/>
          </a:p>
        </p:txBody>
      </p:sp>
    </p:spTree>
    <p:extLst>
      <p:ext uri="{BB962C8B-B14F-4D97-AF65-F5344CB8AC3E}">
        <p14:creationId xmlns:p14="http://schemas.microsoft.com/office/powerpoint/2010/main" val="375469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9A3F95-7357-4D37-B2C7-4BBB1FE7D483}"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40F2AC-003C-41DA-AC06-CFEE77E8EC53}" type="slidenum">
              <a:rPr lang="en-US" smtClean="0"/>
              <a:t>‹#›</a:t>
            </a:fld>
            <a:endParaRPr lang="en-US"/>
          </a:p>
        </p:txBody>
      </p:sp>
    </p:spTree>
    <p:extLst>
      <p:ext uri="{BB962C8B-B14F-4D97-AF65-F5344CB8AC3E}">
        <p14:creationId xmlns:p14="http://schemas.microsoft.com/office/powerpoint/2010/main" val="3803781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9A3F95-7357-4D37-B2C7-4BBB1FE7D483}"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740F2AC-003C-41DA-AC06-CFEE77E8EC53}" type="slidenum">
              <a:rPr lang="en-US" smtClean="0"/>
              <a:t>‹#›</a:t>
            </a:fld>
            <a:endParaRPr lang="en-US"/>
          </a:p>
        </p:txBody>
      </p:sp>
    </p:spTree>
    <p:extLst>
      <p:ext uri="{BB962C8B-B14F-4D97-AF65-F5344CB8AC3E}">
        <p14:creationId xmlns:p14="http://schemas.microsoft.com/office/powerpoint/2010/main" val="3567414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9A3F95-7357-4D37-B2C7-4BBB1FE7D483}"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2740F2AC-003C-41DA-AC06-CFEE77E8EC53}" type="slidenum">
              <a:rPr lang="en-US" smtClean="0"/>
              <a:t>‹#›</a:t>
            </a:fld>
            <a:endParaRPr lang="en-US"/>
          </a:p>
        </p:txBody>
      </p:sp>
    </p:spTree>
    <p:extLst>
      <p:ext uri="{BB962C8B-B14F-4D97-AF65-F5344CB8AC3E}">
        <p14:creationId xmlns:p14="http://schemas.microsoft.com/office/powerpoint/2010/main" val="2114796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9A3F95-7357-4D37-B2C7-4BBB1FE7D483}"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2740F2AC-003C-41DA-AC06-CFEE77E8EC53}" type="slidenum">
              <a:rPr lang="en-US" smtClean="0"/>
              <a:t>‹#›</a:t>
            </a:fld>
            <a:endParaRPr lang="en-US"/>
          </a:p>
        </p:txBody>
      </p:sp>
    </p:spTree>
    <p:extLst>
      <p:ext uri="{BB962C8B-B14F-4D97-AF65-F5344CB8AC3E}">
        <p14:creationId xmlns:p14="http://schemas.microsoft.com/office/powerpoint/2010/main" val="4111511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9A3F95-7357-4D37-B2C7-4BBB1FE7D483}"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740F2AC-003C-41DA-AC06-CFEE77E8EC53}" type="slidenum">
              <a:rPr lang="en-US" smtClean="0"/>
              <a:t>‹#›</a:t>
            </a:fld>
            <a:endParaRPr lang="en-US"/>
          </a:p>
        </p:txBody>
      </p:sp>
    </p:spTree>
    <p:extLst>
      <p:ext uri="{BB962C8B-B14F-4D97-AF65-F5344CB8AC3E}">
        <p14:creationId xmlns:p14="http://schemas.microsoft.com/office/powerpoint/2010/main" val="118257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A3F95-7357-4D37-B2C7-4BBB1FE7D483}"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740F2AC-003C-41DA-AC06-CFEE77E8EC53}" type="slidenum">
              <a:rPr lang="en-US" smtClean="0"/>
              <a:t>‹#›</a:t>
            </a:fld>
            <a:endParaRPr lang="en-US"/>
          </a:p>
        </p:txBody>
      </p:sp>
    </p:spTree>
    <p:extLst>
      <p:ext uri="{BB962C8B-B14F-4D97-AF65-F5344CB8AC3E}">
        <p14:creationId xmlns:p14="http://schemas.microsoft.com/office/powerpoint/2010/main" val="152856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9A3F95-7357-4D37-B2C7-4BBB1FE7D483}"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740F2AC-003C-41DA-AC06-CFEE77E8EC53}" type="slidenum">
              <a:rPr lang="en-US" smtClean="0"/>
              <a:t>‹#›</a:t>
            </a:fld>
            <a:endParaRPr lang="en-US"/>
          </a:p>
        </p:txBody>
      </p:sp>
    </p:spTree>
    <p:extLst>
      <p:ext uri="{BB962C8B-B14F-4D97-AF65-F5344CB8AC3E}">
        <p14:creationId xmlns:p14="http://schemas.microsoft.com/office/powerpoint/2010/main" val="2826737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9A3F95-7357-4D37-B2C7-4BBB1FE7D483}"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740F2AC-003C-41DA-AC06-CFEE77E8EC53}" type="slidenum">
              <a:rPr lang="en-US" smtClean="0"/>
              <a:t>‹#›</a:t>
            </a:fld>
            <a:endParaRPr lang="en-US"/>
          </a:p>
        </p:txBody>
      </p:sp>
    </p:spTree>
    <p:extLst>
      <p:ext uri="{BB962C8B-B14F-4D97-AF65-F5344CB8AC3E}">
        <p14:creationId xmlns:p14="http://schemas.microsoft.com/office/powerpoint/2010/main" val="277656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E29A3F95-7357-4D37-B2C7-4BBB1FE7D483}" type="datetimeFigureOut">
              <a:rPr lang="en-US" smtClean="0"/>
              <a:t>3/6/2024</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2740F2AC-003C-41DA-AC06-CFEE77E8EC53}" type="slidenum">
              <a:rPr lang="en-US" smtClean="0"/>
              <a:t>‹#›</a:t>
            </a:fld>
            <a:endParaRPr lang="en-US"/>
          </a:p>
        </p:txBody>
      </p:sp>
    </p:spTree>
    <p:extLst>
      <p:ext uri="{BB962C8B-B14F-4D97-AF65-F5344CB8AC3E}">
        <p14:creationId xmlns:p14="http://schemas.microsoft.com/office/powerpoint/2010/main" val="659478505"/>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8" name="Group 7">
            <a:extLst>
              <a:ext uri="{FF2B5EF4-FFF2-40B4-BE49-F238E27FC236}">
                <a16:creationId xmlns:a16="http://schemas.microsoft.com/office/drawing/2014/main" xmlns="" id="{259C671B-1B22-4141-A9C0-2E7941FDA7C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 y="228600"/>
            <a:ext cx="2138628" cy="6638625"/>
            <a:chOff x="2487613" y="285750"/>
            <a:chExt cx="2428875" cy="5654676"/>
          </a:xfrm>
        </p:grpSpPr>
        <p:sp>
          <p:nvSpPr>
            <p:cNvPr id="9" name="Freeform 11">
              <a:extLst>
                <a:ext uri="{FF2B5EF4-FFF2-40B4-BE49-F238E27FC236}">
                  <a16:creationId xmlns:a16="http://schemas.microsoft.com/office/drawing/2014/main" xmlns="" id="{7B2F5A4B-FA0F-4625-82F7-1D3F11281B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xmlns="" id="{9ACB0BAE-722F-4C91-8C2A-44EF768E83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xmlns="" id="{C3AC4D9F-59AC-421A-9FF3-C936CEC439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xmlns="" id="{797BCE03-677D-4D65-A4D1-1FD721DD5D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xmlns="" id="{D007E5D0-0B4E-4094-988C-9917146C2D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xmlns="" id="{024DB804-C06B-4A0A-AC43-6BCCB7D760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xmlns="" id="{B51DC17A-305E-486E-A527-5E8068E9EF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xmlns="" id="{B6CCA716-6D46-4523-BF96-FF1B0C5464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xmlns="" id="{E632B09A-D30C-4268-B28B-ACD6127630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xmlns="" id="{5FC839A4-228B-4EC0-8AF4-D8E38ECE67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xmlns="" id="{A8FFB1A1-5BB5-4551-87CD-F3365E6FE9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xmlns="" id="{D05AF173-8E70-41FA-9254-DF9AC3DDA2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21">
            <a:extLst>
              <a:ext uri="{FF2B5EF4-FFF2-40B4-BE49-F238E27FC236}">
                <a16:creationId xmlns:a16="http://schemas.microsoft.com/office/drawing/2014/main" xmlns="" id="{1D56A4CE-A3F4-4CFF-9A65-C029AC17B7C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0412" y="-786"/>
            <a:ext cx="1767505" cy="6854040"/>
            <a:chOff x="6627813" y="194833"/>
            <a:chExt cx="1952625" cy="5678918"/>
          </a:xfrm>
        </p:grpSpPr>
        <p:sp>
          <p:nvSpPr>
            <p:cNvPr id="23" name="Freeform 27">
              <a:extLst>
                <a:ext uri="{FF2B5EF4-FFF2-40B4-BE49-F238E27FC236}">
                  <a16:creationId xmlns:a16="http://schemas.microsoft.com/office/drawing/2014/main" xmlns="" id="{DF669161-0B30-4C76-96BF-962027487D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xmlns="" id="{A5232353-CF7C-44DD-8BEE-1C8FF54CDD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xmlns="" id="{AEA6CAE2-8741-4E88-A632-69C2B2EC58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xmlns="" id="{014AC37D-4388-4AE6-9D4D-CCD99A608C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xmlns="" id="{7FE084B0-333E-4F7C-83F1-F7D132527D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xmlns="" id="{FDCFCB98-2E3A-4227-823C-80489BB284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xmlns="" id="{252F94DE-A6A3-4463-BE05-34281F1C87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xmlns="" id="{16EA21FA-886F-43CF-9D44-C1342F3055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xmlns="" id="{88C821A5-BCF7-47FE-894F-0ADC5FDB28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xmlns="" id="{F8337ECE-206A-472E-AFC4-0F230C91E8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xmlns="" id="{90BB2EC4-D043-4B43-87E7-723A787EE8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xmlns="" id="{04013015-AF71-47BC-BE4D-ED9EFA24FF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0" name="Rectangle 35">
            <a:extLst>
              <a:ext uri="{FF2B5EF4-FFF2-40B4-BE49-F238E27FC236}">
                <a16:creationId xmlns:a16="http://schemas.microsoft.com/office/drawing/2014/main" xmlns="" id="{71B30B18-D920-4E3E-B931-1F310244C1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1" name="Freeform 11">
            <a:extLst>
              <a:ext uri="{FF2B5EF4-FFF2-40B4-BE49-F238E27FC236}">
                <a16:creationId xmlns:a16="http://schemas.microsoft.com/office/drawing/2014/main" xmlns="" id="{C70EF50A-66E6-460A-8AF9-47A10D0D99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2" name="Rectangle 39">
            <a:extLst>
              <a:ext uri="{FF2B5EF4-FFF2-40B4-BE49-F238E27FC236}">
                <a16:creationId xmlns:a16="http://schemas.microsoft.com/office/drawing/2014/main" xmlns="" id="{01520B72-94C4-4ABB-AC64-A3382705BE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366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41">
            <a:extLst>
              <a:ext uri="{FF2B5EF4-FFF2-40B4-BE49-F238E27FC236}">
                <a16:creationId xmlns:a16="http://schemas.microsoft.com/office/drawing/2014/main" xmlns="" id="{9A64CBFD-D6E8-4E6A-8F66-1948BED331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ceramic ware, porcelain&#10;&#10;Description automatically generated">
            <a:extLst>
              <a:ext uri="{FF2B5EF4-FFF2-40B4-BE49-F238E27FC236}">
                <a16:creationId xmlns:a16="http://schemas.microsoft.com/office/drawing/2014/main" xmlns="" id="{B76ADCC6-1FB8-34DC-2B4A-4C52AD35D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896" y="643467"/>
            <a:ext cx="5758207" cy="55710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3068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1" y="982500"/>
            <a:ext cx="6629400" cy="693900"/>
          </a:xfrm>
        </p:spPr>
        <p:txBody>
          <a:bodyPr>
            <a:normAutofit/>
          </a:bodyPr>
          <a:lstStyle/>
          <a:p>
            <a:r>
              <a:rPr lang="en-US"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CHEST PAIN</a:t>
            </a:r>
          </a:p>
        </p:txBody>
      </p:sp>
      <p:sp>
        <p:nvSpPr>
          <p:cNvPr id="3" name="Content Placeholder 2"/>
          <p:cNvSpPr>
            <a:spLocks noGrp="1"/>
          </p:cNvSpPr>
          <p:nvPr>
            <p:ph idx="1"/>
          </p:nvPr>
        </p:nvSpPr>
        <p:spPr>
          <a:xfrm>
            <a:off x="1600200" y="1981200"/>
            <a:ext cx="6858000" cy="4504453"/>
          </a:xfrm>
        </p:spPr>
        <p:txBody>
          <a:bodyPr>
            <a:noAutofit/>
          </a:bodyPr>
          <a:lstStyle/>
          <a:p>
            <a:r>
              <a:rPr lang="en-US" sz="2400" dirty="0">
                <a:latin typeface="Calibri" panose="020F0502020204030204" pitchFamily="34" charset="0"/>
                <a:cs typeface="Calibri" panose="020F0502020204030204" pitchFamily="34" charset="0"/>
              </a:rPr>
              <a:t>Chest pain is one of the frequent complaints in patients presenting to emergency rooms and ambulatory care clinics. </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For the primary care physician evaluating these patients, there are three essential steps in the evaluation of chest pain. </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The first step is to determine whether the chest pain is cardiac in origin or not. </a:t>
            </a:r>
          </a:p>
        </p:txBody>
      </p:sp>
      <p:pic>
        <p:nvPicPr>
          <p:cNvPr id="4" name="Picture 3" descr="Logo&#10;&#10;Description automatically generated">
            <a:extLst>
              <a:ext uri="{FF2B5EF4-FFF2-40B4-BE49-F238E27FC236}">
                <a16:creationId xmlns:a16="http://schemas.microsoft.com/office/drawing/2014/main" xmlns="" id="{42A677BD-7844-8FC6-533B-E493E72FC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
        <p:nvSpPr>
          <p:cNvPr id="5" name="Rectangle 4">
            <a:extLst>
              <a:ext uri="{FF2B5EF4-FFF2-40B4-BE49-F238E27FC236}">
                <a16:creationId xmlns:a16="http://schemas.microsoft.com/office/drawing/2014/main" xmlns="" id="{D6158121-AF9A-FD43-B8EF-9F0AF552A75A}"/>
              </a:ext>
            </a:extLst>
          </p:cNvPr>
          <p:cNvSpPr/>
          <p:nvPr/>
        </p:nvSpPr>
        <p:spPr>
          <a:xfrm>
            <a:off x="2971800" y="0"/>
            <a:ext cx="29718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CORE CONCEPT</a:t>
            </a:r>
            <a:endParaRPr lang="en-PK"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2020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676400"/>
            <a:ext cx="6591985" cy="3777622"/>
          </a:xfrm>
        </p:spPr>
        <p:txBody>
          <a:bodyPr>
            <a:normAutofit/>
          </a:bodyPr>
          <a:lstStyle/>
          <a:p>
            <a:r>
              <a:rPr lang="en-US" sz="2400" dirty="0">
                <a:latin typeface="Calibri" panose="020F0502020204030204" pitchFamily="34" charset="0"/>
                <a:cs typeface="Calibri" panose="020F0502020204030204" pitchFamily="34" charset="0"/>
              </a:rPr>
              <a:t>If the pain is suspected to be cardiac, then the next step would be to determine if the chest pain is secondary to an acute coronary syndrome (acute myocardial infarction or unstable angina) that requires immediate referral to an emergency room to initiate therapy and admit to the hospital. </a:t>
            </a:r>
          </a:p>
          <a:p>
            <a:pPr marL="114300" indent="0">
              <a:buNone/>
            </a:pPr>
            <a:r>
              <a:rPr lang="en-US" sz="2400" dirty="0">
                <a:latin typeface="Calibri" panose="020F0502020204030204" pitchFamily="34" charset="0"/>
                <a:cs typeface="Calibri" panose="020F0502020204030204" pitchFamily="34" charset="0"/>
              </a:rPr>
              <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p:txBody>
      </p:sp>
      <p:pic>
        <p:nvPicPr>
          <p:cNvPr id="4" name="Picture 3" descr="Logo&#10;&#10;Description automatically generated">
            <a:extLst>
              <a:ext uri="{FF2B5EF4-FFF2-40B4-BE49-F238E27FC236}">
                <a16:creationId xmlns:a16="http://schemas.microsoft.com/office/drawing/2014/main" xmlns="" id="{3E34F009-A8CB-EA4A-7160-61DF706EF1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
        <p:nvSpPr>
          <p:cNvPr id="5" name="Rectangle 4">
            <a:extLst>
              <a:ext uri="{FF2B5EF4-FFF2-40B4-BE49-F238E27FC236}">
                <a16:creationId xmlns:a16="http://schemas.microsoft.com/office/drawing/2014/main" xmlns="" id="{C6F75C27-4762-7FFA-47FF-053C08BE1A4B}"/>
              </a:ext>
            </a:extLst>
          </p:cNvPr>
          <p:cNvSpPr/>
          <p:nvPr/>
        </p:nvSpPr>
        <p:spPr>
          <a:xfrm>
            <a:off x="2971800" y="0"/>
            <a:ext cx="29718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CORE CONCEPT</a:t>
            </a:r>
            <a:endParaRPr lang="en-PK"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50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1" y="1828800"/>
            <a:ext cx="7010400" cy="4082422"/>
          </a:xfrm>
        </p:spPr>
        <p:txBody>
          <a:bodyPr/>
          <a:lstStyle/>
          <a:p>
            <a:r>
              <a:rPr lang="en-US" sz="2400" dirty="0">
                <a:latin typeface="Calibri" panose="020F0502020204030204" pitchFamily="34" charset="0"/>
                <a:cs typeface="Calibri" panose="020F0502020204030204" pitchFamily="34" charset="0"/>
              </a:rPr>
              <a:t>If the pain is not considered to be due to an acute coronary syndrome, then we proceed with a systematic approach to try to determine the likelihood that a particular patient has significant coronary artery disease (CAD). </a:t>
            </a:r>
          </a:p>
          <a:p>
            <a:endParaRPr lang="en-US" dirty="0"/>
          </a:p>
        </p:txBody>
      </p:sp>
      <p:pic>
        <p:nvPicPr>
          <p:cNvPr id="4" name="Picture 3" descr="Logo&#10;&#10;Description automatically generated">
            <a:extLst>
              <a:ext uri="{FF2B5EF4-FFF2-40B4-BE49-F238E27FC236}">
                <a16:creationId xmlns:a16="http://schemas.microsoft.com/office/drawing/2014/main" xmlns="" id="{D0F018BF-27B1-2354-9998-D7CF3527E8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
        <p:nvSpPr>
          <p:cNvPr id="5" name="Rectangle 4">
            <a:extLst>
              <a:ext uri="{FF2B5EF4-FFF2-40B4-BE49-F238E27FC236}">
                <a16:creationId xmlns:a16="http://schemas.microsoft.com/office/drawing/2014/main" xmlns="" id="{7B1BC004-05B5-C794-FA3B-F04CD6573AEF}"/>
              </a:ext>
            </a:extLst>
          </p:cNvPr>
          <p:cNvSpPr/>
          <p:nvPr/>
        </p:nvSpPr>
        <p:spPr>
          <a:xfrm>
            <a:off x="2971800" y="0"/>
            <a:ext cx="29718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CORE CONCEPT</a:t>
            </a:r>
            <a:endParaRPr lang="en-PK"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8889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1" y="1447800"/>
            <a:ext cx="7086600" cy="4463422"/>
          </a:xfrm>
        </p:spPr>
        <p:txBody>
          <a:bodyPr/>
          <a:lstStyle/>
          <a:p>
            <a:r>
              <a:rPr lang="en-US" sz="2400" dirty="0">
                <a:latin typeface="Calibri" panose="020F0502020204030204" pitchFamily="34" charset="0"/>
                <a:cs typeface="Calibri" panose="020F0502020204030204" pitchFamily="34" charset="0"/>
              </a:rPr>
              <a:t>This is determined based on the patient's history, risk factors and electrocardiogram. </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Once the likelihood is assessed, this will determine what further invasive or non-invasive tests would be required to complete the patient's evaluation.</a:t>
            </a:r>
          </a:p>
          <a:p>
            <a:endParaRPr lang="en-US" dirty="0"/>
          </a:p>
        </p:txBody>
      </p:sp>
      <p:pic>
        <p:nvPicPr>
          <p:cNvPr id="4" name="Picture 3" descr="Logo&#10;&#10;Description automatically generated">
            <a:extLst>
              <a:ext uri="{FF2B5EF4-FFF2-40B4-BE49-F238E27FC236}">
                <a16:creationId xmlns:a16="http://schemas.microsoft.com/office/drawing/2014/main" xmlns="" id="{637DE453-E841-94A2-6235-FB7A1D49C4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
        <p:nvSpPr>
          <p:cNvPr id="5" name="Rectangle 4">
            <a:extLst>
              <a:ext uri="{FF2B5EF4-FFF2-40B4-BE49-F238E27FC236}">
                <a16:creationId xmlns:a16="http://schemas.microsoft.com/office/drawing/2014/main" xmlns="" id="{677ED7C2-BB6D-4D40-D125-9A571C18AFC5}"/>
              </a:ext>
            </a:extLst>
          </p:cNvPr>
          <p:cNvSpPr/>
          <p:nvPr/>
        </p:nvSpPr>
        <p:spPr>
          <a:xfrm>
            <a:off x="2971800" y="0"/>
            <a:ext cx="29718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CORE CONCEPT</a:t>
            </a:r>
            <a:endParaRPr lang="en-PK"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716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1600" y="956603"/>
            <a:ext cx="7427661" cy="5901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Logo&#10;&#10;Description automatically generated">
            <a:extLst>
              <a:ext uri="{FF2B5EF4-FFF2-40B4-BE49-F238E27FC236}">
                <a16:creationId xmlns:a16="http://schemas.microsoft.com/office/drawing/2014/main" xmlns="" id="{070B128C-1635-20F4-B8BC-C1A4402D9C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
        <p:nvSpPr>
          <p:cNvPr id="4" name="Rectangle 3">
            <a:extLst>
              <a:ext uri="{FF2B5EF4-FFF2-40B4-BE49-F238E27FC236}">
                <a16:creationId xmlns:a16="http://schemas.microsoft.com/office/drawing/2014/main" xmlns="" id="{0A138FDF-7C13-3E95-9D55-A5D901D9764B}"/>
              </a:ext>
            </a:extLst>
          </p:cNvPr>
          <p:cNvSpPr/>
          <p:nvPr/>
        </p:nvSpPr>
        <p:spPr>
          <a:xfrm>
            <a:off x="2552700" y="0"/>
            <a:ext cx="40386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VERTICAL INTEGRATION</a:t>
            </a:r>
            <a:endParaRPr lang="en-PK"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4588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0A029CA2-5163-D846-CE2D-730DF33928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
        <p:nvSpPr>
          <p:cNvPr id="4" name="Rectangle 3">
            <a:extLst>
              <a:ext uri="{FF2B5EF4-FFF2-40B4-BE49-F238E27FC236}">
                <a16:creationId xmlns:a16="http://schemas.microsoft.com/office/drawing/2014/main" xmlns="" id="{0EBCBC75-A27B-6334-67DA-5A86D7ABF5D0}"/>
              </a:ext>
            </a:extLst>
          </p:cNvPr>
          <p:cNvSpPr/>
          <p:nvPr/>
        </p:nvSpPr>
        <p:spPr>
          <a:xfrm>
            <a:off x="2590800" y="0"/>
            <a:ext cx="39624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VERTICAL INTEGRATION</a:t>
            </a:r>
            <a:endParaRPr lang="en-PK" sz="2400" b="1" dirty="0">
              <a:solidFill>
                <a:schemeClr val="tx1"/>
              </a:solidFill>
              <a:latin typeface="Calibri" panose="020F0502020204030204" pitchFamily="34" charset="0"/>
              <a:cs typeface="Calibri" panose="020F0502020204030204" pitchFamily="34" charset="0"/>
            </a:endParaRPr>
          </a:p>
        </p:txBody>
      </p:sp>
      <p:sp>
        <p:nvSpPr>
          <p:cNvPr id="5" name="AutoShape 2">
            <a:extLst>
              <a:ext uri="{FF2B5EF4-FFF2-40B4-BE49-F238E27FC236}">
                <a16:creationId xmlns:a16="http://schemas.microsoft.com/office/drawing/2014/main" xmlns="" id="{E972F2A5-CC14-8878-DE27-0567EC6C9CE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K"/>
          </a:p>
        </p:txBody>
      </p:sp>
      <p:pic>
        <p:nvPicPr>
          <p:cNvPr id="7" name="Picture 6" descr="Graphical user interface, diagram&#10;&#10;Description automatically generated">
            <a:extLst>
              <a:ext uri="{FF2B5EF4-FFF2-40B4-BE49-F238E27FC236}">
                <a16:creationId xmlns:a16="http://schemas.microsoft.com/office/drawing/2014/main" xmlns="" id="{4690FC81-8A8C-7DED-0842-559B119EF505}"/>
              </a:ext>
            </a:extLst>
          </p:cNvPr>
          <p:cNvPicPr>
            <a:picLocks noChangeAspect="1"/>
          </p:cNvPicPr>
          <p:nvPr/>
        </p:nvPicPr>
        <p:blipFill rotWithShape="1">
          <a:blip r:embed="rId3">
            <a:extLst>
              <a:ext uri="{28A0092B-C50C-407E-A947-70E740481C1C}">
                <a14:useLocalDpi xmlns:a14="http://schemas.microsoft.com/office/drawing/2010/main" val="0"/>
              </a:ext>
            </a:extLst>
          </a:blip>
          <a:srcRect l="15001" t="9980" r="18333" b="8498"/>
          <a:stretch/>
        </p:blipFill>
        <p:spPr>
          <a:xfrm>
            <a:off x="1028700" y="1219200"/>
            <a:ext cx="7962900" cy="5638800"/>
          </a:xfrm>
          <a:prstGeom prst="rect">
            <a:avLst/>
          </a:prstGeom>
        </p:spPr>
      </p:pic>
    </p:spTree>
    <p:extLst>
      <p:ext uri="{BB962C8B-B14F-4D97-AF65-F5344CB8AC3E}">
        <p14:creationId xmlns:p14="http://schemas.microsoft.com/office/powerpoint/2010/main" val="487261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747490"/>
          </a:xfrm>
        </p:spPr>
        <p:txBody>
          <a:bodyPr/>
          <a:lstStyle/>
          <a:p>
            <a:r>
              <a:rPr lang="en-US"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CARDIAC CHEST PAIN</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95400" y="1371600"/>
            <a:ext cx="6934199"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Logo&#10;&#10;Description automatically generated">
            <a:extLst>
              <a:ext uri="{FF2B5EF4-FFF2-40B4-BE49-F238E27FC236}">
                <a16:creationId xmlns:a16="http://schemas.microsoft.com/office/drawing/2014/main" xmlns="" id="{47624E97-4777-D22C-1608-D881429428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
        <p:nvSpPr>
          <p:cNvPr id="4" name="Rectangle 3">
            <a:extLst>
              <a:ext uri="{FF2B5EF4-FFF2-40B4-BE49-F238E27FC236}">
                <a16:creationId xmlns:a16="http://schemas.microsoft.com/office/drawing/2014/main" xmlns="" id="{721B2336-503B-0480-3A66-B06EBF3BC336}"/>
              </a:ext>
            </a:extLst>
          </p:cNvPr>
          <p:cNvSpPr/>
          <p:nvPr/>
        </p:nvSpPr>
        <p:spPr>
          <a:xfrm>
            <a:off x="1945201" y="0"/>
            <a:ext cx="3998399"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VERTICAL INTEGRATION</a:t>
            </a:r>
            <a:endParaRPr lang="en-PK"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0339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E5DA3DDF-5B02-261F-3BB1-CCAFA6CE15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
        <p:nvSpPr>
          <p:cNvPr id="4" name="Rectangle 3">
            <a:extLst>
              <a:ext uri="{FF2B5EF4-FFF2-40B4-BE49-F238E27FC236}">
                <a16:creationId xmlns:a16="http://schemas.microsoft.com/office/drawing/2014/main" xmlns="" id="{AC96E2B2-E9D7-EE0F-F8B5-F7883E2D07E6}"/>
              </a:ext>
            </a:extLst>
          </p:cNvPr>
          <p:cNvSpPr/>
          <p:nvPr/>
        </p:nvSpPr>
        <p:spPr>
          <a:xfrm>
            <a:off x="2438400" y="0"/>
            <a:ext cx="35052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VERTICAL INTEGRATION</a:t>
            </a:r>
            <a:endParaRPr lang="en-PK" sz="2400" b="1" dirty="0">
              <a:solidFill>
                <a:schemeClr val="tx1"/>
              </a:solidFill>
              <a:latin typeface="Calibri" panose="020F0502020204030204" pitchFamily="34" charset="0"/>
              <a:cs typeface="Calibri" panose="020F0502020204030204" pitchFamily="34" charset="0"/>
            </a:endParaRPr>
          </a:p>
        </p:txBody>
      </p:sp>
      <p:pic>
        <p:nvPicPr>
          <p:cNvPr id="6" name="Picture 5" descr="Diagram&#10;&#10;Description automatically generated with low confidence">
            <a:extLst>
              <a:ext uri="{FF2B5EF4-FFF2-40B4-BE49-F238E27FC236}">
                <a16:creationId xmlns:a16="http://schemas.microsoft.com/office/drawing/2014/main" xmlns="" id="{AB6AA279-EE8C-6A02-1C05-AE6336811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19200"/>
            <a:ext cx="6870246" cy="5029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9328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D2B2FE6-ADA9-4AC8-2545-B28866DCCDF4}"/>
              </a:ext>
            </a:extLst>
          </p:cNvPr>
          <p:cNvSpPr/>
          <p:nvPr/>
        </p:nvSpPr>
        <p:spPr>
          <a:xfrm>
            <a:off x="2903522" y="0"/>
            <a:ext cx="38100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SELF DIRECTED LEARNING</a:t>
            </a:r>
            <a:endParaRPr lang="en-PK" sz="2400" b="1" dirty="0">
              <a:solidFill>
                <a:schemeClr val="tx1"/>
              </a:solidFill>
              <a:latin typeface="Calibri" panose="020F0502020204030204" pitchFamily="34" charset="0"/>
              <a:cs typeface="Calibri" panose="020F050202020403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xmlns="" id="{0AF651E2-FAD7-92CA-0CBB-3D5BF6D06CD7}"/>
              </a:ext>
            </a:extLst>
          </p:cNvPr>
          <p:cNvPicPr>
            <a:picLocks noChangeAspect="1"/>
          </p:cNvPicPr>
          <p:nvPr/>
        </p:nvPicPr>
        <p:blipFill rotWithShape="1">
          <a:blip r:embed="rId3">
            <a:extLst>
              <a:ext uri="{28A0092B-C50C-407E-A947-70E740481C1C}">
                <a14:useLocalDpi xmlns:a14="http://schemas.microsoft.com/office/drawing/2010/main" val="0"/>
              </a:ext>
            </a:extLst>
          </a:blip>
          <a:srcRect l="20000" t="20356" r="24166" b="15910"/>
          <a:stretch/>
        </p:blipFill>
        <p:spPr>
          <a:xfrm>
            <a:off x="1426368" y="1752601"/>
            <a:ext cx="6764308" cy="4343399"/>
          </a:xfrm>
          <a:prstGeom prst="rect">
            <a:avLst/>
          </a:prstGeom>
          <a:ln>
            <a:noFill/>
          </a:ln>
          <a:effectLst>
            <a:outerShdw blurRad="292100" dist="139700" dir="2700000" algn="tl" rotWithShape="0">
              <a:srgbClr val="333333">
                <a:alpha val="65000"/>
              </a:srgbClr>
            </a:outerShdw>
          </a:effectLst>
        </p:spPr>
      </p:pic>
      <p:pic>
        <p:nvPicPr>
          <p:cNvPr id="7" name="Picture 6" descr="Text&#10;&#10;Description automatically generated">
            <a:extLst>
              <a:ext uri="{FF2B5EF4-FFF2-40B4-BE49-F238E27FC236}">
                <a16:creationId xmlns:a16="http://schemas.microsoft.com/office/drawing/2014/main" xmlns="" id="{6D06FDB2-8D14-73DA-6B61-A2564A8940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6368" y="609600"/>
            <a:ext cx="6764308" cy="7209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810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489" y="884400"/>
            <a:ext cx="6589199" cy="762000"/>
          </a:xfrm>
        </p:spPr>
        <p:txBody>
          <a:bodyPr>
            <a:normAutofit/>
          </a:bodyPr>
          <a:lstStyle/>
          <a:p>
            <a:r>
              <a:rPr lang="en-US" sz="4000"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FEVER</a:t>
            </a:r>
          </a:p>
        </p:txBody>
      </p:sp>
      <p:graphicFrame>
        <p:nvGraphicFramePr>
          <p:cNvPr id="7" name="Content Placeholder 2">
            <a:extLst>
              <a:ext uri="{FF2B5EF4-FFF2-40B4-BE49-F238E27FC236}">
                <a16:creationId xmlns:a16="http://schemas.microsoft.com/office/drawing/2014/main" xmlns="" id="{8C4FFAC5-8ED6-2A1E-CF49-CB356933D085}"/>
              </a:ext>
            </a:extLst>
          </p:cNvPr>
          <p:cNvGraphicFramePr>
            <a:graphicFrameLocks noGrp="1"/>
          </p:cNvGraphicFramePr>
          <p:nvPr>
            <p:ph idx="1"/>
            <p:extLst>
              <p:ext uri="{D42A27DB-BD31-4B8C-83A1-F6EECF244321}">
                <p14:modId xmlns:p14="http://schemas.microsoft.com/office/powerpoint/2010/main" val="4037598352"/>
              </p:ext>
            </p:extLst>
          </p:nvPr>
        </p:nvGraphicFramePr>
        <p:xfrm>
          <a:off x="1447801" y="1905000"/>
          <a:ext cx="7086600" cy="4006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Logo&#10;&#10;Description automatically generated">
            <a:extLst>
              <a:ext uri="{FF2B5EF4-FFF2-40B4-BE49-F238E27FC236}">
                <a16:creationId xmlns:a16="http://schemas.microsoft.com/office/drawing/2014/main" xmlns="" id="{C354AC2B-2D42-595F-E5CB-419F87AEE7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
        <p:nvSpPr>
          <p:cNvPr id="5" name="Rectangle 4">
            <a:extLst>
              <a:ext uri="{FF2B5EF4-FFF2-40B4-BE49-F238E27FC236}">
                <a16:creationId xmlns:a16="http://schemas.microsoft.com/office/drawing/2014/main" xmlns="" id="{C8159BA3-30AF-15F8-0DDC-7EFE0EE83860}"/>
              </a:ext>
            </a:extLst>
          </p:cNvPr>
          <p:cNvSpPr/>
          <p:nvPr/>
        </p:nvSpPr>
        <p:spPr>
          <a:xfrm>
            <a:off x="2971800" y="0"/>
            <a:ext cx="29718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CORE CONCEPT</a:t>
            </a:r>
            <a:endParaRPr lang="en-PK"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860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66800"/>
            <a:ext cx="7315200" cy="1219201"/>
          </a:xfrm>
          <a:noFill/>
        </p:spPr>
        <p:txBody>
          <a:bodyPr>
            <a:normAutofit/>
          </a:bodyPr>
          <a:lstStyle/>
          <a:p>
            <a:r>
              <a:rPr lang="en-US" sz="4000"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COMMON MEDICAL ISSUES </a:t>
            </a:r>
          </a:p>
        </p:txBody>
      </p:sp>
      <p:sp>
        <p:nvSpPr>
          <p:cNvPr id="3" name="Subtitle 2"/>
          <p:cNvSpPr>
            <a:spLocks noGrp="1"/>
          </p:cNvSpPr>
          <p:nvPr>
            <p:ph type="subTitle" idx="1"/>
          </p:nvPr>
        </p:nvSpPr>
        <p:spPr>
          <a:xfrm>
            <a:off x="4724400" y="4114801"/>
            <a:ext cx="3657600" cy="2057400"/>
          </a:xfrm>
        </p:spPr>
        <p:txBody>
          <a:bodyPr>
            <a:noAutofit/>
          </a:bodyPr>
          <a:lstStyle/>
          <a:p>
            <a:r>
              <a:rPr lang="en-US" sz="2000" b="1" dirty="0">
                <a:solidFill>
                  <a:schemeClr val="accent1"/>
                </a:solidFill>
                <a:latin typeface="Calibri" panose="020F0502020204030204" pitchFamily="34" charset="0"/>
                <a:cs typeface="Calibri" panose="020F0502020204030204" pitchFamily="34" charset="0"/>
              </a:rPr>
              <a:t>DR. </a:t>
            </a:r>
            <a:r>
              <a:rPr lang="en-US" sz="2000" b="1" dirty="0" err="1" smtClean="0">
                <a:solidFill>
                  <a:schemeClr val="accent1"/>
                </a:solidFill>
                <a:latin typeface="Calibri" panose="020F0502020204030204" pitchFamily="34" charset="0"/>
                <a:cs typeface="Calibri" panose="020F0502020204030204" pitchFamily="34" charset="0"/>
              </a:rPr>
              <a:t>Madiha</a:t>
            </a:r>
            <a:r>
              <a:rPr lang="en-US" sz="2000" b="1" dirty="0" smtClean="0">
                <a:solidFill>
                  <a:schemeClr val="accent1"/>
                </a:solidFill>
                <a:latin typeface="Calibri" panose="020F0502020204030204" pitchFamily="34" charset="0"/>
                <a:cs typeface="Calibri" panose="020F0502020204030204" pitchFamily="34" charset="0"/>
              </a:rPr>
              <a:t> </a:t>
            </a:r>
            <a:r>
              <a:rPr lang="en-US" sz="2000" b="1" dirty="0" err="1" smtClean="0">
                <a:solidFill>
                  <a:schemeClr val="accent1"/>
                </a:solidFill>
                <a:latin typeface="Calibri" panose="020F0502020204030204" pitchFamily="34" charset="0"/>
                <a:cs typeface="Calibri" panose="020F0502020204030204" pitchFamily="34" charset="0"/>
              </a:rPr>
              <a:t>Umair</a:t>
            </a:r>
            <a:endParaRPr lang="en-US" sz="2000" b="1" dirty="0">
              <a:solidFill>
                <a:schemeClr val="accent1"/>
              </a:solidFill>
              <a:latin typeface="Calibri" panose="020F0502020204030204" pitchFamily="34" charset="0"/>
              <a:cs typeface="Calibri" panose="020F0502020204030204" pitchFamily="34" charset="0"/>
            </a:endParaRPr>
          </a:p>
          <a:p>
            <a:r>
              <a:rPr lang="en-US" b="1" dirty="0">
                <a:solidFill>
                  <a:schemeClr val="tx1"/>
                </a:solidFill>
                <a:latin typeface="Calibri" panose="020F0502020204030204" pitchFamily="34" charset="0"/>
                <a:cs typeface="Calibri" panose="020F0502020204030204" pitchFamily="34" charset="0"/>
              </a:rPr>
              <a:t>MBBS, </a:t>
            </a:r>
            <a:r>
              <a:rPr lang="en-US" b="1" dirty="0" smtClean="0">
                <a:solidFill>
                  <a:schemeClr val="tx1"/>
                </a:solidFill>
                <a:latin typeface="Calibri" panose="020F0502020204030204" pitchFamily="34" charset="0"/>
                <a:cs typeface="Calibri" panose="020F0502020204030204" pitchFamily="34" charset="0"/>
              </a:rPr>
              <a:t>FCPS Medicine</a:t>
            </a:r>
          </a:p>
          <a:p>
            <a:r>
              <a:rPr lang="en-US" b="1" dirty="0" smtClean="0">
                <a:solidFill>
                  <a:schemeClr val="tx1"/>
                </a:solidFill>
                <a:latin typeface="Calibri" panose="020F0502020204030204" pitchFamily="34" charset="0"/>
                <a:cs typeface="Calibri" panose="020F0502020204030204" pitchFamily="34" charset="0"/>
              </a:rPr>
              <a:t>Senior Registrar Medicine</a:t>
            </a:r>
            <a:endParaRPr lang="en-US" b="1" dirty="0">
              <a:solidFill>
                <a:schemeClr val="tx1"/>
              </a:solidFill>
              <a:latin typeface="Calibri" panose="020F0502020204030204" pitchFamily="34" charset="0"/>
              <a:cs typeface="Calibri" panose="020F0502020204030204" pitchFamily="34" charset="0"/>
            </a:endParaRPr>
          </a:p>
          <a:p>
            <a:r>
              <a:rPr lang="en-US" b="1" dirty="0">
                <a:solidFill>
                  <a:schemeClr val="tx1"/>
                </a:solidFill>
                <a:latin typeface="Calibri" panose="020F0502020204030204" pitchFamily="34" charset="0"/>
                <a:cs typeface="Calibri" panose="020F0502020204030204" pitchFamily="34" charset="0"/>
              </a:rPr>
              <a:t>Holy Family Hospital, Rawalpindi </a:t>
            </a:r>
          </a:p>
        </p:txBody>
      </p:sp>
      <p:pic>
        <p:nvPicPr>
          <p:cNvPr id="5" name="Picture 4" descr="Logo&#10;&#10;Description automatically generated">
            <a:extLst>
              <a:ext uri="{FF2B5EF4-FFF2-40B4-BE49-F238E27FC236}">
                <a16:creationId xmlns:a16="http://schemas.microsoft.com/office/drawing/2014/main" xmlns="" id="{B63E9F4D-DCCD-984C-C915-C442C3D6AB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pic>
        <p:nvPicPr>
          <p:cNvPr id="7" name="Picture 6" descr="Icon&#10;&#10;Description automatically generated">
            <a:extLst>
              <a:ext uri="{FF2B5EF4-FFF2-40B4-BE49-F238E27FC236}">
                <a16:creationId xmlns:a16="http://schemas.microsoft.com/office/drawing/2014/main" xmlns="" id="{08BFED2F-44DD-A18F-0602-18E277A82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3519487"/>
            <a:ext cx="2105025" cy="2105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1166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1" y="1752600"/>
            <a:ext cx="7086600" cy="4158622"/>
          </a:xfrm>
        </p:spPr>
        <p:txBody>
          <a:bodyPr>
            <a:normAutofit/>
          </a:bodyPr>
          <a:lstStyle/>
          <a:p>
            <a:r>
              <a:rPr lang="en-US" sz="2400" dirty="0">
                <a:latin typeface="Calibri" panose="020F0502020204030204" pitchFamily="34" charset="0"/>
                <a:cs typeface="Calibri" panose="020F0502020204030204" pitchFamily="34" charset="0"/>
              </a:rPr>
              <a:t>A careful travel history, exposure history (persons with fever, known infectious disease, animals, ticks, fresh or sea water, undercooked or unprocessed foods, toxins, etc.), history of localizing features, sexual history, and family history may provide vital clues.</a:t>
            </a:r>
          </a:p>
        </p:txBody>
      </p:sp>
      <p:pic>
        <p:nvPicPr>
          <p:cNvPr id="4" name="Picture 3" descr="Logo&#10;&#10;Description automatically generated">
            <a:extLst>
              <a:ext uri="{FF2B5EF4-FFF2-40B4-BE49-F238E27FC236}">
                <a16:creationId xmlns:a16="http://schemas.microsoft.com/office/drawing/2014/main" xmlns="" id="{162279D6-8232-C976-DE06-3C9F98DF5D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
        <p:nvSpPr>
          <p:cNvPr id="5" name="Rectangle 4">
            <a:extLst>
              <a:ext uri="{FF2B5EF4-FFF2-40B4-BE49-F238E27FC236}">
                <a16:creationId xmlns:a16="http://schemas.microsoft.com/office/drawing/2014/main" xmlns="" id="{2BD365B2-26D2-C312-FAA6-00F7E9AA13F7}"/>
              </a:ext>
            </a:extLst>
          </p:cNvPr>
          <p:cNvSpPr/>
          <p:nvPr/>
        </p:nvSpPr>
        <p:spPr>
          <a:xfrm>
            <a:off x="2971800" y="0"/>
            <a:ext cx="29718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CORE CONCEPT</a:t>
            </a:r>
            <a:endParaRPr lang="en-PK" sz="2400" b="1" dirty="0">
              <a:solidFill>
                <a:schemeClr val="tx1"/>
              </a:solidFill>
              <a:latin typeface="Calibri" panose="020F0502020204030204" pitchFamily="34" charset="0"/>
              <a:cs typeface="Calibri" panose="020F0502020204030204" pitchFamily="34" charset="0"/>
            </a:endParaRPr>
          </a:p>
        </p:txBody>
      </p:sp>
      <p:pic>
        <p:nvPicPr>
          <p:cNvPr id="2" name="Picture 1" descr="Logo, company name&#10;&#10;Description automatically generated">
            <a:extLst>
              <a:ext uri="{FF2B5EF4-FFF2-40B4-BE49-F238E27FC236}">
                <a16:creationId xmlns:a16="http://schemas.microsoft.com/office/drawing/2014/main" xmlns="" id="{D37B9CF6-1EE9-4327-3D2E-7784EEF1EC90}"/>
              </a:ext>
            </a:extLst>
          </p:cNvPr>
          <p:cNvPicPr>
            <a:picLocks noChangeAspect="1"/>
          </p:cNvPicPr>
          <p:nvPr/>
        </p:nvPicPr>
        <p:blipFill rotWithShape="1">
          <a:blip r:embed="rId3">
            <a:extLst>
              <a:ext uri="{28A0092B-C50C-407E-A947-70E740481C1C}">
                <a14:useLocalDpi xmlns:a14="http://schemas.microsoft.com/office/drawing/2010/main" val="0"/>
              </a:ext>
            </a:extLst>
          </a:blip>
          <a:srcRect l="14888" r="741" b="38309"/>
          <a:stretch/>
        </p:blipFill>
        <p:spPr>
          <a:xfrm>
            <a:off x="3096769" y="4355874"/>
            <a:ext cx="2950461" cy="1619719"/>
          </a:xfrm>
          <a:prstGeom prst="rect">
            <a:avLst/>
          </a:prstGeom>
        </p:spPr>
      </p:pic>
    </p:spTree>
    <p:extLst>
      <p:ext uri="{BB962C8B-B14F-4D97-AF65-F5344CB8AC3E}">
        <p14:creationId xmlns:p14="http://schemas.microsoft.com/office/powerpoint/2010/main" val="1028669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latin typeface="Calibri" panose="020F0502020204030204" pitchFamily="34" charset="0"/>
                <a:cs typeface="Calibri" panose="020F0502020204030204" pitchFamily="34" charset="0"/>
              </a:rPr>
              <a:t>There are four major patterns.</a:t>
            </a:r>
          </a:p>
          <a:p>
            <a:r>
              <a:rPr lang="en-US" sz="2400" dirty="0">
                <a:latin typeface="Calibri" panose="020F0502020204030204" pitchFamily="34" charset="0"/>
                <a:cs typeface="Calibri" panose="020F0502020204030204" pitchFamily="34" charset="0"/>
              </a:rPr>
              <a:t> Intermittent</a:t>
            </a:r>
          </a:p>
          <a:p>
            <a:r>
              <a:rPr lang="en-US" sz="2400" dirty="0">
                <a:latin typeface="Calibri" panose="020F0502020204030204" pitchFamily="34" charset="0"/>
                <a:cs typeface="Calibri" panose="020F0502020204030204" pitchFamily="34" charset="0"/>
              </a:rPr>
              <a:t>Remittent</a:t>
            </a:r>
          </a:p>
          <a:p>
            <a:r>
              <a:rPr lang="en-US" sz="2400" dirty="0">
                <a:latin typeface="Calibri" panose="020F0502020204030204" pitchFamily="34" charset="0"/>
                <a:cs typeface="Calibri" panose="020F0502020204030204" pitchFamily="34" charset="0"/>
              </a:rPr>
              <a:t>Continuous </a:t>
            </a:r>
          </a:p>
          <a:p>
            <a:r>
              <a:rPr lang="en-US" sz="2400" dirty="0">
                <a:latin typeface="Calibri" panose="020F0502020204030204" pitchFamily="34" charset="0"/>
                <a:cs typeface="Calibri" panose="020F0502020204030204" pitchFamily="34" charset="0"/>
              </a:rPr>
              <a:t>Relapsing</a:t>
            </a:r>
          </a:p>
        </p:txBody>
      </p:sp>
      <p:pic>
        <p:nvPicPr>
          <p:cNvPr id="4" name="Picture 3" descr="Logo&#10;&#10;Description automatically generated">
            <a:extLst>
              <a:ext uri="{FF2B5EF4-FFF2-40B4-BE49-F238E27FC236}">
                <a16:creationId xmlns:a16="http://schemas.microsoft.com/office/drawing/2014/main" xmlns="" id="{CAFCA976-1DF2-9BAA-EE3E-0338EEE16F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
        <p:nvSpPr>
          <p:cNvPr id="5" name="Rectangle 4">
            <a:extLst>
              <a:ext uri="{FF2B5EF4-FFF2-40B4-BE49-F238E27FC236}">
                <a16:creationId xmlns:a16="http://schemas.microsoft.com/office/drawing/2014/main" xmlns="" id="{74F872FB-080A-86EF-01C4-129F733A0DCE}"/>
              </a:ext>
            </a:extLst>
          </p:cNvPr>
          <p:cNvSpPr/>
          <p:nvPr/>
        </p:nvSpPr>
        <p:spPr>
          <a:xfrm>
            <a:off x="2971800" y="0"/>
            <a:ext cx="29718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CORE CONCEPT</a:t>
            </a:r>
            <a:endParaRPr lang="en-PK"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1729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219200"/>
            <a:ext cx="6589199" cy="3810000"/>
          </a:xfrm>
        </p:spPr>
        <p:txBody>
          <a:bodyPr>
            <a:noAutofit/>
          </a:bodyPr>
          <a:lstStyle/>
          <a:p>
            <a:r>
              <a:rPr lang="en-US" sz="2400" b="1" u="sng" dirty="0">
                <a:solidFill>
                  <a:schemeClr val="accent1"/>
                </a:solidFill>
                <a:latin typeface="Calibri" panose="020F0502020204030204" pitchFamily="34" charset="0"/>
                <a:cs typeface="Calibri" panose="020F0502020204030204" pitchFamily="34" charset="0"/>
              </a:rPr>
              <a:t>INTERMITTENT FEVER</a:t>
            </a:r>
            <a:endParaRPr lang="en-US" sz="2400" u="sng" dirty="0">
              <a:solidFill>
                <a:schemeClr val="accent1"/>
              </a:solidFill>
              <a:latin typeface="Calibri" panose="020F0502020204030204" pitchFamily="34" charset="0"/>
              <a:cs typeface="Calibri" panose="020F0502020204030204" pitchFamily="34" charset="0"/>
            </a:endParaRPr>
          </a:p>
          <a:p>
            <a:pPr marL="114300" indent="0">
              <a:buNone/>
            </a:pPr>
            <a:r>
              <a:rPr lang="en-US" sz="2400" dirty="0">
                <a:latin typeface="Calibri" panose="020F0502020204030204" pitchFamily="34" charset="0"/>
                <a:cs typeface="Calibri" panose="020F0502020204030204" pitchFamily="34" charset="0"/>
              </a:rPr>
              <a:t>the temperature is elevated but falls to normal (37.2°C or below) each day</a:t>
            </a:r>
          </a:p>
          <a:p>
            <a:r>
              <a:rPr lang="en-US" sz="2400" b="1" u="sng" dirty="0">
                <a:solidFill>
                  <a:schemeClr val="accent1"/>
                </a:solidFill>
                <a:latin typeface="Calibri" panose="020F0502020204030204" pitchFamily="34" charset="0"/>
                <a:cs typeface="Calibri" panose="020F0502020204030204" pitchFamily="34" charset="0"/>
              </a:rPr>
              <a:t>REMITTENT FEVER</a:t>
            </a:r>
          </a:p>
          <a:p>
            <a:pPr marL="114300" indent="0">
              <a:buNone/>
            </a:pPr>
            <a:r>
              <a:rPr lang="en-US" sz="2400" dirty="0">
                <a:latin typeface="Calibri" panose="020F0502020204030204" pitchFamily="34" charset="0"/>
                <a:cs typeface="Calibri" panose="020F0502020204030204" pitchFamily="34" charset="0"/>
              </a:rPr>
              <a:t>the temperature falls each day but not to normal. </a:t>
            </a:r>
          </a:p>
          <a:p>
            <a:pPr marL="114300" indent="0">
              <a:buNone/>
            </a:pPr>
            <a:r>
              <a:rPr lang="en-US" sz="2400" dirty="0">
                <a:latin typeface="Calibri" panose="020F0502020204030204" pitchFamily="34" charset="0"/>
                <a:cs typeface="Calibri" panose="020F0502020204030204" pitchFamily="34" charset="0"/>
              </a:rPr>
              <a:t>In these two patterns the amplitude of temperature change is more than 0.3°C and less than 1.4°C. </a:t>
            </a:r>
          </a:p>
          <a:p>
            <a:pPr marL="114300" indent="0">
              <a:buNone/>
            </a:pPr>
            <a:r>
              <a:rPr lang="en-US" sz="2400" dirty="0">
                <a:latin typeface="Calibri" panose="020F0502020204030204" pitchFamily="34" charset="0"/>
                <a:cs typeface="Calibri" panose="020F0502020204030204" pitchFamily="34" charset="0"/>
              </a:rPr>
              <a:t>Either of the two patterns can be called hectic when the difference between peak and trough temperature is great (1.4°C or more).</a:t>
            </a:r>
          </a:p>
        </p:txBody>
      </p:sp>
      <p:pic>
        <p:nvPicPr>
          <p:cNvPr id="4" name="Picture 3" descr="Logo&#10;&#10;Description automatically generated">
            <a:extLst>
              <a:ext uri="{FF2B5EF4-FFF2-40B4-BE49-F238E27FC236}">
                <a16:creationId xmlns:a16="http://schemas.microsoft.com/office/drawing/2014/main" xmlns="" id="{45561F42-F7B1-5539-85D2-1307A1DA45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
        <p:nvSpPr>
          <p:cNvPr id="5" name="Rectangle 4">
            <a:extLst>
              <a:ext uri="{FF2B5EF4-FFF2-40B4-BE49-F238E27FC236}">
                <a16:creationId xmlns:a16="http://schemas.microsoft.com/office/drawing/2014/main" xmlns="" id="{E6C2617A-E65E-7B4D-CCBC-AF04CB613AE1}"/>
              </a:ext>
            </a:extLst>
          </p:cNvPr>
          <p:cNvSpPr/>
          <p:nvPr/>
        </p:nvSpPr>
        <p:spPr>
          <a:xfrm>
            <a:off x="2971800" y="0"/>
            <a:ext cx="29718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CORE CONCEPT</a:t>
            </a:r>
            <a:endParaRPr lang="en-PK"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7438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1" y="1371600"/>
            <a:ext cx="6934200" cy="4539622"/>
          </a:xfrm>
        </p:spPr>
        <p:txBody>
          <a:bodyPr>
            <a:normAutofit/>
          </a:bodyPr>
          <a:lstStyle/>
          <a:p>
            <a:r>
              <a:rPr lang="en-US" sz="2400" b="1" u="sng" dirty="0">
                <a:solidFill>
                  <a:schemeClr val="accent1"/>
                </a:solidFill>
                <a:latin typeface="Calibri" panose="020F0502020204030204" pitchFamily="34" charset="0"/>
                <a:cs typeface="Calibri" panose="020F0502020204030204" pitchFamily="34" charset="0"/>
              </a:rPr>
              <a:t>CONTINUOUS FEVER</a:t>
            </a:r>
          </a:p>
          <a:p>
            <a:pPr marL="114300" indent="0">
              <a:buNone/>
            </a:pPr>
            <a:r>
              <a:rPr lang="en-US" sz="2400" dirty="0">
                <a:latin typeface="Calibri" panose="020F0502020204030204" pitchFamily="34" charset="0"/>
                <a:cs typeface="Calibri" panose="020F0502020204030204" pitchFamily="34" charset="0"/>
              </a:rPr>
              <a:t>is a pattern in which there is little change (0.3°C or less) in the elevated temperature during a 24-hour period.</a:t>
            </a:r>
          </a:p>
          <a:p>
            <a:r>
              <a:rPr lang="en-US" sz="2400" dirty="0">
                <a:latin typeface="Calibri" panose="020F0502020204030204" pitchFamily="34" charset="0"/>
                <a:cs typeface="Calibri" panose="020F0502020204030204" pitchFamily="34" charset="0"/>
              </a:rPr>
              <a:t> </a:t>
            </a:r>
            <a:r>
              <a:rPr lang="en-US" sz="2400" b="1" u="sng" dirty="0">
                <a:solidFill>
                  <a:schemeClr val="accent1"/>
                </a:solidFill>
                <a:latin typeface="Calibri" panose="020F0502020204030204" pitchFamily="34" charset="0"/>
                <a:cs typeface="Calibri" panose="020F0502020204030204" pitchFamily="34" charset="0"/>
              </a:rPr>
              <a:t>RELAPSING FEVER</a:t>
            </a:r>
          </a:p>
          <a:p>
            <a:pPr marL="114300" indent="0">
              <a:buNone/>
            </a:pPr>
            <a:r>
              <a:rPr lang="en-US" sz="2400" dirty="0">
                <a:latin typeface="Calibri" panose="020F0502020204030204" pitchFamily="34" charset="0"/>
                <a:cs typeface="Calibri" panose="020F0502020204030204" pitchFamily="34" charset="0"/>
              </a:rPr>
              <a:t> a variant of the intermittent pattern, fever spikes are separated by days or weeks of intervening normal temperature.</a:t>
            </a:r>
          </a:p>
        </p:txBody>
      </p:sp>
      <p:pic>
        <p:nvPicPr>
          <p:cNvPr id="4" name="Picture 3" descr="Logo&#10;&#10;Description automatically generated">
            <a:extLst>
              <a:ext uri="{FF2B5EF4-FFF2-40B4-BE49-F238E27FC236}">
                <a16:creationId xmlns:a16="http://schemas.microsoft.com/office/drawing/2014/main" xmlns="" id="{1BF35025-8EF2-3CD5-D7CB-E41EB7A038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
        <p:nvSpPr>
          <p:cNvPr id="5" name="Rectangle 4">
            <a:extLst>
              <a:ext uri="{FF2B5EF4-FFF2-40B4-BE49-F238E27FC236}">
                <a16:creationId xmlns:a16="http://schemas.microsoft.com/office/drawing/2014/main" xmlns="" id="{8EC11E7A-54EE-D20E-1683-B2E4ABB4D5CB}"/>
              </a:ext>
            </a:extLst>
          </p:cNvPr>
          <p:cNvSpPr/>
          <p:nvPr/>
        </p:nvSpPr>
        <p:spPr>
          <a:xfrm>
            <a:off x="2971800" y="0"/>
            <a:ext cx="29718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CORE CONCEPT</a:t>
            </a:r>
            <a:endParaRPr lang="en-PK"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2652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1" y="1600200"/>
            <a:ext cx="7315200" cy="4311022"/>
          </a:xfrm>
        </p:spPr>
        <p:txBody>
          <a:bodyPr>
            <a:normAutofit/>
          </a:bodyPr>
          <a:lstStyle/>
          <a:p>
            <a:r>
              <a:rPr lang="en-US" sz="2400" dirty="0">
                <a:latin typeface="Calibri" panose="020F0502020204030204" pitchFamily="34" charset="0"/>
                <a:cs typeface="Calibri" panose="020F0502020204030204" pitchFamily="34" charset="0"/>
              </a:rPr>
              <a:t>Hectic fevers, because of wide swings in temperature, are often associated with chills and sweats. This pattern is thought to be very suggestive of an </a:t>
            </a:r>
            <a:r>
              <a:rPr lang="en-US" sz="2400" b="1" dirty="0">
                <a:latin typeface="Calibri" panose="020F0502020204030204" pitchFamily="34" charset="0"/>
                <a:cs typeface="Calibri" panose="020F0502020204030204" pitchFamily="34" charset="0"/>
              </a:rPr>
              <a:t>abscess or pyogenic infection </a:t>
            </a:r>
            <a:r>
              <a:rPr lang="en-US" sz="2400" dirty="0">
                <a:latin typeface="Calibri" panose="020F0502020204030204" pitchFamily="34" charset="0"/>
                <a:cs typeface="Calibri" panose="020F0502020204030204" pitchFamily="34" charset="0"/>
              </a:rPr>
              <a:t>such as </a:t>
            </a:r>
            <a:r>
              <a:rPr lang="en-US" sz="2400" b="1" dirty="0">
                <a:latin typeface="Calibri" panose="020F0502020204030204" pitchFamily="34" charset="0"/>
                <a:cs typeface="Calibri" panose="020F0502020204030204" pitchFamily="34" charset="0"/>
              </a:rPr>
              <a:t>pyelonephritis </a:t>
            </a:r>
            <a:r>
              <a:rPr lang="en-US" sz="2400" dirty="0">
                <a:latin typeface="Calibri" panose="020F0502020204030204" pitchFamily="34" charset="0"/>
                <a:cs typeface="Calibri" panose="020F0502020204030204" pitchFamily="34" charset="0"/>
              </a:rPr>
              <a:t>and </a:t>
            </a:r>
            <a:r>
              <a:rPr lang="en-US" sz="2400" b="1" dirty="0">
                <a:latin typeface="Calibri" panose="020F0502020204030204" pitchFamily="34" charset="0"/>
                <a:cs typeface="Calibri" panose="020F0502020204030204" pitchFamily="34" charset="0"/>
              </a:rPr>
              <a:t>ascending cholangitis</a:t>
            </a:r>
            <a:r>
              <a:rPr lang="en-US" sz="2400" dirty="0">
                <a:latin typeface="Calibri" panose="020F0502020204030204" pitchFamily="34" charset="0"/>
                <a:cs typeface="Calibri" panose="020F0502020204030204" pitchFamily="34" charset="0"/>
              </a:rPr>
              <a:t>, but may also be seen with </a:t>
            </a:r>
            <a:r>
              <a:rPr lang="en-US" sz="2400" b="1" dirty="0">
                <a:latin typeface="Calibri" panose="020F0502020204030204" pitchFamily="34" charset="0"/>
                <a:cs typeface="Calibri" panose="020F0502020204030204" pitchFamily="34" charset="0"/>
              </a:rPr>
              <a:t>tuberculosis, hyper nephromas, lymphomas, and drug reactions.</a:t>
            </a:r>
          </a:p>
        </p:txBody>
      </p:sp>
      <p:pic>
        <p:nvPicPr>
          <p:cNvPr id="4" name="Picture 3" descr="Logo&#10;&#10;Description automatically generated">
            <a:extLst>
              <a:ext uri="{FF2B5EF4-FFF2-40B4-BE49-F238E27FC236}">
                <a16:creationId xmlns:a16="http://schemas.microsoft.com/office/drawing/2014/main" xmlns="" id="{56ABB04C-CB8C-7904-65BA-9AA95B01A4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
        <p:nvSpPr>
          <p:cNvPr id="5" name="Rectangle 4">
            <a:extLst>
              <a:ext uri="{FF2B5EF4-FFF2-40B4-BE49-F238E27FC236}">
                <a16:creationId xmlns:a16="http://schemas.microsoft.com/office/drawing/2014/main" xmlns="" id="{63674111-B360-7818-B848-931A2012E7F7}"/>
              </a:ext>
            </a:extLst>
          </p:cNvPr>
          <p:cNvSpPr/>
          <p:nvPr/>
        </p:nvSpPr>
        <p:spPr>
          <a:xfrm>
            <a:off x="2971800" y="0"/>
            <a:ext cx="29718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CORE CONCEPT</a:t>
            </a:r>
            <a:endParaRPr lang="en-PK"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5129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524000"/>
            <a:ext cx="7239000" cy="4387222"/>
          </a:xfrm>
        </p:spPr>
        <p:txBody>
          <a:bodyPr>
            <a:normAutofit/>
          </a:bodyPr>
          <a:lstStyle/>
          <a:p>
            <a:r>
              <a:rPr lang="en-US" sz="2400" b="1" dirty="0">
                <a:latin typeface="Calibri" panose="020F0502020204030204" pitchFamily="34" charset="0"/>
                <a:cs typeface="Calibri" panose="020F0502020204030204" pitchFamily="34" charset="0"/>
              </a:rPr>
              <a:t>Continuous or sustained fever </a:t>
            </a:r>
            <a:r>
              <a:rPr lang="en-US" sz="2400" dirty="0">
                <a:latin typeface="Calibri" panose="020F0502020204030204" pitchFamily="34" charset="0"/>
                <a:cs typeface="Calibri" panose="020F0502020204030204" pitchFamily="34" charset="0"/>
              </a:rPr>
              <a:t>is usually not associated with true chills or rigors. It is characteristic of </a:t>
            </a:r>
            <a:r>
              <a:rPr lang="en-US" sz="2400" b="1" dirty="0">
                <a:latin typeface="Calibri" panose="020F0502020204030204" pitchFamily="34" charset="0"/>
                <a:cs typeface="Calibri" panose="020F0502020204030204" pitchFamily="34" charset="0"/>
              </a:rPr>
              <a:t>typhoid fever or typhus</a:t>
            </a:r>
            <a:r>
              <a:rPr lang="en-US" sz="2400" dirty="0">
                <a:latin typeface="Calibri" panose="020F0502020204030204" pitchFamily="34" charset="0"/>
                <a:cs typeface="Calibri" panose="020F0502020204030204" pitchFamily="34" charset="0"/>
              </a:rPr>
              <a:t>, although commonly seen in </a:t>
            </a:r>
            <a:r>
              <a:rPr lang="en-US" sz="2400" b="1" dirty="0">
                <a:latin typeface="Calibri" panose="020F0502020204030204" pitchFamily="34" charset="0"/>
                <a:cs typeface="Calibri" panose="020F0502020204030204" pitchFamily="34" charset="0"/>
              </a:rPr>
              <a:t>bacterial endocarditis, tuberculosis, fungal disease, and bacterial pneumonia. </a:t>
            </a:r>
            <a:r>
              <a:rPr lang="en-US" sz="2400" dirty="0">
                <a:latin typeface="Calibri" panose="020F0502020204030204" pitchFamily="34" charset="0"/>
                <a:cs typeface="Calibri" panose="020F0502020204030204" pitchFamily="34" charset="0"/>
              </a:rPr>
              <a:t>Noninfectious etiologies include </a:t>
            </a:r>
            <a:r>
              <a:rPr lang="en-US" sz="2400" b="1" dirty="0">
                <a:latin typeface="Calibri" panose="020F0502020204030204" pitchFamily="34" charset="0"/>
                <a:cs typeface="Calibri" panose="020F0502020204030204" pitchFamily="34" charset="0"/>
              </a:rPr>
              <a:t>neoplasms, connective tissue disease, and drug fever.</a:t>
            </a:r>
          </a:p>
        </p:txBody>
      </p:sp>
      <p:pic>
        <p:nvPicPr>
          <p:cNvPr id="4" name="Picture 3" descr="Logo&#10;&#10;Description automatically generated">
            <a:extLst>
              <a:ext uri="{FF2B5EF4-FFF2-40B4-BE49-F238E27FC236}">
                <a16:creationId xmlns:a16="http://schemas.microsoft.com/office/drawing/2014/main" xmlns="" id="{2F818117-35B8-2418-0B91-E87B73668C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
        <p:nvSpPr>
          <p:cNvPr id="5" name="Rectangle 4">
            <a:extLst>
              <a:ext uri="{FF2B5EF4-FFF2-40B4-BE49-F238E27FC236}">
                <a16:creationId xmlns:a16="http://schemas.microsoft.com/office/drawing/2014/main" xmlns="" id="{AD0CD9FD-3632-3D12-91D0-0DAA3B3C6ADB}"/>
              </a:ext>
            </a:extLst>
          </p:cNvPr>
          <p:cNvSpPr/>
          <p:nvPr/>
        </p:nvSpPr>
        <p:spPr>
          <a:xfrm>
            <a:off x="2971800" y="0"/>
            <a:ext cx="29718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CORE CONCEPT</a:t>
            </a:r>
            <a:endParaRPr lang="en-PK"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9428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1" y="1752600"/>
            <a:ext cx="7162800" cy="4158622"/>
          </a:xfrm>
        </p:spPr>
        <p:txBody>
          <a:bodyPr/>
          <a:lstStyle/>
          <a:p>
            <a:r>
              <a:rPr lang="en-US" sz="2400" b="1" dirty="0">
                <a:latin typeface="Calibri" panose="020F0502020204030204" pitchFamily="34" charset="0"/>
                <a:cs typeface="Calibri" panose="020F0502020204030204" pitchFamily="34" charset="0"/>
              </a:rPr>
              <a:t>Relapsing fevers </a:t>
            </a:r>
            <a:r>
              <a:rPr lang="en-US" sz="2400" dirty="0">
                <a:latin typeface="Calibri" panose="020F0502020204030204" pitchFamily="34" charset="0"/>
                <a:cs typeface="Calibri" panose="020F0502020204030204" pitchFamily="34" charset="0"/>
              </a:rPr>
              <a:t>may be seen in </a:t>
            </a:r>
            <a:r>
              <a:rPr lang="en-US" sz="2400" b="1" dirty="0">
                <a:latin typeface="Calibri" panose="020F0502020204030204" pitchFamily="34" charset="0"/>
                <a:cs typeface="Calibri" panose="020F0502020204030204" pitchFamily="34" charset="0"/>
              </a:rPr>
              <a:t>rat-bite fever, malaria, cholangitis, infections with </a:t>
            </a:r>
            <a:r>
              <a:rPr lang="en-US" sz="2400" b="1" i="1" dirty="0">
                <a:latin typeface="Calibri" panose="020F0502020204030204" pitchFamily="34" charset="0"/>
                <a:cs typeface="Calibri" panose="020F0502020204030204" pitchFamily="34" charset="0"/>
              </a:rPr>
              <a:t>Borrelia </a:t>
            </a:r>
            <a:r>
              <a:rPr lang="en-US" sz="2400" b="1" i="1" dirty="0" err="1">
                <a:latin typeface="Calibri" panose="020F0502020204030204" pitchFamily="34" charset="0"/>
                <a:cs typeface="Calibri" panose="020F0502020204030204" pitchFamily="34" charset="0"/>
              </a:rPr>
              <a:t>recurrentis</a:t>
            </a:r>
            <a:r>
              <a:rPr lang="en-US" sz="2400" b="1" dirty="0">
                <a:latin typeface="Calibri" panose="020F0502020204030204" pitchFamily="34" charset="0"/>
                <a:cs typeface="Calibri" panose="020F0502020204030204" pitchFamily="34" charset="0"/>
              </a:rPr>
              <a:t>, Hodgkin's disease (Pel-</a:t>
            </a:r>
            <a:r>
              <a:rPr lang="en-US" sz="2400" b="1" dirty="0" err="1">
                <a:latin typeface="Calibri" panose="020F0502020204030204" pitchFamily="34" charset="0"/>
                <a:cs typeface="Calibri" panose="020F0502020204030204" pitchFamily="34" charset="0"/>
              </a:rPr>
              <a:t>Ebstein</a:t>
            </a:r>
            <a:r>
              <a:rPr lang="en-US" sz="2400" b="1" dirty="0">
                <a:latin typeface="Calibri" panose="020F0502020204030204" pitchFamily="34" charset="0"/>
                <a:cs typeface="Calibri" panose="020F0502020204030204" pitchFamily="34" charset="0"/>
              </a:rPr>
              <a:t> fever), </a:t>
            </a:r>
            <a:r>
              <a:rPr lang="en-US" sz="2400" dirty="0">
                <a:latin typeface="Calibri" panose="020F0502020204030204" pitchFamily="34" charset="0"/>
                <a:cs typeface="Calibri" panose="020F0502020204030204" pitchFamily="34" charset="0"/>
              </a:rPr>
              <a:t>and other neoplasms.</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Fever at 48-hour intervals suggests </a:t>
            </a:r>
            <a:r>
              <a:rPr lang="en-US" sz="2400" i="1" dirty="0">
                <a:latin typeface="Calibri" panose="020F0502020204030204" pitchFamily="34" charset="0"/>
                <a:cs typeface="Calibri" panose="020F0502020204030204" pitchFamily="34" charset="0"/>
              </a:rPr>
              <a:t>Plasmodium vivax</a:t>
            </a:r>
            <a:r>
              <a:rPr lang="en-US" sz="2400" dirty="0">
                <a:latin typeface="Calibri" panose="020F0502020204030204" pitchFamily="34" charset="0"/>
                <a:cs typeface="Calibri" panose="020F0502020204030204" pitchFamily="34" charset="0"/>
              </a:rPr>
              <a:t> or </a:t>
            </a:r>
            <a:r>
              <a:rPr lang="en-US" sz="2400" i="1" dirty="0">
                <a:latin typeface="Calibri" panose="020F0502020204030204" pitchFamily="34" charset="0"/>
                <a:cs typeface="Calibri" panose="020F0502020204030204" pitchFamily="34" charset="0"/>
              </a:rPr>
              <a:t>P. </a:t>
            </a:r>
            <a:r>
              <a:rPr lang="en-US" sz="2400" i="1" dirty="0" err="1">
                <a:latin typeface="Calibri" panose="020F0502020204030204" pitchFamily="34" charset="0"/>
                <a:cs typeface="Calibri" panose="020F0502020204030204" pitchFamily="34" charset="0"/>
              </a:rPr>
              <a:t>ovale</a:t>
            </a:r>
            <a:r>
              <a:rPr lang="en-US" sz="2400" i="1"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72-hour intervals suggest </a:t>
            </a:r>
            <a:r>
              <a:rPr lang="en-US" sz="2400" i="1" dirty="0">
                <a:latin typeface="Calibri" panose="020F0502020204030204" pitchFamily="34" charset="0"/>
                <a:cs typeface="Calibri" panose="020F0502020204030204" pitchFamily="34" charset="0"/>
              </a:rPr>
              <a:t>P. </a:t>
            </a:r>
            <a:r>
              <a:rPr lang="en-US" sz="2400" i="1" dirty="0" err="1">
                <a:latin typeface="Calibri" panose="020F0502020204030204" pitchFamily="34" charset="0"/>
                <a:cs typeface="Calibri" panose="020F0502020204030204" pitchFamily="34" charset="0"/>
              </a:rPr>
              <a:t>malariae</a:t>
            </a:r>
            <a:r>
              <a:rPr lang="en-US" sz="2400" dirty="0">
                <a:latin typeface="Calibri" panose="020F0502020204030204" pitchFamily="34" charset="0"/>
                <a:cs typeface="Calibri" panose="020F0502020204030204" pitchFamily="34" charset="0"/>
              </a:rPr>
              <a:t>, while </a:t>
            </a:r>
            <a:r>
              <a:rPr lang="en-US" sz="2400" i="1" dirty="0">
                <a:latin typeface="Calibri" panose="020F0502020204030204" pitchFamily="34" charset="0"/>
                <a:cs typeface="Calibri" panose="020F0502020204030204" pitchFamily="34" charset="0"/>
              </a:rPr>
              <a:t>P. falciparum</a:t>
            </a:r>
            <a:r>
              <a:rPr lang="en-US" sz="2400" dirty="0">
                <a:latin typeface="Calibri" panose="020F0502020204030204" pitchFamily="34" charset="0"/>
                <a:cs typeface="Calibri" panose="020F0502020204030204" pitchFamily="34" charset="0"/>
              </a:rPr>
              <a:t> often has an unsynchronized intermittent fever</a:t>
            </a:r>
            <a:r>
              <a:rPr lang="en-US" dirty="0"/>
              <a:t>.</a:t>
            </a:r>
          </a:p>
        </p:txBody>
      </p:sp>
      <p:pic>
        <p:nvPicPr>
          <p:cNvPr id="4" name="Picture 3" descr="Logo&#10;&#10;Description automatically generated">
            <a:extLst>
              <a:ext uri="{FF2B5EF4-FFF2-40B4-BE49-F238E27FC236}">
                <a16:creationId xmlns:a16="http://schemas.microsoft.com/office/drawing/2014/main" xmlns="" id="{9C30267B-D322-1565-91B3-2760C8CB33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
        <p:nvSpPr>
          <p:cNvPr id="5" name="Rectangle 4">
            <a:extLst>
              <a:ext uri="{FF2B5EF4-FFF2-40B4-BE49-F238E27FC236}">
                <a16:creationId xmlns:a16="http://schemas.microsoft.com/office/drawing/2014/main" xmlns="" id="{98527AC0-41AD-3E73-BA61-58A9424C6E6B}"/>
              </a:ext>
            </a:extLst>
          </p:cNvPr>
          <p:cNvSpPr/>
          <p:nvPr/>
        </p:nvSpPr>
        <p:spPr>
          <a:xfrm>
            <a:off x="2971800" y="0"/>
            <a:ext cx="29718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CORE CONCEPT</a:t>
            </a:r>
            <a:endParaRPr lang="en-PK"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4986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EC678EE-4714-2C00-8038-7BE3FCE59A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2178859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1" y="982500"/>
            <a:ext cx="7086600" cy="922500"/>
          </a:xfrm>
        </p:spPr>
        <p:txBody>
          <a:bodyPr/>
          <a:lstStyle/>
          <a:p>
            <a:r>
              <a:rPr lang="en-US"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RELATIVE BRADYCARDIA</a:t>
            </a:r>
          </a:p>
        </p:txBody>
      </p:sp>
      <p:sp>
        <p:nvSpPr>
          <p:cNvPr id="3" name="Content Placeholder 2"/>
          <p:cNvSpPr>
            <a:spLocks noGrp="1"/>
          </p:cNvSpPr>
          <p:nvPr>
            <p:ph idx="1"/>
          </p:nvPr>
        </p:nvSpPr>
        <p:spPr>
          <a:xfrm>
            <a:off x="1447801" y="2057400"/>
            <a:ext cx="7086600" cy="3853822"/>
          </a:xfrm>
        </p:spPr>
        <p:txBody>
          <a:bodyPr/>
          <a:lstStyle/>
          <a:p>
            <a:r>
              <a:rPr lang="en-US" sz="2400" dirty="0">
                <a:latin typeface="Calibri" panose="020F0502020204030204" pitchFamily="34" charset="0"/>
                <a:cs typeface="Calibri" panose="020F0502020204030204" pitchFamily="34" charset="0"/>
              </a:rPr>
              <a:t>As a rule, the pulse rate rises about 15 beats/min for each degree centigrade of fever. When this expected rise is not seen, a relative bradycardia exists and, in the absence of beta-adrenergic blockers, suggests one of the diseases </a:t>
            </a:r>
          </a:p>
          <a:p>
            <a:endParaRPr lang="en-US" dirty="0"/>
          </a:p>
        </p:txBody>
      </p:sp>
      <p:pic>
        <p:nvPicPr>
          <p:cNvPr id="4" name="Picture 3" descr="Logo&#10;&#10;Description automatically generated">
            <a:extLst>
              <a:ext uri="{FF2B5EF4-FFF2-40B4-BE49-F238E27FC236}">
                <a16:creationId xmlns:a16="http://schemas.microsoft.com/office/drawing/2014/main" xmlns="" id="{C1C2666F-3269-C55B-2D61-465FDDEC40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
        <p:nvSpPr>
          <p:cNvPr id="5" name="Rectangle 4">
            <a:extLst>
              <a:ext uri="{FF2B5EF4-FFF2-40B4-BE49-F238E27FC236}">
                <a16:creationId xmlns:a16="http://schemas.microsoft.com/office/drawing/2014/main" xmlns="" id="{B07BBDA0-D4C3-AC26-992E-0BE8883B982C}"/>
              </a:ext>
            </a:extLst>
          </p:cNvPr>
          <p:cNvSpPr/>
          <p:nvPr/>
        </p:nvSpPr>
        <p:spPr>
          <a:xfrm>
            <a:off x="2971800" y="0"/>
            <a:ext cx="29718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CORE CONCEPT</a:t>
            </a:r>
            <a:endParaRPr lang="en-PK"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9662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1" y="624110"/>
            <a:ext cx="7086600" cy="899890"/>
          </a:xfrm>
        </p:spPr>
        <p:txBody>
          <a:bodyPr>
            <a:normAutofit/>
          </a:bodyPr>
          <a:lstStyle/>
          <a:p>
            <a:r>
              <a:rPr lang="en-US"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Causes of relative Bradycardia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7233095"/>
              </p:ext>
            </p:extLst>
          </p:nvPr>
        </p:nvGraphicFramePr>
        <p:xfrm>
          <a:off x="457200" y="1927700"/>
          <a:ext cx="8229600" cy="4625500"/>
        </p:xfrm>
        <a:graphic>
          <a:graphicData uri="http://schemas.openxmlformats.org/drawingml/2006/table">
            <a:tbl>
              <a:tblPr/>
              <a:tblGrid>
                <a:gridCol w="8229600">
                  <a:extLst>
                    <a:ext uri="{9D8B030D-6E8A-4147-A177-3AD203B41FA5}">
                      <a16:colId xmlns:a16="http://schemas.microsoft.com/office/drawing/2014/main" xmlns="" val="20000"/>
                    </a:ext>
                  </a:extLst>
                </a:gridCol>
              </a:tblGrid>
              <a:tr h="420500">
                <a:tc>
                  <a:txBody>
                    <a:bodyPr/>
                    <a:lstStyle/>
                    <a:p>
                      <a:pPr algn="l" fontAlgn="t"/>
                      <a:r>
                        <a:rPr lang="en-US">
                          <a:effectLst/>
                        </a:rPr>
                        <a:t>Factitious fever</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420500">
                <a:tc>
                  <a:txBody>
                    <a:bodyPr/>
                    <a:lstStyle/>
                    <a:p>
                      <a:pPr algn="l" fontAlgn="t"/>
                      <a:r>
                        <a:rPr lang="en-US">
                          <a:effectLst/>
                        </a:rPr>
                        <a:t>Drug lever</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420500">
                <a:tc>
                  <a:txBody>
                    <a:bodyPr/>
                    <a:lstStyle/>
                    <a:p>
                      <a:pPr algn="l" fontAlgn="t"/>
                      <a:r>
                        <a:rPr lang="en-US" dirty="0">
                          <a:effectLst/>
                        </a:rPr>
                        <a:t>Legionnaires" disease</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420500">
                <a:tc>
                  <a:txBody>
                    <a:bodyPr/>
                    <a:lstStyle/>
                    <a:p>
                      <a:pPr algn="l" fontAlgn="t"/>
                      <a:r>
                        <a:rPr lang="en-US">
                          <a:effectLst/>
                        </a:rPr>
                        <a:t>Psittacosis</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20500">
                <a:tc>
                  <a:txBody>
                    <a:bodyPr/>
                    <a:lstStyle/>
                    <a:p>
                      <a:pPr algn="l" fontAlgn="t"/>
                      <a:r>
                        <a:rPr lang="en-US">
                          <a:effectLst/>
                        </a:rPr>
                        <a:t>Typhoid fever</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420500">
                <a:tc>
                  <a:txBody>
                    <a:bodyPr/>
                    <a:lstStyle/>
                    <a:p>
                      <a:pPr algn="l" fontAlgn="t"/>
                      <a:r>
                        <a:rPr lang="en-US">
                          <a:effectLst/>
                        </a:rPr>
                        <a:t>Mycoplasma pneumonia</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420500">
                <a:tc>
                  <a:txBody>
                    <a:bodyPr/>
                    <a:lstStyle/>
                    <a:p>
                      <a:pPr algn="l" fontAlgn="t"/>
                      <a:r>
                        <a:rPr lang="en-US">
                          <a:effectLst/>
                        </a:rPr>
                        <a:t>Brucellosis</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420500">
                <a:tc>
                  <a:txBody>
                    <a:bodyPr/>
                    <a:lstStyle/>
                    <a:p>
                      <a:pPr algn="l" fontAlgn="t"/>
                      <a:r>
                        <a:rPr lang="en-US">
                          <a:effectLst/>
                        </a:rPr>
                        <a:t>Dengue</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420500">
                <a:tc>
                  <a:txBody>
                    <a:bodyPr/>
                    <a:lstStyle/>
                    <a:p>
                      <a:pPr algn="l" fontAlgn="t"/>
                      <a:r>
                        <a:rPr lang="en-US">
                          <a:effectLst/>
                        </a:rPr>
                        <a:t>Yellow fever</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420500">
                <a:tc>
                  <a:txBody>
                    <a:bodyPr/>
                    <a:lstStyle/>
                    <a:p>
                      <a:pPr algn="l" fontAlgn="t"/>
                      <a:r>
                        <a:rPr lang="en-US">
                          <a:effectLst/>
                        </a:rPr>
                        <a:t>Tuberculous meningitis</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420500">
                <a:tc>
                  <a:txBody>
                    <a:bodyPr/>
                    <a:lstStyle/>
                    <a:p>
                      <a:pPr algn="l" fontAlgn="t"/>
                      <a:r>
                        <a:rPr lang="en-US" dirty="0">
                          <a:effectLst/>
                        </a:rPr>
                        <a:t>Blackwater fever (Falciparum malaria with profound hemolysis)</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bl>
          </a:graphicData>
        </a:graphic>
      </p:graphicFrame>
      <p:pic>
        <p:nvPicPr>
          <p:cNvPr id="6" name="Picture 5" descr="Logo&#10;&#10;Description automatically generated">
            <a:extLst>
              <a:ext uri="{FF2B5EF4-FFF2-40B4-BE49-F238E27FC236}">
                <a16:creationId xmlns:a16="http://schemas.microsoft.com/office/drawing/2014/main" xmlns="" id="{2663898E-4D95-3E3D-898A-693BCE34EA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
        <p:nvSpPr>
          <p:cNvPr id="7" name="Rectangle 6">
            <a:extLst>
              <a:ext uri="{FF2B5EF4-FFF2-40B4-BE49-F238E27FC236}">
                <a16:creationId xmlns:a16="http://schemas.microsoft.com/office/drawing/2014/main" xmlns="" id="{B11347E7-B4E5-26EB-1BC1-44A1D961C13F}"/>
              </a:ext>
            </a:extLst>
          </p:cNvPr>
          <p:cNvSpPr/>
          <p:nvPr/>
        </p:nvSpPr>
        <p:spPr>
          <a:xfrm>
            <a:off x="2590800" y="0"/>
            <a:ext cx="33528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VERTICAL INTEGRATION</a:t>
            </a:r>
            <a:endParaRPr lang="en-PK"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0913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xmlns="" id="{3F83A82B-27C1-A4B5-854A-7627DDC9E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220200" cy="6858000"/>
          </a:xfrm>
          <a:prstGeom prst="rect">
            <a:avLst/>
          </a:prstGeom>
        </p:spPr>
      </p:pic>
    </p:spTree>
    <p:extLst>
      <p:ext uri="{BB962C8B-B14F-4D97-AF65-F5344CB8AC3E}">
        <p14:creationId xmlns:p14="http://schemas.microsoft.com/office/powerpoint/2010/main" val="2008231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xmlns="" id="{BBE04C01-9948-D364-ACDE-C67E25183177}"/>
              </a:ext>
            </a:extLst>
          </p:cNvPr>
          <p:cNvPicPr>
            <a:picLocks noChangeAspect="1"/>
          </p:cNvPicPr>
          <p:nvPr/>
        </p:nvPicPr>
        <p:blipFill rotWithShape="1">
          <a:blip r:embed="rId2">
            <a:extLst>
              <a:ext uri="{28A0092B-C50C-407E-A947-70E740481C1C}">
                <a14:useLocalDpi xmlns:a14="http://schemas.microsoft.com/office/drawing/2010/main" val="0"/>
              </a:ext>
            </a:extLst>
          </a:blip>
          <a:srcRect l="5834" t="9980" r="33333" b="8498"/>
          <a:stretch/>
        </p:blipFill>
        <p:spPr>
          <a:xfrm>
            <a:off x="990600" y="1295400"/>
            <a:ext cx="7924800" cy="5334000"/>
          </a:xfrm>
          <a:prstGeom prst="rect">
            <a:avLst/>
          </a:prstGeom>
        </p:spPr>
      </p:pic>
      <p:sp>
        <p:nvSpPr>
          <p:cNvPr id="6" name="Rectangle 5">
            <a:extLst>
              <a:ext uri="{FF2B5EF4-FFF2-40B4-BE49-F238E27FC236}">
                <a16:creationId xmlns:a16="http://schemas.microsoft.com/office/drawing/2014/main" xmlns="" id="{0B25A944-0CB3-5816-084C-8609A2AA52B9}"/>
              </a:ext>
            </a:extLst>
          </p:cNvPr>
          <p:cNvSpPr/>
          <p:nvPr/>
        </p:nvSpPr>
        <p:spPr>
          <a:xfrm>
            <a:off x="2672862" y="0"/>
            <a:ext cx="3575538"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SELF DIRECTED LEARNING</a:t>
            </a:r>
            <a:endParaRPr lang="en-PK"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9505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1" y="609600"/>
            <a:ext cx="7086600" cy="914400"/>
          </a:xfrm>
        </p:spPr>
        <p:txBody>
          <a:bodyPr>
            <a:normAutofit/>
          </a:bodyPr>
          <a:lstStyle/>
          <a:p>
            <a:r>
              <a:rPr lang="en-US" b="1" dirty="0">
                <a:solidFill>
                  <a:schemeClr val="accent1"/>
                </a:solidFill>
                <a:latin typeface="Calibri" panose="020F0502020204030204" pitchFamily="34" charset="0"/>
                <a:cs typeface="Calibri" panose="020F0502020204030204" pitchFamily="34" charset="0"/>
              </a:rPr>
              <a:t>Approach to a patient with Fever</a:t>
            </a: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941" b="14706"/>
          <a:stretch/>
        </p:blipFill>
        <p:spPr bwMode="auto">
          <a:xfrm>
            <a:off x="760867" y="1511300"/>
            <a:ext cx="7894977" cy="4572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Logo&#10;&#10;Description automatically generated">
            <a:extLst>
              <a:ext uri="{FF2B5EF4-FFF2-40B4-BE49-F238E27FC236}">
                <a16:creationId xmlns:a16="http://schemas.microsoft.com/office/drawing/2014/main" xmlns="" id="{DF5E740D-340A-73F4-576B-3487C2D58C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
        <p:nvSpPr>
          <p:cNvPr id="4" name="Rectangle 3">
            <a:extLst>
              <a:ext uri="{FF2B5EF4-FFF2-40B4-BE49-F238E27FC236}">
                <a16:creationId xmlns:a16="http://schemas.microsoft.com/office/drawing/2014/main" xmlns="" id="{D5694D59-1247-92C9-1A15-D39763CCCE14}"/>
              </a:ext>
            </a:extLst>
          </p:cNvPr>
          <p:cNvSpPr/>
          <p:nvPr/>
        </p:nvSpPr>
        <p:spPr>
          <a:xfrm>
            <a:off x="2672862" y="0"/>
            <a:ext cx="3575538"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VERTICAL INTEGRATION</a:t>
            </a:r>
            <a:endParaRPr lang="en-PK"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8311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4480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1" y="624110"/>
            <a:ext cx="6719887" cy="1280890"/>
          </a:xfrm>
        </p:spPr>
        <p:txBody>
          <a:bodyPr>
            <a:normAutofit/>
          </a:bodyPr>
          <a:lstStyle/>
          <a:p>
            <a:r>
              <a:rPr lang="en-US"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Routine  Investigations  in a febrile  patient</a:t>
            </a:r>
          </a:p>
        </p:txBody>
      </p:sp>
      <p:sp>
        <p:nvSpPr>
          <p:cNvPr id="3" name="Content Placeholder 2"/>
          <p:cNvSpPr>
            <a:spLocks noGrp="1"/>
          </p:cNvSpPr>
          <p:nvPr>
            <p:ph idx="1"/>
          </p:nvPr>
        </p:nvSpPr>
        <p:spPr>
          <a:xfrm>
            <a:off x="1447801" y="1905000"/>
            <a:ext cx="7086600" cy="4006222"/>
          </a:xfrm>
        </p:spPr>
        <p:txBody>
          <a:bodyPr>
            <a:noAutofit/>
          </a:bodyPr>
          <a:lstStyle/>
          <a:p>
            <a:r>
              <a:rPr lang="en-US" sz="2400" dirty="0">
                <a:latin typeface="Calibri" panose="020F0502020204030204" pitchFamily="34" charset="0"/>
                <a:cs typeface="Calibri" panose="020F0502020204030204" pitchFamily="34" charset="0"/>
              </a:rPr>
              <a:t>CBC</a:t>
            </a:r>
          </a:p>
          <a:p>
            <a:r>
              <a:rPr lang="en-US" sz="2400" dirty="0">
                <a:latin typeface="Calibri" panose="020F0502020204030204" pitchFamily="34" charset="0"/>
                <a:cs typeface="Calibri" panose="020F0502020204030204" pitchFamily="34" charset="0"/>
              </a:rPr>
              <a:t>ESR, CRP</a:t>
            </a:r>
          </a:p>
          <a:p>
            <a:r>
              <a:rPr lang="en-US" sz="2400" dirty="0">
                <a:latin typeface="Calibri" panose="020F0502020204030204" pitchFamily="34" charset="0"/>
                <a:cs typeface="Calibri" panose="020F0502020204030204" pitchFamily="34" charset="0"/>
              </a:rPr>
              <a:t>Blood Cultures</a:t>
            </a:r>
          </a:p>
          <a:p>
            <a:r>
              <a:rPr lang="en-US" sz="2400" dirty="0">
                <a:latin typeface="Calibri" panose="020F0502020204030204" pitchFamily="34" charset="0"/>
                <a:cs typeface="Calibri" panose="020F0502020204030204" pitchFamily="34" charset="0"/>
              </a:rPr>
              <a:t>Urine R/E and Culture</a:t>
            </a:r>
          </a:p>
          <a:p>
            <a:r>
              <a:rPr lang="en-US" sz="2400" dirty="0">
                <a:latin typeface="Calibri" panose="020F0502020204030204" pitchFamily="34" charset="0"/>
                <a:cs typeface="Calibri" panose="020F0502020204030204" pitchFamily="34" charset="0"/>
              </a:rPr>
              <a:t>CXR</a:t>
            </a:r>
          </a:p>
          <a:p>
            <a:r>
              <a:rPr lang="en-US" sz="2400" dirty="0">
                <a:latin typeface="Calibri" panose="020F0502020204030204" pitchFamily="34" charset="0"/>
                <a:cs typeface="Calibri" panose="020F0502020204030204" pitchFamily="34" charset="0"/>
              </a:rPr>
              <a:t>LFTs</a:t>
            </a:r>
          </a:p>
          <a:p>
            <a:r>
              <a:rPr lang="en-US" sz="2400" dirty="0">
                <a:latin typeface="Calibri" panose="020F0502020204030204" pitchFamily="34" charset="0"/>
                <a:cs typeface="Calibri" panose="020F0502020204030204" pitchFamily="34" charset="0"/>
              </a:rPr>
              <a:t>RFTS</a:t>
            </a:r>
          </a:p>
          <a:p>
            <a:r>
              <a:rPr lang="en-US" sz="2400" dirty="0">
                <a:latin typeface="Calibri" panose="020F0502020204030204" pitchFamily="34" charset="0"/>
                <a:cs typeface="Calibri" panose="020F0502020204030204" pitchFamily="34" charset="0"/>
              </a:rPr>
              <a:t>MP smear</a:t>
            </a:r>
          </a:p>
          <a:p>
            <a:r>
              <a:rPr lang="en-US" sz="2400" dirty="0">
                <a:latin typeface="Calibri" panose="020F0502020204030204" pitchFamily="34" charset="0"/>
                <a:cs typeface="Calibri" panose="020F0502020204030204" pitchFamily="34" charset="0"/>
              </a:rPr>
              <a:t>Ultrasound Abdomen</a:t>
            </a:r>
          </a:p>
          <a:p>
            <a:r>
              <a:rPr lang="en-US" sz="2400" dirty="0">
                <a:latin typeface="Calibri" panose="020F0502020204030204" pitchFamily="34" charset="0"/>
                <a:cs typeface="Calibri" panose="020F0502020204030204" pitchFamily="34" charset="0"/>
              </a:rPr>
              <a:t>ECHO</a:t>
            </a:r>
          </a:p>
        </p:txBody>
      </p:sp>
      <p:pic>
        <p:nvPicPr>
          <p:cNvPr id="4" name="Picture 3" descr="Logo&#10;&#10;Description automatically generated">
            <a:extLst>
              <a:ext uri="{FF2B5EF4-FFF2-40B4-BE49-F238E27FC236}">
                <a16:creationId xmlns:a16="http://schemas.microsoft.com/office/drawing/2014/main" xmlns="" id="{AA61D045-17FE-2F1E-6DD7-2409A4CEEF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
        <p:nvSpPr>
          <p:cNvPr id="5" name="Rectangle 4">
            <a:extLst>
              <a:ext uri="{FF2B5EF4-FFF2-40B4-BE49-F238E27FC236}">
                <a16:creationId xmlns:a16="http://schemas.microsoft.com/office/drawing/2014/main" xmlns="" id="{1C46D5AE-2507-9427-7F5A-9CDE15FA6A8C}"/>
              </a:ext>
            </a:extLst>
          </p:cNvPr>
          <p:cNvSpPr/>
          <p:nvPr/>
        </p:nvSpPr>
        <p:spPr>
          <a:xfrm>
            <a:off x="2590800" y="0"/>
            <a:ext cx="33528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VERTICAL INTEGRATION</a:t>
            </a:r>
            <a:endParaRPr lang="en-PK"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1291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2F5CDC9-8D0D-A4C6-E7BF-5BA94C433CCB}"/>
              </a:ext>
            </a:extLst>
          </p:cNvPr>
          <p:cNvSpPr/>
          <p:nvPr/>
        </p:nvSpPr>
        <p:spPr>
          <a:xfrm>
            <a:off x="2667000" y="-14508"/>
            <a:ext cx="38100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SELF DIRECTED LEARNING</a:t>
            </a:r>
            <a:endParaRPr lang="en-PK" sz="2400" b="1" dirty="0">
              <a:solidFill>
                <a:schemeClr val="tx1"/>
              </a:solidFill>
              <a:latin typeface="Calibri" panose="020F0502020204030204" pitchFamily="34" charset="0"/>
              <a:cs typeface="Calibri" panose="020F0502020204030204" pitchFamily="34" charset="0"/>
            </a:endParaRPr>
          </a:p>
        </p:txBody>
      </p:sp>
      <p:pic>
        <p:nvPicPr>
          <p:cNvPr id="6" name="Picture 5" descr="Text&#10;&#10;Description automatically generated">
            <a:extLst>
              <a:ext uri="{FF2B5EF4-FFF2-40B4-BE49-F238E27FC236}">
                <a16:creationId xmlns:a16="http://schemas.microsoft.com/office/drawing/2014/main" xmlns="" id="{F11CCD96-D1F0-6FBF-C469-EE7AA9F1A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137" y="714374"/>
            <a:ext cx="6900863" cy="771525"/>
          </a:xfrm>
          <a:prstGeom prst="rect">
            <a:avLst/>
          </a:prstGeom>
          <a:ln>
            <a:noFill/>
          </a:ln>
          <a:effectLst>
            <a:outerShdw blurRad="292100" dist="139700" dir="2700000" algn="tl" rotWithShape="0">
              <a:srgbClr val="333333">
                <a:alpha val="65000"/>
              </a:srgbClr>
            </a:outerShdw>
          </a:effectLst>
        </p:spPr>
      </p:pic>
      <p:pic>
        <p:nvPicPr>
          <p:cNvPr id="8" name="Picture 7" descr="Graphical user interface, text, application, Word&#10;&#10;Description automatically generated">
            <a:extLst>
              <a:ext uri="{FF2B5EF4-FFF2-40B4-BE49-F238E27FC236}">
                <a16:creationId xmlns:a16="http://schemas.microsoft.com/office/drawing/2014/main" xmlns="" id="{F6B2EF77-7C23-E237-9094-B68B4595E699}"/>
              </a:ext>
            </a:extLst>
          </p:cNvPr>
          <p:cNvPicPr>
            <a:picLocks noChangeAspect="1"/>
          </p:cNvPicPr>
          <p:nvPr/>
        </p:nvPicPr>
        <p:blipFill rotWithShape="1">
          <a:blip r:embed="rId3">
            <a:extLst>
              <a:ext uri="{28A0092B-C50C-407E-A947-70E740481C1C}">
                <a14:useLocalDpi xmlns:a14="http://schemas.microsoft.com/office/drawing/2010/main" val="0"/>
              </a:ext>
            </a:extLst>
          </a:blip>
          <a:srcRect l="20833" t="17949" r="25000" b="25640"/>
          <a:stretch/>
        </p:blipFill>
        <p:spPr>
          <a:xfrm>
            <a:off x="1481137" y="1981200"/>
            <a:ext cx="6900863" cy="4648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5084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F2D0505-D88C-027E-903A-8A6541495360}"/>
              </a:ext>
            </a:extLst>
          </p:cNvPr>
          <p:cNvSpPr/>
          <p:nvPr/>
        </p:nvSpPr>
        <p:spPr>
          <a:xfrm>
            <a:off x="457200" y="2667000"/>
            <a:ext cx="2834152" cy="110066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lnSpcReduction="10000"/>
          </a:bodyPr>
          <a:lstStyle/>
          <a:p>
            <a:pPr>
              <a:spcBef>
                <a:spcPct val="0"/>
              </a:spcBef>
              <a:spcAft>
                <a:spcPts val="600"/>
              </a:spcAft>
            </a:pPr>
            <a:r>
              <a:rPr lang="en-US" sz="3500" b="1" dirty="0">
                <a:solidFill>
                  <a:schemeClr val="bg2"/>
                </a:solidFill>
                <a:latin typeface="Calibri" panose="020F0502020204030204" pitchFamily="34" charset="0"/>
                <a:ea typeface="+mj-ea"/>
                <a:cs typeface="Calibri" panose="020F0502020204030204" pitchFamily="34" charset="0"/>
              </a:rPr>
              <a:t>STUDY RESOURCES</a:t>
            </a:r>
          </a:p>
        </p:txBody>
      </p:sp>
      <p:pic>
        <p:nvPicPr>
          <p:cNvPr id="8" name="Picture 7" descr="A blue and white sign&#10;&#10;Description automatically generated with low confidence">
            <a:extLst>
              <a:ext uri="{FF2B5EF4-FFF2-40B4-BE49-F238E27FC236}">
                <a16:creationId xmlns:a16="http://schemas.microsoft.com/office/drawing/2014/main" xmlns="" id="{67D3E10D-EF45-B68C-4537-D393578D19DD}"/>
              </a:ext>
            </a:extLst>
          </p:cNvPr>
          <p:cNvPicPr>
            <a:picLocks noChangeAspect="1"/>
          </p:cNvPicPr>
          <p:nvPr/>
        </p:nvPicPr>
        <p:blipFill rotWithShape="1">
          <a:blip r:embed="rId2">
            <a:extLst>
              <a:ext uri="{28A0092B-C50C-407E-A947-70E740481C1C}">
                <a14:useLocalDpi xmlns:a14="http://schemas.microsoft.com/office/drawing/2010/main" val="0"/>
              </a:ext>
            </a:extLst>
          </a:blip>
          <a:srcRect t="2262" r="-2" b="11001"/>
          <a:stretch/>
        </p:blipFill>
        <p:spPr>
          <a:xfrm>
            <a:off x="3479799" y="10"/>
            <a:ext cx="2841245" cy="3428684"/>
          </a:xfrm>
          <a:prstGeom prst="rect">
            <a:avLst/>
          </a:prstGeom>
          <a:scene3d>
            <a:camera prst="orthographicFront"/>
            <a:lightRig rig="threePt" dir="t">
              <a:rot lat="0" lon="0" rev="2700000"/>
            </a:lightRig>
          </a:scene3d>
          <a:sp3d contourW="6350">
            <a:bevelT h="38100"/>
            <a:contourClr>
              <a:srgbClr val="C0C0C0"/>
            </a:contourClr>
          </a:sp3d>
        </p:spPr>
      </p:pic>
      <p:pic>
        <p:nvPicPr>
          <p:cNvPr id="6" name="Picture 5" descr="Map&#10;&#10;Description automatically generated">
            <a:extLst>
              <a:ext uri="{FF2B5EF4-FFF2-40B4-BE49-F238E27FC236}">
                <a16:creationId xmlns:a16="http://schemas.microsoft.com/office/drawing/2014/main" xmlns="" id="{42617AB5-0545-D514-AFD4-A83B41DBDEBE}"/>
              </a:ext>
            </a:extLst>
          </p:cNvPr>
          <p:cNvPicPr>
            <a:picLocks noChangeAspect="1"/>
          </p:cNvPicPr>
          <p:nvPr/>
        </p:nvPicPr>
        <p:blipFill rotWithShape="1">
          <a:blip r:embed="rId3">
            <a:extLst>
              <a:ext uri="{28A0092B-C50C-407E-A947-70E740481C1C}">
                <a14:useLocalDpi xmlns:a14="http://schemas.microsoft.com/office/drawing/2010/main" val="0"/>
              </a:ext>
            </a:extLst>
          </a:blip>
          <a:srcRect t="2486" r="-3" b="27859"/>
          <a:stretch/>
        </p:blipFill>
        <p:spPr>
          <a:xfrm>
            <a:off x="6317615" y="3428998"/>
            <a:ext cx="2826385" cy="3433714"/>
          </a:xfrm>
          <a:prstGeom prst="rect">
            <a:avLst/>
          </a:prstGeom>
          <a:scene3d>
            <a:camera prst="orthographicFront"/>
            <a:lightRig rig="threePt" dir="t">
              <a:rot lat="0" lon="0" rev="2700000"/>
            </a:lightRig>
          </a:scene3d>
          <a:sp3d contourW="6350">
            <a:bevelT h="38100"/>
            <a:contourClr>
              <a:srgbClr val="C0C0C0"/>
            </a:contourClr>
          </a:sp3d>
        </p:spPr>
      </p:pic>
      <p:pic>
        <p:nvPicPr>
          <p:cNvPr id="7" name="Picture 6" descr="A picture containing website&#10;&#10;Description automatically generated">
            <a:extLst>
              <a:ext uri="{FF2B5EF4-FFF2-40B4-BE49-F238E27FC236}">
                <a16:creationId xmlns:a16="http://schemas.microsoft.com/office/drawing/2014/main" xmlns="" id="{A8435636-79AC-9874-93D7-0AC3E399E2E0}"/>
              </a:ext>
            </a:extLst>
          </p:cNvPr>
          <p:cNvPicPr>
            <a:picLocks noChangeAspect="1"/>
          </p:cNvPicPr>
          <p:nvPr/>
        </p:nvPicPr>
        <p:blipFill rotWithShape="1">
          <a:blip r:embed="rId4">
            <a:extLst>
              <a:ext uri="{28A0092B-C50C-407E-A947-70E740481C1C}">
                <a14:useLocalDpi xmlns:a14="http://schemas.microsoft.com/office/drawing/2010/main" val="0"/>
              </a:ext>
            </a:extLst>
          </a:blip>
          <a:srcRect r="-4" b="10990"/>
          <a:stretch/>
        </p:blipFill>
        <p:spPr>
          <a:xfrm>
            <a:off x="3479799" y="3428998"/>
            <a:ext cx="2841245" cy="3429002"/>
          </a:xfrm>
          <a:prstGeom prst="rect">
            <a:avLst/>
          </a:prstGeom>
          <a:scene3d>
            <a:camera prst="orthographicFront"/>
            <a:lightRig rig="threePt" dir="t">
              <a:rot lat="0" lon="0" rev="2700000"/>
            </a:lightRig>
          </a:scene3d>
          <a:sp3d contourW="6350">
            <a:bevelT h="38100"/>
            <a:contourClr>
              <a:srgbClr val="C0C0C0"/>
            </a:contourClr>
          </a:sp3d>
        </p:spPr>
      </p:pic>
      <p:pic>
        <p:nvPicPr>
          <p:cNvPr id="5" name="Picture 4" descr="Text&#10;&#10;Description automatically generated with medium confidence">
            <a:extLst>
              <a:ext uri="{FF2B5EF4-FFF2-40B4-BE49-F238E27FC236}">
                <a16:creationId xmlns:a16="http://schemas.microsoft.com/office/drawing/2014/main" xmlns="" id="{5E23ED09-DDCD-C2FC-1414-C81260EF7523}"/>
              </a:ext>
            </a:extLst>
          </p:cNvPr>
          <p:cNvPicPr>
            <a:picLocks noChangeAspect="1"/>
          </p:cNvPicPr>
          <p:nvPr/>
        </p:nvPicPr>
        <p:blipFill rotWithShape="1">
          <a:blip r:embed="rId5">
            <a:extLst>
              <a:ext uri="{28A0092B-C50C-407E-A947-70E740481C1C}">
                <a14:useLocalDpi xmlns:a14="http://schemas.microsoft.com/office/drawing/2010/main" val="0"/>
              </a:ext>
            </a:extLst>
          </a:blip>
          <a:srcRect t="10592" r="-2" b="22410"/>
          <a:stretch/>
        </p:blipFill>
        <p:spPr>
          <a:xfrm>
            <a:off x="6329045" y="4"/>
            <a:ext cx="2814955" cy="3428997"/>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169655216"/>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609600"/>
            <a:ext cx="7010400" cy="1280890"/>
          </a:xfrm>
        </p:spPr>
        <p:txBody>
          <a:bodyPr/>
          <a:lstStyle/>
          <a:p>
            <a:r>
              <a:rPr lang="en-US"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MCQS</a:t>
            </a:r>
          </a:p>
        </p:txBody>
      </p:sp>
      <p:sp>
        <p:nvSpPr>
          <p:cNvPr id="3" name="Content Placeholder 2"/>
          <p:cNvSpPr>
            <a:spLocks noGrp="1"/>
          </p:cNvSpPr>
          <p:nvPr>
            <p:ph idx="1"/>
          </p:nvPr>
        </p:nvSpPr>
        <p:spPr>
          <a:xfrm>
            <a:off x="1295401" y="1890490"/>
            <a:ext cx="7239000" cy="4020732"/>
          </a:xfrm>
        </p:spPr>
        <p:txBody>
          <a:bodyPr/>
          <a:lstStyle/>
          <a:p>
            <a:pPr marL="571500" indent="-457200">
              <a:buAutoNum type="arabicPeriod"/>
            </a:pPr>
            <a:r>
              <a:rPr lang="en-US" sz="2400" dirty="0">
                <a:latin typeface="Calibri" panose="020F0502020204030204" pitchFamily="34" charset="0"/>
                <a:cs typeface="Calibri" panose="020F0502020204030204" pitchFamily="34" charset="0"/>
              </a:rPr>
              <a:t>Pain sensation from the peripheral nerve </a:t>
            </a:r>
            <a:r>
              <a:rPr lang="en-US" sz="2400" dirty="0" err="1">
                <a:latin typeface="Calibri" panose="020F0502020204030204" pitchFamily="34" charset="0"/>
                <a:cs typeface="Calibri" panose="020F0502020204030204" pitchFamily="34" charset="0"/>
              </a:rPr>
              <a:t>fibres</a:t>
            </a:r>
            <a:r>
              <a:rPr lang="en-US" sz="2400" dirty="0">
                <a:latin typeface="Calibri" panose="020F0502020204030204" pitchFamily="34" charset="0"/>
                <a:cs typeface="Calibri" panose="020F0502020204030204" pitchFamily="34" charset="0"/>
              </a:rPr>
              <a:t> is carried </a:t>
            </a:r>
            <a:r>
              <a:rPr lang="en-US" sz="2400" dirty="0" smtClean="0">
                <a:latin typeface="Calibri" panose="020F0502020204030204" pitchFamily="34" charset="0"/>
                <a:cs typeface="Calibri" panose="020F0502020204030204" pitchFamily="34" charset="0"/>
              </a:rPr>
              <a:t>to thalamus by</a:t>
            </a:r>
            <a:r>
              <a:rPr lang="en-US" sz="2400" dirty="0" smtClean="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marL="571500" indent="-457200">
              <a:buAutoNum type="alphaLcPeriod"/>
            </a:pPr>
            <a:r>
              <a:rPr lang="en-US" sz="2400" dirty="0">
                <a:latin typeface="Calibri" panose="020F0502020204030204" pitchFamily="34" charset="0"/>
                <a:cs typeface="Calibri" panose="020F0502020204030204" pitchFamily="34" charset="0"/>
              </a:rPr>
              <a:t>Dorsal column</a:t>
            </a:r>
          </a:p>
          <a:p>
            <a:pPr marL="571500" indent="-457200">
              <a:buAutoNum type="alphaLcPeriod"/>
            </a:pPr>
            <a:r>
              <a:rPr lang="en-US" sz="2400" dirty="0">
                <a:latin typeface="Calibri" panose="020F0502020204030204" pitchFamily="34" charset="0"/>
                <a:cs typeface="Calibri" panose="020F0502020204030204" pitchFamily="34" charset="0"/>
              </a:rPr>
              <a:t>Spinothalamic tract</a:t>
            </a:r>
          </a:p>
          <a:p>
            <a:pPr marL="571500" indent="-457200">
              <a:buAutoNum type="alphaLcPeriod"/>
            </a:pPr>
            <a:r>
              <a:rPr lang="en-US" sz="2400" dirty="0" err="1" smtClean="0">
                <a:latin typeface="Calibri" panose="020F0502020204030204" pitchFamily="34" charset="0"/>
                <a:cs typeface="Calibri" panose="020F0502020204030204" pitchFamily="34" charset="0"/>
              </a:rPr>
              <a:t>Spinocerebellar</a:t>
            </a:r>
            <a:r>
              <a:rPr lang="en-US" sz="2400" dirty="0" smtClean="0">
                <a:latin typeface="Calibri" panose="020F0502020204030204" pitchFamily="34" charset="0"/>
                <a:cs typeface="Calibri" panose="020F0502020204030204" pitchFamily="34" charset="0"/>
              </a:rPr>
              <a:t> tract</a:t>
            </a:r>
            <a:endParaRPr lang="en-US" sz="2400" dirty="0">
              <a:latin typeface="Calibri" panose="020F0502020204030204" pitchFamily="34" charset="0"/>
              <a:cs typeface="Calibri" panose="020F0502020204030204" pitchFamily="34" charset="0"/>
            </a:endParaRPr>
          </a:p>
          <a:p>
            <a:pPr marL="571500" indent="-457200">
              <a:buAutoNum type="alphaLcPeriod"/>
            </a:pPr>
            <a:r>
              <a:rPr lang="en-US" sz="2400" dirty="0" err="1" smtClean="0">
                <a:latin typeface="Calibri" panose="020F0502020204030204" pitchFamily="34" charset="0"/>
                <a:cs typeface="Calibri" panose="020F0502020204030204" pitchFamily="34" charset="0"/>
              </a:rPr>
              <a:t>Corticospinal</a:t>
            </a:r>
            <a:r>
              <a:rPr lang="en-US" sz="2400" dirty="0" smtClean="0">
                <a:latin typeface="Calibri" panose="020F0502020204030204" pitchFamily="34" charset="0"/>
                <a:cs typeface="Calibri" panose="020F0502020204030204" pitchFamily="34" charset="0"/>
              </a:rPr>
              <a:t> tract</a:t>
            </a:r>
          </a:p>
          <a:p>
            <a:pPr marL="571500" indent="-457200">
              <a:buAutoNum type="alphaLcPeriod"/>
            </a:pPr>
            <a:r>
              <a:rPr lang="en-US" sz="2400" dirty="0" err="1" smtClean="0">
                <a:latin typeface="Calibri" panose="020F0502020204030204" pitchFamily="34" charset="0"/>
                <a:cs typeface="Calibri" panose="020F0502020204030204" pitchFamily="34" charset="0"/>
              </a:rPr>
              <a:t>Reticulospinal</a:t>
            </a:r>
            <a:r>
              <a:rPr lang="en-US" sz="2400" dirty="0" smtClean="0">
                <a:latin typeface="Calibri" panose="020F0502020204030204" pitchFamily="34" charset="0"/>
                <a:cs typeface="Calibri" panose="020F0502020204030204" pitchFamily="34" charset="0"/>
              </a:rPr>
              <a:t> tract</a:t>
            </a:r>
            <a:endParaRPr lang="en-US" sz="2400" dirty="0">
              <a:latin typeface="Calibri" panose="020F0502020204030204" pitchFamily="34" charset="0"/>
              <a:cs typeface="Calibri" panose="020F0502020204030204" pitchFamily="34" charset="0"/>
            </a:endParaRPr>
          </a:p>
          <a:p>
            <a:pPr marL="571500" indent="-457200">
              <a:buAutoNum type="alphaLcPeriod"/>
            </a:pPr>
            <a:endParaRPr lang="en-US" sz="2400" dirty="0">
              <a:latin typeface="Calibri" panose="020F0502020204030204" pitchFamily="34" charset="0"/>
              <a:cs typeface="Calibri" panose="020F0502020204030204" pitchFamily="34" charset="0"/>
            </a:endParaRPr>
          </a:p>
          <a:p>
            <a:pPr marL="571500" indent="-457200">
              <a:buFont typeface="+mj-lt"/>
              <a:buAutoNum type="arabicPeriod"/>
            </a:pPr>
            <a:endParaRPr lang="en-US" dirty="0"/>
          </a:p>
        </p:txBody>
      </p:sp>
      <p:pic>
        <p:nvPicPr>
          <p:cNvPr id="4" name="Picture 3" descr="Logo&#10;&#10;Description automatically generated">
            <a:extLst>
              <a:ext uri="{FF2B5EF4-FFF2-40B4-BE49-F238E27FC236}">
                <a16:creationId xmlns:a16="http://schemas.microsoft.com/office/drawing/2014/main" xmlns="" id="{013EDA4F-64DC-705C-704E-0E99E28996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Tree>
    <p:extLst>
      <p:ext uri="{BB962C8B-B14F-4D97-AF65-F5344CB8AC3E}">
        <p14:creationId xmlns:p14="http://schemas.microsoft.com/office/powerpoint/2010/main" val="1438762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415" y="2590800"/>
            <a:ext cx="6591985" cy="1371600"/>
          </a:xfrm>
        </p:spPr>
        <p:txBody>
          <a:bodyPr>
            <a:normAutofit/>
          </a:bodyPr>
          <a:lstStyle/>
          <a:p>
            <a:r>
              <a:rPr lang="en-US" sz="4400"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Answer  B</a:t>
            </a:r>
          </a:p>
        </p:txBody>
      </p:sp>
      <p:pic>
        <p:nvPicPr>
          <p:cNvPr id="4" name="Picture 3" descr="Logo&#10;&#10;Description automatically generated">
            <a:extLst>
              <a:ext uri="{FF2B5EF4-FFF2-40B4-BE49-F238E27FC236}">
                <a16:creationId xmlns:a16="http://schemas.microsoft.com/office/drawing/2014/main" xmlns="" id="{8A94DD46-3869-4EEB-6A5D-58E196C86A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Tree>
    <p:extLst>
      <p:ext uri="{BB962C8B-B14F-4D97-AF65-F5344CB8AC3E}">
        <p14:creationId xmlns:p14="http://schemas.microsoft.com/office/powerpoint/2010/main" val="4040212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buNone/>
            </a:pPr>
            <a:r>
              <a:rPr lang="en-US" sz="2400" dirty="0">
                <a:latin typeface="Calibri" panose="020F0502020204030204" pitchFamily="34" charset="0"/>
                <a:cs typeface="Calibri" panose="020F0502020204030204" pitchFamily="34" charset="0"/>
              </a:rPr>
              <a:t>2. Nociceptive  pain is present in</a:t>
            </a:r>
          </a:p>
          <a:p>
            <a:pPr marL="571500" indent="-457200">
              <a:buFont typeface="+mj-lt"/>
              <a:buAutoNum type="alphaLcPeriod"/>
            </a:pPr>
            <a:r>
              <a:rPr lang="en-US" sz="2400" dirty="0">
                <a:latin typeface="Calibri" panose="020F0502020204030204" pitchFamily="34" charset="0"/>
                <a:cs typeface="Calibri" panose="020F0502020204030204" pitchFamily="34" charset="0"/>
              </a:rPr>
              <a:t>Diabetes</a:t>
            </a:r>
          </a:p>
          <a:p>
            <a:pPr marL="571500" indent="-457200">
              <a:buFont typeface="+mj-lt"/>
              <a:buAutoNum type="alphaLcPeriod"/>
            </a:pPr>
            <a:r>
              <a:rPr lang="en-US" sz="2400" dirty="0">
                <a:latin typeface="Calibri" panose="020F0502020204030204" pitchFamily="34" charset="0"/>
                <a:cs typeface="Calibri" panose="020F0502020204030204" pitchFamily="34" charset="0"/>
              </a:rPr>
              <a:t>Herpes zoster</a:t>
            </a:r>
          </a:p>
          <a:p>
            <a:pPr marL="571500" indent="-457200">
              <a:buFont typeface="+mj-lt"/>
              <a:buAutoNum type="alphaLcPeriod"/>
            </a:pPr>
            <a:r>
              <a:rPr lang="en-US" sz="2400" dirty="0">
                <a:latin typeface="Calibri" panose="020F0502020204030204" pitchFamily="34" charset="0"/>
                <a:cs typeface="Calibri" panose="020F0502020204030204" pitchFamily="34" charset="0"/>
              </a:rPr>
              <a:t>Ischemia</a:t>
            </a:r>
          </a:p>
          <a:p>
            <a:pPr marL="571500" indent="-457200">
              <a:buFont typeface="+mj-lt"/>
              <a:buAutoNum type="alphaLcPeriod"/>
            </a:pPr>
            <a:r>
              <a:rPr lang="en-US" sz="2400" dirty="0" smtClean="0">
                <a:latin typeface="Calibri" panose="020F0502020204030204" pitchFamily="34" charset="0"/>
                <a:cs typeface="Calibri" panose="020F0502020204030204" pitchFamily="34" charset="0"/>
              </a:rPr>
              <a:t>Nerve compression</a:t>
            </a:r>
            <a:r>
              <a:rPr lang="en-US" sz="2400" dirty="0" smtClean="0">
                <a:latin typeface="Calibri" panose="020F0502020204030204" pitchFamily="34" charset="0"/>
                <a:cs typeface="Calibri" panose="020F0502020204030204" pitchFamily="34" charset="0"/>
              </a:rPr>
              <a:t> </a:t>
            </a:r>
          </a:p>
          <a:p>
            <a:pPr marL="571500" indent="-457200">
              <a:buFont typeface="+mj-lt"/>
              <a:buAutoNum type="alphaLcPeriod"/>
            </a:pPr>
            <a:r>
              <a:rPr lang="en-US" sz="2400" dirty="0" smtClean="0">
                <a:latin typeface="Calibri" panose="020F0502020204030204" pitchFamily="34" charset="0"/>
                <a:cs typeface="Calibri" panose="020F0502020204030204" pitchFamily="34" charset="0"/>
              </a:rPr>
              <a:t>Trigeminal neuralgia</a:t>
            </a:r>
            <a:endParaRPr lang="en-US" sz="2400" dirty="0">
              <a:latin typeface="Calibri" panose="020F0502020204030204" pitchFamily="34" charset="0"/>
              <a:cs typeface="Calibri" panose="020F0502020204030204" pitchFamily="34" charset="0"/>
            </a:endParaRPr>
          </a:p>
        </p:txBody>
      </p:sp>
      <p:pic>
        <p:nvPicPr>
          <p:cNvPr id="4" name="Picture 3" descr="Logo&#10;&#10;Description automatically generated">
            <a:extLst>
              <a:ext uri="{FF2B5EF4-FFF2-40B4-BE49-F238E27FC236}">
                <a16:creationId xmlns:a16="http://schemas.microsoft.com/office/drawing/2014/main" xmlns="" id="{A717EDD4-66B4-0123-D10B-7A28BEAC0C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Tree>
    <p:extLst>
      <p:ext uri="{BB962C8B-B14F-4D97-AF65-F5344CB8AC3E}">
        <p14:creationId xmlns:p14="http://schemas.microsoft.com/office/powerpoint/2010/main" val="2079093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2133600"/>
            <a:ext cx="3657600" cy="609600"/>
          </a:xfrm>
        </p:spPr>
        <p:txBody>
          <a:bodyPr>
            <a:normAutofit fontScale="92500" lnSpcReduction="20000"/>
          </a:bodyPr>
          <a:lstStyle/>
          <a:p>
            <a:r>
              <a:rPr lang="en-US" sz="4400"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Answer  C</a:t>
            </a:r>
          </a:p>
        </p:txBody>
      </p:sp>
      <p:pic>
        <p:nvPicPr>
          <p:cNvPr id="4" name="Picture 3" descr="Logo&#10;&#10;Description automatically generated">
            <a:extLst>
              <a:ext uri="{FF2B5EF4-FFF2-40B4-BE49-F238E27FC236}">
                <a16:creationId xmlns:a16="http://schemas.microsoft.com/office/drawing/2014/main" xmlns="" id="{E3315B66-8C6B-D306-E868-139C4A47A6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Tree>
    <p:extLst>
      <p:ext uri="{BB962C8B-B14F-4D97-AF65-F5344CB8AC3E}">
        <p14:creationId xmlns:p14="http://schemas.microsoft.com/office/powerpoint/2010/main" val="35775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LEARNING OUTCOMES</a:t>
            </a:r>
          </a:p>
        </p:txBody>
      </p:sp>
      <p:sp>
        <p:nvSpPr>
          <p:cNvPr id="3" name="Content Placeholder 2"/>
          <p:cNvSpPr>
            <a:spLocks noGrp="1"/>
          </p:cNvSpPr>
          <p:nvPr>
            <p:ph idx="1"/>
          </p:nvPr>
        </p:nvSpPr>
        <p:spPr>
          <a:xfrm>
            <a:off x="1143001" y="2133600"/>
            <a:ext cx="7391400" cy="3777622"/>
          </a:xfrm>
        </p:spPr>
        <p:txBody>
          <a:bodyPr>
            <a:normAutofit/>
          </a:bodyPr>
          <a:lstStyle/>
          <a:p>
            <a:r>
              <a:rPr lang="en-US" sz="2800" dirty="0">
                <a:latin typeface="Calibri" panose="020F0502020204030204" pitchFamily="34" charset="0"/>
                <a:cs typeface="Calibri" panose="020F0502020204030204" pitchFamily="34" charset="0"/>
              </a:rPr>
              <a:t>Describe </a:t>
            </a:r>
            <a:r>
              <a:rPr lang="en-US" sz="2800" dirty="0" err="1">
                <a:latin typeface="Calibri" panose="020F0502020204030204" pitchFamily="34" charset="0"/>
                <a:cs typeface="Calibri" panose="020F0502020204030204" pitchFamily="34" charset="0"/>
              </a:rPr>
              <a:t>patho</a:t>
            </a:r>
            <a:r>
              <a:rPr lang="en-US" sz="2800" dirty="0">
                <a:latin typeface="Calibri" panose="020F0502020204030204" pitchFamily="34" charset="0"/>
                <a:cs typeface="Calibri" panose="020F0502020204030204" pitchFamily="34" charset="0"/>
              </a:rPr>
              <a:t>-physiology of pain.</a:t>
            </a:r>
            <a:endParaRPr lang="en-US" sz="2800" b="1"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Describe evaluation of patient with pain.</a:t>
            </a:r>
          </a:p>
          <a:p>
            <a:r>
              <a:rPr lang="en-US" sz="2800" dirty="0">
                <a:latin typeface="Calibri" panose="020F0502020204030204" pitchFamily="34" charset="0"/>
                <a:cs typeface="Calibri" panose="020F0502020204030204" pitchFamily="34" charset="0"/>
              </a:rPr>
              <a:t>Evaluate cause of chest discomfort </a:t>
            </a:r>
          </a:p>
          <a:p>
            <a:r>
              <a:rPr lang="en-US" sz="2800" dirty="0">
                <a:latin typeface="Calibri" panose="020F0502020204030204" pitchFamily="34" charset="0"/>
                <a:cs typeface="Calibri" panose="020F0502020204030204" pitchFamily="34" charset="0"/>
              </a:rPr>
              <a:t>Describe approach to a patient with fever.</a:t>
            </a:r>
          </a:p>
        </p:txBody>
      </p:sp>
      <p:pic>
        <p:nvPicPr>
          <p:cNvPr id="4" name="Picture 3" descr="Logo&#10;&#10;Description automatically generated">
            <a:extLst>
              <a:ext uri="{FF2B5EF4-FFF2-40B4-BE49-F238E27FC236}">
                <a16:creationId xmlns:a16="http://schemas.microsoft.com/office/drawing/2014/main" xmlns="" id="{552FA3EC-908F-ABEB-BD7D-4B7E87CE72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Tree>
    <p:extLst>
      <p:ext uri="{BB962C8B-B14F-4D97-AF65-F5344CB8AC3E}">
        <p14:creationId xmlns:p14="http://schemas.microsoft.com/office/powerpoint/2010/main" val="2030402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415" y="1066800"/>
            <a:ext cx="6591985" cy="4844422"/>
          </a:xfrm>
        </p:spPr>
        <p:txBody>
          <a:bodyPr>
            <a:normAutofit/>
          </a:bodyPr>
          <a:lstStyle/>
          <a:p>
            <a:pPr marL="114300" indent="0">
              <a:buNone/>
            </a:pPr>
            <a:r>
              <a:rPr lang="en-US" sz="2400" dirty="0">
                <a:latin typeface="Calibri" panose="020F0502020204030204" pitchFamily="34" charset="0"/>
                <a:cs typeface="Calibri" panose="020F0502020204030204" pitchFamily="34" charset="0"/>
              </a:rPr>
              <a:t>3. A 45-year-old diabetic </a:t>
            </a:r>
            <a:r>
              <a:rPr lang="en-US" sz="2400" dirty="0" smtClean="0">
                <a:latin typeface="Calibri" panose="020F0502020204030204" pitchFamily="34" charset="0"/>
                <a:cs typeface="Calibri" panose="020F0502020204030204" pitchFamily="34" charset="0"/>
              </a:rPr>
              <a:t>male with history of cough and fever for last 3 days developed </a:t>
            </a:r>
            <a:r>
              <a:rPr lang="en-US" sz="2400" dirty="0">
                <a:latin typeface="Calibri" panose="020F0502020204030204" pitchFamily="34" charset="0"/>
                <a:cs typeface="Calibri" panose="020F0502020204030204" pitchFamily="34" charset="0"/>
              </a:rPr>
              <a:t>sudden onset left sided  intense, sharp chest pain which increases in intensity on inspiration. Most likely cause of his chest pain is</a:t>
            </a:r>
          </a:p>
          <a:p>
            <a:pPr marL="571500" indent="-457200">
              <a:buFont typeface="+mj-lt"/>
              <a:buAutoNum type="alphaLcPeriod"/>
            </a:pPr>
            <a:r>
              <a:rPr lang="en-US" sz="2400" dirty="0">
                <a:latin typeface="Calibri" panose="020F0502020204030204" pitchFamily="34" charset="0"/>
                <a:cs typeface="Calibri" panose="020F0502020204030204" pitchFamily="34" charset="0"/>
              </a:rPr>
              <a:t>Angina</a:t>
            </a:r>
          </a:p>
          <a:p>
            <a:pPr marL="571500" indent="-457200">
              <a:buFont typeface="+mj-lt"/>
              <a:buAutoNum type="alphaLcPeriod"/>
            </a:pPr>
            <a:r>
              <a:rPr lang="en-US" sz="2400" dirty="0">
                <a:latin typeface="Calibri" panose="020F0502020204030204" pitchFamily="34" charset="0"/>
                <a:cs typeface="Calibri" panose="020F0502020204030204" pitchFamily="34" charset="0"/>
              </a:rPr>
              <a:t>Myocardial infarction</a:t>
            </a:r>
          </a:p>
          <a:p>
            <a:pPr marL="571500" indent="-457200">
              <a:buFont typeface="+mj-lt"/>
              <a:buAutoNum type="alphaLcPeriod"/>
            </a:pPr>
            <a:r>
              <a:rPr lang="en-US" sz="2400" dirty="0">
                <a:latin typeface="Calibri" panose="020F0502020204030204" pitchFamily="34" charset="0"/>
                <a:cs typeface="Calibri" panose="020F0502020204030204" pitchFamily="34" charset="0"/>
              </a:rPr>
              <a:t>Pleuritic chest pain</a:t>
            </a:r>
          </a:p>
          <a:p>
            <a:pPr marL="571500" indent="-457200">
              <a:buFont typeface="+mj-lt"/>
              <a:buAutoNum type="alphaLcPeriod"/>
            </a:pPr>
            <a:r>
              <a:rPr lang="en-US" sz="2400" dirty="0" smtClean="0">
                <a:latin typeface="Calibri" panose="020F0502020204030204" pitchFamily="34" charset="0"/>
                <a:cs typeface="Calibri" panose="020F0502020204030204" pitchFamily="34" charset="0"/>
              </a:rPr>
              <a:t>Dyspepsia</a:t>
            </a:r>
          </a:p>
          <a:p>
            <a:pPr marL="571500" indent="-457200">
              <a:buFont typeface="+mj-lt"/>
              <a:buAutoNum type="alphaLcPeriod"/>
            </a:pPr>
            <a:r>
              <a:rPr lang="en-US" sz="2400" dirty="0" smtClean="0">
                <a:latin typeface="Calibri" panose="020F0502020204030204" pitchFamily="34" charset="0"/>
                <a:cs typeface="Calibri" panose="020F0502020204030204" pitchFamily="34" charset="0"/>
              </a:rPr>
              <a:t>Muscular pain</a:t>
            </a:r>
            <a:endParaRPr lang="en-US" sz="2400" dirty="0">
              <a:latin typeface="Calibri" panose="020F0502020204030204" pitchFamily="34" charset="0"/>
              <a:cs typeface="Calibri" panose="020F0502020204030204" pitchFamily="34" charset="0"/>
            </a:endParaRPr>
          </a:p>
        </p:txBody>
      </p:sp>
      <p:pic>
        <p:nvPicPr>
          <p:cNvPr id="5" name="Picture 4" descr="Logo&#10;&#10;Description automatically generated">
            <a:extLst>
              <a:ext uri="{FF2B5EF4-FFF2-40B4-BE49-F238E27FC236}">
                <a16:creationId xmlns:a16="http://schemas.microsoft.com/office/drawing/2014/main" xmlns="" id="{6A78A916-9E9D-EEB3-A58D-7D78E1A551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Tree>
    <p:extLst>
      <p:ext uri="{BB962C8B-B14F-4D97-AF65-F5344CB8AC3E}">
        <p14:creationId xmlns:p14="http://schemas.microsoft.com/office/powerpoint/2010/main" val="2698054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2590800"/>
            <a:ext cx="4305985" cy="1143000"/>
          </a:xfrm>
        </p:spPr>
        <p:txBody>
          <a:bodyPr>
            <a:normAutofit/>
          </a:bodyPr>
          <a:lstStyle/>
          <a:p>
            <a:r>
              <a:rPr lang="en-US" sz="4400"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Answer  C</a:t>
            </a:r>
          </a:p>
        </p:txBody>
      </p:sp>
      <p:pic>
        <p:nvPicPr>
          <p:cNvPr id="4" name="Picture 3" descr="Logo&#10;&#10;Description automatically generated">
            <a:extLst>
              <a:ext uri="{FF2B5EF4-FFF2-40B4-BE49-F238E27FC236}">
                <a16:creationId xmlns:a16="http://schemas.microsoft.com/office/drawing/2014/main" xmlns="" id="{327787DF-A69B-C3AA-25FC-1C3F204F54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Tree>
    <p:extLst>
      <p:ext uri="{BB962C8B-B14F-4D97-AF65-F5344CB8AC3E}">
        <p14:creationId xmlns:p14="http://schemas.microsoft.com/office/powerpoint/2010/main" val="130750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828800"/>
            <a:ext cx="6591985" cy="3777622"/>
          </a:xfrm>
        </p:spPr>
        <p:txBody>
          <a:bodyPr>
            <a:normAutofit/>
          </a:bodyPr>
          <a:lstStyle/>
          <a:p>
            <a:pPr marL="114300" indent="0">
              <a:buNone/>
            </a:pPr>
            <a:r>
              <a:rPr lang="en-US" sz="2400" dirty="0">
                <a:latin typeface="Calibri" panose="020F0502020204030204" pitchFamily="34" charset="0"/>
                <a:cs typeface="Calibri" panose="020F0502020204030204" pitchFamily="34" charset="0"/>
              </a:rPr>
              <a:t>4. Stepladder pattern of fever is seen in</a:t>
            </a:r>
          </a:p>
          <a:p>
            <a:pPr marL="571500" indent="-457200">
              <a:buFont typeface="+mj-lt"/>
              <a:buAutoNum type="alphaLcPeriod"/>
            </a:pPr>
            <a:r>
              <a:rPr lang="en-US" sz="2400" dirty="0">
                <a:latin typeface="Calibri" panose="020F0502020204030204" pitchFamily="34" charset="0"/>
                <a:cs typeface="Calibri" panose="020F0502020204030204" pitchFamily="34" charset="0"/>
              </a:rPr>
              <a:t>Lymphoma</a:t>
            </a:r>
          </a:p>
          <a:p>
            <a:pPr marL="571500" indent="-457200">
              <a:buFont typeface="+mj-lt"/>
              <a:buAutoNum type="alphaLcPeriod"/>
            </a:pPr>
            <a:r>
              <a:rPr lang="en-US" sz="2400" dirty="0">
                <a:latin typeface="Calibri" panose="020F0502020204030204" pitchFamily="34" charset="0"/>
                <a:cs typeface="Calibri" panose="020F0502020204030204" pitchFamily="34" charset="0"/>
              </a:rPr>
              <a:t>Typhoid</a:t>
            </a:r>
          </a:p>
          <a:p>
            <a:pPr marL="571500" indent="-457200">
              <a:buFont typeface="+mj-lt"/>
              <a:buAutoNum type="alphaLcPeriod"/>
            </a:pPr>
            <a:r>
              <a:rPr lang="en-US" sz="2400" dirty="0">
                <a:latin typeface="Calibri" panose="020F0502020204030204" pitchFamily="34" charset="0"/>
                <a:cs typeface="Calibri" panose="020F0502020204030204" pitchFamily="34" charset="0"/>
              </a:rPr>
              <a:t>Tuberculosis</a:t>
            </a:r>
          </a:p>
          <a:p>
            <a:pPr marL="571500" indent="-457200">
              <a:buFont typeface="+mj-lt"/>
              <a:buAutoNum type="alphaLcPeriod"/>
            </a:pPr>
            <a:r>
              <a:rPr lang="en-US" sz="2400" dirty="0">
                <a:latin typeface="Calibri" panose="020F0502020204030204" pitchFamily="34" charset="0"/>
                <a:cs typeface="Calibri" panose="020F0502020204030204" pitchFamily="34" charset="0"/>
              </a:rPr>
              <a:t>Infective </a:t>
            </a:r>
            <a:r>
              <a:rPr lang="en-US" sz="2400" dirty="0" smtClean="0">
                <a:latin typeface="Calibri" panose="020F0502020204030204" pitchFamily="34" charset="0"/>
                <a:cs typeface="Calibri" panose="020F0502020204030204" pitchFamily="34" charset="0"/>
              </a:rPr>
              <a:t>Endocarditis</a:t>
            </a:r>
          </a:p>
          <a:p>
            <a:pPr marL="571500" indent="-457200">
              <a:buFont typeface="+mj-lt"/>
              <a:buAutoNum type="alphaLcPeriod"/>
            </a:pPr>
            <a:r>
              <a:rPr lang="en-US" sz="2400" dirty="0" smtClean="0">
                <a:latin typeface="Calibri" panose="020F0502020204030204" pitchFamily="34" charset="0"/>
                <a:cs typeface="Calibri" panose="020F0502020204030204" pitchFamily="34" charset="0"/>
              </a:rPr>
              <a:t>UTI</a:t>
            </a:r>
            <a:endParaRPr lang="en-US" sz="2400" dirty="0">
              <a:latin typeface="Calibri" panose="020F0502020204030204" pitchFamily="34" charset="0"/>
              <a:cs typeface="Calibri" panose="020F0502020204030204" pitchFamily="34" charset="0"/>
            </a:endParaRPr>
          </a:p>
        </p:txBody>
      </p:sp>
      <p:pic>
        <p:nvPicPr>
          <p:cNvPr id="4" name="Picture 3" descr="Logo&#10;&#10;Description automatically generated">
            <a:extLst>
              <a:ext uri="{FF2B5EF4-FFF2-40B4-BE49-F238E27FC236}">
                <a16:creationId xmlns:a16="http://schemas.microsoft.com/office/drawing/2014/main" xmlns="" id="{152BBD19-9C05-A80D-DF01-2E0C8DCFF5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Tree>
    <p:extLst>
      <p:ext uri="{BB962C8B-B14F-4D97-AF65-F5344CB8AC3E}">
        <p14:creationId xmlns:p14="http://schemas.microsoft.com/office/powerpoint/2010/main" val="2261774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415" y="2133600"/>
            <a:ext cx="6591985" cy="1447800"/>
          </a:xfrm>
        </p:spPr>
        <p:txBody>
          <a:bodyPr>
            <a:normAutofit/>
          </a:bodyPr>
          <a:lstStyle/>
          <a:p>
            <a:r>
              <a:rPr lang="en-US" sz="4400" b="1" dirty="0">
                <a:solidFill>
                  <a:schemeClr val="accent1"/>
                </a:solidFill>
                <a:latin typeface="Calibri" panose="020F0502020204030204" pitchFamily="34" charset="0"/>
                <a:cs typeface="Calibri" panose="020F0502020204030204" pitchFamily="34" charset="0"/>
              </a:rPr>
              <a:t>Answer B</a:t>
            </a:r>
          </a:p>
        </p:txBody>
      </p:sp>
      <p:pic>
        <p:nvPicPr>
          <p:cNvPr id="4" name="Picture 3" descr="Logo&#10;&#10;Description automatically generated">
            <a:extLst>
              <a:ext uri="{FF2B5EF4-FFF2-40B4-BE49-F238E27FC236}">
                <a16:creationId xmlns:a16="http://schemas.microsoft.com/office/drawing/2014/main" xmlns="" id="{B80CF6ED-E7DA-DE0D-BCA3-82316DB94F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Tree>
    <p:extLst>
      <p:ext uri="{BB962C8B-B14F-4D97-AF65-F5344CB8AC3E}">
        <p14:creationId xmlns:p14="http://schemas.microsoft.com/office/powerpoint/2010/main" val="3349159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1" y="1905000"/>
            <a:ext cx="7315200" cy="4006222"/>
          </a:xfrm>
        </p:spPr>
        <p:txBody>
          <a:bodyPr>
            <a:normAutofit/>
          </a:bodyPr>
          <a:lstStyle/>
          <a:p>
            <a:pPr marL="114300" indent="0">
              <a:buNone/>
            </a:pPr>
            <a:r>
              <a:rPr lang="en-US" sz="2400" dirty="0">
                <a:latin typeface="Calibri" panose="020F0502020204030204" pitchFamily="34" charset="0"/>
                <a:cs typeface="Calibri" panose="020F0502020204030204" pitchFamily="34" charset="0"/>
              </a:rPr>
              <a:t>5. Type of fever in which temperature falls each day but not touches the baseline is</a:t>
            </a:r>
          </a:p>
          <a:p>
            <a:pPr marL="571500" indent="-457200">
              <a:buFont typeface="+mj-lt"/>
              <a:buAutoNum type="alphaLcPeriod"/>
            </a:pPr>
            <a:r>
              <a:rPr lang="en-US" sz="2400" dirty="0">
                <a:latin typeface="Calibri" panose="020F0502020204030204" pitchFamily="34" charset="0"/>
                <a:cs typeface="Calibri" panose="020F0502020204030204" pitchFamily="34" charset="0"/>
              </a:rPr>
              <a:t>Remittent fever</a:t>
            </a:r>
          </a:p>
          <a:p>
            <a:pPr marL="571500" indent="-457200">
              <a:buFont typeface="+mj-lt"/>
              <a:buAutoNum type="alphaLcPeriod"/>
            </a:pPr>
            <a:r>
              <a:rPr lang="en-US" sz="2400" dirty="0">
                <a:latin typeface="Calibri" panose="020F0502020204030204" pitchFamily="34" charset="0"/>
                <a:cs typeface="Calibri" panose="020F0502020204030204" pitchFamily="34" charset="0"/>
              </a:rPr>
              <a:t>Intermittent fever</a:t>
            </a:r>
          </a:p>
          <a:p>
            <a:pPr marL="571500" indent="-457200">
              <a:buFont typeface="+mj-lt"/>
              <a:buAutoNum type="alphaLcPeriod"/>
            </a:pPr>
            <a:r>
              <a:rPr lang="en-US" sz="2400" dirty="0">
                <a:latin typeface="Calibri" panose="020F0502020204030204" pitchFamily="34" charset="0"/>
                <a:cs typeface="Calibri" panose="020F0502020204030204" pitchFamily="34" charset="0"/>
              </a:rPr>
              <a:t>Relapsing fever</a:t>
            </a:r>
          </a:p>
          <a:p>
            <a:pPr marL="571500" indent="-457200">
              <a:buFont typeface="+mj-lt"/>
              <a:buAutoNum type="alphaLcPeriod"/>
            </a:pPr>
            <a:r>
              <a:rPr lang="en-US" sz="2400" dirty="0">
                <a:latin typeface="Calibri" panose="020F0502020204030204" pitchFamily="34" charset="0"/>
                <a:cs typeface="Calibri" panose="020F0502020204030204" pitchFamily="34" charset="0"/>
              </a:rPr>
              <a:t>Continuous </a:t>
            </a:r>
            <a:r>
              <a:rPr lang="en-US" sz="2400" dirty="0" smtClean="0">
                <a:latin typeface="Calibri" panose="020F0502020204030204" pitchFamily="34" charset="0"/>
                <a:cs typeface="Calibri" panose="020F0502020204030204" pitchFamily="34" charset="0"/>
              </a:rPr>
              <a:t>fever</a:t>
            </a:r>
          </a:p>
          <a:p>
            <a:pPr marL="571500" indent="-457200">
              <a:buFont typeface="+mj-lt"/>
              <a:buAutoNum type="alphaLcPeriod"/>
            </a:pPr>
            <a:r>
              <a:rPr lang="en-US" sz="2400" dirty="0" err="1" smtClean="0">
                <a:latin typeface="Calibri" panose="020F0502020204030204" pitchFamily="34" charset="0"/>
                <a:cs typeface="Calibri" panose="020F0502020204030204" pitchFamily="34" charset="0"/>
              </a:rPr>
              <a:t>Pel</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Ebstein</a:t>
            </a:r>
            <a:r>
              <a:rPr lang="en-US" sz="2400" dirty="0" smtClean="0">
                <a:latin typeface="Calibri" panose="020F0502020204030204" pitchFamily="34" charset="0"/>
                <a:cs typeface="Calibri" panose="020F0502020204030204" pitchFamily="34" charset="0"/>
              </a:rPr>
              <a:t> fever</a:t>
            </a:r>
            <a:endParaRPr lang="en-US" sz="2400" dirty="0">
              <a:latin typeface="Calibri" panose="020F0502020204030204" pitchFamily="34" charset="0"/>
              <a:cs typeface="Calibri" panose="020F0502020204030204" pitchFamily="34" charset="0"/>
            </a:endParaRPr>
          </a:p>
        </p:txBody>
      </p:sp>
      <p:pic>
        <p:nvPicPr>
          <p:cNvPr id="4" name="Picture 3" descr="Logo&#10;&#10;Description automatically generated">
            <a:extLst>
              <a:ext uri="{FF2B5EF4-FFF2-40B4-BE49-F238E27FC236}">
                <a16:creationId xmlns:a16="http://schemas.microsoft.com/office/drawing/2014/main" xmlns="" id="{07C260F1-6BE6-3EA8-BA5B-B9462831FE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Tree>
    <p:extLst>
      <p:ext uri="{BB962C8B-B14F-4D97-AF65-F5344CB8AC3E}">
        <p14:creationId xmlns:p14="http://schemas.microsoft.com/office/powerpoint/2010/main" val="2346429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415" y="2133600"/>
            <a:ext cx="4229785" cy="1066800"/>
          </a:xfrm>
        </p:spPr>
        <p:txBody>
          <a:bodyPr>
            <a:normAutofit/>
          </a:bodyPr>
          <a:lstStyle/>
          <a:p>
            <a:r>
              <a:rPr lang="en-US" sz="4400"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Answer  A</a:t>
            </a:r>
          </a:p>
        </p:txBody>
      </p:sp>
      <p:pic>
        <p:nvPicPr>
          <p:cNvPr id="4" name="Picture 3" descr="Logo&#10;&#10;Description automatically generated">
            <a:extLst>
              <a:ext uri="{FF2B5EF4-FFF2-40B4-BE49-F238E27FC236}">
                <a16:creationId xmlns:a16="http://schemas.microsoft.com/office/drawing/2014/main" xmlns="" id="{E88ACBBE-B970-2C99-0A5A-8D29FA3195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Tree>
    <p:extLst>
      <p:ext uri="{BB962C8B-B14F-4D97-AF65-F5344CB8AC3E}">
        <p14:creationId xmlns:p14="http://schemas.microsoft.com/office/powerpoint/2010/main" val="3171291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5728AB4-7635-06BB-4AAD-B4BF893EFFF2}"/>
              </a:ext>
            </a:extLst>
          </p:cNvPr>
          <p:cNvPicPr>
            <a:picLocks noChangeAspect="1"/>
          </p:cNvPicPr>
          <p:nvPr/>
        </p:nvPicPr>
        <p:blipFill rotWithShape="1">
          <a:blip r:embed="rId2">
            <a:extLst>
              <a:ext uri="{28A0092B-C50C-407E-A947-70E740481C1C}">
                <a14:useLocalDpi xmlns:a14="http://schemas.microsoft.com/office/drawing/2010/main" val="0"/>
              </a:ext>
            </a:extLst>
          </a:blip>
          <a:srcRect t="5733" b="1274"/>
          <a:stretch/>
        </p:blipFill>
        <p:spPr>
          <a:xfrm>
            <a:off x="1447800" y="685801"/>
            <a:ext cx="7239000" cy="5562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9514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76CEAF8-4EEF-893B-EA29-3C523FCE53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066800"/>
            <a:ext cx="5943600" cy="51054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6167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1066800"/>
            <a:ext cx="7162800" cy="838200"/>
          </a:xfrm>
        </p:spPr>
        <p:txBody>
          <a:bodyPr>
            <a:normAutofit/>
          </a:bodyPr>
          <a:lstStyle/>
          <a:p>
            <a:r>
              <a:rPr lang="en-US" sz="4000"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PAIN</a:t>
            </a:r>
          </a:p>
        </p:txBody>
      </p:sp>
      <p:sp>
        <p:nvSpPr>
          <p:cNvPr id="3" name="Content Placeholder 2"/>
          <p:cNvSpPr>
            <a:spLocks noGrp="1"/>
          </p:cNvSpPr>
          <p:nvPr>
            <p:ph idx="1"/>
          </p:nvPr>
        </p:nvSpPr>
        <p:spPr>
          <a:xfrm>
            <a:off x="1066801" y="1905000"/>
            <a:ext cx="7467600" cy="4006222"/>
          </a:xfrm>
        </p:spPr>
        <p:txBody>
          <a:bodyPr>
            <a:normAutofit/>
          </a:bodyPr>
          <a:lstStyle/>
          <a:p>
            <a:r>
              <a:rPr lang="en-US" sz="2400" dirty="0">
                <a:latin typeface="Calibri" panose="020F0502020204030204" pitchFamily="34" charset="0"/>
                <a:cs typeface="Calibri" panose="020F0502020204030204" pitchFamily="34" charset="0"/>
              </a:rPr>
              <a:t>Pain is an uncomfortable feeling that tells you something may be wrong. It can be steady, throbbing, stabbing, aching, pinching, or described in many other ways. Sometimes, it’s just a nuisance, like a mild headache. Other times it can be debilitating.</a:t>
            </a:r>
          </a:p>
          <a:p>
            <a:r>
              <a:rPr lang="en-US" sz="2400" dirty="0">
                <a:latin typeface="Calibri" panose="020F0502020204030204" pitchFamily="34" charset="0"/>
                <a:cs typeface="Calibri" panose="020F0502020204030204" pitchFamily="34" charset="0"/>
              </a:rPr>
              <a:t>The International Association for the study of Pain (IASP) has defined pain as</a:t>
            </a:r>
          </a:p>
          <a:p>
            <a:pPr marL="114300" indent="0">
              <a:buNone/>
            </a:pPr>
            <a:r>
              <a:rPr lang="en-US" sz="2400" b="1" i="1" u="sng" dirty="0">
                <a:solidFill>
                  <a:schemeClr val="accent1"/>
                </a:solidFill>
                <a:latin typeface="Calibri" panose="020F0502020204030204" pitchFamily="34" charset="0"/>
                <a:cs typeface="Calibri" panose="020F0502020204030204" pitchFamily="34" charset="0"/>
              </a:rPr>
              <a:t>‘’An unpleasant sensory and emotional experience  associated with actual or potential tissue damage or described in terms of such damage.’’</a:t>
            </a:r>
            <a:endParaRPr lang="en-US" sz="2400" i="1" u="sng" dirty="0">
              <a:solidFill>
                <a:schemeClr val="accent1"/>
              </a:solidFill>
              <a:latin typeface="Calibri" panose="020F0502020204030204" pitchFamily="34" charset="0"/>
              <a:cs typeface="Calibri" panose="020F0502020204030204" pitchFamily="34" charset="0"/>
            </a:endParaRPr>
          </a:p>
        </p:txBody>
      </p:sp>
      <p:pic>
        <p:nvPicPr>
          <p:cNvPr id="4" name="Picture 3" descr="Logo&#10;&#10;Description automatically generated">
            <a:extLst>
              <a:ext uri="{FF2B5EF4-FFF2-40B4-BE49-F238E27FC236}">
                <a16:creationId xmlns:a16="http://schemas.microsoft.com/office/drawing/2014/main" xmlns="" id="{2CB073C6-4B31-56A9-9DC8-B2017DD0CC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
        <p:nvSpPr>
          <p:cNvPr id="5" name="Rectangle 4">
            <a:extLst>
              <a:ext uri="{FF2B5EF4-FFF2-40B4-BE49-F238E27FC236}">
                <a16:creationId xmlns:a16="http://schemas.microsoft.com/office/drawing/2014/main" xmlns="" id="{DBFFFE6F-C24F-FF1A-EDB1-5CF794A6C398}"/>
              </a:ext>
            </a:extLst>
          </p:cNvPr>
          <p:cNvSpPr/>
          <p:nvPr/>
        </p:nvSpPr>
        <p:spPr>
          <a:xfrm>
            <a:off x="2971800" y="0"/>
            <a:ext cx="29718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CORE CONCEPT</a:t>
            </a:r>
            <a:endParaRPr lang="en-PK"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5101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143000"/>
            <a:ext cx="7238999" cy="762000"/>
          </a:xfrm>
        </p:spPr>
        <p:txBody>
          <a:bodyPr/>
          <a:lstStyle/>
          <a:p>
            <a:r>
              <a:rPr lang="en-US"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PATHOPHYSIOLOGY</a:t>
            </a:r>
          </a:p>
        </p:txBody>
      </p:sp>
      <p:sp>
        <p:nvSpPr>
          <p:cNvPr id="3" name="Content Placeholder 2"/>
          <p:cNvSpPr>
            <a:spLocks noGrp="1"/>
          </p:cNvSpPr>
          <p:nvPr>
            <p:ph idx="1"/>
          </p:nvPr>
        </p:nvSpPr>
        <p:spPr>
          <a:xfrm>
            <a:off x="1295401" y="2133600"/>
            <a:ext cx="7239000" cy="3777622"/>
          </a:xfrm>
        </p:spPr>
        <p:txBody>
          <a:bodyPr/>
          <a:lstStyle/>
          <a:p>
            <a:r>
              <a:rPr lang="en-US" dirty="0"/>
              <a:t> </a:t>
            </a:r>
            <a:r>
              <a:rPr lang="en-US" sz="2400" dirty="0">
                <a:latin typeface="Calibri" panose="020F0502020204030204" pitchFamily="34" charset="0"/>
                <a:cs typeface="Calibri" panose="020F0502020204030204" pitchFamily="34" charset="0"/>
              </a:rPr>
              <a:t>Acute </a:t>
            </a:r>
            <a:r>
              <a:rPr lang="en-US" sz="2400" b="1" dirty="0">
                <a:latin typeface="Calibri" panose="020F0502020204030204" pitchFamily="34" charset="0"/>
                <a:cs typeface="Calibri" panose="020F0502020204030204" pitchFamily="34" charset="0"/>
              </a:rPr>
              <a:t>pain</a:t>
            </a:r>
            <a:r>
              <a:rPr lang="en-US" sz="2400" dirty="0">
                <a:latin typeface="Calibri" panose="020F0502020204030204" pitchFamily="34" charset="0"/>
                <a:cs typeface="Calibri" panose="020F0502020204030204" pitchFamily="34" charset="0"/>
              </a:rPr>
              <a:t>, which usually occurs in response to tissue injury, results from activation of peripheral </a:t>
            </a:r>
            <a:r>
              <a:rPr lang="en-US" sz="2400" b="1" dirty="0">
                <a:latin typeface="Calibri" panose="020F0502020204030204" pitchFamily="34" charset="0"/>
                <a:cs typeface="Calibri" panose="020F0502020204030204" pitchFamily="34" charset="0"/>
              </a:rPr>
              <a:t>pain</a:t>
            </a:r>
            <a:r>
              <a:rPr lang="en-US" sz="2400" dirty="0">
                <a:latin typeface="Calibri" panose="020F0502020204030204" pitchFamily="34" charset="0"/>
                <a:cs typeface="Calibri" panose="020F0502020204030204" pitchFamily="34" charset="0"/>
              </a:rPr>
              <a:t> receptors and their specific A delta and C sensory nerve fibers (nociceptors). </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Chronic </a:t>
            </a:r>
            <a:r>
              <a:rPr lang="en-US" sz="2400" b="1" dirty="0">
                <a:latin typeface="Calibri" panose="020F0502020204030204" pitchFamily="34" charset="0"/>
                <a:cs typeface="Calibri" panose="020F0502020204030204" pitchFamily="34" charset="0"/>
              </a:rPr>
              <a:t>pain</a:t>
            </a:r>
            <a:r>
              <a:rPr lang="en-US" sz="2400" dirty="0">
                <a:latin typeface="Calibri" panose="020F0502020204030204" pitchFamily="34" charset="0"/>
                <a:cs typeface="Calibri" panose="020F0502020204030204" pitchFamily="34" charset="0"/>
              </a:rPr>
              <a:t> related to ongoing tissue injury is presumably caused by persistent activation of these fibers.</a:t>
            </a:r>
          </a:p>
        </p:txBody>
      </p:sp>
      <p:pic>
        <p:nvPicPr>
          <p:cNvPr id="4" name="Picture 3" descr="Logo&#10;&#10;Description automatically generated">
            <a:extLst>
              <a:ext uri="{FF2B5EF4-FFF2-40B4-BE49-F238E27FC236}">
                <a16:creationId xmlns:a16="http://schemas.microsoft.com/office/drawing/2014/main" xmlns="" id="{9552B7E7-5706-172A-8280-A234B09ADE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
        <p:nvSpPr>
          <p:cNvPr id="5" name="Rectangle 4">
            <a:extLst>
              <a:ext uri="{FF2B5EF4-FFF2-40B4-BE49-F238E27FC236}">
                <a16:creationId xmlns:a16="http://schemas.microsoft.com/office/drawing/2014/main" xmlns="" id="{7DFBE389-9544-7E5A-CE2D-F32B9A8FC97B}"/>
              </a:ext>
            </a:extLst>
          </p:cNvPr>
          <p:cNvSpPr/>
          <p:nvPr/>
        </p:nvSpPr>
        <p:spPr>
          <a:xfrm>
            <a:off x="2133600" y="25400"/>
            <a:ext cx="42672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HORIZONTAL INTEGRATION</a:t>
            </a:r>
            <a:endParaRPr lang="en-PK"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255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D91E06-1B1A-B06C-71DF-6D9E373162BD}"/>
              </a:ext>
            </a:extLst>
          </p:cNvPr>
          <p:cNvSpPr>
            <a:spLocks noGrp="1"/>
          </p:cNvSpPr>
          <p:nvPr>
            <p:ph type="title"/>
          </p:nvPr>
        </p:nvSpPr>
        <p:spPr>
          <a:xfrm>
            <a:off x="1402037" y="709833"/>
            <a:ext cx="4800600" cy="533400"/>
          </a:xfrm>
        </p:spPr>
        <p:txBody>
          <a:bodyPr>
            <a:normAutofit fontScale="90000"/>
          </a:bodyPr>
          <a:lstStyle/>
          <a:p>
            <a:r>
              <a:rPr lang="en-US"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PATHOPHYSIOLOGY</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02037" y="1371600"/>
            <a:ext cx="6339926"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Logo&#10;&#10;Description automatically generated">
            <a:extLst>
              <a:ext uri="{FF2B5EF4-FFF2-40B4-BE49-F238E27FC236}">
                <a16:creationId xmlns:a16="http://schemas.microsoft.com/office/drawing/2014/main" xmlns="" id="{0D903556-4CA9-4648-0CA0-CE54E8EF43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
        <p:nvSpPr>
          <p:cNvPr id="6" name="Rectangle 5">
            <a:extLst>
              <a:ext uri="{FF2B5EF4-FFF2-40B4-BE49-F238E27FC236}">
                <a16:creationId xmlns:a16="http://schemas.microsoft.com/office/drawing/2014/main" xmlns="" id="{CF8367E2-13EA-139D-3267-4575AA5488F9}"/>
              </a:ext>
            </a:extLst>
          </p:cNvPr>
          <p:cNvSpPr/>
          <p:nvPr/>
        </p:nvSpPr>
        <p:spPr>
          <a:xfrm>
            <a:off x="2590800" y="-8497"/>
            <a:ext cx="3733800" cy="43609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HORIZONTAL INTEGRATION</a:t>
            </a:r>
            <a:endParaRPr lang="en-PK"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478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1219200"/>
            <a:ext cx="7162800" cy="685800"/>
          </a:xfrm>
        </p:spPr>
        <p:txBody>
          <a:bodyPr>
            <a:normAutofit/>
          </a:bodyPr>
          <a:lstStyle/>
          <a:p>
            <a:r>
              <a:rPr lang="en-US"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Pain classification and Mechanisms</a:t>
            </a:r>
          </a:p>
        </p:txBody>
      </p:sp>
      <p:sp>
        <p:nvSpPr>
          <p:cNvPr id="3" name="Content Placeholder 2"/>
          <p:cNvSpPr>
            <a:spLocks noGrp="1"/>
          </p:cNvSpPr>
          <p:nvPr>
            <p:ph idx="1"/>
          </p:nvPr>
        </p:nvSpPr>
        <p:spPr>
          <a:xfrm>
            <a:off x="1371601" y="2057400"/>
            <a:ext cx="7162800" cy="3853822"/>
          </a:xfrm>
        </p:spPr>
        <p:txBody>
          <a:bodyPr>
            <a:normAutofit/>
          </a:bodyPr>
          <a:lstStyle/>
          <a:p>
            <a:r>
              <a:rPr lang="en-US" sz="2400" b="1" dirty="0">
                <a:latin typeface="Calibri" panose="020F0502020204030204" pitchFamily="34" charset="0"/>
                <a:cs typeface="Calibri" panose="020F0502020204030204" pitchFamily="34" charset="0"/>
              </a:rPr>
              <a:t>NOCICEPTIVE</a:t>
            </a:r>
          </a:p>
          <a:p>
            <a:pPr marL="114300" indent="0">
              <a:buNone/>
            </a:pPr>
            <a:r>
              <a:rPr lang="en-US" sz="2000" dirty="0">
                <a:latin typeface="Calibri" panose="020F0502020204030204" pitchFamily="34" charset="0"/>
                <a:cs typeface="Calibri" panose="020F0502020204030204" pitchFamily="34" charset="0"/>
              </a:rPr>
              <a:t>Due to direct stimulation of peripheral nerve endings by a noxious stimulus such as trauma, burns or ischemia</a:t>
            </a:r>
          </a:p>
          <a:p>
            <a:pPr marL="114300" indent="0">
              <a:buNone/>
            </a:pPr>
            <a:endParaRPr lang="en-US" sz="2000"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NEUROPATHIC</a:t>
            </a:r>
          </a:p>
          <a:p>
            <a:pPr marL="114300" indent="0">
              <a:buNone/>
            </a:pPr>
            <a:r>
              <a:rPr lang="en-US" sz="2000" dirty="0">
                <a:latin typeface="Calibri" panose="020F0502020204030204" pitchFamily="34" charset="0"/>
                <a:cs typeface="Calibri" panose="020F0502020204030204" pitchFamily="34" charset="0"/>
              </a:rPr>
              <a:t>Due to dysfunction of the pain perception system within the PNS or CNS as a result of injury, disease or surgical damage such as continuing pain experienced from a limb which has been amputated.</a:t>
            </a:r>
          </a:p>
        </p:txBody>
      </p:sp>
      <p:pic>
        <p:nvPicPr>
          <p:cNvPr id="4" name="Picture 3" descr="Logo&#10;&#10;Description automatically generated">
            <a:extLst>
              <a:ext uri="{FF2B5EF4-FFF2-40B4-BE49-F238E27FC236}">
                <a16:creationId xmlns:a16="http://schemas.microsoft.com/office/drawing/2014/main" xmlns="" id="{C74F8278-0C19-ED32-DB11-0876FC9A93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
        <p:nvSpPr>
          <p:cNvPr id="5" name="Rectangle 4">
            <a:extLst>
              <a:ext uri="{FF2B5EF4-FFF2-40B4-BE49-F238E27FC236}">
                <a16:creationId xmlns:a16="http://schemas.microsoft.com/office/drawing/2014/main" xmlns="" id="{2AAC5BDF-67FF-771D-771B-E0913A4B3B28}"/>
              </a:ext>
            </a:extLst>
          </p:cNvPr>
          <p:cNvSpPr/>
          <p:nvPr/>
        </p:nvSpPr>
        <p:spPr>
          <a:xfrm>
            <a:off x="2971800" y="0"/>
            <a:ext cx="29718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CORE CONCEPT</a:t>
            </a:r>
            <a:endParaRPr lang="en-PK"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4830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85800"/>
            <a:ext cx="6400799" cy="533400"/>
          </a:xfrm>
        </p:spPr>
        <p:txBody>
          <a:bodyPr>
            <a:normAutofit fontScale="90000"/>
          </a:bodyPr>
          <a:lstStyle/>
          <a:p>
            <a:r>
              <a:rPr lang="en-US"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Evaluation of patient with pain</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16745" y="1219200"/>
            <a:ext cx="7620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Logo&#10;&#10;Description automatically generated">
            <a:extLst>
              <a:ext uri="{FF2B5EF4-FFF2-40B4-BE49-F238E27FC236}">
                <a16:creationId xmlns:a16="http://schemas.microsoft.com/office/drawing/2014/main" xmlns="" id="{C4659960-EEAE-0DF8-D500-365B8D3557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7688" y="0"/>
            <a:ext cx="976312" cy="922500"/>
          </a:xfrm>
          <a:prstGeom prst="rect">
            <a:avLst/>
          </a:prstGeom>
        </p:spPr>
      </p:pic>
      <p:sp>
        <p:nvSpPr>
          <p:cNvPr id="4" name="Rectangle 3">
            <a:extLst>
              <a:ext uri="{FF2B5EF4-FFF2-40B4-BE49-F238E27FC236}">
                <a16:creationId xmlns:a16="http://schemas.microsoft.com/office/drawing/2014/main" xmlns="" id="{F0D11BA2-48C4-0676-3FAE-34F8D3D9339C}"/>
              </a:ext>
            </a:extLst>
          </p:cNvPr>
          <p:cNvSpPr/>
          <p:nvPr/>
        </p:nvSpPr>
        <p:spPr>
          <a:xfrm>
            <a:off x="2438400" y="0"/>
            <a:ext cx="35052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VERTICAL INTEGRATION</a:t>
            </a:r>
            <a:endParaRPr lang="en-PK"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6170430"/>
      </p:ext>
    </p:extLst>
  </p:cSld>
  <p:clrMapOvr>
    <a:masterClrMapping/>
  </p:clrMapOvr>
</p:sld>
</file>

<file path=ppt/theme/theme1.xml><?xml version="1.0" encoding="utf-8"?>
<a:theme xmlns:a="http://schemas.openxmlformats.org/drawingml/2006/main" name="Wisp">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609</TotalTime>
  <Words>1034</Words>
  <Application>Microsoft Office PowerPoint</Application>
  <PresentationFormat>On-screen Show (4:3)</PresentationFormat>
  <Paragraphs>156</Paragraphs>
  <Slides>47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Century Gothic</vt:lpstr>
      <vt:lpstr>Wingdings 3</vt:lpstr>
      <vt:lpstr>Wisp</vt:lpstr>
      <vt:lpstr>PowerPoint Presentation</vt:lpstr>
      <vt:lpstr>COMMON MEDICAL ISSUES </vt:lpstr>
      <vt:lpstr>PowerPoint Presentation</vt:lpstr>
      <vt:lpstr>LEARNING OUTCOMES</vt:lpstr>
      <vt:lpstr>PAIN</vt:lpstr>
      <vt:lpstr>PATHOPHYSIOLOGY</vt:lpstr>
      <vt:lpstr>PATHOPHYSIOLOGY</vt:lpstr>
      <vt:lpstr>Pain classification and Mechanisms</vt:lpstr>
      <vt:lpstr>Evaluation of patient with pain</vt:lpstr>
      <vt:lpstr>CHEST PAIN</vt:lpstr>
      <vt:lpstr>PowerPoint Presentation</vt:lpstr>
      <vt:lpstr>PowerPoint Presentation</vt:lpstr>
      <vt:lpstr>PowerPoint Presentation</vt:lpstr>
      <vt:lpstr>PowerPoint Presentation</vt:lpstr>
      <vt:lpstr>PowerPoint Presentation</vt:lpstr>
      <vt:lpstr>CARDIAC CHEST PAIN</vt:lpstr>
      <vt:lpstr>PowerPoint Presentation</vt:lpstr>
      <vt:lpstr>PowerPoint Presentation</vt:lpstr>
      <vt:lpstr>FEVER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RELATIVE BRADYCARDIA</vt:lpstr>
      <vt:lpstr>Causes of relative Bradycardia</vt:lpstr>
      <vt:lpstr>PowerPoint Presentation</vt:lpstr>
      <vt:lpstr>Approach to a patient with Fever</vt:lpstr>
      <vt:lpstr>PowerPoint Presentation</vt:lpstr>
      <vt:lpstr>Routine  Investigations  in a febrile  patient</vt:lpstr>
      <vt:lpstr>PowerPoint Presentation</vt:lpstr>
      <vt:lpstr>PowerPoint Presentation</vt:lpstr>
      <vt:lpstr>MCQS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Medical Issues i</dc:title>
  <dc:creator>Dr .Naeem</dc:creator>
  <cp:lastModifiedBy>DELL</cp:lastModifiedBy>
  <cp:revision>118</cp:revision>
  <dcterms:created xsi:type="dcterms:W3CDTF">2019-11-12T04:15:39Z</dcterms:created>
  <dcterms:modified xsi:type="dcterms:W3CDTF">2024-03-06T07:29:19Z</dcterms:modified>
</cp:coreProperties>
</file>