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5"/>
  </p:notesMasterIdLst>
  <p:sldIdLst>
    <p:sldId id="318" r:id="rId3"/>
    <p:sldId id="317" r:id="rId4"/>
    <p:sldId id="297" r:id="rId5"/>
    <p:sldId id="296" r:id="rId6"/>
    <p:sldId id="511" r:id="rId7"/>
    <p:sldId id="626" r:id="rId8"/>
    <p:sldId id="628" r:id="rId9"/>
    <p:sldId id="666" r:id="rId10"/>
    <p:sldId id="667" r:id="rId11"/>
    <p:sldId id="652" r:id="rId12"/>
    <p:sldId id="653" r:id="rId13"/>
    <p:sldId id="654" r:id="rId14"/>
    <p:sldId id="655" r:id="rId15"/>
    <p:sldId id="656" r:id="rId16"/>
    <p:sldId id="658" r:id="rId17"/>
    <p:sldId id="659" r:id="rId18"/>
    <p:sldId id="660" r:id="rId19"/>
    <p:sldId id="661" r:id="rId20"/>
    <p:sldId id="662" r:id="rId21"/>
    <p:sldId id="663" r:id="rId22"/>
    <p:sldId id="664" r:id="rId23"/>
    <p:sldId id="665" r:id="rId24"/>
    <p:sldId id="594" r:id="rId25"/>
    <p:sldId id="668" r:id="rId26"/>
    <p:sldId id="669" r:id="rId27"/>
    <p:sldId id="612" r:id="rId28"/>
    <p:sldId id="613" r:id="rId29"/>
    <p:sldId id="624" r:id="rId30"/>
    <p:sldId id="611" r:id="rId31"/>
    <p:sldId id="314" r:id="rId32"/>
    <p:sldId id="562"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42" d="100"/>
          <a:sy n="42" d="100"/>
        </p:scale>
        <p:origin x="1326" y="5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D746359-E4F7-44A1-8BA0-EBB9D3BEF975}" type="presOf" srcId="{DACAB5BA-B8B4-4D66-8B11-1D02259E020B}" destId="{87622A90-D0D8-4EA3-BC0D-D537801AF2B1}"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BCD04705-36DD-4DD8-975E-17A8A8823C24}"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A55751B-D612-4B51-AEC3-36D2858B3260}" type="presOf" srcId="{DA82EADB-2721-42A0-95EA-F9B5521A38A6}" destId="{A09CEA93-9338-4361-A5E6-CF85B6019F5A}"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DFCB2425-075A-4C6C-929E-F6097E5A1C9D}" type="presOf" srcId="{663C1E13-76F9-4B70-A2F2-CA23180743CE}" destId="{B9330EE9-43E4-4FD4-8144-E92B1DD0FCDF}" srcOrd="1" destOrd="0" presId="urn:microsoft.com/office/officeart/2005/8/layout/gear1#1"/>
    <dgm:cxn modelId="{E2FB4CD3-3C8A-4FB6-A753-257CB4D01EB0}" type="presOf" srcId="{663C1E13-76F9-4B70-A2F2-CA23180743CE}" destId="{93300324-D62F-4E58-B882-734182BDB462}"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4829459-B61C-404A-9C90-E05469EA5CE2}" type="presOf" srcId="{23718C41-0A1F-40BF-86BE-8A5476EC271E}" destId="{398423B3-DD54-4226-99D7-017EFC1488DF}" srcOrd="0"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27D5C237-BD22-44BF-9950-F9F1FA679CDF}" type="presOf" srcId="{DACAB5BA-B8B4-4D66-8B11-1D02259E020B}" destId="{B6B6B41B-120B-4968-AB6A-FC6E7C8EF3C0}" srcOrd="1"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0BAE6-368C-4ED6-971F-8AD7678E4F75}"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4511566E-7B77-4B57-8DCD-D25A66A6E2A4}">
      <dgm:prSet custT="1"/>
      <dgm:spPr/>
      <dgm:t>
        <a:bodyPr/>
        <a:lstStyle/>
        <a:p>
          <a:r>
            <a:rPr lang="en-US" sz="2400" dirty="0">
              <a:solidFill>
                <a:schemeClr val="tx1"/>
              </a:solidFill>
            </a:rPr>
            <a:t>Enzymes may be defined as biocatalysts synthesized by living cells. </a:t>
          </a:r>
        </a:p>
      </dgm:t>
    </dgm:pt>
    <dgm:pt modelId="{B59D25BC-7671-46BA-BAEB-7084711A7233}" type="parTrans" cxnId="{80B5AAB1-9274-46E2-9B09-CB1BFAFAEF67}">
      <dgm:prSet/>
      <dgm:spPr/>
      <dgm:t>
        <a:bodyPr/>
        <a:lstStyle/>
        <a:p>
          <a:endParaRPr lang="en-US"/>
        </a:p>
      </dgm:t>
    </dgm:pt>
    <dgm:pt modelId="{9BA94438-8722-4620-A3FD-7C46DDAE06D4}" type="sibTrans" cxnId="{80B5AAB1-9274-46E2-9B09-CB1BFAFAEF67}">
      <dgm:prSet/>
      <dgm:spPr/>
      <dgm:t>
        <a:bodyPr/>
        <a:lstStyle/>
        <a:p>
          <a:endParaRPr lang="en-US"/>
        </a:p>
      </dgm:t>
    </dgm:pt>
    <dgm:pt modelId="{60B4ADC9-02C6-4BC5-B77F-77CF686D3AE2}">
      <dgm:prSet custT="1"/>
      <dgm:spPr/>
      <dgm:t>
        <a:bodyPr/>
        <a:lstStyle/>
        <a:p>
          <a:r>
            <a:rPr lang="en-US" sz="2400" dirty="0">
              <a:solidFill>
                <a:schemeClr val="tx1"/>
              </a:solidFill>
            </a:rPr>
            <a:t>They are protein in nature (exception – RNA acting as ribozyme), colloidal and thermolabile in character, and specific in their action.</a:t>
          </a:r>
        </a:p>
      </dgm:t>
    </dgm:pt>
    <dgm:pt modelId="{C7BAA759-ED4E-4A62-968F-B6CE62046B67}" type="parTrans" cxnId="{E9BC7FCC-1B07-4D47-9178-88C12986B2CF}">
      <dgm:prSet/>
      <dgm:spPr/>
      <dgm:t>
        <a:bodyPr/>
        <a:lstStyle/>
        <a:p>
          <a:endParaRPr lang="en-US"/>
        </a:p>
      </dgm:t>
    </dgm:pt>
    <dgm:pt modelId="{869F2566-DD0D-4EC5-90A7-370A9423569F}" type="sibTrans" cxnId="{E9BC7FCC-1B07-4D47-9178-88C12986B2CF}">
      <dgm:prSet/>
      <dgm:spPr/>
      <dgm:t>
        <a:bodyPr/>
        <a:lstStyle/>
        <a:p>
          <a:endParaRPr lang="en-US"/>
        </a:p>
      </dgm:t>
    </dgm:pt>
    <dgm:pt modelId="{87469658-B653-4566-AA25-E4A1754CC237}" type="pres">
      <dgm:prSet presAssocID="{5060BAE6-368C-4ED6-971F-8AD7678E4F75}" presName="root" presStyleCnt="0">
        <dgm:presLayoutVars>
          <dgm:dir/>
          <dgm:resizeHandles val="exact"/>
        </dgm:presLayoutVars>
      </dgm:prSet>
      <dgm:spPr/>
      <dgm:t>
        <a:bodyPr/>
        <a:lstStyle/>
        <a:p>
          <a:endParaRPr lang="en-US"/>
        </a:p>
      </dgm:t>
    </dgm:pt>
    <dgm:pt modelId="{A20F361A-A332-4F54-852D-C3B177BAEFD1}" type="pres">
      <dgm:prSet presAssocID="{4511566E-7B77-4B57-8DCD-D25A66A6E2A4}" presName="compNode" presStyleCnt="0"/>
      <dgm:spPr/>
    </dgm:pt>
    <dgm:pt modelId="{E4990BC7-AEEC-4770-B1E6-FFF5F463812F}" type="pres">
      <dgm:prSet presAssocID="{4511566E-7B77-4B57-8DCD-D25A66A6E2A4}" presName="bgRect" presStyleLbl="bgShp" presStyleIdx="0" presStyleCnt="2"/>
      <dgm:spPr/>
    </dgm:pt>
    <dgm:pt modelId="{8211367B-570E-44F7-8BFC-16477483F8C1}" type="pres">
      <dgm:prSet presAssocID="{4511566E-7B77-4B57-8DCD-D25A66A6E2A4}"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DNA"/>
        </a:ext>
      </dgm:extLst>
    </dgm:pt>
    <dgm:pt modelId="{34DC1A40-FDC3-45DD-9721-78421CDD0F67}" type="pres">
      <dgm:prSet presAssocID="{4511566E-7B77-4B57-8DCD-D25A66A6E2A4}" presName="spaceRect" presStyleCnt="0"/>
      <dgm:spPr/>
    </dgm:pt>
    <dgm:pt modelId="{6D43A2E9-DB45-46D4-8CAC-075A76C69912}" type="pres">
      <dgm:prSet presAssocID="{4511566E-7B77-4B57-8DCD-D25A66A6E2A4}" presName="parTx" presStyleLbl="revTx" presStyleIdx="0" presStyleCnt="2">
        <dgm:presLayoutVars>
          <dgm:chMax val="0"/>
          <dgm:chPref val="0"/>
        </dgm:presLayoutVars>
      </dgm:prSet>
      <dgm:spPr/>
      <dgm:t>
        <a:bodyPr/>
        <a:lstStyle/>
        <a:p>
          <a:endParaRPr lang="en-US"/>
        </a:p>
      </dgm:t>
    </dgm:pt>
    <dgm:pt modelId="{E38800CF-BC4E-4F38-8907-F657D7EE54C4}" type="pres">
      <dgm:prSet presAssocID="{9BA94438-8722-4620-A3FD-7C46DDAE06D4}" presName="sibTrans" presStyleCnt="0"/>
      <dgm:spPr/>
    </dgm:pt>
    <dgm:pt modelId="{3F86D555-134E-40FB-B9AC-7D9AE711743C}" type="pres">
      <dgm:prSet presAssocID="{60B4ADC9-02C6-4BC5-B77F-77CF686D3AE2}" presName="compNode" presStyleCnt="0"/>
      <dgm:spPr/>
    </dgm:pt>
    <dgm:pt modelId="{EDEB4AE2-A88E-4CA3-A25D-3DDA04260001}" type="pres">
      <dgm:prSet presAssocID="{60B4ADC9-02C6-4BC5-B77F-77CF686D3AE2}" presName="bgRect" presStyleLbl="bgShp" presStyleIdx="1" presStyleCnt="2"/>
      <dgm:spPr/>
    </dgm:pt>
    <dgm:pt modelId="{9DF9948E-FA8D-4603-89C6-C62C1A65DDE8}" type="pres">
      <dgm:prSet presAssocID="{60B4ADC9-02C6-4BC5-B77F-77CF686D3AE2}"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Finger Print"/>
        </a:ext>
      </dgm:extLst>
    </dgm:pt>
    <dgm:pt modelId="{E874EEAF-A142-434C-A4C0-F3FAB8FB07B8}" type="pres">
      <dgm:prSet presAssocID="{60B4ADC9-02C6-4BC5-B77F-77CF686D3AE2}" presName="spaceRect" presStyleCnt="0"/>
      <dgm:spPr/>
    </dgm:pt>
    <dgm:pt modelId="{73305A79-ABCB-4E7A-82EF-30653B3CE06B}" type="pres">
      <dgm:prSet presAssocID="{60B4ADC9-02C6-4BC5-B77F-77CF686D3AE2}" presName="parTx" presStyleLbl="revTx" presStyleIdx="1" presStyleCnt="2">
        <dgm:presLayoutVars>
          <dgm:chMax val="0"/>
          <dgm:chPref val="0"/>
        </dgm:presLayoutVars>
      </dgm:prSet>
      <dgm:spPr/>
      <dgm:t>
        <a:bodyPr/>
        <a:lstStyle/>
        <a:p>
          <a:endParaRPr lang="en-US"/>
        </a:p>
      </dgm:t>
    </dgm:pt>
  </dgm:ptLst>
  <dgm:cxnLst>
    <dgm:cxn modelId="{80B5AAB1-9274-46E2-9B09-CB1BFAFAEF67}" srcId="{5060BAE6-368C-4ED6-971F-8AD7678E4F75}" destId="{4511566E-7B77-4B57-8DCD-D25A66A6E2A4}" srcOrd="0" destOrd="0" parTransId="{B59D25BC-7671-46BA-BAEB-7084711A7233}" sibTransId="{9BA94438-8722-4620-A3FD-7C46DDAE06D4}"/>
    <dgm:cxn modelId="{BA130CA6-1696-4DC8-9240-6E6B891C158A}" type="presOf" srcId="{4511566E-7B77-4B57-8DCD-D25A66A6E2A4}" destId="{6D43A2E9-DB45-46D4-8CAC-075A76C69912}" srcOrd="0" destOrd="0" presId="urn:microsoft.com/office/officeart/2018/2/layout/IconVerticalSolidList"/>
    <dgm:cxn modelId="{EA730006-BF7F-4D45-A867-F3B3EB223A57}" type="presOf" srcId="{5060BAE6-368C-4ED6-971F-8AD7678E4F75}" destId="{87469658-B653-4566-AA25-E4A1754CC237}" srcOrd="0" destOrd="0" presId="urn:microsoft.com/office/officeart/2018/2/layout/IconVerticalSolidList"/>
    <dgm:cxn modelId="{E9BC7FCC-1B07-4D47-9178-88C12986B2CF}" srcId="{5060BAE6-368C-4ED6-971F-8AD7678E4F75}" destId="{60B4ADC9-02C6-4BC5-B77F-77CF686D3AE2}" srcOrd="1" destOrd="0" parTransId="{C7BAA759-ED4E-4A62-968F-B6CE62046B67}" sibTransId="{869F2566-DD0D-4EC5-90A7-370A9423569F}"/>
    <dgm:cxn modelId="{C955F1BF-BA6A-4E7A-9B45-4C829704F4AD}" type="presOf" srcId="{60B4ADC9-02C6-4BC5-B77F-77CF686D3AE2}" destId="{73305A79-ABCB-4E7A-82EF-30653B3CE06B}" srcOrd="0" destOrd="0" presId="urn:microsoft.com/office/officeart/2018/2/layout/IconVerticalSolidList"/>
    <dgm:cxn modelId="{56D19D40-9FCE-40DE-8EFA-AD949A6A6094}" type="presParOf" srcId="{87469658-B653-4566-AA25-E4A1754CC237}" destId="{A20F361A-A332-4F54-852D-C3B177BAEFD1}" srcOrd="0" destOrd="0" presId="urn:microsoft.com/office/officeart/2018/2/layout/IconVerticalSolidList"/>
    <dgm:cxn modelId="{F582A353-6C1F-4A6C-B07A-F43773F13836}" type="presParOf" srcId="{A20F361A-A332-4F54-852D-C3B177BAEFD1}" destId="{E4990BC7-AEEC-4770-B1E6-FFF5F463812F}" srcOrd="0" destOrd="0" presId="urn:microsoft.com/office/officeart/2018/2/layout/IconVerticalSolidList"/>
    <dgm:cxn modelId="{FFB33AEF-CA3B-4410-BAA4-67BBA8B7D673}" type="presParOf" srcId="{A20F361A-A332-4F54-852D-C3B177BAEFD1}" destId="{8211367B-570E-44F7-8BFC-16477483F8C1}" srcOrd="1" destOrd="0" presId="urn:microsoft.com/office/officeart/2018/2/layout/IconVerticalSolidList"/>
    <dgm:cxn modelId="{145214A8-D5C0-4680-BC24-DB167A6B1272}" type="presParOf" srcId="{A20F361A-A332-4F54-852D-C3B177BAEFD1}" destId="{34DC1A40-FDC3-45DD-9721-78421CDD0F67}" srcOrd="2" destOrd="0" presId="urn:microsoft.com/office/officeart/2018/2/layout/IconVerticalSolidList"/>
    <dgm:cxn modelId="{ECB213AC-60E1-48D5-90BD-724889EA43EB}" type="presParOf" srcId="{A20F361A-A332-4F54-852D-C3B177BAEFD1}" destId="{6D43A2E9-DB45-46D4-8CAC-075A76C69912}" srcOrd="3" destOrd="0" presId="urn:microsoft.com/office/officeart/2018/2/layout/IconVerticalSolidList"/>
    <dgm:cxn modelId="{6EA43F5A-6FF4-455D-BB86-99EFBC022126}" type="presParOf" srcId="{87469658-B653-4566-AA25-E4A1754CC237}" destId="{E38800CF-BC4E-4F38-8907-F657D7EE54C4}" srcOrd="1" destOrd="0" presId="urn:microsoft.com/office/officeart/2018/2/layout/IconVerticalSolidList"/>
    <dgm:cxn modelId="{86FC5942-B05D-4423-84EA-A418619A881E}" type="presParOf" srcId="{87469658-B653-4566-AA25-E4A1754CC237}" destId="{3F86D555-134E-40FB-B9AC-7D9AE711743C}" srcOrd="2" destOrd="0" presId="urn:microsoft.com/office/officeart/2018/2/layout/IconVerticalSolidList"/>
    <dgm:cxn modelId="{2D55F705-49AF-49AD-83C5-AE1E92FE16A4}" type="presParOf" srcId="{3F86D555-134E-40FB-B9AC-7D9AE711743C}" destId="{EDEB4AE2-A88E-4CA3-A25D-3DDA04260001}" srcOrd="0" destOrd="0" presId="urn:microsoft.com/office/officeart/2018/2/layout/IconVerticalSolidList"/>
    <dgm:cxn modelId="{1AE103BB-40A3-47F2-B5A9-4009C54A0323}" type="presParOf" srcId="{3F86D555-134E-40FB-B9AC-7D9AE711743C}" destId="{9DF9948E-FA8D-4603-89C6-C62C1A65DDE8}" srcOrd="1" destOrd="0" presId="urn:microsoft.com/office/officeart/2018/2/layout/IconVerticalSolidList"/>
    <dgm:cxn modelId="{2CF6A948-3B23-4552-885B-53F93EED3146}" type="presParOf" srcId="{3F86D555-134E-40FB-B9AC-7D9AE711743C}" destId="{E874EEAF-A142-434C-A4C0-F3FAB8FB07B8}" srcOrd="2" destOrd="0" presId="urn:microsoft.com/office/officeart/2018/2/layout/IconVerticalSolidList"/>
    <dgm:cxn modelId="{C43D3BAF-737A-42CB-A41F-F997E72BF083}" type="presParOf" srcId="{3F86D555-134E-40FB-B9AC-7D9AE711743C}" destId="{73305A79-ABCB-4E7A-82EF-30653B3CE0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0BC7-AEEC-4770-B1E6-FFF5F463812F}">
      <dsp:nvSpPr>
        <dsp:cNvPr id="0" name=""/>
        <dsp:cNvSpPr/>
      </dsp:nvSpPr>
      <dsp:spPr>
        <a:xfrm>
          <a:off x="0" y="742949"/>
          <a:ext cx="8070123" cy="13715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1367B-570E-44F7-8BFC-16477483F8C1}">
      <dsp:nvSpPr>
        <dsp:cNvPr id="0" name=""/>
        <dsp:cNvSpPr/>
      </dsp:nvSpPr>
      <dsp:spPr>
        <a:xfrm>
          <a:off x="414908" y="1051559"/>
          <a:ext cx="754379" cy="75437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3A2E9-DB45-46D4-8CAC-075A76C69912}">
      <dsp:nvSpPr>
        <dsp:cNvPr id="0" name=""/>
        <dsp:cNvSpPr/>
      </dsp:nvSpPr>
      <dsp:spPr>
        <a:xfrm>
          <a:off x="1584197" y="742949"/>
          <a:ext cx="6485925"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Enzymes may be defined as biocatalysts synthesized by living cells. </a:t>
          </a:r>
        </a:p>
      </dsp:txBody>
      <dsp:txXfrm>
        <a:off x="1584197" y="742949"/>
        <a:ext cx="6485925" cy="1371599"/>
      </dsp:txXfrm>
    </dsp:sp>
    <dsp:sp modelId="{EDEB4AE2-A88E-4CA3-A25D-3DDA04260001}">
      <dsp:nvSpPr>
        <dsp:cNvPr id="0" name=""/>
        <dsp:cNvSpPr/>
      </dsp:nvSpPr>
      <dsp:spPr>
        <a:xfrm>
          <a:off x="0" y="2457449"/>
          <a:ext cx="8070123" cy="1371599"/>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9948E-FA8D-4603-89C6-C62C1A65DDE8}">
      <dsp:nvSpPr>
        <dsp:cNvPr id="0" name=""/>
        <dsp:cNvSpPr/>
      </dsp:nvSpPr>
      <dsp:spPr>
        <a:xfrm>
          <a:off x="414908" y="2766059"/>
          <a:ext cx="754379" cy="7543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05A79-ABCB-4E7A-82EF-30653B3CE06B}">
      <dsp:nvSpPr>
        <dsp:cNvPr id="0" name=""/>
        <dsp:cNvSpPr/>
      </dsp:nvSpPr>
      <dsp:spPr>
        <a:xfrm>
          <a:off x="1584197" y="2457449"/>
          <a:ext cx="6485925" cy="137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They are protein in nature (exception – RNA acting as ribozyme), colloidal and thermolabile in character, and specific in their action.</a:t>
          </a:r>
        </a:p>
      </dsp:txBody>
      <dsp:txXfrm>
        <a:off x="1584197" y="2457449"/>
        <a:ext cx="6485925"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pubmed.ncbi.nlm.nih.gov/31213387/"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71500"/>
            <a:ext cx="8229600" cy="1143000"/>
          </a:xfrm>
        </p:spPr>
        <p:txBody>
          <a:bodyPr/>
          <a:lstStyle/>
          <a:p>
            <a:r>
              <a:rPr lang="en-US" dirty="0"/>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2" name="Rectangle 1">
            <a:extLst>
              <a:ext uri="{FF2B5EF4-FFF2-40B4-BE49-F238E27FC236}">
                <a16:creationId xmlns="" xmlns:a16="http://schemas.microsoft.com/office/drawing/2014/main" id="{9C9272D5-89BA-47EC-B3FF-6EDE6B5F1964}"/>
              </a:ext>
            </a:extLst>
          </p:cNvPr>
          <p:cNvSpPr/>
          <p:nvPr/>
        </p:nvSpPr>
        <p:spPr>
          <a:xfrm>
            <a:off x="457200"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Content Placeholder 2"/>
          <p:cNvSpPr>
            <a:spLocks noGrp="1"/>
          </p:cNvSpPr>
          <p:nvPr>
            <p:ph idx="1"/>
          </p:nvPr>
        </p:nvSpPr>
        <p:spPr/>
        <p:txBody>
          <a:bodyPr>
            <a:normAutofit/>
          </a:bodyPr>
          <a:lstStyle/>
          <a:p>
            <a:r>
              <a:rPr lang="en-US" sz="1800" dirty="0"/>
              <a:t>An </a:t>
            </a:r>
            <a:r>
              <a:rPr lang="en-US" sz="1800" b="1" dirty="0" err="1"/>
              <a:t>apoenzyme</a:t>
            </a:r>
            <a:r>
              <a:rPr lang="en-US" sz="1800" dirty="0"/>
              <a:t> is an inactive enzyme, activation of the enzyme occurs upon binding of an organic or inorganic cofactor.</a:t>
            </a:r>
          </a:p>
          <a:p>
            <a:r>
              <a:rPr lang="en-US" sz="1800" dirty="0"/>
              <a:t>If the </a:t>
            </a:r>
            <a:r>
              <a:rPr lang="en-US" sz="1800" dirty="0" err="1"/>
              <a:t>nonprotein</a:t>
            </a:r>
            <a:r>
              <a:rPr lang="en-US" sz="1800" dirty="0"/>
              <a:t> component is a metal ion, such as zinc (Zn</a:t>
            </a:r>
            <a:r>
              <a:rPr lang="en-US" sz="1800" baseline="30000" dirty="0"/>
              <a:t>2+</a:t>
            </a:r>
            <a:r>
              <a:rPr lang="en-US" sz="1800" dirty="0"/>
              <a:t>) or iron (Fe</a:t>
            </a:r>
            <a:r>
              <a:rPr lang="en-US" sz="1800" baseline="30000" dirty="0"/>
              <a:t>2+</a:t>
            </a:r>
            <a:r>
              <a:rPr lang="en-US" sz="1800" dirty="0"/>
              <a:t>), it is called a </a:t>
            </a:r>
            <a:r>
              <a:rPr lang="en-US" sz="1800" b="1" dirty="0"/>
              <a:t>cofactor</a:t>
            </a:r>
            <a:r>
              <a:rPr lang="en-US" sz="1800" dirty="0"/>
              <a:t>. If it is a small organic molecule, it is termed a </a:t>
            </a:r>
            <a:r>
              <a:rPr lang="en-US" sz="1800" b="1" dirty="0"/>
              <a:t>coenzyme</a:t>
            </a:r>
            <a:r>
              <a:rPr lang="en-US" sz="1800" dirty="0"/>
              <a:t> (NAD</a:t>
            </a:r>
            <a:r>
              <a:rPr lang="en-US" sz="1800" baseline="30000" dirty="0"/>
              <a:t>+</a:t>
            </a:r>
            <a:r>
              <a:rPr lang="en-US" sz="1800" dirty="0"/>
              <a:t>, NADP</a:t>
            </a:r>
            <a:r>
              <a:rPr lang="en-US" sz="1800" baseline="30000" dirty="0"/>
              <a:t>+</a:t>
            </a:r>
            <a:r>
              <a:rPr lang="en-US" sz="1800" dirty="0"/>
              <a:t>, FAD derived from vitamins)</a:t>
            </a:r>
          </a:p>
          <a:p>
            <a:r>
              <a:rPr lang="en-US" sz="1800" dirty="0"/>
              <a:t>The term </a:t>
            </a:r>
            <a:r>
              <a:rPr lang="en-US" sz="1800" b="1" dirty="0" err="1"/>
              <a:t>holoenzyme</a:t>
            </a:r>
            <a:r>
              <a:rPr lang="en-US" sz="1800" dirty="0"/>
              <a:t> refers to the protein component of the enzyme along with its </a:t>
            </a:r>
            <a:r>
              <a:rPr lang="en-US" sz="1800" dirty="0" err="1"/>
              <a:t>nonprotein</a:t>
            </a:r>
            <a:r>
              <a:rPr lang="en-US" sz="1800" dirty="0"/>
              <a:t> component. It is the enzyme's catalytically active form.</a:t>
            </a:r>
          </a:p>
          <a:p>
            <a:pPr marL="0" indent="0" algn="ctr">
              <a:buNone/>
            </a:pPr>
            <a:r>
              <a:rPr lang="en-US" sz="1800" dirty="0" err="1"/>
              <a:t>Holoenzyme</a:t>
            </a:r>
            <a:r>
              <a:rPr lang="en-US" sz="1800" dirty="0"/>
              <a:t> = </a:t>
            </a:r>
            <a:r>
              <a:rPr lang="en-US" sz="1800" dirty="0" err="1"/>
              <a:t>Apoenzyme</a:t>
            </a:r>
            <a:r>
              <a:rPr lang="en-US" sz="1800" dirty="0"/>
              <a:t> + Cofactor</a:t>
            </a:r>
          </a:p>
          <a:p>
            <a:endParaRPr lang="en-US" sz="1800" dirty="0"/>
          </a:p>
        </p:txBody>
      </p:sp>
      <p:sp>
        <p:nvSpPr>
          <p:cNvPr id="4" name="Rectangle 3"/>
          <p:cNvSpPr/>
          <p:nvPr/>
        </p:nvSpPr>
        <p:spPr>
          <a:xfrm>
            <a:off x="2142489" y="949303"/>
            <a:ext cx="4945969" cy="461665"/>
          </a:xfrm>
          <a:prstGeom prst="rect">
            <a:avLst/>
          </a:prstGeom>
        </p:spPr>
        <p:txBody>
          <a:bodyPr wrap="none">
            <a:spAutoFit/>
          </a:bodyPr>
          <a:lstStyle/>
          <a:p>
            <a:r>
              <a:rPr lang="en-US" sz="2400" b="1" dirty="0"/>
              <a:t>Coenzyme, Cofactor and </a:t>
            </a:r>
            <a:r>
              <a:rPr lang="en-US" sz="2400" b="1" dirty="0" err="1"/>
              <a:t>Holoenzyme</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400" b="1" dirty="0">
                <a:latin typeface="Calibri"/>
              </a:rPr>
              <a:t>Coenzyme, Cofactor and </a:t>
            </a:r>
            <a:r>
              <a:rPr lang="en-US" sz="2400" b="1" dirty="0" err="1">
                <a:latin typeface="Calibri"/>
              </a:rPr>
              <a:t>Holoenzyme</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2" name="Rectangle 1">
            <a:extLst>
              <a:ext uri="{FF2B5EF4-FFF2-40B4-BE49-F238E27FC236}">
                <a16:creationId xmlns="" xmlns:a16="http://schemas.microsoft.com/office/drawing/2014/main" id="{08811FA7-08B4-4137-9BD2-2BC02C96FA90}"/>
              </a:ext>
            </a:extLst>
          </p:cNvPr>
          <p:cNvSpPr/>
          <p:nvPr/>
        </p:nvSpPr>
        <p:spPr>
          <a:xfrm>
            <a:off x="3810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7" name="Content Placeholder 7">
            <a:extLst>
              <a:ext uri="{FF2B5EF4-FFF2-40B4-BE49-F238E27FC236}">
                <a16:creationId xmlns:a16="http://schemas.microsoft.com/office/drawing/2014/main" xmlns="" id="{896A622D-27E0-A410-B26A-440C9B591E10}"/>
              </a:ext>
            </a:extLst>
          </p:cNvPr>
          <p:cNvPicPr>
            <a:picLocks noChangeAspect="1"/>
          </p:cNvPicPr>
          <p:nvPr/>
        </p:nvPicPr>
        <p:blipFill>
          <a:blip r:embed="rId2"/>
          <a:stretch>
            <a:fillRect/>
          </a:stretch>
        </p:blipFill>
        <p:spPr>
          <a:xfrm>
            <a:off x="762000" y="1777206"/>
            <a:ext cx="7543800" cy="40390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401878" y="1752600"/>
            <a:ext cx="7239000" cy="5334000"/>
          </a:xfrm>
        </p:spPr>
        <p:txBody>
          <a:bodyPr>
            <a:normAutofit/>
          </a:bodyPr>
          <a:lstStyle/>
          <a:p>
            <a:pPr marL="0" indent="0">
              <a:buNone/>
            </a:pPr>
            <a:r>
              <a:rPr lang="en-US" sz="1800" dirty="0" err="1">
                <a:solidFill>
                  <a:srgbClr val="000000"/>
                </a:solidFill>
              </a:rPr>
              <a:t>Isoenzymes</a:t>
            </a:r>
            <a:r>
              <a:rPr lang="en-US" sz="1800" dirty="0">
                <a:solidFill>
                  <a:srgbClr val="000000"/>
                </a:solidFill>
              </a:rPr>
              <a:t> are variant forms of the same enzyme that catalyze the same reaction but have slightly different physical properties because of genetically determined differences in amino acid sequence.</a:t>
            </a:r>
          </a:p>
          <a:p>
            <a:pPr marL="0" indent="0">
              <a:buNone/>
            </a:pPr>
            <a:endParaRPr lang="x-none" sz="1800" dirty="0"/>
          </a:p>
          <a:p>
            <a:pPr marL="0" indent="0" algn="just">
              <a:lnSpc>
                <a:spcPct val="150000"/>
              </a:lnSpc>
              <a:buNone/>
              <a:defRPr/>
            </a:pPr>
            <a:endParaRPr lang="en-US" sz="1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2" name="Rectangle 1">
            <a:extLst>
              <a:ext uri="{FF2B5EF4-FFF2-40B4-BE49-F238E27FC236}">
                <a16:creationId xmlns="" xmlns:a16="http://schemas.microsoft.com/office/drawing/2014/main" id="{9379A559-86ED-4305-A8BD-2EFC15542E02}"/>
              </a:ext>
            </a:extLst>
          </p:cNvPr>
          <p:cNvSpPr/>
          <p:nvPr/>
        </p:nvSpPr>
        <p:spPr>
          <a:xfrm>
            <a:off x="428625"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Rectangle 3"/>
          <p:cNvSpPr/>
          <p:nvPr/>
        </p:nvSpPr>
        <p:spPr>
          <a:xfrm>
            <a:off x="3736995" y="666750"/>
            <a:ext cx="1670009" cy="461665"/>
          </a:xfrm>
          <a:prstGeom prst="rect">
            <a:avLst/>
          </a:prstGeom>
        </p:spPr>
        <p:txBody>
          <a:bodyPr wrap="none">
            <a:spAutoFit/>
          </a:bodyPr>
          <a:lstStyle/>
          <a:p>
            <a:r>
              <a:rPr lang="en-US" sz="2400" b="1" dirty="0" err="1"/>
              <a:t>Isoenzymes</a:t>
            </a:r>
            <a:endParaRPr lang="en-US" sz="2400" b="1" dirty="0"/>
          </a:p>
        </p:txBody>
      </p:sp>
      <p:pic>
        <p:nvPicPr>
          <p:cNvPr id="8" name="Picture 7">
            <a:extLst>
              <a:ext uri="{FF2B5EF4-FFF2-40B4-BE49-F238E27FC236}">
                <a16:creationId xmlns:a16="http://schemas.microsoft.com/office/drawing/2014/main" xmlns="" id="{7B6448C0-6FF0-E9A9-6BBE-527B3B53E69A}"/>
              </a:ext>
            </a:extLst>
          </p:cNvPr>
          <p:cNvPicPr>
            <a:picLocks noChangeAspect="1"/>
          </p:cNvPicPr>
          <p:nvPr/>
        </p:nvPicPr>
        <p:blipFill rotWithShape="1">
          <a:blip r:embed="rId2"/>
          <a:srcRect l="40000" t="26296" r="15000" b="35185"/>
          <a:stretch/>
        </p:blipFill>
        <p:spPr>
          <a:xfrm>
            <a:off x="3889947" y="3345521"/>
            <a:ext cx="4198481" cy="3001864"/>
          </a:xfrm>
          <a:prstGeom prst="rect">
            <a:avLst/>
          </a:prstGeom>
        </p:spPr>
      </p:pic>
      <p:pic>
        <p:nvPicPr>
          <p:cNvPr id="9" name="Picture 8">
            <a:extLst>
              <a:ext uri="{FF2B5EF4-FFF2-40B4-BE49-F238E27FC236}">
                <a16:creationId xmlns:a16="http://schemas.microsoft.com/office/drawing/2014/main" xmlns="" id="{7B89A329-AD44-9E3B-BE57-1F363113F1B2}"/>
              </a:ext>
            </a:extLst>
          </p:cNvPr>
          <p:cNvPicPr>
            <a:picLocks noChangeAspect="1"/>
          </p:cNvPicPr>
          <p:nvPr/>
        </p:nvPicPr>
        <p:blipFill rotWithShape="1">
          <a:blip r:embed="rId3"/>
          <a:srcRect l="15000" t="26296" r="62500" b="35185"/>
          <a:stretch/>
        </p:blipFill>
        <p:spPr>
          <a:xfrm>
            <a:off x="0" y="3121371"/>
            <a:ext cx="3386825" cy="35310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33400" y="1313816"/>
            <a:ext cx="8229600" cy="1066800"/>
          </a:xfrm>
        </p:spPr>
        <p:txBody>
          <a:bodyPr>
            <a:normAutofit/>
          </a:bodyPr>
          <a:lstStyle/>
          <a:p>
            <a:r>
              <a:rPr lang="en-US" sz="2000" b="1" dirty="0"/>
              <a:t>Five </a:t>
            </a:r>
            <a:r>
              <a:rPr lang="en-US" sz="2000" b="1" dirty="0" err="1"/>
              <a:t>isoenzyme</a:t>
            </a:r>
            <a:r>
              <a:rPr lang="en-US" sz="2000" b="1" dirty="0"/>
              <a:t> forms of LDH exist in various body tissues.</a:t>
            </a:r>
            <a:br>
              <a:rPr lang="en-US" sz="2000" b="1" dirty="0"/>
            </a:br>
            <a:r>
              <a:rPr lang="en-US" sz="2000" b="1" dirty="0"/>
              <a:t/>
            </a:r>
            <a:br>
              <a:rPr lang="en-US" sz="2000" b="1" dirty="0"/>
            </a:br>
            <a:endParaRPr lang="en-US" sz="2000" b="1" dirty="0"/>
          </a:p>
        </p:txBody>
      </p:sp>
      <p:sp>
        <p:nvSpPr>
          <p:cNvPr id="3" name="Content Placeholder 2"/>
          <p:cNvSpPr>
            <a:spLocks noGrp="1"/>
          </p:cNvSpPr>
          <p:nvPr>
            <p:ph idx="1"/>
          </p:nvPr>
        </p:nvSpPr>
        <p:spPr>
          <a:xfrm>
            <a:off x="1515752" y="688976"/>
            <a:ext cx="8229600" cy="3886200"/>
          </a:xfrm>
        </p:spPr>
        <p:txBody>
          <a:bodyPr/>
          <a:lstStyle/>
          <a:p>
            <a:pPr algn="just">
              <a:spcBef>
                <a:spcPts val="0"/>
              </a:spcBef>
              <a:buSzPct val="150000"/>
              <a:buNone/>
              <a:defRPr/>
            </a:pPr>
            <a:r>
              <a:rPr lang="en-US" sz="2400" b="1" dirty="0"/>
              <a:t>Lactate Dehydrogenase (LDH) </a:t>
            </a:r>
            <a:r>
              <a:rPr lang="en-US" sz="2400" b="1" dirty="0" err="1"/>
              <a:t>Isoenzyme</a:t>
            </a:r>
            <a:endParaRPr lang="en-US" sz="24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2" name="Rectangle 1">
            <a:extLst>
              <a:ext uri="{FF2B5EF4-FFF2-40B4-BE49-F238E27FC236}">
                <a16:creationId xmlns="" xmlns:a16="http://schemas.microsoft.com/office/drawing/2014/main" id="{9F3956EB-CFBD-4D42-A1C5-91BF83002415}"/>
              </a:ext>
            </a:extLst>
          </p:cNvPr>
          <p:cNvSpPr/>
          <p:nvPr/>
        </p:nvSpPr>
        <p:spPr>
          <a:xfrm>
            <a:off x="533400"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Content Placeholder 7">
            <a:extLst>
              <a:ext uri="{FF2B5EF4-FFF2-40B4-BE49-F238E27FC236}">
                <a16:creationId xmlns:a16="http://schemas.microsoft.com/office/drawing/2014/main" xmlns="" id="{6E146FCF-5045-F4B0-C24B-1B4F25CE0BA2}"/>
              </a:ext>
            </a:extLst>
          </p:cNvPr>
          <p:cNvPicPr>
            <a:picLocks noChangeAspect="1"/>
          </p:cNvPicPr>
          <p:nvPr/>
        </p:nvPicPr>
        <p:blipFill>
          <a:blip r:embed="rId2"/>
          <a:stretch>
            <a:fillRect/>
          </a:stretch>
        </p:blipFill>
        <p:spPr>
          <a:xfrm>
            <a:off x="1371600" y="1828800"/>
            <a:ext cx="5805488" cy="421507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19100"/>
            <a:ext cx="8229600" cy="1066800"/>
          </a:xfrm>
        </p:spPr>
        <p:txBody>
          <a:bodyPr>
            <a:normAutofit/>
          </a:bodyPr>
          <a:lstStyle/>
          <a:p>
            <a:pPr algn="ctr">
              <a:defRPr/>
            </a:pPr>
            <a:r>
              <a:rPr lang="en-US" sz="2400" b="1" dirty="0"/>
              <a:t>Creatine Kinase (CK) </a:t>
            </a:r>
            <a:r>
              <a:rPr lang="en-US" sz="2400" b="1" dirty="0" err="1"/>
              <a:t>Isoenzymes</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normAutofit/>
          </a:bodyPr>
          <a:lstStyle/>
          <a:p>
            <a:r>
              <a:rPr lang="en-US" sz="1800" dirty="0">
                <a:solidFill>
                  <a:schemeClr val="bg2">
                    <a:lumMod val="50000"/>
                  </a:schemeClr>
                </a:solidFill>
                <a:latin typeface="Times New Roman" pitchFamily="18" charset="0"/>
                <a:cs typeface="Times New Roman" pitchFamily="18" charset="0"/>
              </a:rPr>
              <a:t> </a:t>
            </a:r>
            <a:r>
              <a:rPr lang="en-US" sz="1800" dirty="0"/>
              <a:t>CK occurs as three </a:t>
            </a:r>
            <a:r>
              <a:rPr lang="en-US" sz="1800" dirty="0" err="1"/>
              <a:t>isoenzymes</a:t>
            </a:r>
            <a:r>
              <a:rPr lang="en-US" sz="1800" dirty="0"/>
              <a:t>.</a:t>
            </a:r>
          </a:p>
          <a:p>
            <a:r>
              <a:rPr lang="en-US" sz="1800" dirty="0"/>
              <a:t>Each CK </a:t>
            </a:r>
            <a:r>
              <a:rPr lang="en-US" sz="1800" dirty="0" err="1"/>
              <a:t>isoenzyme</a:t>
            </a:r>
            <a:r>
              <a:rPr lang="en-US" sz="1800" dirty="0"/>
              <a:t> is a dimer composed of two polypeptide subunits (called B and M subunits for brain and skeletal muscle) associated in one of three combinations: </a:t>
            </a:r>
          </a:p>
          <a:p>
            <a:pPr marL="0" indent="0" algn="ctr">
              <a:buNone/>
            </a:pPr>
            <a:r>
              <a:rPr lang="en-US" sz="1800" dirty="0"/>
              <a:t>CK1 = BB (Brain)</a:t>
            </a:r>
          </a:p>
          <a:p>
            <a:pPr marL="0" indent="0" algn="ctr">
              <a:buNone/>
            </a:pPr>
            <a:r>
              <a:rPr lang="en-US" sz="1800" dirty="0"/>
              <a:t> CK2 = MB (Myocardium)</a:t>
            </a:r>
          </a:p>
          <a:p>
            <a:pPr marL="0" indent="0" algn="ctr">
              <a:buNone/>
            </a:pPr>
            <a:r>
              <a:rPr lang="en-US" sz="1800" dirty="0"/>
              <a:t> CK3 = MM (Skeletal muscle, cardiac muscle)</a:t>
            </a:r>
          </a:p>
          <a:p>
            <a:r>
              <a:rPr lang="en-US" sz="1800" dirty="0"/>
              <a:t>Each CK </a:t>
            </a:r>
            <a:r>
              <a:rPr lang="en-US" sz="1800" dirty="0" err="1"/>
              <a:t>isoenzyme</a:t>
            </a:r>
            <a:r>
              <a:rPr lang="en-US" sz="1800" dirty="0"/>
              <a:t> shows a characteristic electrophoretic mobility.</a:t>
            </a:r>
            <a:endParaRPr lang="x-none" sz="1800" dirty="0"/>
          </a:p>
          <a:p>
            <a:pPr algn="just" rtl="0">
              <a:spcBef>
                <a:spcPts val="0"/>
              </a:spcBef>
              <a:buSzPct val="150000"/>
              <a:buNone/>
              <a:defRPr/>
            </a:pPr>
            <a:endParaRPr lang="en-US" sz="1800" dirty="0">
              <a:solidFill>
                <a:schemeClr val="bg2">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4" name="Rectangle 3">
            <a:extLst>
              <a:ext uri="{FF2B5EF4-FFF2-40B4-BE49-F238E27FC236}">
                <a16:creationId xmlns="" xmlns:a16="http://schemas.microsoft.com/office/drawing/2014/main" id="{748CD2B2-C1BB-470D-BDC3-1B5B18D0869A}"/>
              </a:ext>
            </a:extLst>
          </p:cNvPr>
          <p:cNvSpPr/>
          <p:nvPr/>
        </p:nvSpPr>
        <p:spPr>
          <a:xfrm>
            <a:off x="381000" y="1901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71500"/>
            <a:ext cx="8229600" cy="1143000"/>
          </a:xfrm>
        </p:spPr>
        <p:txBody>
          <a:bodyPr/>
          <a:lstStyle/>
          <a:p>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2" name="Rectangle 1">
            <a:extLst>
              <a:ext uri="{FF2B5EF4-FFF2-40B4-BE49-F238E27FC236}">
                <a16:creationId xmlns="" xmlns:a16="http://schemas.microsoft.com/office/drawing/2014/main" id="{D86EE818-5FF6-4813-8603-DE77429C5BB8}"/>
              </a:ext>
            </a:extLst>
          </p:cNvPr>
          <p:cNvSpPr/>
          <p:nvPr/>
        </p:nvSpPr>
        <p:spPr>
          <a:xfrm>
            <a:off x="209550" y="15430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1371600" y="686434"/>
            <a:ext cx="8001000" cy="461665"/>
          </a:xfrm>
          <a:prstGeom prst="rect">
            <a:avLst/>
          </a:prstGeom>
        </p:spPr>
        <p:txBody>
          <a:bodyPr wrap="square">
            <a:spAutoFit/>
          </a:bodyPr>
          <a:lstStyle/>
          <a:p>
            <a:pPr algn="just"/>
            <a:r>
              <a:rPr lang="en-US" sz="2400" b="1" dirty="0"/>
              <a:t>Clinical Importance of </a:t>
            </a:r>
            <a:r>
              <a:rPr lang="en-US" sz="2400" b="1" dirty="0" err="1"/>
              <a:t>Isoenzymes</a:t>
            </a:r>
            <a:endParaRPr lang="en-US" sz="2400" b="1" dirty="0"/>
          </a:p>
        </p:txBody>
      </p:sp>
      <p:pic>
        <p:nvPicPr>
          <p:cNvPr id="8" name="Content Placeholder 7">
            <a:extLst>
              <a:ext uri="{FF2B5EF4-FFF2-40B4-BE49-F238E27FC236}">
                <a16:creationId xmlns:a16="http://schemas.microsoft.com/office/drawing/2014/main" xmlns="" id="{C188435D-3B8E-96F9-5153-BF5925DF58BE}"/>
              </a:ext>
            </a:extLst>
          </p:cNvPr>
          <p:cNvPicPr>
            <a:picLocks noGrp="1" noChangeAspect="1"/>
          </p:cNvPicPr>
          <p:nvPr>
            <p:ph idx="1"/>
          </p:nvPr>
        </p:nvPicPr>
        <p:blipFill>
          <a:blip r:embed="rId2"/>
          <a:stretch>
            <a:fillRect/>
          </a:stretch>
        </p:blipFill>
        <p:spPr>
          <a:xfrm>
            <a:off x="6248400" y="1263033"/>
            <a:ext cx="2438400" cy="4544029"/>
          </a:xfrm>
          <a:prstGeom prst="rect">
            <a:avLst/>
          </a:prstGeom>
        </p:spPr>
      </p:pic>
      <p:sp>
        <p:nvSpPr>
          <p:cNvPr id="4" name="Rectangle 3"/>
          <p:cNvSpPr/>
          <p:nvPr/>
        </p:nvSpPr>
        <p:spPr>
          <a:xfrm>
            <a:off x="209550" y="1600200"/>
            <a:ext cx="5505450" cy="2308324"/>
          </a:xfrm>
          <a:prstGeom prst="rect">
            <a:avLst/>
          </a:prstGeom>
        </p:spPr>
        <p:txBody>
          <a:bodyPr wrap="square">
            <a:spAutoFit/>
          </a:bodyPr>
          <a:lstStyle/>
          <a:p>
            <a:r>
              <a:rPr lang="en-US" dirty="0" smtClean="0"/>
              <a:t>Different organs commonly contain particular proportions of different </a:t>
            </a:r>
            <a:r>
              <a:rPr lang="en-US" dirty="0" err="1" smtClean="0"/>
              <a:t>isoenzymes</a:t>
            </a:r>
            <a:r>
              <a:rPr lang="en-US" dirty="0" smtClean="0"/>
              <a:t>.</a:t>
            </a:r>
          </a:p>
          <a:p>
            <a:r>
              <a:rPr lang="en-US" dirty="0" smtClean="0"/>
              <a:t>The pattern of </a:t>
            </a:r>
            <a:r>
              <a:rPr lang="en-US" dirty="0" err="1" smtClean="0"/>
              <a:t>isoenzymes</a:t>
            </a:r>
            <a:r>
              <a:rPr lang="en-US" dirty="0" smtClean="0"/>
              <a:t> found in the blood plasma can serve as a means of identifying the site of tissue damage.</a:t>
            </a:r>
          </a:p>
          <a:p>
            <a:r>
              <a:rPr lang="en-US" dirty="0" smtClean="0"/>
              <a:t>The </a:t>
            </a:r>
            <a:r>
              <a:rPr lang="en-US" dirty="0"/>
              <a:t>plasma levels of various </a:t>
            </a:r>
            <a:r>
              <a:rPr lang="en-US" dirty="0" err="1"/>
              <a:t>isoenzyme</a:t>
            </a:r>
            <a:r>
              <a:rPr lang="en-US" dirty="0"/>
              <a:t> forms of LDH and of </a:t>
            </a:r>
            <a:r>
              <a:rPr lang="en-US" dirty="0" err="1"/>
              <a:t>creatine</a:t>
            </a:r>
            <a:r>
              <a:rPr lang="en-US" dirty="0"/>
              <a:t> kinase (CK) vary under different disease states.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0952" y="762000"/>
            <a:ext cx="8229600" cy="1143000"/>
          </a:xfrm>
        </p:spPr>
        <p:txBody>
          <a:bodyPr>
            <a:normAutofit/>
          </a:bodyPr>
          <a:lstStyle/>
          <a:p>
            <a:r>
              <a:rPr lang="en-US" sz="2400" b="1" dirty="0"/>
              <a:t>Classification of Enzymes</a:t>
            </a:r>
            <a:endParaRPr lang="en-US" sz="2400" b="1"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2" name="Rectangle 1">
            <a:extLst>
              <a:ext uri="{FF2B5EF4-FFF2-40B4-BE49-F238E27FC236}">
                <a16:creationId xmlns="" xmlns:a16="http://schemas.microsoft.com/office/drawing/2014/main" id="{6AB9DFD1-F0E2-4981-BA29-CEAAA2B499D6}"/>
              </a:ext>
            </a:extLst>
          </p:cNvPr>
          <p:cNvSpPr/>
          <p:nvPr/>
        </p:nvSpPr>
        <p:spPr>
          <a:xfrm>
            <a:off x="228600" y="12572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Content Placeholder 3">
            <a:extLst>
              <a:ext uri="{FF2B5EF4-FFF2-40B4-BE49-F238E27FC236}">
                <a16:creationId xmlns:a16="http://schemas.microsoft.com/office/drawing/2014/main" xmlns="" id="{F2A37274-61B0-4279-8045-F30BF83B3FBE}"/>
              </a:ext>
            </a:extLst>
          </p:cNvPr>
          <p:cNvPicPr>
            <a:picLocks noGrp="1" noChangeAspect="1"/>
          </p:cNvPicPr>
          <p:nvPr>
            <p:ph idx="1"/>
          </p:nvPr>
        </p:nvPicPr>
        <p:blipFill>
          <a:blip r:embed="rId2"/>
          <a:stretch>
            <a:fillRect/>
          </a:stretch>
        </p:blipFill>
        <p:spPr>
          <a:xfrm>
            <a:off x="1600200" y="2199641"/>
            <a:ext cx="6553200" cy="2379760"/>
          </a:xfrm>
          <a:prstGeom prst="rect">
            <a:avLst/>
          </a:prstGeom>
        </p:spPr>
      </p:pic>
      <p:sp>
        <p:nvSpPr>
          <p:cNvPr id="6" name="Rectangle 5"/>
          <p:cNvSpPr/>
          <p:nvPr/>
        </p:nvSpPr>
        <p:spPr>
          <a:xfrm>
            <a:off x="2193304" y="5029200"/>
            <a:ext cx="5502896" cy="400110"/>
          </a:xfrm>
          <a:prstGeom prst="rect">
            <a:avLst/>
          </a:prstGeom>
        </p:spPr>
        <p:txBody>
          <a:bodyPr wrap="square">
            <a:spAutoFit/>
          </a:bodyPr>
          <a:lstStyle/>
          <a:p>
            <a:r>
              <a:rPr lang="en-US" dirty="0"/>
              <a:t>Enzymes involved in </a:t>
            </a:r>
            <a:r>
              <a:rPr lang="en-US" sz="2000" b="1" dirty="0"/>
              <a:t>oxidation-reduction</a:t>
            </a:r>
            <a:r>
              <a:rPr lang="en-US" dirty="0"/>
              <a:t> reactions.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endParaRPr lang="en-US" sz="2800" dirty="0">
              <a:latin typeface="Andalus" pitchFamily="18" charset="-78"/>
              <a:cs typeface="Andalus" pitchFamily="18" charset="-78"/>
            </a:endParaRPr>
          </a:p>
          <a:p>
            <a:pPr>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2" name="Rectangle 1">
            <a:extLst>
              <a:ext uri="{FF2B5EF4-FFF2-40B4-BE49-F238E27FC236}">
                <a16:creationId xmlns="" xmlns:a16="http://schemas.microsoft.com/office/drawing/2014/main" id="{23EA9C9B-02FB-45C1-80A5-3C40243E4705}"/>
              </a:ext>
            </a:extLst>
          </p:cNvPr>
          <p:cNvSpPr/>
          <p:nvPr/>
        </p:nvSpPr>
        <p:spPr>
          <a:xfrm>
            <a:off x="228600"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9" name="Content Placeholder 3" descr="Text&#10;&#10;Description automatically generated">
            <a:extLst>
              <a:ext uri="{FF2B5EF4-FFF2-40B4-BE49-F238E27FC236}">
                <a16:creationId xmlns:a16="http://schemas.microsoft.com/office/drawing/2014/main" xmlns="" id="{7DF8495E-6B58-44A4-AC7D-334311A3C52F}"/>
              </a:ext>
            </a:extLst>
          </p:cNvPr>
          <p:cNvPicPr>
            <a:picLocks noChangeAspect="1"/>
          </p:cNvPicPr>
          <p:nvPr/>
        </p:nvPicPr>
        <p:blipFill>
          <a:blip r:embed="rId2"/>
          <a:stretch>
            <a:fillRect/>
          </a:stretch>
        </p:blipFill>
        <p:spPr>
          <a:xfrm>
            <a:off x="723900" y="1437638"/>
            <a:ext cx="7696200" cy="2590800"/>
          </a:xfrm>
          <a:prstGeom prst="rect">
            <a:avLst/>
          </a:prstGeom>
        </p:spPr>
      </p:pic>
      <p:sp>
        <p:nvSpPr>
          <p:cNvPr id="3" name="Rectangle 2"/>
          <p:cNvSpPr/>
          <p:nvPr/>
        </p:nvSpPr>
        <p:spPr>
          <a:xfrm>
            <a:off x="2054888" y="4876800"/>
            <a:ext cx="6022312" cy="400110"/>
          </a:xfrm>
          <a:prstGeom prst="rect">
            <a:avLst/>
          </a:prstGeom>
        </p:spPr>
        <p:txBody>
          <a:bodyPr wrap="square">
            <a:spAutoFit/>
          </a:bodyPr>
          <a:lstStyle/>
          <a:p>
            <a:r>
              <a:rPr lang="en-US" sz="2000" dirty="0"/>
              <a:t>Enzymes that catalyze the transfer of functional groups.</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400" b="1" kern="1200" dirty="0" smtClean="0">
                <a:effectLst>
                  <a:outerShdw blurRad="38100" dist="38100" dir="2700000" algn="tl">
                    <a:srgbClr val="C0C0C0"/>
                  </a:outerShdw>
                </a:effectLst>
                <a:latin typeface="Britannic Bold" pitchFamily="34" charset="0"/>
              </a:rPr>
              <a:t> </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2" name="Rectangle 1">
            <a:extLst>
              <a:ext uri="{FF2B5EF4-FFF2-40B4-BE49-F238E27FC236}">
                <a16:creationId xmlns="" xmlns:a16="http://schemas.microsoft.com/office/drawing/2014/main" id="{9F28DD89-DFD8-43CA-A097-40F6E89D24A7}"/>
              </a:ext>
            </a:extLst>
          </p:cNvPr>
          <p:cNvSpPr/>
          <p:nvPr/>
        </p:nvSpPr>
        <p:spPr>
          <a:xfrm>
            <a:off x="3048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10" name="Content Placeholder 3">
            <a:extLst>
              <a:ext uri="{FF2B5EF4-FFF2-40B4-BE49-F238E27FC236}">
                <a16:creationId xmlns:a16="http://schemas.microsoft.com/office/drawing/2014/main" xmlns="" id="{FD09172E-E019-4B6F-A0F6-4D48E636CFCF}"/>
              </a:ext>
            </a:extLst>
          </p:cNvPr>
          <p:cNvPicPr>
            <a:picLocks noChangeAspect="1"/>
          </p:cNvPicPr>
          <p:nvPr/>
        </p:nvPicPr>
        <p:blipFill>
          <a:blip r:embed="rId2"/>
          <a:stretch>
            <a:fillRect/>
          </a:stretch>
        </p:blipFill>
        <p:spPr>
          <a:xfrm>
            <a:off x="304800" y="1600200"/>
            <a:ext cx="8615953" cy="2687545"/>
          </a:xfrm>
          <a:prstGeom prst="rect">
            <a:avLst/>
          </a:prstGeom>
        </p:spPr>
      </p:pic>
      <p:sp>
        <p:nvSpPr>
          <p:cNvPr id="4" name="Rectangle 3"/>
          <p:cNvSpPr/>
          <p:nvPr/>
        </p:nvSpPr>
        <p:spPr>
          <a:xfrm>
            <a:off x="1915296" y="5136137"/>
            <a:ext cx="6600053" cy="400110"/>
          </a:xfrm>
          <a:prstGeom prst="rect">
            <a:avLst/>
          </a:prstGeom>
        </p:spPr>
        <p:txBody>
          <a:bodyPr wrap="square">
            <a:spAutoFit/>
          </a:bodyPr>
          <a:lstStyle/>
          <a:p>
            <a:r>
              <a:rPr lang="en-US" sz="2000" dirty="0"/>
              <a:t>Enzymes that bring about hydrolysis of various compounds.</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r>
              <a:rPr lang="en-US" sz="2400"/>
              <a:t>Enzymes specialized in the addition or removal of water, ammonia, CO</a:t>
            </a:r>
            <a:r>
              <a:rPr lang="en-US" sz="1600"/>
              <a:t>2</a:t>
            </a:r>
            <a:r>
              <a:rPr lang="en-US" sz="2400"/>
              <a:t> etc.</a:t>
            </a:r>
            <a:endParaRPr lang="en-US" sz="2400" dirty="0"/>
          </a:p>
        </p:txBody>
      </p:sp>
      <p:sp>
        <p:nvSpPr>
          <p:cNvPr id="9" name="Title 8"/>
          <p:cNvSpPr>
            <a:spLocks noGrp="1"/>
          </p:cNvSpPr>
          <p:nvPr>
            <p:ph type="title"/>
          </p:nvPr>
        </p:nvSpPr>
        <p:spPr>
          <a:xfrm>
            <a:off x="457200" y="-571500"/>
            <a:ext cx="8229600" cy="1143000"/>
          </a:xfrm>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2" name="Rectangle 1">
            <a:extLst>
              <a:ext uri="{FF2B5EF4-FFF2-40B4-BE49-F238E27FC236}">
                <a16:creationId xmlns="" xmlns:a16="http://schemas.microsoft.com/office/drawing/2014/main" id="{643C7205-FD0B-4039-9D1E-4629AC0EB4F9}"/>
              </a:ext>
            </a:extLst>
          </p:cNvPr>
          <p:cNvSpPr/>
          <p:nvPr/>
        </p:nvSpPr>
        <p:spPr>
          <a:xfrm>
            <a:off x="152400" y="1917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Content Placeholder 3">
            <a:extLst>
              <a:ext uri="{FF2B5EF4-FFF2-40B4-BE49-F238E27FC236}">
                <a16:creationId xmlns:a16="http://schemas.microsoft.com/office/drawing/2014/main" xmlns="" id="{B85E0B9B-F99B-420C-BC1F-D61171CC399F}"/>
              </a:ext>
            </a:extLst>
          </p:cNvPr>
          <p:cNvPicPr>
            <a:picLocks noChangeAspect="1"/>
          </p:cNvPicPr>
          <p:nvPr/>
        </p:nvPicPr>
        <p:blipFill>
          <a:blip r:embed="rId2"/>
          <a:stretch>
            <a:fillRect/>
          </a:stretch>
        </p:blipFill>
        <p:spPr>
          <a:xfrm>
            <a:off x="457200" y="1444677"/>
            <a:ext cx="8301221" cy="2773362"/>
          </a:xfrm>
          <a:prstGeom prst="rect">
            <a:avLst/>
          </a:prstGeom>
        </p:spPr>
      </p:pic>
      <p:sp>
        <p:nvSpPr>
          <p:cNvPr id="5" name="Rectangle 4"/>
          <p:cNvSpPr/>
          <p:nvPr/>
        </p:nvSpPr>
        <p:spPr>
          <a:xfrm>
            <a:off x="457200" y="4768050"/>
            <a:ext cx="7434608" cy="369332"/>
          </a:xfrm>
          <a:prstGeom prst="rect">
            <a:avLst/>
          </a:prstGeom>
        </p:spPr>
        <p:txBody>
          <a:bodyPr wrap="square">
            <a:spAutoFit/>
          </a:bodyPr>
          <a:lstStyle/>
          <a:p>
            <a:r>
              <a:rPr lang="en-US" b="1" dirty="0"/>
              <a:t>Enzymes specialized in the addition or removal of water, ammonia, CO2 etc.</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r>
              <a:rPr lang="en-US" sz="4000" u="sng" dirty="0">
                <a:cs typeface="Times New Roman" pitchFamily="18" charset="0"/>
              </a:rPr>
              <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r>
              <a:rPr lang="en-US" sz="4000" u="sng" dirty="0">
                <a:cs typeface="Times New Roman" pitchFamily="18" charset="0"/>
              </a:rPr>
              <a:t/>
            </a:r>
            <a:br>
              <a:rPr lang="en-US" sz="4000" u="sng" dirty="0">
                <a:cs typeface="Times New Roman" pitchFamily="18" charset="0"/>
              </a:rPr>
            </a:br>
            <a:r>
              <a:rPr lang="en-US" sz="4000" b="1" u="sng" dirty="0" smtClean="0">
                <a:cs typeface="Times New Roman" pitchFamily="18" charset="0"/>
              </a:rPr>
              <a:t>Introduction  &amp; Classification of Enzymes</a:t>
            </a:r>
            <a:endParaRPr lang="en-US" b="1"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a:t>
            </a:r>
            <a:r>
              <a:rPr lang="en-US" sz="7200" b="1" dirty="0" err="1" smtClean="0">
                <a:cs typeface="Times New Roman" pitchFamily="18" charset="0"/>
              </a:rPr>
              <a:t>Dr</a:t>
            </a:r>
            <a:r>
              <a:rPr lang="en-US" sz="7200" b="1" dirty="0" smtClean="0">
                <a:cs typeface="Times New Roman" pitchFamily="18" charset="0"/>
              </a:rPr>
              <a:t>  Raja Khalid </a:t>
            </a:r>
            <a:r>
              <a:rPr lang="en-US" sz="7200" b="1" dirty="0" err="1" smtClean="0">
                <a:cs typeface="Times New Roman" pitchFamily="18" charset="0"/>
              </a:rPr>
              <a:t>Yaqub</a:t>
            </a:r>
            <a:r>
              <a:rPr lang="en-US" sz="7200" b="1" dirty="0">
                <a:cs typeface="Times New Roman" pitchFamily="18" charset="0"/>
              </a:rPr>
              <a:t>				Date: 27-01-25</a:t>
            </a:r>
          </a:p>
          <a:p>
            <a:pPr algn="l"/>
            <a:r>
              <a:rPr lang="en-US" sz="7200" b="1" dirty="0">
                <a:cs typeface="Times New Roman" pitchFamily="18" charset="0"/>
              </a:rPr>
              <a: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 xmlns:a16="http://schemas.microsoft.com/office/drawing/2014/main" id="{19CA7372-2742-4B9F-A749-33409957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83001"/>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1800" dirty="0">
                <a:solidFill>
                  <a:schemeClr val="bg2">
                    <a:lumMod val="50000"/>
                  </a:schemeClr>
                </a:solidFill>
                <a:latin typeface="Times New Roman" pitchFamily="18" charset="0"/>
                <a:cs typeface="Times New Roman" pitchFamily="18" charset="0"/>
              </a:rPr>
              <a:t> </a:t>
            </a:r>
          </a:p>
        </p:txBody>
      </p:sp>
      <p:sp>
        <p:nvSpPr>
          <p:cNvPr id="9" name="Title 8"/>
          <p:cNvSpPr>
            <a:spLocks noGrp="1"/>
          </p:cNvSpPr>
          <p:nvPr>
            <p:ph type="title"/>
          </p:nvPr>
        </p:nvSpPr>
        <p:spPr>
          <a:xfrm>
            <a:off x="457200" y="-571500"/>
            <a:ext cx="8229600" cy="1143000"/>
          </a:xfrm>
        </p:spPr>
        <p:txBody>
          <a:bodyPr/>
          <a:lstStyle/>
          <a:p>
            <a:r>
              <a:rPr lang="en-US" sz="1800" dirty="0"/>
              <a:t>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z="1800" smtClean="0"/>
              <a:pPr>
                <a:defRPr/>
              </a:pPr>
              <a:t>20</a:t>
            </a:fld>
            <a:endParaRPr lang="en-US" sz="1800"/>
          </a:p>
        </p:txBody>
      </p:sp>
      <p:sp>
        <p:nvSpPr>
          <p:cNvPr id="2" name="Rectangle 1">
            <a:extLst>
              <a:ext uri="{FF2B5EF4-FFF2-40B4-BE49-F238E27FC236}">
                <a16:creationId xmlns="" xmlns:a16="http://schemas.microsoft.com/office/drawing/2014/main" id="{D177A84F-87E7-400A-A756-0DE9342AAF82}"/>
              </a:ext>
            </a:extLst>
          </p:cNvPr>
          <p:cNvSpPr/>
          <p:nvPr/>
        </p:nvSpPr>
        <p:spPr>
          <a:xfrm>
            <a:off x="283196"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12" name="Content Placeholder 4">
            <a:extLst>
              <a:ext uri="{FF2B5EF4-FFF2-40B4-BE49-F238E27FC236}">
                <a16:creationId xmlns:a16="http://schemas.microsoft.com/office/drawing/2014/main" xmlns="" id="{A55866EE-F275-438C-AA3E-D02A8BD2B9A2}"/>
              </a:ext>
            </a:extLst>
          </p:cNvPr>
          <p:cNvPicPr>
            <a:picLocks noChangeAspect="1"/>
          </p:cNvPicPr>
          <p:nvPr/>
        </p:nvPicPr>
        <p:blipFill>
          <a:blip r:embed="rId2"/>
          <a:stretch>
            <a:fillRect/>
          </a:stretch>
        </p:blipFill>
        <p:spPr>
          <a:xfrm>
            <a:off x="381000" y="1415180"/>
            <a:ext cx="8229600" cy="2855167"/>
          </a:xfrm>
          <a:prstGeom prst="rect">
            <a:avLst/>
          </a:prstGeom>
        </p:spPr>
      </p:pic>
      <p:sp>
        <p:nvSpPr>
          <p:cNvPr id="5" name="Rectangle 4"/>
          <p:cNvSpPr/>
          <p:nvPr/>
        </p:nvSpPr>
        <p:spPr>
          <a:xfrm>
            <a:off x="1981200" y="5152045"/>
            <a:ext cx="5943600" cy="369332"/>
          </a:xfrm>
          <a:prstGeom prst="rect">
            <a:avLst/>
          </a:prstGeom>
        </p:spPr>
        <p:txBody>
          <a:bodyPr wrap="square">
            <a:spAutoFit/>
          </a:bodyPr>
          <a:lstStyle/>
          <a:p>
            <a:r>
              <a:rPr lang="en-US" dirty="0"/>
              <a:t>Enzymes involved in all the isomerization reactions.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t> </a:t>
            </a:r>
          </a:p>
        </p:txBody>
      </p:sp>
      <p:sp>
        <p:nvSpPr>
          <p:cNvPr id="112643" name="Content Placeholder 1"/>
          <p:cNvSpPr>
            <a:spLocks noGrp="1"/>
          </p:cNvSpPr>
          <p:nvPr>
            <p:ph idx="1"/>
          </p:nvPr>
        </p:nvSpPr>
        <p:spPr/>
        <p:txBody>
          <a:bodyPr/>
          <a:lstStyle/>
          <a:p>
            <a:pPr marL="0" indent="0">
              <a:buFont typeface="Wingdings" pitchFamily="2" charset="2"/>
              <a:buNone/>
            </a:pPr>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
        <p:nvSpPr>
          <p:cNvPr id="2" name="Rectangle 1">
            <a:extLst>
              <a:ext uri="{FF2B5EF4-FFF2-40B4-BE49-F238E27FC236}">
                <a16:creationId xmlns="" xmlns:a16="http://schemas.microsoft.com/office/drawing/2014/main" id="{8F3FA1D8-B626-41C6-8AC7-995DE9C9324C}"/>
              </a:ext>
            </a:extLst>
          </p:cNvPr>
          <p:cNvSpPr/>
          <p:nvPr/>
        </p:nvSpPr>
        <p:spPr>
          <a:xfrm>
            <a:off x="152400" y="17271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Picture 7" descr="Text&#10;&#10;Description automatically generated">
            <a:extLst>
              <a:ext uri="{FF2B5EF4-FFF2-40B4-BE49-F238E27FC236}">
                <a16:creationId xmlns:a16="http://schemas.microsoft.com/office/drawing/2014/main" xmlns="" id="{D7F41575-BB7D-471D-8501-38E88A39F2BC}"/>
              </a:ext>
            </a:extLst>
          </p:cNvPr>
          <p:cNvPicPr>
            <a:picLocks noChangeAspect="1"/>
          </p:cNvPicPr>
          <p:nvPr/>
        </p:nvPicPr>
        <p:blipFill>
          <a:blip r:embed="rId2"/>
          <a:stretch>
            <a:fillRect/>
          </a:stretch>
        </p:blipFill>
        <p:spPr>
          <a:xfrm>
            <a:off x="685800" y="1480054"/>
            <a:ext cx="7543800" cy="2835369"/>
          </a:xfrm>
          <a:prstGeom prst="rect">
            <a:avLst/>
          </a:prstGeom>
        </p:spPr>
      </p:pic>
      <p:sp>
        <p:nvSpPr>
          <p:cNvPr id="4" name="Rectangle 3"/>
          <p:cNvSpPr/>
          <p:nvPr/>
        </p:nvSpPr>
        <p:spPr>
          <a:xfrm>
            <a:off x="1524000" y="5253633"/>
            <a:ext cx="6991350" cy="646331"/>
          </a:xfrm>
          <a:prstGeom prst="rect">
            <a:avLst/>
          </a:prstGeom>
        </p:spPr>
        <p:txBody>
          <a:bodyPr wrap="square">
            <a:spAutoFit/>
          </a:bodyPr>
          <a:lstStyle/>
          <a:p>
            <a:r>
              <a:rPr lang="en-US" dirty="0"/>
              <a:t>Enzymes catalyzing the synthetic reactions (Greek : ligate—to bind) where two molecules are joined together, and ATP is used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22</a:t>
            </a:fld>
            <a:endParaRPr lang="en-US"/>
          </a:p>
        </p:txBody>
      </p:sp>
      <p:sp>
        <p:nvSpPr>
          <p:cNvPr id="2" name="Rectangle 1">
            <a:extLst>
              <a:ext uri="{FF2B5EF4-FFF2-40B4-BE49-F238E27FC236}">
                <a16:creationId xmlns="" xmlns:a16="http://schemas.microsoft.com/office/drawing/2014/main" id="{506BD65D-CB46-4BB3-8DC7-923786291AA2}"/>
              </a:ext>
            </a:extLst>
          </p:cNvPr>
          <p:cNvSpPr/>
          <p:nvPr/>
        </p:nvSpPr>
        <p:spPr>
          <a:xfrm>
            <a:off x="152400" y="901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2400" dirty="0"/>
              <a:t>Functions of Enzymes</a:t>
            </a:r>
            <a:endParaRPr lang="en-US" sz="2400" dirty="0">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marL="457200" indent="-457200">
              <a:buFont typeface="+mj-lt"/>
              <a:buAutoNum type="arabicPeriod"/>
            </a:pPr>
            <a:r>
              <a:rPr lang="en-US" sz="1800" dirty="0"/>
              <a:t> </a:t>
            </a:r>
            <a:r>
              <a:rPr lang="en-US" sz="1800" b="1" dirty="0"/>
              <a:t>The digestive system:</a:t>
            </a:r>
            <a:r>
              <a:rPr lang="en-US" sz="1800" dirty="0"/>
              <a:t> Enzymes help the body break down larger complex molecules into smaller molecules, such as glucose, so that the body can use them as fuel.</a:t>
            </a:r>
          </a:p>
          <a:p>
            <a:pPr marL="457200" indent="-457200">
              <a:buFont typeface="+mj-lt"/>
              <a:buAutoNum type="arabicPeriod"/>
            </a:pPr>
            <a:r>
              <a:rPr lang="en-US" sz="1800" b="1" dirty="0"/>
              <a:t>DNA replication:</a:t>
            </a:r>
            <a:r>
              <a:rPr lang="en-US" sz="1800" dirty="0"/>
              <a:t> Each cell in the body contains DNA. Each time a cell divides, the cell needs to copy its DNA. Enzymes help in this process by unwinding the DNA coils.</a:t>
            </a:r>
          </a:p>
          <a:p>
            <a:pPr marL="457200" indent="-457200">
              <a:buFont typeface="+mj-lt"/>
              <a:buAutoNum type="arabicPeriod"/>
            </a:pPr>
            <a:r>
              <a:rPr lang="en-US" sz="1800" b="1" dirty="0"/>
              <a:t>Liver enzymes:</a:t>
            </a:r>
            <a:r>
              <a:rPr lang="en-US" sz="1800" dirty="0"/>
              <a:t> The liver breaks down toxins in the body. To do this, it uses a range of enzymes the facilitate the process of destroying the toxins.</a:t>
            </a:r>
          </a:p>
          <a:p>
            <a:pPr>
              <a:buNone/>
            </a:pPr>
            <a:endParaRPr lang="en-US" sz="1800" dirty="0"/>
          </a:p>
        </p:txBody>
      </p:sp>
      <p:sp>
        <p:nvSpPr>
          <p:cNvPr id="5" name="Slide Number Placeholder 4">
            <a:extLst>
              <a:ext uri="{FF2B5EF4-FFF2-40B4-BE49-F238E27FC236}">
                <a16:creationId xmlns=""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23</a:t>
            </a:fld>
            <a:endParaRPr lang="en-US" dirty="0"/>
          </a:p>
        </p:txBody>
      </p:sp>
      <p:sp>
        <p:nvSpPr>
          <p:cNvPr id="6" name="Rectangle 5">
            <a:extLst>
              <a:ext uri="{FF2B5EF4-FFF2-40B4-BE49-F238E27FC236}">
                <a16:creationId xmlns=""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extLst>
      <p:ext uri="{BB962C8B-B14F-4D97-AF65-F5344CB8AC3E}">
        <p14:creationId xmlns:p14="http://schemas.microsoft.com/office/powerpoint/2010/main" val="93780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2" name="Rectangle 1">
            <a:extLst>
              <a:ext uri="{FF2B5EF4-FFF2-40B4-BE49-F238E27FC236}">
                <a16:creationId xmlns="" xmlns:a16="http://schemas.microsoft.com/office/drawing/2014/main" id="{FBBDFD3F-9A33-40A1-87F2-A20376E5B24C}"/>
              </a:ext>
            </a:extLst>
          </p:cNvPr>
          <p:cNvSpPr/>
          <p:nvPr/>
        </p:nvSpPr>
        <p:spPr>
          <a:xfrm>
            <a:off x="152400" y="1155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5" name="Rectangle 4"/>
          <p:cNvSpPr/>
          <p:nvPr/>
        </p:nvSpPr>
        <p:spPr>
          <a:xfrm>
            <a:off x="457200" y="1143000"/>
            <a:ext cx="8458200" cy="2862322"/>
          </a:xfrm>
          <a:prstGeom prst="rect">
            <a:avLst/>
          </a:prstGeom>
        </p:spPr>
        <p:txBody>
          <a:bodyPr wrap="square">
            <a:spAutoFit/>
          </a:bodyPr>
          <a:lstStyle/>
          <a:p>
            <a:r>
              <a:rPr lang="en-US" b="1" u="sng" dirty="0"/>
              <a:t>Albinism: </a:t>
            </a:r>
          </a:p>
          <a:p>
            <a:r>
              <a:rPr lang="en-US" dirty="0"/>
              <a:t>Albinism refers to a group of conditions in which a defect in tyrosine metabolism results in a deficiency in the production of melanin</a:t>
            </a:r>
            <a:r>
              <a:rPr lang="en-US" dirty="0" smtClean="0"/>
              <a:t>.</a:t>
            </a:r>
          </a:p>
          <a:p>
            <a:endParaRPr lang="en-US" dirty="0"/>
          </a:p>
          <a:p>
            <a:r>
              <a:rPr lang="en-US" dirty="0"/>
              <a:t>It may be inherited by one of several modes: autosomal recessive (primary mode), autosomal dominant, or X linked</a:t>
            </a:r>
            <a:r>
              <a:rPr lang="en-US" dirty="0" smtClean="0"/>
              <a:t>.</a:t>
            </a:r>
          </a:p>
          <a:p>
            <a:endParaRPr lang="en-US" dirty="0"/>
          </a:p>
          <a:p>
            <a:r>
              <a:rPr lang="en-US" dirty="0"/>
              <a:t>Total absence of pigment from the hair, eyes, and skin, </a:t>
            </a:r>
            <a:r>
              <a:rPr lang="en-US" dirty="0" err="1"/>
              <a:t>tyrosinase</a:t>
            </a:r>
            <a:r>
              <a:rPr lang="en-US" dirty="0"/>
              <a:t>-negative </a:t>
            </a:r>
            <a:r>
              <a:rPr lang="en-US" dirty="0" err="1"/>
              <a:t>oculocutaneous</a:t>
            </a:r>
            <a:r>
              <a:rPr lang="en-US" dirty="0"/>
              <a:t> albinism (type 1 albinism), results from an absent or defective copper-requiring </a:t>
            </a:r>
            <a:r>
              <a:rPr lang="en-US" dirty="0" err="1"/>
              <a:t>tyrosinase</a:t>
            </a:r>
            <a:r>
              <a:rPr lang="en-US" dirty="0"/>
              <a:t>.</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Albinism</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4" y="2743200"/>
            <a:ext cx="4581412" cy="2736947"/>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7779" y="2956667"/>
            <a:ext cx="3327571" cy="2025754"/>
          </a:xfrm>
          <a:prstGeom prst="rect">
            <a:avLst/>
          </a:prstGeom>
        </p:spPr>
      </p:pic>
    </p:spTree>
    <p:extLst>
      <p:ext uri="{BB962C8B-B14F-4D97-AF65-F5344CB8AC3E}">
        <p14:creationId xmlns:p14="http://schemas.microsoft.com/office/powerpoint/2010/main" val="226251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5" name="Rectangle 4">
            <a:extLst>
              <a:ext uri="{FF2B5EF4-FFF2-40B4-BE49-F238E27FC236}">
                <a16:creationId xmlns=""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1800" dirty="0"/>
              <a:t>AI can assist in several ways to support individuals with albinism.</a:t>
            </a:r>
          </a:p>
          <a:p>
            <a:r>
              <a:rPr lang="en-US" sz="1800" dirty="0"/>
              <a:t>Diagnostic assistance: AI-powered image recognition and analysis tools can aid in the early detection of skin conditions such as skin cancer, which individuals with albinism are at higher risk for.</a:t>
            </a:r>
          </a:p>
          <a:p>
            <a:r>
              <a:rPr lang="en-US" sz="1800" dirty="0"/>
              <a:t>Vision Assistance: AI-powered vision enhancement technologies can help individuals with albinism compensate for vision impairments.</a:t>
            </a:r>
          </a:p>
          <a:p>
            <a:r>
              <a:rPr lang="en-US" sz="1800" dirty="0"/>
              <a:t>Personalized Healthcare: AI algorithms can analyze genetic data to provide personalized healthcare recommendations based on an individual's genetic predispositions and medical history</a:t>
            </a:r>
          </a:p>
          <a:p>
            <a:pPr marL="0" indent="0">
              <a:buNone/>
            </a:pPr>
            <a:endParaRPr lang="en-US" sz="1800" dirty="0"/>
          </a:p>
        </p:txBody>
      </p:sp>
      <p:sp>
        <p:nvSpPr>
          <p:cNvPr id="14" name="Slide Number Placeholder 13">
            <a:extLst>
              <a:ext uri="{FF2B5EF4-FFF2-40B4-BE49-F238E27FC236}">
                <a16:creationId xmlns=""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4" name="Rectangle 3">
            <a:extLst>
              <a:ext uri="{FF2B5EF4-FFF2-40B4-BE49-F238E27FC236}">
                <a16:creationId xmlns=""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 xmlns:a16="http://schemas.microsoft.com/office/drawing/2014/main" id="{3A9B65BA-AA02-07DB-52F5-74C703F7CEE2}"/>
              </a:ext>
            </a:extLst>
          </p:cNvPr>
          <p:cNvSpPr>
            <a:spLocks noGrp="1"/>
          </p:cNvSpPr>
          <p:nvPr>
            <p:ph sz="half" idx="1"/>
          </p:nvPr>
        </p:nvSpPr>
        <p:spPr>
          <a:xfrm>
            <a:off x="457200" y="1524000"/>
            <a:ext cx="4038600" cy="4906962"/>
          </a:xfrm>
        </p:spPr>
        <p:txBody>
          <a:bodyPr>
            <a:normAutofit fontScale="55000" lnSpcReduction="20000"/>
          </a:bodyPr>
          <a:lstStyle/>
          <a:p>
            <a:pPr marL="0" indent="0">
              <a:buNone/>
            </a:pPr>
            <a:r>
              <a:rPr lang="en-US" sz="4400" dirty="0"/>
              <a:t>Link: </a:t>
            </a:r>
            <a:r>
              <a:rPr lang="en-US" sz="4400" dirty="0">
                <a:hlinkClick r:id="rId2"/>
              </a:rPr>
              <a:t>https://pubmed.ncbi.nlm.nih.gov/31213387/</a:t>
            </a:r>
            <a:endParaRPr lang="en-US" sz="4400" dirty="0"/>
          </a:p>
          <a:p>
            <a:pPr marL="0" indent="0">
              <a:buNone/>
            </a:pPr>
            <a:endParaRPr lang="en-US" sz="4400" dirty="0"/>
          </a:p>
          <a:p>
            <a:pPr>
              <a:buNone/>
            </a:pPr>
            <a:r>
              <a:rPr lang="en-US" sz="4400" dirty="0"/>
              <a:t>Journal Name : Trends Genet</a:t>
            </a:r>
          </a:p>
          <a:p>
            <a:pPr marL="0" indent="0" algn="l">
              <a:buNone/>
            </a:pPr>
            <a:r>
              <a:rPr lang="en-US" sz="4400" dirty="0"/>
              <a:t> </a:t>
            </a:r>
          </a:p>
          <a:p>
            <a:pPr marL="0" indent="0">
              <a:buNone/>
            </a:pPr>
            <a:r>
              <a:rPr lang="en-US" sz="4400" dirty="0"/>
              <a:t>Title: Transcriptional Control by Premature Termination: A Forgotten Mechanism</a:t>
            </a:r>
          </a:p>
          <a:p>
            <a:pPr marL="0" indent="0">
              <a:buNone/>
            </a:pPr>
            <a:endParaRPr lang="en-US" sz="4400" dirty="0"/>
          </a:p>
          <a:p>
            <a:pPr marL="0" indent="0">
              <a:buNone/>
            </a:pPr>
            <a:endParaRPr lang="en-US" sz="4400" dirty="0"/>
          </a:p>
          <a:p>
            <a:pPr marL="0" indent="0">
              <a:buNone/>
            </a:pPr>
            <a:r>
              <a:rPr lang="en-US" sz="4400" dirty="0"/>
              <a:t>Author Name: </a:t>
            </a:r>
            <a:r>
              <a:rPr lang="en-US" sz="4400" dirty="0" err="1"/>
              <a:t>Kinga</a:t>
            </a:r>
            <a:r>
              <a:rPr lang="en-US" sz="4400" dirty="0"/>
              <a:t> </a:t>
            </a:r>
            <a:r>
              <a:rPr lang="en-US" sz="4400" dirty="0" err="1"/>
              <a:t>Kamieniarz-Gdula</a:t>
            </a:r>
            <a:r>
              <a:rPr lang="en-US" sz="4400" dirty="0"/>
              <a:t>, Nick J </a:t>
            </a:r>
            <a:r>
              <a:rPr lang="en-US" sz="4400" dirty="0" err="1"/>
              <a:t>Proudfoot</a:t>
            </a:r>
            <a:endParaRPr lang="en-US" sz="4400" dirty="0"/>
          </a:p>
          <a:p>
            <a:pPr marL="0" indent="0">
              <a:buNone/>
            </a:pPr>
            <a:endParaRPr lang="en-US" dirty="0"/>
          </a:p>
        </p:txBody>
      </p:sp>
      <p:sp>
        <p:nvSpPr>
          <p:cNvPr id="4" name="Content Placeholder 3">
            <a:extLst>
              <a:ext uri="{FF2B5EF4-FFF2-40B4-BE49-F238E27FC236}">
                <a16:creationId xmlns="" xmlns:a16="http://schemas.microsoft.com/office/drawing/2014/main" id="{19F370F6-C32D-2F2E-BC26-CEB3F52C05CE}"/>
              </a:ext>
            </a:extLst>
          </p:cNvPr>
          <p:cNvSpPr>
            <a:spLocks noGrp="1"/>
          </p:cNvSpPr>
          <p:nvPr>
            <p:ph sz="half" idx="2"/>
          </p:nvPr>
        </p:nvSpPr>
        <p:spPr>
          <a:xfrm>
            <a:off x="4648200" y="1447800"/>
            <a:ext cx="4038600" cy="4756150"/>
          </a:xfrm>
        </p:spPr>
        <p:txBody>
          <a:bodyPr>
            <a:normAutofit fontScale="55000" lnSpcReduction="20000"/>
          </a:bodyPr>
          <a:lstStyle/>
          <a:p>
            <a:pPr algn="l">
              <a:lnSpc>
                <a:spcPts val="2250"/>
              </a:lnSpc>
              <a:spcBef>
                <a:spcPts val="2000"/>
              </a:spcBef>
              <a:spcAft>
                <a:spcPts val="1000"/>
              </a:spcAft>
              <a:buNone/>
            </a:pPr>
            <a:r>
              <a:rPr lang="en-US" sz="3300" b="0" i="0" dirty="0">
                <a:solidFill>
                  <a:srgbClr val="995733"/>
                </a:solidFill>
                <a:effectLst/>
                <a:latin typeface="Cambria" panose="02040503050406030204" pitchFamily="18" charset="0"/>
              </a:rPr>
              <a:t>Abstract</a:t>
            </a:r>
          </a:p>
          <a:p>
            <a:pPr algn="just">
              <a:spcBef>
                <a:spcPts val="2000"/>
              </a:spcBef>
              <a:spcAft>
                <a:spcPts val="2000"/>
              </a:spcAft>
            </a:pPr>
            <a:r>
              <a:rPr lang="en-US" sz="2500" dirty="0"/>
              <a:t>The concept of early termination as an important means of transcriptional control has long been established. Even so, its role in metazoan gene expression is underappreciated. Recent technological advances provide novel insights into premature transcription termination (PTT). This process is frequent, widespread, and can occur close to the transcription start site (TSS), or within the gene body. Stable prematurely terminated transcripts contribute to the transcriptome as instances of alternative polyadenylation (APA). Independently of transcript stability and function, premature termination opposes the formation of full-length transcripts, thereby negatively regulating gene expression, especially of transcriptional regulators. Premature termination can be beneficial or harmful, depending on its context. As a result, multiple factors have evolved to control this process</a:t>
            </a: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
        <p:nvSpPr>
          <p:cNvPr id="5" name="Rectangle 4">
            <a:extLst>
              <a:ext uri="{FF2B5EF4-FFF2-40B4-BE49-F238E27FC236}">
                <a16:creationId xmlns="" xmlns:a16="http://schemas.microsoft.com/office/drawing/2014/main" id="{927C3327-EA09-45FE-B815-959941990084}"/>
              </a:ext>
            </a:extLst>
          </p:cNvPr>
          <p:cNvSpPr/>
          <p:nvPr/>
        </p:nvSpPr>
        <p:spPr>
          <a:xfrm>
            <a:off x="228600" y="1038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4" name="Rectangle 3">
            <a:extLst>
              <a:ext uri="{FF2B5EF4-FFF2-40B4-BE49-F238E27FC236}">
                <a16:creationId xmlns=""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7743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a:t>
            </a:r>
            <a:r>
              <a:rPr lang="en-GB" sz="2400" dirty="0" smtClean="0"/>
              <a:t>no</a:t>
            </a:r>
          </a:p>
          <a:p>
            <a:pPr>
              <a:lnSpc>
                <a:spcPct val="150000"/>
              </a:lnSpc>
            </a:pPr>
            <a:r>
              <a:rPr lang="en-US" sz="2400" dirty="0" smtClean="0"/>
              <a:t>Google </a:t>
            </a:r>
            <a:r>
              <a:rPr lang="en-US" sz="2400" dirty="0"/>
              <a:t>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86772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a:extLst>
              <a:ext uri="{FF2B5EF4-FFF2-40B4-BE49-F238E27FC236}">
                <a16:creationId xmlns="" xmlns:a16="http://schemas.microsoft.com/office/drawing/2014/main" id="{0310D2D6-D333-4C63-B40A-A5A892A718DB}"/>
              </a:ext>
            </a:extLst>
          </p:cNvPr>
          <p:cNvSpPr>
            <a:spLocks noGrp="1"/>
          </p:cNvSpPr>
          <p:nvPr>
            <p:ph type="title"/>
          </p:nvPr>
        </p:nvSpPr>
        <p:spPr/>
        <p:txBody>
          <a:bodyPr/>
          <a:lstStyle/>
          <a:p>
            <a:r>
              <a:rPr lang="en-US" dirty="0"/>
              <a:t> </a:t>
            </a:r>
            <a:endParaRPr lang="x-none" dirty="0"/>
          </a:p>
        </p:txBody>
      </p:sp>
      <p:pic>
        <p:nvPicPr>
          <p:cNvPr id="7" name="Picture 2" descr="Image result for THANKS">
            <a:extLst>
              <a:ext uri="{FF2B5EF4-FFF2-40B4-BE49-F238E27FC236}">
                <a16:creationId xmlns=""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should be able to </a:t>
            </a:r>
          </a:p>
          <a:p>
            <a:pPr marL="457200" indent="-457200">
              <a:buAutoNum type="arabicPeriod"/>
            </a:pPr>
            <a:r>
              <a:rPr lang="en-US" sz="2400" dirty="0"/>
              <a:t>Understand classification and functions of enzymes.</a:t>
            </a:r>
          </a:p>
          <a:p>
            <a:pPr marL="457200" indent="-457200">
              <a:buAutoNum type="arabicPeriod"/>
            </a:pPr>
            <a:r>
              <a:rPr lang="en-US" sz="2400" dirty="0"/>
              <a:t>Differentiate between coenzyme, cofactor and </a:t>
            </a:r>
            <a:r>
              <a:rPr lang="en-US" sz="2400" dirty="0" err="1"/>
              <a:t>holoenzyme</a:t>
            </a:r>
            <a:r>
              <a:rPr lang="en-US" sz="2400" dirty="0"/>
              <a:t> .</a:t>
            </a:r>
          </a:p>
          <a:p>
            <a:pPr marL="457200" indent="-457200">
              <a:buAutoNum type="arabicPeriod"/>
            </a:pPr>
            <a:r>
              <a:rPr lang="en-US" sz="2400" dirty="0"/>
              <a:t>Discuss </a:t>
            </a:r>
            <a:r>
              <a:rPr lang="en-US" sz="2400" dirty="0" err="1"/>
              <a:t>isoenzymes</a:t>
            </a:r>
            <a:r>
              <a:rPr lang="en-US" sz="2400" dirty="0"/>
              <a:t> with suitable examples.</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6E0E7-2A62-CE3D-60BE-8475107DD673}"/>
              </a:ext>
            </a:extLst>
          </p:cNvPr>
          <p:cNvSpPr>
            <a:spLocks noGrp="1"/>
          </p:cNvSpPr>
          <p:nvPr>
            <p:ph type="title"/>
          </p:nvPr>
        </p:nvSpPr>
        <p:spPr>
          <a:xfrm>
            <a:off x="381000" y="457200"/>
            <a:ext cx="8229600" cy="1143000"/>
          </a:xfrm>
        </p:spPr>
        <p:txBody>
          <a:bodyPr>
            <a:normAutofit/>
          </a:bodyPr>
          <a:lstStyle/>
          <a:p>
            <a:pPr algn="ctr"/>
            <a:r>
              <a:rPr lang="en-US" sz="2400" dirty="0" smtClean="0">
                <a:latin typeface="Andalus" pitchFamily="18" charset="-78"/>
                <a:cs typeface="Andalus" pitchFamily="18" charset="-78"/>
              </a:rPr>
              <a:t> </a:t>
            </a:r>
            <a:r>
              <a:rPr lang="en-IN" sz="2400" dirty="0"/>
              <a:t>Introduction to Enzymes</a:t>
            </a:r>
            <a:endParaRPr lang="en-US" sz="2400" b="1" dirty="0">
              <a:latin typeface="Andalus" pitchFamily="18" charset="-78"/>
              <a:cs typeface="Andalus" pitchFamily="18" charset="-78"/>
            </a:endParaRPr>
          </a:p>
        </p:txBody>
      </p:sp>
      <p:sp>
        <p:nvSpPr>
          <p:cNvPr id="3" name="Content Placeholder 2">
            <a:extLst>
              <a:ext uri="{FF2B5EF4-FFF2-40B4-BE49-F238E27FC236}">
                <a16:creationId xmlns="" xmlns:a16="http://schemas.microsoft.com/office/drawing/2014/main" id="{1F498F88-C2B1-73FB-521F-5D67CAF86812}"/>
              </a:ext>
            </a:extLst>
          </p:cNvPr>
          <p:cNvSpPr>
            <a:spLocks noGrp="1"/>
          </p:cNvSpPr>
          <p:nvPr>
            <p:ph idx="1"/>
          </p:nvPr>
        </p:nvSpPr>
        <p:spPr/>
        <p:txBody>
          <a:bodyPr>
            <a:normAutofit/>
          </a:bodyPr>
          <a:lstStyle/>
          <a:p>
            <a:pPr algn="just"/>
            <a:r>
              <a:rPr lang="en-US" altLang="en-US" sz="2400" dirty="0">
                <a:latin typeface="Andalus" panose="02020603050405020304" pitchFamily="18" charset="-78"/>
                <a:cs typeface="Andalus" panose="02020603050405020304" pitchFamily="18" charset="-78"/>
              </a:rPr>
              <a:t> </a:t>
            </a:r>
          </a:p>
          <a:p>
            <a:endParaRPr lang="en-US" sz="2400" dirty="0"/>
          </a:p>
        </p:txBody>
      </p:sp>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 xmlns:a16="http://schemas.microsoft.com/office/drawing/2014/main"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graphicFrame>
        <p:nvGraphicFramePr>
          <p:cNvPr id="8" name="Content Placeholder 2">
            <a:extLst>
              <a:ext uri="{FF2B5EF4-FFF2-40B4-BE49-F238E27FC236}">
                <a16:creationId xmlns:a16="http://schemas.microsoft.com/office/drawing/2014/main" xmlns="" id="{BE62689D-FD52-4CB3-803B-75EFF27EDD32}"/>
              </a:ext>
            </a:extLst>
          </p:cNvPr>
          <p:cNvGraphicFramePr>
            <a:graphicFrameLocks/>
          </p:cNvGraphicFramePr>
          <p:nvPr>
            <p:extLst>
              <p:ext uri="{D42A27DB-BD31-4B8C-83A1-F6EECF244321}">
                <p14:modId xmlns:p14="http://schemas.microsoft.com/office/powerpoint/2010/main" val="2355183566"/>
              </p:ext>
            </p:extLst>
          </p:nvPr>
        </p:nvGraphicFramePr>
        <p:xfrm>
          <a:off x="533400" y="1323975"/>
          <a:ext cx="8070123"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sz="2400" b="1" dirty="0"/>
              <a:t>Functions of Enzymes</a:t>
            </a:r>
            <a:endParaRPr lang="en-US" altLang="en-US" sz="2400" b="1" dirty="0">
              <a:latin typeface="Andalus" pitchFamily="18" charset="-78"/>
              <a:cs typeface="Andalus" pitchFamily="18" charset="-78"/>
            </a:endParaRPr>
          </a:p>
        </p:txBody>
      </p:sp>
      <p:sp>
        <p:nvSpPr>
          <p:cNvPr id="153603" name="Content Placeholder 2">
            <a:extLst>
              <a:ext uri="{FF2B5EF4-FFF2-40B4-BE49-F238E27FC236}">
                <a16:creationId xmlns="" xmlns:a16="http://schemas.microsoft.com/office/drawing/2014/main" id="{D6DC0D09-DDAA-1C91-E99C-E128D254F1D7}"/>
              </a:ext>
            </a:extLst>
          </p:cNvPr>
          <p:cNvSpPr>
            <a:spLocks noGrp="1"/>
          </p:cNvSpPr>
          <p:nvPr>
            <p:ph idx="1"/>
          </p:nvPr>
        </p:nvSpPr>
        <p:spPr>
          <a:xfrm>
            <a:off x="571500" y="2057400"/>
            <a:ext cx="7848600" cy="3995738"/>
          </a:xfrm>
        </p:spPr>
        <p:txBody>
          <a:bodyPr>
            <a:normAutofit/>
          </a:bodyPr>
          <a:lstStyle/>
          <a:p>
            <a:pPr marL="36900" indent="0">
              <a:lnSpc>
                <a:spcPct val="150000"/>
              </a:lnSpc>
              <a:buNone/>
            </a:pPr>
            <a:r>
              <a:rPr lang="en-US" sz="1800" dirty="0"/>
              <a:t>Enzymes provide support for many important processes within the body. Some examples include:</a:t>
            </a:r>
          </a:p>
          <a:p>
            <a:pPr>
              <a:lnSpc>
                <a:spcPct val="150000"/>
              </a:lnSpc>
            </a:pPr>
            <a:r>
              <a:rPr lang="en-US" sz="1800" b="1" dirty="0"/>
              <a:t>The digestive system:</a:t>
            </a:r>
            <a:r>
              <a:rPr lang="en-US" sz="1800" dirty="0"/>
              <a:t> Enzymes help the body break down larger complex molecules into smaller molecules, such as glucose, so that the body can use them as fuel.</a:t>
            </a:r>
          </a:p>
          <a:p>
            <a:pPr>
              <a:lnSpc>
                <a:spcPct val="150000"/>
              </a:lnSpc>
            </a:pPr>
            <a:r>
              <a:rPr lang="en-US" sz="1800" b="1" dirty="0"/>
              <a:t>DNA replication:</a:t>
            </a:r>
            <a:r>
              <a:rPr lang="en-US" sz="1800" dirty="0"/>
              <a:t> Each cell in the body contains DNA. Each time a cell divides, the cell needs to copy its DNA. Enzymes help in this process by unwinding the DNA coils.</a:t>
            </a:r>
          </a:p>
          <a:p>
            <a:pPr marL="0" indent="0" algn="just">
              <a:buFont typeface="Arial" charset="0"/>
              <a:buNone/>
              <a:defRPr/>
            </a:pPr>
            <a:endParaRPr lang="en-US" sz="1800" dirty="0">
              <a:latin typeface="Andalus" pitchFamily="18" charset="-78"/>
              <a:cs typeface="Andalus" pitchFamily="18" charset="-78"/>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7</a:t>
            </a:fld>
            <a:endParaRPr lang="en-US" sz="1400" dirty="0"/>
          </a:p>
        </p:txBody>
      </p:sp>
      <p:sp>
        <p:nvSpPr>
          <p:cNvPr id="2" name="Rectangle 1">
            <a:extLst>
              <a:ext uri="{FF2B5EF4-FFF2-40B4-BE49-F238E27FC236}">
                <a16:creationId xmlns="" xmlns:a16="http://schemas.microsoft.com/office/drawing/2014/main" id="{96428EF2-F52C-485A-8FDA-F1A7BFA36DB6}"/>
              </a:ext>
            </a:extLst>
          </p:cNvPr>
          <p:cNvSpPr/>
          <p:nvPr/>
        </p:nvSpPr>
        <p:spPr>
          <a:xfrm>
            <a:off x="152400" y="774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sz="2400" b="1" dirty="0"/>
              <a:t>Functions of Enzymes</a:t>
            </a:r>
            <a:endParaRPr lang="en-US" altLang="en-US" sz="2400" b="1" dirty="0">
              <a:latin typeface="Andalus" pitchFamily="18" charset="-78"/>
              <a:cs typeface="Andalus" pitchFamily="18" charset="-78"/>
            </a:endParaRPr>
          </a:p>
        </p:txBody>
      </p:sp>
      <p:sp>
        <p:nvSpPr>
          <p:cNvPr id="153603" name="Content Placeholder 2">
            <a:extLst>
              <a:ext uri="{FF2B5EF4-FFF2-40B4-BE49-F238E27FC236}">
                <a16:creationId xmlns=""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a:lnSpc>
                <a:spcPct val="150000"/>
              </a:lnSpc>
            </a:pPr>
            <a:r>
              <a:rPr lang="en-US" sz="2000" b="1" dirty="0"/>
              <a:t>Liver enzymes:</a:t>
            </a:r>
            <a:r>
              <a:rPr lang="en-US" sz="2000" dirty="0"/>
              <a:t> The liver breaks down toxins in the body. To do this, it uses a range of enzymes the facilitate the process of destroying the toxins.</a:t>
            </a:r>
          </a:p>
          <a:p>
            <a:pPr marL="36900" indent="0">
              <a:lnSpc>
                <a:spcPct val="150000"/>
              </a:lnSpc>
              <a:buNone/>
            </a:pPr>
            <a:r>
              <a:rPr lang="en-US" sz="2000" dirty="0"/>
              <a:t>Other activities enzymes help with include the hormone production, cell regulation, creating movement to make the muscle contract, transporting materials around a cell and respiration.</a:t>
            </a: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8</a:t>
            </a:fld>
            <a:endParaRPr lang="en-US" sz="1400" dirty="0"/>
          </a:p>
        </p:txBody>
      </p:sp>
      <p:sp>
        <p:nvSpPr>
          <p:cNvPr id="2" name="Rectangle 1">
            <a:extLst>
              <a:ext uri="{FF2B5EF4-FFF2-40B4-BE49-F238E27FC236}">
                <a16:creationId xmlns="" xmlns:a16="http://schemas.microsoft.com/office/drawing/2014/main" id="{75C5B851-1217-442D-9F2B-700D61FC5DD1}"/>
              </a:ext>
            </a:extLst>
          </p:cNvPr>
          <p:cNvSpPr/>
          <p:nvPr/>
        </p:nvSpPr>
        <p:spPr>
          <a:xfrm>
            <a:off x="381000"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 xmlns:a16="http://schemas.microsoft.com/office/drawing/2014/main"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smtClean="0">
                <a:latin typeface="Andalus" pitchFamily="18" charset="-78"/>
                <a:cs typeface="Andalus" pitchFamily="18" charset="-78"/>
              </a:rPr>
              <a:t>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 xmlns:a16="http://schemas.microsoft.com/office/drawing/2014/main"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sp>
        <p:nvSpPr>
          <p:cNvPr id="2" name="Rectangle 1">
            <a:extLst>
              <a:ext uri="{FF2B5EF4-FFF2-40B4-BE49-F238E27FC236}">
                <a16:creationId xmlns="" xmlns:a16="http://schemas.microsoft.com/office/drawing/2014/main" id="{ED20D1E4-04FC-4D1C-9F3A-C7B95081D0D4}"/>
              </a:ext>
            </a:extLst>
          </p:cNvPr>
          <p:cNvSpPr/>
          <p:nvPr/>
        </p:nvSpPr>
        <p:spPr>
          <a:xfrm>
            <a:off x="3810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3516911" y="777042"/>
            <a:ext cx="1294906" cy="461665"/>
          </a:xfrm>
          <a:prstGeom prst="rect">
            <a:avLst/>
          </a:prstGeom>
        </p:spPr>
        <p:txBody>
          <a:bodyPr wrap="none">
            <a:spAutoFit/>
          </a:bodyPr>
          <a:lstStyle/>
          <a:p>
            <a:r>
              <a:rPr lang="en-US" sz="2400" b="1" dirty="0"/>
              <a:t>Enzymes</a:t>
            </a:r>
          </a:p>
        </p:txBody>
      </p:sp>
      <p:sp>
        <p:nvSpPr>
          <p:cNvPr id="4" name="Rectangle 3"/>
          <p:cNvSpPr/>
          <p:nvPr/>
        </p:nvSpPr>
        <p:spPr>
          <a:xfrm>
            <a:off x="533400" y="1504493"/>
            <a:ext cx="8077200" cy="1200329"/>
          </a:xfrm>
          <a:prstGeom prst="rect">
            <a:avLst/>
          </a:prstGeom>
        </p:spPr>
        <p:txBody>
          <a:bodyPr wrap="square">
            <a:spAutoFit/>
          </a:bodyPr>
          <a:lstStyle/>
          <a:p>
            <a:r>
              <a:rPr lang="en-US" dirty="0"/>
              <a:t>Enzymes are proteins that act as biological catalysts by accelerating chemical reactions, without being changed in the overall process.</a:t>
            </a:r>
          </a:p>
          <a:p>
            <a:r>
              <a:rPr lang="en-US" dirty="0"/>
              <a:t>An enzyme combines with the substrate at its active site and converts the substrate into product.</a:t>
            </a:r>
            <a:endParaRPr lang="en-US" dirty="0"/>
          </a:p>
        </p:txBody>
      </p:sp>
      <p:pic>
        <p:nvPicPr>
          <p:cNvPr id="9" name="Picture 8">
            <a:extLst>
              <a:ext uri="{FF2B5EF4-FFF2-40B4-BE49-F238E27FC236}">
                <a16:creationId xmlns:a16="http://schemas.microsoft.com/office/drawing/2014/main" xmlns="" id="{026174F8-39A3-BEEB-105E-D47C8E197CDC}"/>
              </a:ext>
            </a:extLst>
          </p:cNvPr>
          <p:cNvPicPr>
            <a:picLocks noChangeAspect="1"/>
          </p:cNvPicPr>
          <p:nvPr/>
        </p:nvPicPr>
        <p:blipFill>
          <a:blip r:embed="rId2"/>
          <a:stretch>
            <a:fillRect/>
          </a:stretch>
        </p:blipFill>
        <p:spPr>
          <a:xfrm>
            <a:off x="2811567" y="2856548"/>
            <a:ext cx="4000500" cy="34861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1191</TotalTime>
  <Words>1131</Words>
  <Application>Microsoft Office PowerPoint</Application>
  <PresentationFormat>On-screen Show (4:3)</PresentationFormat>
  <Paragraphs>180</Paragraphs>
  <Slides>32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Andalus</vt:lpstr>
      <vt:lpstr>Arial</vt:lpstr>
      <vt:lpstr>Arial Black</vt:lpstr>
      <vt:lpstr>Britannic Bold</vt:lpstr>
      <vt:lpstr>Calibri</vt:lpstr>
      <vt:lpstr>Calibri Light</vt:lpstr>
      <vt:lpstr>Cambria</vt:lpstr>
      <vt:lpstr>Segoe UI</vt:lpstr>
      <vt:lpstr>Times New Roman</vt:lpstr>
      <vt:lpstr>Wingdings</vt:lpstr>
      <vt:lpstr>Office Theme</vt:lpstr>
      <vt:lpstr>1_Office Theme</vt:lpstr>
      <vt:lpstr>PowerPoint Presentation</vt:lpstr>
      <vt:lpstr>Foundation Module 1st Year MBBS (LGIS) Introduction  &amp; Classification of Enzymes</vt:lpstr>
      <vt:lpstr>Motto, Vision, Dream</vt:lpstr>
      <vt:lpstr>PowerPoint Presentation</vt:lpstr>
      <vt:lpstr>PowerPoint Presentation</vt:lpstr>
      <vt:lpstr> Introduction to Enzymes</vt:lpstr>
      <vt:lpstr>Functions of Enzymes</vt:lpstr>
      <vt:lpstr>Functions of Enzymes</vt:lpstr>
      <vt:lpstr> </vt:lpstr>
      <vt:lpstr> </vt:lpstr>
      <vt:lpstr>Coenzyme, Cofactor and Holoenzyme</vt:lpstr>
      <vt:lpstr> </vt:lpstr>
      <vt:lpstr>Five isoenzyme forms of LDH exist in various body tissues.  </vt:lpstr>
      <vt:lpstr>Creatine Kinase (CK) Isoenzymes</vt:lpstr>
      <vt:lpstr> </vt:lpstr>
      <vt:lpstr>Classification of Enzymes</vt:lpstr>
      <vt:lpstr> </vt:lpstr>
      <vt:lpstr> </vt:lpstr>
      <vt:lpstr> </vt:lpstr>
      <vt:lpstr> </vt:lpstr>
      <vt:lpstr> </vt:lpstr>
      <vt:lpstr>PowerPoint Presentation</vt:lpstr>
      <vt:lpstr>Functions of Enzymes</vt:lpstr>
      <vt:lpstr>PowerPoint Presentation</vt:lpstr>
      <vt:lpstr>Albinism</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RKY</cp:lastModifiedBy>
  <cp:revision>122</cp:revision>
  <dcterms:created xsi:type="dcterms:W3CDTF">2006-08-16T00:00:00Z</dcterms:created>
  <dcterms:modified xsi:type="dcterms:W3CDTF">2025-02-03T22:03:16Z</dcterms:modified>
</cp:coreProperties>
</file>