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287" r:id="rId2"/>
    <p:sldId id="291" r:id="rId3"/>
    <p:sldId id="292" r:id="rId4"/>
    <p:sldId id="28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9" r:id="rId33"/>
    <p:sldId id="290" r:id="rId34"/>
    <p:sldId id="295" r:id="rId35"/>
    <p:sldId id="296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186" autoAdjust="0"/>
  </p:normalViewPr>
  <p:slideViewPr>
    <p:cSldViewPr snapToGrid="0" snapToObjects="1"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CAD085-E8A6-8845-BD4E-CB4CCA059FC4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CAD085-E8A6-8845-BD4E-CB4CCA059FC4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078" y="2819400"/>
            <a:ext cx="8388626" cy="1050235"/>
          </a:xfrm>
        </p:spPr>
        <p:txBody>
          <a:bodyPr/>
          <a:lstStyle/>
          <a:p>
            <a:r>
              <a:rPr lang="en-US" b="0" dirty="0" smtClean="0"/>
              <a:t>DEPARTMENT Of </a:t>
            </a:r>
            <a:r>
              <a:rPr lang="en-US" b="0" dirty="0" err="1" smtClean="0"/>
              <a:t>ORTHOPaedics</a:t>
            </a:r>
            <a:endParaRPr lang="en-US" b="0" dirty="0" smtClean="0"/>
          </a:p>
          <a:p>
            <a:r>
              <a:rPr lang="en-US" b="0" dirty="0" smtClean="0"/>
              <a:t> HOLY FAMILY HOSPITAL,RWP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u="sng" dirty="0" smtClean="0"/>
              <a:t>CHRONIC OSTEOMYELITIS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7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6ED6442-A9B7-8E81-A626-32340BD899C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96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Bef>
                <a:spcPts val="360"/>
              </a:spcBef>
              <a:buNone/>
            </a:pPr>
            <a:r>
              <a:rPr lang="en-US" dirty="0" smtClean="0"/>
              <a:t>Definition</a:t>
            </a:r>
          </a:p>
          <a:p>
            <a:pPr marL="0" lvl="0" indent="0">
              <a:spcBef>
                <a:spcPts val="360"/>
              </a:spcBef>
              <a:buNone/>
            </a:pPr>
            <a:r>
              <a:rPr lang="en-US" dirty="0" smtClean="0"/>
              <a:t>Classification</a:t>
            </a:r>
          </a:p>
          <a:p>
            <a:pPr marL="0" lvl="0" indent="0">
              <a:spcBef>
                <a:spcPts val="360"/>
              </a:spcBef>
              <a:buNone/>
            </a:pPr>
            <a:r>
              <a:rPr lang="en-US" dirty="0" err="1" smtClean="0"/>
              <a:t>Pathophysiology</a:t>
            </a:r>
            <a:endParaRPr lang="en-US" dirty="0" smtClean="0"/>
          </a:p>
          <a:p>
            <a:pPr marL="0" lvl="0" indent="0">
              <a:spcBef>
                <a:spcPts val="360"/>
              </a:spcBef>
              <a:buNone/>
            </a:pPr>
            <a:r>
              <a:rPr lang="en-US" dirty="0" smtClean="0"/>
              <a:t>Clinical features</a:t>
            </a:r>
          </a:p>
          <a:p>
            <a:pPr marL="0" lvl="0" indent="0">
              <a:spcBef>
                <a:spcPts val="360"/>
              </a:spcBef>
              <a:buNone/>
            </a:pPr>
            <a:r>
              <a:rPr lang="en-US" dirty="0" smtClean="0"/>
              <a:t>Differential diagnosis</a:t>
            </a:r>
          </a:p>
          <a:p>
            <a:pPr marL="0" lvl="0" indent="0">
              <a:spcBef>
                <a:spcPts val="360"/>
              </a:spcBef>
              <a:buNone/>
            </a:pPr>
            <a:r>
              <a:rPr lang="en-US" dirty="0" smtClean="0"/>
              <a:t>Investigations</a:t>
            </a:r>
          </a:p>
          <a:p>
            <a:pPr marL="0" indent="0">
              <a:spcBef>
                <a:spcPts val="360"/>
              </a:spcBef>
              <a:buNone/>
            </a:pPr>
            <a:r>
              <a:rPr lang="en-US" dirty="0" smtClean="0"/>
              <a:t>Management (Treatment)</a:t>
            </a:r>
          </a:p>
          <a:p>
            <a:pPr marL="0" lvl="0" indent="0">
              <a:spcBef>
                <a:spcPts val="360"/>
              </a:spcBef>
              <a:buNone/>
            </a:pPr>
            <a:r>
              <a:rPr lang="en-US" dirty="0" smtClean="0"/>
              <a:t>Complications</a:t>
            </a:r>
          </a:p>
          <a:p>
            <a:pPr marL="0" lvl="0" indent="0">
              <a:spcBef>
                <a:spcPts val="360"/>
              </a:spcBef>
              <a:buNone/>
            </a:pPr>
            <a:r>
              <a:rPr lang="en-US" dirty="0" smtClean="0"/>
              <a:t>Biomedical Ethics</a:t>
            </a:r>
          </a:p>
          <a:p>
            <a:pPr marL="0" lvl="0" indent="0">
              <a:spcBef>
                <a:spcPts val="360"/>
              </a:spcBef>
              <a:buNone/>
            </a:pPr>
            <a:r>
              <a:rPr lang="en-US" dirty="0" smtClean="0"/>
              <a:t>Recent Advances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Bioethics in Chronic </a:t>
            </a:r>
            <a:r>
              <a:rPr lang="en-US" dirty="0" err="1" smtClean="0"/>
              <a:t>Osteomyelitis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1</a:t>
            </a:r>
            <a:r>
              <a:rPr lang="en-US" dirty="0" smtClean="0"/>
              <a:t>. Patient Autonomy &amp; Informed Consent </a:t>
            </a:r>
          </a:p>
          <a:p>
            <a:pPr>
              <a:buNone/>
            </a:pPr>
            <a:r>
              <a:rPr lang="en-US" dirty="0" smtClean="0"/>
              <a:t>      </a:t>
            </a:r>
          </a:p>
          <a:p>
            <a:pPr>
              <a:buNone/>
            </a:pPr>
            <a:r>
              <a:rPr lang="en-US" dirty="0" smtClean="0"/>
              <a:t>2. Beneficence &amp; Non-</a:t>
            </a:r>
            <a:r>
              <a:rPr lang="en-US" dirty="0" err="1" smtClean="0"/>
              <a:t>Maleficence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</a:t>
            </a:r>
          </a:p>
          <a:p>
            <a:pPr>
              <a:buNone/>
            </a:pPr>
            <a:r>
              <a:rPr lang="en-US" dirty="0" smtClean="0"/>
              <a:t>3. Justice &amp; Resource Allocation </a:t>
            </a:r>
          </a:p>
          <a:p>
            <a:pPr>
              <a:buNone/>
            </a:pPr>
            <a:r>
              <a:rPr lang="en-US" dirty="0" smtClean="0"/>
              <a:t>      </a:t>
            </a:r>
          </a:p>
          <a:p>
            <a:pPr>
              <a:buNone/>
            </a:pPr>
            <a:r>
              <a:rPr lang="en-US" dirty="0" smtClean="0"/>
              <a:t>4. Pain Management &amp; Quality of Life</a:t>
            </a:r>
          </a:p>
          <a:p>
            <a:pPr>
              <a:buNone/>
            </a:pPr>
            <a:r>
              <a:rPr lang="en-US" dirty="0" smtClean="0"/>
              <a:t>     </a:t>
            </a:r>
          </a:p>
          <a:p>
            <a:pPr>
              <a:buNone/>
            </a:pPr>
            <a:r>
              <a:rPr lang="en-US" dirty="0" smtClean="0"/>
              <a:t>5. End-of-Life &amp; Disability Considerations</a:t>
            </a:r>
          </a:p>
          <a:p>
            <a:pPr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dk2"/>
                </a:solidFill>
              </a:rPr>
              <a:t>Recent Advances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1</a:t>
            </a:r>
            <a:r>
              <a:rPr lang="en-US" dirty="0" smtClean="0"/>
              <a:t>. Multifunctional </a:t>
            </a:r>
            <a:r>
              <a:rPr lang="en-US" dirty="0" err="1" smtClean="0"/>
              <a:t>Hydrogels</a:t>
            </a:r>
            <a:r>
              <a:rPr lang="en-US" dirty="0" smtClean="0"/>
              <a:t> for Localized </a:t>
            </a:r>
            <a:r>
              <a:rPr lang="en-US" dirty="0" smtClean="0"/>
              <a:t>Therapy</a:t>
            </a:r>
            <a:endParaRPr lang="en-US" dirty="0" smtClean="0"/>
          </a:p>
          <a:p>
            <a:pPr marL="514350" indent="-514350" algn="just">
              <a:buNone/>
            </a:pPr>
            <a:endParaRPr lang="en-US" dirty="0" smtClean="0"/>
          </a:p>
          <a:p>
            <a:pPr marL="514350" indent="-514350" algn="just">
              <a:buNone/>
            </a:pPr>
            <a:r>
              <a:rPr lang="en-US" dirty="0" smtClean="0"/>
              <a:t>2</a:t>
            </a:r>
            <a:r>
              <a:rPr lang="en-US" dirty="0" smtClean="0"/>
              <a:t>. Advancements in Local Antibiotic Delivery </a:t>
            </a:r>
            <a:r>
              <a:rPr lang="en-US" dirty="0" smtClean="0"/>
              <a:t>Systems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</a:t>
            </a:r>
            <a:r>
              <a:rPr lang="en-US" dirty="0" smtClean="0"/>
              <a:t>. Antimicrobial Biodegradable Bone Substitutes: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4.Development </a:t>
            </a:r>
            <a:r>
              <a:rPr lang="en-US" dirty="0" smtClean="0"/>
              <a:t>of New </a:t>
            </a:r>
            <a:r>
              <a:rPr lang="en-US" dirty="0" smtClean="0"/>
              <a:t>Antibiotics</a:t>
            </a:r>
            <a:endParaRPr lang="en-US" dirty="0" smtClean="0"/>
          </a:p>
          <a:p>
            <a:pPr marL="514350" indent="-514350" algn="just">
              <a:buNone/>
            </a:pPr>
            <a:endParaRPr lang="en-US" b="1" dirty="0" smtClean="0"/>
          </a:p>
          <a:p>
            <a:pPr marL="514350" indent="-514350">
              <a:buNone/>
            </a:pPr>
            <a:r>
              <a:rPr lang="en-US" dirty="0" smtClean="0"/>
              <a:t>      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 Here are some recent research articles focusing on advancements in the treatment of chronic </a:t>
            </a:r>
            <a:r>
              <a:rPr lang="en-US" dirty="0" err="1" smtClean="0"/>
              <a:t>osteomyelitis</a:t>
            </a:r>
            <a:r>
              <a:rPr lang="en-US" dirty="0" smtClean="0"/>
              <a:t>: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1. "</a:t>
            </a:r>
            <a:r>
              <a:rPr lang="en-US" b="1" dirty="0" err="1" smtClean="0"/>
              <a:t>Osteomyelitis</a:t>
            </a:r>
            <a:r>
              <a:rPr lang="en-US" b="1" dirty="0" smtClean="0"/>
              <a:t>: Recent Advances in </a:t>
            </a:r>
            <a:r>
              <a:rPr lang="en-US" b="1" dirty="0" err="1" smtClean="0"/>
              <a:t>Pathophysiology</a:t>
            </a:r>
            <a:r>
              <a:rPr lang="en-US" b="1" dirty="0" smtClean="0"/>
              <a:t> and Therapeutic </a:t>
            </a:r>
            <a:r>
              <a:rPr lang="en-US" b="1" dirty="0" err="1" smtClean="0"/>
              <a:t>Strategies"Authors</a:t>
            </a:r>
            <a:r>
              <a:rPr lang="en-US" dirty="0" smtClean="0"/>
              <a:t>: J. Wang et </a:t>
            </a:r>
            <a:r>
              <a:rPr lang="en-US" dirty="0" err="1" smtClean="0"/>
              <a:t>al.Published</a:t>
            </a:r>
            <a:r>
              <a:rPr lang="en-US" dirty="0" smtClean="0"/>
              <a:t> in: Journal of </a:t>
            </a:r>
            <a:r>
              <a:rPr lang="en-US" dirty="0" err="1" smtClean="0"/>
              <a:t>Orthopaedic</a:t>
            </a:r>
            <a:r>
              <a:rPr lang="en-US" dirty="0" smtClean="0"/>
              <a:t> Translation, 2017.Summary: This review discusses the latest insights into the </a:t>
            </a:r>
            <a:r>
              <a:rPr lang="en-US" dirty="0" err="1" smtClean="0"/>
              <a:t>pathophysiology</a:t>
            </a:r>
            <a:r>
              <a:rPr lang="en-US" dirty="0" smtClean="0"/>
              <a:t> of </a:t>
            </a:r>
            <a:r>
              <a:rPr lang="en-US" dirty="0" err="1" smtClean="0"/>
              <a:t>osteomyelitis</a:t>
            </a:r>
            <a:r>
              <a:rPr lang="en-US" dirty="0" smtClean="0"/>
              <a:t> and highlights novel therapeutic approaches, including local antibiotic delivery systems and </a:t>
            </a:r>
            <a:r>
              <a:rPr lang="en-US" dirty="0" err="1" smtClean="0"/>
              <a:t>biofilm</a:t>
            </a:r>
            <a:r>
              <a:rPr lang="en-US" dirty="0" smtClean="0"/>
              <a:t> disruptors.</a:t>
            </a:r>
          </a:p>
          <a:p>
            <a:pPr>
              <a:buNone/>
            </a:pPr>
            <a:r>
              <a:rPr lang="en-US" b="1" dirty="0" smtClean="0"/>
              <a:t> 2. "Current Application and Future Perspectives of Antimicrobial Degradable Bone Substitutes for Chronic </a:t>
            </a:r>
            <a:r>
              <a:rPr lang="en-US" b="1" dirty="0" err="1" smtClean="0"/>
              <a:t>Osteomyelitis"Authors</a:t>
            </a:r>
            <a:r>
              <a:rPr lang="en-US" dirty="0" smtClean="0"/>
              <a:t>: C. Jiang et </a:t>
            </a:r>
            <a:r>
              <a:rPr lang="en-US" dirty="0" err="1" smtClean="0"/>
              <a:t>al.Published</a:t>
            </a:r>
            <a:r>
              <a:rPr lang="en-US" dirty="0" smtClean="0"/>
              <a:t> in: Frontiers in Bioengineering and Biotechnology, 2024.Summary: This paper reviews clinical evidence on antimicrobial biodegradable bone substitutes, emphasizing their dual role in eradicating infections and facilitating bone regeneration.</a:t>
            </a:r>
          </a:p>
          <a:p>
            <a:pPr>
              <a:buNone/>
            </a:pPr>
            <a:r>
              <a:rPr lang="en-US" b="1" dirty="0" smtClean="0"/>
              <a:t> 3. "Single vs. Two-Stage Management of Long-Bone Chronic </a:t>
            </a:r>
            <a:r>
              <a:rPr lang="en-US" b="1" dirty="0" err="1" smtClean="0"/>
              <a:t>Osteomyelitis:</a:t>
            </a:r>
            <a:r>
              <a:rPr lang="en-US" dirty="0" err="1" smtClean="0"/>
              <a:t>A</a:t>
            </a:r>
            <a:r>
              <a:rPr lang="en-US" dirty="0" smtClean="0"/>
              <a:t> Meta-</a:t>
            </a:r>
            <a:r>
              <a:rPr lang="en-US" dirty="0" err="1" smtClean="0"/>
              <a:t>Analysis"Authors</a:t>
            </a:r>
            <a:r>
              <a:rPr lang="en-US" dirty="0" smtClean="0"/>
              <a:t>: Y. Li et </a:t>
            </a:r>
            <a:r>
              <a:rPr lang="en-US" dirty="0" err="1" smtClean="0"/>
              <a:t>al.Published</a:t>
            </a:r>
            <a:r>
              <a:rPr lang="en-US" dirty="0" smtClean="0"/>
              <a:t> in: Journal of </a:t>
            </a:r>
            <a:r>
              <a:rPr lang="en-US" dirty="0" err="1" smtClean="0"/>
              <a:t>Orthopaedic</a:t>
            </a:r>
            <a:r>
              <a:rPr lang="en-US" dirty="0" smtClean="0"/>
              <a:t> Surgery and Research, 2024.Summary: This meta-analysis compares the efficacy of single-stage versus two-stage surgical treatments for chronic </a:t>
            </a:r>
            <a:r>
              <a:rPr lang="en-US" dirty="0" err="1" smtClean="0"/>
              <a:t>osteomyelitis</a:t>
            </a:r>
            <a:r>
              <a:rPr lang="en-US" dirty="0" smtClean="0"/>
              <a:t> in long bones, finding no significant difference in cure rates between the two approaches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637182"/>
            <a:ext cx="8534400" cy="113968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 smtClean="0"/>
              <a:t>At the end of this lecture students shall be able to learn: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 Explain </a:t>
            </a:r>
            <a:r>
              <a:rPr lang="en-US" sz="2800" dirty="0" err="1" smtClean="0"/>
              <a:t>pathophysiology</a:t>
            </a:r>
            <a:r>
              <a:rPr lang="en-US" sz="2800" dirty="0" smtClean="0"/>
              <a:t> in chronic </a:t>
            </a:r>
            <a:r>
              <a:rPr lang="en-US" sz="2800" dirty="0" err="1" smtClean="0"/>
              <a:t>osteomyelitis</a:t>
            </a:r>
            <a:r>
              <a:rPr lang="en-US" sz="2800" dirty="0" smtClean="0"/>
              <a:t> 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 Identify clinical features and use diagnostics (imaging, labs) for diagnosis.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 Describe medical (antibiotics) and surgical (debridement) management.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Recognize complications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Apply knowledge to diagnose, manage, and educate patients clinically.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107</TotalTime>
  <Words>348</Words>
  <Application>Microsoft Macintosh PowerPoint</Application>
  <PresentationFormat>On-screen Show (4:3)</PresentationFormat>
  <Paragraphs>49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Civic</vt:lpstr>
      <vt:lpstr>CHRONIC OSTEOMYELITIS  </vt:lpstr>
      <vt:lpstr>Slide 2</vt:lpstr>
      <vt:lpstr>Lay Out</vt:lpstr>
      <vt:lpstr> LEARNING OBJECTIVES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Bioethics in Chronic Osteomyelitis</vt:lpstr>
      <vt:lpstr>Recent Advances</vt:lpstr>
      <vt:lpstr>Research</vt:lpstr>
      <vt:lpstr> THANK YOU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OSTEOMYELITIS  DR MUHAMMAD SAJID SR ORTHOPEDIC SURGERY HFH</dc:title>
  <dc:creator>M SAJID RAO</dc:creator>
  <dc:description>generated using python-pptx</dc:description>
  <cp:lastModifiedBy>hamza computer</cp:lastModifiedBy>
  <cp:revision>18</cp:revision>
  <dcterms:created xsi:type="dcterms:W3CDTF">2013-01-27T09:14:16Z</dcterms:created>
  <dcterms:modified xsi:type="dcterms:W3CDTF">2025-02-13T13:14:21Z</dcterms:modified>
</cp:coreProperties>
</file>