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6" r:id="rId3"/>
    <p:sldId id="291" r:id="rId4"/>
    <p:sldId id="292" r:id="rId6"/>
    <p:sldId id="297" r:id="rId7"/>
    <p:sldId id="257" r:id="rId8"/>
    <p:sldId id="258" r:id="rId9"/>
    <p:sldId id="259" r:id="rId10"/>
    <p:sldId id="271" r:id="rId11"/>
    <p:sldId id="260" r:id="rId12"/>
    <p:sldId id="261" r:id="rId13"/>
    <p:sldId id="262" r:id="rId14"/>
    <p:sldId id="276" r:id="rId15"/>
    <p:sldId id="272" r:id="rId16"/>
    <p:sldId id="264" r:id="rId17"/>
    <p:sldId id="275" r:id="rId18"/>
    <p:sldId id="277" r:id="rId19"/>
    <p:sldId id="274" r:id="rId20"/>
    <p:sldId id="265" r:id="rId21"/>
    <p:sldId id="273" r:id="rId22"/>
    <p:sldId id="266" r:id="rId23"/>
    <p:sldId id="267" r:id="rId24"/>
    <p:sldId id="269" r:id="rId25"/>
    <p:sldId id="270" r:id="rId26"/>
    <p:sldId id="294" r:id="rId27"/>
    <p:sldId id="295" r:id="rId28"/>
    <p:sldId id="296" r:id="rId29"/>
    <p:sldId id="293" r:id="rId30"/>
    <p:sldId id="278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8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2D44B456-7F3F-40EC-8EB7-B48EF987415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43B613E0-D58A-4BF9-BC98-7BA9CB4CDB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B456-7F3F-40EC-8EB7-B48EF987415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613E0-D58A-4BF9-BC98-7BA9CB4CDB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B456-7F3F-40EC-8EB7-B48EF987415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613E0-D58A-4BF9-BC98-7BA9CB4CDB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  <a:cs typeface="Arial" panose="020B0604020202020204"/>
              </a:rPr>
              <a:t>“</a:t>
            </a:r>
            <a:endParaRPr lang="en-US" sz="9600" b="0" i="0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  <a:cs typeface="Arial" panose="020B0604020202020204"/>
              </a:rPr>
              <a:t>”</a:t>
            </a:r>
            <a:endParaRPr lang="en-US" sz="9600" b="0" i="0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B456-7F3F-40EC-8EB7-B48EF987415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613E0-D58A-4BF9-BC98-7BA9CB4CDB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B456-7F3F-40EC-8EB7-B48EF987415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613E0-D58A-4BF9-BC98-7BA9CB4CDB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B456-7F3F-40EC-8EB7-B48EF987415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613E0-D58A-4BF9-BC98-7BA9CB4CDB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B456-7F3F-40EC-8EB7-B48EF987415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613E0-D58A-4BF9-BC98-7BA9CB4CDB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2D44B456-7F3F-40EC-8EB7-B48EF987415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613E0-D58A-4BF9-BC98-7BA9CB4CDB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2D44B456-7F3F-40EC-8EB7-B48EF987415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613E0-D58A-4BF9-BC98-7BA9CB4CDB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B456-7F3F-40EC-8EB7-B48EF987415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613E0-D58A-4BF9-BC98-7BA9CB4CDB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B456-7F3F-40EC-8EB7-B48EF987415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613E0-D58A-4BF9-BC98-7BA9CB4CDB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B456-7F3F-40EC-8EB7-B48EF987415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613E0-D58A-4BF9-BC98-7BA9CB4CDB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B456-7F3F-40EC-8EB7-B48EF987415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613E0-D58A-4BF9-BC98-7BA9CB4CDB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B456-7F3F-40EC-8EB7-B48EF987415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613E0-D58A-4BF9-BC98-7BA9CB4CDB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B456-7F3F-40EC-8EB7-B48EF987415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613E0-D58A-4BF9-BC98-7BA9CB4CDB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B456-7F3F-40EC-8EB7-B48EF987415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613E0-D58A-4BF9-BC98-7BA9CB4CDB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B456-7F3F-40EC-8EB7-B48EF987415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613E0-D58A-4BF9-BC98-7BA9CB4CDB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image" Target="../media/image1.jpeg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8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D44B456-7F3F-40EC-8EB7-B48EF987415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43B613E0-D58A-4BF9-BC98-7BA9CB4CDB1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4370" y="601980"/>
            <a:ext cx="10234295" cy="2677795"/>
          </a:xfrm>
        </p:spPr>
        <p:txBody>
          <a:bodyPr/>
          <a:lstStyle/>
          <a:p>
            <a:pPr algn="ctr"/>
            <a:r>
              <a:rPr lang="en-US" sz="13800" b="1" dirty="0"/>
              <a:t>CKD</a:t>
            </a:r>
            <a:endParaRPr lang="en-US" sz="13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9465" y="4025900"/>
            <a:ext cx="10739755" cy="222948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95000"/>
                  </a:schemeClr>
                </a:solidFill>
              </a:rPr>
              <a:t>DR ASMARA ASRAR</a:t>
            </a:r>
            <a:endParaRPr lang="en-US" sz="3200" b="1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US" sz="3200" b="1" dirty="0">
                <a:solidFill>
                  <a:schemeClr val="bg1">
                    <a:lumMod val="95000"/>
                  </a:schemeClr>
                </a:solidFill>
              </a:rPr>
              <a:t>ASSISSTANT PROFESSOR NEPRHOLOGY</a:t>
            </a:r>
            <a:endParaRPr lang="en-US" sz="3200" b="1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US" sz="3200" b="1" dirty="0">
                <a:solidFill>
                  <a:schemeClr val="bg1">
                    <a:lumMod val="95000"/>
                  </a:schemeClr>
                </a:solidFill>
              </a:rPr>
              <a:t>HOLY FAMILY HOSPITAL</a:t>
            </a:r>
            <a:endParaRPr lang="en-US" sz="32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73025" y="0"/>
            <a:ext cx="12264390" cy="69145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7881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180" y="1132694"/>
            <a:ext cx="8761413" cy="706964"/>
          </a:xfrm>
        </p:spPr>
        <p:txBody>
          <a:bodyPr/>
          <a:lstStyle/>
          <a:p>
            <a:pPr algn="ctr"/>
            <a:r>
              <a:rPr lang="en-US" sz="4400" b="1" dirty="0"/>
              <a:t>CKD</a:t>
            </a:r>
            <a:r>
              <a:rPr lang="en-US" dirty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10149150" cy="3416300"/>
          </a:xfrm>
        </p:spPr>
        <p:txBody>
          <a:bodyPr>
            <a:normAutofit/>
          </a:bodyPr>
          <a:lstStyle/>
          <a:p>
            <a:r>
              <a:rPr lang="en-US" sz="2800" dirty="0"/>
              <a:t>Uremia(</a:t>
            </a:r>
            <a:r>
              <a:rPr lang="en-US" sz="2800" dirty="0" err="1"/>
              <a:t>gastritis,pericarditis,encephalopathy,pruritis</a:t>
            </a:r>
            <a:r>
              <a:rPr lang="en-US" sz="2800" dirty="0"/>
              <a:t>)</a:t>
            </a:r>
            <a:endParaRPr lang="en-US" sz="2800" dirty="0"/>
          </a:p>
          <a:p>
            <a:r>
              <a:rPr lang="en-US" sz="2800" dirty="0"/>
              <a:t>Metabolic acidosis and hyperkalemia</a:t>
            </a:r>
            <a:endParaRPr lang="en-US" sz="2800" dirty="0"/>
          </a:p>
          <a:p>
            <a:r>
              <a:rPr lang="en-US" sz="2800" dirty="0"/>
              <a:t>Anemia</a:t>
            </a:r>
            <a:endParaRPr lang="en-US" sz="2800" dirty="0"/>
          </a:p>
          <a:p>
            <a:r>
              <a:rPr lang="en-US" sz="2800" dirty="0"/>
              <a:t>Uremic bleed</a:t>
            </a:r>
            <a:endParaRPr lang="en-US" sz="2800" dirty="0"/>
          </a:p>
          <a:p>
            <a:r>
              <a:rPr lang="en-US" sz="2800" dirty="0"/>
              <a:t>Fluid overload</a:t>
            </a:r>
            <a:endParaRPr lang="en-US" sz="2800" dirty="0"/>
          </a:p>
          <a:p>
            <a:r>
              <a:rPr lang="en-US" sz="2800" dirty="0"/>
              <a:t>CKD-MBD</a:t>
            </a:r>
            <a:endParaRPr lang="en-US" sz="2800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/>
              <a:t>INVESTIGATIONS</a:t>
            </a:r>
            <a:endParaRPr lang="en-US" sz="48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rcRect l="8836" t="1203" r="7358" b="10357"/>
          <a:stretch>
            <a:fillRect/>
          </a:stretch>
        </p:blipFill>
        <p:spPr>
          <a:xfrm>
            <a:off x="415290" y="1778000"/>
            <a:ext cx="11285855" cy="483489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MANAGEMENT PLAN FOR CKD</a:t>
            </a:r>
            <a:endParaRPr lang="en-US" sz="4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1783080"/>
            <a:ext cx="12064365" cy="481076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rcRect t="2376" r="2447" b="12840"/>
          <a:stretch>
            <a:fillRect/>
          </a:stretch>
        </p:blipFill>
        <p:spPr>
          <a:xfrm>
            <a:off x="-95885" y="0"/>
            <a:ext cx="13628370" cy="694245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CONSERVATIVE  MANAGEMENT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339" y="2603500"/>
            <a:ext cx="11290851" cy="4102100"/>
          </a:xfrm>
        </p:spPr>
        <p:txBody>
          <a:bodyPr>
            <a:normAutofit/>
          </a:bodyPr>
          <a:lstStyle/>
          <a:p>
            <a:r>
              <a:rPr lang="en-US" sz="2800" dirty="0"/>
              <a:t>BP AND BSR CONTROL</a:t>
            </a:r>
            <a:endParaRPr lang="en-US" sz="2800" dirty="0"/>
          </a:p>
          <a:p>
            <a:r>
              <a:rPr lang="en-US" sz="2800" dirty="0"/>
              <a:t>DIETARY SALT AND WATER RESTRICTION</a:t>
            </a:r>
            <a:endParaRPr lang="en-US" sz="2800" dirty="0"/>
          </a:p>
          <a:p>
            <a:r>
              <a:rPr lang="en-US" sz="2800" dirty="0"/>
              <a:t>POTASSIUM RESTRICTION</a:t>
            </a:r>
            <a:endParaRPr lang="en-US" sz="2800" dirty="0"/>
          </a:p>
          <a:p>
            <a:r>
              <a:rPr lang="en-US" sz="2800" dirty="0"/>
              <a:t>PROTEIN RESTRICTION</a:t>
            </a:r>
            <a:endParaRPr lang="en-US" sz="2800" dirty="0"/>
          </a:p>
          <a:p>
            <a:r>
              <a:rPr lang="en-US" sz="2800" dirty="0"/>
              <a:t>AV FISTULA FORMATION</a:t>
            </a:r>
            <a:endParaRPr lang="en-US" sz="2800" dirty="0"/>
          </a:p>
          <a:p>
            <a:r>
              <a:rPr lang="en-US" sz="2800" dirty="0"/>
              <a:t>PRE-EMPTIVE TRANSPLANT</a:t>
            </a:r>
            <a:endParaRPr lang="en-US" sz="2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607060" y="-118110"/>
            <a:ext cx="12786360" cy="704977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219960" y="135890"/>
            <a:ext cx="6708775" cy="660463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55" y="94890"/>
            <a:ext cx="12072730" cy="618876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MOTTO AND VISION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0745" y="2526665"/>
            <a:ext cx="9309735" cy="3230245"/>
          </a:xfrm>
        </p:spPr>
        <p:txBody>
          <a:bodyPr>
            <a:noAutofit/>
          </a:bodyPr>
          <a:p>
            <a:pPr marL="228600" indent="-228600" algn="l">
              <a:buFont typeface="Arial,Sans-Serif"/>
              <a:buChar char="•"/>
            </a:pPr>
            <a:r>
              <a:rPr lang="en-US" altLang="en-US" sz="2000" b="1" dirty="0">
                <a:latin typeface="Calibri" panose="020F0502020204030204" charset="0"/>
                <a:cs typeface="Calibri" panose="020F0502020204030204" charset="0"/>
                <a:sym typeface="+mn-ea"/>
              </a:rPr>
              <a:t>Mission Statement</a:t>
            </a:r>
            <a:endParaRPr lang="en-US" altLang="en-US" sz="2000" b="1" dirty="0">
              <a:latin typeface="Calibri" panose="020F0502020204030204" charset="0"/>
              <a:cs typeface="Calibri" panose="020F0502020204030204" charset="0"/>
            </a:endParaRPr>
          </a:p>
          <a:p>
            <a:pPr lvl="3" indent="0" algn="l">
              <a:buNone/>
            </a:pPr>
            <a:r>
              <a:rPr lang="en-US" altLang="en-US" sz="1600" dirty="0">
                <a:latin typeface="Calibri" panose="020F0502020204030204" charset="0"/>
                <a:cs typeface="Calibri" panose="020F0502020204030204" charset="0"/>
                <a:sym typeface="+mn-ea"/>
              </a:rPr>
              <a:t>To impart evidence-based research-oriented health professional education Best possible patient careMutual respect, ethical practice of healthcare and social accountability.</a:t>
            </a:r>
            <a:endParaRPr lang="en-US" altLang="en-US" sz="1600" dirty="0">
              <a:latin typeface="Calibri" panose="020F0502020204030204" charset="0"/>
              <a:cs typeface="Calibri" panose="020F0502020204030204" charset="0"/>
            </a:endParaRPr>
          </a:p>
          <a:p>
            <a:pPr marL="228600" indent="-228600" algn="l">
              <a:buFont typeface="Arial,Sans-Serif"/>
              <a:buChar char="•"/>
            </a:pPr>
            <a:r>
              <a:rPr lang="en-US" altLang="en-US" sz="2000" b="1" dirty="0">
                <a:latin typeface="Calibri" panose="020F0502020204030204" charset="0"/>
                <a:cs typeface="Calibri" panose="020F0502020204030204" charset="0"/>
                <a:sym typeface="+mn-ea"/>
              </a:rPr>
              <a:t>Vision and Values</a:t>
            </a:r>
            <a:endParaRPr lang="en-US" altLang="en-US" sz="2000" b="1" dirty="0">
              <a:latin typeface="Calibri" panose="020F0502020204030204" charset="0"/>
              <a:cs typeface="Calibri" panose="020F0502020204030204" charset="0"/>
            </a:endParaRPr>
          </a:p>
          <a:p>
            <a:pPr lvl="3" indent="0" algn="l">
              <a:buNone/>
            </a:pPr>
            <a:r>
              <a:rPr lang="en-US" altLang="en-US" sz="1600" dirty="0">
                <a:latin typeface="Calibri" panose="020F0502020204030204" charset="0"/>
                <a:cs typeface="Calibri" panose="020F0502020204030204" charset="0"/>
                <a:sym typeface="+mn-ea"/>
              </a:rPr>
              <a:t>Highly recognized and accredited centre of excellence in Medical Education, using evidence-based training  techniques for development of highly competent health professionals, who are lifelong experiential learner and are socially accountable.</a:t>
            </a:r>
            <a:endParaRPr lang="en-US" altLang="en-US" sz="1600" dirty="0">
              <a:latin typeface="Calibri" panose="020F0502020204030204" charset="0"/>
              <a:cs typeface="Calibri" panose="020F0502020204030204" charset="0"/>
            </a:endParaRPr>
          </a:p>
          <a:p>
            <a:pPr marL="228600" indent="-228600" algn="l">
              <a:buFont typeface="Arial,Sans-Serif"/>
              <a:buChar char="•"/>
            </a:pPr>
            <a:r>
              <a:rPr lang="en-US" altLang="en-US" sz="2000" b="1" dirty="0">
                <a:latin typeface="Calibri" panose="020F0502020204030204" charset="0"/>
                <a:cs typeface="Calibri" panose="020F0502020204030204" charset="0"/>
                <a:sym typeface="+mn-ea"/>
              </a:rPr>
              <a:t>Goals</a:t>
            </a:r>
            <a:endParaRPr lang="en-US" altLang="en-US" sz="2000" b="1" dirty="0">
              <a:latin typeface="Calibri" panose="020F0502020204030204" charset="0"/>
              <a:cs typeface="Calibri" panose="020F0502020204030204" charset="0"/>
            </a:endParaRPr>
          </a:p>
          <a:p>
            <a:pPr lvl="3" indent="0" algn="l">
              <a:buNone/>
            </a:pPr>
            <a:r>
              <a:rPr lang="en-US" altLang="en-US" sz="1600" dirty="0">
                <a:latin typeface="Calibri" panose="020F0502020204030204" charset="0"/>
                <a:cs typeface="Calibri" panose="020F0502020204030204" charset="0"/>
                <a:sym typeface="+mn-ea"/>
              </a:rPr>
              <a:t>The Undergraduate Integrated Learning Program is geared to provide you with quality medical education in an  environment designed to:</a:t>
            </a:r>
            <a:endParaRPr lang="en-US" altLang="en-US" sz="1600" dirty="0">
              <a:latin typeface="Calibri" panose="020F0502020204030204" charset="0"/>
              <a:cs typeface="Calibri" panose="020F0502020204030204" charset="0"/>
            </a:endParaRPr>
          </a:p>
          <a:p>
            <a:pPr lvl="1" algn="l"/>
            <a:endParaRPr lang="en-US" altLang="en-US" sz="1600" dirty="0"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24535" y="0"/>
            <a:ext cx="10326370" cy="683196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45490" y="0"/>
            <a:ext cx="9723120" cy="673608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81990" y="-99695"/>
            <a:ext cx="9957435" cy="695769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4887" y="993913"/>
            <a:ext cx="9501809" cy="571168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QUESTION 1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en-US" altLang="en-US"/>
              <a:t>What is the primary method for staging Chronic Kidney Disease (CKD) according to the KDIGO guidelines?</a:t>
            </a:r>
            <a:endParaRPr lang="en-US" altLang="en-US"/>
          </a:p>
          <a:p>
            <a:endParaRPr lang="en-US" altLang="en-US"/>
          </a:p>
          <a:p>
            <a:r>
              <a:rPr lang="en-US" altLang="en-US"/>
              <a:t>A) Serum creatinine level</a:t>
            </a:r>
            <a:endParaRPr lang="en-US" altLang="en-US"/>
          </a:p>
          <a:p>
            <a:r>
              <a:rPr lang="en-US" altLang="en-US"/>
              <a:t>B) Urine protein-to-creatinine ratio</a:t>
            </a:r>
            <a:endParaRPr lang="en-US" altLang="en-US"/>
          </a:p>
          <a:p>
            <a:r>
              <a:rPr lang="en-US" altLang="en-US"/>
              <a:t>C) Estimated Glomerular Filtration Rate (eGFR)</a:t>
            </a:r>
            <a:endParaRPr lang="en-US" altLang="en-US"/>
          </a:p>
          <a:p>
            <a:r>
              <a:rPr lang="en-US" altLang="en-US"/>
              <a:t>D) Presence of kidney damage</a:t>
            </a:r>
            <a:endParaRPr lang="en-US" altLang="en-US"/>
          </a:p>
          <a:p>
            <a:endParaRPr lang="en-US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QUESTION 2	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en-US" altLang="en-US"/>
              <a:t>A 50-year-old patient with hypertension and diabetes is diagnosed with stage 3 Chronic Kidney Disease (CKD). Which of the following is the most appropriate management strategy for slowing the progression of CKD?</a:t>
            </a:r>
            <a:endParaRPr lang="en-US" altLang="en-US"/>
          </a:p>
          <a:p>
            <a:endParaRPr lang="en-US" altLang="en-US"/>
          </a:p>
          <a:p>
            <a:r>
              <a:rPr lang="en-US" altLang="en-US"/>
              <a:t>A) Tight blood pressure control with ACE inhibitors or ARBs</a:t>
            </a:r>
            <a:endParaRPr lang="en-US" altLang="en-US"/>
          </a:p>
          <a:p>
            <a:r>
              <a:rPr lang="en-US" altLang="en-US"/>
              <a:t>B) Intensive glycemic control with insulin therapy</a:t>
            </a:r>
            <a:endParaRPr lang="en-US" altLang="en-US"/>
          </a:p>
          <a:p>
            <a:r>
              <a:rPr lang="en-US" altLang="en-US"/>
              <a:t>C) Restriction of protein intake to 0.5 g/kg/day</a:t>
            </a:r>
            <a:endParaRPr lang="en-US" altLang="en-US"/>
          </a:p>
          <a:p>
            <a:r>
              <a:rPr lang="en-US" altLang="en-US"/>
              <a:t>D) All of the above</a:t>
            </a:r>
            <a:endParaRPr lang="en-US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ANSWERS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en-US"/>
              <a:t>ANSWER 1 :</a:t>
            </a:r>
            <a:r>
              <a:rPr lang="en-US" altLang="en-US"/>
              <a:t>C) Estimated Glomerular Filtration Rate (eGFR)</a:t>
            </a:r>
            <a:endParaRPr lang="en-US" altLang="en-US"/>
          </a:p>
          <a:p>
            <a:pPr marL="0" indent="0">
              <a:buNone/>
            </a:pPr>
            <a:r>
              <a:rPr lang="en-US" altLang="en-US"/>
              <a:t>ANSWER 2: D) All of the above</a:t>
            </a:r>
            <a:endParaRPr lang="en-US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REFRENCES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645" y="2204720"/>
            <a:ext cx="11391900" cy="4530725"/>
          </a:xfrm>
        </p:spPr>
        <p:txBody>
          <a:bodyPr>
            <a:normAutofit fontScale="90000"/>
          </a:bodyPr>
          <a:p>
            <a:pPr marL="0" indent="0">
              <a:buNone/>
            </a:pPr>
            <a:r>
              <a:rPr lang="en-US" altLang="en-US"/>
              <a:t>1. Levey AS, Eckardt KU, Dorman NM, et al. Nomenclature for kidney function and disease: executive summary and glossary from a Kidney </a:t>
            </a:r>
            <a:endParaRPr lang="en-US" altLang="en-US"/>
          </a:p>
          <a:p>
            <a:pPr marL="0" indent="0">
              <a:buNone/>
            </a:pPr>
            <a:r>
              <a:rPr lang="en-US" altLang="en-US"/>
              <a:t>Disease: Improving Global Outcomes (KDIGO) consensus conference. Am J Kidney Dis. 2020;76(2):157–160.</a:t>
            </a:r>
            <a:endParaRPr lang="en-US" altLang="en-US"/>
          </a:p>
          <a:p>
            <a:pPr marL="0" indent="0">
              <a:buNone/>
            </a:pPr>
            <a:r>
              <a:rPr lang="en-US" altLang="en-US"/>
              <a:t>2. National Kidney Foundation. K/DOQI clinical practice guidelines for </a:t>
            </a:r>
            <a:endParaRPr lang="en-US" altLang="en-US"/>
          </a:p>
          <a:p>
            <a:pPr marL="0" indent="0">
              <a:buNone/>
            </a:pPr>
            <a:r>
              <a:rPr lang="en-US" altLang="en-US"/>
              <a:t>chronic kidney disease: evaluation, classi</a:t>
            </a:r>
            <a:r>
              <a:rPr lang="zh-CN" altLang="en-US"/>
              <a:t></a:t>
            </a:r>
            <a:r>
              <a:rPr lang="en-US" altLang="en-US"/>
              <a:t>cation, and strati</a:t>
            </a:r>
            <a:r>
              <a:rPr lang="zh-CN" altLang="en-US"/>
              <a:t></a:t>
            </a:r>
            <a:r>
              <a:rPr lang="en-US" altLang="en-US"/>
              <a:t>cation. Am J Kidney Dis. 2002;39(2 suppl 1):S1–S266.</a:t>
            </a:r>
            <a:endParaRPr lang="en-US" altLang="en-US"/>
          </a:p>
          <a:p>
            <a:pPr marL="0" indent="0">
              <a:buNone/>
            </a:pPr>
            <a:r>
              <a:rPr lang="en-US" altLang="en-US"/>
              <a:t>3.Stevens PE, Levin A. Kidney disease: improving global outcomes chronic </a:t>
            </a:r>
            <a:endParaRPr lang="en-US" altLang="en-US"/>
          </a:p>
          <a:p>
            <a:pPr marL="0" indent="0">
              <a:buNone/>
            </a:pPr>
            <a:r>
              <a:rPr lang="en-US" altLang="en-US"/>
              <a:t>kidney disease guideline development work group members. Evaluation </a:t>
            </a:r>
            <a:endParaRPr lang="en-US" altLang="en-US"/>
          </a:p>
          <a:p>
            <a:pPr marL="0" indent="0">
              <a:buNone/>
            </a:pPr>
            <a:r>
              <a:rPr lang="en-US" altLang="en-US"/>
              <a:t>and management of chronic kidney disease: synopsis of the kidney disease: improving global outcomes. Ann Intern Med. 2013;158(11):825–830.</a:t>
            </a:r>
            <a:endParaRPr lang="en-US" altLang="en-US"/>
          </a:p>
          <a:p>
            <a:pPr marL="0" indent="0">
              <a:buNone/>
            </a:pPr>
            <a:r>
              <a:rPr lang="en-US" altLang="en-US"/>
              <a:t>4. Levey AS, Inker LA, Coresh J. GFR estimation: from physiology to public </a:t>
            </a:r>
            <a:endParaRPr lang="en-US" altLang="en-US"/>
          </a:p>
          <a:p>
            <a:pPr marL="0" indent="0">
              <a:buNone/>
            </a:pPr>
            <a:r>
              <a:rPr lang="en-US" altLang="en-US"/>
              <a:t>health. Am J Kidney Dis. 2014;63(5):820–834.</a:t>
            </a:r>
            <a:endParaRPr lang="en-US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110" y="3226435"/>
            <a:ext cx="11314430" cy="34163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/>
              <a:t>THANKYOU</a:t>
            </a:r>
            <a:endParaRPr lang="en-US" sz="44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Learning Objectives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p>
            <a:r>
              <a:rPr lang="en-US" altLang="en-US"/>
              <a:t>AT THE END OF THIS LECTURE STUDENTS SHALL BE ABLE TO LEARN:</a:t>
            </a:r>
            <a:endParaRPr lang="en-US" altLang="en-US"/>
          </a:p>
          <a:p>
            <a:pPr lvl="1"/>
            <a:r>
              <a:rPr lang="en-US" altLang="en-US"/>
              <a:t>ETIOLOGY OF CKD</a:t>
            </a:r>
            <a:endParaRPr lang="en-US" altLang="en-US"/>
          </a:p>
          <a:p>
            <a:pPr lvl="1"/>
            <a:r>
              <a:rPr lang="en-US" altLang="en-US"/>
              <a:t>STAGES OF CKD</a:t>
            </a:r>
            <a:endParaRPr lang="en-US" altLang="en-US"/>
          </a:p>
          <a:p>
            <a:pPr lvl="1"/>
            <a:r>
              <a:rPr lang="en-US" altLang="en-US"/>
              <a:t>SIGNS AND SYMPTOMS</a:t>
            </a:r>
            <a:endParaRPr lang="en-US" altLang="en-US"/>
          </a:p>
          <a:p>
            <a:pPr lvl="1"/>
            <a:r>
              <a:rPr lang="en-US" altLang="en-US"/>
              <a:t>EXAMINATION</a:t>
            </a:r>
            <a:endParaRPr lang="en-US" altLang="en-US"/>
          </a:p>
          <a:p>
            <a:pPr lvl="1"/>
            <a:r>
              <a:rPr lang="en-US" altLang="en-US"/>
              <a:t>INVESTIGATIONS</a:t>
            </a:r>
            <a:endParaRPr lang="en-US" altLang="en-US"/>
          </a:p>
          <a:p>
            <a:pPr lvl="1"/>
            <a:r>
              <a:rPr lang="en-US" altLang="en-US"/>
              <a:t>MEDICAL  MANAGEMENT</a:t>
            </a:r>
            <a:endParaRPr lang="en-US" altLang="en-US"/>
          </a:p>
          <a:p>
            <a:pPr lvl="1"/>
            <a:r>
              <a:rPr lang="en-US" altLang="en-US"/>
              <a:t>RECENT ADVANCES</a:t>
            </a:r>
            <a:endParaRPr lang="en-US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WhatsApp Image 2025-02-10 at 8.14.37 AM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80645" y="0"/>
            <a:ext cx="12272010" cy="70834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88900" y="-173990"/>
            <a:ext cx="12280265" cy="690816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635" y="635"/>
            <a:ext cx="1219263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120262" y="1351721"/>
            <a:ext cx="4990068" cy="493312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66040" y="-130810"/>
            <a:ext cx="12348210" cy="698881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0</TotalTime>
  <Words>2754</Words>
  <Application>WPS Presentation</Application>
  <PresentationFormat>Widescreen</PresentationFormat>
  <Paragraphs>88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1" baseType="lpstr">
      <vt:lpstr>Arial</vt:lpstr>
      <vt:lpstr>SimSun</vt:lpstr>
      <vt:lpstr>Wingdings</vt:lpstr>
      <vt:lpstr>Wingdings 3</vt:lpstr>
      <vt:lpstr>Symbol</vt:lpstr>
      <vt:lpstr>Arial</vt:lpstr>
      <vt:lpstr>Century Gothic</vt:lpstr>
      <vt:lpstr>Microsoft YaHei</vt:lpstr>
      <vt:lpstr>Arial Unicode MS</vt:lpstr>
      <vt:lpstr>Calibri</vt:lpstr>
      <vt:lpstr>Arial,Sans-Serif</vt:lpstr>
      <vt:lpstr>Segoe Print</vt:lpstr>
      <vt:lpstr>Ion Boardroom</vt:lpstr>
      <vt:lpstr>CKD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CKD </vt:lpstr>
      <vt:lpstr>INVESTIGATIONS</vt:lpstr>
      <vt:lpstr>MANAGEMENT PLAN FOR CKD</vt:lpstr>
      <vt:lpstr>PowerPoint 演示文稿</vt:lpstr>
      <vt:lpstr>CONSERVATIVE  MANAGEMENT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CKD</dc:title>
  <dc:creator>Sony Hello</dc:creator>
  <cp:lastModifiedBy>Zeshan Zahid</cp:lastModifiedBy>
  <cp:revision>17</cp:revision>
  <dcterms:created xsi:type="dcterms:W3CDTF">2023-09-14T13:11:00Z</dcterms:created>
  <dcterms:modified xsi:type="dcterms:W3CDTF">2025-02-11T21:09:35Z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597DDE329F39409091A824713F9BA19B_12</vt:lpwstr>
  </property>
  <property fmtid="{D5CDD505-2E9C-101B-9397-08002B2CF9AE}" pid="3" name="KSOProductBuildVer">
    <vt:lpwstr>1033-12.2.0.19805</vt:lpwstr>
  </property>
</Properties>
</file>