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5" r:id="rId9"/>
    <p:sldId id="263" r:id="rId10"/>
    <p:sldId id="264" r:id="rId11"/>
    <p:sldId id="265" r:id="rId12"/>
    <p:sldId id="266" r:id="rId13"/>
    <p:sldId id="294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9144000" cy="6858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marfatima93@gmail.com" userId="d44883e3c0456043" providerId="LiveId" clId="{820F9202-1A53-4A96-9F23-7BAF039CB35C}"/>
    <pc:docChg chg="custSel addSld modSld">
      <pc:chgData name="sammarfatima93@gmail.com" userId="d44883e3c0456043" providerId="LiveId" clId="{820F9202-1A53-4A96-9F23-7BAF039CB35C}" dt="2025-02-18T10:28:52.114" v="17" actId="1076"/>
      <pc:docMkLst>
        <pc:docMk/>
      </pc:docMkLst>
      <pc:sldChg chg="addSp modSp mod">
        <pc:chgData name="sammarfatima93@gmail.com" userId="d44883e3c0456043" providerId="LiveId" clId="{820F9202-1A53-4A96-9F23-7BAF039CB35C}" dt="2025-02-18T10:27:46.649" v="5" actId="207"/>
        <pc:sldMkLst>
          <pc:docMk/>
          <pc:sldMk cId="0" sldId="256"/>
        </pc:sldMkLst>
        <pc:spChg chg="add mod">
          <ac:chgData name="sammarfatima93@gmail.com" userId="d44883e3c0456043" providerId="LiveId" clId="{820F9202-1A53-4A96-9F23-7BAF039CB35C}" dt="2025-02-18T10:27:46.649" v="5" actId="207"/>
          <ac:spMkLst>
            <pc:docMk/>
            <pc:sldMk cId="0" sldId="256"/>
            <ac:spMk id="3" creationId="{659FFE1A-DFE4-2F2E-EF33-BF5DFB0665F8}"/>
          </ac:spMkLst>
        </pc:spChg>
        <pc:spChg chg="mod">
          <ac:chgData name="sammarfatima93@gmail.com" userId="d44883e3c0456043" providerId="LiveId" clId="{820F9202-1A53-4A96-9F23-7BAF039CB35C}" dt="2025-02-17T06:45:54.417" v="3" actId="1076"/>
          <ac:spMkLst>
            <pc:docMk/>
            <pc:sldMk cId="0" sldId="256"/>
            <ac:spMk id="45" creationId="{00000000-0000-0000-0000-000000000000}"/>
          </ac:spMkLst>
        </pc:spChg>
      </pc:sldChg>
      <pc:sldChg chg="addSp modSp new mod">
        <pc:chgData name="sammarfatima93@gmail.com" userId="d44883e3c0456043" providerId="LiveId" clId="{820F9202-1A53-4A96-9F23-7BAF039CB35C}" dt="2025-02-18T10:28:52.114" v="17" actId="1076"/>
        <pc:sldMkLst>
          <pc:docMk/>
          <pc:sldMk cId="433830077" sldId="295"/>
        </pc:sldMkLst>
        <pc:spChg chg="mod">
          <ac:chgData name="sammarfatima93@gmail.com" userId="d44883e3c0456043" providerId="LiveId" clId="{820F9202-1A53-4A96-9F23-7BAF039CB35C}" dt="2025-02-18T10:28:52.114" v="17" actId="1076"/>
          <ac:spMkLst>
            <pc:docMk/>
            <pc:sldMk cId="433830077" sldId="295"/>
            <ac:spMk id="2" creationId="{1A2B75F5-733C-541E-E4EC-FFA18758F770}"/>
          </ac:spMkLst>
        </pc:spChg>
        <pc:picChg chg="add">
          <ac:chgData name="sammarfatima93@gmail.com" userId="d44883e3c0456043" providerId="LiveId" clId="{820F9202-1A53-4A96-9F23-7BAF039CB35C}" dt="2025-02-18T10:28:33.542" v="7"/>
          <ac:picMkLst>
            <pc:docMk/>
            <pc:sldMk cId="433830077" sldId="295"/>
            <ac:picMk id="1026" creationId="{1F7DCBCC-E4B9-D6CB-1EE1-57552D9895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9D03-59A7-6B48-10EF-9C0EF01D6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FE688-35BD-147B-8718-5E9D27FAF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B4F3-0BFB-E5DE-B3C5-2DD79FEC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FAF0F-847F-AA5E-85A1-3355DB5F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D4CF7-67CA-E382-3800-B7053E07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3567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FD43-936F-A58A-40D3-1477CA81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84163-1D57-0433-E5E5-1C8265D01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3FA8B-0D00-9601-1835-F3B54F99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94E2B-4C44-880F-C11F-2C1B616D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070B8-0F98-7A7E-737F-DF6D3148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7079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1B6F-CB89-61C8-E6AC-6E08D0BAA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BBF4E-9915-219A-A291-F8D707936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D9E7F-6A70-BF71-F56A-7BE0F3BC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2F428-DD47-BADA-2F6A-450F1506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55349-24EE-BFCE-4379-C2605328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1052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BAF6-7876-86FA-7EEA-F97732EC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6C158-73FE-AAE9-96CD-05492A3F7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4272B-051A-D75D-D32C-CDBE29B0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60332-2E0E-C14C-0477-ABD8247F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DA613-4FAB-2609-4DAB-CCACD49F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0175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25DA-7166-FC02-CE26-BED47F8F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B5A52-FC29-8A4D-54FC-7274A80AC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EBAEF-6094-2EA8-C419-0C66A431C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3D0F3-4C51-631A-9AFE-FD03D423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AE478-84A9-8988-6527-4FA550DF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8016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F37E-DE31-E59B-6FF2-E4ECB6FE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5444-5099-E986-FA11-2D33C8F1E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8820B-51DB-E65D-56F6-C920C43E3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ADE10-C5D6-ABCE-44AE-1AC6B9BE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587B0-CD41-22D5-E60A-3410A853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23625-DAE2-EDC6-DA56-DC8E6B2C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2283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05C4-5F3F-812F-8D2E-F0397334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43111-B756-D057-7058-706AD97D4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B473E-3BD0-D602-33DC-3E79882C8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48798-3C68-0EEA-076C-BCF293569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DF88E-5BB3-1145-FA49-4D7E95853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78E3D-ECEF-274A-1CED-22ECC2EF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EF849-C3D6-5738-A9FF-B3EE7BAF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09BCB0-BA86-7FB4-6013-86B3A4D1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2465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3734-9EBC-CE3D-30E7-797231CC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5177E-D839-EAD2-BA39-BD186D24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C259F-DEE0-05AB-20FA-967E8A3F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A14DE-A984-B1BB-28CD-DE7E00A5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8039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57E70-63C2-7EF5-7082-2D281226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7C23B-2811-D86C-D5C3-B0B0E952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87D03-33B4-B8CD-4F8B-01A63914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9177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8804-3926-FD37-5E80-E2856EFF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CA078-762D-236D-8A72-C5DC9C8A1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19B27-0BFC-C642-4822-4D4B0E275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BAE8A-C7EF-0BE9-5FE4-E7B4EAFE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92247-70D8-5CD9-64CB-60782D5B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CEC3D-1B30-3895-1F46-E0C8213E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5449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B532-0FF2-D0E7-5FC7-E51B27C2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304AE-6340-BA1F-2868-5AF633DB7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1DDE1-7352-F1DE-B8B5-AEAB08A00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DCB67-8986-193F-B40D-C32CC49D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7263-1C5F-3E9F-5907-442D1A86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8A271-0B4D-EE5A-0DB3-7159BE79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4739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71D83-11E6-1CBA-4EA3-932A4FFE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A57B9-DDBC-C95B-7440-5C7CA5454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3F20F-F4CD-2ED5-292A-7622A78BF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F3F37-2E10-9C8C-FC9E-D74E45CF8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404B8-0A05-99C1-8501-8B44FCD44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036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828800" y="2305964"/>
            <a:ext cx="67995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Chlamydia</a:t>
            </a:r>
            <a:r>
              <a:rPr sz="4000" i="1" spc="-36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000" i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sz="4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53000" y="2305964"/>
            <a:ext cx="49879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Rickettsiae</a:t>
            </a:r>
            <a:endParaRPr sz="4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86000" y="4275386"/>
            <a:ext cx="40259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4875" marR="902335" indent="909955">
              <a:lnSpc>
                <a:spcPct val="100000"/>
              </a:lnSpc>
              <a:spcBef>
                <a:spcPts val="100"/>
              </a:spcBef>
            </a:pPr>
            <a:r>
              <a:rPr lang="en-US" sz="2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Dr.Kiran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Fatima</a:t>
            </a:r>
          </a:p>
          <a:p>
            <a:pPr marR="2540" algn="ctr">
              <a:lnSpc>
                <a:spcPct val="100000"/>
              </a:lnSpc>
              <a:spcBef>
                <a:spcPts val="5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Pathology</a:t>
            </a:r>
            <a:r>
              <a:rPr lang="en-US" sz="24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Rawalpindi</a:t>
            </a:r>
            <a:r>
              <a:rPr lang="en-US" sz="2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en-US"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FFE1A-DFE4-2F2E-EF33-BF5DFB0665F8}"/>
              </a:ext>
            </a:extLst>
          </p:cNvPr>
          <p:cNvSpPr txBox="1"/>
          <p:nvPr/>
        </p:nvSpPr>
        <p:spPr>
          <a:xfrm>
            <a:off x="2743487" y="2916494"/>
            <a:ext cx="49702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500" b="1" dirty="0">
                <a:ea typeface="ＭＳ Ｐゴシック" pitchFamily="34" charset="-128"/>
              </a:rPr>
              <a:t>Microbe  Module</a:t>
            </a:r>
            <a:br>
              <a:rPr lang="en-US" altLang="en-US" sz="3500" b="1" dirty="0">
                <a:ea typeface="ＭＳ Ｐゴシック" pitchFamily="34" charset="-128"/>
              </a:rPr>
            </a:br>
            <a:r>
              <a:rPr lang="en-US" altLang="en-US" sz="3500" b="1" dirty="0">
                <a:ea typeface="ＭＳ Ｐゴシック" pitchFamily="34" charset="-128"/>
              </a:rPr>
              <a:t>3</a:t>
            </a:r>
            <a:r>
              <a:rPr lang="en-US" altLang="en-US" sz="3500" b="1" baseline="30000" dirty="0">
                <a:ea typeface="ＭＳ Ｐゴシック" pitchFamily="34" charset="-128"/>
              </a:rPr>
              <a:t>rd</a:t>
            </a:r>
            <a:r>
              <a:rPr lang="en-US" altLang="en-US" sz="3500" b="1" dirty="0">
                <a:ea typeface="ＭＳ Ｐゴシック" pitchFamily="34" charset="-128"/>
              </a:rPr>
              <a:t> Year MBBS</a:t>
            </a:r>
            <a:endParaRPr lang="en-PK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28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7275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78739" y="1812747"/>
            <a:ext cx="8847455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Trachoma</a:t>
            </a:r>
            <a:r>
              <a:rPr sz="2400" u="sng" spc="-8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is</a:t>
            </a:r>
            <a:r>
              <a:rPr sz="2400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characterized</a:t>
            </a:r>
            <a:r>
              <a:rPr sz="2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by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development</a:t>
            </a:r>
            <a:r>
              <a:rPr sz="24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of</a:t>
            </a:r>
            <a:r>
              <a:rPr sz="2400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follicles</a:t>
            </a:r>
            <a:r>
              <a:rPr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and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inflammed</a:t>
            </a:r>
            <a:r>
              <a:rPr sz="2400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conjunctivae.</a:t>
            </a:r>
            <a:r>
              <a:rPr sz="2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Cornea</a:t>
            </a:r>
            <a:r>
              <a:rPr sz="24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may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become</a:t>
            </a:r>
            <a:r>
              <a:rPr sz="24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cloudy</a:t>
            </a:r>
            <a:r>
              <a:rPr sz="2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and</a:t>
            </a:r>
            <a:r>
              <a:rPr sz="2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vascularized;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repeated</a:t>
            </a:r>
            <a:r>
              <a:rPr sz="2400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infections</a:t>
            </a:r>
            <a:r>
              <a:rPr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are</a:t>
            </a:r>
            <a:r>
              <a:rPr sz="24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</a:t>
            </a:r>
            <a:r>
              <a:rPr sz="24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common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cause</a:t>
            </a:r>
            <a:r>
              <a:rPr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of</a:t>
            </a:r>
            <a:r>
              <a:rPr sz="2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blindness.</a:t>
            </a:r>
            <a:r>
              <a:rPr sz="24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Inclusion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conjunctivitis</a:t>
            </a:r>
            <a:r>
              <a:rPr sz="2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is</a:t>
            </a:r>
            <a:r>
              <a:rPr sz="24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</a:t>
            </a:r>
            <a:r>
              <a:rPr sz="2400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milder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inflammatory</a:t>
            </a:r>
            <a:r>
              <a:rPr sz="2400" spc="-1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conjuctival</a:t>
            </a:r>
            <a:r>
              <a:rPr sz="2400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infection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with</a:t>
            </a:r>
            <a:r>
              <a:rPr sz="2400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purulent</a:t>
            </a:r>
            <a:r>
              <a:rPr sz="24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discharge.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3339" y="276183"/>
            <a:ext cx="61753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3535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Trachoma an</a:t>
            </a:r>
            <a:r>
              <a:rPr b="1" spc="-114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d</a:t>
            </a:r>
            <a:r>
              <a:rPr lang="en-US" b="1" spc="-15" baseline="75268" dirty="0">
                <a:solidFill>
                  <a:schemeClr val="tx1">
                    <a:lumMod val="95000"/>
                    <a:lumOff val="5000"/>
                  </a:schemeClr>
                </a:solidFill>
                <a:cs typeface="Lucida Sans Unicode"/>
              </a:rPr>
              <a:t> </a:t>
            </a:r>
            <a:r>
              <a:rPr spc="397" baseline="75268" dirty="0">
                <a:solidFill>
                  <a:schemeClr val="tx1">
                    <a:lumMod val="95000"/>
                    <a:lumOff val="5000"/>
                  </a:schemeClr>
                </a:solidFill>
                <a:cs typeface="Lucida Sans Unicode"/>
              </a:rPr>
              <a:t> </a:t>
            </a:r>
            <a:r>
              <a:rPr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 conjunctivitis.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37275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74231" y="1524000"/>
            <a:ext cx="8780780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59722"/>
              <a:buFont typeface="Wingdings"/>
              <a:buChar char=""/>
              <a:tabLst>
                <a:tab pos="355600" algn="l"/>
              </a:tabLst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Some</a:t>
            </a:r>
            <a:r>
              <a:rPr sz="2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i="1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C</a:t>
            </a:r>
            <a:r>
              <a:rPr sz="2400" i="1" u="sng" spc="-3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 </a:t>
            </a:r>
            <a:r>
              <a:rPr sz="2400" i="1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trachomatis</a:t>
            </a:r>
            <a:r>
              <a:rPr sz="2400" i="1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strains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cause</a:t>
            </a:r>
            <a:r>
              <a:rPr sz="24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genital</a:t>
            </a:r>
            <a:r>
              <a:rPr sz="2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infections,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including</a:t>
            </a:r>
            <a:r>
              <a:rPr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non</a:t>
            </a:r>
            <a:r>
              <a:rPr sz="24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gonococcal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uretheritis</a:t>
            </a:r>
            <a:r>
              <a:rPr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(NGU)</a:t>
            </a:r>
            <a:r>
              <a:rPr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</a:t>
            </a:r>
            <a:r>
              <a:rPr sz="24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men</a:t>
            </a:r>
            <a:r>
              <a:rPr sz="24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and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acute</a:t>
            </a:r>
            <a:r>
              <a:rPr sz="2400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salpingitis</a:t>
            </a:r>
            <a:r>
              <a:rPr sz="2400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and</a:t>
            </a:r>
            <a:r>
              <a:rPr sz="24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cervicitis</a:t>
            </a:r>
            <a:r>
              <a:rPr sz="2400" spc="-10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women.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Other</a:t>
            </a:r>
            <a:r>
              <a:rPr sz="2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strains</a:t>
            </a:r>
            <a:r>
              <a:rPr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cause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355600" marR="100330" indent="-343535">
              <a:lnSpc>
                <a:spcPct val="100000"/>
              </a:lnSpc>
              <a:spcBef>
                <a:spcPts val="870"/>
              </a:spcBef>
              <a:buClr>
                <a:srgbClr val="FFFFCC"/>
              </a:buClr>
              <a:buSzPct val="59722"/>
              <a:buFont typeface="Wingdings"/>
              <a:buChar char=""/>
              <a:tabLst>
                <a:tab pos="355600" algn="l"/>
                <a:tab pos="7410450" algn="l"/>
              </a:tabLst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Lymphogranuloma</a:t>
            </a:r>
            <a:r>
              <a:rPr sz="2400" spc="-1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venereum,</a:t>
            </a:r>
            <a:r>
              <a:rPr sz="2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venereal</a:t>
            </a:r>
            <a:r>
              <a:rPr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disease</a:t>
            </a:r>
            <a:r>
              <a:rPr sz="2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with</a:t>
            </a:r>
            <a:r>
              <a:rPr sz="2400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genital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lesions</a:t>
            </a:r>
            <a:r>
              <a:rPr sz="2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and</a:t>
            </a:r>
            <a:r>
              <a:rPr sz="2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regional</a:t>
            </a:r>
            <a:r>
              <a:rPr sz="2400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lymph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	</a:t>
            </a:r>
            <a:r>
              <a:rPr sz="2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node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involvement</a:t>
            </a:r>
            <a:r>
              <a:rPr sz="2400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(buboes).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4231" y="276155"/>
            <a:ext cx="48577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634865" algn="l"/>
              </a:tabLs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Genital</a:t>
            </a:r>
            <a:r>
              <a:rPr lang="en-US" b="1" spc="-4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 </a:t>
            </a:r>
            <a:r>
              <a:rPr lang="en-US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inf</a:t>
            </a:r>
            <a:r>
              <a:rPr lang="en-US" b="1" spc="-3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e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ctions</a:t>
            </a:r>
            <a:r>
              <a:rPr baseline="75268" dirty="0">
                <a:solidFill>
                  <a:schemeClr val="tx1">
                    <a:lumMod val="95000"/>
                    <a:lumOff val="5000"/>
                  </a:schemeClr>
                </a:solidFill>
                <a:cs typeface="Lucida Sans Unicode"/>
              </a:rPr>
              <a:t>	</a:t>
            </a:r>
            <a:r>
              <a:rPr sz="3600" b="1" spc="-5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37275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">
            <a:extLst>
              <a:ext uri="{FF2B5EF4-FFF2-40B4-BE49-F238E27FC236}">
                <a16:creationId xmlns:a16="http://schemas.microsoft.com/office/drawing/2014/main" id="{917A58B0-A8B0-9527-31A4-729BAEEA2F8E}"/>
              </a:ext>
            </a:extLst>
          </p:cNvPr>
          <p:cNvSpPr txBox="1"/>
          <p:nvPr/>
        </p:nvSpPr>
        <p:spPr>
          <a:xfrm>
            <a:off x="49242" y="1295400"/>
            <a:ext cx="8982710" cy="170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59722"/>
              <a:buFont typeface="Wingdings"/>
              <a:buChar char=""/>
              <a:tabLst>
                <a:tab pos="355600" algn="l"/>
              </a:tabLst>
            </a:pPr>
            <a:r>
              <a:rPr sz="2400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Respiratory</a:t>
            </a:r>
            <a:r>
              <a:rPr sz="2400" u="sng" spc="-10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 </a:t>
            </a:r>
            <a:r>
              <a:rPr sz="2400" u="sng" spc="-1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Infections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: </a:t>
            </a:r>
            <a:r>
              <a:rPr sz="2400" i="1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Chlamydia</a:t>
            </a:r>
            <a:r>
              <a:rPr sz="2400" i="1" u="sng" spc="-7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 </a:t>
            </a:r>
            <a:r>
              <a:rPr sz="2400" i="1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psittaci</a:t>
            </a:r>
            <a:r>
              <a:rPr sz="2400" i="1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usually</a:t>
            </a:r>
            <a:r>
              <a:rPr sz="2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causes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</a:t>
            </a:r>
            <a:r>
              <a:rPr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influenza</a:t>
            </a:r>
            <a:r>
              <a:rPr sz="2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like</a:t>
            </a:r>
            <a:r>
              <a:rPr sz="2400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illness</a:t>
            </a:r>
            <a:r>
              <a:rPr sz="2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called psittacosis.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>
              <a:lnSpc>
                <a:spcPct val="100000"/>
              </a:lnSpc>
              <a:spcBef>
                <a:spcPts val="1685"/>
              </a:spcBef>
              <a:buClr>
                <a:srgbClr val="FFFFCC"/>
              </a:buClr>
              <a:buFont typeface="Wingdings"/>
              <a:buChar char=""/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FFFFCC"/>
              </a:buClr>
              <a:buSzPct val="59722"/>
              <a:buFont typeface="Wingdings"/>
              <a:buChar char=""/>
              <a:tabLst>
                <a:tab pos="355600" algn="l"/>
              </a:tabLst>
            </a:pPr>
            <a:r>
              <a:rPr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Chlamydia</a:t>
            </a:r>
            <a:r>
              <a:rPr sz="2400" i="1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i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pneumoniae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3" name="object 36">
            <a:extLst>
              <a:ext uri="{FF2B5EF4-FFF2-40B4-BE49-F238E27FC236}">
                <a16:creationId xmlns:a16="http://schemas.microsoft.com/office/drawing/2014/main" id="{3CC5DEB3-B25A-1E28-D74A-C9ECF5B38686}"/>
              </a:ext>
            </a:extLst>
          </p:cNvPr>
          <p:cNvSpPr txBox="1"/>
          <p:nvPr/>
        </p:nvSpPr>
        <p:spPr>
          <a:xfrm>
            <a:off x="-152400" y="3263038"/>
            <a:ext cx="87166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59722"/>
              <a:tabLst>
                <a:tab pos="355600" algn="l"/>
              </a:tabLst>
            </a:pP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      </a:t>
            </a:r>
            <a:r>
              <a:rPr sz="2400" i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TWAR</a:t>
            </a:r>
            <a:r>
              <a:rPr sz="2400" i="1" spc="-6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 </a:t>
            </a:r>
            <a:r>
              <a:rPr sz="2400" i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organism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causes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atypical</a:t>
            </a:r>
            <a:r>
              <a:rPr sz="2400" spc="-1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pneumonitis</a:t>
            </a:r>
            <a:r>
              <a:rPr sz="2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</a:t>
            </a:r>
            <a:r>
              <a:rPr sz="2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humans</a:t>
            </a:r>
            <a:r>
              <a:rPr sz="3600" b="1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id="{D2E86708-84B1-D9ED-7843-A8FD1D4F3089}"/>
              </a:ext>
            </a:extLst>
          </p:cNvPr>
          <p:cNvSpPr txBox="1"/>
          <p:nvPr/>
        </p:nvSpPr>
        <p:spPr>
          <a:xfrm>
            <a:off x="7537275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80222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4039"/>
            <a:ext cx="78867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273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</a:t>
            </a:r>
            <a:r>
              <a:rPr lang="en-US" spc="-10" dirty="0"/>
              <a:t>axonomy</a:t>
            </a:r>
            <a:endParaRPr spc="-10" dirty="0"/>
          </a:p>
        </p:txBody>
      </p:sp>
      <p:sp>
        <p:nvSpPr>
          <p:cNvPr id="22" name="object 22"/>
          <p:cNvSpPr txBox="1"/>
          <p:nvPr/>
        </p:nvSpPr>
        <p:spPr>
          <a:xfrm>
            <a:off x="536244" y="1533368"/>
            <a:ext cx="7308215" cy="331180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lang="en-US" sz="2400" b="1" u="sng" spc="-10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C.Trachomatis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Sexually</a:t>
            </a:r>
            <a:r>
              <a:rPr lang="en-US"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transmited</a:t>
            </a:r>
            <a:r>
              <a:rPr lang="en-US"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lang="en-US"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disease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Human</a:t>
            </a:r>
            <a:r>
              <a:rPr lang="en-US" sz="24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to</a:t>
            </a:r>
            <a:r>
              <a:rPr lang="en-US" sz="24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lang="en-US"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human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lang="en-US" sz="2400" b="1" u="sng" spc="-10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C.Pneumoniae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Human</a:t>
            </a:r>
            <a:r>
              <a:rPr lang="en-US" sz="24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to</a:t>
            </a:r>
            <a:r>
              <a:rPr lang="en-US" sz="24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lang="en-US"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human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lang="en-US" sz="2400" b="1" u="sng" spc="-10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C.Psittasi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Bird</a:t>
            </a:r>
            <a:r>
              <a:rPr lang="en-US" sz="2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to</a:t>
            </a:r>
            <a:r>
              <a:rPr lang="en-US" sz="2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lang="en-US"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human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37275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8650" y="714039"/>
            <a:ext cx="78867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Virulence</a:t>
            </a:r>
            <a:r>
              <a:rPr lang="en-US" spc="-195" dirty="0"/>
              <a:t> </a:t>
            </a:r>
            <a:r>
              <a:rPr lang="en-US" spc="-10" dirty="0"/>
              <a:t>factor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08275"/>
            <a:ext cx="9146286" cy="46497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37275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28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7275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28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7275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28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66409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2719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28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28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28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7275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526" y="511568"/>
            <a:ext cx="3720465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Treatment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6244" y="2265324"/>
            <a:ext cx="7599045" cy="9040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330" marR="5080" indent="-342265">
              <a:lnSpc>
                <a:spcPct val="100000"/>
              </a:lnSpc>
              <a:spcBef>
                <a:spcPts val="90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Tetracycline</a:t>
            </a:r>
            <a:r>
              <a:rPr sz="2400" b="1" spc="-2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and 	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erythromycin</a:t>
            </a:r>
            <a:r>
              <a:rPr sz="2400" b="1" spc="-18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are</a:t>
            </a:r>
            <a:r>
              <a:rPr sz="2400" b="1" spc="-2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the 	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drugs</a:t>
            </a:r>
            <a:r>
              <a:rPr sz="2400" b="1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of</a:t>
            </a:r>
            <a:r>
              <a:rPr sz="2400" b="1" spc="-1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choice.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354330" marR="2000885" indent="-342265">
              <a:lnSpc>
                <a:spcPct val="100000"/>
              </a:lnSpc>
              <a:spcBef>
                <a:spcPts val="1170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Penicillin</a:t>
            </a:r>
            <a:r>
              <a:rPr sz="2400" b="1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is</a:t>
            </a:r>
            <a:r>
              <a:rPr sz="2400" b="1" spc="-19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not 	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effective.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37275" y="17729"/>
            <a:ext cx="1039494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Horizontal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286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7275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956520" y="741980"/>
            <a:ext cx="50507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00"/>
                  </a:solidFill>
                </a:uFill>
                <a:latin typeface="+mj-lt"/>
                <a:cs typeface="Arial"/>
              </a:rPr>
              <a:t>chlamydial</a:t>
            </a:r>
            <a:r>
              <a:rPr sz="4000" b="1" spc="-3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00"/>
                  </a:solidFill>
                </a:uFill>
                <a:latin typeface="+mj-lt"/>
                <a:cs typeface="Arial"/>
              </a:rPr>
              <a:t> </a:t>
            </a:r>
            <a:r>
              <a:rPr sz="40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00"/>
                  </a:solidFill>
                </a:uFill>
                <a:latin typeface="+mj-lt"/>
                <a:cs typeface="Arial"/>
              </a:rPr>
              <a:t>infections</a:t>
            </a:r>
            <a:endParaRPr sz="4000" b="1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219200"/>
            <a:ext cx="9144000" cy="5785301"/>
            <a:chOff x="0" y="1097280"/>
            <a:chExt cx="9144000" cy="57607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3683" y="1097280"/>
              <a:ext cx="5088509" cy="1051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93875"/>
              <a:ext cx="9144000" cy="556412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67342" y="239396"/>
            <a:ext cx="56178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Clinical</a:t>
            </a:r>
            <a:r>
              <a:rPr lang="en-US" b="1" spc="5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</a:t>
            </a:r>
            <a:r>
              <a:rPr lang="en-US" b="1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m</a:t>
            </a:r>
            <a:r>
              <a:rPr lang="en-US" b="1" spc="5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anifast</a:t>
            </a:r>
            <a:r>
              <a:rPr lang="en-US" b="1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ations</a:t>
            </a:r>
            <a:r>
              <a:rPr lang="en-US" b="1" spc="10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</a:t>
            </a:r>
            <a:r>
              <a:rPr lang="en-US" b="1" spc="-2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of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6611" y="-27939"/>
            <a:ext cx="7607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Vertical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5445" y="367379"/>
            <a:ext cx="42913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Rickettsiae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244" y="2352497"/>
            <a:ext cx="7960995" cy="2347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lang="en-US" sz="2400" b="1" i="1" u="sng" spc="-1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Introduction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>
              <a:lnSpc>
                <a:spcPct val="100000"/>
              </a:lnSpc>
              <a:spcBef>
                <a:spcPts val="3800"/>
              </a:spcBef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355600" marR="5080">
              <a:lnSpc>
                <a:spcPct val="99900"/>
              </a:lnSpc>
              <a:spcBef>
                <a:spcPts val="5"/>
              </a:spcBef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Rickettsiae</a:t>
            </a:r>
            <a:r>
              <a:rPr sz="2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are</a:t>
            </a:r>
            <a:r>
              <a:rPr sz="2400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small,</a:t>
            </a:r>
            <a:r>
              <a:rPr sz="2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Gram-negative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bacilli</a:t>
            </a:r>
            <a:r>
              <a:rPr sz="2400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that</a:t>
            </a:r>
            <a:r>
              <a:rPr sz="24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have</a:t>
            </a:r>
            <a:r>
              <a:rPr sz="24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evolved</a:t>
            </a:r>
            <a:r>
              <a:rPr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</a:t>
            </a:r>
            <a:r>
              <a:rPr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such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close</a:t>
            </a:r>
            <a:r>
              <a:rPr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association</a:t>
            </a:r>
            <a:r>
              <a:rPr sz="2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with</a:t>
            </a:r>
            <a:r>
              <a:rPr sz="24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arthropod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hosts</a:t>
            </a:r>
            <a:r>
              <a:rPr sz="24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that</a:t>
            </a:r>
            <a:r>
              <a:rPr sz="24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they</a:t>
            </a:r>
            <a:r>
              <a:rPr sz="2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to</a:t>
            </a:r>
            <a:r>
              <a:rPr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are</a:t>
            </a:r>
            <a:r>
              <a:rPr sz="24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adapted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survive</a:t>
            </a:r>
            <a:r>
              <a:rPr sz="2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within</a:t>
            </a:r>
            <a:r>
              <a:rPr sz="24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the</a:t>
            </a:r>
            <a:r>
              <a:rPr sz="2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host</a:t>
            </a:r>
            <a:r>
              <a:rPr sz="2400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cells.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37275" y="17729"/>
            <a:ext cx="57277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Spiral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0143" y="4195328"/>
              <a:ext cx="1133855" cy="26580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9640" y="6028531"/>
              <a:ext cx="594359" cy="824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5983" y="6694845"/>
              <a:ext cx="128016" cy="1585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5696" y="0"/>
              <a:ext cx="114300" cy="68534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05755" y="0"/>
              <a:ext cx="274320" cy="68534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0952" y="0"/>
              <a:ext cx="534924" cy="68534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3871" y="0"/>
              <a:ext cx="681227" cy="68534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3640" y="0"/>
              <a:ext cx="886967" cy="68534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39128" y="0"/>
              <a:ext cx="1097279" cy="68534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78040" y="0"/>
              <a:ext cx="1371600" cy="68534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8476" y="0"/>
              <a:ext cx="237744" cy="68534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22676" y="0"/>
              <a:ext cx="475488" cy="68534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87167" y="0"/>
              <a:ext cx="672083" cy="68534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92223" y="0"/>
              <a:ext cx="909827" cy="68534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15567" y="0"/>
              <a:ext cx="1170432" cy="68534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7200" y="0"/>
              <a:ext cx="1335024" cy="68534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44" y="4604003"/>
              <a:ext cx="964692" cy="22494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44" y="6176771"/>
              <a:ext cx="361188" cy="6766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80376" y="0"/>
              <a:ext cx="1563624" cy="283464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001000" y="0"/>
              <a:ext cx="1143000" cy="1339850"/>
            </a:xfrm>
            <a:custGeom>
              <a:avLst/>
              <a:gdLst/>
              <a:ahLst/>
              <a:cxnLst/>
              <a:rect l="l" t="t" r="r" b="b"/>
              <a:pathLst>
                <a:path w="1143000" h="1339850">
                  <a:moveTo>
                    <a:pt x="1143000" y="1301496"/>
                  </a:moveTo>
                  <a:lnTo>
                    <a:pt x="915035" y="959104"/>
                  </a:lnTo>
                  <a:lnTo>
                    <a:pt x="647192" y="627761"/>
                  </a:lnTo>
                  <a:lnTo>
                    <a:pt x="352298" y="304419"/>
                  </a:lnTo>
                  <a:lnTo>
                    <a:pt x="27051" y="0"/>
                  </a:lnTo>
                  <a:lnTo>
                    <a:pt x="0" y="0"/>
                  </a:lnTo>
                  <a:lnTo>
                    <a:pt x="333121" y="313944"/>
                  </a:lnTo>
                  <a:lnTo>
                    <a:pt x="637667" y="646811"/>
                  </a:lnTo>
                  <a:lnTo>
                    <a:pt x="905510" y="987679"/>
                  </a:lnTo>
                  <a:lnTo>
                    <a:pt x="1143000" y="1339596"/>
                  </a:lnTo>
                  <a:lnTo>
                    <a:pt x="1143000" y="1301496"/>
                  </a:lnTo>
                  <a:close/>
                </a:path>
                <a:path w="1143000" h="1339850">
                  <a:moveTo>
                    <a:pt x="1143000" y="629793"/>
                  </a:moveTo>
                  <a:lnTo>
                    <a:pt x="847852" y="305308"/>
                  </a:lnTo>
                  <a:lnTo>
                    <a:pt x="512953" y="0"/>
                  </a:lnTo>
                  <a:lnTo>
                    <a:pt x="493776" y="0"/>
                  </a:lnTo>
                  <a:lnTo>
                    <a:pt x="838327" y="324358"/>
                  </a:lnTo>
                  <a:lnTo>
                    <a:pt x="1143000" y="658368"/>
                  </a:lnTo>
                  <a:lnTo>
                    <a:pt x="1143000" y="629793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144" y="0"/>
              <a:ext cx="1362456" cy="22357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144" y="0"/>
              <a:ext cx="932815" cy="951230"/>
            </a:xfrm>
            <a:custGeom>
              <a:avLst/>
              <a:gdLst/>
              <a:ahLst/>
              <a:cxnLst/>
              <a:rect l="l" t="t" r="r" b="b"/>
              <a:pathLst>
                <a:path w="932815" h="951230">
                  <a:moveTo>
                    <a:pt x="429768" y="0"/>
                  </a:moveTo>
                  <a:lnTo>
                    <a:pt x="401015" y="0"/>
                  </a:lnTo>
                  <a:lnTo>
                    <a:pt x="191719" y="181991"/>
                  </a:lnTo>
                  <a:lnTo>
                    <a:pt x="0" y="373634"/>
                  </a:lnTo>
                  <a:lnTo>
                    <a:pt x="0" y="402336"/>
                  </a:lnTo>
                  <a:lnTo>
                    <a:pt x="201307" y="191643"/>
                  </a:lnTo>
                  <a:lnTo>
                    <a:pt x="429768" y="0"/>
                  </a:lnTo>
                  <a:close/>
                </a:path>
                <a:path w="932815" h="951230">
                  <a:moveTo>
                    <a:pt x="932688" y="0"/>
                  </a:moveTo>
                  <a:lnTo>
                    <a:pt x="904036" y="0"/>
                  </a:lnTo>
                  <a:lnTo>
                    <a:pt x="647788" y="209550"/>
                  </a:lnTo>
                  <a:lnTo>
                    <a:pt x="409041" y="428625"/>
                  </a:lnTo>
                  <a:lnTo>
                    <a:pt x="190995" y="666750"/>
                  </a:lnTo>
                  <a:lnTo>
                    <a:pt x="0" y="912876"/>
                  </a:lnTo>
                  <a:lnTo>
                    <a:pt x="0" y="950976"/>
                  </a:lnTo>
                  <a:lnTo>
                    <a:pt x="190995" y="685800"/>
                  </a:lnTo>
                  <a:lnTo>
                    <a:pt x="409041" y="447675"/>
                  </a:lnTo>
                  <a:lnTo>
                    <a:pt x="657339" y="219075"/>
                  </a:lnTo>
                  <a:lnTo>
                    <a:pt x="932688" y="0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2286" y="62407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6" y="623849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20040" y="150837"/>
            <a:ext cx="7246366" cy="799884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36244" y="256997"/>
            <a:ext cx="66732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Summary</a:t>
            </a:r>
            <a:r>
              <a:rPr sz="28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8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selected</a:t>
            </a:r>
            <a:r>
              <a:rPr sz="28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Rickettssial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62940" y="580605"/>
            <a:ext cx="2327021" cy="799884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879449" y="687146"/>
            <a:ext cx="18732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diseases.</a:t>
            </a:r>
            <a:endParaRPr sz="2800">
              <a:latin typeface="Verdana"/>
              <a:cs typeface="Verdana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286" y="1214532"/>
          <a:ext cx="9143999" cy="461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3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Organism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927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Arthropod Vector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1301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Mammalian reservoir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825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Imp.</a:t>
                      </a:r>
                      <a:r>
                        <a:rPr sz="2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2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3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510"/>
                        </a:lnSpc>
                        <a:spcBef>
                          <a:spcPts val="31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Rocky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510"/>
                        </a:lnSpc>
                        <a:spcBef>
                          <a:spcPts val="315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2510"/>
                        </a:lnSpc>
                        <a:spcBef>
                          <a:spcPts val="31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Ticks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2510"/>
                        </a:lnSpc>
                        <a:spcBef>
                          <a:spcPts val="31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Dogs,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510"/>
                        </a:lnSpc>
                        <a:spcBef>
                          <a:spcPts val="315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206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mountain spotted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rickettssii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Rodents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3714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(East coast)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fever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4478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66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0066CC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3A76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3A76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3A76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3A76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3A76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3A76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003A76"/>
                      </a:solidFill>
                      <a:prstDash val="solid"/>
                    </a:lnT>
                    <a:lnB w="19050">
                      <a:solidFill>
                        <a:srgbClr val="003A7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37275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" y="436854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" y="374218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" y="49903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" y="124586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" y="312038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" y="24940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" y="18722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" y="62407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" y="623849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" y="561212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40737" y="285064"/>
            <a:ext cx="803783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dirty="0">
                <a:latin typeface="Arial"/>
                <a:cs typeface="Arial"/>
              </a:rPr>
              <a:t>Common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clinical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manifestations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rickettsial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diseases</a:t>
            </a:r>
            <a:r>
              <a:rPr sz="2400" spc="-10" dirty="0"/>
              <a:t>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6099"/>
            <a:ext cx="9144000" cy="59119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584194" y="17729"/>
            <a:ext cx="471360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965575" algn="l"/>
              </a:tabLst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r>
              <a:rPr sz="1550" dirty="0">
                <a:solidFill>
                  <a:srgbClr val="212121"/>
                </a:solidFill>
                <a:latin typeface="Lucida Sans Unicode"/>
                <a:cs typeface="Lucida Sans Unicode"/>
              </a:rPr>
              <a:t>	</a:t>
            </a: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Vertical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3200" y="665740"/>
            <a:ext cx="2191005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-10" dirty="0">
                <a:cs typeface="Arial"/>
              </a:rPr>
              <a:t>Diagnosis</a:t>
            </a:r>
            <a:endParaRPr dirty="0"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16" y="1295400"/>
            <a:ext cx="8670925" cy="3731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23545" indent="-343535">
              <a:lnSpc>
                <a:spcPct val="100200"/>
              </a:lnSpc>
              <a:spcBef>
                <a:spcPts val="100"/>
              </a:spcBef>
              <a:buClr>
                <a:srgbClr val="FFFFCC"/>
              </a:buClr>
              <a:buSzPct val="60714"/>
              <a:buFont typeface="Wingdings"/>
              <a:buChar char=""/>
              <a:tabLst>
                <a:tab pos="355600" algn="l"/>
              </a:tabLst>
            </a:pP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800" b="1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clinical</a:t>
            </a:r>
            <a:r>
              <a:rPr sz="28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signs</a:t>
            </a:r>
            <a:r>
              <a:rPr sz="28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Verdana"/>
                <a:cs typeface="Verdana"/>
              </a:rPr>
              <a:t>and symptoms</a:t>
            </a:r>
            <a:r>
              <a:rPr sz="28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Verdana"/>
                <a:cs typeface="Verdana"/>
              </a:rPr>
              <a:t>(e.g.,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fever,</a:t>
            </a:r>
            <a:r>
              <a:rPr sz="24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headache,</a:t>
            </a:r>
            <a:r>
              <a:rPr sz="2400" b="1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nausea,</a:t>
            </a:r>
            <a:r>
              <a:rPr sz="24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vomiting,</a:t>
            </a:r>
            <a:r>
              <a:rPr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and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muscle</a:t>
            </a:r>
            <a:r>
              <a:rPr sz="2400" b="1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aches)</a:t>
            </a:r>
            <a:r>
              <a:rPr sz="2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resemble</a:t>
            </a:r>
            <a:r>
              <a:rPr sz="2400" b="1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many</a:t>
            </a:r>
            <a:r>
              <a:rPr sz="2400" b="1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other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diseases</a:t>
            </a:r>
            <a:r>
              <a:rPr sz="24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during</a:t>
            </a:r>
            <a:r>
              <a:rPr sz="2400" b="1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the</a:t>
            </a:r>
            <a:r>
              <a:rPr sz="2400" b="1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early</a:t>
            </a:r>
            <a:r>
              <a:rPr sz="2400" b="1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stages</a:t>
            </a:r>
            <a:r>
              <a:rPr sz="24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when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antibiotic</a:t>
            </a:r>
            <a:r>
              <a:rPr sz="2400" b="1" spc="-1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treatment</a:t>
            </a:r>
            <a:r>
              <a:rPr sz="2400" b="1" spc="-10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is</a:t>
            </a:r>
            <a:r>
              <a:rPr sz="2400" b="1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most</a:t>
            </a:r>
            <a:r>
              <a:rPr sz="2400" b="1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effective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>
              <a:lnSpc>
                <a:spcPct val="100000"/>
              </a:lnSpc>
              <a:spcBef>
                <a:spcPts val="1305"/>
              </a:spcBef>
              <a:buClr>
                <a:srgbClr val="FFFFCC"/>
              </a:buClr>
              <a:buFont typeface="Wingdings"/>
              <a:buChar char=""/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355600" marR="245745" indent="-343535">
              <a:lnSpc>
                <a:spcPct val="100000"/>
              </a:lnSpc>
              <a:spcBef>
                <a:spcPts val="5"/>
              </a:spcBef>
              <a:buClr>
                <a:srgbClr val="FFFFCC"/>
              </a:buClr>
              <a:buSzPct val="60714"/>
              <a:buFont typeface="Wingdings"/>
              <a:buChar char=""/>
              <a:tabLst>
                <a:tab pos="355600" algn="l"/>
              </a:tabLst>
            </a:pP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history</a:t>
            </a:r>
            <a:r>
              <a:rPr sz="2400" b="1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of</a:t>
            </a:r>
            <a:r>
              <a:rPr sz="2400" b="1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exposure</a:t>
            </a:r>
            <a:r>
              <a:rPr sz="2400" b="1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to</a:t>
            </a:r>
            <a:r>
              <a:rPr sz="2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the</a:t>
            </a:r>
            <a:r>
              <a:rPr sz="2400" b="1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appropriate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vector</a:t>
            </a:r>
            <a:r>
              <a:rPr sz="2400" b="1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Clr>
                <a:srgbClr val="FFFFCC"/>
              </a:buClr>
              <a:buFont typeface="Wingdings"/>
              <a:buChar char=""/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355600" marR="5080" indent="-343535">
              <a:lnSpc>
                <a:spcPct val="100200"/>
              </a:lnSpc>
              <a:buClr>
                <a:srgbClr val="FFFFCC"/>
              </a:buClr>
              <a:buSzPct val="60714"/>
              <a:buFont typeface="Wingdings"/>
              <a:buChar char=""/>
              <a:tabLst>
                <a:tab pos="355600" algn="l"/>
              </a:tabLst>
            </a:pP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Detection</a:t>
            </a:r>
            <a:r>
              <a:rPr sz="2400" b="1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rickettsial</a:t>
            </a:r>
            <a:r>
              <a:rPr sz="2400" b="1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antigens</a:t>
            </a:r>
            <a:r>
              <a:rPr sz="2400" b="1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themselves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(e.g., the</a:t>
            </a:r>
            <a:r>
              <a:rPr sz="2400" b="1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indirect</a:t>
            </a:r>
            <a:r>
              <a:rPr sz="2400" b="1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fluorescence</a:t>
            </a:r>
            <a:r>
              <a:rPr sz="2400" b="1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antibody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test</a:t>
            </a:r>
            <a:r>
              <a:rPr sz="2400" b="1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or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latex</a:t>
            </a:r>
            <a:r>
              <a:rPr sz="2400" b="1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agglutination)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37275" y="17729"/>
            <a:ext cx="44958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2866" y="968466"/>
            <a:ext cx="802830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30" dirty="0">
                <a:cs typeface="Arial"/>
              </a:rPr>
              <a:t>Weil-</a:t>
            </a:r>
            <a:r>
              <a:rPr b="1" dirty="0">
                <a:cs typeface="Arial"/>
              </a:rPr>
              <a:t>Felix</a:t>
            </a:r>
            <a:r>
              <a:rPr b="1" spc="-25" dirty="0">
                <a:cs typeface="Arial"/>
              </a:rPr>
              <a:t> </a:t>
            </a:r>
            <a:r>
              <a:rPr b="1" dirty="0">
                <a:cs typeface="Arial"/>
              </a:rPr>
              <a:t>test</a:t>
            </a:r>
            <a:r>
              <a:rPr b="1" spc="-30" dirty="0">
                <a:cs typeface="Arial"/>
              </a:rPr>
              <a:t> </a:t>
            </a:r>
            <a:r>
              <a:rPr b="1" dirty="0">
                <a:cs typeface="Arial"/>
              </a:rPr>
              <a:t>that</a:t>
            </a:r>
            <a:r>
              <a:rPr b="1" spc="-25" dirty="0">
                <a:cs typeface="Arial"/>
              </a:rPr>
              <a:t> </a:t>
            </a:r>
            <a:r>
              <a:rPr b="1" dirty="0">
                <a:cs typeface="Arial"/>
              </a:rPr>
              <a:t>is</a:t>
            </a:r>
            <a:r>
              <a:rPr b="1" spc="-45" dirty="0">
                <a:cs typeface="Arial"/>
              </a:rPr>
              <a:t> </a:t>
            </a:r>
            <a:r>
              <a:rPr b="1" spc="-10" dirty="0">
                <a:cs typeface="Arial"/>
              </a:rPr>
              <a:t>based</a:t>
            </a:r>
            <a:endParaRPr dirty="0"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1000" y="1903860"/>
            <a:ext cx="8062595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5080">
              <a:lnSpc>
                <a:spcPct val="100000"/>
              </a:lnSpc>
              <a:spcBef>
                <a:spcPts val="90"/>
              </a:spcBef>
            </a:pP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on</a:t>
            </a:r>
            <a:r>
              <a:rPr sz="2400" b="1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the</a:t>
            </a:r>
            <a:r>
              <a:rPr sz="2400" b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cross-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reactive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antigens of</a:t>
            </a:r>
            <a:r>
              <a:rPr sz="2400" b="1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OX-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19</a:t>
            </a:r>
            <a:r>
              <a:rPr sz="24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and</a:t>
            </a:r>
            <a:r>
              <a:rPr sz="2400" b="1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OX-</a:t>
            </a:r>
            <a:r>
              <a:rPr sz="2400" b="1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2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strains</a:t>
            </a:r>
            <a:r>
              <a:rPr sz="2400" b="1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of</a:t>
            </a:r>
            <a:r>
              <a:rPr lang="en-US" sz="2400" b="1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Proteus</a:t>
            </a:r>
            <a:r>
              <a:rPr sz="2400" b="1" i="1" spc="-17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negative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only</a:t>
            </a:r>
            <a:r>
              <a:rPr sz="2400" b="1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in</a:t>
            </a:r>
            <a:r>
              <a:rPr sz="2400" b="1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Q</a:t>
            </a:r>
            <a:r>
              <a:rPr sz="2400" b="1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fever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29077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2195" y="469578"/>
            <a:ext cx="703960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Arial"/>
                <a:cs typeface="Arial"/>
              </a:rPr>
              <a:t>Laboratory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methods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used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confirming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2195" y="917575"/>
            <a:ext cx="55702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diagnosis</a:t>
            </a:r>
            <a:r>
              <a:rPr sz="2800" b="1" spc="-114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</a:t>
            </a:r>
            <a:r>
              <a:rPr sz="2800" b="1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rickettsial</a:t>
            </a:r>
            <a:r>
              <a:rPr sz="2800" b="1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infection</a:t>
            </a:r>
            <a:r>
              <a:rPr sz="2800" b="1" spc="-10" dirty="0">
                <a:solidFill>
                  <a:srgbClr val="CCEB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1800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84194" y="17729"/>
            <a:ext cx="437070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901440" algn="l"/>
              </a:tabLst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r>
              <a:rPr sz="1550" dirty="0">
                <a:solidFill>
                  <a:srgbClr val="212121"/>
                </a:solidFill>
                <a:latin typeface="Lucida Sans Unicode"/>
                <a:cs typeface="Lucida Sans Unicode"/>
              </a:rPr>
              <a:t>	</a:t>
            </a: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" y="436854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" y="374218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" y="49903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" y="124586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" y="312038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" y="24940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" y="18722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" y="62407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" y="623849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286" y="228600"/>
            <a:ext cx="9144000" cy="6400800"/>
            <a:chOff x="2286" y="228600"/>
            <a:chExt cx="9144000" cy="6400800"/>
          </a:xfrm>
        </p:grpSpPr>
        <p:sp>
          <p:nvSpPr>
            <p:cNvPr id="12" name="object 12"/>
            <p:cNvSpPr/>
            <p:nvPr/>
          </p:nvSpPr>
          <p:spPr>
            <a:xfrm>
              <a:off x="2286" y="5612129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3716">
              <a:solidFill>
                <a:srgbClr val="003A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75" y="228600"/>
              <a:ext cx="8842248" cy="6400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9768" y="533400"/>
            <a:ext cx="627761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Treatment</a:t>
            </a:r>
            <a:endParaRPr b="1" spc="-10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736" y="2362200"/>
            <a:ext cx="75355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95"/>
              </a:spcBef>
            </a:pPr>
            <a:r>
              <a:rPr lang="en-US"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Doxycycline,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tetracycline,</a:t>
            </a:r>
            <a:r>
              <a:rPr sz="2400" b="1" spc="-204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or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chloramphenicol</a:t>
            </a:r>
            <a:r>
              <a:rPr sz="24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is</a:t>
            </a:r>
            <a:r>
              <a:rPr sz="2400" b="1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effective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in</a:t>
            </a:r>
            <a:r>
              <a:rPr sz="2400" b="1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controlling</a:t>
            </a:r>
            <a:r>
              <a:rPr sz="2400" b="1" spc="-1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the</a:t>
            </a:r>
            <a:r>
              <a:rPr sz="2400" b="1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infection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37275" y="17729"/>
            <a:ext cx="1039494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Horizontal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" y="436854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" y="374218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" y="499033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" y="124586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" y="312038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" y="249402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" y="18722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" y="62407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" y="623849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" y="561212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3716">
            <a:solidFill>
              <a:srgbClr val="003A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0" y="379474"/>
            <a:ext cx="9144000" cy="6478905"/>
            <a:chOff x="0" y="379474"/>
            <a:chExt cx="9144000" cy="64789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644" y="589787"/>
              <a:ext cx="2606040" cy="4297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9474"/>
              <a:ext cx="9144000" cy="64785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459726" y="17729"/>
            <a:ext cx="123634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Longitudinal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609600" y="1066800"/>
            <a:ext cx="6136767" cy="5533645"/>
            <a:chOff x="1856231" y="1307553"/>
            <a:chExt cx="5664708" cy="5321847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6231" y="1751076"/>
              <a:ext cx="5664708" cy="48783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1136" y="1307553"/>
              <a:ext cx="4777486" cy="40669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459726" y="17729"/>
            <a:ext cx="123634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Longitudinal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26D71D-9646-3923-0EC0-7633B5EC9618}"/>
              </a:ext>
            </a:extLst>
          </p:cNvPr>
          <p:cNvSpPr txBox="1"/>
          <p:nvPr/>
        </p:nvSpPr>
        <p:spPr>
          <a:xfrm>
            <a:off x="685800" y="59108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Research </a:t>
            </a:r>
            <a:endParaRPr lang="en-PK" sz="4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8075"/>
            <a:ext cx="9146286" cy="62499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59726" y="17729"/>
            <a:ext cx="123634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Longitudinal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371" y="4709286"/>
            <a:ext cx="47625" cy="133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705" y="1483817"/>
            <a:ext cx="7743190" cy="759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A</a:t>
            </a:r>
            <a:r>
              <a:rPr sz="2400" spc="-55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remote</a:t>
            </a:r>
            <a:r>
              <a:rPr sz="2400" spc="-85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village</a:t>
            </a:r>
            <a:r>
              <a:rPr sz="2400" spc="-15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in</a:t>
            </a:r>
            <a:r>
              <a:rPr sz="2400" spc="-3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a</a:t>
            </a:r>
            <a:r>
              <a:rPr sz="2400" spc="-3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developing</a:t>
            </a:r>
            <a:r>
              <a:rPr sz="2400" spc="-75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country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experiences</a:t>
            </a:r>
            <a:r>
              <a:rPr sz="2400" spc="-125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an</a:t>
            </a:r>
            <a:r>
              <a:rPr sz="2400" spc="-4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unusual</a:t>
            </a:r>
            <a:r>
              <a:rPr sz="2400" spc="-5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outbreak</a:t>
            </a:r>
            <a:r>
              <a:rPr sz="2400" spc="-9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characterized</a:t>
            </a:r>
            <a:r>
              <a:rPr sz="2400" spc="-120" dirty="0">
                <a:solidFill>
                  <a:schemeClr val="tx1">
                    <a:lumMod val="95000"/>
                    <a:lumOff val="5000"/>
                  </a:schemeClr>
                </a:solidFill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705" y="2215718"/>
            <a:ext cx="7864475" cy="260007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sz="2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fever,</a:t>
            </a:r>
            <a:r>
              <a:rPr sz="2400" spc="-114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headache,</a:t>
            </a:r>
            <a:r>
              <a:rPr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muscle</a:t>
            </a:r>
            <a:r>
              <a:rPr sz="24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pain,</a:t>
            </a:r>
            <a:r>
              <a:rPr sz="2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and</a:t>
            </a:r>
            <a:r>
              <a:rPr sz="2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</a:t>
            </a:r>
            <a:r>
              <a:rPr sz="2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rash.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Laboratory</a:t>
            </a:r>
            <a:r>
              <a:rPr sz="2400" spc="-114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tests</a:t>
            </a:r>
            <a:r>
              <a:rPr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reveal</a:t>
            </a:r>
            <a:r>
              <a:rPr sz="2400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the</a:t>
            </a:r>
            <a:r>
              <a:rPr sz="24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presence</a:t>
            </a:r>
            <a:r>
              <a:rPr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of</a:t>
            </a:r>
            <a:r>
              <a:rPr sz="24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</a:t>
            </a:r>
            <a:r>
              <a:rPr sz="2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obligate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intracellular</a:t>
            </a:r>
            <a:r>
              <a:rPr sz="2400" spc="-18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organism.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12700" marR="890905" indent="328295">
              <a:lnSpc>
                <a:spcPct val="100000"/>
              </a:lnSpc>
              <a:spcBef>
                <a:spcPts val="5"/>
              </a:spcBef>
              <a:buSzPct val="95833"/>
              <a:buAutoNum type="arabicPeriod"/>
              <a:tabLst>
                <a:tab pos="340995" algn="l"/>
              </a:tabLst>
            </a:pP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The</a:t>
            </a:r>
            <a:r>
              <a:rPr sz="2400" b="1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most</a:t>
            </a:r>
            <a:r>
              <a:rPr sz="24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likely</a:t>
            </a:r>
            <a:r>
              <a:rPr sz="2400" b="1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causative</a:t>
            </a:r>
            <a:r>
              <a:rPr sz="2400" b="1" spc="-10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agent</a:t>
            </a:r>
            <a:r>
              <a:rPr sz="2400" b="1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of</a:t>
            </a:r>
            <a:r>
              <a:rPr sz="2400" b="1" spc="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this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outbreak</a:t>
            </a:r>
            <a:r>
              <a:rPr sz="2400" b="1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is: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895350" lvl="1" indent="-425450">
              <a:lnSpc>
                <a:spcPct val="100000"/>
              </a:lnSpc>
              <a:buAutoNum type="alphaUcPeriod"/>
              <a:tabLst>
                <a:tab pos="895350" algn="l"/>
              </a:tabLst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Streptococcus</a:t>
            </a:r>
            <a:r>
              <a:rPr sz="2400" spc="-1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pneumoniae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894080" lvl="1" indent="-42418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894080" algn="l"/>
              </a:tabLst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Rickettsia</a:t>
            </a:r>
            <a:r>
              <a:rPr sz="24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rickettsii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899794" lvl="1" indent="-429895">
              <a:lnSpc>
                <a:spcPct val="100000"/>
              </a:lnSpc>
              <a:buAutoNum type="alphaUcPeriod"/>
              <a:tabLst>
                <a:tab pos="899794" algn="l"/>
              </a:tabLst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Staphylococcus</a:t>
            </a:r>
            <a:r>
              <a:rPr sz="24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aureus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917575" lvl="1" indent="-447675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917575" algn="l"/>
              </a:tabLst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Escherichia</a:t>
            </a:r>
            <a:r>
              <a:rPr sz="2400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coli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644" y="589787"/>
            <a:ext cx="4434839" cy="4297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59726" y="17729"/>
            <a:ext cx="123634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Longitudinal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714039"/>
            <a:ext cx="78867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Take</a:t>
            </a:r>
            <a:r>
              <a:rPr lang="en-US" spc="-130" dirty="0"/>
              <a:t> </a:t>
            </a:r>
            <a:r>
              <a:rPr lang="en-US" dirty="0"/>
              <a:t>home</a:t>
            </a:r>
            <a:r>
              <a:rPr lang="en-US" spc="-95" dirty="0"/>
              <a:t> </a:t>
            </a:r>
            <a:r>
              <a:rPr lang="en-US" spc="-10" dirty="0"/>
              <a:t>massage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5600" marR="5080" indent="-343535">
              <a:lnSpc>
                <a:spcPct val="100099"/>
              </a:lnSpc>
              <a:spcBef>
                <a:spcPts val="114"/>
              </a:spcBef>
              <a:buClr>
                <a:srgbClr val="FFFFCC"/>
              </a:buClr>
              <a:buSzPct val="60000"/>
              <a:buFont typeface="Wingdings"/>
              <a:buChar char=""/>
              <a:tabLst>
                <a:tab pos="355600" algn="l"/>
              </a:tabLst>
            </a:pPr>
            <a:r>
              <a:rPr b="1" dirty="0">
                <a:latin typeface="Verdana"/>
                <a:cs typeface="Verdana"/>
              </a:rPr>
              <a:t>Rickettsiae</a:t>
            </a:r>
            <a:r>
              <a:rPr b="1" spc="-100" dirty="0">
                <a:latin typeface="Verdana"/>
                <a:cs typeface="Verdana"/>
              </a:rPr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tiny,</a:t>
            </a:r>
            <a:r>
              <a:rPr spc="-25" dirty="0"/>
              <a:t> </a:t>
            </a:r>
            <a:r>
              <a:rPr dirty="0"/>
              <a:t>obligate</a:t>
            </a:r>
            <a:r>
              <a:rPr spc="-20" dirty="0"/>
              <a:t> </a:t>
            </a:r>
            <a:r>
              <a:rPr dirty="0"/>
              <a:t>intracellular</a:t>
            </a:r>
            <a:r>
              <a:rPr spc="-40" dirty="0"/>
              <a:t> </a:t>
            </a:r>
            <a:r>
              <a:rPr dirty="0"/>
              <a:t>bacteria</a:t>
            </a:r>
            <a:r>
              <a:rPr spc="-65" dirty="0"/>
              <a:t> </a:t>
            </a:r>
            <a:r>
              <a:rPr spc="-20" dirty="0"/>
              <a:t>that </a:t>
            </a:r>
            <a:r>
              <a:rPr dirty="0"/>
              <a:t>cause</a:t>
            </a:r>
            <a:r>
              <a:rPr spc="-7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variety</a:t>
            </a:r>
            <a:r>
              <a:rPr spc="-3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diseases</a:t>
            </a:r>
            <a:r>
              <a:rPr spc="-3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humans</a:t>
            </a:r>
            <a:r>
              <a:rPr spc="-3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animals.</a:t>
            </a:r>
            <a:r>
              <a:rPr spc="-35" dirty="0"/>
              <a:t> </a:t>
            </a:r>
            <a:r>
              <a:rPr spc="-10" dirty="0"/>
              <a:t>These </a:t>
            </a:r>
            <a:r>
              <a:rPr dirty="0"/>
              <a:t>bacteria</a:t>
            </a:r>
            <a:r>
              <a:rPr spc="-80" dirty="0"/>
              <a:t> </a:t>
            </a:r>
            <a:r>
              <a:rPr dirty="0"/>
              <a:t>are</a:t>
            </a:r>
            <a:r>
              <a:rPr spc="-25" dirty="0"/>
              <a:t> </a:t>
            </a:r>
            <a:r>
              <a:rPr dirty="0"/>
              <a:t>transmitted</a:t>
            </a:r>
            <a:r>
              <a:rPr spc="-50" dirty="0"/>
              <a:t> </a:t>
            </a:r>
            <a:r>
              <a:rPr dirty="0"/>
              <a:t>by</a:t>
            </a:r>
            <a:r>
              <a:rPr spc="-15" dirty="0"/>
              <a:t> </a:t>
            </a:r>
            <a:r>
              <a:rPr dirty="0"/>
              <a:t>arthropod</a:t>
            </a:r>
            <a:r>
              <a:rPr spc="-85" dirty="0"/>
              <a:t> </a:t>
            </a:r>
            <a:r>
              <a:rPr dirty="0"/>
              <a:t>vectors</a:t>
            </a:r>
            <a:r>
              <a:rPr spc="-55" dirty="0"/>
              <a:t> </a:t>
            </a:r>
            <a:r>
              <a:rPr dirty="0"/>
              <a:t>such</a:t>
            </a:r>
            <a:r>
              <a:rPr spc="-35" dirty="0"/>
              <a:t> </a:t>
            </a:r>
            <a:r>
              <a:rPr dirty="0"/>
              <a:t>as</a:t>
            </a:r>
            <a:r>
              <a:rPr spc="-25" dirty="0"/>
              <a:t> </a:t>
            </a:r>
            <a:r>
              <a:rPr spc="-10" dirty="0"/>
              <a:t>ticks, </a:t>
            </a:r>
            <a:r>
              <a:rPr dirty="0"/>
              <a:t>fleas,</a:t>
            </a:r>
            <a:r>
              <a:rPr spc="-6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lice.</a:t>
            </a:r>
            <a:r>
              <a:rPr spc="10" dirty="0"/>
              <a:t> </a:t>
            </a:r>
            <a:r>
              <a:rPr dirty="0"/>
              <a:t>They</a:t>
            </a:r>
            <a:r>
              <a:rPr spc="-15" dirty="0"/>
              <a:t> </a:t>
            </a:r>
            <a:r>
              <a:rPr dirty="0"/>
              <a:t>are</a:t>
            </a:r>
            <a:r>
              <a:rPr spc="-65" dirty="0"/>
              <a:t> </a:t>
            </a:r>
            <a:r>
              <a:rPr dirty="0"/>
              <a:t>responsible</a:t>
            </a:r>
            <a:r>
              <a:rPr spc="-2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a range</a:t>
            </a:r>
            <a:r>
              <a:rPr spc="-6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10" dirty="0"/>
              <a:t>illnesses, </a:t>
            </a:r>
            <a:r>
              <a:rPr dirty="0"/>
              <a:t>including</a:t>
            </a:r>
            <a:r>
              <a:rPr spc="-10" dirty="0"/>
              <a:t> </a:t>
            </a:r>
            <a:r>
              <a:rPr dirty="0"/>
              <a:t>typhus,</a:t>
            </a:r>
            <a:r>
              <a:rPr spc="-55" dirty="0"/>
              <a:t> </a:t>
            </a:r>
            <a:r>
              <a:rPr dirty="0"/>
              <a:t>Rocky</a:t>
            </a:r>
            <a:r>
              <a:rPr spc="-80" dirty="0"/>
              <a:t> </a:t>
            </a:r>
            <a:r>
              <a:rPr dirty="0"/>
              <a:t>Mountain</a:t>
            </a:r>
            <a:r>
              <a:rPr spc="-60" dirty="0"/>
              <a:t> </a:t>
            </a:r>
            <a:r>
              <a:rPr dirty="0"/>
              <a:t>spotted</a:t>
            </a:r>
            <a:r>
              <a:rPr spc="-75" dirty="0"/>
              <a:t> </a:t>
            </a:r>
            <a:r>
              <a:rPr dirty="0"/>
              <a:t>fever,</a:t>
            </a:r>
            <a:r>
              <a:rPr spc="-50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spc="-10" dirty="0"/>
              <a:t>other </a:t>
            </a:r>
            <a:r>
              <a:rPr dirty="0"/>
              <a:t>serious</a:t>
            </a:r>
            <a:r>
              <a:rPr spc="-45" dirty="0"/>
              <a:t> </a:t>
            </a:r>
            <a:r>
              <a:rPr dirty="0"/>
              <a:t>infections.</a:t>
            </a:r>
            <a:r>
              <a:rPr spc="-45" dirty="0"/>
              <a:t> </a:t>
            </a:r>
            <a:r>
              <a:rPr dirty="0"/>
              <a:t>Prompt</a:t>
            </a:r>
            <a:r>
              <a:rPr spc="-105" dirty="0"/>
              <a:t> </a:t>
            </a:r>
            <a:r>
              <a:rPr dirty="0"/>
              <a:t>diagnosis</a:t>
            </a:r>
            <a:r>
              <a:rPr spc="-4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treatment</a:t>
            </a:r>
            <a:r>
              <a:rPr spc="-70" dirty="0"/>
              <a:t> </a:t>
            </a:r>
            <a:r>
              <a:rPr spc="-20" dirty="0"/>
              <a:t>with </a:t>
            </a:r>
            <a:r>
              <a:rPr dirty="0"/>
              <a:t>antibiotics</a:t>
            </a:r>
            <a:r>
              <a:rPr spc="-65" dirty="0"/>
              <a:t> </a:t>
            </a:r>
            <a:r>
              <a:rPr dirty="0"/>
              <a:t>are</a:t>
            </a:r>
            <a:r>
              <a:rPr spc="-30" dirty="0"/>
              <a:t> </a:t>
            </a:r>
            <a:r>
              <a:rPr dirty="0"/>
              <a:t>crucial</a:t>
            </a:r>
            <a:r>
              <a:rPr spc="-6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spc="-10" dirty="0"/>
              <a:t>recovery.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28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2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580644" y="1759953"/>
            <a:ext cx="8386445" cy="33380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7277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sz="2400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Chlamydia</a:t>
            </a:r>
            <a:r>
              <a:rPr sz="2400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Rickettsia,</a:t>
            </a:r>
            <a:r>
              <a:rPr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highlighting</a:t>
            </a:r>
            <a:r>
              <a:rPr sz="24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</a:t>
            </a:r>
            <a:r>
              <a:rPr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sz="2400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2400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obligate</a:t>
            </a:r>
            <a:r>
              <a:rPr sz="2400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intracellular bacteria.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13335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sz="2400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</a:t>
            </a:r>
            <a:r>
              <a:rPr sz="2400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sz="2400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caused</a:t>
            </a:r>
            <a:r>
              <a:rPr sz="2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z="2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Chlamydia</a:t>
            </a:r>
            <a:r>
              <a:rPr sz="24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Rickettsia.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4445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</a:t>
            </a:r>
            <a:r>
              <a:rPr sz="2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</a:t>
            </a:r>
            <a:r>
              <a:rPr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transmission</a:t>
            </a:r>
            <a:r>
              <a:rPr sz="24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sz="24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Chlamydia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Rickettsia</a:t>
            </a:r>
            <a:r>
              <a:rPr sz="2400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infections.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sz="2400" spc="-13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symptoms,</a:t>
            </a:r>
            <a:r>
              <a:rPr sz="24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complications,</a:t>
            </a:r>
            <a:r>
              <a:rPr sz="24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sz="2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24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sz="2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infections.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467995">
              <a:lnSpc>
                <a:spcPct val="100000"/>
              </a:lnSpc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r>
              <a:rPr sz="2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sz="24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r>
              <a:rPr sz="2400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sz="2400" spc="-10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Chlamydia</a:t>
            </a:r>
            <a:r>
              <a:rPr sz="2400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400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Rickettsia</a:t>
            </a:r>
            <a:r>
              <a:rPr sz="2400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diseases.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AF4910-6BD7-0404-AA15-C593F4E7140E}"/>
              </a:ext>
            </a:extLst>
          </p:cNvPr>
          <p:cNvSpPr txBox="1"/>
          <p:nvPr/>
        </p:nvSpPr>
        <p:spPr>
          <a:xfrm>
            <a:off x="1600200" y="533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Learning outcomes</a:t>
            </a:r>
            <a:endParaRPr lang="en-P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2617839" y="2426046"/>
            <a:ext cx="4111625" cy="1248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1270" algn="ctr">
              <a:lnSpc>
                <a:spcPct val="100099"/>
              </a:lnSpc>
              <a:spcBef>
                <a:spcPts val="114"/>
              </a:spcBef>
            </a:pPr>
            <a:r>
              <a:rPr sz="2000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Levinson,</a:t>
            </a:r>
            <a:r>
              <a:rPr sz="2000" u="sng" spc="-12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spc="5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W.</a:t>
            </a:r>
            <a:r>
              <a:rPr sz="2000" u="sng" spc="-14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Review</a:t>
            </a:r>
            <a:r>
              <a:rPr sz="2000" u="sng" spc="-7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of</a:t>
            </a:r>
            <a:r>
              <a:rPr sz="2000" u="sng" spc="-4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Medical</a:t>
            </a:r>
            <a:r>
              <a:rPr sz="2000" spc="-10" dirty="0">
                <a:solidFill>
                  <a:srgbClr val="006EC0"/>
                </a:solidFill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Microbiology</a:t>
            </a:r>
            <a:r>
              <a:rPr sz="2000" u="sng" spc="-12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and</a:t>
            </a:r>
            <a:r>
              <a:rPr sz="2000" u="sng" spc="-6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Immunology.</a:t>
            </a:r>
            <a:r>
              <a:rPr sz="2000" u="sng" spc="-4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6EC0"/>
                </a:solidFill>
                <a:latin typeface="Arial MT"/>
                <a:cs typeface="Arial MT"/>
              </a:rPr>
              <a:t> </a:t>
            </a:r>
            <a:r>
              <a:rPr sz="2000" u="sng" spc="-2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15th</a:t>
            </a:r>
            <a:r>
              <a:rPr sz="2000" spc="-20" dirty="0">
                <a:solidFill>
                  <a:srgbClr val="006EC0"/>
                </a:solidFill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ed.</a:t>
            </a:r>
            <a:r>
              <a:rPr sz="2000" u="sng" spc="-7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McGraw-Hill</a:t>
            </a:r>
            <a:r>
              <a:rPr sz="2000" u="sng" spc="-6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Education</a:t>
            </a:r>
            <a:r>
              <a:rPr sz="2000" u="sng" spc="-8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spc="-5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/</a:t>
            </a:r>
            <a:r>
              <a:rPr sz="2000" spc="-50" dirty="0">
                <a:solidFill>
                  <a:srgbClr val="006EC0"/>
                </a:solidFill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Medical;</a:t>
            </a:r>
            <a:r>
              <a:rPr sz="2000" u="sng" spc="-9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spc="-2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 MT"/>
                <a:cs typeface="Arial MT"/>
              </a:rPr>
              <a:t>2020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6F6584-2051-95A0-641B-55B15A520F22}"/>
              </a:ext>
            </a:extLst>
          </p:cNvPr>
          <p:cNvSpPr txBox="1"/>
          <p:nvPr/>
        </p:nvSpPr>
        <p:spPr>
          <a:xfrm>
            <a:off x="2590800" y="1268672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Learning resources</a:t>
            </a:r>
            <a:endParaRPr lang="en-PK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257378"/>
            <a:ext cx="2998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00"/>
                  </a:solidFill>
                </a:uFill>
                <a:cs typeface="Verdana"/>
              </a:rPr>
              <a:t>Chlamydia</a:t>
            </a:r>
            <a:endParaRPr sz="4000" dirty="0">
              <a:solidFill>
                <a:schemeClr val="tx1">
                  <a:lumMod val="95000"/>
                  <a:lumOff val="5000"/>
                </a:schemeClr>
              </a:solidFill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2306" y="1201039"/>
            <a:ext cx="7748270" cy="3770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1.</a:t>
            </a:r>
            <a:r>
              <a:rPr sz="2400" b="1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Ocular</a:t>
            </a:r>
            <a:r>
              <a:rPr sz="2400" b="1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Infections: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>
              <a:lnSpc>
                <a:spcPct val="100000"/>
              </a:lnSpc>
              <a:spcBef>
                <a:spcPts val="1495"/>
              </a:spcBef>
            </a:pPr>
            <a:endParaRPr sz="3200" dirty="0">
              <a:latin typeface="Verdana"/>
              <a:cs typeface="Verdana"/>
            </a:endParaRPr>
          </a:p>
          <a:p>
            <a:pPr marL="620395" indent="-607695">
              <a:lnSpc>
                <a:spcPct val="100000"/>
              </a:lnSpc>
              <a:buClr>
                <a:srgbClr val="FFFFCC"/>
              </a:buClr>
              <a:buSzPct val="59375"/>
              <a:buFont typeface="Wingdings"/>
              <a:buChar char=""/>
              <a:tabLst>
                <a:tab pos="620395" algn="l"/>
              </a:tabLst>
            </a:pPr>
            <a:r>
              <a:rPr sz="2400" b="1" i="1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Chlamydia</a:t>
            </a:r>
            <a:r>
              <a:rPr sz="2400" b="1" i="1" u="sng" spc="-8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 </a:t>
            </a:r>
            <a:r>
              <a:rPr sz="2400" b="1" i="1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  <a:cs typeface="Verdana"/>
              </a:rPr>
              <a:t>trachomatis</a:t>
            </a:r>
            <a:r>
              <a:rPr sz="2400" b="1" i="1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causes: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621030" marR="1700530" indent="-608965">
              <a:lnSpc>
                <a:spcPct val="100400"/>
              </a:lnSpc>
              <a:spcBef>
                <a:spcPts val="755"/>
              </a:spcBef>
              <a:buClr>
                <a:srgbClr val="FFFFCC"/>
              </a:buClr>
              <a:buSzPct val="59375"/>
              <a:buFont typeface="Wingdings"/>
              <a:buChar char=""/>
              <a:tabLst>
                <a:tab pos="621030" algn="l"/>
              </a:tabLst>
            </a:pP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Trachoma</a:t>
            </a:r>
            <a:r>
              <a:rPr sz="2400" b="1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and</a:t>
            </a:r>
            <a:r>
              <a:rPr sz="2400" b="1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inclusion conjunctivitis.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447675" indent="-441325">
              <a:lnSpc>
                <a:spcPct val="100000"/>
              </a:lnSpc>
              <a:spcBef>
                <a:spcPts val="5"/>
              </a:spcBef>
              <a:buSzPct val="98437"/>
              <a:buAutoNum type="arabicPeriod" startAt="2"/>
              <a:tabLst>
                <a:tab pos="447675" algn="l"/>
              </a:tabLst>
            </a:pPr>
            <a:r>
              <a:rPr sz="2400" b="1" u="sng" spc="-4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 </a:t>
            </a:r>
            <a:r>
              <a:rPr sz="2400" b="1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Genital</a:t>
            </a:r>
            <a:r>
              <a:rPr sz="2400" b="1" u="sng" spc="-1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 Infections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: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>
              <a:lnSpc>
                <a:spcPct val="100000"/>
              </a:lnSpc>
              <a:spcBef>
                <a:spcPts val="1490"/>
              </a:spcBef>
              <a:buClr>
                <a:srgbClr val="FFCC66"/>
              </a:buClr>
              <a:buFont typeface="Verdana"/>
              <a:buAutoNum type="arabicPeriod" startAt="2"/>
            </a:pP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  <a:p>
            <a:pPr marL="447040" indent="-441325">
              <a:lnSpc>
                <a:spcPct val="100000"/>
              </a:lnSpc>
              <a:buSzPct val="98437"/>
              <a:buAutoNum type="arabicPeriod" startAt="2"/>
              <a:tabLst>
                <a:tab pos="447040" algn="l"/>
              </a:tabLst>
            </a:pPr>
            <a:r>
              <a:rPr sz="2400" b="1" u="sng" spc="-4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 </a:t>
            </a:r>
            <a:r>
              <a:rPr sz="2400" b="1"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Respiratory</a:t>
            </a:r>
            <a:r>
              <a:rPr sz="2400" b="1" u="sng" spc="-35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 </a:t>
            </a:r>
            <a:r>
              <a:rPr sz="2400" b="1" u="sng" spc="-1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C66"/>
                  </a:solidFill>
                </a:uFill>
                <a:latin typeface="+mj-lt"/>
                <a:cs typeface="Verdana"/>
              </a:rPr>
              <a:t>Infections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Verdana"/>
              </a:rPr>
              <a:t>: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37275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75F5-733C-541E-E4EC-FFA18758F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381000"/>
            <a:ext cx="819150" cy="244474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spiral</a:t>
            </a:r>
            <a:endParaRPr lang="en-PK" sz="1600" dirty="0"/>
          </a:p>
        </p:txBody>
      </p:sp>
      <p:pic>
        <p:nvPicPr>
          <p:cNvPr id="1026" name="Picture 2" descr="What Is Chlamydia? Symptoms, Causes, Diagnosis, Treatment, and Prevention">
            <a:extLst>
              <a:ext uri="{FF2B5EF4-FFF2-40B4-BE49-F238E27FC236}">
                <a16:creationId xmlns:a16="http://schemas.microsoft.com/office/drawing/2014/main" id="{1F7DCBCC-E4B9-D6CB-1EE1-57552D989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3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286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84194" y="17729"/>
            <a:ext cx="9766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0" dirty="0">
                <a:solidFill>
                  <a:srgbClr val="212121"/>
                </a:solidFill>
                <a:latin typeface="Lucida Sans Unicode"/>
                <a:cs typeface="Lucida Sans Unicode"/>
              </a:rPr>
              <a:t>Pathology</a:t>
            </a:r>
            <a:endParaRPr sz="15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7275" y="17729"/>
            <a:ext cx="48133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20" dirty="0">
                <a:solidFill>
                  <a:srgbClr val="212121"/>
                </a:solidFill>
                <a:latin typeface="Lucida Sans Unicode"/>
                <a:cs typeface="Lucida Sans Unicode"/>
              </a:rPr>
              <a:t>Core</a:t>
            </a:r>
            <a:endParaRPr sz="15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643</Words>
  <Application>Microsoft Office PowerPoint</Application>
  <PresentationFormat>On-screen Show (4:3)</PresentationFormat>
  <Paragraphs>134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ＭＳ Ｐゴシック</vt:lpstr>
      <vt:lpstr>Arial</vt:lpstr>
      <vt:lpstr>Arial MT</vt:lpstr>
      <vt:lpstr>Calibri</vt:lpstr>
      <vt:lpstr>Lucida Sans Unicode</vt:lpstr>
      <vt:lpstr>Times New Roman</vt:lpstr>
      <vt:lpstr>Verdana</vt:lpstr>
      <vt:lpstr>Wingdings</vt:lpstr>
      <vt:lpstr>Office Theme</vt:lpstr>
      <vt:lpstr>Chlamydia 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Chlamydia</vt:lpstr>
      <vt:lpstr>spiral</vt:lpstr>
      <vt:lpstr>PowerPoint Presentation</vt:lpstr>
      <vt:lpstr>PowerPoint Presentation</vt:lpstr>
      <vt:lpstr>Trachoma and   conjunctivitis.</vt:lpstr>
      <vt:lpstr>Genital infections :</vt:lpstr>
      <vt:lpstr>PowerPoint Presentation</vt:lpstr>
      <vt:lpstr>Taxonomy</vt:lpstr>
      <vt:lpstr>Virulence factor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Clinical manifastations of</vt:lpstr>
      <vt:lpstr>Rickettsiae</vt:lpstr>
      <vt:lpstr>Summary of selected Rickettssial</vt:lpstr>
      <vt:lpstr>Common clinical manifestations of rickettsial diseases.</vt:lpstr>
      <vt:lpstr>Diagnosis</vt:lpstr>
      <vt:lpstr>Weil-Felix test that is based</vt:lpstr>
      <vt:lpstr>Laboratory methods used in confirming a</vt:lpstr>
      <vt:lpstr>Treatment</vt:lpstr>
      <vt:lpstr>PowerPoint Presentation</vt:lpstr>
      <vt:lpstr>PowerPoint Presentation</vt:lpstr>
      <vt:lpstr>PowerPoint Presentation</vt:lpstr>
      <vt:lpstr>A remote village in a developing country experiences an unusual outbreak characterized by</vt:lpstr>
      <vt:lpstr>Take home massage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samma</dc:creator>
  <cp:lastModifiedBy>sammarfatima93@gmail.com</cp:lastModifiedBy>
  <cp:revision>1</cp:revision>
  <dcterms:created xsi:type="dcterms:W3CDTF">2025-02-17T05:40:07Z</dcterms:created>
  <dcterms:modified xsi:type="dcterms:W3CDTF">2025-02-18T10:29:10Z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2025-02-17T00:00:00Z</vt:filetime>
  </property>
  <property fmtid="{D5CDD505-2E9C-101B-9397-08002B2CF9AE}" pid="5" name="Producer">
    <vt:lpwstr>iLovePDF</vt:lpwstr>
  </property>
</Properties>
</file>