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52" r:id="rId2"/>
    <p:sldId id="331" r:id="rId3"/>
    <p:sldId id="332" r:id="rId4"/>
    <p:sldId id="329" r:id="rId5"/>
    <p:sldId id="341" r:id="rId6"/>
    <p:sldId id="342" r:id="rId7"/>
    <p:sldId id="296" r:id="rId8"/>
    <p:sldId id="299" r:id="rId9"/>
    <p:sldId id="344" r:id="rId10"/>
    <p:sldId id="275" r:id="rId11"/>
    <p:sldId id="264" r:id="rId12"/>
    <p:sldId id="271" r:id="rId13"/>
    <p:sldId id="346" r:id="rId14"/>
    <p:sldId id="347" r:id="rId15"/>
    <p:sldId id="282" r:id="rId16"/>
    <p:sldId id="285" r:id="rId17"/>
    <p:sldId id="289" r:id="rId18"/>
    <p:sldId id="291" r:id="rId19"/>
    <p:sldId id="292" r:id="rId20"/>
    <p:sldId id="293" r:id="rId21"/>
    <p:sldId id="295" r:id="rId22"/>
    <p:sldId id="303" r:id="rId23"/>
    <p:sldId id="304" r:id="rId24"/>
    <p:sldId id="309" r:id="rId25"/>
    <p:sldId id="310" r:id="rId26"/>
    <p:sldId id="317" r:id="rId27"/>
    <p:sldId id="320" r:id="rId28"/>
    <p:sldId id="321" r:id="rId29"/>
    <p:sldId id="300" r:id="rId30"/>
    <p:sldId id="316" r:id="rId31"/>
    <p:sldId id="326" r:id="rId32"/>
    <p:sldId id="311" r:id="rId33"/>
    <p:sldId id="351" r:id="rId34"/>
    <p:sldId id="340" r:id="rId3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846395" y="1019404"/>
          <a:ext cx="1037271" cy="103727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>
              <a:latin typeface="Arial Black" pitchFamily="34" charset="0"/>
            </a:rPr>
            <a:t>Wisdom</a:t>
          </a:r>
        </a:p>
      </dsp:txBody>
      <dsp:txXfrm>
        <a:off x="1054933" y="1262380"/>
        <a:ext cx="620195" cy="533178"/>
      </dsp:txXfrm>
    </dsp:sp>
    <dsp:sp modelId="{93300324-D62F-4E58-B882-734182BDB462}">
      <dsp:nvSpPr>
        <dsp:cNvPr id="0" name=""/>
        <dsp:cNvSpPr/>
      </dsp:nvSpPr>
      <dsp:spPr>
        <a:xfrm>
          <a:off x="245173" y="776512"/>
          <a:ext cx="754379" cy="75437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 Black" pitchFamily="34" charset="0"/>
            </a:rPr>
            <a:t>Truth</a:t>
          </a:r>
          <a:r>
            <a:rPr lang="en-US" sz="700" kern="1200" dirty="0"/>
            <a:t> </a:t>
          </a:r>
        </a:p>
      </dsp:txBody>
      <dsp:txXfrm>
        <a:off x="435090" y="967577"/>
        <a:ext cx="374545" cy="372249"/>
      </dsp:txXfrm>
    </dsp:sp>
    <dsp:sp modelId="{59EDF28D-6C67-49D0-B5A1-DE5C3CBA2292}">
      <dsp:nvSpPr>
        <dsp:cNvPr id="0" name=""/>
        <dsp:cNvSpPr/>
      </dsp:nvSpPr>
      <dsp:spPr>
        <a:xfrm rot="20700000">
          <a:off x="667702" y="256067"/>
          <a:ext cx="739138" cy="739138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>
              <a:latin typeface="Arial Black" pitchFamily="34" charset="0"/>
            </a:rPr>
            <a:t>Servic</a:t>
          </a:r>
          <a:r>
            <a:rPr lang="en-US" sz="700" kern="1200">
              <a:latin typeface="Arial Black" pitchFamily="34" charset="0"/>
            </a:rPr>
            <a:t>e</a:t>
          </a:r>
          <a:r>
            <a:rPr lang="en-US" sz="700" kern="1200"/>
            <a:t> </a:t>
          </a:r>
        </a:p>
      </dsp:txBody>
      <dsp:txXfrm rot="-20700000">
        <a:off x="829817" y="418182"/>
        <a:ext cx="414908" cy="414908"/>
      </dsp:txXfrm>
    </dsp:sp>
    <dsp:sp modelId="{398423B3-DD54-4226-99D7-017EFC1488DF}">
      <dsp:nvSpPr>
        <dsp:cNvPr id="0" name=""/>
        <dsp:cNvSpPr/>
      </dsp:nvSpPr>
      <dsp:spPr>
        <a:xfrm>
          <a:off x="745951" y="877753"/>
          <a:ext cx="1327708" cy="1327708"/>
        </a:xfrm>
        <a:prstGeom prst="circularArrow">
          <a:avLst>
            <a:gd name="adj1" fmla="val 4687"/>
            <a:gd name="adj2" fmla="val 299029"/>
            <a:gd name="adj3" fmla="val 2411686"/>
            <a:gd name="adj4" fmla="val 161082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11574" y="619503"/>
          <a:ext cx="964662" cy="9646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496732" y="104075"/>
          <a:ext cx="1040100" cy="10401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DFCC-52C2-4A72-83DA-056E268708E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3ED4-53E1-4D24-881D-B1E9D0B5E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F38069F-20B4-482B-957C-C11A42DB2F86}" type="slidenum">
              <a:rPr lang="en-US" altLang="en-US">
                <a:latin typeface="Verdana" panose="020B0604030504040204" pitchFamily="34" charset="0"/>
              </a:rPr>
              <a:pPr/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0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5958" y="397891"/>
            <a:ext cx="3690620" cy="879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40129"/>
            <a:ext cx="2418080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540129"/>
            <a:ext cx="2011679" cy="397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D9EB-D1B5-4709-889C-C23E7454BBC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8D61-4B4A-4E02-9900-FB9D85855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0689" y="384174"/>
            <a:ext cx="7662621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6501" y="1509941"/>
            <a:ext cx="5190997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inasthma.org/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ginasthma.org/" TargetMode="External"/><Relationship Id="rId9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618" y="2858737"/>
            <a:ext cx="3830003" cy="5746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675" dirty="0">
                <a:solidFill>
                  <a:srgbClr val="FF0000"/>
                </a:solidFill>
              </a:rPr>
              <a:t>Childhood</a:t>
            </a:r>
            <a:r>
              <a:rPr sz="3675" spc="-195" dirty="0">
                <a:solidFill>
                  <a:srgbClr val="FF0000"/>
                </a:solidFill>
              </a:rPr>
              <a:t> </a:t>
            </a:r>
            <a:r>
              <a:rPr sz="3675" spc="-8" dirty="0">
                <a:solidFill>
                  <a:srgbClr val="FF0000"/>
                </a:solidFill>
              </a:rPr>
              <a:t>Asthma</a:t>
            </a:r>
            <a:endParaRPr sz="3675"/>
          </a:p>
        </p:txBody>
      </p:sp>
      <p:sp>
        <p:nvSpPr>
          <p:cNvPr id="3" name="object 3"/>
          <p:cNvSpPr txBox="1"/>
          <p:nvPr/>
        </p:nvSpPr>
        <p:spPr>
          <a:xfrm>
            <a:off x="2326292" y="3425667"/>
            <a:ext cx="4492466" cy="80416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1129"/>
              </a:spcBef>
            </a:pPr>
            <a:r>
              <a:rPr lang="en-US" sz="1200" dirty="0">
                <a:solidFill>
                  <a:srgbClr val="FF0000"/>
                </a:solidFill>
                <a:latin typeface="Arial MT"/>
                <a:cs typeface="Arial MT"/>
              </a:rPr>
              <a:t>Dr. Muhammad </a:t>
            </a:r>
            <a:r>
              <a:rPr lang="en-US" sz="1200" dirty="0" err="1">
                <a:solidFill>
                  <a:srgbClr val="FF0000"/>
                </a:solidFill>
                <a:latin typeface="Arial MT"/>
                <a:cs typeface="Arial MT"/>
              </a:rPr>
              <a:t>Hafeez</a:t>
            </a:r>
            <a:endParaRPr sz="1200" dirty="0">
              <a:latin typeface="Arial MT"/>
              <a:cs typeface="Arial MT"/>
            </a:endParaRPr>
          </a:p>
          <a:p>
            <a:pPr marL="753427" marR="744379" algn="ctr">
              <a:lnSpc>
                <a:spcPct val="110000"/>
              </a:lnSpc>
            </a:pPr>
            <a:r>
              <a:rPr lang="en-US" sz="1200" dirty="0">
                <a:solidFill>
                  <a:srgbClr val="0D0D0D"/>
                </a:solidFill>
                <a:latin typeface="Arial MT"/>
                <a:cs typeface="Arial MT"/>
              </a:rPr>
              <a:t>Assistant Professor</a:t>
            </a:r>
          </a:p>
          <a:p>
            <a:pPr marL="753427" marR="744379" algn="ctr">
              <a:lnSpc>
                <a:spcPct val="110000"/>
              </a:lnSpc>
            </a:pPr>
            <a:r>
              <a:rPr lang="en-US" sz="1200" dirty="0">
                <a:solidFill>
                  <a:srgbClr val="0D0D0D"/>
                </a:solidFill>
                <a:latin typeface="Arial MT"/>
                <a:cs typeface="Arial MT"/>
              </a:rPr>
              <a:t>Paediatric Department</a:t>
            </a:r>
          </a:p>
          <a:p>
            <a:pPr marL="753427" marR="744379" algn="ctr">
              <a:lnSpc>
                <a:spcPct val="110000"/>
              </a:lnSpc>
            </a:pPr>
            <a:r>
              <a:rPr lang="en-US" sz="1200" dirty="0">
                <a:solidFill>
                  <a:srgbClr val="0D0D0D"/>
                </a:solidFill>
                <a:latin typeface="Arial MT"/>
                <a:cs typeface="Arial MT"/>
              </a:rPr>
              <a:t>Rawalpindi Medical University, Rawalpindi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625" y="1246261"/>
            <a:ext cx="2879674" cy="13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7" rIns="0" bIns="0" rtlCol="0">
            <a:spAutoFit/>
          </a:bodyPr>
          <a:lstStyle/>
          <a:p>
            <a:pPr marL="18294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8000"/>
                </a:solidFill>
                <a:latin typeface="Calibri"/>
                <a:cs typeface="Calibri"/>
              </a:rPr>
              <a:t>ASTHMA -</a:t>
            </a:r>
            <a:r>
              <a:rPr sz="32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Epidemiology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721868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Commonest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respiratory</a:t>
            </a:r>
            <a:r>
              <a:rPr sz="24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disease</a:t>
            </a:r>
            <a:r>
              <a:rPr sz="2400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start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any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age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Starts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at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&lt;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6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years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age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80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%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Prevalence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asthma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is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increasing</a:t>
            </a:r>
            <a:r>
              <a:rPr sz="24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Prevalence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asthma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children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worldwide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30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Prevalence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asthma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Pakistan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6" y="2799588"/>
            <a:ext cx="7399019" cy="16367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1050" y="3768979"/>
            <a:ext cx="17843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Viral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infection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0514" y="2969767"/>
            <a:ext cx="158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air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pollution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3185" y="3642741"/>
            <a:ext cx="1294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Allergens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2476" y="4683214"/>
            <a:ext cx="5739765" cy="2174875"/>
            <a:chOff x="1682476" y="4683214"/>
            <a:chExt cx="5739765" cy="21748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476" y="4683214"/>
              <a:ext cx="5739422" cy="21747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5093" y="4895849"/>
              <a:ext cx="5323840" cy="1828800"/>
            </a:xfrm>
            <a:custGeom>
              <a:avLst/>
              <a:gdLst/>
              <a:ahLst/>
              <a:cxnLst/>
              <a:rect l="l" t="t" r="r" b="b"/>
              <a:pathLst>
                <a:path w="5323840" h="1828800">
                  <a:moveTo>
                    <a:pt x="2661666" y="0"/>
                  </a:moveTo>
                  <a:lnTo>
                    <a:pt x="2592965" y="298"/>
                  </a:lnTo>
                  <a:lnTo>
                    <a:pt x="2524694" y="1189"/>
                  </a:lnTo>
                  <a:lnTo>
                    <a:pt x="2456872" y="2666"/>
                  </a:lnTo>
                  <a:lnTo>
                    <a:pt x="2389521" y="4721"/>
                  </a:lnTo>
                  <a:lnTo>
                    <a:pt x="2322661" y="7347"/>
                  </a:lnTo>
                  <a:lnTo>
                    <a:pt x="2256314" y="10537"/>
                  </a:lnTo>
                  <a:lnTo>
                    <a:pt x="2190499" y="14283"/>
                  </a:lnTo>
                  <a:lnTo>
                    <a:pt x="2125239" y="18579"/>
                  </a:lnTo>
                  <a:lnTo>
                    <a:pt x="2060554" y="23417"/>
                  </a:lnTo>
                  <a:lnTo>
                    <a:pt x="1996465" y="28791"/>
                  </a:lnTo>
                  <a:lnTo>
                    <a:pt x="1932992" y="34692"/>
                  </a:lnTo>
                  <a:lnTo>
                    <a:pt x="1870157" y="41114"/>
                  </a:lnTo>
                  <a:lnTo>
                    <a:pt x="1807981" y="48050"/>
                  </a:lnTo>
                  <a:lnTo>
                    <a:pt x="1746484" y="55491"/>
                  </a:lnTo>
                  <a:lnTo>
                    <a:pt x="1685688" y="63433"/>
                  </a:lnTo>
                  <a:lnTo>
                    <a:pt x="1625613" y="71866"/>
                  </a:lnTo>
                  <a:lnTo>
                    <a:pt x="1566281" y="80784"/>
                  </a:lnTo>
                  <a:lnTo>
                    <a:pt x="1507711" y="90179"/>
                  </a:lnTo>
                  <a:lnTo>
                    <a:pt x="1449926" y="100045"/>
                  </a:lnTo>
                  <a:lnTo>
                    <a:pt x="1392945" y="110374"/>
                  </a:lnTo>
                  <a:lnTo>
                    <a:pt x="1336791" y="121159"/>
                  </a:lnTo>
                  <a:lnTo>
                    <a:pt x="1281483" y="132394"/>
                  </a:lnTo>
                  <a:lnTo>
                    <a:pt x="1227042" y="144069"/>
                  </a:lnTo>
                  <a:lnTo>
                    <a:pt x="1173491" y="156180"/>
                  </a:lnTo>
                  <a:lnTo>
                    <a:pt x="1120848" y="168717"/>
                  </a:lnTo>
                  <a:lnTo>
                    <a:pt x="1069136" y="181675"/>
                  </a:lnTo>
                  <a:lnTo>
                    <a:pt x="1018376" y="195046"/>
                  </a:lnTo>
                  <a:lnTo>
                    <a:pt x="968587" y="208822"/>
                  </a:lnTo>
                  <a:lnTo>
                    <a:pt x="919792" y="222998"/>
                  </a:lnTo>
                  <a:lnTo>
                    <a:pt x="872010" y="237564"/>
                  </a:lnTo>
                  <a:lnTo>
                    <a:pt x="825264" y="252515"/>
                  </a:lnTo>
                  <a:lnTo>
                    <a:pt x="779573" y="267843"/>
                  </a:lnTo>
                  <a:lnTo>
                    <a:pt x="734959" y="283540"/>
                  </a:lnTo>
                  <a:lnTo>
                    <a:pt x="691442" y="299600"/>
                  </a:lnTo>
                  <a:lnTo>
                    <a:pt x="649044" y="316016"/>
                  </a:lnTo>
                  <a:lnTo>
                    <a:pt x="607786" y="332780"/>
                  </a:lnTo>
                  <a:lnTo>
                    <a:pt x="567687" y="349885"/>
                  </a:lnTo>
                  <a:lnTo>
                    <a:pt x="528770" y="367324"/>
                  </a:lnTo>
                  <a:lnTo>
                    <a:pt x="491055" y="385090"/>
                  </a:lnTo>
                  <a:lnTo>
                    <a:pt x="454563" y="403175"/>
                  </a:lnTo>
                  <a:lnTo>
                    <a:pt x="419315" y="421572"/>
                  </a:lnTo>
                  <a:lnTo>
                    <a:pt x="385331" y="440275"/>
                  </a:lnTo>
                  <a:lnTo>
                    <a:pt x="321243" y="478567"/>
                  </a:lnTo>
                  <a:lnTo>
                    <a:pt x="262464" y="517994"/>
                  </a:lnTo>
                  <a:lnTo>
                    <a:pt x="209163" y="558498"/>
                  </a:lnTo>
                  <a:lnTo>
                    <a:pt x="161506" y="600021"/>
                  </a:lnTo>
                  <a:lnTo>
                    <a:pt x="119660" y="642506"/>
                  </a:lnTo>
                  <a:lnTo>
                    <a:pt x="83794" y="685896"/>
                  </a:lnTo>
                  <a:lnTo>
                    <a:pt x="54074" y="730132"/>
                  </a:lnTo>
                  <a:lnTo>
                    <a:pt x="30667" y="775159"/>
                  </a:lnTo>
                  <a:lnTo>
                    <a:pt x="13741" y="820917"/>
                  </a:lnTo>
                  <a:lnTo>
                    <a:pt x="3463" y="867350"/>
                  </a:lnTo>
                  <a:lnTo>
                    <a:pt x="0" y="914400"/>
                  </a:lnTo>
                  <a:lnTo>
                    <a:pt x="869" y="938000"/>
                  </a:lnTo>
                  <a:lnTo>
                    <a:pt x="7760" y="984753"/>
                  </a:lnTo>
                  <a:lnTo>
                    <a:pt x="21384" y="1030859"/>
                  </a:lnTo>
                  <a:lnTo>
                    <a:pt x="41571" y="1076262"/>
                  </a:lnTo>
                  <a:lnTo>
                    <a:pt x="68155" y="1120903"/>
                  </a:lnTo>
                  <a:lnTo>
                    <a:pt x="100969" y="1164725"/>
                  </a:lnTo>
                  <a:lnTo>
                    <a:pt x="139846" y="1207672"/>
                  </a:lnTo>
                  <a:lnTo>
                    <a:pt x="184618" y="1249684"/>
                  </a:lnTo>
                  <a:lnTo>
                    <a:pt x="235118" y="1290706"/>
                  </a:lnTo>
                  <a:lnTo>
                    <a:pt x="291179" y="1330679"/>
                  </a:lnTo>
                  <a:lnTo>
                    <a:pt x="352634" y="1369546"/>
                  </a:lnTo>
                  <a:lnTo>
                    <a:pt x="419315" y="1407249"/>
                  </a:lnTo>
                  <a:lnTo>
                    <a:pt x="454563" y="1425646"/>
                  </a:lnTo>
                  <a:lnTo>
                    <a:pt x="491055" y="1443731"/>
                  </a:lnTo>
                  <a:lnTo>
                    <a:pt x="528770" y="1461497"/>
                  </a:lnTo>
                  <a:lnTo>
                    <a:pt x="567687" y="1478935"/>
                  </a:lnTo>
                  <a:lnTo>
                    <a:pt x="607786" y="1496040"/>
                  </a:lnTo>
                  <a:lnTo>
                    <a:pt x="649044" y="1512804"/>
                  </a:lnTo>
                  <a:lnTo>
                    <a:pt x="691442" y="1529219"/>
                  </a:lnTo>
                  <a:lnTo>
                    <a:pt x="734959" y="1545279"/>
                  </a:lnTo>
                  <a:lnTo>
                    <a:pt x="779573" y="1560976"/>
                  </a:lnTo>
                  <a:lnTo>
                    <a:pt x="825264" y="1576303"/>
                  </a:lnTo>
                  <a:lnTo>
                    <a:pt x="872010" y="1591253"/>
                  </a:lnTo>
                  <a:lnTo>
                    <a:pt x="919792" y="1605819"/>
                  </a:lnTo>
                  <a:lnTo>
                    <a:pt x="968587" y="1619993"/>
                  </a:lnTo>
                  <a:lnTo>
                    <a:pt x="1018376" y="1633769"/>
                  </a:lnTo>
                  <a:lnTo>
                    <a:pt x="1069136" y="1647139"/>
                  </a:lnTo>
                  <a:lnTo>
                    <a:pt x="1120848" y="1660096"/>
                  </a:lnTo>
                  <a:lnTo>
                    <a:pt x="1173491" y="1672633"/>
                  </a:lnTo>
                  <a:lnTo>
                    <a:pt x="1227042" y="1684742"/>
                  </a:lnTo>
                  <a:lnTo>
                    <a:pt x="1281483" y="1696417"/>
                  </a:lnTo>
                  <a:lnTo>
                    <a:pt x="1336791" y="1707651"/>
                  </a:lnTo>
                  <a:lnTo>
                    <a:pt x="1392945" y="1718435"/>
                  </a:lnTo>
                  <a:lnTo>
                    <a:pt x="1449926" y="1728763"/>
                  </a:lnTo>
                  <a:lnTo>
                    <a:pt x="1507711" y="1738629"/>
                  </a:lnTo>
                  <a:lnTo>
                    <a:pt x="1566281" y="1748023"/>
                  </a:lnTo>
                  <a:lnTo>
                    <a:pt x="1625613" y="1756941"/>
                  </a:lnTo>
                  <a:lnTo>
                    <a:pt x="1685688" y="1765373"/>
                  </a:lnTo>
                  <a:lnTo>
                    <a:pt x="1746484" y="1773313"/>
                  </a:lnTo>
                  <a:lnTo>
                    <a:pt x="1807981" y="1780754"/>
                  </a:lnTo>
                  <a:lnTo>
                    <a:pt x="1870157" y="1787689"/>
                  </a:lnTo>
                  <a:lnTo>
                    <a:pt x="1932992" y="1794111"/>
                  </a:lnTo>
                  <a:lnTo>
                    <a:pt x="1996465" y="1800011"/>
                  </a:lnTo>
                  <a:lnTo>
                    <a:pt x="2060554" y="1805384"/>
                  </a:lnTo>
                  <a:lnTo>
                    <a:pt x="2125239" y="1810222"/>
                  </a:lnTo>
                  <a:lnTo>
                    <a:pt x="2190499" y="1814517"/>
                  </a:lnTo>
                  <a:lnTo>
                    <a:pt x="2256314" y="1818263"/>
                  </a:lnTo>
                  <a:lnTo>
                    <a:pt x="2322661" y="1821453"/>
                  </a:lnTo>
                  <a:lnTo>
                    <a:pt x="2389521" y="1824078"/>
                  </a:lnTo>
                  <a:lnTo>
                    <a:pt x="2456872" y="1826133"/>
                  </a:lnTo>
                  <a:lnTo>
                    <a:pt x="2524694" y="1827610"/>
                  </a:lnTo>
                  <a:lnTo>
                    <a:pt x="2592965" y="1828501"/>
                  </a:lnTo>
                  <a:lnTo>
                    <a:pt x="2661666" y="1828800"/>
                  </a:lnTo>
                  <a:lnTo>
                    <a:pt x="2730366" y="1828501"/>
                  </a:lnTo>
                  <a:lnTo>
                    <a:pt x="2798637" y="1827610"/>
                  </a:lnTo>
                  <a:lnTo>
                    <a:pt x="2866459" y="1826133"/>
                  </a:lnTo>
                  <a:lnTo>
                    <a:pt x="2933810" y="1824078"/>
                  </a:lnTo>
                  <a:lnTo>
                    <a:pt x="3000670" y="1821453"/>
                  </a:lnTo>
                  <a:lnTo>
                    <a:pt x="3067017" y="1818263"/>
                  </a:lnTo>
                  <a:lnTo>
                    <a:pt x="3132832" y="1814517"/>
                  </a:lnTo>
                  <a:lnTo>
                    <a:pt x="3198092" y="1810222"/>
                  </a:lnTo>
                  <a:lnTo>
                    <a:pt x="3262777" y="1805384"/>
                  </a:lnTo>
                  <a:lnTo>
                    <a:pt x="3326866" y="1800011"/>
                  </a:lnTo>
                  <a:lnTo>
                    <a:pt x="3390339" y="1794111"/>
                  </a:lnTo>
                  <a:lnTo>
                    <a:pt x="3453174" y="1787689"/>
                  </a:lnTo>
                  <a:lnTo>
                    <a:pt x="3515350" y="1780754"/>
                  </a:lnTo>
                  <a:lnTo>
                    <a:pt x="3576847" y="1773313"/>
                  </a:lnTo>
                  <a:lnTo>
                    <a:pt x="3637643" y="1765373"/>
                  </a:lnTo>
                  <a:lnTo>
                    <a:pt x="3697718" y="1756941"/>
                  </a:lnTo>
                  <a:lnTo>
                    <a:pt x="3757050" y="1748023"/>
                  </a:lnTo>
                  <a:lnTo>
                    <a:pt x="3815620" y="1738629"/>
                  </a:lnTo>
                  <a:lnTo>
                    <a:pt x="3873405" y="1728763"/>
                  </a:lnTo>
                  <a:lnTo>
                    <a:pt x="3930386" y="1718435"/>
                  </a:lnTo>
                  <a:lnTo>
                    <a:pt x="3986540" y="1707651"/>
                  </a:lnTo>
                  <a:lnTo>
                    <a:pt x="4041848" y="1696417"/>
                  </a:lnTo>
                  <a:lnTo>
                    <a:pt x="4096289" y="1684742"/>
                  </a:lnTo>
                  <a:lnTo>
                    <a:pt x="4149840" y="1672633"/>
                  </a:lnTo>
                  <a:lnTo>
                    <a:pt x="4202483" y="1660096"/>
                  </a:lnTo>
                  <a:lnTo>
                    <a:pt x="4254195" y="1647139"/>
                  </a:lnTo>
                  <a:lnTo>
                    <a:pt x="4304955" y="1633769"/>
                  </a:lnTo>
                  <a:lnTo>
                    <a:pt x="4354744" y="1619993"/>
                  </a:lnTo>
                  <a:lnTo>
                    <a:pt x="4403539" y="1605819"/>
                  </a:lnTo>
                  <a:lnTo>
                    <a:pt x="4451321" y="1591253"/>
                  </a:lnTo>
                  <a:lnTo>
                    <a:pt x="4498067" y="1576303"/>
                  </a:lnTo>
                  <a:lnTo>
                    <a:pt x="4543758" y="1560976"/>
                  </a:lnTo>
                  <a:lnTo>
                    <a:pt x="4588372" y="1545279"/>
                  </a:lnTo>
                  <a:lnTo>
                    <a:pt x="4631889" y="1529219"/>
                  </a:lnTo>
                  <a:lnTo>
                    <a:pt x="4674287" y="1512804"/>
                  </a:lnTo>
                  <a:lnTo>
                    <a:pt x="4715545" y="1496040"/>
                  </a:lnTo>
                  <a:lnTo>
                    <a:pt x="4755644" y="1478935"/>
                  </a:lnTo>
                  <a:lnTo>
                    <a:pt x="4794561" y="1461497"/>
                  </a:lnTo>
                  <a:lnTo>
                    <a:pt x="4832276" y="1443731"/>
                  </a:lnTo>
                  <a:lnTo>
                    <a:pt x="4868768" y="1425646"/>
                  </a:lnTo>
                  <a:lnTo>
                    <a:pt x="4904016" y="1407249"/>
                  </a:lnTo>
                  <a:lnTo>
                    <a:pt x="4938000" y="1388546"/>
                  </a:lnTo>
                  <a:lnTo>
                    <a:pt x="5002088" y="1350254"/>
                  </a:lnTo>
                  <a:lnTo>
                    <a:pt x="5060867" y="1310827"/>
                  </a:lnTo>
                  <a:lnTo>
                    <a:pt x="5114168" y="1270323"/>
                  </a:lnTo>
                  <a:lnTo>
                    <a:pt x="5161825" y="1228798"/>
                  </a:lnTo>
                  <a:lnTo>
                    <a:pt x="5203671" y="1186312"/>
                  </a:lnTo>
                  <a:lnTo>
                    <a:pt x="5239537" y="1142920"/>
                  </a:lnTo>
                  <a:lnTo>
                    <a:pt x="5269257" y="1098681"/>
                  </a:lnTo>
                  <a:lnTo>
                    <a:pt x="5292664" y="1053652"/>
                  </a:lnTo>
                  <a:lnTo>
                    <a:pt x="5309590" y="1007891"/>
                  </a:lnTo>
                  <a:lnTo>
                    <a:pt x="5319868" y="961454"/>
                  </a:lnTo>
                  <a:lnTo>
                    <a:pt x="5323332" y="914400"/>
                  </a:lnTo>
                  <a:lnTo>
                    <a:pt x="5322462" y="890801"/>
                  </a:lnTo>
                  <a:lnTo>
                    <a:pt x="5315571" y="844053"/>
                  </a:lnTo>
                  <a:lnTo>
                    <a:pt x="5301947" y="797950"/>
                  </a:lnTo>
                  <a:lnTo>
                    <a:pt x="5281760" y="752550"/>
                  </a:lnTo>
                  <a:lnTo>
                    <a:pt x="5255176" y="707912"/>
                  </a:lnTo>
                  <a:lnTo>
                    <a:pt x="5222362" y="664091"/>
                  </a:lnTo>
                  <a:lnTo>
                    <a:pt x="5183485" y="621147"/>
                  </a:lnTo>
                  <a:lnTo>
                    <a:pt x="5138713" y="579136"/>
                  </a:lnTo>
                  <a:lnTo>
                    <a:pt x="5088213" y="538115"/>
                  </a:lnTo>
                  <a:lnTo>
                    <a:pt x="5032152" y="498143"/>
                  </a:lnTo>
                  <a:lnTo>
                    <a:pt x="4970697" y="459276"/>
                  </a:lnTo>
                  <a:lnTo>
                    <a:pt x="4904016" y="421572"/>
                  </a:lnTo>
                  <a:lnTo>
                    <a:pt x="4868768" y="403175"/>
                  </a:lnTo>
                  <a:lnTo>
                    <a:pt x="4832276" y="385090"/>
                  </a:lnTo>
                  <a:lnTo>
                    <a:pt x="4794561" y="367324"/>
                  </a:lnTo>
                  <a:lnTo>
                    <a:pt x="4755644" y="349885"/>
                  </a:lnTo>
                  <a:lnTo>
                    <a:pt x="4715545" y="332780"/>
                  </a:lnTo>
                  <a:lnTo>
                    <a:pt x="4674287" y="316016"/>
                  </a:lnTo>
                  <a:lnTo>
                    <a:pt x="4631889" y="299600"/>
                  </a:lnTo>
                  <a:lnTo>
                    <a:pt x="4588372" y="283540"/>
                  </a:lnTo>
                  <a:lnTo>
                    <a:pt x="4543758" y="267843"/>
                  </a:lnTo>
                  <a:lnTo>
                    <a:pt x="4498067" y="252515"/>
                  </a:lnTo>
                  <a:lnTo>
                    <a:pt x="4451321" y="237564"/>
                  </a:lnTo>
                  <a:lnTo>
                    <a:pt x="4403539" y="222998"/>
                  </a:lnTo>
                  <a:lnTo>
                    <a:pt x="4354744" y="208822"/>
                  </a:lnTo>
                  <a:lnTo>
                    <a:pt x="4304955" y="195046"/>
                  </a:lnTo>
                  <a:lnTo>
                    <a:pt x="4254195" y="181675"/>
                  </a:lnTo>
                  <a:lnTo>
                    <a:pt x="4202483" y="168717"/>
                  </a:lnTo>
                  <a:lnTo>
                    <a:pt x="4149840" y="156180"/>
                  </a:lnTo>
                  <a:lnTo>
                    <a:pt x="4096289" y="144069"/>
                  </a:lnTo>
                  <a:lnTo>
                    <a:pt x="4041848" y="132394"/>
                  </a:lnTo>
                  <a:lnTo>
                    <a:pt x="3986540" y="121159"/>
                  </a:lnTo>
                  <a:lnTo>
                    <a:pt x="3930386" y="110374"/>
                  </a:lnTo>
                  <a:lnTo>
                    <a:pt x="3873405" y="100045"/>
                  </a:lnTo>
                  <a:lnTo>
                    <a:pt x="3815620" y="90179"/>
                  </a:lnTo>
                  <a:lnTo>
                    <a:pt x="3757050" y="80784"/>
                  </a:lnTo>
                  <a:lnTo>
                    <a:pt x="3697718" y="71866"/>
                  </a:lnTo>
                  <a:lnTo>
                    <a:pt x="3637643" y="63433"/>
                  </a:lnTo>
                  <a:lnTo>
                    <a:pt x="3576847" y="55491"/>
                  </a:lnTo>
                  <a:lnTo>
                    <a:pt x="3515350" y="48050"/>
                  </a:lnTo>
                  <a:lnTo>
                    <a:pt x="3453174" y="41114"/>
                  </a:lnTo>
                  <a:lnTo>
                    <a:pt x="3390339" y="34692"/>
                  </a:lnTo>
                  <a:lnTo>
                    <a:pt x="3326866" y="28791"/>
                  </a:lnTo>
                  <a:lnTo>
                    <a:pt x="3262777" y="23417"/>
                  </a:lnTo>
                  <a:lnTo>
                    <a:pt x="3198092" y="18579"/>
                  </a:lnTo>
                  <a:lnTo>
                    <a:pt x="3132832" y="14283"/>
                  </a:lnTo>
                  <a:lnTo>
                    <a:pt x="3067017" y="10537"/>
                  </a:lnTo>
                  <a:lnTo>
                    <a:pt x="3000670" y="7347"/>
                  </a:lnTo>
                  <a:lnTo>
                    <a:pt x="2933810" y="4721"/>
                  </a:lnTo>
                  <a:lnTo>
                    <a:pt x="2866459" y="2666"/>
                  </a:lnTo>
                  <a:lnTo>
                    <a:pt x="2798637" y="1189"/>
                  </a:lnTo>
                  <a:lnTo>
                    <a:pt x="2730366" y="298"/>
                  </a:lnTo>
                  <a:lnTo>
                    <a:pt x="2661666" y="0"/>
                  </a:lnTo>
                  <a:close/>
                </a:path>
              </a:pathLst>
            </a:custGeom>
            <a:solidFill>
              <a:srgbClr val="BADF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5093" y="4895849"/>
              <a:ext cx="5323840" cy="1828800"/>
            </a:xfrm>
            <a:custGeom>
              <a:avLst/>
              <a:gdLst/>
              <a:ahLst/>
              <a:cxnLst/>
              <a:rect l="l" t="t" r="r" b="b"/>
              <a:pathLst>
                <a:path w="5323840" h="1828800">
                  <a:moveTo>
                    <a:pt x="0" y="914400"/>
                  </a:moveTo>
                  <a:lnTo>
                    <a:pt x="3463" y="867350"/>
                  </a:lnTo>
                  <a:lnTo>
                    <a:pt x="13741" y="820917"/>
                  </a:lnTo>
                  <a:lnTo>
                    <a:pt x="30667" y="775159"/>
                  </a:lnTo>
                  <a:lnTo>
                    <a:pt x="54074" y="730132"/>
                  </a:lnTo>
                  <a:lnTo>
                    <a:pt x="83794" y="685896"/>
                  </a:lnTo>
                  <a:lnTo>
                    <a:pt x="119660" y="642506"/>
                  </a:lnTo>
                  <a:lnTo>
                    <a:pt x="161506" y="600021"/>
                  </a:lnTo>
                  <a:lnTo>
                    <a:pt x="209163" y="558498"/>
                  </a:lnTo>
                  <a:lnTo>
                    <a:pt x="262464" y="517994"/>
                  </a:lnTo>
                  <a:lnTo>
                    <a:pt x="321243" y="478567"/>
                  </a:lnTo>
                  <a:lnTo>
                    <a:pt x="385331" y="440275"/>
                  </a:lnTo>
                  <a:lnTo>
                    <a:pt x="419315" y="421572"/>
                  </a:lnTo>
                  <a:lnTo>
                    <a:pt x="454563" y="403175"/>
                  </a:lnTo>
                  <a:lnTo>
                    <a:pt x="491055" y="385090"/>
                  </a:lnTo>
                  <a:lnTo>
                    <a:pt x="528770" y="367324"/>
                  </a:lnTo>
                  <a:lnTo>
                    <a:pt x="567687" y="349885"/>
                  </a:lnTo>
                  <a:lnTo>
                    <a:pt x="607786" y="332780"/>
                  </a:lnTo>
                  <a:lnTo>
                    <a:pt x="649044" y="316016"/>
                  </a:lnTo>
                  <a:lnTo>
                    <a:pt x="691442" y="299600"/>
                  </a:lnTo>
                  <a:lnTo>
                    <a:pt x="734959" y="283540"/>
                  </a:lnTo>
                  <a:lnTo>
                    <a:pt x="779573" y="267843"/>
                  </a:lnTo>
                  <a:lnTo>
                    <a:pt x="825264" y="252515"/>
                  </a:lnTo>
                  <a:lnTo>
                    <a:pt x="872010" y="237564"/>
                  </a:lnTo>
                  <a:lnTo>
                    <a:pt x="919792" y="222998"/>
                  </a:lnTo>
                  <a:lnTo>
                    <a:pt x="968587" y="208822"/>
                  </a:lnTo>
                  <a:lnTo>
                    <a:pt x="1018376" y="195046"/>
                  </a:lnTo>
                  <a:lnTo>
                    <a:pt x="1069136" y="181675"/>
                  </a:lnTo>
                  <a:lnTo>
                    <a:pt x="1120848" y="168717"/>
                  </a:lnTo>
                  <a:lnTo>
                    <a:pt x="1173491" y="156180"/>
                  </a:lnTo>
                  <a:lnTo>
                    <a:pt x="1227042" y="144069"/>
                  </a:lnTo>
                  <a:lnTo>
                    <a:pt x="1281483" y="132394"/>
                  </a:lnTo>
                  <a:lnTo>
                    <a:pt x="1336791" y="121159"/>
                  </a:lnTo>
                  <a:lnTo>
                    <a:pt x="1392945" y="110374"/>
                  </a:lnTo>
                  <a:lnTo>
                    <a:pt x="1449926" y="100045"/>
                  </a:lnTo>
                  <a:lnTo>
                    <a:pt x="1507711" y="90179"/>
                  </a:lnTo>
                  <a:lnTo>
                    <a:pt x="1566281" y="80784"/>
                  </a:lnTo>
                  <a:lnTo>
                    <a:pt x="1625613" y="71866"/>
                  </a:lnTo>
                  <a:lnTo>
                    <a:pt x="1685688" y="63433"/>
                  </a:lnTo>
                  <a:lnTo>
                    <a:pt x="1746484" y="55491"/>
                  </a:lnTo>
                  <a:lnTo>
                    <a:pt x="1807981" y="48050"/>
                  </a:lnTo>
                  <a:lnTo>
                    <a:pt x="1870157" y="41114"/>
                  </a:lnTo>
                  <a:lnTo>
                    <a:pt x="1932992" y="34692"/>
                  </a:lnTo>
                  <a:lnTo>
                    <a:pt x="1996465" y="28791"/>
                  </a:lnTo>
                  <a:lnTo>
                    <a:pt x="2060554" y="23417"/>
                  </a:lnTo>
                  <a:lnTo>
                    <a:pt x="2125239" y="18579"/>
                  </a:lnTo>
                  <a:lnTo>
                    <a:pt x="2190499" y="14283"/>
                  </a:lnTo>
                  <a:lnTo>
                    <a:pt x="2256314" y="10537"/>
                  </a:lnTo>
                  <a:lnTo>
                    <a:pt x="2322661" y="7347"/>
                  </a:lnTo>
                  <a:lnTo>
                    <a:pt x="2389521" y="4721"/>
                  </a:lnTo>
                  <a:lnTo>
                    <a:pt x="2456872" y="2666"/>
                  </a:lnTo>
                  <a:lnTo>
                    <a:pt x="2524694" y="1189"/>
                  </a:lnTo>
                  <a:lnTo>
                    <a:pt x="2592965" y="298"/>
                  </a:lnTo>
                  <a:lnTo>
                    <a:pt x="2661666" y="0"/>
                  </a:lnTo>
                  <a:lnTo>
                    <a:pt x="2730366" y="298"/>
                  </a:lnTo>
                  <a:lnTo>
                    <a:pt x="2798637" y="1189"/>
                  </a:lnTo>
                  <a:lnTo>
                    <a:pt x="2866459" y="2666"/>
                  </a:lnTo>
                  <a:lnTo>
                    <a:pt x="2933810" y="4721"/>
                  </a:lnTo>
                  <a:lnTo>
                    <a:pt x="3000670" y="7347"/>
                  </a:lnTo>
                  <a:lnTo>
                    <a:pt x="3067017" y="10537"/>
                  </a:lnTo>
                  <a:lnTo>
                    <a:pt x="3132832" y="14283"/>
                  </a:lnTo>
                  <a:lnTo>
                    <a:pt x="3198092" y="18579"/>
                  </a:lnTo>
                  <a:lnTo>
                    <a:pt x="3262777" y="23417"/>
                  </a:lnTo>
                  <a:lnTo>
                    <a:pt x="3326866" y="28791"/>
                  </a:lnTo>
                  <a:lnTo>
                    <a:pt x="3390339" y="34692"/>
                  </a:lnTo>
                  <a:lnTo>
                    <a:pt x="3453174" y="41114"/>
                  </a:lnTo>
                  <a:lnTo>
                    <a:pt x="3515350" y="48050"/>
                  </a:lnTo>
                  <a:lnTo>
                    <a:pt x="3576847" y="55491"/>
                  </a:lnTo>
                  <a:lnTo>
                    <a:pt x="3637643" y="63433"/>
                  </a:lnTo>
                  <a:lnTo>
                    <a:pt x="3697718" y="71866"/>
                  </a:lnTo>
                  <a:lnTo>
                    <a:pt x="3757050" y="80784"/>
                  </a:lnTo>
                  <a:lnTo>
                    <a:pt x="3815620" y="90179"/>
                  </a:lnTo>
                  <a:lnTo>
                    <a:pt x="3873405" y="100045"/>
                  </a:lnTo>
                  <a:lnTo>
                    <a:pt x="3930386" y="110374"/>
                  </a:lnTo>
                  <a:lnTo>
                    <a:pt x="3986540" y="121159"/>
                  </a:lnTo>
                  <a:lnTo>
                    <a:pt x="4041848" y="132394"/>
                  </a:lnTo>
                  <a:lnTo>
                    <a:pt x="4096289" y="144069"/>
                  </a:lnTo>
                  <a:lnTo>
                    <a:pt x="4149840" y="156180"/>
                  </a:lnTo>
                  <a:lnTo>
                    <a:pt x="4202483" y="168717"/>
                  </a:lnTo>
                  <a:lnTo>
                    <a:pt x="4254195" y="181675"/>
                  </a:lnTo>
                  <a:lnTo>
                    <a:pt x="4304955" y="195046"/>
                  </a:lnTo>
                  <a:lnTo>
                    <a:pt x="4354744" y="208822"/>
                  </a:lnTo>
                  <a:lnTo>
                    <a:pt x="4403539" y="222998"/>
                  </a:lnTo>
                  <a:lnTo>
                    <a:pt x="4451321" y="237564"/>
                  </a:lnTo>
                  <a:lnTo>
                    <a:pt x="4498067" y="252515"/>
                  </a:lnTo>
                  <a:lnTo>
                    <a:pt x="4543758" y="267843"/>
                  </a:lnTo>
                  <a:lnTo>
                    <a:pt x="4588372" y="283540"/>
                  </a:lnTo>
                  <a:lnTo>
                    <a:pt x="4631889" y="299600"/>
                  </a:lnTo>
                  <a:lnTo>
                    <a:pt x="4674287" y="316016"/>
                  </a:lnTo>
                  <a:lnTo>
                    <a:pt x="4715545" y="332780"/>
                  </a:lnTo>
                  <a:lnTo>
                    <a:pt x="4755644" y="349885"/>
                  </a:lnTo>
                  <a:lnTo>
                    <a:pt x="4794561" y="367324"/>
                  </a:lnTo>
                  <a:lnTo>
                    <a:pt x="4832276" y="385090"/>
                  </a:lnTo>
                  <a:lnTo>
                    <a:pt x="4868768" y="403175"/>
                  </a:lnTo>
                  <a:lnTo>
                    <a:pt x="4904016" y="421572"/>
                  </a:lnTo>
                  <a:lnTo>
                    <a:pt x="4938000" y="440275"/>
                  </a:lnTo>
                  <a:lnTo>
                    <a:pt x="5002088" y="478567"/>
                  </a:lnTo>
                  <a:lnTo>
                    <a:pt x="5060867" y="517994"/>
                  </a:lnTo>
                  <a:lnTo>
                    <a:pt x="5114168" y="558498"/>
                  </a:lnTo>
                  <a:lnTo>
                    <a:pt x="5161825" y="600021"/>
                  </a:lnTo>
                  <a:lnTo>
                    <a:pt x="5203671" y="642506"/>
                  </a:lnTo>
                  <a:lnTo>
                    <a:pt x="5239537" y="685896"/>
                  </a:lnTo>
                  <a:lnTo>
                    <a:pt x="5269257" y="730132"/>
                  </a:lnTo>
                  <a:lnTo>
                    <a:pt x="5292664" y="775159"/>
                  </a:lnTo>
                  <a:lnTo>
                    <a:pt x="5309590" y="820917"/>
                  </a:lnTo>
                  <a:lnTo>
                    <a:pt x="5319868" y="867350"/>
                  </a:lnTo>
                  <a:lnTo>
                    <a:pt x="5323332" y="914400"/>
                  </a:lnTo>
                  <a:lnTo>
                    <a:pt x="5322462" y="938000"/>
                  </a:lnTo>
                  <a:lnTo>
                    <a:pt x="5315571" y="984753"/>
                  </a:lnTo>
                  <a:lnTo>
                    <a:pt x="5301947" y="1030859"/>
                  </a:lnTo>
                  <a:lnTo>
                    <a:pt x="5281760" y="1076262"/>
                  </a:lnTo>
                  <a:lnTo>
                    <a:pt x="5255176" y="1120903"/>
                  </a:lnTo>
                  <a:lnTo>
                    <a:pt x="5222362" y="1164725"/>
                  </a:lnTo>
                  <a:lnTo>
                    <a:pt x="5183485" y="1207672"/>
                  </a:lnTo>
                  <a:lnTo>
                    <a:pt x="5138713" y="1249684"/>
                  </a:lnTo>
                  <a:lnTo>
                    <a:pt x="5088213" y="1290706"/>
                  </a:lnTo>
                  <a:lnTo>
                    <a:pt x="5032152" y="1330679"/>
                  </a:lnTo>
                  <a:lnTo>
                    <a:pt x="4970697" y="1369546"/>
                  </a:lnTo>
                  <a:lnTo>
                    <a:pt x="4904016" y="1407249"/>
                  </a:lnTo>
                  <a:lnTo>
                    <a:pt x="4868768" y="1425646"/>
                  </a:lnTo>
                  <a:lnTo>
                    <a:pt x="4832276" y="1443731"/>
                  </a:lnTo>
                  <a:lnTo>
                    <a:pt x="4794561" y="1461497"/>
                  </a:lnTo>
                  <a:lnTo>
                    <a:pt x="4755644" y="1478935"/>
                  </a:lnTo>
                  <a:lnTo>
                    <a:pt x="4715545" y="1496040"/>
                  </a:lnTo>
                  <a:lnTo>
                    <a:pt x="4674287" y="1512804"/>
                  </a:lnTo>
                  <a:lnTo>
                    <a:pt x="4631889" y="1529219"/>
                  </a:lnTo>
                  <a:lnTo>
                    <a:pt x="4588372" y="1545279"/>
                  </a:lnTo>
                  <a:lnTo>
                    <a:pt x="4543758" y="1560976"/>
                  </a:lnTo>
                  <a:lnTo>
                    <a:pt x="4498067" y="1576303"/>
                  </a:lnTo>
                  <a:lnTo>
                    <a:pt x="4451321" y="1591253"/>
                  </a:lnTo>
                  <a:lnTo>
                    <a:pt x="4403539" y="1605819"/>
                  </a:lnTo>
                  <a:lnTo>
                    <a:pt x="4354744" y="1619993"/>
                  </a:lnTo>
                  <a:lnTo>
                    <a:pt x="4304955" y="1633769"/>
                  </a:lnTo>
                  <a:lnTo>
                    <a:pt x="4254195" y="1647139"/>
                  </a:lnTo>
                  <a:lnTo>
                    <a:pt x="4202483" y="1660096"/>
                  </a:lnTo>
                  <a:lnTo>
                    <a:pt x="4149840" y="1672633"/>
                  </a:lnTo>
                  <a:lnTo>
                    <a:pt x="4096289" y="1684742"/>
                  </a:lnTo>
                  <a:lnTo>
                    <a:pt x="4041848" y="1696417"/>
                  </a:lnTo>
                  <a:lnTo>
                    <a:pt x="3986540" y="1707651"/>
                  </a:lnTo>
                  <a:lnTo>
                    <a:pt x="3930386" y="1718435"/>
                  </a:lnTo>
                  <a:lnTo>
                    <a:pt x="3873405" y="1728763"/>
                  </a:lnTo>
                  <a:lnTo>
                    <a:pt x="3815620" y="1738629"/>
                  </a:lnTo>
                  <a:lnTo>
                    <a:pt x="3757050" y="1748023"/>
                  </a:lnTo>
                  <a:lnTo>
                    <a:pt x="3697718" y="1756941"/>
                  </a:lnTo>
                  <a:lnTo>
                    <a:pt x="3637643" y="1765373"/>
                  </a:lnTo>
                  <a:lnTo>
                    <a:pt x="3576847" y="1773313"/>
                  </a:lnTo>
                  <a:lnTo>
                    <a:pt x="3515350" y="1780754"/>
                  </a:lnTo>
                  <a:lnTo>
                    <a:pt x="3453174" y="1787689"/>
                  </a:lnTo>
                  <a:lnTo>
                    <a:pt x="3390339" y="1794111"/>
                  </a:lnTo>
                  <a:lnTo>
                    <a:pt x="3326866" y="1800011"/>
                  </a:lnTo>
                  <a:lnTo>
                    <a:pt x="3262777" y="1805384"/>
                  </a:lnTo>
                  <a:lnTo>
                    <a:pt x="3198092" y="1810222"/>
                  </a:lnTo>
                  <a:lnTo>
                    <a:pt x="3132832" y="1814517"/>
                  </a:lnTo>
                  <a:lnTo>
                    <a:pt x="3067017" y="1818263"/>
                  </a:lnTo>
                  <a:lnTo>
                    <a:pt x="3000670" y="1821453"/>
                  </a:lnTo>
                  <a:lnTo>
                    <a:pt x="2933810" y="1824078"/>
                  </a:lnTo>
                  <a:lnTo>
                    <a:pt x="2866459" y="1826133"/>
                  </a:lnTo>
                  <a:lnTo>
                    <a:pt x="2798637" y="1827610"/>
                  </a:lnTo>
                  <a:lnTo>
                    <a:pt x="2730366" y="1828501"/>
                  </a:lnTo>
                  <a:lnTo>
                    <a:pt x="2661666" y="1828800"/>
                  </a:lnTo>
                  <a:lnTo>
                    <a:pt x="2592965" y="1828501"/>
                  </a:lnTo>
                  <a:lnTo>
                    <a:pt x="2524694" y="1827610"/>
                  </a:lnTo>
                  <a:lnTo>
                    <a:pt x="2456872" y="1826133"/>
                  </a:lnTo>
                  <a:lnTo>
                    <a:pt x="2389521" y="1824078"/>
                  </a:lnTo>
                  <a:lnTo>
                    <a:pt x="2322661" y="1821453"/>
                  </a:lnTo>
                  <a:lnTo>
                    <a:pt x="2256314" y="1818263"/>
                  </a:lnTo>
                  <a:lnTo>
                    <a:pt x="2190499" y="1814517"/>
                  </a:lnTo>
                  <a:lnTo>
                    <a:pt x="2125239" y="1810222"/>
                  </a:lnTo>
                  <a:lnTo>
                    <a:pt x="2060554" y="1805384"/>
                  </a:lnTo>
                  <a:lnTo>
                    <a:pt x="1996465" y="1800011"/>
                  </a:lnTo>
                  <a:lnTo>
                    <a:pt x="1932992" y="1794111"/>
                  </a:lnTo>
                  <a:lnTo>
                    <a:pt x="1870157" y="1787689"/>
                  </a:lnTo>
                  <a:lnTo>
                    <a:pt x="1807981" y="1780754"/>
                  </a:lnTo>
                  <a:lnTo>
                    <a:pt x="1746484" y="1773313"/>
                  </a:lnTo>
                  <a:lnTo>
                    <a:pt x="1685688" y="1765373"/>
                  </a:lnTo>
                  <a:lnTo>
                    <a:pt x="1625613" y="1756941"/>
                  </a:lnTo>
                  <a:lnTo>
                    <a:pt x="1566281" y="1748023"/>
                  </a:lnTo>
                  <a:lnTo>
                    <a:pt x="1507711" y="1738629"/>
                  </a:lnTo>
                  <a:lnTo>
                    <a:pt x="1449926" y="1728763"/>
                  </a:lnTo>
                  <a:lnTo>
                    <a:pt x="1392945" y="1718435"/>
                  </a:lnTo>
                  <a:lnTo>
                    <a:pt x="1336791" y="1707651"/>
                  </a:lnTo>
                  <a:lnTo>
                    <a:pt x="1281483" y="1696417"/>
                  </a:lnTo>
                  <a:lnTo>
                    <a:pt x="1227042" y="1684742"/>
                  </a:lnTo>
                  <a:lnTo>
                    <a:pt x="1173491" y="1672633"/>
                  </a:lnTo>
                  <a:lnTo>
                    <a:pt x="1120848" y="1660096"/>
                  </a:lnTo>
                  <a:lnTo>
                    <a:pt x="1069136" y="1647139"/>
                  </a:lnTo>
                  <a:lnTo>
                    <a:pt x="1018376" y="1633769"/>
                  </a:lnTo>
                  <a:lnTo>
                    <a:pt x="968587" y="1619993"/>
                  </a:lnTo>
                  <a:lnTo>
                    <a:pt x="919792" y="1605819"/>
                  </a:lnTo>
                  <a:lnTo>
                    <a:pt x="872010" y="1591253"/>
                  </a:lnTo>
                  <a:lnTo>
                    <a:pt x="825264" y="1576303"/>
                  </a:lnTo>
                  <a:lnTo>
                    <a:pt x="779573" y="1560976"/>
                  </a:lnTo>
                  <a:lnTo>
                    <a:pt x="734959" y="1545279"/>
                  </a:lnTo>
                  <a:lnTo>
                    <a:pt x="691442" y="1529219"/>
                  </a:lnTo>
                  <a:lnTo>
                    <a:pt x="649044" y="1512804"/>
                  </a:lnTo>
                  <a:lnTo>
                    <a:pt x="607786" y="1496040"/>
                  </a:lnTo>
                  <a:lnTo>
                    <a:pt x="567687" y="1478935"/>
                  </a:lnTo>
                  <a:lnTo>
                    <a:pt x="528770" y="1461497"/>
                  </a:lnTo>
                  <a:lnTo>
                    <a:pt x="491055" y="1443731"/>
                  </a:lnTo>
                  <a:lnTo>
                    <a:pt x="454563" y="1425646"/>
                  </a:lnTo>
                  <a:lnTo>
                    <a:pt x="419315" y="1407249"/>
                  </a:lnTo>
                  <a:lnTo>
                    <a:pt x="385331" y="1388546"/>
                  </a:lnTo>
                  <a:lnTo>
                    <a:pt x="321243" y="1350254"/>
                  </a:lnTo>
                  <a:lnTo>
                    <a:pt x="262464" y="1310827"/>
                  </a:lnTo>
                  <a:lnTo>
                    <a:pt x="209163" y="1270323"/>
                  </a:lnTo>
                  <a:lnTo>
                    <a:pt x="161506" y="1228798"/>
                  </a:lnTo>
                  <a:lnTo>
                    <a:pt x="119660" y="1186312"/>
                  </a:lnTo>
                  <a:lnTo>
                    <a:pt x="83794" y="1142920"/>
                  </a:lnTo>
                  <a:lnTo>
                    <a:pt x="54074" y="1098681"/>
                  </a:lnTo>
                  <a:lnTo>
                    <a:pt x="30667" y="1053652"/>
                  </a:lnTo>
                  <a:lnTo>
                    <a:pt x="13741" y="1007891"/>
                  </a:lnTo>
                  <a:lnTo>
                    <a:pt x="3463" y="961454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11601" y="5514847"/>
            <a:ext cx="3289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20" dirty="0">
                <a:solidFill>
                  <a:srgbClr val="FF0000"/>
                </a:solidFill>
                <a:latin typeface="Arial"/>
                <a:cs typeface="Arial"/>
              </a:rPr>
              <a:t>Airway</a:t>
            </a:r>
            <a:r>
              <a:rPr sz="32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10" dirty="0">
                <a:solidFill>
                  <a:srgbClr val="FF0000"/>
                </a:solidFill>
                <a:latin typeface="Arial"/>
                <a:cs typeface="Arial"/>
              </a:rPr>
              <a:t>inflammation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9325" y="2238629"/>
            <a:ext cx="7321550" cy="3020060"/>
            <a:chOff x="699325" y="2238629"/>
            <a:chExt cx="7321550" cy="3020060"/>
          </a:xfrm>
        </p:grpSpPr>
        <p:sp>
          <p:nvSpPr>
            <p:cNvPr id="12" name="object 12"/>
            <p:cNvSpPr/>
            <p:nvPr/>
          </p:nvSpPr>
          <p:spPr>
            <a:xfrm>
              <a:off x="2954020" y="3918203"/>
              <a:ext cx="4521200" cy="1182370"/>
            </a:xfrm>
            <a:custGeom>
              <a:avLst/>
              <a:gdLst/>
              <a:ahLst/>
              <a:cxnLst/>
              <a:rect l="l" t="t" r="r" b="b"/>
              <a:pathLst>
                <a:path w="4521200" h="1182370">
                  <a:moveTo>
                    <a:pt x="125857" y="853694"/>
                  </a:moveTo>
                  <a:lnTo>
                    <a:pt x="88595" y="861923"/>
                  </a:lnTo>
                  <a:lnTo>
                    <a:pt x="37084" y="629158"/>
                  </a:lnTo>
                  <a:lnTo>
                    <a:pt x="0" y="637286"/>
                  </a:lnTo>
                  <a:lnTo>
                    <a:pt x="51498" y="870115"/>
                  </a:lnTo>
                  <a:lnTo>
                    <a:pt x="14224" y="878332"/>
                  </a:lnTo>
                  <a:lnTo>
                    <a:pt x="94742" y="977646"/>
                  </a:lnTo>
                  <a:lnTo>
                    <a:pt x="117055" y="888746"/>
                  </a:lnTo>
                  <a:lnTo>
                    <a:pt x="125857" y="853694"/>
                  </a:lnTo>
                  <a:close/>
                </a:path>
                <a:path w="4521200" h="1182370">
                  <a:moveTo>
                    <a:pt x="2412238" y="609854"/>
                  </a:moveTo>
                  <a:lnTo>
                    <a:pt x="2374176" y="608253"/>
                  </a:lnTo>
                  <a:lnTo>
                    <a:pt x="2399792" y="1524"/>
                  </a:lnTo>
                  <a:lnTo>
                    <a:pt x="2361692" y="0"/>
                  </a:lnTo>
                  <a:lnTo>
                    <a:pt x="2336139" y="605028"/>
                  </a:lnTo>
                  <a:lnTo>
                    <a:pt x="2336076" y="606640"/>
                  </a:lnTo>
                  <a:lnTo>
                    <a:pt x="2297938" y="605028"/>
                  </a:lnTo>
                  <a:lnTo>
                    <a:pt x="2350262" y="721614"/>
                  </a:lnTo>
                  <a:lnTo>
                    <a:pt x="2402586" y="627253"/>
                  </a:lnTo>
                  <a:lnTo>
                    <a:pt x="2412238" y="609854"/>
                  </a:lnTo>
                  <a:close/>
                </a:path>
                <a:path w="4521200" h="1182370">
                  <a:moveTo>
                    <a:pt x="4520946" y="636397"/>
                  </a:moveTo>
                  <a:lnTo>
                    <a:pt x="4489450" y="614807"/>
                  </a:lnTo>
                  <a:lnTo>
                    <a:pt x="4173029" y="1076782"/>
                  </a:lnTo>
                  <a:lnTo>
                    <a:pt x="4141597" y="1055243"/>
                  </a:lnTo>
                  <a:lnTo>
                    <a:pt x="4124198" y="1181862"/>
                  </a:lnTo>
                  <a:lnTo>
                    <a:pt x="4235958" y="1119886"/>
                  </a:lnTo>
                  <a:lnTo>
                    <a:pt x="4227423" y="1114044"/>
                  </a:lnTo>
                  <a:lnTo>
                    <a:pt x="4204525" y="1098372"/>
                  </a:lnTo>
                  <a:lnTo>
                    <a:pt x="4520946" y="636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7809" y="2244090"/>
              <a:ext cx="143510" cy="939165"/>
            </a:xfrm>
            <a:custGeom>
              <a:avLst/>
              <a:gdLst/>
              <a:ahLst/>
              <a:cxnLst/>
              <a:rect l="l" t="t" r="r" b="b"/>
              <a:pathLst>
                <a:path w="143509" h="939164">
                  <a:moveTo>
                    <a:pt x="0" y="820165"/>
                  </a:moveTo>
                  <a:lnTo>
                    <a:pt x="47751" y="938784"/>
                  </a:lnTo>
                  <a:lnTo>
                    <a:pt x="104236" y="845438"/>
                  </a:lnTo>
                  <a:lnTo>
                    <a:pt x="74422" y="845438"/>
                  </a:lnTo>
                  <a:lnTo>
                    <a:pt x="36449" y="842263"/>
                  </a:lnTo>
                  <a:lnTo>
                    <a:pt x="37993" y="823258"/>
                  </a:lnTo>
                  <a:lnTo>
                    <a:pt x="0" y="820165"/>
                  </a:lnTo>
                  <a:close/>
                </a:path>
                <a:path w="143509" h="939164">
                  <a:moveTo>
                    <a:pt x="37993" y="823258"/>
                  </a:moveTo>
                  <a:lnTo>
                    <a:pt x="36449" y="842263"/>
                  </a:lnTo>
                  <a:lnTo>
                    <a:pt x="74422" y="845438"/>
                  </a:lnTo>
                  <a:lnTo>
                    <a:pt x="75976" y="826349"/>
                  </a:lnTo>
                  <a:lnTo>
                    <a:pt x="37993" y="823258"/>
                  </a:lnTo>
                  <a:close/>
                </a:path>
                <a:path w="143509" h="939164">
                  <a:moveTo>
                    <a:pt x="75976" y="826349"/>
                  </a:moveTo>
                  <a:lnTo>
                    <a:pt x="74422" y="845438"/>
                  </a:lnTo>
                  <a:lnTo>
                    <a:pt x="104236" y="845438"/>
                  </a:lnTo>
                  <a:lnTo>
                    <a:pt x="113919" y="829437"/>
                  </a:lnTo>
                  <a:lnTo>
                    <a:pt x="75976" y="826349"/>
                  </a:lnTo>
                  <a:close/>
                </a:path>
                <a:path w="143509" h="939164">
                  <a:moveTo>
                    <a:pt x="104901" y="0"/>
                  </a:moveTo>
                  <a:lnTo>
                    <a:pt x="37993" y="823258"/>
                  </a:lnTo>
                  <a:lnTo>
                    <a:pt x="75976" y="826349"/>
                  </a:lnTo>
                  <a:lnTo>
                    <a:pt x="143001" y="3048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9325" y="2238629"/>
              <a:ext cx="1217930" cy="3020060"/>
            </a:xfrm>
            <a:custGeom>
              <a:avLst/>
              <a:gdLst/>
              <a:ahLst/>
              <a:cxnLst/>
              <a:rect l="l" t="t" r="r" b="b"/>
              <a:pathLst>
                <a:path w="1217930" h="3020060">
                  <a:moveTo>
                    <a:pt x="1146764" y="2920612"/>
                  </a:moveTo>
                  <a:lnTo>
                    <a:pt x="1111313" y="2934589"/>
                  </a:lnTo>
                  <a:lnTo>
                    <a:pt x="1206436" y="3019933"/>
                  </a:lnTo>
                  <a:lnTo>
                    <a:pt x="1213608" y="2938272"/>
                  </a:lnTo>
                  <a:lnTo>
                    <a:pt x="1153731" y="2938272"/>
                  </a:lnTo>
                  <a:lnTo>
                    <a:pt x="1146764" y="2920612"/>
                  </a:lnTo>
                  <a:close/>
                </a:path>
                <a:path w="1217930" h="3020060">
                  <a:moveTo>
                    <a:pt x="1182197" y="2906642"/>
                  </a:moveTo>
                  <a:lnTo>
                    <a:pt x="1146764" y="2920612"/>
                  </a:lnTo>
                  <a:lnTo>
                    <a:pt x="1153731" y="2938272"/>
                  </a:lnTo>
                  <a:lnTo>
                    <a:pt x="1189164" y="2924302"/>
                  </a:lnTo>
                  <a:lnTo>
                    <a:pt x="1182197" y="2906642"/>
                  </a:lnTo>
                  <a:close/>
                </a:path>
                <a:path w="1217930" h="3020060">
                  <a:moveTo>
                    <a:pt x="1217612" y="2892679"/>
                  </a:moveTo>
                  <a:lnTo>
                    <a:pt x="1182197" y="2906642"/>
                  </a:lnTo>
                  <a:lnTo>
                    <a:pt x="1189164" y="2924302"/>
                  </a:lnTo>
                  <a:lnTo>
                    <a:pt x="1153731" y="2938272"/>
                  </a:lnTo>
                  <a:lnTo>
                    <a:pt x="1213608" y="2938272"/>
                  </a:lnTo>
                  <a:lnTo>
                    <a:pt x="1217612" y="2892679"/>
                  </a:lnTo>
                  <a:close/>
                </a:path>
                <a:path w="1217930" h="3020060">
                  <a:moveTo>
                    <a:pt x="35432" y="0"/>
                  </a:moveTo>
                  <a:lnTo>
                    <a:pt x="0" y="13970"/>
                  </a:lnTo>
                  <a:lnTo>
                    <a:pt x="1146764" y="2920612"/>
                  </a:lnTo>
                  <a:lnTo>
                    <a:pt x="1182197" y="2906642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7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Pathophysiology</a:t>
            </a:r>
            <a:r>
              <a:rPr sz="32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32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Airway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inflammation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0394" y="1593341"/>
            <a:ext cx="2514600" cy="46228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Genetic</a:t>
            </a:r>
            <a:r>
              <a:rPr sz="24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8000"/>
                </a:solidFill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962" y="1600961"/>
            <a:ext cx="2514600" cy="46228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Genetic</a:t>
            </a:r>
            <a:r>
              <a:rPr sz="24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8000"/>
                </a:solidFill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073" y="384174"/>
            <a:ext cx="33858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PATHOLOGY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Asthma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Air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Flow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Obstruction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0129"/>
            <a:ext cx="5341620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Mucosal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edema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Viscid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mucus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secretion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Contraction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bronchial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smooth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9" y="3047999"/>
            <a:ext cx="563727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818" y="611250"/>
            <a:ext cx="788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6F2F9F"/>
                </a:solidFill>
                <a:latin typeface="Arial MT"/>
                <a:cs typeface="Arial MT"/>
              </a:rPr>
              <a:t>How</a:t>
            </a:r>
            <a:r>
              <a:rPr sz="28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F2F9F"/>
                </a:solidFill>
                <a:latin typeface="Arial MT"/>
                <a:cs typeface="Arial MT"/>
              </a:rPr>
              <a:t>is</a:t>
            </a:r>
            <a:r>
              <a:rPr sz="28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Bronchoconstriction</a:t>
            </a:r>
            <a:r>
              <a:rPr sz="2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F2F9F"/>
                </a:solidFill>
                <a:latin typeface="Arial MT"/>
                <a:cs typeface="Arial MT"/>
              </a:rPr>
              <a:t>produced</a:t>
            </a:r>
            <a:r>
              <a:rPr sz="2800" spc="-3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F2F9F"/>
                </a:solidFill>
                <a:latin typeface="Arial MT"/>
                <a:cs typeface="Arial MT"/>
              </a:rPr>
              <a:t>in</a:t>
            </a:r>
            <a:r>
              <a:rPr sz="2800" spc="-5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F2F9F"/>
                </a:solidFill>
                <a:latin typeface="Arial MT"/>
                <a:cs typeface="Arial MT"/>
              </a:rPr>
              <a:t>Asthma</a:t>
            </a:r>
            <a:r>
              <a:rPr sz="28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Arial MT"/>
                <a:cs typeface="Arial MT"/>
              </a:rPr>
              <a:t>?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1600961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6492" y="1659077"/>
            <a:ext cx="3130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Air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way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Inflammation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027" y="2769235"/>
            <a:ext cx="5970270" cy="279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Bronchial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8000"/>
                </a:solidFill>
                <a:latin typeface="Calibri"/>
                <a:cs typeface="Calibri"/>
              </a:rPr>
              <a:t>hyper-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responsiveness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45"/>
              </a:spcBef>
            </a:pPr>
            <a:endParaRPr sz="2800">
              <a:latin typeface="Calibri"/>
              <a:cs typeface="Calibri"/>
            </a:endParaRPr>
          </a:p>
          <a:p>
            <a:pPr marL="3649345">
              <a:lnSpc>
                <a:spcPct val="100000"/>
              </a:lnSpc>
            </a:pP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Trigger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stimulus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28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Airway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narrowing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2932" y="1592580"/>
            <a:ext cx="6360160" cy="4251960"/>
            <a:chOff x="2122932" y="1592580"/>
            <a:chExt cx="6360160" cy="4251960"/>
          </a:xfrm>
        </p:grpSpPr>
        <p:sp>
          <p:nvSpPr>
            <p:cNvPr id="7" name="object 7"/>
            <p:cNvSpPr/>
            <p:nvPr/>
          </p:nvSpPr>
          <p:spPr>
            <a:xfrm>
              <a:off x="2412492" y="2209800"/>
              <a:ext cx="173990" cy="609600"/>
            </a:xfrm>
            <a:custGeom>
              <a:avLst/>
              <a:gdLst/>
              <a:ahLst/>
              <a:cxnLst/>
              <a:rect l="l" t="t" r="r" b="b"/>
              <a:pathLst>
                <a:path w="173989" h="609600">
                  <a:moveTo>
                    <a:pt x="57912" y="435863"/>
                  </a:moveTo>
                  <a:lnTo>
                    <a:pt x="0" y="435863"/>
                  </a:lnTo>
                  <a:lnTo>
                    <a:pt x="86868" y="609600"/>
                  </a:lnTo>
                  <a:lnTo>
                    <a:pt x="159257" y="464820"/>
                  </a:lnTo>
                  <a:lnTo>
                    <a:pt x="57912" y="464820"/>
                  </a:lnTo>
                  <a:lnTo>
                    <a:pt x="57912" y="435863"/>
                  </a:lnTo>
                  <a:close/>
                </a:path>
                <a:path w="173989" h="609600">
                  <a:moveTo>
                    <a:pt x="115824" y="0"/>
                  </a:moveTo>
                  <a:lnTo>
                    <a:pt x="57912" y="0"/>
                  </a:lnTo>
                  <a:lnTo>
                    <a:pt x="57912" y="464820"/>
                  </a:lnTo>
                  <a:lnTo>
                    <a:pt x="115824" y="464820"/>
                  </a:lnTo>
                  <a:lnTo>
                    <a:pt x="115824" y="0"/>
                  </a:lnTo>
                  <a:close/>
                </a:path>
                <a:path w="173989" h="609600">
                  <a:moveTo>
                    <a:pt x="173735" y="435863"/>
                  </a:moveTo>
                  <a:lnTo>
                    <a:pt x="115824" y="435863"/>
                  </a:lnTo>
                  <a:lnTo>
                    <a:pt x="115824" y="464820"/>
                  </a:lnTo>
                  <a:lnTo>
                    <a:pt x="159257" y="464820"/>
                  </a:lnTo>
                  <a:lnTo>
                    <a:pt x="173735" y="43586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2932" y="3503675"/>
              <a:ext cx="173990" cy="1524000"/>
            </a:xfrm>
            <a:custGeom>
              <a:avLst/>
              <a:gdLst/>
              <a:ahLst/>
              <a:cxnLst/>
              <a:rect l="l" t="t" r="r" b="b"/>
              <a:pathLst>
                <a:path w="173989" h="1524000">
                  <a:moveTo>
                    <a:pt x="57912" y="1350264"/>
                  </a:moveTo>
                  <a:lnTo>
                    <a:pt x="0" y="1350264"/>
                  </a:lnTo>
                  <a:lnTo>
                    <a:pt x="86868" y="1524000"/>
                  </a:lnTo>
                  <a:lnTo>
                    <a:pt x="159257" y="1379220"/>
                  </a:lnTo>
                  <a:lnTo>
                    <a:pt x="57912" y="1379220"/>
                  </a:lnTo>
                  <a:lnTo>
                    <a:pt x="57912" y="1350264"/>
                  </a:lnTo>
                  <a:close/>
                </a:path>
                <a:path w="173989" h="1524000">
                  <a:moveTo>
                    <a:pt x="115824" y="0"/>
                  </a:moveTo>
                  <a:lnTo>
                    <a:pt x="57912" y="0"/>
                  </a:lnTo>
                  <a:lnTo>
                    <a:pt x="57912" y="1379220"/>
                  </a:lnTo>
                  <a:lnTo>
                    <a:pt x="115824" y="1379220"/>
                  </a:lnTo>
                  <a:lnTo>
                    <a:pt x="115824" y="0"/>
                  </a:lnTo>
                  <a:close/>
                </a:path>
                <a:path w="173989" h="1524000">
                  <a:moveTo>
                    <a:pt x="173736" y="1350264"/>
                  </a:moveTo>
                  <a:lnTo>
                    <a:pt x="115824" y="1350264"/>
                  </a:lnTo>
                  <a:lnTo>
                    <a:pt x="115824" y="1379220"/>
                  </a:lnTo>
                  <a:lnTo>
                    <a:pt x="159257" y="1379220"/>
                  </a:lnTo>
                  <a:lnTo>
                    <a:pt x="173736" y="1350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0800" y="4076700"/>
              <a:ext cx="1524000" cy="228600"/>
            </a:xfrm>
            <a:custGeom>
              <a:avLst/>
              <a:gdLst/>
              <a:ahLst/>
              <a:cxnLst/>
              <a:rect l="l" t="t" r="r" b="b"/>
              <a:pathLst>
                <a:path w="15240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1524000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1524000" h="228600">
                  <a:moveTo>
                    <a:pt x="1524000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1524000" y="152400"/>
                  </a:lnTo>
                  <a:lnTo>
                    <a:pt x="1524000" y="7620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1592580"/>
              <a:ext cx="2220468" cy="7680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2667000"/>
              <a:ext cx="952500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6992" y="4953000"/>
              <a:ext cx="990600" cy="8915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800" y="3863340"/>
              <a:ext cx="685800" cy="685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9796" y="1665732"/>
              <a:ext cx="1732788" cy="694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8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7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Triggers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asthma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8000"/>
                </a:solidFill>
                <a:latin typeface="Calibri"/>
                <a:cs typeface="Calibri"/>
              </a:rPr>
              <a:t>(precipitating</a:t>
            </a:r>
            <a:r>
              <a:rPr sz="32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8000"/>
                </a:solidFill>
                <a:latin typeface="Calibri"/>
                <a:cs typeface="Calibri"/>
              </a:rPr>
              <a:t>stimuli)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4965" algn="l"/>
              </a:tabLst>
            </a:pPr>
            <a:r>
              <a:rPr spc="-10" dirty="0"/>
              <a:t>Infection</a:t>
            </a: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b="0" u="none" dirty="0">
                <a:solidFill>
                  <a:srgbClr val="C00000"/>
                </a:solidFill>
                <a:latin typeface="Calibri"/>
                <a:cs typeface="Calibri"/>
              </a:rPr>
              <a:t>Viral</a:t>
            </a:r>
            <a:r>
              <a:rPr b="0" u="none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C00000"/>
                </a:solidFill>
                <a:latin typeface="Calibri"/>
                <a:cs typeface="Calibri"/>
              </a:rPr>
              <a:t>infections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Calibri"/>
              <a:buChar char="•"/>
              <a:tabLst>
                <a:tab pos="354965" algn="l"/>
              </a:tabLst>
            </a:pPr>
            <a:r>
              <a:rPr spc="-10" dirty="0"/>
              <a:t>Allergens</a:t>
            </a: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b="0" u="none" dirty="0">
                <a:solidFill>
                  <a:srgbClr val="008000"/>
                </a:solidFill>
                <a:latin typeface="Calibri"/>
                <a:cs typeface="Calibri"/>
              </a:rPr>
              <a:t>House</a:t>
            </a:r>
            <a:r>
              <a:rPr b="0" u="none" spc="-7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8000"/>
                </a:solidFill>
                <a:latin typeface="Calibri"/>
                <a:cs typeface="Calibri"/>
              </a:rPr>
              <a:t>dust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b="0" u="none" dirty="0">
                <a:solidFill>
                  <a:srgbClr val="008000"/>
                </a:solidFill>
                <a:latin typeface="Calibri"/>
                <a:cs typeface="Calibri"/>
              </a:rPr>
              <a:t>Plant</a:t>
            </a:r>
            <a:r>
              <a:rPr b="0" u="none" spc="-10" dirty="0">
                <a:solidFill>
                  <a:srgbClr val="008000"/>
                </a:solidFill>
                <a:latin typeface="Calibri"/>
                <a:cs typeface="Calibri"/>
              </a:rPr>
              <a:t> pollen</a:t>
            </a: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b="0" u="none" dirty="0">
                <a:solidFill>
                  <a:srgbClr val="008000"/>
                </a:solidFill>
                <a:latin typeface="Calibri"/>
                <a:cs typeface="Calibri"/>
              </a:rPr>
              <a:t>Animal</a:t>
            </a:r>
            <a:r>
              <a:rPr b="0" u="none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8000"/>
                </a:solidFill>
                <a:latin typeface="Calibri"/>
                <a:cs typeface="Calibri"/>
              </a:rPr>
              <a:t>dander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b="0" u="none" dirty="0">
                <a:solidFill>
                  <a:srgbClr val="008000"/>
                </a:solidFill>
                <a:latin typeface="Calibri"/>
                <a:cs typeface="Calibri"/>
              </a:rPr>
              <a:t>Wheat</a:t>
            </a:r>
            <a:r>
              <a:rPr b="0" u="none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b="0" u="none" spc="-25" dirty="0">
                <a:solidFill>
                  <a:srgbClr val="008000"/>
                </a:solidFill>
                <a:latin typeface="Calibri"/>
                <a:cs typeface="Calibri"/>
              </a:rPr>
              <a:t>hay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b="0" u="none" spc="-10" dirty="0">
                <a:solidFill>
                  <a:srgbClr val="008000"/>
                </a:solidFill>
                <a:latin typeface="Calibri"/>
                <a:cs typeface="Calibri"/>
              </a:rPr>
              <a:t>Foods</a:t>
            </a: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Calibri"/>
              <a:buChar char="•"/>
              <a:tabLst>
                <a:tab pos="354965" algn="l"/>
              </a:tabLst>
            </a:pPr>
            <a:r>
              <a:rPr dirty="0"/>
              <a:t>Air</a:t>
            </a:r>
            <a:r>
              <a:rPr spc="-35" dirty="0"/>
              <a:t> </a:t>
            </a:r>
            <a:r>
              <a:rPr spc="-10" dirty="0"/>
              <a:t>temperature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b="0" u="none" dirty="0">
                <a:solidFill>
                  <a:srgbClr val="C00000"/>
                </a:solidFill>
                <a:latin typeface="Calibri"/>
                <a:cs typeface="Calibri"/>
              </a:rPr>
              <a:t>Cold</a:t>
            </a:r>
            <a:r>
              <a:rPr b="0" u="none" spc="-25" dirty="0">
                <a:solidFill>
                  <a:srgbClr val="C00000"/>
                </a:solidFill>
                <a:latin typeface="Calibri"/>
                <a:cs typeface="Calibri"/>
              </a:rPr>
              <a:t> air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5600" algn="l"/>
              </a:tabLst>
            </a:pPr>
            <a:r>
              <a:rPr dirty="0"/>
              <a:t>Air</a:t>
            </a:r>
            <a:r>
              <a:rPr spc="-35" dirty="0"/>
              <a:t> </a:t>
            </a:r>
            <a:r>
              <a:rPr spc="-10" dirty="0"/>
              <a:t>Pollution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b="0" u="none" spc="-20" dirty="0">
                <a:solidFill>
                  <a:srgbClr val="001F5F"/>
                </a:solidFill>
                <a:latin typeface="Calibri"/>
                <a:cs typeface="Calibri"/>
              </a:rPr>
              <a:t>Dust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b="0" u="none" spc="-10" dirty="0">
                <a:solidFill>
                  <a:srgbClr val="001F5F"/>
                </a:solidFill>
                <a:latin typeface="Calibri"/>
                <a:cs typeface="Calibri"/>
              </a:rPr>
              <a:t>Cigarettes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b="0" u="none" spc="-10" dirty="0">
                <a:solidFill>
                  <a:srgbClr val="001F5F"/>
                </a:solidFill>
                <a:latin typeface="Calibri"/>
                <a:cs typeface="Calibri"/>
              </a:rPr>
              <a:t>Smoke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b="0" u="none" spc="-10" dirty="0">
                <a:solidFill>
                  <a:srgbClr val="001F5F"/>
                </a:solidFill>
                <a:latin typeface="Calibri"/>
                <a:cs typeface="Calibri"/>
              </a:rPr>
              <a:t>Perfumes</a:t>
            </a: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b="0" u="none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pc="-10" dirty="0"/>
              <a:t>Physiological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b="0" u="none" spc="-10" dirty="0">
                <a:solidFill>
                  <a:srgbClr val="C00000"/>
                </a:solidFill>
                <a:latin typeface="Calibri"/>
                <a:cs typeface="Calibri"/>
              </a:rPr>
              <a:t>Exercise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b="0" u="none" spc="-10" dirty="0">
                <a:solidFill>
                  <a:srgbClr val="C00000"/>
                </a:solidFill>
                <a:latin typeface="Calibri"/>
                <a:cs typeface="Calibri"/>
              </a:rPr>
              <a:t>Stress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6435" y="2265558"/>
            <a:ext cx="147866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7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Asthma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8000"/>
                </a:solidFill>
                <a:latin typeface="Calibri"/>
                <a:cs typeface="Calibri"/>
              </a:rPr>
              <a:t>Clinical</a:t>
            </a:r>
            <a:r>
              <a:rPr sz="32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8000"/>
                </a:solidFill>
                <a:latin typeface="Calibri"/>
                <a:cs typeface="Calibri"/>
              </a:rPr>
              <a:t>Examination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339153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Wheezy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Cough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Fast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Breathing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Chest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indrawing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Prolonged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expiration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Audible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wheeze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Rhonchi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on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Auscultation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3370" y="2624962"/>
            <a:ext cx="3329940" cy="333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883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Causes</a:t>
            </a:r>
            <a:r>
              <a:rPr sz="3200" spc="-60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dirty="0"/>
              <a:t>Recurrent</a:t>
            </a:r>
            <a:r>
              <a:rPr sz="3200" spc="-45" dirty="0"/>
              <a:t> </a:t>
            </a:r>
            <a:r>
              <a:rPr sz="3200" dirty="0"/>
              <a:t>/</a:t>
            </a:r>
            <a:r>
              <a:rPr sz="3200" spc="-20" dirty="0"/>
              <a:t> </a:t>
            </a:r>
            <a:r>
              <a:rPr sz="3200" dirty="0"/>
              <a:t>Persistent</a:t>
            </a:r>
            <a:r>
              <a:rPr sz="3200" spc="-45" dirty="0"/>
              <a:t> </a:t>
            </a:r>
            <a:r>
              <a:rPr sz="3200" spc="-10" dirty="0"/>
              <a:t>Cough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89278"/>
            <a:ext cx="4442460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333399"/>
                </a:solidFill>
                <a:latin typeface="Arial MT"/>
                <a:cs typeface="Arial MT"/>
              </a:rPr>
              <a:t>Asthma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C0000"/>
                </a:solidFill>
                <a:latin typeface="Arial MT"/>
                <a:cs typeface="Arial MT"/>
              </a:rPr>
              <a:t>Chronic</a:t>
            </a:r>
            <a:r>
              <a:rPr sz="2400" spc="-1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C0000"/>
                </a:solidFill>
                <a:latin typeface="Arial MT"/>
                <a:cs typeface="Arial MT"/>
              </a:rPr>
              <a:t>irritation</a:t>
            </a:r>
            <a:r>
              <a:rPr sz="2400" spc="-3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C0000"/>
                </a:solidFill>
                <a:latin typeface="Arial MT"/>
                <a:cs typeface="Arial MT"/>
              </a:rPr>
              <a:t>/</a:t>
            </a:r>
            <a:r>
              <a:rPr sz="2400" spc="-5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C0000"/>
                </a:solidFill>
                <a:latin typeface="Arial MT"/>
                <a:cs typeface="Arial MT"/>
              </a:rPr>
              <a:t>Air</a:t>
            </a:r>
            <a:r>
              <a:rPr sz="2400" spc="-3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Arial MT"/>
                <a:cs typeface="Arial MT"/>
              </a:rPr>
              <a:t>pollution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Postnasal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discharge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9900"/>
                </a:solidFill>
                <a:latin typeface="Arial MT"/>
                <a:cs typeface="Arial MT"/>
              </a:rPr>
              <a:t>Repeated</a:t>
            </a:r>
            <a:r>
              <a:rPr sz="2400" spc="-9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9900"/>
                </a:solidFill>
                <a:latin typeface="Arial MT"/>
                <a:cs typeface="Arial MT"/>
              </a:rPr>
              <a:t>Viral</a:t>
            </a:r>
            <a:r>
              <a:rPr sz="2400" spc="-95" dirty="0">
                <a:solidFill>
                  <a:srgbClr val="0099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 MT"/>
                <a:cs typeface="Arial MT"/>
              </a:rPr>
              <a:t>Infection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Recurrent</a:t>
            </a:r>
            <a:r>
              <a:rPr sz="24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Bacterial</a:t>
            </a:r>
            <a:r>
              <a:rPr sz="2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infection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Whooping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Cough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Tuberculosis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883" rIns="0" bIns="0" rtlCol="0">
            <a:spAutoFit/>
          </a:bodyPr>
          <a:lstStyle/>
          <a:p>
            <a:pPr marL="270002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DIAGNOSIS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16851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Diagnosis</a:t>
            </a:r>
            <a:r>
              <a:rPr sz="2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Clinical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History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Examination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RECURRENT</a:t>
            </a:r>
            <a:r>
              <a:rPr sz="24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/</a:t>
            </a:r>
            <a:r>
              <a:rPr sz="2400" spc="-11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INTERMITTENT</a:t>
            </a:r>
            <a:r>
              <a:rPr sz="2400" spc="-9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 MT"/>
                <a:cs typeface="Arial MT"/>
              </a:rPr>
              <a:t>symptoms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Signs</a:t>
            </a:r>
            <a:r>
              <a:rPr sz="2400" spc="-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of</a:t>
            </a:r>
            <a:r>
              <a:rPr sz="2400"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BRONCHIAL</a:t>
            </a:r>
            <a:r>
              <a:rPr sz="24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obstruction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There</a:t>
            </a:r>
            <a:r>
              <a:rPr sz="2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may</a:t>
            </a:r>
            <a:r>
              <a:rPr sz="2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be</a:t>
            </a:r>
            <a:r>
              <a:rPr sz="2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NO</a:t>
            </a:r>
            <a:r>
              <a:rPr sz="2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signs</a:t>
            </a:r>
            <a:r>
              <a:rPr sz="2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at</a:t>
            </a:r>
            <a:r>
              <a:rPr sz="2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the</a:t>
            </a:r>
            <a:r>
              <a:rPr sz="2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time</a:t>
            </a:r>
            <a:r>
              <a:rPr sz="2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of</a:t>
            </a:r>
            <a:r>
              <a:rPr sz="2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examination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883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Suggestive</a:t>
            </a:r>
            <a:r>
              <a:rPr sz="3200" spc="-55" dirty="0"/>
              <a:t> </a:t>
            </a:r>
            <a:r>
              <a:rPr sz="3200" dirty="0"/>
              <a:t>clinical</a:t>
            </a:r>
            <a:r>
              <a:rPr sz="3200" spc="-50" dirty="0"/>
              <a:t> </a:t>
            </a:r>
            <a:r>
              <a:rPr sz="3200" dirty="0"/>
              <a:t>features</a:t>
            </a:r>
            <a:r>
              <a:rPr sz="3200" spc="-60" dirty="0"/>
              <a:t> </a:t>
            </a:r>
            <a:r>
              <a:rPr sz="3200" dirty="0"/>
              <a:t>of</a:t>
            </a:r>
            <a:r>
              <a:rPr sz="3200" spc="-45" dirty="0"/>
              <a:t> </a:t>
            </a:r>
            <a:r>
              <a:rPr sz="3200" spc="-10" dirty="0"/>
              <a:t>Asthma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22630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Late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night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early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morning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cough</a:t>
            </a:r>
            <a:r>
              <a:rPr sz="2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/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breathlessness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Breathlessness</a:t>
            </a:r>
            <a:r>
              <a:rPr sz="2400" spc="-6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on</a:t>
            </a:r>
            <a:r>
              <a:rPr sz="2400" spc="-9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Exercise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Symptoms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precipitated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viral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colds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Response</a:t>
            </a:r>
            <a:r>
              <a:rPr sz="24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to</a:t>
            </a:r>
            <a:r>
              <a:rPr sz="2400" spc="-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 MT"/>
                <a:cs typeface="Arial MT"/>
              </a:rPr>
              <a:t>bronchodilators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Family</a:t>
            </a:r>
            <a:r>
              <a:rPr sz="2400" spc="-2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history</a:t>
            </a:r>
            <a:r>
              <a:rPr sz="2400" spc="-2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of</a:t>
            </a:r>
            <a:r>
              <a:rPr sz="24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asthma</a:t>
            </a:r>
            <a:r>
              <a:rPr sz="2400" spc="-3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/</a:t>
            </a:r>
            <a:r>
              <a:rPr sz="2400" spc="-3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Arial MT"/>
                <a:cs typeface="Arial MT"/>
              </a:rPr>
              <a:t>allergy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883" rIns="0" bIns="0" rtlCol="0">
            <a:spAutoFit/>
          </a:bodyPr>
          <a:lstStyle/>
          <a:p>
            <a:pPr marL="22275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SIGNS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of</a:t>
            </a:r>
            <a:r>
              <a:rPr sz="3200" spc="-10" dirty="0">
                <a:solidFill>
                  <a:srgbClr val="FF0000"/>
                </a:solidFill>
              </a:rPr>
              <a:t> Asthma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3662679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Wheezy</a:t>
            </a:r>
            <a:r>
              <a:rPr sz="24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Cough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Prolonged</a:t>
            </a:r>
            <a:r>
              <a:rPr sz="2400" spc="-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Expiration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Audible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Wheeze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Rhonchi</a:t>
            </a:r>
            <a:r>
              <a:rPr sz="24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on</a:t>
            </a:r>
            <a:r>
              <a:rPr sz="2400" spc="-7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Arial MT"/>
                <a:cs typeface="Arial MT"/>
              </a:rPr>
              <a:t>Auscultation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9552" y="1453896"/>
            <a:ext cx="3584448" cy="37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9554252"/>
              </p:ext>
            </p:extLst>
          </p:nvPr>
        </p:nvGraphicFramePr>
        <p:xfrm>
          <a:off x="2117528" y="3028950"/>
          <a:ext cx="1885949" cy="223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0250" y="1314450"/>
            <a:ext cx="5099050" cy="97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</a:t>
            </a:r>
            <a:endParaRPr lang="en-US" sz="2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149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594264"/>
            <a:ext cx="4343400" cy="3447098"/>
          </a:xfrm>
        </p:spPr>
        <p:txBody>
          <a:bodyPr/>
          <a:lstStyle/>
          <a:p>
            <a:r>
              <a:rPr lang="en-US" altLang="en-US" sz="2800" dirty="0" smtClean="0"/>
              <a:t>To impart evidence based research oriented medical education</a:t>
            </a:r>
          </a:p>
          <a:p>
            <a:r>
              <a:rPr lang="en-US" altLang="en-US" sz="2800" dirty="0" smtClean="0"/>
              <a:t>To provide best possible patient care</a:t>
            </a:r>
          </a:p>
          <a:p>
            <a:r>
              <a:rPr lang="en-US" altLang="en-US" sz="2800" dirty="0" smtClean="0"/>
              <a:t>To inculcate the values of mutual respect and ethical practice of medicine</a:t>
            </a:r>
          </a:p>
        </p:txBody>
      </p:sp>
      <p:sp>
        <p:nvSpPr>
          <p:cNvPr id="6148" name="Content Placeholder 10"/>
          <p:cNvSpPr>
            <a:spLocks noGrp="1"/>
          </p:cNvSpPr>
          <p:nvPr>
            <p:ph sz="half" idx="2"/>
          </p:nvPr>
        </p:nvSpPr>
        <p:spPr>
          <a:xfrm>
            <a:off x="1516063" y="2800350"/>
            <a:ext cx="3086100" cy="3336925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6150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7561" r="11351" b="8025"/>
          <a:stretch>
            <a:fillRect/>
          </a:stretch>
        </p:blipFill>
        <p:spPr bwMode="auto">
          <a:xfrm>
            <a:off x="5372100" y="1252538"/>
            <a:ext cx="128428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191452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INVESTIGATIONS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802513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Asthma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Clinical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 diagnosis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Arial MT"/>
              <a:buChar char="•"/>
            </a:pP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6F2F9F"/>
                </a:solidFill>
                <a:latin typeface="Arial MT"/>
                <a:cs typeface="Arial MT"/>
              </a:rPr>
              <a:t>X-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ray</a:t>
            </a:r>
            <a:r>
              <a:rPr sz="2400" spc="-5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Chest</a:t>
            </a:r>
            <a:r>
              <a:rPr sz="24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–</a:t>
            </a:r>
            <a:r>
              <a:rPr sz="24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may</a:t>
            </a:r>
            <a:r>
              <a:rPr sz="2400" spc="-5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show</a:t>
            </a:r>
            <a:r>
              <a:rPr sz="24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Arial MT"/>
                <a:cs typeface="Arial MT"/>
              </a:rPr>
              <a:t>hyperinflation</a:t>
            </a: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CBC</a:t>
            </a:r>
            <a:r>
              <a:rPr sz="24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–</a:t>
            </a:r>
            <a:r>
              <a:rPr sz="2400" spc="-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may</a:t>
            </a:r>
            <a:r>
              <a:rPr sz="2400" spc="-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show</a:t>
            </a:r>
            <a:r>
              <a:rPr sz="24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eosinophilia</a:t>
            </a: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Serum</a:t>
            </a:r>
            <a:r>
              <a:rPr sz="2400" spc="-4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IgE</a:t>
            </a:r>
            <a:r>
              <a:rPr sz="2400" spc="-5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level</a:t>
            </a:r>
            <a:r>
              <a:rPr sz="2400" spc="-1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–</a:t>
            </a:r>
            <a:r>
              <a:rPr sz="2400" spc="-5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increased</a:t>
            </a:r>
            <a:r>
              <a:rPr sz="2400" spc="-1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in</a:t>
            </a:r>
            <a:r>
              <a:rPr sz="2400" spc="-3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atopy</a:t>
            </a:r>
            <a:r>
              <a:rPr sz="2400" spc="-4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/</a:t>
            </a:r>
            <a:r>
              <a:rPr sz="2400" spc="-5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 MT"/>
                <a:cs typeface="Arial MT"/>
              </a:rPr>
              <a:t>allergy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PEFR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(Peak</a:t>
            </a:r>
            <a:r>
              <a:rPr sz="2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Expiratory</a:t>
            </a: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Flow</a:t>
            </a:r>
            <a:r>
              <a:rPr sz="2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Rate)</a:t>
            </a:r>
            <a:r>
              <a:rPr sz="24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–</a:t>
            </a:r>
            <a:r>
              <a:rPr sz="2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low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exacerbation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Spirometry</a:t>
            </a:r>
            <a:r>
              <a:rPr sz="2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–</a:t>
            </a:r>
            <a:r>
              <a:rPr sz="2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Lung</a:t>
            </a:r>
            <a:r>
              <a:rPr sz="2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Function</a:t>
            </a:r>
            <a:r>
              <a:rPr sz="2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tests</a:t>
            </a:r>
            <a:r>
              <a:rPr sz="2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–</a:t>
            </a:r>
            <a:r>
              <a:rPr sz="2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low</a:t>
            </a:r>
            <a:r>
              <a:rPr sz="2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FEV1/FVC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447800"/>
            <a:ext cx="2234183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2215895"/>
            <a:ext cx="8199120" cy="4343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71789" y="555965"/>
            <a:ext cx="5862320" cy="1026794"/>
            <a:chOff x="1671789" y="555965"/>
            <a:chExt cx="5862320" cy="102679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789" y="555965"/>
              <a:ext cx="5862137" cy="8224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3704" y="601979"/>
              <a:ext cx="3867150" cy="98069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33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Peak</a:t>
            </a:r>
            <a:r>
              <a:rPr sz="3500" spc="-20" dirty="0"/>
              <a:t> </a:t>
            </a:r>
            <a:r>
              <a:rPr sz="3500" dirty="0"/>
              <a:t>Flow</a:t>
            </a:r>
            <a:r>
              <a:rPr sz="3500" spc="-5" dirty="0"/>
              <a:t> </a:t>
            </a:r>
            <a:r>
              <a:rPr sz="3500" spc="-10" dirty="0"/>
              <a:t>Chart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5831204" y="1780997"/>
            <a:ext cx="1966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Exercise</a:t>
            </a:r>
            <a:r>
              <a:rPr sz="24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3399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Assess</a:t>
            </a:r>
            <a:r>
              <a:rPr sz="3600" spc="-2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the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child</a:t>
            </a:r>
            <a:r>
              <a:rPr sz="3600" spc="-25" dirty="0">
                <a:solidFill>
                  <a:srgbClr val="C00000"/>
                </a:solidFill>
              </a:rPr>
              <a:t> </a:t>
            </a:r>
            <a:r>
              <a:rPr sz="3600" dirty="0"/>
              <a:t>with</a:t>
            </a:r>
            <a:r>
              <a:rPr sz="3600" spc="-25" dirty="0"/>
              <a:t> </a:t>
            </a:r>
            <a:r>
              <a:rPr sz="3600" spc="-10" dirty="0">
                <a:solidFill>
                  <a:srgbClr val="FF0000"/>
                </a:solidFill>
              </a:rPr>
              <a:t>ASTHMA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89278"/>
            <a:ext cx="78892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Onset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symptoms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(duration)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Acute</a:t>
            </a:r>
            <a:r>
              <a:rPr sz="2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exacerbations</a:t>
            </a: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(frequency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2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severity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attacks)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Daily</a:t>
            </a:r>
            <a:r>
              <a:rPr sz="2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symptoms</a:t>
            </a:r>
            <a:r>
              <a:rPr sz="2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(day</a:t>
            </a:r>
            <a:r>
              <a:rPr sz="20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/</a:t>
            </a:r>
            <a:r>
              <a:rPr sz="20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night</a:t>
            </a:r>
            <a:r>
              <a:rPr sz="2000" spc="-3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–</a:t>
            </a:r>
            <a:r>
              <a:rPr sz="2000" spc="-2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cough</a:t>
            </a:r>
            <a:r>
              <a:rPr sz="20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/</a:t>
            </a:r>
            <a:r>
              <a:rPr sz="2000" spc="-2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wheeze</a:t>
            </a:r>
            <a:r>
              <a:rPr sz="20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/</a:t>
            </a:r>
            <a:r>
              <a:rPr sz="20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breathless)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55"/>
              </a:spcBef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Physical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Examination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(Chest,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Growth)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PEFR</a:t>
            </a:r>
            <a:r>
              <a:rPr sz="2400" spc="-1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F2F9F"/>
                </a:solidFill>
                <a:latin typeface="Arial MT"/>
                <a:cs typeface="Arial MT"/>
              </a:rPr>
              <a:t>(in</a:t>
            </a:r>
            <a:r>
              <a:rPr sz="2400" spc="-2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Arial MT"/>
                <a:cs typeface="Arial MT"/>
              </a:rPr>
              <a:t>clinic)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Environment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(allergens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/</a:t>
            </a:r>
            <a:r>
              <a:rPr sz="24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pollution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2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house)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1657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Asthma</a:t>
            </a:r>
            <a:r>
              <a:rPr sz="3600" spc="-25" dirty="0"/>
              <a:t> </a:t>
            </a:r>
            <a:r>
              <a:rPr sz="3600" spc="-10" dirty="0"/>
              <a:t>Management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559498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Educate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parents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about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disease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Avoid</a:t>
            </a:r>
            <a:r>
              <a:rPr sz="2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allergens</a:t>
            </a:r>
            <a:r>
              <a:rPr sz="2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irritants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Prevent</a:t>
            </a:r>
            <a:r>
              <a:rPr sz="2400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infections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21048"/>
            <a:ext cx="7369809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Monitor</a:t>
            </a:r>
            <a:r>
              <a:rPr sz="2400" spc="-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daily</a:t>
            </a:r>
            <a:r>
              <a:rPr sz="2400" spc="-4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 MT"/>
                <a:cs typeface="Arial MT"/>
              </a:rPr>
              <a:t>symptoms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Relieve</a:t>
            </a:r>
            <a:r>
              <a:rPr sz="2400" spc="-4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symptoms</a:t>
            </a:r>
            <a:r>
              <a:rPr sz="2400" spc="-8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008000"/>
                </a:solidFill>
                <a:latin typeface="Arial MT"/>
                <a:cs typeface="Arial MT"/>
              </a:rPr>
              <a:t>(Quick-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Reliever</a:t>
            </a:r>
            <a:r>
              <a:rPr sz="2400" spc="-6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 MT"/>
                <a:cs typeface="Arial MT"/>
              </a:rPr>
              <a:t>medication)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Prevent</a:t>
            </a:r>
            <a:r>
              <a:rPr sz="2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exacerbations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(Controller</a:t>
            </a:r>
            <a:r>
              <a:rPr sz="20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/</a:t>
            </a:r>
            <a:r>
              <a:rPr sz="20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Preventer</a:t>
            </a:r>
            <a:r>
              <a:rPr sz="2000" spc="-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medication)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Asthma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Medications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52391"/>
            <a:ext cx="7095490" cy="38436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Bronchodilator</a:t>
            </a:r>
            <a:endParaRPr sz="240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49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Beta</a:t>
            </a:r>
            <a:r>
              <a:rPr sz="2000" spc="-1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–</a:t>
            </a:r>
            <a:r>
              <a:rPr sz="2000" spc="-1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stimulants</a:t>
            </a:r>
            <a:r>
              <a:rPr sz="2000" spc="-3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–</a:t>
            </a:r>
            <a:r>
              <a:rPr sz="2000" spc="-1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Short-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acting,</a:t>
            </a:r>
            <a:r>
              <a:rPr sz="2000" spc="-5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SABA,</a:t>
            </a:r>
            <a:r>
              <a:rPr sz="2000" spc="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(Oral,</a:t>
            </a:r>
            <a:r>
              <a:rPr sz="2000" spc="-4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Inhaled)</a:t>
            </a:r>
            <a:endParaRPr sz="2000">
              <a:latin typeface="Arial MT"/>
              <a:cs typeface="Arial MT"/>
            </a:endParaRPr>
          </a:p>
          <a:p>
            <a:pPr marL="2896235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--</a:t>
            </a:r>
            <a:r>
              <a:rPr sz="2000" spc="-3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Salbutamol,</a:t>
            </a:r>
            <a:r>
              <a:rPr sz="2000" spc="-2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Terbutaline</a:t>
            </a:r>
            <a:endParaRPr sz="200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1F5F"/>
                </a:solidFill>
                <a:latin typeface="Arial MT"/>
                <a:cs typeface="Arial MT"/>
              </a:rPr>
              <a:t>Long-acting</a:t>
            </a:r>
            <a:r>
              <a:rPr sz="20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1F5F"/>
                </a:solidFill>
                <a:latin typeface="Arial MT"/>
                <a:cs typeface="Arial MT"/>
              </a:rPr>
              <a:t>(LABA)</a:t>
            </a:r>
            <a:r>
              <a:rPr sz="20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1F5F"/>
                </a:solidFill>
                <a:latin typeface="Arial MT"/>
                <a:cs typeface="Arial MT"/>
              </a:rPr>
              <a:t>–</a:t>
            </a:r>
            <a:r>
              <a:rPr sz="20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1F5F"/>
                </a:solidFill>
                <a:latin typeface="Arial MT"/>
                <a:cs typeface="Arial MT"/>
              </a:rPr>
              <a:t>Inhaled</a:t>
            </a:r>
            <a:r>
              <a:rPr sz="20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1F5F"/>
                </a:solidFill>
                <a:latin typeface="Arial MT"/>
                <a:cs typeface="Arial MT"/>
              </a:rPr>
              <a:t>(Formetrol,</a:t>
            </a:r>
            <a:r>
              <a:rPr sz="20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 MT"/>
                <a:cs typeface="Arial MT"/>
              </a:rPr>
              <a:t>Salmetrol)</a:t>
            </a:r>
            <a:endParaRPr sz="200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Theophylline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730"/>
              </a:spcBef>
              <a:buFont typeface="Arial MT"/>
              <a:buChar char="–"/>
            </a:pP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Anti</a:t>
            </a:r>
            <a:r>
              <a:rPr sz="2400" spc="-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–</a:t>
            </a:r>
            <a:r>
              <a:rPr sz="2400" spc="-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inflammatory</a:t>
            </a:r>
            <a:endParaRPr sz="240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LTRA</a:t>
            </a:r>
            <a:r>
              <a:rPr sz="2000" spc="-3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(Leukotriene</a:t>
            </a:r>
            <a:r>
              <a:rPr sz="2000" spc="-6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Receptor</a:t>
            </a:r>
            <a:r>
              <a:rPr sz="2000" spc="-6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Antagonist)</a:t>
            </a:r>
            <a:r>
              <a:rPr sz="2000" spc="-5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-</a:t>
            </a:r>
            <a:r>
              <a:rPr sz="2000" spc="-4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Monteleukast</a:t>
            </a:r>
            <a:endParaRPr sz="200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Inhaled</a:t>
            </a:r>
            <a:r>
              <a:rPr sz="2000" spc="-4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steroids</a:t>
            </a:r>
            <a:r>
              <a:rPr sz="2000" spc="-5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8000"/>
                </a:solidFill>
                <a:latin typeface="Arial MT"/>
                <a:cs typeface="Arial MT"/>
              </a:rPr>
              <a:t>(beclomethasone,</a:t>
            </a:r>
            <a:r>
              <a:rPr sz="2000" spc="-6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Arial MT"/>
                <a:cs typeface="Arial MT"/>
              </a:rPr>
              <a:t>budesonide)</a:t>
            </a:r>
            <a:endParaRPr sz="2000">
              <a:latin typeface="Arial MT"/>
              <a:cs typeface="Arial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C00000"/>
                </a:solidFill>
                <a:latin typeface="Arial MT"/>
                <a:cs typeface="Arial MT"/>
              </a:rPr>
              <a:t>Oral</a:t>
            </a:r>
            <a:r>
              <a:rPr sz="20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 MT"/>
                <a:cs typeface="Arial MT"/>
              </a:rPr>
              <a:t>steroids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0" y="64007"/>
            <a:ext cx="2499359" cy="168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003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Asthma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Medications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7834630" cy="419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690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Quick-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Reliever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medication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relief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symptoms (bronchodilator)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Salbutamol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Short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acting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Beta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stimulants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(SABA)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Theophylline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Oral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steroids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65"/>
              </a:spcBef>
              <a:buFont typeface="Calibri"/>
              <a:buChar char="–"/>
            </a:pP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Controller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Preventer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medication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Control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inflammation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Prevent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exacerbations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Monteleukast</a:t>
            </a:r>
            <a:r>
              <a:rPr sz="20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LTRA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(Leukotriene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Receptor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Antagonist)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Inhaled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steroids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(beclomethasone,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budesonide)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LABA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(long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acting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beta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agonists)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Inhaled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Formetrol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1344" y="16764"/>
            <a:ext cx="2962655" cy="15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7" rIns="0" bIns="0" rtlCol="0">
            <a:spAutoFit/>
          </a:bodyPr>
          <a:lstStyle/>
          <a:p>
            <a:pPr marL="113411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6F2F9F"/>
                </a:solidFill>
                <a:latin typeface="Calibri"/>
                <a:cs typeface="Calibri"/>
              </a:rPr>
              <a:t>Long-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term</a:t>
            </a:r>
            <a:r>
              <a:rPr sz="32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Asthma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2321"/>
            <a:ext cx="7851775" cy="36480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Classify</a:t>
            </a:r>
            <a:r>
              <a:rPr sz="2400" spc="-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severity</a:t>
            </a:r>
            <a:r>
              <a:rPr sz="24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of</a:t>
            </a:r>
            <a:r>
              <a:rPr sz="2400" spc="-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symptoms</a:t>
            </a:r>
            <a:r>
              <a:rPr sz="2400" spc="-1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Arial MT"/>
                <a:cs typeface="Arial MT"/>
              </a:rPr>
              <a:t>–</a:t>
            </a:r>
            <a:endParaRPr sz="2400">
              <a:latin typeface="Arial MT"/>
              <a:cs typeface="Arial MT"/>
            </a:endParaRPr>
          </a:p>
          <a:p>
            <a:pPr marL="600710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solidFill>
                  <a:srgbClr val="0000FF"/>
                </a:solidFill>
                <a:latin typeface="Arial MT"/>
                <a:cs typeface="Arial MT"/>
              </a:rPr>
              <a:t>-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-</a:t>
            </a:r>
            <a:r>
              <a:rPr sz="2400" spc="-6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intermittent,</a:t>
            </a:r>
            <a:r>
              <a:rPr sz="2400" spc="-7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persistent</a:t>
            </a:r>
            <a:r>
              <a:rPr sz="2400" spc="-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(mild,</a:t>
            </a:r>
            <a:r>
              <a:rPr sz="2400" spc="-5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00FF"/>
                </a:solidFill>
                <a:latin typeface="Arial MT"/>
                <a:cs typeface="Arial MT"/>
              </a:rPr>
              <a:t>moderate,</a:t>
            </a:r>
            <a:r>
              <a:rPr sz="2400" spc="-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 MT"/>
                <a:cs typeface="Arial MT"/>
              </a:rPr>
              <a:t>severe)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Give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Monteleukast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Inhaled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steroids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LABA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needed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Step</a:t>
            </a:r>
            <a:r>
              <a:rPr sz="2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up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sz="2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step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down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treatment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as</a:t>
            </a:r>
            <a:r>
              <a:rPr sz="2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needed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30898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Treat</a:t>
            </a:r>
            <a:r>
              <a:rPr sz="2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exacerbations: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	salbutamol</a:t>
            </a:r>
            <a:r>
              <a:rPr sz="2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/</a:t>
            </a:r>
            <a:r>
              <a:rPr sz="2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 MT"/>
                <a:cs typeface="Arial MT"/>
              </a:rPr>
              <a:t>SABA</a:t>
            </a:r>
            <a:endParaRPr sz="2400">
              <a:latin typeface="Arial MT"/>
              <a:cs typeface="Arial MT"/>
            </a:endParaRPr>
          </a:p>
          <a:p>
            <a:pPr marL="321183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oral</a:t>
            </a:r>
            <a:r>
              <a:rPr sz="24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steroids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243" y="5109971"/>
            <a:ext cx="2619755" cy="174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6653783"/>
            <a:ext cx="8821420" cy="204470"/>
          </a:xfrm>
          <a:custGeom>
            <a:avLst/>
            <a:gdLst/>
            <a:ahLst/>
            <a:cxnLst/>
            <a:rect l="l" t="t" r="r" b="b"/>
            <a:pathLst>
              <a:path w="8821420" h="204470">
                <a:moveTo>
                  <a:pt x="8772906" y="0"/>
                </a:moveTo>
                <a:lnTo>
                  <a:pt x="48005" y="0"/>
                </a:lnTo>
                <a:lnTo>
                  <a:pt x="29317" y="3377"/>
                </a:lnTo>
                <a:lnTo>
                  <a:pt x="14058" y="12587"/>
                </a:lnTo>
                <a:lnTo>
                  <a:pt x="3771" y="26247"/>
                </a:lnTo>
                <a:lnTo>
                  <a:pt x="0" y="42976"/>
                </a:lnTo>
                <a:lnTo>
                  <a:pt x="0" y="204216"/>
                </a:lnTo>
                <a:lnTo>
                  <a:pt x="8820912" y="204216"/>
                </a:lnTo>
                <a:lnTo>
                  <a:pt x="8820912" y="42976"/>
                </a:lnTo>
                <a:lnTo>
                  <a:pt x="8817143" y="26247"/>
                </a:lnTo>
                <a:lnTo>
                  <a:pt x="8806862" y="12587"/>
                </a:lnTo>
                <a:lnTo>
                  <a:pt x="8791604" y="3377"/>
                </a:lnTo>
                <a:lnTo>
                  <a:pt x="877290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3870" y="300913"/>
            <a:ext cx="613774" cy="833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56503" y="6665772"/>
            <a:ext cx="2840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Asthma,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www.ginasthma.org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331" y="1084336"/>
            <a:ext cx="7379855" cy="439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6653783"/>
            <a:ext cx="8821420" cy="204470"/>
          </a:xfrm>
          <a:custGeom>
            <a:avLst/>
            <a:gdLst/>
            <a:ahLst/>
            <a:cxnLst/>
            <a:rect l="l" t="t" r="r" b="b"/>
            <a:pathLst>
              <a:path w="8821420" h="204470">
                <a:moveTo>
                  <a:pt x="8772906" y="0"/>
                </a:moveTo>
                <a:lnTo>
                  <a:pt x="48005" y="0"/>
                </a:lnTo>
                <a:lnTo>
                  <a:pt x="29317" y="3377"/>
                </a:lnTo>
                <a:lnTo>
                  <a:pt x="14058" y="12587"/>
                </a:lnTo>
                <a:lnTo>
                  <a:pt x="3771" y="26247"/>
                </a:lnTo>
                <a:lnTo>
                  <a:pt x="0" y="42976"/>
                </a:lnTo>
                <a:lnTo>
                  <a:pt x="0" y="204216"/>
                </a:lnTo>
                <a:lnTo>
                  <a:pt x="8820912" y="204216"/>
                </a:lnTo>
                <a:lnTo>
                  <a:pt x="8820912" y="42976"/>
                </a:lnTo>
                <a:lnTo>
                  <a:pt x="8817143" y="26247"/>
                </a:lnTo>
                <a:lnTo>
                  <a:pt x="8806862" y="12587"/>
                </a:lnTo>
                <a:lnTo>
                  <a:pt x="8791604" y="3377"/>
                </a:lnTo>
                <a:lnTo>
                  <a:pt x="877290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7304" y="300913"/>
            <a:ext cx="8402320" cy="5399405"/>
            <a:chOff x="527304" y="300913"/>
            <a:chExt cx="8402320" cy="5399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3869" y="300913"/>
              <a:ext cx="613774" cy="833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" y="1040892"/>
              <a:ext cx="8089392" cy="46588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839" y="1040892"/>
              <a:ext cx="684276" cy="7056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56709" y="1041653"/>
              <a:ext cx="1263650" cy="332740"/>
            </a:xfrm>
            <a:custGeom>
              <a:avLst/>
              <a:gdLst/>
              <a:ahLst/>
              <a:cxnLst/>
              <a:rect l="l" t="t" r="r" b="b"/>
              <a:pathLst>
                <a:path w="1263650" h="332740">
                  <a:moveTo>
                    <a:pt x="0" y="166116"/>
                  </a:moveTo>
                  <a:lnTo>
                    <a:pt x="16684" y="128042"/>
                  </a:lnTo>
                  <a:lnTo>
                    <a:pt x="64207" y="93083"/>
                  </a:lnTo>
                  <a:lnTo>
                    <a:pt x="138779" y="62239"/>
                  </a:lnTo>
                  <a:lnTo>
                    <a:pt x="185023" y="48672"/>
                  </a:lnTo>
                  <a:lnTo>
                    <a:pt x="236606" y="36509"/>
                  </a:lnTo>
                  <a:lnTo>
                    <a:pt x="293055" y="25874"/>
                  </a:lnTo>
                  <a:lnTo>
                    <a:pt x="353896" y="16892"/>
                  </a:lnTo>
                  <a:lnTo>
                    <a:pt x="418655" y="9689"/>
                  </a:lnTo>
                  <a:lnTo>
                    <a:pt x="486858" y="4389"/>
                  </a:lnTo>
                  <a:lnTo>
                    <a:pt x="558030" y="1118"/>
                  </a:lnTo>
                  <a:lnTo>
                    <a:pt x="631698" y="0"/>
                  </a:lnTo>
                  <a:lnTo>
                    <a:pt x="705365" y="1118"/>
                  </a:lnTo>
                  <a:lnTo>
                    <a:pt x="776537" y="4389"/>
                  </a:lnTo>
                  <a:lnTo>
                    <a:pt x="844740" y="9689"/>
                  </a:lnTo>
                  <a:lnTo>
                    <a:pt x="909499" y="16892"/>
                  </a:lnTo>
                  <a:lnTo>
                    <a:pt x="970340" y="25874"/>
                  </a:lnTo>
                  <a:lnTo>
                    <a:pt x="1026789" y="36509"/>
                  </a:lnTo>
                  <a:lnTo>
                    <a:pt x="1078372" y="48672"/>
                  </a:lnTo>
                  <a:lnTo>
                    <a:pt x="1124616" y="62239"/>
                  </a:lnTo>
                  <a:lnTo>
                    <a:pt x="1165046" y="77085"/>
                  </a:lnTo>
                  <a:lnTo>
                    <a:pt x="1226567" y="110111"/>
                  </a:lnTo>
                  <a:lnTo>
                    <a:pt x="1259145" y="146752"/>
                  </a:lnTo>
                  <a:lnTo>
                    <a:pt x="1263395" y="166116"/>
                  </a:lnTo>
                  <a:lnTo>
                    <a:pt x="1259145" y="185479"/>
                  </a:lnTo>
                  <a:lnTo>
                    <a:pt x="1226567" y="222120"/>
                  </a:lnTo>
                  <a:lnTo>
                    <a:pt x="1165046" y="255146"/>
                  </a:lnTo>
                  <a:lnTo>
                    <a:pt x="1124616" y="269992"/>
                  </a:lnTo>
                  <a:lnTo>
                    <a:pt x="1078372" y="283559"/>
                  </a:lnTo>
                  <a:lnTo>
                    <a:pt x="1026789" y="295722"/>
                  </a:lnTo>
                  <a:lnTo>
                    <a:pt x="970340" y="306357"/>
                  </a:lnTo>
                  <a:lnTo>
                    <a:pt x="909499" y="315339"/>
                  </a:lnTo>
                  <a:lnTo>
                    <a:pt x="844740" y="322542"/>
                  </a:lnTo>
                  <a:lnTo>
                    <a:pt x="776537" y="327842"/>
                  </a:lnTo>
                  <a:lnTo>
                    <a:pt x="705365" y="331113"/>
                  </a:lnTo>
                  <a:lnTo>
                    <a:pt x="631698" y="332232"/>
                  </a:lnTo>
                  <a:lnTo>
                    <a:pt x="558030" y="331113"/>
                  </a:lnTo>
                  <a:lnTo>
                    <a:pt x="486858" y="327842"/>
                  </a:lnTo>
                  <a:lnTo>
                    <a:pt x="418655" y="322542"/>
                  </a:lnTo>
                  <a:lnTo>
                    <a:pt x="353896" y="315339"/>
                  </a:lnTo>
                  <a:lnTo>
                    <a:pt x="293055" y="306357"/>
                  </a:lnTo>
                  <a:lnTo>
                    <a:pt x="236606" y="295722"/>
                  </a:lnTo>
                  <a:lnTo>
                    <a:pt x="185023" y="283559"/>
                  </a:lnTo>
                  <a:lnTo>
                    <a:pt x="138779" y="269992"/>
                  </a:lnTo>
                  <a:lnTo>
                    <a:pt x="98349" y="255146"/>
                  </a:lnTo>
                  <a:lnTo>
                    <a:pt x="36828" y="222120"/>
                  </a:lnTo>
                  <a:lnTo>
                    <a:pt x="4250" y="185479"/>
                  </a:lnTo>
                  <a:lnTo>
                    <a:pt x="0" y="16611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56503" y="6665772"/>
            <a:ext cx="2840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Asthma,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  <a:hlinkClick r:id="rId5"/>
              </a:rPr>
              <a:t>www.ginasthma.org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13036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Complications</a:t>
            </a:r>
            <a:r>
              <a:rPr sz="3600" spc="-5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of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Asthma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52320"/>
            <a:ext cx="3655695" cy="44164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Bacterial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bronchitis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Pneumonia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C2C89"/>
                </a:solidFill>
                <a:latin typeface="Arial MT"/>
                <a:cs typeface="Arial MT"/>
              </a:rPr>
              <a:t>Respiratory</a:t>
            </a:r>
            <a:r>
              <a:rPr sz="2400" spc="-95" dirty="0">
                <a:solidFill>
                  <a:srgbClr val="2C2C8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C2C89"/>
                </a:solidFill>
                <a:latin typeface="Arial MT"/>
                <a:cs typeface="Arial MT"/>
              </a:rPr>
              <a:t>failure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spc="-25" dirty="0">
                <a:solidFill>
                  <a:srgbClr val="C00000"/>
                </a:solidFill>
                <a:latin typeface="Arial MT"/>
                <a:cs typeface="Arial MT"/>
              </a:rPr>
              <a:t>Re-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modelling</a:t>
            </a:r>
            <a:r>
              <a:rPr sz="2400" spc="-2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of</a:t>
            </a:r>
            <a:r>
              <a:rPr sz="2400" spc="-6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Airways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1322705" algn="l"/>
              </a:tabLst>
            </a:pP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Chest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deformity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Growth</a:t>
            </a:r>
            <a:r>
              <a:rPr sz="2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retardation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911225"/>
            <a:ext cx="5657850" cy="906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spc="-56" dirty="0">
                <a:solidFill>
                  <a:srgbClr val="C00000"/>
                </a:solidFill>
              </a:rPr>
              <a:t> Professor Umar Model of  Integrated Lecture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1777F1-248F-4698-80AB-8E74E023C044}" type="slidenum">
              <a:rPr lang="en-US" altLang="en-US" sz="900">
                <a:solidFill>
                  <a:srgbClr val="898989"/>
                </a:solidFill>
                <a:latin typeface="Garamond" panose="02020404030301010803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898989"/>
              </a:solidFill>
              <a:latin typeface="Garamond" panose="02020404030301010803" pitchFamily="18" charset="0"/>
            </a:endParaRPr>
          </a:p>
        </p:txBody>
      </p:sp>
      <p:pic>
        <p:nvPicPr>
          <p:cNvPr id="11268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65338"/>
            <a:ext cx="5886450" cy="3421062"/>
          </a:xfrm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0800"/>
            <a:ext cx="7985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5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8764" y="384174"/>
            <a:ext cx="60458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3380" marR="5080" indent="-1631314">
              <a:lnSpc>
                <a:spcPct val="100000"/>
              </a:lnSpc>
              <a:spcBef>
                <a:spcPts val="95"/>
              </a:spcBef>
              <a:tabLst>
                <a:tab pos="1279525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Asthma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Exacerbations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(life-threatening)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Status</a:t>
            </a:r>
            <a:r>
              <a:rPr sz="28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Asthmaticus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0129"/>
            <a:ext cx="4544695" cy="44164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Admit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hospital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PICU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Oxygen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IV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fluids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Frequent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salbutamol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nebulization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Nebulize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Ipratropium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bromide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IV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hydrocortisone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IV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methylprednisolone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IV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Aminophylline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IV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magnesium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Sulphate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Antibiotics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581400"/>
            <a:ext cx="2362200" cy="2819400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2902" y="1752600"/>
            <a:ext cx="316839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16465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C0000"/>
                </a:solidFill>
              </a:rPr>
              <a:t>Prevention</a:t>
            </a:r>
            <a:r>
              <a:rPr sz="3600" spc="-40" dirty="0">
                <a:solidFill>
                  <a:srgbClr val="CC0000"/>
                </a:solidFill>
              </a:rPr>
              <a:t> </a:t>
            </a:r>
            <a:r>
              <a:rPr sz="3600" dirty="0">
                <a:solidFill>
                  <a:srgbClr val="CC0000"/>
                </a:solidFill>
              </a:rPr>
              <a:t>of</a:t>
            </a:r>
            <a:r>
              <a:rPr sz="3600" spc="-20" dirty="0">
                <a:solidFill>
                  <a:srgbClr val="CC0000"/>
                </a:solidFill>
              </a:rPr>
              <a:t> </a:t>
            </a:r>
            <a:r>
              <a:rPr sz="3600" spc="-10" dirty="0">
                <a:solidFill>
                  <a:srgbClr val="CC0000"/>
                </a:solidFill>
              </a:rPr>
              <a:t>Asthma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89278"/>
            <a:ext cx="64135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Arial MT"/>
                <a:cs typeface="Arial MT"/>
              </a:rPr>
              <a:t>Breastfeeding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990099"/>
                </a:solidFill>
                <a:latin typeface="Arial MT"/>
                <a:cs typeface="Arial MT"/>
              </a:rPr>
              <a:t>Control</a:t>
            </a:r>
            <a:r>
              <a:rPr sz="2400" spc="-60" dirty="0">
                <a:solidFill>
                  <a:srgbClr val="99009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0099"/>
                </a:solidFill>
                <a:latin typeface="Arial MT"/>
                <a:cs typeface="Arial MT"/>
              </a:rPr>
              <a:t>smoking,</a:t>
            </a:r>
            <a:r>
              <a:rPr sz="2400" spc="-60" dirty="0">
                <a:solidFill>
                  <a:srgbClr val="990099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0099"/>
                </a:solidFill>
                <a:latin typeface="Arial MT"/>
                <a:cs typeface="Arial MT"/>
              </a:rPr>
              <a:t>air</a:t>
            </a:r>
            <a:r>
              <a:rPr sz="2400" spc="-55" dirty="0">
                <a:solidFill>
                  <a:srgbClr val="990099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990099"/>
                </a:solidFill>
                <a:latin typeface="Arial MT"/>
                <a:cs typeface="Arial MT"/>
              </a:rPr>
              <a:t>pollution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Avoid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dust,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carpets,</a:t>
            </a:r>
            <a:r>
              <a:rPr sz="24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perfumes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No</a:t>
            </a:r>
            <a:r>
              <a:rPr sz="2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birds,</a:t>
            </a:r>
            <a:r>
              <a:rPr sz="2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pets</a:t>
            </a:r>
            <a:r>
              <a:rPr sz="2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1F5F"/>
                </a:solidFill>
                <a:latin typeface="Arial MT"/>
                <a:cs typeface="Arial MT"/>
              </a:rPr>
              <a:t>in</a:t>
            </a:r>
            <a:r>
              <a:rPr sz="2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 MT"/>
                <a:cs typeface="Arial MT"/>
              </a:rPr>
              <a:t>house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Avoid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exposure</a:t>
            </a:r>
            <a:r>
              <a:rPr sz="2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cold</a:t>
            </a:r>
            <a:r>
              <a:rPr sz="2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air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Avoid</a:t>
            </a:r>
            <a:r>
              <a:rPr sz="2400" spc="-7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Foods</a:t>
            </a:r>
            <a:r>
              <a:rPr sz="2400" spc="-6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guided</a:t>
            </a:r>
            <a:r>
              <a:rPr sz="2400" spc="-6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by</a:t>
            </a:r>
            <a:r>
              <a:rPr sz="2400" spc="-75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8000"/>
                </a:solidFill>
                <a:latin typeface="Arial MT"/>
                <a:cs typeface="Arial MT"/>
              </a:rPr>
              <a:t>individual</a:t>
            </a:r>
            <a:r>
              <a:rPr sz="2400" spc="-40" dirty="0">
                <a:solidFill>
                  <a:srgbClr val="008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Arial MT"/>
                <a:cs typeface="Arial MT"/>
              </a:rPr>
              <a:t>experience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0535" y="1981200"/>
            <a:ext cx="3782567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6653783"/>
            <a:ext cx="8821420" cy="204470"/>
          </a:xfrm>
          <a:custGeom>
            <a:avLst/>
            <a:gdLst/>
            <a:ahLst/>
            <a:cxnLst/>
            <a:rect l="l" t="t" r="r" b="b"/>
            <a:pathLst>
              <a:path w="8821420" h="204470">
                <a:moveTo>
                  <a:pt x="8772906" y="0"/>
                </a:moveTo>
                <a:lnTo>
                  <a:pt x="48005" y="0"/>
                </a:lnTo>
                <a:lnTo>
                  <a:pt x="29317" y="3377"/>
                </a:lnTo>
                <a:lnTo>
                  <a:pt x="14058" y="12587"/>
                </a:lnTo>
                <a:lnTo>
                  <a:pt x="3771" y="26247"/>
                </a:lnTo>
                <a:lnTo>
                  <a:pt x="0" y="42976"/>
                </a:lnTo>
                <a:lnTo>
                  <a:pt x="0" y="204216"/>
                </a:lnTo>
                <a:lnTo>
                  <a:pt x="8820912" y="204216"/>
                </a:lnTo>
                <a:lnTo>
                  <a:pt x="8820912" y="42976"/>
                </a:lnTo>
                <a:lnTo>
                  <a:pt x="8817143" y="26247"/>
                </a:lnTo>
                <a:lnTo>
                  <a:pt x="8806862" y="12587"/>
                </a:lnTo>
                <a:lnTo>
                  <a:pt x="8791604" y="3377"/>
                </a:lnTo>
                <a:lnTo>
                  <a:pt x="877290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40207"/>
            <a:ext cx="8821420" cy="1304290"/>
            <a:chOff x="152400" y="140207"/>
            <a:chExt cx="8821420" cy="130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0207"/>
              <a:ext cx="8820912" cy="1304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840" y="245363"/>
              <a:ext cx="684276" cy="93878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56503" y="6665772"/>
            <a:ext cx="2840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Asthma,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www.ginasthma.org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6880" y="276859"/>
            <a:ext cx="583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4679"/>
                </a:solidFill>
              </a:rPr>
              <a:t>A</a:t>
            </a:r>
            <a:r>
              <a:rPr spc="-40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reminder</a:t>
            </a:r>
            <a:r>
              <a:rPr spc="-50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–</a:t>
            </a:r>
            <a:r>
              <a:rPr spc="-35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the</a:t>
            </a:r>
            <a:r>
              <a:rPr spc="-40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key</a:t>
            </a:r>
            <a:r>
              <a:rPr spc="-40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change</a:t>
            </a:r>
            <a:r>
              <a:rPr spc="-20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in</a:t>
            </a:r>
            <a:r>
              <a:rPr spc="-50" dirty="0">
                <a:solidFill>
                  <a:srgbClr val="124679"/>
                </a:solidFill>
              </a:rPr>
              <a:t> </a:t>
            </a:r>
            <a:r>
              <a:rPr dirty="0">
                <a:solidFill>
                  <a:srgbClr val="124679"/>
                </a:solidFill>
              </a:rPr>
              <a:t>GINA</a:t>
            </a:r>
            <a:r>
              <a:rPr spc="-50" dirty="0">
                <a:solidFill>
                  <a:srgbClr val="124679"/>
                </a:solidFill>
              </a:rPr>
              <a:t> </a:t>
            </a:r>
            <a:r>
              <a:rPr spc="-20" dirty="0">
                <a:solidFill>
                  <a:srgbClr val="124679"/>
                </a:solidFill>
              </a:rPr>
              <a:t>2019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098548" y="879347"/>
            <a:ext cx="4707890" cy="2703830"/>
            <a:chOff x="2098548" y="879347"/>
            <a:chExt cx="4707890" cy="27038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8548" y="879347"/>
              <a:ext cx="4707636" cy="27035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600" y="914399"/>
              <a:ext cx="4587240" cy="2583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29028" y="909827"/>
              <a:ext cx="4596765" cy="2592705"/>
            </a:xfrm>
            <a:custGeom>
              <a:avLst/>
              <a:gdLst/>
              <a:ahLst/>
              <a:cxnLst/>
              <a:rect l="l" t="t" r="r" b="b"/>
              <a:pathLst>
                <a:path w="4596765" h="2592704">
                  <a:moveTo>
                    <a:pt x="0" y="2592324"/>
                  </a:moveTo>
                  <a:lnTo>
                    <a:pt x="4596383" y="2592324"/>
                  </a:lnTo>
                  <a:lnTo>
                    <a:pt x="4596383" y="0"/>
                  </a:lnTo>
                  <a:lnTo>
                    <a:pt x="0" y="0"/>
                  </a:lnTo>
                  <a:lnTo>
                    <a:pt x="0" y="259232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3036" y="920495"/>
              <a:ext cx="451104" cy="41147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7432" y="3733753"/>
            <a:ext cx="9116695" cy="1751330"/>
            <a:chOff x="27432" y="3733753"/>
            <a:chExt cx="9116695" cy="175133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32" y="3733753"/>
              <a:ext cx="9116568" cy="1751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52" y="3741419"/>
              <a:ext cx="9075420" cy="1676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89" y="384174"/>
            <a:ext cx="7662621" cy="738664"/>
          </a:xfrm>
        </p:spPr>
        <p:txBody>
          <a:bodyPr/>
          <a:lstStyle/>
          <a:p>
            <a:pPr algn="ctr"/>
            <a:r>
              <a:rPr lang="en-US" sz="4800" dirty="0" smtClean="0"/>
              <a:t>Bioethical consideration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1509941"/>
            <a:ext cx="7031710" cy="4431983"/>
          </a:xfrm>
        </p:spPr>
        <p:txBody>
          <a:bodyPr/>
          <a:lstStyle/>
          <a:p>
            <a:r>
              <a:rPr lang="en-US" dirty="0" smtClean="0"/>
              <a:t>Unnecessary exposure to steroid</a:t>
            </a:r>
          </a:p>
          <a:p>
            <a:endParaRPr lang="en-US" dirty="0"/>
          </a:p>
          <a:p>
            <a:r>
              <a:rPr lang="en-US" dirty="0" smtClean="0"/>
              <a:t>Affordable asthma medications and emergency care</a:t>
            </a:r>
          </a:p>
          <a:p>
            <a:endParaRPr lang="en-US" dirty="0"/>
          </a:p>
          <a:p>
            <a:r>
              <a:rPr lang="en-US" dirty="0" smtClean="0"/>
              <a:t>Ensuring fair treatment for children to requiring inhaler in school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3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 BOOKS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42" y="1711198"/>
            <a:ext cx="7826858" cy="147732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smtClean="0"/>
              <a:t>Pervez Akbar and Nelson Text book of Paediatrics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86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89" y="384174"/>
            <a:ext cx="7662621" cy="492443"/>
          </a:xfrm>
        </p:spPr>
        <p:txBody>
          <a:bodyPr/>
          <a:lstStyle/>
          <a:p>
            <a:r>
              <a:rPr lang="en-US" sz="3200" b="1" dirty="0" smtClean="0"/>
              <a:t>Learning Objective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09941"/>
            <a:ext cx="7772399" cy="393954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1F5F"/>
                </a:solidFill>
                <a:latin typeface="Arial MT"/>
                <a:cs typeface="Arial MT"/>
              </a:rPr>
              <a:t>Classification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1F5F"/>
                </a:solidFill>
                <a:latin typeface="Arial MT"/>
                <a:cs typeface="Arial MT"/>
              </a:rPr>
              <a:t>Epidemiology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1F5F"/>
                </a:solidFill>
                <a:latin typeface="Arial MT"/>
                <a:cs typeface="Arial MT"/>
              </a:rPr>
              <a:t>Etiology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pc="-10" dirty="0" smtClean="0">
                <a:solidFill>
                  <a:srgbClr val="001F5F"/>
                </a:solidFill>
                <a:latin typeface="Arial MT"/>
                <a:cs typeface="Arial MT"/>
              </a:rPr>
              <a:t>Pathogenesis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1F5F"/>
                </a:solidFill>
                <a:latin typeface="Arial MT"/>
                <a:cs typeface="Arial MT"/>
              </a:rPr>
              <a:t>Clinical</a:t>
            </a:r>
            <a:r>
              <a:rPr lang="en-US" spc="-45" dirty="0" smtClean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en-US" dirty="0" smtClean="0">
                <a:solidFill>
                  <a:srgbClr val="001F5F"/>
                </a:solidFill>
                <a:latin typeface="Arial MT"/>
                <a:cs typeface="Arial MT"/>
              </a:rPr>
              <a:t>Features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pc="-10" dirty="0">
                <a:solidFill>
                  <a:srgbClr val="001F5F"/>
                </a:solidFill>
                <a:latin typeface="Arial MT"/>
                <a:cs typeface="Arial MT"/>
              </a:rPr>
              <a:t>Management </a:t>
            </a:r>
            <a:r>
              <a:rPr lang="en-US" dirty="0">
                <a:solidFill>
                  <a:srgbClr val="001F5F"/>
                </a:solidFill>
                <a:latin typeface="Arial MT"/>
                <a:cs typeface="Arial MT"/>
              </a:rPr>
              <a:t>Prognosis</a:t>
            </a:r>
            <a:r>
              <a:rPr lang="en-US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001F5F"/>
                </a:solidFill>
                <a:latin typeface="Arial MT"/>
                <a:cs typeface="Arial MT"/>
              </a:rPr>
              <a:t>and</a:t>
            </a:r>
            <a:r>
              <a:rPr lang="en-US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latin typeface="Arial MT"/>
                <a:cs typeface="Arial MT"/>
              </a:rPr>
              <a:t>Prevention</a:t>
            </a:r>
            <a:endParaRPr lang="en-US" dirty="0" smtClean="0">
              <a:solidFill>
                <a:srgbClr val="001F5F"/>
              </a:solidFill>
              <a:latin typeface="Arial MT"/>
              <a:cs typeface="Arial MT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1F5F"/>
                </a:solidFill>
                <a:latin typeface="Arial MT"/>
                <a:cs typeface="Arial MT"/>
              </a:rPr>
              <a:t>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500" y="2819400"/>
            <a:ext cx="5190997" cy="2215991"/>
          </a:xfrm>
        </p:spPr>
        <p:txBody>
          <a:bodyPr/>
          <a:lstStyle/>
          <a:p>
            <a:r>
              <a:rPr lang="en-US" sz="4800" dirty="0" smtClean="0"/>
              <a:t>Anatomy </a:t>
            </a:r>
          </a:p>
          <a:p>
            <a:endParaRPr lang="en-US" sz="4800" dirty="0" smtClean="0"/>
          </a:p>
          <a:p>
            <a:r>
              <a:rPr lang="en-US" sz="4800" dirty="0" smtClean="0"/>
              <a:t>Physiology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662621" cy="738664"/>
          </a:xfrm>
        </p:spPr>
        <p:txBody>
          <a:bodyPr/>
          <a:lstStyle/>
          <a:p>
            <a:pPr algn="ctr"/>
            <a:r>
              <a:rPr lang="en-US" sz="4800" dirty="0" smtClean="0"/>
              <a:t>Vertical Integration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43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509941"/>
            <a:ext cx="6400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293" rIns="0" bIns="0" rtlCol="0">
            <a:spAutoFit/>
          </a:bodyPr>
          <a:lstStyle/>
          <a:p>
            <a:pPr marL="247904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FF"/>
                </a:solidFill>
              </a:rPr>
              <a:t>Spirometry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962400" cy="396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2182367"/>
            <a:ext cx="4191000" cy="299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21037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FEV1 /</a:t>
            </a:r>
            <a:r>
              <a:rPr sz="3600" spc="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FVC </a:t>
            </a:r>
            <a:r>
              <a:rPr sz="3600" spc="-10" dirty="0">
                <a:solidFill>
                  <a:srgbClr val="FFFFFF"/>
                </a:solidFill>
              </a:rPr>
              <a:t>ratio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362200" y="1447800"/>
            <a:ext cx="4419600" cy="5105400"/>
            <a:chOff x="2362200" y="1447800"/>
            <a:chExt cx="4419600" cy="5105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4495800"/>
              <a:ext cx="3886200" cy="2057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1447800"/>
              <a:ext cx="4419600" cy="30388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89" y="878769"/>
            <a:ext cx="7662621" cy="738664"/>
          </a:xfrm>
        </p:spPr>
        <p:txBody>
          <a:bodyPr/>
          <a:lstStyle/>
          <a:p>
            <a:pPr algn="ctr"/>
            <a:r>
              <a:rPr lang="en-US" sz="4800" dirty="0" smtClean="0"/>
              <a:t>Horizontal Integration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501" y="2004536"/>
            <a:ext cx="5190997" cy="2215991"/>
          </a:xfrm>
        </p:spPr>
        <p:txBody>
          <a:bodyPr/>
          <a:lstStyle/>
          <a:p>
            <a:pPr algn="ctr"/>
            <a:r>
              <a:rPr lang="en-US" sz="4800" dirty="0" smtClean="0"/>
              <a:t>Epidemiology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err="1" smtClean="0"/>
              <a:t>Patho</a:t>
            </a:r>
            <a:r>
              <a:rPr lang="en-US" sz="4800" dirty="0" smtClean="0"/>
              <a:t>-physiology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30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742</Words>
  <Application>Microsoft Office PowerPoint</Application>
  <PresentationFormat>On-screen Show (4:3)</PresentationFormat>
  <Paragraphs>240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Arial MT</vt:lpstr>
      <vt:lpstr>Calibri</vt:lpstr>
      <vt:lpstr>Garamond</vt:lpstr>
      <vt:lpstr>Times New Roman</vt:lpstr>
      <vt:lpstr>Verdana</vt:lpstr>
      <vt:lpstr>Office Theme</vt:lpstr>
      <vt:lpstr>Childhood Asthma</vt:lpstr>
      <vt:lpstr>Motto          Vision</vt:lpstr>
      <vt:lpstr> Professor Umar Model of  Integrated Lecture </vt:lpstr>
      <vt:lpstr>Learning Objective</vt:lpstr>
      <vt:lpstr>Vertical Integration</vt:lpstr>
      <vt:lpstr>PowerPoint Presentation</vt:lpstr>
      <vt:lpstr>Spirometry</vt:lpstr>
      <vt:lpstr>FEV1 / FVC ratio</vt:lpstr>
      <vt:lpstr>Horizontal Integration</vt:lpstr>
      <vt:lpstr>ASTHMA - Epidemiology</vt:lpstr>
      <vt:lpstr>Pathophysiology of Airway inflammation</vt:lpstr>
      <vt:lpstr>PATHOLOGY of Asthma Air - Flow Obstruction</vt:lpstr>
      <vt:lpstr>Air way Inflammation</vt:lpstr>
      <vt:lpstr>Triggers of asthma (precipitating stimuli)</vt:lpstr>
      <vt:lpstr>Asthma - Clinical Examination</vt:lpstr>
      <vt:lpstr>Causes of Recurrent / Persistent Cough</vt:lpstr>
      <vt:lpstr>DIAGNOSIS</vt:lpstr>
      <vt:lpstr>Suggestive clinical features of Asthma</vt:lpstr>
      <vt:lpstr>SIGNS of Asthma</vt:lpstr>
      <vt:lpstr>INVESTIGATIONS</vt:lpstr>
      <vt:lpstr>Peak Flow Chart</vt:lpstr>
      <vt:lpstr>Assess the child with ASTHMA</vt:lpstr>
      <vt:lpstr>Asthma Management</vt:lpstr>
      <vt:lpstr>Asthma Medications</vt:lpstr>
      <vt:lpstr>Asthma Medications</vt:lpstr>
      <vt:lpstr>Long-term Asthma Management</vt:lpstr>
      <vt:lpstr>PowerPoint Presentation</vt:lpstr>
      <vt:lpstr>PowerPoint Presentation</vt:lpstr>
      <vt:lpstr>Complications of Asthma</vt:lpstr>
      <vt:lpstr>Asthma Exacerbations - (life-threatening) Status Asthmaticus</vt:lpstr>
      <vt:lpstr>Prevention of Asthma</vt:lpstr>
      <vt:lpstr>A reminder – the key change in GINA 2019</vt:lpstr>
      <vt:lpstr>Bioethical consideration</vt:lpstr>
      <vt:lpstr>REFERENCE BOOKS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</dc:creator>
  <cp:lastModifiedBy>DELL</cp:lastModifiedBy>
  <cp:revision>23</cp:revision>
  <dcterms:created xsi:type="dcterms:W3CDTF">2025-02-06T05:34:36Z</dcterms:created>
  <dcterms:modified xsi:type="dcterms:W3CDTF">2025-02-20T07:36:54Z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2025-02-06T00:00:00Z</vt:filetime>
  </property>
  <property fmtid="{D5CDD505-2E9C-101B-9397-08002B2CF9AE}" pid="5" name="Producer">
    <vt:lpwstr>Microsoft® PowerPoint® 2016</vt:lpwstr>
  </property>
</Properties>
</file>