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9"/>
  </p:notesMasterIdLst>
  <p:sldIdLst>
    <p:sldId id="318" r:id="rId3"/>
    <p:sldId id="317" r:id="rId4"/>
    <p:sldId id="297" r:id="rId5"/>
    <p:sldId id="296" r:id="rId6"/>
    <p:sldId id="258" r:id="rId7"/>
    <p:sldId id="319" r:id="rId8"/>
    <p:sldId id="320" r:id="rId9"/>
    <p:sldId id="321" r:id="rId10"/>
    <p:sldId id="322" r:id="rId11"/>
    <p:sldId id="326" r:id="rId12"/>
    <p:sldId id="327" r:id="rId13"/>
    <p:sldId id="328" r:id="rId14"/>
    <p:sldId id="329" r:id="rId15"/>
    <p:sldId id="330" r:id="rId16"/>
    <p:sldId id="324" r:id="rId17"/>
    <p:sldId id="333" r:id="rId18"/>
    <p:sldId id="325" r:id="rId19"/>
    <p:sldId id="334" r:id="rId20"/>
    <p:sldId id="335" r:id="rId21"/>
    <p:sldId id="336" r:id="rId22"/>
    <p:sldId id="339" r:id="rId23"/>
    <p:sldId id="340" r:id="rId24"/>
    <p:sldId id="343" r:id="rId25"/>
    <p:sldId id="344" r:id="rId26"/>
    <p:sldId id="345" r:id="rId27"/>
    <p:sldId id="346" r:id="rId28"/>
    <p:sldId id="347" r:id="rId29"/>
    <p:sldId id="348" r:id="rId30"/>
    <p:sldId id="349" r:id="rId31"/>
    <p:sldId id="358" r:id="rId32"/>
    <p:sldId id="360" r:id="rId33"/>
    <p:sldId id="361" r:id="rId34"/>
    <p:sldId id="338" r:id="rId35"/>
    <p:sldId id="337" r:id="rId36"/>
    <p:sldId id="315" r:id="rId37"/>
    <p:sldId id="2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4" autoAdjust="0"/>
    <p:restoredTop sz="94364" autoAdjust="0"/>
  </p:normalViewPr>
  <p:slideViewPr>
    <p:cSldViewPr>
      <p:cViewPr varScale="1">
        <p:scale>
          <a:sx n="63" d="100"/>
          <a:sy n="63" d="100"/>
        </p:scale>
        <p:origin x="1468" y="6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11</a:t>
            </a:fld>
            <a:endParaRPr lang="en-US"/>
          </a:p>
        </p:txBody>
      </p:sp>
    </p:spTree>
    <p:extLst>
      <p:ext uri="{BB962C8B-B14F-4D97-AF65-F5344CB8AC3E}">
        <p14:creationId xmlns:p14="http://schemas.microsoft.com/office/powerpoint/2010/main" val="321497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15</a:t>
            </a:fld>
            <a:endParaRPr lang="en-US"/>
          </a:p>
        </p:txBody>
      </p:sp>
    </p:spTree>
    <p:extLst>
      <p:ext uri="{BB962C8B-B14F-4D97-AF65-F5344CB8AC3E}">
        <p14:creationId xmlns:p14="http://schemas.microsoft.com/office/powerpoint/2010/main" val="82440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16</a:t>
            </a:fld>
            <a:endParaRPr lang="en-US"/>
          </a:p>
        </p:txBody>
      </p:sp>
    </p:spTree>
    <p:extLst>
      <p:ext uri="{BB962C8B-B14F-4D97-AF65-F5344CB8AC3E}">
        <p14:creationId xmlns:p14="http://schemas.microsoft.com/office/powerpoint/2010/main" val="13030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25</a:t>
            </a:fld>
            <a:endParaRPr lang="en-US"/>
          </a:p>
        </p:txBody>
      </p:sp>
    </p:spTree>
    <p:extLst>
      <p:ext uri="{BB962C8B-B14F-4D97-AF65-F5344CB8AC3E}">
        <p14:creationId xmlns:p14="http://schemas.microsoft.com/office/powerpoint/2010/main" val="369989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69F6D-206A-5202-AA5F-3B90E5CE5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8602E-8339-D738-D0A1-7ED817A74824}"/>
              </a:ext>
            </a:extLst>
          </p:cNvPr>
          <p:cNvSpPr>
            <a:spLocks noGrp="1"/>
          </p:cNvSpPr>
          <p:nvPr>
            <p:ph type="title"/>
          </p:nvPr>
        </p:nvSpPr>
        <p:spPr/>
        <p:txBody>
          <a:bodyPr>
            <a:normAutofit/>
          </a:bodyPr>
          <a:lstStyle/>
          <a:p>
            <a:pPr algn="ctr"/>
            <a:r>
              <a:rPr lang="en-US" sz="4000" b="1" dirty="0"/>
              <a:t>Biomedical Importance</a:t>
            </a:r>
          </a:p>
        </p:txBody>
      </p:sp>
      <p:sp>
        <p:nvSpPr>
          <p:cNvPr id="4" name="Slide Number Placeholder 3">
            <a:extLst>
              <a:ext uri="{FF2B5EF4-FFF2-40B4-BE49-F238E27FC236}">
                <a16:creationId xmlns:a16="http://schemas.microsoft.com/office/drawing/2014/main" id="{88644C32-5AD0-5F37-FCF8-2832AF982A27}"/>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a:extLst>
              <a:ext uri="{FF2B5EF4-FFF2-40B4-BE49-F238E27FC236}">
                <a16:creationId xmlns:a16="http://schemas.microsoft.com/office/drawing/2014/main" id="{95D4EEC6-AF18-EAAA-7C2B-684ADE426E6E}"/>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357CE95E-AD89-42E7-B391-D8C7E64519FE}"/>
              </a:ext>
            </a:extLst>
          </p:cNvPr>
          <p:cNvSpPr>
            <a:spLocks noGrp="1"/>
          </p:cNvSpPr>
          <p:nvPr>
            <p:ph idx="1"/>
          </p:nvPr>
        </p:nvSpPr>
        <p:spPr/>
        <p:txBody>
          <a:bodyPr>
            <a:normAutofit lnSpcReduction="10000"/>
          </a:bodyPr>
          <a:lstStyle/>
          <a:p>
            <a:pPr marL="514350" indent="-514350">
              <a:buAutoNum type="arabicPeriod"/>
            </a:pPr>
            <a:r>
              <a:rPr lang="en-US" sz="2800" dirty="0"/>
              <a:t>They are </a:t>
            </a:r>
            <a:r>
              <a:rPr lang="en-US" sz="2800" dirty="0">
                <a:solidFill>
                  <a:srgbClr val="0070C0"/>
                </a:solidFill>
              </a:rPr>
              <a:t>carriers of genetic information  </a:t>
            </a:r>
          </a:p>
          <a:p>
            <a:pPr marL="514350" indent="-514350">
              <a:buNone/>
            </a:pPr>
            <a:r>
              <a:rPr lang="en-US" sz="2800" dirty="0"/>
              <a:t>         DNA- almost all organisms</a:t>
            </a:r>
          </a:p>
          <a:p>
            <a:pPr>
              <a:buNone/>
            </a:pPr>
            <a:r>
              <a:rPr lang="en-US" sz="2800" dirty="0"/>
              <a:t>         RNA- viruses e.g. Tobacco mosaic virus </a:t>
            </a:r>
          </a:p>
          <a:p>
            <a:pPr>
              <a:buNone/>
            </a:pPr>
            <a:r>
              <a:rPr lang="en-US" sz="2800" dirty="0"/>
              <a:t>                                         Influenza virus</a:t>
            </a:r>
          </a:p>
          <a:p>
            <a:pPr>
              <a:buNone/>
            </a:pPr>
            <a:r>
              <a:rPr lang="en-US" sz="2800" dirty="0"/>
              <a:t>2. </a:t>
            </a:r>
            <a:r>
              <a:rPr lang="en-US" sz="2800" dirty="0">
                <a:solidFill>
                  <a:srgbClr val="0070C0"/>
                </a:solidFill>
              </a:rPr>
              <a:t>Mutations </a:t>
            </a:r>
            <a:r>
              <a:rPr lang="en-US" sz="2800" dirty="0"/>
              <a:t>are primarily changes in the structure of DNA. </a:t>
            </a:r>
          </a:p>
          <a:p>
            <a:pPr>
              <a:buNone/>
            </a:pPr>
            <a:r>
              <a:rPr lang="en-US" sz="2800" dirty="0"/>
              <a:t>    They are important in evolution of new varieties and species.</a:t>
            </a:r>
          </a:p>
          <a:p>
            <a:pPr>
              <a:buNone/>
            </a:pPr>
            <a:r>
              <a:rPr lang="en-US" sz="2800" dirty="0"/>
              <a:t>    Many mutations are harmful and produce diseases.</a:t>
            </a:r>
          </a:p>
          <a:p>
            <a:endParaRPr lang="en-US" dirty="0"/>
          </a:p>
        </p:txBody>
      </p:sp>
    </p:spTree>
    <p:extLst>
      <p:ext uri="{BB962C8B-B14F-4D97-AF65-F5344CB8AC3E}">
        <p14:creationId xmlns:p14="http://schemas.microsoft.com/office/powerpoint/2010/main" val="241154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B0D63-4CC2-259D-C3A2-A0D31A54E80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52F026-F7D8-83A1-BCAF-29BD5C4E5224}"/>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a:extLst>
              <a:ext uri="{FF2B5EF4-FFF2-40B4-BE49-F238E27FC236}">
                <a16:creationId xmlns:a16="http://schemas.microsoft.com/office/drawing/2014/main" id="{D77EC967-D5DE-94AB-1DBE-A8A3718DB8EE}"/>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D47B0F4B-008F-47DF-92F4-1A92FD680EE0}"/>
              </a:ext>
            </a:extLst>
          </p:cNvPr>
          <p:cNvSpPr>
            <a:spLocks noGrp="1"/>
          </p:cNvSpPr>
          <p:nvPr>
            <p:ph idx="1"/>
          </p:nvPr>
        </p:nvSpPr>
        <p:spPr>
          <a:xfrm>
            <a:off x="381000" y="1295400"/>
            <a:ext cx="8534400" cy="4800600"/>
          </a:xfrm>
        </p:spPr>
        <p:txBody>
          <a:bodyPr>
            <a:normAutofit fontScale="92500" lnSpcReduction="10000"/>
          </a:bodyPr>
          <a:lstStyle/>
          <a:p>
            <a:pPr marL="514350" indent="-514350">
              <a:buFont typeface="+mj-lt"/>
              <a:buAutoNum type="arabicPeriod"/>
            </a:pPr>
            <a:r>
              <a:rPr lang="en-US" sz="2800" dirty="0"/>
              <a:t>All </a:t>
            </a:r>
            <a:r>
              <a:rPr lang="en-US" sz="2800" dirty="0">
                <a:solidFill>
                  <a:srgbClr val="0070C0"/>
                </a:solidFill>
              </a:rPr>
              <a:t>viruses</a:t>
            </a:r>
            <a:r>
              <a:rPr lang="en-US" sz="2800" dirty="0"/>
              <a:t> are nucleoproteins and contain DNA or RNA as genetic material.</a:t>
            </a:r>
          </a:p>
          <a:p>
            <a:pPr>
              <a:buNone/>
            </a:pPr>
            <a:r>
              <a:rPr lang="en-US" sz="2800" dirty="0"/>
              <a:t>     DNA – Bacterial and Animal viruses</a:t>
            </a:r>
          </a:p>
          <a:p>
            <a:pPr>
              <a:buNone/>
            </a:pPr>
            <a:r>
              <a:rPr lang="en-US" sz="2800" dirty="0"/>
              <a:t>                 Vaccinia virus</a:t>
            </a:r>
          </a:p>
          <a:p>
            <a:pPr>
              <a:buNone/>
            </a:pPr>
            <a:r>
              <a:rPr lang="en-US" sz="2800" dirty="0"/>
              <a:t>                 Herpes simplex virus </a:t>
            </a:r>
          </a:p>
          <a:p>
            <a:pPr>
              <a:buNone/>
            </a:pPr>
            <a:r>
              <a:rPr lang="en-US" sz="2800" dirty="0"/>
              <a:t>     RNA – All plant viruses</a:t>
            </a:r>
          </a:p>
          <a:p>
            <a:pPr>
              <a:buNone/>
            </a:pPr>
            <a:r>
              <a:rPr lang="en-US" sz="2800" dirty="0"/>
              <a:t>                 Bacterial and animal viruses                        	       Poliomyelitis </a:t>
            </a:r>
          </a:p>
          <a:p>
            <a:pPr>
              <a:buNone/>
            </a:pPr>
            <a:r>
              <a:rPr lang="en-US" sz="2800" dirty="0"/>
              <a:t>                 Influenza</a:t>
            </a:r>
          </a:p>
          <a:p>
            <a:pPr>
              <a:buNone/>
            </a:pPr>
            <a:r>
              <a:rPr lang="en-US" sz="2800" dirty="0"/>
              <a:t>                 Human immunodeficiency syndrome  	        </a:t>
            </a:r>
          </a:p>
          <a:p>
            <a:pPr>
              <a:buNone/>
            </a:pPr>
            <a:r>
              <a:rPr lang="en-US" sz="2800" dirty="0"/>
              <a:t>virus (HIV) (AIDs)</a:t>
            </a:r>
          </a:p>
          <a:p>
            <a:endParaRPr lang="en-US" dirty="0"/>
          </a:p>
        </p:txBody>
      </p:sp>
    </p:spTree>
    <p:extLst>
      <p:ext uri="{BB962C8B-B14F-4D97-AF65-F5344CB8AC3E}">
        <p14:creationId xmlns:p14="http://schemas.microsoft.com/office/powerpoint/2010/main" val="424491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24ABE-2CCF-EA1A-72BC-EBEFEEDC637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002D0C-2A25-DDE7-C729-2E99DA4EE474}"/>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a:extLst>
              <a:ext uri="{FF2B5EF4-FFF2-40B4-BE49-F238E27FC236}">
                <a16:creationId xmlns:a16="http://schemas.microsoft.com/office/drawing/2014/main" id="{77FFED40-C151-75D9-2493-49949531B36C}"/>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23F10B44-6D02-4F37-8594-A1302F24F3AA}"/>
              </a:ext>
            </a:extLst>
          </p:cNvPr>
          <p:cNvSpPr>
            <a:spLocks noGrp="1"/>
          </p:cNvSpPr>
          <p:nvPr>
            <p:ph idx="1"/>
          </p:nvPr>
        </p:nvSpPr>
        <p:spPr>
          <a:xfrm>
            <a:off x="628650" y="990600"/>
            <a:ext cx="7886700" cy="5486400"/>
          </a:xfrm>
        </p:spPr>
        <p:txBody>
          <a:bodyPr/>
          <a:lstStyle/>
          <a:p>
            <a:pPr marL="457200" indent="-457200">
              <a:buFont typeface="+mj-lt"/>
              <a:buAutoNum type="arabicPeriod"/>
            </a:pPr>
            <a:r>
              <a:rPr lang="en-US" sz="2800" dirty="0"/>
              <a:t>Nucleic acids direct the synthesis of proteins including </a:t>
            </a:r>
            <a:r>
              <a:rPr lang="en-US" sz="2800" dirty="0">
                <a:solidFill>
                  <a:srgbClr val="0070C0"/>
                </a:solidFill>
              </a:rPr>
              <a:t>enzymes</a:t>
            </a:r>
            <a:r>
              <a:rPr lang="en-US" sz="2800" dirty="0"/>
              <a:t>. </a:t>
            </a:r>
          </a:p>
          <a:p>
            <a:pPr>
              <a:buNone/>
            </a:pPr>
            <a:r>
              <a:rPr lang="en-US" sz="2800" dirty="0"/>
              <a:t>    Single gene controls the synthesis of single poly peptide chain</a:t>
            </a:r>
          </a:p>
          <a:p>
            <a:pPr>
              <a:buNone/>
            </a:pPr>
            <a:r>
              <a:rPr lang="en-US" sz="2800" dirty="0"/>
              <a:t>5. </a:t>
            </a:r>
            <a:r>
              <a:rPr lang="en-US" sz="2800" dirty="0">
                <a:solidFill>
                  <a:srgbClr val="0070C0"/>
                </a:solidFill>
              </a:rPr>
              <a:t>Cancer research </a:t>
            </a:r>
            <a:r>
              <a:rPr lang="en-US" sz="2800" dirty="0"/>
              <a:t>involves an extensive study of nucleic acids.</a:t>
            </a:r>
          </a:p>
          <a:p>
            <a:pPr>
              <a:buNone/>
            </a:pPr>
            <a:r>
              <a:rPr lang="en-US" sz="2800" dirty="0"/>
              <a:t>6. Disease like </a:t>
            </a:r>
            <a:r>
              <a:rPr lang="en-US" sz="2800" dirty="0">
                <a:solidFill>
                  <a:srgbClr val="0070C0"/>
                </a:solidFill>
              </a:rPr>
              <a:t>Gout </a:t>
            </a:r>
            <a:r>
              <a:rPr lang="en-US" sz="2800" dirty="0"/>
              <a:t>and </a:t>
            </a:r>
            <a:r>
              <a:rPr lang="en-US" sz="2800" dirty="0" err="1">
                <a:solidFill>
                  <a:srgbClr val="0070C0"/>
                </a:solidFill>
              </a:rPr>
              <a:t>Orotic</a:t>
            </a:r>
            <a:r>
              <a:rPr lang="en-US" sz="2800" dirty="0">
                <a:solidFill>
                  <a:srgbClr val="0070C0"/>
                </a:solidFill>
              </a:rPr>
              <a:t>- aciduria </a:t>
            </a:r>
            <a:r>
              <a:rPr lang="en-US" sz="2800" dirty="0"/>
              <a:t>are inborn errors of Purine and </a:t>
            </a:r>
            <a:r>
              <a:rPr lang="en-US" sz="2800" dirty="0" err="1"/>
              <a:t>Pyramidine</a:t>
            </a:r>
            <a:r>
              <a:rPr lang="en-US" sz="2800" dirty="0"/>
              <a:t> metabolism respectively. </a:t>
            </a:r>
          </a:p>
          <a:p>
            <a:endParaRPr lang="en-US" dirty="0"/>
          </a:p>
        </p:txBody>
      </p:sp>
    </p:spTree>
    <p:extLst>
      <p:ext uri="{BB962C8B-B14F-4D97-AF65-F5344CB8AC3E}">
        <p14:creationId xmlns:p14="http://schemas.microsoft.com/office/powerpoint/2010/main" val="236957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D75E1-9AAF-40AD-EA81-73B98D53D21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C70317-E2AE-48E6-1622-EA248645D998}"/>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a:extLst>
              <a:ext uri="{FF2B5EF4-FFF2-40B4-BE49-F238E27FC236}">
                <a16:creationId xmlns:a16="http://schemas.microsoft.com/office/drawing/2014/main" id="{336663CA-C79D-AD4A-0D2B-23FA95D908D5}"/>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046D14E3-9E48-4307-91AF-40EF99B2334A}"/>
              </a:ext>
            </a:extLst>
          </p:cNvPr>
          <p:cNvSpPr>
            <a:spLocks noGrp="1"/>
          </p:cNvSpPr>
          <p:nvPr>
            <p:ph idx="1"/>
          </p:nvPr>
        </p:nvSpPr>
        <p:spPr>
          <a:xfrm>
            <a:off x="628650" y="838200"/>
            <a:ext cx="7886700" cy="5338763"/>
          </a:xfrm>
        </p:spPr>
        <p:txBody>
          <a:bodyPr/>
          <a:lstStyle/>
          <a:p>
            <a:r>
              <a:rPr lang="en-US" sz="2800" dirty="0"/>
              <a:t>7.. By advanced techniques called </a:t>
            </a:r>
            <a:r>
              <a:rPr lang="en-US" sz="2800" dirty="0">
                <a:solidFill>
                  <a:srgbClr val="0070C0"/>
                </a:solidFill>
              </a:rPr>
              <a:t>Genetic engineering </a:t>
            </a:r>
            <a:r>
              <a:rPr lang="en-US" sz="2800" dirty="0"/>
              <a:t>and </a:t>
            </a:r>
            <a:r>
              <a:rPr lang="en-US" sz="2800" dirty="0">
                <a:solidFill>
                  <a:srgbClr val="0070C0"/>
                </a:solidFill>
              </a:rPr>
              <a:t>DNA recombinant technology </a:t>
            </a:r>
            <a:r>
              <a:rPr lang="en-US" sz="2800" dirty="0"/>
              <a:t>genes can be synthesized and incorporated into the genome of selected host cells, which starts producing specific proteins under direction of the newly incorporated genes</a:t>
            </a:r>
          </a:p>
          <a:p>
            <a:endParaRPr lang="en-US" dirty="0"/>
          </a:p>
        </p:txBody>
      </p:sp>
    </p:spTree>
    <p:extLst>
      <p:ext uri="{BB962C8B-B14F-4D97-AF65-F5344CB8AC3E}">
        <p14:creationId xmlns:p14="http://schemas.microsoft.com/office/powerpoint/2010/main" val="398032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11F2F-FA7D-616F-C99F-A5DD5B053A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EB963-94F9-AF39-972D-3596E2691766}"/>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a:extLst>
              <a:ext uri="{FF2B5EF4-FFF2-40B4-BE49-F238E27FC236}">
                <a16:creationId xmlns:a16="http://schemas.microsoft.com/office/drawing/2014/main" id="{8A29CF8F-21F2-4C73-E7D5-728A9C36A1AE}"/>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1A8468E6-8DC8-43E9-BE02-D758029C4EE4}"/>
              </a:ext>
            </a:extLst>
          </p:cNvPr>
          <p:cNvSpPr>
            <a:spLocks noGrp="1"/>
          </p:cNvSpPr>
          <p:nvPr>
            <p:ph idx="1"/>
          </p:nvPr>
        </p:nvSpPr>
        <p:spPr>
          <a:xfrm>
            <a:off x="457200" y="1143000"/>
            <a:ext cx="7886700" cy="4351338"/>
          </a:xfrm>
        </p:spPr>
        <p:txBody>
          <a:bodyPr/>
          <a:lstStyle/>
          <a:p>
            <a:pPr>
              <a:buNone/>
            </a:pPr>
            <a:r>
              <a:rPr lang="en-US" sz="2800" dirty="0">
                <a:solidFill>
                  <a:srgbClr val="0070C0"/>
                </a:solidFill>
              </a:rPr>
              <a:t>Defective genes </a:t>
            </a:r>
            <a:r>
              <a:rPr lang="en-US" sz="2800" dirty="0"/>
              <a:t>are localized in DNA before birth by studies on fetal cells which are obtained from amniotic fluid.</a:t>
            </a:r>
          </a:p>
          <a:p>
            <a:pPr>
              <a:buNone/>
            </a:pPr>
            <a:endParaRPr lang="en-US" sz="2800" dirty="0"/>
          </a:p>
          <a:p>
            <a:pPr>
              <a:buNone/>
            </a:pPr>
            <a:r>
              <a:rPr lang="en-US" sz="2800" dirty="0"/>
              <a:t>9. Genomic libraries have been prepared -     </a:t>
            </a:r>
            <a:r>
              <a:rPr lang="en-US" sz="2800" dirty="0">
                <a:solidFill>
                  <a:srgbClr val="0070C0"/>
                </a:solidFill>
              </a:rPr>
              <a:t>DNA finger printing </a:t>
            </a:r>
            <a:r>
              <a:rPr lang="en-US" sz="2800" dirty="0"/>
              <a:t>(Blood, Seminal fluid)</a:t>
            </a:r>
          </a:p>
          <a:p>
            <a:pPr>
              <a:buNone/>
            </a:pPr>
            <a:endParaRPr lang="en-US" sz="2800" dirty="0"/>
          </a:p>
          <a:p>
            <a:pPr>
              <a:buNone/>
            </a:pPr>
            <a:r>
              <a:rPr lang="en-US" sz="2800" dirty="0"/>
              <a:t>10. </a:t>
            </a:r>
            <a:r>
              <a:rPr lang="en-US" sz="2800" dirty="0">
                <a:solidFill>
                  <a:srgbClr val="0070C0"/>
                </a:solidFill>
              </a:rPr>
              <a:t>Gene therapy </a:t>
            </a:r>
            <a:r>
              <a:rPr lang="en-US" sz="2800" dirty="0"/>
              <a:t>for genetic disorders.</a:t>
            </a:r>
          </a:p>
          <a:p>
            <a:endParaRPr lang="en-US" dirty="0"/>
          </a:p>
        </p:txBody>
      </p:sp>
    </p:spTree>
    <p:extLst>
      <p:ext uri="{BB962C8B-B14F-4D97-AF65-F5344CB8AC3E}">
        <p14:creationId xmlns:p14="http://schemas.microsoft.com/office/powerpoint/2010/main" val="392356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3EF-4873-61D6-69D3-628C77133448}"/>
              </a:ext>
            </a:extLst>
          </p:cNvPr>
          <p:cNvSpPr>
            <a:spLocks noGrp="1"/>
          </p:cNvSpPr>
          <p:nvPr>
            <p:ph type="title"/>
          </p:nvPr>
        </p:nvSpPr>
        <p:spPr/>
        <p:txBody>
          <a:bodyPr>
            <a:normAutofit/>
          </a:bodyPr>
          <a:lstStyle/>
          <a:p>
            <a:pPr algn="ctr"/>
            <a:r>
              <a:rPr lang="en-US" sz="4000" b="1" dirty="0"/>
              <a:t>Nitrogenous bases</a:t>
            </a:r>
          </a:p>
        </p:txBody>
      </p:sp>
      <p:sp>
        <p:nvSpPr>
          <p:cNvPr id="4" name="Slide Number Placeholder 3">
            <a:extLst>
              <a:ext uri="{FF2B5EF4-FFF2-40B4-BE49-F238E27FC236}">
                <a16:creationId xmlns:a16="http://schemas.microsoft.com/office/drawing/2014/main" id="{2FCD7CDE-1E5D-1908-0105-8202960798D9}"/>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a:extLst>
              <a:ext uri="{FF2B5EF4-FFF2-40B4-BE49-F238E27FC236}">
                <a16:creationId xmlns:a16="http://schemas.microsoft.com/office/drawing/2014/main" id="{F4B4E1FC-7CF7-CE7C-78C3-4E5591275874}"/>
              </a:ext>
            </a:extLst>
          </p:cNvPr>
          <p:cNvSpPr>
            <a:spLocks noGrp="1"/>
          </p:cNvSpPr>
          <p:nvPr>
            <p:ph type="ftr" sz="quarter" idx="3"/>
          </p:nvPr>
        </p:nvSpPr>
        <p:spPr>
          <a:xfrm>
            <a:off x="152400" y="168275"/>
            <a:ext cx="3048000" cy="288925"/>
          </a:xfrm>
        </p:spPr>
        <p:txBody>
          <a:bodyPr/>
          <a:lstStyle/>
          <a:p>
            <a:r>
              <a:rPr lang="en-US" sz="2400" b="1" dirty="0">
                <a:solidFill>
                  <a:schemeClr val="tx1"/>
                </a:solidFill>
              </a:rPr>
              <a:t>Core Knowledge</a:t>
            </a:r>
          </a:p>
        </p:txBody>
      </p:sp>
      <p:sp>
        <p:nvSpPr>
          <p:cNvPr id="7" name="Content Placeholder 6">
            <a:extLst>
              <a:ext uri="{FF2B5EF4-FFF2-40B4-BE49-F238E27FC236}">
                <a16:creationId xmlns:a16="http://schemas.microsoft.com/office/drawing/2014/main" id="{00AD677C-F2AC-4ACC-9D13-B331AB47FD24}"/>
              </a:ext>
            </a:extLst>
          </p:cNvPr>
          <p:cNvSpPr>
            <a:spLocks noGrp="1"/>
          </p:cNvSpPr>
          <p:nvPr>
            <p:ph idx="1"/>
          </p:nvPr>
        </p:nvSpPr>
        <p:spPr/>
        <p:txBody>
          <a:bodyPr/>
          <a:lstStyle/>
          <a:p>
            <a:pPr marL="514350" indent="-514350">
              <a:buNone/>
            </a:pPr>
            <a:r>
              <a:rPr lang="en-US" sz="2800" dirty="0">
                <a:solidFill>
                  <a:srgbClr val="0070C0"/>
                </a:solidFill>
              </a:rPr>
              <a:t>1.Purines</a:t>
            </a:r>
          </a:p>
          <a:p>
            <a:pPr marL="571500" indent="-571500">
              <a:buAutoNum type="romanLcParenBoth"/>
            </a:pPr>
            <a:r>
              <a:rPr lang="en-US" sz="2800" dirty="0"/>
              <a:t>Adenine    A</a:t>
            </a:r>
          </a:p>
          <a:p>
            <a:pPr marL="571500" indent="-571500">
              <a:buAutoNum type="romanLcParenBoth"/>
            </a:pPr>
            <a:r>
              <a:rPr lang="en-US" sz="2800" dirty="0"/>
              <a:t>Guanine    G</a:t>
            </a:r>
          </a:p>
          <a:p>
            <a:pPr marL="514350" indent="-514350">
              <a:buNone/>
            </a:pPr>
            <a:r>
              <a:rPr lang="en-US" sz="2800" dirty="0"/>
              <a:t> </a:t>
            </a:r>
          </a:p>
          <a:p>
            <a:pPr marL="514350" indent="-514350">
              <a:buNone/>
            </a:pPr>
            <a:r>
              <a:rPr lang="en-US" sz="2800" dirty="0">
                <a:solidFill>
                  <a:srgbClr val="0070C0"/>
                </a:solidFill>
              </a:rPr>
              <a:t>2. Pyrimidines</a:t>
            </a:r>
          </a:p>
          <a:p>
            <a:pPr marL="514350" indent="-514350">
              <a:buNone/>
            </a:pPr>
            <a:r>
              <a:rPr lang="en-US" sz="2800" dirty="0"/>
              <a:t>  (</a:t>
            </a:r>
            <a:r>
              <a:rPr lang="en-US" sz="2800" dirty="0" err="1"/>
              <a:t>i</a:t>
            </a:r>
            <a:r>
              <a:rPr lang="en-US" sz="2800" dirty="0"/>
              <a:t>)  Cytosine   C</a:t>
            </a:r>
          </a:p>
          <a:p>
            <a:pPr marL="514350" indent="-514350">
              <a:buNone/>
            </a:pPr>
            <a:r>
              <a:rPr lang="en-US" sz="2800" dirty="0"/>
              <a:t>  (ii)  Uracil       U</a:t>
            </a:r>
          </a:p>
          <a:p>
            <a:pPr marL="514350" indent="-514350">
              <a:buNone/>
            </a:pPr>
            <a:r>
              <a:rPr lang="en-US" sz="2800" dirty="0"/>
              <a:t>  (iii) Thymine  T  </a:t>
            </a:r>
          </a:p>
          <a:p>
            <a:endParaRPr lang="en-US" dirty="0"/>
          </a:p>
        </p:txBody>
      </p:sp>
    </p:spTree>
    <p:extLst>
      <p:ext uri="{BB962C8B-B14F-4D97-AF65-F5344CB8AC3E}">
        <p14:creationId xmlns:p14="http://schemas.microsoft.com/office/powerpoint/2010/main" val="297251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16</a:t>
            </a:fld>
            <a:endParaRPr lang="en-US"/>
          </a:p>
        </p:txBody>
      </p:sp>
      <p:pic>
        <p:nvPicPr>
          <p:cNvPr id="6" name="Content Placeholder 2">
            <a:extLst>
              <a:ext uri="{FF2B5EF4-FFF2-40B4-BE49-F238E27FC236}">
                <a16:creationId xmlns:a16="http://schemas.microsoft.com/office/drawing/2014/main" id="{08C9697C-1BAE-6A0F-466A-97F19E3E6A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28600"/>
            <a:ext cx="9067800" cy="6172200"/>
          </a:xfrm>
          <a:prstGeom prst="rect">
            <a:avLst/>
          </a:prstGeom>
        </p:spPr>
      </p:pic>
    </p:spTree>
    <p:extLst>
      <p:ext uri="{BB962C8B-B14F-4D97-AF65-F5344CB8AC3E}">
        <p14:creationId xmlns:p14="http://schemas.microsoft.com/office/powerpoint/2010/main" val="360785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D983-7F5E-03AE-A977-693AC3E3555C}"/>
              </a:ext>
            </a:extLst>
          </p:cNvPr>
          <p:cNvSpPr>
            <a:spLocks noGrp="1"/>
          </p:cNvSpPr>
          <p:nvPr>
            <p:ph type="title"/>
          </p:nvPr>
        </p:nvSpPr>
        <p:spPr/>
        <p:txBody>
          <a:bodyPr>
            <a:normAutofit/>
          </a:bodyPr>
          <a:lstStyle/>
          <a:p>
            <a:pPr algn="ctr"/>
            <a:r>
              <a:rPr lang="en-US" sz="4000" b="1" dirty="0"/>
              <a:t>Sugar</a:t>
            </a:r>
          </a:p>
        </p:txBody>
      </p:sp>
      <p:sp>
        <p:nvSpPr>
          <p:cNvPr id="4" name="Slide Number Placeholder 3">
            <a:extLst>
              <a:ext uri="{FF2B5EF4-FFF2-40B4-BE49-F238E27FC236}">
                <a16:creationId xmlns:a16="http://schemas.microsoft.com/office/drawing/2014/main" id="{E1847716-C985-9368-AE29-7690508623BD}"/>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a:extLst>
              <a:ext uri="{FF2B5EF4-FFF2-40B4-BE49-F238E27FC236}">
                <a16:creationId xmlns:a16="http://schemas.microsoft.com/office/drawing/2014/main" id="{A8F260D0-F24A-1B57-44CF-C69AC3171CEC}"/>
              </a:ext>
            </a:extLst>
          </p:cNvPr>
          <p:cNvSpPr>
            <a:spLocks noGrp="1"/>
          </p:cNvSpPr>
          <p:nvPr>
            <p:ph type="ftr" sz="quarter" idx="3"/>
          </p:nvPr>
        </p:nvSpPr>
        <p:spPr>
          <a:xfrm>
            <a:off x="152400" y="152400"/>
            <a:ext cx="2667000" cy="381000"/>
          </a:xfrm>
        </p:spPr>
        <p:txBody>
          <a:bodyPr/>
          <a:lstStyle/>
          <a:p>
            <a:r>
              <a:rPr lang="en-US" sz="2400" b="1" dirty="0">
                <a:solidFill>
                  <a:schemeClr val="tx1"/>
                </a:solidFill>
              </a:rPr>
              <a:t>Core Knowledge</a:t>
            </a:r>
          </a:p>
        </p:txBody>
      </p:sp>
      <p:sp>
        <p:nvSpPr>
          <p:cNvPr id="7" name="Content Placeholder 6">
            <a:extLst>
              <a:ext uri="{FF2B5EF4-FFF2-40B4-BE49-F238E27FC236}">
                <a16:creationId xmlns:a16="http://schemas.microsoft.com/office/drawing/2014/main" id="{E355D210-8D0A-4EEC-B84D-8A283516576B}"/>
              </a:ext>
            </a:extLst>
          </p:cNvPr>
          <p:cNvSpPr>
            <a:spLocks noGrp="1"/>
          </p:cNvSpPr>
          <p:nvPr>
            <p:ph idx="1"/>
          </p:nvPr>
        </p:nvSpPr>
        <p:spPr/>
        <p:txBody>
          <a:bodyPr/>
          <a:lstStyle/>
          <a:p>
            <a:pPr marL="571500" indent="-571500">
              <a:buAutoNum type="romanLcParenBoth"/>
            </a:pPr>
            <a:r>
              <a:rPr lang="en-US" sz="2800" dirty="0"/>
              <a:t>Ribose</a:t>
            </a:r>
          </a:p>
          <a:p>
            <a:pPr marL="571500" indent="-571500">
              <a:buAutoNum type="romanLcParenBoth"/>
            </a:pPr>
            <a:r>
              <a:rPr lang="en-US" sz="2800" dirty="0"/>
              <a:t>Deoxy ribose</a:t>
            </a:r>
          </a:p>
          <a:p>
            <a:endParaRPr lang="en-US" dirty="0"/>
          </a:p>
        </p:txBody>
      </p:sp>
    </p:spTree>
    <p:extLst>
      <p:ext uri="{BB962C8B-B14F-4D97-AF65-F5344CB8AC3E}">
        <p14:creationId xmlns:p14="http://schemas.microsoft.com/office/powerpoint/2010/main" val="23742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D5E9-58E2-AD96-CA54-9FD560982058}"/>
              </a:ext>
            </a:extLst>
          </p:cNvPr>
          <p:cNvSpPr>
            <a:spLocks noGrp="1"/>
          </p:cNvSpPr>
          <p:nvPr>
            <p:ph type="title"/>
          </p:nvPr>
        </p:nvSpPr>
        <p:spPr>
          <a:xfrm>
            <a:off x="628650" y="503237"/>
            <a:ext cx="7886700" cy="1325563"/>
          </a:xfrm>
        </p:spPr>
        <p:txBody>
          <a:bodyPr>
            <a:normAutofit/>
          </a:bodyPr>
          <a:lstStyle/>
          <a:p>
            <a:pPr algn="ctr"/>
            <a:r>
              <a:rPr lang="en-US" sz="4000" b="1" dirty="0"/>
              <a:t>Nucleoside</a:t>
            </a:r>
          </a:p>
        </p:txBody>
      </p:sp>
      <p:sp>
        <p:nvSpPr>
          <p:cNvPr id="3" name="Content Placeholder 2">
            <a:extLst>
              <a:ext uri="{FF2B5EF4-FFF2-40B4-BE49-F238E27FC236}">
                <a16:creationId xmlns:a16="http://schemas.microsoft.com/office/drawing/2014/main" id="{FDC25328-8AAB-A410-A9B6-270FBC91010A}"/>
              </a:ext>
            </a:extLst>
          </p:cNvPr>
          <p:cNvSpPr>
            <a:spLocks noGrp="1"/>
          </p:cNvSpPr>
          <p:nvPr>
            <p:ph idx="1"/>
          </p:nvPr>
        </p:nvSpPr>
        <p:spPr>
          <a:xfrm>
            <a:off x="628650" y="1973262"/>
            <a:ext cx="7886700" cy="4351338"/>
          </a:xfrm>
        </p:spPr>
        <p:txBody>
          <a:bodyPr/>
          <a:lstStyle/>
          <a:p>
            <a:pPr>
              <a:buNone/>
            </a:pPr>
            <a:r>
              <a:rPr lang="en-US" sz="2800" dirty="0"/>
              <a:t>Combination of nitrogenous base with a sugar is known as </a:t>
            </a:r>
            <a:r>
              <a:rPr lang="en-US" sz="2800" dirty="0">
                <a:solidFill>
                  <a:srgbClr val="FF0000"/>
                </a:solidFill>
              </a:rPr>
              <a:t>Nucleoside</a:t>
            </a:r>
          </a:p>
          <a:p>
            <a:pPr>
              <a:buNone/>
            </a:pPr>
            <a:endParaRPr lang="en-US" sz="2800" dirty="0"/>
          </a:p>
          <a:p>
            <a:pPr>
              <a:buNone/>
            </a:pPr>
            <a:endParaRPr lang="en-US" sz="2800" dirty="0"/>
          </a:p>
          <a:p>
            <a:pPr>
              <a:buNone/>
            </a:pPr>
            <a:r>
              <a:rPr lang="en-US" sz="2800" dirty="0"/>
              <a:t> </a:t>
            </a:r>
            <a:r>
              <a:rPr lang="en-US" sz="2800" dirty="0" err="1"/>
              <a:t>Ribonucleoside</a:t>
            </a:r>
            <a:r>
              <a:rPr lang="en-US" sz="2800" dirty="0"/>
              <a:t> ------ Ribose</a:t>
            </a:r>
          </a:p>
          <a:p>
            <a:pPr>
              <a:buNone/>
            </a:pPr>
            <a:r>
              <a:rPr lang="en-US" sz="2800" dirty="0"/>
              <a:t>Deoxyribonucleoside ---------Deoxyribose</a:t>
            </a:r>
          </a:p>
          <a:p>
            <a:endParaRPr lang="en-US" dirty="0"/>
          </a:p>
        </p:txBody>
      </p:sp>
      <p:sp>
        <p:nvSpPr>
          <p:cNvPr id="4" name="Slide Number Placeholder 3">
            <a:extLst>
              <a:ext uri="{FF2B5EF4-FFF2-40B4-BE49-F238E27FC236}">
                <a16:creationId xmlns:a16="http://schemas.microsoft.com/office/drawing/2014/main" id="{3317F510-9FCD-C35A-E364-E68486FD075C}"/>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a:extLst>
              <a:ext uri="{FF2B5EF4-FFF2-40B4-BE49-F238E27FC236}">
                <a16:creationId xmlns:a16="http://schemas.microsoft.com/office/drawing/2014/main" id="{89802051-07BA-EEEA-21C1-F91AF153A3AC}"/>
              </a:ext>
            </a:extLst>
          </p:cNvPr>
          <p:cNvSpPr>
            <a:spLocks noGrp="1"/>
          </p:cNvSpPr>
          <p:nvPr>
            <p:ph type="ftr" sz="quarter" idx="3"/>
          </p:nvPr>
        </p:nvSpPr>
        <p:spPr>
          <a:xfrm>
            <a:off x="152400" y="76200"/>
            <a:ext cx="2590800" cy="457200"/>
          </a:xfrm>
        </p:spPr>
        <p:txBody>
          <a:bodyPr/>
          <a:lstStyle/>
          <a:p>
            <a:r>
              <a:rPr lang="en-US" sz="2400" b="1" dirty="0">
                <a:solidFill>
                  <a:schemeClr val="tx1"/>
                </a:solidFill>
              </a:rPr>
              <a:t>Core Knowledge</a:t>
            </a:r>
          </a:p>
        </p:txBody>
      </p:sp>
    </p:spTree>
    <p:extLst>
      <p:ext uri="{BB962C8B-B14F-4D97-AF65-F5344CB8AC3E}">
        <p14:creationId xmlns:p14="http://schemas.microsoft.com/office/powerpoint/2010/main" val="357402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9AA4-13C7-8C07-BD84-1E7FCEBEB30F}"/>
            </a:ext>
          </a:extLst>
        </p:cNvPr>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B58359B-6CD1-47E4-97B2-BD76CA4072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518932"/>
            <a:ext cx="8915400" cy="5958068"/>
          </a:xfrm>
        </p:spPr>
      </p:pic>
      <p:sp>
        <p:nvSpPr>
          <p:cNvPr id="4" name="Slide Number Placeholder 3">
            <a:extLst>
              <a:ext uri="{FF2B5EF4-FFF2-40B4-BE49-F238E27FC236}">
                <a16:creationId xmlns:a16="http://schemas.microsoft.com/office/drawing/2014/main" id="{2679C67E-DE85-5485-77D9-6578C917F243}"/>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5" name="Footer Placeholder 4">
            <a:extLst>
              <a:ext uri="{FF2B5EF4-FFF2-40B4-BE49-F238E27FC236}">
                <a16:creationId xmlns:a16="http://schemas.microsoft.com/office/drawing/2014/main" id="{A0C554E2-3444-F41E-3419-28618E37B1FF}"/>
              </a:ext>
            </a:extLst>
          </p:cNvPr>
          <p:cNvSpPr>
            <a:spLocks noGrp="1"/>
          </p:cNvSpPr>
          <p:nvPr>
            <p:ph type="ftr" sz="quarter" idx="3"/>
          </p:nvPr>
        </p:nvSpPr>
        <p:spPr>
          <a:xfrm>
            <a:off x="152400" y="76200"/>
            <a:ext cx="2438400" cy="365125"/>
          </a:xfrm>
        </p:spPr>
        <p:txBody>
          <a:bodyPr/>
          <a:lstStyle/>
          <a:p>
            <a:r>
              <a:rPr lang="en-US" sz="2400" b="1" dirty="0">
                <a:solidFill>
                  <a:schemeClr val="tx1"/>
                </a:solidFill>
              </a:rPr>
              <a:t>Core Knowledge</a:t>
            </a:r>
          </a:p>
        </p:txBody>
      </p:sp>
    </p:spTree>
    <p:extLst>
      <p:ext uri="{BB962C8B-B14F-4D97-AF65-F5344CB8AC3E}">
        <p14:creationId xmlns:p14="http://schemas.microsoft.com/office/powerpoint/2010/main" val="219422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826238"/>
            <a:ext cx="7772400" cy="1470025"/>
          </a:xfrm>
        </p:spPr>
        <p:txBody>
          <a:bodyPr>
            <a:normAutofit fontScale="90000"/>
          </a:bodyPr>
          <a:lstStyle/>
          <a:p>
            <a:r>
              <a:rPr lang="en-US" sz="4000" b="1" dirty="0">
                <a:cs typeface="Times New Roman" pitchFamily="18" charset="0"/>
              </a:rPr>
              <a:t>Foundation Module</a:t>
            </a:r>
            <a:br>
              <a:rPr lang="en-US" sz="4000" u="sng" dirty="0">
                <a:cs typeface="Times New Roman" pitchFamily="18" charset="0"/>
              </a:rPr>
            </a:br>
            <a:r>
              <a:rPr lang="en-US" sz="3200" dirty="0">
                <a:cs typeface="Times New Roman" pitchFamily="18" charset="0"/>
              </a:rPr>
              <a:t>1st Year MBBS(LGIS)</a:t>
            </a:r>
            <a:br>
              <a:rPr lang="en-US" sz="3200" dirty="0">
                <a:cs typeface="Times New Roman" pitchFamily="18" charset="0"/>
              </a:rPr>
            </a:br>
            <a:r>
              <a:rPr lang="en-US" sz="3200" dirty="0">
                <a:cs typeface="Times New Roman" pitchFamily="18" charset="0"/>
              </a:rPr>
              <a:t>Large Group Interactive Session (LGIS)</a:t>
            </a:r>
            <a:br>
              <a:rPr lang="en-US" sz="4000" u="sng" dirty="0">
                <a:cs typeface="Times New Roman" pitchFamily="18" charset="0"/>
              </a:rPr>
            </a:br>
            <a:r>
              <a:rPr lang="en-US" sz="4000" b="1" dirty="0">
                <a:cs typeface="Times New Roman" pitchFamily="18" charset="0"/>
              </a:rPr>
              <a:t>Chemistry of Nucleic Acid I</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23-01-25</a:t>
            </a:r>
          </a:p>
          <a:p>
            <a:pPr algn="l"/>
            <a:r>
              <a:rPr lang="en-US" sz="7200" b="1" dirty="0">
                <a:cs typeface="Times New Roman" pitchFamily="18" charset="0"/>
              </a:rPr>
              <a:t>(Biochemistry Department)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7AD1A-D3F1-CC8C-DCB2-7B6CE11BCD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2741F-AC58-0754-F7D3-FB47A871D945}"/>
              </a:ext>
            </a:extLst>
          </p:cNvPr>
          <p:cNvSpPr>
            <a:spLocks noGrp="1"/>
          </p:cNvSpPr>
          <p:nvPr>
            <p:ph idx="1"/>
          </p:nvPr>
        </p:nvSpPr>
        <p:spPr>
          <a:xfrm>
            <a:off x="457200" y="1295400"/>
            <a:ext cx="7886700" cy="4605338"/>
          </a:xfrm>
        </p:spPr>
        <p:txBody>
          <a:bodyPr>
            <a:normAutofit/>
          </a:bodyPr>
          <a:lstStyle/>
          <a:p>
            <a:pPr marL="514350" indent="-514350">
              <a:buAutoNum type="arabicPeriod"/>
            </a:pPr>
            <a:r>
              <a:rPr lang="en-US" sz="2800" dirty="0"/>
              <a:t>Adenine, Guanine and Cytosine can combine with ribose as well as deoxyribose</a:t>
            </a:r>
          </a:p>
          <a:p>
            <a:pPr marL="514350" indent="-514350">
              <a:buAutoNum type="arabicPeriod"/>
            </a:pPr>
            <a:r>
              <a:rPr lang="en-US" sz="2800" dirty="0"/>
              <a:t>Uracil only combines with ribose</a:t>
            </a:r>
          </a:p>
          <a:p>
            <a:pPr>
              <a:buNone/>
            </a:pPr>
            <a:r>
              <a:rPr lang="en-US" sz="2800" dirty="0"/>
              <a:t>3.  Thymine only combines with deoxyribose</a:t>
            </a:r>
          </a:p>
          <a:p>
            <a:endParaRPr lang="en-US" dirty="0"/>
          </a:p>
        </p:txBody>
      </p:sp>
      <p:sp>
        <p:nvSpPr>
          <p:cNvPr id="4" name="Slide Number Placeholder 3">
            <a:extLst>
              <a:ext uri="{FF2B5EF4-FFF2-40B4-BE49-F238E27FC236}">
                <a16:creationId xmlns:a16="http://schemas.microsoft.com/office/drawing/2014/main" id="{6E60AEBF-ED5E-7E8A-0A27-8827E6DD941D}"/>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a:extLst>
              <a:ext uri="{FF2B5EF4-FFF2-40B4-BE49-F238E27FC236}">
                <a16:creationId xmlns:a16="http://schemas.microsoft.com/office/drawing/2014/main" id="{1B6AC590-73E9-2EF7-3443-50D7734999E2}"/>
              </a:ext>
            </a:extLst>
          </p:cNvPr>
          <p:cNvSpPr>
            <a:spLocks noGrp="1"/>
          </p:cNvSpPr>
          <p:nvPr>
            <p:ph type="ftr" sz="quarter" idx="3"/>
          </p:nvPr>
        </p:nvSpPr>
        <p:spPr>
          <a:xfrm>
            <a:off x="152400" y="168275"/>
            <a:ext cx="2743200" cy="365125"/>
          </a:xfrm>
        </p:spPr>
        <p:txBody>
          <a:bodyPr/>
          <a:lstStyle/>
          <a:p>
            <a:r>
              <a:rPr lang="en-US" sz="2400" b="1" dirty="0">
                <a:solidFill>
                  <a:schemeClr val="tx1"/>
                </a:solidFill>
              </a:rPr>
              <a:t>Core Knowledge</a:t>
            </a:r>
          </a:p>
        </p:txBody>
      </p:sp>
    </p:spTree>
    <p:extLst>
      <p:ext uri="{BB962C8B-B14F-4D97-AF65-F5344CB8AC3E}">
        <p14:creationId xmlns:p14="http://schemas.microsoft.com/office/powerpoint/2010/main" val="38604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511D-89AF-4594-A2C4-8A018AE51BC9}"/>
              </a:ext>
            </a:extLst>
          </p:cNvPr>
          <p:cNvSpPr>
            <a:spLocks noGrp="1"/>
          </p:cNvSpPr>
          <p:nvPr>
            <p:ph type="title"/>
          </p:nvPr>
        </p:nvSpPr>
        <p:spPr/>
        <p:txBody>
          <a:bodyPr>
            <a:normAutofit/>
          </a:bodyPr>
          <a:lstStyle/>
          <a:p>
            <a:pPr algn="ctr"/>
            <a:r>
              <a:rPr lang="en-US" sz="4000" b="1" dirty="0"/>
              <a:t>DNA-</a:t>
            </a:r>
            <a:r>
              <a:rPr lang="en-US" sz="4000" b="1" dirty="0" err="1"/>
              <a:t>Deoxyribo</a:t>
            </a:r>
            <a:r>
              <a:rPr lang="en-US" sz="4000" b="1" dirty="0"/>
              <a:t> Nucleic Acid</a:t>
            </a:r>
          </a:p>
        </p:txBody>
      </p:sp>
      <p:sp>
        <p:nvSpPr>
          <p:cNvPr id="3" name="Content Placeholder 2">
            <a:extLst>
              <a:ext uri="{FF2B5EF4-FFF2-40B4-BE49-F238E27FC236}">
                <a16:creationId xmlns:a16="http://schemas.microsoft.com/office/drawing/2014/main" id="{B08EEF03-BB6F-4CE0-BC17-0057F0A69493}"/>
              </a:ext>
            </a:extLst>
          </p:cNvPr>
          <p:cNvSpPr>
            <a:spLocks noGrp="1"/>
          </p:cNvSpPr>
          <p:nvPr>
            <p:ph idx="1"/>
          </p:nvPr>
        </p:nvSpPr>
        <p:spPr/>
        <p:txBody>
          <a:bodyPr/>
          <a:lstStyle/>
          <a:p>
            <a:pPr>
              <a:buNone/>
            </a:pPr>
            <a:r>
              <a:rPr lang="en-US" dirty="0"/>
              <a:t> </a:t>
            </a:r>
            <a:r>
              <a:rPr lang="en-US" sz="2800" dirty="0"/>
              <a:t>It is a Polynucleotide having a thread like structure</a:t>
            </a:r>
          </a:p>
          <a:p>
            <a:pPr>
              <a:buNone/>
            </a:pPr>
            <a:r>
              <a:rPr lang="en-US" sz="2800" dirty="0"/>
              <a:t>       Contains the genetic information that gives rise to chemical and physical properties of living organisms</a:t>
            </a:r>
          </a:p>
          <a:p>
            <a:pPr>
              <a:buNone/>
            </a:pPr>
            <a:r>
              <a:rPr lang="en-US" sz="2800" dirty="0"/>
              <a:t>        DNA is responsible for </a:t>
            </a:r>
            <a:r>
              <a:rPr lang="en-US" sz="2800" dirty="0">
                <a:solidFill>
                  <a:srgbClr val="0070C0"/>
                </a:solidFill>
              </a:rPr>
              <a:t>Heredity-</a:t>
            </a:r>
            <a:r>
              <a:rPr lang="en-US" sz="2800" dirty="0"/>
              <a:t>----1944</a:t>
            </a:r>
          </a:p>
        </p:txBody>
      </p:sp>
      <p:sp>
        <p:nvSpPr>
          <p:cNvPr id="4" name="Slide Number Placeholder 3">
            <a:extLst>
              <a:ext uri="{FF2B5EF4-FFF2-40B4-BE49-F238E27FC236}">
                <a16:creationId xmlns:a16="http://schemas.microsoft.com/office/drawing/2014/main" id="{B174170D-96C6-4CC4-B46F-71C901BEF930}"/>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a:extLst>
              <a:ext uri="{FF2B5EF4-FFF2-40B4-BE49-F238E27FC236}">
                <a16:creationId xmlns:a16="http://schemas.microsoft.com/office/drawing/2014/main" id="{5620CFE3-2404-4EB8-9DB2-DAC0CCFE9C1D}"/>
              </a:ext>
            </a:extLst>
          </p:cNvPr>
          <p:cNvSpPr>
            <a:spLocks noGrp="1"/>
          </p:cNvSpPr>
          <p:nvPr>
            <p:ph type="ftr" sz="quarter" idx="3"/>
          </p:nvPr>
        </p:nvSpPr>
        <p:spPr>
          <a:xfrm>
            <a:off x="152400" y="111126"/>
            <a:ext cx="2209800" cy="365125"/>
          </a:xfrm>
        </p:spPr>
        <p:txBody>
          <a:bodyPr/>
          <a:lstStyle/>
          <a:p>
            <a:r>
              <a:rPr lang="en-US" dirty="0"/>
              <a:t>Core Knowledge</a:t>
            </a:r>
          </a:p>
        </p:txBody>
      </p:sp>
    </p:spTree>
    <p:extLst>
      <p:ext uri="{BB962C8B-B14F-4D97-AF65-F5344CB8AC3E}">
        <p14:creationId xmlns:p14="http://schemas.microsoft.com/office/powerpoint/2010/main" val="405081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3006-52B1-4EEA-A8C0-B3A37C110F8C}"/>
              </a:ext>
            </a:extLst>
          </p:cNvPr>
          <p:cNvSpPr>
            <a:spLocks noGrp="1"/>
          </p:cNvSpPr>
          <p:nvPr>
            <p:ph type="title"/>
          </p:nvPr>
        </p:nvSpPr>
        <p:spPr/>
        <p:txBody>
          <a:bodyPr/>
          <a:lstStyle/>
          <a:p>
            <a:r>
              <a:rPr lang="en-US" dirty="0"/>
              <a:t>The size of DNA molecule show great variations</a:t>
            </a:r>
          </a:p>
        </p:txBody>
      </p:sp>
      <p:sp>
        <p:nvSpPr>
          <p:cNvPr id="3" name="Content Placeholder 2">
            <a:extLst>
              <a:ext uri="{FF2B5EF4-FFF2-40B4-BE49-F238E27FC236}">
                <a16:creationId xmlns:a16="http://schemas.microsoft.com/office/drawing/2014/main" id="{2C961A53-6BCD-4A2E-AD4F-4138DC1A2031}"/>
              </a:ext>
            </a:extLst>
          </p:cNvPr>
          <p:cNvSpPr>
            <a:spLocks noGrp="1"/>
          </p:cNvSpPr>
          <p:nvPr>
            <p:ph idx="1"/>
          </p:nvPr>
        </p:nvSpPr>
        <p:spPr/>
        <p:txBody>
          <a:bodyPr>
            <a:normAutofit/>
          </a:bodyPr>
          <a:lstStyle/>
          <a:p>
            <a:pPr>
              <a:buNone/>
            </a:pPr>
            <a:r>
              <a:rPr lang="en-US" sz="2800" dirty="0"/>
              <a:t>                                   </a:t>
            </a:r>
            <a:r>
              <a:rPr lang="en-US" sz="2800" b="1" dirty="0">
                <a:solidFill>
                  <a:srgbClr val="FF0000"/>
                </a:solidFill>
              </a:rPr>
              <a:t>Size                      Base pairs  </a:t>
            </a:r>
          </a:p>
          <a:p>
            <a:pPr>
              <a:buNone/>
            </a:pPr>
            <a:endParaRPr lang="en-US" sz="2800" dirty="0"/>
          </a:p>
          <a:p>
            <a:pPr>
              <a:buNone/>
            </a:pPr>
            <a:r>
              <a:rPr lang="en-US" sz="2800" dirty="0"/>
              <a:t>Simian virus-40     1.7µm                     5243 </a:t>
            </a:r>
          </a:p>
          <a:p>
            <a:pPr>
              <a:buNone/>
            </a:pPr>
            <a:r>
              <a:rPr lang="en-US" sz="2800" dirty="0"/>
              <a:t> E.coli                       1.7mm                   4639221</a:t>
            </a:r>
          </a:p>
          <a:p>
            <a:pPr>
              <a:buNone/>
            </a:pPr>
            <a:r>
              <a:rPr lang="en-US" sz="2800" dirty="0"/>
              <a:t> Human                   2 m                          3.2x10</a:t>
            </a:r>
            <a:r>
              <a:rPr lang="en-US" sz="2800" baseline="30000" dirty="0"/>
              <a:t>9</a:t>
            </a:r>
            <a:endParaRPr lang="en-US" sz="2800" dirty="0"/>
          </a:p>
        </p:txBody>
      </p:sp>
      <p:sp>
        <p:nvSpPr>
          <p:cNvPr id="4" name="Slide Number Placeholder 3">
            <a:extLst>
              <a:ext uri="{FF2B5EF4-FFF2-40B4-BE49-F238E27FC236}">
                <a16:creationId xmlns:a16="http://schemas.microsoft.com/office/drawing/2014/main" id="{9DD4F9F0-51EA-42BF-8028-F2402AEE916E}"/>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5" name="Footer Placeholder 4">
            <a:extLst>
              <a:ext uri="{FF2B5EF4-FFF2-40B4-BE49-F238E27FC236}">
                <a16:creationId xmlns:a16="http://schemas.microsoft.com/office/drawing/2014/main" id="{267CDB17-866B-457C-BE98-B2003078D16E}"/>
              </a:ext>
            </a:extLst>
          </p:cNvPr>
          <p:cNvSpPr>
            <a:spLocks noGrp="1"/>
          </p:cNvSpPr>
          <p:nvPr>
            <p:ph type="ftr" sz="quarter" idx="3"/>
          </p:nvPr>
        </p:nvSpPr>
        <p:spPr>
          <a:xfrm>
            <a:off x="152400" y="182563"/>
            <a:ext cx="2209800" cy="365125"/>
          </a:xfrm>
        </p:spPr>
        <p:txBody>
          <a:bodyPr/>
          <a:lstStyle/>
          <a:p>
            <a:r>
              <a:rPr lang="en-US" dirty="0"/>
              <a:t>Core Knowledge</a:t>
            </a:r>
          </a:p>
        </p:txBody>
      </p:sp>
    </p:spTree>
    <p:extLst>
      <p:ext uri="{BB962C8B-B14F-4D97-AF65-F5344CB8AC3E}">
        <p14:creationId xmlns:p14="http://schemas.microsoft.com/office/powerpoint/2010/main" val="1359282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DAB5-8FCA-4EDF-922A-BAAAA95FF4A5}"/>
              </a:ext>
            </a:extLst>
          </p:cNvPr>
          <p:cNvSpPr>
            <a:spLocks noGrp="1"/>
          </p:cNvSpPr>
          <p:nvPr>
            <p:ph type="title"/>
          </p:nvPr>
        </p:nvSpPr>
        <p:spPr/>
        <p:txBody>
          <a:bodyPr>
            <a:normAutofit/>
          </a:bodyPr>
          <a:lstStyle/>
          <a:p>
            <a:r>
              <a:rPr lang="en-US" sz="4000" b="1" dirty="0"/>
              <a:t>Shape of DNA molecule</a:t>
            </a:r>
          </a:p>
        </p:txBody>
      </p:sp>
      <p:sp>
        <p:nvSpPr>
          <p:cNvPr id="3" name="Content Placeholder 2">
            <a:extLst>
              <a:ext uri="{FF2B5EF4-FFF2-40B4-BE49-F238E27FC236}">
                <a16:creationId xmlns:a16="http://schemas.microsoft.com/office/drawing/2014/main" id="{CE2AB1BA-332D-4F69-B184-380CD7D9EDEE}"/>
              </a:ext>
            </a:extLst>
          </p:cNvPr>
          <p:cNvSpPr>
            <a:spLocks noGrp="1"/>
          </p:cNvSpPr>
          <p:nvPr>
            <p:ph idx="1"/>
          </p:nvPr>
        </p:nvSpPr>
        <p:spPr/>
        <p:txBody>
          <a:bodyPr/>
          <a:lstStyle/>
          <a:p>
            <a:pPr>
              <a:buNone/>
            </a:pPr>
            <a:r>
              <a:rPr lang="en-US" sz="2800" dirty="0"/>
              <a:t>It is present in form of a </a:t>
            </a:r>
            <a:r>
              <a:rPr lang="en-US" sz="2800" dirty="0">
                <a:solidFill>
                  <a:srgbClr val="0070C0"/>
                </a:solidFill>
              </a:rPr>
              <a:t>Double helix </a:t>
            </a:r>
            <a:r>
              <a:rPr lang="en-US" sz="2800" dirty="0"/>
              <a:t>–</a:t>
            </a:r>
          </a:p>
          <a:p>
            <a:pPr>
              <a:buNone/>
            </a:pPr>
            <a:r>
              <a:rPr lang="en-US" sz="2800" dirty="0"/>
              <a:t>                                         Watson and Crick  1953 </a:t>
            </a:r>
          </a:p>
          <a:p>
            <a:pPr>
              <a:buNone/>
            </a:pPr>
            <a:r>
              <a:rPr lang="en-US" sz="2800" dirty="0"/>
              <a:t>   Also known as </a:t>
            </a:r>
            <a:r>
              <a:rPr lang="en-US" sz="2800" dirty="0">
                <a:solidFill>
                  <a:srgbClr val="0070C0"/>
                </a:solidFill>
              </a:rPr>
              <a:t>coil of life </a:t>
            </a:r>
          </a:p>
          <a:p>
            <a:pPr>
              <a:buNone/>
            </a:pPr>
            <a:r>
              <a:rPr lang="en-US" sz="2800" dirty="0"/>
              <a:t>   It is a </a:t>
            </a:r>
            <a:r>
              <a:rPr lang="en-US" sz="2800" dirty="0">
                <a:solidFill>
                  <a:srgbClr val="0070C0"/>
                </a:solidFill>
              </a:rPr>
              <a:t>spiral stair case </a:t>
            </a:r>
            <a:r>
              <a:rPr lang="en-US" sz="2800" dirty="0"/>
              <a:t>wound around a cylindrical axis </a:t>
            </a:r>
          </a:p>
          <a:p>
            <a:pPr>
              <a:buNone/>
            </a:pPr>
            <a:r>
              <a:rPr lang="en-US" sz="2800" dirty="0"/>
              <a:t>The </a:t>
            </a:r>
            <a:r>
              <a:rPr lang="en-US" sz="2800" dirty="0">
                <a:solidFill>
                  <a:srgbClr val="0070C0"/>
                </a:solidFill>
              </a:rPr>
              <a:t>bases</a:t>
            </a:r>
            <a:r>
              <a:rPr lang="en-US" sz="2800" dirty="0"/>
              <a:t> are on </a:t>
            </a:r>
            <a:r>
              <a:rPr lang="en-US" sz="2800" dirty="0">
                <a:solidFill>
                  <a:srgbClr val="0070C0"/>
                </a:solidFill>
              </a:rPr>
              <a:t>inside</a:t>
            </a:r>
            <a:r>
              <a:rPr lang="en-US" sz="2800" dirty="0"/>
              <a:t> of the helix and deoxy ribose and phosphates on the out side</a:t>
            </a:r>
          </a:p>
          <a:p>
            <a:endParaRPr lang="en-US" dirty="0"/>
          </a:p>
        </p:txBody>
      </p:sp>
      <p:sp>
        <p:nvSpPr>
          <p:cNvPr id="4" name="Slide Number Placeholder 3">
            <a:extLst>
              <a:ext uri="{FF2B5EF4-FFF2-40B4-BE49-F238E27FC236}">
                <a16:creationId xmlns:a16="http://schemas.microsoft.com/office/drawing/2014/main" id="{0E084D21-B5F4-4F77-AF7D-74953508085A}"/>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5" name="Footer Placeholder 4">
            <a:extLst>
              <a:ext uri="{FF2B5EF4-FFF2-40B4-BE49-F238E27FC236}">
                <a16:creationId xmlns:a16="http://schemas.microsoft.com/office/drawing/2014/main" id="{25A1235C-F7E3-4C67-9246-B4BB2CF3C7A6}"/>
              </a:ext>
            </a:extLst>
          </p:cNvPr>
          <p:cNvSpPr>
            <a:spLocks noGrp="1"/>
          </p:cNvSpPr>
          <p:nvPr>
            <p:ph type="ftr" sz="quarter" idx="3"/>
          </p:nvPr>
        </p:nvSpPr>
        <p:spPr>
          <a:xfrm>
            <a:off x="152400" y="111126"/>
            <a:ext cx="2209800" cy="365125"/>
          </a:xfrm>
        </p:spPr>
        <p:txBody>
          <a:bodyPr/>
          <a:lstStyle/>
          <a:p>
            <a:r>
              <a:rPr lang="en-US" dirty="0"/>
              <a:t>Core Knowledge</a:t>
            </a:r>
          </a:p>
        </p:txBody>
      </p:sp>
    </p:spTree>
    <p:extLst>
      <p:ext uri="{BB962C8B-B14F-4D97-AF65-F5344CB8AC3E}">
        <p14:creationId xmlns:p14="http://schemas.microsoft.com/office/powerpoint/2010/main" val="347260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B70C-9CAB-4436-9EE7-227F9A3D600A}"/>
              </a:ext>
            </a:extLst>
          </p:cNvPr>
          <p:cNvSpPr>
            <a:spLocks noGrp="1"/>
          </p:cNvSpPr>
          <p:nvPr>
            <p:ph type="title"/>
          </p:nvPr>
        </p:nvSpPr>
        <p:spPr>
          <a:xfrm>
            <a:off x="591032" y="1066800"/>
            <a:ext cx="7924318" cy="4648200"/>
          </a:xfrm>
        </p:spPr>
        <p:txBody>
          <a:bodyPr>
            <a:normAutofit/>
          </a:bodyPr>
          <a:lstStyle/>
          <a:p>
            <a:r>
              <a:rPr lang="en-US" dirty="0"/>
              <a:t> </a:t>
            </a:r>
            <a:r>
              <a:rPr lang="en-US" sz="3100" dirty="0"/>
              <a:t>2 strands of DNA are </a:t>
            </a:r>
            <a:r>
              <a:rPr lang="en-US" sz="3100" dirty="0">
                <a:solidFill>
                  <a:srgbClr val="0070C0"/>
                </a:solidFill>
              </a:rPr>
              <a:t>wound on each other </a:t>
            </a:r>
            <a:r>
              <a:rPr lang="en-US" sz="3100" dirty="0"/>
              <a:t>to form a double helix</a:t>
            </a:r>
            <a:br>
              <a:rPr lang="en-US" sz="3100" dirty="0"/>
            </a:br>
            <a:r>
              <a:rPr lang="en-US" sz="3100" dirty="0"/>
              <a:t> The bases are separated by </a:t>
            </a:r>
            <a:r>
              <a:rPr lang="en-US" sz="3100" dirty="0">
                <a:solidFill>
                  <a:srgbClr val="0070C0"/>
                </a:solidFill>
              </a:rPr>
              <a:t>0.34 nm </a:t>
            </a:r>
            <a:br>
              <a:rPr lang="en-US" sz="3100" dirty="0">
                <a:solidFill>
                  <a:srgbClr val="0070C0"/>
                </a:solidFill>
              </a:rPr>
            </a:br>
            <a:r>
              <a:rPr lang="en-US" sz="3100" dirty="0"/>
              <a:t> Each base is rotated </a:t>
            </a:r>
            <a:r>
              <a:rPr lang="en-US" sz="3100" dirty="0">
                <a:solidFill>
                  <a:srgbClr val="0070C0"/>
                </a:solidFill>
              </a:rPr>
              <a:t>36</a:t>
            </a:r>
            <a:r>
              <a:rPr lang="en-US" sz="3100" baseline="30000" dirty="0">
                <a:solidFill>
                  <a:srgbClr val="0070C0"/>
                </a:solidFill>
              </a:rPr>
              <a:t>o</a:t>
            </a:r>
            <a:r>
              <a:rPr lang="en-US" sz="3100" dirty="0">
                <a:solidFill>
                  <a:srgbClr val="0070C0"/>
                </a:solidFill>
              </a:rPr>
              <a:t> </a:t>
            </a:r>
            <a:r>
              <a:rPr lang="en-US" sz="3100" dirty="0"/>
              <a:t>in relation to the previous base.</a:t>
            </a:r>
            <a:br>
              <a:rPr lang="en-US" sz="3100" baseline="30000" dirty="0"/>
            </a:br>
            <a:r>
              <a:rPr lang="en-US" sz="3100" baseline="30000" dirty="0"/>
              <a:t> </a:t>
            </a:r>
            <a:r>
              <a:rPr lang="en-US" sz="3100" dirty="0"/>
              <a:t> The helical structure repeats at intervals of </a:t>
            </a:r>
            <a:r>
              <a:rPr lang="en-US" sz="3100" dirty="0">
                <a:solidFill>
                  <a:srgbClr val="0070C0"/>
                </a:solidFill>
              </a:rPr>
              <a:t>3.4 nm  </a:t>
            </a:r>
            <a:r>
              <a:rPr lang="en-US" sz="3100" dirty="0"/>
              <a:t>and there are </a:t>
            </a:r>
            <a:r>
              <a:rPr lang="en-US" sz="3100" dirty="0">
                <a:solidFill>
                  <a:srgbClr val="0070C0"/>
                </a:solidFill>
              </a:rPr>
              <a:t>10 base pairs </a:t>
            </a:r>
            <a:r>
              <a:rPr lang="en-US" sz="3100" dirty="0"/>
              <a:t>in each completed helix.</a:t>
            </a:r>
            <a:br>
              <a:rPr lang="en-US" sz="3100" dirty="0"/>
            </a:br>
            <a:r>
              <a:rPr lang="en-US" sz="3100" dirty="0"/>
              <a:t> The helix is </a:t>
            </a:r>
            <a:r>
              <a:rPr lang="en-US" sz="3100" dirty="0">
                <a:solidFill>
                  <a:srgbClr val="0070C0"/>
                </a:solidFill>
              </a:rPr>
              <a:t>2 nm </a:t>
            </a:r>
            <a:r>
              <a:rPr lang="en-US" sz="3100" dirty="0"/>
              <a:t>in diameter.</a:t>
            </a:r>
            <a:br>
              <a:rPr lang="en-US" sz="3100" dirty="0"/>
            </a:br>
            <a:endParaRPr lang="en-US" sz="3100" dirty="0"/>
          </a:p>
        </p:txBody>
      </p:sp>
      <p:sp>
        <p:nvSpPr>
          <p:cNvPr id="3" name="Footer Placeholder 2">
            <a:extLst>
              <a:ext uri="{FF2B5EF4-FFF2-40B4-BE49-F238E27FC236}">
                <a16:creationId xmlns:a16="http://schemas.microsoft.com/office/drawing/2014/main" id="{3DF242E5-2E61-45C1-96E9-F23A9A22671F}"/>
              </a:ext>
            </a:extLst>
          </p:cNvPr>
          <p:cNvSpPr>
            <a:spLocks noGrp="1"/>
          </p:cNvSpPr>
          <p:nvPr>
            <p:ph type="ftr" sz="quarter" idx="11"/>
          </p:nvPr>
        </p:nvSpPr>
        <p:spPr>
          <a:xfrm>
            <a:off x="152400" y="76200"/>
            <a:ext cx="2209800" cy="365125"/>
          </a:xfrm>
        </p:spPr>
        <p:txBody>
          <a:bodyPr/>
          <a:lstStyle/>
          <a:p>
            <a:r>
              <a:rPr lang="en-US" dirty="0"/>
              <a:t>Core Knowledge</a:t>
            </a:r>
          </a:p>
        </p:txBody>
      </p:sp>
      <p:sp>
        <p:nvSpPr>
          <p:cNvPr id="4" name="Slide Number Placeholder 3">
            <a:extLst>
              <a:ext uri="{FF2B5EF4-FFF2-40B4-BE49-F238E27FC236}">
                <a16:creationId xmlns:a16="http://schemas.microsoft.com/office/drawing/2014/main" id="{F15CBC4E-8690-4573-8118-C1B027007DD2}"/>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373104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39C2-A95C-40EF-8C67-79EBEA61E895}"/>
              </a:ext>
            </a:extLst>
          </p:cNvPr>
          <p:cNvSpPr>
            <a:spLocks noGrp="1"/>
          </p:cNvSpPr>
          <p:nvPr>
            <p:ph type="ctrTitle"/>
          </p:nvPr>
        </p:nvSpPr>
        <p:spPr>
          <a:xfrm>
            <a:off x="-1447800" y="-1371600"/>
            <a:ext cx="6858000" cy="2387600"/>
          </a:xfrm>
        </p:spPr>
        <p:txBody>
          <a:bodyPr>
            <a:normAutofit/>
          </a:bodyPr>
          <a:lstStyle/>
          <a:p>
            <a:r>
              <a:rPr lang="en-US" sz="4000" b="1" dirty="0"/>
              <a:t>Grooves</a:t>
            </a:r>
          </a:p>
        </p:txBody>
      </p:sp>
      <p:sp>
        <p:nvSpPr>
          <p:cNvPr id="3" name="Subtitle 2">
            <a:extLst>
              <a:ext uri="{FF2B5EF4-FFF2-40B4-BE49-F238E27FC236}">
                <a16:creationId xmlns:a16="http://schemas.microsoft.com/office/drawing/2014/main" id="{E1400BAB-38BF-484C-8314-E9208A3E9122}"/>
              </a:ext>
            </a:extLst>
          </p:cNvPr>
          <p:cNvSpPr>
            <a:spLocks noGrp="1"/>
          </p:cNvSpPr>
          <p:nvPr>
            <p:ph type="subTitle" idx="1"/>
          </p:nvPr>
        </p:nvSpPr>
        <p:spPr>
          <a:xfrm>
            <a:off x="800100" y="1066800"/>
            <a:ext cx="7505700" cy="5029200"/>
          </a:xfrm>
        </p:spPr>
        <p:txBody>
          <a:bodyPr>
            <a:normAutofit fontScale="55000" lnSpcReduction="20000"/>
          </a:bodyPr>
          <a:lstStyle/>
          <a:p>
            <a:r>
              <a:rPr lang="en-US" sz="5900" dirty="0"/>
              <a:t>The molecule shows a </a:t>
            </a:r>
            <a:r>
              <a:rPr lang="en-US" sz="5900" dirty="0">
                <a:solidFill>
                  <a:srgbClr val="0070C0"/>
                </a:solidFill>
              </a:rPr>
              <a:t>minor</a:t>
            </a:r>
            <a:r>
              <a:rPr lang="en-US" sz="5900" dirty="0"/>
              <a:t> and a </a:t>
            </a:r>
            <a:r>
              <a:rPr lang="en-US" sz="5900" dirty="0">
                <a:solidFill>
                  <a:srgbClr val="0070C0"/>
                </a:solidFill>
              </a:rPr>
              <a:t>major groove </a:t>
            </a:r>
          </a:p>
          <a:p>
            <a:r>
              <a:rPr lang="en-US" sz="5900" dirty="0"/>
              <a:t>These grooves wind along the DNA molecule parallel to the </a:t>
            </a:r>
            <a:r>
              <a:rPr lang="en-US" sz="5900" dirty="0" err="1"/>
              <a:t>phospho</a:t>
            </a:r>
            <a:r>
              <a:rPr lang="en-US" sz="5900" dirty="0"/>
              <a:t> diester backbones </a:t>
            </a:r>
          </a:p>
          <a:p>
            <a:r>
              <a:rPr lang="en-US" sz="5900" dirty="0"/>
              <a:t>These grooves serve to </a:t>
            </a:r>
            <a:r>
              <a:rPr lang="en-US" sz="5900" dirty="0">
                <a:solidFill>
                  <a:srgbClr val="0070C0"/>
                </a:solidFill>
              </a:rPr>
              <a:t>accommodate proteins </a:t>
            </a:r>
            <a:r>
              <a:rPr lang="en-US" sz="5900" dirty="0"/>
              <a:t>which bind with specific nucleotide sequences without disturbing the basic pairing of the double helical DNA molecule </a:t>
            </a:r>
          </a:p>
          <a:p>
            <a:r>
              <a:rPr lang="en-US" sz="5900" dirty="0"/>
              <a:t>These proteins are concerned with expression of </a:t>
            </a:r>
            <a:r>
              <a:rPr lang="en-US" sz="5900" dirty="0">
                <a:solidFill>
                  <a:srgbClr val="0070C0"/>
                </a:solidFill>
              </a:rPr>
              <a:t>specific genes</a:t>
            </a:r>
          </a:p>
          <a:p>
            <a:r>
              <a:rPr lang="en-US" sz="5900" dirty="0"/>
              <a:t>The bases are inclined </a:t>
            </a:r>
            <a:r>
              <a:rPr lang="en-US" sz="5900" dirty="0">
                <a:solidFill>
                  <a:srgbClr val="0070C0"/>
                </a:solidFill>
              </a:rPr>
              <a:t>20</a:t>
            </a:r>
            <a:r>
              <a:rPr lang="en-US" sz="5900" baseline="30000" dirty="0">
                <a:solidFill>
                  <a:srgbClr val="0070C0"/>
                </a:solidFill>
              </a:rPr>
              <a:t>o</a:t>
            </a:r>
            <a:r>
              <a:rPr lang="en-US" sz="5900" dirty="0"/>
              <a:t> from horizontal plane</a:t>
            </a:r>
          </a:p>
          <a:p>
            <a:endParaRPr lang="en-US" dirty="0"/>
          </a:p>
        </p:txBody>
      </p:sp>
    </p:spTree>
    <p:extLst>
      <p:ext uri="{BB962C8B-B14F-4D97-AF65-F5344CB8AC3E}">
        <p14:creationId xmlns:p14="http://schemas.microsoft.com/office/powerpoint/2010/main" val="173731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830EB7F-100B-4872-8BFE-221B7C7D49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381000"/>
            <a:ext cx="7753350" cy="6248400"/>
          </a:xfrm>
        </p:spPr>
      </p:pic>
      <p:sp>
        <p:nvSpPr>
          <p:cNvPr id="4" name="Slide Number Placeholder 3">
            <a:extLst>
              <a:ext uri="{FF2B5EF4-FFF2-40B4-BE49-F238E27FC236}">
                <a16:creationId xmlns:a16="http://schemas.microsoft.com/office/drawing/2014/main" id="{279A5A46-C36A-4020-9A91-C6EFBDD83A9F}"/>
              </a:ext>
            </a:extLst>
          </p:cNvPr>
          <p:cNvSpPr>
            <a:spLocks noGrp="1"/>
          </p:cNvSpPr>
          <p:nvPr>
            <p:ph type="sldNum" sz="quarter" idx="12"/>
          </p:nvPr>
        </p:nvSpPr>
        <p:spPr/>
        <p:txBody>
          <a:bodyPr/>
          <a:lstStyle/>
          <a:p>
            <a:fld id="{B6F15528-21DE-4FAA-801E-634DDDAF4B2B}" type="slidenum">
              <a:rPr lang="en-US" smtClean="0"/>
              <a:pPr/>
              <a:t>26</a:t>
            </a:fld>
            <a:endParaRPr lang="en-US"/>
          </a:p>
        </p:txBody>
      </p:sp>
      <p:sp>
        <p:nvSpPr>
          <p:cNvPr id="5" name="Footer Placeholder 4">
            <a:extLst>
              <a:ext uri="{FF2B5EF4-FFF2-40B4-BE49-F238E27FC236}">
                <a16:creationId xmlns:a16="http://schemas.microsoft.com/office/drawing/2014/main" id="{5D9B4C5E-C4A7-4EA5-B221-E4D0509EC085}"/>
              </a:ext>
            </a:extLst>
          </p:cNvPr>
          <p:cNvSpPr>
            <a:spLocks noGrp="1"/>
          </p:cNvSpPr>
          <p:nvPr>
            <p:ph type="ftr" sz="quarter" idx="3"/>
          </p:nvPr>
        </p:nvSpPr>
        <p:spPr>
          <a:xfrm>
            <a:off x="38100" y="43501"/>
            <a:ext cx="2209800" cy="365125"/>
          </a:xfrm>
        </p:spPr>
        <p:txBody>
          <a:bodyPr/>
          <a:lstStyle/>
          <a:p>
            <a:r>
              <a:rPr lang="en-US" dirty="0"/>
              <a:t>Core knowledge</a:t>
            </a:r>
          </a:p>
        </p:txBody>
      </p:sp>
    </p:spTree>
    <p:extLst>
      <p:ext uri="{BB962C8B-B14F-4D97-AF65-F5344CB8AC3E}">
        <p14:creationId xmlns:p14="http://schemas.microsoft.com/office/powerpoint/2010/main" val="2972902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5CC0A-88BD-4047-83B7-99F0090DC118}"/>
              </a:ext>
            </a:extLst>
          </p:cNvPr>
          <p:cNvSpPr>
            <a:spLocks noGrp="1"/>
          </p:cNvSpPr>
          <p:nvPr>
            <p:ph idx="1"/>
          </p:nvPr>
        </p:nvSpPr>
        <p:spPr>
          <a:xfrm>
            <a:off x="533400" y="1066800"/>
            <a:ext cx="7886700" cy="4351338"/>
          </a:xfrm>
        </p:spPr>
        <p:txBody>
          <a:bodyPr/>
          <a:lstStyle/>
          <a:p>
            <a:pPr>
              <a:buNone/>
            </a:pPr>
            <a:r>
              <a:rPr lang="en-US" sz="2800" dirty="0"/>
              <a:t>The two strands of DNA are </a:t>
            </a:r>
            <a:r>
              <a:rPr lang="en-US" sz="2800" dirty="0">
                <a:solidFill>
                  <a:srgbClr val="0070C0"/>
                </a:solidFill>
              </a:rPr>
              <a:t>anti parallel </a:t>
            </a:r>
            <a:r>
              <a:rPr lang="en-US" sz="2800" dirty="0"/>
              <a:t>to each other.</a:t>
            </a:r>
          </a:p>
          <a:p>
            <a:pPr>
              <a:buNone/>
            </a:pPr>
            <a:r>
              <a:rPr lang="en-US" sz="2800" dirty="0"/>
              <a:t>Two strands are joined to each other by </a:t>
            </a:r>
            <a:r>
              <a:rPr lang="en-US" sz="2800" dirty="0">
                <a:solidFill>
                  <a:srgbClr val="0070C0"/>
                </a:solidFill>
              </a:rPr>
              <a:t>H-bonds </a:t>
            </a:r>
            <a:r>
              <a:rPr lang="en-US" sz="2800" dirty="0"/>
              <a:t>which are formed between nitrogenous bases.</a:t>
            </a:r>
          </a:p>
          <a:p>
            <a:pPr>
              <a:buNone/>
            </a:pPr>
            <a:r>
              <a:rPr lang="en-US" sz="2800" dirty="0"/>
              <a:t>Sequence of bases represents </a:t>
            </a:r>
            <a:r>
              <a:rPr lang="en-US" sz="2800" dirty="0">
                <a:solidFill>
                  <a:srgbClr val="0070C0"/>
                </a:solidFill>
              </a:rPr>
              <a:t>Primary structure </a:t>
            </a:r>
            <a:r>
              <a:rPr lang="en-US" sz="2800" dirty="0"/>
              <a:t>of DNA.</a:t>
            </a:r>
          </a:p>
          <a:p>
            <a:pPr>
              <a:buNone/>
            </a:pPr>
            <a:r>
              <a:rPr lang="en-US" sz="2800" dirty="0"/>
              <a:t> Helical structure is called </a:t>
            </a:r>
            <a:r>
              <a:rPr lang="en-US" sz="2800" dirty="0">
                <a:solidFill>
                  <a:srgbClr val="0070C0"/>
                </a:solidFill>
              </a:rPr>
              <a:t>Secondary structure </a:t>
            </a:r>
            <a:r>
              <a:rPr lang="en-US" sz="2800" dirty="0"/>
              <a:t>of DNA. </a:t>
            </a:r>
          </a:p>
          <a:p>
            <a:pPr>
              <a:buNone/>
            </a:pPr>
            <a:r>
              <a:rPr lang="en-US" sz="2800" dirty="0"/>
              <a:t> The nitrogenous bases are on the </a:t>
            </a:r>
            <a:r>
              <a:rPr lang="en-US" sz="2800" dirty="0">
                <a:solidFill>
                  <a:srgbClr val="0070C0"/>
                </a:solidFill>
              </a:rPr>
              <a:t>inside</a:t>
            </a:r>
            <a:r>
              <a:rPr lang="en-US" sz="2800" dirty="0"/>
              <a:t> of helix and deoxy ribose PO</a:t>
            </a:r>
            <a:r>
              <a:rPr lang="en-US" sz="2800" baseline="-25000" dirty="0"/>
              <a:t>4</a:t>
            </a:r>
            <a:r>
              <a:rPr lang="en-US" sz="2800" dirty="0"/>
              <a:t> on the </a:t>
            </a:r>
            <a:r>
              <a:rPr lang="en-US" sz="2800" dirty="0">
                <a:solidFill>
                  <a:srgbClr val="0070C0"/>
                </a:solidFill>
              </a:rPr>
              <a:t>outside</a:t>
            </a:r>
            <a:endParaRPr lang="en-US" sz="2800" dirty="0"/>
          </a:p>
          <a:p>
            <a:endParaRPr lang="en-US" dirty="0"/>
          </a:p>
        </p:txBody>
      </p:sp>
      <p:sp>
        <p:nvSpPr>
          <p:cNvPr id="4" name="Slide Number Placeholder 3">
            <a:extLst>
              <a:ext uri="{FF2B5EF4-FFF2-40B4-BE49-F238E27FC236}">
                <a16:creationId xmlns:a16="http://schemas.microsoft.com/office/drawing/2014/main" id="{B39EA1B1-58A5-411D-81C2-E92EFAC4585C}"/>
              </a:ext>
            </a:extLst>
          </p:cNvPr>
          <p:cNvSpPr>
            <a:spLocks noGrp="1"/>
          </p:cNvSpPr>
          <p:nvPr>
            <p:ph type="sldNum" sz="quarter" idx="12"/>
          </p:nvPr>
        </p:nvSpPr>
        <p:spPr/>
        <p:txBody>
          <a:bodyPr/>
          <a:lstStyle/>
          <a:p>
            <a:fld id="{B6F15528-21DE-4FAA-801E-634DDDAF4B2B}" type="slidenum">
              <a:rPr lang="en-US" smtClean="0"/>
              <a:pPr/>
              <a:t>27</a:t>
            </a:fld>
            <a:endParaRPr lang="en-US"/>
          </a:p>
        </p:txBody>
      </p:sp>
      <p:sp>
        <p:nvSpPr>
          <p:cNvPr id="5" name="Footer Placeholder 4">
            <a:extLst>
              <a:ext uri="{FF2B5EF4-FFF2-40B4-BE49-F238E27FC236}">
                <a16:creationId xmlns:a16="http://schemas.microsoft.com/office/drawing/2014/main" id="{86114C57-DE54-4447-AFAF-57D121089E11}"/>
              </a:ext>
            </a:extLst>
          </p:cNvPr>
          <p:cNvSpPr>
            <a:spLocks noGrp="1"/>
          </p:cNvSpPr>
          <p:nvPr>
            <p:ph type="ftr" sz="quarter" idx="3"/>
          </p:nvPr>
        </p:nvSpPr>
        <p:spPr>
          <a:xfrm>
            <a:off x="152400" y="76200"/>
            <a:ext cx="2209800" cy="365125"/>
          </a:xfrm>
        </p:spPr>
        <p:txBody>
          <a:bodyPr/>
          <a:lstStyle/>
          <a:p>
            <a:r>
              <a:rPr lang="en-US" dirty="0"/>
              <a:t>Core Knowledge</a:t>
            </a:r>
          </a:p>
        </p:txBody>
      </p:sp>
    </p:spTree>
    <p:extLst>
      <p:ext uri="{BB962C8B-B14F-4D97-AF65-F5344CB8AC3E}">
        <p14:creationId xmlns:p14="http://schemas.microsoft.com/office/powerpoint/2010/main" val="3968414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59E4A-256D-4B68-8760-E8D508A52A07}"/>
              </a:ext>
            </a:extLst>
          </p:cNvPr>
          <p:cNvSpPr>
            <a:spLocks noGrp="1"/>
          </p:cNvSpPr>
          <p:nvPr>
            <p:ph idx="1"/>
          </p:nvPr>
        </p:nvSpPr>
        <p:spPr>
          <a:xfrm>
            <a:off x="628650" y="609600"/>
            <a:ext cx="7524750" cy="5334000"/>
          </a:xfrm>
        </p:spPr>
        <p:txBody>
          <a:bodyPr/>
          <a:lstStyle/>
          <a:p>
            <a:pPr>
              <a:buNone/>
            </a:pPr>
            <a:r>
              <a:rPr lang="en-US" sz="2800" dirty="0"/>
              <a:t>The chromosomal DNA may be </a:t>
            </a:r>
            <a:r>
              <a:rPr lang="en-US" sz="2800" dirty="0">
                <a:solidFill>
                  <a:srgbClr val="0070C0"/>
                </a:solidFill>
              </a:rPr>
              <a:t>linear</a:t>
            </a:r>
            <a:r>
              <a:rPr lang="en-US" sz="2800" dirty="0"/>
              <a:t> or </a:t>
            </a:r>
            <a:r>
              <a:rPr lang="en-US" sz="2800" dirty="0">
                <a:solidFill>
                  <a:srgbClr val="0070C0"/>
                </a:solidFill>
              </a:rPr>
              <a:t>circular</a:t>
            </a:r>
            <a:r>
              <a:rPr lang="en-US" sz="2800" dirty="0"/>
              <a:t> but the molecule do not exist in an extended form in either case.</a:t>
            </a:r>
          </a:p>
          <a:p>
            <a:pPr>
              <a:buNone/>
            </a:pPr>
            <a:r>
              <a:rPr lang="en-US" sz="2800" dirty="0"/>
              <a:t> Both rod and circle portions are </a:t>
            </a:r>
            <a:r>
              <a:rPr lang="en-US" sz="2800" dirty="0">
                <a:solidFill>
                  <a:srgbClr val="0070C0"/>
                </a:solidFill>
              </a:rPr>
              <a:t>twisted</a:t>
            </a:r>
            <a:r>
              <a:rPr lang="en-US" sz="2800" dirty="0"/>
              <a:t> forming super circles or super coils or coiled coils. </a:t>
            </a:r>
          </a:p>
          <a:p>
            <a:pPr>
              <a:buNone/>
            </a:pPr>
            <a:r>
              <a:rPr lang="en-US" sz="2800" dirty="0"/>
              <a:t>The super coiling of DNA is an intrinsic property of DNA - </a:t>
            </a:r>
            <a:r>
              <a:rPr lang="en-US" sz="2800" dirty="0">
                <a:solidFill>
                  <a:srgbClr val="0070C0"/>
                </a:solidFill>
              </a:rPr>
              <a:t>Tertiary structure</a:t>
            </a:r>
            <a:r>
              <a:rPr lang="en-US" sz="2800" dirty="0"/>
              <a:t>.</a:t>
            </a:r>
          </a:p>
          <a:p>
            <a:pPr>
              <a:buNone/>
            </a:pPr>
            <a:r>
              <a:rPr lang="en-US" sz="2800" dirty="0"/>
              <a:t> The </a:t>
            </a:r>
            <a:r>
              <a:rPr lang="en-US" sz="2800" dirty="0">
                <a:solidFill>
                  <a:srgbClr val="0070C0"/>
                </a:solidFill>
              </a:rPr>
              <a:t>super coiling </a:t>
            </a:r>
            <a:r>
              <a:rPr lang="en-US" sz="2800" dirty="0"/>
              <a:t>enables a several thousand fold condensation of the DNA in a chromosome or the head of a virus.</a:t>
            </a:r>
          </a:p>
          <a:p>
            <a:endParaRPr lang="en-US" dirty="0"/>
          </a:p>
        </p:txBody>
      </p:sp>
      <p:sp>
        <p:nvSpPr>
          <p:cNvPr id="4" name="Slide Number Placeholder 3">
            <a:extLst>
              <a:ext uri="{FF2B5EF4-FFF2-40B4-BE49-F238E27FC236}">
                <a16:creationId xmlns:a16="http://schemas.microsoft.com/office/drawing/2014/main" id="{F76F1D30-0FD7-49AC-A8A4-A0609390C016}"/>
              </a:ext>
            </a:extLst>
          </p:cNvPr>
          <p:cNvSpPr>
            <a:spLocks noGrp="1"/>
          </p:cNvSpPr>
          <p:nvPr>
            <p:ph type="sldNum" sz="quarter" idx="12"/>
          </p:nvPr>
        </p:nvSpPr>
        <p:spPr/>
        <p:txBody>
          <a:bodyPr/>
          <a:lstStyle/>
          <a:p>
            <a:fld id="{B6F15528-21DE-4FAA-801E-634DDDAF4B2B}" type="slidenum">
              <a:rPr lang="en-US" smtClean="0"/>
              <a:pPr/>
              <a:t>28</a:t>
            </a:fld>
            <a:endParaRPr lang="en-US"/>
          </a:p>
        </p:txBody>
      </p:sp>
      <p:sp>
        <p:nvSpPr>
          <p:cNvPr id="5" name="Footer Placeholder 4">
            <a:extLst>
              <a:ext uri="{FF2B5EF4-FFF2-40B4-BE49-F238E27FC236}">
                <a16:creationId xmlns:a16="http://schemas.microsoft.com/office/drawing/2014/main" id="{6F7C622B-D9BD-486D-B3CA-BB73FC8D7177}"/>
              </a:ext>
            </a:extLst>
          </p:cNvPr>
          <p:cNvSpPr>
            <a:spLocks noGrp="1"/>
          </p:cNvSpPr>
          <p:nvPr>
            <p:ph type="ftr" sz="quarter" idx="3"/>
          </p:nvPr>
        </p:nvSpPr>
        <p:spPr>
          <a:xfrm>
            <a:off x="76200" y="76200"/>
            <a:ext cx="2209800" cy="365125"/>
          </a:xfrm>
        </p:spPr>
        <p:txBody>
          <a:bodyPr/>
          <a:lstStyle/>
          <a:p>
            <a:r>
              <a:rPr lang="en-US" dirty="0"/>
              <a:t>Core Knowledge</a:t>
            </a:r>
          </a:p>
        </p:txBody>
      </p:sp>
    </p:spTree>
    <p:extLst>
      <p:ext uri="{BB962C8B-B14F-4D97-AF65-F5344CB8AC3E}">
        <p14:creationId xmlns:p14="http://schemas.microsoft.com/office/powerpoint/2010/main" val="2149240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8B1C-9F67-4F67-A050-F21E451CD775}"/>
              </a:ext>
            </a:extLst>
          </p:cNvPr>
          <p:cNvSpPr>
            <a:spLocks noGrp="1"/>
          </p:cNvSpPr>
          <p:nvPr>
            <p:ph idx="1"/>
          </p:nvPr>
        </p:nvSpPr>
        <p:spPr>
          <a:xfrm>
            <a:off x="630578" y="533400"/>
            <a:ext cx="8132421" cy="6019800"/>
          </a:xfrm>
        </p:spPr>
        <p:txBody>
          <a:bodyPr/>
          <a:lstStyle/>
          <a:p>
            <a:pPr>
              <a:buNone/>
            </a:pPr>
            <a:r>
              <a:rPr lang="en-US" sz="2800" dirty="0"/>
              <a:t>The DNA molecule can be visualized as a  </a:t>
            </a:r>
            <a:r>
              <a:rPr lang="en-US" sz="2800" dirty="0">
                <a:solidFill>
                  <a:srgbClr val="0070C0"/>
                </a:solidFill>
              </a:rPr>
              <a:t>staircase</a:t>
            </a:r>
          </a:p>
          <a:p>
            <a:pPr>
              <a:buNone/>
            </a:pPr>
            <a:r>
              <a:rPr lang="en-US" sz="2800" dirty="0"/>
              <a:t>The </a:t>
            </a:r>
            <a:r>
              <a:rPr lang="en-US" sz="2800" dirty="0">
                <a:solidFill>
                  <a:srgbClr val="0070C0"/>
                </a:solidFill>
              </a:rPr>
              <a:t>steps</a:t>
            </a:r>
            <a:r>
              <a:rPr lang="en-US" sz="2800" dirty="0"/>
              <a:t> of which are made up of complementary bases and </a:t>
            </a:r>
            <a:r>
              <a:rPr lang="en-US" sz="2800" dirty="0">
                <a:solidFill>
                  <a:srgbClr val="0070C0"/>
                </a:solidFill>
              </a:rPr>
              <a:t>sides </a:t>
            </a:r>
            <a:r>
              <a:rPr lang="en-US" sz="2800" dirty="0"/>
              <a:t>are made up of </a:t>
            </a:r>
            <a:r>
              <a:rPr lang="en-US" sz="2800" dirty="0" err="1"/>
              <a:t>phospho</a:t>
            </a:r>
            <a:r>
              <a:rPr lang="en-US" sz="2800" dirty="0"/>
              <a:t> diester backbone .</a:t>
            </a:r>
          </a:p>
          <a:p>
            <a:pPr>
              <a:buNone/>
            </a:pPr>
            <a:r>
              <a:rPr lang="en-US" sz="2800" dirty="0"/>
              <a:t>The </a:t>
            </a:r>
            <a:r>
              <a:rPr lang="en-US" sz="2800" dirty="0">
                <a:solidFill>
                  <a:srgbClr val="0070C0"/>
                </a:solidFill>
              </a:rPr>
              <a:t>sequence of bases </a:t>
            </a:r>
            <a:r>
              <a:rPr lang="en-US" sz="2800" dirty="0"/>
              <a:t>which are attached to sugar phosphate backbone determines the </a:t>
            </a:r>
            <a:r>
              <a:rPr lang="en-US" sz="2800" dirty="0">
                <a:solidFill>
                  <a:srgbClr val="0070C0"/>
                </a:solidFill>
              </a:rPr>
              <a:t>information content </a:t>
            </a:r>
            <a:r>
              <a:rPr lang="en-US" sz="2800" dirty="0"/>
              <a:t>of the DNA.</a:t>
            </a:r>
          </a:p>
          <a:p>
            <a:endParaRPr lang="en-US" dirty="0"/>
          </a:p>
        </p:txBody>
      </p:sp>
      <p:sp>
        <p:nvSpPr>
          <p:cNvPr id="4" name="Slide Number Placeholder 3">
            <a:extLst>
              <a:ext uri="{FF2B5EF4-FFF2-40B4-BE49-F238E27FC236}">
                <a16:creationId xmlns:a16="http://schemas.microsoft.com/office/drawing/2014/main" id="{9F431D9E-BA1B-4D31-877C-CA4AC2C9F8E5}"/>
              </a:ext>
            </a:extLst>
          </p:cNvPr>
          <p:cNvSpPr>
            <a:spLocks noGrp="1"/>
          </p:cNvSpPr>
          <p:nvPr>
            <p:ph type="sldNum" sz="quarter" idx="12"/>
          </p:nvPr>
        </p:nvSpPr>
        <p:spPr/>
        <p:txBody>
          <a:bodyPr/>
          <a:lstStyle/>
          <a:p>
            <a:fld id="{B6F15528-21DE-4FAA-801E-634DDDAF4B2B}" type="slidenum">
              <a:rPr lang="en-US" smtClean="0"/>
              <a:pPr/>
              <a:t>29</a:t>
            </a:fld>
            <a:endParaRPr lang="en-US"/>
          </a:p>
        </p:txBody>
      </p:sp>
      <p:sp>
        <p:nvSpPr>
          <p:cNvPr id="5" name="Footer Placeholder 4">
            <a:extLst>
              <a:ext uri="{FF2B5EF4-FFF2-40B4-BE49-F238E27FC236}">
                <a16:creationId xmlns:a16="http://schemas.microsoft.com/office/drawing/2014/main" id="{E758D1D7-6520-4C4D-AF5D-15B5C60932DB}"/>
              </a:ext>
            </a:extLst>
          </p:cNvPr>
          <p:cNvSpPr>
            <a:spLocks noGrp="1"/>
          </p:cNvSpPr>
          <p:nvPr>
            <p:ph type="ftr" sz="quarter" idx="3"/>
          </p:nvPr>
        </p:nvSpPr>
        <p:spPr>
          <a:xfrm>
            <a:off x="152400" y="46037"/>
            <a:ext cx="2209800" cy="365125"/>
          </a:xfrm>
        </p:spPr>
        <p:txBody>
          <a:bodyPr/>
          <a:lstStyle/>
          <a:p>
            <a:r>
              <a:rPr lang="en-US" dirty="0"/>
              <a:t>Core Knowledge</a:t>
            </a:r>
          </a:p>
        </p:txBody>
      </p:sp>
    </p:spTree>
    <p:extLst>
      <p:ext uri="{BB962C8B-B14F-4D97-AF65-F5344CB8AC3E}">
        <p14:creationId xmlns:p14="http://schemas.microsoft.com/office/powerpoint/2010/main" val="153713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9A4B-4B49-4B2D-841C-8A63C4FC44EC}"/>
              </a:ext>
            </a:extLst>
          </p:cNvPr>
          <p:cNvSpPr>
            <a:spLocks noGrp="1"/>
          </p:cNvSpPr>
          <p:nvPr>
            <p:ph type="title"/>
          </p:nvPr>
        </p:nvSpPr>
        <p:spPr/>
        <p:txBody>
          <a:bodyPr/>
          <a:lstStyle/>
          <a:p>
            <a:pPr algn="ctr"/>
            <a:r>
              <a:rPr lang="en-US" sz="4000" dirty="0"/>
              <a:t>Family</a:t>
            </a:r>
            <a:r>
              <a:rPr lang="en-US" dirty="0"/>
              <a:t> </a:t>
            </a:r>
            <a:r>
              <a:rPr lang="en-US" sz="4000" dirty="0"/>
              <a:t>Medicine</a:t>
            </a:r>
          </a:p>
        </p:txBody>
      </p:sp>
      <p:sp>
        <p:nvSpPr>
          <p:cNvPr id="3" name="Content Placeholder 2">
            <a:extLst>
              <a:ext uri="{FF2B5EF4-FFF2-40B4-BE49-F238E27FC236}">
                <a16:creationId xmlns:a16="http://schemas.microsoft.com/office/drawing/2014/main" id="{6640479E-A7A6-4572-BEF6-AB6EAB1C5DAE}"/>
              </a:ext>
            </a:extLst>
          </p:cNvPr>
          <p:cNvSpPr>
            <a:spLocks noGrp="1"/>
          </p:cNvSpPr>
          <p:nvPr>
            <p:ph idx="1"/>
          </p:nvPr>
        </p:nvSpPr>
        <p:spPr/>
        <p:txBody>
          <a:bodyPr/>
          <a:lstStyle/>
          <a:p>
            <a:pPr marL="0" indent="0">
              <a:buNone/>
            </a:pPr>
            <a:r>
              <a:rPr lang="en-US" sz="2800" dirty="0"/>
              <a:t>Family Medicine plays important role in </a:t>
            </a:r>
          </a:p>
          <a:p>
            <a:pPr marL="0" indent="0">
              <a:buNone/>
            </a:pPr>
            <a:r>
              <a:rPr lang="en-US" sz="2800" dirty="0"/>
              <a:t>diagnosis of diseases related to genetic disorder</a:t>
            </a:r>
          </a:p>
          <a:p>
            <a:pPr marL="0" indent="0">
              <a:buNone/>
            </a:pPr>
            <a:r>
              <a:rPr lang="en-US" sz="2800" dirty="0"/>
              <a:t> in following manner:</a:t>
            </a:r>
          </a:p>
          <a:p>
            <a:pPr marL="0" indent="0">
              <a:buNone/>
            </a:pPr>
            <a:r>
              <a:rPr lang="en-US" sz="2800" dirty="0">
                <a:cs typeface="Arial" panose="020B0604020202020204" pitchFamily="34" charset="0"/>
              </a:rPr>
              <a:t>1</a:t>
            </a:r>
            <a:r>
              <a:rPr lang="en-US" sz="2800" b="1" dirty="0"/>
              <a:t>.</a:t>
            </a:r>
            <a:r>
              <a:rPr lang="en-US" sz="2800" dirty="0"/>
              <a:t>It helps in diagnosis and treatment of wide range of diseases</a:t>
            </a:r>
          </a:p>
          <a:p>
            <a:pPr marL="0" indent="0">
              <a:buNone/>
            </a:pPr>
            <a:r>
              <a:rPr lang="en-US" sz="2800" dirty="0">
                <a:cs typeface="Arial" panose="020B0604020202020204" pitchFamily="34" charset="0"/>
              </a:rPr>
              <a:t>2</a:t>
            </a:r>
            <a:r>
              <a:rPr lang="en-US" sz="2800" dirty="0">
                <a:latin typeface="Arial" panose="020B0604020202020204" pitchFamily="34" charset="0"/>
                <a:cs typeface="Arial" panose="020B0604020202020204" pitchFamily="34" charset="0"/>
              </a:rPr>
              <a:t>.</a:t>
            </a:r>
            <a:r>
              <a:rPr lang="en-US" sz="2800" dirty="0">
                <a:cs typeface="Arial" panose="020B0604020202020204" pitchFamily="34" charset="0"/>
              </a:rPr>
              <a:t>It helps to promote preventive care and well being</a:t>
            </a:r>
            <a:endParaRPr lang="en-US" sz="2800" dirty="0"/>
          </a:p>
          <a:p>
            <a:endParaRPr lang="en-US" dirty="0"/>
          </a:p>
        </p:txBody>
      </p:sp>
      <p:sp>
        <p:nvSpPr>
          <p:cNvPr id="4" name="Slide Number Placeholder 3">
            <a:extLst>
              <a:ext uri="{FF2B5EF4-FFF2-40B4-BE49-F238E27FC236}">
                <a16:creationId xmlns:a16="http://schemas.microsoft.com/office/drawing/2014/main" id="{F404900C-1CCA-410E-BC03-91BFEEAB574A}"/>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5" name="Footer Placeholder 4">
            <a:extLst>
              <a:ext uri="{FF2B5EF4-FFF2-40B4-BE49-F238E27FC236}">
                <a16:creationId xmlns:a16="http://schemas.microsoft.com/office/drawing/2014/main" id="{3A8C5426-D571-447A-8FEC-61281C20270E}"/>
              </a:ext>
            </a:extLst>
          </p:cNvPr>
          <p:cNvSpPr>
            <a:spLocks noGrp="1"/>
          </p:cNvSpPr>
          <p:nvPr>
            <p:ph type="ftr" sz="quarter" idx="3"/>
          </p:nvPr>
        </p:nvSpPr>
        <p:spPr>
          <a:xfrm>
            <a:off x="152400" y="85195"/>
            <a:ext cx="2209800" cy="365125"/>
          </a:xfrm>
        </p:spPr>
        <p:txBody>
          <a:bodyPr/>
          <a:lstStyle/>
          <a:p>
            <a:r>
              <a:rPr lang="en-US" dirty="0"/>
              <a:t>Spiral Integration</a:t>
            </a:r>
          </a:p>
        </p:txBody>
      </p:sp>
    </p:spTree>
    <p:extLst>
      <p:ext uri="{BB962C8B-B14F-4D97-AF65-F5344CB8AC3E}">
        <p14:creationId xmlns:p14="http://schemas.microsoft.com/office/powerpoint/2010/main" val="174176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DA12-1A0F-4480-9138-242F4B2A9FC1}"/>
              </a:ext>
            </a:extLst>
          </p:cNvPr>
          <p:cNvSpPr>
            <a:spLocks noGrp="1"/>
          </p:cNvSpPr>
          <p:nvPr>
            <p:ph type="title"/>
          </p:nvPr>
        </p:nvSpPr>
        <p:spPr/>
        <p:txBody>
          <a:bodyPr>
            <a:normAutofit/>
          </a:bodyPr>
          <a:lstStyle/>
          <a:p>
            <a:pPr algn="ctr"/>
            <a:r>
              <a:rPr lang="en-US" sz="4000" dirty="0"/>
              <a:t>Artificial Intelligence</a:t>
            </a:r>
          </a:p>
        </p:txBody>
      </p:sp>
      <p:sp>
        <p:nvSpPr>
          <p:cNvPr id="3" name="Content Placeholder 2">
            <a:extLst>
              <a:ext uri="{FF2B5EF4-FFF2-40B4-BE49-F238E27FC236}">
                <a16:creationId xmlns:a16="http://schemas.microsoft.com/office/drawing/2014/main" id="{D5AF0BFB-1B9C-4E6C-8E45-01ED5C8CF6BC}"/>
              </a:ext>
            </a:extLst>
          </p:cNvPr>
          <p:cNvSpPr>
            <a:spLocks noGrp="1"/>
          </p:cNvSpPr>
          <p:nvPr>
            <p:ph idx="1"/>
          </p:nvPr>
        </p:nvSpPr>
        <p:spPr/>
        <p:txBody>
          <a:bodyPr/>
          <a:lstStyle/>
          <a:p>
            <a:pPr marL="0" indent="0">
              <a:buNone/>
            </a:pPr>
            <a:r>
              <a:rPr lang="en-US" sz="2800" b="1" dirty="0"/>
              <a:t>Artificial Intelligence </a:t>
            </a:r>
            <a:r>
              <a:rPr lang="en-US" sz="2800" dirty="0"/>
              <a:t>can be useful in following ways:</a:t>
            </a:r>
          </a:p>
          <a:p>
            <a:pPr marL="0" indent="0">
              <a:buNone/>
            </a:pPr>
            <a:r>
              <a:rPr lang="en-US" sz="2800" dirty="0"/>
              <a:t>1.AI algorithms can analyze large amount of data </a:t>
            </a:r>
          </a:p>
          <a:p>
            <a:pPr marL="0" indent="0">
              <a:buNone/>
            </a:pPr>
            <a:endParaRPr lang="en-US" sz="2800" dirty="0"/>
          </a:p>
          <a:p>
            <a:pPr marL="0" indent="0">
              <a:buNone/>
            </a:pPr>
            <a:r>
              <a:rPr lang="en-US" sz="2800" dirty="0"/>
              <a:t>2.Identify patterns and mutations using machine learning techniques</a:t>
            </a:r>
          </a:p>
          <a:p>
            <a:pPr marL="0" indent="0">
              <a:buNone/>
            </a:pPr>
            <a:endParaRPr lang="en-US" sz="2800" dirty="0"/>
          </a:p>
          <a:p>
            <a:pPr marL="0" indent="0">
              <a:buNone/>
            </a:pPr>
            <a:r>
              <a:rPr lang="en-US" sz="2800" dirty="0"/>
              <a:t>3.For example AI can analyze DNA sequencing data to identify genetic  variations  that contribute to cancer development</a:t>
            </a:r>
          </a:p>
          <a:p>
            <a:endParaRPr lang="en-US" dirty="0"/>
          </a:p>
        </p:txBody>
      </p:sp>
      <p:sp>
        <p:nvSpPr>
          <p:cNvPr id="4" name="Slide Number Placeholder 3">
            <a:extLst>
              <a:ext uri="{FF2B5EF4-FFF2-40B4-BE49-F238E27FC236}">
                <a16:creationId xmlns:a16="http://schemas.microsoft.com/office/drawing/2014/main" id="{2D4ACF1D-7DD5-479A-9F61-906A94525167}"/>
              </a:ext>
            </a:extLst>
          </p:cNvPr>
          <p:cNvSpPr>
            <a:spLocks noGrp="1"/>
          </p:cNvSpPr>
          <p:nvPr>
            <p:ph type="sldNum" sz="quarter" idx="12"/>
          </p:nvPr>
        </p:nvSpPr>
        <p:spPr/>
        <p:txBody>
          <a:bodyPr/>
          <a:lstStyle/>
          <a:p>
            <a:fld id="{B6F15528-21DE-4FAA-801E-634DDDAF4B2B}" type="slidenum">
              <a:rPr lang="en-US" smtClean="0"/>
              <a:pPr/>
              <a:t>31</a:t>
            </a:fld>
            <a:endParaRPr lang="en-US"/>
          </a:p>
        </p:txBody>
      </p:sp>
      <p:sp>
        <p:nvSpPr>
          <p:cNvPr id="5" name="Footer Placeholder 4">
            <a:extLst>
              <a:ext uri="{FF2B5EF4-FFF2-40B4-BE49-F238E27FC236}">
                <a16:creationId xmlns:a16="http://schemas.microsoft.com/office/drawing/2014/main" id="{1E1D3326-583E-47A2-B538-24FE0135A1A1}"/>
              </a:ext>
            </a:extLst>
          </p:cNvPr>
          <p:cNvSpPr>
            <a:spLocks noGrp="1"/>
          </p:cNvSpPr>
          <p:nvPr>
            <p:ph type="ftr" sz="quarter" idx="3"/>
          </p:nvPr>
        </p:nvSpPr>
        <p:spPr>
          <a:xfrm>
            <a:off x="152400" y="115096"/>
            <a:ext cx="2209800" cy="365125"/>
          </a:xfrm>
        </p:spPr>
        <p:txBody>
          <a:bodyPr/>
          <a:lstStyle/>
          <a:p>
            <a:r>
              <a:rPr lang="en-US" dirty="0"/>
              <a:t>Spiral Integration</a:t>
            </a:r>
          </a:p>
        </p:txBody>
      </p:sp>
    </p:spTree>
    <p:extLst>
      <p:ext uri="{BB962C8B-B14F-4D97-AF65-F5344CB8AC3E}">
        <p14:creationId xmlns:p14="http://schemas.microsoft.com/office/powerpoint/2010/main" val="1886666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8C49-6D88-4923-957E-CC836F4F3EA3}"/>
              </a:ext>
            </a:extLst>
          </p:cNvPr>
          <p:cNvSpPr>
            <a:spLocks noGrp="1"/>
          </p:cNvSpPr>
          <p:nvPr>
            <p:ph type="title"/>
          </p:nvPr>
        </p:nvSpPr>
        <p:spPr/>
        <p:txBody>
          <a:bodyPr/>
          <a:lstStyle/>
          <a:p>
            <a:pPr algn="ctr"/>
            <a:r>
              <a:rPr lang="en-US" sz="4000" dirty="0"/>
              <a:t>Biomedical</a:t>
            </a:r>
            <a:r>
              <a:rPr lang="en-US" dirty="0"/>
              <a:t> </a:t>
            </a:r>
            <a:r>
              <a:rPr lang="en-US" sz="4000" dirty="0"/>
              <a:t>Ethics</a:t>
            </a:r>
          </a:p>
        </p:txBody>
      </p:sp>
      <p:sp>
        <p:nvSpPr>
          <p:cNvPr id="3" name="Content Placeholder 2">
            <a:extLst>
              <a:ext uri="{FF2B5EF4-FFF2-40B4-BE49-F238E27FC236}">
                <a16:creationId xmlns:a16="http://schemas.microsoft.com/office/drawing/2014/main" id="{7A4EAD17-F473-4587-A1C0-9F839CBCB8FC}"/>
              </a:ext>
            </a:extLst>
          </p:cNvPr>
          <p:cNvSpPr>
            <a:spLocks noGrp="1"/>
          </p:cNvSpPr>
          <p:nvPr>
            <p:ph idx="1"/>
          </p:nvPr>
        </p:nvSpPr>
        <p:spPr/>
        <p:txBody>
          <a:bodyPr/>
          <a:lstStyle/>
          <a:p>
            <a:pPr marL="0" indent="0">
              <a:buNone/>
            </a:pPr>
            <a:r>
              <a:rPr lang="en-US" sz="2800" dirty="0"/>
              <a:t>Biomedical Ethics plays a crucial role in field of nucleic acid chemistry it involves:</a:t>
            </a:r>
          </a:p>
          <a:p>
            <a:r>
              <a:rPr lang="en-US" sz="2800" dirty="0"/>
              <a:t>Addressing ethical considerations and dilemmas that arise from the use of nucleic acid </a:t>
            </a:r>
          </a:p>
          <a:p>
            <a:r>
              <a:rPr lang="en-US" sz="2800" dirty="0"/>
              <a:t>Safeguard the sensitive data is essential to protect individuals from discrimination or stigmatization </a:t>
            </a:r>
          </a:p>
          <a:p>
            <a:endParaRPr lang="en-US" dirty="0"/>
          </a:p>
        </p:txBody>
      </p:sp>
      <p:sp>
        <p:nvSpPr>
          <p:cNvPr id="4" name="Slide Number Placeholder 3">
            <a:extLst>
              <a:ext uri="{FF2B5EF4-FFF2-40B4-BE49-F238E27FC236}">
                <a16:creationId xmlns:a16="http://schemas.microsoft.com/office/drawing/2014/main" id="{C6CF568B-E413-4134-9A1D-37D2924F30B1}"/>
              </a:ext>
            </a:extLst>
          </p:cNvPr>
          <p:cNvSpPr>
            <a:spLocks noGrp="1"/>
          </p:cNvSpPr>
          <p:nvPr>
            <p:ph type="sldNum" sz="quarter" idx="12"/>
          </p:nvPr>
        </p:nvSpPr>
        <p:spPr/>
        <p:txBody>
          <a:bodyPr/>
          <a:lstStyle/>
          <a:p>
            <a:fld id="{B6F15528-21DE-4FAA-801E-634DDDAF4B2B}" type="slidenum">
              <a:rPr lang="en-US" smtClean="0"/>
              <a:pPr/>
              <a:t>32</a:t>
            </a:fld>
            <a:endParaRPr lang="en-US"/>
          </a:p>
        </p:txBody>
      </p:sp>
      <p:sp>
        <p:nvSpPr>
          <p:cNvPr id="5" name="Footer Placeholder 4">
            <a:extLst>
              <a:ext uri="{FF2B5EF4-FFF2-40B4-BE49-F238E27FC236}">
                <a16:creationId xmlns:a16="http://schemas.microsoft.com/office/drawing/2014/main" id="{8F3F2766-EEB6-43FA-BB78-234EBB0B43FD}"/>
              </a:ext>
            </a:extLst>
          </p:cNvPr>
          <p:cNvSpPr>
            <a:spLocks noGrp="1"/>
          </p:cNvSpPr>
          <p:nvPr>
            <p:ph type="ftr" sz="quarter" idx="3"/>
          </p:nvPr>
        </p:nvSpPr>
        <p:spPr>
          <a:xfrm>
            <a:off x="152400" y="111126"/>
            <a:ext cx="2209800" cy="365125"/>
          </a:xfrm>
        </p:spPr>
        <p:txBody>
          <a:bodyPr/>
          <a:lstStyle/>
          <a:p>
            <a:r>
              <a:rPr lang="en-US" dirty="0"/>
              <a:t>Spiral Integration</a:t>
            </a:r>
          </a:p>
        </p:txBody>
      </p:sp>
    </p:spTree>
    <p:extLst>
      <p:ext uri="{BB962C8B-B14F-4D97-AF65-F5344CB8AC3E}">
        <p14:creationId xmlns:p14="http://schemas.microsoft.com/office/powerpoint/2010/main" val="1304360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292A7-3C37-382A-3966-26E40C168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31B1F-6697-46F9-1253-91187BFCF19D}"/>
              </a:ext>
            </a:extLst>
          </p:cNvPr>
          <p:cNvSpPr>
            <a:spLocks noGrp="1"/>
          </p:cNvSpPr>
          <p:nvPr>
            <p:ph type="title"/>
          </p:nvPr>
        </p:nvSpPr>
        <p:spPr/>
        <p:txBody>
          <a:bodyPr/>
          <a:lstStyle/>
          <a:p>
            <a:pPr algn="ctr"/>
            <a:r>
              <a:rPr lang="en-US" sz="3600" b="1" dirty="0">
                <a:latin typeface="Calibri" pitchFamily="34" charset="0"/>
              </a:rPr>
              <a:t>Suggested Research Article</a:t>
            </a:r>
            <a:endParaRPr lang="en-US" b="1" dirty="0"/>
          </a:p>
        </p:txBody>
      </p:sp>
      <p:sp>
        <p:nvSpPr>
          <p:cNvPr id="4" name="Slide Number Placeholder 3">
            <a:extLst>
              <a:ext uri="{FF2B5EF4-FFF2-40B4-BE49-F238E27FC236}">
                <a16:creationId xmlns:a16="http://schemas.microsoft.com/office/drawing/2014/main" id="{78562D4B-A4C6-42E2-4658-7FFC7C0EAA65}"/>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5" name="Footer Placeholder 4">
            <a:extLst>
              <a:ext uri="{FF2B5EF4-FFF2-40B4-BE49-F238E27FC236}">
                <a16:creationId xmlns:a16="http://schemas.microsoft.com/office/drawing/2014/main" id="{94553E68-7E6E-265F-EC20-74012D4D6433}"/>
              </a:ext>
            </a:extLst>
          </p:cNvPr>
          <p:cNvSpPr>
            <a:spLocks noGrp="1"/>
          </p:cNvSpPr>
          <p:nvPr>
            <p:ph type="ftr" sz="quarter" idx="3"/>
          </p:nvPr>
        </p:nvSpPr>
        <p:spPr>
          <a:xfrm>
            <a:off x="152400" y="76200"/>
            <a:ext cx="2514600" cy="604837"/>
          </a:xfrm>
        </p:spPr>
        <p:txBody>
          <a:bodyPr/>
          <a:lstStyle/>
          <a:p>
            <a:r>
              <a:rPr lang="en-US" sz="2400" b="1" dirty="0">
                <a:solidFill>
                  <a:schemeClr val="tx1"/>
                </a:solidFill>
              </a:rPr>
              <a:t>Spiral Integration</a:t>
            </a:r>
          </a:p>
        </p:txBody>
      </p:sp>
      <p:sp>
        <p:nvSpPr>
          <p:cNvPr id="6" name="Content Placeholder 2">
            <a:extLst>
              <a:ext uri="{FF2B5EF4-FFF2-40B4-BE49-F238E27FC236}">
                <a16:creationId xmlns:a16="http://schemas.microsoft.com/office/drawing/2014/main" id="{A68077DF-CCA8-16BD-4A2D-6A0BC5AC182F}"/>
              </a:ext>
            </a:extLst>
          </p:cNvPr>
          <p:cNvSpPr>
            <a:spLocks noGrp="1"/>
          </p:cNvSpPr>
          <p:nvPr>
            <p:ph idx="1"/>
          </p:nvPr>
        </p:nvSpPr>
        <p:spPr>
          <a:xfrm>
            <a:off x="628650" y="1676399"/>
            <a:ext cx="4095750" cy="4500564"/>
          </a:xfrm>
        </p:spPr>
        <p:txBody>
          <a:bodyPr>
            <a:normAutofit fontScale="32500" lnSpcReduction="20000"/>
          </a:bodyPr>
          <a:lstStyle/>
          <a:p>
            <a:pPr marL="0" indent="0">
              <a:buNone/>
            </a:pPr>
            <a:r>
              <a:rPr lang="en-US" sz="9600" dirty="0" err="1"/>
              <a:t>Link:annualreviews.org</a:t>
            </a:r>
            <a:endParaRPr lang="en-US" sz="9600" dirty="0"/>
          </a:p>
          <a:p>
            <a:pPr marL="0" indent="0">
              <a:buNone/>
            </a:pPr>
            <a:r>
              <a:rPr lang="en-US" sz="9600" dirty="0"/>
              <a:t>Journal </a:t>
            </a:r>
            <a:r>
              <a:rPr lang="en-US" sz="9600" dirty="0" err="1"/>
              <a:t>Name:Annual</a:t>
            </a:r>
            <a:r>
              <a:rPr lang="en-US" sz="9600" dirty="0"/>
              <a:t> Review of Biochemistry</a:t>
            </a:r>
          </a:p>
          <a:p>
            <a:pPr marL="0" indent="0">
              <a:buNone/>
            </a:pPr>
            <a:r>
              <a:rPr lang="en-US" sz="9600" dirty="0" err="1"/>
              <a:t>Title:In</a:t>
            </a:r>
            <a:r>
              <a:rPr lang="en-US" sz="9600" dirty="0"/>
              <a:t> Vitro Selection Of Functional Nucleic Acids</a:t>
            </a:r>
          </a:p>
          <a:p>
            <a:pPr marL="0" indent="0">
              <a:buNone/>
            </a:pPr>
            <a:r>
              <a:rPr lang="en-US" sz="9600" dirty="0"/>
              <a:t>Author </a:t>
            </a:r>
            <a:r>
              <a:rPr lang="en-US" sz="9600" dirty="0" err="1"/>
              <a:t>Name:David</a:t>
            </a:r>
            <a:r>
              <a:rPr lang="en-US" sz="9600" dirty="0"/>
              <a:t> </a:t>
            </a:r>
            <a:r>
              <a:rPr lang="en-US" sz="9600" dirty="0" err="1"/>
              <a:t>S.Wilson</a:t>
            </a:r>
            <a:r>
              <a:rPr lang="en-US" sz="9600" dirty="0"/>
              <a:t> and Jack </a:t>
            </a:r>
            <a:r>
              <a:rPr lang="en-US" sz="9600" dirty="0" err="1"/>
              <a:t>W.Szostak</a:t>
            </a:r>
            <a:endParaRPr lang="en-US" sz="9600" dirty="0"/>
          </a:p>
          <a:p>
            <a:pPr marL="0" indent="0">
              <a:buNone/>
            </a:pPr>
            <a:endParaRPr lang="en-US" sz="2400" dirty="0"/>
          </a:p>
          <a:p>
            <a:pPr marL="0" indent="0">
              <a:buNone/>
            </a:pPr>
            <a:r>
              <a:rPr lang="en-US" sz="9600" dirty="0">
                <a:solidFill>
                  <a:srgbClr val="92D050"/>
                </a:solidFill>
              </a:rPr>
              <a:t>Latest Research Article</a:t>
            </a:r>
          </a:p>
          <a:p>
            <a:pPr marL="0" indent="0">
              <a:buNone/>
            </a:pPr>
            <a:endParaRPr lang="en-US" dirty="0"/>
          </a:p>
        </p:txBody>
      </p:sp>
      <p:sp>
        <p:nvSpPr>
          <p:cNvPr id="7" name="Content Placeholder 3">
            <a:extLst>
              <a:ext uri="{FF2B5EF4-FFF2-40B4-BE49-F238E27FC236}">
                <a16:creationId xmlns:a16="http://schemas.microsoft.com/office/drawing/2014/main" id="{E8723D6D-6C40-CD59-9520-7FE4C8363517}"/>
              </a:ext>
            </a:extLst>
          </p:cNvPr>
          <p:cNvSpPr txBox="1">
            <a:spLocks/>
          </p:cNvSpPr>
          <p:nvPr/>
        </p:nvSpPr>
        <p:spPr>
          <a:xfrm>
            <a:off x="4648200" y="1600200"/>
            <a:ext cx="4191000" cy="4983162"/>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914400">
              <a:lnSpc>
                <a:spcPct val="100000"/>
              </a:lnSpc>
              <a:spcBef>
                <a:spcPct val="20000"/>
              </a:spcBef>
              <a:buNone/>
            </a:pPr>
            <a:r>
              <a:rPr lang="en-US" sz="2400" dirty="0">
                <a:solidFill>
                  <a:srgbClr val="000000"/>
                </a:solidFill>
                <a:latin typeface="Times New Roman" panose="02020603050405020304" pitchFamily="18" charset="0"/>
              </a:rPr>
              <a:t>Abstract:</a:t>
            </a:r>
          </a:p>
          <a:p>
            <a:pPr marL="0" lvl="0" indent="0" defTabSz="914400">
              <a:lnSpc>
                <a:spcPct val="100000"/>
              </a:lnSpc>
              <a:spcBef>
                <a:spcPct val="20000"/>
              </a:spcBef>
              <a:buNone/>
            </a:pPr>
            <a:r>
              <a:rPr lang="en-US" sz="1400" dirty="0">
                <a:solidFill>
                  <a:prstClr val="black"/>
                </a:solidFill>
              </a:rPr>
              <a:t>Invitro selection allows rare functional RNA or DNA molecules to be isolated from pools of over 1015 different sequences. This approach has been used to identify RNA and DNA ligands for numerous small molecules, and recent three-dimensional structure solutions have revealed the basis for ligand recognition in several cases. By selecting high-affinity and -specificity nucleic acid ligands for proteins, promising new therapeutic and diagnostic reagents have been identified. Selection experiments have also been carried out to identify ribozymes that catalyze a variety of chemical transformations, including RNA cleavage, ligation, and synthesis, as well as alkylation and acyl-transfer reactions and N-</a:t>
            </a:r>
            <a:r>
              <a:rPr lang="en-US" sz="1400" dirty="0" err="1">
                <a:solidFill>
                  <a:prstClr val="black"/>
                </a:solidFill>
              </a:rPr>
              <a:t>glycosidic</a:t>
            </a:r>
            <a:r>
              <a:rPr lang="en-US" sz="1400" dirty="0">
                <a:solidFill>
                  <a:prstClr val="black"/>
                </a:solidFill>
              </a:rPr>
              <a:t> and peptide bond formation. The existence of such RNA enzymes supports the notion that ribozymes could have directed a primitive metabolism before the evolution of protein synthesis. New in vitro protein selection techniques should allow for a direct comparison of the frequency of ligand binding and catalytic structures in pools of random sequence polynucleotides versus polypeptides</a:t>
            </a:r>
            <a:r>
              <a:rPr lang="en-US" sz="700" dirty="0">
                <a:solidFill>
                  <a:prstClr val="black"/>
                </a:solidFill>
                <a:latin typeface="Arial Black" panose="020B0A04020102020204" pitchFamily="34" charset="0"/>
              </a:rPr>
              <a: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679581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44D-DBAC-77C9-06E5-7C79DB8B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59E1-B81F-3AC4-0087-77E671D1608D}"/>
              </a:ext>
            </a:extLst>
          </p:cNvPr>
          <p:cNvSpPr>
            <a:spLocks noGrp="1"/>
          </p:cNvSpPr>
          <p:nvPr>
            <p:ph type="title"/>
          </p:nvPr>
        </p:nvSpPr>
        <p:spPr/>
        <p:txBody>
          <a:bodyPr/>
          <a:lstStyle/>
          <a:p>
            <a:pPr algn="ctr"/>
            <a:r>
              <a:rPr lang="en-US" sz="3600" b="1" dirty="0">
                <a:latin typeface="Calibri" pitchFamily="34" charset="0"/>
              </a:rPr>
              <a:t>How To Access Digital Library</a:t>
            </a:r>
            <a:endParaRPr lang="en-US" b="1" dirty="0"/>
          </a:p>
        </p:txBody>
      </p:sp>
      <p:sp>
        <p:nvSpPr>
          <p:cNvPr id="3" name="Content Placeholder 2">
            <a:extLst>
              <a:ext uri="{FF2B5EF4-FFF2-40B4-BE49-F238E27FC236}">
                <a16:creationId xmlns:a16="http://schemas.microsoft.com/office/drawing/2014/main" id="{C4CC3DB7-6D49-951F-CFE7-3517380FAC56}"/>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b="1" dirty="0">
                <a:solidFill>
                  <a:srgbClr val="202124"/>
                </a:solidFill>
                <a:latin typeface="+mj-lt"/>
              </a:rPr>
              <a:t>Steps to Access HEC Digital Library</a:t>
            </a:r>
            <a:endParaRPr lang="en-US" sz="2400" dirty="0">
              <a:solidFill>
                <a:srgbClr val="202124"/>
              </a:solidFill>
              <a:latin typeface="+mj-lt"/>
            </a:endParaRPr>
          </a:p>
          <a:p>
            <a:pPr>
              <a:buFont typeface="+mj-lt"/>
              <a:buAutoNum type="arabicPeriod"/>
            </a:pPr>
            <a:r>
              <a:rPr lang="en-US" sz="2400" dirty="0">
                <a:solidFill>
                  <a:srgbClr val="202124"/>
                </a:solidFill>
                <a:latin typeface="Calibri" pitchFamily="34" charset="0"/>
              </a:rPr>
              <a:t>Go to the website of HEC National Digital Library.</a:t>
            </a:r>
          </a:p>
          <a:p>
            <a:pPr>
              <a:buFont typeface="+mj-lt"/>
              <a:buAutoNum type="arabicPeriod"/>
            </a:pPr>
            <a:r>
              <a:rPr lang="en-US" sz="2400" dirty="0">
                <a:solidFill>
                  <a:srgbClr val="202124"/>
                </a:solidFill>
                <a:latin typeface="Calibri" pitchFamily="34" charset="0"/>
              </a:rPr>
              <a:t>On Home Page, click on the INSTITUTES.</a:t>
            </a:r>
          </a:p>
          <a:p>
            <a:pPr>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6. Journals and Researches will appear</a:t>
            </a:r>
          </a:p>
          <a:p>
            <a:pPr marL="514350" indent="-514350">
              <a:buFont typeface="+mj-lt"/>
              <a:buAutoNum type="arabicPeriod"/>
            </a:pPr>
            <a:r>
              <a:rPr lang="en-US" sz="2400" dirty="0">
                <a:solidFill>
                  <a:srgbClr val="000000"/>
                </a:solidFill>
                <a:latin typeface="Calibri" pitchFamily="34" charset="0"/>
              </a:rPr>
              <a:t>7. You can find a Journal by clicking on JOURNALS AND DATABASE and enter a keyword to search for your desired journal.</a:t>
            </a:r>
            <a:endParaRPr lang="en-US" sz="2400" dirty="0">
              <a:latin typeface="Calibri" pitchFamily="34" charset="0"/>
            </a:endParaRPr>
          </a:p>
          <a:p>
            <a:endParaRPr lang="en-US" dirty="0"/>
          </a:p>
        </p:txBody>
      </p:sp>
      <p:sp>
        <p:nvSpPr>
          <p:cNvPr id="4" name="Slide Number Placeholder 3">
            <a:extLst>
              <a:ext uri="{FF2B5EF4-FFF2-40B4-BE49-F238E27FC236}">
                <a16:creationId xmlns:a16="http://schemas.microsoft.com/office/drawing/2014/main" id="{093DFA65-75C2-A3E3-4D87-B98B5600095E}"/>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496415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latin typeface="Shonar Bangla" pitchFamily="34" charset="0"/>
                <a:cs typeface="Shonar Bangla" pitchFamily="34" charset="0"/>
              </a:rPr>
              <a:t>Lippincott , Biochemistry  (Eight Edition)</a:t>
            </a:r>
          </a:p>
          <a:p>
            <a:r>
              <a:rPr lang="en-US" sz="2800" dirty="0">
                <a:latin typeface="Shonar Bangla" pitchFamily="34" charset="0"/>
                <a:cs typeface="Shonar Bangla" pitchFamily="34" charset="0"/>
              </a:rPr>
              <a:t>Chapter 30, pg#459</a:t>
            </a:r>
          </a:p>
          <a:p>
            <a:r>
              <a:rPr lang="en-US" sz="2800" dirty="0">
                <a:latin typeface="Shonar Bangla" pitchFamily="34" charset="0"/>
                <a:cs typeface="Shonar Bangla" pitchFamily="34" charset="0"/>
              </a:rPr>
              <a:t>Google scholar</a:t>
            </a:r>
          </a:p>
          <a:p>
            <a:r>
              <a:rPr lang="en-US" sz="2800" dirty="0">
                <a:latin typeface="Shonar Bangla" pitchFamily="34" charset="0"/>
                <a:cs typeface="Shonar Bangla" pitchFamily="34" charset="0"/>
              </a:rPr>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915695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8286750" cy="5943600"/>
          </a:xfrm>
        </p:spPr>
        <p:txBody>
          <a:bodyPr>
            <a:normAutofit/>
          </a:bodyPr>
          <a:lstStyle/>
          <a:p>
            <a:pPr marL="0" indent="0">
              <a:buNone/>
            </a:pPr>
            <a:r>
              <a:rPr lang="en-US" sz="2400" dirty="0"/>
              <a:t>At the end of the lecture, students will be able to</a:t>
            </a:r>
          </a:p>
          <a:p>
            <a:r>
              <a:rPr lang="en-US" sz="2400" dirty="0"/>
              <a:t>Describe types of nucleic acid </a:t>
            </a:r>
          </a:p>
          <a:p>
            <a:r>
              <a:rPr lang="en-US" sz="2400" dirty="0"/>
              <a:t>Describe components  of nucleic acid </a:t>
            </a:r>
          </a:p>
          <a:p>
            <a:r>
              <a:rPr lang="en-US" sz="2400" dirty="0"/>
              <a:t>Describe structure of DNA</a:t>
            </a:r>
          </a:p>
          <a:p>
            <a:r>
              <a:rPr lang="en-US" sz="2400" dirty="0"/>
              <a:t>Describe types of DNA</a:t>
            </a:r>
          </a:p>
          <a:p>
            <a:pPr lvl="0">
              <a:spcBef>
                <a:spcPts val="0"/>
              </a:spcBef>
              <a:buFont typeface="Symbol"/>
              <a:buChar char=""/>
            </a:pPr>
            <a:endParaRPr lang="en-US" dirty="0">
              <a:latin typeface="+mj-lt"/>
              <a:ea typeface="MS Mincho"/>
            </a:endParaRPr>
          </a:p>
          <a:p>
            <a:pPr marL="0" indent="0">
              <a:buNone/>
            </a:pPr>
            <a:endParaRPr lang="en-US" dirty="0"/>
          </a:p>
          <a:p>
            <a:pPr marL="0" indent="0">
              <a:buNone/>
            </a:pPr>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D9D-EE05-F9A8-A930-8EAF4E146880}"/>
              </a:ext>
            </a:extLst>
          </p:cNvPr>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a:extLst>
              <a:ext uri="{FF2B5EF4-FFF2-40B4-BE49-F238E27FC236}">
                <a16:creationId xmlns:a16="http://schemas.microsoft.com/office/drawing/2014/main" id="{26574348-63B8-03F6-5940-9A1487C78569}"/>
              </a:ext>
            </a:extLst>
          </p:cNvPr>
          <p:cNvSpPr>
            <a:spLocks noGrp="1"/>
          </p:cNvSpPr>
          <p:nvPr>
            <p:ph idx="1"/>
          </p:nvPr>
        </p:nvSpPr>
        <p:spPr/>
        <p:txBody>
          <a:bodyPr>
            <a:normAutofit/>
          </a:bodyPr>
          <a:lstStyle/>
          <a:p>
            <a:r>
              <a:rPr lang="en-US" sz="2400" dirty="0"/>
              <a:t>A </a:t>
            </a:r>
            <a:r>
              <a:rPr lang="en-US" sz="2400" b="1" dirty="0"/>
              <a:t>6-month-old infant</a:t>
            </a:r>
            <a:r>
              <a:rPr lang="en-US" sz="2400" dirty="0"/>
              <a:t> is brought to the family physician by his parents due to </a:t>
            </a:r>
            <a:r>
              <a:rPr lang="en-US" sz="2400" b="1" dirty="0"/>
              <a:t>poor feeding, lethargy, developmental delay, and episodic vomiting</a:t>
            </a:r>
            <a:r>
              <a:rPr lang="en-US" sz="2400" dirty="0"/>
              <a:t>. The child has a history of </a:t>
            </a:r>
            <a:r>
              <a:rPr lang="en-US" sz="2400" b="1" dirty="0"/>
              <a:t>failure to thrive</a:t>
            </a:r>
            <a:r>
              <a:rPr lang="en-US" sz="2400" dirty="0"/>
              <a:t> and </a:t>
            </a:r>
            <a:r>
              <a:rPr lang="en-US" sz="2400" b="1" dirty="0"/>
              <a:t>seizure-like episodes</a:t>
            </a:r>
            <a:r>
              <a:rPr lang="en-US" sz="2400" dirty="0"/>
              <a:t>. On examination, the infant has </a:t>
            </a:r>
            <a:r>
              <a:rPr lang="en-US" sz="2400" b="1" dirty="0"/>
              <a:t>hypotonia</a:t>
            </a:r>
            <a:r>
              <a:rPr lang="en-US" sz="2400" dirty="0"/>
              <a:t> and signs of metabolic acidosis. Laboratory investigations reveal </a:t>
            </a:r>
            <a:r>
              <a:rPr lang="en-US" sz="2400" b="1" dirty="0"/>
              <a:t>lactic acidosis, hyperammonemia, and hypoglycemia</a:t>
            </a:r>
            <a:r>
              <a:rPr lang="en-US" sz="2400" dirty="0"/>
              <a:t>. Urine organic acid analysis shows </a:t>
            </a:r>
            <a:r>
              <a:rPr lang="en-US" sz="2400" b="1" dirty="0"/>
              <a:t>elevated lactate, alanine, and ketone bodies</a:t>
            </a:r>
            <a:r>
              <a:rPr lang="en-US" sz="2400" dirty="0"/>
              <a:t>. The infant is referred to a </a:t>
            </a:r>
            <a:r>
              <a:rPr lang="en-US" sz="2400" b="1" dirty="0"/>
              <a:t>biochemical geneticist</a:t>
            </a:r>
            <a:r>
              <a:rPr lang="en-US" sz="2400" dirty="0"/>
              <a:t> for confirmatory enzyme assays and genetic testing.</a:t>
            </a:r>
          </a:p>
        </p:txBody>
      </p:sp>
      <p:sp>
        <p:nvSpPr>
          <p:cNvPr id="4" name="Slide Number Placeholder 3">
            <a:extLst>
              <a:ext uri="{FF2B5EF4-FFF2-40B4-BE49-F238E27FC236}">
                <a16:creationId xmlns:a16="http://schemas.microsoft.com/office/drawing/2014/main" id="{231FA313-9C86-CC2F-EC60-EE6F68CBF99F}"/>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9582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F4034-D26D-77B4-ED2C-1919E84386AF}"/>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7" name="Content Placeholder 6">
            <a:extLst>
              <a:ext uri="{FF2B5EF4-FFF2-40B4-BE49-F238E27FC236}">
                <a16:creationId xmlns:a16="http://schemas.microsoft.com/office/drawing/2014/main" id="{6FF96391-6037-CD41-7E93-7AEAC2740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09" y="642395"/>
            <a:ext cx="8934691" cy="5758406"/>
          </a:xfrm>
          <a:prstGeom prst="rect">
            <a:avLst/>
          </a:prstGeom>
        </p:spPr>
      </p:pic>
      <p:sp>
        <p:nvSpPr>
          <p:cNvPr id="8" name="Footer Placeholder 7">
            <a:extLst>
              <a:ext uri="{FF2B5EF4-FFF2-40B4-BE49-F238E27FC236}">
                <a16:creationId xmlns:a16="http://schemas.microsoft.com/office/drawing/2014/main" id="{90B7491B-8D28-AC72-BC0E-6E108FD799DB}"/>
              </a:ext>
            </a:extLst>
          </p:cNvPr>
          <p:cNvSpPr>
            <a:spLocks noGrp="1"/>
          </p:cNvSpPr>
          <p:nvPr>
            <p:ph type="ftr" sz="quarter" idx="3"/>
          </p:nvPr>
        </p:nvSpPr>
        <p:spPr>
          <a:xfrm>
            <a:off x="152400" y="152400"/>
            <a:ext cx="3048000" cy="381000"/>
          </a:xfrm>
        </p:spPr>
        <p:txBody>
          <a:bodyPr/>
          <a:lstStyle/>
          <a:p>
            <a:r>
              <a:rPr lang="en-US" sz="2400" dirty="0">
                <a:solidFill>
                  <a:schemeClr val="tx1"/>
                </a:solidFill>
              </a:rPr>
              <a:t>Horizontal Integration</a:t>
            </a:r>
          </a:p>
        </p:txBody>
      </p:sp>
    </p:spTree>
    <p:extLst>
      <p:ext uri="{BB962C8B-B14F-4D97-AF65-F5344CB8AC3E}">
        <p14:creationId xmlns:p14="http://schemas.microsoft.com/office/powerpoint/2010/main" val="142592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7030-5900-CA45-C927-C06883993A68}"/>
              </a:ext>
            </a:extLst>
          </p:cNvPr>
          <p:cNvSpPr>
            <a:spLocks noGrp="1"/>
          </p:cNvSpPr>
          <p:nvPr>
            <p:ph type="title"/>
          </p:nvPr>
        </p:nvSpPr>
        <p:spPr/>
        <p:txBody>
          <a:bodyPr>
            <a:normAutofit/>
          </a:bodyPr>
          <a:lstStyle/>
          <a:p>
            <a:pPr algn="ctr"/>
            <a:r>
              <a:rPr lang="en-US" sz="4000" b="1" dirty="0"/>
              <a:t>Physiology of Nucleic Acids</a:t>
            </a:r>
          </a:p>
        </p:txBody>
      </p:sp>
      <p:sp>
        <p:nvSpPr>
          <p:cNvPr id="4" name="Slide Number Placeholder 3">
            <a:extLst>
              <a:ext uri="{FF2B5EF4-FFF2-40B4-BE49-F238E27FC236}">
                <a16:creationId xmlns:a16="http://schemas.microsoft.com/office/drawing/2014/main" id="{BC354CAF-0788-36BF-CE0A-7E4270F0B0CA}"/>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a:extLst>
              <a:ext uri="{FF2B5EF4-FFF2-40B4-BE49-F238E27FC236}">
                <a16:creationId xmlns:a16="http://schemas.microsoft.com/office/drawing/2014/main" id="{13ACFC1B-6E99-E834-7C40-E9AA3CBB7484}"/>
              </a:ext>
            </a:extLst>
          </p:cNvPr>
          <p:cNvSpPr>
            <a:spLocks noGrp="1"/>
          </p:cNvSpPr>
          <p:nvPr>
            <p:ph type="ftr" sz="quarter" idx="3"/>
          </p:nvPr>
        </p:nvSpPr>
        <p:spPr>
          <a:xfrm>
            <a:off x="152400" y="168275"/>
            <a:ext cx="3048000" cy="365125"/>
          </a:xfrm>
        </p:spPr>
        <p:txBody>
          <a:bodyPr/>
          <a:lstStyle/>
          <a:p>
            <a:r>
              <a:rPr lang="en-US" sz="2400" dirty="0">
                <a:solidFill>
                  <a:schemeClr val="tx1"/>
                </a:solidFill>
              </a:rPr>
              <a:t>Horizontal Integration</a:t>
            </a:r>
          </a:p>
          <a:p>
            <a:endParaRPr lang="en-US" dirty="0"/>
          </a:p>
        </p:txBody>
      </p:sp>
      <p:sp>
        <p:nvSpPr>
          <p:cNvPr id="3" name="Content Placeholder 2">
            <a:extLst>
              <a:ext uri="{FF2B5EF4-FFF2-40B4-BE49-F238E27FC236}">
                <a16:creationId xmlns:a16="http://schemas.microsoft.com/office/drawing/2014/main" id="{C43E021B-B8C8-47D8-9AE1-C520375539D7}"/>
              </a:ext>
            </a:extLst>
          </p:cNvPr>
          <p:cNvSpPr>
            <a:spLocks noGrp="1"/>
          </p:cNvSpPr>
          <p:nvPr>
            <p:ph idx="1"/>
          </p:nvPr>
        </p:nvSpPr>
        <p:spPr/>
        <p:txBody>
          <a:bodyPr>
            <a:normAutofit/>
          </a:bodyPr>
          <a:lstStyle/>
          <a:p>
            <a:r>
              <a:rPr lang="en-US" sz="2800" b="1" dirty="0"/>
              <a:t>Nucleic acids</a:t>
            </a:r>
            <a:r>
              <a:rPr lang="en-US" sz="2800" dirty="0"/>
              <a:t>, deoxyribonucleic acid (DNA) and ribonucleic acid (RNA), carry genetic information which is read in cells to make the RNA and proteins by which living things function. The well-known structure of the DNA double helix allows this information to be copied and passed on to the next generation.</a:t>
            </a:r>
          </a:p>
        </p:txBody>
      </p:sp>
    </p:spTree>
    <p:extLst>
      <p:ext uri="{BB962C8B-B14F-4D97-AF65-F5344CB8AC3E}">
        <p14:creationId xmlns:p14="http://schemas.microsoft.com/office/powerpoint/2010/main" val="179818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F09F-B814-269E-12D7-8C7C271C5814}"/>
              </a:ext>
            </a:extLst>
          </p:cNvPr>
          <p:cNvSpPr>
            <a:spLocks noGrp="1"/>
          </p:cNvSpPr>
          <p:nvPr>
            <p:ph type="title"/>
          </p:nvPr>
        </p:nvSpPr>
        <p:spPr/>
        <p:txBody>
          <a:bodyPr>
            <a:normAutofit/>
          </a:bodyPr>
          <a:lstStyle/>
          <a:p>
            <a:pPr algn="ctr"/>
            <a:r>
              <a:rPr lang="en-US" sz="4000" b="1" dirty="0"/>
              <a:t>Nucleic Acids</a:t>
            </a:r>
          </a:p>
        </p:txBody>
      </p:sp>
      <p:sp>
        <p:nvSpPr>
          <p:cNvPr id="4" name="Slide Number Placeholder 3">
            <a:extLst>
              <a:ext uri="{FF2B5EF4-FFF2-40B4-BE49-F238E27FC236}">
                <a16:creationId xmlns:a16="http://schemas.microsoft.com/office/drawing/2014/main" id="{889D40A2-45CD-DCE1-7451-97182FAC5AD7}"/>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a:extLst>
              <a:ext uri="{FF2B5EF4-FFF2-40B4-BE49-F238E27FC236}">
                <a16:creationId xmlns:a16="http://schemas.microsoft.com/office/drawing/2014/main" id="{5629E462-12EF-BD36-B7FE-C4E86B12F684}"/>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61309A9C-2BB5-4DFA-961F-84C0D221D4A4}"/>
              </a:ext>
            </a:extLst>
          </p:cNvPr>
          <p:cNvSpPr>
            <a:spLocks noGrp="1"/>
          </p:cNvSpPr>
          <p:nvPr>
            <p:ph idx="1"/>
          </p:nvPr>
        </p:nvSpPr>
        <p:spPr/>
        <p:txBody>
          <a:bodyPr/>
          <a:lstStyle/>
          <a:p>
            <a:r>
              <a:rPr lang="en-US" sz="2800" dirty="0"/>
              <a:t>Nucleic acids were first discovered in</a:t>
            </a:r>
          </a:p>
          <a:p>
            <a:r>
              <a:rPr lang="en-US" sz="2800" dirty="0"/>
              <a:t>Nucleic of pus cells 1868               Friedrich</a:t>
            </a:r>
          </a:p>
          <a:p>
            <a:r>
              <a:rPr lang="en-US" sz="2800" dirty="0"/>
              <a:t>       Sperm heads    1872                Miescher</a:t>
            </a:r>
          </a:p>
          <a:p>
            <a:endParaRPr lang="en-US" sz="2800" dirty="0"/>
          </a:p>
          <a:p>
            <a:r>
              <a:rPr lang="en-US" sz="2800" dirty="0"/>
              <a:t>They can reproduce </a:t>
            </a:r>
          </a:p>
          <a:p>
            <a:r>
              <a:rPr lang="en-US" sz="2800" dirty="0"/>
              <a:t> They can under go mutations</a:t>
            </a:r>
          </a:p>
          <a:p>
            <a:endParaRPr lang="en-US" dirty="0"/>
          </a:p>
        </p:txBody>
      </p:sp>
    </p:spTree>
    <p:extLst>
      <p:ext uri="{BB962C8B-B14F-4D97-AF65-F5344CB8AC3E}">
        <p14:creationId xmlns:p14="http://schemas.microsoft.com/office/powerpoint/2010/main" val="547646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1211</TotalTime>
  <Words>1633</Words>
  <Application>Microsoft Office PowerPoint</Application>
  <PresentationFormat>On-screen Show (4:3)</PresentationFormat>
  <Paragraphs>218</Paragraphs>
  <Slides>36</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MS Mincho</vt:lpstr>
      <vt:lpstr>Arial</vt:lpstr>
      <vt:lpstr>Arial Black</vt:lpstr>
      <vt:lpstr>Calibri</vt:lpstr>
      <vt:lpstr>Calibri Light</vt:lpstr>
      <vt:lpstr>Shonar Bangla</vt:lpstr>
      <vt:lpstr>Symbol</vt:lpstr>
      <vt:lpstr>Times New Roman</vt:lpstr>
      <vt:lpstr>Office Theme</vt:lpstr>
      <vt:lpstr>1_Office Theme</vt:lpstr>
      <vt:lpstr>PowerPoint Presentation</vt:lpstr>
      <vt:lpstr>Foundation Module 1st Year MBBS(LGIS) Large Group Interactive Session (LGIS) Chemistry of Nucleic Acid I</vt:lpstr>
      <vt:lpstr>Motto, Vision, Dream</vt:lpstr>
      <vt:lpstr>PowerPoint Presentation</vt:lpstr>
      <vt:lpstr>PowerPoint Presentation</vt:lpstr>
      <vt:lpstr>Interactive Session </vt:lpstr>
      <vt:lpstr>PowerPoint Presentation</vt:lpstr>
      <vt:lpstr>Physiology of Nucleic Acids</vt:lpstr>
      <vt:lpstr>Nucleic Acids</vt:lpstr>
      <vt:lpstr>Biomedical Importance</vt:lpstr>
      <vt:lpstr>PowerPoint Presentation</vt:lpstr>
      <vt:lpstr>PowerPoint Presentation</vt:lpstr>
      <vt:lpstr>PowerPoint Presentation</vt:lpstr>
      <vt:lpstr>PowerPoint Presentation</vt:lpstr>
      <vt:lpstr>Nitrogenous bases</vt:lpstr>
      <vt:lpstr>PowerPoint Presentation</vt:lpstr>
      <vt:lpstr>Sugar</vt:lpstr>
      <vt:lpstr>Nucleoside</vt:lpstr>
      <vt:lpstr>PowerPoint Presentation</vt:lpstr>
      <vt:lpstr>PowerPoint Presentation</vt:lpstr>
      <vt:lpstr>DNA-Deoxyribo Nucleic Acid</vt:lpstr>
      <vt:lpstr>The size of DNA molecule show great variations</vt:lpstr>
      <vt:lpstr>Shape of DNA molecule</vt:lpstr>
      <vt:lpstr> 2 strands of DNA are wound on each other to form a double helix  The bases are separated by 0.34 nm   Each base is rotated 36o in relation to the previous base.   The helical structure repeats at intervals of 3.4 nm  and there are 10 base pairs in each completed helix.  The helix is 2 nm in diameter. </vt:lpstr>
      <vt:lpstr>Grooves</vt:lpstr>
      <vt:lpstr>PowerPoint Presentation</vt:lpstr>
      <vt:lpstr>PowerPoint Presentation</vt:lpstr>
      <vt:lpstr>PowerPoint Presentation</vt:lpstr>
      <vt:lpstr>PowerPoint Presentation</vt:lpstr>
      <vt:lpstr>Family Medicine</vt:lpstr>
      <vt:lpstr>Artificial Intelligence</vt:lpstr>
      <vt:lpstr>Biomedical Ethics</vt:lpstr>
      <vt:lpstr>Suggested Research Article</vt:lpstr>
      <vt:lpstr>How To Access Digital Library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Uzma Zafar</cp:lastModifiedBy>
  <cp:revision>130</cp:revision>
  <dcterms:created xsi:type="dcterms:W3CDTF">2006-08-16T00:00:00Z</dcterms:created>
  <dcterms:modified xsi:type="dcterms:W3CDTF">2025-02-11T13:17:40Z</dcterms:modified>
</cp:coreProperties>
</file>