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38"/>
  </p:notesMasterIdLst>
  <p:sldIdLst>
    <p:sldId id="318" r:id="rId3"/>
    <p:sldId id="317" r:id="rId4"/>
    <p:sldId id="297" r:id="rId5"/>
    <p:sldId id="296" r:id="rId6"/>
    <p:sldId id="686" r:id="rId7"/>
    <p:sldId id="750" r:id="rId8"/>
    <p:sldId id="710" r:id="rId9"/>
    <p:sldId id="729" r:id="rId10"/>
    <p:sldId id="745" r:id="rId11"/>
    <p:sldId id="738" r:id="rId12"/>
    <p:sldId id="725" r:id="rId13"/>
    <p:sldId id="751" r:id="rId14"/>
    <p:sldId id="732" r:id="rId15"/>
    <p:sldId id="734" r:id="rId16"/>
    <p:sldId id="748" r:id="rId17"/>
    <p:sldId id="733" r:id="rId18"/>
    <p:sldId id="749" r:id="rId19"/>
    <p:sldId id="731" r:id="rId20"/>
    <p:sldId id="746" r:id="rId21"/>
    <p:sldId id="736" r:id="rId22"/>
    <p:sldId id="744" r:id="rId23"/>
    <p:sldId id="737" r:id="rId24"/>
    <p:sldId id="569" r:id="rId25"/>
    <p:sldId id="570" r:id="rId26"/>
    <p:sldId id="760" r:id="rId27"/>
    <p:sldId id="741" r:id="rId28"/>
    <p:sldId id="740" r:id="rId29"/>
    <p:sldId id="742" r:id="rId30"/>
    <p:sldId id="612" r:id="rId31"/>
    <p:sldId id="613" r:id="rId32"/>
    <p:sldId id="761" r:id="rId33"/>
    <p:sldId id="611" r:id="rId34"/>
    <p:sldId id="314" r:id="rId35"/>
    <p:sldId id="562" r:id="rId36"/>
    <p:sldId id="27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92" d="100"/>
          <a:sy n="92" d="100"/>
        </p:scale>
        <p:origin x="11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6BB6D-43D2-4D24-BDCD-857A9F93E850}" type="slidenum">
              <a:rPr lang="en-US"/>
              <a:pPr/>
              <a:t>9</a:t>
            </a:fld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94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AE70FC-0B09-4137-86AB-6D722229D711}" type="slidenum">
              <a:rPr lang="en-US"/>
              <a:pPr/>
              <a:t>12</a:t>
            </a:fld>
            <a:endParaRPr lang="en-US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BF5DC65-A762-434A-9840-6705121F180D}" type="slidenum">
              <a:rPr lang="en-US" sz="12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BA5D55-CA3C-42CD-9FE0-82DC6E9E7A79}" type="slidenum">
              <a:rPr lang="en-US"/>
              <a:pPr/>
              <a:t>25</a:t>
            </a:fld>
            <a:endParaRPr lang="en-US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rcardio" TargetMode="External"/><Relationship Id="rId2" Type="http://schemas.openxmlformats.org/officeDocument/2006/relationships/hyperlink" Target="https://www.nature.com/articles/s41569-023-00937-4" TargetMode="Externa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153400" cy="3810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Times New Roman" pitchFamily="18" charset="0"/>
              </a:rPr>
              <a:t>Structure of Wax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8862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Times New Roman" pitchFamily="18" charset="0"/>
              </a:rPr>
              <a:t>Functions of Waxes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</a:rPr>
              <a:t>  Waxes are very hydrophobic and are used by plants and animals for protective, water-proof coatings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r="1829" b="40000"/>
          <a:stretch>
            <a:fillRect/>
          </a:stretch>
        </p:blipFill>
        <p:spPr bwMode="auto">
          <a:xfrm>
            <a:off x="2971800" y="1447800"/>
            <a:ext cx="5799143" cy="2286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6C5C77">
                <a:alpha val="7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AD2372-FEB0-4A6F-9CB8-F2365927C961}"/>
              </a:ext>
            </a:extLst>
          </p:cNvPr>
          <p:cNvSpPr/>
          <p:nvPr/>
        </p:nvSpPr>
        <p:spPr>
          <a:xfrm>
            <a:off x="228600" y="191768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Times New Roman" pitchFamily="18" charset="0"/>
              </a:rPr>
              <a:t>Compound lipids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</a:rPr>
              <a:t>Phospholipids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Glycerophospholipids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Sphingophospholipids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</a:rPr>
              <a:t>Glycolipids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Neutral glycolipids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Acidic glycolipids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</a:rPr>
              <a:t>Lipoproteins </a:t>
            </a:r>
          </a:p>
          <a:p>
            <a:pPr algn="just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8BCF95-26F5-4965-B241-6D4291A2112C}"/>
              </a:ext>
            </a:extLst>
          </p:cNvPr>
          <p:cNvSpPr/>
          <p:nvPr/>
        </p:nvSpPr>
        <p:spPr>
          <a:xfrm>
            <a:off x="304800" y="19431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310538"/>
            <a:ext cx="8736012" cy="6547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BC7F19-75CA-49FD-9060-98B3A39FBE70}"/>
              </a:ext>
            </a:extLst>
          </p:cNvPr>
          <p:cNvSpPr/>
          <p:nvPr/>
        </p:nvSpPr>
        <p:spPr>
          <a:xfrm>
            <a:off x="135053" y="22860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1534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Times New Roman" pitchFamily="18" charset="0"/>
              </a:rPr>
              <a:t>Structure of Phospholipids </a:t>
            </a:r>
          </a:p>
          <a:p>
            <a:pPr algn="just">
              <a:lnSpc>
                <a:spcPct val="150000"/>
              </a:lnSpc>
              <a:buNone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49700"/>
            <a:ext cx="8229600" cy="56356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0417" name="Picture 1" descr="C:\Users\dell\Desktop\lonWzzLnHG5RpatYAElAaA.jpg"/>
          <p:cNvPicPr>
            <a:picLocks noChangeAspect="1" noChangeArrowheads="1"/>
          </p:cNvPicPr>
          <p:nvPr/>
        </p:nvPicPr>
        <p:blipFill>
          <a:blip r:embed="rId2"/>
          <a:srcRect t="4286" b="4286"/>
          <a:stretch>
            <a:fillRect/>
          </a:stretch>
        </p:blipFill>
        <p:spPr bwMode="auto">
          <a:xfrm>
            <a:off x="1524000" y="2009834"/>
            <a:ext cx="6072188" cy="386203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BD4DE0-74AB-463E-9D86-B34F728AD668}"/>
              </a:ext>
            </a:extLst>
          </p:cNvPr>
          <p:cNvSpPr/>
          <p:nvPr/>
        </p:nvSpPr>
        <p:spPr>
          <a:xfrm>
            <a:off x="152400" y="111104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1534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Times New Roman" pitchFamily="18" charset="0"/>
              </a:rPr>
              <a:t>Structure of Glycerophospholipids </a:t>
            </a:r>
          </a:p>
          <a:p>
            <a:pPr algn="just">
              <a:lnSpc>
                <a:spcPct val="150000"/>
              </a:lnSpc>
              <a:buNone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8371" name="Picture 3" descr="C:\Users\dell\Desktop\Phospholipid-structure-Molecular-and-schematic-representation-of-a-phospholipid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76400"/>
            <a:ext cx="4907807" cy="46482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51FA22-3935-4DC7-95C2-66D360EF31AE}"/>
              </a:ext>
            </a:extLst>
          </p:cNvPr>
          <p:cNvSpPr/>
          <p:nvPr/>
        </p:nvSpPr>
        <p:spPr>
          <a:xfrm>
            <a:off x="152400" y="138587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1534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Times New Roman" pitchFamily="18" charset="0"/>
              </a:rPr>
              <a:t>Structure of Glycerophospholipids </a:t>
            </a:r>
          </a:p>
          <a:p>
            <a:pPr algn="just">
              <a:lnSpc>
                <a:spcPct val="150000"/>
              </a:lnSpc>
              <a:buNone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49700"/>
            <a:ext cx="8229600" cy="56356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8229600" cy="3716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AA7363-DEB0-4115-9366-32FC835FFA19}"/>
              </a:ext>
            </a:extLst>
          </p:cNvPr>
          <p:cNvSpPr/>
          <p:nvPr/>
        </p:nvSpPr>
        <p:spPr>
          <a:xfrm>
            <a:off x="152400" y="296934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1534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Times New Roman" pitchFamily="18" charset="0"/>
              </a:rPr>
              <a:t>Structure of Sphingophospholipids </a:t>
            </a:r>
          </a:p>
          <a:p>
            <a:pPr algn="just">
              <a:lnSpc>
                <a:spcPct val="150000"/>
              </a:lnSpc>
              <a:buNone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49699"/>
            <a:ext cx="8229600" cy="56356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9396" name="Picture 4" descr="21 Lipids: Sphingolipids, Ceramides, and Glycosphingolipids | Basicmedical 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6348477" cy="39624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75AFA3-4191-4660-A6C7-9B55041B426B}"/>
              </a:ext>
            </a:extLst>
          </p:cNvPr>
          <p:cNvSpPr/>
          <p:nvPr/>
        </p:nvSpPr>
        <p:spPr>
          <a:xfrm>
            <a:off x="152400" y="155212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1534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Times New Roman" pitchFamily="18" charset="0"/>
              </a:rPr>
              <a:t>Structure of Sphingophospholipids </a:t>
            </a:r>
          </a:p>
          <a:p>
            <a:pPr algn="just">
              <a:lnSpc>
                <a:spcPct val="150000"/>
              </a:lnSpc>
              <a:buNone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49699"/>
            <a:ext cx="8229600" cy="56356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305800" cy="3716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E682EA-DE2C-4364-A615-B6736F45D203}"/>
              </a:ext>
            </a:extLst>
          </p:cNvPr>
          <p:cNvSpPr/>
          <p:nvPr/>
        </p:nvSpPr>
        <p:spPr>
          <a:xfrm>
            <a:off x="152400" y="189848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534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Times New Roman" pitchFamily="18" charset="0"/>
              </a:rPr>
              <a:t>Functions of Phospholipids </a:t>
            </a:r>
          </a:p>
          <a:p>
            <a:pPr algn="just"/>
            <a:r>
              <a:rPr lang="en-US" sz="2800" dirty="0">
                <a:latin typeface="Times New Roman" pitchFamily="18" charset="0"/>
              </a:rPr>
              <a:t>Component of membranes </a:t>
            </a:r>
          </a:p>
          <a:p>
            <a:pPr algn="just"/>
            <a:r>
              <a:rPr lang="en-US" sz="2800" dirty="0">
                <a:latin typeface="Times New Roman" pitchFamily="18" charset="0"/>
              </a:rPr>
              <a:t>Constituent of  lung surfactant </a:t>
            </a:r>
          </a:p>
          <a:p>
            <a:pPr algn="just"/>
            <a:r>
              <a:rPr lang="en-US" sz="2800" dirty="0">
                <a:latin typeface="Times New Roman" pitchFamily="18" charset="0"/>
              </a:rPr>
              <a:t>Present in bile </a:t>
            </a:r>
          </a:p>
          <a:p>
            <a:pPr algn="just"/>
            <a:r>
              <a:rPr lang="en-US" sz="2800" dirty="0">
                <a:latin typeface="Times New Roman" pitchFamily="18" charset="0"/>
              </a:rPr>
              <a:t>Second messenger </a:t>
            </a:r>
          </a:p>
          <a:p>
            <a:pPr algn="just"/>
            <a:r>
              <a:rPr lang="en-US" sz="2800" dirty="0">
                <a:latin typeface="Times New Roman" pitchFamily="18" charset="0"/>
              </a:rPr>
              <a:t>Present in myelin sheaths </a:t>
            </a:r>
          </a:p>
          <a:p>
            <a:pPr algn="just"/>
            <a:endParaRPr lang="en-US" sz="2800" dirty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DA2553-34FF-41C2-AA23-992E452E0483}"/>
              </a:ext>
            </a:extLst>
          </p:cNvPr>
          <p:cNvSpPr/>
          <p:nvPr/>
        </p:nvSpPr>
        <p:spPr>
          <a:xfrm>
            <a:off x="76200" y="208799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534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3465"/>
          <a:stretch>
            <a:fillRect/>
          </a:stretch>
        </p:blipFill>
        <p:spPr bwMode="auto">
          <a:xfrm>
            <a:off x="457200" y="481290"/>
            <a:ext cx="7620000" cy="5895421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9611AE-89A8-419B-A4F5-2D69511D32B0}"/>
              </a:ext>
            </a:extLst>
          </p:cNvPr>
          <p:cNvSpPr/>
          <p:nvPr/>
        </p:nvSpPr>
        <p:spPr>
          <a:xfrm>
            <a:off x="152400" y="54739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CVS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1</a:t>
            </a:r>
            <a:r>
              <a:rPr lang="en-US" sz="3200" baseline="30000" dirty="0">
                <a:cs typeface="Times New Roman" pitchFamily="18" charset="0"/>
              </a:rPr>
              <a:t>st</a:t>
            </a:r>
            <a:r>
              <a:rPr lang="en-US" sz="3200" dirty="0">
                <a:cs typeface="Times New Roman" pitchFamily="18" charset="0"/>
              </a:rPr>
              <a:t> Year MBBS 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Simple and Compound Lipids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53025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Aneela Jamil					Date: 24-02-25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(Assistant Professor)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163957-82BD-4959-9A3E-7FEFAE099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11576"/>
            <a:ext cx="1977887" cy="11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1534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Times New Roman" pitchFamily="18" charset="0"/>
              </a:rPr>
              <a:t>Structure of Glycolipids  </a:t>
            </a:r>
          </a:p>
          <a:p>
            <a:pPr algn="just">
              <a:lnSpc>
                <a:spcPct val="150000"/>
              </a:lnSpc>
              <a:buNone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197" name="Picture 5" descr="Glycolipid In Organic Chemistry | bartle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284994" cy="40386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8CBDCB-682E-4D09-854A-0A3DB7AFD098}"/>
              </a:ext>
            </a:extLst>
          </p:cNvPr>
          <p:cNvSpPr/>
          <p:nvPr/>
        </p:nvSpPr>
        <p:spPr>
          <a:xfrm>
            <a:off x="76200" y="214787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1534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6322" name="Picture 2" descr="The cell. 3. Cell membrane. Lipids. Atlas of plant and animal histolog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098094" cy="381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AF4E34-518F-4224-85E7-408AAF8ED161}"/>
              </a:ext>
            </a:extLst>
          </p:cNvPr>
          <p:cNvSpPr/>
          <p:nvPr/>
        </p:nvSpPr>
        <p:spPr>
          <a:xfrm>
            <a:off x="228600" y="133984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534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Times New Roman" pitchFamily="18" charset="0"/>
              </a:rPr>
              <a:t>Functions of Glycolipids </a:t>
            </a:r>
          </a:p>
          <a:p>
            <a:pPr algn="just"/>
            <a:r>
              <a:rPr lang="en-US" sz="2800" dirty="0">
                <a:latin typeface="Times New Roman" pitchFamily="18" charset="0"/>
              </a:rPr>
              <a:t>Component of glycocalyx </a:t>
            </a:r>
          </a:p>
          <a:p>
            <a:pPr algn="just"/>
            <a:r>
              <a:rPr lang="en-US" sz="2800" dirty="0">
                <a:latin typeface="Times New Roman" pitchFamily="18" charset="0"/>
              </a:rPr>
              <a:t>Blood group antigens </a:t>
            </a:r>
          </a:p>
          <a:p>
            <a:pPr algn="just"/>
            <a:r>
              <a:rPr lang="en-US" sz="2800" dirty="0">
                <a:latin typeface="Times New Roman" pitchFamily="18" charset="0"/>
              </a:rPr>
              <a:t>Cell-cell recognition</a:t>
            </a:r>
          </a:p>
          <a:p>
            <a:pPr algn="just"/>
            <a:r>
              <a:rPr lang="en-US" sz="2800" dirty="0">
                <a:latin typeface="Times New Roman" pitchFamily="18" charset="0"/>
              </a:rPr>
              <a:t>Cell-cell adhesion </a:t>
            </a:r>
          </a:p>
          <a:p>
            <a:pPr algn="just"/>
            <a:r>
              <a:rPr lang="en-US" sz="2800" dirty="0">
                <a:latin typeface="Times New Roman" pitchFamily="18" charset="0"/>
              </a:rPr>
              <a:t>Cell surface receptors 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82020B-FA77-4DE7-8EBE-247162C8C760}"/>
              </a:ext>
            </a:extLst>
          </p:cNvPr>
          <p:cNvSpPr/>
          <p:nvPr/>
        </p:nvSpPr>
        <p:spPr>
          <a:xfrm>
            <a:off x="228600" y="18386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ndalus" pitchFamily="18" charset="-78"/>
                <a:cs typeface="Andalus" pitchFamily="18" charset="-78"/>
              </a:rPr>
              <a:t>Anatomical Aspects </a:t>
            </a:r>
          </a:p>
        </p:txBody>
      </p:sp>
      <p:sp>
        <p:nvSpPr>
          <p:cNvPr id="30722" name="AutoShape 2" descr="Components of blood (article) | Khan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505200"/>
            <a:ext cx="495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810000"/>
            <a:ext cx="495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69ED83-A45D-4C93-BE3F-032A27DB1915}"/>
              </a:ext>
            </a:extLst>
          </p:cNvPr>
          <p:cNvSpPr/>
          <p:nvPr/>
        </p:nvSpPr>
        <p:spPr>
          <a:xfrm>
            <a:off x="267393" y="123506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  <p:pic>
        <p:nvPicPr>
          <p:cNvPr id="9" name="Picture 2" descr="C:\Users\dell\Desktop\White-adipose-tissue.jpg">
            <a:extLst>
              <a:ext uri="{FF2B5EF4-FFF2-40B4-BE49-F238E27FC236}">
                <a16:creationId xmlns:a16="http://schemas.microsoft.com/office/drawing/2014/main" id="{3F9CFE2F-F10A-4826-87BB-1DD3B1122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696200" cy="5177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685800"/>
            <a:ext cx="4168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latin typeface="Andalus" pitchFamily="18" charset="-78"/>
                <a:ea typeface="+mj-ea"/>
                <a:cs typeface="Andalus" pitchFamily="18" charset="-78"/>
              </a:rPr>
              <a:t>Physiological Aspects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524000"/>
            <a:ext cx="8382000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</a:rPr>
              <a:t> Energy reserve of the body (triglycerides)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</a:rPr>
              <a:t>  Structural component of membranes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</a:rPr>
              <a:t>  Constituent of lung surfactant and bile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</a:rPr>
              <a:t>  Transport of lipids in plasma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</a:rPr>
              <a:t>  Cell surface receptors 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64513E-A3E1-4506-897E-676DDED90C46}"/>
              </a:ext>
            </a:extLst>
          </p:cNvPr>
          <p:cNvSpPr/>
          <p:nvPr/>
        </p:nvSpPr>
        <p:spPr>
          <a:xfrm>
            <a:off x="76200" y="117663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457200" y="249700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 b="24067"/>
          <a:stretch>
            <a:fillRect/>
          </a:stretch>
        </p:blipFill>
        <p:spPr bwMode="auto">
          <a:xfrm>
            <a:off x="685800" y="838200"/>
            <a:ext cx="7696200" cy="480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153753" dir="2700000" algn="ctr" rotWithShape="0">
              <a:srgbClr val="EEECE1">
                <a:alpha val="50027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97C437-AA8D-40B4-9D21-EDC66BDD0877}"/>
              </a:ext>
            </a:extLst>
          </p:cNvPr>
          <p:cNvSpPr/>
          <p:nvPr/>
        </p:nvSpPr>
        <p:spPr>
          <a:xfrm>
            <a:off x="152400" y="202318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0187"/>
            <a:ext cx="78867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 descr="_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000"/>
          <a:stretch>
            <a:fillRect/>
          </a:stretch>
        </p:blipFill>
        <p:spPr>
          <a:xfrm>
            <a:off x="838200" y="1295400"/>
            <a:ext cx="7604478" cy="45259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7C7692-6328-443E-9068-66F1289E081D}"/>
              </a:ext>
            </a:extLst>
          </p:cNvPr>
          <p:cNvSpPr txBox="1"/>
          <p:nvPr/>
        </p:nvSpPr>
        <p:spPr>
          <a:xfrm>
            <a:off x="1905000" y="841656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Respiratory Distress Syndrome </a:t>
            </a:r>
            <a:endParaRPr lang="en-PK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95487-83AF-41F3-A579-F623BD74FB3D}"/>
              </a:ext>
            </a:extLst>
          </p:cNvPr>
          <p:cNvSpPr/>
          <p:nvPr/>
        </p:nvSpPr>
        <p:spPr>
          <a:xfrm>
            <a:off x="304800" y="331670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 descr="Respiratory Distress Syndrome (RDS) in the Premature Infant | Spectrum  Health Lake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007364"/>
            <a:ext cx="4648200" cy="525246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9390A8-BC8C-4FCD-8EF5-A3B8F1FE1BE8}"/>
              </a:ext>
            </a:extLst>
          </p:cNvPr>
          <p:cNvSpPr/>
          <p:nvPr/>
        </p:nvSpPr>
        <p:spPr>
          <a:xfrm>
            <a:off x="228600" y="203866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54274" name="Picture 2" descr="Mechanism of Antibiotic Resistance and Pathogenicity of Vibrio cholerae |  SpringerL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132508" cy="50292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3F4769-66E8-4F0D-BD5B-58BB59EF7CE6}"/>
              </a:ext>
            </a:extLst>
          </p:cNvPr>
          <p:cNvSpPr/>
          <p:nvPr/>
        </p:nvSpPr>
        <p:spPr>
          <a:xfrm>
            <a:off x="228600" y="137013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D-DA22-D9BA-473A-4CAB4682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2117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Family Medicine plays important role in following manner: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Early Diagnosis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Education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Dietary Guidance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Monitoring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Refer to Specialists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205C1A-1D56-2179-22DA-E4F3399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08DE0-ED53-4552-93DC-3221A55A37C3}"/>
              </a:ext>
            </a:extLst>
          </p:cNvPr>
          <p:cNvSpPr/>
          <p:nvPr/>
        </p:nvSpPr>
        <p:spPr>
          <a:xfrm>
            <a:off x="228600" y="10445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Artificial Intelligence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plays role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in following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aspects:</a:t>
            </a: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lnSpc>
                <a:spcPct val="120000"/>
              </a:lnSpc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Decoding DNA sequences to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pinpoint genetic variations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identify genetic abnormalities </a:t>
            </a: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Utilizes extensive data from patient thereby enhancing prevention, diagnosis &amp; treatment based on individual genetic profiles</a:t>
            </a: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Food Recommendations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6B40C29-8044-12B7-8372-6ADC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1923C-78E3-4C35-9C3A-3598632CE359}"/>
              </a:ext>
            </a:extLst>
          </p:cNvPr>
          <p:cNvSpPr/>
          <p:nvPr/>
        </p:nvSpPr>
        <p:spPr>
          <a:xfrm>
            <a:off x="228600" y="65722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524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2660-18E5-686E-013B-A559E1F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Suggested Research Article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65BA-AA02-07DB-52F5-74C703F7C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029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100" dirty="0"/>
              <a:t>Link: </a:t>
            </a:r>
            <a:r>
              <a:rPr lang="en-US" sz="5100" dirty="0">
                <a:hlinkClick r:id="rId2"/>
              </a:rPr>
              <a:t>https://www.nature.com/articles/s41569-023-00937-4</a:t>
            </a:r>
            <a:endParaRPr lang="en-US" sz="5100" dirty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Journal Name : </a:t>
            </a:r>
            <a:r>
              <a:rPr lang="en-US" sz="5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Nature Reviews Cardiology</a:t>
            </a:r>
            <a:r>
              <a:rPr lang="en-US" sz="5000" dirty="0"/>
              <a:t> </a:t>
            </a:r>
          </a:p>
          <a:p>
            <a:pPr marL="0" indent="0">
              <a:buNone/>
            </a:pPr>
            <a:r>
              <a:rPr lang="en-US" sz="5000" dirty="0"/>
              <a:t> </a:t>
            </a:r>
          </a:p>
          <a:p>
            <a:pPr marL="0" indent="0">
              <a:buNone/>
            </a:pPr>
            <a:r>
              <a:rPr lang="en-US" sz="5100" dirty="0"/>
              <a:t>Title: </a:t>
            </a:r>
            <a:r>
              <a:rPr lang="en-US" sz="5000" dirty="0"/>
              <a:t>Oxidized phospholipids in cardiovascular disease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Author Name: </a:t>
            </a:r>
            <a:r>
              <a:rPr lang="en-US" sz="5100" dirty="0" err="1"/>
              <a:t>Sotirios</a:t>
            </a:r>
            <a:r>
              <a:rPr lang="en-US" sz="5100" dirty="0"/>
              <a:t> </a:t>
            </a:r>
            <a:r>
              <a:rPr lang="en-US" sz="5100" dirty="0" err="1"/>
              <a:t>Tsimikas</a:t>
            </a:r>
            <a:r>
              <a:rPr lang="en-US" sz="5100" dirty="0"/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70F6-C32D-2F2E-BC26-CEB3F52C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364162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en-US" sz="3400" b="0" i="0" dirty="0">
                <a:solidFill>
                  <a:srgbClr val="995733"/>
                </a:solidFill>
                <a:effectLst/>
                <a:latin typeface="Cambria" panose="02040503050406030204" pitchFamily="18" charset="0"/>
              </a:rPr>
              <a:t>Abstract </a:t>
            </a:r>
          </a:p>
          <a:p>
            <a:pPr algn="just">
              <a:spcBef>
                <a:spcPts val="2000"/>
              </a:spcBef>
              <a:spcAft>
                <a:spcPts val="2000"/>
              </a:spcAft>
            </a:pPr>
            <a:r>
              <a:rPr lang="en-US" sz="3600" dirty="0"/>
              <a:t>Prolonged or excessive exposure to oxidized phospholipids (</a:t>
            </a:r>
            <a:r>
              <a:rPr lang="en-US" sz="3600" dirty="0" err="1"/>
              <a:t>OxPLs</a:t>
            </a:r>
            <a:r>
              <a:rPr lang="en-US" sz="3600" dirty="0"/>
              <a:t>) generates chronic inflammation. </a:t>
            </a:r>
            <a:r>
              <a:rPr lang="en-US" sz="3600" dirty="0" err="1"/>
              <a:t>OxPLs</a:t>
            </a:r>
            <a:r>
              <a:rPr lang="en-US" sz="3600" dirty="0"/>
              <a:t> are present in atherosclerotic lesions and can be detected in plasma on apolipoprotein B (</a:t>
            </a:r>
            <a:r>
              <a:rPr lang="en-US" sz="3600" dirty="0" err="1"/>
              <a:t>apoB</a:t>
            </a:r>
            <a:r>
              <a:rPr lang="en-US" sz="3600" dirty="0"/>
              <a:t>)-containing lipoproteins. Indeed, experimental and clinical studies show that </a:t>
            </a:r>
            <a:r>
              <a:rPr lang="en-US" sz="3600" dirty="0" err="1"/>
              <a:t>Lp</a:t>
            </a:r>
            <a:r>
              <a:rPr lang="en-US" sz="3600" dirty="0"/>
              <a:t>(a) particles carry the largest fraction of </a:t>
            </a:r>
            <a:r>
              <a:rPr lang="en-US" sz="3600" dirty="0" err="1"/>
              <a:t>OxPLs</a:t>
            </a:r>
            <a:r>
              <a:rPr lang="en-US" sz="3600" dirty="0"/>
              <a:t> among </a:t>
            </a:r>
            <a:r>
              <a:rPr lang="en-US" sz="3600" dirty="0" err="1"/>
              <a:t>apoB</a:t>
            </a:r>
            <a:r>
              <a:rPr lang="en-US" sz="3600" dirty="0"/>
              <a:t>-containing lipoproteins. Plasma </a:t>
            </a:r>
            <a:r>
              <a:rPr lang="en-US" sz="3600" dirty="0" err="1"/>
              <a:t>OxPL</a:t>
            </a:r>
            <a:r>
              <a:rPr lang="en-US" sz="3600" dirty="0"/>
              <a:t>–</a:t>
            </a:r>
            <a:r>
              <a:rPr lang="en-US" sz="3600" dirty="0" err="1"/>
              <a:t>apoB</a:t>
            </a:r>
            <a:r>
              <a:rPr lang="en-US" sz="3600" dirty="0"/>
              <a:t> levels provide diagnostic information on the presence and extent of atherosclerosis and improve the prognostication of peripheral artery disease and first and recurrent myocardial infarction and stroke. The addition of </a:t>
            </a:r>
            <a:r>
              <a:rPr lang="en-US" sz="3600" dirty="0" err="1"/>
              <a:t>OxPL</a:t>
            </a:r>
            <a:r>
              <a:rPr lang="en-US" sz="3600" dirty="0"/>
              <a:t>–</a:t>
            </a:r>
            <a:r>
              <a:rPr lang="en-US" sz="3600" dirty="0" err="1"/>
              <a:t>apoB</a:t>
            </a:r>
            <a:r>
              <a:rPr lang="en-US" sz="3600" dirty="0"/>
              <a:t> measurements to traditional cardiovascular risk factors improves risk reclassification, particularly in patients in intermediate risk categories, for whom improving decision-making is most impactful. Moreover, plasma </a:t>
            </a:r>
            <a:r>
              <a:rPr lang="en-US" sz="3600" dirty="0" err="1"/>
              <a:t>OxPL</a:t>
            </a:r>
            <a:r>
              <a:rPr lang="en-US" sz="3600" dirty="0"/>
              <a:t>–</a:t>
            </a:r>
            <a:r>
              <a:rPr lang="en-US" sz="3600" dirty="0" err="1"/>
              <a:t>apoB</a:t>
            </a:r>
            <a:r>
              <a:rPr lang="en-US" sz="3600" dirty="0"/>
              <a:t> levels predict cardiovascular events with similar or greater accuracy than plasma </a:t>
            </a:r>
            <a:r>
              <a:rPr lang="en-US" sz="3600" dirty="0" err="1"/>
              <a:t>Lp</a:t>
            </a:r>
            <a:r>
              <a:rPr lang="en-US" sz="3600" dirty="0"/>
              <a:t>(a) levels, probably because this measurement reflects both the genetics of elevated </a:t>
            </a:r>
            <a:r>
              <a:rPr lang="en-US" sz="3600" dirty="0" err="1"/>
              <a:t>Lp</a:t>
            </a:r>
            <a:r>
              <a:rPr lang="en-US" sz="3600" dirty="0"/>
              <a:t>(a) levels and the generalized or localized oxidation that modifies </a:t>
            </a:r>
            <a:r>
              <a:rPr lang="en-US" sz="3600" dirty="0" err="1"/>
              <a:t>apoB</a:t>
            </a:r>
            <a:r>
              <a:rPr lang="en-US" sz="3600" dirty="0"/>
              <a:t>-containing lipoproteins and leads to inflammation.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86003C-4A6B-46B8-B227-F679659FF275}"/>
              </a:ext>
            </a:extLst>
          </p:cNvPr>
          <p:cNvSpPr/>
          <p:nvPr/>
        </p:nvSpPr>
        <p:spPr>
          <a:xfrm>
            <a:off x="152400" y="16827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935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9579-8F2A-586B-93E3-8061CF0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Bioethics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51A8-F386-B13E-5CA8-44BEE1C1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Appropriate information</a:t>
            </a:r>
          </a:p>
          <a:p>
            <a:pPr marL="8001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Explain to patient or his family the genetic aspects of the condition </a:t>
            </a:r>
          </a:p>
          <a:p>
            <a:pPr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Counselling </a:t>
            </a:r>
          </a:p>
          <a:p>
            <a:pPr>
              <a:lnSpc>
                <a:spcPct val="150000"/>
              </a:lnSpc>
            </a:pPr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05CAA-4CE1-407C-83DF-847CBF64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DD5CB-95F6-4CA4-82C2-86DE4CEA9440}"/>
              </a:ext>
            </a:extLst>
          </p:cNvPr>
          <p:cNvSpPr/>
          <p:nvPr/>
        </p:nvSpPr>
        <p:spPr>
          <a:xfrm>
            <a:off x="152400" y="5397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51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12192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Andalus" pitchFamily="18" charset="-78"/>
                <a:cs typeface="Andalus" pitchFamily="18" charset="-78"/>
              </a:rPr>
              <a:t>Mushtaq Essentials of Medical Biochemistry (chapter 5, pages 127-134)</a:t>
            </a:r>
          </a:p>
          <a:p>
            <a:r>
              <a:rPr lang="en-GB" sz="2000" dirty="0">
                <a:latin typeface="Andalus" pitchFamily="18" charset="-78"/>
                <a:cs typeface="Andalus" pitchFamily="18" charset="-78"/>
              </a:rPr>
              <a:t>Lippincott Illustrated Review, Biochemistry (Eighth edition, chapter 17, Pages 410-13, 422)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1E52D-D55D-CDB3-35AB-2433C222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6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10D2D6-D333-4C63-B40A-A5A892A7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PK" dirty="0"/>
          </a:p>
        </p:txBody>
      </p:sp>
      <p:pic>
        <p:nvPicPr>
          <p:cNvPr id="7" name="Picture 2" descr="Image result for THANKS">
            <a:extLst>
              <a:ext uri="{FF2B5EF4-FFF2-40B4-BE49-F238E27FC236}">
                <a16:creationId xmlns:a16="http://schemas.microsoft.com/office/drawing/2014/main" id="{1EEEC2D6-8D42-441E-95E2-4E75E5F4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9434" y="762000"/>
            <a:ext cx="8625625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Andalus" pitchFamily="18" charset="-78"/>
                <a:cs typeface="Andalus" pitchFamily="18" charset="-78"/>
              </a:rPr>
              <a:t>Learning Objectives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At the end of this lecture students should be able to 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cs typeface="Andalus" pitchFamily="18" charset="-78"/>
              </a:rPr>
              <a:t>Classify simple and compound lipids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cs typeface="Andalus" pitchFamily="18" charset="-78"/>
              </a:rPr>
              <a:t>Describe structure and functions of simple and compound lipids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cs typeface="Andalus" pitchFamily="18" charset="-78"/>
              </a:rPr>
              <a:t>Vertically integrate related disorder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BD85A-21F8-9D50-AC01-8943F131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7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 b="4088"/>
          <a:stretch>
            <a:fillRect/>
          </a:stretch>
        </p:blipFill>
        <p:spPr bwMode="auto">
          <a:xfrm>
            <a:off x="88900" y="1192213"/>
            <a:ext cx="8966200" cy="4290681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DD8E88-5407-4E20-B92F-CAB28981B28B}"/>
              </a:ext>
            </a:extLst>
          </p:cNvPr>
          <p:cNvSpPr/>
          <p:nvPr/>
        </p:nvSpPr>
        <p:spPr>
          <a:xfrm>
            <a:off x="152400" y="15240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60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Times New Roman" pitchFamily="18" charset="0"/>
              </a:rPr>
              <a:t>Simple lipids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</a:rPr>
              <a:t>Esters of fatty acids with alcohols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</a:rPr>
              <a:t>Neutral lipids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</a:rPr>
              <a:t>Waxes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49163E-2657-4E94-B60F-7380FA1D52A1}"/>
              </a:ext>
            </a:extLst>
          </p:cNvPr>
          <p:cNvSpPr/>
          <p:nvPr/>
        </p:nvSpPr>
        <p:spPr>
          <a:xfrm>
            <a:off x="152400" y="203515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153400" cy="3810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u="sng" dirty="0">
                <a:latin typeface="Times New Roman" pitchFamily="18" charset="0"/>
              </a:rPr>
              <a:t>Structure of Triglycerides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 descr="triglycer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95400"/>
            <a:ext cx="427482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886200"/>
            <a:ext cx="4724400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u="sng" dirty="0">
                <a:latin typeface="Times New Roman" pitchFamily="18" charset="0"/>
              </a:rPr>
              <a:t>Functions of Triglycerides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</a:rPr>
              <a:t>  Stored energy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</a:rPr>
              <a:t>  Insulation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9C9756-F5FB-4A2D-8EA8-1C94E80E3D00}"/>
              </a:ext>
            </a:extLst>
          </p:cNvPr>
          <p:cNvSpPr/>
          <p:nvPr/>
        </p:nvSpPr>
        <p:spPr>
          <a:xfrm>
            <a:off x="228600" y="77468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40188"/>
            <a:ext cx="7886700" cy="1325563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sz="2800" b="1" u="sng" dirty="0">
                <a:latin typeface="Times New Roman" pitchFamily="18" charset="0"/>
                <a:ea typeface="+mn-ea"/>
                <a:cs typeface="+mn-cs"/>
              </a:rPr>
              <a:t>   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754563"/>
          </a:xfrm>
          <a:noFill/>
          <a:ln/>
        </p:spPr>
        <p:txBody>
          <a:bodyPr lIns="90488" tIns="44450" rIns="90488" bIns="44450">
            <a:normAutofit fontScale="92500" lnSpcReduction="10000"/>
          </a:bodyPr>
          <a:lstStyle/>
          <a:p>
            <a:pPr>
              <a:buNone/>
            </a:pPr>
            <a:r>
              <a:rPr lang="en-US" sz="2800" b="1" u="sng" dirty="0">
                <a:latin typeface="Times New Roman" pitchFamily="18" charset="0"/>
              </a:rPr>
              <a:t>Physical properties of Triglycerides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Melting point (chain length and degree of unsaturation)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Oils (rich in unsaturated fatty acids)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Fat (rich in saturated fatty acids)</a:t>
            </a:r>
          </a:p>
          <a:p>
            <a:pPr>
              <a:buNone/>
            </a:pPr>
            <a:r>
              <a:rPr lang="en-US" sz="2800" b="1" u="sng" dirty="0">
                <a:latin typeface="Times New Roman" pitchFamily="18" charset="0"/>
              </a:rPr>
              <a:t>Chemical properties of Triglycerides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itchFamily="18" charset="0"/>
              </a:rPr>
              <a:t>Hydrolysis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itchFamily="18" charset="0"/>
              </a:rPr>
              <a:t>Saponification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itchFamily="18" charset="0"/>
              </a:rPr>
              <a:t>Rancidity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itchFamily="18" charset="0"/>
              </a:rPr>
              <a:t>Oxygenation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itchFamily="18" charset="0"/>
              </a:rPr>
              <a:t>Hydrogenation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itchFamily="18" charset="0"/>
              </a:rPr>
              <a:t>Halogenation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B32615-68C5-41B9-A7F9-839CA7BA8BC3}"/>
              </a:ext>
            </a:extLst>
          </p:cNvPr>
          <p:cNvSpPr/>
          <p:nvPr/>
        </p:nvSpPr>
        <p:spPr>
          <a:xfrm>
            <a:off x="152400" y="96489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808</Words>
  <Application>Microsoft Office PowerPoint</Application>
  <PresentationFormat>On-screen Show (4:3)</PresentationFormat>
  <Paragraphs>188</Paragraphs>
  <Slides>35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Andalus</vt:lpstr>
      <vt:lpstr>Arial</vt:lpstr>
      <vt:lpstr>Arial Black</vt:lpstr>
      <vt:lpstr>Calibri</vt:lpstr>
      <vt:lpstr>Calibri Light</vt:lpstr>
      <vt:lpstr>Cambria</vt:lpstr>
      <vt:lpstr>Segoe UI</vt:lpstr>
      <vt:lpstr>Times New Roman</vt:lpstr>
      <vt:lpstr>Wingdings</vt:lpstr>
      <vt:lpstr>Office Theme</vt:lpstr>
      <vt:lpstr>1_Office Theme</vt:lpstr>
      <vt:lpstr>PowerPoint Presentation</vt:lpstr>
      <vt:lpstr>CVS Module 1st Year MBBS (LGIS) Simple and Compound Lipids </vt:lpstr>
      <vt:lpstr>Motto, Vision, Dream</vt:lpstr>
      <vt:lpstr>PowerPoint Presentation</vt:lpstr>
      <vt:lpstr>PowerPoint Presentation</vt:lpstr>
      <vt:lpstr>PowerPoint Presentation</vt:lpstr>
      <vt:lpstr> </vt:lpstr>
      <vt:lpstr> </vt:lpstr>
      <vt:lpstr>  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Anatomical Aspects </vt:lpstr>
      <vt:lpstr> </vt:lpstr>
      <vt:lpstr>PowerPoint Presentation</vt:lpstr>
      <vt:lpstr> </vt:lpstr>
      <vt:lpstr> </vt:lpstr>
      <vt:lpstr> </vt:lpstr>
      <vt:lpstr>Family Medicine</vt:lpstr>
      <vt:lpstr>Artificial Intelligence</vt:lpstr>
      <vt:lpstr>Suggested Research Article</vt:lpstr>
      <vt:lpstr>Bioethics</vt:lpstr>
      <vt:lpstr>PowerPoint Presentation</vt:lpstr>
      <vt:lpstr>Learning Resources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Dell</cp:lastModifiedBy>
  <cp:revision>112</cp:revision>
  <dcterms:created xsi:type="dcterms:W3CDTF">2006-08-16T00:00:00Z</dcterms:created>
  <dcterms:modified xsi:type="dcterms:W3CDTF">2025-02-24T07:50:33Z</dcterms:modified>
</cp:coreProperties>
</file>