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25"/>
  </p:notesMasterIdLst>
  <p:sldIdLst>
    <p:sldId id="318" r:id="rId3"/>
    <p:sldId id="317" r:id="rId4"/>
    <p:sldId id="297" r:id="rId5"/>
    <p:sldId id="296" r:id="rId6"/>
    <p:sldId id="686" r:id="rId7"/>
    <p:sldId id="754" r:id="rId8"/>
    <p:sldId id="755" r:id="rId9"/>
    <p:sldId id="760" r:id="rId10"/>
    <p:sldId id="756" r:id="rId11"/>
    <p:sldId id="757" r:id="rId12"/>
    <p:sldId id="758" r:id="rId13"/>
    <p:sldId id="569" r:id="rId14"/>
    <p:sldId id="570" r:id="rId15"/>
    <p:sldId id="753" r:id="rId16"/>
    <p:sldId id="759" r:id="rId17"/>
    <p:sldId id="612" r:id="rId18"/>
    <p:sldId id="613" r:id="rId19"/>
    <p:sldId id="624" r:id="rId20"/>
    <p:sldId id="611" r:id="rId21"/>
    <p:sldId id="314" r:id="rId22"/>
    <p:sldId id="562"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364" autoAdjust="0"/>
  </p:normalViewPr>
  <p:slideViewPr>
    <p:cSldViewPr>
      <p:cViewPr varScale="1">
        <p:scale>
          <a:sx n="92" d="100"/>
          <a:sy n="92" d="100"/>
        </p:scale>
        <p:origin x="1190" y="72"/>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7BA5D55-CA3C-42CD-9FE0-82DC6E9E7A79}" type="slidenum">
              <a:rPr lang="en-US"/>
              <a:pPr/>
              <a:t>14</a:t>
            </a:fld>
            <a:endParaRPr lang="en-US"/>
          </a:p>
        </p:txBody>
      </p:sp>
      <p:sp>
        <p:nvSpPr>
          <p:cNvPr id="1259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5954"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7BA5D55-CA3C-42CD-9FE0-82DC6E9E7A79}" type="slidenum">
              <a:rPr lang="en-US"/>
              <a:pPr/>
              <a:t>15</a:t>
            </a:fld>
            <a:endParaRPr lang="en-US"/>
          </a:p>
        </p:txBody>
      </p:sp>
      <p:sp>
        <p:nvSpPr>
          <p:cNvPr id="1259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5954"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hyperlink" Target="https://www.mdpi.com/2073-4409/10/6/1487"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0188"/>
            <a:ext cx="7886700" cy="1325563"/>
          </a:xfrm>
        </p:spPr>
        <p:txBody>
          <a:bodyPr/>
          <a:lstStyle/>
          <a:p>
            <a:r>
              <a:rPr lang="en-US" dirty="0"/>
              <a:t> </a:t>
            </a:r>
          </a:p>
        </p:txBody>
      </p:sp>
      <p:sp>
        <p:nvSpPr>
          <p:cNvPr id="4" name="Content Placeholder 3"/>
          <p:cNvSpPr>
            <a:spLocks noGrp="1"/>
          </p:cNvSpPr>
          <p:nvPr>
            <p:ph idx="1"/>
          </p:nvPr>
        </p:nvSpPr>
        <p:spPr/>
        <p:txBody>
          <a:bodyPr/>
          <a:lstStyle/>
          <a:p>
            <a:pPr>
              <a:buNone/>
            </a:pPr>
            <a:r>
              <a:rPr lang="en-US" dirty="0"/>
              <a:t> </a:t>
            </a:r>
          </a:p>
        </p:txBody>
      </p:sp>
      <p:pic>
        <p:nvPicPr>
          <p:cNvPr id="73730" name="Picture 2" descr="Aspirin"/>
          <p:cNvPicPr>
            <a:picLocks noChangeAspect="1" noChangeArrowheads="1"/>
          </p:cNvPicPr>
          <p:nvPr/>
        </p:nvPicPr>
        <p:blipFill>
          <a:blip r:embed="rId2"/>
          <a:srcRect t="8050"/>
          <a:stretch>
            <a:fillRect/>
          </a:stretch>
        </p:blipFill>
        <p:spPr bwMode="auto">
          <a:xfrm>
            <a:off x="685800" y="990600"/>
            <a:ext cx="7696200" cy="5153540"/>
          </a:xfrm>
          <a:prstGeom prst="rect">
            <a:avLst/>
          </a:prstGeom>
          <a:noFill/>
        </p:spPr>
      </p:pic>
      <p:sp>
        <p:nvSpPr>
          <p:cNvPr id="3" name="Rectangle 2">
            <a:extLst>
              <a:ext uri="{FF2B5EF4-FFF2-40B4-BE49-F238E27FC236}">
                <a16:creationId xmlns:a16="http://schemas.microsoft.com/office/drawing/2014/main" id="{4E3D3D64-936D-4437-8C4A-044868B02B72}"/>
              </a:ext>
            </a:extLst>
          </p:cNvPr>
          <p:cNvSpPr/>
          <p:nvPr/>
        </p:nvSpPr>
        <p:spPr>
          <a:xfrm>
            <a:off x="152400" y="16937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Content Placeholder 3"/>
          <p:cNvSpPr>
            <a:spLocks noGrp="1"/>
          </p:cNvSpPr>
          <p:nvPr>
            <p:ph idx="1"/>
          </p:nvPr>
        </p:nvSpPr>
        <p:spPr/>
        <p:txBody>
          <a:bodyPr/>
          <a:lstStyle/>
          <a:p>
            <a:pPr>
              <a:buNone/>
            </a:pPr>
            <a:r>
              <a:rPr lang="en-US" dirty="0"/>
              <a:t> </a:t>
            </a:r>
          </a:p>
        </p:txBody>
      </p:sp>
      <p:pic>
        <p:nvPicPr>
          <p:cNvPr id="74754" name="Picture 2"/>
          <p:cNvPicPr>
            <a:picLocks noChangeAspect="1" noChangeArrowheads="1"/>
          </p:cNvPicPr>
          <p:nvPr/>
        </p:nvPicPr>
        <p:blipFill>
          <a:blip r:embed="rId2"/>
          <a:srcRect/>
          <a:stretch>
            <a:fillRect/>
          </a:stretch>
        </p:blipFill>
        <p:spPr bwMode="auto">
          <a:xfrm>
            <a:off x="381000" y="0"/>
            <a:ext cx="8534400" cy="685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4800" y="304800"/>
            <a:ext cx="8229600" cy="1143000"/>
          </a:xfrm>
        </p:spPr>
        <p:txBody>
          <a:bodyPr>
            <a:normAutofit/>
          </a:bodyPr>
          <a:lstStyle/>
          <a:p>
            <a:r>
              <a:rPr lang="en-US" sz="3600" b="1" dirty="0">
                <a:latin typeface="Andalus" pitchFamily="18" charset="-78"/>
                <a:cs typeface="Andalus" pitchFamily="18" charset="-78"/>
              </a:rPr>
              <a:t>Anatomical Aspects </a:t>
            </a:r>
          </a:p>
        </p:txBody>
      </p:sp>
      <p:sp>
        <p:nvSpPr>
          <p:cNvPr id="30722" name="AutoShape 2" descr="Components of blood (article) | Khan Acade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Content Placeholder 4"/>
          <p:cNvSpPr>
            <a:spLocks noGrp="1"/>
          </p:cNvSpPr>
          <p:nvPr>
            <p:ph idx="1"/>
          </p:nvPr>
        </p:nvSpPr>
        <p:spPr/>
        <p:txBody>
          <a:bodyPr/>
          <a:lstStyle/>
          <a:p>
            <a:pPr>
              <a:buNone/>
            </a:pPr>
            <a:r>
              <a:rPr lang="en-US" dirty="0"/>
              <a:t> </a:t>
            </a:r>
          </a:p>
        </p:txBody>
      </p:sp>
      <p:pic>
        <p:nvPicPr>
          <p:cNvPr id="47106" name="Picture 2" descr="Prostaglandins : Biosynthesis,function and regulation - YouTube"/>
          <p:cNvPicPr>
            <a:picLocks noChangeAspect="1" noChangeArrowheads="1"/>
          </p:cNvPicPr>
          <p:nvPr/>
        </p:nvPicPr>
        <p:blipFill>
          <a:blip r:embed="rId2"/>
          <a:srcRect/>
          <a:stretch>
            <a:fillRect/>
          </a:stretch>
        </p:blipFill>
        <p:spPr bwMode="auto">
          <a:xfrm>
            <a:off x="228600" y="1524000"/>
            <a:ext cx="8669866" cy="4876800"/>
          </a:xfrm>
          <a:prstGeom prst="rect">
            <a:avLst/>
          </a:prstGeom>
          <a:noFill/>
        </p:spPr>
      </p:pic>
      <p:sp>
        <p:nvSpPr>
          <p:cNvPr id="7" name="TextBox 6"/>
          <p:cNvSpPr txBox="1"/>
          <p:nvPr/>
        </p:nvSpPr>
        <p:spPr>
          <a:xfrm>
            <a:off x="1676400" y="3505200"/>
            <a:ext cx="4953000" cy="369332"/>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1676400" y="3810000"/>
            <a:ext cx="4953000" cy="369332"/>
          </a:xfrm>
          <a:prstGeom prst="rect">
            <a:avLst/>
          </a:prstGeom>
          <a:solidFill>
            <a:schemeClr val="bg1"/>
          </a:solidFill>
        </p:spPr>
        <p:txBody>
          <a:bodyPr wrap="square" rtlCol="0">
            <a:spAutoFit/>
          </a:bodyPr>
          <a:lstStyle/>
          <a:p>
            <a:endParaRPr lang="en-US" dirty="0"/>
          </a:p>
        </p:txBody>
      </p:sp>
      <p:sp>
        <p:nvSpPr>
          <p:cNvPr id="2" name="Rectangle 1">
            <a:extLst>
              <a:ext uri="{FF2B5EF4-FFF2-40B4-BE49-F238E27FC236}">
                <a16:creationId xmlns:a16="http://schemas.microsoft.com/office/drawing/2014/main" id="{8B69ED83-A45D-4C93-BE3F-032A27DB1915}"/>
              </a:ext>
            </a:extLst>
          </p:cNvPr>
          <p:cNvSpPr/>
          <p:nvPr/>
        </p:nvSpPr>
        <p:spPr>
          <a:xfrm>
            <a:off x="267393" y="123506"/>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571500"/>
            <a:ext cx="8229600" cy="1143000"/>
          </a:xfrm>
        </p:spPr>
        <p:txBody>
          <a:bodyPr/>
          <a:lstStyle/>
          <a:p>
            <a:r>
              <a:rPr lang="en-US"/>
              <a:t> </a:t>
            </a:r>
          </a:p>
        </p:txBody>
      </p:sp>
      <p:sp>
        <p:nvSpPr>
          <p:cNvPr id="5123" name="Content Placeholder 3"/>
          <p:cNvSpPr>
            <a:spLocks noGrp="1"/>
          </p:cNvSpPr>
          <p:nvPr>
            <p:ph idx="1"/>
          </p:nvPr>
        </p:nvSpPr>
        <p:spPr/>
        <p:txBody>
          <a:bodyPr/>
          <a:lstStyle/>
          <a:p>
            <a:pPr>
              <a:buFont typeface="Arial" charset="0"/>
              <a:buNone/>
            </a:pPr>
            <a:r>
              <a:rPr lang="en-US" dirty="0"/>
              <a:t> </a:t>
            </a:r>
          </a:p>
        </p:txBody>
      </p:sp>
      <p:sp>
        <p:nvSpPr>
          <p:cNvPr id="6" name="Rectangle 5"/>
          <p:cNvSpPr/>
          <p:nvPr/>
        </p:nvSpPr>
        <p:spPr>
          <a:xfrm>
            <a:off x="2438400" y="685800"/>
            <a:ext cx="4168129" cy="646331"/>
          </a:xfrm>
          <a:prstGeom prst="rect">
            <a:avLst/>
          </a:prstGeom>
        </p:spPr>
        <p:txBody>
          <a:bodyPr wrap="none">
            <a:spAutoFit/>
          </a:bodyPr>
          <a:lstStyle/>
          <a:p>
            <a:pPr algn="ctr">
              <a:spcBef>
                <a:spcPct val="0"/>
              </a:spcBef>
            </a:pPr>
            <a:r>
              <a:rPr lang="en-US" sz="3600" b="1" dirty="0">
                <a:latin typeface="Andalus" pitchFamily="18" charset="-78"/>
                <a:ea typeface="+mj-ea"/>
                <a:cs typeface="Andalus" pitchFamily="18" charset="-78"/>
              </a:rPr>
              <a:t>Physiological Aspects</a:t>
            </a:r>
          </a:p>
        </p:txBody>
      </p:sp>
      <p:sp>
        <p:nvSpPr>
          <p:cNvPr id="7" name="Rectangle 6"/>
          <p:cNvSpPr/>
          <p:nvPr/>
        </p:nvSpPr>
        <p:spPr>
          <a:xfrm>
            <a:off x="304800" y="1524000"/>
            <a:ext cx="8382000" cy="4616648"/>
          </a:xfrm>
          <a:prstGeom prst="rect">
            <a:avLst/>
          </a:prstGeom>
        </p:spPr>
        <p:txBody>
          <a:bodyPr wrap="square">
            <a:spAutoFit/>
          </a:bodyPr>
          <a:lstStyle/>
          <a:p>
            <a:pPr>
              <a:lnSpc>
                <a:spcPct val="150000"/>
              </a:lnSpc>
            </a:pPr>
            <a:r>
              <a:rPr lang="en-US" sz="2800" b="1" u="sng" dirty="0">
                <a:latin typeface="Times New Roman" pitchFamily="18" charset="0"/>
              </a:rPr>
              <a:t>Functions of Prostaglandins </a:t>
            </a:r>
          </a:p>
          <a:p>
            <a:pPr>
              <a:lnSpc>
                <a:spcPct val="150000"/>
              </a:lnSpc>
              <a:buFont typeface="Arial" pitchFamily="34" charset="0"/>
              <a:buChar char="•"/>
            </a:pPr>
            <a:r>
              <a:rPr lang="en-US" sz="2800" dirty="0">
                <a:latin typeface="Times New Roman" pitchFamily="18" charset="0"/>
              </a:rPr>
              <a:t>  Regulate blood flow and blood pressure </a:t>
            </a:r>
          </a:p>
          <a:p>
            <a:pPr>
              <a:lnSpc>
                <a:spcPct val="150000"/>
              </a:lnSpc>
              <a:buFont typeface="Arial" pitchFamily="34" charset="0"/>
              <a:buChar char="•"/>
            </a:pPr>
            <a:r>
              <a:rPr lang="en-US" sz="2800" dirty="0">
                <a:latin typeface="Times New Roman" pitchFamily="18" charset="0"/>
              </a:rPr>
              <a:t>  Effect on platelet aggregation </a:t>
            </a:r>
          </a:p>
          <a:p>
            <a:pPr>
              <a:lnSpc>
                <a:spcPct val="150000"/>
              </a:lnSpc>
              <a:buFont typeface="Arial" pitchFamily="34" charset="0"/>
              <a:buChar char="•"/>
            </a:pPr>
            <a:r>
              <a:rPr lang="en-US" sz="2800" dirty="0">
                <a:latin typeface="Times New Roman" pitchFamily="18" charset="0"/>
              </a:rPr>
              <a:t>   Effect on vascular and uterine smooth muscle</a:t>
            </a:r>
          </a:p>
          <a:p>
            <a:pPr>
              <a:lnSpc>
                <a:spcPct val="150000"/>
              </a:lnSpc>
              <a:buFont typeface="Arial" pitchFamily="34" charset="0"/>
              <a:buChar char="•"/>
            </a:pPr>
            <a:r>
              <a:rPr lang="en-US" sz="2800" dirty="0">
                <a:latin typeface="Times New Roman" pitchFamily="18" charset="0"/>
              </a:rPr>
              <a:t>   Effect on bronchial smooth muscle </a:t>
            </a:r>
          </a:p>
          <a:p>
            <a:pPr>
              <a:lnSpc>
                <a:spcPct val="150000"/>
              </a:lnSpc>
            </a:pPr>
            <a:endParaRPr lang="en-US" sz="2800" dirty="0">
              <a:latin typeface="Andalus" pitchFamily="18" charset="-78"/>
              <a:cs typeface="Andalus" pitchFamily="18" charset="-78"/>
            </a:endParaRPr>
          </a:p>
          <a:p>
            <a:pPr>
              <a:lnSpc>
                <a:spcPct val="150000"/>
              </a:lnSpc>
              <a:buFont typeface="Arial" pitchFamily="34" charset="0"/>
              <a:buChar char="•"/>
            </a:pPr>
            <a:endParaRPr lang="en-US" sz="2800" dirty="0">
              <a:latin typeface="Andalus" pitchFamily="18" charset="-78"/>
              <a:cs typeface="Andalus" pitchFamily="18" charset="-78"/>
            </a:endParaRPr>
          </a:p>
        </p:txBody>
      </p:sp>
      <p:sp>
        <p:nvSpPr>
          <p:cNvPr id="2" name="Rectangle 1">
            <a:extLst>
              <a:ext uri="{FF2B5EF4-FFF2-40B4-BE49-F238E27FC236}">
                <a16:creationId xmlns:a16="http://schemas.microsoft.com/office/drawing/2014/main" id="{B364513E-A3E1-4506-897E-676DDED90C46}"/>
              </a:ext>
            </a:extLst>
          </p:cNvPr>
          <p:cNvSpPr/>
          <p:nvPr/>
        </p:nvSpPr>
        <p:spPr>
          <a:xfrm>
            <a:off x="76200" y="117663"/>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1"/>
          <p:cNvSpPr txBox="1">
            <a:spLocks noChangeArrowheads="1"/>
          </p:cNvSpPr>
          <p:nvPr/>
        </p:nvSpPr>
        <p:spPr bwMode="auto">
          <a:xfrm>
            <a:off x="457200" y="249700"/>
            <a:ext cx="8229600" cy="1143000"/>
          </a:xfrm>
          <a:prstGeom prst="rect">
            <a:avLst/>
          </a:prstGeom>
          <a:noFill/>
          <a:ln w="9525" cap="flat">
            <a:noFill/>
            <a:round/>
            <a:headEnd/>
            <a:tailEnd/>
          </a:ln>
          <a:effectLst/>
        </p:spPr>
        <p:txBody>
          <a:bodyPr wrap="none" anchor="ctr"/>
          <a:lstStyle/>
          <a:p>
            <a:endParaRPr lang="en-US"/>
          </a:p>
        </p:txBody>
      </p:sp>
      <p:pic>
        <p:nvPicPr>
          <p:cNvPr id="15362" name="Picture 2" descr="Asprin - Mechanism of Action: Antiplatelet Activity - YouTube"/>
          <p:cNvPicPr>
            <a:picLocks noChangeAspect="1" noChangeArrowheads="1"/>
          </p:cNvPicPr>
          <p:nvPr/>
        </p:nvPicPr>
        <p:blipFill>
          <a:blip r:embed="rId3"/>
          <a:srcRect t="13333"/>
          <a:stretch>
            <a:fillRect/>
          </a:stretch>
        </p:blipFill>
        <p:spPr bwMode="auto">
          <a:xfrm>
            <a:off x="152400" y="1295400"/>
            <a:ext cx="8763000" cy="4622759"/>
          </a:xfrm>
          <a:prstGeom prst="rect">
            <a:avLst/>
          </a:prstGeom>
          <a:noFill/>
        </p:spPr>
      </p:pic>
      <p:sp>
        <p:nvSpPr>
          <p:cNvPr id="2" name="Rectangle 1">
            <a:extLst>
              <a:ext uri="{FF2B5EF4-FFF2-40B4-BE49-F238E27FC236}">
                <a16:creationId xmlns:a16="http://schemas.microsoft.com/office/drawing/2014/main" id="{46A72C4B-8593-4417-B8C4-64B19F84866A}"/>
              </a:ext>
            </a:extLst>
          </p:cNvPr>
          <p:cNvSpPr/>
          <p:nvPr/>
        </p:nvSpPr>
        <p:spPr>
          <a:xfrm>
            <a:off x="152400" y="381000"/>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1"/>
          <p:cNvSpPr txBox="1">
            <a:spLocks noChangeArrowheads="1"/>
          </p:cNvSpPr>
          <p:nvPr/>
        </p:nvSpPr>
        <p:spPr bwMode="auto">
          <a:xfrm>
            <a:off x="457200" y="274638"/>
            <a:ext cx="8229600" cy="1143000"/>
          </a:xfrm>
          <a:prstGeom prst="rect">
            <a:avLst/>
          </a:prstGeom>
          <a:noFill/>
          <a:ln w="9525" cap="flat">
            <a:noFill/>
            <a:round/>
            <a:headEnd/>
            <a:tailEnd/>
          </a:ln>
          <a:effectLst/>
        </p:spPr>
        <p:txBody>
          <a:bodyPr wrap="none" anchor="ctr"/>
          <a:lstStyle/>
          <a:p>
            <a:endParaRPr lang="en-US"/>
          </a:p>
        </p:txBody>
      </p:sp>
      <p:pic>
        <p:nvPicPr>
          <p:cNvPr id="76804" name="Picture 4" descr="Leukotriene modifiers: Nursing Pharmacology - Osmosis Video Library"/>
          <p:cNvPicPr>
            <a:picLocks noChangeAspect="1" noChangeArrowheads="1"/>
          </p:cNvPicPr>
          <p:nvPr/>
        </p:nvPicPr>
        <p:blipFill>
          <a:blip r:embed="rId3"/>
          <a:srcRect/>
          <a:stretch>
            <a:fillRect/>
          </a:stretch>
        </p:blipFill>
        <p:spPr bwMode="auto">
          <a:xfrm>
            <a:off x="304799" y="1219200"/>
            <a:ext cx="8534401" cy="4800600"/>
          </a:xfrm>
          <a:prstGeom prst="rect">
            <a:avLst/>
          </a:prstGeom>
          <a:noFill/>
        </p:spPr>
      </p:pic>
      <p:sp>
        <p:nvSpPr>
          <p:cNvPr id="2" name="Rectangle 1">
            <a:extLst>
              <a:ext uri="{FF2B5EF4-FFF2-40B4-BE49-F238E27FC236}">
                <a16:creationId xmlns:a16="http://schemas.microsoft.com/office/drawing/2014/main" id="{CD2A8C1B-DC7C-48D6-B227-1362EE6DD86F}"/>
              </a:ext>
            </a:extLst>
          </p:cNvPr>
          <p:cNvSpPr/>
          <p:nvPr/>
        </p:nvSpPr>
        <p:spPr>
          <a:xfrm>
            <a:off x="76200" y="405287"/>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Family Medicine</a:t>
            </a: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457200" y="1219200"/>
            <a:ext cx="8001000" cy="5211762"/>
          </a:xfrm>
        </p:spPr>
        <p:txBody>
          <a:bodyPr>
            <a:normAutofit/>
          </a:bodyPr>
          <a:lstStyle/>
          <a:p>
            <a:pPr marL="0" indent="0" algn="just">
              <a:lnSpc>
                <a:spcPct val="150000"/>
              </a:lnSpc>
              <a:buNone/>
            </a:pPr>
            <a:r>
              <a:rPr lang="en-US" altLang="en-US" sz="2800" dirty="0">
                <a:latin typeface="Andalus" panose="02020603050405020304" pitchFamily="18" charset="-78"/>
                <a:cs typeface="Andalus" panose="02020603050405020304" pitchFamily="18" charset="-78"/>
              </a:rPr>
              <a:t>Family Medicine plays important role in following manner:</a:t>
            </a:r>
          </a:p>
          <a:p>
            <a:pPr algn="just">
              <a:lnSpc>
                <a:spcPct val="150000"/>
              </a:lnSpc>
            </a:pPr>
            <a:r>
              <a:rPr lang="en-US" altLang="en-US" sz="2800" dirty="0">
                <a:latin typeface="Andalus" panose="02020603050405020304" pitchFamily="18" charset="-78"/>
                <a:cs typeface="Andalus" panose="02020603050405020304" pitchFamily="18" charset="-78"/>
              </a:rPr>
              <a:t>Early Diagnosis</a:t>
            </a:r>
          </a:p>
          <a:p>
            <a:pPr algn="just">
              <a:lnSpc>
                <a:spcPct val="150000"/>
              </a:lnSpc>
            </a:pPr>
            <a:r>
              <a:rPr lang="en-US" altLang="en-US" sz="2800" dirty="0">
                <a:latin typeface="Andalus" panose="02020603050405020304" pitchFamily="18" charset="-78"/>
                <a:cs typeface="Andalus" panose="02020603050405020304" pitchFamily="18" charset="-78"/>
              </a:rPr>
              <a:t>Education</a:t>
            </a:r>
          </a:p>
          <a:p>
            <a:pPr algn="just">
              <a:lnSpc>
                <a:spcPct val="150000"/>
              </a:lnSpc>
            </a:pPr>
            <a:r>
              <a:rPr lang="en-US" altLang="en-US" sz="2800" dirty="0">
                <a:latin typeface="Andalus" panose="02020603050405020304" pitchFamily="18" charset="-78"/>
                <a:cs typeface="Andalus" panose="02020603050405020304" pitchFamily="18" charset="-78"/>
              </a:rPr>
              <a:t>Dietary Guidance</a:t>
            </a:r>
          </a:p>
          <a:p>
            <a:pPr algn="just">
              <a:lnSpc>
                <a:spcPct val="150000"/>
              </a:lnSpc>
            </a:pPr>
            <a:r>
              <a:rPr lang="en-US" altLang="en-US" sz="2800" dirty="0">
                <a:latin typeface="Andalus" panose="02020603050405020304" pitchFamily="18" charset="-78"/>
                <a:cs typeface="Andalus" panose="02020603050405020304" pitchFamily="18" charset="-78"/>
              </a:rPr>
              <a:t>Monitoring</a:t>
            </a:r>
          </a:p>
          <a:p>
            <a:pPr algn="just">
              <a:lnSpc>
                <a:spcPct val="150000"/>
              </a:lnSpc>
            </a:pPr>
            <a:r>
              <a:rPr lang="en-US" altLang="en-US" sz="2800" dirty="0">
                <a:latin typeface="Andalus" panose="02020603050405020304" pitchFamily="18" charset="-78"/>
                <a:cs typeface="Andalus" panose="02020603050405020304" pitchFamily="18" charset="-78"/>
              </a:rPr>
              <a:t>Refer to Specialists </a:t>
            </a:r>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16</a:t>
            </a:fld>
            <a:endParaRPr lang="en-US" dirty="0"/>
          </a:p>
        </p:txBody>
      </p:sp>
      <p:sp>
        <p:nvSpPr>
          <p:cNvPr id="5" name="Rectangle 4">
            <a:extLst>
              <a:ext uri="{FF2B5EF4-FFF2-40B4-BE49-F238E27FC236}">
                <a16:creationId xmlns:a16="http://schemas.microsoft.com/office/drawing/2014/main" id="{BC308DE0-ED53-4552-93DC-3221A55A37C3}"/>
              </a:ext>
            </a:extLst>
          </p:cNvPr>
          <p:cNvSpPr/>
          <p:nvPr/>
        </p:nvSpPr>
        <p:spPr>
          <a:xfrm>
            <a:off x="228600" y="10445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3901179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DFC-03FE-461B-18C2-CAB7DCC6A3E0}"/>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Artificial Intelligence</a:t>
            </a:r>
            <a:endParaRPr lang="en-US" sz="4000" dirty="0"/>
          </a:p>
        </p:txBody>
      </p:sp>
      <p:sp>
        <p:nvSpPr>
          <p:cNvPr id="3" name="Content Placeholder 2">
            <a:extLst>
              <a:ext uri="{FF2B5EF4-FFF2-40B4-BE49-F238E27FC236}">
                <a16:creationId xmlns:a16="http://schemas.microsoft.com/office/drawing/2014/main" id="{42D31C9E-DDD1-7EFD-0C3D-B064BE975BBF}"/>
              </a:ext>
            </a:extLst>
          </p:cNvPr>
          <p:cNvSpPr>
            <a:spLocks noGrp="1"/>
          </p:cNvSpPr>
          <p:nvPr>
            <p:ph sz="half" idx="1"/>
          </p:nvPr>
        </p:nvSpPr>
        <p:spPr>
          <a:xfrm>
            <a:off x="457200" y="1600200"/>
            <a:ext cx="8077200" cy="4525963"/>
          </a:xfrm>
        </p:spPr>
        <p:txBody>
          <a:bodyPr>
            <a:normAutofit lnSpcReduction="10000"/>
          </a:bodyPr>
          <a:lstStyle/>
          <a:p>
            <a:pPr marL="0" indent="0" algn="just">
              <a:buNone/>
            </a:pPr>
            <a:r>
              <a:rPr lang="en-US" altLang="en-US" dirty="0">
                <a:latin typeface="Andalus" panose="02020603050405020304" pitchFamily="18" charset="-78"/>
                <a:cs typeface="Andalus" panose="02020603050405020304" pitchFamily="18" charset="-78"/>
              </a:rPr>
              <a:t>Artificial Intelligence </a:t>
            </a:r>
            <a:r>
              <a:rPr lang="en-GB" altLang="en-US" dirty="0">
                <a:latin typeface="Andalus" panose="02020603050405020304" pitchFamily="18" charset="-78"/>
                <a:cs typeface="Andalus" panose="02020603050405020304" pitchFamily="18" charset="-78"/>
              </a:rPr>
              <a:t>plays role </a:t>
            </a:r>
            <a:r>
              <a:rPr lang="en-US" altLang="en-US" dirty="0">
                <a:latin typeface="Andalus" panose="02020603050405020304" pitchFamily="18" charset="-78"/>
                <a:cs typeface="Andalus" panose="02020603050405020304" pitchFamily="18" charset="-78"/>
              </a:rPr>
              <a:t>in following </a:t>
            </a:r>
            <a:r>
              <a:rPr lang="en-GB" altLang="en-US" dirty="0">
                <a:latin typeface="Andalus" panose="02020603050405020304" pitchFamily="18" charset="-78"/>
                <a:cs typeface="Andalus" panose="02020603050405020304" pitchFamily="18" charset="-78"/>
              </a:rPr>
              <a:t>aspects:</a:t>
            </a:r>
            <a:endParaRPr lang="en-US" altLang="en-US" dirty="0">
              <a:latin typeface="Andalus" panose="02020603050405020304" pitchFamily="18" charset="-78"/>
              <a:cs typeface="Andalus" panose="02020603050405020304" pitchFamily="18" charset="-78"/>
            </a:endParaRPr>
          </a:p>
          <a:p>
            <a:pPr algn="just">
              <a:lnSpc>
                <a:spcPct val="120000"/>
              </a:lnSpc>
            </a:pPr>
            <a:r>
              <a:rPr lang="en-US" altLang="en-US" dirty="0">
                <a:latin typeface="Andalus" panose="02020603050405020304" pitchFamily="18" charset="-78"/>
                <a:cs typeface="Andalus" panose="02020603050405020304" pitchFamily="18" charset="-78"/>
              </a:rPr>
              <a:t>Decoding DNA sequences to </a:t>
            </a:r>
          </a:p>
          <a:p>
            <a:pPr lvl="2" algn="just">
              <a:lnSpc>
                <a:spcPct val="120000"/>
              </a:lnSpc>
              <a:buFont typeface="Wingdings" pitchFamily="2" charset="2"/>
              <a:buChar char="Ø"/>
            </a:pPr>
            <a:r>
              <a:rPr lang="en-US" altLang="en-US" sz="2400" dirty="0">
                <a:latin typeface="Andalus" panose="02020603050405020304" pitchFamily="18" charset="-78"/>
                <a:cs typeface="Andalus" panose="02020603050405020304" pitchFamily="18" charset="-78"/>
              </a:rPr>
              <a:t>pinpoint genetic variations </a:t>
            </a:r>
          </a:p>
          <a:p>
            <a:pPr lvl="2" algn="just">
              <a:lnSpc>
                <a:spcPct val="120000"/>
              </a:lnSpc>
              <a:buFont typeface="Wingdings" pitchFamily="2" charset="2"/>
              <a:buChar char="Ø"/>
            </a:pPr>
            <a:r>
              <a:rPr lang="en-US" altLang="en-US" sz="2400" dirty="0">
                <a:latin typeface="Andalus" panose="02020603050405020304" pitchFamily="18" charset="-78"/>
                <a:cs typeface="Andalus" panose="02020603050405020304" pitchFamily="18" charset="-78"/>
              </a:rPr>
              <a:t>identify genetic abnormalities </a:t>
            </a:r>
          </a:p>
          <a:p>
            <a:pPr algn="just"/>
            <a:r>
              <a:rPr lang="en-US" altLang="en-US" dirty="0">
                <a:latin typeface="Andalus" panose="02020603050405020304" pitchFamily="18" charset="-78"/>
                <a:cs typeface="Andalus" panose="02020603050405020304" pitchFamily="18" charset="-78"/>
              </a:rPr>
              <a:t>Utilizes extensive data from patient thereby enhancing prevention, diagnosis &amp; treatment based on individual genetic profiles</a:t>
            </a:r>
          </a:p>
          <a:p>
            <a:pPr algn="just"/>
            <a:r>
              <a:rPr lang="en-US" altLang="en-US" dirty="0">
                <a:latin typeface="Andalus" panose="02020603050405020304" pitchFamily="18" charset="-78"/>
                <a:cs typeface="Andalus" panose="02020603050405020304" pitchFamily="18" charset="-78"/>
              </a:rPr>
              <a:t>Food Recommendations</a:t>
            </a:r>
          </a:p>
          <a:p>
            <a:pPr marL="0" indent="0" algn="just">
              <a:buNone/>
            </a:pPr>
            <a:r>
              <a:rPr lang="en-US" sz="2400" dirty="0"/>
              <a:t> </a:t>
            </a:r>
          </a:p>
          <a:p>
            <a:pPr marL="0" indent="0">
              <a:buNone/>
            </a:pPr>
            <a:endParaRPr lang="en-US" dirty="0"/>
          </a:p>
        </p:txBody>
      </p:sp>
      <p:sp>
        <p:nvSpPr>
          <p:cNvPr id="14" name="Slide Number Placeholder 13">
            <a:extLst>
              <a:ext uri="{FF2B5EF4-FFF2-40B4-BE49-F238E27FC236}">
                <a16:creationId xmlns:a16="http://schemas.microsoft.com/office/drawing/2014/main" id="{E6B40C29-8044-12B7-8372-6ADC55BAC2C1}"/>
              </a:ext>
            </a:extLst>
          </p:cNvPr>
          <p:cNvSpPr>
            <a:spLocks noGrp="1"/>
          </p:cNvSpPr>
          <p:nvPr>
            <p:ph type="sldNum" sz="quarter" idx="12"/>
          </p:nvPr>
        </p:nvSpPr>
        <p:spPr/>
        <p:txBody>
          <a:bodyPr/>
          <a:lstStyle/>
          <a:p>
            <a:pPr>
              <a:defRPr/>
            </a:pPr>
            <a:fld id="{7A259807-4E02-4090-954C-8862AE38006D}" type="slidenum">
              <a:rPr lang="en-US" smtClean="0"/>
              <a:pPr>
                <a:defRPr/>
              </a:pPr>
              <a:t>17</a:t>
            </a:fld>
            <a:endParaRPr lang="en-US"/>
          </a:p>
        </p:txBody>
      </p:sp>
      <p:sp>
        <p:nvSpPr>
          <p:cNvPr id="4" name="Rectangle 3">
            <a:extLst>
              <a:ext uri="{FF2B5EF4-FFF2-40B4-BE49-F238E27FC236}">
                <a16:creationId xmlns:a16="http://schemas.microsoft.com/office/drawing/2014/main" id="{A891923C-78E3-4C35-9C3A-3598632CE359}"/>
              </a:ext>
            </a:extLst>
          </p:cNvPr>
          <p:cNvSpPr/>
          <p:nvPr/>
        </p:nvSpPr>
        <p:spPr>
          <a:xfrm>
            <a:off x="228600" y="65722"/>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003524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2660-18E5-686E-013B-A559E1FD1A3B}"/>
              </a:ext>
            </a:extLst>
          </p:cNvPr>
          <p:cNvSpPr>
            <a:spLocks noGrp="1"/>
          </p:cNvSpPr>
          <p:nvPr>
            <p:ph type="title"/>
          </p:nvPr>
        </p:nvSpPr>
        <p:spPr/>
        <p:txBody>
          <a:bodyPr>
            <a:normAutofit/>
          </a:bodyPr>
          <a:lstStyle/>
          <a:p>
            <a:r>
              <a:rPr lang="en-US" sz="4000">
                <a:solidFill>
                  <a:schemeClr val="accent4">
                    <a:lumMod val="75000"/>
                  </a:schemeClr>
                </a:solidFill>
                <a:latin typeface="Calibri" pitchFamily="34" charset="0"/>
              </a:rPr>
              <a:t>Suggested Research Article</a:t>
            </a:r>
            <a:endParaRPr lang="en-US" sz="4000" dirty="0"/>
          </a:p>
        </p:txBody>
      </p:sp>
      <p:sp>
        <p:nvSpPr>
          <p:cNvPr id="3" name="Content Placeholder 2">
            <a:extLst>
              <a:ext uri="{FF2B5EF4-FFF2-40B4-BE49-F238E27FC236}">
                <a16:creationId xmlns:a16="http://schemas.microsoft.com/office/drawing/2014/main" id="{3A9B65BA-AA02-07DB-52F5-74C703F7CEE2}"/>
              </a:ext>
            </a:extLst>
          </p:cNvPr>
          <p:cNvSpPr>
            <a:spLocks noGrp="1"/>
          </p:cNvSpPr>
          <p:nvPr>
            <p:ph sz="half" idx="1"/>
          </p:nvPr>
        </p:nvSpPr>
        <p:spPr>
          <a:xfrm>
            <a:off x="457200" y="1524000"/>
            <a:ext cx="4038600" cy="4906962"/>
          </a:xfrm>
        </p:spPr>
        <p:txBody>
          <a:bodyPr>
            <a:normAutofit fontScale="55000" lnSpcReduction="20000"/>
          </a:bodyPr>
          <a:lstStyle/>
          <a:p>
            <a:pPr marL="0" indent="0">
              <a:buNone/>
            </a:pPr>
            <a:r>
              <a:rPr lang="en-US" sz="3800" dirty="0"/>
              <a:t>Link: </a:t>
            </a:r>
            <a:r>
              <a:rPr lang="en-US" sz="4000" dirty="0">
                <a:hlinkClick r:id="rId2"/>
              </a:rPr>
              <a:t>https://www.mdpi.com/2073-4409/10/6/1487</a:t>
            </a:r>
            <a:endParaRPr lang="en-US" sz="4000" dirty="0"/>
          </a:p>
          <a:p>
            <a:pPr marL="0" indent="0">
              <a:buNone/>
            </a:pPr>
            <a:endParaRPr lang="en-US" sz="3800" dirty="0"/>
          </a:p>
          <a:p>
            <a:pPr marL="0" indent="0">
              <a:buNone/>
            </a:pPr>
            <a:r>
              <a:rPr lang="en-US" sz="3800" dirty="0"/>
              <a:t>Journal Name : Cells </a:t>
            </a:r>
          </a:p>
          <a:p>
            <a:pPr marL="0" indent="0" algn="l">
              <a:buNone/>
            </a:pPr>
            <a:r>
              <a:rPr lang="en-US" sz="3800" dirty="0"/>
              <a:t> </a:t>
            </a:r>
          </a:p>
          <a:p>
            <a:pPr marL="0" indent="0" algn="l">
              <a:buNone/>
            </a:pPr>
            <a:r>
              <a:rPr lang="en-US" sz="3800" dirty="0"/>
              <a:t>Title: The Role of Prostaglandins in Different Types of Cancer</a:t>
            </a:r>
          </a:p>
          <a:p>
            <a:pPr marL="0" indent="0">
              <a:buNone/>
            </a:pPr>
            <a:endParaRPr lang="en-US" sz="3800" dirty="0"/>
          </a:p>
          <a:p>
            <a:pPr marL="0" indent="0">
              <a:buNone/>
            </a:pPr>
            <a:r>
              <a:rPr lang="en-US" sz="3800" dirty="0"/>
              <a:t>Author Name: </a:t>
            </a:r>
            <a:r>
              <a:rPr lang="en-US" sz="4000" dirty="0"/>
              <a:t>Álvaro </a:t>
            </a:r>
            <a:r>
              <a:rPr lang="en-US" sz="4000" dirty="0" err="1"/>
              <a:t>Jara</a:t>
            </a:r>
            <a:r>
              <a:rPr lang="en-US" sz="4000" dirty="0"/>
              <a:t>-Gutiérrez</a:t>
            </a:r>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19F370F6-C32D-2F2E-BC26-CEB3F52C05CE}"/>
              </a:ext>
            </a:extLst>
          </p:cNvPr>
          <p:cNvSpPr>
            <a:spLocks noGrp="1"/>
          </p:cNvSpPr>
          <p:nvPr>
            <p:ph sz="half" idx="2"/>
          </p:nvPr>
        </p:nvSpPr>
        <p:spPr>
          <a:xfrm>
            <a:off x="4648200" y="1447800"/>
            <a:ext cx="4038600" cy="4756150"/>
          </a:xfrm>
        </p:spPr>
        <p:txBody>
          <a:bodyPr>
            <a:normAutofit fontScale="55000" lnSpcReduction="20000"/>
          </a:bodyPr>
          <a:lstStyle/>
          <a:p>
            <a:pPr algn="l">
              <a:lnSpc>
                <a:spcPts val="2250"/>
              </a:lnSpc>
              <a:spcBef>
                <a:spcPts val="2000"/>
              </a:spcBef>
              <a:spcAft>
                <a:spcPts val="1000"/>
              </a:spcAft>
              <a:buNone/>
            </a:pPr>
            <a:r>
              <a:rPr lang="en-US" sz="3300" b="0" i="0" dirty="0">
                <a:solidFill>
                  <a:srgbClr val="995733"/>
                </a:solidFill>
                <a:effectLst/>
                <a:latin typeface="Cambria" panose="02040503050406030204" pitchFamily="18" charset="0"/>
              </a:rPr>
              <a:t>Abstract</a:t>
            </a:r>
          </a:p>
          <a:p>
            <a:pPr algn="just">
              <a:spcBef>
                <a:spcPts val="2000"/>
              </a:spcBef>
              <a:spcAft>
                <a:spcPts val="2000"/>
              </a:spcAft>
            </a:pPr>
            <a:r>
              <a:rPr lang="en-US" sz="2400" dirty="0"/>
              <a:t>The prostaglandins constitute a family of lipids of 20 carbon atoms that derive from polyunsaturated fatty acids such as arachidonic acid. Traditionally, prostaglandins have been linked to inflammation, female reproductive cycle, vasodilation, or bronchodilator/bronchoconstriction. Recent studies have highlighted the involvement of these lipids in cancer. In this review, existing information on the prostaglandins associated with different types of cancer and the advances related to the potential use of them in neoplasm therapies have been analyzed. We can conclude that the effect of prostaglandins depends on multiple factors, such as the target tissue, their plasma concentration, and the prostaglandin subtype, among others. Prostaglandin D2 (PGD</a:t>
            </a:r>
            <a:r>
              <a:rPr lang="en-US" sz="2400" baseline="-25000" dirty="0"/>
              <a:t>2</a:t>
            </a:r>
            <a:r>
              <a:rPr lang="en-US" sz="2400" dirty="0"/>
              <a:t>) seems to hinder tumor progression, while prostaglandin E2 (PGE</a:t>
            </a:r>
            <a:r>
              <a:rPr lang="en-US" sz="2400" baseline="-25000" dirty="0"/>
              <a:t>2</a:t>
            </a:r>
            <a:r>
              <a:rPr lang="en-US" sz="2400" dirty="0"/>
              <a:t>) and prostaglandin F2 alpha (PGF</a:t>
            </a:r>
            <a:r>
              <a:rPr lang="en-US" sz="2400" baseline="-25000" dirty="0"/>
              <a:t>2α</a:t>
            </a:r>
            <a:r>
              <a:rPr lang="en-US" sz="2400" dirty="0"/>
              <a:t>) seem to provide greater tumor progression and aggressiveness.</a:t>
            </a:r>
            <a:endParaRPr lang="en-US" sz="2500" dirty="0"/>
          </a:p>
        </p:txBody>
      </p:sp>
      <p:sp>
        <p:nvSpPr>
          <p:cNvPr id="5" name="Rectangle 4">
            <a:extLst>
              <a:ext uri="{FF2B5EF4-FFF2-40B4-BE49-F238E27FC236}">
                <a16:creationId xmlns:a16="http://schemas.microsoft.com/office/drawing/2014/main" id="{BF4D7422-0FCE-45A9-B047-BA917AFDEC01}"/>
              </a:ext>
            </a:extLst>
          </p:cNvPr>
          <p:cNvSpPr/>
          <p:nvPr/>
        </p:nvSpPr>
        <p:spPr>
          <a:xfrm>
            <a:off x="152400" y="16827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46429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9579-8F2A-586B-93E3-8061CF00F0F3}"/>
              </a:ext>
            </a:extLst>
          </p:cNvPr>
          <p:cNvSpPr>
            <a:spLocks noGrp="1"/>
          </p:cNvSpPr>
          <p:nvPr>
            <p:ph type="title"/>
          </p:nvPr>
        </p:nvSpPr>
        <p:spPr/>
        <p:txBody>
          <a:bodyPr>
            <a:normAutofit/>
          </a:bodyPr>
          <a:lstStyle/>
          <a:p>
            <a:r>
              <a:rPr lang="en-US" sz="4000" dirty="0">
                <a:solidFill>
                  <a:schemeClr val="accent4"/>
                </a:solidFill>
                <a:latin typeface="Andalus" pitchFamily="18" charset="-78"/>
                <a:cs typeface="Andalus" pitchFamily="18" charset="-78"/>
              </a:rPr>
              <a:t>Bioethics</a:t>
            </a:r>
          </a:p>
        </p:txBody>
      </p:sp>
      <p:sp>
        <p:nvSpPr>
          <p:cNvPr id="3" name="Content Placeholder 2">
            <a:extLst>
              <a:ext uri="{FF2B5EF4-FFF2-40B4-BE49-F238E27FC236}">
                <a16:creationId xmlns:a16="http://schemas.microsoft.com/office/drawing/2014/main" id="{6AFB51A8-F386-B13E-5CA8-44BEE1C148DF}"/>
              </a:ext>
            </a:extLst>
          </p:cNvPr>
          <p:cNvSpPr>
            <a:spLocks noGrp="1"/>
          </p:cNvSpPr>
          <p:nvPr>
            <p:ph idx="1"/>
          </p:nvPr>
        </p:nvSpPr>
        <p:spPr/>
        <p:txBody>
          <a:bodyPr>
            <a:normAutofit/>
          </a:bodyPr>
          <a:lstStyle/>
          <a:p>
            <a:pPr marL="342900" lvl="2" indent="-342900">
              <a:lnSpc>
                <a:spcPct val="150000"/>
              </a:lnSpc>
            </a:pPr>
            <a:r>
              <a:rPr lang="en-US" altLang="en-US" sz="2600" dirty="0">
                <a:latin typeface="Andalus" panose="02020603050405020304" pitchFamily="18" charset="-78"/>
                <a:cs typeface="Andalus" panose="02020603050405020304" pitchFamily="18" charset="-78"/>
              </a:rPr>
              <a:t>Appropriate information</a:t>
            </a:r>
          </a:p>
          <a:p>
            <a:pPr marL="800100" lvl="3" indent="-342900">
              <a:lnSpc>
                <a:spcPct val="150000"/>
              </a:lnSpc>
              <a:buFont typeface="Wingdings" pitchFamily="2" charset="2"/>
              <a:buChar char="Ø"/>
            </a:pPr>
            <a:r>
              <a:rPr lang="en-US" altLang="en-US" dirty="0">
                <a:latin typeface="Andalus" panose="02020603050405020304" pitchFamily="18" charset="-78"/>
                <a:cs typeface="Andalus" panose="02020603050405020304" pitchFamily="18" charset="-78"/>
              </a:rPr>
              <a:t>Explain to patient or his family the genetic aspects of the condition </a:t>
            </a:r>
          </a:p>
          <a:p>
            <a:pPr>
              <a:lnSpc>
                <a:spcPct val="150000"/>
              </a:lnSpc>
            </a:pPr>
            <a:r>
              <a:rPr lang="en-US" altLang="en-US" sz="2600" dirty="0">
                <a:latin typeface="Andalus" panose="02020603050405020304" pitchFamily="18" charset="-78"/>
                <a:cs typeface="Andalus" panose="02020603050405020304" pitchFamily="18" charset="-78"/>
              </a:rPr>
              <a:t>Counselling </a:t>
            </a:r>
          </a:p>
          <a:p>
            <a:pPr>
              <a:lnSpc>
                <a:spcPct val="150000"/>
              </a:lnSpc>
            </a:pPr>
            <a:endParaRPr lang="en-US" altLang="en-US" sz="2600" dirty="0">
              <a:latin typeface="Andalus" panose="02020603050405020304" pitchFamily="18" charset="-78"/>
              <a:cs typeface="Andalus" panose="02020603050405020304" pitchFamily="18" charset="-78"/>
            </a:endParaRPr>
          </a:p>
          <a:p>
            <a:endParaRPr lang="en-US" altLang="en-US" sz="2600" dirty="0">
              <a:latin typeface="Andalus" panose="02020603050405020304" pitchFamily="18" charset="-78"/>
              <a:cs typeface="Andalus" panose="02020603050405020304" pitchFamily="18" charset="-78"/>
            </a:endParaRPr>
          </a:p>
        </p:txBody>
      </p:sp>
      <p:sp>
        <p:nvSpPr>
          <p:cNvPr id="5" name="Slide Number Placeholder 4">
            <a:extLst>
              <a:ext uri="{FF2B5EF4-FFF2-40B4-BE49-F238E27FC236}">
                <a16:creationId xmlns:a16="http://schemas.microsoft.com/office/drawing/2014/main" id="{D1C05CAA-4CE1-407C-83DF-847CBF646666}"/>
              </a:ext>
            </a:extLst>
          </p:cNvPr>
          <p:cNvSpPr>
            <a:spLocks noGrp="1"/>
          </p:cNvSpPr>
          <p:nvPr>
            <p:ph type="sldNum" sz="quarter" idx="12"/>
          </p:nvPr>
        </p:nvSpPr>
        <p:spPr/>
        <p:txBody>
          <a:bodyPr/>
          <a:lstStyle/>
          <a:p>
            <a:pPr>
              <a:defRPr/>
            </a:pPr>
            <a:fld id="{BDA394D7-9785-4BE5-AFD5-4F918A689025}" type="slidenum">
              <a:rPr lang="en-US" smtClean="0"/>
              <a:pPr>
                <a:defRPr/>
              </a:pPr>
              <a:t>19</a:t>
            </a:fld>
            <a:endParaRPr lang="en-US" dirty="0"/>
          </a:p>
        </p:txBody>
      </p:sp>
      <p:sp>
        <p:nvSpPr>
          <p:cNvPr id="4" name="Rectangle 3">
            <a:extLst>
              <a:ext uri="{FF2B5EF4-FFF2-40B4-BE49-F238E27FC236}">
                <a16:creationId xmlns:a16="http://schemas.microsoft.com/office/drawing/2014/main" id="{5ACDD5CB-95F6-4CA4-82C2-86DE4CEA9440}"/>
              </a:ext>
            </a:extLst>
          </p:cNvPr>
          <p:cNvSpPr/>
          <p:nvPr/>
        </p:nvSpPr>
        <p:spPr>
          <a:xfrm>
            <a:off x="152400" y="5397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938551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772400" cy="1470025"/>
          </a:xfrm>
        </p:spPr>
        <p:txBody>
          <a:bodyPr>
            <a:normAutofit fontScale="90000"/>
          </a:bodyPr>
          <a:lstStyle/>
          <a:p>
            <a:r>
              <a:rPr lang="en-US" sz="4000" b="1" dirty="0">
                <a:cs typeface="Times New Roman" pitchFamily="18" charset="0"/>
              </a:rPr>
              <a:t>CVS Module</a:t>
            </a:r>
            <a:br>
              <a:rPr lang="en-US" sz="4000" u="sng" dirty="0">
                <a:cs typeface="Times New Roman" pitchFamily="18" charset="0"/>
              </a:rPr>
            </a:br>
            <a:r>
              <a:rPr lang="en-US" sz="3200" dirty="0">
                <a:cs typeface="Times New Roman" pitchFamily="18" charset="0"/>
              </a:rPr>
              <a:t>1</a:t>
            </a:r>
            <a:r>
              <a:rPr lang="en-US" sz="3200" baseline="30000" dirty="0">
                <a:cs typeface="Times New Roman" pitchFamily="18" charset="0"/>
              </a:rPr>
              <a:t>st</a:t>
            </a:r>
            <a:r>
              <a:rPr lang="en-US" sz="3200" dirty="0">
                <a:cs typeface="Times New Roman" pitchFamily="18" charset="0"/>
              </a:rPr>
              <a:t> Year MBBS (LGIS)</a:t>
            </a:r>
            <a:br>
              <a:rPr lang="en-US" sz="4000" u="sng" dirty="0">
                <a:cs typeface="Times New Roman" pitchFamily="18" charset="0"/>
              </a:rPr>
            </a:br>
            <a:r>
              <a:rPr lang="en-US" sz="4000" b="1" dirty="0">
                <a:cs typeface="Times New Roman" pitchFamily="18" charset="0"/>
              </a:rPr>
              <a:t>Prostaglandins </a:t>
            </a:r>
            <a:endParaRPr lang="en-US" dirty="0"/>
          </a:p>
        </p:txBody>
      </p:sp>
      <p:sp>
        <p:nvSpPr>
          <p:cNvPr id="3" name="Subtitle 2"/>
          <p:cNvSpPr>
            <a:spLocks noGrp="1"/>
          </p:cNvSpPr>
          <p:nvPr>
            <p:ph type="subTitle" idx="1"/>
          </p:nvPr>
        </p:nvSpPr>
        <p:spPr>
          <a:xfrm>
            <a:off x="381000" y="5153025"/>
            <a:ext cx="8534400" cy="762000"/>
          </a:xfrm>
        </p:spPr>
        <p:txBody>
          <a:bodyPr>
            <a:normAutofit fontScale="25000" lnSpcReduction="20000"/>
          </a:bodyPr>
          <a:lstStyle/>
          <a:p>
            <a:pPr algn="l"/>
            <a:r>
              <a:rPr lang="en-US" sz="7200" b="1" dirty="0">
                <a:cs typeface="Times New Roman" pitchFamily="18" charset="0"/>
              </a:rPr>
              <a:t>Presenter: Dr. Aneela Jamil					Date: 24-02-25</a:t>
            </a:r>
          </a:p>
          <a:p>
            <a:pPr algn="l"/>
            <a:r>
              <a:rPr lang="en-US" sz="7200" b="1" dirty="0">
                <a:cs typeface="Times New Roman" pitchFamily="18" charset="0"/>
              </a:rPr>
              <a:t>(Assistant Professor)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6" name="Picture 5">
            <a:extLst>
              <a:ext uri="{FF2B5EF4-FFF2-40B4-BE49-F238E27FC236}">
                <a16:creationId xmlns:a16="http://schemas.microsoft.com/office/drawing/2014/main" id="{20163957-82BD-4959-9A3E-7FEFAE099A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3711576"/>
            <a:ext cx="1977887" cy="1177461"/>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12192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777431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lumMod val="75000"/>
                  </a:schemeClr>
                </a:solidFill>
                <a:latin typeface="Andalus" pitchFamily="18" charset="-78"/>
                <a:cs typeface="Andalus" pitchFamily="18" charset="-78"/>
              </a:rPr>
              <a:t>Learning Resources</a:t>
            </a:r>
          </a:p>
        </p:txBody>
      </p:sp>
      <p:sp>
        <p:nvSpPr>
          <p:cNvPr id="3" name="Content Placeholder 2"/>
          <p:cNvSpPr>
            <a:spLocks noGrp="1"/>
          </p:cNvSpPr>
          <p:nvPr>
            <p:ph idx="1"/>
          </p:nvPr>
        </p:nvSpPr>
        <p:spPr/>
        <p:txBody>
          <a:bodyPr/>
          <a:lstStyle/>
          <a:p>
            <a:pPr>
              <a:lnSpc>
                <a:spcPct val="150000"/>
              </a:lnSpc>
            </a:pPr>
            <a:r>
              <a:rPr lang="en-GB" sz="2400" dirty="0">
                <a:latin typeface="Andalus" pitchFamily="18" charset="-78"/>
                <a:cs typeface="Andalus" pitchFamily="18" charset="-78"/>
              </a:rPr>
              <a:t>Lippincott Illustrated Review, Biochemistry (Eighth edition, chapter 17, Pages 432-438)</a:t>
            </a:r>
          </a:p>
          <a:p>
            <a:pPr>
              <a:lnSpc>
                <a:spcPct val="150000"/>
              </a:lnSpc>
            </a:pPr>
            <a:r>
              <a:rPr lang="en-US" sz="2400" dirty="0"/>
              <a:t>Google scholar</a:t>
            </a:r>
          </a:p>
          <a:p>
            <a:pPr>
              <a:lnSpc>
                <a:spcPct val="150000"/>
              </a:lnSpc>
            </a:pPr>
            <a:r>
              <a:rPr lang="en-US" sz="2400" dirty="0"/>
              <a:t>Google images</a:t>
            </a:r>
          </a:p>
          <a:p>
            <a:endParaRPr lang="en-US" dirty="0"/>
          </a:p>
          <a:p>
            <a:endParaRPr lang="en-US" dirty="0"/>
          </a:p>
        </p:txBody>
      </p:sp>
      <p:sp>
        <p:nvSpPr>
          <p:cNvPr id="9" name="Slide Number Placeholder 8">
            <a:extLst>
              <a:ext uri="{FF2B5EF4-FFF2-40B4-BE49-F238E27FC236}">
                <a16:creationId xmlns:a16="http://schemas.microsoft.com/office/drawing/2014/main" id="{AFA1E52D-D55D-CDB3-35AB-2433C222412D}"/>
              </a:ext>
            </a:extLst>
          </p:cNvPr>
          <p:cNvSpPr>
            <a:spLocks noGrp="1"/>
          </p:cNvSpPr>
          <p:nvPr>
            <p:ph type="sldNum" sz="quarter" idx="12"/>
          </p:nvPr>
        </p:nvSpPr>
        <p:spPr/>
        <p:txBody>
          <a:bodyPr/>
          <a:lstStyle/>
          <a:p>
            <a:pPr>
              <a:defRPr/>
            </a:pPr>
            <a:fld id="{BDA394D7-9785-4BE5-AFD5-4F918A689025}" type="slidenum">
              <a:rPr lang="en-US" smtClean="0"/>
              <a:pPr>
                <a:defRPr/>
              </a:pPr>
              <a:t>21</a:t>
            </a:fld>
            <a:endParaRPr lang="en-US"/>
          </a:p>
        </p:txBody>
      </p:sp>
    </p:spTree>
    <p:extLst>
      <p:ext uri="{BB962C8B-B14F-4D97-AF65-F5344CB8AC3E}">
        <p14:creationId xmlns:p14="http://schemas.microsoft.com/office/powerpoint/2010/main" val="867726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a:p>
        </p:txBody>
      </p:sp>
      <p:sp>
        <p:nvSpPr>
          <p:cNvPr id="4" name="Title 3">
            <a:extLst>
              <a:ext uri="{FF2B5EF4-FFF2-40B4-BE49-F238E27FC236}">
                <a16:creationId xmlns:a16="http://schemas.microsoft.com/office/drawing/2014/main" id="{0310D2D6-D333-4C63-B40A-A5A892A718DB}"/>
              </a:ext>
            </a:extLst>
          </p:cNvPr>
          <p:cNvSpPr>
            <a:spLocks noGrp="1"/>
          </p:cNvSpPr>
          <p:nvPr>
            <p:ph type="title"/>
          </p:nvPr>
        </p:nvSpPr>
        <p:spPr/>
        <p:txBody>
          <a:bodyPr/>
          <a:lstStyle/>
          <a:p>
            <a:r>
              <a:rPr lang="en-US" dirty="0"/>
              <a:t> </a:t>
            </a:r>
            <a:endParaRPr lang="en-PK" dirty="0"/>
          </a:p>
        </p:txBody>
      </p:sp>
      <p:pic>
        <p:nvPicPr>
          <p:cNvPr id="7" name="Picture 2" descr="Image result for THANKS">
            <a:extLst>
              <a:ext uri="{FF2B5EF4-FFF2-40B4-BE49-F238E27FC236}">
                <a16:creationId xmlns:a16="http://schemas.microsoft.com/office/drawing/2014/main" id="{1EEEC2D6-8D42-441E-95E2-4E75E5F4C24C}"/>
              </a:ext>
            </a:extLst>
          </p:cNvPr>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Tree>
    <p:extLst>
      <p:ext uri="{BB962C8B-B14F-4D97-AF65-F5344CB8AC3E}">
        <p14:creationId xmlns:p14="http://schemas.microsoft.com/office/powerpoint/2010/main" val="135482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extLst/>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99434" y="762000"/>
            <a:ext cx="8625625" cy="6096000"/>
          </a:xfrm>
          <a:prstGeom prst="rect">
            <a:avLst/>
          </a:prstGeom>
        </p:spPr>
        <p:txBody>
          <a:bodyPr>
            <a:normAutofit/>
          </a:bodyPr>
          <a:lstStyle/>
          <a:p>
            <a:pPr marL="0" indent="0" algn="ctr">
              <a:buNone/>
            </a:pPr>
            <a:r>
              <a:rPr lang="en-US" sz="4000" dirty="0">
                <a:latin typeface="Andalus" pitchFamily="18" charset="-78"/>
                <a:cs typeface="Andalus" pitchFamily="18" charset="-78"/>
              </a:rPr>
              <a:t>Learning Objectives</a:t>
            </a:r>
          </a:p>
          <a:p>
            <a:pPr marL="0" indent="0" algn="just">
              <a:buNone/>
            </a:pPr>
            <a:endParaRPr lang="en-US" sz="1800" dirty="0"/>
          </a:p>
          <a:p>
            <a:pPr algn="just">
              <a:lnSpc>
                <a:spcPct val="150000"/>
              </a:lnSpc>
              <a:buFont typeface="Arial" charset="0"/>
              <a:buChar char="•"/>
              <a:defRPr/>
            </a:pPr>
            <a:r>
              <a:rPr lang="en-US" sz="2000" dirty="0">
                <a:latin typeface="Andalus" pitchFamily="18" charset="-78"/>
                <a:cs typeface="Andalus" pitchFamily="18" charset="-78"/>
              </a:rPr>
              <a:t>At the end of this lecture students should be able to </a:t>
            </a:r>
          </a:p>
          <a:p>
            <a:pPr lvl="2" algn="just">
              <a:lnSpc>
                <a:spcPct val="150000"/>
              </a:lnSpc>
              <a:buFont typeface="Wingdings" pitchFamily="2" charset="2"/>
              <a:buChar char="Ø"/>
              <a:defRPr/>
            </a:pPr>
            <a:r>
              <a:rPr lang="en-US" sz="2000" dirty="0">
                <a:cs typeface="Andalus" pitchFamily="18" charset="-78"/>
              </a:rPr>
              <a:t>Explain synthesis of prostaglandins </a:t>
            </a:r>
          </a:p>
          <a:p>
            <a:pPr lvl="2" algn="just">
              <a:lnSpc>
                <a:spcPct val="150000"/>
              </a:lnSpc>
              <a:buFont typeface="Wingdings" pitchFamily="2" charset="2"/>
              <a:buChar char="Ø"/>
              <a:defRPr/>
            </a:pPr>
            <a:r>
              <a:rPr lang="en-US" sz="2000" dirty="0">
                <a:cs typeface="Andalus" pitchFamily="18" charset="-78"/>
              </a:rPr>
              <a:t>Describe the role of prostaglandins in our body</a:t>
            </a:r>
          </a:p>
          <a:p>
            <a:pPr lvl="2" algn="just">
              <a:lnSpc>
                <a:spcPct val="150000"/>
              </a:lnSpc>
              <a:buFont typeface="Wingdings" pitchFamily="2" charset="2"/>
              <a:buChar char="Ø"/>
              <a:defRPr/>
            </a:pPr>
            <a:r>
              <a:rPr lang="en-US" sz="2000" dirty="0">
                <a:cs typeface="Andalus" pitchFamily="18" charset="-78"/>
              </a:rPr>
              <a:t>Discuss effect of various drugs on prostaglandins synthesis</a:t>
            </a:r>
          </a:p>
          <a:p>
            <a:pPr lvl="2" algn="just">
              <a:lnSpc>
                <a:spcPct val="150000"/>
              </a:lnSpc>
              <a:buFont typeface="Wingdings" pitchFamily="2" charset="2"/>
              <a:buChar char="Ø"/>
              <a:defRPr/>
            </a:pPr>
            <a:endParaRPr lang="en-US" sz="2000" dirty="0">
              <a:latin typeface="Andalus" pitchFamily="18" charset="-78"/>
              <a:cs typeface="Andalus" pitchFamily="18" charset="-78"/>
            </a:endParaRPr>
          </a:p>
          <a:p>
            <a:pPr>
              <a:lnSpc>
                <a:spcPct val="150000"/>
              </a:lnSpc>
              <a:buNone/>
            </a:pPr>
            <a:endParaRPr lang="en-US" sz="2400" dirty="0"/>
          </a:p>
        </p:txBody>
      </p:sp>
      <p:sp>
        <p:nvSpPr>
          <p:cNvPr id="9" name="Slide Number Placeholder 8">
            <a:extLst>
              <a:ext uri="{FF2B5EF4-FFF2-40B4-BE49-F238E27FC236}">
                <a16:creationId xmlns:a16="http://schemas.microsoft.com/office/drawing/2014/main" id="{D42BD85A-21F8-9D50-AC01-8943F13144B0}"/>
              </a:ext>
            </a:extLst>
          </p:cNvPr>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spTree>
    <p:extLst>
      <p:ext uri="{BB962C8B-B14F-4D97-AF65-F5344CB8AC3E}">
        <p14:creationId xmlns:p14="http://schemas.microsoft.com/office/powerpoint/2010/main" val="3333579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5" name="Content Placeholder 4"/>
          <p:cNvSpPr>
            <a:spLocks noGrp="1"/>
          </p:cNvSpPr>
          <p:nvPr>
            <p:ph idx="1"/>
          </p:nvPr>
        </p:nvSpPr>
        <p:spPr/>
        <p:txBody>
          <a:bodyPr/>
          <a:lstStyle/>
          <a:p>
            <a:pPr>
              <a:buNone/>
            </a:pPr>
            <a:r>
              <a:rPr lang="en-US" dirty="0"/>
              <a:t> </a:t>
            </a:r>
          </a:p>
        </p:txBody>
      </p:sp>
      <p:pic>
        <p:nvPicPr>
          <p:cNvPr id="70660" name="Picture 4" descr="JaypeeDigital | eBook Reader"/>
          <p:cNvPicPr>
            <a:picLocks noChangeAspect="1" noChangeArrowheads="1"/>
          </p:cNvPicPr>
          <p:nvPr/>
        </p:nvPicPr>
        <p:blipFill>
          <a:blip r:embed="rId2"/>
          <a:srcRect/>
          <a:stretch>
            <a:fillRect/>
          </a:stretch>
        </p:blipFill>
        <p:spPr bwMode="auto">
          <a:xfrm>
            <a:off x="1066800" y="762000"/>
            <a:ext cx="6477000" cy="5725668"/>
          </a:xfrm>
          <a:prstGeom prst="rect">
            <a:avLst/>
          </a:prstGeom>
          <a:noFill/>
        </p:spPr>
      </p:pic>
      <p:sp>
        <p:nvSpPr>
          <p:cNvPr id="3" name="Rectangle 2">
            <a:extLst>
              <a:ext uri="{FF2B5EF4-FFF2-40B4-BE49-F238E27FC236}">
                <a16:creationId xmlns:a16="http://schemas.microsoft.com/office/drawing/2014/main" id="{4971E151-CD0A-4D5C-8C07-F573C1926E8A}"/>
              </a:ext>
            </a:extLst>
          </p:cNvPr>
          <p:cNvSpPr/>
          <p:nvPr/>
        </p:nvSpPr>
        <p:spPr>
          <a:xfrm>
            <a:off x="84448" y="19431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Content Placeholder 3"/>
          <p:cNvSpPr>
            <a:spLocks noGrp="1"/>
          </p:cNvSpPr>
          <p:nvPr>
            <p:ph idx="1"/>
          </p:nvPr>
        </p:nvSpPr>
        <p:spPr/>
        <p:txBody>
          <a:bodyPr/>
          <a:lstStyle/>
          <a:p>
            <a:pPr>
              <a:buNone/>
            </a:pPr>
            <a:r>
              <a:rPr lang="en-US" dirty="0"/>
              <a:t> </a:t>
            </a:r>
          </a:p>
        </p:txBody>
      </p:sp>
      <p:pic>
        <p:nvPicPr>
          <p:cNvPr id="71681" name="Picture 1" descr="C:\Users\dell\Desktop\eicosanoids-clinical-791x1024.jpg"/>
          <p:cNvPicPr>
            <a:picLocks noChangeAspect="1" noChangeArrowheads="1"/>
          </p:cNvPicPr>
          <p:nvPr/>
        </p:nvPicPr>
        <p:blipFill>
          <a:blip r:embed="rId2"/>
          <a:srcRect/>
          <a:stretch>
            <a:fillRect/>
          </a:stretch>
        </p:blipFill>
        <p:spPr bwMode="auto">
          <a:xfrm>
            <a:off x="2286000" y="685800"/>
            <a:ext cx="4495800" cy="5818789"/>
          </a:xfrm>
          <a:prstGeom prst="rect">
            <a:avLst/>
          </a:prstGeom>
          <a:noFill/>
        </p:spPr>
      </p:pic>
      <p:sp>
        <p:nvSpPr>
          <p:cNvPr id="3" name="Rectangle 2">
            <a:extLst>
              <a:ext uri="{FF2B5EF4-FFF2-40B4-BE49-F238E27FC236}">
                <a16:creationId xmlns:a16="http://schemas.microsoft.com/office/drawing/2014/main" id="{2509711C-0FCA-45BA-91D4-30EBB01552ED}"/>
              </a:ext>
            </a:extLst>
          </p:cNvPr>
          <p:cNvSpPr/>
          <p:nvPr/>
        </p:nvSpPr>
        <p:spPr>
          <a:xfrm>
            <a:off x="294972" y="23019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0188"/>
            <a:ext cx="7886700" cy="1325563"/>
          </a:xfrm>
        </p:spPr>
        <p:txBody>
          <a:bodyPr/>
          <a:lstStyle/>
          <a:p>
            <a:r>
              <a:rPr lang="en-US" dirty="0"/>
              <a:t> </a:t>
            </a:r>
          </a:p>
        </p:txBody>
      </p:sp>
      <p:pic>
        <p:nvPicPr>
          <p:cNvPr id="70658" name="Picture 2" descr="C:\Users\dell\Desktop\image107.jpg"/>
          <p:cNvPicPr>
            <a:picLocks noGrp="1" noChangeAspect="1" noChangeArrowheads="1"/>
          </p:cNvPicPr>
          <p:nvPr>
            <p:ph idx="1"/>
          </p:nvPr>
        </p:nvPicPr>
        <p:blipFill>
          <a:blip r:embed="rId2"/>
          <a:srcRect l="1667" t="2449" r="1667"/>
          <a:stretch>
            <a:fillRect/>
          </a:stretch>
        </p:blipFill>
        <p:spPr bwMode="auto">
          <a:xfrm>
            <a:off x="590453" y="895252"/>
            <a:ext cx="7728663" cy="5307904"/>
          </a:xfrm>
          <a:prstGeom prst="rect">
            <a:avLst/>
          </a:prstGeom>
          <a:noFill/>
        </p:spPr>
      </p:pic>
      <p:sp>
        <p:nvSpPr>
          <p:cNvPr id="3" name="Rectangle 2">
            <a:extLst>
              <a:ext uri="{FF2B5EF4-FFF2-40B4-BE49-F238E27FC236}">
                <a16:creationId xmlns:a16="http://schemas.microsoft.com/office/drawing/2014/main" id="{3E1198B2-1B49-43F4-9962-5193052CEBBB}"/>
              </a:ext>
            </a:extLst>
          </p:cNvPr>
          <p:cNvSpPr/>
          <p:nvPr/>
        </p:nvSpPr>
        <p:spPr>
          <a:xfrm>
            <a:off x="152400" y="10527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Content Placeholder 3"/>
          <p:cNvSpPr>
            <a:spLocks noGrp="1"/>
          </p:cNvSpPr>
          <p:nvPr>
            <p:ph idx="1"/>
          </p:nvPr>
        </p:nvSpPr>
        <p:spPr/>
        <p:txBody>
          <a:bodyPr/>
          <a:lstStyle/>
          <a:p>
            <a:pPr>
              <a:buNone/>
            </a:pPr>
            <a:r>
              <a:rPr lang="en-US" dirty="0"/>
              <a:t> </a:t>
            </a:r>
          </a:p>
        </p:txBody>
      </p:sp>
      <p:pic>
        <p:nvPicPr>
          <p:cNvPr id="72706" name="Picture 2" descr="Chemistry, Biosynthesis and Degradation - Prostaglandins and Leukotrienes |  Pharmacology"/>
          <p:cNvPicPr>
            <a:picLocks noChangeAspect="1" noChangeArrowheads="1"/>
          </p:cNvPicPr>
          <p:nvPr/>
        </p:nvPicPr>
        <p:blipFill>
          <a:blip r:embed="rId2"/>
          <a:srcRect/>
          <a:stretch>
            <a:fillRect/>
          </a:stretch>
        </p:blipFill>
        <p:spPr bwMode="auto">
          <a:xfrm>
            <a:off x="304800" y="1066800"/>
            <a:ext cx="8540826" cy="5286376"/>
          </a:xfrm>
          <a:prstGeom prst="rect">
            <a:avLst/>
          </a:prstGeom>
          <a:noFill/>
        </p:spPr>
      </p:pic>
      <p:sp>
        <p:nvSpPr>
          <p:cNvPr id="3" name="Rectangle 2">
            <a:extLst>
              <a:ext uri="{FF2B5EF4-FFF2-40B4-BE49-F238E27FC236}">
                <a16:creationId xmlns:a16="http://schemas.microsoft.com/office/drawing/2014/main" id="{3A3AF631-870A-4993-B017-27639423112E}"/>
              </a:ext>
            </a:extLst>
          </p:cNvPr>
          <p:cNvSpPr/>
          <p:nvPr/>
        </p:nvSpPr>
        <p:spPr>
          <a:xfrm>
            <a:off x="228600" y="203515"/>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1150</TotalTime>
  <Words>570</Words>
  <Application>Microsoft Office PowerPoint</Application>
  <PresentationFormat>On-screen Show (4:3)</PresentationFormat>
  <Paragraphs>107</Paragraphs>
  <Slides>22</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Andalus</vt:lpstr>
      <vt:lpstr>Arial</vt:lpstr>
      <vt:lpstr>Arial Black</vt:lpstr>
      <vt:lpstr>Calibri</vt:lpstr>
      <vt:lpstr>Calibri Light</vt:lpstr>
      <vt:lpstr>Cambria</vt:lpstr>
      <vt:lpstr>Segoe UI</vt:lpstr>
      <vt:lpstr>Times New Roman</vt:lpstr>
      <vt:lpstr>Wingdings</vt:lpstr>
      <vt:lpstr>Office Theme</vt:lpstr>
      <vt:lpstr>1_Office Theme</vt:lpstr>
      <vt:lpstr>PowerPoint Presentation</vt:lpstr>
      <vt:lpstr>CVS Module 1st Year MBBS (LGIS) Prostaglandins </vt:lpstr>
      <vt:lpstr>Motto, Vision, Dream</vt:lpstr>
      <vt:lpstr>PowerPoint Presentation</vt:lpstr>
      <vt:lpstr>PowerPoint Presentation</vt:lpstr>
      <vt:lpstr> </vt:lpstr>
      <vt:lpstr> </vt:lpstr>
      <vt:lpstr> </vt:lpstr>
      <vt:lpstr> </vt:lpstr>
      <vt:lpstr> </vt:lpstr>
      <vt:lpstr> </vt:lpstr>
      <vt:lpstr>Anatomical Aspects </vt:lpstr>
      <vt:lpstr> </vt:lpstr>
      <vt:lpstr>PowerPoint Presentation</vt:lpstr>
      <vt:lpstr>PowerPoint Presentation</vt:lpstr>
      <vt:lpstr>Family Medicine</vt:lpstr>
      <vt:lpstr>Artificial Intelligence</vt:lpstr>
      <vt:lpstr>Suggested Research Article</vt:lpstr>
      <vt:lpstr>Bioethics</vt:lpstr>
      <vt:lpstr>PowerPoint Presentation</vt:lpstr>
      <vt:lpstr>Learning Resources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Dell</cp:lastModifiedBy>
  <cp:revision>108</cp:revision>
  <dcterms:created xsi:type="dcterms:W3CDTF">2006-08-16T00:00:00Z</dcterms:created>
  <dcterms:modified xsi:type="dcterms:W3CDTF">2025-02-24T07:40:37Z</dcterms:modified>
</cp:coreProperties>
</file>