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0"/>
  </p:notesMasterIdLst>
  <p:sldIdLst>
    <p:sldId id="336" r:id="rId2"/>
    <p:sldId id="256" r:id="rId3"/>
    <p:sldId id="490" r:id="rId4"/>
    <p:sldId id="489" r:id="rId5"/>
    <p:sldId id="364" r:id="rId6"/>
    <p:sldId id="337" r:id="rId7"/>
    <p:sldId id="362" r:id="rId8"/>
    <p:sldId id="358" r:id="rId9"/>
    <p:sldId id="328" r:id="rId10"/>
    <p:sldId id="268" r:id="rId11"/>
    <p:sldId id="365" r:id="rId12"/>
    <p:sldId id="269" r:id="rId13"/>
    <p:sldId id="270" r:id="rId14"/>
    <p:sldId id="271" r:id="rId15"/>
    <p:sldId id="258" r:id="rId16"/>
    <p:sldId id="272" r:id="rId17"/>
    <p:sldId id="262" r:id="rId18"/>
    <p:sldId id="264" r:id="rId19"/>
    <p:sldId id="265" r:id="rId20"/>
    <p:sldId id="295" r:id="rId21"/>
    <p:sldId id="266" r:id="rId22"/>
    <p:sldId id="273" r:id="rId23"/>
    <p:sldId id="277" r:id="rId24"/>
    <p:sldId id="276" r:id="rId25"/>
    <p:sldId id="278" r:id="rId26"/>
    <p:sldId id="279" r:id="rId27"/>
    <p:sldId id="284" r:id="rId28"/>
    <p:sldId id="286" r:id="rId29"/>
    <p:sldId id="287" r:id="rId30"/>
    <p:sldId id="290" r:id="rId31"/>
    <p:sldId id="291" r:id="rId32"/>
    <p:sldId id="293" r:id="rId33"/>
    <p:sldId id="294" r:id="rId34"/>
    <p:sldId id="305" r:id="rId35"/>
    <p:sldId id="299" r:id="rId36"/>
    <p:sldId id="300" r:id="rId37"/>
    <p:sldId id="301" r:id="rId38"/>
    <p:sldId id="303" r:id="rId39"/>
    <p:sldId id="368" r:id="rId40"/>
    <p:sldId id="371" r:id="rId41"/>
    <p:sldId id="372" r:id="rId42"/>
    <p:sldId id="373" r:id="rId43"/>
    <p:sldId id="375" r:id="rId44"/>
    <p:sldId id="379" r:id="rId45"/>
    <p:sldId id="378" r:id="rId46"/>
    <p:sldId id="366" r:id="rId47"/>
    <p:sldId id="374" r:id="rId48"/>
    <p:sldId id="30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p:cViewPr varScale="1">
        <p:scale>
          <a:sx n="79" d="100"/>
          <a:sy n="79" d="100"/>
        </p:scale>
        <p:origin x="152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4FAD3-924D-4561-8328-9DFDCA5A7939}" type="datetimeFigureOut">
              <a:rPr lang="en-US" smtClean="0"/>
              <a:t>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D10FE-AB27-4187-96A6-062F8E67AA7B}" type="slidenum">
              <a:rPr lang="en-US" smtClean="0"/>
              <a:t>‹#›</a:t>
            </a:fld>
            <a:endParaRPr lang="en-US"/>
          </a:p>
        </p:txBody>
      </p:sp>
    </p:spTree>
    <p:extLst>
      <p:ext uri="{BB962C8B-B14F-4D97-AF65-F5344CB8AC3E}">
        <p14:creationId xmlns:p14="http://schemas.microsoft.com/office/powerpoint/2010/main" val="278596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BDFCCB3-BF98-4933-B151-9C70F46F31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FE440ABA-1653-483A-8FDA-642750D41BE9}" type="slidenum">
              <a:rPr lang="en-US" altLang="en-US" sz="1200" i="0" smtClean="0">
                <a:latin typeface="Arial" panose="020B0604020202020204" pitchFamily="34" charset="0"/>
              </a:rPr>
              <a:pPr/>
              <a:t>4</a:t>
            </a:fld>
            <a:endParaRPr lang="en-US" altLang="en-US" sz="1200" i="0">
              <a:latin typeface="Arial" panose="020B0604020202020204" pitchFamily="34" charset="0"/>
            </a:endParaRPr>
          </a:p>
        </p:txBody>
      </p:sp>
      <p:sp>
        <p:nvSpPr>
          <p:cNvPr id="5123" name="Rectangle 2">
            <a:extLst>
              <a:ext uri="{FF2B5EF4-FFF2-40B4-BE49-F238E27FC236}">
                <a16:creationId xmlns:a16="http://schemas.microsoft.com/office/drawing/2014/main" id="{74F12BF3-10AE-42BD-B69C-4C8113D03E2D}"/>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30004C2F-B9F2-4FEF-B562-67821BF3BC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4AB9D4-E0F1-48A3-BE57-96983149F011}"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300605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227601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3087025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8451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854503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14AB9D4-E0F1-48A3-BE57-96983149F011}"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1926128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14AB9D4-E0F1-48A3-BE57-96983149F011}"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119036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4AB9D4-E0F1-48A3-BE57-96983149F011}"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47947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4AB9D4-E0F1-48A3-BE57-96983149F011}"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582563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1D8BD707-D9CF-40AE-B4C6-C98DA3205C09}" type="datetimeFigureOut">
              <a:rPr lang="en-US" smtClean="0"/>
              <a:pPr/>
              <a:t>2/8/2025</a:t>
            </a:fld>
            <a:endParaRPr lang="en-US"/>
          </a:p>
        </p:txBody>
      </p:sp>
      <p:sp>
        <p:nvSpPr>
          <p:cNvPr id="12" name="Slide Number Placeholder 11"/>
          <p:cNvSpPr>
            <a:spLocks noGrp="1"/>
          </p:cNvSpPr>
          <p:nvPr>
            <p:ph type="sldNum" sz="quarter" idx="15"/>
          </p:nvPr>
        </p:nvSpPr>
        <p:spPr/>
        <p:txBody>
          <a:bodyPr/>
          <a:lstStyle/>
          <a:p>
            <a:fld id="{B6F15528-21DE-4FAA-801E-634DDDAF4B2B}" type="slidenum">
              <a:rPr lang="en-US" smtClean="0"/>
              <a:pPr/>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0809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4AB9D4-E0F1-48A3-BE57-96983149F011}"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33236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4AB9D4-E0F1-48A3-BE57-96983149F011}"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45237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345061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4AB9D4-E0F1-48A3-BE57-96983149F011}"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121935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4AB9D4-E0F1-48A3-BE57-96983149F011}"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213353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AB9D4-E0F1-48A3-BE57-96983149F011}"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124896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278421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AB9D4-E0F1-48A3-BE57-96983149F011}"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3B09B-5AB7-4C39-9111-EC8BA7FFA70D}" type="slidenum">
              <a:rPr lang="en-US" smtClean="0"/>
              <a:t>‹#›</a:t>
            </a:fld>
            <a:endParaRPr lang="en-US"/>
          </a:p>
        </p:txBody>
      </p:sp>
    </p:spTree>
    <p:extLst>
      <p:ext uri="{BB962C8B-B14F-4D97-AF65-F5344CB8AC3E}">
        <p14:creationId xmlns:p14="http://schemas.microsoft.com/office/powerpoint/2010/main" val="10899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14AB9D4-E0F1-48A3-BE57-96983149F011}" type="datetimeFigureOut">
              <a:rPr lang="en-US" smtClean="0"/>
              <a:t>2/8/2025</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D3B09B-5AB7-4C39-9111-EC8BA7FFA70D}" type="slidenum">
              <a:rPr lang="en-US" smtClean="0"/>
              <a:t>‹#›</a:t>
            </a:fld>
            <a:endParaRPr lang="en-US"/>
          </a:p>
        </p:txBody>
      </p:sp>
    </p:spTree>
    <p:extLst>
      <p:ext uri="{BB962C8B-B14F-4D97-AF65-F5344CB8AC3E}">
        <p14:creationId xmlns:p14="http://schemas.microsoft.com/office/powerpoint/2010/main" val="378861460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radiopaedia.org/articles/cardiac-silhouette" TargetMode="External"/><Relationship Id="rId2" Type="http://schemas.openxmlformats.org/officeDocument/2006/relationships/hyperlink" Target="https://radiologyassistant.nl/cardiovascular/anatomy/cardiac-anatomy" TargetMode="External"/><Relationship Id="rId1" Type="http://schemas.openxmlformats.org/officeDocument/2006/relationships/slideLayout" Target="../slideLayouts/slideLayout2.xml"/><Relationship Id="rId4" Type="http://schemas.openxmlformats.org/officeDocument/2006/relationships/hyperlink" Target="https://www.wikidoc.org/index.php/The_chest_x-ray_in_cardiovascular_diseas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47800"/>
            <a:ext cx="662940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00" y="990600"/>
            <a:ext cx="8153400" cy="461665"/>
          </a:xfrm>
          <a:prstGeom prst="rect">
            <a:avLst/>
          </a:prstGeom>
        </p:spPr>
        <p:txBody>
          <a:bodyPr wrap="square">
            <a:spAutoFit/>
          </a:bodyPr>
          <a:lstStyle/>
          <a:p>
            <a:endParaRPr lang="en-US" sz="2400" dirty="0"/>
          </a:p>
        </p:txBody>
      </p:sp>
      <p:sp>
        <p:nvSpPr>
          <p:cNvPr id="5" name="Title 4">
            <a:extLst>
              <a:ext uri="{FF2B5EF4-FFF2-40B4-BE49-F238E27FC236}">
                <a16:creationId xmlns:a16="http://schemas.microsoft.com/office/drawing/2014/main" id="{0D8D02CC-87B5-4895-2C8A-600BBAAF390A}"/>
              </a:ext>
            </a:extLst>
          </p:cNvPr>
          <p:cNvSpPr>
            <a:spLocks noGrp="1"/>
          </p:cNvSpPr>
          <p:nvPr>
            <p:ph type="title"/>
          </p:nvPr>
        </p:nvSpPr>
        <p:spPr>
          <a:xfrm>
            <a:off x="685347" y="609601"/>
            <a:ext cx="7765321" cy="1419341"/>
          </a:xfrm>
        </p:spPr>
        <p:txBody>
          <a:bodyPr>
            <a:normAutofit fontScale="90000"/>
          </a:bodyPr>
          <a:lstStyle/>
          <a:p>
            <a:r>
              <a:rPr lang="en-US" sz="3600" b="1" dirty="0" err="1"/>
              <a:t>Cardiomedial</a:t>
            </a:r>
            <a:r>
              <a:rPr lang="en-US" sz="3600" b="1" dirty="0"/>
              <a:t> borders on chest radiography</a:t>
            </a:r>
            <a:br>
              <a:rPr lang="en-US" sz="3600" dirty="0"/>
            </a:br>
            <a:endParaRPr lang="en-US" dirty="0"/>
          </a:p>
        </p:txBody>
      </p:sp>
      <p:sp>
        <p:nvSpPr>
          <p:cNvPr id="6" name="Content Placeholder 5">
            <a:extLst>
              <a:ext uri="{FF2B5EF4-FFF2-40B4-BE49-F238E27FC236}">
                <a16:creationId xmlns:a16="http://schemas.microsoft.com/office/drawing/2014/main" id="{49D2D669-3616-74E2-9B15-A436A76CEC65}"/>
              </a:ext>
            </a:extLst>
          </p:cNvPr>
          <p:cNvSpPr>
            <a:spLocks noGrp="1"/>
          </p:cNvSpPr>
          <p:nvPr>
            <p:ph idx="1"/>
          </p:nvPr>
        </p:nvSpPr>
        <p:spPr>
          <a:xfrm>
            <a:off x="175140" y="2032439"/>
            <a:ext cx="3284428" cy="3695136"/>
          </a:xfrm>
        </p:spPr>
        <p:txBody>
          <a:bodyPr>
            <a:normAutofit lnSpcReduction="10000"/>
          </a:bodyPr>
          <a:lstStyle/>
          <a:p>
            <a:pPr marL="0" indent="0">
              <a:buNone/>
            </a:pPr>
            <a:r>
              <a:rPr lang="en-US" sz="2000" dirty="0"/>
              <a:t>Understanding of the structures that make up the </a:t>
            </a:r>
            <a:r>
              <a:rPr lang="en-US" sz="2000" b="1" dirty="0"/>
              <a:t>normal contours of the heart and mediastinum (</a:t>
            </a:r>
            <a:r>
              <a:rPr lang="en-US" sz="2000" b="1" dirty="0" err="1"/>
              <a:t>cardiomediastinal</a:t>
            </a:r>
            <a:r>
              <a:rPr lang="en-US" sz="2000" b="1" dirty="0"/>
              <a:t> contour) on chest radiography</a:t>
            </a:r>
            <a:r>
              <a:rPr lang="en-US" sz="2000" dirty="0"/>
              <a:t> is essential if abnormalities are to be detected</a:t>
            </a:r>
          </a:p>
        </p:txBody>
      </p:sp>
      <p:pic>
        <p:nvPicPr>
          <p:cNvPr id="10" name="Picture 9">
            <a:extLst>
              <a:ext uri="{FF2B5EF4-FFF2-40B4-BE49-F238E27FC236}">
                <a16:creationId xmlns:a16="http://schemas.microsoft.com/office/drawing/2014/main" id="{58618124-09C9-9169-509C-66E6B5BF7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028942"/>
            <a:ext cx="5486400" cy="3609858"/>
          </a:xfrm>
          <a:prstGeom prst="rect">
            <a:avLst/>
          </a:prstGeom>
        </p:spPr>
      </p:pic>
      <p:sp>
        <p:nvSpPr>
          <p:cNvPr id="2" name="TextBox 1">
            <a:extLst>
              <a:ext uri="{FF2B5EF4-FFF2-40B4-BE49-F238E27FC236}">
                <a16:creationId xmlns:a16="http://schemas.microsoft.com/office/drawing/2014/main" id="{6F9BB3C0-9ED5-32B6-FB09-90DEA5CF2FB9}"/>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49ACBA2-1227-99FF-1F9B-6040B1D2D0B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967357"/>
            <a:ext cx="2480225"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D43B91D-0F59-9F6A-439A-218D4B597596}"/>
              </a:ext>
            </a:extLst>
          </p:cNvPr>
          <p:cNvSpPr txBox="1"/>
          <p:nvPr/>
        </p:nvSpPr>
        <p:spPr>
          <a:xfrm>
            <a:off x="1066800" y="838200"/>
            <a:ext cx="4572000" cy="923330"/>
          </a:xfrm>
          <a:prstGeom prst="rect">
            <a:avLst/>
          </a:prstGeom>
          <a:noFill/>
        </p:spPr>
        <p:txBody>
          <a:bodyPr wrap="square">
            <a:spAutoFit/>
          </a:bodyPr>
          <a:lstStyle/>
          <a:p>
            <a:r>
              <a:rPr lang="en-US" sz="1800" dirty="0"/>
              <a:t>There are 2 basic view</a:t>
            </a:r>
          </a:p>
          <a:p>
            <a:pPr marL="514350" indent="-514350">
              <a:buFont typeface="+mj-lt"/>
              <a:buAutoNum type="arabicPeriod"/>
            </a:pPr>
            <a:r>
              <a:rPr lang="en-US" sz="1800" dirty="0"/>
              <a:t>Frontal </a:t>
            </a:r>
          </a:p>
          <a:p>
            <a:pPr marL="514350" indent="-514350">
              <a:buFont typeface="+mj-lt"/>
              <a:buAutoNum type="arabicPeriod"/>
            </a:pPr>
            <a:r>
              <a:rPr lang="en-US" sz="1800" dirty="0"/>
              <a:t>Lateral</a:t>
            </a:r>
            <a:endParaRPr lang="en-US" dirty="0"/>
          </a:p>
        </p:txBody>
      </p:sp>
      <p:pic>
        <p:nvPicPr>
          <p:cNvPr id="7" name="Picture 2">
            <a:extLst>
              <a:ext uri="{FF2B5EF4-FFF2-40B4-BE49-F238E27FC236}">
                <a16:creationId xmlns:a16="http://schemas.microsoft.com/office/drawing/2014/main" id="{67756E28-F572-25EA-EEB3-384D7BEA48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62200"/>
            <a:ext cx="4953000" cy="330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1F68DE1-D64C-9A2F-9BBB-D32198B57AAF}"/>
              </a:ext>
            </a:extLst>
          </p:cNvPr>
          <p:cNvSpPr txBox="1"/>
          <p:nvPr/>
        </p:nvSpPr>
        <p:spPr>
          <a:xfrm>
            <a:off x="296174" y="6379685"/>
            <a:ext cx="2066026" cy="369332"/>
          </a:xfrm>
          <a:prstGeom prst="rect">
            <a:avLst/>
          </a:prstGeom>
          <a:solidFill>
            <a:srgbClr val="7030A0"/>
          </a:solidFill>
        </p:spPr>
        <p:txBody>
          <a:bodyPr wrap="square" rtlCol="0">
            <a:spAutoFit/>
          </a:bodyPr>
          <a:lstStyle/>
          <a:p>
            <a:pPr algn="ctr"/>
            <a:r>
              <a:rPr lang="en-US" b="1" dirty="0"/>
              <a:t>Core Concept</a:t>
            </a:r>
          </a:p>
        </p:txBody>
      </p:sp>
    </p:spTree>
    <p:extLst>
      <p:ext uri="{BB962C8B-B14F-4D97-AF65-F5344CB8AC3E}">
        <p14:creationId xmlns:p14="http://schemas.microsoft.com/office/powerpoint/2010/main" val="1275268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5A7F-654B-E789-C1E5-A864DDED7D28}"/>
              </a:ext>
            </a:extLst>
          </p:cNvPr>
          <p:cNvSpPr>
            <a:spLocks noGrp="1"/>
          </p:cNvSpPr>
          <p:nvPr>
            <p:ph type="title"/>
          </p:nvPr>
        </p:nvSpPr>
        <p:spPr>
          <a:xfrm>
            <a:off x="685347" y="609601"/>
            <a:ext cx="7765321" cy="1371599"/>
          </a:xfrm>
        </p:spPr>
        <p:txBody>
          <a:bodyPr>
            <a:normAutofit fontScale="90000"/>
          </a:bodyPr>
          <a:lstStyle/>
          <a:p>
            <a:r>
              <a:rPr lang="en-US" sz="3600" b="1" dirty="0"/>
              <a:t>RIGHT CARDIOMEDIASTINAL CONTOUR on frontal view</a:t>
            </a:r>
            <a:br>
              <a:rPr lang="en-US" sz="3600" b="1" dirty="0"/>
            </a:br>
            <a:endParaRPr lang="en-US" dirty="0"/>
          </a:p>
        </p:txBody>
      </p:sp>
      <p:sp>
        <p:nvSpPr>
          <p:cNvPr id="3" name="Content Placeholder 2">
            <a:extLst>
              <a:ext uri="{FF2B5EF4-FFF2-40B4-BE49-F238E27FC236}">
                <a16:creationId xmlns:a16="http://schemas.microsoft.com/office/drawing/2014/main" id="{BD4F75F3-04F3-D1FA-A06C-546E498D5F79}"/>
              </a:ext>
            </a:extLst>
          </p:cNvPr>
          <p:cNvSpPr>
            <a:spLocks noGrp="1"/>
          </p:cNvSpPr>
          <p:nvPr>
            <p:ph idx="1"/>
          </p:nvPr>
        </p:nvSpPr>
        <p:spPr>
          <a:xfrm>
            <a:off x="685346" y="1676400"/>
            <a:ext cx="7765322" cy="4876800"/>
          </a:xfrm>
        </p:spPr>
        <p:txBody>
          <a:bodyPr>
            <a:normAutofit fontScale="25000" lnSpcReduction="20000"/>
          </a:bodyPr>
          <a:lstStyle/>
          <a:p>
            <a:pPr marL="0" indent="0">
              <a:buNone/>
            </a:pPr>
            <a:r>
              <a:rPr lang="en-US" sz="9600" dirty="0"/>
              <a:t>From superior to inferior:</a:t>
            </a:r>
          </a:p>
          <a:p>
            <a:r>
              <a:rPr lang="en-US" sz="9600" dirty="0"/>
              <a:t>1. Right paratracheal stripe</a:t>
            </a:r>
          </a:p>
          <a:p>
            <a:pPr lvl="1"/>
            <a:r>
              <a:rPr lang="en-US" sz="9600" dirty="0"/>
              <a:t>seen in two thirds of normal films </a:t>
            </a:r>
          </a:p>
          <a:p>
            <a:pPr lvl="1"/>
            <a:r>
              <a:rPr lang="en-US" sz="9600" dirty="0"/>
              <a:t>made up of right brachiocephalic vein and SVC</a:t>
            </a:r>
          </a:p>
          <a:p>
            <a:r>
              <a:rPr lang="en-US" sz="9600" dirty="0"/>
              <a:t>2. Arch of the azygous vein</a:t>
            </a:r>
          </a:p>
          <a:p>
            <a:r>
              <a:rPr lang="en-US" sz="9600" dirty="0"/>
              <a:t>	ascending aorta in older individuals often 	projects to the right of the SVC</a:t>
            </a:r>
          </a:p>
          <a:p>
            <a:r>
              <a:rPr lang="en-US" sz="9600" dirty="0"/>
              <a:t>	superior vena cava (SVC)</a:t>
            </a:r>
          </a:p>
          <a:p>
            <a:r>
              <a:rPr lang="en-US" sz="9600" dirty="0"/>
              <a:t>3. Right atrium</a:t>
            </a:r>
          </a:p>
          <a:p>
            <a:r>
              <a:rPr lang="en-US" sz="9600" dirty="0"/>
              <a:t>4. Inferior vena cava (IVC)</a:t>
            </a:r>
          </a:p>
          <a:p>
            <a:endParaRPr lang="en-US" dirty="0"/>
          </a:p>
        </p:txBody>
      </p:sp>
      <p:sp>
        <p:nvSpPr>
          <p:cNvPr id="4" name="TextBox 3">
            <a:extLst>
              <a:ext uri="{FF2B5EF4-FFF2-40B4-BE49-F238E27FC236}">
                <a16:creationId xmlns:a16="http://schemas.microsoft.com/office/drawing/2014/main" id="{912F6103-5AFE-9083-C2D6-51DD708FC509}"/>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339" y="1600200"/>
            <a:ext cx="7543800" cy="4401205"/>
          </a:xfrm>
          <a:prstGeom prst="rect">
            <a:avLst/>
          </a:prstGeom>
        </p:spPr>
        <p:txBody>
          <a:bodyPr wrap="square">
            <a:spAutoFit/>
          </a:bodyPr>
          <a:lstStyle/>
          <a:p>
            <a:r>
              <a:rPr lang="en-US" sz="2800" dirty="0"/>
              <a:t>From superior to inferior:</a:t>
            </a:r>
          </a:p>
          <a:p>
            <a:r>
              <a:rPr lang="en-US" sz="2800" dirty="0"/>
              <a:t>1. Left </a:t>
            </a:r>
            <a:r>
              <a:rPr lang="en-US" sz="2800" dirty="0" err="1"/>
              <a:t>paratracheal</a:t>
            </a:r>
            <a:r>
              <a:rPr lang="en-US" sz="2800" dirty="0"/>
              <a:t> stripe</a:t>
            </a:r>
          </a:p>
          <a:p>
            <a:pPr lvl="1"/>
            <a:r>
              <a:rPr lang="en-US" sz="2800" dirty="0"/>
              <a:t>made up of left common carotid artery, left </a:t>
            </a:r>
            <a:r>
              <a:rPr lang="en-US" sz="2800" dirty="0" err="1"/>
              <a:t>subclavian</a:t>
            </a:r>
            <a:r>
              <a:rPr lang="en-US" sz="2800" dirty="0"/>
              <a:t> artery and the left jugular vein</a:t>
            </a:r>
          </a:p>
          <a:p>
            <a:r>
              <a:rPr lang="en-US" sz="2800" dirty="0"/>
              <a:t>2. Aortic arch +/- aortic nipple (left superior </a:t>
            </a:r>
            <a:r>
              <a:rPr lang="en-US" sz="2800" dirty="0" err="1"/>
              <a:t>intercostal</a:t>
            </a:r>
            <a:r>
              <a:rPr lang="en-US" sz="2800" dirty="0"/>
              <a:t> vein)</a:t>
            </a:r>
          </a:p>
          <a:p>
            <a:r>
              <a:rPr lang="en-US" sz="2800" dirty="0"/>
              <a:t>3. Pulmonary artery</a:t>
            </a:r>
          </a:p>
          <a:p>
            <a:r>
              <a:rPr lang="en-US" sz="2800" dirty="0"/>
              <a:t>4. Auricle of left atrium</a:t>
            </a:r>
          </a:p>
          <a:p>
            <a:r>
              <a:rPr lang="en-US" sz="2800" dirty="0"/>
              <a:t>5. Left ventricle</a:t>
            </a:r>
          </a:p>
        </p:txBody>
      </p:sp>
      <p:sp>
        <p:nvSpPr>
          <p:cNvPr id="5" name="Title 4">
            <a:extLst>
              <a:ext uri="{FF2B5EF4-FFF2-40B4-BE49-F238E27FC236}">
                <a16:creationId xmlns:a16="http://schemas.microsoft.com/office/drawing/2014/main" id="{C1EC24ED-C115-0404-5945-8AF9126EF2D5}"/>
              </a:ext>
            </a:extLst>
          </p:cNvPr>
          <p:cNvSpPr>
            <a:spLocks noGrp="1"/>
          </p:cNvSpPr>
          <p:nvPr>
            <p:ph type="title"/>
          </p:nvPr>
        </p:nvSpPr>
        <p:spPr>
          <a:xfrm>
            <a:off x="689339" y="403123"/>
            <a:ext cx="7765321" cy="1219200"/>
          </a:xfrm>
        </p:spPr>
        <p:txBody>
          <a:bodyPr>
            <a:normAutofit fontScale="90000"/>
          </a:bodyPr>
          <a:lstStyle/>
          <a:p>
            <a:r>
              <a:rPr lang="en-US" sz="3600" b="1" dirty="0"/>
              <a:t>LEFT CARDIOMEDIASTINAL CONTOUR on fronta</a:t>
            </a:r>
            <a:r>
              <a:rPr lang="en-US" sz="3600" dirty="0"/>
              <a:t>l view</a:t>
            </a:r>
            <a:br>
              <a:rPr lang="en-US" sz="3600" b="1" dirty="0"/>
            </a:br>
            <a:endParaRPr lang="en-US" dirty="0"/>
          </a:p>
        </p:txBody>
      </p:sp>
      <p:sp>
        <p:nvSpPr>
          <p:cNvPr id="2" name="TextBox 1">
            <a:extLst>
              <a:ext uri="{FF2B5EF4-FFF2-40B4-BE49-F238E27FC236}">
                <a16:creationId xmlns:a16="http://schemas.microsoft.com/office/drawing/2014/main" id="{2A523F0E-C0EF-EBFF-C781-060B7F40AA87}"/>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9" y="1295400"/>
            <a:ext cx="7620000" cy="4893647"/>
          </a:xfrm>
          <a:prstGeom prst="rect">
            <a:avLst/>
          </a:prstGeom>
        </p:spPr>
        <p:txBody>
          <a:bodyPr wrap="square">
            <a:spAutoFit/>
          </a:bodyPr>
          <a:lstStyle/>
          <a:p>
            <a:r>
              <a:rPr lang="en-US" sz="2400" b="1" dirty="0"/>
              <a:t>ANTERIOR CARDIOMEDIASTINAL CONTOUR</a:t>
            </a:r>
            <a:br>
              <a:rPr lang="en-US" sz="2400" b="1" dirty="0"/>
            </a:br>
            <a:r>
              <a:rPr lang="en-US" sz="2400" dirty="0"/>
              <a:t>From superior to inferior: </a:t>
            </a:r>
          </a:p>
          <a:p>
            <a:r>
              <a:rPr lang="en-US" sz="2400" dirty="0"/>
              <a:t>1. superior </a:t>
            </a:r>
            <a:r>
              <a:rPr lang="en-US" sz="2400" dirty="0" err="1"/>
              <a:t>mediastinum</a:t>
            </a:r>
            <a:endParaRPr lang="en-US" sz="2400" dirty="0"/>
          </a:p>
          <a:p>
            <a:pPr lvl="1"/>
            <a:r>
              <a:rPr lang="en-US" sz="2400" dirty="0"/>
              <a:t>great vessels</a:t>
            </a:r>
          </a:p>
          <a:p>
            <a:pPr lvl="1"/>
            <a:r>
              <a:rPr lang="en-US" sz="2400" dirty="0"/>
              <a:t>thymus</a:t>
            </a:r>
          </a:p>
          <a:p>
            <a:r>
              <a:rPr lang="en-US" sz="2400" dirty="0"/>
              <a:t>2. ascending aorta</a:t>
            </a:r>
          </a:p>
          <a:p>
            <a:r>
              <a:rPr lang="en-US" sz="2400" dirty="0"/>
              <a:t>3. right ventricular outflow track</a:t>
            </a:r>
          </a:p>
          <a:p>
            <a:r>
              <a:rPr lang="en-US" sz="2400" dirty="0"/>
              <a:t>4. right ventricle</a:t>
            </a:r>
          </a:p>
          <a:p>
            <a:r>
              <a:rPr lang="en-US" sz="2400" b="1" dirty="0"/>
              <a:t>POSTERIOR CARDIOMEDIASTINAL CONTOUR</a:t>
            </a:r>
          </a:p>
          <a:p>
            <a:r>
              <a:rPr lang="en-US" sz="2400" dirty="0"/>
              <a:t>From superior to inferior:</a:t>
            </a:r>
          </a:p>
          <a:p>
            <a:r>
              <a:rPr lang="en-US" sz="2400" dirty="0"/>
              <a:t>1. left atrium and pulmonary veins</a:t>
            </a:r>
          </a:p>
          <a:p>
            <a:r>
              <a:rPr lang="en-US" sz="2400" dirty="0"/>
              <a:t>2. right atrium</a:t>
            </a:r>
          </a:p>
          <a:p>
            <a:r>
              <a:rPr lang="en-US" sz="2400" dirty="0"/>
              <a:t>3. inferior vena cava</a:t>
            </a:r>
          </a:p>
        </p:txBody>
      </p:sp>
      <p:sp>
        <p:nvSpPr>
          <p:cNvPr id="3" name="Title 2">
            <a:extLst>
              <a:ext uri="{FF2B5EF4-FFF2-40B4-BE49-F238E27FC236}">
                <a16:creationId xmlns:a16="http://schemas.microsoft.com/office/drawing/2014/main" id="{980E1A97-F9B6-67A3-A3B5-9F70CC38EE4F}"/>
              </a:ext>
            </a:extLst>
          </p:cNvPr>
          <p:cNvSpPr>
            <a:spLocks noGrp="1"/>
          </p:cNvSpPr>
          <p:nvPr>
            <p:ph type="title"/>
          </p:nvPr>
        </p:nvSpPr>
        <p:spPr>
          <a:xfrm>
            <a:off x="689339" y="381000"/>
            <a:ext cx="7765321" cy="1143000"/>
          </a:xfrm>
        </p:spPr>
        <p:txBody>
          <a:bodyPr>
            <a:normAutofit/>
          </a:bodyPr>
          <a:lstStyle/>
          <a:p>
            <a:r>
              <a:rPr lang="en-US" sz="3600" b="1" dirty="0"/>
              <a:t>LATERAL VIEW</a:t>
            </a:r>
            <a:br>
              <a:rPr lang="en-US" sz="3600" b="1" dirty="0"/>
            </a:br>
            <a:endParaRPr lang="en-US" dirty="0"/>
          </a:p>
        </p:txBody>
      </p:sp>
      <p:sp>
        <p:nvSpPr>
          <p:cNvPr id="4" name="TextBox 3">
            <a:extLst>
              <a:ext uri="{FF2B5EF4-FFF2-40B4-BE49-F238E27FC236}">
                <a16:creationId xmlns:a16="http://schemas.microsoft.com/office/drawing/2014/main" id="{5AA00C09-2C4E-7E69-ACDD-9DB0D9B4C0B5}"/>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2.jpg"/>
          <p:cNvPicPr>
            <a:picLocks noGrp="1" noChangeAspect="1"/>
          </p:cNvPicPr>
          <p:nvPr>
            <p:ph idx="1"/>
          </p:nvPr>
        </p:nvPicPr>
        <p:blipFill>
          <a:blip r:embed="rId2" cstate="print"/>
          <a:stretch>
            <a:fillRect/>
          </a:stretch>
        </p:blipFill>
        <p:spPr>
          <a:xfrm>
            <a:off x="609600" y="914400"/>
            <a:ext cx="7772400" cy="5334000"/>
          </a:xfrm>
        </p:spPr>
      </p:pic>
      <p:sp>
        <p:nvSpPr>
          <p:cNvPr id="2" name="TextBox 1">
            <a:extLst>
              <a:ext uri="{FF2B5EF4-FFF2-40B4-BE49-F238E27FC236}">
                <a16:creationId xmlns:a16="http://schemas.microsoft.com/office/drawing/2014/main" id="{96643D80-3C9E-4EC0-B7F4-BD5BA5518DF9}"/>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pic>
        <p:nvPicPr>
          <p:cNvPr id="3" name="Content Placeholder 3" descr="image1.gif"/>
          <p:cNvPicPr>
            <a:picLocks noChangeAspect="1"/>
          </p:cNvPicPr>
          <p:nvPr/>
        </p:nvPicPr>
        <p:blipFill>
          <a:blip r:embed="rId3" cstate="print"/>
          <a:stretch>
            <a:fillRect/>
          </a:stretch>
        </p:blipFill>
        <p:spPr>
          <a:xfrm>
            <a:off x="609600" y="914401"/>
            <a:ext cx="7772400" cy="5334000"/>
          </a:xfrm>
          <a:prstGeom prst="rect">
            <a:avLst/>
          </a:prstGeom>
        </p:spPr>
      </p:pic>
      <p:pic>
        <p:nvPicPr>
          <p:cNvPr id="5" name="Content Placeholder 3" descr="4.jpg">
            <a:extLst>
              <a:ext uri="{FF2B5EF4-FFF2-40B4-BE49-F238E27FC236}">
                <a16:creationId xmlns:a16="http://schemas.microsoft.com/office/drawing/2014/main" id="{0AECFE65-7938-81D6-56E4-CEEA6D9A7AA6}"/>
              </a:ext>
            </a:extLst>
          </p:cNvPr>
          <p:cNvPicPr>
            <a:picLocks noChangeAspect="1"/>
          </p:cNvPicPr>
          <p:nvPr/>
        </p:nvPicPr>
        <p:blipFill>
          <a:blip r:embed="rId4" cstate="print"/>
          <a:stretch>
            <a:fillRect/>
          </a:stretch>
        </p:blipFill>
        <p:spPr>
          <a:xfrm>
            <a:off x="609600" y="914400"/>
            <a:ext cx="77724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jpg"/>
          <p:cNvPicPr>
            <a:picLocks noGrp="1" noChangeAspect="1"/>
          </p:cNvPicPr>
          <p:nvPr>
            <p:ph idx="1"/>
          </p:nvPr>
        </p:nvPicPr>
        <p:blipFill>
          <a:blip r:embed="rId2" cstate="print"/>
          <a:stretch>
            <a:fillRect/>
          </a:stretch>
        </p:blipFill>
        <p:spPr>
          <a:xfrm>
            <a:off x="762000" y="457200"/>
            <a:ext cx="7924799" cy="5867400"/>
          </a:xfrm>
        </p:spPr>
      </p:pic>
      <p:sp>
        <p:nvSpPr>
          <p:cNvPr id="2" name="TextBox 1">
            <a:extLst>
              <a:ext uri="{FF2B5EF4-FFF2-40B4-BE49-F238E27FC236}">
                <a16:creationId xmlns:a16="http://schemas.microsoft.com/office/drawing/2014/main" id="{AEB35333-8459-CA37-3435-129F8A6D4BDB}"/>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160143"/>
            <a:ext cx="7765321" cy="1326321"/>
          </a:xfrm>
        </p:spPr>
        <p:txBody>
          <a:bodyPr/>
          <a:lstStyle/>
          <a:p>
            <a:r>
              <a:rPr lang="en-US" dirty="0"/>
              <a:t>CARDIAC VALVULAR ANATOMY</a:t>
            </a:r>
          </a:p>
        </p:txBody>
      </p:sp>
      <p:sp>
        <p:nvSpPr>
          <p:cNvPr id="3" name="Content Placeholder 2"/>
          <p:cNvSpPr>
            <a:spLocks noGrp="1"/>
          </p:cNvSpPr>
          <p:nvPr>
            <p:ph idx="1"/>
          </p:nvPr>
        </p:nvSpPr>
        <p:spPr>
          <a:xfrm>
            <a:off x="669674" y="1371600"/>
            <a:ext cx="7765322" cy="4419600"/>
          </a:xfrm>
        </p:spPr>
        <p:txBody>
          <a:bodyPr>
            <a:noAutofit/>
          </a:bodyPr>
          <a:lstStyle/>
          <a:p>
            <a:r>
              <a:rPr lang="en-US" sz="2200" dirty="0"/>
              <a:t>Heart valves are located in the cardiac fibrous skeleton</a:t>
            </a:r>
          </a:p>
          <a:p>
            <a:r>
              <a:rPr lang="en-US" sz="2200" dirty="0"/>
              <a:t>Two are atrioventricular (AV) valves: the right-sided tricuspid valve and left-sided mitral (bicuspid) valve</a:t>
            </a:r>
          </a:p>
          <a:p>
            <a:r>
              <a:rPr lang="en-US" sz="2200" dirty="0"/>
              <a:t>Two are semilunar valves: the right-sided pulmonary valve and left-sided aortic valve</a:t>
            </a:r>
          </a:p>
          <a:p>
            <a:pPr algn="l"/>
            <a:r>
              <a:rPr lang="en-US" sz="2200" b="0" i="0" dirty="0">
                <a:effectLst/>
              </a:rPr>
              <a:t>On the lateral chest film the aortic and pulmonary valves are located above the line from base of the heart to the apex and tricuspid and mitral valves are below this line.</a:t>
            </a:r>
          </a:p>
        </p:txBody>
      </p:sp>
      <p:sp>
        <p:nvSpPr>
          <p:cNvPr id="4" name="TextBox 3">
            <a:extLst>
              <a:ext uri="{FF2B5EF4-FFF2-40B4-BE49-F238E27FC236}">
                <a16:creationId xmlns:a16="http://schemas.microsoft.com/office/drawing/2014/main" id="{7B37855A-4DFC-0F95-7F2F-A600016CE7F2}"/>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jpg"/>
          <p:cNvPicPr>
            <a:picLocks noGrp="1" noChangeAspect="1"/>
          </p:cNvPicPr>
          <p:nvPr>
            <p:ph idx="1"/>
          </p:nvPr>
        </p:nvPicPr>
        <p:blipFill>
          <a:blip r:embed="rId2" cstate="print"/>
          <a:stretch>
            <a:fillRect/>
          </a:stretch>
        </p:blipFill>
        <p:spPr>
          <a:xfrm>
            <a:off x="228600" y="685800"/>
            <a:ext cx="8610600" cy="5440363"/>
          </a:xfrm>
        </p:spPr>
      </p:pic>
      <p:sp>
        <p:nvSpPr>
          <p:cNvPr id="2" name="TextBox 1">
            <a:extLst>
              <a:ext uri="{FF2B5EF4-FFF2-40B4-BE49-F238E27FC236}">
                <a16:creationId xmlns:a16="http://schemas.microsoft.com/office/drawing/2014/main" id="{BAB11F1B-F1A4-A0D0-0E4E-9A9131B2D285}"/>
              </a:ext>
            </a:extLst>
          </p:cNvPr>
          <p:cNvSpPr txBox="1"/>
          <p:nvPr/>
        </p:nvSpPr>
        <p:spPr>
          <a:xfrm>
            <a:off x="258536" y="6386174"/>
            <a:ext cx="2895600" cy="369332"/>
          </a:xfrm>
          <a:prstGeom prst="rect">
            <a:avLst/>
          </a:prstGeom>
          <a:solidFill>
            <a:srgbClr val="7030A0"/>
          </a:solidFill>
        </p:spPr>
        <p:txBody>
          <a:bodyPr wrap="square" rtlCol="0">
            <a:spAutoFit/>
          </a:bodyPr>
          <a:lstStyle/>
          <a:p>
            <a:pPr algn="ctr"/>
            <a:r>
              <a:rPr lang="en-US" b="1" dirty="0"/>
              <a:t>Horizontal Integration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CARDIAC PATHOLOGY ON CHEST XRAYS</a:t>
            </a:r>
          </a:p>
        </p:txBody>
      </p:sp>
      <p:sp>
        <p:nvSpPr>
          <p:cNvPr id="3" name="Content Placeholder 2"/>
          <p:cNvSpPr>
            <a:spLocks noGrp="1"/>
          </p:cNvSpPr>
          <p:nvPr>
            <p:ph idx="1"/>
          </p:nvPr>
        </p:nvSpPr>
        <p:spPr/>
        <p:txBody>
          <a:bodyPr/>
          <a:lstStyle/>
          <a:p>
            <a:r>
              <a:rPr lang="en-US" dirty="0"/>
              <a:t>Cardiac Chamber enlargement</a:t>
            </a:r>
          </a:p>
          <a:p>
            <a:r>
              <a:rPr lang="en-US" dirty="0"/>
              <a:t>Pulmonary vasculature</a:t>
            </a:r>
          </a:p>
          <a:p>
            <a:r>
              <a:rPr lang="en-US" dirty="0"/>
              <a:t>Effusions (pericardial/ pleural effusion)</a:t>
            </a:r>
          </a:p>
        </p:txBody>
      </p:sp>
      <p:sp>
        <p:nvSpPr>
          <p:cNvPr id="4" name="TextBox 3">
            <a:extLst>
              <a:ext uri="{FF2B5EF4-FFF2-40B4-BE49-F238E27FC236}">
                <a16:creationId xmlns:a16="http://schemas.microsoft.com/office/drawing/2014/main" id="{DD679201-B3E0-2D5B-D14A-EE7B49D1B1D6}"/>
              </a:ext>
            </a:extLst>
          </p:cNvPr>
          <p:cNvSpPr txBox="1"/>
          <p:nvPr/>
        </p:nvSpPr>
        <p:spPr>
          <a:xfrm>
            <a:off x="304800" y="6308725"/>
            <a:ext cx="28194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2971800"/>
          </a:xfrm>
        </p:spPr>
        <p:txBody>
          <a:bodyPr>
            <a:normAutofit fontScale="90000"/>
          </a:bodyPr>
          <a:lstStyle/>
          <a:p>
            <a:r>
              <a:rPr lang="en-US" dirty="0"/>
              <a:t>CVS MODULE</a:t>
            </a:r>
            <a:br>
              <a:rPr lang="en-US" dirty="0"/>
            </a:br>
            <a:r>
              <a:rPr lang="en-US" dirty="0"/>
              <a:t>CHEST RADIOGRAPH WITH PERSPECTIVE OF CARDIOVASCULAR SYSTEM</a:t>
            </a:r>
          </a:p>
        </p:txBody>
      </p:sp>
      <p:sp>
        <p:nvSpPr>
          <p:cNvPr id="3" name="Subtitle 2"/>
          <p:cNvSpPr>
            <a:spLocks noGrp="1"/>
          </p:cNvSpPr>
          <p:nvPr>
            <p:ph type="subTitle" idx="1"/>
          </p:nvPr>
        </p:nvSpPr>
        <p:spPr>
          <a:xfrm>
            <a:off x="1066800" y="3733800"/>
            <a:ext cx="3657600" cy="1828799"/>
          </a:xfrm>
        </p:spPr>
        <p:txBody>
          <a:bodyPr>
            <a:normAutofit fontScale="70000" lnSpcReduction="20000"/>
          </a:bodyPr>
          <a:lstStyle/>
          <a:p>
            <a:r>
              <a:rPr lang="en-US" dirty="0"/>
              <a:t>By:</a:t>
            </a:r>
          </a:p>
          <a:p>
            <a:r>
              <a:rPr lang="en-US" dirty="0"/>
              <a:t>Dr. Aniqua Saleem</a:t>
            </a:r>
          </a:p>
          <a:p>
            <a:r>
              <a:rPr lang="en-US" dirty="0"/>
              <a:t>Senior Registrar Radiology</a:t>
            </a:r>
          </a:p>
          <a:p>
            <a:r>
              <a:rPr lang="en-US" dirty="0"/>
              <a:t>Holy Family Hospital</a:t>
            </a:r>
            <a:br>
              <a:rPr lang="en-US" dirty="0"/>
            </a:br>
            <a:r>
              <a:rPr lang="en-US" dirty="0"/>
              <a:t>Rawalpindi Medical University</a:t>
            </a:r>
          </a:p>
        </p:txBody>
      </p:sp>
      <p:pic>
        <p:nvPicPr>
          <p:cNvPr id="1026" name="Picture 2" descr="Chest Xray Stock Illustrations – 5,332 Chest Xray Stock Illustrations,  Vectors &amp; Clipart - Dreamstime">
            <a:extLst>
              <a:ext uri="{FF2B5EF4-FFF2-40B4-BE49-F238E27FC236}">
                <a16:creationId xmlns:a16="http://schemas.microsoft.com/office/drawing/2014/main" id="{CBDBA403-46DC-6D20-F0AF-C6F0D55B32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23" r="2998" b="10204"/>
          <a:stretch/>
        </p:blipFill>
        <p:spPr bwMode="auto">
          <a:xfrm>
            <a:off x="5562600" y="3048000"/>
            <a:ext cx="3124200"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CARDIOTHORCIC RATIO (CTR)</a:t>
            </a:r>
          </a:p>
        </p:txBody>
      </p:sp>
      <p:pic>
        <p:nvPicPr>
          <p:cNvPr id="4" name="Content Placeholder 3" descr="ctr.jpg"/>
          <p:cNvPicPr>
            <a:picLocks noGrp="1" noChangeAspect="1"/>
          </p:cNvPicPr>
          <p:nvPr>
            <p:ph idx="1"/>
          </p:nvPr>
        </p:nvPicPr>
        <p:blipFill>
          <a:blip r:embed="rId2" cstate="print"/>
          <a:stretch>
            <a:fillRect/>
          </a:stretch>
        </p:blipFill>
        <p:spPr>
          <a:xfrm>
            <a:off x="2133600" y="1575011"/>
            <a:ext cx="4803807" cy="4673388"/>
          </a:xfrm>
        </p:spPr>
      </p:pic>
      <p:sp>
        <p:nvSpPr>
          <p:cNvPr id="3" name="TextBox 2">
            <a:extLst>
              <a:ext uri="{FF2B5EF4-FFF2-40B4-BE49-F238E27FC236}">
                <a16:creationId xmlns:a16="http://schemas.microsoft.com/office/drawing/2014/main" id="{69B13F5C-084F-3DFA-9F79-54BD3E4FA0BC}"/>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pic>
        <p:nvPicPr>
          <p:cNvPr id="5" name="Content Placeholder 3" descr="enlarged ctr.jpg"/>
          <p:cNvPicPr>
            <a:picLocks noChangeAspect="1"/>
          </p:cNvPicPr>
          <p:nvPr/>
        </p:nvPicPr>
        <p:blipFill>
          <a:blip r:embed="rId3" cstate="print"/>
          <a:stretch>
            <a:fillRect/>
          </a:stretch>
        </p:blipFill>
        <p:spPr>
          <a:xfrm>
            <a:off x="2133599" y="1603617"/>
            <a:ext cx="4803807" cy="4738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CARDIAC CHAMBER ENLARGEMENT</a:t>
            </a:r>
          </a:p>
        </p:txBody>
      </p:sp>
      <p:sp>
        <p:nvSpPr>
          <p:cNvPr id="3" name="Content Placeholder 2"/>
          <p:cNvSpPr>
            <a:spLocks noGrp="1"/>
          </p:cNvSpPr>
          <p:nvPr>
            <p:ph idx="1"/>
          </p:nvPr>
        </p:nvSpPr>
        <p:spPr/>
        <p:txBody>
          <a:bodyPr>
            <a:normAutofit/>
          </a:bodyPr>
          <a:lstStyle/>
          <a:p>
            <a:r>
              <a:rPr lang="en-US" b="1" dirty="0"/>
              <a:t>Cardiac chamber enlargement</a:t>
            </a:r>
            <a:r>
              <a:rPr lang="en-US" dirty="0"/>
              <a:t> can be </a:t>
            </a:r>
            <a:r>
              <a:rPr lang="en-US" dirty="0" err="1"/>
              <a:t>recognised</a:t>
            </a:r>
            <a:r>
              <a:rPr lang="en-US" dirty="0"/>
              <a:t> by cardiac contour changes, new or different interfaces with adjacent lung, and/or displacement of adjacent </a:t>
            </a:r>
            <a:r>
              <a:rPr lang="en-US" dirty="0" err="1"/>
              <a:t>mediastinal</a:t>
            </a:r>
            <a:r>
              <a:rPr lang="en-US" dirty="0"/>
              <a:t> structures.</a:t>
            </a:r>
          </a:p>
          <a:p>
            <a:r>
              <a:rPr lang="en-US" dirty="0"/>
              <a:t>Right </a:t>
            </a:r>
            <a:r>
              <a:rPr lang="en-US" dirty="0" err="1"/>
              <a:t>atrial</a:t>
            </a:r>
            <a:r>
              <a:rPr lang="en-US" dirty="0"/>
              <a:t> enlargement</a:t>
            </a:r>
          </a:p>
          <a:p>
            <a:r>
              <a:rPr lang="en-US" dirty="0"/>
              <a:t>Right ventricular enlargement</a:t>
            </a:r>
          </a:p>
          <a:p>
            <a:r>
              <a:rPr lang="en-US" dirty="0"/>
              <a:t>Left </a:t>
            </a:r>
            <a:r>
              <a:rPr lang="en-US" dirty="0" err="1"/>
              <a:t>atrial</a:t>
            </a:r>
            <a:r>
              <a:rPr lang="en-US" dirty="0"/>
              <a:t> enlargement</a:t>
            </a:r>
          </a:p>
          <a:p>
            <a:r>
              <a:rPr lang="en-US" dirty="0"/>
              <a:t>Left ventricular enlargement</a:t>
            </a:r>
          </a:p>
        </p:txBody>
      </p:sp>
      <p:sp>
        <p:nvSpPr>
          <p:cNvPr id="4" name="TextBox 3">
            <a:extLst>
              <a:ext uri="{FF2B5EF4-FFF2-40B4-BE49-F238E27FC236}">
                <a16:creationId xmlns:a16="http://schemas.microsoft.com/office/drawing/2014/main" id="{A26266A0-1B12-C30C-7A48-EDD23CDB4495}"/>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ATRIAL ENLARGEMENT</a:t>
            </a:r>
          </a:p>
        </p:txBody>
      </p:sp>
      <p:sp>
        <p:nvSpPr>
          <p:cNvPr id="3" name="Content Placeholder 2"/>
          <p:cNvSpPr>
            <a:spLocks noGrp="1"/>
          </p:cNvSpPr>
          <p:nvPr>
            <p:ph idx="1"/>
          </p:nvPr>
        </p:nvSpPr>
        <p:spPr/>
        <p:txBody>
          <a:bodyPr>
            <a:normAutofit/>
          </a:bodyPr>
          <a:lstStyle/>
          <a:p>
            <a:r>
              <a:rPr lang="en-US" dirty="0"/>
              <a:t>enlarged, globular heart</a:t>
            </a:r>
          </a:p>
          <a:p>
            <a:r>
              <a:rPr lang="en-US" dirty="0"/>
              <a:t>narrow vascular pedicle</a:t>
            </a:r>
          </a:p>
          <a:p>
            <a:r>
              <a:rPr lang="en-US" dirty="0"/>
              <a:t>gross enlargement of the right </a:t>
            </a:r>
            <a:r>
              <a:rPr lang="en-US" dirty="0" err="1"/>
              <a:t>atrial</a:t>
            </a:r>
            <a:r>
              <a:rPr lang="en-US" dirty="0"/>
              <a:t> shadow, i.e. increased convexity in the lower half of the right cardiac border</a:t>
            </a:r>
          </a:p>
          <a:p>
            <a:pPr lvl="1"/>
            <a:r>
              <a:rPr lang="en-US" dirty="0"/>
              <a:t>right </a:t>
            </a:r>
            <a:r>
              <a:rPr lang="en-US" dirty="0" err="1"/>
              <a:t>atrial</a:t>
            </a:r>
            <a:r>
              <a:rPr lang="en-US" dirty="0"/>
              <a:t> convexity is more than 50% of the cardiovascular height</a:t>
            </a:r>
          </a:p>
          <a:p>
            <a:pPr lvl="1"/>
            <a:r>
              <a:rPr lang="en-US" dirty="0"/>
              <a:t>right </a:t>
            </a:r>
            <a:r>
              <a:rPr lang="en-US" dirty="0" err="1"/>
              <a:t>atrial</a:t>
            </a:r>
            <a:r>
              <a:rPr lang="en-US" dirty="0"/>
              <a:t> margin is more than 5.5 cm from the midline</a:t>
            </a:r>
          </a:p>
          <a:p>
            <a:endParaRPr lang="en-US" dirty="0"/>
          </a:p>
        </p:txBody>
      </p:sp>
      <p:sp>
        <p:nvSpPr>
          <p:cNvPr id="4" name="TextBox 3">
            <a:extLst>
              <a:ext uri="{FF2B5EF4-FFF2-40B4-BE49-F238E27FC236}">
                <a16:creationId xmlns:a16="http://schemas.microsoft.com/office/drawing/2014/main" id="{B58F2B1E-612B-38AC-9B80-48B15A631FE9}"/>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ght-atrial-enlargement-on-chest-radiography-diagrams-1.png"/>
          <p:cNvPicPr>
            <a:picLocks noGrp="1" noChangeAspect="1"/>
          </p:cNvPicPr>
          <p:nvPr>
            <p:ph idx="1"/>
          </p:nvPr>
        </p:nvPicPr>
        <p:blipFill>
          <a:blip r:embed="rId2" cstate="print"/>
          <a:stretch>
            <a:fillRect/>
          </a:stretch>
        </p:blipFill>
        <p:spPr>
          <a:xfrm>
            <a:off x="838200" y="87912"/>
            <a:ext cx="6934200" cy="6096000"/>
          </a:xfrm>
        </p:spPr>
      </p:pic>
      <p:pic>
        <p:nvPicPr>
          <p:cNvPr id="2" name="Content Placeholder 3" descr="ebstein-anomaly-3.jpg"/>
          <p:cNvPicPr>
            <a:picLocks noChangeAspect="1"/>
          </p:cNvPicPr>
          <p:nvPr/>
        </p:nvPicPr>
        <p:blipFill>
          <a:blip r:embed="rId3" cstate="print"/>
          <a:stretch>
            <a:fillRect/>
          </a:stretch>
        </p:blipFill>
        <p:spPr>
          <a:xfrm>
            <a:off x="838200" y="87912"/>
            <a:ext cx="7086799" cy="6096000"/>
          </a:xfrm>
          <a:prstGeom prst="rect">
            <a:avLst/>
          </a:prstGeom>
        </p:spPr>
      </p:pic>
      <p:sp>
        <p:nvSpPr>
          <p:cNvPr id="3" name="TextBox 2">
            <a:extLst>
              <a:ext uri="{FF2B5EF4-FFF2-40B4-BE49-F238E27FC236}">
                <a16:creationId xmlns:a16="http://schemas.microsoft.com/office/drawing/2014/main" id="{4790E526-6A5B-5C23-BA3B-0509A2D348CD}"/>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76200"/>
            <a:ext cx="7765321" cy="1326321"/>
          </a:xfrm>
        </p:spPr>
        <p:txBody>
          <a:bodyPr/>
          <a:lstStyle/>
          <a:p>
            <a:r>
              <a:rPr lang="en-US" dirty="0"/>
              <a:t>LEFT ATRIAL ENLARGEMENT</a:t>
            </a:r>
          </a:p>
        </p:txBody>
      </p:sp>
      <p:sp>
        <p:nvSpPr>
          <p:cNvPr id="3" name="Content Placeholder 2"/>
          <p:cNvSpPr>
            <a:spLocks noGrp="1"/>
          </p:cNvSpPr>
          <p:nvPr>
            <p:ph idx="1"/>
          </p:nvPr>
        </p:nvSpPr>
        <p:spPr>
          <a:xfrm>
            <a:off x="668751" y="1402520"/>
            <a:ext cx="7765322" cy="4312479"/>
          </a:xfrm>
        </p:spPr>
        <p:txBody>
          <a:bodyPr>
            <a:normAutofit fontScale="25000" lnSpcReduction="20000"/>
          </a:bodyPr>
          <a:lstStyle/>
          <a:p>
            <a:r>
              <a:rPr lang="en-US" sz="7200" b="1" dirty="0"/>
              <a:t>Double density sign</a:t>
            </a:r>
          </a:p>
          <a:p>
            <a:pPr lvl="1"/>
            <a:r>
              <a:rPr lang="en-US" sz="7200" dirty="0"/>
              <a:t>right side of the left atrium pushes into the adjacent lung, and becomes visible superimposed or even beyond the normal right heart border (known as atrial escape) </a:t>
            </a:r>
          </a:p>
          <a:p>
            <a:pPr lvl="1"/>
            <a:r>
              <a:rPr lang="en-US" sz="7200" dirty="0"/>
              <a:t>a similar appearance can be caused by the right superior pulmonary vein in patients without atrial enlargement </a:t>
            </a:r>
          </a:p>
          <a:p>
            <a:r>
              <a:rPr lang="en-US" sz="7200" b="1" dirty="0"/>
              <a:t>oblique measurement of greater than 7cm</a:t>
            </a:r>
            <a:r>
              <a:rPr lang="en-US" sz="7200" dirty="0"/>
              <a:t> </a:t>
            </a:r>
          </a:p>
          <a:p>
            <a:pPr lvl="1"/>
            <a:r>
              <a:rPr lang="en-US" sz="7200" dirty="0"/>
              <a:t>measured from midpoint of left main bronchus to the right border of the left atrium (this requires a double density sign of course)</a:t>
            </a:r>
          </a:p>
          <a:p>
            <a:pPr lvl="1"/>
            <a:r>
              <a:rPr lang="en-US" sz="7200" dirty="0"/>
              <a:t>thought to be the most reliable sign on chest radiography</a:t>
            </a:r>
          </a:p>
          <a:p>
            <a:r>
              <a:rPr lang="en-US" sz="7200" b="1" dirty="0"/>
              <a:t>convex left atrial appendage (third mogul sign): </a:t>
            </a:r>
            <a:r>
              <a:rPr lang="en-US" sz="7200" dirty="0"/>
              <a:t>normally the left heart border just below the pulmonary outflow track should be flat or slightly concave</a:t>
            </a:r>
          </a:p>
          <a:p>
            <a:endParaRPr lang="en-US" dirty="0"/>
          </a:p>
        </p:txBody>
      </p:sp>
      <p:sp>
        <p:nvSpPr>
          <p:cNvPr id="4" name="TextBox 3">
            <a:extLst>
              <a:ext uri="{FF2B5EF4-FFF2-40B4-BE49-F238E27FC236}">
                <a16:creationId xmlns:a16="http://schemas.microsoft.com/office/drawing/2014/main" id="{BDE7BB2A-7ACD-7ABC-DFF8-C15BDFAEEEB7}"/>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eft-atrial-enlargement-on-chest-radiography-diagrams-1.png"/>
          <p:cNvPicPr>
            <a:picLocks noGrp="1" noChangeAspect="1"/>
          </p:cNvPicPr>
          <p:nvPr>
            <p:ph sz="half" idx="1"/>
          </p:nvPr>
        </p:nvPicPr>
        <p:blipFill>
          <a:blip r:embed="rId2" cstate="print"/>
          <a:stretch>
            <a:fillRect/>
          </a:stretch>
        </p:blipFill>
        <p:spPr>
          <a:xfrm>
            <a:off x="1575707" y="1129393"/>
            <a:ext cx="5943600" cy="5105400"/>
          </a:xfrm>
        </p:spPr>
      </p:pic>
      <p:pic>
        <p:nvPicPr>
          <p:cNvPr id="7" name="Content Placeholder 6" descr="left-atrial-enlargement-5.png"/>
          <p:cNvPicPr>
            <a:picLocks noGrp="1" noChangeAspect="1"/>
          </p:cNvPicPr>
          <p:nvPr>
            <p:ph sz="half" idx="2"/>
          </p:nvPr>
        </p:nvPicPr>
        <p:blipFill>
          <a:blip r:embed="rId3" cstate="print"/>
          <a:stretch>
            <a:fillRect/>
          </a:stretch>
        </p:blipFill>
        <p:spPr>
          <a:xfrm>
            <a:off x="1981200" y="1085515"/>
            <a:ext cx="4977493" cy="5061522"/>
          </a:xfrm>
        </p:spPr>
      </p:pic>
      <p:sp>
        <p:nvSpPr>
          <p:cNvPr id="2" name="Title 4">
            <a:extLst>
              <a:ext uri="{FF2B5EF4-FFF2-40B4-BE49-F238E27FC236}">
                <a16:creationId xmlns:a16="http://schemas.microsoft.com/office/drawing/2014/main" id="{E8F5BF1B-00D6-B612-3D76-F6BA408222E5}"/>
              </a:ext>
            </a:extLst>
          </p:cNvPr>
          <p:cNvSpPr>
            <a:spLocks noGrp="1"/>
          </p:cNvSpPr>
          <p:nvPr>
            <p:ph type="title"/>
          </p:nvPr>
        </p:nvSpPr>
        <p:spPr>
          <a:xfrm>
            <a:off x="619285" y="129500"/>
            <a:ext cx="7765321" cy="1326321"/>
          </a:xfrm>
        </p:spPr>
        <p:txBody>
          <a:bodyPr/>
          <a:lstStyle/>
          <a:p>
            <a:r>
              <a:rPr lang="en-US" dirty="0"/>
              <a:t>Double density sign</a:t>
            </a:r>
          </a:p>
        </p:txBody>
      </p:sp>
      <p:sp>
        <p:nvSpPr>
          <p:cNvPr id="3" name="TextBox 2">
            <a:extLst>
              <a:ext uri="{FF2B5EF4-FFF2-40B4-BE49-F238E27FC236}">
                <a16:creationId xmlns:a16="http://schemas.microsoft.com/office/drawing/2014/main" id="{A76B848F-9C58-FF7D-7B72-9D717F521251}"/>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9339" y="350380"/>
            <a:ext cx="7765321" cy="1326321"/>
          </a:xfrm>
        </p:spPr>
        <p:txBody>
          <a:bodyPr>
            <a:normAutofit fontScale="90000"/>
          </a:bodyPr>
          <a:lstStyle/>
          <a:p>
            <a:r>
              <a:rPr lang="en-US" sz="3600" dirty="0"/>
              <a:t>midpoint of left main bronchus to the right border of the left atrium</a:t>
            </a:r>
            <a:endParaRPr lang="en-US" dirty="0"/>
          </a:p>
        </p:txBody>
      </p:sp>
      <p:pic>
        <p:nvPicPr>
          <p:cNvPr id="4" name="Content Placeholder 3" descr="left-atrial-enlargement-on-chest-radiography-diagrams-1 (1).png"/>
          <p:cNvPicPr>
            <a:picLocks noGrp="1" noChangeAspect="1"/>
          </p:cNvPicPr>
          <p:nvPr>
            <p:ph sz="half" idx="1"/>
          </p:nvPr>
        </p:nvPicPr>
        <p:blipFill>
          <a:blip r:embed="rId2" cstate="print"/>
          <a:stretch>
            <a:fillRect/>
          </a:stretch>
        </p:blipFill>
        <p:spPr>
          <a:xfrm>
            <a:off x="1905000" y="1917938"/>
            <a:ext cx="5259539" cy="4330461"/>
          </a:xfrm>
        </p:spPr>
      </p:pic>
      <p:pic>
        <p:nvPicPr>
          <p:cNvPr id="7" name="Content Placeholder 6" descr="left-atrial-enlargement-5 (1).png"/>
          <p:cNvPicPr>
            <a:picLocks noGrp="1" noChangeAspect="1"/>
          </p:cNvPicPr>
          <p:nvPr>
            <p:ph sz="half" idx="2"/>
          </p:nvPr>
        </p:nvPicPr>
        <p:blipFill>
          <a:blip r:embed="rId3" cstate="print"/>
          <a:stretch>
            <a:fillRect/>
          </a:stretch>
        </p:blipFill>
        <p:spPr>
          <a:xfrm>
            <a:off x="2286869" y="1806312"/>
            <a:ext cx="4495800" cy="4571698"/>
          </a:xfrm>
        </p:spPr>
      </p:pic>
      <p:sp>
        <p:nvSpPr>
          <p:cNvPr id="6" name="TextBox 5">
            <a:extLst>
              <a:ext uri="{FF2B5EF4-FFF2-40B4-BE49-F238E27FC236}">
                <a16:creationId xmlns:a16="http://schemas.microsoft.com/office/drawing/2014/main" id="{F068D683-B7C7-0D6C-575E-BD61DD40CAC2}"/>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932" y="457200"/>
            <a:ext cx="4869268" cy="869122"/>
          </a:xfrm>
        </p:spPr>
        <p:txBody>
          <a:bodyPr/>
          <a:lstStyle/>
          <a:p>
            <a:r>
              <a:rPr lang="en-US" dirty="0"/>
              <a:t>ATRIAL ESCAPE</a:t>
            </a:r>
          </a:p>
        </p:txBody>
      </p:sp>
      <p:pic>
        <p:nvPicPr>
          <p:cNvPr id="4" name="Content Placeholder 3" descr="left-atrial-enlargement-on-chest-radiography-diagrams-1 (5).png"/>
          <p:cNvPicPr>
            <a:picLocks noGrp="1" noChangeAspect="1"/>
          </p:cNvPicPr>
          <p:nvPr>
            <p:ph idx="1"/>
          </p:nvPr>
        </p:nvPicPr>
        <p:blipFill>
          <a:blip r:embed="rId2" cstate="print"/>
          <a:stretch>
            <a:fillRect/>
          </a:stretch>
        </p:blipFill>
        <p:spPr>
          <a:xfrm>
            <a:off x="1905000" y="1326322"/>
            <a:ext cx="5239630" cy="4922077"/>
          </a:xfrm>
        </p:spPr>
      </p:pic>
      <p:sp>
        <p:nvSpPr>
          <p:cNvPr id="3" name="TextBox 2">
            <a:extLst>
              <a:ext uri="{FF2B5EF4-FFF2-40B4-BE49-F238E27FC236}">
                <a16:creationId xmlns:a16="http://schemas.microsoft.com/office/drawing/2014/main" id="{D711DFD4-EC45-140A-7C6B-2E8B60DA0708}"/>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pic>
        <p:nvPicPr>
          <p:cNvPr id="5" name="Content Placeholder 3" descr="mitral-heart-3.png"/>
          <p:cNvPicPr>
            <a:picLocks noChangeAspect="1"/>
          </p:cNvPicPr>
          <p:nvPr/>
        </p:nvPicPr>
        <p:blipFill>
          <a:blip r:embed="rId3" cstate="print"/>
          <a:srcRect b="2875"/>
          <a:stretch/>
        </p:blipFill>
        <p:spPr>
          <a:xfrm>
            <a:off x="1905000" y="1099040"/>
            <a:ext cx="5239630" cy="5149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RIGHT VENTRICULAR ENLARGEMENT</a:t>
            </a:r>
          </a:p>
        </p:txBody>
      </p:sp>
      <p:sp>
        <p:nvSpPr>
          <p:cNvPr id="3" name="Content Placeholder 2"/>
          <p:cNvSpPr>
            <a:spLocks noGrp="1"/>
          </p:cNvSpPr>
          <p:nvPr>
            <p:ph idx="1"/>
          </p:nvPr>
        </p:nvSpPr>
        <p:spPr/>
        <p:txBody>
          <a:bodyPr/>
          <a:lstStyle/>
          <a:p>
            <a:pPr marL="0" indent="0">
              <a:buNone/>
            </a:pPr>
            <a:r>
              <a:rPr lang="en-US" dirty="0"/>
              <a:t>Frontal view demonstrates:</a:t>
            </a:r>
          </a:p>
          <a:p>
            <a:r>
              <a:rPr lang="en-US" dirty="0"/>
              <a:t>rounded left heart border</a:t>
            </a:r>
          </a:p>
          <a:p>
            <a:r>
              <a:rPr lang="en-US" dirty="0"/>
              <a:t>uplifted cardiac apex</a:t>
            </a:r>
          </a:p>
          <a:p>
            <a:r>
              <a:rPr lang="en-US" dirty="0"/>
              <a:t>Lateral view demonstrates:</a:t>
            </a:r>
          </a:p>
          <a:p>
            <a:r>
              <a:rPr lang="en-US" dirty="0"/>
              <a:t>filling of the </a:t>
            </a:r>
            <a:r>
              <a:rPr lang="en-US" dirty="0" err="1"/>
              <a:t>retrosternal</a:t>
            </a:r>
            <a:r>
              <a:rPr lang="en-US" dirty="0"/>
              <a:t> space</a:t>
            </a:r>
          </a:p>
          <a:p>
            <a:r>
              <a:rPr lang="en-US" dirty="0"/>
              <a:t>rotation of the heart </a:t>
            </a:r>
            <a:r>
              <a:rPr lang="en-US" dirty="0" err="1"/>
              <a:t>posteriorly</a:t>
            </a:r>
            <a:endParaRPr lang="en-US" dirty="0"/>
          </a:p>
          <a:p>
            <a:pPr>
              <a:buNone/>
            </a:pPr>
            <a:endParaRPr lang="en-US" dirty="0"/>
          </a:p>
        </p:txBody>
      </p:sp>
      <p:sp>
        <p:nvSpPr>
          <p:cNvPr id="5" name="TextBox 4">
            <a:extLst>
              <a:ext uri="{FF2B5EF4-FFF2-40B4-BE49-F238E27FC236}">
                <a16:creationId xmlns:a16="http://schemas.microsoft.com/office/drawing/2014/main" id="{CA6333A9-5462-8186-E64E-6F5BC1D3409F}"/>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65321" cy="1326321"/>
          </a:xfrm>
        </p:spPr>
        <p:txBody>
          <a:bodyPr/>
          <a:lstStyle/>
          <a:p>
            <a:r>
              <a:rPr lang="en-US" dirty="0"/>
              <a:t>RIGHT VENTRICULAR ENLARGEMENT</a:t>
            </a:r>
          </a:p>
        </p:txBody>
      </p:sp>
      <p:pic>
        <p:nvPicPr>
          <p:cNvPr id="4" name="Content Placeholder 3" descr="right-ventricular-enlargement-on-chest-radiography-diagrams-1 (1).png"/>
          <p:cNvPicPr>
            <a:picLocks noGrp="1" noChangeAspect="1"/>
          </p:cNvPicPr>
          <p:nvPr>
            <p:ph idx="1"/>
          </p:nvPr>
        </p:nvPicPr>
        <p:blipFill>
          <a:blip r:embed="rId2" cstate="print"/>
          <a:srcRect l="9829"/>
          <a:stretch/>
        </p:blipFill>
        <p:spPr>
          <a:xfrm>
            <a:off x="1371599" y="2057400"/>
            <a:ext cx="3504239" cy="3886200"/>
          </a:xfrm>
        </p:spPr>
      </p:pic>
      <p:pic>
        <p:nvPicPr>
          <p:cNvPr id="3" name="Content Placeholder 3" descr="right-ventricular-enlargement-on-chest-radiography-diagrams-1 (2).png"/>
          <p:cNvPicPr>
            <a:picLocks noChangeAspect="1"/>
          </p:cNvPicPr>
          <p:nvPr/>
        </p:nvPicPr>
        <p:blipFill>
          <a:blip r:embed="rId3" cstate="print"/>
          <a:srcRect l="8824" r="8799"/>
          <a:stretch/>
        </p:blipFill>
        <p:spPr>
          <a:xfrm>
            <a:off x="4492260" y="2039389"/>
            <a:ext cx="3201361" cy="3886200"/>
          </a:xfrm>
          <a:prstGeom prst="rect">
            <a:avLst/>
          </a:prstGeom>
        </p:spPr>
      </p:pic>
      <p:pic>
        <p:nvPicPr>
          <p:cNvPr id="5" name="Content Placeholder 3" descr="tetralogy-of-fallot-6.jpg"/>
          <p:cNvPicPr>
            <a:picLocks noChangeAspect="1"/>
          </p:cNvPicPr>
          <p:nvPr/>
        </p:nvPicPr>
        <p:blipFill>
          <a:blip r:embed="rId4" cstate="print"/>
          <a:stretch>
            <a:fillRect/>
          </a:stretch>
        </p:blipFill>
        <p:spPr>
          <a:xfrm>
            <a:off x="1257300" y="1307834"/>
            <a:ext cx="6629400" cy="5349310"/>
          </a:xfrm>
          <a:prstGeom prst="rect">
            <a:avLst/>
          </a:prstGeom>
        </p:spPr>
      </p:pic>
      <p:sp>
        <p:nvSpPr>
          <p:cNvPr id="6" name="TextBox 5">
            <a:extLst>
              <a:ext uri="{FF2B5EF4-FFF2-40B4-BE49-F238E27FC236}">
                <a16:creationId xmlns:a16="http://schemas.microsoft.com/office/drawing/2014/main" id="{EE42A44A-27BE-89E0-5052-8A56BED65287}"/>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3FAAFE-C94F-60BE-842D-AC5640E7FF91}"/>
              </a:ext>
            </a:extLst>
          </p:cNvPr>
          <p:cNvGraphicFramePr>
            <a:graphicFrameLocks noGrp="1"/>
          </p:cNvGraphicFramePr>
          <p:nvPr>
            <p:ph idx="4294967295"/>
          </p:nvPr>
        </p:nvGraphicFramePr>
        <p:xfrm>
          <a:off x="457200" y="685800"/>
          <a:ext cx="8153400" cy="5509260"/>
        </p:xfrm>
        <a:graphic>
          <a:graphicData uri="http://schemas.openxmlformats.org/drawingml/2006/table">
            <a:tbl>
              <a:tblPr firstRow="1" firstCol="1" lastRow="1" lastCol="1" bandRow="1" bandCol="1">
                <a:tableStyleId>{5C22544A-7EE6-4342-B048-85BDC9FD1C3A}</a:tableStyleId>
              </a:tblPr>
              <a:tblGrid>
                <a:gridCol w="2895600">
                  <a:extLst>
                    <a:ext uri="{9D8B030D-6E8A-4147-A177-3AD203B41FA5}">
                      <a16:colId xmlns:a16="http://schemas.microsoft.com/office/drawing/2014/main" val="3632687120"/>
                    </a:ext>
                  </a:extLst>
                </a:gridCol>
                <a:gridCol w="5257800">
                  <a:extLst>
                    <a:ext uri="{9D8B030D-6E8A-4147-A177-3AD203B41FA5}">
                      <a16:colId xmlns:a16="http://schemas.microsoft.com/office/drawing/2014/main" val="3367407484"/>
                    </a:ext>
                  </a:extLst>
                </a:gridCol>
              </a:tblGrid>
              <a:tr h="5334000">
                <a:tc>
                  <a:txBody>
                    <a:bodyPr/>
                    <a:lstStyle/>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55"/>
                        </a:spcBef>
                        <a:spcAft>
                          <a:spcPts val="0"/>
                        </a:spcAft>
                      </a:pPr>
                      <a:r>
                        <a:rPr lang="en-US" sz="500" dirty="0">
                          <a:effectLst/>
                        </a:rPr>
                        <a:t> </a:t>
                      </a:r>
                      <a:endParaRPr lang="en-US" sz="1100" dirty="0">
                        <a:effectLst/>
                      </a:endParaRPr>
                    </a:p>
                    <a:p>
                      <a:pPr marL="0" marR="0" algn="l">
                        <a:spcBef>
                          <a:spcPts val="10"/>
                        </a:spcBef>
                        <a:spcAft>
                          <a:spcPts val="0"/>
                        </a:spcAft>
                      </a:pPr>
                      <a:r>
                        <a:rPr lang="en-US" sz="700" dirty="0">
                          <a:effectLst/>
                        </a:rPr>
                        <a:t> </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0" marR="0" algn="l">
                        <a:lnSpc>
                          <a:spcPts val="1555"/>
                        </a:lnSpc>
                        <a:spcBef>
                          <a:spcPts val="0"/>
                        </a:spcBef>
                        <a:spcAft>
                          <a:spcPts val="0"/>
                        </a:spcAft>
                      </a:pPr>
                      <a:r>
                        <a:rPr lang="en-US" sz="1400" b="1" u="sng" dirty="0">
                          <a:solidFill>
                            <a:schemeClr val="tx1">
                              <a:lumMod val="95000"/>
                              <a:lumOff val="5000"/>
                            </a:schemeClr>
                          </a:solidFill>
                          <a:effectLst/>
                        </a:rPr>
                        <a:t>Mission</a:t>
                      </a:r>
                      <a:r>
                        <a:rPr lang="en-US" sz="1400" b="1" u="sng" spc="-20" dirty="0">
                          <a:solidFill>
                            <a:schemeClr val="tx1">
                              <a:lumMod val="95000"/>
                              <a:lumOff val="5000"/>
                            </a:schemeClr>
                          </a:solidFill>
                          <a:effectLst/>
                        </a:rPr>
                        <a:t> </a:t>
                      </a:r>
                      <a:r>
                        <a:rPr lang="en-US" sz="1400" b="1" u="sng" dirty="0">
                          <a:solidFill>
                            <a:schemeClr val="tx1">
                              <a:lumMod val="95000"/>
                              <a:lumOff val="5000"/>
                            </a:schemeClr>
                          </a:solidFill>
                          <a:effectLst/>
                        </a:rPr>
                        <a:t>Statement</a:t>
                      </a:r>
                    </a:p>
                    <a:p>
                      <a:pPr marL="0" marR="125730" algn="just">
                        <a:lnSpc>
                          <a:spcPct val="150000"/>
                        </a:lnSpc>
                        <a:spcBef>
                          <a:spcPts val="15"/>
                        </a:spcBef>
                        <a:spcAft>
                          <a:spcPts val="0"/>
                        </a:spcAft>
                      </a:pPr>
                      <a:r>
                        <a:rPr lang="en-US" sz="1200" dirty="0">
                          <a:solidFill>
                            <a:schemeClr val="tx1">
                              <a:lumMod val="95000"/>
                              <a:lumOff val="5000"/>
                            </a:schemeClr>
                          </a:solidFill>
                          <a:effectLst/>
                        </a:rPr>
                        <a:t>To impart evidence-based research-oriented health professional education in order to provide best possible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patient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care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inculcate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values</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mutual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respect,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ethical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practice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healthcare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social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accountability.</a:t>
                      </a:r>
                    </a:p>
                    <a:p>
                      <a:pPr marL="0" marR="125730" algn="just">
                        <a:lnSpc>
                          <a:spcPct val="150000"/>
                        </a:lnSpc>
                        <a:spcBef>
                          <a:spcPts val="15"/>
                        </a:spcBef>
                        <a:spcAft>
                          <a:spcPts val="0"/>
                        </a:spcAft>
                      </a:pPr>
                      <a:endParaRPr lang="en-US" sz="1200" dirty="0">
                        <a:solidFill>
                          <a:schemeClr val="tx1">
                            <a:lumMod val="95000"/>
                            <a:lumOff val="5000"/>
                          </a:schemeClr>
                        </a:solidFill>
                        <a:effectLst/>
                      </a:endParaRPr>
                    </a:p>
                    <a:p>
                      <a:pPr marL="0" marR="0" algn="l">
                        <a:lnSpc>
                          <a:spcPts val="1605"/>
                        </a:lnSpc>
                        <a:spcBef>
                          <a:spcPts val="0"/>
                        </a:spcBef>
                        <a:spcAft>
                          <a:spcPts val="0"/>
                        </a:spcAft>
                      </a:pPr>
                      <a:r>
                        <a:rPr lang="en-US" sz="1400" u="sng" dirty="0">
                          <a:solidFill>
                            <a:schemeClr val="tx1">
                              <a:lumMod val="95000"/>
                              <a:lumOff val="5000"/>
                            </a:schemeClr>
                          </a:solidFill>
                          <a:effectLst/>
                        </a:rPr>
                        <a:t>Vision</a:t>
                      </a:r>
                      <a:r>
                        <a:rPr lang="en-US" sz="1400" u="sng" spc="-25" dirty="0">
                          <a:solidFill>
                            <a:schemeClr val="tx1">
                              <a:lumMod val="95000"/>
                              <a:lumOff val="5000"/>
                            </a:schemeClr>
                          </a:solidFill>
                          <a:effectLst/>
                        </a:rPr>
                        <a:t> </a:t>
                      </a:r>
                      <a:r>
                        <a:rPr lang="en-US" sz="1400" u="sng" dirty="0">
                          <a:solidFill>
                            <a:schemeClr val="tx1">
                              <a:lumMod val="95000"/>
                              <a:lumOff val="5000"/>
                            </a:schemeClr>
                          </a:solidFill>
                          <a:effectLst/>
                        </a:rPr>
                        <a:t>and</a:t>
                      </a:r>
                      <a:r>
                        <a:rPr lang="en-US" sz="1400" u="sng" spc="-15" dirty="0">
                          <a:solidFill>
                            <a:schemeClr val="tx1">
                              <a:lumMod val="95000"/>
                              <a:lumOff val="5000"/>
                            </a:schemeClr>
                          </a:solidFill>
                          <a:effectLst/>
                        </a:rPr>
                        <a:t> </a:t>
                      </a:r>
                      <a:r>
                        <a:rPr lang="en-US" sz="1400" u="sng" dirty="0">
                          <a:solidFill>
                            <a:schemeClr val="tx1">
                              <a:lumMod val="95000"/>
                              <a:lumOff val="5000"/>
                            </a:schemeClr>
                          </a:solidFill>
                          <a:effectLst/>
                        </a:rPr>
                        <a:t>Values</a:t>
                      </a:r>
                    </a:p>
                    <a:p>
                      <a:pPr marL="0" marR="172720" algn="l">
                        <a:lnSpc>
                          <a:spcPct val="150000"/>
                        </a:lnSpc>
                        <a:spcBef>
                          <a:spcPts val="0"/>
                        </a:spcBef>
                        <a:spcAft>
                          <a:spcPts val="0"/>
                        </a:spcAft>
                      </a:pPr>
                      <a:r>
                        <a:rPr lang="en-US" sz="1200" dirty="0">
                          <a:solidFill>
                            <a:schemeClr val="tx1">
                              <a:lumMod val="95000"/>
                              <a:lumOff val="5000"/>
                            </a:schemeClr>
                          </a:solidFill>
                          <a:effectLst/>
                        </a:rPr>
                        <a:t>Highly recognized and accredited center of excellence in Medical Education, using evidence-based training</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techniques for development of highly competent health professionals, who are lifelong experiential learner</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are socially</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accountable.</a:t>
                      </a:r>
                    </a:p>
                    <a:p>
                      <a:pPr marL="0" marR="172720" algn="l">
                        <a:lnSpc>
                          <a:spcPct val="150000"/>
                        </a:lnSpc>
                        <a:spcBef>
                          <a:spcPts val="0"/>
                        </a:spcBef>
                        <a:spcAft>
                          <a:spcPts val="0"/>
                        </a:spcAft>
                      </a:pPr>
                      <a:endParaRPr lang="en-US" sz="1200" dirty="0">
                        <a:solidFill>
                          <a:schemeClr val="tx1">
                            <a:lumMod val="95000"/>
                            <a:lumOff val="5000"/>
                          </a:schemeClr>
                        </a:solidFill>
                        <a:effectLst/>
                      </a:endParaRPr>
                    </a:p>
                    <a:p>
                      <a:pPr marL="0" marR="0" algn="l">
                        <a:lnSpc>
                          <a:spcPts val="1600"/>
                        </a:lnSpc>
                        <a:spcBef>
                          <a:spcPts val="0"/>
                        </a:spcBef>
                        <a:spcAft>
                          <a:spcPts val="0"/>
                        </a:spcAft>
                      </a:pPr>
                      <a:r>
                        <a:rPr lang="en-US" sz="1400" u="sng" dirty="0">
                          <a:solidFill>
                            <a:schemeClr val="tx1">
                              <a:lumMod val="95000"/>
                              <a:lumOff val="5000"/>
                            </a:schemeClr>
                          </a:solidFill>
                          <a:effectLst/>
                        </a:rPr>
                        <a:t>Goals</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of</a:t>
                      </a:r>
                      <a:r>
                        <a:rPr lang="en-US" sz="1400" u="sng" spc="-15" dirty="0">
                          <a:solidFill>
                            <a:schemeClr val="tx1">
                              <a:lumMod val="95000"/>
                              <a:lumOff val="5000"/>
                            </a:schemeClr>
                          </a:solidFill>
                          <a:effectLst/>
                        </a:rPr>
                        <a:t> </a:t>
                      </a:r>
                      <a:r>
                        <a:rPr lang="en-US" sz="1400" u="sng" dirty="0">
                          <a:solidFill>
                            <a:schemeClr val="tx1">
                              <a:lumMod val="95000"/>
                              <a:lumOff val="5000"/>
                            </a:schemeClr>
                          </a:solidFill>
                          <a:effectLst/>
                        </a:rPr>
                        <a:t>the</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Undergraduate</a:t>
                      </a:r>
                      <a:r>
                        <a:rPr lang="en-US" sz="1400" u="sng" spc="-25" dirty="0">
                          <a:solidFill>
                            <a:schemeClr val="tx1">
                              <a:lumMod val="95000"/>
                              <a:lumOff val="5000"/>
                            </a:schemeClr>
                          </a:solidFill>
                          <a:effectLst/>
                        </a:rPr>
                        <a:t> </a:t>
                      </a:r>
                      <a:r>
                        <a:rPr lang="en-US" sz="1400" u="sng" dirty="0">
                          <a:solidFill>
                            <a:schemeClr val="tx1">
                              <a:lumMod val="95000"/>
                              <a:lumOff val="5000"/>
                            </a:schemeClr>
                          </a:solidFill>
                          <a:effectLst/>
                        </a:rPr>
                        <a:t>Integrated</a:t>
                      </a:r>
                      <a:r>
                        <a:rPr lang="en-US" sz="1400" u="sng" spc="-30" dirty="0">
                          <a:solidFill>
                            <a:schemeClr val="tx1">
                              <a:lumMod val="95000"/>
                              <a:lumOff val="5000"/>
                            </a:schemeClr>
                          </a:solidFill>
                          <a:effectLst/>
                        </a:rPr>
                        <a:t> </a:t>
                      </a:r>
                      <a:r>
                        <a:rPr lang="en-US" sz="1400" u="sng" dirty="0">
                          <a:solidFill>
                            <a:schemeClr val="tx1">
                              <a:lumMod val="95000"/>
                              <a:lumOff val="5000"/>
                            </a:schemeClr>
                          </a:solidFill>
                          <a:effectLst/>
                        </a:rPr>
                        <a:t>Modular</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Curriculum</a:t>
                      </a:r>
                    </a:p>
                    <a:p>
                      <a:pPr marL="0" marR="30480" algn="l">
                        <a:lnSpc>
                          <a:spcPct val="150000"/>
                        </a:lnSpc>
                        <a:spcBef>
                          <a:spcPts val="820"/>
                        </a:spcBef>
                        <a:spcAft>
                          <a:spcPts val="0"/>
                        </a:spcAft>
                      </a:pPr>
                      <a:r>
                        <a:rPr lang="en-US" sz="1200" dirty="0">
                          <a:solidFill>
                            <a:schemeClr val="tx1">
                              <a:lumMod val="95000"/>
                              <a:lumOff val="5000"/>
                            </a:schemeClr>
                          </a:solidFill>
                          <a:effectLst/>
                        </a:rPr>
                        <a:t>To</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provide</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you</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with</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quality</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medical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education</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260" dirty="0">
                          <a:solidFill>
                            <a:schemeClr val="tx1">
                              <a:lumMod val="95000"/>
                              <a:lumOff val="5000"/>
                            </a:schemeClr>
                          </a:solidFill>
                          <a:effectLst/>
                        </a:rPr>
                        <a:t>  </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environment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designed to:</a:t>
                      </a:r>
                    </a:p>
                    <a:p>
                      <a:pPr marL="0" marR="0" algn="l">
                        <a:spcBef>
                          <a:spcPts val="0"/>
                        </a:spcBef>
                        <a:spcAft>
                          <a:spcPts val="0"/>
                        </a:spcAft>
                        <a:tabLst>
                          <a:tab pos="892175" algn="l"/>
                          <a:tab pos="892810" algn="l"/>
                        </a:tabLst>
                      </a:pPr>
                      <a:r>
                        <a:rPr lang="en-US" sz="1200" dirty="0">
                          <a:solidFill>
                            <a:schemeClr val="tx1">
                              <a:lumMod val="95000"/>
                              <a:lumOff val="5000"/>
                            </a:schemeClr>
                          </a:solidFill>
                          <a:effectLst/>
                        </a:rPr>
                        <a:t>Provide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thorough</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grounding</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basic</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theoretical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concepts</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underpinning</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practice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medicine.</a:t>
                      </a:r>
                    </a:p>
                    <a:p>
                      <a:pPr marL="0" marR="127635" algn="l">
                        <a:lnSpc>
                          <a:spcPct val="150000"/>
                        </a:lnSpc>
                        <a:spcBef>
                          <a:spcPts val="630"/>
                        </a:spcBef>
                        <a:spcAft>
                          <a:spcPts val="0"/>
                        </a:spcAft>
                        <a:tabLst>
                          <a:tab pos="892175" algn="l"/>
                          <a:tab pos="892810" algn="l"/>
                        </a:tabLst>
                      </a:pPr>
                      <a:r>
                        <a:rPr lang="en-US" sz="1200" dirty="0">
                          <a:solidFill>
                            <a:schemeClr val="tx1">
                              <a:lumMod val="95000"/>
                              <a:lumOff val="5000"/>
                            </a:schemeClr>
                          </a:solidFill>
                          <a:effectLst/>
                        </a:rPr>
                        <a:t>Develop</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and polish</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the skills</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required</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for</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providing medical</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services</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at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all</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levels</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Health</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care</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delivery</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system.</a:t>
                      </a:r>
                    </a:p>
                    <a:p>
                      <a:pPr marL="0" marR="128270" algn="l">
                        <a:lnSpc>
                          <a:spcPct val="150000"/>
                        </a:lnSpc>
                        <a:spcBef>
                          <a:spcPts val="0"/>
                        </a:spcBef>
                        <a:spcAft>
                          <a:spcPts val="0"/>
                        </a:spcAft>
                        <a:tabLst>
                          <a:tab pos="892175" algn="l"/>
                          <a:tab pos="892810" algn="l"/>
                        </a:tabLst>
                      </a:pPr>
                      <a:r>
                        <a:rPr lang="en-US" sz="1200" dirty="0">
                          <a:solidFill>
                            <a:schemeClr val="tx1">
                              <a:lumMod val="95000"/>
                              <a:lumOff val="5000"/>
                            </a:schemeClr>
                          </a:solidFill>
                          <a:effectLst/>
                        </a:rPr>
                        <a:t>Help</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you</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attain</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maintain</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highest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possible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levels</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ethical</a:t>
                      </a:r>
                      <a:r>
                        <a:rPr lang="en-US" sz="1200" spc="3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professional</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conduct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your</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future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life.</a:t>
                      </a:r>
                    </a:p>
                  </a:txBody>
                  <a:tcPr marL="0" marR="0" marT="0" marB="0"/>
                </a:tc>
                <a:extLst>
                  <a:ext uri="{0D108BD9-81ED-4DB2-BD59-A6C34878D82A}">
                    <a16:rowId xmlns:a16="http://schemas.microsoft.com/office/drawing/2014/main" val="1314889248"/>
                  </a:ext>
                </a:extLst>
              </a:tr>
            </a:tbl>
          </a:graphicData>
        </a:graphic>
      </p:graphicFrame>
      <p:sp>
        <p:nvSpPr>
          <p:cNvPr id="6" name="TextBox 5">
            <a:extLst>
              <a:ext uri="{FF2B5EF4-FFF2-40B4-BE49-F238E27FC236}">
                <a16:creationId xmlns:a16="http://schemas.microsoft.com/office/drawing/2014/main" id="{F06268F9-296C-4475-960E-EC6EE5F00DA7}"/>
              </a:ext>
            </a:extLst>
          </p:cNvPr>
          <p:cNvSpPr txBox="1"/>
          <p:nvPr/>
        </p:nvSpPr>
        <p:spPr>
          <a:xfrm>
            <a:off x="304800" y="2945250"/>
            <a:ext cx="3276600" cy="2339102"/>
          </a:xfrm>
          <a:prstGeom prst="rect">
            <a:avLst/>
          </a:prstGeom>
          <a:noFill/>
        </p:spPr>
        <p:txBody>
          <a:bodyPr wrap="square">
            <a:spAutoFit/>
          </a:bodyPr>
          <a:lstStyle/>
          <a:p>
            <a:pPr algn="ctr" eaLnBrk="1" hangingPunct="1">
              <a:defRPr/>
            </a:pPr>
            <a:r>
              <a:rPr lang="en-US" sz="3200" b="1" i="0" dirty="0">
                <a:solidFill>
                  <a:srgbClr val="FF0000"/>
                </a:solidFill>
                <a:latin typeface="Tahoma" panose="020B0604030504040204" pitchFamily="34" charset="0"/>
                <a:ea typeface="Tahoma" panose="020B0604030504040204" pitchFamily="34" charset="0"/>
                <a:cs typeface="Tahoma" panose="020B0604030504040204" pitchFamily="34" charset="0"/>
              </a:rPr>
              <a:t>TRUTH, WISDOM &amp; SERVICE</a:t>
            </a:r>
          </a:p>
          <a:p>
            <a:pPr algn="ctr" eaLnBrk="1" hangingPunct="1">
              <a:defRPr/>
            </a:pPr>
            <a:r>
              <a:rPr lang="en-US" sz="3200" b="1" i="0" dirty="0">
                <a:solidFill>
                  <a:srgbClr val="FF0000"/>
                </a:solidFill>
                <a:latin typeface="Tahoma" panose="020B0604030504040204" pitchFamily="34" charset="0"/>
                <a:ea typeface="Tahoma" panose="020B0604030504040204" pitchFamily="34" charset="0"/>
                <a:cs typeface="Tahoma" panose="020B0604030504040204" pitchFamily="34" charset="0"/>
              </a:rPr>
              <a:t>“OUT MOTTO”</a:t>
            </a:r>
            <a:endParaRPr lang="en-US" sz="1800" b="1" i="0" dirty="0">
              <a:solidFill>
                <a:srgbClr val="FF0000"/>
              </a:solidFill>
              <a:latin typeface="+mj-lt"/>
            </a:endParaRPr>
          </a:p>
          <a:p>
            <a:pPr algn="ctr" eaLnBrk="1" hangingPunct="1">
              <a:defRPr/>
            </a:pPr>
            <a:endParaRPr lang="en-US" sz="1800" b="1" i="0" dirty="0">
              <a:latin typeface="+mj-lt"/>
            </a:endParaRPr>
          </a:p>
        </p:txBody>
      </p:sp>
      <p:pic>
        <p:nvPicPr>
          <p:cNvPr id="5" name="Picture 3">
            <a:extLst>
              <a:ext uri="{FF2B5EF4-FFF2-40B4-BE49-F238E27FC236}">
                <a16:creationId xmlns:a16="http://schemas.microsoft.com/office/drawing/2014/main" id="{6DB9EC50-5FA7-B440-5F17-0861287C0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1080"/>
          <a:stretch>
            <a:fillRect/>
          </a:stretch>
        </p:blipFill>
        <p:spPr bwMode="auto">
          <a:xfrm>
            <a:off x="838200" y="730809"/>
            <a:ext cx="2081733" cy="201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92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LEFT VENTRICULAR ENLARGEMENT</a:t>
            </a:r>
          </a:p>
        </p:txBody>
      </p:sp>
      <p:sp>
        <p:nvSpPr>
          <p:cNvPr id="3" name="Content Placeholder 2"/>
          <p:cNvSpPr>
            <a:spLocks noGrp="1"/>
          </p:cNvSpPr>
          <p:nvPr>
            <p:ph idx="1"/>
          </p:nvPr>
        </p:nvSpPr>
        <p:spPr/>
        <p:txBody>
          <a:bodyPr/>
          <a:lstStyle/>
          <a:p>
            <a:r>
              <a:rPr lang="en-US" dirty="0"/>
              <a:t>Left heart border is displaced leftward, inferiorly, or </a:t>
            </a:r>
            <a:r>
              <a:rPr lang="en-US" dirty="0" err="1"/>
              <a:t>posteriorly</a:t>
            </a:r>
            <a:endParaRPr lang="en-US" dirty="0"/>
          </a:p>
          <a:p>
            <a:r>
              <a:rPr lang="en-US" dirty="0"/>
              <a:t>rounding of the cardiac apex</a:t>
            </a:r>
          </a:p>
          <a:p>
            <a:r>
              <a:rPr lang="en-US" dirty="0"/>
              <a:t>Hoffman-</a:t>
            </a:r>
            <a:r>
              <a:rPr lang="en-US" dirty="0" err="1"/>
              <a:t>Rigler</a:t>
            </a:r>
            <a:r>
              <a:rPr lang="en-US" dirty="0"/>
              <a:t> sign</a:t>
            </a:r>
          </a:p>
          <a:p>
            <a:r>
              <a:rPr lang="en-US" dirty="0" err="1"/>
              <a:t>Shmoo</a:t>
            </a:r>
            <a:r>
              <a:rPr lang="en-US" dirty="0"/>
              <a:t> sign</a:t>
            </a:r>
          </a:p>
          <a:p>
            <a:endParaRPr lang="en-US" dirty="0"/>
          </a:p>
        </p:txBody>
      </p:sp>
      <p:sp>
        <p:nvSpPr>
          <p:cNvPr id="4" name="TextBox 3">
            <a:extLst>
              <a:ext uri="{FF2B5EF4-FFF2-40B4-BE49-F238E27FC236}">
                <a16:creationId xmlns:a16="http://schemas.microsoft.com/office/drawing/2014/main" id="{B26496E5-8994-4530-7ABA-99CF9ADD6BF5}"/>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Shamoo</a:t>
            </a:r>
            <a:r>
              <a:rPr lang="en-US" dirty="0"/>
              <a:t> sign</a:t>
            </a:r>
          </a:p>
        </p:txBody>
      </p:sp>
      <p:pic>
        <p:nvPicPr>
          <p:cNvPr id="4" name="Content Placeholder 3" descr="shmoo-sign.png"/>
          <p:cNvPicPr>
            <a:picLocks noGrp="1" noChangeAspect="1"/>
          </p:cNvPicPr>
          <p:nvPr>
            <p:ph idx="1"/>
          </p:nvPr>
        </p:nvPicPr>
        <p:blipFill>
          <a:blip r:embed="rId2" cstate="print"/>
          <a:stretch>
            <a:fillRect/>
          </a:stretch>
        </p:blipFill>
        <p:spPr>
          <a:xfrm>
            <a:off x="1760615" y="2095500"/>
            <a:ext cx="5614832" cy="3695700"/>
          </a:xfrm>
        </p:spPr>
      </p:pic>
      <p:sp>
        <p:nvSpPr>
          <p:cNvPr id="3" name="TextBox 2">
            <a:extLst>
              <a:ext uri="{FF2B5EF4-FFF2-40B4-BE49-F238E27FC236}">
                <a16:creationId xmlns:a16="http://schemas.microsoft.com/office/drawing/2014/main" id="{AF62C273-567E-FD50-BAE2-50782D1D50C0}"/>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PULMONARY EDEMA</a:t>
            </a:r>
          </a:p>
        </p:txBody>
      </p:sp>
      <p:sp>
        <p:nvSpPr>
          <p:cNvPr id="6" name="Content Placeholder 5"/>
          <p:cNvSpPr>
            <a:spLocks noGrp="1"/>
          </p:cNvSpPr>
          <p:nvPr>
            <p:ph idx="1"/>
          </p:nvPr>
        </p:nvSpPr>
        <p:spPr/>
        <p:txBody>
          <a:bodyPr/>
          <a:lstStyle/>
          <a:p>
            <a:r>
              <a:rPr lang="en-US" dirty="0" err="1"/>
              <a:t>Cardiogenic</a:t>
            </a:r>
            <a:endParaRPr lang="en-US" dirty="0"/>
          </a:p>
          <a:p>
            <a:pPr lvl="1"/>
            <a:r>
              <a:rPr lang="en-US" dirty="0"/>
              <a:t>Left ventricular failure</a:t>
            </a:r>
          </a:p>
          <a:p>
            <a:pPr lvl="1"/>
            <a:r>
              <a:rPr lang="en-US" dirty="0"/>
              <a:t>Mitral regurgitation</a:t>
            </a:r>
          </a:p>
          <a:p>
            <a:r>
              <a:rPr lang="en-US" dirty="0" err="1"/>
              <a:t>Noncardiogenic</a:t>
            </a:r>
            <a:endParaRPr lang="en-US" dirty="0"/>
          </a:p>
          <a:p>
            <a:pPr lvl="1"/>
            <a:r>
              <a:rPr lang="en-US" dirty="0"/>
              <a:t>WIDE RANGE OF CAUSES</a:t>
            </a:r>
          </a:p>
        </p:txBody>
      </p:sp>
      <p:sp>
        <p:nvSpPr>
          <p:cNvPr id="2" name="TextBox 1">
            <a:extLst>
              <a:ext uri="{FF2B5EF4-FFF2-40B4-BE49-F238E27FC236}">
                <a16:creationId xmlns:a16="http://schemas.microsoft.com/office/drawing/2014/main" id="{62A837B7-2A10-DDAE-5191-809F9DF62528}"/>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9339" y="115127"/>
            <a:ext cx="7765321" cy="1044330"/>
          </a:xfrm>
        </p:spPr>
        <p:txBody>
          <a:bodyPr>
            <a:normAutofit/>
          </a:bodyPr>
          <a:lstStyle/>
          <a:p>
            <a:r>
              <a:rPr lang="en-US" sz="3200" dirty="0"/>
              <a:t>RADIOGRAPHIC FEATURES OF PULMONARY EDEMA</a:t>
            </a:r>
          </a:p>
        </p:txBody>
      </p:sp>
      <p:sp>
        <p:nvSpPr>
          <p:cNvPr id="6" name="Content Placeholder 5"/>
          <p:cNvSpPr>
            <a:spLocks noGrp="1"/>
          </p:cNvSpPr>
          <p:nvPr>
            <p:ph idx="1"/>
          </p:nvPr>
        </p:nvSpPr>
        <p:spPr>
          <a:xfrm>
            <a:off x="1143000" y="1295400"/>
            <a:ext cx="6702061" cy="4572000"/>
          </a:xfrm>
        </p:spPr>
        <p:txBody>
          <a:bodyPr>
            <a:normAutofit fontScale="25000" lnSpcReduction="20000"/>
          </a:bodyPr>
          <a:lstStyle/>
          <a:p>
            <a:r>
              <a:rPr lang="en-US" sz="7200" dirty="0"/>
              <a:t>upper lobe pulmonary venous diversion / pulmonary venous engorgement/ stag's antler sign</a:t>
            </a:r>
          </a:p>
          <a:p>
            <a:r>
              <a:rPr lang="en-US" sz="7200" dirty="0"/>
              <a:t>increased CTR size</a:t>
            </a:r>
          </a:p>
          <a:p>
            <a:r>
              <a:rPr lang="en-US" sz="7200" dirty="0"/>
              <a:t>features of pulmonary interstitial </a:t>
            </a:r>
            <a:r>
              <a:rPr lang="en-US" sz="7200" dirty="0" err="1"/>
              <a:t>oedema</a:t>
            </a:r>
            <a:r>
              <a:rPr lang="en-US" sz="7200" dirty="0"/>
              <a:t>:</a:t>
            </a:r>
          </a:p>
          <a:p>
            <a:pPr lvl="1"/>
            <a:r>
              <a:rPr lang="en-US" sz="7200" dirty="0" err="1"/>
              <a:t>peri</a:t>
            </a:r>
            <a:r>
              <a:rPr lang="en-US" sz="7200" dirty="0"/>
              <a:t>-bronchial cuffing and </a:t>
            </a:r>
            <a:r>
              <a:rPr lang="en-US" sz="7200" dirty="0" err="1"/>
              <a:t>perihilar</a:t>
            </a:r>
            <a:r>
              <a:rPr lang="en-US" sz="7200" dirty="0"/>
              <a:t> haze</a:t>
            </a:r>
          </a:p>
          <a:p>
            <a:pPr lvl="1"/>
            <a:r>
              <a:rPr lang="en-US" sz="7200" dirty="0" err="1"/>
              <a:t>septal</a:t>
            </a:r>
            <a:r>
              <a:rPr lang="en-US" sz="7200" dirty="0"/>
              <a:t> lines / </a:t>
            </a:r>
            <a:r>
              <a:rPr lang="en-US" sz="7200" dirty="0" err="1"/>
              <a:t>Kerley</a:t>
            </a:r>
            <a:r>
              <a:rPr lang="en-US" sz="7200" dirty="0"/>
              <a:t> lines</a:t>
            </a:r>
          </a:p>
          <a:p>
            <a:pPr lvl="1"/>
            <a:r>
              <a:rPr lang="en-US" sz="7200" dirty="0"/>
              <a:t>thickening of </a:t>
            </a:r>
            <a:r>
              <a:rPr lang="en-US" sz="7200" dirty="0" err="1"/>
              <a:t>interlobar</a:t>
            </a:r>
            <a:r>
              <a:rPr lang="en-US" sz="7200" dirty="0"/>
              <a:t> fissures</a:t>
            </a:r>
          </a:p>
          <a:p>
            <a:r>
              <a:rPr lang="en-US" sz="7200" dirty="0"/>
              <a:t>features of pulmonary alveolar </a:t>
            </a:r>
            <a:r>
              <a:rPr lang="en-US" sz="7200" dirty="0" err="1"/>
              <a:t>oedema</a:t>
            </a:r>
            <a:r>
              <a:rPr lang="en-US" sz="7200" dirty="0"/>
              <a:t>:</a:t>
            </a:r>
          </a:p>
          <a:p>
            <a:pPr lvl="1"/>
            <a:r>
              <a:rPr lang="en-US" sz="7200" dirty="0"/>
              <a:t>air space </a:t>
            </a:r>
            <a:r>
              <a:rPr lang="en-US" sz="7200" dirty="0" err="1"/>
              <a:t>opacification</a:t>
            </a:r>
            <a:r>
              <a:rPr lang="en-US" sz="7200" dirty="0"/>
              <a:t> classically in a batwing distribution </a:t>
            </a:r>
          </a:p>
          <a:p>
            <a:pPr lvl="1"/>
            <a:r>
              <a:rPr lang="en-US" sz="7200" dirty="0"/>
              <a:t>may have air </a:t>
            </a:r>
            <a:r>
              <a:rPr lang="en-US" sz="7200" dirty="0" err="1"/>
              <a:t>bronchograms</a:t>
            </a:r>
            <a:endParaRPr lang="en-US" sz="7200" dirty="0"/>
          </a:p>
          <a:p>
            <a:r>
              <a:rPr lang="en-US" sz="7200" dirty="0"/>
              <a:t>pleural effusions and fluid in </a:t>
            </a:r>
            <a:r>
              <a:rPr lang="en-US" sz="7200" dirty="0" err="1"/>
              <a:t>interlobar</a:t>
            </a:r>
            <a:r>
              <a:rPr lang="en-US" sz="7200" dirty="0"/>
              <a:t> fissures (including 'vanishing' pulmonary </a:t>
            </a:r>
            <a:r>
              <a:rPr lang="en-US" sz="7200" dirty="0" err="1"/>
              <a:t>pseudotumour</a:t>
            </a:r>
            <a:r>
              <a:rPr lang="en-US" sz="7200" dirty="0"/>
              <a:t>)</a:t>
            </a:r>
          </a:p>
          <a:p>
            <a:endParaRPr lang="en-US" dirty="0"/>
          </a:p>
        </p:txBody>
      </p:sp>
      <p:sp>
        <p:nvSpPr>
          <p:cNvPr id="2" name="TextBox 1">
            <a:extLst>
              <a:ext uri="{FF2B5EF4-FFF2-40B4-BE49-F238E27FC236}">
                <a16:creationId xmlns:a16="http://schemas.microsoft.com/office/drawing/2014/main" id="{38ACD7A7-7C01-111C-0596-0617C3C03796}"/>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pic>
        <p:nvPicPr>
          <p:cNvPr id="3" name="Content Placeholder 3" descr="CHF-Fissure pie-ann.jpg"/>
          <p:cNvPicPr>
            <a:picLocks noChangeAspect="1"/>
          </p:cNvPicPr>
          <p:nvPr/>
        </p:nvPicPr>
        <p:blipFill>
          <a:blip r:embed="rId2" cstate="print"/>
          <a:srcRect l="3369" r="2301" b="5562"/>
          <a:stretch/>
        </p:blipFill>
        <p:spPr>
          <a:xfrm>
            <a:off x="1142999" y="1066732"/>
            <a:ext cx="6437153" cy="5257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PLEURAL EFFUSION</a:t>
            </a:r>
          </a:p>
        </p:txBody>
      </p:sp>
      <p:sp>
        <p:nvSpPr>
          <p:cNvPr id="3" name="Content Placeholder 2"/>
          <p:cNvSpPr>
            <a:spLocks noGrp="1"/>
          </p:cNvSpPr>
          <p:nvPr>
            <p:ph idx="1"/>
          </p:nvPr>
        </p:nvSpPr>
        <p:spPr>
          <a:xfrm>
            <a:off x="1942873" y="1950470"/>
            <a:ext cx="5639254" cy="3161736"/>
          </a:xfrm>
        </p:spPr>
        <p:txBody>
          <a:bodyPr/>
          <a:lstStyle/>
          <a:p>
            <a:pPr>
              <a:buNone/>
            </a:pPr>
            <a:endParaRPr lang="en-US" dirty="0"/>
          </a:p>
          <a:p>
            <a:r>
              <a:rPr lang="en-US" dirty="0"/>
              <a:t>25 to 50 ml effusion is not seen on radiograph…can b detected by USG</a:t>
            </a:r>
          </a:p>
          <a:p>
            <a:r>
              <a:rPr lang="en-US" dirty="0"/>
              <a:t>&gt;50 ml of pleural effusion could be detected on radiograph</a:t>
            </a:r>
          </a:p>
          <a:p>
            <a:r>
              <a:rPr lang="en-US" dirty="0"/>
              <a:t>Mild effusion is seen as blunting of </a:t>
            </a:r>
            <a:r>
              <a:rPr lang="en-US" dirty="0" err="1"/>
              <a:t>costophrenic</a:t>
            </a:r>
            <a:r>
              <a:rPr lang="en-US" dirty="0"/>
              <a:t> angles</a:t>
            </a:r>
          </a:p>
        </p:txBody>
      </p:sp>
      <p:sp>
        <p:nvSpPr>
          <p:cNvPr id="4" name="TextBox 3">
            <a:extLst>
              <a:ext uri="{FF2B5EF4-FFF2-40B4-BE49-F238E27FC236}">
                <a16:creationId xmlns:a16="http://schemas.microsoft.com/office/drawing/2014/main" id="{3B4219FD-205F-0508-9121-4CD58254113A}"/>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pic>
        <p:nvPicPr>
          <p:cNvPr id="5" name="Content Placeholder 3" descr="pleural mild.jpg"/>
          <p:cNvPicPr>
            <a:picLocks noChangeAspect="1"/>
          </p:cNvPicPr>
          <p:nvPr/>
        </p:nvPicPr>
        <p:blipFill>
          <a:blip r:embed="rId2" cstate="print"/>
          <a:stretch>
            <a:fillRect/>
          </a:stretch>
        </p:blipFill>
        <p:spPr>
          <a:xfrm>
            <a:off x="1524000" y="609601"/>
            <a:ext cx="6477000" cy="5715000"/>
          </a:xfrm>
          <a:prstGeom prst="rect">
            <a:avLst/>
          </a:prstGeom>
        </p:spPr>
      </p:pic>
      <p:pic>
        <p:nvPicPr>
          <p:cNvPr id="6" name="Content Placeholder 3" descr="pleural effusion 2.jpeg"/>
          <p:cNvPicPr>
            <a:picLocks noChangeAspect="1"/>
          </p:cNvPicPr>
          <p:nvPr/>
        </p:nvPicPr>
        <p:blipFill>
          <a:blip r:embed="rId3" cstate="print"/>
          <a:stretch>
            <a:fillRect/>
          </a:stretch>
        </p:blipFill>
        <p:spPr>
          <a:xfrm>
            <a:off x="1513114" y="404090"/>
            <a:ext cx="6400800" cy="594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Vanishing tumor</a:t>
            </a:r>
          </a:p>
        </p:txBody>
      </p:sp>
      <p:pic>
        <p:nvPicPr>
          <p:cNvPr id="4" name="Content Placeholder 3" descr="Pseudotumor.jpg"/>
          <p:cNvPicPr>
            <a:picLocks noGrp="1" noChangeAspect="1"/>
          </p:cNvPicPr>
          <p:nvPr>
            <p:ph idx="1"/>
          </p:nvPr>
        </p:nvPicPr>
        <p:blipFill>
          <a:blip r:embed="rId2" cstate="print"/>
          <a:stretch>
            <a:fillRect/>
          </a:stretch>
        </p:blipFill>
        <p:spPr>
          <a:xfrm>
            <a:off x="1475396" y="2095500"/>
            <a:ext cx="6185271" cy="3695700"/>
          </a:xfrm>
        </p:spPr>
      </p:pic>
      <p:sp>
        <p:nvSpPr>
          <p:cNvPr id="3" name="TextBox 2">
            <a:extLst>
              <a:ext uri="{FF2B5EF4-FFF2-40B4-BE49-F238E27FC236}">
                <a16:creationId xmlns:a16="http://schemas.microsoft.com/office/drawing/2014/main" id="{0A89228E-7BBA-865D-32D1-A578F7F2EA5C}"/>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PERICARDIAL  EFFUSION</a:t>
            </a:r>
          </a:p>
        </p:txBody>
      </p:sp>
      <p:sp>
        <p:nvSpPr>
          <p:cNvPr id="3" name="Content Placeholder 2"/>
          <p:cNvSpPr>
            <a:spLocks noGrp="1"/>
          </p:cNvSpPr>
          <p:nvPr>
            <p:ph idx="1"/>
          </p:nvPr>
        </p:nvSpPr>
        <p:spPr/>
        <p:txBody>
          <a:bodyPr>
            <a:normAutofit fontScale="85000" lnSpcReduction="20000"/>
          </a:bodyPr>
          <a:lstStyle/>
          <a:p>
            <a:r>
              <a:rPr lang="en-US" dirty="0"/>
              <a:t>Very small effusion can be occult on plain film</a:t>
            </a:r>
          </a:p>
          <a:p>
            <a:r>
              <a:rPr lang="en-US" dirty="0"/>
              <a:t>Globular enlargement of the cardiac shadow giving a water bottle configuration</a:t>
            </a:r>
          </a:p>
          <a:p>
            <a:r>
              <a:rPr lang="en-US" dirty="0"/>
              <a:t>Lateral CXR may show a vertical opaque line (pericardial fluid) separating a vertical lucent line directly behind sternum (</a:t>
            </a:r>
            <a:r>
              <a:rPr lang="en-US" dirty="0" err="1"/>
              <a:t>epicardial</a:t>
            </a:r>
            <a:r>
              <a:rPr lang="en-US" dirty="0"/>
              <a:t> fat) </a:t>
            </a:r>
            <a:r>
              <a:rPr lang="en-US" dirty="0" err="1"/>
              <a:t>anteriorly</a:t>
            </a:r>
            <a:r>
              <a:rPr lang="en-US" dirty="0"/>
              <a:t> from a similar lucent vertical lucent line (pericardial fat) </a:t>
            </a:r>
            <a:r>
              <a:rPr lang="en-US" dirty="0" err="1"/>
              <a:t>posteriorly</a:t>
            </a:r>
            <a:r>
              <a:rPr lang="en-US" dirty="0"/>
              <a:t>; this is known as the Oreo cookie sign</a:t>
            </a:r>
          </a:p>
          <a:p>
            <a:r>
              <a:rPr lang="en-US" dirty="0"/>
              <a:t>Widening of the </a:t>
            </a:r>
            <a:r>
              <a:rPr lang="en-US" dirty="0" err="1"/>
              <a:t>subcarinal</a:t>
            </a:r>
            <a:r>
              <a:rPr lang="en-US" dirty="0"/>
              <a:t> angle without other evidence of left </a:t>
            </a:r>
            <a:r>
              <a:rPr lang="en-US" dirty="0" err="1"/>
              <a:t>atrial</a:t>
            </a:r>
            <a:r>
              <a:rPr lang="en-US" dirty="0"/>
              <a:t> enlargement may be an indirect clue </a:t>
            </a:r>
          </a:p>
          <a:p>
            <a:r>
              <a:rPr lang="en-US" dirty="0"/>
              <a:t>usually requires greater than 200 ml of pericardial fluid to become </a:t>
            </a:r>
            <a:r>
              <a:rPr lang="en-US" dirty="0" err="1"/>
              <a:t>radiographically</a:t>
            </a:r>
            <a:r>
              <a:rPr lang="en-US" dirty="0"/>
              <a:t> visible</a:t>
            </a:r>
          </a:p>
          <a:p>
            <a:endParaRPr lang="en-US" dirty="0"/>
          </a:p>
        </p:txBody>
      </p:sp>
      <p:sp>
        <p:nvSpPr>
          <p:cNvPr id="4" name="TextBox 3">
            <a:extLst>
              <a:ext uri="{FF2B5EF4-FFF2-40B4-BE49-F238E27FC236}">
                <a16:creationId xmlns:a16="http://schemas.microsoft.com/office/drawing/2014/main" id="{3D2D06E2-03BD-4993-287F-7F366E9BC11C}"/>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ricardial-effusion-14.jpg"/>
          <p:cNvPicPr>
            <a:picLocks noGrp="1" noChangeAspect="1"/>
          </p:cNvPicPr>
          <p:nvPr>
            <p:ph idx="1"/>
          </p:nvPr>
        </p:nvPicPr>
        <p:blipFill>
          <a:blip r:embed="rId2" cstate="print"/>
          <a:stretch>
            <a:fillRect/>
          </a:stretch>
        </p:blipFill>
        <p:spPr>
          <a:xfrm>
            <a:off x="533400" y="838200"/>
            <a:ext cx="7943051" cy="5181600"/>
          </a:xfrm>
        </p:spPr>
      </p:pic>
      <p:sp>
        <p:nvSpPr>
          <p:cNvPr id="2" name="TextBox 1">
            <a:extLst>
              <a:ext uri="{FF2B5EF4-FFF2-40B4-BE49-F238E27FC236}">
                <a16:creationId xmlns:a16="http://schemas.microsoft.com/office/drawing/2014/main" id="{A2EADACD-D974-79EB-77FF-BD31AEFB952A}"/>
              </a:ext>
            </a:extLst>
          </p:cNvPr>
          <p:cNvSpPr txBox="1"/>
          <p:nvPr/>
        </p:nvSpPr>
        <p:spPr>
          <a:xfrm>
            <a:off x="304800" y="6370820"/>
            <a:ext cx="2590800" cy="369332"/>
          </a:xfrm>
          <a:prstGeom prst="rect">
            <a:avLst/>
          </a:prstGeom>
          <a:solidFill>
            <a:srgbClr val="7030A0"/>
          </a:solidFill>
        </p:spPr>
        <p:txBody>
          <a:bodyPr wrap="square" rtlCol="0">
            <a:spAutoFit/>
          </a:bodyPr>
          <a:lstStyle/>
          <a:p>
            <a:pPr algn="ctr"/>
            <a:r>
              <a:rPr lang="en-US" b="1" dirty="0"/>
              <a:t>Vertical Integration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ricardial-effusion-2.png"/>
          <p:cNvPicPr>
            <a:picLocks noGrp="1" noChangeAspect="1"/>
          </p:cNvPicPr>
          <p:nvPr>
            <p:ph idx="1"/>
          </p:nvPr>
        </p:nvPicPr>
        <p:blipFill>
          <a:blip r:embed="rId2" cstate="print"/>
          <a:stretch>
            <a:fillRect/>
          </a:stretch>
        </p:blipFill>
        <p:spPr>
          <a:xfrm>
            <a:off x="914400" y="457200"/>
            <a:ext cx="6705600" cy="54102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97C0EF-45F2-FD3B-36CB-F072060094B2}"/>
              </a:ext>
            </a:extLst>
          </p:cNvPr>
          <p:cNvPicPr>
            <a:picLocks noGrp="1" noChangeAspect="1"/>
          </p:cNvPicPr>
          <p:nvPr>
            <p:ph sz="quarter" idx="13"/>
          </p:nvPr>
        </p:nvPicPr>
        <p:blipFill>
          <a:blip r:embed="rId2"/>
          <a:stretch>
            <a:fillRect/>
          </a:stretch>
        </p:blipFill>
        <p:spPr>
          <a:xfrm>
            <a:off x="1516263" y="2020888"/>
            <a:ext cx="6111474" cy="4075112"/>
          </a:xfrm>
          <a:prstGeom prst="rect">
            <a:avLst/>
          </a:prstGeom>
        </p:spPr>
      </p:pic>
      <p:sp>
        <p:nvSpPr>
          <p:cNvPr id="3" name="Title 2">
            <a:extLst>
              <a:ext uri="{FF2B5EF4-FFF2-40B4-BE49-F238E27FC236}">
                <a16:creationId xmlns:a16="http://schemas.microsoft.com/office/drawing/2014/main" id="{64FE8D8A-C9E6-D4C8-7B6C-15A319632447}"/>
              </a:ext>
            </a:extLst>
          </p:cNvPr>
          <p:cNvSpPr>
            <a:spLocks noGrp="1"/>
          </p:cNvSpPr>
          <p:nvPr>
            <p:ph type="title"/>
          </p:nvPr>
        </p:nvSpPr>
        <p:spPr/>
        <p:txBody>
          <a:bodyPr/>
          <a:lstStyle/>
          <a:p>
            <a:r>
              <a:rPr lang="en-US" dirty="0"/>
              <a:t>ARTIFICIAL INTELLIGENCE</a:t>
            </a:r>
          </a:p>
        </p:txBody>
      </p:sp>
      <p:pic>
        <p:nvPicPr>
          <p:cNvPr id="5" name="Picture 4">
            <a:extLst>
              <a:ext uri="{FF2B5EF4-FFF2-40B4-BE49-F238E27FC236}">
                <a16:creationId xmlns:a16="http://schemas.microsoft.com/office/drawing/2014/main" id="{F0DB68C4-3386-0DBE-5CAF-36517F3A37D8}"/>
              </a:ext>
            </a:extLst>
          </p:cNvPr>
          <p:cNvPicPr>
            <a:picLocks noChangeAspect="1"/>
          </p:cNvPicPr>
          <p:nvPr/>
        </p:nvPicPr>
        <p:blipFill>
          <a:blip r:embed="rId3"/>
          <a:stretch>
            <a:fillRect/>
          </a:stretch>
        </p:blipFill>
        <p:spPr>
          <a:xfrm>
            <a:off x="8305800" y="-22121"/>
            <a:ext cx="730937" cy="811161"/>
          </a:xfrm>
          <a:prstGeom prst="rect">
            <a:avLst/>
          </a:prstGeom>
        </p:spPr>
      </p:pic>
      <p:sp>
        <p:nvSpPr>
          <p:cNvPr id="2" name="TextBox 1">
            <a:extLst>
              <a:ext uri="{FF2B5EF4-FFF2-40B4-BE49-F238E27FC236}">
                <a16:creationId xmlns:a16="http://schemas.microsoft.com/office/drawing/2014/main" id="{9A95FEBE-06BA-BD33-A767-4EA8B5221494}"/>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a:t>
            </a:r>
          </a:p>
        </p:txBody>
      </p:sp>
    </p:spTree>
    <p:extLst>
      <p:ext uri="{BB962C8B-B14F-4D97-AF65-F5344CB8AC3E}">
        <p14:creationId xmlns:p14="http://schemas.microsoft.com/office/powerpoint/2010/main" val="2125672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E3C66F66-F793-4183-8390-36C8971AE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1080"/>
          <a:stretch>
            <a:fillRect/>
          </a:stretch>
        </p:blipFill>
        <p:spPr bwMode="auto">
          <a:xfrm>
            <a:off x="457200" y="457200"/>
            <a:ext cx="118238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6" descr="Muhammad UMAR | Vice Chancellor and Chief Executive Officer (CEO) | MBBS,  FCPS, FACG, AGAF, FRCP (London), FRCP (Glasg) | Rawalpindi Medical  University, Rawalpindi, Pakistan, Rawalpindi | RMC | Gastroenterology &amp;  Hepatology | Research profile">
            <a:extLst>
              <a:ext uri="{FF2B5EF4-FFF2-40B4-BE49-F238E27FC236}">
                <a16:creationId xmlns:a16="http://schemas.microsoft.com/office/drawing/2014/main" id="{991F809E-1405-41F2-8AA2-65D0D9CCBB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76200"/>
            <a:ext cx="1992802" cy="199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4">
            <a:extLst>
              <a:ext uri="{FF2B5EF4-FFF2-40B4-BE49-F238E27FC236}">
                <a16:creationId xmlns:a16="http://schemas.microsoft.com/office/drawing/2014/main" id="{3966C2DD-80A7-3515-9BE3-2D0FCB44B4F5}"/>
              </a:ext>
            </a:extLst>
          </p:cNvPr>
          <p:cNvSpPr txBox="1">
            <a:spLocks/>
          </p:cNvSpPr>
          <p:nvPr/>
        </p:nvSpPr>
        <p:spPr>
          <a:xfrm>
            <a:off x="762000" y="1943781"/>
            <a:ext cx="7750629" cy="4609419"/>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Introductory slides</a:t>
            </a:r>
          </a:p>
          <a:p>
            <a:pPr marL="971550" lvl="1" indent="-514350">
              <a:buFont typeface="+mj-lt"/>
              <a:buAutoNum type="romanLcPeriod"/>
            </a:pPr>
            <a:r>
              <a:rPr lang="en-US" dirty="0"/>
              <a:t>Bismillah					1</a:t>
            </a:r>
          </a:p>
          <a:p>
            <a:pPr marL="971550" lvl="1" indent="-514350">
              <a:buFont typeface="+mj-lt"/>
              <a:buAutoNum type="romanLcPeriod"/>
            </a:pPr>
            <a:r>
              <a:rPr lang="en-US" dirty="0"/>
              <a:t>Introduction					1</a:t>
            </a:r>
          </a:p>
          <a:p>
            <a:pPr marL="971550" lvl="1" indent="-514350">
              <a:buFont typeface="+mj-lt"/>
              <a:buAutoNum type="romanLcPeriod"/>
            </a:pPr>
            <a:r>
              <a:rPr lang="en-US" dirty="0"/>
              <a:t>Mission vision					1</a:t>
            </a:r>
          </a:p>
          <a:p>
            <a:pPr marL="971550" lvl="1" indent="-514350">
              <a:buFont typeface="+mj-lt"/>
              <a:buAutoNum type="romanLcPeriod"/>
            </a:pPr>
            <a:r>
              <a:rPr lang="en-US" dirty="0"/>
              <a:t>Dr. Umar model of LGIS			1</a:t>
            </a:r>
          </a:p>
          <a:p>
            <a:pPr marL="971550" lvl="1" indent="-514350">
              <a:buFont typeface="+mj-lt"/>
              <a:buAutoNum type="romanLcPeriod"/>
            </a:pPr>
            <a:r>
              <a:rPr lang="en-US" dirty="0"/>
              <a:t>Gain attention slides 				1</a:t>
            </a:r>
          </a:p>
          <a:p>
            <a:pPr marL="514350" indent="-514350">
              <a:buFont typeface="+mj-lt"/>
              <a:buAutoNum type="arabicPeriod"/>
            </a:pPr>
            <a:r>
              <a:rPr lang="en-US" dirty="0"/>
              <a:t>Learning objectives				1</a:t>
            </a:r>
          </a:p>
          <a:p>
            <a:pPr marL="514350" indent="-514350">
              <a:buFont typeface="+mj-lt"/>
              <a:buAutoNum type="arabicPeriod"/>
            </a:pPr>
            <a:r>
              <a:rPr lang="en-US" dirty="0"/>
              <a:t>Core Concept					8</a:t>
            </a:r>
          </a:p>
          <a:p>
            <a:pPr marL="514350" indent="-514350">
              <a:buFont typeface="+mj-lt"/>
              <a:buAutoNum type="arabicPeriod"/>
            </a:pPr>
            <a:r>
              <a:rPr lang="en-US" dirty="0"/>
              <a:t>Horizontal Integration				8</a:t>
            </a:r>
          </a:p>
          <a:p>
            <a:pPr marL="514350" indent="-514350">
              <a:buFont typeface="+mj-lt"/>
              <a:buAutoNum type="arabicPeriod"/>
            </a:pPr>
            <a:r>
              <a:rPr lang="en-US" dirty="0"/>
              <a:t>Vertical integration				20</a:t>
            </a:r>
          </a:p>
          <a:p>
            <a:pPr marL="514350" indent="-514350">
              <a:buFont typeface="+mj-lt"/>
              <a:buAutoNum type="arabicPeriod"/>
            </a:pPr>
            <a:r>
              <a:rPr lang="en-US" dirty="0"/>
              <a:t>Assessment					4</a:t>
            </a:r>
          </a:p>
          <a:p>
            <a:pPr marL="514350" indent="-514350">
              <a:buFont typeface="+mj-lt"/>
              <a:buAutoNum type="arabicPeriod"/>
            </a:pPr>
            <a:r>
              <a:rPr lang="en-US" dirty="0"/>
              <a:t>Recommended Books/References		1</a:t>
            </a:r>
          </a:p>
          <a:p>
            <a:pPr marL="514350" indent="-514350">
              <a:buFont typeface="+mj-lt"/>
              <a:buAutoNum type="arabicPeriod"/>
            </a:pPr>
            <a:r>
              <a:rPr lang="en-US" dirty="0"/>
              <a:t>Take home message				1</a:t>
            </a:r>
          </a:p>
        </p:txBody>
      </p:sp>
      <p:sp>
        <p:nvSpPr>
          <p:cNvPr id="4" name="TextBox 3">
            <a:extLst>
              <a:ext uri="{FF2B5EF4-FFF2-40B4-BE49-F238E27FC236}">
                <a16:creationId xmlns:a16="http://schemas.microsoft.com/office/drawing/2014/main" id="{CB8486D1-578D-5D88-1F0E-575D8B68EBE6}"/>
              </a:ext>
            </a:extLst>
          </p:cNvPr>
          <p:cNvSpPr txBox="1"/>
          <p:nvPr/>
        </p:nvSpPr>
        <p:spPr>
          <a:xfrm>
            <a:off x="1828800" y="59204"/>
            <a:ext cx="4876800" cy="1938992"/>
          </a:xfrm>
          <a:prstGeom prst="rect">
            <a:avLst/>
          </a:prstGeom>
          <a:noFill/>
        </p:spPr>
        <p:txBody>
          <a:bodyPr wrap="square">
            <a:spAutoFit/>
          </a:bodyPr>
          <a:lstStyle/>
          <a:p>
            <a:pPr algn="ctr"/>
            <a:r>
              <a:rPr lang="en-US" sz="4000" b="1" dirty="0">
                <a:solidFill>
                  <a:srgbClr val="FFC000"/>
                </a:solidFill>
                <a:latin typeface="Calibri" panose="020F0502020204030204" pitchFamily="34" charset="0"/>
                <a:ea typeface="Calibri" panose="020F0502020204030204" pitchFamily="34" charset="0"/>
                <a:cs typeface="Calibri" panose="020F0502020204030204" pitchFamily="34" charset="0"/>
              </a:rPr>
              <a:t>NUMBER OF SLIDES ACCORDING TO DR UMAR LGIS MODEL</a:t>
            </a:r>
            <a:endParaRPr lang="en-US" sz="40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F23B59-93AF-4EC7-D063-07B883EE2E58}"/>
              </a:ext>
            </a:extLst>
          </p:cNvPr>
          <p:cNvSpPr>
            <a:spLocks noGrp="1"/>
          </p:cNvSpPr>
          <p:nvPr>
            <p:ph sz="quarter" idx="13"/>
          </p:nvPr>
        </p:nvSpPr>
        <p:spPr/>
        <p:txBody>
          <a:bodyPr>
            <a:normAutofit fontScale="92500" lnSpcReduction="20000"/>
          </a:bodyPr>
          <a:lstStyle/>
          <a:p>
            <a:pPr algn="just"/>
            <a:r>
              <a:rPr lang="en-US" dirty="0"/>
              <a:t>In 1959, </a:t>
            </a:r>
            <a:r>
              <a:rPr lang="en-US" dirty="0">
                <a:highlight>
                  <a:srgbClr val="808000"/>
                </a:highlight>
              </a:rPr>
              <a:t>Arthur Samuel </a:t>
            </a:r>
            <a:r>
              <a:rPr lang="en-US" dirty="0"/>
              <a:t>defined artificial intelligence (AI) as a field of study that gives a computer the ability to learn without needing to be reprogrammed.</a:t>
            </a:r>
          </a:p>
          <a:p>
            <a:pPr algn="just"/>
            <a:r>
              <a:rPr lang="en-US" dirty="0"/>
              <a:t> In layman’s terms, AI algorithms are developed to derive rules and patterns from large amounts of data to calculate the probabilities of various outcomes with new sets of similar data.</a:t>
            </a:r>
          </a:p>
          <a:p>
            <a:pPr algn="just"/>
            <a:r>
              <a:rPr lang="en-US" dirty="0"/>
              <a:t>For instance, Netflix uses AI algorithms to analyze the viewing preferences of millions of people and determine what a viewer is likely to enjoy based on prior viewing behavior. Computers are programmed to continuously update probabilities of a person liking a given television show based on a combination of new all-user data and individual viewing choices.</a:t>
            </a:r>
          </a:p>
        </p:txBody>
      </p:sp>
      <p:sp>
        <p:nvSpPr>
          <p:cNvPr id="3" name="Title 2">
            <a:extLst>
              <a:ext uri="{FF2B5EF4-FFF2-40B4-BE49-F238E27FC236}">
                <a16:creationId xmlns:a16="http://schemas.microsoft.com/office/drawing/2014/main" id="{A308FFA1-5CCC-65FB-2C79-0F8C7FD3E8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DD47C21-8ED0-5DF8-6445-BF5C2529F7BA}"/>
              </a:ext>
            </a:extLst>
          </p:cNvPr>
          <p:cNvPicPr>
            <a:picLocks noChangeAspect="1"/>
          </p:cNvPicPr>
          <p:nvPr/>
        </p:nvPicPr>
        <p:blipFill>
          <a:blip r:embed="rId2"/>
          <a:stretch>
            <a:fillRect/>
          </a:stretch>
        </p:blipFill>
        <p:spPr>
          <a:xfrm>
            <a:off x="8305800" y="-22121"/>
            <a:ext cx="730937" cy="811161"/>
          </a:xfrm>
          <a:prstGeom prst="rect">
            <a:avLst/>
          </a:prstGeom>
        </p:spPr>
      </p:pic>
      <p:sp>
        <p:nvSpPr>
          <p:cNvPr id="5" name="TextBox 4">
            <a:extLst>
              <a:ext uri="{FF2B5EF4-FFF2-40B4-BE49-F238E27FC236}">
                <a16:creationId xmlns:a16="http://schemas.microsoft.com/office/drawing/2014/main" id="{86917AD5-6BF4-42F1-7A46-9C2103B862DB}"/>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 AI</a:t>
            </a:r>
          </a:p>
        </p:txBody>
      </p:sp>
    </p:spTree>
    <p:extLst>
      <p:ext uri="{BB962C8B-B14F-4D97-AF65-F5344CB8AC3E}">
        <p14:creationId xmlns:p14="http://schemas.microsoft.com/office/powerpoint/2010/main" val="242382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B3B44F-E254-95DE-8F90-9F4A2A7F530B}"/>
              </a:ext>
            </a:extLst>
          </p:cNvPr>
          <p:cNvSpPr>
            <a:spLocks noGrp="1"/>
          </p:cNvSpPr>
          <p:nvPr>
            <p:ph sz="quarter" idx="13"/>
          </p:nvPr>
        </p:nvSpPr>
        <p:spPr/>
        <p:txBody>
          <a:bodyPr>
            <a:normAutofit fontScale="92500" lnSpcReduction="20000"/>
          </a:bodyPr>
          <a:lstStyle/>
          <a:p>
            <a:pPr algn="l">
              <a:buFont typeface="+mj-lt"/>
              <a:buAutoNum type="arabicPeriod"/>
            </a:pPr>
            <a:r>
              <a:rPr lang="en-US" b="1" i="0" dirty="0">
                <a:effectLst/>
                <a:latin typeface="Söhne"/>
              </a:rPr>
              <a:t>Cardiomegaly Detection</a:t>
            </a:r>
          </a:p>
          <a:p>
            <a:pPr algn="l">
              <a:buFont typeface="+mj-lt"/>
              <a:buAutoNum type="arabicPeriod"/>
            </a:pPr>
            <a:r>
              <a:rPr lang="en-US" b="1" i="0" dirty="0">
                <a:effectLst/>
                <a:latin typeface="Söhne"/>
              </a:rPr>
              <a:t>Congestive Heart Failure</a:t>
            </a:r>
            <a:endParaRPr lang="en-US" b="0" i="0" dirty="0">
              <a:effectLst/>
              <a:latin typeface="Söhne"/>
            </a:endParaRPr>
          </a:p>
          <a:p>
            <a:pPr algn="l">
              <a:buFont typeface="+mj-lt"/>
              <a:buAutoNum type="arabicPeriod"/>
            </a:pPr>
            <a:r>
              <a:rPr lang="en-US" b="1" i="0" dirty="0">
                <a:effectLst/>
                <a:latin typeface="Söhne"/>
              </a:rPr>
              <a:t>Calcifications in coronaries and valves</a:t>
            </a:r>
            <a:endParaRPr lang="en-US" b="0" i="0" dirty="0">
              <a:effectLst/>
              <a:latin typeface="Söhne"/>
            </a:endParaRPr>
          </a:p>
          <a:p>
            <a:pPr algn="l">
              <a:buFont typeface="+mj-lt"/>
              <a:buAutoNum type="arabicPeriod"/>
            </a:pPr>
            <a:r>
              <a:rPr lang="en-US" b="1" i="0" dirty="0">
                <a:effectLst/>
                <a:latin typeface="Söhne"/>
              </a:rPr>
              <a:t>Aortic Abnormalities: aneurysms and dissections</a:t>
            </a:r>
            <a:endParaRPr lang="en-US" b="0" i="0" dirty="0">
              <a:effectLst/>
              <a:latin typeface="Söhne"/>
            </a:endParaRPr>
          </a:p>
          <a:p>
            <a:pPr algn="l">
              <a:buFont typeface="+mj-lt"/>
              <a:buAutoNum type="arabicPeriod"/>
            </a:pPr>
            <a:r>
              <a:rPr lang="en-US" b="1" i="0" dirty="0">
                <a:effectLst/>
                <a:latin typeface="Söhne"/>
              </a:rPr>
              <a:t>Electrocardiogram (ECG) Integration:</a:t>
            </a:r>
            <a:r>
              <a:rPr lang="en-US" b="0" i="0" dirty="0">
                <a:effectLst/>
                <a:latin typeface="Söhne"/>
              </a:rPr>
              <a:t> While not specific to chest X-rays, AI can also integrate ECG data with imaging findings to provide a more comprehensive assessment of cardiac health. Combining information from both sources can aid in diagnosing arrhythmias, ischemic events, or other electrical abnormalities.</a:t>
            </a:r>
          </a:p>
          <a:p>
            <a:pPr algn="l">
              <a:buFont typeface="+mj-lt"/>
              <a:buAutoNum type="arabicPeriod"/>
            </a:pPr>
            <a:r>
              <a:rPr lang="en-US" b="1" i="0" dirty="0">
                <a:effectLst/>
                <a:latin typeface="Söhne"/>
              </a:rPr>
              <a:t>Risk Assessment:</a:t>
            </a:r>
            <a:r>
              <a:rPr lang="en-US" b="0" i="0" dirty="0">
                <a:effectLst/>
                <a:latin typeface="Söhne"/>
              </a:rPr>
              <a:t> AI can help assess the risk of cardiac events by analyzing a combination of chest X-ray findings, clinical data, and patient history. It can provide risk scores or flags for further evaluation.</a:t>
            </a:r>
          </a:p>
          <a:p>
            <a:endParaRPr lang="en-US" dirty="0"/>
          </a:p>
        </p:txBody>
      </p:sp>
      <p:sp>
        <p:nvSpPr>
          <p:cNvPr id="3" name="Title 2">
            <a:extLst>
              <a:ext uri="{FF2B5EF4-FFF2-40B4-BE49-F238E27FC236}">
                <a16:creationId xmlns:a16="http://schemas.microsoft.com/office/drawing/2014/main" id="{1834CEF7-7FA2-5A8F-27D2-DBBA28920C28}"/>
              </a:ext>
            </a:extLst>
          </p:cNvPr>
          <p:cNvSpPr>
            <a:spLocks noGrp="1"/>
          </p:cNvSpPr>
          <p:nvPr>
            <p:ph type="title"/>
          </p:nvPr>
        </p:nvSpPr>
        <p:spPr/>
        <p:txBody>
          <a:bodyPr/>
          <a:lstStyle/>
          <a:p>
            <a:r>
              <a:rPr lang="en-US" dirty="0"/>
              <a:t>ROLE OF AI IN DETECTING CARDIAC ABNORMALITIES</a:t>
            </a:r>
          </a:p>
        </p:txBody>
      </p:sp>
      <p:sp>
        <p:nvSpPr>
          <p:cNvPr id="4" name="TextBox 3">
            <a:extLst>
              <a:ext uri="{FF2B5EF4-FFF2-40B4-BE49-F238E27FC236}">
                <a16:creationId xmlns:a16="http://schemas.microsoft.com/office/drawing/2014/main" id="{7148A6CE-7CCC-EA44-C2BA-D11911ED5387}"/>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 AI</a:t>
            </a:r>
          </a:p>
        </p:txBody>
      </p:sp>
    </p:spTree>
    <p:extLst>
      <p:ext uri="{BB962C8B-B14F-4D97-AF65-F5344CB8AC3E}">
        <p14:creationId xmlns:p14="http://schemas.microsoft.com/office/powerpoint/2010/main" val="1466583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4">
            <a:extLst>
              <a:ext uri="{FF2B5EF4-FFF2-40B4-BE49-F238E27FC236}">
                <a16:creationId xmlns:a16="http://schemas.microsoft.com/office/drawing/2014/main" id="{18C47830-D0C7-0F23-38D0-789AB9664C84}"/>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55724" y="647700"/>
            <a:ext cx="8832552"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E15919-2E98-3486-CF03-6E0EFEF6CB4B}"/>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 AI</a:t>
            </a:r>
          </a:p>
        </p:txBody>
      </p:sp>
    </p:spTree>
    <p:extLst>
      <p:ext uri="{BB962C8B-B14F-4D97-AF65-F5344CB8AC3E}">
        <p14:creationId xmlns:p14="http://schemas.microsoft.com/office/powerpoint/2010/main" val="401338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966C011-30D1-2979-9537-E499B8346F11}"/>
              </a:ext>
            </a:extLst>
          </p:cNvPr>
          <p:cNvPicPr>
            <a:picLocks noGrp="1" noChangeAspect="1"/>
          </p:cNvPicPr>
          <p:nvPr>
            <p:ph sz="quarter" idx="13"/>
          </p:nvPr>
        </p:nvPicPr>
        <p:blipFill>
          <a:blip r:embed="rId2"/>
          <a:stretch>
            <a:fillRect/>
          </a:stretch>
        </p:blipFill>
        <p:spPr>
          <a:xfrm>
            <a:off x="2057400" y="1600200"/>
            <a:ext cx="5825066" cy="3276600"/>
          </a:xfrm>
          <a:prstGeom prst="rect">
            <a:avLst/>
          </a:prstGeom>
        </p:spPr>
      </p:pic>
      <p:sp>
        <p:nvSpPr>
          <p:cNvPr id="2" name="TextBox 1">
            <a:extLst>
              <a:ext uri="{FF2B5EF4-FFF2-40B4-BE49-F238E27FC236}">
                <a16:creationId xmlns:a16="http://schemas.microsoft.com/office/drawing/2014/main" id="{2D6DD0EC-71C2-9660-6CF2-C40AC36163F1}"/>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Assessment</a:t>
            </a:r>
          </a:p>
        </p:txBody>
      </p:sp>
    </p:spTree>
    <p:extLst>
      <p:ext uri="{BB962C8B-B14F-4D97-AF65-F5344CB8AC3E}">
        <p14:creationId xmlns:p14="http://schemas.microsoft.com/office/powerpoint/2010/main" val="792627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eural mild.jpg"/>
          <p:cNvPicPr>
            <a:picLocks noGrp="1" noChangeAspect="1"/>
          </p:cNvPicPr>
          <p:nvPr>
            <p:ph idx="1"/>
          </p:nvPr>
        </p:nvPicPr>
        <p:blipFill>
          <a:blip r:embed="rId2" cstate="print"/>
          <a:stretch>
            <a:fillRect/>
          </a:stretch>
        </p:blipFill>
        <p:spPr>
          <a:xfrm>
            <a:off x="1333500" y="381000"/>
            <a:ext cx="6477000" cy="5715000"/>
          </a:xfrm>
        </p:spPr>
      </p:pic>
      <p:sp>
        <p:nvSpPr>
          <p:cNvPr id="2" name="TextBox 1">
            <a:extLst>
              <a:ext uri="{FF2B5EF4-FFF2-40B4-BE49-F238E27FC236}">
                <a16:creationId xmlns:a16="http://schemas.microsoft.com/office/drawing/2014/main" id="{FB643359-9DC3-C6A9-CA0E-6F2B66B02FF4}"/>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Assessment</a:t>
            </a:r>
          </a:p>
        </p:txBody>
      </p:sp>
    </p:spTree>
    <p:extLst>
      <p:ext uri="{BB962C8B-B14F-4D97-AF65-F5344CB8AC3E}">
        <p14:creationId xmlns:p14="http://schemas.microsoft.com/office/powerpoint/2010/main" val="2794767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13EA4-8949-80F8-646D-719A5CB68DC2}"/>
              </a:ext>
            </a:extLst>
          </p:cNvPr>
          <p:cNvSpPr>
            <a:spLocks noGrp="1"/>
          </p:cNvSpPr>
          <p:nvPr>
            <p:ph sz="quarter" idx="13"/>
          </p:nvPr>
        </p:nvSpPr>
        <p:spPr>
          <a:xfrm>
            <a:off x="380999" y="533400"/>
            <a:ext cx="8261555" cy="5514735"/>
          </a:xfrm>
        </p:spPr>
        <p:txBody>
          <a:bodyPr numCol="2"/>
          <a:lstStyle/>
          <a:p>
            <a:pPr algn="l"/>
            <a:endParaRPr lang="en-US" dirty="0"/>
          </a:p>
          <a:p>
            <a:pPr algn="l"/>
            <a:r>
              <a:rPr lang="en-US" dirty="0"/>
              <a:t>A 30 years old male presented in emergency department with night fever for 20 days, chest pain and severe shortness of breath for 03 days. His x ray was done. </a:t>
            </a:r>
          </a:p>
          <a:p>
            <a:pPr marL="342900" indent="-342900" algn="l">
              <a:buFont typeface="Arial" panose="020B0604020202020204" pitchFamily="34" charset="0"/>
              <a:buChar char="•"/>
            </a:pPr>
            <a:r>
              <a:rPr lang="en-US" dirty="0"/>
              <a:t>Identify the view?</a:t>
            </a:r>
          </a:p>
          <a:p>
            <a:pPr marL="342900" indent="-342900" algn="l">
              <a:buFont typeface="Arial" panose="020B0604020202020204" pitchFamily="34" charset="0"/>
              <a:buChar char="•"/>
            </a:pPr>
            <a:r>
              <a:rPr lang="en-US" dirty="0"/>
              <a:t>Describe the findings?</a:t>
            </a:r>
          </a:p>
          <a:p>
            <a:pPr marL="342900" indent="-342900" algn="l">
              <a:buFont typeface="Arial" panose="020B0604020202020204" pitchFamily="34" charset="0"/>
              <a:buChar char="•"/>
            </a:pPr>
            <a:r>
              <a:rPr lang="en-US" dirty="0"/>
              <a:t>Further imaging if required?</a:t>
            </a:r>
          </a:p>
          <a:p>
            <a:pPr algn="l"/>
            <a:endParaRPr lang="en-US" dirty="0"/>
          </a:p>
        </p:txBody>
      </p:sp>
      <p:pic>
        <p:nvPicPr>
          <p:cNvPr id="3" name="Content Placeholder 3" descr="pericardial-effusion-14.jpg">
            <a:extLst>
              <a:ext uri="{FF2B5EF4-FFF2-40B4-BE49-F238E27FC236}">
                <a16:creationId xmlns:a16="http://schemas.microsoft.com/office/drawing/2014/main" id="{D9E56599-5FA4-9945-4190-C8C274398C76}"/>
              </a:ext>
            </a:extLst>
          </p:cNvPr>
          <p:cNvPicPr>
            <a:picLocks noChangeAspect="1"/>
          </p:cNvPicPr>
          <p:nvPr/>
        </p:nvPicPr>
        <p:blipFill rotWithShape="1">
          <a:blip r:embed="rId2" cstate="print"/>
          <a:srcRect t="2941" r="49914"/>
          <a:stretch/>
        </p:blipFill>
        <p:spPr>
          <a:xfrm>
            <a:off x="4572000" y="533400"/>
            <a:ext cx="4327424" cy="5514735"/>
          </a:xfrm>
          <a:prstGeom prst="rect">
            <a:avLst/>
          </a:prstGeom>
        </p:spPr>
      </p:pic>
      <p:sp>
        <p:nvSpPr>
          <p:cNvPr id="4" name="TextBox 3">
            <a:extLst>
              <a:ext uri="{FF2B5EF4-FFF2-40B4-BE49-F238E27FC236}">
                <a16:creationId xmlns:a16="http://schemas.microsoft.com/office/drawing/2014/main" id="{00285E65-73A7-6174-B12B-6208AE454622}"/>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Assessment</a:t>
            </a:r>
          </a:p>
        </p:txBody>
      </p:sp>
    </p:spTree>
    <p:extLst>
      <p:ext uri="{BB962C8B-B14F-4D97-AF65-F5344CB8AC3E}">
        <p14:creationId xmlns:p14="http://schemas.microsoft.com/office/powerpoint/2010/main" val="2248493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733BB5-A18A-2252-F4AA-9690529838C2}"/>
              </a:ext>
            </a:extLst>
          </p:cNvPr>
          <p:cNvSpPr>
            <a:spLocks noGrp="1"/>
          </p:cNvSpPr>
          <p:nvPr>
            <p:ph sz="quarter" idx="13"/>
          </p:nvPr>
        </p:nvSpPr>
        <p:spPr/>
        <p:txBody>
          <a:bodyPr>
            <a:normAutofit/>
          </a:bodyPr>
          <a:lstStyle/>
          <a:p>
            <a:pPr algn="l"/>
            <a:r>
              <a:rPr lang="en-US" dirty="0"/>
              <a:t>IDENTIFY THE VIEWS?</a:t>
            </a:r>
          </a:p>
          <a:p>
            <a:pPr marL="342900" indent="-342900" algn="l">
              <a:buFont typeface="Arial" panose="020B0604020202020204" pitchFamily="34" charset="0"/>
              <a:buChar char="•"/>
            </a:pPr>
            <a:r>
              <a:rPr lang="en-US" dirty="0"/>
              <a:t>Chest </a:t>
            </a:r>
            <a:r>
              <a:rPr lang="en-US" dirty="0" err="1"/>
              <a:t>xray</a:t>
            </a:r>
            <a:r>
              <a:rPr lang="en-US" dirty="0"/>
              <a:t> PA view</a:t>
            </a:r>
          </a:p>
          <a:p>
            <a:pPr algn="l"/>
            <a:r>
              <a:rPr lang="en-US" dirty="0"/>
              <a:t>DESCRIBE THE FINDINGS?</a:t>
            </a:r>
          </a:p>
          <a:p>
            <a:pPr marL="342900" indent="-342900" algn="l">
              <a:buFont typeface="Arial" panose="020B0604020202020204" pitchFamily="34" charset="0"/>
              <a:buChar char="•"/>
            </a:pPr>
            <a:r>
              <a:rPr lang="en-US" dirty="0"/>
              <a:t>Heart size is massively enlarged giving a water bottle appearance suggesting pericardial effusion. Ill defined haze noted in right lower zone suggesting right lower zone consolidation. </a:t>
            </a:r>
          </a:p>
          <a:p>
            <a:pPr algn="l"/>
            <a:r>
              <a:rPr lang="en-US" dirty="0"/>
              <a:t>FURTHER IMAGING IF REQUIRED?</a:t>
            </a:r>
          </a:p>
          <a:p>
            <a:pPr marL="342900" indent="-342900" algn="l">
              <a:buFont typeface="Arial" panose="020B0604020202020204" pitchFamily="34" charset="0"/>
              <a:buChar char="•"/>
            </a:pPr>
            <a:r>
              <a:rPr lang="en-US" dirty="0" err="1"/>
              <a:t>Echocardigraphy</a:t>
            </a:r>
            <a:r>
              <a:rPr lang="en-US" dirty="0"/>
              <a:t>, fluid aspiration RE</a:t>
            </a:r>
          </a:p>
          <a:p>
            <a:endParaRPr lang="en-US" dirty="0"/>
          </a:p>
        </p:txBody>
      </p:sp>
      <p:sp>
        <p:nvSpPr>
          <p:cNvPr id="3" name="Title 2">
            <a:extLst>
              <a:ext uri="{FF2B5EF4-FFF2-40B4-BE49-F238E27FC236}">
                <a16:creationId xmlns:a16="http://schemas.microsoft.com/office/drawing/2014/main" id="{4A44B00A-F919-6D71-691A-1AFFCD2B2E6E}"/>
              </a:ext>
            </a:extLst>
          </p:cNvPr>
          <p:cNvSpPr>
            <a:spLocks noGrp="1"/>
          </p:cNvSpPr>
          <p:nvPr>
            <p:ph type="title"/>
          </p:nvPr>
        </p:nvSpPr>
        <p:spPr/>
        <p:txBody>
          <a:bodyPr/>
          <a:lstStyle/>
          <a:p>
            <a:r>
              <a:rPr lang="en-US" dirty="0"/>
              <a:t>ANSWER KEY</a:t>
            </a:r>
          </a:p>
        </p:txBody>
      </p:sp>
      <p:sp>
        <p:nvSpPr>
          <p:cNvPr id="4" name="TextBox 3">
            <a:extLst>
              <a:ext uri="{FF2B5EF4-FFF2-40B4-BE49-F238E27FC236}">
                <a16:creationId xmlns:a16="http://schemas.microsoft.com/office/drawing/2014/main" id="{B3D9D5CE-4E85-1F79-4794-02A28CB4C40C}"/>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Assessment</a:t>
            </a:r>
          </a:p>
        </p:txBody>
      </p:sp>
    </p:spTree>
    <p:extLst>
      <p:ext uri="{BB962C8B-B14F-4D97-AF65-F5344CB8AC3E}">
        <p14:creationId xmlns:p14="http://schemas.microsoft.com/office/powerpoint/2010/main" val="12467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4F21A-4543-77AE-252A-00978550A1C9}"/>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731F24C9-0C63-C531-5DE3-E4D8ED5ED4CF}"/>
              </a:ext>
            </a:extLst>
          </p:cNvPr>
          <p:cNvSpPr>
            <a:spLocks noGrp="1"/>
          </p:cNvSpPr>
          <p:nvPr>
            <p:ph idx="1"/>
          </p:nvPr>
        </p:nvSpPr>
        <p:spPr/>
        <p:txBody>
          <a:bodyPr>
            <a:normAutofit lnSpcReduction="10000"/>
          </a:bodyPr>
          <a:lstStyle/>
          <a:p>
            <a:pPr marL="457200" indent="-457200">
              <a:buFont typeface="+mj-lt"/>
              <a:buAutoNum type="arabicPeriod"/>
            </a:pPr>
            <a:r>
              <a:rPr lang="en-US" dirty="0">
                <a:hlinkClick r:id="rId2">
                  <a:extLst>
                    <a:ext uri="{A12FA001-AC4F-418D-AE19-62706E023703}">
                      <ahyp:hlinkClr xmlns:ahyp="http://schemas.microsoft.com/office/drawing/2018/hyperlinkcolor" val="tx"/>
                    </a:ext>
                  </a:extLst>
                </a:hlinkClick>
              </a:rPr>
              <a:t>https://radiologyassistant.nl/cardiovascular/anatomy/cardiac-anatomy</a:t>
            </a:r>
            <a:endParaRPr lang="en-US" dirty="0"/>
          </a:p>
          <a:p>
            <a:pPr marL="457200" indent="-457200">
              <a:buFont typeface="+mj-lt"/>
              <a:buAutoNum type="arabicPeriod"/>
            </a:pPr>
            <a:r>
              <a:rPr lang="en-US" dirty="0">
                <a:hlinkClick r:id="rId3">
                  <a:extLst>
                    <a:ext uri="{A12FA001-AC4F-418D-AE19-62706E023703}">
                      <ahyp:hlinkClr xmlns:ahyp="http://schemas.microsoft.com/office/drawing/2018/hyperlinkcolor" val="tx"/>
                    </a:ext>
                  </a:extLst>
                </a:hlinkClick>
              </a:rPr>
              <a:t>https://radiopaedia.org/articles/cardiac-silhouette</a:t>
            </a:r>
            <a:endParaRPr lang="en-US" dirty="0"/>
          </a:p>
          <a:p>
            <a:pPr marL="457200" indent="-457200">
              <a:buFont typeface="+mj-lt"/>
              <a:buAutoNum type="arabicPeriod"/>
            </a:pPr>
            <a:r>
              <a:rPr lang="en-US" dirty="0">
                <a:hlinkClick r:id="rId4">
                  <a:extLst>
                    <a:ext uri="{A12FA001-AC4F-418D-AE19-62706E023703}">
                      <ahyp:hlinkClr xmlns:ahyp="http://schemas.microsoft.com/office/drawing/2018/hyperlinkcolor" val="tx"/>
                    </a:ext>
                  </a:extLst>
                </a:hlinkClick>
              </a:rPr>
              <a:t>https://www.wikidoc.org/index.php/The_chest_x-ray_in_cardiovascular_disease</a:t>
            </a:r>
            <a:endParaRPr lang="en-US" dirty="0"/>
          </a:p>
          <a:p>
            <a:pPr marL="457200" indent="-457200">
              <a:buFont typeface="+mj-lt"/>
              <a:buAutoNum type="arabicPeriod"/>
            </a:pPr>
            <a:r>
              <a:rPr lang="en-US" b="0" i="0" dirty="0" err="1">
                <a:effectLst/>
                <a:latin typeface="Arial" panose="020B0604020202020204" pitchFamily="34" charset="0"/>
              </a:rPr>
              <a:t>Manheimer</a:t>
            </a:r>
            <a:r>
              <a:rPr lang="en-US" b="0" i="0" dirty="0">
                <a:effectLst/>
                <a:latin typeface="Arial" panose="020B0604020202020204" pitchFamily="34" charset="0"/>
              </a:rPr>
              <a:t> E. Chest roentgenography for cardiovascular evaluation. Clinical Methods: The History, Physical, and Laboratory Examinations. 3rd edition. 1990.</a:t>
            </a:r>
            <a:endParaRPr lang="en-US" dirty="0"/>
          </a:p>
          <a:p>
            <a:pPr marL="457200" indent="-457200">
              <a:buFont typeface="+mj-lt"/>
              <a:buAutoNum type="arabicPeriod"/>
            </a:pPr>
            <a:r>
              <a:rPr lang="en-US" dirty="0"/>
              <a:t>https://www.nature.com/articles/s41746-020-0273-z</a:t>
            </a:r>
          </a:p>
        </p:txBody>
      </p:sp>
    </p:spTree>
    <p:extLst>
      <p:ext uri="{BB962C8B-B14F-4D97-AF65-F5344CB8AC3E}">
        <p14:creationId xmlns:p14="http://schemas.microsoft.com/office/powerpoint/2010/main" val="730548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BC\Downloads\download (5).jpg">
            <a:extLst>
              <a:ext uri="{FF2B5EF4-FFF2-40B4-BE49-F238E27FC236}">
                <a16:creationId xmlns:a16="http://schemas.microsoft.com/office/drawing/2014/main" id="{03F52EFA-8C2E-C2FD-FEFD-623ACC9753DE}"/>
              </a:ext>
            </a:extLst>
          </p:cNvPr>
          <p:cNvPicPr>
            <a:picLocks noChangeAspect="1" noChangeArrowheads="1"/>
          </p:cNvPicPr>
          <p:nvPr/>
        </p:nvPicPr>
        <p:blipFill>
          <a:blip r:embed="rId2" cstate="print"/>
          <a:srcRect/>
          <a:stretch>
            <a:fillRect/>
          </a:stretch>
        </p:blipFill>
        <p:spPr bwMode="auto">
          <a:xfrm>
            <a:off x="4071257" y="990600"/>
            <a:ext cx="4697186" cy="5029200"/>
          </a:xfrm>
          <a:prstGeom prst="rect">
            <a:avLst/>
          </a:prstGeom>
          <a:noFill/>
        </p:spPr>
      </p:pic>
      <p:sp>
        <p:nvSpPr>
          <p:cNvPr id="3" name="TextBox 2">
            <a:extLst>
              <a:ext uri="{FF2B5EF4-FFF2-40B4-BE49-F238E27FC236}">
                <a16:creationId xmlns:a16="http://schemas.microsoft.com/office/drawing/2014/main" id="{F8B9AEEE-298A-06AD-941F-4F221025E973}"/>
              </a:ext>
            </a:extLst>
          </p:cNvPr>
          <p:cNvSpPr txBox="1"/>
          <p:nvPr/>
        </p:nvSpPr>
        <p:spPr>
          <a:xfrm>
            <a:off x="375557" y="1397674"/>
            <a:ext cx="3733800" cy="4062651"/>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Knowing anatomy is most important to make diagnosis</a:t>
            </a:r>
          </a:p>
          <a:p>
            <a:endParaRPr lang="en-US" sz="2400" dirty="0"/>
          </a:p>
          <a:p>
            <a:pPr marL="285750" indent="-285750">
              <a:buFont typeface="Wingdings" panose="05000000000000000000" pitchFamily="2" charset="2"/>
              <a:buChar char="v"/>
            </a:pPr>
            <a:r>
              <a:rPr lang="en-US" sz="2400" dirty="0"/>
              <a:t>Cardiac pathologies can be detected by simple chest radiograph and this may reduce morbidity and mortality</a:t>
            </a:r>
          </a:p>
          <a:p>
            <a:pPr marL="285750" indent="-285750">
              <a:buFont typeface="Wingdings" panose="05000000000000000000" pitchFamily="2" charset="2"/>
              <a:buChar char="v"/>
            </a:pP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6E94-0ECB-207F-8F2C-6488C2D6996F}"/>
              </a:ext>
            </a:extLst>
          </p:cNvPr>
          <p:cNvSpPr>
            <a:spLocks noGrp="1"/>
          </p:cNvSpPr>
          <p:nvPr>
            <p:ph type="title"/>
          </p:nvPr>
        </p:nvSpPr>
        <p:spPr>
          <a:xfrm>
            <a:off x="762000" y="0"/>
            <a:ext cx="7765321" cy="1326321"/>
          </a:xfrm>
        </p:spPr>
        <p:txBody>
          <a:bodyPr/>
          <a:lstStyle/>
          <a:p>
            <a:r>
              <a:rPr lang="en-US" dirty="0"/>
              <a:t>What can you see???</a:t>
            </a:r>
          </a:p>
        </p:txBody>
      </p:sp>
      <p:pic>
        <p:nvPicPr>
          <p:cNvPr id="5" name="Picture 2">
            <a:extLst>
              <a:ext uri="{FF2B5EF4-FFF2-40B4-BE49-F238E27FC236}">
                <a16:creationId xmlns:a16="http://schemas.microsoft.com/office/drawing/2014/main" id="{5BCDE309-ACED-93B0-7EB5-D6B39B8FBB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402" y="992354"/>
            <a:ext cx="5553075" cy="530548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9F9DAABD-09C6-A3D9-F479-0681F328B6E7}"/>
              </a:ext>
            </a:extLst>
          </p:cNvPr>
          <p:cNvPicPr>
            <a:picLocks noChangeAspect="1"/>
          </p:cNvPicPr>
          <p:nvPr/>
        </p:nvPicPr>
        <p:blipFill>
          <a:blip r:embed="rId3"/>
          <a:stretch>
            <a:fillRect/>
          </a:stretch>
        </p:blipFill>
        <p:spPr>
          <a:xfrm>
            <a:off x="6568443" y="992354"/>
            <a:ext cx="2206648" cy="2932112"/>
          </a:xfrm>
          <a:prstGeom prst="rect">
            <a:avLst/>
          </a:prstGeom>
        </p:spPr>
      </p:pic>
      <p:sp>
        <p:nvSpPr>
          <p:cNvPr id="7" name="TextBox 6">
            <a:extLst>
              <a:ext uri="{FF2B5EF4-FFF2-40B4-BE49-F238E27FC236}">
                <a16:creationId xmlns:a16="http://schemas.microsoft.com/office/drawing/2014/main" id="{2D674CA8-076E-7DED-DA5E-70ED38DE7A40}"/>
              </a:ext>
            </a:extLst>
          </p:cNvPr>
          <p:cNvSpPr txBox="1"/>
          <p:nvPr/>
        </p:nvSpPr>
        <p:spPr>
          <a:xfrm>
            <a:off x="6428134" y="4447182"/>
            <a:ext cx="248726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Respiratory system</a:t>
            </a:r>
          </a:p>
          <a:p>
            <a:pPr marL="285750" indent="-285750">
              <a:buFont typeface="Arial" panose="020B0604020202020204" pitchFamily="34" charset="0"/>
              <a:buChar char="•"/>
            </a:pPr>
            <a:r>
              <a:rPr lang="en-US" dirty="0"/>
              <a:t>Cardiovascular system</a:t>
            </a:r>
          </a:p>
          <a:p>
            <a:pPr marL="285750" indent="-285750">
              <a:buFont typeface="Arial" panose="020B0604020202020204" pitchFamily="34" charset="0"/>
              <a:buChar char="•"/>
            </a:pPr>
            <a:r>
              <a:rPr lang="en-US" dirty="0"/>
              <a:t>Gastrointestinal system</a:t>
            </a:r>
          </a:p>
          <a:p>
            <a:pPr marL="285750" indent="-285750">
              <a:buFont typeface="Arial" panose="020B0604020202020204" pitchFamily="34" charset="0"/>
              <a:buChar char="•"/>
            </a:pPr>
            <a:r>
              <a:rPr lang="en-US" dirty="0"/>
              <a:t>Musculoskeletal system</a:t>
            </a:r>
          </a:p>
          <a:p>
            <a:endParaRPr lang="en-US" dirty="0"/>
          </a:p>
        </p:txBody>
      </p:sp>
    </p:spTree>
    <p:extLst>
      <p:ext uri="{BB962C8B-B14F-4D97-AF65-F5344CB8AC3E}">
        <p14:creationId xmlns:p14="http://schemas.microsoft.com/office/powerpoint/2010/main" val="15148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729149"/>
            <a:ext cx="8229600" cy="4075176"/>
          </a:xfrm>
        </p:spPr>
        <p:txBody>
          <a:bodyPr>
            <a:normAutofit fontScale="25000" lnSpcReduction="20000"/>
          </a:bodyPr>
          <a:lstStyle/>
          <a:p>
            <a:r>
              <a:rPr lang="en-US" sz="8000" dirty="0"/>
              <a:t>To describe the origin, production and utilization of X ray radiation</a:t>
            </a:r>
          </a:p>
          <a:p>
            <a:r>
              <a:rPr lang="en-US" sz="8000" dirty="0"/>
              <a:t>To recognize basic densities on an chest radiograph</a:t>
            </a:r>
          </a:p>
          <a:p>
            <a:pPr lvl="2">
              <a:buFont typeface="Wingdings" pitchFamily="2" charset="2"/>
              <a:buChar char="Ø"/>
            </a:pPr>
            <a:r>
              <a:rPr lang="en-US" sz="8000" dirty="0"/>
              <a:t>Gas, </a:t>
            </a:r>
            <a:r>
              <a:rPr lang="en-US" sz="8000" dirty="0" err="1"/>
              <a:t>Fat,Soft</a:t>
            </a:r>
            <a:r>
              <a:rPr lang="en-US" sz="8000" dirty="0"/>
              <a:t> tissue, Fluid, Bone/calcification, Metal</a:t>
            </a:r>
          </a:p>
          <a:p>
            <a:r>
              <a:rPr lang="en-US" sz="8000" dirty="0"/>
              <a:t>To be aware of importance of technical parameters of chest </a:t>
            </a:r>
            <a:r>
              <a:rPr lang="en-US" sz="8000" dirty="0" err="1"/>
              <a:t>xray</a:t>
            </a:r>
            <a:r>
              <a:rPr lang="en-US" sz="8000" dirty="0"/>
              <a:t>, patient’s identity, sex and date.</a:t>
            </a:r>
          </a:p>
          <a:p>
            <a:r>
              <a:rPr lang="en-US" sz="8000" dirty="0"/>
              <a:t>To understand the cardio mediastinal borders on radiographs </a:t>
            </a:r>
          </a:p>
          <a:p>
            <a:r>
              <a:rPr lang="en-US" sz="8000" dirty="0"/>
              <a:t>To identify valvular positions on chest radiograph</a:t>
            </a:r>
          </a:p>
          <a:p>
            <a:r>
              <a:rPr lang="en-US" sz="8000" dirty="0"/>
              <a:t>To analyze basic cardiac pathologies </a:t>
            </a:r>
          </a:p>
        </p:txBody>
      </p:sp>
      <p:sp>
        <p:nvSpPr>
          <p:cNvPr id="2" name="Title 1"/>
          <p:cNvSpPr>
            <a:spLocks noGrp="1"/>
          </p:cNvSpPr>
          <p:nvPr>
            <p:ph type="title"/>
          </p:nvPr>
        </p:nvSpPr>
        <p:spPr>
          <a:xfrm>
            <a:off x="689339" y="402828"/>
            <a:ext cx="7765321" cy="1326321"/>
          </a:xfrm>
        </p:spPr>
        <p:txBody>
          <a:bodyPr>
            <a:normAutofit/>
          </a:bodyPr>
          <a:lstStyle/>
          <a:p>
            <a:r>
              <a:rPr lang="en-US" dirty="0"/>
              <a:t>Learning OBJECTIVES &amp; lecture Outline</a:t>
            </a:r>
            <a:endParaRPr lang="en-GB" dirty="0"/>
          </a:p>
        </p:txBody>
      </p:sp>
      <p:pic>
        <p:nvPicPr>
          <p:cNvPr id="4" name="Picture 3">
            <a:extLst>
              <a:ext uri="{FF2B5EF4-FFF2-40B4-BE49-F238E27FC236}">
                <a16:creationId xmlns:a16="http://schemas.microsoft.com/office/drawing/2014/main" id="{91C15629-638C-A8C7-5675-A5CB072525B5}"/>
              </a:ext>
            </a:extLst>
          </p:cNvPr>
          <p:cNvPicPr>
            <a:picLocks noChangeAspect="1"/>
          </p:cNvPicPr>
          <p:nvPr/>
        </p:nvPicPr>
        <p:blipFill rotWithShape="1">
          <a:blip r:embed="rId2"/>
          <a:srcRect t="21622" r="14320"/>
          <a:stretch/>
        </p:blipFill>
        <p:spPr>
          <a:xfrm>
            <a:off x="5105399" y="4648200"/>
            <a:ext cx="2546711"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342900" indent="-342900" algn="l">
              <a:buFont typeface="Arial" panose="020B0604020202020204" pitchFamily="34" charset="0"/>
              <a:buChar char="•"/>
            </a:pPr>
            <a:r>
              <a:rPr lang="en-US" dirty="0"/>
              <a:t>Electromagnetic radiation</a:t>
            </a:r>
          </a:p>
          <a:p>
            <a:pPr marL="342900" indent="-342900" algn="l">
              <a:buFont typeface="Arial" panose="020B0604020202020204" pitchFamily="34" charset="0"/>
              <a:buChar char="•"/>
            </a:pPr>
            <a:r>
              <a:rPr lang="en-US" dirty="0"/>
              <a:t>Generated in X-ray tube</a:t>
            </a:r>
          </a:p>
          <a:p>
            <a:pPr marL="342900" indent="-342900" algn="l">
              <a:buFont typeface="Arial" panose="020B0604020202020204" pitchFamily="34" charset="0"/>
              <a:buChar char="•"/>
            </a:pPr>
            <a:r>
              <a:rPr lang="en-US" dirty="0"/>
              <a:t>High energy</a:t>
            </a:r>
          </a:p>
          <a:p>
            <a:pPr marL="342900" indent="-342900" algn="l">
              <a:buFont typeface="Arial" panose="020B0604020202020204" pitchFamily="34" charset="0"/>
              <a:buChar char="•"/>
            </a:pPr>
            <a:r>
              <a:rPr lang="en-US" dirty="0"/>
              <a:t>Travel in straight lines</a:t>
            </a:r>
            <a:endParaRPr lang="en-GB" dirty="0"/>
          </a:p>
        </p:txBody>
      </p:sp>
      <p:sp>
        <p:nvSpPr>
          <p:cNvPr id="2" name="Title 1"/>
          <p:cNvSpPr>
            <a:spLocks noGrp="1"/>
          </p:cNvSpPr>
          <p:nvPr>
            <p:ph type="title"/>
          </p:nvPr>
        </p:nvSpPr>
        <p:spPr/>
        <p:txBody>
          <a:bodyPr/>
          <a:lstStyle/>
          <a:p>
            <a:r>
              <a:rPr lang="en-US" dirty="0"/>
              <a:t>What are X-rays?</a:t>
            </a:r>
            <a:endParaRPr lang="en-GB" dirty="0"/>
          </a:p>
        </p:txBody>
      </p:sp>
      <p:pic>
        <p:nvPicPr>
          <p:cNvPr id="4" name="Picture 3">
            <a:extLst>
              <a:ext uri="{FF2B5EF4-FFF2-40B4-BE49-F238E27FC236}">
                <a16:creationId xmlns:a16="http://schemas.microsoft.com/office/drawing/2014/main" id="{CCD076DD-6D71-843B-756E-82EF8C65B1A7}"/>
              </a:ext>
            </a:extLst>
          </p:cNvPr>
          <p:cNvPicPr>
            <a:picLocks noChangeAspect="1"/>
          </p:cNvPicPr>
          <p:nvPr/>
        </p:nvPicPr>
        <p:blipFill>
          <a:blip r:embed="rId2"/>
          <a:stretch>
            <a:fillRect/>
          </a:stretch>
        </p:blipFill>
        <p:spPr>
          <a:xfrm>
            <a:off x="8305800" y="7375"/>
            <a:ext cx="730937" cy="811161"/>
          </a:xfrm>
          <a:prstGeom prst="rect">
            <a:avLst/>
          </a:prstGeom>
        </p:spPr>
      </p:pic>
      <p:pic>
        <p:nvPicPr>
          <p:cNvPr id="5" name="Picture 4">
            <a:extLst>
              <a:ext uri="{FF2B5EF4-FFF2-40B4-BE49-F238E27FC236}">
                <a16:creationId xmlns:a16="http://schemas.microsoft.com/office/drawing/2014/main" id="{D89E39E9-F0C9-4F0C-9F4A-31B71400363B}"/>
              </a:ext>
            </a:extLst>
          </p:cNvPr>
          <p:cNvPicPr>
            <a:picLocks noChangeAspect="1"/>
          </p:cNvPicPr>
          <p:nvPr/>
        </p:nvPicPr>
        <p:blipFill rotWithShape="1">
          <a:blip r:embed="rId3"/>
          <a:srcRect r="16841"/>
          <a:stretch/>
        </p:blipFill>
        <p:spPr>
          <a:xfrm>
            <a:off x="4724400" y="1757362"/>
            <a:ext cx="4114801" cy="4338638"/>
          </a:xfrm>
          <a:prstGeom prst="rect">
            <a:avLst/>
          </a:prstGeom>
        </p:spPr>
      </p:pic>
      <p:sp>
        <p:nvSpPr>
          <p:cNvPr id="6" name="TextBox 5">
            <a:extLst>
              <a:ext uri="{FF2B5EF4-FFF2-40B4-BE49-F238E27FC236}">
                <a16:creationId xmlns:a16="http://schemas.microsoft.com/office/drawing/2014/main" id="{24C44C43-5703-5059-08F4-FC9B4D0DB12E}"/>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st-x-ray-fundamentals-23-638.jpg"/>
          <p:cNvPicPr>
            <a:picLocks noGrp="1" noChangeAspect="1"/>
          </p:cNvPicPr>
          <p:nvPr>
            <p:ph sz="quarter" idx="13"/>
          </p:nvPr>
        </p:nvPicPr>
        <p:blipFill>
          <a:blip r:embed="rId2" cstate="print"/>
          <a:stretch>
            <a:fillRect/>
          </a:stretch>
        </p:blipFill>
        <p:spPr>
          <a:xfrm>
            <a:off x="1066800" y="381000"/>
            <a:ext cx="7121692" cy="5903018"/>
          </a:xfrm>
        </p:spPr>
      </p:pic>
      <p:sp>
        <p:nvSpPr>
          <p:cNvPr id="2" name="TextBox 1">
            <a:extLst>
              <a:ext uri="{FF2B5EF4-FFF2-40B4-BE49-F238E27FC236}">
                <a16:creationId xmlns:a16="http://schemas.microsoft.com/office/drawing/2014/main" id="{06694D91-7545-705C-184E-1DE6ADE70FBD}"/>
              </a:ext>
            </a:extLst>
          </p:cNvPr>
          <p:cNvSpPr txBox="1"/>
          <p:nvPr/>
        </p:nvSpPr>
        <p:spPr>
          <a:xfrm>
            <a:off x="304800" y="6308725"/>
            <a:ext cx="2066026" cy="369332"/>
          </a:xfrm>
          <a:prstGeom prst="rect">
            <a:avLst/>
          </a:prstGeom>
          <a:solidFill>
            <a:srgbClr val="7030A0"/>
          </a:solidFill>
        </p:spPr>
        <p:txBody>
          <a:bodyPr wrap="square" rtlCol="0">
            <a:spAutoFit/>
          </a:bodyPr>
          <a:lstStyle/>
          <a:p>
            <a:pPr algn="ctr"/>
            <a:r>
              <a:rPr lang="en-US" b="1" dirty="0"/>
              <a:t>Core Concept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BC\Downloads\images (8).jpg"/>
          <p:cNvPicPr>
            <a:picLocks noGrp="1" noChangeAspect="1" noChangeArrowheads="1"/>
          </p:cNvPicPr>
          <p:nvPr>
            <p:ph sz="quarter" idx="13"/>
          </p:nvPr>
        </p:nvPicPr>
        <p:blipFill>
          <a:blip r:embed="rId2" cstate="print"/>
          <a:srcRect/>
          <a:stretch>
            <a:fillRect/>
          </a:stretch>
        </p:blipFill>
        <p:spPr bwMode="auto">
          <a:xfrm>
            <a:off x="1066800" y="1143000"/>
            <a:ext cx="7010400" cy="5236685"/>
          </a:xfrm>
          <a:prstGeom prst="rect">
            <a:avLst/>
          </a:prstGeom>
          <a:noFill/>
        </p:spPr>
      </p:pic>
      <p:sp>
        <p:nvSpPr>
          <p:cNvPr id="2" name="Title 1"/>
          <p:cNvSpPr>
            <a:spLocks noGrp="1"/>
          </p:cNvSpPr>
          <p:nvPr>
            <p:ph type="title"/>
          </p:nvPr>
        </p:nvSpPr>
        <p:spPr>
          <a:xfrm>
            <a:off x="2362200" y="310675"/>
            <a:ext cx="4114800" cy="701040"/>
          </a:xfrm>
        </p:spPr>
        <p:txBody>
          <a:bodyPr>
            <a:normAutofit fontScale="90000"/>
          </a:bodyPr>
          <a:lstStyle/>
          <a:p>
            <a:r>
              <a:rPr lang="en-US" dirty="0"/>
              <a:t>‘5’ densities seen on X-Ray</a:t>
            </a:r>
            <a:endParaRPr lang="en-GB" dirty="0"/>
          </a:p>
        </p:txBody>
      </p:sp>
      <p:sp>
        <p:nvSpPr>
          <p:cNvPr id="3" name="TextBox 2">
            <a:extLst>
              <a:ext uri="{FF2B5EF4-FFF2-40B4-BE49-F238E27FC236}">
                <a16:creationId xmlns:a16="http://schemas.microsoft.com/office/drawing/2014/main" id="{AE5E0502-5858-0271-7136-7DBA5C2C5DBC}"/>
              </a:ext>
            </a:extLst>
          </p:cNvPr>
          <p:cNvSpPr txBox="1"/>
          <p:nvPr/>
        </p:nvSpPr>
        <p:spPr>
          <a:xfrm>
            <a:off x="296174" y="6379685"/>
            <a:ext cx="2066026" cy="369332"/>
          </a:xfrm>
          <a:prstGeom prst="rect">
            <a:avLst/>
          </a:prstGeom>
          <a:solidFill>
            <a:srgbClr val="7030A0"/>
          </a:solidFill>
        </p:spPr>
        <p:txBody>
          <a:bodyPr wrap="square" rtlCol="0">
            <a:spAutoFit/>
          </a:bodyPr>
          <a:lstStyle/>
          <a:p>
            <a:pPr algn="ctr"/>
            <a:r>
              <a:rPr lang="en-US" b="1" dirty="0"/>
              <a:t>Core Concept</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3223</TotalTime>
  <Words>1767</Words>
  <Application>Microsoft Office PowerPoint</Application>
  <PresentationFormat>On-screen Show (4:3)</PresentationFormat>
  <Paragraphs>243</Paragraphs>
  <Slides>48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Bookman Old Style</vt:lpstr>
      <vt:lpstr>Calibri</vt:lpstr>
      <vt:lpstr>Rockwell</vt:lpstr>
      <vt:lpstr>Söhne</vt:lpstr>
      <vt:lpstr>Tahoma</vt:lpstr>
      <vt:lpstr>Times New Roman</vt:lpstr>
      <vt:lpstr>Wingdings</vt:lpstr>
      <vt:lpstr>Damask</vt:lpstr>
      <vt:lpstr>PowerPoint Presentation</vt:lpstr>
      <vt:lpstr>CVS MODULE CHEST RADIOGRAPH WITH PERSPECTIVE OF CARDIOVASCULAR SYSTEM</vt:lpstr>
      <vt:lpstr>PowerPoint Presentation</vt:lpstr>
      <vt:lpstr>PowerPoint Presentation</vt:lpstr>
      <vt:lpstr>What can you see???</vt:lpstr>
      <vt:lpstr>Learning OBJECTIVES &amp; lecture Outline</vt:lpstr>
      <vt:lpstr>What are X-rays?</vt:lpstr>
      <vt:lpstr>PowerPoint Presentation</vt:lpstr>
      <vt:lpstr>‘5’ densities seen on X-Ray</vt:lpstr>
      <vt:lpstr>Cardiomedial borders on chest radiography </vt:lpstr>
      <vt:lpstr>PowerPoint Presentation</vt:lpstr>
      <vt:lpstr>RIGHT CARDIOMEDIASTINAL CONTOUR on frontal view </vt:lpstr>
      <vt:lpstr>LEFT CARDIOMEDIASTINAL CONTOUR on frontal view </vt:lpstr>
      <vt:lpstr>LATERAL VIEW </vt:lpstr>
      <vt:lpstr>PowerPoint Presentation</vt:lpstr>
      <vt:lpstr>PowerPoint Presentation</vt:lpstr>
      <vt:lpstr>CARDIAC VALVULAR ANATOMY</vt:lpstr>
      <vt:lpstr>PowerPoint Presentation</vt:lpstr>
      <vt:lpstr>CARDIAC PATHOLOGY ON CHEST XRAYS</vt:lpstr>
      <vt:lpstr>CARDIOTHORCIC RATIO (CTR)</vt:lpstr>
      <vt:lpstr>CARDIAC CHAMBER ENLARGEMENT</vt:lpstr>
      <vt:lpstr>RIGHT ATRIAL ENLARGEMENT</vt:lpstr>
      <vt:lpstr>PowerPoint Presentation</vt:lpstr>
      <vt:lpstr>LEFT ATRIAL ENLARGEMENT</vt:lpstr>
      <vt:lpstr>Double density sign</vt:lpstr>
      <vt:lpstr>midpoint of left main bronchus to the right border of the left atrium</vt:lpstr>
      <vt:lpstr>ATRIAL ESCAPE</vt:lpstr>
      <vt:lpstr>RIGHT VENTRICULAR ENLARGEMENT</vt:lpstr>
      <vt:lpstr>RIGHT VENTRICULAR ENLARGEMENT</vt:lpstr>
      <vt:lpstr>LEFT VENTRICULAR ENLARGEMENT</vt:lpstr>
      <vt:lpstr>Shamoo sign</vt:lpstr>
      <vt:lpstr>PULMONARY EDEMA</vt:lpstr>
      <vt:lpstr>RADIOGRAPHIC FEATURES OF PULMONARY EDEMA</vt:lpstr>
      <vt:lpstr>PLEURAL EFFUSION</vt:lpstr>
      <vt:lpstr>Vanishing tumor</vt:lpstr>
      <vt:lpstr>PERICARDIAL  EFFUSION</vt:lpstr>
      <vt:lpstr>PowerPoint Presentation</vt:lpstr>
      <vt:lpstr>PowerPoint Presentation</vt:lpstr>
      <vt:lpstr>ARTIFICIAL INTELLIGENCE</vt:lpstr>
      <vt:lpstr>PowerPoint Presentation</vt:lpstr>
      <vt:lpstr>ROLE OF AI IN DETECTING CARDIAC ABNORMALITIES</vt:lpstr>
      <vt:lpstr>PowerPoint Presentation</vt:lpstr>
      <vt:lpstr>PowerPoint Presentation</vt:lpstr>
      <vt:lpstr>PowerPoint Presentation</vt:lpstr>
      <vt:lpstr>PowerPoint Presentation</vt:lpstr>
      <vt:lpstr>ANSWER KEY</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CVS MODULE CHEST RADIOGRAPH</dc:title>
  <dc:creator>Aadam</dc:creator>
  <cp:lastModifiedBy>Aneeqa Saleem</cp:lastModifiedBy>
  <cp:revision>13</cp:revision>
  <dcterms:created xsi:type="dcterms:W3CDTF">2018-07-02T06:19:14Z</dcterms:created>
  <dcterms:modified xsi:type="dcterms:W3CDTF">2025-02-08T07:08:38Z</dcterms:modified>
</cp:coreProperties>
</file>