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  <p:sldMasterId id="2147483653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0265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44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44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theme" Target="theme/theme1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notesMaster" Target="notesMasters/notesMaster1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4" name="Google Shape;59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5" name="Google Shape;595;n"/>
          <p:cNvSpPr>
            <a:spLocks noGrp="1" noRot="1" noChangeAspect="1"/>
          </p:cNvSpPr>
          <p:nvPr>
            <p:ph type="sldImg" idx="3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96" name="Google Shape;596;n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97" name="Google Shape;597;n"/>
          <p:cNvSpPr txBox="1">
            <a:spLocks noGrp="1"/>
          </p:cNvSpPr>
          <p:nvPr>
            <p:ph type="ftr" idx="11"/>
          </p:nvPr>
        </p:nvSpPr>
        <p:spPr>
          <a:xfrm>
            <a:off x="0" y="8577262"/>
            <a:ext cx="2971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8" name="Google Shape;598;n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9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0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2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3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4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5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6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7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8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9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0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1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2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3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4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5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4f3d346b413780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14f3d346b413780e_0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g14f3d346b413780e_0:notes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sz="14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4f3d346b413780e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4f3d346b413780e_14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g14f3d346b413780e_14:notes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74dbe5e351c02de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77863"/>
            <a:ext cx="4513262" cy="3384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97" name="Google Shape;897;g74dbe5e351c02de6_7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g74dbe5e351c02de6_7:notes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4f3d346b413780e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14f3d346b413780e_21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g14f3d346b413780e_21:notes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4f3d346b413780e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14f3d346b413780e_28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14f3d346b413780e_28:notes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74dbe5e351c02de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05" name="Google Shape;905;g74dbe5e351c02de6_0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g74dbe5e351c02de6_0:notes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sz="14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6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4f3d346b413780e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4f3d346b413780e_35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g14f3d346b413780e_35:notes"/>
          <p:cNvSpPr txBox="1">
            <a:spLocks noGrp="1"/>
          </p:cNvSpPr>
          <p:nvPr>
            <p:ph type="sldNum" idx="12"/>
          </p:nvPr>
        </p:nvSpPr>
        <p:spPr>
          <a:xfrm>
            <a:off x="3886200" y="8577262"/>
            <a:ext cx="2971800" cy="450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:notes"/>
          <p:cNvSpPr txBox="1">
            <a:spLocks noGrp="1"/>
          </p:cNvSpPr>
          <p:nvPr>
            <p:ph type="body" idx="1"/>
          </p:nvPr>
        </p:nvSpPr>
        <p:spPr>
          <a:xfrm>
            <a:off x="914400" y="4287837"/>
            <a:ext cx="5029200" cy="40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2" y="677862"/>
            <a:ext cx="45132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4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4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◆"/>
              <a:defRPr/>
            </a:lvl1pPr>
            <a:lvl2pPr marL="914400" lvl="1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◆"/>
              <a:defRPr/>
            </a:lvl3pPr>
            <a:lvl4pPr marL="1828800" lvl="3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marL="2286000" lvl="4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◆"/>
              <a:defRPr/>
            </a:lvl5pPr>
            <a:lvl6pPr marL="2743200" lvl="5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◆"/>
              <a:defRPr/>
            </a:lvl6pPr>
            <a:lvl7pPr marL="3200400" lvl="6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◆"/>
              <a:defRPr/>
            </a:lvl7pPr>
            <a:lvl8pPr marL="3657600" lvl="7" indent="-308609" algn="l" rtl="0">
              <a:spcBef>
                <a:spcPts val="360"/>
              </a:spcBef>
              <a:spcAft>
                <a:spcPts val="0"/>
              </a:spcAft>
              <a:buSzPts val="1260"/>
              <a:buChar char="◆"/>
              <a:defRPr/>
            </a:lvl8pPr>
            <a:lvl9pPr marL="4114800" lvl="8" indent="-308609" algn="l" rtl="0">
              <a:spcBef>
                <a:spcPts val="360"/>
              </a:spcBef>
              <a:spcAft>
                <a:spcPts val="0"/>
              </a:spcAft>
              <a:buSzPts val="1260"/>
              <a:buChar char="◆"/>
              <a:defRPr/>
            </a:lvl9pPr>
          </a:lstStyle>
          <a:p>
            <a:endParaRPr/>
          </a:p>
        </p:txBody>
      </p:sp>
      <p:sp>
        <p:nvSpPr>
          <p:cNvPr id="655" name="Google Shape;655;p5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5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6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 /><Relationship Id="rId2" Type="http://schemas.openxmlformats.org/officeDocument/2006/relationships/slideLayout" Target="../slideLayouts/slideLayout3.xml" /><Relationship Id="rId1" Type="http://schemas.openxmlformats.org/officeDocument/2006/relationships/slideLayout" Target="../slideLayouts/slideLayout2.xml" /><Relationship Id="rId4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1"/>
          <p:cNvGrpSpPr/>
          <p:nvPr/>
        </p:nvGrpSpPr>
        <p:grpSpPr>
          <a:xfrm>
            <a:off x="4716462" y="5345112"/>
            <a:ext cx="4427537" cy="1512887"/>
            <a:chOff x="2971" y="3367"/>
            <a:chExt cx="2789" cy="953"/>
          </a:xfrm>
        </p:grpSpPr>
        <p:sp>
          <p:nvSpPr>
            <p:cNvPr id="601" name="Google Shape;601;p1"/>
            <p:cNvSpPr/>
            <p:nvPr/>
          </p:nvSpPr>
          <p:spPr>
            <a:xfrm>
              <a:off x="2971" y="3367"/>
              <a:ext cx="2787" cy="953"/>
            </a:xfrm>
            <a:custGeom>
              <a:avLst/>
              <a:gdLst/>
              <a:ahLst/>
              <a:cxnLst/>
              <a:rect l="l" t="t" r="r" b="b"/>
              <a:pathLst>
                <a:path w="2780" h="953" extrusionOk="0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>
              <a:gsLst>
                <a:gs pos="0">
                  <a:srgbClr val="2B2A00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2" name="Google Shape;602;p1"/>
            <p:cNvSpPr/>
            <p:nvPr/>
          </p:nvSpPr>
          <p:spPr>
            <a:xfrm>
              <a:off x="4602" y="4014"/>
              <a:ext cx="12" cy="18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3" name="Google Shape;603;p1"/>
            <p:cNvSpPr/>
            <p:nvPr/>
          </p:nvSpPr>
          <p:spPr>
            <a:xfrm>
              <a:off x="4596" y="3996"/>
              <a:ext cx="6" cy="18"/>
            </a:xfrm>
            <a:custGeom>
              <a:avLst/>
              <a:gdLst/>
              <a:ahLst/>
              <a:cxnLst/>
              <a:rect l="l" t="t" r="r" b="b"/>
              <a:pathLst>
                <a:path w="6" h="18" extrusionOk="0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4" name="Google Shape;604;p1"/>
            <p:cNvSpPr/>
            <p:nvPr/>
          </p:nvSpPr>
          <p:spPr>
            <a:xfrm>
              <a:off x="5180" y="3577"/>
              <a:ext cx="304" cy="741"/>
            </a:xfrm>
            <a:custGeom>
              <a:avLst/>
              <a:gdLst/>
              <a:ahLst/>
              <a:cxnLst/>
              <a:rect l="l" t="t" r="r" b="b"/>
              <a:pathLst>
                <a:path w="304" h="741" extrusionOk="0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5" name="Google Shape;605;p1"/>
            <p:cNvSpPr/>
            <p:nvPr/>
          </p:nvSpPr>
          <p:spPr>
            <a:xfrm>
              <a:off x="4918" y="3553"/>
              <a:ext cx="314" cy="767"/>
            </a:xfrm>
            <a:custGeom>
              <a:avLst/>
              <a:gdLst/>
              <a:ahLst/>
              <a:cxnLst/>
              <a:rect l="l" t="t" r="r" b="b"/>
              <a:pathLst>
                <a:path w="314" h="767" extrusionOk="0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6" name="Google Shape;606;p1"/>
            <p:cNvSpPr/>
            <p:nvPr/>
          </p:nvSpPr>
          <p:spPr>
            <a:xfrm>
              <a:off x="4700" y="3697"/>
              <a:ext cx="275" cy="623"/>
            </a:xfrm>
            <a:custGeom>
              <a:avLst/>
              <a:gdLst/>
              <a:ahLst/>
              <a:cxnLst/>
              <a:rect l="l" t="t" r="r" b="b"/>
              <a:pathLst>
                <a:path w="275" h="623" extrusionOk="0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7" name="Google Shape;607;p1"/>
            <p:cNvSpPr/>
            <p:nvPr/>
          </p:nvSpPr>
          <p:spPr>
            <a:xfrm>
              <a:off x="4522" y="3709"/>
              <a:ext cx="213" cy="611"/>
            </a:xfrm>
            <a:custGeom>
              <a:avLst/>
              <a:gdLst/>
              <a:ahLst/>
              <a:cxnLst/>
              <a:rect l="l" t="t" r="r" b="b"/>
              <a:pathLst>
                <a:path w="213" h="611" extrusionOk="0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8" name="Google Shape;608;p1"/>
            <p:cNvSpPr/>
            <p:nvPr/>
          </p:nvSpPr>
          <p:spPr>
            <a:xfrm>
              <a:off x="4292" y="3936"/>
              <a:ext cx="167" cy="384"/>
            </a:xfrm>
            <a:custGeom>
              <a:avLst/>
              <a:gdLst/>
              <a:ahLst/>
              <a:cxnLst/>
              <a:rect l="l" t="t" r="r" b="b"/>
              <a:pathLst>
                <a:path w="167" h="384" extrusionOk="0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09" name="Google Shape;609;p1"/>
            <p:cNvSpPr/>
            <p:nvPr/>
          </p:nvSpPr>
          <p:spPr>
            <a:xfrm>
              <a:off x="4100" y="4020"/>
              <a:ext cx="166" cy="300"/>
            </a:xfrm>
            <a:custGeom>
              <a:avLst/>
              <a:gdLst/>
              <a:ahLst/>
              <a:cxnLst/>
              <a:rect l="l" t="t" r="r" b="b"/>
              <a:pathLst>
                <a:path w="166" h="300" extrusionOk="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10" name="Google Shape;610;p1"/>
            <p:cNvSpPr/>
            <p:nvPr/>
          </p:nvSpPr>
          <p:spPr>
            <a:xfrm>
              <a:off x="3910" y="4038"/>
              <a:ext cx="237" cy="282"/>
            </a:xfrm>
            <a:custGeom>
              <a:avLst/>
              <a:gdLst/>
              <a:ahLst/>
              <a:cxnLst/>
              <a:rect l="l" t="t" r="r" b="b"/>
              <a:pathLst>
                <a:path w="237" h="282" extrusionOk="0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11" name="Google Shape;611;p1"/>
            <p:cNvSpPr/>
            <p:nvPr/>
          </p:nvSpPr>
          <p:spPr>
            <a:xfrm>
              <a:off x="3674" y="4086"/>
              <a:ext cx="196" cy="234"/>
            </a:xfrm>
            <a:custGeom>
              <a:avLst/>
              <a:gdLst/>
              <a:ahLst/>
              <a:cxnLst/>
              <a:rect l="l" t="t" r="r" b="b"/>
              <a:pathLst>
                <a:path w="196" h="234" extrusionOk="0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12" name="Google Shape;612;p1"/>
            <p:cNvSpPr/>
            <p:nvPr/>
          </p:nvSpPr>
          <p:spPr>
            <a:xfrm>
              <a:off x="3476" y="4068"/>
              <a:ext cx="190" cy="252"/>
            </a:xfrm>
            <a:custGeom>
              <a:avLst/>
              <a:gdLst/>
              <a:ahLst/>
              <a:cxnLst/>
              <a:rect l="l" t="t" r="r" b="b"/>
              <a:pathLst>
                <a:path w="190" h="252" extrusionOk="0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13" name="Google Shape;613;p1"/>
            <p:cNvSpPr/>
            <p:nvPr/>
          </p:nvSpPr>
          <p:spPr>
            <a:xfrm>
              <a:off x="3170" y="4188"/>
              <a:ext cx="230" cy="132"/>
            </a:xfrm>
            <a:custGeom>
              <a:avLst/>
              <a:gdLst/>
              <a:ahLst/>
              <a:cxnLst/>
              <a:rect l="l" t="t" r="r" b="b"/>
              <a:pathLst>
                <a:path w="230" h="132" extrusionOk="0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14" name="Google Shape;614;p1"/>
            <p:cNvSpPr/>
            <p:nvPr/>
          </p:nvSpPr>
          <p:spPr>
            <a:xfrm>
              <a:off x="3044" y="4218"/>
              <a:ext cx="89" cy="102"/>
            </a:xfrm>
            <a:custGeom>
              <a:avLst/>
              <a:gdLst/>
              <a:ahLst/>
              <a:cxnLst/>
              <a:rect l="l" t="t" r="r" b="b"/>
              <a:pathLst>
                <a:path w="89" h="102" extrusionOk="0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15" name="Google Shape;615;p1"/>
            <p:cNvSpPr/>
            <p:nvPr/>
          </p:nvSpPr>
          <p:spPr>
            <a:xfrm>
              <a:off x="5482" y="3367"/>
              <a:ext cx="278" cy="953"/>
            </a:xfrm>
            <a:custGeom>
              <a:avLst/>
              <a:gdLst/>
              <a:ahLst/>
              <a:cxnLst/>
              <a:rect l="l" t="t" r="r" b="b"/>
              <a:pathLst>
                <a:path w="278" h="953" extrusionOk="0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16" name="Google Shape;616;p1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7" name="Google Shape;617;p1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8" name="Google Shape;618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9" name="Google Shape;619;p1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  <a:defRPr sz="32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rgbClr val="CC9900"/>
              </a:buClr>
              <a:buSzPts val="1960"/>
              <a:buFont typeface="Noto Sans Symbols"/>
              <a:buChar char="●"/>
              <a:defRPr sz="28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rgbClr val="E0DFBE"/>
              </a:buClr>
              <a:buSzPts val="1680"/>
              <a:buFont typeface="Noto Sans Symbols"/>
              <a:buChar char="◆"/>
              <a:defRPr sz="24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rgbClr val="E0DFBE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3"/>
          <p:cNvGrpSpPr/>
          <p:nvPr/>
        </p:nvGrpSpPr>
        <p:grpSpPr>
          <a:xfrm>
            <a:off x="4716462" y="5345112"/>
            <a:ext cx="4427537" cy="1512887"/>
            <a:chOff x="2971" y="3367"/>
            <a:chExt cx="2789" cy="953"/>
          </a:xfrm>
        </p:grpSpPr>
        <p:sp>
          <p:nvSpPr>
            <p:cNvPr id="627" name="Google Shape;627;p3"/>
            <p:cNvSpPr/>
            <p:nvPr/>
          </p:nvSpPr>
          <p:spPr>
            <a:xfrm>
              <a:off x="2971" y="3367"/>
              <a:ext cx="2787" cy="953"/>
            </a:xfrm>
            <a:custGeom>
              <a:avLst/>
              <a:gdLst/>
              <a:ahLst/>
              <a:cxnLst/>
              <a:rect l="l" t="t" r="r" b="b"/>
              <a:pathLst>
                <a:path w="2780" h="953" extrusionOk="0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>
              <a:gsLst>
                <a:gs pos="0">
                  <a:srgbClr val="2B2A00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4602" y="4014"/>
              <a:ext cx="12" cy="18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4596" y="3996"/>
              <a:ext cx="6" cy="18"/>
            </a:xfrm>
            <a:custGeom>
              <a:avLst/>
              <a:gdLst/>
              <a:ahLst/>
              <a:cxnLst/>
              <a:rect l="l" t="t" r="r" b="b"/>
              <a:pathLst>
                <a:path w="6" h="18" extrusionOk="0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180" y="3577"/>
              <a:ext cx="304" cy="741"/>
            </a:xfrm>
            <a:custGeom>
              <a:avLst/>
              <a:gdLst/>
              <a:ahLst/>
              <a:cxnLst/>
              <a:rect l="l" t="t" r="r" b="b"/>
              <a:pathLst>
                <a:path w="304" h="741" extrusionOk="0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4918" y="3553"/>
              <a:ext cx="314" cy="767"/>
            </a:xfrm>
            <a:custGeom>
              <a:avLst/>
              <a:gdLst/>
              <a:ahLst/>
              <a:cxnLst/>
              <a:rect l="l" t="t" r="r" b="b"/>
              <a:pathLst>
                <a:path w="314" h="767" extrusionOk="0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700" y="3697"/>
              <a:ext cx="275" cy="623"/>
            </a:xfrm>
            <a:custGeom>
              <a:avLst/>
              <a:gdLst/>
              <a:ahLst/>
              <a:cxnLst/>
              <a:rect l="l" t="t" r="r" b="b"/>
              <a:pathLst>
                <a:path w="275" h="623" extrusionOk="0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4522" y="3709"/>
              <a:ext cx="213" cy="611"/>
            </a:xfrm>
            <a:custGeom>
              <a:avLst/>
              <a:gdLst/>
              <a:ahLst/>
              <a:cxnLst/>
              <a:rect l="l" t="t" r="r" b="b"/>
              <a:pathLst>
                <a:path w="213" h="611" extrusionOk="0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4292" y="3936"/>
              <a:ext cx="167" cy="384"/>
            </a:xfrm>
            <a:custGeom>
              <a:avLst/>
              <a:gdLst/>
              <a:ahLst/>
              <a:cxnLst/>
              <a:rect l="l" t="t" r="r" b="b"/>
              <a:pathLst>
                <a:path w="167" h="384" extrusionOk="0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4100" y="4020"/>
              <a:ext cx="166" cy="300"/>
            </a:xfrm>
            <a:custGeom>
              <a:avLst/>
              <a:gdLst/>
              <a:ahLst/>
              <a:cxnLst/>
              <a:rect l="l" t="t" r="r" b="b"/>
              <a:pathLst>
                <a:path w="166" h="300" extrusionOk="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3910" y="4038"/>
              <a:ext cx="237" cy="282"/>
            </a:xfrm>
            <a:custGeom>
              <a:avLst/>
              <a:gdLst/>
              <a:ahLst/>
              <a:cxnLst/>
              <a:rect l="l" t="t" r="r" b="b"/>
              <a:pathLst>
                <a:path w="237" h="282" extrusionOk="0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3674" y="4086"/>
              <a:ext cx="196" cy="234"/>
            </a:xfrm>
            <a:custGeom>
              <a:avLst/>
              <a:gdLst/>
              <a:ahLst/>
              <a:cxnLst/>
              <a:rect l="l" t="t" r="r" b="b"/>
              <a:pathLst>
                <a:path w="196" h="234" extrusionOk="0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3476" y="4068"/>
              <a:ext cx="190" cy="252"/>
            </a:xfrm>
            <a:custGeom>
              <a:avLst/>
              <a:gdLst/>
              <a:ahLst/>
              <a:cxnLst/>
              <a:rect l="l" t="t" r="r" b="b"/>
              <a:pathLst>
                <a:path w="190" h="252" extrusionOk="0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3170" y="4188"/>
              <a:ext cx="230" cy="132"/>
            </a:xfrm>
            <a:custGeom>
              <a:avLst/>
              <a:gdLst/>
              <a:ahLst/>
              <a:cxnLst/>
              <a:rect l="l" t="t" r="r" b="b"/>
              <a:pathLst>
                <a:path w="230" h="132" extrusionOk="0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44" y="4218"/>
              <a:ext cx="89" cy="102"/>
            </a:xfrm>
            <a:custGeom>
              <a:avLst/>
              <a:gdLst/>
              <a:ahLst/>
              <a:cxnLst/>
              <a:rect l="l" t="t" r="r" b="b"/>
              <a:pathLst>
                <a:path w="89" h="102" extrusionOk="0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5482" y="3367"/>
              <a:ext cx="278" cy="953"/>
            </a:xfrm>
            <a:custGeom>
              <a:avLst/>
              <a:gdLst/>
              <a:ahLst/>
              <a:cxnLst/>
              <a:rect l="l" t="t" r="r" b="b"/>
              <a:pathLst>
                <a:path w="278" h="953" extrusionOk="0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>
              <a:gsLst>
                <a:gs pos="0">
                  <a:srgbClr val="535342"/>
                </a:gs>
                <a:gs pos="100000">
                  <a:srgbClr val="5B5B4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42" name="Google Shape;642;p3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Google Shape;643;p3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44" name="Google Shape;644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45" name="Google Shape;645;p3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  <a:defRPr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  <a:defRPr sz="32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rgbClr val="CC9900"/>
              </a:buClr>
              <a:buSzPts val="1960"/>
              <a:buFont typeface="Noto Sans Symbols"/>
              <a:buChar char="●"/>
              <a:defRPr sz="28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rgbClr val="E0DFBE"/>
              </a:buClr>
              <a:buSzPts val="1680"/>
              <a:buFont typeface="Noto Sans Symbols"/>
              <a:buChar char="◆"/>
              <a:defRPr sz="24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rgbClr val="E0DFBE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rgbClr val="996600"/>
              </a:buClr>
              <a:buSzPts val="1400"/>
              <a:buFont typeface="Noto Sans Symbols"/>
              <a:buChar char="◆"/>
              <a:defRPr sz="20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4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4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4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jp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 /><Relationship Id="rId3" Type="http://schemas.openxmlformats.org/officeDocument/2006/relationships/image" Target="../media/image11.jpg" /><Relationship Id="rId7" Type="http://schemas.openxmlformats.org/officeDocument/2006/relationships/image" Target="../media/image15.jp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jpg" /><Relationship Id="rId5" Type="http://schemas.openxmlformats.org/officeDocument/2006/relationships/image" Target="../media/image13.jpg" /><Relationship Id="rId4" Type="http://schemas.openxmlformats.org/officeDocument/2006/relationships/image" Target="../media/image12.jp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 /><Relationship Id="rId3" Type="http://schemas.openxmlformats.org/officeDocument/2006/relationships/image" Target="../media/image17.jpg" /><Relationship Id="rId7" Type="http://schemas.openxmlformats.org/officeDocument/2006/relationships/image" Target="../media/image21.jp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0.jpg" /><Relationship Id="rId5" Type="http://schemas.openxmlformats.org/officeDocument/2006/relationships/image" Target="../media/image19.jpg" /><Relationship Id="rId4" Type="http://schemas.openxmlformats.org/officeDocument/2006/relationships/image" Target="../media/image18.jpg" /><Relationship Id="rId9" Type="http://schemas.openxmlformats.org/officeDocument/2006/relationships/image" Target="../media/image23.jp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5.pn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3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3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3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3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</a:t>
            </a:fld>
            <a:endParaRPr/>
          </a:p>
        </p:txBody>
      </p:sp>
      <p:pic>
        <p:nvPicPr>
          <p:cNvPr id="667" name="Google Shape;6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"/>
            <a:ext cx="8915399" cy="5726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5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10</a:t>
            </a:fld>
            <a:endParaRPr/>
          </a:p>
        </p:txBody>
      </p:sp>
      <p:pic>
        <p:nvPicPr>
          <p:cNvPr id="725" name="Google Shape;725;p15" descr="last 014"/>
          <p:cNvPicPr preferRelativeResize="0"/>
          <p:nvPr/>
        </p:nvPicPr>
        <p:blipFill rotWithShape="1">
          <a:blip r:embed="rId3">
            <a:alphaModFix/>
          </a:blip>
          <a:srcRect l="8593" r="14061" b="37500"/>
          <a:stretch/>
        </p:blipFill>
        <p:spPr>
          <a:xfrm>
            <a:off x="838200" y="914400"/>
            <a:ext cx="7543800" cy="5105401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6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11</a:t>
            </a:fld>
            <a:endParaRPr/>
          </a:p>
        </p:txBody>
      </p:sp>
      <p:sp>
        <p:nvSpPr>
          <p:cNvPr id="731" name="Google Shape;731;p16"/>
          <p:cNvSpPr txBox="1">
            <a:spLocks noGrp="1"/>
          </p:cNvSpPr>
          <p:nvPr>
            <p:ph type="title"/>
          </p:nvPr>
        </p:nvSpPr>
        <p:spPr>
          <a:xfrm>
            <a:off x="755650" y="509587"/>
            <a:ext cx="7632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4400"/>
              <a:buFont typeface="Arial"/>
              <a:buNone/>
            </a:pPr>
            <a:r>
              <a:rPr lang="en-US" sz="4400" b="0" u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rPr>
              <a:t>C.T.E.V</a:t>
            </a:r>
            <a:endParaRPr/>
          </a:p>
        </p:txBody>
      </p:sp>
      <p:pic>
        <p:nvPicPr>
          <p:cNvPr id="732" name="Google Shape;732;p16" descr="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600200"/>
            <a:ext cx="8686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7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12</a:t>
            </a:fld>
            <a:endParaRPr/>
          </a:p>
        </p:txBody>
      </p:sp>
      <p:sp>
        <p:nvSpPr>
          <p:cNvPr id="738" name="Google Shape;738;p17"/>
          <p:cNvSpPr txBox="1">
            <a:spLocks noGrp="1"/>
          </p:cNvSpPr>
          <p:nvPr>
            <p:ph type="title"/>
          </p:nvPr>
        </p:nvSpPr>
        <p:spPr>
          <a:xfrm>
            <a:off x="9906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4400"/>
              <a:buFont typeface="Arial"/>
              <a:buNone/>
            </a:pPr>
            <a:r>
              <a:rPr lang="en-US" sz="4400" b="0" u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rPr>
              <a:t>C.T.E.V</a:t>
            </a:r>
            <a:endParaRPr/>
          </a:p>
        </p:txBody>
      </p:sp>
      <p:pic>
        <p:nvPicPr>
          <p:cNvPr id="739" name="Google Shape;739;p17" descr="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371600"/>
            <a:ext cx="8382001" cy="49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8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13</a:t>
            </a:fld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4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Integration with </a:t>
            </a:r>
            <a:r>
              <a:rPr lang="en-US" sz="4000" b="0" u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rPr>
              <a:t> RADIOLOGY</a:t>
            </a:r>
            <a:endParaRPr/>
          </a:p>
        </p:txBody>
      </p:sp>
      <p:pic>
        <p:nvPicPr>
          <p:cNvPr id="746" name="Google Shape;746;p18" descr="cc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8775" t="7563" r="14557" b="52855"/>
          <a:stretch/>
        </p:blipFill>
        <p:spPr>
          <a:xfrm>
            <a:off x="2057400" y="1447800"/>
            <a:ext cx="5105400" cy="50292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9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14</a:t>
            </a:fld>
            <a:endParaRPr/>
          </a:p>
        </p:txBody>
      </p:sp>
      <p:sp>
        <p:nvSpPr>
          <p:cNvPr id="752" name="Google Shape;752;p19"/>
          <p:cNvSpPr txBox="1">
            <a:spLocks noGrp="1"/>
          </p:cNvSpPr>
          <p:nvPr>
            <p:ph type="title"/>
          </p:nvPr>
        </p:nvSpPr>
        <p:spPr>
          <a:xfrm>
            <a:off x="-381000" y="457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4400"/>
              <a:buFont typeface="Times New Roman"/>
              <a:buNone/>
            </a:pPr>
            <a:r>
              <a:rPr lang="en-US" sz="4400" b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CTEV - MANAGEMENT</a:t>
            </a:r>
            <a:endParaRPr/>
          </a:p>
        </p:txBody>
      </p:sp>
      <p:sp>
        <p:nvSpPr>
          <p:cNvPr id="753" name="Google Shape;753;p19"/>
          <p:cNvSpPr txBox="1">
            <a:spLocks noGrp="1"/>
          </p:cNvSpPr>
          <p:nvPr>
            <p:ph type="body" idx="1"/>
          </p:nvPr>
        </p:nvSpPr>
        <p:spPr>
          <a:xfrm>
            <a:off x="838200" y="1981200"/>
            <a:ext cx="8077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00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None/>
            </a:pPr>
            <a:endParaRPr sz="3200" b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Corrective manipulation and strapping or casting</a:t>
            </a:r>
            <a:endParaRPr sz="3200" b="0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0066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None/>
            </a:pPr>
            <a:endParaRPr sz="3200" b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Surgical release for resistant feet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0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15</a:t>
            </a:fld>
            <a:endParaRPr/>
          </a:p>
        </p:txBody>
      </p:sp>
      <p:sp>
        <p:nvSpPr>
          <p:cNvPr id="759" name="Google Shape;759;p20"/>
          <p:cNvSpPr txBox="1"/>
          <p:nvPr/>
        </p:nvSpPr>
        <p:spPr>
          <a:xfrm>
            <a:off x="1905000" y="762000"/>
            <a:ext cx="184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Google Shape;760;p20"/>
          <p:cNvSpPr txBox="1"/>
          <p:nvPr/>
        </p:nvSpPr>
        <p:spPr>
          <a:xfrm>
            <a:off x="609600" y="650875"/>
            <a:ext cx="8001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1" name="Google Shape;761;p20"/>
          <p:cNvSpPr txBox="1"/>
          <p:nvPr/>
        </p:nvSpPr>
        <p:spPr>
          <a:xfrm>
            <a:off x="533400" y="228600"/>
            <a:ext cx="8153400" cy="17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TREATMENT OF CLUBFOOT SHOULD START  A</a:t>
            </a:r>
            <a:r>
              <a:rPr lang="en-US" sz="2800" b="0" i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SOON AS THE  FOOT IS OUT, IN BREECH PRESENTATION.</a:t>
            </a:r>
            <a:br>
              <a:rPr lang="en-US" sz="2800" b="0" i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1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16</a:t>
            </a:fld>
            <a:endParaRPr/>
          </a:p>
        </p:txBody>
      </p:sp>
      <p:sp>
        <p:nvSpPr>
          <p:cNvPr id="767" name="Google Shape;767;p21"/>
          <p:cNvSpPr txBox="1"/>
          <p:nvPr/>
        </p:nvSpPr>
        <p:spPr>
          <a:xfrm>
            <a:off x="1066800" y="423862"/>
            <a:ext cx="7010400" cy="55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Verdana"/>
              <a:buNone/>
            </a:pPr>
            <a:endParaRPr sz="3200" b="1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Aims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Noto Sans Symbols"/>
              <a:buChar char="❑"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Plantigrade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endParaRPr sz="28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Noto Sans Symbols"/>
              <a:buChar char="❑"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Painless mobile foot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endParaRPr sz="28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Noto Sans Symbols"/>
              <a:buChar char="❑"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Normal muscle balance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endParaRPr sz="28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Noto Sans Symbols"/>
              <a:buChar char="❑"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Reasonably straight outer and inner 	border of foot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2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17</a:t>
            </a:fld>
            <a:endParaRPr/>
          </a:p>
        </p:txBody>
      </p:sp>
      <p:sp>
        <p:nvSpPr>
          <p:cNvPr id="773" name="Google Shape;773;p22"/>
          <p:cNvSpPr txBox="1"/>
          <p:nvPr/>
        </p:nvSpPr>
        <p:spPr>
          <a:xfrm>
            <a:off x="914400" y="457200"/>
            <a:ext cx="7772400" cy="58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500"/>
              <a:buFont typeface="Times New Roman"/>
              <a:buNone/>
            </a:pPr>
            <a:r>
              <a:rPr lang="en-US" sz="35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 OPERATIVE MANAGEMENT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Infants with clubfeet should be seen with in first 24 hours after the birth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Beginning the treatment of clubfoot, as soon after birth as possible</a:t>
            </a:r>
            <a:r>
              <a:rPr lang="en-US" sz="26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Verdana"/>
              <a:buNone/>
            </a:pPr>
            <a:endParaRPr sz="3500" b="1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Pts val="3100"/>
              <a:buFont typeface="Times New Roman"/>
              <a:buNone/>
            </a:pPr>
            <a:r>
              <a:rPr lang="en-US" sz="31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METHODS OF NON OPERATIVE TREATMENT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	Manipulation and serial casting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	Stretching and strapping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	Manipulation and Denis Brown Splinting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3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18</a:t>
            </a:fld>
            <a:endParaRPr/>
          </a:p>
        </p:txBody>
      </p:sp>
      <p:sp>
        <p:nvSpPr>
          <p:cNvPr id="779" name="Google Shape;779;p23"/>
          <p:cNvSpPr txBox="1"/>
          <p:nvPr/>
        </p:nvSpPr>
        <p:spPr>
          <a:xfrm>
            <a:off x="1066800" y="228600"/>
            <a:ext cx="7620000" cy="56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500"/>
              <a:buFont typeface="Times New Roman"/>
              <a:buNone/>
            </a:pPr>
            <a:r>
              <a:rPr lang="en-US" sz="35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 OPERATIVE TREATMENT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600"/>
              <a:buFont typeface="Times New Roman"/>
              <a:buNone/>
            </a:pPr>
            <a:r>
              <a:rPr lang="en-US" sz="26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MANIPULATION AND PLASTER CASTING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None/>
            </a:pPr>
            <a:endParaRPr sz="2600" b="1" i="1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Correction is done in following order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Adduction of fore-foot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Varus of heel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Equinus at ankle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Manipulations are performed at least once a week initially (in newborn) for at least 1 – 3 months.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the frequency is decreased to every 10-14 days.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 correction has achieved Denis Brown splint is given.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4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19</a:t>
            </a:fld>
            <a:endParaRPr/>
          </a:p>
        </p:txBody>
      </p:sp>
      <p:sp>
        <p:nvSpPr>
          <p:cNvPr id="785" name="Google Shape;785;p24"/>
          <p:cNvSpPr txBox="1"/>
          <p:nvPr/>
        </p:nvSpPr>
        <p:spPr>
          <a:xfrm>
            <a:off x="914400" y="609600"/>
            <a:ext cx="8229600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500"/>
              <a:buFont typeface="Times New Roman"/>
              <a:buNone/>
            </a:pPr>
            <a:r>
              <a:rPr lang="en-US" sz="35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OPERATIVE TREATMENT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endParaRPr sz="24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INDICATIONS</a:t>
            </a: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None/>
            </a:pPr>
            <a:endParaRPr sz="28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The patients of  Grade III deformity 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None/>
            </a:pPr>
            <a:endParaRPr sz="28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Char char="&gt;"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Grade II deformity who had been on conservative 	treatment for variable time and 	radiological 	evidence of failure 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None/>
            </a:pPr>
            <a:endParaRPr sz="28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Recurrent deformity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None/>
            </a:pPr>
            <a:endParaRPr sz="28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Residual deformity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</a:t>
            </a:fld>
            <a:endParaRPr/>
          </a:p>
        </p:txBody>
      </p:sp>
      <p:pic>
        <p:nvPicPr>
          <p:cNvPr id="673" name="Google Shape;673;p8" descr="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8"/>
          <p:cNvSpPr txBox="1"/>
          <p:nvPr/>
        </p:nvSpPr>
        <p:spPr>
          <a:xfrm>
            <a:off x="0" y="1371600"/>
            <a:ext cx="86106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G Times"/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CG Times"/>
                <a:ea typeface="CG Times"/>
                <a:cs typeface="CG Times"/>
                <a:sym typeface="CG Times"/>
              </a:rPr>
              <a:t>CONGENITAL TALIPES 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G Times"/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CG Times"/>
                <a:ea typeface="CG Times"/>
                <a:cs typeface="CG Times"/>
                <a:sym typeface="CG Times"/>
              </a:rPr>
              <a:t>EQUINOVARUS DEFORMITY</a:t>
            </a:r>
            <a:endParaRPr sz="2800" b="1" i="0" u="none" strike="noStrike" cap="none">
              <a:solidFill>
                <a:srgbClr val="FFFF00"/>
              </a:solidFill>
              <a:latin typeface="CG Times"/>
              <a:ea typeface="CG Times"/>
              <a:cs typeface="CG Times"/>
              <a:sym typeface="CG Times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G Times"/>
              <a:buNone/>
            </a:pPr>
            <a:endParaRPr sz="2800" b="1">
              <a:solidFill>
                <a:srgbClr val="FFFF00"/>
              </a:solidFill>
              <a:latin typeface="CG Times"/>
              <a:ea typeface="CG Times"/>
              <a:cs typeface="CG Times"/>
              <a:sym typeface="CG Times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G Times"/>
              <a:buNone/>
            </a:pPr>
            <a:endParaRPr sz="2800" b="1">
              <a:solidFill>
                <a:srgbClr val="FFFF00"/>
              </a:solidFill>
              <a:latin typeface="CG Times"/>
              <a:ea typeface="CG Times"/>
              <a:cs typeface="CG Times"/>
              <a:sym typeface="CG Times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G Times"/>
              <a:buNone/>
            </a:pPr>
            <a:r>
              <a:rPr lang="en-US" sz="2800" b="1">
                <a:solidFill>
                  <a:srgbClr val="FFFF00"/>
                </a:solidFill>
                <a:latin typeface="CG Times"/>
                <a:ea typeface="CG Times"/>
                <a:cs typeface="CG Times"/>
                <a:sym typeface="CG Times"/>
              </a:rPr>
              <a:t>Department Of Orthopedics </a:t>
            </a:r>
            <a:endParaRPr sz="2800" b="1">
              <a:solidFill>
                <a:srgbClr val="FFFF00"/>
              </a:solidFill>
              <a:latin typeface="CG Times"/>
              <a:ea typeface="CG Times"/>
              <a:cs typeface="CG Times"/>
              <a:sym typeface="CG Times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G Times"/>
              <a:buNone/>
            </a:pPr>
            <a:r>
              <a:rPr lang="en-US" sz="2800" b="1">
                <a:solidFill>
                  <a:srgbClr val="FFFF00"/>
                </a:solidFill>
                <a:latin typeface="CG Times"/>
                <a:ea typeface="CG Times"/>
                <a:cs typeface="CG Times"/>
                <a:sym typeface="CG Times"/>
              </a:rPr>
              <a:t>Holy Family Hospital</a:t>
            </a:r>
            <a:endParaRPr sz="2800" b="1">
              <a:solidFill>
                <a:srgbClr val="FFFF00"/>
              </a:solidFill>
              <a:latin typeface="CG Times"/>
              <a:ea typeface="CG Times"/>
              <a:cs typeface="CG Times"/>
              <a:sym typeface="CG Time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5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20</a:t>
            </a:fld>
            <a:endParaRPr/>
          </a:p>
        </p:txBody>
      </p:sp>
      <p:sp>
        <p:nvSpPr>
          <p:cNvPr id="791" name="Google Shape;791;p25"/>
          <p:cNvSpPr txBox="1"/>
          <p:nvPr/>
        </p:nvSpPr>
        <p:spPr>
          <a:xfrm>
            <a:off x="990600" y="295275"/>
            <a:ext cx="7848600" cy="57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500"/>
              <a:buFont typeface="Times New Roman"/>
              <a:buNone/>
            </a:pPr>
            <a:r>
              <a:rPr lang="en-US" sz="3500" b="1" i="0" u="none" strike="noStrike" cap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OPERATIVE MANAGEMENT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600"/>
              <a:buFont typeface="Times New Roman"/>
              <a:buNone/>
            </a:pPr>
            <a:r>
              <a:rPr lang="en-US" sz="26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Surgical soft tissue release should be considered an extension of stretching and manipulation of clubfoot deformity. The rationale of surgical release should be parallel to those of the non-operative treatment, namely to attempt to restore the bones and joints to as near an anatomic normality as possible through elongation of periarticular soft tissue contractures.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600"/>
              <a:buFont typeface="Times New Roman"/>
              <a:buNone/>
            </a:pPr>
            <a:r>
              <a:rPr lang="en-US" sz="26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decision,about the choice of operative procedure, depends upon;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600"/>
              <a:buFont typeface="Times New Roman"/>
              <a:buNone/>
            </a:pPr>
            <a:r>
              <a:rPr lang="en-US" sz="26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	The age of patient.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600"/>
              <a:buFont typeface="Times New Roman"/>
              <a:buNone/>
            </a:pPr>
            <a:r>
              <a:rPr lang="en-US" sz="26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The degree of rigidity.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600"/>
              <a:buFont typeface="Times New Roman"/>
              <a:buNone/>
            </a:pPr>
            <a:r>
              <a:rPr lang="en-US" sz="26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The extent of deformity.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600"/>
              <a:buFont typeface="Times New Roman"/>
              <a:buNone/>
            </a:pPr>
            <a:r>
              <a:rPr lang="en-US" sz="26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 	The extent of correction obtained.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6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21</a:t>
            </a:fld>
            <a:endParaRPr/>
          </a:p>
        </p:txBody>
      </p:sp>
      <p:sp>
        <p:nvSpPr>
          <p:cNvPr id="797" name="Google Shape;797;p26"/>
          <p:cNvSpPr txBox="1"/>
          <p:nvPr/>
        </p:nvSpPr>
        <p:spPr>
          <a:xfrm>
            <a:off x="0" y="381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8" name="Google Shape;798;p26"/>
          <p:cNvSpPr txBox="1"/>
          <p:nvPr/>
        </p:nvSpPr>
        <p:spPr>
          <a:xfrm>
            <a:off x="990600" y="203200"/>
            <a:ext cx="8001000" cy="60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100"/>
              <a:buFont typeface="Times New Roman"/>
              <a:buNone/>
            </a:pPr>
            <a:r>
              <a:rPr lang="en-US" sz="31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PROCEDURES THAT INVOLVE SOFT TISSUE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Attenborough Posterior Release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       </a:t>
            </a: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 posterior release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None/>
            </a:pPr>
            <a:endParaRPr sz="2800" b="1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Turco’s One Stage Posteromedial Release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Posterior, medial and subtalar soft tissue contractures release to permit realignment of  bones. Corrected alignment is secured with K-wires.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None/>
            </a:pPr>
            <a:endParaRPr sz="2800" b="1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McKay’s One Stage Circumferential Release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Soft tissue release (circumferential release) involving the medial, posterior, lateral and plantar aspect of the foot</a:t>
            </a:r>
            <a:r>
              <a:rPr lang="en-US" sz="2400" b="0" i="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7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22</a:t>
            </a:fld>
            <a:endParaRPr/>
          </a:p>
        </p:txBody>
      </p:sp>
      <p:sp>
        <p:nvSpPr>
          <p:cNvPr id="804" name="Google Shape;804;p27"/>
          <p:cNvSpPr txBox="1">
            <a:spLocks noGrp="1"/>
          </p:cNvSpPr>
          <p:nvPr>
            <p:ph type="title"/>
          </p:nvPr>
        </p:nvSpPr>
        <p:spPr>
          <a:xfrm>
            <a:off x="838200" y="838200"/>
            <a:ext cx="7772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4000"/>
              <a:buFont typeface="Times New Roman"/>
              <a:buNone/>
            </a:pPr>
            <a:r>
              <a:rPr lang="en-US" sz="4000" b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CTEV </a:t>
            </a:r>
            <a:r>
              <a:rPr lang="en-US" sz="2800" b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200" b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 OF RECURRENCE</a:t>
            </a:r>
            <a:br>
              <a:rPr lang="en-US" sz="3200" b="0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 b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	</a:t>
            </a:r>
            <a:endParaRPr/>
          </a:p>
        </p:txBody>
      </p:sp>
      <p:sp>
        <p:nvSpPr>
          <p:cNvPr id="805" name="Google Shape;805;p27"/>
          <p:cNvSpPr txBox="1"/>
          <p:nvPr/>
        </p:nvSpPr>
        <p:spPr>
          <a:xfrm>
            <a:off x="1981200" y="2133600"/>
            <a:ext cx="67167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3600"/>
              <a:buFont typeface="Times New Roman"/>
              <a:buChar char="•"/>
            </a:pPr>
            <a:r>
              <a:rPr lang="en-US" sz="3600" b="0" i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Improper timing of therapy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Verdana"/>
              <a:buNone/>
            </a:pPr>
            <a:endParaRPr sz="3600" b="0" i="0" u="none">
              <a:solidFill>
                <a:srgbClr val="E0DFB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3600"/>
              <a:buFont typeface="Times New Roman"/>
              <a:buChar char="•"/>
            </a:pPr>
            <a:r>
              <a:rPr lang="en-US" sz="3600" b="0" i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Improper procedure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Verdana"/>
              <a:buNone/>
            </a:pPr>
            <a:endParaRPr sz="3600" b="0" i="0" u="none">
              <a:solidFill>
                <a:srgbClr val="E0DFB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3600"/>
              <a:buFont typeface="Times New Roman"/>
              <a:buChar char="•"/>
            </a:pPr>
            <a:r>
              <a:rPr lang="en-US" sz="3600" b="0" i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Improper maintainence therapy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8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23</a:t>
            </a:fld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4400"/>
              <a:buFont typeface="Times New Roman"/>
              <a:buNone/>
            </a:pPr>
            <a:r>
              <a:rPr lang="en-US" sz="4400" b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MAINTAINENCE  CHART: </a:t>
            </a:r>
            <a:br>
              <a:rPr lang="en-US" sz="4400" b="0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00" b="0" u="none">
                <a:solidFill>
                  <a:srgbClr val="E0DFB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 Turco’s CPMR at 4 months</a:t>
            </a:r>
            <a:endParaRPr/>
          </a:p>
        </p:txBody>
      </p:sp>
      <p:sp>
        <p:nvSpPr>
          <p:cNvPr id="812" name="Google Shape;812;p28"/>
          <p:cNvSpPr txBox="1"/>
          <p:nvPr/>
        </p:nvSpPr>
        <p:spPr>
          <a:xfrm>
            <a:off x="990600" y="1828800"/>
            <a:ext cx="7788300" cy="4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Char char="•"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wks:		Change POP &amp; remove sutures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endParaRPr sz="24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Char char="•"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wks:			Remove pins &amp; Change POP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endParaRPr sz="24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Char char="•"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wks:		Remove POP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endParaRPr sz="2400" b="0" i="0" u="none">
              <a:solidFill>
                <a:srgbClr val="DDDDD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Char char="•"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3-10 months:		Dennis-Browne Splint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Char char="•"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10-24 months:	Pre-walking shoes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400"/>
              <a:buFont typeface="Times New Roman"/>
              <a:buChar char="•"/>
            </a:pPr>
            <a:r>
              <a:rPr lang="en-US" sz="24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&gt;2 years:		Polypropylene night splint if needed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9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24</a:t>
            </a:fld>
            <a:endParaRPr/>
          </a:p>
        </p:txBody>
      </p:sp>
      <p:sp>
        <p:nvSpPr>
          <p:cNvPr id="818" name="Google Shape;818;p29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>
              <a:solidFill>
                <a:srgbClr val="E0DFB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" name="Google Shape;819;p29" descr="jeh31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362200"/>
            <a:ext cx="419100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9" descr="jeh38a"/>
          <p:cNvPicPr preferRelativeResize="0"/>
          <p:nvPr/>
        </p:nvPicPr>
        <p:blipFill rotWithShape="1">
          <a:blip r:embed="rId4">
            <a:alphaModFix/>
          </a:blip>
          <a:srcRect t="39704"/>
          <a:stretch/>
        </p:blipFill>
        <p:spPr>
          <a:xfrm>
            <a:off x="5029200" y="2362200"/>
            <a:ext cx="3802062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0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25</a:t>
            </a:fld>
            <a:endParaRPr/>
          </a:p>
        </p:txBody>
      </p:sp>
      <p:sp>
        <p:nvSpPr>
          <p:cNvPr id="826" name="Google Shape;826;p30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>
              <a:solidFill>
                <a:srgbClr val="E0DFB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7" name="Google Shape;827;p30" descr="jeh11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52400"/>
            <a:ext cx="226695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30" descr="jeh35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457200"/>
            <a:ext cx="2667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30" descr="jeh36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0" y="3657600"/>
            <a:ext cx="2819400" cy="235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30" descr="jeh39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600" y="3886200"/>
            <a:ext cx="2590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0" descr="jeh40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48400" y="3657600"/>
            <a:ext cx="2667000" cy="23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30" descr="jeh_older_child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95600" y="533400"/>
            <a:ext cx="3228975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1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26</a:t>
            </a:fld>
            <a:endParaRPr/>
          </a:p>
        </p:txBody>
      </p:sp>
      <p:sp>
        <p:nvSpPr>
          <p:cNvPr id="838" name="Google Shape;838;p31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>
              <a:solidFill>
                <a:srgbClr val="E0DFB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9" name="Google Shape;839;p31" descr="club_casting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572000"/>
            <a:ext cx="868680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31" descr="jeh3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6600" y="304800"/>
            <a:ext cx="251460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1" descr="jeh4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7000" y="304800"/>
            <a:ext cx="2433637" cy="18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31" descr="jeh7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" y="304800"/>
            <a:ext cx="2286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31" descr="jeh9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9800" y="2667000"/>
            <a:ext cx="23622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31" descr="jeh26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52800" y="2667000"/>
            <a:ext cx="2133600" cy="173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31" descr="jeh27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" y="2674937"/>
            <a:ext cx="2133600" cy="173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2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27</a:t>
            </a:fld>
            <a:endParaRPr/>
          </a:p>
        </p:txBody>
      </p:sp>
      <p:pic>
        <p:nvPicPr>
          <p:cNvPr id="851" name="Google Shape;851;p32" descr="c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43712" t="35856" b="34523"/>
          <a:stretch/>
        </p:blipFill>
        <p:spPr>
          <a:xfrm>
            <a:off x="5013325" y="430212"/>
            <a:ext cx="3568800" cy="31908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852" name="Google Shape;852;p32" descr="c8"/>
          <p:cNvPicPr preferRelativeResize="0"/>
          <p:nvPr/>
        </p:nvPicPr>
        <p:blipFill rotWithShape="1">
          <a:blip r:embed="rId4">
            <a:alphaModFix/>
          </a:blip>
          <a:srcRect l="13419" t="76845" r="52073" b="2755"/>
          <a:stretch/>
        </p:blipFill>
        <p:spPr>
          <a:xfrm>
            <a:off x="381000" y="3429000"/>
            <a:ext cx="3935412" cy="281940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53" name="Google Shape;853;p32"/>
          <p:cNvSpPr txBox="1"/>
          <p:nvPr/>
        </p:nvSpPr>
        <p:spPr>
          <a:xfrm>
            <a:off x="5181600" y="4495800"/>
            <a:ext cx="24843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2000"/>
              <a:buFont typeface="Times New Roman"/>
              <a:buNone/>
            </a:pPr>
            <a:r>
              <a:rPr lang="en-US" sz="20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Dennis Browne shoes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3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BIOETHICS</a:t>
            </a:r>
            <a:endParaRPr/>
          </a:p>
        </p:txBody>
      </p:sp>
      <p:sp>
        <p:nvSpPr>
          <p:cNvPr id="860" name="Google Shape;860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1. Informed Consent and Parental Autonomy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2. Equity and Access to Care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3. Best Interests of the Child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4. Cultural Sensitivity and Respect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5. Long-Term Quality of Life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6. Research and Innovation</a:t>
            </a:r>
            <a:endParaRPr/>
          </a:p>
        </p:txBody>
      </p:sp>
      <p:sp>
        <p:nvSpPr>
          <p:cNvPr id="861" name="Google Shape;861;p33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4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Recent Advances</a:t>
            </a:r>
            <a:endParaRPr/>
          </a:p>
        </p:txBody>
      </p:sp>
      <p:sp>
        <p:nvSpPr>
          <p:cNvPr id="868" name="Google Shape;868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1.Enhanced Ponseti Method with Accelerated Casting: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   - Modifications to the traditional Ponseti method, such as using shorter intervals between cast changes (e.g., 4-5 days instead of 7 days), have shown to reduce the overall treatment duration while maintaining effectiveness.</a:t>
            </a:r>
            <a:endParaRPr/>
          </a:p>
        </p:txBody>
      </p:sp>
      <p:sp>
        <p:nvSpPr>
          <p:cNvPr id="869" name="Google Shape;869;p34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D6442-A9B7-8E81-A626-32340BD8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21" y="727200"/>
            <a:ext cx="5975190" cy="51007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5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Recent Advances</a:t>
            </a:r>
            <a:endParaRPr/>
          </a:p>
        </p:txBody>
      </p:sp>
      <p:sp>
        <p:nvSpPr>
          <p:cNvPr id="876" name="Google Shape;876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2.Use of Minimally Invasive Surgical Techniques: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   - Advances in arthroscopic and percutaneous surgical techniques for resistant or recurrent cases have improved outcomes with reduced tissue damage, faster recovery, and fewer complications compared to open surgeries.</a:t>
            </a:r>
            <a:endParaRPr/>
          </a:p>
        </p:txBody>
      </p:sp>
      <p:sp>
        <p:nvSpPr>
          <p:cNvPr id="877" name="Google Shape;877;p35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6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 "The Ponseti Method of Clubfoot Treatment: Principles and Techniques” by Ignacio V. Ponseti.  3rd edition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Campbell's Operative Orthopaedics - 14th Edition</a:t>
            </a:r>
            <a:endParaRPr/>
          </a:p>
        </p:txBody>
      </p:sp>
      <p:sp>
        <p:nvSpPr>
          <p:cNvPr id="885" name="Google Shape;885;p36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</a:t>
            </a:r>
            <a:endParaRPr/>
          </a:p>
        </p:txBody>
      </p:sp>
      <p:sp>
        <p:nvSpPr>
          <p:cNvPr id="909" name="Google Shape;909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Rastogi A, Agarwal A. Long-term outcomes of the Ponseti method for treatment of clubfoot: a systematic review. Int Orthop. 2021 Oct;45(10):2599-2608. doi: 10.1007/s00264-021-05189-w. Epub 2021 Aug 20. PMID: 34415418.</a:t>
            </a:r>
            <a:endParaRPr/>
          </a:p>
        </p:txBody>
      </p:sp>
      <p:sp>
        <p:nvSpPr>
          <p:cNvPr id="910" name="Google Shape;910;p2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7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33</a:t>
            </a:fld>
            <a:endParaRPr/>
          </a:p>
        </p:txBody>
      </p:sp>
      <p:sp>
        <p:nvSpPr>
          <p:cNvPr id="891" name="Google Shape;891;p37"/>
          <p:cNvSpPr txBox="1">
            <a:spLocks noGrp="1"/>
          </p:cNvSpPr>
          <p:nvPr>
            <p:ph type="title"/>
          </p:nvPr>
        </p:nvSpPr>
        <p:spPr>
          <a:xfrm>
            <a:off x="1905000" y="2209800"/>
            <a:ext cx="5867400" cy="4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12900"/>
              <a:buFont typeface="Arial"/>
              <a:buNone/>
            </a:pPr>
            <a:r>
              <a:rPr lang="en-US" sz="12900" b="0" u="none">
                <a:solidFill>
                  <a:srgbClr val="E0DFBE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pic>
        <p:nvPicPr>
          <p:cNvPr id="892" name="Google Shape;892;p37" descr="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Shape 893"/>
          <p:cNvSpPr/>
          <p:nvPr/>
        </p:nvSpPr>
        <p:spPr>
          <a:xfrm>
            <a:off x="914400" y="2743200"/>
            <a:ext cx="7315200" cy="9906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 cap="flat" cmpd="sng" algn="ctr">
            <a:noFill/>
            <a:miter lim="800000"/>
            <a:headEnd/>
            <a:tailEnd/>
          </a:ln>
        </p:spPr>
        <p:txBody>
          <a:bodyPr fromWordArt="1"/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b="0" i="0" u="none" cap="none">
                <a:latin typeface="Impact"/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Lay Out</a:t>
            </a:r>
            <a:endParaRPr/>
          </a:p>
        </p:txBody>
      </p:sp>
      <p:sp>
        <p:nvSpPr>
          <p:cNvPr id="681" name="Google Shape;681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Definition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Incidence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Classification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Radiology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Managment (Treatment)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Biomedical Ethics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Recent Advances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6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4400"/>
              <a:buFont typeface="Calibri"/>
              <a:buNone/>
            </a:pPr>
            <a:r>
              <a:rPr lang="en-US" sz="4400" b="0">
                <a:solidFill>
                  <a:srgbClr val="E0DFBE"/>
                </a:solidFill>
                <a:latin typeface="Calibri"/>
                <a:ea typeface="Calibri"/>
                <a:cs typeface="Calibri"/>
                <a:sym typeface="Calibri"/>
              </a:rPr>
              <a:t>Learning Objective</a:t>
            </a:r>
            <a:endParaRPr/>
          </a:p>
        </p:txBody>
      </p:sp>
      <p:sp>
        <p:nvSpPr>
          <p:cNvPr id="688" name="Google Shape;688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By the end of the lecture, students should be able to:</a:t>
            </a:r>
            <a:endParaRPr sz="3200" b="0" i="0" u="none" strike="noStrike" cap="none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42240" algn="l" rtl="0"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 Define congenital talipes equinovarus (CTEV).</a:t>
            </a:r>
            <a:endParaRPr sz="3200" b="0" i="0" u="none" strike="noStrike" cap="none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42240" algn="l" rtl="0"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Describe its characteristic deformities. </a:t>
            </a:r>
            <a:endParaRPr sz="3200" b="0" i="0" u="none" strike="noStrike" cap="none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42240" algn="l" rtl="0"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Explain the etiology and pathophysiology of CTEV.</a:t>
            </a:r>
            <a:endParaRPr sz="3200" b="0" i="0" u="none" strike="noStrike" cap="none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42240" algn="l" rtl="0"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 Recognize the clinical features of CTEV and diagnose it using physical examination and imaging. </a:t>
            </a:r>
            <a:endParaRPr/>
          </a:p>
        </p:txBody>
      </p:sp>
      <p:sp>
        <p:nvSpPr>
          <p:cNvPr id="689" name="Google Shape;689;p10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5</a:t>
            </a:fld>
            <a:endParaRPr/>
          </a:p>
        </p:txBody>
      </p:sp>
      <p:sp>
        <p:nvSpPr>
          <p:cNvPr id="690" name="Google Shape;690;p10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1" name="Google Shape;691;p10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2" name="Google Shape;692;p10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3" name="Google Shape;693;p10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6</a:t>
            </a:fld>
            <a:endParaRPr/>
          </a:p>
        </p:txBody>
      </p:sp>
      <p:sp>
        <p:nvSpPr>
          <p:cNvPr id="699" name="Google Shape;699;p11"/>
          <p:cNvSpPr txBox="1"/>
          <p:nvPr/>
        </p:nvSpPr>
        <p:spPr>
          <a:xfrm>
            <a:off x="1447800" y="914400"/>
            <a:ext cx="594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0" name="Google Shape;700;p11"/>
          <p:cNvSpPr txBox="1"/>
          <p:nvPr/>
        </p:nvSpPr>
        <p:spPr>
          <a:xfrm>
            <a:off x="381000" y="457200"/>
            <a:ext cx="8458200" cy="4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600"/>
              <a:buFont typeface="CG Times"/>
              <a:buNone/>
            </a:pPr>
            <a:r>
              <a:rPr lang="en-US" sz="3600" b="1" i="0" u="none" strike="noStrike" cap="none">
                <a:solidFill>
                  <a:srgbClr val="DDDDDD"/>
                </a:solidFill>
                <a:latin typeface="CG Times"/>
                <a:ea typeface="CG Times"/>
                <a:cs typeface="CG Times"/>
                <a:sym typeface="CG Times"/>
              </a:rPr>
              <a:t>DEFINITION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None/>
            </a:pPr>
            <a:endParaRPr sz="2800" b="0" i="0" u="none" strike="noStrike" cap="none">
              <a:solidFill>
                <a:srgbClr val="DDDD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3200"/>
              <a:buFont typeface="CG Times"/>
              <a:buNone/>
            </a:pPr>
            <a:r>
              <a:rPr lang="en-US" sz="3200" b="0" i="0" u="none" strike="noStrike" cap="none">
                <a:solidFill>
                  <a:srgbClr val="DDDDDD"/>
                </a:solidFill>
                <a:latin typeface="CG Times"/>
                <a:ea typeface="CG Times"/>
                <a:cs typeface="CG Times"/>
                <a:sym typeface="CG Times"/>
              </a:rPr>
              <a:t>Congenital foot deformity characterized by four distinct components: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3200"/>
              <a:buFont typeface="CG Times"/>
              <a:buNone/>
            </a:pPr>
            <a:r>
              <a:rPr lang="en-US" sz="3200" b="0" i="0" u="none" strike="noStrike" cap="none">
                <a:solidFill>
                  <a:srgbClr val="DDDDDD"/>
                </a:solidFill>
                <a:latin typeface="CG Times"/>
                <a:ea typeface="CG Times"/>
                <a:cs typeface="CG Times"/>
                <a:sym typeface="CG Times"/>
              </a:rPr>
              <a:t>		Plantar flexion (equinus) of the ankle,</a:t>
            </a: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3200"/>
              <a:buFont typeface="CG Times"/>
              <a:buNone/>
            </a:pPr>
            <a:r>
              <a:rPr lang="en-US" sz="3200" b="0" i="0" u="none" strike="noStrike" cap="none">
                <a:solidFill>
                  <a:srgbClr val="DDDDDD"/>
                </a:solidFill>
                <a:latin typeface="CG Times"/>
                <a:ea typeface="CG Times"/>
                <a:cs typeface="CG Times"/>
                <a:sym typeface="CG Times"/>
              </a:rPr>
              <a:t>adduction (varus) of the heel (hind foot), high arch (cavus) at the midfoot, adduction of the forefoot.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2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7</a:t>
            </a:fld>
            <a:endParaRPr/>
          </a:p>
        </p:txBody>
      </p:sp>
      <p:sp>
        <p:nvSpPr>
          <p:cNvPr id="706" name="Google Shape;706;p1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FBE"/>
              </a:buClr>
              <a:buSzPts val="3600"/>
              <a:buFont typeface="CG Times"/>
              <a:buNone/>
            </a:pPr>
            <a:r>
              <a:rPr lang="en-US" sz="3600" b="0" u="none">
                <a:solidFill>
                  <a:srgbClr val="E0DFBE"/>
                </a:solidFill>
                <a:latin typeface="CG Times"/>
                <a:ea typeface="CG Times"/>
                <a:cs typeface="CG Times"/>
                <a:sym typeface="CG Times"/>
              </a:rPr>
              <a:t>CLUBFOOT - CTEV</a:t>
            </a:r>
            <a:endParaRPr/>
          </a:p>
        </p:txBody>
      </p:sp>
      <p:sp>
        <p:nvSpPr>
          <p:cNvPr id="707" name="Google Shape;707;p12"/>
          <p:cNvSpPr txBox="1">
            <a:spLocks noGrp="1"/>
          </p:cNvSpPr>
          <p:nvPr>
            <p:ph type="body" idx="1"/>
          </p:nvPr>
        </p:nvSpPr>
        <p:spPr>
          <a:xfrm>
            <a:off x="762000" y="1371600"/>
            <a:ext cx="8077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00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rgbClr val="DDDDD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DDDDDD"/>
                </a:solidFill>
                <a:latin typeface="CG Times"/>
                <a:ea typeface="CG Times"/>
                <a:cs typeface="CG Times"/>
                <a:sym typeface="CG Times"/>
              </a:rPr>
              <a:t>Incidence: 1 in 1000</a:t>
            </a:r>
            <a:endParaRPr sz="3200" b="0" i="0" u="none" strike="noStrike" cap="none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rgbClr val="DDDDDD"/>
              </a:solidFill>
              <a:latin typeface="CG Times"/>
              <a:ea typeface="CG Times"/>
              <a:cs typeface="CG Times"/>
              <a:sym typeface="CG Time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DDDDDD"/>
                </a:solidFill>
                <a:latin typeface="CG Times"/>
                <a:ea typeface="CG Times"/>
                <a:cs typeface="CG Times"/>
                <a:sym typeface="CG Times"/>
              </a:rPr>
              <a:t>Male to Female ratio of approximately 2:1</a:t>
            </a:r>
            <a:endParaRPr sz="3200" b="0" i="0" u="none" strike="noStrike" cap="none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rgbClr val="DDDDDD"/>
              </a:solidFill>
              <a:latin typeface="CG Times"/>
              <a:ea typeface="CG Times"/>
              <a:cs typeface="CG Times"/>
              <a:sym typeface="CG Time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Char char="◆"/>
            </a:pPr>
            <a:r>
              <a:rPr lang="en-US" sz="3200" b="0" i="0" u="none" strike="noStrike" cap="none">
                <a:solidFill>
                  <a:srgbClr val="DDDDDD"/>
                </a:solidFill>
                <a:latin typeface="CG Times"/>
                <a:ea typeface="CG Times"/>
                <a:cs typeface="CG Times"/>
                <a:sym typeface="CG Times"/>
              </a:rPr>
              <a:t>Bilateral in one third of cases</a:t>
            </a:r>
            <a:endParaRPr sz="3200" b="0" i="0" u="none" strike="noStrike" cap="none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rgbClr val="CC9900"/>
              </a:buClr>
              <a:buSzPts val="2240"/>
              <a:buFont typeface="Noto Sans Symbols"/>
              <a:buNone/>
            </a:pPr>
            <a:endParaRPr sz="3200" b="0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3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8</a:t>
            </a:fld>
            <a:endParaRPr/>
          </a:p>
        </p:txBody>
      </p:sp>
      <p:sp>
        <p:nvSpPr>
          <p:cNvPr id="713" name="Google Shape;713;p13"/>
          <p:cNvSpPr txBox="1"/>
          <p:nvPr/>
        </p:nvSpPr>
        <p:spPr>
          <a:xfrm>
            <a:off x="762000" y="304800"/>
            <a:ext cx="7924800" cy="60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200"/>
              <a:buFont typeface="Times New Roman"/>
              <a:buNone/>
            </a:pPr>
            <a:r>
              <a:rPr lang="en-US" sz="32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CLASSIFICATION</a:t>
            </a:r>
            <a:r>
              <a:rPr lang="en-US" sz="2400" b="1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399FF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3399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GRADE I (MILD)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foot can be corrected to neutral position by gentle manipulation and slight over correction is also possible.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399FF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3399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GRADE II (MODERATE)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foot can be corrected just to neutral position by gentle manipulation and over correction is not possible.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399FF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3399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GRADE III (SEVERE)</a:t>
            </a: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Times New Roman"/>
              <a:buNone/>
            </a:pPr>
            <a:r>
              <a:rPr lang="en-US" sz="2800" b="0" i="0" u="none">
                <a:solidFill>
                  <a:srgbClr val="DDDD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foot can not be corrected to neutral position by manipulation.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2A00"/>
            </a:gs>
            <a:gs pos="100000">
              <a:srgbClr val="78785D"/>
            </a:gs>
          </a:gsLst>
          <a:lin ang="5400012" scaled="0"/>
        </a:gra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4"/>
          <p:cNvSpPr txBox="1"/>
          <p:nvPr/>
        </p:nvSpPr>
        <p:spPr>
          <a:xfrm>
            <a:off x="6553200" y="6243637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rPr>
              <a:t>9</a:t>
            </a:fld>
            <a:endParaRPr/>
          </a:p>
        </p:txBody>
      </p:sp>
      <p:pic>
        <p:nvPicPr>
          <p:cNvPr id="719" name="Google Shape;719;p14" descr="c3"/>
          <p:cNvPicPr preferRelativeResize="0"/>
          <p:nvPr/>
        </p:nvPicPr>
        <p:blipFill rotWithShape="1">
          <a:blip r:embed="rId3">
            <a:alphaModFix/>
          </a:blip>
          <a:srcRect l="52998" t="42758" r="15488" b="34526"/>
          <a:stretch/>
        </p:blipFill>
        <p:spPr>
          <a:xfrm>
            <a:off x="1600200" y="762000"/>
            <a:ext cx="6172200" cy="5137150"/>
          </a:xfrm>
          <a:prstGeom prst="rect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">
      <a:dk1>
        <a:srgbClr val="DDDDDD"/>
      </a:dk1>
      <a:lt1>
        <a:srgbClr val="2B2A00"/>
      </a:lt1>
      <a:dk2>
        <a:srgbClr val="E0DFBE"/>
      </a:dk2>
      <a:lt2>
        <a:srgbClr val="5B5B49"/>
      </a:lt2>
      <a:accent1>
        <a:srgbClr val="878543"/>
      </a:accent1>
      <a:accent2>
        <a:srgbClr val="716E00"/>
      </a:accent2>
      <a:accent3>
        <a:srgbClr val="2B2A00"/>
      </a:accent3>
      <a:accent4>
        <a:srgbClr val="878543"/>
      </a:accent4>
      <a:accent5>
        <a:srgbClr val="716E00"/>
      </a:accent5>
      <a:accent6>
        <a:srgbClr val="2B2A00"/>
      </a:accent6>
      <a:hlink>
        <a:srgbClr val="CC9900"/>
      </a:hlink>
      <a:folHlink>
        <a:srgbClr val="99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默认设计模板">
      <a:dk1>
        <a:srgbClr val="DDDDDD"/>
      </a:dk1>
      <a:lt1>
        <a:srgbClr val="2B2A00"/>
      </a:lt1>
      <a:dk2>
        <a:srgbClr val="E0DFBE"/>
      </a:dk2>
      <a:lt2>
        <a:srgbClr val="5B5B49"/>
      </a:lt2>
      <a:accent1>
        <a:srgbClr val="878543"/>
      </a:accent1>
      <a:accent2>
        <a:srgbClr val="716E00"/>
      </a:accent2>
      <a:accent3>
        <a:srgbClr val="2B2A00"/>
      </a:accent3>
      <a:accent4>
        <a:srgbClr val="878543"/>
      </a:accent4>
      <a:accent5>
        <a:srgbClr val="716E00"/>
      </a:accent5>
      <a:accent6>
        <a:srgbClr val="2B2A00"/>
      </a:accent6>
      <a:hlink>
        <a:srgbClr val="CC9900"/>
      </a:hlink>
      <a:folHlink>
        <a:srgbClr val="99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33</Slides>
  <Notes>33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默认设计模板</vt:lpstr>
      <vt:lpstr>默认设计模板</vt:lpstr>
      <vt:lpstr>PowerPoint Presentation</vt:lpstr>
      <vt:lpstr>PowerPoint Presentation</vt:lpstr>
      <vt:lpstr>PowerPoint Presentation</vt:lpstr>
      <vt:lpstr>Lay Out</vt:lpstr>
      <vt:lpstr>Learning Objective</vt:lpstr>
      <vt:lpstr>PowerPoint Presentation</vt:lpstr>
      <vt:lpstr>CLUBFOOT - CTEV</vt:lpstr>
      <vt:lpstr>PowerPoint Presentation</vt:lpstr>
      <vt:lpstr>PowerPoint Presentation</vt:lpstr>
      <vt:lpstr>PowerPoint Presentation</vt:lpstr>
      <vt:lpstr>C.T.E.V</vt:lpstr>
      <vt:lpstr>C.T.E.V</vt:lpstr>
      <vt:lpstr>Integration with  RADIOLOGY</vt:lpstr>
      <vt:lpstr>CTEV -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CTEV : CAUSES OF RECURRENCE    </vt:lpstr>
      <vt:lpstr>MAINTAINENCE  CHART:  After Turco’s CPMR at 4 months</vt:lpstr>
      <vt:lpstr>PowerPoint Presentation</vt:lpstr>
      <vt:lpstr>PowerPoint Presentation</vt:lpstr>
      <vt:lpstr>PowerPoint Presentation</vt:lpstr>
      <vt:lpstr>PowerPoint Presentation</vt:lpstr>
      <vt:lpstr>BIOETHICS</vt:lpstr>
      <vt:lpstr>Recent Advances</vt:lpstr>
      <vt:lpstr>Recent Advances</vt:lpstr>
      <vt:lpstr>PowerPoint Presentation</vt:lpstr>
      <vt:lpstr>Research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Muhammad Jamil</cp:lastModifiedBy>
  <cp:revision>1</cp:revision>
  <dcterms:modified xsi:type="dcterms:W3CDTF">2025-02-13T07:52:26Z</dcterms:modified>
</cp:coreProperties>
</file>