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3"/>
    <p:sldId id="290" r:id="rId4"/>
    <p:sldId id="291" r:id="rId5"/>
    <p:sldId id="292" r:id="rId6"/>
    <p:sldId id="293" r:id="rId7"/>
    <p:sldId id="320" r:id="rId8"/>
    <p:sldId id="268" r:id="rId9"/>
    <p:sldId id="257" r:id="rId10"/>
    <p:sldId id="285" r:id="rId11"/>
    <p:sldId id="284" r:id="rId12"/>
    <p:sldId id="286" r:id="rId13"/>
    <p:sldId id="273" r:id="rId14"/>
    <p:sldId id="261" r:id="rId15"/>
    <p:sldId id="287" r:id="rId16"/>
    <p:sldId id="258" r:id="rId17"/>
    <p:sldId id="288" r:id="rId18"/>
    <p:sldId id="259" r:id="rId19"/>
    <p:sldId id="260" r:id="rId20"/>
    <p:sldId id="294" r:id="rId21"/>
    <p:sldId id="295" r:id="rId22"/>
    <p:sldId id="262" r:id="rId23"/>
    <p:sldId id="263" r:id="rId24"/>
    <p:sldId id="274" r:id="rId25"/>
    <p:sldId id="264" r:id="rId26"/>
    <p:sldId id="269" r:id="rId27"/>
    <p:sldId id="270" r:id="rId28"/>
    <p:sldId id="266" r:id="rId29"/>
    <p:sldId id="267" r:id="rId30"/>
    <p:sldId id="283" r:id="rId31"/>
    <p:sldId id="321" r:id="rId32"/>
  </p:sldIdLst>
  <p:sldSz cx="9144000" cy="6858000" type="screen4x3"/>
  <p:notesSz cx="6858000" cy="9144000"/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D484B1-BDB7-4F31-86CC-69270DD96D8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FD6512-7F9C-47CA-8176-1637A384CFCA}">
      <dgm:prSet phldrT="[Text]" phldr="0" custT="1"/>
      <dgm:spPr>
        <a:solidFill>
          <a:srgbClr val="FFC000"/>
        </a:solidFill>
        <a:ln w="57150">
          <a:solidFill>
            <a:schemeClr val="accent6">
              <a:lumMod val="75000"/>
            </a:schemeClr>
          </a:solidFill>
        </a:ln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dirty="0"/>
            <a:t>CSOM</a:t>
          </a:r>
          <a:r>
            <a:rPr sz="6500"/>
            <a:t/>
          </a:r>
          <a:endParaRPr sz="6500"/>
        </a:p>
      </dgm:t>
    </dgm:pt>
    <dgm:pt modelId="{7A586469-1474-439F-93BB-79906D0D30BF}" cxnId="{44253446-A2BA-4C23-9409-A813C075B60D}" type="parTrans">
      <dgm:prSet/>
      <dgm:spPr/>
      <dgm:t>
        <a:bodyPr/>
        <a:lstStyle/>
        <a:p>
          <a:endParaRPr lang="en-US"/>
        </a:p>
      </dgm:t>
    </dgm:pt>
    <dgm:pt modelId="{BE50C8D6-3CC2-4642-8DA7-72DDE2083A0B}" cxnId="{44253446-A2BA-4C23-9409-A813C075B60D}" type="sibTrans">
      <dgm:prSet/>
      <dgm:spPr/>
      <dgm:t>
        <a:bodyPr/>
        <a:lstStyle/>
        <a:p>
          <a:endParaRPr lang="en-US"/>
        </a:p>
      </dgm:t>
    </dgm:pt>
    <dgm:pt modelId="{9FEA2F44-27E6-4565-B099-5CF0EBD39289}">
      <dgm:prSet phldrT="[Text]" phldr="0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 w="38100">
          <a:solidFill>
            <a:schemeClr val="accent2"/>
          </a:solidFill>
        </a:ln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/>
            <a:t>Patency of Eustachian tube</a:t>
          </a:r>
          <a:r>
            <a:rPr sz="6500"/>
            <a:t/>
          </a:r>
          <a:endParaRPr sz="6500"/>
        </a:p>
      </dgm:t>
    </dgm:pt>
    <dgm:pt modelId="{8707B044-F0F2-4324-8E63-88EEC909EDFD}" cxnId="{A36F025F-E1D9-44E5-B1DF-B2C227EAEFAD}" type="parTrans">
      <dgm:prSet/>
      <dgm:spPr/>
      <dgm:t>
        <a:bodyPr/>
        <a:lstStyle/>
        <a:p>
          <a:endParaRPr lang="en-US"/>
        </a:p>
      </dgm:t>
    </dgm:pt>
    <dgm:pt modelId="{B265273D-2E32-43B4-8836-B52BE22154E4}" cxnId="{A36F025F-E1D9-44E5-B1DF-B2C227EAEFAD}" type="sibTrans">
      <dgm:prSet/>
      <dgm:spPr/>
      <dgm:t>
        <a:bodyPr/>
        <a:lstStyle/>
        <a:p>
          <a:endParaRPr lang="en-US"/>
        </a:p>
      </dgm:t>
    </dgm:pt>
    <dgm:pt modelId="{F35BBBF6-9A00-4498-9DD5-AA8535DAE0EE}">
      <dgm:prSet phldrT="[Text]" phldr="0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6">
            <a:lumMod val="75000"/>
          </a:schemeClr>
        </a:solidFill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dirty="0"/>
            <a:t>Nidus of infection in URTI</a:t>
          </a:r>
          <a:r>
            <a:rPr sz="6500"/>
            <a:t/>
          </a:r>
          <a:endParaRPr sz="6500"/>
        </a:p>
      </dgm:t>
    </dgm:pt>
    <dgm:pt modelId="{CDB23BC0-F0D8-4208-9059-14D64F3EC434}" cxnId="{E7A3F90F-388E-4286-B801-A273A18ABCD9}" type="parTrans">
      <dgm:prSet/>
      <dgm:spPr/>
      <dgm:t>
        <a:bodyPr/>
        <a:lstStyle/>
        <a:p>
          <a:endParaRPr lang="en-US"/>
        </a:p>
      </dgm:t>
    </dgm:pt>
    <dgm:pt modelId="{F52793D9-BDBA-490C-A1B2-80D662C61678}" cxnId="{E7A3F90F-388E-4286-B801-A273A18ABCD9}" type="sibTrans">
      <dgm:prSet/>
      <dgm:spPr/>
      <dgm:t>
        <a:bodyPr/>
        <a:lstStyle/>
        <a:p>
          <a:endParaRPr lang="en-US"/>
        </a:p>
      </dgm:t>
    </dgm:pt>
    <dgm:pt modelId="{47DF9CE9-2C57-405C-A862-8E00646D860A}">
      <dgm:prSet phldrT="[Text]" phldr="0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rgbClr val="00B050"/>
        </a:solidFill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/>
            <a:t>Immune suppression</a:t>
          </a:r>
          <a:r>
            <a:rPr lang="en-US" sz="3200" b="1" dirty="0"/>
            <a:t> </a:t>
          </a:r>
          <a:r>
            <a:rPr sz="6500"/>
            <a:t/>
          </a:r>
          <a:endParaRPr sz="6500"/>
        </a:p>
      </dgm:t>
    </dgm:pt>
    <dgm:pt modelId="{13C8CE79-DCC6-41BC-AB00-C176B1B99BB2}" cxnId="{2BDE3585-E9C2-4E8E-909C-8E4542623830}" type="parTrans">
      <dgm:prSet/>
      <dgm:spPr/>
      <dgm:t>
        <a:bodyPr/>
        <a:lstStyle/>
        <a:p>
          <a:endParaRPr lang="en-US"/>
        </a:p>
      </dgm:t>
    </dgm:pt>
    <dgm:pt modelId="{B3138E53-D550-4D29-B631-532B19D024C8}" cxnId="{2BDE3585-E9C2-4E8E-909C-8E4542623830}" type="sibTrans">
      <dgm:prSet/>
      <dgm:spPr/>
      <dgm:t>
        <a:bodyPr/>
        <a:lstStyle/>
        <a:p>
          <a:endParaRPr lang="en-US"/>
        </a:p>
      </dgm:t>
    </dgm:pt>
    <dgm:pt modelId="{80CD81AD-12AE-489B-923E-AB1C67979196}">
      <dgm:prSet phldrT="[Text]" phldr="0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/>
            <a:t>Aerobic/Anaerobic bacterial Infection </a:t>
          </a:r>
          <a:r>
            <a:rPr lang="en-US" sz="2400" b="1" dirty="0"/>
            <a:t> </a:t>
          </a:r>
          <a:r>
            <a:rPr sz="6500"/>
            <a:t/>
          </a:r>
          <a:endParaRPr sz="6500"/>
        </a:p>
      </dgm:t>
    </dgm:pt>
    <dgm:pt modelId="{2EB8B8AD-1AC6-48D7-B9BC-D0E1FFD3482A}" cxnId="{F4F08447-7922-43EC-AB8C-47AEE77E6377}" type="parTrans">
      <dgm:prSet/>
      <dgm:spPr/>
      <dgm:t>
        <a:bodyPr/>
        <a:lstStyle/>
        <a:p>
          <a:endParaRPr lang="en-US"/>
        </a:p>
      </dgm:t>
    </dgm:pt>
    <dgm:pt modelId="{415DC1E6-3851-425D-9B47-AED6FBE1EBCA}" cxnId="{F4F08447-7922-43EC-AB8C-47AEE77E6377}" type="sibTrans">
      <dgm:prSet/>
      <dgm:spPr/>
      <dgm:t>
        <a:bodyPr/>
        <a:lstStyle/>
        <a:p>
          <a:endParaRPr lang="en-US"/>
        </a:p>
      </dgm:t>
    </dgm:pt>
    <dgm:pt modelId="{E118C65C-3E51-442C-B8D4-AED1E2E697B5}" type="pres">
      <dgm:prSet presAssocID="{C2D484B1-BDB7-4F31-86CC-69270DD96D8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ED45FA-0B5E-4949-9834-DEE4CFA91D9F}" type="pres">
      <dgm:prSet presAssocID="{C2D484B1-BDB7-4F31-86CC-69270DD96D80}" presName="matrix" presStyleCnt="0"/>
      <dgm:spPr/>
    </dgm:pt>
    <dgm:pt modelId="{71B64BD0-7C84-4EAB-A22A-EEB220F57D90}" type="pres">
      <dgm:prSet presAssocID="{C2D484B1-BDB7-4F31-86CC-69270DD96D80}" presName="tile1" presStyleLbl="node1" presStyleIdx="0" presStyleCnt="4"/>
      <dgm:spPr/>
      <dgm:t>
        <a:bodyPr/>
        <a:lstStyle/>
        <a:p>
          <a:endParaRPr lang="en-US"/>
        </a:p>
      </dgm:t>
    </dgm:pt>
    <dgm:pt modelId="{FC94B0FE-0B79-4FF0-8C7A-AB2A01DD7B6C}" type="pres">
      <dgm:prSet presAssocID="{C2D484B1-BDB7-4F31-86CC-69270DD96D80}" presName="tile1text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55E7B0-0C68-4E82-849F-06BA9B865ECC}" type="pres">
      <dgm:prSet presAssocID="{C2D484B1-BDB7-4F31-86CC-69270DD96D80}" presName="tile2" presStyleLbl="node1" presStyleIdx="1" presStyleCnt="4" custScaleX="103750"/>
      <dgm:spPr/>
      <dgm:t>
        <a:bodyPr/>
        <a:lstStyle/>
        <a:p>
          <a:endParaRPr lang="en-US"/>
        </a:p>
      </dgm:t>
    </dgm:pt>
    <dgm:pt modelId="{93D14092-C8D1-44F5-9D1D-EC44EDB59BBB}" type="pres">
      <dgm:prSet presAssocID="{C2D484B1-BDB7-4F31-86CC-69270DD96D80}" presName="tile2text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B44ED6-880E-4CCF-A341-EF85057E084E}" type="pres">
      <dgm:prSet presAssocID="{C2D484B1-BDB7-4F31-86CC-69270DD96D80}" presName="tile3" presStyleLbl="node1" presStyleIdx="2" presStyleCnt="4"/>
      <dgm:spPr/>
      <dgm:t>
        <a:bodyPr/>
        <a:lstStyle/>
        <a:p>
          <a:endParaRPr lang="en-US"/>
        </a:p>
      </dgm:t>
    </dgm:pt>
    <dgm:pt modelId="{D7C9B6B3-A663-42DA-8E87-F26989041BAC}" type="pres">
      <dgm:prSet presAssocID="{C2D484B1-BDB7-4F31-86CC-69270DD96D80}" presName="tile3text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E1BE6-1C55-4FA5-AC55-DFDFCD33B584}" type="pres">
      <dgm:prSet presAssocID="{C2D484B1-BDB7-4F31-86CC-69270DD96D80}" presName="tile4" presStyleLbl="node1" presStyleIdx="3" presStyleCnt="4" custScaleX="105000"/>
      <dgm:spPr/>
      <dgm:t>
        <a:bodyPr/>
        <a:lstStyle/>
        <a:p>
          <a:endParaRPr lang="en-US"/>
        </a:p>
      </dgm:t>
    </dgm:pt>
    <dgm:pt modelId="{E3B8CE7E-985A-49D1-B41B-1368C480FFF1}" type="pres">
      <dgm:prSet presAssocID="{C2D484B1-BDB7-4F31-86CC-69270DD96D80}" presName="tile4text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429A4-D3FF-410D-805B-E694B644B219}" type="pres">
      <dgm:prSet presAssocID="{C2D484B1-BDB7-4F31-86CC-69270DD96D8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4253446-A2BA-4C23-9409-A813C075B60D}" srcId="{C2D484B1-BDB7-4F31-86CC-69270DD96D80}" destId="{42FD6512-7F9C-47CA-8176-1637A384CFCA}" srcOrd="0" destOrd="0" parTransId="{7A586469-1474-439F-93BB-79906D0D30BF}" sibTransId="{BE50C8D6-3CC2-4642-8DA7-72DDE2083A0B}"/>
    <dgm:cxn modelId="{A36F025F-E1D9-44E5-B1DF-B2C227EAEFAD}" srcId="{42FD6512-7F9C-47CA-8176-1637A384CFCA}" destId="{9FEA2F44-27E6-4565-B099-5CF0EBD39289}" srcOrd="0" destOrd="0" parTransId="{8707B044-F0F2-4324-8E63-88EEC909EDFD}" sibTransId="{B265273D-2E32-43B4-8836-B52BE22154E4}"/>
    <dgm:cxn modelId="{E7A3F90F-388E-4286-B801-A273A18ABCD9}" srcId="{42FD6512-7F9C-47CA-8176-1637A384CFCA}" destId="{F35BBBF6-9A00-4498-9DD5-AA8535DAE0EE}" srcOrd="1" destOrd="0" parTransId="{CDB23BC0-F0D8-4208-9059-14D64F3EC434}" sibTransId="{F52793D9-BDBA-490C-A1B2-80D662C61678}"/>
    <dgm:cxn modelId="{2BDE3585-E9C2-4E8E-909C-8E4542623830}" srcId="{42FD6512-7F9C-47CA-8176-1637A384CFCA}" destId="{47DF9CE9-2C57-405C-A862-8E00646D860A}" srcOrd="2" destOrd="0" parTransId="{13C8CE79-DCC6-41BC-AB00-C176B1B99BB2}" sibTransId="{B3138E53-D550-4D29-B631-532B19D024C8}"/>
    <dgm:cxn modelId="{F4F08447-7922-43EC-AB8C-47AEE77E6377}" srcId="{42FD6512-7F9C-47CA-8176-1637A384CFCA}" destId="{80CD81AD-12AE-489B-923E-AB1C67979196}" srcOrd="3" destOrd="0" parTransId="{2EB8B8AD-1AC6-48D7-B9BC-D0E1FFD3482A}" sibTransId="{415DC1E6-3851-425D-9B47-AED6FBE1EBCA}"/>
    <dgm:cxn modelId="{5ADCB6DA-E709-4E1A-8D74-FE6B96206CDB}" type="presOf" srcId="{C2D484B1-BDB7-4F31-86CC-69270DD96D80}" destId="{E118C65C-3E51-442C-B8D4-AED1E2E697B5}" srcOrd="0" destOrd="0" presId="urn:microsoft.com/office/officeart/2005/8/layout/matrix1"/>
    <dgm:cxn modelId="{1F012147-2916-4B12-AFEB-6D232EDE1A28}" type="presParOf" srcId="{E118C65C-3E51-442C-B8D4-AED1E2E697B5}" destId="{EEED45FA-0B5E-4949-9834-DEE4CFA91D9F}" srcOrd="0" destOrd="0" presId="urn:microsoft.com/office/officeart/2005/8/layout/matrix1"/>
    <dgm:cxn modelId="{9AE3D5B8-E8D2-47B0-803E-A80EFA6FB9E0}" type="presParOf" srcId="{EEED45FA-0B5E-4949-9834-DEE4CFA91D9F}" destId="{71B64BD0-7C84-4EAB-A22A-EEB220F57D90}" srcOrd="0" destOrd="0" presId="urn:microsoft.com/office/officeart/2005/8/layout/matrix1"/>
    <dgm:cxn modelId="{4BF1FD66-B4E2-4271-B023-C954E89B6A34}" type="presOf" srcId="{9FEA2F44-27E6-4565-B099-5CF0EBD39289}" destId="{71B64BD0-7C84-4EAB-A22A-EEB220F57D90}" srcOrd="0" destOrd="0" presId="urn:microsoft.com/office/officeart/2005/8/layout/matrix1"/>
    <dgm:cxn modelId="{10B75144-E606-42F2-BE05-C040025FF34B}" type="presParOf" srcId="{EEED45FA-0B5E-4949-9834-DEE4CFA91D9F}" destId="{FC94B0FE-0B79-4FF0-8C7A-AB2A01DD7B6C}" srcOrd="1" destOrd="0" presId="urn:microsoft.com/office/officeart/2005/8/layout/matrix1"/>
    <dgm:cxn modelId="{B42BFF68-0822-487F-A2C8-5FBC6EA3D3F9}" type="presOf" srcId="{9FEA2F44-27E6-4565-B099-5CF0EBD39289}" destId="{FC94B0FE-0B79-4FF0-8C7A-AB2A01DD7B6C}" srcOrd="1" destOrd="0" presId="urn:microsoft.com/office/officeart/2005/8/layout/matrix1"/>
    <dgm:cxn modelId="{75BDCCC0-BDE8-4F8B-B8ED-1FD7139A0FC3}" type="presParOf" srcId="{EEED45FA-0B5E-4949-9834-DEE4CFA91D9F}" destId="{DB55E7B0-0C68-4E82-849F-06BA9B865ECC}" srcOrd="2" destOrd="0" presId="urn:microsoft.com/office/officeart/2005/8/layout/matrix1"/>
    <dgm:cxn modelId="{DF089980-2F32-455D-AAC0-16BB8C1A40C2}" type="presOf" srcId="{F35BBBF6-9A00-4498-9DD5-AA8535DAE0EE}" destId="{DB55E7B0-0C68-4E82-849F-06BA9B865ECC}" srcOrd="0" destOrd="0" presId="urn:microsoft.com/office/officeart/2005/8/layout/matrix1"/>
    <dgm:cxn modelId="{49FF8C21-2DD3-4BEF-BE5A-370AB21A18A5}" type="presParOf" srcId="{EEED45FA-0B5E-4949-9834-DEE4CFA91D9F}" destId="{93D14092-C8D1-44F5-9D1D-EC44EDB59BBB}" srcOrd="3" destOrd="0" presId="urn:microsoft.com/office/officeart/2005/8/layout/matrix1"/>
    <dgm:cxn modelId="{63057C09-1FF7-4347-8B4E-A958512AA164}" type="presOf" srcId="{F35BBBF6-9A00-4498-9DD5-AA8535DAE0EE}" destId="{93D14092-C8D1-44F5-9D1D-EC44EDB59BBB}" srcOrd="1" destOrd="0" presId="urn:microsoft.com/office/officeart/2005/8/layout/matrix1"/>
    <dgm:cxn modelId="{EE6D8CE4-2C2A-4F86-8DBE-CF3EC93079CF}" type="presParOf" srcId="{EEED45FA-0B5E-4949-9834-DEE4CFA91D9F}" destId="{70B44ED6-880E-4CCF-A341-EF85057E084E}" srcOrd="4" destOrd="0" presId="urn:microsoft.com/office/officeart/2005/8/layout/matrix1"/>
    <dgm:cxn modelId="{D8B7162C-B11C-4027-B481-536E304C25A8}" type="presOf" srcId="{47DF9CE9-2C57-405C-A862-8E00646D860A}" destId="{70B44ED6-880E-4CCF-A341-EF85057E084E}" srcOrd="0" destOrd="0" presId="urn:microsoft.com/office/officeart/2005/8/layout/matrix1"/>
    <dgm:cxn modelId="{FFB98C0F-AB14-4AB5-AD51-3BC2551433A1}" type="presParOf" srcId="{EEED45FA-0B5E-4949-9834-DEE4CFA91D9F}" destId="{D7C9B6B3-A663-42DA-8E87-F26989041BAC}" srcOrd="5" destOrd="0" presId="urn:microsoft.com/office/officeart/2005/8/layout/matrix1"/>
    <dgm:cxn modelId="{C16C9EFF-EE68-496E-82C0-CCC41CE4F397}" type="presOf" srcId="{47DF9CE9-2C57-405C-A862-8E00646D860A}" destId="{D7C9B6B3-A663-42DA-8E87-F26989041BAC}" srcOrd="1" destOrd="0" presId="urn:microsoft.com/office/officeart/2005/8/layout/matrix1"/>
    <dgm:cxn modelId="{D72D2140-26BD-4249-BA83-97EDD9E0F4F6}" type="presParOf" srcId="{EEED45FA-0B5E-4949-9834-DEE4CFA91D9F}" destId="{FA9E1BE6-1C55-4FA5-AC55-DFDFCD33B584}" srcOrd="6" destOrd="0" presId="urn:microsoft.com/office/officeart/2005/8/layout/matrix1"/>
    <dgm:cxn modelId="{CADC65E5-9289-4A25-885F-93C0602D5768}" type="presOf" srcId="{80CD81AD-12AE-489B-923E-AB1C67979196}" destId="{FA9E1BE6-1C55-4FA5-AC55-DFDFCD33B584}" srcOrd="0" destOrd="0" presId="urn:microsoft.com/office/officeart/2005/8/layout/matrix1"/>
    <dgm:cxn modelId="{1B711726-6C9B-4EC4-99FD-30CA6E295970}" type="presParOf" srcId="{EEED45FA-0B5E-4949-9834-DEE4CFA91D9F}" destId="{E3B8CE7E-985A-49D1-B41B-1368C480FFF1}" srcOrd="7" destOrd="0" presId="urn:microsoft.com/office/officeart/2005/8/layout/matrix1"/>
    <dgm:cxn modelId="{A19B5C01-DA49-41D1-96B7-F69CFF747D0C}" type="presOf" srcId="{80CD81AD-12AE-489B-923E-AB1C67979196}" destId="{E3B8CE7E-985A-49D1-B41B-1368C480FFF1}" srcOrd="1" destOrd="0" presId="urn:microsoft.com/office/officeart/2005/8/layout/matrix1"/>
    <dgm:cxn modelId="{D11DCB4F-CF40-414B-8D40-501E7BDB9A33}" type="presParOf" srcId="{E118C65C-3E51-442C-B8D4-AED1E2E697B5}" destId="{207429A4-D3FF-410D-805B-E694B644B219}" srcOrd="1" destOrd="0" presId="urn:microsoft.com/office/officeart/2005/8/layout/matrix1"/>
    <dgm:cxn modelId="{84C87A9F-B39B-4823-8E51-FE8BB14769C2}" type="presOf" srcId="{42FD6512-7F9C-47CA-8176-1637A384CFCA}" destId="{207429A4-D3FF-410D-805B-E694B644B219}" srcOrd="0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6324600" cy="4064000"/>
        <a:chOff x="0" y="0"/>
        <a:chExt cx="6324600" cy="4064000"/>
      </a:xfrm>
    </dsp:grpSpPr>
    <dsp:sp modelId="{71B64BD0-7C84-4EAB-A22A-EEB220F57D90}">
      <dsp:nvSpPr>
        <dsp:cNvPr id="3" name="Round Single Corner Rectangle 2"/>
        <dsp:cNvSpPr/>
      </dsp:nvSpPr>
      <dsp:spPr bwMode="white">
        <a:xfrm rot="16200000">
          <a:off x="565150" y="-565150"/>
          <a:ext cx="2032000" cy="3162300"/>
        </a:xfrm>
        <a:prstGeom prst="round1Rect">
          <a:avLst/>
        </a:prstGeom>
        <a:solidFill>
          <a:schemeClr val="accent2">
            <a:lumMod val="60000"/>
            <a:lumOff val="40000"/>
          </a:schemeClr>
        </a:solidFill>
        <a:ln w="38100">
          <a:solidFill>
            <a:schemeClr val="accent2"/>
          </a:solidFill>
        </a:ln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rot="5400000" vert="horz" wrap="square" lIns="170688" tIns="170688" rIns="170688" bIns="170688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/>
            <a:t>Patency of Eustachian tube</a:t>
          </a:r>
          <a:endParaRPr sz="6500"/>
        </a:p>
      </dsp:txBody>
      <dsp:txXfrm rot="16200000">
        <a:off x="565150" y="-565150"/>
        <a:ext cx="2032000" cy="3162300"/>
      </dsp:txXfrm>
    </dsp:sp>
    <dsp:sp modelId="{DB55E7B0-0C68-4E82-849F-06BA9B865ECC}">
      <dsp:nvSpPr>
        <dsp:cNvPr id="4" name="Round Single Corner Rectangle 3"/>
        <dsp:cNvSpPr/>
      </dsp:nvSpPr>
      <dsp:spPr bwMode="white">
        <a:xfrm>
          <a:off x="3162300" y="0"/>
          <a:ext cx="3162300" cy="2032000"/>
        </a:xfrm>
        <a:prstGeom prst="round1Rect">
          <a:avLst/>
        </a:prstGeom>
        <a:solidFill>
          <a:schemeClr val="accent6">
            <a:lumMod val="75000"/>
          </a:schemeClr>
        </a:solidFill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vert="horz" wrap="square" lIns="199136" tIns="199136" rIns="199136" bIns="199136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dirty="0"/>
            <a:t>Nidus of infection in URTI</a:t>
          </a:r>
          <a:endParaRPr sz="6500"/>
        </a:p>
      </dsp:txBody>
      <dsp:txXfrm>
        <a:off x="3162300" y="0"/>
        <a:ext cx="3162300" cy="2032000"/>
      </dsp:txXfrm>
    </dsp:sp>
    <dsp:sp modelId="{70B44ED6-880E-4CCF-A341-EF85057E084E}">
      <dsp:nvSpPr>
        <dsp:cNvPr id="5" name="Round Single Corner Rectangle 4"/>
        <dsp:cNvSpPr/>
      </dsp:nvSpPr>
      <dsp:spPr bwMode="white">
        <a:xfrm rot="10800000">
          <a:off x="0" y="2032000"/>
          <a:ext cx="3162300" cy="2032000"/>
        </a:xfrm>
        <a:prstGeom prst="round1Rect">
          <a:avLst/>
        </a:prstGeom>
        <a:solidFill>
          <a:srgbClr val="00B050"/>
        </a:solidFill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rot="10800000" vert="horz" wrap="square" lIns="227584" tIns="227584" rIns="227584" bIns="227584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/>
            <a:t>Immune suppression</a:t>
          </a:r>
          <a:r>
            <a:rPr lang="en-US" sz="3200" b="1" dirty="0"/>
            <a:t> </a:t>
          </a:r>
          <a:endParaRPr sz="6500"/>
        </a:p>
      </dsp:txBody>
      <dsp:txXfrm rot="10800000">
        <a:off x="0" y="2032000"/>
        <a:ext cx="3162300" cy="2032000"/>
      </dsp:txXfrm>
    </dsp:sp>
    <dsp:sp modelId="{FA9E1BE6-1C55-4FA5-AC55-DFDFCD33B584}">
      <dsp:nvSpPr>
        <dsp:cNvPr id="6" name="Round Single Corner Rectangle 5"/>
        <dsp:cNvSpPr/>
      </dsp:nvSpPr>
      <dsp:spPr bwMode="white">
        <a:xfrm rot="5400000">
          <a:off x="3727450" y="1466850"/>
          <a:ext cx="2032000" cy="3162300"/>
        </a:xfrm>
        <a:prstGeom prst="round1Rect">
          <a:avLst/>
        </a:prstGeom>
        <a:solidFill>
          <a:srgbClr val="FFFF00"/>
        </a:solidFill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rot="-5400000" vert="horz" wrap="square" lIns="170688" tIns="170688" rIns="170688" bIns="170688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/>
            <a:t>Aerobic/Anaerobic bacterial Infection </a:t>
          </a:r>
          <a:r>
            <a:rPr lang="en-US" sz="2400" b="1" dirty="0"/>
            <a:t> </a:t>
          </a:r>
          <a:endParaRPr sz="6500"/>
        </a:p>
      </dsp:txBody>
      <dsp:txXfrm rot="5400000">
        <a:off x="3727450" y="1466850"/>
        <a:ext cx="2032000" cy="3162300"/>
      </dsp:txXfrm>
    </dsp:sp>
    <dsp:sp modelId="{207429A4-D3FF-410D-805B-E694B644B219}">
      <dsp:nvSpPr>
        <dsp:cNvPr id="7" name="Rounded Rectangle 6"/>
        <dsp:cNvSpPr/>
      </dsp:nvSpPr>
      <dsp:spPr bwMode="white">
        <a:xfrm>
          <a:off x="2213610" y="1524000"/>
          <a:ext cx="1897380" cy="1016000"/>
        </a:xfrm>
        <a:prstGeom prst="roundRect">
          <a:avLst/>
        </a:prstGeom>
        <a:solidFill>
          <a:srgbClr val="FFC000"/>
        </a:solidFill>
        <a:ln w="57150">
          <a:solidFill>
            <a:schemeClr val="accent6">
              <a:lumMod val="75000"/>
            </a:schemeClr>
          </a:solidFill>
        </a:ln>
      </dsp:spPr>
      <dsp:style>
        <a:lnRef idx="2">
          <a:schemeClr val="lt1"/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/>
      </dsp:style>
      <dsp:txBody>
        <a:bodyPr vert="horz" wrap="square" lIns="137160" tIns="137160" rIns="137160" bIns="137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dirty="0">
              <a:solidFill>
                <a:schemeClr val="dk1"/>
              </a:solidFill>
            </a:rPr>
            <a:t>CSOM</a:t>
          </a:r>
          <a:endParaRPr sz="6500">
            <a:solidFill>
              <a:schemeClr val="dk1"/>
            </a:solidFill>
          </a:endParaRPr>
        </a:p>
      </dsp:txBody>
      <dsp:txXfrm>
        <a:off x="2213610" y="1524000"/>
        <a:ext cx="189738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type="round1Rect" r:blip="" rot="270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parTxLTRAlign" val="l"/>
                  <dgm:param type="parTxRTLAlign" val="r"/>
                  <dgm:param type="txAnchorVert" val="t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type="rect" r:blip="" rot="270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parTxLTRAlign" val="l"/>
                  <dgm:param type="parTxRTLAlign" val="r"/>
                  <dgm:param type="txAnchorVert" val="t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type="round1Rect" r:blip="" rot="180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parTxLTRAlign" val="l"/>
                  <dgm:param type="parTxRTLAlign" val="r"/>
                  <dgm:param type="txAnchorVert" val="t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type="rect" r:blip="" rot="180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type="round1Rect" r:blip="" rot="90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parTxLTRAlign" val="l"/>
                  <dgm:param type="parTxRTLAlign" val="r"/>
                  <dgm:param type="txAnchorVert" val="t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type="rect" r:blip="" rot="90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15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en-US" sz="1200" dirty="0">
                <a:latin typeface="Arial" panose="020B0604020202020204" pitchFamily="34" charset="0"/>
              </a:rPr>
            </a:fld>
            <a:endParaRPr lang="en-US" altLang="en-US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entury Gothic" pitchFamily="34" charset="0"/>
              </a:rPr>
            </a:fld>
            <a:endParaRPr lang="en-US" altLang="en-US" dirty="0">
              <a:latin typeface="Century Gothic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3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895600"/>
            <a:ext cx="7391400" cy="1889125"/>
          </a:xfrm>
        </p:spPr>
        <p:txBody>
          <a:bodyPr vert="horz" wrap="square" lIns="91440" tIns="45720" rIns="91440" bIns="45720" numCol="1" rtlCol="0" anchor="b" anchorCtr="0" compatLnSpc="1">
            <a:normAutofit fontScale="9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</a:b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  <a:t>CHRONIC OTITIS MEDIA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</a:b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52600" y="4267200"/>
            <a:ext cx="5816600" cy="17665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Pictorial presentation of C.O.M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27651" name="Picture 2" descr="Chronic Otitis Media - Causes - Complications - Management - TeachMeSurger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1981200"/>
            <a:ext cx="5791200" cy="4038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Pictorial presentation of Cholesteatoma Formation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28675" name="Picture 2" descr="cholesteatoma_053002-labele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3600" y="2286000"/>
            <a:ext cx="5097463" cy="36433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TYPES OF CSOM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304800" y="1752283"/>
            <a:ext cx="3730625" cy="4498975"/>
          </a:xfrm>
        </p:spPr>
        <p:txBody>
          <a:bodyPr vert="horz" wrap="square" lIns="91440" tIns="45720" rIns="91440" bIns="45720" numCol="1" rtlCol="0" anchor="t" anchorCtr="0" compatLnSpc="1"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q"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CLASSIFICATION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►"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INACTIVE MUCOSAL COM.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INACTIVE SQUAMOUS COM.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 MUCOSAL COM.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 SQUAMOUS COM.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►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252" name="Rectangle 4"/>
          <p:cNvSpPr>
            <a:spLocks noGrp="1" noRot="1" noChangeArrowheads="1"/>
          </p:cNvSpPr>
          <p:nvPr>
            <p:ph sz="half" idx="2"/>
          </p:nvPr>
        </p:nvSpPr>
        <p:spPr>
          <a:xfrm>
            <a:off x="4572000" y="1752283"/>
            <a:ext cx="4191000" cy="4498975"/>
          </a:xfrm>
        </p:spPr>
        <p:txBody>
          <a:bodyPr vert="horz" wrap="square" lIns="91440" tIns="45720" rIns="91440" bIns="45720" numCol="1" rtlCol="0" anchor="t" anchorCtr="0" compatLnSpc="1"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q"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SYNONYMS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►"/>
              <a:defRPr/>
            </a:pPr>
            <a:endParaRPr kumimoji="0" lang="en-US" sz="1800" b="1" i="0" u="sng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DRY CENTRAL PERFORATION.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RETRACTION.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CENTRAL PERFORATION WITH DISCHARGE.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CHOLESTEATOMA.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►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►"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ATTICO ANTRAL C.S.O.M.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762000" y="1524000"/>
            <a:ext cx="8001000" cy="2057400"/>
          </a:xfrm>
        </p:spPr>
        <p:txBody>
          <a:bodyPr vert="horz" wrap="square" lIns="91440" tIns="45720" rIns="91440" bIns="45720" anchor="t" anchorCtr="0"/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2000" dirty="0">
                <a:solidFill>
                  <a:srgbClr val="202124"/>
                </a:solidFill>
                <a:latin typeface="Arial" panose="020B0604020202020204" pitchFamily="34" charset="0"/>
              </a:rPr>
              <a:t>     Chronic otitis media (Atticoantral disease) is an inflammatory disease of the middle ear cleft characterized by the formation of a cholesteatoma inside the ear with potentially fatal complications.</a:t>
            </a: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Char char="►"/>
            </a:pPr>
            <a:endParaRPr lang="en-US" altLang="en-US" sz="2000" dirty="0"/>
          </a:p>
        </p:txBody>
      </p:sp>
      <p:pic>
        <p:nvPicPr>
          <p:cNvPr id="30724" name="Picture 5" descr="JaypeeDigital | eBook Reade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64410" y="2971800"/>
            <a:ext cx="4995863" cy="2971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charRg st="0" end="2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CHOLESTEATOMA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762000" y="1524000"/>
            <a:ext cx="8001000" cy="2057400"/>
          </a:xfrm>
        </p:spPr>
        <p:txBody>
          <a:bodyPr vert="horz" wrap="square" lIns="91440" tIns="45720" rIns="91440" bIns="45720" anchor="t" anchorCtr="0"/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solidFill>
                  <a:srgbClr val="202124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2400" dirty="0">
                <a:solidFill>
                  <a:srgbClr val="202124"/>
                </a:solidFill>
                <a:latin typeface="Arial" panose="020B0604020202020204" pitchFamily="34" charset="0"/>
              </a:rPr>
              <a:t>Cholesteatoma is an abnormal collection of skin cells lined by squamous epithelium present deep inside the ear.</a:t>
            </a:r>
            <a:endParaRPr lang="en-US" altLang="en-US" sz="2400" dirty="0"/>
          </a:p>
          <a:p>
            <a:pPr eaLnBrk="1" hangingPunct="1">
              <a:buFont typeface="Arial" panose="020B0604020202020204" pitchFamily="34" charset="0"/>
              <a:buChar char="►"/>
            </a:pPr>
            <a:endParaRPr lang="en-US" altLang="en-US" sz="1800" dirty="0"/>
          </a:p>
        </p:txBody>
      </p:sp>
      <p:pic>
        <p:nvPicPr>
          <p:cNvPr id="31748" name="Picture 5" descr="JaypeeDigital | eBook Reade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38400" y="2713038"/>
            <a:ext cx="4995863" cy="2971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charRg st="0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/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TUBO TYMPANIC C.O.M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66800" y="1447800"/>
            <a:ext cx="8001000" cy="4786313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itchFamily="18" charset="2"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Chronic suppurative otitis media is usually of safe/tubotympanic type in developing countries. Safe ear disease also known as tubotympanic disease is characterized by a central perforation of the pars tensa with the inflammatory process affecting the mucosa of the middle ear cleft.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itchFamily="18" charset="2"/>
              <a:buNone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itchFamily="18" charset="2"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It is Characterized by: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Deafness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Discharge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Central perforation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0" end="2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charRg st="0" end="2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284" end="3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charRg st="284" end="3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318" end="3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charRg st="318" end="3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341" end="3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charRg st="341" end="3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364" end="3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charRg st="364" end="3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Pictorial Presentation of tubotympanic type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33795" name="Picture 4" descr="Shravan ENT Hospital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2895600" y="2057400"/>
            <a:ext cx="4229100" cy="324961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Causes of tubotympanic csom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905000" y="2019300"/>
          <a:ext cx="6324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" y="624205"/>
            <a:ext cx="8373110" cy="1281430"/>
          </a:xfrm>
        </p:spPr>
        <p:txBody>
          <a:bodyPr vert="horz" wrap="square" lIns="91440" tIns="45720" rIns="91440" bIns="45720" numCol="1" rtlCol="0" anchor="t" anchorCtr="0" compatLnSpc="1">
            <a:normAutofit fontScale="90000"/>
          </a:bodyPr>
          <a:lstStyle/>
          <a:p>
            <a:pPr marL="0" marR="0" lvl="0" algn="ctr" defTabSz="914400" rtl="0" eaLnBrk="1" latinLnBrk="0" hangingPunct="1">
              <a:lnSpc>
                <a:spcPct val="100000"/>
              </a:lnSpc>
              <a:buClrTx/>
              <a:buSzTx/>
              <a:buFontTx/>
              <a:buNone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  <a:t>TYPES OF TUBO TYMPANIC CSOM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ea typeface="+mj-ea"/>
              <a:cs typeface="Times New Roman" panose="02020603050405020304" charset="0"/>
            </a:endParaRPr>
          </a:p>
        </p:txBody>
      </p:sp>
      <p:sp>
        <p:nvSpPr>
          <p:cNvPr id="35843" name="Rectangle 3"/>
          <p:cNvSpPr>
            <a:spLocks noGrp="1" noRot="1"/>
          </p:cNvSpPr>
          <p:nvPr>
            <p:ph idx="1"/>
          </p:nvPr>
        </p:nvSpPr>
        <p:spPr>
          <a:xfrm>
            <a:off x="572135" y="2133600"/>
            <a:ext cx="7964170" cy="3778250"/>
          </a:xfrm>
        </p:spPr>
        <p:txBody>
          <a:bodyPr vert="horz" wrap="square" lIns="91440" tIns="45720" rIns="91440" bIns="45720" anchor="t" anchorCtr="0"/>
          <a:p>
            <a:pPr marL="0" indent="0" eaLnBrk="1" hangingPunct="1">
              <a:buFont typeface="Wingdings" panose="05000000000000000000" charset="0"/>
              <a:buNone/>
            </a:pPr>
            <a:r>
              <a:rPr lang="en-US" altLang="en-US" sz="2000" b="1" dirty="0"/>
              <a:t>Active Tubo Tympanic C.O.M</a:t>
            </a:r>
            <a:r>
              <a:rPr lang="en-US" altLang="en-US" sz="2000" dirty="0"/>
              <a:t>.</a:t>
            </a:r>
            <a:endParaRPr lang="en-US" altLang="en-US" sz="2000" dirty="0"/>
          </a:p>
          <a:p>
            <a:pPr lvl="1"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Ear Discharge</a:t>
            </a:r>
            <a:endParaRPr lang="en-US" altLang="en-US" sz="2000" dirty="0"/>
          </a:p>
          <a:p>
            <a:pPr lvl="1"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T.M. Perforation</a:t>
            </a:r>
            <a:endParaRPr lang="en-US" altLang="en-US" sz="2000" dirty="0"/>
          </a:p>
          <a:p>
            <a:pPr marL="0" indent="0" eaLnBrk="1" hangingPunct="1">
              <a:buFont typeface="Wingdings" panose="05000000000000000000" charset="0"/>
              <a:buNone/>
            </a:pPr>
            <a:r>
              <a:rPr lang="en-US" altLang="en-US" sz="2000" b="1" dirty="0"/>
              <a:t>Inactive Tubo Tympanic C.O.M.</a:t>
            </a:r>
            <a:endParaRPr lang="en-US" altLang="en-US" sz="2000" b="1" dirty="0"/>
          </a:p>
          <a:p>
            <a:pPr lvl="1"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Dry Perforation</a:t>
            </a:r>
            <a:endParaRPr lang="en-US" altLang="en-US" sz="2000" dirty="0"/>
          </a:p>
          <a:p>
            <a:pPr lvl="1"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No Ear Discharge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>
              <a:buNone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BACTERIOLOGY</a:t>
            </a:r>
            <a:b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GB" altLang="x-none" sz="2400" dirty="0"/>
              <a:t>(integration with microbiology)</a:t>
            </a:r>
            <a:endParaRPr sz="2400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551180" y="2133600"/>
            <a:ext cx="7983220" cy="3778250"/>
          </a:xfrm>
        </p:spPr>
        <p:txBody>
          <a:bodyPr vert="horz" wrap="square" lIns="91440" tIns="45720" rIns="91440" bIns="45720" anchor="t" anchorCtr="0"/>
          <a:p>
            <a:r>
              <a:rPr lang="en-GB" altLang="x-none" sz="2000" dirty="0"/>
              <a:t>Both aerobes and anaerobes are involved</a:t>
            </a:r>
            <a:endParaRPr lang="en-GB" altLang="x-none" sz="2000" dirty="0"/>
          </a:p>
          <a:p>
            <a:r>
              <a:rPr lang="en-GB" altLang="x-none" sz="2000" dirty="0"/>
              <a:t>Common organisms include pseudomonas,proteus,E.coli and staph aureus</a:t>
            </a:r>
            <a:endParaRPr lang="en-GB" altLang="x-none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Picture 1" descr="WhatsApp Image 2024-02-22 at 8.38.02 PM (1)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5888" y="0"/>
            <a:ext cx="8912225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>
              <a:buNone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EPIDEMIOLOGY</a:t>
            </a:r>
            <a:b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GB" altLang="x-none" sz="2400" dirty="0"/>
              <a:t>(I</a:t>
            </a:r>
            <a:r>
              <a:rPr lang="en-US" altLang="en-GB" sz="2400" dirty="0"/>
              <a:t>ntegration with community medicine</a:t>
            </a:r>
            <a:r>
              <a:rPr lang="en-GB" altLang="x-none" sz="2400" dirty="0"/>
              <a:t>)</a:t>
            </a:r>
            <a:endParaRPr sz="2400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30225" y="2133600"/>
            <a:ext cx="8004175" cy="3778250"/>
          </a:xfrm>
        </p:spPr>
        <p:txBody>
          <a:bodyPr vert="horz" wrap="square" lIns="91440" tIns="45720" rIns="91440" bIns="45720" anchor="t" anchorCtr="0"/>
          <a:p>
            <a:r>
              <a:rPr lang="en-GB" altLang="x-none" sz="2000" dirty="0"/>
              <a:t>Affects all age groups and both sexes</a:t>
            </a:r>
            <a:endParaRPr lang="en-GB" altLang="x-none" sz="2000" dirty="0"/>
          </a:p>
          <a:p>
            <a:r>
              <a:rPr lang="en-GB" altLang="x-none" sz="2000" dirty="0"/>
              <a:t>Incidence is higher in developing countries with poor socioeconomic standards and poor nutrition</a:t>
            </a:r>
            <a:endParaRPr lang="en-GB" altLang="x-none" sz="2000" dirty="0"/>
          </a:p>
          <a:p>
            <a:r>
              <a:rPr lang="en-GB" altLang="x-none" sz="2000" dirty="0"/>
              <a:t>Higher incidence in rural population</a:t>
            </a:r>
            <a:endParaRPr lang="en-GB" altLang="x-none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6680" y="624205"/>
            <a:ext cx="8985250" cy="1281430"/>
          </a:xfrm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  <a:t>DIAGNOSIS OF TUBO TYMPANIC CSOM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ea typeface="+mj-ea"/>
              <a:cs typeface="Times New Roman" panose="02020603050405020304" charset="0"/>
            </a:endParaRPr>
          </a:p>
        </p:txBody>
      </p:sp>
      <p:sp>
        <p:nvSpPr>
          <p:cNvPr id="38915" name="Rectangle 3"/>
          <p:cNvSpPr>
            <a:spLocks noGrp="1" noRot="1"/>
          </p:cNvSpPr>
          <p:nvPr>
            <p:ph idx="1"/>
          </p:nvPr>
        </p:nvSpPr>
        <p:spPr>
          <a:xfrm>
            <a:off x="342900" y="2133600"/>
            <a:ext cx="8801100" cy="3778250"/>
          </a:xfrm>
        </p:spPr>
        <p:txBody>
          <a:bodyPr vert="horz" wrap="square" lIns="91440" tIns="45720" rIns="91440" bIns="45720" anchor="t" anchorCtr="0"/>
          <a:p>
            <a:pPr marL="0" indent="0" eaLnBrk="1" hangingPunct="1">
              <a:buFont typeface="Wingdings" panose="05000000000000000000" charset="0"/>
              <a:buNone/>
            </a:pPr>
            <a:r>
              <a:rPr lang="en-US" altLang="en-US" sz="2000" dirty="0"/>
              <a:t>History</a:t>
            </a:r>
            <a:endParaRPr lang="en-US" altLang="en-US" sz="2000" dirty="0"/>
          </a:p>
          <a:p>
            <a:pPr algn="just"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Long standing, unilateral, bilateral, painless otorrhea, deafness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Discharge intermittent, mucoid, mucopurulent, 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Non odorous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Follow U.R.T.I. and entry of water</a:t>
            </a:r>
            <a:r>
              <a:rPr lang="en-US" altLang="en-US" sz="2000" dirty="0"/>
              <a:t>.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/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Examination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9939" name="Rectangle 3"/>
          <p:cNvSpPr>
            <a:spLocks noGrp="1" noRot="1"/>
          </p:cNvSpPr>
          <p:nvPr>
            <p:ph idx="1"/>
          </p:nvPr>
        </p:nvSpPr>
        <p:spPr>
          <a:xfrm>
            <a:off x="255270" y="1539875"/>
            <a:ext cx="8393430" cy="3778250"/>
          </a:xfrm>
        </p:spPr>
        <p:txBody>
          <a:bodyPr vert="horz" wrap="square" lIns="91440" tIns="45720" rIns="91440" bIns="45720" anchor="t" anchorCtr="0"/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Inspection , otoscopy, e.u.m.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Mucoid 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Perforation , central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Pale mucosa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Rarely polyp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dirty="0"/>
              <a:t>Pus for c/s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1115" y="304800"/>
            <a:ext cx="8502015" cy="1281430"/>
          </a:xfrm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36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Examination Under Microscope (EUM)</a:t>
            </a:r>
            <a:endParaRPr lang="en-US" sz="36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48590" y="1752600"/>
            <a:ext cx="8385810" cy="4572000"/>
          </a:xfrm>
        </p:spPr>
        <p:txBody>
          <a:bodyPr vert="horz" wrap="square" lIns="91440" tIns="45720" rIns="91440" bIns="45720" anchor="t" anchorCtr="0"/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b="1" dirty="0"/>
              <a:t>Identify Perforation</a:t>
            </a:r>
            <a:endParaRPr lang="en-US" altLang="en-US" sz="2000" b="1" dirty="0"/>
          </a:p>
          <a:p>
            <a:pPr marL="457200" lvl="1" indent="0" eaLnBrk="1" hangingPunct="1">
              <a:buFont typeface="Wingdings" panose="05000000000000000000" charset="0"/>
              <a:buNone/>
            </a:pPr>
            <a:r>
              <a:rPr lang="en-US" altLang="en-US" sz="2000" dirty="0"/>
              <a:t>Site , Size , Edges of Perforation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b="1" dirty="0"/>
              <a:t>Middle Ear Mucosa</a:t>
            </a:r>
            <a:endParaRPr lang="en-US" altLang="en-US" sz="2000" b="1" dirty="0"/>
          </a:p>
          <a:p>
            <a:pPr marL="457200" lvl="1" indent="0" eaLnBrk="1" hangingPunct="1">
              <a:buFont typeface="Wingdings" panose="05000000000000000000" charset="0"/>
              <a:buNone/>
            </a:pPr>
            <a:r>
              <a:rPr lang="en-US" altLang="en-US" sz="2000" dirty="0"/>
              <a:t>Normal , Congested , Polypoidal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b="1" dirty="0"/>
              <a:t>Ossicular Chain</a:t>
            </a:r>
            <a:endParaRPr lang="en-US" altLang="en-US" sz="2000" b="1" dirty="0"/>
          </a:p>
          <a:p>
            <a:pPr marL="457200" lvl="1" indent="0" eaLnBrk="1" hangingPunct="1">
              <a:buFont typeface="Wingdings" panose="05000000000000000000" charset="0"/>
              <a:buNone/>
            </a:pPr>
            <a:r>
              <a:rPr lang="en-US" altLang="en-US" sz="2000" dirty="0"/>
              <a:t>Normal , Necrosed</a:t>
            </a:r>
            <a:endParaRPr lang="en-US" altLang="en-US" sz="2000" dirty="0"/>
          </a:p>
          <a:p>
            <a:pPr eaLnBrk="1" hangingPunct="1">
              <a:buFont typeface="Wingdings" panose="05000000000000000000" charset="0"/>
              <a:buChar char="Ø"/>
            </a:pPr>
            <a:r>
              <a:rPr lang="en-US" altLang="en-US" sz="2000" b="1" dirty="0"/>
              <a:t>Medial Wall of Middle Ear Cavity</a:t>
            </a:r>
            <a:endParaRPr lang="en-US" altLang="en-US" sz="2000" b="1" dirty="0"/>
          </a:p>
          <a:p>
            <a:pPr marL="457200" lvl="1" indent="0" eaLnBrk="1" hangingPunct="1">
              <a:buFont typeface="Wingdings" panose="05000000000000000000" charset="0"/>
              <a:buNone/>
            </a:pPr>
            <a:r>
              <a:rPr lang="en-US" altLang="en-US" sz="2000" dirty="0"/>
              <a:t>Promontory, Round &amp; Oval Window, 7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Nerve Canal 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/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Audiological assessment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25095" y="1143000"/>
            <a:ext cx="9174480" cy="5638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Voice test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Response to Whisper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Response to Loud Sound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Tuning fork test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Rennie's ,    Negative may be positive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Weber’s    Lateralized to diseased ear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A.B.C.       Normal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Pure tone audiogram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Conductive/mixed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Hearing Loss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1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charRg st="11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charRg st="11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charRg st="11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34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charRg st="34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charRg st="34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charRg st="34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57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charRg st="57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charRg st="57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charRg st="57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74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3">
                                            <p:txEl>
                                              <p:charRg st="74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charRg st="74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charRg st="74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13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3">
                                            <p:txEl>
                                              <p:charRg st="113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charRg st="113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charRg st="113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52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3">
                                            <p:txEl>
                                              <p:charRg st="152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3">
                                            <p:txEl>
                                              <p:charRg st="152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3">
                                            <p:txEl>
                                              <p:charRg st="152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72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charRg st="172" end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charRg st="172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3">
                                            <p:txEl>
                                              <p:charRg st="172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92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3">
                                            <p:txEl>
                                              <p:charRg st="192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charRg st="192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3">
                                            <p:txEl>
                                              <p:charRg st="192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4" name="Picture 7" descr="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057400" y="682625"/>
            <a:ext cx="6553200" cy="54927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  <a:headEnd/>
            <a:tailEnd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2"/>
          <p:cNvSpPr>
            <a:spLocks noGrp="1" noRot="1"/>
          </p:cNvSpPr>
          <p:nvPr>
            <p:ph type="title"/>
          </p:nvPr>
        </p:nvSpPr>
        <p:spPr>
          <a:xfrm>
            <a:off x="95885" y="347980"/>
            <a:ext cx="8246745" cy="1279525"/>
          </a:xfrm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RADIOLOGICAL ASSESSMENT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4035" name="Rectangle 3"/>
          <p:cNvSpPr>
            <a:spLocks noGrp="1" noRot="1"/>
          </p:cNvSpPr>
          <p:nvPr>
            <p:ph idx="1"/>
          </p:nvPr>
        </p:nvSpPr>
        <p:spPr>
          <a:xfrm>
            <a:off x="585788" y="1371600"/>
            <a:ext cx="8540750" cy="4498975"/>
          </a:xfrm>
        </p:spPr>
        <p:txBody>
          <a:bodyPr vert="horz" wrap="square" lIns="91440" tIns="45720" rIns="91440" bIns="45720" anchor="t" anchorCtr="0"/>
          <a:p>
            <a:pPr eaLnBrk="1" hangingPunct="1">
              <a:buFont typeface="Arial" panose="020B0604020202020204" pitchFamily="34" charset="0"/>
              <a:buChar char="►"/>
            </a:pPr>
            <a:r>
              <a:rPr lang="en-US" altLang="en-US" sz="2400" dirty="0"/>
              <a:t>CT-scan temporal bone</a:t>
            </a:r>
            <a:endParaRPr lang="en-US" altLang="en-US" sz="2400" dirty="0"/>
          </a:p>
        </p:txBody>
      </p:sp>
      <p:pic>
        <p:nvPicPr>
          <p:cNvPr id="44036" name="Picture 4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27600" y="2895600"/>
            <a:ext cx="4114800" cy="3303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4037" name="Picture 4" descr="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463" y="2892425"/>
            <a:ext cx="4191000" cy="330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/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Treatment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5059" name="Rectangle 3"/>
          <p:cNvSpPr>
            <a:spLocks noGrp="1" noRot="1"/>
          </p:cNvSpPr>
          <p:nvPr>
            <p:ph idx="1"/>
          </p:nvPr>
        </p:nvSpPr>
        <p:spPr>
          <a:xfrm>
            <a:off x="1371600" y="1676400"/>
            <a:ext cx="6591300" cy="3778250"/>
          </a:xfrm>
        </p:spPr>
        <p:txBody>
          <a:bodyPr vert="horz" wrap="square" lIns="91440" tIns="45720" rIns="91440" bIns="45720" anchor="t" anchorCtr="0"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000" b="1" dirty="0"/>
              <a:t>Aural toilet</a:t>
            </a:r>
            <a:endParaRPr lang="en-US" altLang="en-US" sz="2000" dirty="0"/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Suction and cleaning</a:t>
            </a:r>
            <a:endParaRPr lang="en-US" altLang="en-US" sz="20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000" b="1" dirty="0"/>
              <a:t>Antibiotics</a:t>
            </a:r>
            <a:endParaRPr lang="en-US" altLang="en-US" sz="2000" b="1" dirty="0"/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Topical antibiotics</a:t>
            </a:r>
            <a:endParaRPr lang="en-US" altLang="en-US" sz="2000" dirty="0"/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Systemic antibiotics</a:t>
            </a:r>
            <a:endParaRPr lang="en-US" altLang="en-US" sz="2000" dirty="0"/>
          </a:p>
        </p:txBody>
      </p:sp>
      <p:pic>
        <p:nvPicPr>
          <p:cNvPr id="45060" name="Picture 5" descr="BNT Topical Antibiotic - One on One Pharmac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0" y="3048000"/>
            <a:ext cx="3048000" cy="3186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Surgical treatment 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4185" y="1447800"/>
            <a:ext cx="8070215" cy="49530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itchFamily="18" charset="2"/>
              <a:buNone/>
              <a:defRPr/>
            </a:pPr>
            <a:r>
              <a:rPr kumimoji="0" lang="en-US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Mainstay of the treatment</a:t>
            </a:r>
            <a:endParaRPr kumimoji="0" lang="en-US" alt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itchFamily="18" charset="2"/>
              <a:buChar char=""/>
              <a:defRPr/>
            </a:pPr>
            <a:r>
              <a:rPr kumimoji="0" lang="en-US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Canal wall up procedure</a:t>
            </a:r>
            <a:endParaRPr kumimoji="0" lang="en-US" alt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itchFamily="18" charset="2"/>
              <a:buChar char=""/>
              <a:defRPr/>
            </a:pPr>
            <a:r>
              <a:rPr kumimoji="0" lang="en-US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Canal wall down procedure</a:t>
            </a:r>
            <a:endParaRPr kumimoji="0" lang="en-US" alt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itchFamily="18" charset="2"/>
              <a:buChar char=""/>
              <a:defRPr/>
            </a:pPr>
            <a:r>
              <a:rPr kumimoji="0" lang="en-US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Reconstructive surgery</a:t>
            </a:r>
            <a:endParaRPr kumimoji="0" lang="en-US" alt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5455" y="1752600"/>
            <a:ext cx="9918700" cy="146240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  <a:t>References: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</a:br>
            <a:r>
              <a:rPr kumimoji="0" lang="en-US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Scott Brown 8</a:t>
            </a:r>
            <a:r>
              <a:rPr kumimoji="0" lang="en-US" altLang="en-US" sz="20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</a:t>
            </a:r>
            <a:r>
              <a:rPr kumimoji="0" lang="en-US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Edition </a:t>
            </a:r>
            <a:br>
              <a:rPr kumimoji="0" lang="en-US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Disease Of ENT PL </a:t>
            </a:r>
            <a:r>
              <a:rPr kumimoji="0" lang="en-US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Dhingra, 7</a:t>
            </a:r>
            <a:r>
              <a:rPr kumimoji="0" lang="en-US" altLang="en-US" sz="20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</a:t>
            </a:r>
            <a:r>
              <a:rPr kumimoji="0" lang="en-US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Edition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r>
              <a:rPr lang="en-US" sz="40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Sequence Of LGIS</a:t>
            </a:r>
            <a:endParaRPr lang="en-US" sz="40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vert="horz" wrap="square" lIns="91440" tIns="45720" rIns="91440" bIns="45720" anchor="t" anchorCtr="0"/>
          <a:p>
            <a:r>
              <a:rPr lang="en-GB" altLang="x-none" sz="1800" dirty="0"/>
              <a:t>Learning objectives</a:t>
            </a:r>
            <a:endParaRPr lang="en-GB" altLang="x-none" sz="1800" dirty="0"/>
          </a:p>
          <a:p>
            <a:r>
              <a:rPr lang="en-GB" altLang="x-none" sz="1800" dirty="0"/>
              <a:t>Structure of Middle Ear and CSOM(Core concept(60%)</a:t>
            </a:r>
            <a:endParaRPr lang="en-GB" altLang="x-none" sz="1800" dirty="0"/>
          </a:p>
          <a:p>
            <a:r>
              <a:rPr lang="en-GB" altLang="x-none" sz="1800" dirty="0"/>
              <a:t>Anatomy  and physiology-spiral integration(8%)</a:t>
            </a:r>
            <a:endParaRPr lang="en-GB" altLang="x-none" sz="1800" dirty="0"/>
          </a:p>
          <a:p>
            <a:r>
              <a:rPr lang="en-GB" altLang="x-none" sz="1800" dirty="0"/>
              <a:t>Pathology and community medicine-Horizontal integration(20%)</a:t>
            </a:r>
            <a:endParaRPr lang="en-GB" altLang="x-none" sz="1800" dirty="0"/>
          </a:p>
          <a:p>
            <a:r>
              <a:rPr lang="en-GB" altLang="x-none" sz="1800" dirty="0"/>
              <a:t>Related clinical medical and surgical-Vertical integration(7%)</a:t>
            </a:r>
            <a:endParaRPr lang="en-GB" altLang="x-none" sz="1800" dirty="0"/>
          </a:p>
          <a:p>
            <a:r>
              <a:rPr lang="en-GB" altLang="x-none" sz="1800" dirty="0"/>
              <a:t>Research,family medicine and artificial intelligence(5%)</a:t>
            </a:r>
            <a:endParaRPr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43910"/>
            <a:ext cx="8229600" cy="2782570"/>
          </a:xfrm>
        </p:spPr>
        <p:txBody>
          <a:bodyPr/>
          <a:p>
            <a:pPr marL="0" indent="0" algn="ctr">
              <a:buNone/>
            </a:pPr>
            <a:r>
              <a:rPr lang="en-US"/>
              <a:t>THANK YOU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Learning Objectives</a:t>
            </a:r>
            <a:endParaRPr lang="en-US" sz="40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vert="horz" wrap="square" lIns="91440" tIns="45720" rIns="91440" bIns="45720" anchor="t" anchorCtr="0"/>
          <a:p>
            <a:pPr>
              <a:buNone/>
            </a:pPr>
            <a:r>
              <a:rPr lang="en-GB" altLang="x-none" sz="1800" dirty="0"/>
              <a:t>At the end of this lecture,students should shall be able to:</a:t>
            </a:r>
            <a:endParaRPr lang="en-GB" altLang="x-none" sz="1800" dirty="0"/>
          </a:p>
          <a:p>
            <a:r>
              <a:rPr lang="en-GB" altLang="x-none" sz="1800" dirty="0"/>
              <a:t>Understand the anatomy of middle ear cleft</a:t>
            </a:r>
            <a:endParaRPr lang="en-GB" altLang="x-none" sz="1800" dirty="0"/>
          </a:p>
          <a:p>
            <a:r>
              <a:rPr lang="en-GB" altLang="x-none" sz="1800" dirty="0"/>
              <a:t>Know the physiology of middle ear</a:t>
            </a:r>
            <a:endParaRPr lang="en-GB" altLang="x-none" sz="1800" dirty="0"/>
          </a:p>
          <a:p>
            <a:r>
              <a:rPr lang="en-GB" altLang="x-none" sz="1800" dirty="0"/>
              <a:t>Chronic suppurative otitis media</a:t>
            </a:r>
            <a:endParaRPr lang="en-GB" altLang="x-none" sz="1800" dirty="0"/>
          </a:p>
          <a:p>
            <a:r>
              <a:rPr lang="en-GB" altLang="x-none" sz="1800" dirty="0"/>
              <a:t>Types of CSOM</a:t>
            </a:r>
            <a:endParaRPr lang="en-GB" altLang="x-none" sz="1800" dirty="0"/>
          </a:p>
          <a:p>
            <a:r>
              <a:rPr lang="en-GB" altLang="x-none" sz="1800" dirty="0"/>
              <a:t>Etiology of CSOM</a:t>
            </a:r>
            <a:endParaRPr lang="en-GB" altLang="x-none" sz="1800" dirty="0"/>
          </a:p>
          <a:p>
            <a:r>
              <a:rPr lang="en-GB" altLang="x-none" sz="1800" dirty="0"/>
              <a:t>Diagnosis</a:t>
            </a:r>
            <a:endParaRPr lang="en-GB" altLang="x-none" sz="1800" dirty="0"/>
          </a:p>
          <a:p>
            <a:r>
              <a:rPr lang="en-GB" altLang="x-none" sz="1800" dirty="0"/>
              <a:t>Treatment</a:t>
            </a:r>
            <a:endParaRPr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30" name="Picture 1" descr="WhatsApp Image 2024-02-22 at 8.49.56 PM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69863"/>
            <a:ext cx="9144000" cy="65182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521700" cy="1143000"/>
          </a:xfrm>
        </p:spPr>
        <p:txBody>
          <a:bodyPr/>
          <a:p>
            <a:r>
              <a:rPr lang="en-US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Middle Ear Cleft</a:t>
            </a:r>
            <a:br>
              <a:rPr kumimoji="0" lang="en-US" b="1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</a:rPr>
            </a:br>
            <a:r>
              <a:rPr lang="en-US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(Anatomy)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R="0" algn="l" defTabSz="9144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sz="2000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ea typeface="+mj-ea"/>
                <a:cs typeface="Times New Roman" panose="02020603050405020304" charset="0"/>
                <a:sym typeface="+mn-ea"/>
              </a:rPr>
              <a:t>Middle Ear</a:t>
            </a:r>
            <a:endParaRPr kumimoji="0" lang="en-US" sz="2000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ea typeface="+mj-ea"/>
              <a:cs typeface="Times New Roman" panose="02020603050405020304" charset="0"/>
            </a:endParaRPr>
          </a:p>
          <a:p>
            <a:pPr marR="0" algn="l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000" noProof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Structure:</a:t>
            </a:r>
            <a:endParaRPr kumimoji="0" lang="en-US" sz="2000" kern="120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R="0" algn="l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000" noProof="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All the walls are bony except the lateral wall (Tympanic membrane)</a:t>
            </a:r>
            <a:endParaRPr kumimoji="0" lang="en-US" sz="2000" kern="1200" cap="none" spc="0" normalizeH="0" baseline="0" noProof="0" dirty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R="0" algn="l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000" kern="1200" cap="none" spc="0" normalizeH="0" baseline="0" noProof="0" dirty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R="0" algn="l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000" noProof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Lining Epithelium;</a:t>
            </a:r>
            <a:endParaRPr kumimoji="0" lang="en-US" sz="2000" kern="120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342900" marR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en-US" sz="2000" noProof="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Antro-inferiorly</a:t>
            </a:r>
            <a:r>
              <a:rPr lang="en-US" sz="2000" noProof="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ciliated columnar epithelium</a:t>
            </a:r>
            <a:endParaRPr kumimoji="0" lang="en-US" sz="2000" kern="1200" cap="none" spc="0" normalizeH="0" baseline="0" noProof="0" dirty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342900" marR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en-US" sz="2000" noProof="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Middle part</a:t>
            </a:r>
            <a:r>
              <a:rPr lang="en-US" sz="2000" noProof="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: cuboidal epithelium</a:t>
            </a:r>
            <a:endParaRPr kumimoji="0" lang="en-US" sz="2000" kern="1200" cap="none" spc="0" normalizeH="0" baseline="0" noProof="0" dirty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342900" marR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en-US" sz="2000" noProof="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Attic: pavement like epithelium</a:t>
            </a:r>
            <a:endParaRPr kumimoji="0" lang="en-US" sz="2000" kern="1200" cap="none" spc="0" normalizeH="0" baseline="0" noProof="0" dirty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R="0" algn="l" eaLnBrk="1" hangingPunct="1">
              <a:spcBef>
                <a:spcPts val="0"/>
              </a:spcBef>
              <a:buClrTx/>
              <a:buSzTx/>
            </a:pPr>
            <a:endParaRPr kumimoji="0" lang="en-US" sz="2000" kern="1200" cap="none" spc="0" normalizeH="0" baseline="0" noProof="0" dirty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pic>
        <p:nvPicPr>
          <p:cNvPr id="62469" name="Picture 5" descr="ear anat no labe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86200" y="4191000"/>
            <a:ext cx="4612640" cy="2184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t" anchorCtr="0"/>
          <a:p>
            <a:pPr algn="ctr" eaLnBrk="1" hangingPunct="1"/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DEFINITION OF C.S.O.M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7025" y="1676400"/>
            <a:ext cx="8435975" cy="1752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0" marR="0" lvl="0" indent="0" algn="just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80000"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charset="0"/>
                <a:ea typeface="+mn-ea"/>
                <a:cs typeface="+mn-cs"/>
              </a:rPr>
              <a:t>A long standing Infection of middle ear or mastoid air cells characterized by ear discharge in the presence of perforated tympanic membrane.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80000"/>
              <a:buFontTx/>
              <a:buNone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 panose="020B060403050404020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80000"/>
              <a:buFontTx/>
              <a:buNone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 panose="020B060403050404020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80000"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 panose="020B0604030504040204" charset="0"/>
                <a:ea typeface="+mn-ea"/>
                <a:cs typeface="+mn-cs"/>
              </a:rPr>
              <a:t>   It is characterized by: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 panose="020B0604030504040204" charset="0"/>
              <a:ea typeface="+mn-ea"/>
              <a:cs typeface="+mn-cs"/>
            </a:endParaRPr>
          </a:p>
          <a:p>
            <a:pPr marL="914400" marR="0" lvl="1" indent="-457200" algn="just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charset="0"/>
                <a:ea typeface="+mn-ea"/>
                <a:cs typeface="+mn-cs"/>
              </a:rPr>
              <a:t>Deafness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charset="0"/>
              <a:ea typeface="+mn-ea"/>
              <a:cs typeface="+mn-cs"/>
            </a:endParaRPr>
          </a:p>
          <a:p>
            <a:pPr marL="914400" marR="0" lvl="1" indent="-457200" algn="just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charset="0"/>
                <a:ea typeface="+mn-ea"/>
                <a:cs typeface="+mn-cs"/>
              </a:rPr>
              <a:t>Otalgia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charset="0"/>
              <a:ea typeface="+mn-ea"/>
              <a:cs typeface="+mn-cs"/>
            </a:endParaRPr>
          </a:p>
          <a:p>
            <a:pPr marL="914400" marR="0" lvl="1" indent="-457200" algn="just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charset="0"/>
                <a:ea typeface="+mn-ea"/>
                <a:cs typeface="+mn-cs"/>
              </a:rPr>
              <a:t>Ear discharge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charset="0"/>
              <a:ea typeface="+mn-ea"/>
              <a:cs typeface="+mn-cs"/>
            </a:endParaRPr>
          </a:p>
          <a:p>
            <a:pPr marL="914400" marR="0" lvl="1" indent="-457200" algn="just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charset="0"/>
                <a:ea typeface="+mn-ea"/>
                <a:cs typeface="+mn-cs"/>
              </a:rPr>
              <a:t>T.M. perforation (permanent defect)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charset="0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Tx/>
              <a:buFontTx/>
              <a:buNone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charRg st="0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charRg st="0" end="1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charRg st="171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80">
                                            <p:txEl>
                                              <p:charRg st="171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charRg st="181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580">
                                            <p:txEl>
                                              <p:charRg st="181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charRg st="190" end="2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580">
                                            <p:txEl>
                                              <p:charRg st="190" end="2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charRg st="204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580">
                                            <p:txEl>
                                              <p:charRg st="204" end="2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 noRot="1"/>
          </p:cNvSpPr>
          <p:nvPr>
            <p:ph type="title"/>
          </p:nvPr>
        </p:nvSpPr>
        <p:spPr>
          <a:xfrm>
            <a:off x="1752600" y="609600"/>
            <a:ext cx="6589713" cy="1281113"/>
          </a:xfrm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</a:pPr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TYPES OF C.S.O.M.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647950" y="1703388"/>
            <a:ext cx="4038600" cy="15382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Chronic Suppurative otitis Media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Arrow: Right 2"/>
          <p:cNvSpPr/>
          <p:nvPr/>
        </p:nvSpPr>
        <p:spPr>
          <a:xfrm rot="6768194">
            <a:off x="3098800" y="3586163"/>
            <a:ext cx="133032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rrow: Right 4"/>
          <p:cNvSpPr/>
          <p:nvPr/>
        </p:nvSpPr>
        <p:spPr>
          <a:xfrm rot="3392746">
            <a:off x="5202238" y="3533775"/>
            <a:ext cx="1398588" cy="436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1752600" y="4648200"/>
            <a:ext cx="3124200" cy="1905000"/>
          </a:xfrm>
          <a:prstGeom prst="ellipse">
            <a:avLst/>
          </a:prstGeom>
          <a:solidFill>
            <a:schemeClr val="accent6"/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Tubo-Tympanic C.S.O.M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5141913" y="4591050"/>
            <a:ext cx="3124200" cy="1905000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Atticoantral C.S.O.M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 noRot="1"/>
          </p:cNvSpPr>
          <p:nvPr>
            <p:ph type="title"/>
          </p:nvPr>
        </p:nvSpPr>
        <p:spPr>
          <a:xfrm>
            <a:off x="152400" y="380683"/>
            <a:ext cx="8229600" cy="1143000"/>
          </a:xfrm>
        </p:spPr>
        <p:txBody>
          <a:bodyPr vert="horz" wrap="square" lIns="91440" tIns="45720" rIns="91440" bIns="45720" anchor="t" anchorCtr="0"/>
          <a:p>
            <a:pPr algn="ctr" eaLnBrk="1" hangingPunct="1"/>
            <a:r>
              <a:rPr lang="en-US" sz="40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</a:rPr>
              <a:t>TYPES OF C.S.O.M.</a:t>
            </a:r>
            <a:endParaRPr lang="en-US" sz="4000" b="1" noProof="0" dirty="0">
              <a:ln>
                <a:noFill/>
              </a:ln>
              <a:effectLst/>
              <a:uLnTx/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676400"/>
          <a:ext cx="7620000" cy="407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464560"/>
                <a:gridCol w="4155440"/>
              </a:tblGrid>
              <a:tr h="518672">
                <a:tc>
                  <a:txBody>
                    <a:bodyPr/>
                    <a:lstStyle/>
                    <a:p>
                      <a:r>
                        <a:rPr lang="en-US" sz="2400" b="1" dirty="0"/>
                        <a:t>Tubo-Tympanic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Attico</a:t>
                      </a:r>
                      <a:r>
                        <a:rPr lang="en-US" sz="2400" b="1" baseline="0" dirty="0"/>
                        <a:t>antral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49516">
                <a:tc>
                  <a:txBody>
                    <a:bodyPr/>
                    <a:lstStyle/>
                    <a:p>
                      <a:r>
                        <a:rPr lang="en-US" sz="2000" b="0" dirty="0"/>
                        <a:t>Safe Disease</a:t>
                      </a:r>
                      <a:endParaRPr lang="en-US" sz="20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Unsafe Disease</a:t>
                      </a:r>
                      <a:endParaRPr lang="en-US" sz="20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49516">
                <a:tc>
                  <a:txBody>
                    <a:bodyPr/>
                    <a:lstStyle/>
                    <a:p>
                      <a:r>
                        <a:rPr lang="en-US" sz="2000" b="0" dirty="0"/>
                        <a:t>Intermittent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Continuous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8940">
                <a:tc>
                  <a:txBody>
                    <a:bodyPr/>
                    <a:lstStyle/>
                    <a:p>
                      <a:r>
                        <a:rPr lang="en-US" sz="2000" b="0" dirty="0"/>
                        <a:t>Mucoid</a:t>
                      </a:r>
                      <a:r>
                        <a:rPr lang="en-US" sz="2000" b="0" baseline="0" dirty="0"/>
                        <a:t> , Purulent</a:t>
                      </a:r>
                      <a:endParaRPr lang="en-US" sz="2000" b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Blood Stained</a:t>
                      </a:r>
                      <a:endParaRPr lang="en-US" sz="2000" b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49516">
                <a:tc>
                  <a:txBody>
                    <a:bodyPr/>
                    <a:lstStyle/>
                    <a:p>
                      <a:r>
                        <a:rPr lang="en-US" sz="2000" b="0" dirty="0"/>
                        <a:t>Odorless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Foul smell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49516">
                <a:tc>
                  <a:txBody>
                    <a:bodyPr/>
                    <a:lstStyle/>
                    <a:p>
                      <a:r>
                        <a:rPr lang="en-US" sz="2000" b="0" dirty="0"/>
                        <a:t>No</a:t>
                      </a:r>
                      <a:r>
                        <a:rPr lang="en-US" sz="2000" b="0" baseline="0" dirty="0"/>
                        <a:t> </a:t>
                      </a:r>
                      <a:endParaRPr lang="en-US" sz="2000" b="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Cholesteatoma</a:t>
                      </a:r>
                      <a:endParaRPr lang="en-US" sz="2000" b="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49516">
                <a:tc>
                  <a:txBody>
                    <a:bodyPr/>
                    <a:lstStyle/>
                    <a:p>
                      <a:r>
                        <a:rPr lang="en-US" sz="2000" b="0" dirty="0"/>
                        <a:t>Rare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Granulation tissue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49516">
                <a:tc>
                  <a:txBody>
                    <a:bodyPr/>
                    <a:lstStyle/>
                    <a:p>
                      <a:r>
                        <a:rPr lang="en-US" sz="2000" b="0" dirty="0"/>
                        <a:t>Central Perforation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Marginal Perforation</a:t>
                      </a:r>
                      <a:endParaRPr lang="en-US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49516">
                <a:tc>
                  <a:txBody>
                    <a:bodyPr/>
                    <a:lstStyle/>
                    <a:p>
                      <a:r>
                        <a:rPr lang="en-US" sz="2000" b="0" dirty="0"/>
                        <a:t>Less Complication</a:t>
                      </a:r>
                      <a:endParaRPr lang="en-US" sz="2000" b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More Complication</a:t>
                      </a:r>
                      <a:endParaRPr lang="en-US" sz="2000" b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4146</Words>
  <Application>WPS Presentation</Application>
  <PresentationFormat>On-screen Show (4:3)</PresentationFormat>
  <Paragraphs>232</Paragraphs>
  <Slides>30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2" baseType="lpstr">
      <vt:lpstr>Arial</vt:lpstr>
      <vt:lpstr>SimSun</vt:lpstr>
      <vt:lpstr>Wingdings</vt:lpstr>
      <vt:lpstr>Century Gothic</vt:lpstr>
      <vt:lpstr>Times New Roman</vt:lpstr>
      <vt:lpstr>Tahoma</vt:lpstr>
      <vt:lpstr>Microsoft YaHei</vt:lpstr>
      <vt:lpstr>Arial Unicode MS</vt:lpstr>
      <vt:lpstr>Wingdings 3</vt:lpstr>
      <vt:lpstr>Symbol</vt:lpstr>
      <vt:lpstr>Wingdings</vt:lpstr>
      <vt:lpstr>Default Design</vt:lpstr>
      <vt:lpstr>CHRONIC OTITIS MEDIA    </vt:lpstr>
      <vt:lpstr>PowerPoint 演示文稿</vt:lpstr>
      <vt:lpstr>Sequence Of LGIS</vt:lpstr>
      <vt:lpstr>Learning Objectives</vt:lpstr>
      <vt:lpstr>PowerPoint 演示文稿</vt:lpstr>
      <vt:lpstr>PowerPoint 演示文稿</vt:lpstr>
      <vt:lpstr>DEFINITION OF C.S.O.M</vt:lpstr>
      <vt:lpstr>TYPES OF C.S.O.M.</vt:lpstr>
      <vt:lpstr>TYPES OF C.S.O.M.</vt:lpstr>
      <vt:lpstr>Pictorial presentation of C.O.M</vt:lpstr>
      <vt:lpstr>Pictorial presentation of Cholesteatoma Formation</vt:lpstr>
      <vt:lpstr>TYPES OF CSOM</vt:lpstr>
      <vt:lpstr>ATTICO ANTRAL C.S.O.M.</vt:lpstr>
      <vt:lpstr>CHOLESTEATOMA.</vt:lpstr>
      <vt:lpstr>TUBO TYMPANIC C.O.M</vt:lpstr>
      <vt:lpstr>Pictorial Presentation of TUBO TYMPANIC C.O.M</vt:lpstr>
      <vt:lpstr>Causes of TUBO TYMPANIC C.O.M</vt:lpstr>
      <vt:lpstr>TYPES OF TUBO TYMPANIC C.O.M.</vt:lpstr>
      <vt:lpstr>BACTERIOLOGY (integration with microbiology)</vt:lpstr>
      <vt:lpstr>EPIDEMIOLOGY (INTEGRATION WITH COMMUNITY MEDICINE)</vt:lpstr>
      <vt:lpstr>DIAGNOSIS OF TUBO TYMPANIC C.O.M.</vt:lpstr>
      <vt:lpstr>Examination</vt:lpstr>
      <vt:lpstr>Examination Under Microscope (EUM)</vt:lpstr>
      <vt:lpstr>Audiological assessment</vt:lpstr>
      <vt:lpstr>PowerPoint 演示文稿</vt:lpstr>
      <vt:lpstr>RADIOLOGICAL ASSESSMENT</vt:lpstr>
      <vt:lpstr>Treatment</vt:lpstr>
      <vt:lpstr>Surgical treatment </vt:lpstr>
      <vt:lpstr>References: Scott Brown 8th Edition  Disease Of ENT PL Dhingra, 7th Edition </vt:lpstr>
      <vt:lpstr>PowerPoint 演示文稿</vt:lpstr>
    </vt:vector>
  </TitlesOfParts>
  <Company>E.N.T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suppurative otitis media </dc:title>
  <dc:creator>DR. Muhammad Aslam</dc:creator>
  <cp:lastModifiedBy>Fatima Shahid</cp:lastModifiedBy>
  <cp:revision>108</cp:revision>
  <dcterms:created xsi:type="dcterms:W3CDTF">2009-02-06T04:22:00Z</dcterms:created>
  <dcterms:modified xsi:type="dcterms:W3CDTF">2025-02-01T13:22:09Z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175F426882384883B8F0AC46EAEBDA0B_12</vt:lpwstr>
  </property>
  <property fmtid="{D5CDD505-2E9C-101B-9397-08002B2CF9AE}" pid="3" name="KSOProductBuildVer">
    <vt:lpwstr>1033-12.2.0.19805</vt:lpwstr>
  </property>
</Properties>
</file>