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1"/>
  </p:notesMasterIdLst>
  <p:handoutMasterIdLst>
    <p:handoutMasterId r:id="rId42"/>
  </p:handoutMasterIdLst>
  <p:sldIdLst>
    <p:sldId id="256" r:id="rId2"/>
    <p:sldId id="278" r:id="rId3"/>
    <p:sldId id="279" r:id="rId4"/>
    <p:sldId id="329" r:id="rId5"/>
    <p:sldId id="280" r:id="rId6"/>
    <p:sldId id="337" r:id="rId7"/>
    <p:sldId id="338" r:id="rId8"/>
    <p:sldId id="339" r:id="rId9"/>
    <p:sldId id="320" r:id="rId10"/>
    <p:sldId id="317" r:id="rId11"/>
    <p:sldId id="334" r:id="rId12"/>
    <p:sldId id="335" r:id="rId13"/>
    <p:sldId id="336" r:id="rId14"/>
    <p:sldId id="315" r:id="rId15"/>
    <p:sldId id="316" r:id="rId16"/>
    <p:sldId id="324" r:id="rId17"/>
    <p:sldId id="289" r:id="rId18"/>
    <p:sldId id="288" r:id="rId19"/>
    <p:sldId id="290" r:id="rId20"/>
    <p:sldId id="292" r:id="rId21"/>
    <p:sldId id="294" r:id="rId22"/>
    <p:sldId id="295" r:id="rId23"/>
    <p:sldId id="297" r:id="rId24"/>
    <p:sldId id="300" r:id="rId25"/>
    <p:sldId id="303" r:id="rId26"/>
    <p:sldId id="304" r:id="rId27"/>
    <p:sldId id="307" r:id="rId28"/>
    <p:sldId id="308" r:id="rId29"/>
    <p:sldId id="309" r:id="rId30"/>
    <p:sldId id="310" r:id="rId31"/>
    <p:sldId id="311" r:id="rId32"/>
    <p:sldId id="312" r:id="rId33"/>
    <p:sldId id="313" r:id="rId34"/>
    <p:sldId id="330" r:id="rId35"/>
    <p:sldId id="331" r:id="rId36"/>
    <p:sldId id="332" r:id="rId37"/>
    <p:sldId id="333" r:id="rId38"/>
    <p:sldId id="340" r:id="rId39"/>
    <p:sldId id="286" r:id="rId40"/>
  </p:sldIdLst>
  <p:sldSz cx="9144000" cy="6858000" type="screen4x3"/>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121" autoAdjust="0"/>
  </p:normalViewPr>
  <p:slideViewPr>
    <p:cSldViewPr snapToGrid="0">
      <p:cViewPr varScale="1">
        <p:scale>
          <a:sx n="63" d="100"/>
          <a:sy n="63" d="100"/>
        </p:scale>
        <p:origin x="1404" y="56"/>
      </p:cViewPr>
      <p:guideLst>
        <p:guide orient="horz" pos="2160"/>
        <p:guide pos="2880"/>
      </p:guideLst>
    </p:cSldViewPr>
  </p:slideViewPr>
  <p:outlineViewPr>
    <p:cViewPr>
      <p:scale>
        <a:sx n="33" d="100"/>
        <a:sy n="33" d="100"/>
      </p:scale>
      <p:origin x="0" y="-13008"/>
    </p:cViewPr>
  </p:outlineViewPr>
  <p:notesTextViewPr>
    <p:cViewPr>
      <p:scale>
        <a:sx n="1" d="1"/>
        <a:sy n="1" d="1"/>
      </p:scale>
      <p:origin x="0" y="0"/>
    </p:cViewPr>
  </p:notesTextViewPr>
  <p:sorterViewPr>
    <p:cViewPr>
      <p:scale>
        <a:sx n="100" d="100"/>
        <a:sy n="100" d="100"/>
      </p:scale>
      <p:origin x="0" y="-2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5203"/>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5797246" y="0"/>
            <a:ext cx="4434999" cy="355203"/>
          </a:xfrm>
          <a:prstGeom prst="rect">
            <a:avLst/>
          </a:prstGeom>
        </p:spPr>
        <p:txBody>
          <a:bodyPr vert="horz" lIns="99075" tIns="49538" rIns="99075" bIns="49538" rtlCol="0"/>
          <a:lstStyle>
            <a:lvl1pPr algn="r">
              <a:defRPr sz="1300"/>
            </a:lvl1pPr>
          </a:lstStyle>
          <a:p>
            <a:fld id="{6C8C03E6-FF30-4ABD-BD40-13C9DE0C0E0A}" type="datetimeFigureOut">
              <a:rPr lang="en-US" smtClean="0"/>
              <a:t>10-Feb-25</a:t>
            </a:fld>
            <a:endParaRPr lang="en-US"/>
          </a:p>
        </p:txBody>
      </p:sp>
      <p:sp>
        <p:nvSpPr>
          <p:cNvPr id="4" name="Footer Placeholder 3"/>
          <p:cNvSpPr>
            <a:spLocks noGrp="1"/>
          </p:cNvSpPr>
          <p:nvPr>
            <p:ph type="ftr" sz="quarter" idx="2"/>
          </p:nvPr>
        </p:nvSpPr>
        <p:spPr>
          <a:xfrm>
            <a:off x="0" y="6747627"/>
            <a:ext cx="4434999" cy="355203"/>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5797246" y="6747627"/>
            <a:ext cx="4434999" cy="355203"/>
          </a:xfrm>
          <a:prstGeom prst="rect">
            <a:avLst/>
          </a:prstGeom>
        </p:spPr>
        <p:txBody>
          <a:bodyPr vert="horz" lIns="99075" tIns="49538" rIns="99075" bIns="49538" rtlCol="0" anchor="b"/>
          <a:lstStyle>
            <a:lvl1pPr algn="r">
              <a:defRPr sz="1300"/>
            </a:lvl1pPr>
          </a:lstStyle>
          <a:p>
            <a:fld id="{9310A064-AF54-4437-9458-1C1D847DF573}" type="slidenum">
              <a:rPr lang="en-US" smtClean="0"/>
              <a:t>‹#›</a:t>
            </a:fld>
            <a:endParaRPr lang="en-US"/>
          </a:p>
        </p:txBody>
      </p:sp>
    </p:spTree>
    <p:extLst>
      <p:ext uri="{BB962C8B-B14F-4D97-AF65-F5344CB8AC3E}">
        <p14:creationId xmlns:p14="http://schemas.microsoft.com/office/powerpoint/2010/main" val="3204486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4" name="Rectangle 2"/>
          <p:cNvSpPr>
            <a:spLocks noGrp="1" noChangeArrowheads="1"/>
          </p:cNvSpPr>
          <p:nvPr>
            <p:ph type="hdr" sz="quarter"/>
          </p:nvPr>
        </p:nvSpPr>
        <p:spPr bwMode="auto">
          <a:xfrm>
            <a:off x="3" y="1"/>
            <a:ext cx="4591361" cy="398370"/>
          </a:xfrm>
          <a:prstGeom prst="rect">
            <a:avLst/>
          </a:prstGeom>
          <a:noFill/>
          <a:ln w="9525">
            <a:noFill/>
            <a:miter lim="800000"/>
            <a:headEnd/>
            <a:tailEnd/>
          </a:ln>
          <a:effectLst/>
        </p:spPr>
        <p:txBody>
          <a:bodyPr vert="horz" wrap="square" lIns="99132" tIns="49565" rIns="99132" bIns="49565" numCol="1" anchor="t" anchorCtr="0" compatLnSpc="1">
            <a:prstTxWarp prst="textNoShape">
              <a:avLst/>
            </a:prstTxWarp>
          </a:bodyPr>
          <a:lstStyle>
            <a:lvl1pPr algn="l">
              <a:defRPr sz="1200"/>
            </a:lvl1pPr>
          </a:lstStyle>
          <a:p>
            <a:endParaRPr lang="en-US"/>
          </a:p>
        </p:txBody>
      </p:sp>
      <p:sp>
        <p:nvSpPr>
          <p:cNvPr id="1048685" name="Rectangle 3"/>
          <p:cNvSpPr>
            <a:spLocks noGrp="1" noChangeArrowheads="1"/>
          </p:cNvSpPr>
          <p:nvPr>
            <p:ph type="dt" idx="1"/>
          </p:nvPr>
        </p:nvSpPr>
        <p:spPr bwMode="auto">
          <a:xfrm>
            <a:off x="6000992" y="1"/>
            <a:ext cx="4591361" cy="398370"/>
          </a:xfrm>
          <a:prstGeom prst="rect">
            <a:avLst/>
          </a:prstGeom>
          <a:noFill/>
          <a:ln w="9525">
            <a:noFill/>
            <a:miter lim="800000"/>
            <a:headEnd/>
            <a:tailEnd/>
          </a:ln>
          <a:effectLst/>
        </p:spPr>
        <p:txBody>
          <a:bodyPr vert="horz" wrap="square" lIns="99132" tIns="49565" rIns="99132" bIns="49565" numCol="1" anchor="t" anchorCtr="0" compatLnSpc="1">
            <a:prstTxWarp prst="textNoShape">
              <a:avLst/>
            </a:prstTxWarp>
          </a:bodyPr>
          <a:lstStyle>
            <a:lvl1pPr algn="r">
              <a:defRPr sz="1200"/>
            </a:lvl1pPr>
          </a:lstStyle>
          <a:p>
            <a:endParaRPr lang="en-US"/>
          </a:p>
        </p:txBody>
      </p:sp>
      <p:sp>
        <p:nvSpPr>
          <p:cNvPr id="1048686" name="Rectangle 4"/>
          <p:cNvSpPr>
            <a:spLocks noGrp="1" noRot="1" noChangeAspect="1" noChangeArrowheads="1" noTextEdit="1"/>
          </p:cNvSpPr>
          <p:nvPr>
            <p:ph type="sldImg" idx="2"/>
          </p:nvPr>
        </p:nvSpPr>
        <p:spPr bwMode="auto">
          <a:xfrm>
            <a:off x="3308350" y="595313"/>
            <a:ext cx="3978275" cy="2982912"/>
          </a:xfrm>
          <a:prstGeom prst="rect">
            <a:avLst/>
          </a:prstGeom>
          <a:noFill/>
          <a:ln w="9525">
            <a:solidFill>
              <a:srgbClr val="000000"/>
            </a:solidFill>
            <a:miter lim="800000"/>
            <a:headEnd/>
            <a:tailEnd/>
          </a:ln>
          <a:effectLst/>
        </p:spPr>
      </p:sp>
      <p:sp>
        <p:nvSpPr>
          <p:cNvPr id="1048687" name="Rectangle 5"/>
          <p:cNvSpPr>
            <a:spLocks noGrp="1" noChangeArrowheads="1"/>
          </p:cNvSpPr>
          <p:nvPr>
            <p:ph type="body" sz="quarter" idx="3"/>
          </p:nvPr>
        </p:nvSpPr>
        <p:spPr bwMode="auto">
          <a:xfrm>
            <a:off x="1059002" y="3777736"/>
            <a:ext cx="8476723" cy="3577932"/>
          </a:xfrm>
          <a:prstGeom prst="rect">
            <a:avLst/>
          </a:prstGeom>
          <a:noFill/>
          <a:ln w="9525">
            <a:noFill/>
            <a:miter lim="800000"/>
            <a:headEnd/>
            <a:tailEnd/>
          </a:ln>
          <a:effectLst/>
        </p:spPr>
        <p:txBody>
          <a:bodyPr vert="horz" wrap="square" lIns="99132" tIns="49565" rIns="99132" bIns="49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8" name="Rectangle 6"/>
          <p:cNvSpPr>
            <a:spLocks noGrp="1" noChangeArrowheads="1"/>
          </p:cNvSpPr>
          <p:nvPr>
            <p:ph type="ftr" sz="quarter" idx="4"/>
          </p:nvPr>
        </p:nvSpPr>
        <p:spPr bwMode="auto">
          <a:xfrm>
            <a:off x="3" y="7551768"/>
            <a:ext cx="4591361" cy="398370"/>
          </a:xfrm>
          <a:prstGeom prst="rect">
            <a:avLst/>
          </a:prstGeom>
          <a:noFill/>
          <a:ln w="9525">
            <a:noFill/>
            <a:miter lim="800000"/>
            <a:headEnd/>
            <a:tailEnd/>
          </a:ln>
          <a:effectLst/>
        </p:spPr>
        <p:txBody>
          <a:bodyPr vert="horz" wrap="square" lIns="99132" tIns="49565" rIns="99132" bIns="49565" numCol="1" anchor="b" anchorCtr="0" compatLnSpc="1">
            <a:prstTxWarp prst="textNoShape">
              <a:avLst/>
            </a:prstTxWarp>
          </a:bodyPr>
          <a:lstStyle>
            <a:lvl1pPr algn="l">
              <a:defRPr sz="1200"/>
            </a:lvl1pPr>
          </a:lstStyle>
          <a:p>
            <a:endParaRPr lang="en-US"/>
          </a:p>
        </p:txBody>
      </p:sp>
      <p:sp>
        <p:nvSpPr>
          <p:cNvPr id="1048689" name="Rectangle 7"/>
          <p:cNvSpPr>
            <a:spLocks noGrp="1" noChangeArrowheads="1"/>
          </p:cNvSpPr>
          <p:nvPr>
            <p:ph type="sldNum" sz="quarter" idx="5"/>
          </p:nvPr>
        </p:nvSpPr>
        <p:spPr bwMode="auto">
          <a:xfrm>
            <a:off x="6000992" y="7551768"/>
            <a:ext cx="4591361" cy="398370"/>
          </a:xfrm>
          <a:prstGeom prst="rect">
            <a:avLst/>
          </a:prstGeom>
          <a:noFill/>
          <a:ln w="9525">
            <a:noFill/>
            <a:miter lim="800000"/>
            <a:headEnd/>
            <a:tailEnd/>
          </a:ln>
          <a:effectLst/>
        </p:spPr>
        <p:txBody>
          <a:bodyPr vert="horz" wrap="square" lIns="99132" tIns="49565" rIns="99132" bIns="49565" numCol="1" anchor="b" anchorCtr="0" compatLnSpc="1">
            <a:prstTxWarp prst="textNoShape">
              <a:avLst/>
            </a:prstTxWarp>
          </a:bodyPr>
          <a:lstStyle>
            <a:lvl1pPr algn="r">
              <a:defRPr sz="1200"/>
            </a:lvl1pPr>
          </a:lstStyle>
          <a:p>
            <a:fld id="{A9A0EA98-5831-4853-B862-C702E6EB345C}" type="slidenum">
              <a:rPr lang="en-US"/>
              <a:t>‹#›</a:t>
            </a:fld>
            <a:endParaRPr lang="en-US"/>
          </a:p>
        </p:txBody>
      </p:sp>
    </p:spTree>
    <p:extLst>
      <p:ext uri="{BB962C8B-B14F-4D97-AF65-F5344CB8AC3E}">
        <p14:creationId xmlns:p14="http://schemas.microsoft.com/office/powerpoint/2010/main" val="13084127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0EA98-5831-4853-B862-C702E6EB345C}" type="slidenum">
              <a:rPr lang="en-US" smtClean="0"/>
              <a:t>1</a:t>
            </a:fld>
            <a:endParaRPr lang="en-US"/>
          </a:p>
        </p:txBody>
      </p:sp>
    </p:spTree>
    <p:extLst>
      <p:ext uri="{BB962C8B-B14F-4D97-AF65-F5344CB8AC3E}">
        <p14:creationId xmlns:p14="http://schemas.microsoft.com/office/powerpoint/2010/main" val="22754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Research in COPD</a:t>
            </a:r>
            <a:endParaRPr lang="en-US" sz="1300" dirty="0"/>
          </a:p>
          <a:p>
            <a:pPr lvl="0"/>
            <a:r>
              <a:rPr lang="en-US" sz="1300" b="1" dirty="0"/>
              <a:t>Clinical Trials:</a:t>
            </a:r>
            <a:r>
              <a:rPr lang="en-US" sz="1300" dirty="0"/>
              <a:t> Ongoing research into new treatments, including pharmacological interventions, non-pharmacological therapies, and surgical options, requires clinical trials to assess efficacy and safety.</a:t>
            </a:r>
          </a:p>
          <a:p>
            <a:pPr lvl="0"/>
            <a:r>
              <a:rPr lang="en-US" sz="1300" b="1" dirty="0"/>
              <a:t>Epidemiological Studies:</a:t>
            </a:r>
            <a:r>
              <a:rPr lang="en-US" sz="1300" dirty="0"/>
              <a:t> These studies help understand the disease's prevalence, risk factors, and impact on various populations, guiding public health strategies and policies.</a:t>
            </a:r>
          </a:p>
          <a:p>
            <a:pPr lvl="0"/>
            <a:r>
              <a:rPr lang="en-US" sz="1300" b="1" dirty="0"/>
              <a:t>Outcomes Research:</a:t>
            </a:r>
            <a:r>
              <a:rPr lang="en-US" sz="1300" dirty="0"/>
              <a:t> Focuses on understanding the results of various therapeutic approaches on patient outcomes, quality of life, and healthcare utilization.</a:t>
            </a:r>
          </a:p>
          <a:p>
            <a:r>
              <a:rPr lang="en-US" sz="1300" b="1" dirty="0"/>
              <a:t>Multidisciplinary Management Components</a:t>
            </a:r>
            <a:endParaRPr lang="en-US" sz="1300" dirty="0"/>
          </a:p>
          <a:p>
            <a:pPr lvl="0"/>
            <a:r>
              <a:rPr lang="en-US" sz="1300" b="1" dirty="0"/>
              <a:t>Pulmonology:</a:t>
            </a:r>
            <a:r>
              <a:rPr lang="en-US" sz="1300" dirty="0"/>
              <a:t> Specialists provide advanced care, manage complex cases, and perform procedures like bronchoscopy.</a:t>
            </a:r>
          </a:p>
          <a:p>
            <a:pPr lvl="0"/>
            <a:r>
              <a:rPr lang="en-US" sz="1300" b="1" dirty="0"/>
              <a:t>Rehabilitation:</a:t>
            </a:r>
            <a:r>
              <a:rPr lang="en-US" sz="1300" dirty="0"/>
              <a:t> Pulmonary rehabilitation programs, involving physical therapists, nutritionists, and psychologists, offer comprehensive care to improve functional status and quality of life.</a:t>
            </a:r>
          </a:p>
          <a:p>
            <a:pPr lvl="0"/>
            <a:r>
              <a:rPr lang="en-US" sz="1300" b="1" dirty="0"/>
              <a:t>Nursing and Home Care:</a:t>
            </a:r>
            <a:r>
              <a:rPr lang="en-US" sz="1300" dirty="0"/>
              <a:t> Nurses and home health aides support medication compliance, oxygen therapy, and daily living activities.</a:t>
            </a:r>
          </a:p>
          <a:p>
            <a:pPr lvl="0"/>
            <a:r>
              <a:rPr lang="en-US" sz="1300" b="1" dirty="0"/>
              <a:t>Social Work and Palliative Care:</a:t>
            </a:r>
            <a:r>
              <a:rPr lang="en-US" sz="1300" dirty="0"/>
              <a:t> Addressing social determinants of health, providing support for end-of-life care decisions, and managing comorbid conditions like depression and anxiety.</a:t>
            </a:r>
          </a:p>
          <a:p>
            <a:r>
              <a:rPr lang="en-US" sz="1300" dirty="0"/>
              <a:t>Integrating these components provides a holistic approach to COPD management, improving patient outcomes through advanced diagnostics, personalized care, ongoing research, and comprehensive support across healthcare disciplines.</a:t>
            </a:r>
          </a:p>
          <a:p>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35</a:t>
            </a:fld>
            <a:endParaRPr lang="en-US"/>
          </a:p>
        </p:txBody>
      </p:sp>
    </p:spTree>
    <p:extLst>
      <p:ext uri="{BB962C8B-B14F-4D97-AF65-F5344CB8AC3E}">
        <p14:creationId xmlns:p14="http://schemas.microsoft.com/office/powerpoint/2010/main" val="167735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Artificial Intelligence (AI) in COPD Management</a:t>
            </a:r>
            <a:endParaRPr lang="en-US" sz="1300" dirty="0"/>
          </a:p>
          <a:p>
            <a:pPr lvl="0"/>
            <a:r>
              <a:rPr lang="en-US" sz="1300" b="1" dirty="0"/>
              <a:t>Diagnosis and Monitoring:</a:t>
            </a:r>
            <a:r>
              <a:rPr lang="en-US" sz="1300" dirty="0"/>
              <a:t> AI algorithms can analyze data from </a:t>
            </a:r>
            <a:r>
              <a:rPr lang="en-US" sz="1300" dirty="0" err="1"/>
              <a:t>spirometry</a:t>
            </a:r>
            <a:r>
              <a:rPr lang="en-US" sz="1300" dirty="0"/>
              <a:t>, imaging (e.g., chest X-rays and CT scans), and patient-reported symptoms to assist in diagnosing COPD and assessing its severity.</a:t>
            </a:r>
          </a:p>
          <a:p>
            <a:pPr lvl="0"/>
            <a:r>
              <a:rPr lang="en-US" sz="1300" b="1" dirty="0"/>
              <a:t>Predictive Modeling:</a:t>
            </a:r>
            <a:r>
              <a:rPr lang="en-US" sz="1300" dirty="0"/>
              <a:t> AI models can predict exacerbations, hospital readmission risks, and long-term outcomes by analyzing patient data, environmental factors, and treatment responses.</a:t>
            </a:r>
          </a:p>
          <a:p>
            <a:pPr lvl="0"/>
            <a:r>
              <a:rPr lang="en-US" sz="1300" b="1" dirty="0"/>
              <a:t>Personalized Treatment:</a:t>
            </a:r>
            <a:r>
              <a:rPr lang="en-US" sz="1300" dirty="0"/>
              <a:t> AI can help tailor treatment plans to individual patients based on their disease patterns, genetic information, and response to previous treatments, optimizing efficacy and minimizing side effects.</a:t>
            </a:r>
          </a:p>
          <a:p>
            <a:r>
              <a:rPr lang="en-US" sz="1300" b="1" dirty="0"/>
              <a:t>Family Medicine's Role in COPD</a:t>
            </a:r>
            <a:endParaRPr lang="en-US" sz="1300" dirty="0"/>
          </a:p>
          <a:p>
            <a:pPr lvl="0"/>
            <a:r>
              <a:rPr lang="en-US" sz="1300" b="1" dirty="0"/>
              <a:t>Early Detection and Management:</a:t>
            </a:r>
            <a:r>
              <a:rPr lang="en-US" sz="1300" dirty="0"/>
              <a:t> Primary care physicians play a crucial role in the early detection of COPD through screening and </a:t>
            </a:r>
            <a:r>
              <a:rPr lang="en-US" sz="1300" dirty="0" err="1"/>
              <a:t>spirometry</a:t>
            </a:r>
            <a:r>
              <a:rPr lang="en-US" sz="1300" dirty="0"/>
              <a:t>, especially in smokers and those with chronic respiratory symptoms.</a:t>
            </a:r>
          </a:p>
          <a:p>
            <a:pPr lvl="0"/>
            <a:r>
              <a:rPr lang="en-US" sz="1300" b="1" dirty="0"/>
              <a:t>Ongoing Care:</a:t>
            </a:r>
            <a:r>
              <a:rPr lang="en-US" sz="1300" dirty="0"/>
              <a:t> Family practitioners manage stable COPD patients, prescribe maintenance medications, and adjust treatments based on disease progression and exacerbations.</a:t>
            </a:r>
          </a:p>
          <a:p>
            <a:pPr lvl="0"/>
            <a:r>
              <a:rPr lang="en-US" sz="1300" b="1" dirty="0"/>
              <a:t>Patient Education:</a:t>
            </a:r>
            <a:r>
              <a:rPr lang="en-US" sz="1300" dirty="0"/>
              <a:t> They are pivotal in educating patients and caregivers about COPD, smoking cessation, pulmonary rehabilitation, and lifestyle modifications.</a:t>
            </a:r>
          </a:p>
        </p:txBody>
      </p:sp>
      <p:sp>
        <p:nvSpPr>
          <p:cNvPr id="4" name="Slide Number Placeholder 3"/>
          <p:cNvSpPr>
            <a:spLocks noGrp="1"/>
          </p:cNvSpPr>
          <p:nvPr>
            <p:ph type="sldNum" sz="quarter" idx="10"/>
          </p:nvPr>
        </p:nvSpPr>
        <p:spPr/>
        <p:txBody>
          <a:bodyPr/>
          <a:lstStyle/>
          <a:p>
            <a:fld id="{97F08FC3-464C-4A03-A92D-44380B36D28F}" type="slidenum">
              <a:rPr lang="en-US" smtClean="0"/>
              <a:t>36</a:t>
            </a:fld>
            <a:endParaRPr lang="en-US"/>
          </a:p>
        </p:txBody>
      </p:sp>
    </p:spTree>
    <p:extLst>
      <p:ext uri="{BB962C8B-B14F-4D97-AF65-F5344CB8AC3E}">
        <p14:creationId xmlns:p14="http://schemas.microsoft.com/office/powerpoint/2010/main" val="36918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10-Feb-25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31917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083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175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034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887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58515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5573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927271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29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24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509A250-FF31-4206-8172-F9D3106AACB1}" type="datetimeFigureOut">
              <a:rPr lang="en-US" smtClean="0"/>
              <a:t>10-Feb-25</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416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509A250-FF31-4206-8172-F9D3106AACB1}" type="datetimeFigureOut">
              <a:rPr lang="en-US" smtClean="0"/>
              <a:t>10-Feb-25</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9443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509A250-FF31-4206-8172-F9D3106AACB1}" type="datetimeFigureOut">
              <a:rPr lang="en-US" smtClean="0"/>
              <a:t>10-Feb-25</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43061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596" name="Rectangle 1048595">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98" name="Rectangle 1048597">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8" name="Title 1"/>
          <p:cNvSpPr>
            <a:spLocks noGrp="1"/>
          </p:cNvSpPr>
          <p:nvPr>
            <p:ph type="ctrTitle"/>
          </p:nvPr>
        </p:nvSpPr>
        <p:spPr>
          <a:xfrm>
            <a:off x="1200150" y="4269282"/>
            <a:ext cx="6743700" cy="1264762"/>
          </a:xfrm>
        </p:spPr>
        <p:txBody>
          <a:bodyPr>
            <a:normAutofit/>
          </a:bodyPr>
          <a:lstStyle/>
          <a:p>
            <a:r>
              <a:rPr lang="en-US" sz="2800">
                <a:latin typeface="+mn-lt"/>
                <a:cs typeface="Aparajita" panose="020B0604020202020204" pitchFamily="34" charset="0"/>
              </a:rPr>
              <a:t>COPD</a:t>
            </a:r>
            <a:r>
              <a:rPr lang="en-US" sz="2800" b="1">
                <a:latin typeface="Aparajita" panose="020B0604020202020204" pitchFamily="34" charset="0"/>
                <a:cs typeface="Aparajita" panose="020B0604020202020204" pitchFamily="34" charset="0"/>
              </a:rPr>
              <a:t> </a:t>
            </a:r>
          </a:p>
        </p:txBody>
      </p:sp>
      <p:sp>
        <p:nvSpPr>
          <p:cNvPr id="1048589" name="Subtitle 2"/>
          <p:cNvSpPr>
            <a:spLocks noGrp="1"/>
          </p:cNvSpPr>
          <p:nvPr>
            <p:ph type="subTitle" idx="1"/>
          </p:nvPr>
        </p:nvSpPr>
        <p:spPr>
          <a:xfrm>
            <a:off x="2021395" y="5688535"/>
            <a:ext cx="5101209" cy="536125"/>
          </a:xfrm>
        </p:spPr>
        <p:txBody>
          <a:bodyPr>
            <a:normAutofit fontScale="77500" lnSpcReduction="20000"/>
          </a:bodyPr>
          <a:lstStyle/>
          <a:p>
            <a:r>
              <a:rPr lang="en-US" sz="1600" dirty="0">
                <a:solidFill>
                  <a:srgbClr val="FFFFFF"/>
                </a:solidFill>
              </a:rPr>
              <a:t>Professor Muhammad Khurram</a:t>
            </a:r>
          </a:p>
          <a:p>
            <a:r>
              <a:rPr lang="en-US" sz="1600" dirty="0">
                <a:solidFill>
                  <a:srgbClr val="FFFFFF"/>
                </a:solidFill>
              </a:rPr>
              <a:t>Head of Department, Medical Unit-2, HFH</a:t>
            </a:r>
          </a:p>
        </p:txBody>
      </p:sp>
      <p:pic>
        <p:nvPicPr>
          <p:cNvPr id="1048593" name="Graphic 1048592" descr="Smoking">
            <a:extLst>
              <a:ext uri="{FF2B5EF4-FFF2-40B4-BE49-F238E27FC236}">
                <a16:creationId xmlns:a16="http://schemas.microsoft.com/office/drawing/2014/main" id="{3BA9B6A2-1F50-B59F-8AE4-D69A4A3FAC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1346" y="640078"/>
            <a:ext cx="3301307" cy="330130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673352" y="467418"/>
            <a:ext cx="5797296" cy="1188720"/>
          </a:xfrm>
          <a:solidFill>
            <a:srgbClr val="FFFFFF"/>
          </a:solidFill>
        </p:spPr>
        <p:txBody>
          <a:bodyPr>
            <a:normAutofit/>
          </a:bodyPr>
          <a:lstStyle/>
          <a:p>
            <a:r>
              <a:rPr lang="en-GB" dirty="0"/>
              <a:t>Aetiology Pathophysiology</a:t>
            </a:r>
            <a:endParaRPr lang="en-US" dirty="0"/>
          </a:p>
        </p:txBody>
      </p:sp>
      <p:sp>
        <p:nvSpPr>
          <p:cNvPr id="1048604" name="Content Placeholder 2"/>
          <p:cNvSpPr txBox="1">
            <a:spLocks/>
          </p:cNvSpPr>
          <p:nvPr/>
        </p:nvSpPr>
        <p:spPr>
          <a:xfrm>
            <a:off x="1283977" y="2123556"/>
            <a:ext cx="3288023" cy="31019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502920" indent="-457200"/>
            <a:r>
              <a:rPr lang="en-GB" dirty="0"/>
              <a:t>Tobacco smoking</a:t>
            </a:r>
          </a:p>
          <a:p>
            <a:pPr marL="502920" indent="-457200"/>
            <a:r>
              <a:rPr lang="en-GB" dirty="0"/>
              <a:t>Exposure to noxious gases &amp; particles</a:t>
            </a:r>
          </a:p>
          <a:p>
            <a:pPr marL="502920" indent="-457200"/>
            <a:r>
              <a:rPr lang="en-GB" dirty="0"/>
              <a:t>Genetic factors such as severe deficiency of alpha-1 antitrypsin</a:t>
            </a:r>
          </a:p>
          <a:p>
            <a:pPr marL="502920" indent="-457200"/>
            <a:r>
              <a:rPr lang="en-GB" dirty="0"/>
              <a:t>Aging </a:t>
            </a:r>
          </a:p>
          <a:p>
            <a:pPr marL="502920" indent="-457200"/>
            <a:r>
              <a:rPr lang="en-GB" dirty="0"/>
              <a:t>Poor lung growth during gestation &amp; childhood</a:t>
            </a:r>
          </a:p>
          <a:p>
            <a:pPr marL="502920" indent="-457200"/>
            <a:r>
              <a:rPr lang="en-GB" dirty="0"/>
              <a:t>Poor socioeconomic status</a:t>
            </a:r>
          </a:p>
        </p:txBody>
      </p:sp>
      <p:sp>
        <p:nvSpPr>
          <p:cNvPr id="4" name="Content Placeholder 1"/>
          <p:cNvSpPr txBox="1">
            <a:spLocks/>
          </p:cNvSpPr>
          <p:nvPr/>
        </p:nvSpPr>
        <p:spPr>
          <a:xfrm>
            <a:off x="4606562" y="2123556"/>
            <a:ext cx="3290516" cy="3101982"/>
          </a:xfrm>
          <a:prstGeom prst="rect">
            <a:avLst/>
          </a:prstGeom>
        </p:spPr>
        <p:txBody>
          <a:bodyP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a:t>Characterized by the </a:t>
            </a:r>
            <a:r>
              <a:rPr lang="en-GB" b="1"/>
              <a:t>accumulation of inflammatory mucous exudates in the lumens of small airways </a:t>
            </a:r>
            <a:r>
              <a:rPr lang="en-GB"/>
              <a:t>&amp; </a:t>
            </a:r>
            <a:r>
              <a:rPr lang="en-GB" b="1"/>
              <a:t>the thickening of their walls</a:t>
            </a:r>
            <a:r>
              <a:rPr lang="en-GB"/>
              <a:t>. These walls become infiltrated by adaptive and innate inflammatory immune cells. This chronic inflammatory process is associated with tissue repair &amp; remodeling.</a:t>
            </a:r>
          </a:p>
          <a:p>
            <a:endParaRPr lang="en-GB" b="1"/>
          </a:p>
          <a:p>
            <a:r>
              <a:rPr lang="en-GB" b="1"/>
              <a:t>The defining feature of COPD is </a:t>
            </a:r>
            <a:r>
              <a:rPr lang="en-GB"/>
              <a:t>irreversible airflow limitation during forced expiration.</a:t>
            </a:r>
          </a:p>
          <a:p>
            <a:endParaRPr lang="en-US" dirty="0"/>
          </a:p>
        </p:txBody>
      </p:sp>
    </p:spTree>
    <p:extLst>
      <p:ext uri="{BB962C8B-B14F-4D97-AF65-F5344CB8AC3E}">
        <p14:creationId xmlns:p14="http://schemas.microsoft.com/office/powerpoint/2010/main" val="421385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F84BD6-3335-2AB4-5913-0BF3E36A24A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EEAFF4A-D287-9BE9-6D29-42C4A0E3D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26935A-1381-77B0-C3FF-A141C51D6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E3BE60-5827-FC9F-9368-59355C7D5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D353801-CEF2-6573-37AA-CBEC16B55B10}"/>
              </a:ext>
            </a:extLst>
          </p:cNvPr>
          <p:cNvSpPr>
            <a:spLocks noGrp="1"/>
          </p:cNvSpPr>
          <p:nvPr>
            <p:ph type="title"/>
          </p:nvPr>
        </p:nvSpPr>
        <p:spPr>
          <a:xfrm>
            <a:off x="1673352" y="467418"/>
            <a:ext cx="5797296" cy="1188720"/>
          </a:xfrm>
          <a:solidFill>
            <a:srgbClr val="FFFFFF"/>
          </a:solidFill>
        </p:spPr>
        <p:txBody>
          <a:bodyPr>
            <a:normAutofit/>
          </a:bodyPr>
          <a:lstStyle/>
          <a:p>
            <a:r>
              <a:rPr lang="en-US" dirty="0"/>
              <a:t>History</a:t>
            </a:r>
          </a:p>
        </p:txBody>
      </p:sp>
      <p:sp>
        <p:nvSpPr>
          <p:cNvPr id="11" name="Content Placeholder 10">
            <a:extLst>
              <a:ext uri="{FF2B5EF4-FFF2-40B4-BE49-F238E27FC236}">
                <a16:creationId xmlns:a16="http://schemas.microsoft.com/office/drawing/2014/main" id="{0AB4746D-3D73-291E-BA61-83E650C39DB9}"/>
              </a:ext>
            </a:extLst>
          </p:cNvPr>
          <p:cNvSpPr>
            <a:spLocks noGrp="1"/>
          </p:cNvSpPr>
          <p:nvPr>
            <p:ph idx="1"/>
          </p:nvPr>
        </p:nvSpPr>
        <p:spPr>
          <a:xfrm>
            <a:off x="937260" y="1843589"/>
            <a:ext cx="7269480" cy="3652141"/>
          </a:xfrm>
        </p:spPr>
        <p:txBody>
          <a:bodyPr>
            <a:noAutofit/>
          </a:bodyPr>
          <a:lstStyle/>
          <a:p>
            <a:pPr algn="just">
              <a:lnSpc>
                <a:spcPct val="90000"/>
              </a:lnSpc>
            </a:pPr>
            <a:r>
              <a:rPr lang="en-GB" sz="1450" dirty="0" err="1">
                <a:solidFill>
                  <a:srgbClr val="404040"/>
                </a:solidFill>
              </a:rPr>
              <a:t>Dyspnea</a:t>
            </a:r>
            <a:endParaRPr lang="en-GB" sz="1450" dirty="0">
              <a:solidFill>
                <a:srgbClr val="404040"/>
              </a:solidFill>
            </a:endParaRPr>
          </a:p>
          <a:p>
            <a:pPr marL="228600" lvl="1" indent="0" algn="just">
              <a:lnSpc>
                <a:spcPct val="90000"/>
              </a:lnSpc>
              <a:buNone/>
            </a:pPr>
            <a:r>
              <a:rPr lang="en-GB" sz="1450" dirty="0">
                <a:solidFill>
                  <a:srgbClr val="404040"/>
                </a:solidFill>
              </a:rPr>
              <a:t>Ask about the amount of effort required to induce uncomfortable breathing. Many individuals will deny symptoms of </a:t>
            </a:r>
            <a:r>
              <a:rPr lang="en-GB" sz="1450" dirty="0" err="1">
                <a:solidFill>
                  <a:srgbClr val="404040"/>
                </a:solidFill>
              </a:rPr>
              <a:t>dyspnea</a:t>
            </a:r>
            <a:r>
              <a:rPr lang="en-GB" sz="1450" dirty="0">
                <a:solidFill>
                  <a:srgbClr val="404040"/>
                </a:solidFill>
              </a:rPr>
              <a:t>, but will have reduced their activity levels substantially.</a:t>
            </a:r>
          </a:p>
          <a:p>
            <a:pPr algn="just">
              <a:lnSpc>
                <a:spcPct val="90000"/>
              </a:lnSpc>
            </a:pPr>
            <a:r>
              <a:rPr lang="en-GB" sz="1450" dirty="0">
                <a:solidFill>
                  <a:srgbClr val="404040"/>
                </a:solidFill>
              </a:rPr>
              <a:t>Cough</a:t>
            </a:r>
          </a:p>
          <a:p>
            <a:pPr marL="228600" lvl="1" indent="0" algn="just">
              <a:lnSpc>
                <a:spcPct val="90000"/>
              </a:lnSpc>
              <a:buNone/>
            </a:pPr>
            <a:r>
              <a:rPr lang="en-GB" sz="1450" dirty="0">
                <a:solidFill>
                  <a:srgbClr val="404040"/>
                </a:solidFill>
              </a:rPr>
              <a:t>Cough with or without sputum production should be an indication for </a:t>
            </a:r>
            <a:r>
              <a:rPr lang="en-GB" sz="1450" dirty="0" err="1">
                <a:solidFill>
                  <a:srgbClr val="404040"/>
                </a:solidFill>
              </a:rPr>
              <a:t>spirometric</a:t>
            </a:r>
            <a:r>
              <a:rPr lang="en-GB" sz="1450" dirty="0">
                <a:solidFill>
                  <a:srgbClr val="404040"/>
                </a:solidFill>
              </a:rPr>
              <a:t> testing. The presence of chronic cough and sputum has been used to define chronic bronchitis.</a:t>
            </a:r>
          </a:p>
          <a:p>
            <a:pPr algn="just">
              <a:lnSpc>
                <a:spcPct val="90000"/>
              </a:lnSpc>
            </a:pPr>
            <a:r>
              <a:rPr lang="en-GB" sz="1450" dirty="0">
                <a:solidFill>
                  <a:srgbClr val="404040"/>
                </a:solidFill>
              </a:rPr>
              <a:t>Wheezing</a:t>
            </a:r>
          </a:p>
          <a:p>
            <a:pPr marL="228600" lvl="1" indent="0" algn="just">
              <a:lnSpc>
                <a:spcPct val="90000"/>
              </a:lnSpc>
              <a:buNone/>
            </a:pPr>
            <a:r>
              <a:rPr lang="en-GB" sz="1450" dirty="0">
                <a:solidFill>
                  <a:srgbClr val="404040"/>
                </a:solidFill>
              </a:rPr>
              <a:t>Wheezing or squeaky noises occurring during breathing indicate the presence of airflow obstruction</a:t>
            </a:r>
          </a:p>
          <a:p>
            <a:pPr algn="just">
              <a:lnSpc>
                <a:spcPct val="90000"/>
              </a:lnSpc>
            </a:pPr>
            <a:r>
              <a:rPr lang="en-GB" sz="1450" dirty="0">
                <a:solidFill>
                  <a:srgbClr val="404040"/>
                </a:solidFill>
              </a:rPr>
              <a:t>Acute chest illnesses</a:t>
            </a:r>
          </a:p>
          <a:p>
            <a:pPr marL="228600" lvl="1" indent="0" algn="just">
              <a:lnSpc>
                <a:spcPct val="90000"/>
              </a:lnSpc>
              <a:buNone/>
            </a:pPr>
            <a:r>
              <a:rPr lang="en-GB" sz="1450" dirty="0">
                <a:solidFill>
                  <a:srgbClr val="404040"/>
                </a:solidFill>
              </a:rPr>
              <a:t>Inquire about occurrence and frequency of episodes of increased cough and sputum with wheezing, </a:t>
            </a:r>
            <a:r>
              <a:rPr lang="en-GB" sz="1450" dirty="0" err="1">
                <a:solidFill>
                  <a:srgbClr val="404040"/>
                </a:solidFill>
              </a:rPr>
              <a:t>dyspnea</a:t>
            </a:r>
            <a:r>
              <a:rPr lang="en-GB" sz="1450" dirty="0">
                <a:solidFill>
                  <a:srgbClr val="404040"/>
                </a:solidFill>
              </a:rPr>
              <a:t>, or fever</a:t>
            </a:r>
          </a:p>
        </p:txBody>
      </p:sp>
    </p:spTree>
    <p:extLst>
      <p:ext uri="{BB962C8B-B14F-4D97-AF65-F5344CB8AC3E}">
        <p14:creationId xmlns:p14="http://schemas.microsoft.com/office/powerpoint/2010/main" val="350417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88CC1C-DE7F-EA2E-4F89-4F8DE2447AC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DC1346F-FE8B-6DB2-2EDF-5B38114C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53D890-55B2-AEF8-4C15-0D3D34B5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7B184D-FC75-3F06-EDD1-4D99BCA8C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D55C341-3010-9976-6D68-6E776CF5D1C6}"/>
              </a:ext>
            </a:extLst>
          </p:cNvPr>
          <p:cNvSpPr>
            <a:spLocks noGrp="1"/>
          </p:cNvSpPr>
          <p:nvPr>
            <p:ph type="title"/>
          </p:nvPr>
        </p:nvSpPr>
        <p:spPr>
          <a:xfrm>
            <a:off x="1673352" y="467418"/>
            <a:ext cx="5797296" cy="1188720"/>
          </a:xfrm>
          <a:solidFill>
            <a:srgbClr val="FFFFFF"/>
          </a:solidFill>
        </p:spPr>
        <p:txBody>
          <a:bodyPr>
            <a:normAutofit/>
          </a:bodyPr>
          <a:lstStyle/>
          <a:p>
            <a:r>
              <a:rPr lang="en-US" dirty="0"/>
              <a:t>Examination</a:t>
            </a:r>
          </a:p>
        </p:txBody>
      </p:sp>
      <p:sp>
        <p:nvSpPr>
          <p:cNvPr id="1048604" name="Content Placeholder 2">
            <a:extLst>
              <a:ext uri="{FF2B5EF4-FFF2-40B4-BE49-F238E27FC236}">
                <a16:creationId xmlns:a16="http://schemas.microsoft.com/office/drawing/2014/main" id="{FD8FF1BC-C0BD-01D4-1F25-32B7C13894E0}"/>
              </a:ext>
            </a:extLst>
          </p:cNvPr>
          <p:cNvSpPr txBox="1">
            <a:spLocks/>
          </p:cNvSpPr>
          <p:nvPr/>
        </p:nvSpPr>
        <p:spPr>
          <a:xfrm>
            <a:off x="1283977" y="2123556"/>
            <a:ext cx="3288023" cy="310198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b="1" dirty="0"/>
              <a:t>Chest</a:t>
            </a:r>
          </a:p>
          <a:p>
            <a:r>
              <a:rPr lang="en-GB" dirty="0"/>
              <a:t>Emphysema (only when severe): overdistention of the lungs in the stable state (chest held near full inspiratory position at end of normal expiration, low diaphragmatic position), decreased intensity of breath and heart sounds, and prolonged expiratory phase</a:t>
            </a:r>
          </a:p>
          <a:p>
            <a:r>
              <a:rPr lang="en-GB" dirty="0"/>
              <a:t>Evidence of AFL/O: wheezes during auscultation on slow or forced breathing and prolongation of forced expiratory time</a:t>
            </a:r>
          </a:p>
        </p:txBody>
      </p:sp>
      <p:sp>
        <p:nvSpPr>
          <p:cNvPr id="4" name="Content Placeholder 1">
            <a:extLst>
              <a:ext uri="{FF2B5EF4-FFF2-40B4-BE49-F238E27FC236}">
                <a16:creationId xmlns:a16="http://schemas.microsoft.com/office/drawing/2014/main" id="{D7E85F43-0862-2D36-DE75-CC37841C03DF}"/>
              </a:ext>
            </a:extLst>
          </p:cNvPr>
          <p:cNvSpPr txBox="1">
            <a:spLocks/>
          </p:cNvSpPr>
          <p:nvPr/>
        </p:nvSpPr>
        <p:spPr>
          <a:xfrm>
            <a:off x="4606562" y="2123556"/>
            <a:ext cx="3290516" cy="3101982"/>
          </a:xfrm>
          <a:prstGeom prst="rect">
            <a:avLst/>
          </a:prstGeom>
        </p:spPr>
        <p:txBody>
          <a:bodyP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dirty="0"/>
              <a:t>With severe disease: pursed-lip breathing, use of accessory respiratory muscles, retraction of lower interspaces</a:t>
            </a:r>
          </a:p>
          <a:p>
            <a:r>
              <a:rPr lang="en-GB" b="1" dirty="0"/>
              <a:t>Other</a:t>
            </a:r>
          </a:p>
          <a:p>
            <a:r>
              <a:rPr lang="en-GB" dirty="0"/>
              <a:t>Unusual positions to relieve </a:t>
            </a:r>
            <a:r>
              <a:rPr lang="en-GB" dirty="0" err="1"/>
              <a:t>dyspnea</a:t>
            </a:r>
            <a:r>
              <a:rPr lang="en-GB" dirty="0"/>
              <a:t> at rest</a:t>
            </a:r>
          </a:p>
          <a:p>
            <a:r>
              <a:rPr lang="en-GB" dirty="0"/>
              <a:t>Digital clubbing suggests other diagnoses (lung cancer, bronchiectasis, fibrosis)</a:t>
            </a:r>
          </a:p>
          <a:p>
            <a:r>
              <a:rPr lang="en-GB" dirty="0"/>
              <a:t>Mild dependent </a:t>
            </a:r>
            <a:r>
              <a:rPr lang="en-GB" dirty="0" err="1"/>
              <a:t>edema</a:t>
            </a:r>
            <a:r>
              <a:rPr lang="en-GB" dirty="0"/>
              <a:t> may be seen in the absence of right heart failure</a:t>
            </a:r>
          </a:p>
        </p:txBody>
      </p:sp>
    </p:spTree>
    <p:extLst>
      <p:ext uri="{BB962C8B-B14F-4D97-AF65-F5344CB8AC3E}">
        <p14:creationId xmlns:p14="http://schemas.microsoft.com/office/powerpoint/2010/main" val="8739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AD4937-83E1-1DBD-4E24-938F4BD2C17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89B4A1C-5EE9-CB8C-25BF-E76E8CDED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9921AB4-F3FE-7DF2-5DE4-369B33963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D41001-9208-80AF-6587-3FB0D8038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65B283F-8A5C-7648-06BB-76D794EF5819}"/>
              </a:ext>
            </a:extLst>
          </p:cNvPr>
          <p:cNvSpPr>
            <a:spLocks noGrp="1"/>
          </p:cNvSpPr>
          <p:nvPr>
            <p:ph type="title"/>
          </p:nvPr>
        </p:nvSpPr>
        <p:spPr>
          <a:xfrm>
            <a:off x="1673352" y="467418"/>
            <a:ext cx="5797296" cy="1188720"/>
          </a:xfrm>
          <a:solidFill>
            <a:srgbClr val="FFFFFF"/>
          </a:solidFill>
        </p:spPr>
        <p:txBody>
          <a:bodyPr>
            <a:normAutofit/>
          </a:bodyPr>
          <a:lstStyle/>
          <a:p>
            <a:r>
              <a:rPr lang="en-US" dirty="0"/>
              <a:t>Work Up</a:t>
            </a:r>
          </a:p>
        </p:txBody>
      </p:sp>
      <p:sp>
        <p:nvSpPr>
          <p:cNvPr id="1048604" name="Content Placeholder 2">
            <a:extLst>
              <a:ext uri="{FF2B5EF4-FFF2-40B4-BE49-F238E27FC236}">
                <a16:creationId xmlns:a16="http://schemas.microsoft.com/office/drawing/2014/main" id="{FA0746EC-9639-75A4-9CF9-8B14107554CA}"/>
              </a:ext>
            </a:extLst>
          </p:cNvPr>
          <p:cNvSpPr txBox="1">
            <a:spLocks/>
          </p:cNvSpPr>
          <p:nvPr/>
        </p:nvSpPr>
        <p:spPr>
          <a:xfrm>
            <a:off x="1283977" y="1843590"/>
            <a:ext cx="3288023" cy="37662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1550" b="1" dirty="0"/>
              <a:t>Spirometry</a:t>
            </a:r>
          </a:p>
          <a:p>
            <a:pPr marL="0" indent="0">
              <a:buNone/>
            </a:pPr>
            <a:r>
              <a:rPr lang="en-GB" sz="1550" dirty="0"/>
              <a:t>A postbronchodilator ratio of FEV1/FVC &lt;0.7 or &lt;LLN of FEV1/FVC is used to establish the presence of airflow limitation.</a:t>
            </a:r>
          </a:p>
          <a:p>
            <a:r>
              <a:rPr lang="en-GB" sz="1550" b="1" dirty="0"/>
              <a:t>Chest radiography</a:t>
            </a:r>
          </a:p>
          <a:p>
            <a:pPr marL="0" indent="0">
              <a:buNone/>
            </a:pPr>
            <a:r>
              <a:rPr lang="en-GB" sz="1550" dirty="0"/>
              <a:t>Evidence of hyperinflation (</a:t>
            </a:r>
            <a:r>
              <a:rPr lang="en-GB" sz="1550" dirty="0" err="1"/>
              <a:t>eg</a:t>
            </a:r>
            <a:r>
              <a:rPr lang="en-GB" sz="1550" dirty="0"/>
              <a:t>, enlarged lungs, flattened diaphragm, increased AP diameter) and loss of parenchyma (decreased lung markings, large bullae) are present and diagnostic in severe emphysema. Radiography is frequently obtained to exclude other lung disease.</a:t>
            </a:r>
          </a:p>
        </p:txBody>
      </p:sp>
      <p:sp>
        <p:nvSpPr>
          <p:cNvPr id="4" name="Content Placeholder 1">
            <a:extLst>
              <a:ext uri="{FF2B5EF4-FFF2-40B4-BE49-F238E27FC236}">
                <a16:creationId xmlns:a16="http://schemas.microsoft.com/office/drawing/2014/main" id="{5B8648A9-2C30-C220-7F8A-2ABFB5BE9FEE}"/>
              </a:ext>
            </a:extLst>
          </p:cNvPr>
          <p:cNvSpPr txBox="1">
            <a:spLocks/>
          </p:cNvSpPr>
          <p:nvPr/>
        </p:nvSpPr>
        <p:spPr>
          <a:xfrm>
            <a:off x="4606562" y="1843590"/>
            <a:ext cx="3290516" cy="3766254"/>
          </a:xfrm>
          <a:prstGeom prst="rect">
            <a:avLst/>
          </a:prstGeom>
        </p:spPr>
        <p:txBody>
          <a:bodyP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b="1" dirty="0"/>
              <a:t>CBC</a:t>
            </a:r>
          </a:p>
          <a:p>
            <a:r>
              <a:rPr lang="en-GB" b="1" dirty="0"/>
              <a:t>ABGs</a:t>
            </a:r>
          </a:p>
          <a:p>
            <a:r>
              <a:rPr lang="en-GB" b="1" dirty="0"/>
              <a:t>Lung volumes</a:t>
            </a:r>
          </a:p>
          <a:p>
            <a:r>
              <a:rPr lang="en-GB" dirty="0"/>
              <a:t>Body plethysmography to assess lung volumes is not necessary except in patients with a low FVC on spirometry (&lt;80% predicted) or when concomitant interstitial lung disease is suspected.</a:t>
            </a:r>
          </a:p>
          <a:p>
            <a:r>
              <a:rPr lang="en-GB" dirty="0"/>
              <a:t>Diffusing capacity for carbon monoxide</a:t>
            </a:r>
          </a:p>
          <a:p>
            <a:r>
              <a:rPr lang="en-GB" b="1" dirty="0"/>
              <a:t>Echo</a:t>
            </a:r>
          </a:p>
        </p:txBody>
      </p:sp>
    </p:spTree>
    <p:extLst>
      <p:ext uri="{BB962C8B-B14F-4D97-AF65-F5344CB8AC3E}">
        <p14:creationId xmlns:p14="http://schemas.microsoft.com/office/powerpoint/2010/main" val="131398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643467"/>
            <a:ext cx="2522980" cy="1728044"/>
          </a:xfrm>
          <a:noFill/>
          <a:ln>
            <a:solidFill>
              <a:schemeClr val="bg1"/>
            </a:solidFill>
          </a:ln>
        </p:spPr>
        <p:txBody>
          <a:bodyPr vert="horz" wrap="square" lIns="182880" tIns="182880" rIns="182880" bIns="182880" rtlCol="0" anchor="ctr">
            <a:normAutofit/>
          </a:bodyPr>
          <a:lstStyle/>
          <a:p>
            <a:r>
              <a:rPr lang="en-US">
                <a:solidFill>
                  <a:schemeClr val="bg1"/>
                </a:solidFill>
              </a:rPr>
              <a:t>Spirometry</a:t>
            </a:r>
          </a:p>
        </p:txBody>
      </p:sp>
      <p:sp>
        <p:nvSpPr>
          <p:cNvPr id="3" name="Content Placeholder 2"/>
          <p:cNvSpPr>
            <a:spLocks noGrp="1"/>
          </p:cNvSpPr>
          <p:nvPr>
            <p:ph sz="half" idx="1"/>
          </p:nvPr>
        </p:nvSpPr>
        <p:spPr>
          <a:xfrm>
            <a:off x="482601" y="2638044"/>
            <a:ext cx="2522980" cy="3415622"/>
          </a:xfrm>
        </p:spPr>
        <p:txBody>
          <a:bodyPr vert="horz" lIns="91440" tIns="45720" rIns="91440" bIns="45720" rtlCol="0">
            <a:normAutofit/>
          </a:bodyPr>
          <a:lstStyle/>
          <a:p>
            <a:pPr>
              <a:lnSpc>
                <a:spcPct val="90000"/>
              </a:lnSpc>
            </a:pPr>
            <a:r>
              <a:rPr lang="en-US" sz="1400">
                <a:solidFill>
                  <a:schemeClr val="bg1"/>
                </a:solidFill>
              </a:rPr>
              <a:t>Spirometry to confirm diagnosis and establish the staging. If values are abnormal, a post-bronchodilator test may be indicated. Airflow limitation that is irreversible or only partially reversible with bronchodilator is suggestive of COPD rather than asthma. </a:t>
            </a:r>
          </a:p>
          <a:p>
            <a:pPr>
              <a:lnSpc>
                <a:spcPct val="90000"/>
              </a:lnSpc>
            </a:pPr>
            <a:r>
              <a:rPr lang="en-US" sz="1400">
                <a:solidFill>
                  <a:schemeClr val="bg1"/>
                </a:solidFill>
              </a:rPr>
              <a:t>A postbronchodilator ratio of FEV1/FVC &lt;0.7 or &lt;LLN of FEV1/FVC is used to establish the presence of airflow limitation.</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973322" y="1783921"/>
            <a:ext cx="4688077" cy="31292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0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0150" y="4269282"/>
            <a:ext cx="6743700" cy="1264762"/>
          </a:xfrm>
        </p:spPr>
        <p:txBody>
          <a:bodyPr vert="horz" lIns="274320" tIns="182880" rIns="274320" bIns="182880" rtlCol="0" anchor="ctr" anchorCtr="1">
            <a:normAutofit/>
          </a:bodyPr>
          <a:lstStyle/>
          <a:p>
            <a:r>
              <a:rPr lang="en-US" sz="2800" b="1"/>
              <a:t>Severity</a:t>
            </a:r>
            <a:r>
              <a:rPr lang="en-US" sz="2800"/>
              <a:t>- Grade &amp; Severity PBD-FEV1</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9480" y="640078"/>
            <a:ext cx="6505038" cy="33013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98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0150" y="674729"/>
            <a:ext cx="6743700" cy="44508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Rectangle 2056">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0150" y="4918509"/>
            <a:ext cx="6743700" cy="1264762"/>
          </a:xfrm>
        </p:spPr>
        <p:txBody>
          <a:bodyPr vert="horz" lIns="274320" tIns="182880" rIns="274320" bIns="182880" rtlCol="0" anchor="ctr" anchorCtr="1">
            <a:normAutofit/>
          </a:bodyPr>
          <a:lstStyle/>
          <a:p>
            <a:r>
              <a:rPr lang="en-US" sz="2800"/>
              <a:t>Available Interventions</a:t>
            </a:r>
          </a:p>
        </p:txBody>
      </p:sp>
    </p:spTree>
    <p:extLst>
      <p:ext uri="{BB962C8B-B14F-4D97-AF65-F5344CB8AC3E}">
        <p14:creationId xmlns:p14="http://schemas.microsoft.com/office/powerpoint/2010/main" val="4836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14" y="404813"/>
            <a:ext cx="8497613"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28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015" y="331076"/>
            <a:ext cx="8434552" cy="65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9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59" y="141890"/>
            <a:ext cx="9033641" cy="660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3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5468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80060" y="640080"/>
            <a:ext cx="3356919" cy="1188720"/>
          </a:xfrm>
          <a:prstGeom prst="rect">
            <a:avLst/>
          </a:prstGeom>
          <a:solidFill>
            <a:srgbClr val="FFFFFF"/>
          </a:solidFill>
          <a:ln>
            <a:solidFill>
              <a:srgbClr val="404040"/>
            </a:solidFill>
          </a:ln>
        </p:spPr>
        <p:txBody>
          <a:bodyPr vert="horz" lIns="182880" tIns="182880" rIns="182880" bIns="182880" rtlCol="0" anchor="ctr">
            <a:normAutofit/>
          </a:bodyPr>
          <a:lstStyle/>
          <a:p>
            <a:pPr marL="12700" marR="5080"/>
            <a:r>
              <a:rPr lang="en-US" sz="2000" dirty="0"/>
              <a:t>University Motto, Vision, Values &amp; Goals</a:t>
            </a:r>
          </a:p>
        </p:txBody>
      </p:sp>
      <p:sp>
        <p:nvSpPr>
          <p:cNvPr id="7" name="object 7"/>
          <p:cNvSpPr txBox="1"/>
          <p:nvPr/>
        </p:nvSpPr>
        <p:spPr>
          <a:xfrm>
            <a:off x="480060" y="2009596"/>
            <a:ext cx="3356919" cy="4708445"/>
          </a:xfrm>
          <a:prstGeom prst="rect">
            <a:avLst/>
          </a:prstGeom>
        </p:spPr>
        <p:txBody>
          <a:bodyPr vert="horz" lIns="91440" tIns="45720" rIns="91440" bIns="45720" rtlCol="0">
            <a:noAutofit/>
          </a:bodyPr>
          <a:lstStyle/>
          <a:p>
            <a:pPr marL="12700" indent="-228600" algn="just" defTabSz="914400">
              <a:spcBef>
                <a:spcPts val="1000"/>
              </a:spcBef>
              <a:buClr>
                <a:schemeClr val="accent2"/>
              </a:buClr>
              <a:buSzPct val="100000"/>
              <a:buFont typeface="Arial" panose="020B0604020202020204" pitchFamily="34" charset="0"/>
              <a:buChar char="•"/>
            </a:pPr>
            <a:r>
              <a:rPr lang="en-US" sz="1400" b="1" dirty="0">
                <a:solidFill>
                  <a:srgbClr val="FFFFFF"/>
                </a:solidFill>
              </a:rPr>
              <a:t>Mission Statement</a:t>
            </a:r>
            <a:endParaRPr lang="en-US" sz="1400" dirty="0">
              <a:solidFill>
                <a:srgbClr val="FFFFFF"/>
              </a:solidFill>
            </a:endParaRPr>
          </a:p>
          <a:p>
            <a:pPr algn="just" defTabSz="914400">
              <a:spcBef>
                <a:spcPts val="1000"/>
              </a:spcBef>
              <a:buClr>
                <a:schemeClr val="accent2"/>
              </a:buClr>
              <a:buSzPct val="100000"/>
            </a:pPr>
            <a:r>
              <a:rPr lang="en-US" sz="1400" dirty="0">
                <a:solidFill>
                  <a:srgbClr val="FFFFFF"/>
                </a:solidFill>
              </a:rPr>
              <a:t>To impart evidence-based research oriented health professional education.</a:t>
            </a:r>
          </a:p>
          <a:p>
            <a:pPr algn="just" defTabSz="914400">
              <a:spcBef>
                <a:spcPts val="1000"/>
              </a:spcBef>
              <a:buClr>
                <a:schemeClr val="accent2"/>
              </a:buClr>
              <a:buSzPct val="100000"/>
            </a:pPr>
            <a:r>
              <a:rPr lang="en-US" sz="1400" dirty="0">
                <a:solidFill>
                  <a:srgbClr val="FFFFFF"/>
                </a:solidFill>
              </a:rPr>
              <a:t>Best possible patient care</a:t>
            </a:r>
          </a:p>
          <a:p>
            <a:pPr marR="393700" algn="just" defTabSz="914400">
              <a:spcBef>
                <a:spcPts val="1000"/>
              </a:spcBef>
              <a:buClr>
                <a:schemeClr val="accent2"/>
              </a:buClr>
              <a:buSzPct val="100000"/>
            </a:pPr>
            <a:r>
              <a:rPr lang="en-US" sz="1400" dirty="0">
                <a:solidFill>
                  <a:srgbClr val="FFFFFF"/>
                </a:solidFill>
              </a:rPr>
              <a:t>Mutual respect, ethical practice of healthcare and social accountability.</a:t>
            </a:r>
          </a:p>
          <a:p>
            <a:pPr marL="12700" indent="-228600" algn="just" defTabSz="914400">
              <a:spcBef>
                <a:spcPts val="1000"/>
              </a:spcBef>
              <a:buClr>
                <a:schemeClr val="accent2"/>
              </a:buClr>
              <a:buSzPct val="100000"/>
              <a:buFont typeface="Arial" panose="020B0604020202020204" pitchFamily="34" charset="0"/>
              <a:buChar char="•"/>
            </a:pPr>
            <a:r>
              <a:rPr lang="en-US" sz="1400" b="1" dirty="0">
                <a:solidFill>
                  <a:srgbClr val="FFFFFF"/>
                </a:solidFill>
              </a:rPr>
              <a:t>Vision and Values</a:t>
            </a:r>
            <a:endParaRPr lang="en-US" sz="1400" dirty="0">
              <a:solidFill>
                <a:srgbClr val="FFFFFF"/>
              </a:solidFill>
            </a:endParaRPr>
          </a:p>
          <a:p>
            <a:pPr algn="just" defTabSz="914400">
              <a:spcBef>
                <a:spcPts val="1000"/>
              </a:spcBef>
              <a:buClr>
                <a:schemeClr val="accent2"/>
              </a:buClr>
              <a:buSzPct val="100000"/>
            </a:pPr>
            <a:r>
              <a:rPr lang="en-US" sz="1400" dirty="0">
                <a:solidFill>
                  <a:srgbClr val="FFFFFF"/>
                </a:solidFill>
              </a:rPr>
              <a:t>Highly recognized and accredited </a:t>
            </a:r>
            <a:r>
              <a:rPr lang="en-US" sz="1400" dirty="0" err="1">
                <a:solidFill>
                  <a:srgbClr val="FFFFFF"/>
                </a:solidFill>
              </a:rPr>
              <a:t>centre</a:t>
            </a:r>
            <a:r>
              <a:rPr lang="en-US" sz="1400" dirty="0">
                <a:solidFill>
                  <a:srgbClr val="FFFFFF"/>
                </a:solidFill>
              </a:rPr>
              <a:t> of excellence in medical Education, using evidence-based training techniques for development of highly competent health professionals, who are lifelong experiential learner and are socially accountable.</a:t>
            </a:r>
          </a:p>
          <a:p>
            <a:pPr marL="12700" indent="-228600" algn="just" defTabSz="914400">
              <a:spcBef>
                <a:spcPts val="1000"/>
              </a:spcBef>
              <a:buClr>
                <a:schemeClr val="accent2"/>
              </a:buClr>
              <a:buSzPct val="100000"/>
              <a:buFont typeface="Arial" panose="020B0604020202020204" pitchFamily="34" charset="0"/>
              <a:buChar char="•"/>
            </a:pPr>
            <a:r>
              <a:rPr lang="en-US" sz="1400" b="1" dirty="0">
                <a:solidFill>
                  <a:srgbClr val="FFFFFF"/>
                </a:solidFill>
              </a:rPr>
              <a:t>Goals</a:t>
            </a:r>
            <a:endParaRPr lang="en-US" sz="1400" dirty="0">
              <a:solidFill>
                <a:srgbClr val="FFFFFF"/>
              </a:solidFill>
            </a:endParaRPr>
          </a:p>
          <a:p>
            <a:pPr marR="5080" algn="just" defTabSz="914400">
              <a:spcBef>
                <a:spcPts val="1000"/>
              </a:spcBef>
              <a:buClr>
                <a:schemeClr val="accent2"/>
              </a:buClr>
              <a:buSzPct val="100000"/>
            </a:pPr>
            <a:r>
              <a:rPr lang="en-US" sz="1400" dirty="0">
                <a:solidFill>
                  <a:srgbClr val="FFFFFF"/>
                </a:solidFill>
              </a:rPr>
              <a:t>The Undergraduate Integrated Learning Program is geared to provide you with quality medical education in an environment designed to.</a:t>
            </a:r>
          </a:p>
        </p:txBody>
      </p:sp>
      <p:sp>
        <p:nvSpPr>
          <p:cNvPr id="29" name="Rectangle 28">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77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5132" y="806357"/>
            <a:ext cx="3383449"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ject 8"/>
          <p:cNvPicPr/>
          <p:nvPr/>
        </p:nvPicPr>
        <p:blipFill>
          <a:blip r:embed="rId2" cstate="print"/>
          <a:srcRect l="12606" r="17112" b="-3"/>
          <a:stretch/>
        </p:blipFill>
        <p:spPr>
          <a:xfrm>
            <a:off x="5406390" y="1126397"/>
            <a:ext cx="2900934" cy="4288536"/>
          </a:xfrm>
          <a:prstGeom prst="rect">
            <a:avLst/>
          </a:prstGeom>
          <a:ln w="3175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836" t="12757" r="4858" b="31385"/>
          <a:stretch>
            <a:fillRect/>
          </a:stretch>
        </p:blipFill>
        <p:spPr bwMode="auto">
          <a:xfrm>
            <a:off x="236483" y="331076"/>
            <a:ext cx="8734096" cy="6321972"/>
          </a:xfrm>
          <a:prstGeom prst="rect">
            <a:avLst/>
          </a:prstGeom>
          <a:ln>
            <a:noFill/>
          </a:ln>
        </p:spPr>
      </p:pic>
    </p:spTree>
    <p:extLst>
      <p:ext uri="{BB962C8B-B14F-4D97-AF65-F5344CB8AC3E}">
        <p14:creationId xmlns:p14="http://schemas.microsoft.com/office/powerpoint/2010/main" val="28758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1498" b="43120"/>
          <a:stretch>
            <a:fillRect/>
          </a:stretch>
        </p:blipFill>
        <p:spPr>
          <a:xfrm>
            <a:off x="236483" y="110358"/>
            <a:ext cx="8686799" cy="6747641"/>
          </a:xfrm>
          <a:prstGeom prst="rect">
            <a:avLst/>
          </a:prstGeom>
        </p:spPr>
      </p:pic>
    </p:spTree>
    <p:extLst>
      <p:ext uri="{BB962C8B-B14F-4D97-AF65-F5344CB8AC3E}">
        <p14:creationId xmlns:p14="http://schemas.microsoft.com/office/powerpoint/2010/main" val="250168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038" t="12825" r="4731" b="27885"/>
          <a:stretch>
            <a:fillRect/>
          </a:stretch>
        </p:blipFill>
        <p:spPr bwMode="auto">
          <a:xfrm>
            <a:off x="236483" y="236482"/>
            <a:ext cx="8907518" cy="6621517"/>
          </a:xfrm>
          <a:prstGeom prst="rect">
            <a:avLst/>
          </a:prstGeom>
          <a:ln>
            <a:noFill/>
          </a:ln>
        </p:spPr>
      </p:pic>
    </p:spTree>
    <p:extLst>
      <p:ext uri="{BB962C8B-B14F-4D97-AF65-F5344CB8AC3E}">
        <p14:creationId xmlns:p14="http://schemas.microsoft.com/office/powerpoint/2010/main" val="3257365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186" y="141890"/>
            <a:ext cx="8954814" cy="655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53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305" t="12233" r="4673" b="58776"/>
          <a:stretch>
            <a:fillRect/>
          </a:stretch>
        </p:blipFill>
        <p:spPr>
          <a:xfrm>
            <a:off x="157655" y="1"/>
            <a:ext cx="8875985" cy="6574220"/>
          </a:xfrm>
          <a:prstGeom prst="rect">
            <a:avLst/>
          </a:prstGeom>
        </p:spPr>
      </p:pic>
    </p:spTree>
    <p:extLst>
      <p:ext uri="{BB962C8B-B14F-4D97-AF65-F5344CB8AC3E}">
        <p14:creationId xmlns:p14="http://schemas.microsoft.com/office/powerpoint/2010/main" val="36500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865" t="12364" r="4582" b="37719"/>
          <a:stretch>
            <a:fillRect/>
          </a:stretch>
        </p:blipFill>
        <p:spPr bwMode="auto">
          <a:xfrm>
            <a:off x="236483" y="110358"/>
            <a:ext cx="8907517" cy="6621517"/>
          </a:xfrm>
          <a:prstGeom prst="rect">
            <a:avLst/>
          </a:prstGeom>
          <a:ln>
            <a:noFill/>
          </a:ln>
        </p:spPr>
      </p:pic>
    </p:spTree>
    <p:extLst>
      <p:ext uri="{BB962C8B-B14F-4D97-AF65-F5344CB8AC3E}">
        <p14:creationId xmlns:p14="http://schemas.microsoft.com/office/powerpoint/2010/main" val="286876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186" y="220717"/>
            <a:ext cx="8812924" cy="647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69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607" y="0"/>
            <a:ext cx="100111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768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483" t="12542" r="4609" b="35619"/>
          <a:stretch>
            <a:fillRect/>
          </a:stretch>
        </p:blipFill>
        <p:spPr bwMode="auto">
          <a:xfrm>
            <a:off x="141890" y="236482"/>
            <a:ext cx="9002110" cy="6621517"/>
          </a:xfrm>
          <a:prstGeom prst="rect">
            <a:avLst/>
          </a:prstGeom>
          <a:ln>
            <a:noFill/>
          </a:ln>
        </p:spPr>
      </p:pic>
    </p:spTree>
    <p:extLst>
      <p:ext uri="{BB962C8B-B14F-4D97-AF65-F5344CB8AC3E}">
        <p14:creationId xmlns:p14="http://schemas.microsoft.com/office/powerpoint/2010/main" val="4189892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702" t="12514" r="4377" b="51151"/>
          <a:stretch>
            <a:fillRect/>
          </a:stretch>
        </p:blipFill>
        <p:spPr bwMode="auto">
          <a:xfrm>
            <a:off x="173422" y="126124"/>
            <a:ext cx="8844454" cy="6463862"/>
          </a:xfrm>
          <a:prstGeom prst="rect">
            <a:avLst/>
          </a:prstGeom>
          <a:ln>
            <a:noFill/>
          </a:ln>
        </p:spPr>
      </p:pic>
    </p:spTree>
    <p:extLst>
      <p:ext uri="{BB962C8B-B14F-4D97-AF65-F5344CB8AC3E}">
        <p14:creationId xmlns:p14="http://schemas.microsoft.com/office/powerpoint/2010/main" val="237025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673352" y="467418"/>
            <a:ext cx="5797296" cy="1188720"/>
          </a:xfrm>
          <a:prstGeom prst="rect">
            <a:avLst/>
          </a:prstGeom>
          <a:solidFill>
            <a:srgbClr val="FFFFFF"/>
          </a:solidFill>
        </p:spPr>
        <p:txBody>
          <a:bodyPr vert="horz" lIns="0" tIns="12700" rIns="0" bIns="0" rtlCol="0">
            <a:normAutofit/>
          </a:bodyPr>
          <a:lstStyle/>
          <a:p>
            <a:pPr marL="12700">
              <a:spcBef>
                <a:spcPts val="100"/>
              </a:spcBef>
            </a:pPr>
            <a:r>
              <a:rPr dirty="0"/>
              <a:t>Sequence OF LG</a:t>
            </a:r>
            <a:r>
              <a:rPr lang="en-US" dirty="0"/>
              <a:t>Is</a:t>
            </a:r>
            <a:endParaRPr lang="en-GB"/>
          </a:p>
        </p:txBody>
      </p:sp>
      <p:sp>
        <p:nvSpPr>
          <p:cNvPr id="3" name="object 3"/>
          <p:cNvSpPr txBox="1">
            <a:spLocks noGrp="1"/>
          </p:cNvSpPr>
          <p:nvPr>
            <p:ph type="body" idx="1"/>
          </p:nvPr>
        </p:nvSpPr>
        <p:spPr>
          <a:xfrm>
            <a:off x="1279546" y="2291262"/>
            <a:ext cx="6584634" cy="2879256"/>
          </a:xfrm>
          <a:prstGeom prst="rect">
            <a:avLst/>
          </a:prstGeom>
        </p:spPr>
        <p:txBody>
          <a:bodyPr vert="horz" lIns="0" tIns="140335" rIns="0" bIns="0" rtlCol="0">
            <a:normAutofit/>
          </a:bodyPr>
          <a:lstStyle/>
          <a:p>
            <a:pPr marL="12700">
              <a:spcBef>
                <a:spcPts val="1105"/>
              </a:spcBef>
            </a:pPr>
            <a:r>
              <a:rPr lang="en-US" dirty="0">
                <a:solidFill>
                  <a:srgbClr val="404040"/>
                </a:solidFill>
              </a:rPr>
              <a:t>Learning objectives</a:t>
            </a:r>
          </a:p>
          <a:p>
            <a:pPr marL="12700" marR="5080">
              <a:spcBef>
                <a:spcPts val="985"/>
              </a:spcBef>
              <a:tabLst>
                <a:tab pos="2256790" algn="l"/>
                <a:tab pos="2762885" algn="l"/>
                <a:tab pos="4219575" algn="l"/>
                <a:tab pos="5230495" algn="l"/>
                <a:tab pos="6730365" algn="l"/>
              </a:tabLst>
            </a:pPr>
            <a:r>
              <a:rPr lang="en-US" dirty="0">
                <a:solidFill>
                  <a:srgbClr val="404040"/>
                </a:solidFill>
              </a:rPr>
              <a:t>What is COPD? (core concept= 70%)</a:t>
            </a:r>
          </a:p>
          <a:p>
            <a:pPr marL="12700" marR="5715">
              <a:spcBef>
                <a:spcPts val="1035"/>
              </a:spcBef>
              <a:tabLst>
                <a:tab pos="1741805" algn="l"/>
                <a:tab pos="3872865" algn="l"/>
                <a:tab pos="5041265" algn="l"/>
              </a:tabLst>
            </a:pPr>
            <a:r>
              <a:rPr lang="en-US" dirty="0">
                <a:solidFill>
                  <a:srgbClr val="404040"/>
                </a:solidFill>
              </a:rPr>
              <a:t>Related pathology and pharmacology (horizontal integration 15%)</a:t>
            </a:r>
          </a:p>
          <a:p>
            <a:pPr marL="12700" marR="5715">
              <a:spcBef>
                <a:spcPts val="910"/>
              </a:spcBef>
              <a:tabLst>
                <a:tab pos="1421765" algn="l"/>
                <a:tab pos="2696845" algn="l"/>
                <a:tab pos="3075940" algn="l"/>
                <a:tab pos="4925695" algn="l"/>
              </a:tabLst>
            </a:pPr>
            <a:r>
              <a:rPr lang="en-US" dirty="0">
                <a:solidFill>
                  <a:srgbClr val="404040"/>
                </a:solidFill>
              </a:rPr>
              <a:t>Related recent advances (vertical integration – 10%)</a:t>
            </a:r>
          </a:p>
          <a:p>
            <a:pPr marL="12700" marR="5715">
              <a:spcBef>
                <a:spcPts val="910"/>
              </a:spcBef>
              <a:tabLst>
                <a:tab pos="1421765" algn="l"/>
                <a:tab pos="2696845" algn="l"/>
                <a:tab pos="3075940" algn="l"/>
                <a:tab pos="4925695" algn="l"/>
              </a:tabLst>
            </a:pPr>
            <a:r>
              <a:rPr lang="en-US" dirty="0">
                <a:solidFill>
                  <a:srgbClr val="404040"/>
                </a:solidFill>
              </a:rPr>
              <a:t>Research article related to topic (3%) and Ethics (3%)</a:t>
            </a:r>
          </a:p>
          <a:p>
            <a:pPr marL="0" marR="5715" indent="0">
              <a:spcBef>
                <a:spcPts val="910"/>
              </a:spcBef>
              <a:buNone/>
              <a:tabLst>
                <a:tab pos="1421765" algn="l"/>
                <a:tab pos="2696845" algn="l"/>
                <a:tab pos="3075940" algn="l"/>
                <a:tab pos="4925695" algn="l"/>
              </a:tabLst>
            </a:pPr>
            <a:endParaRPr lang="en-US" dirty="0">
              <a:solidFill>
                <a:srgbClr val="40404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684" t="12665" r="4852" b="54538"/>
          <a:stretch>
            <a:fillRect/>
          </a:stretch>
        </p:blipFill>
        <p:spPr bwMode="auto">
          <a:xfrm>
            <a:off x="204952" y="141889"/>
            <a:ext cx="8749861" cy="6605751"/>
          </a:xfrm>
          <a:prstGeom prst="rect">
            <a:avLst/>
          </a:prstGeom>
          <a:ln>
            <a:noFill/>
          </a:ln>
        </p:spPr>
      </p:pic>
    </p:spTree>
    <p:extLst>
      <p:ext uri="{BB962C8B-B14F-4D97-AF65-F5344CB8AC3E}">
        <p14:creationId xmlns:p14="http://schemas.microsoft.com/office/powerpoint/2010/main" val="198587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392" t="12553" r="4837" b="60531"/>
          <a:stretch>
            <a:fillRect/>
          </a:stretch>
        </p:blipFill>
        <p:spPr bwMode="auto">
          <a:xfrm>
            <a:off x="157655" y="0"/>
            <a:ext cx="8718331" cy="6731876"/>
          </a:xfrm>
          <a:prstGeom prst="rect">
            <a:avLst/>
          </a:prstGeom>
          <a:ln>
            <a:noFill/>
          </a:ln>
        </p:spPr>
      </p:pic>
    </p:spTree>
    <p:extLst>
      <p:ext uri="{BB962C8B-B14F-4D97-AF65-F5344CB8AC3E}">
        <p14:creationId xmlns:p14="http://schemas.microsoft.com/office/powerpoint/2010/main" val="2466270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538" t="12892" r="4996" b="54649"/>
          <a:stretch>
            <a:fillRect/>
          </a:stretch>
        </p:blipFill>
        <p:spPr bwMode="auto">
          <a:xfrm>
            <a:off x="141890" y="315310"/>
            <a:ext cx="8671033" cy="6432331"/>
          </a:xfrm>
          <a:prstGeom prst="rect">
            <a:avLst/>
          </a:prstGeom>
          <a:ln>
            <a:noFill/>
          </a:ln>
        </p:spPr>
      </p:pic>
    </p:spTree>
    <p:extLst>
      <p:ext uri="{BB962C8B-B14F-4D97-AF65-F5344CB8AC3E}">
        <p14:creationId xmlns:p14="http://schemas.microsoft.com/office/powerpoint/2010/main" val="3731908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244" t="12552" r="4568" b="29876"/>
          <a:stretch>
            <a:fillRect/>
          </a:stretch>
        </p:blipFill>
        <p:spPr bwMode="auto">
          <a:xfrm>
            <a:off x="-126124" y="0"/>
            <a:ext cx="9270124" cy="6858000"/>
          </a:xfrm>
          <a:prstGeom prst="rect">
            <a:avLst/>
          </a:prstGeom>
          <a:ln>
            <a:noFill/>
          </a:ln>
        </p:spPr>
      </p:pic>
    </p:spTree>
    <p:extLst>
      <p:ext uri="{BB962C8B-B14F-4D97-AF65-F5344CB8AC3E}">
        <p14:creationId xmlns:p14="http://schemas.microsoft.com/office/powerpoint/2010/main" val="42198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0150" y="4269282"/>
            <a:ext cx="6743700" cy="1264762"/>
          </a:xfrm>
        </p:spPr>
        <p:txBody>
          <a:bodyPr vert="horz" lIns="274320" tIns="182880" rIns="274320" bIns="182880" rtlCol="0" anchor="ctr" anchorCtr="1">
            <a:normAutofit/>
          </a:bodyPr>
          <a:lstStyle/>
          <a:p>
            <a:r>
              <a:rPr lang="en-US" sz="2800"/>
              <a:t>Complications</a:t>
            </a:r>
          </a:p>
        </p:txBody>
      </p:sp>
      <p:pic>
        <p:nvPicPr>
          <p:cNvPr id="7" name="Graphic 6" descr="Comment Urgent">
            <a:extLst>
              <a:ext uri="{FF2B5EF4-FFF2-40B4-BE49-F238E27FC236}">
                <a16:creationId xmlns:a16="http://schemas.microsoft.com/office/drawing/2014/main" id="{0E356419-8E19-9D02-395B-8E5C7D0076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1346" y="640078"/>
            <a:ext cx="3301307" cy="3301307"/>
          </a:xfrm>
          <a:prstGeom prst="rect">
            <a:avLst/>
          </a:prstGeom>
        </p:spPr>
      </p:pic>
    </p:spTree>
    <p:extLst>
      <p:ext uri="{BB962C8B-B14F-4D97-AF65-F5344CB8AC3E}">
        <p14:creationId xmlns:p14="http://schemas.microsoft.com/office/powerpoint/2010/main" val="3471608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6">
              <a:lumMod val="40000"/>
              <a:lumOff val="60000"/>
            </a:schemeClr>
          </a:solidFill>
          <a:ln>
            <a:solidFill>
              <a:schemeClr val="accent6">
                <a:lumMod val="60000"/>
                <a:lumOff val="40000"/>
              </a:schemeClr>
            </a:solidFill>
          </a:ln>
        </p:spPr>
        <p:txBody>
          <a:bodyPr>
            <a:normAutofit fontScale="85000" lnSpcReduction="20000"/>
          </a:bodyPr>
          <a:lstStyle/>
          <a:p>
            <a:pPr algn="ctr"/>
            <a:r>
              <a:rPr lang="en-US" dirty="0"/>
              <a:t>MDM</a:t>
            </a:r>
          </a:p>
          <a:p>
            <a:pPr algn="ctr"/>
            <a:endParaRPr lang="en-US" dirty="0"/>
          </a:p>
        </p:txBody>
      </p:sp>
      <p:sp>
        <p:nvSpPr>
          <p:cNvPr id="5" name="Content Placeholder 4"/>
          <p:cNvSpPr>
            <a:spLocks noGrp="1"/>
          </p:cNvSpPr>
          <p:nvPr>
            <p:ph sz="half" idx="2"/>
          </p:nvPr>
        </p:nvSpPr>
        <p:spPr>
          <a:xfrm>
            <a:off x="457200" y="1752600"/>
            <a:ext cx="4040188" cy="4373563"/>
          </a:xfrm>
        </p:spPr>
        <p:txBody>
          <a:bodyPr>
            <a:normAutofit/>
          </a:bodyPr>
          <a:lstStyle/>
          <a:p>
            <a:r>
              <a:rPr lang="en-GB" sz="2400" dirty="0"/>
              <a:t>Pulmonology</a:t>
            </a:r>
          </a:p>
          <a:p>
            <a:r>
              <a:rPr lang="en-GB" sz="2400" dirty="0"/>
              <a:t>Rehabilitation</a:t>
            </a:r>
          </a:p>
          <a:p>
            <a:r>
              <a:rPr lang="en-GB" sz="2400" dirty="0"/>
              <a:t>Nursing and Home Care.</a:t>
            </a:r>
          </a:p>
          <a:p>
            <a:r>
              <a:rPr lang="en-GB" sz="2400" dirty="0"/>
              <a:t>Social Work and Palliative Care: </a:t>
            </a:r>
            <a:endParaRPr lang="en-US" sz="2400" dirty="0"/>
          </a:p>
        </p:txBody>
      </p:sp>
      <p:sp>
        <p:nvSpPr>
          <p:cNvPr id="6" name="Text Placeholder 5"/>
          <p:cNvSpPr>
            <a:spLocks noGrp="1"/>
          </p:cNvSpPr>
          <p:nvPr>
            <p:ph type="body" sz="quarter" idx="3"/>
          </p:nvPr>
        </p:nvSpPr>
        <p:spPr>
          <a:xfrm>
            <a:off x="4648200" y="457200"/>
            <a:ext cx="4041775" cy="990600"/>
          </a:xfrm>
          <a:solidFill>
            <a:schemeClr val="accent1">
              <a:lumMod val="40000"/>
              <a:lumOff val="60000"/>
            </a:schemeClr>
          </a:solidFill>
        </p:spPr>
        <p:txBody>
          <a:bodyPr>
            <a:normAutofit fontScale="85000" lnSpcReduction="20000"/>
          </a:bodyPr>
          <a:lstStyle/>
          <a:p>
            <a:pPr algn="ctr"/>
            <a:r>
              <a:rPr lang="en-US" sz="2800" dirty="0"/>
              <a:t>Future perspective – Research</a:t>
            </a:r>
          </a:p>
          <a:p>
            <a:r>
              <a:rPr lang="en-US" dirty="0"/>
              <a:t> </a:t>
            </a:r>
          </a:p>
        </p:txBody>
      </p:sp>
      <p:sp>
        <p:nvSpPr>
          <p:cNvPr id="7" name="Content Placeholder 6"/>
          <p:cNvSpPr>
            <a:spLocks noGrp="1"/>
          </p:cNvSpPr>
          <p:nvPr>
            <p:ph sz="quarter" idx="4"/>
          </p:nvPr>
        </p:nvSpPr>
        <p:spPr>
          <a:xfrm>
            <a:off x="4645025" y="1752600"/>
            <a:ext cx="4041775" cy="4373563"/>
          </a:xfrm>
        </p:spPr>
        <p:txBody>
          <a:bodyPr>
            <a:noAutofit/>
          </a:bodyPr>
          <a:lstStyle/>
          <a:p>
            <a:pPr lvl="0"/>
            <a:r>
              <a:rPr lang="en-US" sz="1800" b="1" dirty="0"/>
              <a:t>Clinical Trials:</a:t>
            </a:r>
            <a:r>
              <a:rPr lang="en-US" sz="1800" dirty="0"/>
              <a:t> Ongoing research into new treatments, including pharmacological interventions, non-pharmacological therapies, and surgical options, requires clinical trials to assess efficacy and safety.</a:t>
            </a:r>
          </a:p>
          <a:p>
            <a:pPr lvl="0"/>
            <a:r>
              <a:rPr lang="en-US" sz="1800" b="1" dirty="0"/>
              <a:t>Epidemiological Studies:</a:t>
            </a:r>
            <a:r>
              <a:rPr lang="en-US" sz="1800" dirty="0"/>
              <a:t> These studies help understand the disease's prevalence, risk factors, and impact on various populations, guiding public health strategies and policies.</a:t>
            </a:r>
          </a:p>
          <a:p>
            <a:pPr lvl="0"/>
            <a:r>
              <a:rPr lang="en-US" sz="1800" b="1" dirty="0"/>
              <a:t>Outcomes Research:</a:t>
            </a:r>
            <a:r>
              <a:rPr lang="en-US" sz="1800" dirty="0"/>
              <a:t> Focuses on understanding the results of various therapeutic approaches on patient outcomes, quality of life, and healthcare utilization.</a:t>
            </a:r>
          </a:p>
        </p:txBody>
      </p:sp>
    </p:spTree>
    <p:extLst>
      <p:ext uri="{BB962C8B-B14F-4D97-AF65-F5344CB8AC3E}">
        <p14:creationId xmlns:p14="http://schemas.microsoft.com/office/powerpoint/2010/main" val="3531525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2"/>
          </a:solidFill>
          <a:ln>
            <a:solidFill>
              <a:schemeClr val="accent6">
                <a:lumMod val="60000"/>
                <a:lumOff val="40000"/>
              </a:schemeClr>
            </a:solidFill>
          </a:ln>
        </p:spPr>
        <p:txBody>
          <a:bodyPr/>
          <a:lstStyle/>
          <a:p>
            <a:pPr algn="ctr"/>
            <a:r>
              <a:rPr lang="en-US" dirty="0"/>
              <a:t>AI</a:t>
            </a:r>
          </a:p>
          <a:p>
            <a:pPr algn="ctr"/>
            <a:endParaRPr lang="en-US" dirty="0"/>
          </a:p>
        </p:txBody>
      </p:sp>
      <p:sp>
        <p:nvSpPr>
          <p:cNvPr id="7" name="Content Placeholder 6"/>
          <p:cNvSpPr>
            <a:spLocks noGrp="1"/>
          </p:cNvSpPr>
          <p:nvPr>
            <p:ph sz="half" idx="2"/>
          </p:nvPr>
        </p:nvSpPr>
        <p:spPr>
          <a:xfrm>
            <a:off x="4645025" y="1752600"/>
            <a:ext cx="4041775" cy="4373563"/>
          </a:xfrm>
        </p:spPr>
        <p:txBody>
          <a:bodyPr>
            <a:normAutofit/>
          </a:bodyPr>
          <a:lstStyle/>
          <a:p>
            <a:pPr lvl="0"/>
            <a:r>
              <a:rPr lang="en-US" sz="2400" b="1" dirty="0"/>
              <a:t>Early Detection and Management</a:t>
            </a:r>
          </a:p>
          <a:p>
            <a:pPr lvl="0"/>
            <a:r>
              <a:rPr lang="en-US" sz="2400" b="1" dirty="0"/>
              <a:t>Ongoing Care</a:t>
            </a:r>
          </a:p>
          <a:p>
            <a:pPr lvl="0"/>
            <a:r>
              <a:rPr lang="en-US" sz="2400" b="1" dirty="0"/>
              <a:t>Patient Education</a:t>
            </a:r>
            <a:endParaRPr lang="en-US" sz="2400" dirty="0"/>
          </a:p>
        </p:txBody>
      </p:sp>
      <p:sp>
        <p:nvSpPr>
          <p:cNvPr id="6" name="Text Placeholder 5"/>
          <p:cNvSpPr>
            <a:spLocks noGrp="1"/>
          </p:cNvSpPr>
          <p:nvPr>
            <p:ph type="body" sz="quarter" idx="3"/>
          </p:nvPr>
        </p:nvSpPr>
        <p:spPr>
          <a:xfrm>
            <a:off x="4648200" y="457200"/>
            <a:ext cx="4041775" cy="990600"/>
          </a:xfrm>
          <a:solidFill>
            <a:schemeClr val="bg1">
              <a:lumMod val="65000"/>
            </a:schemeClr>
          </a:solidFill>
        </p:spPr>
        <p:txBody>
          <a:bodyPr>
            <a:normAutofit/>
          </a:bodyPr>
          <a:lstStyle/>
          <a:p>
            <a:pPr algn="ctr"/>
            <a:r>
              <a:rPr lang="en-US" dirty="0"/>
              <a:t>Family Medicine</a:t>
            </a:r>
          </a:p>
          <a:p>
            <a:pPr algn="ctr"/>
            <a:r>
              <a:rPr lang="en-US" dirty="0"/>
              <a:t> </a:t>
            </a:r>
          </a:p>
        </p:txBody>
      </p:sp>
      <p:sp>
        <p:nvSpPr>
          <p:cNvPr id="13" name="Content Placeholder 1"/>
          <p:cNvSpPr txBox="1">
            <a:spLocks/>
          </p:cNvSpPr>
          <p:nvPr/>
        </p:nvSpPr>
        <p:spPr>
          <a:xfrm>
            <a:off x="200736" y="1755228"/>
            <a:ext cx="4040188"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0"/>
            <a:r>
              <a:rPr lang="en-US" b="1" dirty="0"/>
              <a:t>Diagnosis and Monitoring</a:t>
            </a:r>
          </a:p>
          <a:p>
            <a:pPr lvl="0"/>
            <a:r>
              <a:rPr lang="en-US" b="1" dirty="0"/>
              <a:t>Predictive Modeling</a:t>
            </a:r>
            <a:r>
              <a:rPr lang="en-US" dirty="0"/>
              <a:t>.</a:t>
            </a:r>
          </a:p>
          <a:p>
            <a:pPr lvl="0"/>
            <a:r>
              <a:rPr lang="en-US" b="1" dirty="0"/>
              <a:t>Personalized Treatment</a:t>
            </a:r>
            <a:endParaRPr lang="en-US" dirty="0"/>
          </a:p>
        </p:txBody>
      </p:sp>
    </p:spTree>
    <p:extLst>
      <p:ext uri="{BB962C8B-B14F-4D97-AF65-F5344CB8AC3E}">
        <p14:creationId xmlns:p14="http://schemas.microsoft.com/office/powerpoint/2010/main" val="1736767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2"/>
          </a:solidFill>
          <a:ln>
            <a:solidFill>
              <a:schemeClr val="accent6">
                <a:lumMod val="60000"/>
                <a:lumOff val="40000"/>
              </a:schemeClr>
            </a:solidFill>
          </a:ln>
        </p:spPr>
        <p:txBody>
          <a:bodyPr/>
          <a:lstStyle/>
          <a:p>
            <a:pPr algn="ctr"/>
            <a:r>
              <a:rPr lang="en-US" dirty="0"/>
              <a:t>Resources/References</a:t>
            </a:r>
          </a:p>
          <a:p>
            <a:pPr algn="ctr"/>
            <a:endParaRPr lang="en-US"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2013585"/>
            <a:ext cx="1447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a:xfrm>
            <a:off x="4648200" y="457200"/>
            <a:ext cx="4041775" cy="990600"/>
          </a:xfrm>
          <a:solidFill>
            <a:schemeClr val="accent3">
              <a:lumMod val="60000"/>
              <a:lumOff val="40000"/>
            </a:schemeClr>
          </a:solidFill>
        </p:spPr>
        <p:txBody>
          <a:bodyPr>
            <a:normAutofit/>
          </a:bodyPr>
          <a:lstStyle/>
          <a:p>
            <a:pPr algn="ctr"/>
            <a:r>
              <a:rPr lang="en-US" dirty="0"/>
              <a:t>Article to go though/MCQs</a:t>
            </a:r>
          </a:p>
          <a:p>
            <a:pPr algn="ctr"/>
            <a:r>
              <a:rPr lang="en-US" dirty="0"/>
              <a:t> </a:t>
            </a:r>
          </a:p>
        </p:txBody>
      </p:sp>
      <p:sp>
        <p:nvSpPr>
          <p:cNvPr id="7" name="Content Placeholder 6"/>
          <p:cNvSpPr>
            <a:spLocks noGrp="1"/>
          </p:cNvSpPr>
          <p:nvPr>
            <p:ph sz="quarter" idx="4"/>
          </p:nvPr>
        </p:nvSpPr>
        <p:spPr>
          <a:xfrm>
            <a:off x="4645025" y="1752600"/>
            <a:ext cx="4041775" cy="4373563"/>
          </a:xfrm>
        </p:spPr>
        <p:txBody>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1" y="2013585"/>
            <a:ext cx="13716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79073" y="5371624"/>
            <a:ext cx="1745672" cy="369332"/>
          </a:xfrm>
          <a:prstGeom prst="rect">
            <a:avLst/>
          </a:prstGeom>
          <a:noFill/>
          <a:ln>
            <a:solidFill>
              <a:schemeClr val="accent1"/>
            </a:solidFill>
          </a:ln>
        </p:spPr>
        <p:txBody>
          <a:bodyPr wrap="square" rtlCol="0">
            <a:spAutoFit/>
          </a:bodyPr>
          <a:lstStyle/>
          <a:p>
            <a:r>
              <a:rPr lang="en-US" dirty="0"/>
              <a:t>RMU Portal</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48" y="4639151"/>
            <a:ext cx="17240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33752" y="3920359"/>
            <a:ext cx="1990993" cy="369332"/>
          </a:xfrm>
          <a:prstGeom prst="rect">
            <a:avLst/>
          </a:prstGeom>
          <a:noFill/>
          <a:ln>
            <a:solidFill>
              <a:schemeClr val="accent1"/>
            </a:solidFill>
          </a:ln>
        </p:spPr>
        <p:txBody>
          <a:bodyPr wrap="square" rtlCol="0">
            <a:spAutoFit/>
          </a:bodyPr>
          <a:lstStyle/>
          <a:p>
            <a:pPr algn="ctr"/>
            <a:r>
              <a:rPr lang="en-US" dirty="0">
                <a:solidFill>
                  <a:srgbClr val="C00000"/>
                </a:solidFill>
              </a:rPr>
              <a:t>GOLD Guidelines</a:t>
            </a:r>
          </a:p>
        </p:txBody>
      </p:sp>
    </p:spTree>
    <p:extLst>
      <p:ext uri="{BB962C8B-B14F-4D97-AF65-F5344CB8AC3E}">
        <p14:creationId xmlns:p14="http://schemas.microsoft.com/office/powerpoint/2010/main" val="2319160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914400"/>
          </a:xfrm>
          <a:prstGeom prst="rect">
            <a:avLst/>
          </a:prstGeom>
          <a:noFill/>
        </p:spPr>
        <p:txBody>
          <a:bodyPr wrap="none">
            <a:spAutoFit/>
          </a:bodyPr>
          <a:lstStyle/>
          <a:p>
            <a:pPr>
              <a:defRPr sz="3200" b="1">
                <a:solidFill>
                  <a:srgbClr val="003366"/>
                </a:solidFill>
              </a:defRPr>
            </a:pPr>
            <a:r>
              <a:t>Recent Advances in COPD Management</a:t>
            </a:r>
          </a:p>
        </p:txBody>
      </p:sp>
      <p:sp>
        <p:nvSpPr>
          <p:cNvPr id="3" name="TextBox 2"/>
          <p:cNvSpPr txBox="1"/>
          <p:nvPr/>
        </p:nvSpPr>
        <p:spPr>
          <a:xfrm>
            <a:off x="914400" y="1371600"/>
            <a:ext cx="7315200" cy="4572000"/>
          </a:xfrm>
          <a:prstGeom prst="rect">
            <a:avLst/>
          </a:prstGeom>
          <a:noFill/>
        </p:spPr>
        <p:txBody>
          <a:bodyPr wrap="square">
            <a:spAutoFit/>
          </a:bodyPr>
          <a:lstStyle/>
          <a:p>
            <a:endParaRPr/>
          </a:p>
          <a:p>
            <a:pPr>
              <a:defRPr sz="2400">
                <a:solidFill>
                  <a:srgbClr val="000000"/>
                </a:solidFill>
              </a:defRPr>
            </a:pPr>
            <a:r>
              <a:t>- Biologic Therapies: Anti-IL-33 and other novel biologics for COPD exacerbation control.</a:t>
            </a:r>
          </a:p>
          <a:p>
            <a:pPr>
              <a:defRPr sz="2400">
                <a:solidFill>
                  <a:srgbClr val="000000"/>
                </a:solidFill>
              </a:defRPr>
            </a:pPr>
            <a:r>
              <a:t>- AI Applications: Predictive analytics for early exacerbation detection.</a:t>
            </a:r>
          </a:p>
          <a:p>
            <a:pPr>
              <a:defRPr sz="2400">
                <a:solidFill>
                  <a:srgbClr val="000000"/>
                </a:solidFill>
              </a:defRPr>
            </a:pPr>
            <a:r>
              <a:t>- Pulmonary Rehabilitation: New techniques for improving lung function and quality of life.</a:t>
            </a:r>
          </a:p>
        </p:txBody>
      </p:sp>
    </p:spTree>
    <p:extLst>
      <p:ext uri="{BB962C8B-B14F-4D97-AF65-F5344CB8AC3E}">
        <p14:creationId xmlns:p14="http://schemas.microsoft.com/office/powerpoint/2010/main" val="2966455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Purple flowers and black text with black letters&#10;&#10;AI-generated content may be incorrect."/>
          <p:cNvPicPr>
            <a:picLocks noGrp="1" noChangeAspect="1"/>
          </p:cNvPicPr>
          <p:nvPr>
            <p:ph sz="half" idx="2"/>
          </p:nvPr>
        </p:nvPicPr>
        <p:blipFill>
          <a:blip r:embed="rId2"/>
          <a:stretch>
            <a:fillRect/>
          </a:stretch>
        </p:blipFill>
        <p:spPr>
          <a:xfrm>
            <a:off x="738329" y="1632814"/>
            <a:ext cx="3592370" cy="3592370"/>
          </a:xfrm>
          <a:prstGeom prst="rect">
            <a:avLst/>
          </a:prstGeom>
        </p:spPr>
      </p:pic>
      <p:cxnSp>
        <p:nvCxnSpPr>
          <p:cNvPr id="17" name="Straight Connector 16">
            <a:extLst>
              <a:ext uri="{FF2B5EF4-FFF2-40B4-BE49-F238E27FC236}">
                <a16:creationId xmlns:a16="http://schemas.microsoft.com/office/drawing/2014/main" id="{516F97B9-23C6-4EF1-AED7-D5E3C26A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572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Cartoon of two lungs&#10;&#10;AI-generated content may be incorr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300" y="1966665"/>
            <a:ext cx="3599592" cy="2924668"/>
          </a:xfrm>
          <a:prstGeom prst="rect">
            <a:avLst/>
          </a:prstGeom>
        </p:spPr>
      </p:pic>
    </p:spTree>
    <p:extLst>
      <p:ext uri="{BB962C8B-B14F-4D97-AF65-F5344CB8AC3E}">
        <p14:creationId xmlns:p14="http://schemas.microsoft.com/office/powerpoint/2010/main" val="186457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GB" b="1" dirty="0"/>
              <a:t>Learning Objectives</a:t>
            </a:r>
            <a:endParaRPr lang="en-US" b="1" dirty="0"/>
          </a:p>
        </p:txBody>
      </p:sp>
      <p:sp>
        <p:nvSpPr>
          <p:cNvPr id="3" name="Content Placeholder 2"/>
          <p:cNvSpPr>
            <a:spLocks noGrp="1"/>
          </p:cNvSpPr>
          <p:nvPr>
            <p:ph idx="1"/>
          </p:nvPr>
        </p:nvSpPr>
        <p:spPr>
          <a:xfrm>
            <a:off x="1279546" y="2291262"/>
            <a:ext cx="6584634" cy="2879256"/>
          </a:xfrm>
        </p:spPr>
        <p:txBody>
          <a:bodyPr>
            <a:normAutofit/>
          </a:bodyPr>
          <a:lstStyle/>
          <a:p>
            <a:pPr>
              <a:lnSpc>
                <a:spcPct val="90000"/>
              </a:lnSpc>
            </a:pPr>
            <a:r>
              <a:rPr lang="en-GB" sz="1500">
                <a:solidFill>
                  <a:srgbClr val="404040"/>
                </a:solidFill>
              </a:rPr>
              <a:t>Establish diagnosis of COPD through focused history , physical examination, and work up</a:t>
            </a:r>
          </a:p>
          <a:p>
            <a:pPr>
              <a:lnSpc>
                <a:spcPct val="90000"/>
              </a:lnSpc>
            </a:pPr>
            <a:r>
              <a:rPr lang="en-GB" sz="1500">
                <a:solidFill>
                  <a:srgbClr val="404040"/>
                </a:solidFill>
              </a:rPr>
              <a:t>Grading and severity</a:t>
            </a:r>
          </a:p>
          <a:p>
            <a:pPr>
              <a:lnSpc>
                <a:spcPct val="90000"/>
              </a:lnSpc>
            </a:pPr>
            <a:r>
              <a:rPr lang="en-GB" sz="1500">
                <a:solidFill>
                  <a:srgbClr val="404040"/>
                </a:solidFill>
              </a:rPr>
              <a:t>Treatment modalities</a:t>
            </a:r>
          </a:p>
          <a:p>
            <a:pPr>
              <a:lnSpc>
                <a:spcPct val="90000"/>
              </a:lnSpc>
            </a:pPr>
            <a:r>
              <a:rPr lang="en-GB" sz="1500">
                <a:solidFill>
                  <a:srgbClr val="404040"/>
                </a:solidFill>
              </a:rPr>
              <a:t>Proposing management plan</a:t>
            </a:r>
          </a:p>
          <a:p>
            <a:pPr>
              <a:lnSpc>
                <a:spcPct val="90000"/>
              </a:lnSpc>
            </a:pPr>
            <a:r>
              <a:rPr lang="en-GB" sz="1500">
                <a:solidFill>
                  <a:srgbClr val="404040"/>
                </a:solidFill>
              </a:rPr>
              <a:t>Multidisciplinary management</a:t>
            </a:r>
          </a:p>
          <a:p>
            <a:pPr>
              <a:lnSpc>
                <a:spcPct val="90000"/>
              </a:lnSpc>
            </a:pPr>
            <a:r>
              <a:rPr lang="en-GB" sz="1500">
                <a:solidFill>
                  <a:srgbClr val="404040"/>
                </a:solidFill>
              </a:rPr>
              <a:t>MDM/Future perspective.-Research </a:t>
            </a:r>
          </a:p>
          <a:p>
            <a:pPr>
              <a:lnSpc>
                <a:spcPct val="90000"/>
              </a:lnSpc>
            </a:pPr>
            <a:r>
              <a:rPr lang="en-GB" sz="1500">
                <a:solidFill>
                  <a:srgbClr val="404040"/>
                </a:solidFill>
              </a:rPr>
              <a:t>AI/Family Medicine </a:t>
            </a:r>
          </a:p>
          <a:p>
            <a:pPr>
              <a:lnSpc>
                <a:spcPct val="90000"/>
              </a:lnSpc>
            </a:pPr>
            <a:r>
              <a:rPr lang="en-GB" sz="1500">
                <a:solidFill>
                  <a:srgbClr val="404040"/>
                </a:solidFill>
              </a:rPr>
              <a:t>Resources/Articles to go through-MCQs</a:t>
            </a:r>
          </a:p>
        </p:txBody>
      </p:sp>
    </p:spTree>
    <p:extLst>
      <p:ext uri="{BB962C8B-B14F-4D97-AF65-F5344CB8AC3E}">
        <p14:creationId xmlns:p14="http://schemas.microsoft.com/office/powerpoint/2010/main" val="89825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603504" y="2133600"/>
            <a:ext cx="2283714" cy="1898904"/>
          </a:xfrm>
          <a:prstGeom prst="rect">
            <a:avLst/>
          </a:prstGeom>
        </p:spPr>
        <p:txBody>
          <a:bodyPr vert="horz" lIns="274320" tIns="182880" rIns="274320" bIns="182880" rtlCol="0" anchor="ctr" anchorCtr="1">
            <a:normAutofit/>
          </a:bodyPr>
          <a:lstStyle/>
          <a:p>
            <a:pPr marL="12700" marR="5080"/>
            <a:r>
              <a:rPr lang="en-US" sz="1900"/>
              <a:t>PROF UMER MODEL OF INTEGRATED LECTURE</a:t>
            </a:r>
          </a:p>
        </p:txBody>
      </p:sp>
      <p:sp>
        <p:nvSpPr>
          <p:cNvPr id="17" name="Rectangle 16">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640080"/>
            <a:ext cx="5173218"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5309" y="802767"/>
            <a:ext cx="4924044"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ject 3"/>
          <p:cNvPicPr/>
          <p:nvPr/>
        </p:nvPicPr>
        <p:blipFill>
          <a:blip r:embed="rId2" cstate="print"/>
          <a:stretch>
            <a:fillRect/>
          </a:stretch>
        </p:blipFill>
        <p:spPr>
          <a:xfrm>
            <a:off x="3615309" y="802766"/>
            <a:ext cx="4924044" cy="49377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4698722" cy="1077218"/>
          </a:xfrm>
          <a:prstGeom prst="rect">
            <a:avLst/>
          </a:prstGeom>
          <a:noFill/>
        </p:spPr>
        <p:txBody>
          <a:bodyPr wrap="none">
            <a:spAutoFit/>
          </a:bodyPr>
          <a:lstStyle/>
          <a:p>
            <a:pPr>
              <a:defRPr sz="3200" b="1">
                <a:solidFill>
                  <a:srgbClr val="003366"/>
                </a:solidFill>
              </a:defRPr>
            </a:pPr>
            <a:r>
              <a:rPr dirty="0"/>
              <a:t>Horizontal Integration </a:t>
            </a:r>
            <a:endParaRPr lang="en-US" dirty="0"/>
          </a:p>
          <a:p>
            <a:pPr>
              <a:defRPr sz="3200" b="1">
                <a:solidFill>
                  <a:srgbClr val="003366"/>
                </a:solidFill>
              </a:defRPr>
            </a:pPr>
            <a:r>
              <a:rPr dirty="0"/>
              <a:t>with Clinical Disciplines</a:t>
            </a:r>
          </a:p>
        </p:txBody>
      </p:sp>
      <p:sp>
        <p:nvSpPr>
          <p:cNvPr id="3" name="TextBox 2"/>
          <p:cNvSpPr txBox="1"/>
          <p:nvPr/>
        </p:nvSpPr>
        <p:spPr>
          <a:xfrm>
            <a:off x="914400" y="1371600"/>
            <a:ext cx="7315200" cy="4572000"/>
          </a:xfrm>
          <a:prstGeom prst="rect">
            <a:avLst/>
          </a:prstGeom>
          <a:noFill/>
        </p:spPr>
        <p:txBody>
          <a:bodyPr wrap="square">
            <a:spAutoFit/>
          </a:bodyPr>
          <a:lstStyle/>
          <a:p>
            <a:endParaRPr/>
          </a:p>
          <a:p>
            <a:pPr>
              <a:defRPr sz="2400">
                <a:solidFill>
                  <a:srgbClr val="000000"/>
                </a:solidFill>
              </a:defRPr>
            </a:pPr>
            <a:r>
              <a:t>- Community Medicine: Prevalence and risk factors in different populations.</a:t>
            </a:r>
          </a:p>
          <a:p>
            <a:pPr>
              <a:defRPr sz="2400">
                <a:solidFill>
                  <a:srgbClr val="000000"/>
                </a:solidFill>
              </a:defRPr>
            </a:pPr>
            <a:r>
              <a:t>- Pathology: Chronic bronchitis vs. emphysema, airway inflammation.</a:t>
            </a:r>
          </a:p>
          <a:p>
            <a:pPr>
              <a:defRPr sz="2400">
                <a:solidFill>
                  <a:srgbClr val="000000"/>
                </a:solidFill>
              </a:defRPr>
            </a:pPr>
            <a:r>
              <a:t>- Family Medicine: Long-term COPD management, smoking cessation strategies.</a:t>
            </a:r>
          </a:p>
        </p:txBody>
      </p:sp>
    </p:spTree>
    <p:extLst>
      <p:ext uri="{BB962C8B-B14F-4D97-AF65-F5344CB8AC3E}">
        <p14:creationId xmlns:p14="http://schemas.microsoft.com/office/powerpoint/2010/main" val="75401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914400"/>
          </a:xfrm>
          <a:prstGeom prst="rect">
            <a:avLst/>
          </a:prstGeom>
          <a:noFill/>
        </p:spPr>
        <p:txBody>
          <a:bodyPr wrap="none">
            <a:spAutoFit/>
          </a:bodyPr>
          <a:lstStyle/>
          <a:p>
            <a:pPr>
              <a:defRPr sz="3200" b="1">
                <a:solidFill>
                  <a:srgbClr val="003366"/>
                </a:solidFill>
              </a:defRPr>
            </a:pPr>
            <a:r>
              <a:t>Vertical Integration with Basic Sciences</a:t>
            </a:r>
          </a:p>
        </p:txBody>
      </p:sp>
      <p:sp>
        <p:nvSpPr>
          <p:cNvPr id="3" name="TextBox 2"/>
          <p:cNvSpPr txBox="1"/>
          <p:nvPr/>
        </p:nvSpPr>
        <p:spPr>
          <a:xfrm>
            <a:off x="914400" y="1371600"/>
            <a:ext cx="7315200" cy="4572000"/>
          </a:xfrm>
          <a:prstGeom prst="rect">
            <a:avLst/>
          </a:prstGeom>
          <a:noFill/>
        </p:spPr>
        <p:txBody>
          <a:bodyPr wrap="square">
            <a:spAutoFit/>
          </a:bodyPr>
          <a:lstStyle/>
          <a:p>
            <a:endParaRPr/>
          </a:p>
          <a:p>
            <a:pPr>
              <a:defRPr sz="2400">
                <a:solidFill>
                  <a:srgbClr val="000000"/>
                </a:solidFill>
              </a:defRPr>
            </a:pPr>
            <a:r>
              <a:t>- Anatomy/Physiology: Airflow limitation, destruction of alveolar walls.</a:t>
            </a:r>
          </a:p>
          <a:p>
            <a:pPr>
              <a:defRPr sz="2400">
                <a:solidFill>
                  <a:srgbClr val="000000"/>
                </a:solidFill>
              </a:defRPr>
            </a:pPr>
            <a:r>
              <a:t>- Immunology: Neutrophil-mediated inflammation, role of proteases.</a:t>
            </a:r>
          </a:p>
          <a:p>
            <a:pPr>
              <a:defRPr sz="2400">
                <a:solidFill>
                  <a:srgbClr val="000000"/>
                </a:solidFill>
              </a:defRPr>
            </a:pPr>
            <a:r>
              <a:t>- Pharmacology: Mechanisms of bronchodilators, corticosteroids, and biologics.</a:t>
            </a:r>
          </a:p>
        </p:txBody>
      </p:sp>
    </p:spTree>
    <p:extLst>
      <p:ext uri="{BB962C8B-B14F-4D97-AF65-F5344CB8AC3E}">
        <p14:creationId xmlns:p14="http://schemas.microsoft.com/office/powerpoint/2010/main" val="305494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914400"/>
          </a:xfrm>
          <a:prstGeom prst="rect">
            <a:avLst/>
          </a:prstGeom>
          <a:noFill/>
        </p:spPr>
        <p:txBody>
          <a:bodyPr wrap="none">
            <a:spAutoFit/>
          </a:bodyPr>
          <a:lstStyle/>
          <a:p>
            <a:pPr>
              <a:defRPr sz="3200" b="1">
                <a:solidFill>
                  <a:srgbClr val="003366"/>
                </a:solidFill>
              </a:defRPr>
            </a:pPr>
            <a:r>
              <a:t>Pathophysiology of COPD</a:t>
            </a:r>
          </a:p>
        </p:txBody>
      </p:sp>
      <p:sp>
        <p:nvSpPr>
          <p:cNvPr id="3" name="TextBox 2"/>
          <p:cNvSpPr txBox="1"/>
          <p:nvPr/>
        </p:nvSpPr>
        <p:spPr>
          <a:xfrm>
            <a:off x="914400" y="1371600"/>
            <a:ext cx="7315200" cy="4572000"/>
          </a:xfrm>
          <a:prstGeom prst="rect">
            <a:avLst/>
          </a:prstGeom>
          <a:noFill/>
        </p:spPr>
        <p:txBody>
          <a:bodyPr wrap="square">
            <a:spAutoFit/>
          </a:bodyPr>
          <a:lstStyle/>
          <a:p>
            <a:endParaRPr/>
          </a:p>
          <a:p>
            <a:pPr>
              <a:defRPr sz="2400">
                <a:solidFill>
                  <a:srgbClr val="000000"/>
                </a:solidFill>
              </a:defRPr>
            </a:pPr>
            <a:r>
              <a:t>- Chronic Inflammation: Neutrophils, macrophages, proteases breaking down lung tissue.</a:t>
            </a:r>
          </a:p>
          <a:p>
            <a:pPr>
              <a:defRPr sz="2400">
                <a:solidFill>
                  <a:srgbClr val="000000"/>
                </a:solidFill>
              </a:defRPr>
            </a:pPr>
            <a:r>
              <a:t>- Airway Remodeling: Increased mucus production, fibrosis, and airway narrowing.</a:t>
            </a:r>
          </a:p>
          <a:p>
            <a:pPr>
              <a:defRPr sz="2400">
                <a:solidFill>
                  <a:srgbClr val="000000"/>
                </a:solidFill>
              </a:defRPr>
            </a:pPr>
            <a:r>
              <a:t>- Emphysema Development: Alveolar destruction leads to decreased gas exchange efficiency.</a:t>
            </a:r>
          </a:p>
        </p:txBody>
      </p:sp>
    </p:spTree>
    <p:extLst>
      <p:ext uri="{BB962C8B-B14F-4D97-AF65-F5344CB8AC3E}">
        <p14:creationId xmlns:p14="http://schemas.microsoft.com/office/powerpoint/2010/main" val="385497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3357604" cy="1188720"/>
          </a:xfrm>
        </p:spPr>
        <p:txBody>
          <a:bodyPr>
            <a:normAutofit/>
          </a:bodyPr>
          <a:lstStyle/>
          <a:p>
            <a:r>
              <a:rPr lang="en-US"/>
              <a:t>Definition</a:t>
            </a:r>
            <a:endParaRPr lang="en-US" dirty="0"/>
          </a:p>
        </p:txBody>
      </p:sp>
      <p:sp>
        <p:nvSpPr>
          <p:cNvPr id="3" name="Content Placeholder 2"/>
          <p:cNvSpPr>
            <a:spLocks noGrp="1"/>
          </p:cNvSpPr>
          <p:nvPr>
            <p:ph idx="1"/>
          </p:nvPr>
        </p:nvSpPr>
        <p:spPr>
          <a:xfrm>
            <a:off x="602433" y="2638044"/>
            <a:ext cx="3369699" cy="3263206"/>
          </a:xfrm>
        </p:spPr>
        <p:txBody>
          <a:bodyPr>
            <a:normAutofit/>
          </a:bodyPr>
          <a:lstStyle/>
          <a:p>
            <a:pPr>
              <a:lnSpc>
                <a:spcPct val="90000"/>
              </a:lnSpc>
            </a:pPr>
            <a:r>
              <a:rPr lang="en-GB" sz="1300" b="1"/>
              <a:t>GOLD, and WHO</a:t>
            </a:r>
            <a:r>
              <a:rPr lang="en-GB" sz="1300"/>
              <a:t>, definition- A "heterogeneous lung condition characterized by chronic respiratory symptoms (</a:t>
            </a:r>
            <a:r>
              <a:rPr lang="en-GB" sz="1300" err="1"/>
              <a:t>dyspnea</a:t>
            </a:r>
            <a:r>
              <a:rPr lang="en-GB" sz="1300"/>
              <a:t>, cough, expectoration, exacerbations) due to abnormalities of the airway (bronchitis, bronchiolitis) and/or alveoli (emphysema) that cause persistent, often progressive, airflow obstruction" </a:t>
            </a:r>
          </a:p>
          <a:p>
            <a:pPr>
              <a:lnSpc>
                <a:spcPct val="90000"/>
              </a:lnSpc>
            </a:pPr>
            <a:r>
              <a:rPr lang="en-GB" sz="1300" b="1"/>
              <a:t>In practice, </a:t>
            </a:r>
            <a:r>
              <a:rPr lang="en-GB" sz="1300"/>
              <a:t>the diagnosis of COPD requires all of the following; 1) presence of pulmonary symptoms (</a:t>
            </a:r>
            <a:r>
              <a:rPr lang="en-GB" sz="1300" err="1"/>
              <a:t>dyspnea</a:t>
            </a:r>
            <a:r>
              <a:rPr lang="en-GB" sz="1300"/>
              <a:t>, cough, or sputum production), 2) appropriate clinical context (most notably but not exclusively tobacco exposure), and 3) evidence of airflow limitation</a:t>
            </a:r>
            <a:endParaRPr lang="en-US" sz="1300"/>
          </a:p>
        </p:txBody>
      </p:sp>
      <p:sp>
        <p:nvSpPr>
          <p:cNvPr id="1035" name="Rectangle 1034">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7703" y="964692"/>
            <a:ext cx="408051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024" y="1128683"/>
            <a:ext cx="382987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white text with black text&#10;&#10;AI-generated content may be incorrec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4591" y="2347984"/>
            <a:ext cx="3586734" cy="216997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7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7387</TotalTime>
  <Words>1506</Words>
  <Application>Microsoft Office PowerPoint</Application>
  <PresentationFormat>On-screen Show (4:3)</PresentationFormat>
  <Paragraphs>142</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Aparajita</vt:lpstr>
      <vt:lpstr>Arial</vt:lpstr>
      <vt:lpstr>Calibri</vt:lpstr>
      <vt:lpstr>Gill Sans MT</vt:lpstr>
      <vt:lpstr>Parcel</vt:lpstr>
      <vt:lpstr>COPD </vt:lpstr>
      <vt:lpstr>University Motto, Vision, Values &amp; Goals</vt:lpstr>
      <vt:lpstr>Sequence OF LGIs</vt:lpstr>
      <vt:lpstr>Learning Objectives</vt:lpstr>
      <vt:lpstr>PROF UMER MODEL OF INTEGRATED LECTURE</vt:lpstr>
      <vt:lpstr>PowerPoint Presentation</vt:lpstr>
      <vt:lpstr>PowerPoint Presentation</vt:lpstr>
      <vt:lpstr>PowerPoint Presentation</vt:lpstr>
      <vt:lpstr>Definition</vt:lpstr>
      <vt:lpstr>Aetiology Pathophysiology</vt:lpstr>
      <vt:lpstr>History</vt:lpstr>
      <vt:lpstr>Examination</vt:lpstr>
      <vt:lpstr>Work Up</vt:lpstr>
      <vt:lpstr>Spirometry</vt:lpstr>
      <vt:lpstr>Severity- Grade &amp; Severity PBD-FEV1</vt:lpstr>
      <vt:lpstr>Available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 COPD Guidelines 2017</dc:title>
  <dc:creator>dell</dc:creator>
  <cp:lastModifiedBy>MK</cp:lastModifiedBy>
  <cp:revision>45</cp:revision>
  <cp:lastPrinted>2024-05-21T07:18:06Z</cp:lastPrinted>
  <dcterms:created xsi:type="dcterms:W3CDTF">2018-03-06T06:00:15Z</dcterms:created>
  <dcterms:modified xsi:type="dcterms:W3CDTF">2025-02-10T03:30:27Z</dcterms:modified>
</cp:coreProperties>
</file>