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notesMasterIdLst>
    <p:notesMasterId r:id="rId33"/>
  </p:notesMasterIdLst>
  <p:sldIdLst>
    <p:sldId id="303" r:id="rId2"/>
    <p:sldId id="304" r:id="rId3"/>
    <p:sldId id="305" r:id="rId4"/>
    <p:sldId id="306" r:id="rId5"/>
    <p:sldId id="416" r:id="rId6"/>
    <p:sldId id="417" r:id="rId7"/>
    <p:sldId id="418" r:id="rId8"/>
    <p:sldId id="419" r:id="rId9"/>
    <p:sldId id="257" r:id="rId10"/>
    <p:sldId id="258" r:id="rId11"/>
    <p:sldId id="260" r:id="rId12"/>
    <p:sldId id="261" r:id="rId13"/>
    <p:sldId id="262" r:id="rId14"/>
    <p:sldId id="263" r:id="rId15"/>
    <p:sldId id="264" r:id="rId16"/>
    <p:sldId id="265" r:id="rId17"/>
    <p:sldId id="268" r:id="rId18"/>
    <p:sldId id="266" r:id="rId19"/>
    <p:sldId id="267" r:id="rId20"/>
    <p:sldId id="269" r:id="rId21"/>
    <p:sldId id="274" r:id="rId22"/>
    <p:sldId id="270" r:id="rId23"/>
    <p:sldId id="275" r:id="rId24"/>
    <p:sldId id="271" r:id="rId25"/>
    <p:sldId id="272" r:id="rId26"/>
    <p:sldId id="273" r:id="rId27"/>
    <p:sldId id="276" r:id="rId28"/>
    <p:sldId id="420" r:id="rId29"/>
    <p:sldId id="421" r:id="rId30"/>
    <p:sldId id="422" r:id="rId31"/>
    <p:sldId id="277" r:id="rId32"/>
  </p:sldIdLst>
  <p:sldSz cx="9144000" cy="6858000" type="screen4x3"/>
  <p:notesSz cx="6858000" cy="9144000"/>
  <p:custDataLst>
    <p:tags r:id="rId34"/>
  </p:custDataLst>
  <p:defaultTextStyle>
    <a:defPPr>
      <a:defRPr lang="en-P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5" d="100"/>
          <a:sy n="65" d="100"/>
        </p:scale>
        <p:origin x="1536" y="78"/>
      </p:cViewPr>
      <p:guideLst>
        <p:guide orient="horz" pos="2160"/>
        <p:guide pos="2880"/>
      </p:guideLst>
    </p:cSldViewPr>
  </p:slideViewPr>
  <p:notesTextViewPr>
    <p:cViewPr>
      <p:scale>
        <a:sx n="1" d="1"/>
        <a:sy n="1" d="1"/>
      </p:scale>
      <p:origin x="0" y="0"/>
    </p:cViewPr>
  </p:notesTextViewPr>
  <p:notesViewPr>
    <p:cSldViewPr>
      <p:cViewPr>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tags" Target="tags/tag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s>
</file>

<file path=ppt/diagrams/colors1.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9CEBA05-2F10-437E-89B2-54F4D9FAF478}" type="doc">
      <dgm:prSet loTypeId="urn:microsoft.com/office/officeart/2005/8/layout/gear1#1" loCatId="cycle" qsTypeId="urn:microsoft.com/office/officeart/2005/8/quickstyle/3d5" qsCatId="3D" csTypeId="urn:microsoft.com/office/officeart/2005/8/colors/colorful4" csCatId="colorful" phldr="1"/>
      <dgm:spPr/>
      <dgm:t>
        <a:bodyPr/>
        <a:lstStyle/>
        <a:p>
          <a:endParaRPr/>
        </a:p>
      </dgm:t>
    </dgm:pt>
    <dgm:pt modelId="{D76093C5-B96B-4182-8418-CFDB341D2418}" type="parTrans" cxnId="{4E931E83-ECBB-48DF-9CB6-DC00B1F90109}">
      <dgm:prSet/>
      <dgm:spPr/>
      <dgm:t>
        <a:bodyPr/>
        <a:lstStyle/>
        <a:p>
          <a:pPr algn="ctr"/>
          <a:endParaRPr lang="en-US"/>
        </a:p>
      </dgm:t>
    </dgm:pt>
    <dgm:pt modelId="{DACAB5BA-B8B4-4D66-8B11-1D02259E020B}">
      <dgm:prSet phldrT="[Text]"/>
      <dgm:spPr/>
      <dgm:t>
        <a:bodyPr/>
        <a:lstStyle/>
        <a:p>
          <a:pPr algn="ctr"/>
          <a:r>
            <a:rPr lang="en-US" b="1">
              <a:latin typeface="Arial Black" pitchFamily="34" charset="0"/>
            </a:rPr>
            <a:t>Wisdom</a:t>
          </a:r>
        </a:p>
      </dgm:t>
    </dgm:pt>
    <dgm:pt modelId="{23718C41-0A1F-40BF-86BE-8A5476EC271E}" type="sibTrans" cxnId="{4E931E83-ECBB-48DF-9CB6-DC00B1F90109}">
      <dgm:prSet/>
      <dgm:spPr/>
      <dgm:t>
        <a:bodyPr/>
        <a:lstStyle/>
        <a:p>
          <a:pPr algn="ctr"/>
          <a:endParaRPr lang="en-US"/>
        </a:p>
      </dgm:t>
    </dgm:pt>
    <dgm:pt modelId="{637C3D51-3F4B-4277-8185-724806355FF8}" type="parTrans" cxnId="{78B438AF-CE01-4C8A-8BB1-A859DEA2FC2D}">
      <dgm:prSet/>
      <dgm:spPr/>
      <dgm:t>
        <a:bodyPr/>
        <a:lstStyle/>
        <a:p>
          <a:pPr algn="ctr"/>
          <a:endParaRPr lang="en-US"/>
        </a:p>
      </dgm:t>
    </dgm:pt>
    <dgm:pt modelId="{663C1E13-76F9-4B70-A2F2-CA23180743CE}">
      <dgm:prSet phldrT="[Text]"/>
      <dgm:spPr/>
      <dgm:t>
        <a:bodyPr/>
        <a:lstStyle/>
        <a:p>
          <a:pPr algn="ctr"/>
          <a:r>
            <a:rPr lang="en-US">
              <a:latin typeface="Arial Black" pitchFamily="34" charset="0"/>
            </a:rPr>
            <a:t>Truth</a:t>
          </a:r>
          <a:r>
            <a:rPr lang="en-US"/>
            <a:t> </a:t>
          </a:r>
        </a:p>
      </dgm:t>
    </dgm:pt>
    <dgm:pt modelId="{188C389E-9423-41DE-9C5E-D4A7E95C7E62}" type="sibTrans" cxnId="{78B438AF-CE01-4C8A-8BB1-A859DEA2FC2D}">
      <dgm:prSet/>
      <dgm:spPr/>
      <dgm:t>
        <a:bodyPr/>
        <a:lstStyle/>
        <a:p>
          <a:pPr algn="ctr"/>
          <a:endParaRPr lang="en-US"/>
        </a:p>
      </dgm:t>
    </dgm:pt>
    <dgm:pt modelId="{1911F9CB-1EEA-4FFD-A302-90DCBC7D11BE}" type="parTrans" cxnId="{0702433A-1451-43C8-A816-C3F8B23EABD1}">
      <dgm:prSet/>
      <dgm:spPr/>
      <dgm:t>
        <a:bodyPr/>
        <a:lstStyle/>
        <a:p>
          <a:pPr algn="ctr"/>
          <a:endParaRPr lang="en-US"/>
        </a:p>
      </dgm:t>
    </dgm:pt>
    <dgm:pt modelId="{399ACE2F-90C5-48B1-9E65-700A32562848}">
      <dgm:prSet phldrT="[Text]"/>
      <dgm:spPr/>
      <dgm:t>
        <a:bodyPr/>
        <a:lstStyle/>
        <a:p>
          <a:pPr algn="ctr"/>
          <a:r>
            <a:rPr lang="en-US" b="1">
              <a:latin typeface="Arial Black" pitchFamily="34" charset="0"/>
            </a:rPr>
            <a:t>Servic</a:t>
          </a:r>
          <a:r>
            <a:rPr lang="en-US">
              <a:latin typeface="Arial Black" pitchFamily="34" charset="0"/>
            </a:rPr>
            <a:t>e</a:t>
          </a:r>
          <a:r>
            <a:rPr lang="en-US"/>
            <a:t> </a:t>
          </a:r>
        </a:p>
      </dgm:t>
    </dgm:pt>
    <dgm:pt modelId="{DA82EADB-2721-42A0-95EA-F9B5521A38A6}" type="sibTrans" cxnId="{0702433A-1451-43C8-A816-C3F8B23EABD1}">
      <dgm:prSet/>
      <dgm:spPr/>
      <dgm:t>
        <a:bodyPr/>
        <a:lstStyle/>
        <a:p>
          <a:pPr algn="ctr"/>
          <a:endParaRPr lang="en-US"/>
        </a:p>
      </dgm:t>
    </dgm:pt>
    <dgm:pt modelId="{5ED88519-AC6C-4AA3-B76D-812B93A167E4}" type="pres">
      <dgm:prSet presAssocID="{F9CEBA05-2F10-437E-89B2-54F4D9FAF478}" presName="composite" presStyleCnt="0">
        <dgm:presLayoutVars>
          <dgm:chMax val="3"/>
          <dgm:animLvl val="lvl"/>
          <dgm:resizeHandles val="exact"/>
        </dgm:presLayoutVars>
      </dgm:prSet>
      <dgm:spPr/>
    </dgm:pt>
    <dgm:pt modelId="{87622A90-D0D8-4EA3-BC0D-D537801AF2B1}" type="pres">
      <dgm:prSet presAssocID="{DACAB5BA-B8B4-4D66-8B11-1D02259E020B}" presName="gear1" presStyleLbl="node1" presStyleIdx="0" presStyleCnt="3" custLinFactNeighborX="-220" custLinFactNeighborY="-220">
        <dgm:presLayoutVars>
          <dgm:chMax val="1"/>
          <dgm:bulletEnabled val="1"/>
        </dgm:presLayoutVars>
      </dgm:prSet>
      <dgm:spPr/>
    </dgm:pt>
    <dgm:pt modelId="{B6B6B41B-120B-4968-AB6A-FC6E7C8EF3C0}" type="pres">
      <dgm:prSet presAssocID="{DACAB5BA-B8B4-4D66-8B11-1D02259E020B}" presName="gear1srcNode" presStyleLbl="node1" presStyleIdx="0" presStyleCnt="3"/>
      <dgm:spPr/>
    </dgm:pt>
    <dgm:pt modelId="{8BC64EA7-2794-42B6-96C9-F39A52CB985A}" type="pres">
      <dgm:prSet presAssocID="{DACAB5BA-B8B4-4D66-8B11-1D02259E020B}" presName="gear1dstNode" presStyleLbl="node1" presStyleIdx="0" presStyleCnt="3"/>
      <dgm:spPr/>
    </dgm:pt>
    <dgm:pt modelId="{93300324-D62F-4E58-B882-734182BDB462}" type="pres">
      <dgm:prSet presAssocID="{663C1E13-76F9-4B70-A2F2-CA23180743CE}" presName="gear2" presStyleLbl="node1" presStyleIdx="1" presStyleCnt="3">
        <dgm:presLayoutVars>
          <dgm:chMax val="1"/>
          <dgm:bulletEnabled val="1"/>
        </dgm:presLayoutVars>
      </dgm:prSet>
      <dgm:spPr/>
    </dgm:pt>
    <dgm:pt modelId="{B9330EE9-43E4-4FD4-8144-E92B1DD0FCDF}" type="pres">
      <dgm:prSet presAssocID="{663C1E13-76F9-4B70-A2F2-CA23180743CE}" presName="gear2srcNode" presStyleLbl="node1" presStyleIdx="1" presStyleCnt="3"/>
      <dgm:spPr/>
    </dgm:pt>
    <dgm:pt modelId="{4822A78E-EAEC-401F-941A-3A84E13E2357}" type="pres">
      <dgm:prSet presAssocID="{663C1E13-76F9-4B70-A2F2-CA23180743CE}" presName="gear2dstNode" presStyleLbl="node1" presStyleIdx="1" presStyleCnt="3"/>
      <dgm:spPr/>
    </dgm:pt>
    <dgm:pt modelId="{59EDF28D-6C67-49D0-B5A1-DE5C3CBA2292}" type="pres">
      <dgm:prSet presAssocID="{399ACE2F-90C5-48B1-9E65-700A32562848}" presName="gear3" presStyleLbl="node1" presStyleIdx="2" presStyleCnt="3"/>
      <dgm:spPr/>
    </dgm:pt>
    <dgm:pt modelId="{23DC08E4-3725-4448-BFFF-1CCEA2F2987E}" type="pres">
      <dgm:prSet presAssocID="{399ACE2F-90C5-48B1-9E65-700A32562848}" presName="gear3tx" presStyleLbl="node1" presStyleIdx="2" presStyleCnt="3">
        <dgm:presLayoutVars>
          <dgm:chMax val="1"/>
          <dgm:bulletEnabled val="1"/>
        </dgm:presLayoutVars>
      </dgm:prSet>
      <dgm:spPr/>
    </dgm:pt>
    <dgm:pt modelId="{7D3EFDB4-E5D1-439A-86D8-1FCF80D959BA}" type="pres">
      <dgm:prSet presAssocID="{399ACE2F-90C5-48B1-9E65-700A32562848}" presName="gear3srcNode" presStyleLbl="node1" presStyleIdx="2" presStyleCnt="3"/>
      <dgm:spPr/>
    </dgm:pt>
    <dgm:pt modelId="{9815588C-16D0-4475-B64C-847FC87C8C32}" type="pres">
      <dgm:prSet presAssocID="{399ACE2F-90C5-48B1-9E65-700A32562848}" presName="gear3dstNode" presStyleLbl="node1" presStyleIdx="2" presStyleCnt="3"/>
      <dgm:spPr/>
    </dgm:pt>
    <dgm:pt modelId="{398423B3-DD54-4226-99D7-017EFC1488DF}" type="pres">
      <dgm:prSet presAssocID="{23718C41-0A1F-40BF-86BE-8A5476EC271E}" presName="connector1" presStyleLbl="sibTrans2D1" presStyleIdx="0" presStyleCnt="3"/>
      <dgm:spPr/>
    </dgm:pt>
    <dgm:pt modelId="{6DF3A3A0-5919-4E69-80DD-61760D6340A0}" type="pres">
      <dgm:prSet presAssocID="{188C389E-9423-41DE-9C5E-D4A7E95C7E62}" presName="connector2" presStyleLbl="sibTrans2D1" presStyleIdx="1" presStyleCnt="3"/>
      <dgm:spPr/>
    </dgm:pt>
    <dgm:pt modelId="{A09CEA93-9338-4361-A5E6-CF85B6019F5A}" type="pres">
      <dgm:prSet presAssocID="{DA82EADB-2721-42A0-95EA-F9B5521A38A6}" presName="connector3" presStyleLbl="sibTrans2D1" presStyleIdx="2" presStyleCnt="3"/>
      <dgm:spPr/>
    </dgm:pt>
  </dgm:ptLst>
  <dgm:cxnLst>
    <dgm:cxn modelId="{324F7823-9D4C-465C-A1C7-D50C6EFB2428}" type="presOf" srcId="{663C1E13-76F9-4B70-A2F2-CA23180743CE}" destId="{93300324-D62F-4E58-B882-734182BDB462}" srcOrd="0" destOrd="0" presId="urn:microsoft.com/office/officeart/2005/8/layout/gear1#1"/>
    <dgm:cxn modelId="{C0BB082A-F6D1-4327-9849-FE8DE8D77ABF}" type="presOf" srcId="{399ACE2F-90C5-48B1-9E65-700A32562848}" destId="{59EDF28D-6C67-49D0-B5A1-DE5C3CBA2292}" srcOrd="0" destOrd="0" presId="urn:microsoft.com/office/officeart/2005/8/layout/gear1#1"/>
    <dgm:cxn modelId="{0702433A-1451-43C8-A816-C3F8B23EABD1}" srcId="{F9CEBA05-2F10-437E-89B2-54F4D9FAF478}" destId="{399ACE2F-90C5-48B1-9E65-700A32562848}" srcOrd="2" destOrd="0" parTransId="{1911F9CB-1EEA-4FFD-A302-90DCBC7D11BE}" sibTransId="{DA82EADB-2721-42A0-95EA-F9B5521A38A6}"/>
    <dgm:cxn modelId="{D693413F-1AD5-4949-A67E-D440670D2C4B}" type="presOf" srcId="{DACAB5BA-B8B4-4D66-8B11-1D02259E020B}" destId="{87622A90-D0D8-4EA3-BC0D-D537801AF2B1}" srcOrd="0" destOrd="0" presId="urn:microsoft.com/office/officeart/2005/8/layout/gear1#1"/>
    <dgm:cxn modelId="{3D608745-0A83-4130-BBDC-63CB928CEBC1}" type="presOf" srcId="{399ACE2F-90C5-48B1-9E65-700A32562848}" destId="{7D3EFDB4-E5D1-439A-86D8-1FCF80D959BA}" srcOrd="2" destOrd="0" presId="urn:microsoft.com/office/officeart/2005/8/layout/gear1#1"/>
    <dgm:cxn modelId="{4E931E83-ECBB-48DF-9CB6-DC00B1F90109}" srcId="{F9CEBA05-2F10-437E-89B2-54F4D9FAF478}" destId="{DACAB5BA-B8B4-4D66-8B11-1D02259E020B}" srcOrd="0" destOrd="0" parTransId="{D76093C5-B96B-4182-8418-CFDB341D2418}" sibTransId="{23718C41-0A1F-40BF-86BE-8A5476EC271E}"/>
    <dgm:cxn modelId="{2DB08289-553B-473A-8C22-5E2F4E796ED8}" type="presOf" srcId="{DACAB5BA-B8B4-4D66-8B11-1D02259E020B}" destId="{8BC64EA7-2794-42B6-96C9-F39A52CB985A}" srcOrd="2" destOrd="0" presId="urn:microsoft.com/office/officeart/2005/8/layout/gear1#1"/>
    <dgm:cxn modelId="{D31C788C-7EC8-4E5C-A8E3-E7393F00C0D7}" type="presOf" srcId="{663C1E13-76F9-4B70-A2F2-CA23180743CE}" destId="{B9330EE9-43E4-4FD4-8144-E92B1DD0FCDF}" srcOrd="1" destOrd="0" presId="urn:microsoft.com/office/officeart/2005/8/layout/gear1#1"/>
    <dgm:cxn modelId="{E331FA94-62BB-4EB1-BCD8-3CD0E60C3FA9}" type="presOf" srcId="{188C389E-9423-41DE-9C5E-D4A7E95C7E62}" destId="{6DF3A3A0-5919-4E69-80DD-61760D6340A0}" srcOrd="0" destOrd="0" presId="urn:microsoft.com/office/officeart/2005/8/layout/gear1#1"/>
    <dgm:cxn modelId="{57278896-F0C9-4D3D-93B1-3B628C44C220}" type="presOf" srcId="{663C1E13-76F9-4B70-A2F2-CA23180743CE}" destId="{4822A78E-EAEC-401F-941A-3A84E13E2357}" srcOrd="2" destOrd="0" presId="urn:microsoft.com/office/officeart/2005/8/layout/gear1#1"/>
    <dgm:cxn modelId="{78B438AF-CE01-4C8A-8BB1-A859DEA2FC2D}" srcId="{F9CEBA05-2F10-437E-89B2-54F4D9FAF478}" destId="{663C1E13-76F9-4B70-A2F2-CA23180743CE}" srcOrd="1" destOrd="0" parTransId="{637C3D51-3F4B-4277-8185-724806355FF8}" sibTransId="{188C389E-9423-41DE-9C5E-D4A7E95C7E62}"/>
    <dgm:cxn modelId="{560A40BE-1D57-478E-A38F-F6BC634F810B}" type="presOf" srcId="{F9CEBA05-2F10-437E-89B2-54F4D9FAF478}" destId="{5ED88519-AC6C-4AA3-B76D-812B93A167E4}" srcOrd="0" destOrd="0" presId="urn:microsoft.com/office/officeart/2005/8/layout/gear1#1"/>
    <dgm:cxn modelId="{3E8A29D8-91B6-4578-AD91-F57E6DCE3815}" type="presOf" srcId="{DACAB5BA-B8B4-4D66-8B11-1D02259E020B}" destId="{B6B6B41B-120B-4968-AB6A-FC6E7C8EF3C0}" srcOrd="1" destOrd="0" presId="urn:microsoft.com/office/officeart/2005/8/layout/gear1#1"/>
    <dgm:cxn modelId="{B37D3AD8-C96B-456A-A003-3ED57814DFFE}" type="presOf" srcId="{399ACE2F-90C5-48B1-9E65-700A32562848}" destId="{23DC08E4-3725-4448-BFFF-1CCEA2F2987E}" srcOrd="1" destOrd="0" presId="urn:microsoft.com/office/officeart/2005/8/layout/gear1#1"/>
    <dgm:cxn modelId="{4BF05EE5-7BEA-45B8-84D5-F8441478065C}" type="presOf" srcId="{399ACE2F-90C5-48B1-9E65-700A32562848}" destId="{9815588C-16D0-4475-B64C-847FC87C8C32}" srcOrd="3" destOrd="0" presId="urn:microsoft.com/office/officeart/2005/8/layout/gear1#1"/>
    <dgm:cxn modelId="{1079DFEB-5770-449C-9E93-562610121317}" type="presOf" srcId="{23718C41-0A1F-40BF-86BE-8A5476EC271E}" destId="{398423B3-DD54-4226-99D7-017EFC1488DF}" srcOrd="0" destOrd="0" presId="urn:microsoft.com/office/officeart/2005/8/layout/gear1#1"/>
    <dgm:cxn modelId="{AD5686EE-1BC2-4460-9568-F02383BCFE16}" type="presOf" srcId="{DA82EADB-2721-42A0-95EA-F9B5521A38A6}" destId="{A09CEA93-9338-4361-A5E6-CF85B6019F5A}" srcOrd="0" destOrd="0" presId="urn:microsoft.com/office/officeart/2005/8/layout/gear1#1"/>
    <dgm:cxn modelId="{E998F99A-E790-48C1-803A-8301D27FA363}" type="presParOf" srcId="{5ED88519-AC6C-4AA3-B76D-812B93A167E4}" destId="{87622A90-D0D8-4EA3-BC0D-D537801AF2B1}" srcOrd="0" destOrd="0" presId="urn:microsoft.com/office/officeart/2005/8/layout/gear1#1"/>
    <dgm:cxn modelId="{926D2B1D-BDD3-4B87-9895-26FD8B9BDF8D}" type="presParOf" srcId="{5ED88519-AC6C-4AA3-B76D-812B93A167E4}" destId="{B6B6B41B-120B-4968-AB6A-FC6E7C8EF3C0}" srcOrd="1" destOrd="0" presId="urn:microsoft.com/office/officeart/2005/8/layout/gear1#1"/>
    <dgm:cxn modelId="{56B9903B-BFE3-4B08-B931-C5134296907F}" type="presParOf" srcId="{5ED88519-AC6C-4AA3-B76D-812B93A167E4}" destId="{8BC64EA7-2794-42B6-96C9-F39A52CB985A}" srcOrd="2" destOrd="0" presId="urn:microsoft.com/office/officeart/2005/8/layout/gear1#1"/>
    <dgm:cxn modelId="{5204BAAA-82B8-4CE4-9CFD-2003AAA44DBA}" type="presParOf" srcId="{5ED88519-AC6C-4AA3-B76D-812B93A167E4}" destId="{93300324-D62F-4E58-B882-734182BDB462}" srcOrd="3" destOrd="0" presId="urn:microsoft.com/office/officeart/2005/8/layout/gear1#1"/>
    <dgm:cxn modelId="{CC3C49DB-9BAD-47DC-9C55-D25C0278F8A2}" type="presParOf" srcId="{5ED88519-AC6C-4AA3-B76D-812B93A167E4}" destId="{B9330EE9-43E4-4FD4-8144-E92B1DD0FCDF}" srcOrd="4" destOrd="0" presId="urn:microsoft.com/office/officeart/2005/8/layout/gear1#1"/>
    <dgm:cxn modelId="{1BCC8E54-4121-45B6-B4BA-61F671852507}" type="presParOf" srcId="{5ED88519-AC6C-4AA3-B76D-812B93A167E4}" destId="{4822A78E-EAEC-401F-941A-3A84E13E2357}" srcOrd="5" destOrd="0" presId="urn:microsoft.com/office/officeart/2005/8/layout/gear1#1"/>
    <dgm:cxn modelId="{4BB6402F-8D1C-4A82-84BE-61094598B587}" type="presParOf" srcId="{5ED88519-AC6C-4AA3-B76D-812B93A167E4}" destId="{59EDF28D-6C67-49D0-B5A1-DE5C3CBA2292}" srcOrd="6" destOrd="0" presId="urn:microsoft.com/office/officeart/2005/8/layout/gear1#1"/>
    <dgm:cxn modelId="{92E3BED0-334B-41B6-B733-23179E02C924}" type="presParOf" srcId="{5ED88519-AC6C-4AA3-B76D-812B93A167E4}" destId="{23DC08E4-3725-4448-BFFF-1CCEA2F2987E}" srcOrd="7" destOrd="0" presId="urn:microsoft.com/office/officeart/2005/8/layout/gear1#1"/>
    <dgm:cxn modelId="{3489CA1F-B8C8-4DB5-9D7F-C41AE0DB4788}" type="presParOf" srcId="{5ED88519-AC6C-4AA3-B76D-812B93A167E4}" destId="{7D3EFDB4-E5D1-439A-86D8-1FCF80D959BA}" srcOrd="8" destOrd="0" presId="urn:microsoft.com/office/officeart/2005/8/layout/gear1#1"/>
    <dgm:cxn modelId="{A9A0DD28-188E-4AF5-B21E-0990798D0BE6}" type="presParOf" srcId="{5ED88519-AC6C-4AA3-B76D-812B93A167E4}" destId="{9815588C-16D0-4475-B64C-847FC87C8C32}" srcOrd="9" destOrd="0" presId="urn:microsoft.com/office/officeart/2005/8/layout/gear1#1"/>
    <dgm:cxn modelId="{A05137B4-1BFA-44A5-B2CB-C91525A9A150}" type="presParOf" srcId="{5ED88519-AC6C-4AA3-B76D-812B93A167E4}" destId="{398423B3-DD54-4226-99D7-017EFC1488DF}" srcOrd="10" destOrd="0" presId="urn:microsoft.com/office/officeart/2005/8/layout/gear1#1"/>
    <dgm:cxn modelId="{541CDF9B-3630-4BEB-88FC-FBCB81C346D5}" type="presParOf" srcId="{5ED88519-AC6C-4AA3-B76D-812B93A167E4}" destId="{6DF3A3A0-5919-4E69-80DD-61760D6340A0}" srcOrd="11" destOrd="0" presId="urn:microsoft.com/office/officeart/2005/8/layout/gear1#1"/>
    <dgm:cxn modelId="{A24C53C3-CC50-4069-A72E-0A701F2EA2B0}" type="presParOf" srcId="{5ED88519-AC6C-4AA3-B76D-812B93A167E4}" destId="{A09CEA93-9338-4361-A5E6-CF85B6019F5A}" srcOrd="12" destOrd="0" presId="urn:microsoft.com/office/officeart/2005/8/layout/gear1#1"/>
  </dgm:cxnLst>
  <dgm:bg/>
  <dgm:whole/>
  <dgm:extLst>
    <a:ext uri="http://schemas.microsoft.com/office/drawing/2008/diagram">
      <dsp:dataModelExt xmlns:dsp="http://schemas.microsoft.com/office/drawing/2008/diagram" relId="rId6" minVer="http://schemas.openxmlformats.org/drawingml/2006/main"/>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7622A90-D0D8-4EA3-BC0D-D537801AF2B1}">
      <dsp:nvSpPr>
        <dsp:cNvPr id="0" name=""/>
        <dsp:cNvSpPr/>
      </dsp:nvSpPr>
      <dsp:spPr>
        <a:xfrm>
          <a:off x="3442978" y="1880878"/>
          <a:ext cx="2305050" cy="2305050"/>
        </a:xfrm>
        <a:prstGeom prst="gear9">
          <a:avLst/>
        </a:prstGeom>
        <a:solidFill>
          <a:schemeClr val="accent4">
            <a:hueOff val="0"/>
            <a:satOff val="0"/>
            <a:lumOff val="0"/>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marL="0" lvl="0" indent="0" algn="ctr" defTabSz="711200">
            <a:lnSpc>
              <a:spcPct val="90000"/>
            </a:lnSpc>
            <a:spcBef>
              <a:spcPct val="0"/>
            </a:spcBef>
            <a:spcAft>
              <a:spcPct val="35000"/>
            </a:spcAft>
            <a:buNone/>
          </a:pPr>
          <a:r>
            <a:rPr lang="en-US" sz="1600" b="1" kern="1200">
              <a:latin typeface="Arial Black" pitchFamily="34" charset="0"/>
            </a:rPr>
            <a:t>Wisdom</a:t>
          </a:r>
        </a:p>
      </dsp:txBody>
      <dsp:txXfrm>
        <a:off x="3906396" y="2420825"/>
        <a:ext cx="1378214" cy="1184843"/>
      </dsp:txXfrm>
    </dsp:sp>
    <dsp:sp modelId="{93300324-D62F-4E58-B882-734182BDB462}">
      <dsp:nvSpPr>
        <dsp:cNvPr id="0" name=""/>
        <dsp:cNvSpPr/>
      </dsp:nvSpPr>
      <dsp:spPr>
        <a:xfrm>
          <a:off x="2106929" y="1341120"/>
          <a:ext cx="1676400" cy="1676400"/>
        </a:xfrm>
        <a:prstGeom prst="gear6">
          <a:avLst/>
        </a:prstGeom>
        <a:solidFill>
          <a:schemeClr val="accent4">
            <a:hueOff val="3299968"/>
            <a:satOff val="-14601"/>
            <a:lumOff val="-2452"/>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marL="0" lvl="0" indent="0" algn="ctr" defTabSz="711200">
            <a:lnSpc>
              <a:spcPct val="90000"/>
            </a:lnSpc>
            <a:spcBef>
              <a:spcPct val="0"/>
            </a:spcBef>
            <a:spcAft>
              <a:spcPct val="35000"/>
            </a:spcAft>
            <a:buNone/>
          </a:pPr>
          <a:r>
            <a:rPr lang="en-US" sz="1600" kern="1200">
              <a:latin typeface="Arial Black" pitchFamily="34" charset="0"/>
            </a:rPr>
            <a:t>Truth</a:t>
          </a:r>
          <a:r>
            <a:rPr lang="en-US" sz="1600" kern="1200"/>
            <a:t> </a:t>
          </a:r>
        </a:p>
      </dsp:txBody>
      <dsp:txXfrm>
        <a:off x="2528968" y="1765710"/>
        <a:ext cx="832322" cy="827220"/>
      </dsp:txXfrm>
    </dsp:sp>
    <dsp:sp modelId="{59EDF28D-6C67-49D0-B5A1-DE5C3CBA2292}">
      <dsp:nvSpPr>
        <dsp:cNvPr id="0" name=""/>
        <dsp:cNvSpPr/>
      </dsp:nvSpPr>
      <dsp:spPr>
        <a:xfrm rot="20700000">
          <a:off x="3045885" y="184575"/>
          <a:ext cx="1642529" cy="1642529"/>
        </a:xfrm>
        <a:prstGeom prst="gear6">
          <a:avLst/>
        </a:prstGeom>
        <a:solidFill>
          <a:schemeClr val="accent4">
            <a:hueOff val="6599937"/>
            <a:satOff val="-29202"/>
            <a:lumOff val="-4903"/>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marL="0" lvl="0" indent="0" algn="ctr" defTabSz="711200">
            <a:lnSpc>
              <a:spcPct val="90000"/>
            </a:lnSpc>
            <a:spcBef>
              <a:spcPct val="0"/>
            </a:spcBef>
            <a:spcAft>
              <a:spcPct val="35000"/>
            </a:spcAft>
            <a:buNone/>
          </a:pPr>
          <a:r>
            <a:rPr lang="en-US" sz="1600" b="1" kern="1200">
              <a:latin typeface="Arial Black" pitchFamily="34" charset="0"/>
            </a:rPr>
            <a:t>Servic</a:t>
          </a:r>
          <a:r>
            <a:rPr lang="en-US" sz="1600" kern="1200">
              <a:latin typeface="Arial Black" pitchFamily="34" charset="0"/>
            </a:rPr>
            <a:t>e</a:t>
          </a:r>
          <a:r>
            <a:rPr lang="en-US" sz="1600" kern="1200"/>
            <a:t> </a:t>
          </a:r>
        </a:p>
      </dsp:txBody>
      <dsp:txXfrm rot="-20700000">
        <a:off x="3406139" y="544830"/>
        <a:ext cx="922020" cy="922020"/>
      </dsp:txXfrm>
    </dsp:sp>
    <dsp:sp modelId="{398423B3-DD54-4226-99D7-017EFC1488DF}">
      <dsp:nvSpPr>
        <dsp:cNvPr id="0" name=""/>
        <dsp:cNvSpPr/>
      </dsp:nvSpPr>
      <dsp:spPr>
        <a:xfrm>
          <a:off x="3270771" y="1538143"/>
          <a:ext cx="2950464" cy="2950464"/>
        </a:xfrm>
        <a:prstGeom prst="circularArrow">
          <a:avLst>
            <a:gd name="adj1" fmla="val 4688"/>
            <a:gd name="adj2" fmla="val 299029"/>
            <a:gd name="adj3" fmla="val 2516168"/>
            <a:gd name="adj4" fmla="val 15861273"/>
            <a:gd name="adj5" fmla="val 5469"/>
          </a:avLst>
        </a:prstGeom>
        <a:solidFill>
          <a:schemeClr val="accent4">
            <a:hueOff val="0"/>
            <a:satOff val="0"/>
            <a:lumOff val="0"/>
            <a:alphaOff val="0"/>
          </a:schemeClr>
        </a:solidFill>
        <a:ln>
          <a:noFill/>
        </a:ln>
        <a:effectLst/>
        <a:sp3d z="-52400" extrusionH="1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sp>
    <dsp:sp modelId="{6DF3A3A0-5919-4E69-80DD-61760D6340A0}">
      <dsp:nvSpPr>
        <dsp:cNvPr id="0" name=""/>
        <dsp:cNvSpPr/>
      </dsp:nvSpPr>
      <dsp:spPr>
        <a:xfrm>
          <a:off x="1810042" y="970210"/>
          <a:ext cx="2143696" cy="2143696"/>
        </a:xfrm>
        <a:prstGeom prst="leftCircularArrow">
          <a:avLst>
            <a:gd name="adj1" fmla="val 6452"/>
            <a:gd name="adj2" fmla="val 429999"/>
            <a:gd name="adj3" fmla="val 10489124"/>
            <a:gd name="adj4" fmla="val 14837806"/>
            <a:gd name="adj5" fmla="val 7527"/>
          </a:avLst>
        </a:prstGeom>
        <a:solidFill>
          <a:schemeClr val="accent4">
            <a:hueOff val="3299968"/>
            <a:satOff val="-14601"/>
            <a:lumOff val="-2452"/>
            <a:alphaOff val="0"/>
          </a:schemeClr>
        </a:solidFill>
        <a:ln>
          <a:noFill/>
        </a:ln>
        <a:effectLst/>
        <a:sp3d z="-52400" extrusionH="1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sp>
    <dsp:sp modelId="{A09CEA93-9338-4361-A5E6-CF85B6019F5A}">
      <dsp:nvSpPr>
        <dsp:cNvPr id="0" name=""/>
        <dsp:cNvSpPr/>
      </dsp:nvSpPr>
      <dsp:spPr>
        <a:xfrm>
          <a:off x="2665950" y="-175186"/>
          <a:ext cx="2311336" cy="2311336"/>
        </a:xfrm>
        <a:prstGeom prst="circularArrow">
          <a:avLst>
            <a:gd name="adj1" fmla="val 5984"/>
            <a:gd name="adj2" fmla="val 394124"/>
            <a:gd name="adj3" fmla="val 13313824"/>
            <a:gd name="adj4" fmla="val 10508221"/>
            <a:gd name="adj5" fmla="val 6981"/>
          </a:avLst>
        </a:prstGeom>
        <a:solidFill>
          <a:schemeClr val="accent4">
            <a:hueOff val="6599937"/>
            <a:satOff val="-29202"/>
            <a:lumOff val="-4903"/>
            <a:alphaOff val="0"/>
          </a:schemeClr>
        </a:solidFill>
        <a:ln>
          <a:noFill/>
        </a:ln>
        <a:effectLst/>
        <a:sp3d z="-52400" extrusionH="1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sp>
  </dsp:spTree>
</dsp:drawing>
</file>

<file path=ppt/diagrams/layout1.xml><?xml version="1.0" encoding="utf-8"?>
<dgm:layoutDef xmlns:dgm="http://schemas.openxmlformats.org/drawingml/2006/diagram" xmlns:a="http://schemas.openxmlformats.org/drawingml/2006/main" uniqueId="urn:microsoft.com/office/officeart/2005/8/layout/gear1#1">
  <dgm:title val=""/>
  <dgm:desc val=""/>
  <dgm:catLst>
    <dgm:cat type="relationship" pri="10900"/>
    <dgm:cat type="process" pri="28000"/>
    <dgm:cat type="cycle" pri="14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useDef="1">
    <dgm:dataModel>
      <dgm:ptLst/>
      <dgm:bg/>
      <dgm:whole/>
    </dgm:dataModel>
  </dgm:clrData>
  <dgm:layoutNode name="composite">
    <dgm:varLst>
      <dgm:chMax val="3"/>
      <dgm:animLvl val="lvl"/>
      <dgm:resizeHandles val="exact"/>
    </dgm:varLst>
    <dgm:alg type="composite">
      <dgm:param type="ar" val="1"/>
    </dgm:alg>
    <dgm:shape xmlns:r="http://schemas.openxmlformats.org/officeDocument/2006/relationships" r:blip="">
      <dgm:adjLst/>
    </dgm:shape>
    <dgm:presOf/>
    <dgm:choose name="Name0">
      <dgm:if name="Name1" axis="ch" ptType="node" func="cnt" op="lte" val="1">
        <dgm:constrLst>
          <dgm:constr type="primFontSz" for="ch" ptType="node" op="equ" val="65"/>
          <dgm:constr type="w" for="ch" forName="gear1" refType="w" fact="0.55"/>
          <dgm:constr type="h" for="ch" forName="gear1" refType="w" fact="0.55"/>
          <dgm:constr type="l" for="ch" forName="gear1" refType="w" fact="0.05"/>
          <dgm:constr type="t" for="ch" forName="gear1" refType="w" fact="0.05"/>
          <dgm:constr type="w" for="ch" forName="gear1srcNode" val="1"/>
          <dgm:constr type="h" for="ch" forName="gear1srcNode" val="1"/>
          <dgm:constr type="l" for="ch" forName="gear1srcNode" refType="w" fact="0.32"/>
          <dgm:constr type="t" for="ch" forName="gear1srcNode"/>
          <dgm:constr type="w" for="ch" forName="gear1dstNode" val="1"/>
          <dgm:constr type="h" for="ch" forName="gear1dstNode" val="1"/>
          <dgm:constr type="r" for="ch" forName="gear1dstNode" refType="w" fact="0.58"/>
          <dgm:constr type="t" for="ch" forName="gear1dstNode" refType="h" fact="0.55"/>
          <dgm:constr type="diam" for="des" forName="connector1" refType="w" refFor="ch" refForName="gear1" op="equ" fact="1.1"/>
          <dgm:constr type="h" for="des" forName="connector1" refType="w" refFor="ch" refForName="gear1" op="equ" fact="0.1"/>
          <dgm:constr type="w" for="ch" forName="gear1ch" refType="w" fact="0.35"/>
          <dgm:constr type="h" for="ch" forName="gear1ch" refType="w" refFor="ch" refForName="gear1ch" fact="0.6"/>
          <dgm:constr type="l" for="ch" forName="gear1ch"/>
          <dgm:constr type="b" for="ch" forName="gear1ch" refType="h" fact="0.6"/>
        </dgm:constrLst>
      </dgm:if>
      <dgm:if name="Name2" axis="ch" ptType="node" func="cnt" op="equ" val="2">
        <dgm:constrLst>
          <dgm:constr type="primFontSz" for="ch" ptType="node" op="equ" val="65"/>
          <dgm:constr type="w" for="ch" forName="gear1" refType="w" fact="0.55"/>
          <dgm:constr type="h" for="ch" forName="gear1" refType="w" fact="0.55"/>
          <dgm:constr type="l" for="ch" forName="gear1" refType="w" fact="0.45"/>
          <dgm:constr type="t" for="ch" forName="gear1" refType="w" fact="0.25"/>
          <dgm:constr type="w" for="ch" forName="gear1srcNode" val="1"/>
          <dgm:constr type="h" for="ch" forName="gear1srcNode" val="1"/>
          <dgm:constr type="l" for="ch" forName="gear1srcNode" refType="w" fact="0.72"/>
          <dgm:constr type="t" for="ch" forName="gear1srcNode" refType="w" fact="0.2"/>
          <dgm:constr type="w" for="ch" forName="gear1dstNode" val="1"/>
          <dgm:constr type="h" for="ch" forName="gear1dstNode" val="1"/>
          <dgm:constr type="r" for="ch" forName="gear1dstNode" refType="w" fact="0.98"/>
          <dgm:constr type="t" for="ch" forName="gear1dstNode" refType="h" fact="0.75"/>
          <dgm:constr type="diam" for="des" forName="connector1" refType="w" refFor="ch" refForName="gear1" op="equ" fact="1.1"/>
          <dgm:constr type="h" for="des" forName="connector1" refType="w" refFor="ch" refForName="gear1" op="equ" fact="0.1"/>
          <dgm:constr type="w" for="ch" forName="gear1ch" refType="w" fact="0.35"/>
          <dgm:constr type="h" for="ch" forName="gear1ch" refType="w" refFor="ch" refForName="gear1ch" fact="0.6"/>
          <dgm:constr type="l" for="ch" forName="gear1ch" refType="w" fact="0.38"/>
          <dgm:constr type="b" for="ch" forName="gear1ch" refType="w" fact="0.8"/>
          <dgm:constr type="w" for="ch" forName="gear2" refType="w" fact="0.4"/>
          <dgm:constr type="h" for="ch" forName="gear2" refType="w" fact="0.4"/>
          <dgm:constr type="l" for="ch" forName="gear2" refType="w" fact="0.13"/>
          <dgm:constr type="t" for="ch" forName="gear2" refType="w" fact="0.12"/>
          <dgm:constr type="w" for="ch" forName="gear2srcNode" val="1"/>
          <dgm:constr type="h" for="ch" forName="gear2srcNode" val="1"/>
          <dgm:constr type="l" for="ch" forName="gear2srcNode" refType="w" fact="0.23"/>
          <dgm:constr type="t" for="ch" forName="gear2srcNode" refType="w" fact="0.08"/>
          <dgm:constr type="w" for="ch" forName="gear2dstNode" val="1"/>
          <dgm:constr type="h" for="ch" forName="gear2dstNode" val="1"/>
          <dgm:constr type="l" for="ch" forName="gear2dstNode" refType="w" fact="0.1"/>
          <dgm:constr type="t" for="ch" forName="gear2dstNode" refType="h" fact="0.33"/>
          <dgm:constr type="diam" for="des" forName="connector2" refType="w" refFor="ch" refForName="gear2" op="equ" fact="-1.1"/>
          <dgm:constr type="h" for="des" forName="connector2" refType="w" refFor="ch" refForName="gear1" op="equ" fact="0.1"/>
          <dgm:constr type="w" for="ch" forName="gear2ch" refType="w" fact="0.35"/>
          <dgm:constr type="h" for="ch" forName="gear2ch" refType="w" refFor="ch" refForName="gear2ch" fact="0.6"/>
          <dgm:constr type="l" for="ch" forName="gear2ch" refType="w" fact="0.34"/>
          <dgm:constr type="t" for="ch" forName="gear2ch" refType="w" fact="0.04"/>
        </dgm:constrLst>
      </dgm:if>
      <dgm:else name="Name3">
        <dgm:constrLst>
          <dgm:constr type="primFontSz" for="ch" ptType="node" op="equ" val="65"/>
          <dgm:constr type="w" for="ch" forName="gear1" refType="w" fact="0.55"/>
          <dgm:constr type="h" for="ch" forName="gear1" refType="w" fact="0.55"/>
          <dgm:constr type="l" for="ch" forName="gear1" refType="w" fact="0.45"/>
          <dgm:constr type="t" for="ch" forName="gear1" refType="w" fact="0.45"/>
          <dgm:constr type="w" for="ch" forName="gear1srcNode" val="1"/>
          <dgm:constr type="h" for="ch" forName="gear1srcNode" val="1"/>
          <dgm:constr type="l" for="ch" forName="gear1srcNode" refType="w" fact="0.72"/>
          <dgm:constr type="t" for="ch" forName="gear1srcNode" refType="w" fact="0.4"/>
          <dgm:constr type="w" for="ch" forName="gear1dstNode" val="1"/>
          <dgm:constr type="h" for="ch" forName="gear1dstNode" val="1"/>
          <dgm:constr type="r" for="ch" forName="gear1dstNode" refType="w" fact="0.98"/>
          <dgm:constr type="t" for="ch" forName="gear1dstNode" refType="h" fact="0.95"/>
          <dgm:constr type="diam" for="des" forName="connector1" refType="w" refFor="ch" refForName="gear1" op="equ" fact="1.15"/>
          <dgm:constr type="h" for="des" forName="connector1" refType="w" refFor="ch" refForName="gear1" op="equ" fact="0.1"/>
          <dgm:constr type="w" for="ch" forName="gear1ch" refType="w" fact="0.35"/>
          <dgm:constr type="h" for="ch" forName="gear1ch" refType="w" refFor="ch" refForName="gear1ch" fact="0.6"/>
          <dgm:constr type="l" for="ch" forName="gear1ch" refType="w" fact="0.38"/>
          <dgm:constr type="b" for="ch" forName="gear1ch" refType="h"/>
          <dgm:constr type="w" for="ch" forName="gear2" refType="w" fact="0.4"/>
          <dgm:constr type="h" for="ch" forName="gear2" refType="w" fact="0.4"/>
          <dgm:constr type="l" for="ch" forName="gear2" refType="w" fact="0.13"/>
          <dgm:constr type="t" for="ch" forName="gear2" refType="w" fact="0.32"/>
          <dgm:constr type="w" for="ch" forName="gear2srcNode" val="1"/>
          <dgm:constr type="h" for="ch" forName="gear2srcNode" val="1"/>
          <dgm:constr type="l" for="ch" forName="gear2srcNode" refType="w" fact="0.23"/>
          <dgm:constr type="t" for="ch" forName="gear2srcNode" refType="w" fact="0.28"/>
          <dgm:constr type="w" for="ch" forName="gear2dstNode" val="1"/>
          <dgm:constr type="h" for="ch" forName="gear2dstNode" val="1"/>
          <dgm:constr type="l" for="ch" forName="gear2dstNode" refType="w" fact="0.1"/>
          <dgm:constr type="t" for="ch" forName="gear2dstNode" refType="h" fact="0.53"/>
          <dgm:constr type="diam" for="des" forName="connector2" refType="w" refFor="ch" refForName="gear2" op="equ" fact="-1.1"/>
          <dgm:constr type="h" for="des" forName="connector2" refType="w" refFor="ch" refForName="gear1" op="equ" fact="0.1"/>
          <dgm:constr type="w" for="ch" forName="gear2ch" refType="w" fact="0.35"/>
          <dgm:constr type="h" for="ch" forName="gear2ch" refType="w" refFor="ch" refForName="gear2ch" fact="0.6"/>
          <dgm:constr type="l" for="ch" forName="gear2ch"/>
          <dgm:constr type="t" for="ch" forName="gear2ch" refType="w" fact="0.58"/>
          <dgm:constr type="w" for="ch" forName="gear3" refType="w" fact="0.48"/>
          <dgm:constr type="h" for="ch" forName="gear3" refType="w" fact="0.48"/>
          <dgm:constr type="l" for="ch" forName="gear3" refType="w" fact="0.31"/>
          <dgm:constr type="t" for="ch" forName="gear3"/>
          <dgm:constr type="w" for="ch" forName="gear3tx" refType="w" fact="0.22"/>
          <dgm:constr type="h" for="ch" forName="gear3tx" refType="w" fact="0.22"/>
          <dgm:constr type="ctrX" for="ch" forName="gear3tx" refType="ctrX" refFor="ch" refForName="gear3"/>
          <dgm:constr type="ctrY" for="ch" forName="gear3tx" refType="ctrY" refFor="ch" refForName="gear3"/>
          <dgm:constr type="w" for="ch" forName="gear3srcNode" val="1"/>
          <dgm:constr type="h" for="ch" forName="gear3srcNode" val="1"/>
          <dgm:constr type="l" for="ch" forName="gear3srcNode" refType="w" fact="0.3"/>
          <dgm:constr type="t" for="ch" forName="gear3srcNode" refType="w" fact="0.25"/>
          <dgm:constr type="w" for="ch" forName="gear3dstNode" val="1"/>
          <dgm:constr type="h" for="ch" forName="gear3dstNode" val="1"/>
          <dgm:constr type="l" for="ch" forName="gear3dstNode" refType="w" fact="0.38"/>
          <dgm:constr type="t" for="ch" forName="gear3dstNode" refType="h" fact="0.05"/>
          <dgm:constr type="diam" for="des" forName="connector3" refType="w" refFor="ch" refForName="gear3" op="equ"/>
          <dgm:constr type="h" for="des" forName="connector3" refType="w" refFor="ch" refForName="gear1" op="equ" fact="0.1"/>
          <dgm:constr type="w" for="ch" forName="gear3ch" refType="w" fact="0.35"/>
          <dgm:constr type="h" for="ch" forName="gear3ch" refType="w" refFor="ch" refForName="gear3ch" fact="0.6"/>
          <dgm:constr type="l" for="ch" forName="gear3ch" refType="w" fact="0.65"/>
          <dgm:constr type="t" for="ch" forName="gear3ch" refType="h" fact="0.13"/>
        </dgm:constrLst>
      </dgm:else>
    </dgm:choose>
    <dgm:ruleLst/>
    <dgm:forEach name="Name4" axis="ch" ptType="node" cnt="1">
      <dgm:layoutNode name="gear1" styleLbl="node1">
        <dgm:varLst>
          <dgm:chMax val="1"/>
          <dgm:bulletEnabled val="1"/>
        </dgm:varLst>
        <dgm:alg type="tx">
          <dgm:param type="txAnchorVertCh" val="mid"/>
        </dgm:alg>
        <dgm:shape xmlns:r="http://schemas.openxmlformats.org/officeDocument/2006/relationships" type="gear9"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1srcNode">
        <dgm:alg type="sp"/>
        <dgm:shape xmlns:r="http://schemas.openxmlformats.org/officeDocument/2006/relationships" type="rect" r:blip="" hideGeom="1">
          <dgm:adjLst/>
        </dgm:shape>
        <dgm:presOf axis="self"/>
        <dgm:constrLst/>
        <dgm:ruleLst/>
      </dgm:layoutNode>
      <dgm:layoutNode name="gear1dstNode">
        <dgm:alg type="sp"/>
        <dgm:shape xmlns:r="http://schemas.openxmlformats.org/officeDocument/2006/relationships" type="rect" r:blip="" hideGeom="1">
          <dgm:adjLst/>
        </dgm:shape>
        <dgm:presOf axis="self"/>
        <dgm:constrLst/>
        <dgm:ruleLst/>
      </dgm:layoutNode>
      <dgm:choose name="Name5">
        <dgm:if name="Name6" axis="ch" ptType="node" func="cnt" op="gte" val="1">
          <dgm:layoutNode name="gear1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7"/>
      </dgm:choose>
    </dgm:forEach>
    <dgm:forEach name="Name8" axis="ch" ptType="node" st="2" cnt="1">
      <dgm:layoutNode name="gear2" styleLbl="node1">
        <dgm:varLst>
          <dgm:chMax val="1"/>
          <dgm:bulletEnabled val="1"/>
        </dgm:varLst>
        <dgm:alg type="tx">
          <dgm:param type="txAnchorVertCh" val="mid"/>
        </dgm:alg>
        <dgm:shape xmlns:r="http://schemas.openxmlformats.org/officeDocument/2006/relationships" type="gear6"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2srcNode">
        <dgm:alg type="sp"/>
        <dgm:shape xmlns:r="http://schemas.openxmlformats.org/officeDocument/2006/relationships" type="rect" r:blip="" hideGeom="1">
          <dgm:adjLst/>
        </dgm:shape>
        <dgm:presOf axis="self"/>
        <dgm:constrLst/>
        <dgm:ruleLst/>
      </dgm:layoutNode>
      <dgm:layoutNode name="gear2dstNode">
        <dgm:alg type="sp"/>
        <dgm:shape xmlns:r="http://schemas.openxmlformats.org/officeDocument/2006/relationships" type="rect" r:blip="" hideGeom="1">
          <dgm:adjLst/>
        </dgm:shape>
        <dgm:presOf axis="self"/>
        <dgm:constrLst/>
        <dgm:ruleLst/>
      </dgm:layoutNode>
      <dgm:choose name="Name9">
        <dgm:if name="Name10" axis="ch" ptType="node" func="cnt" op="gte" val="1">
          <dgm:layoutNode name="gear2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1"/>
      </dgm:choose>
    </dgm:forEach>
    <dgm:forEach name="Name12" axis="ch" ptType="node" st="3" cnt="1">
      <dgm:layoutNode name="gear3" styleLbl="node1">
        <dgm:alg type="sp"/>
        <dgm:shape xmlns:r="http://schemas.openxmlformats.org/officeDocument/2006/relationships" rot="-15" type="gear6" r:blip="">
          <dgm:adjLst/>
        </dgm:shape>
        <dgm:presOf axis="self"/>
        <dgm:constrLst/>
        <dgm:ruleLst/>
      </dgm:layoutNode>
      <dgm:layoutNode name="gear3tx" styleLbl="node1">
        <dgm:varLst>
          <dgm:chMax val="1"/>
          <dgm:bulletEnabled val="1"/>
        </dgm:varLst>
        <dgm:alg type="tx">
          <dgm:param type="txAnchorVertCh" val="mid"/>
        </dgm:alg>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3srcNode">
        <dgm:alg type="sp"/>
        <dgm:shape xmlns:r="http://schemas.openxmlformats.org/officeDocument/2006/relationships" type="rect" r:blip="" hideGeom="1">
          <dgm:adjLst/>
        </dgm:shape>
        <dgm:presOf axis="self"/>
        <dgm:constrLst/>
        <dgm:ruleLst/>
      </dgm:layoutNode>
      <dgm:layoutNode name="gear3dstNode">
        <dgm:alg type="sp"/>
        <dgm:shape xmlns:r="http://schemas.openxmlformats.org/officeDocument/2006/relationships" type="rect" r:blip="" hideGeom="1">
          <dgm:adjLst/>
        </dgm:shape>
        <dgm:presOf axis="self"/>
        <dgm:constrLst/>
        <dgm:ruleLst/>
      </dgm:layoutNode>
      <dgm:choose name="Name13">
        <dgm:if name="Name14" axis="ch" ptType="node" func="cnt" op="gte" val="1">
          <dgm:layoutNode name="gear3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5"/>
      </dgm:choose>
    </dgm:forEach>
    <dgm:forEach name="Name16" axis="ch" ptType="sibTrans" hideLastTrans="0" cnt="1">
      <dgm:layoutNode name="connector1" styleLbl="sibTrans2D1">
        <dgm:alg type="conn">
          <dgm:param type="connRout" val="curve"/>
          <dgm:param type="srcNode" val="gear1srcNode"/>
          <dgm:param type="dstNode" val="gear1dstNode"/>
          <dgm:param type="begPts" val="midR"/>
          <dgm:param type="endPts" val="tCtr"/>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forEach name="Name17" axis="ch" ptType="sibTrans" hideLastTrans="0" st="2" cnt="1">
      <dgm:layoutNode name="connector2" styleLbl="sibTrans2D1">
        <dgm:alg type="conn">
          <dgm:param type="connRout" val="curve"/>
          <dgm:param type="srcNode" val="gear2srcNode"/>
          <dgm:param type="dstNode" val="gear2dstNode"/>
          <dgm:param type="begPts" val="midL"/>
          <dgm:param type="endPts" val="midL"/>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forEach name="Name18" axis="ch" ptType="sibTrans" hideLastTrans="0" st="3" cnt="1">
      <dgm:layoutNode name="connector3" styleLbl="sibTrans2D1">
        <dgm:alg type="conn">
          <dgm:param type="connRout" val="curve"/>
          <dgm:param type="srcNode" val="gear3srcNode"/>
          <dgm:param type="dstNode" val="gear3dstNode"/>
          <dgm:param type="begPts" val="midL"/>
          <dgm:param type="endPts" val="midL"/>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5">
  <dgm:title val=""/>
  <dgm:desc val=""/>
  <dgm:catLst>
    <dgm:cat type="3D" pri="11500"/>
  </dgm:catLst>
  <dgm:scene3d>
    <a:camera prst="isometricOffAxis2Left" zoom="95000"/>
    <a:lightRig rig="flat" dir="t"/>
  </dgm:scene3d>
  <dgm:styleLbl name="node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extrusionH="381000" contourW="38100" prstMaterial="matte">
      <a:contourClr>
        <a:schemeClr val="lt1"/>
      </a:contourClr>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z="5715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dgm:scene3d>
    <dgm:sp3d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dgm:scene3d>
    <dgm:sp3d z="-381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dgm:scene3d>
    <dgm:sp3d z="-52400" extrusionH="1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z="-38100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extrusionH="381000" prstMaterial="matte"/>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z="-400500" extrusionH="63500" prstMaterial="matte"/>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z="57150" extrusionH="12700" prstMaterial="flat">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extrusionH="12700" prstMaterial="flat">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dgm:scene3d>
    <dgm:sp3d z="-63500" extrusionH="63500" prstMaterial="matte"/>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dgm:style>
  </dgm:styleLbl>
  <dgm:styleLbl name="bgAccFollowNode1">
    <dgm:scene3d>
      <a:camera prst="orthographicFront"/>
      <a:lightRig rig="threePt" dir="t"/>
    </dgm:scene3d>
    <dgm:sp3d z="-400500" extrusionH="63500" contourW="12700" prstMaterial="matte">
      <a:contourClr>
        <a:schemeClr val="lt1"/>
      </a:contourClr>
    </dgm:sp3d>
    <dgm:txPr/>
    <dgm:style>
      <a:lnRef idx="0">
        <a:scrgbClr r="0" g="0" b="0"/>
      </a:lnRef>
      <a:fillRef idx="1">
        <a:scrgbClr r="0" g="0" b="0"/>
      </a:fillRef>
      <a:effectRef idx="2">
        <a:scrgbClr r="0" g="0" b="0"/>
      </a:effectRef>
      <a:fontRef idx="minor"/>
    </dgm:style>
  </dgm:styleLbl>
  <dgm:styleLbl name="fgAcc0">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z="-40050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trBgShp">
    <dgm:scene3d>
      <a:camera prst="orthographicFront"/>
      <a:lightRig rig="threePt" dir="t"/>
    </dgm:scene3d>
    <dgm:sp3d z="-4005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5715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PK"/>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F7973A8-9C32-4BBE-AACB-FC287C0D1846}" type="datetimeFigureOut">
              <a:rPr lang="en-PK" smtClean="0"/>
              <a:t>16/02/2025</a:t>
            </a:fld>
            <a:endParaRPr lang="en-PK"/>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PK"/>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PK"/>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B6FA683-C220-4C9E-8AAE-C23307ECA0F5}" type="slidenum">
              <a:rPr lang="en-PK" smtClean="0"/>
              <a:t>‹#›</a:t>
            </a:fld>
            <a:endParaRPr lang="en-PK"/>
          </a:p>
        </p:txBody>
      </p:sp>
    </p:spTree>
    <p:extLst>
      <p:ext uri="{BB962C8B-B14F-4D97-AF65-F5344CB8AC3E}">
        <p14:creationId xmlns:p14="http://schemas.microsoft.com/office/powerpoint/2010/main" val="336264578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1"/>
        <p:cNvGrpSpPr/>
        <p:nvPr/>
      </p:nvGrpSpPr>
      <p:grpSpPr>
        <a:xfrm>
          <a:off x="0" y="0"/>
          <a:ext cx="0" cy="0"/>
          <a:chOff x="0" y="0"/>
          <a:chExt cx="0" cy="0"/>
        </a:xfrm>
      </p:grpSpPr>
      <p:sp>
        <p:nvSpPr>
          <p:cNvPr id="92" name="Google Shape;92;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ct val="0"/>
              </a:spcBef>
              <a:spcAft>
                <a:spcPct val="0"/>
              </a:spcAft>
              <a:buNone/>
            </a:pPr>
            <a:endParaRPr/>
          </a:p>
        </p:txBody>
      </p:sp>
      <p:sp>
        <p:nvSpPr>
          <p:cNvPr id="93" name="Google Shape;93;p2:notes"/>
          <p:cNvSpPr>
            <a:spLocks noGrp="1" noRot="1" noChangeAspect="1"/>
          </p:cNvSpPr>
          <p:nvPr>
            <p:ph type="sldImg" idx="2"/>
          </p:nvPr>
        </p:nvSpPr>
        <p:spPr>
          <a:xfrm>
            <a:off x="1143000" y="685800"/>
            <a:ext cx="4572000" cy="3429000"/>
          </a:xfrm>
          <a:custGeom>
            <a:avLst/>
            <a:gdLst/>
            <a:ahLst/>
            <a:cxnLst/>
            <a:rect l="l" t="t" r="r" b="b"/>
            <a:pathLst>
              <a:path w="119999" h="119999"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29860529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5B475B-F986-F863-52E8-7E2BE7ACFF7C}"/>
              </a:ext>
            </a:extLst>
          </p:cNvPr>
          <p:cNvSpPr>
            <a:spLocks noGrp="1"/>
          </p:cNvSpPr>
          <p:nvPr>
            <p:ph type="ctrTitle"/>
          </p:nvPr>
        </p:nvSpPr>
        <p:spPr>
          <a:xfrm>
            <a:off x="1143000" y="1122363"/>
            <a:ext cx="6858000" cy="2387600"/>
          </a:xfrm>
        </p:spPr>
        <p:txBody>
          <a:bodyPr anchor="b"/>
          <a:lstStyle>
            <a:lvl1pPr algn="ctr">
              <a:defRPr sz="4500"/>
            </a:lvl1pPr>
          </a:lstStyle>
          <a:p>
            <a:r>
              <a:rPr lang="en-US"/>
              <a:t>Click to edit Master title style</a:t>
            </a:r>
            <a:endParaRPr lang="en-PK"/>
          </a:p>
        </p:txBody>
      </p:sp>
      <p:sp>
        <p:nvSpPr>
          <p:cNvPr id="3" name="Subtitle 2">
            <a:extLst>
              <a:ext uri="{FF2B5EF4-FFF2-40B4-BE49-F238E27FC236}">
                <a16:creationId xmlns:a16="http://schemas.microsoft.com/office/drawing/2014/main" id="{77D5C5FD-1661-8C77-64A1-AAE6ECBDFFFD}"/>
              </a:ext>
            </a:extLst>
          </p:cNvPr>
          <p:cNvSpPr>
            <a:spLocks noGrp="1"/>
          </p:cNvSpPr>
          <p:nvPr>
            <p:ph type="subTitle" idx="1"/>
          </p:nvPr>
        </p:nvSpPr>
        <p:spPr>
          <a:xfrm>
            <a:off x="1143000" y="3602038"/>
            <a:ext cx="6858000" cy="1655762"/>
          </a:xfrm>
        </p:spPr>
        <p:txBody>
          <a:bodyPr>
            <a:normAutofit/>
          </a:bodyPr>
          <a:lstStyle>
            <a:lvl1pPr marL="0" indent="0" algn="ctr">
              <a:buNone/>
              <a:defRPr sz="2400">
                <a:solidFill>
                  <a:schemeClr val="tx1"/>
                </a:solidFill>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PK"/>
          </a:p>
        </p:txBody>
      </p:sp>
      <p:sp>
        <p:nvSpPr>
          <p:cNvPr id="4" name="Date Placeholder 3">
            <a:extLst>
              <a:ext uri="{FF2B5EF4-FFF2-40B4-BE49-F238E27FC236}">
                <a16:creationId xmlns:a16="http://schemas.microsoft.com/office/drawing/2014/main" id="{6D99AD32-7645-BBE0-6736-F73E97C44D94}"/>
              </a:ext>
            </a:extLst>
          </p:cNvPr>
          <p:cNvSpPr>
            <a:spLocks noGrp="1"/>
          </p:cNvSpPr>
          <p:nvPr>
            <p:ph type="dt" sz="half" idx="10"/>
          </p:nvPr>
        </p:nvSpPr>
        <p:spPr/>
        <p:txBody>
          <a:bodyPr/>
          <a:lstStyle/>
          <a:p>
            <a:fld id="{349DB41F-BAC9-478C-B715-41003FF0F4B4}" type="datetimeFigureOut">
              <a:rPr lang="en-US" smtClean="0"/>
              <a:t>2/16/2025</a:t>
            </a:fld>
            <a:endParaRPr lang="en-US"/>
          </a:p>
        </p:txBody>
      </p:sp>
      <p:sp>
        <p:nvSpPr>
          <p:cNvPr id="5" name="Footer Placeholder 4">
            <a:extLst>
              <a:ext uri="{FF2B5EF4-FFF2-40B4-BE49-F238E27FC236}">
                <a16:creationId xmlns:a16="http://schemas.microsoft.com/office/drawing/2014/main" id="{CFCB74D7-8F00-9DB4-9941-16C2546D4CD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E6CAA77-F12C-0EF7-A2A6-BDC0AD7835E7}"/>
              </a:ext>
            </a:extLst>
          </p:cNvPr>
          <p:cNvSpPr>
            <a:spLocks noGrp="1"/>
          </p:cNvSpPr>
          <p:nvPr>
            <p:ph type="sldNum" sz="quarter" idx="12"/>
          </p:nvPr>
        </p:nvSpPr>
        <p:spPr/>
        <p:txBody>
          <a:bodyPr/>
          <a:lstStyle/>
          <a:p>
            <a:fld id="{A8AC7968-7EA9-4951-874F-04AACFD88B8F}" type="slidenum">
              <a:rPr lang="en-US" smtClean="0"/>
              <a:t>‹#›</a:t>
            </a:fld>
            <a:endParaRPr lang="en-US"/>
          </a:p>
        </p:txBody>
      </p:sp>
    </p:spTree>
    <p:extLst>
      <p:ext uri="{BB962C8B-B14F-4D97-AF65-F5344CB8AC3E}">
        <p14:creationId xmlns:p14="http://schemas.microsoft.com/office/powerpoint/2010/main" val="3159335752"/>
      </p:ext>
    </p:extLst>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DD9943-4A26-FFF1-0C95-EF9CC38B9F0F}"/>
              </a:ext>
            </a:extLst>
          </p:cNvPr>
          <p:cNvSpPr>
            <a:spLocks noGrp="1"/>
          </p:cNvSpPr>
          <p:nvPr>
            <p:ph type="title"/>
          </p:nvPr>
        </p:nvSpPr>
        <p:spPr/>
        <p:txBody>
          <a:bodyPr>
            <a:normAutofit/>
          </a:bodyPr>
          <a:lstStyle>
            <a:lvl1pPr>
              <a:defRPr sz="4000">
                <a:solidFill>
                  <a:schemeClr val="tx1"/>
                </a:solidFill>
              </a:defRPr>
            </a:lvl1pPr>
          </a:lstStyle>
          <a:p>
            <a:r>
              <a:rPr lang="en-US"/>
              <a:t>Click to edit Master title style</a:t>
            </a:r>
            <a:endParaRPr lang="en-PK"/>
          </a:p>
        </p:txBody>
      </p:sp>
      <p:sp>
        <p:nvSpPr>
          <p:cNvPr id="3" name="Content Placeholder 2">
            <a:extLst>
              <a:ext uri="{FF2B5EF4-FFF2-40B4-BE49-F238E27FC236}">
                <a16:creationId xmlns:a16="http://schemas.microsoft.com/office/drawing/2014/main" id="{AAF1ECC2-CF96-C929-D9ED-F960E9623A4E}"/>
              </a:ext>
            </a:extLst>
          </p:cNvPr>
          <p:cNvSpPr>
            <a:spLocks noGrp="1"/>
          </p:cNvSpPr>
          <p:nvPr>
            <p:ph idx="1"/>
          </p:nvPr>
        </p:nvSpPr>
        <p:spPr/>
        <p:txBody>
          <a:bodyPr>
            <a:normAutofit/>
          </a:bodyPr>
          <a:lstStyle>
            <a:lvl1pPr>
              <a:defRPr sz="2400">
                <a:solidFill>
                  <a:schemeClr val="tx1"/>
                </a:solidFill>
              </a:defRPr>
            </a:lvl1pPr>
            <a:lvl2pPr>
              <a:defRPr sz="2400">
                <a:solidFill>
                  <a:schemeClr val="tx1"/>
                </a:solidFill>
              </a:defRPr>
            </a:lvl2pPr>
            <a:lvl3pPr>
              <a:defRPr sz="2400">
                <a:solidFill>
                  <a:schemeClr val="tx1"/>
                </a:solidFill>
              </a:defRPr>
            </a:lvl3pPr>
            <a:lvl4pPr>
              <a:defRPr sz="2400">
                <a:solidFill>
                  <a:schemeClr val="tx1"/>
                </a:solidFill>
              </a:defRPr>
            </a:lvl4pPr>
            <a:lvl5pPr>
              <a:defRPr sz="2400">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PK"/>
          </a:p>
        </p:txBody>
      </p:sp>
      <p:sp>
        <p:nvSpPr>
          <p:cNvPr id="4" name="Date Placeholder 3">
            <a:extLst>
              <a:ext uri="{FF2B5EF4-FFF2-40B4-BE49-F238E27FC236}">
                <a16:creationId xmlns:a16="http://schemas.microsoft.com/office/drawing/2014/main" id="{7A9AFD80-C881-A5F2-CE45-7A15030D03C5}"/>
              </a:ext>
            </a:extLst>
          </p:cNvPr>
          <p:cNvSpPr>
            <a:spLocks noGrp="1"/>
          </p:cNvSpPr>
          <p:nvPr>
            <p:ph type="dt" sz="half" idx="10"/>
          </p:nvPr>
        </p:nvSpPr>
        <p:spPr/>
        <p:txBody>
          <a:bodyPr/>
          <a:lstStyle/>
          <a:p>
            <a:fld id="{349DB41F-BAC9-478C-B715-41003FF0F4B4}" type="datetimeFigureOut">
              <a:rPr lang="en-US" smtClean="0"/>
              <a:t>2/16/2025</a:t>
            </a:fld>
            <a:endParaRPr lang="en-US"/>
          </a:p>
        </p:txBody>
      </p:sp>
      <p:sp>
        <p:nvSpPr>
          <p:cNvPr id="5" name="Footer Placeholder 4">
            <a:extLst>
              <a:ext uri="{FF2B5EF4-FFF2-40B4-BE49-F238E27FC236}">
                <a16:creationId xmlns:a16="http://schemas.microsoft.com/office/drawing/2014/main" id="{6D3B2B8D-BE5A-99FC-F5B3-24C15F2B817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567471F-E548-A07D-8BCA-947B37D68C6E}"/>
              </a:ext>
            </a:extLst>
          </p:cNvPr>
          <p:cNvSpPr>
            <a:spLocks noGrp="1"/>
          </p:cNvSpPr>
          <p:nvPr>
            <p:ph type="sldNum" sz="quarter" idx="12"/>
          </p:nvPr>
        </p:nvSpPr>
        <p:spPr/>
        <p:txBody>
          <a:bodyPr/>
          <a:lstStyle/>
          <a:p>
            <a:fld id="{A8AC7968-7EA9-4951-874F-04AACFD88B8F}" type="slidenum">
              <a:rPr lang="en-US" smtClean="0"/>
              <a:t>‹#›</a:t>
            </a:fld>
            <a:endParaRPr lang="en-US"/>
          </a:p>
        </p:txBody>
      </p:sp>
    </p:spTree>
    <p:extLst>
      <p:ext uri="{BB962C8B-B14F-4D97-AF65-F5344CB8AC3E}">
        <p14:creationId xmlns:p14="http://schemas.microsoft.com/office/powerpoint/2010/main" val="2708157542"/>
      </p:ext>
    </p:extLst>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2E44B7-9926-5B88-7389-D018717AC8F3}"/>
              </a:ext>
            </a:extLst>
          </p:cNvPr>
          <p:cNvSpPr>
            <a:spLocks noGrp="1"/>
          </p:cNvSpPr>
          <p:nvPr>
            <p:ph type="title"/>
          </p:nvPr>
        </p:nvSpPr>
        <p:spPr/>
        <p:txBody>
          <a:bodyPr/>
          <a:lstStyle>
            <a:lvl1pPr>
              <a:defRPr sz="4000"/>
            </a:lvl1pPr>
          </a:lstStyle>
          <a:p>
            <a:r>
              <a:rPr lang="en-US"/>
              <a:t>Click to edit Master title style</a:t>
            </a:r>
            <a:endParaRPr lang="en-PK"/>
          </a:p>
        </p:txBody>
      </p:sp>
      <p:sp>
        <p:nvSpPr>
          <p:cNvPr id="3" name="Date Placeholder 2">
            <a:extLst>
              <a:ext uri="{FF2B5EF4-FFF2-40B4-BE49-F238E27FC236}">
                <a16:creationId xmlns:a16="http://schemas.microsoft.com/office/drawing/2014/main" id="{484B31BB-6FC4-B04A-B682-4E371D956B5B}"/>
              </a:ext>
            </a:extLst>
          </p:cNvPr>
          <p:cNvSpPr>
            <a:spLocks noGrp="1"/>
          </p:cNvSpPr>
          <p:nvPr>
            <p:ph type="dt" sz="half" idx="10"/>
          </p:nvPr>
        </p:nvSpPr>
        <p:spPr/>
        <p:txBody>
          <a:bodyPr/>
          <a:lstStyle/>
          <a:p>
            <a:fld id="{349DB41F-BAC9-478C-B715-41003FF0F4B4}" type="datetimeFigureOut">
              <a:rPr lang="en-US" smtClean="0"/>
              <a:t>2/16/2025</a:t>
            </a:fld>
            <a:endParaRPr lang="en-US"/>
          </a:p>
        </p:txBody>
      </p:sp>
      <p:sp>
        <p:nvSpPr>
          <p:cNvPr id="4" name="Footer Placeholder 3">
            <a:extLst>
              <a:ext uri="{FF2B5EF4-FFF2-40B4-BE49-F238E27FC236}">
                <a16:creationId xmlns:a16="http://schemas.microsoft.com/office/drawing/2014/main" id="{4A580735-2115-FA85-2128-3A9117DF7BAD}"/>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CFEE304C-E4F4-055F-1B7B-55EB3C4F2985}"/>
              </a:ext>
            </a:extLst>
          </p:cNvPr>
          <p:cNvSpPr>
            <a:spLocks noGrp="1"/>
          </p:cNvSpPr>
          <p:nvPr>
            <p:ph type="sldNum" sz="quarter" idx="12"/>
          </p:nvPr>
        </p:nvSpPr>
        <p:spPr/>
        <p:txBody>
          <a:bodyPr/>
          <a:lstStyle/>
          <a:p>
            <a:fld id="{A8AC7968-7EA9-4951-874F-04AACFD88B8F}" type="slidenum">
              <a:rPr lang="en-US" smtClean="0"/>
              <a:t>‹#›</a:t>
            </a:fld>
            <a:endParaRPr lang="en-US"/>
          </a:p>
        </p:txBody>
      </p:sp>
    </p:spTree>
    <p:extLst>
      <p:ext uri="{BB962C8B-B14F-4D97-AF65-F5344CB8AC3E}">
        <p14:creationId xmlns:p14="http://schemas.microsoft.com/office/powerpoint/2010/main" val="1477669459"/>
      </p:ext>
    </p:extLst>
  </p:cSld>
  <p:clrMapOvr>
    <a:masterClrMapping/>
  </p:clrMapOvr>
  <p:transition/>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314CEF5-68C3-6599-1930-B7614F291AB4}"/>
              </a:ext>
            </a:extLst>
          </p:cNvPr>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PK"/>
          </a:p>
        </p:txBody>
      </p:sp>
      <p:sp>
        <p:nvSpPr>
          <p:cNvPr id="3" name="Text Placeholder 2">
            <a:extLst>
              <a:ext uri="{FF2B5EF4-FFF2-40B4-BE49-F238E27FC236}">
                <a16:creationId xmlns:a16="http://schemas.microsoft.com/office/drawing/2014/main" id="{9E9AB820-4BE8-3082-8CD1-787EB2EB79B5}"/>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PK"/>
          </a:p>
        </p:txBody>
      </p:sp>
      <p:sp>
        <p:nvSpPr>
          <p:cNvPr id="4" name="Date Placeholder 3">
            <a:extLst>
              <a:ext uri="{FF2B5EF4-FFF2-40B4-BE49-F238E27FC236}">
                <a16:creationId xmlns:a16="http://schemas.microsoft.com/office/drawing/2014/main" id="{22817035-D8F2-0C46-8CC5-DD0D1A6D52A4}"/>
              </a:ext>
            </a:extLst>
          </p:cNvPr>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82000"/>
                  </a:schemeClr>
                </a:solidFill>
              </a:defRPr>
            </a:lvl1pPr>
          </a:lstStyle>
          <a:p>
            <a:fld id="{349DB41F-BAC9-478C-B715-41003FF0F4B4}" type="datetimeFigureOut">
              <a:rPr lang="en-US" smtClean="0"/>
              <a:t>2/16/2025</a:t>
            </a:fld>
            <a:endParaRPr lang="en-US"/>
          </a:p>
        </p:txBody>
      </p:sp>
      <p:sp>
        <p:nvSpPr>
          <p:cNvPr id="5" name="Footer Placeholder 4">
            <a:extLst>
              <a:ext uri="{FF2B5EF4-FFF2-40B4-BE49-F238E27FC236}">
                <a16:creationId xmlns:a16="http://schemas.microsoft.com/office/drawing/2014/main" id="{B31A25CB-0DA4-DC95-DBF7-978F07E93B9E}"/>
              </a:ext>
            </a:extLst>
          </p:cNvPr>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4626DAB7-5A2E-8036-829B-D2CD13E9500C}"/>
              </a:ext>
            </a:extLst>
          </p:cNvPr>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82000"/>
                  </a:schemeClr>
                </a:solidFill>
              </a:defRPr>
            </a:lvl1pPr>
          </a:lstStyle>
          <a:p>
            <a:fld id="{A8AC7968-7EA9-4951-874F-04AACFD88B8F}" type="slidenum">
              <a:rPr lang="en-US" smtClean="0"/>
              <a:t>‹#›</a:t>
            </a:fld>
            <a:endParaRPr lang="en-US"/>
          </a:p>
        </p:txBody>
      </p:sp>
    </p:spTree>
    <p:extLst>
      <p:ext uri="{BB962C8B-B14F-4D97-AF65-F5344CB8AC3E}">
        <p14:creationId xmlns:p14="http://schemas.microsoft.com/office/powerpoint/2010/main" val="3185021574"/>
      </p:ext>
    </p:extLst>
  </p:cSld>
  <p:clrMap bg1="lt1" tx1="dk1" bg2="lt2" tx2="dk2" accent1="accent1" accent2="accent2" accent3="accent3" accent4="accent4" accent5="accent5" accent6="accent6" hlink="hlink" folHlink="folHlink"/>
  <p:sldLayoutIdLst>
    <p:sldLayoutId id="2147483733" r:id="rId1"/>
    <p:sldLayoutId id="2147483734" r:id="rId2"/>
    <p:sldLayoutId id="2147483738" r:id="rId3"/>
  </p:sldLayoutIdLst>
  <p:transition/>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4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24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24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240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240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PK"/>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7" Type="http://schemas.openxmlformats.org/officeDocument/2006/relationships/image" Target="../media/image1.jpeg"/><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8" Type="http://schemas.openxmlformats.org/officeDocument/2006/relationships/hyperlink" Target="https://pubmed.ncbi.nlm.nih.gov/?term=Blasbalg+R&amp;cauthor_id=33513074" TargetMode="External"/><Relationship Id="rId3" Type="http://schemas.openxmlformats.org/officeDocument/2006/relationships/hyperlink" Target="https://pubmed.ncbi.nlm.nih.gov/33513074/#full-view-affiliation-1" TargetMode="External"/><Relationship Id="rId7" Type="http://schemas.openxmlformats.org/officeDocument/2006/relationships/hyperlink" Target="https://pubmed.ncbi.nlm.nih.gov/?term=Gasparetto+TPD&amp;cauthor_id=33513074" TargetMode="External"/><Relationship Id="rId2" Type="http://schemas.openxmlformats.org/officeDocument/2006/relationships/hyperlink" Target="https://pubmed.ncbi.nlm.nih.gov/?term=Houat+AP&amp;cauthor_id=33513074" TargetMode="External"/><Relationship Id="rId1" Type="http://schemas.openxmlformats.org/officeDocument/2006/relationships/slideLayout" Target="../slideLayouts/slideLayout2.xml"/><Relationship Id="rId6" Type="http://schemas.openxmlformats.org/officeDocument/2006/relationships/hyperlink" Target="https://pubmed.ncbi.nlm.nih.gov/?term=Rodi+GP&amp;cauthor_id=33513074" TargetMode="External"/><Relationship Id="rId11" Type="http://schemas.openxmlformats.org/officeDocument/2006/relationships/hyperlink" Target="https://pubmed.ncbi.nlm.nih.gov/34469224/" TargetMode="External"/><Relationship Id="rId5" Type="http://schemas.openxmlformats.org/officeDocument/2006/relationships/hyperlink" Target="https://pubmed.ncbi.nlm.nih.gov/?term=Takahashi+MS&amp;cauthor_id=33513074" TargetMode="External"/><Relationship Id="rId10" Type="http://schemas.openxmlformats.org/officeDocument/2006/relationships/hyperlink" Target="https://doi.org/10.1148/rg.2021200078" TargetMode="External"/><Relationship Id="rId4" Type="http://schemas.openxmlformats.org/officeDocument/2006/relationships/hyperlink" Target="https://pubmed.ncbi.nlm.nih.gov/?term=Guimar%C3%A3es+CTS&amp;cauthor_id=33513074" TargetMode="External"/><Relationship Id="rId9" Type="http://schemas.openxmlformats.org/officeDocument/2006/relationships/hyperlink" Target="https://pubmed.ncbi.nlm.nih.gov/?term=Velloni+FG&amp;cauthor_id=33513074" TargetMode="Externa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049594"/>
            <a:ext cx="7772400" cy="2787445"/>
          </a:xfrm>
        </p:spPr>
        <p:txBody>
          <a:bodyPr>
            <a:normAutofit/>
          </a:bodyPr>
          <a:lstStyle/>
          <a:p>
            <a:r>
              <a:rPr lang="en-US" sz="4000" dirty="0"/>
              <a:t>Congenital </a:t>
            </a:r>
            <a:r>
              <a:rPr lang="en-US" sz="4000" dirty="0" err="1"/>
              <a:t>anamolies</a:t>
            </a:r>
            <a:r>
              <a:rPr lang="en-US" sz="4000" dirty="0"/>
              <a:t> of upper renal tract</a:t>
            </a:r>
            <a:br>
              <a:rPr lang="en-US" sz="4000" dirty="0"/>
            </a:br>
            <a:r>
              <a:rPr lang="en-US" sz="4000" dirty="0">
                <a:solidFill>
                  <a:srgbClr val="002060"/>
                </a:solidFill>
              </a:rPr>
              <a:t>Renal Module</a:t>
            </a:r>
            <a:br>
              <a:rPr lang="en-US" sz="4000" dirty="0"/>
            </a:br>
            <a:r>
              <a:rPr lang="en-US" sz="3200" dirty="0"/>
              <a:t>4</a:t>
            </a:r>
            <a:r>
              <a:rPr lang="en-US" sz="3200" baseline="30000" dirty="0"/>
              <a:t>th</a:t>
            </a:r>
            <a:r>
              <a:rPr lang="en-US" sz="3200" dirty="0"/>
              <a:t> Year MBBS</a:t>
            </a:r>
          </a:p>
        </p:txBody>
      </p:sp>
      <p:sp>
        <p:nvSpPr>
          <p:cNvPr id="3" name="Subtitle 2"/>
          <p:cNvSpPr>
            <a:spLocks noGrp="1"/>
          </p:cNvSpPr>
          <p:nvPr>
            <p:ph type="subTitle" idx="1"/>
          </p:nvPr>
        </p:nvSpPr>
        <p:spPr>
          <a:xfrm>
            <a:off x="1371600" y="4055806"/>
            <a:ext cx="6400800" cy="1752600"/>
          </a:xfrm>
          <a:solidFill>
            <a:schemeClr val="bg1"/>
          </a:solidFill>
        </p:spPr>
        <p:txBody>
          <a:bodyPr>
            <a:normAutofit/>
          </a:bodyPr>
          <a:lstStyle/>
          <a:p>
            <a:r>
              <a:rPr lang="en-US">
                <a:solidFill>
                  <a:schemeClr val="bg1">
                    <a:lumMod val="50000"/>
                  </a:schemeClr>
                </a:solidFill>
              </a:rPr>
              <a:t>Dr. Kiran Fatima</a:t>
            </a:r>
          </a:p>
          <a:p>
            <a:r>
              <a:rPr lang="en-US">
                <a:solidFill>
                  <a:schemeClr val="bg1">
                    <a:lumMod val="50000"/>
                  </a:schemeClr>
                </a:solidFill>
              </a:rPr>
              <a:t>Pathology Department</a:t>
            </a:r>
          </a:p>
          <a:p>
            <a:r>
              <a:rPr lang="en-US">
                <a:solidFill>
                  <a:schemeClr val="bg1">
                    <a:lumMod val="50000"/>
                  </a:schemeClr>
                </a:solidFill>
              </a:rPr>
              <a:t>Rawalpindi Medical University</a:t>
            </a:r>
          </a:p>
        </p:txBody>
      </p:sp>
    </p:spTree>
    <p:extLst>
      <p:ext uri="{BB962C8B-B14F-4D97-AF65-F5344CB8AC3E}">
        <p14:creationId xmlns:p14="http://schemas.microsoft.com/office/powerpoint/2010/main" val="1304151258"/>
      </p:ext>
    </p:extLst>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i="1" u="sng" dirty="0"/>
              <a:t>Renal agenesis</a:t>
            </a:r>
          </a:p>
        </p:txBody>
      </p:sp>
      <p:sp>
        <p:nvSpPr>
          <p:cNvPr id="3" name="Content Placeholder 2"/>
          <p:cNvSpPr>
            <a:spLocks noGrp="1"/>
          </p:cNvSpPr>
          <p:nvPr>
            <p:ph idx="1"/>
          </p:nvPr>
        </p:nvSpPr>
        <p:spPr/>
        <p:txBody>
          <a:bodyPr>
            <a:normAutofit/>
          </a:bodyPr>
          <a:lstStyle/>
          <a:p>
            <a:r>
              <a:rPr lang="en-US" sz="2400" dirty="0">
                <a:latin typeface="+mj-lt"/>
              </a:rPr>
              <a:t>It is defined as absence of kidneys</a:t>
            </a:r>
          </a:p>
          <a:p>
            <a:r>
              <a:rPr lang="en-US" sz="2400" dirty="0">
                <a:latin typeface="+mj-lt"/>
              </a:rPr>
              <a:t>Mostly it is due to failure of mesonephric duct to bud.</a:t>
            </a:r>
          </a:p>
          <a:p>
            <a:r>
              <a:rPr lang="en-US" sz="2400" dirty="0">
                <a:latin typeface="+mj-lt"/>
              </a:rPr>
              <a:t>It can be unilateral or bilateral</a:t>
            </a:r>
            <a:r>
              <a:rPr lang="en-US" sz="2400" dirty="0"/>
              <a:t>.</a:t>
            </a: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l="16293" t="6140" r="13448"/>
          <a:stretch>
            <a:fillRect/>
          </a:stretch>
        </p:blipFill>
        <p:spPr bwMode="auto">
          <a:xfrm>
            <a:off x="5227562" y="3356992"/>
            <a:ext cx="3546763" cy="33843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Google Shape;146;p10">
            <a:extLst>
              <a:ext uri="{FF2B5EF4-FFF2-40B4-BE49-F238E27FC236}">
                <a16:creationId xmlns:a16="http://schemas.microsoft.com/office/drawing/2014/main" id="{92111C35-A79B-550E-8CE9-60E471473B90}"/>
              </a:ext>
            </a:extLst>
          </p:cNvPr>
          <p:cNvSpPr txBox="1"/>
          <p:nvPr/>
        </p:nvSpPr>
        <p:spPr>
          <a:xfrm>
            <a:off x="5518150" y="0"/>
            <a:ext cx="3625850" cy="336222"/>
          </a:xfrm>
          <a:prstGeom prst="rect">
            <a:avLst/>
          </a:prstGeom>
          <a:solidFill>
            <a:schemeClr val="bg1"/>
          </a:solidFill>
          <a:ln>
            <a:noFill/>
          </a:ln>
        </p:spPr>
        <p:txBody>
          <a:bodyPr spcFirstLastPara="1" wrap="square" lIns="91425" tIns="45700" rIns="91425" bIns="45700" anchor="ctr" anchorCtr="0">
            <a:normAutofit fontScale="40000" lnSpcReduction="20000"/>
          </a:bodyPr>
          <a:lstStyle>
            <a:defPPr marR="0" lvl="0" algn="l" rtl="0">
              <a:lnSpc>
                <a:spcPct val="100000"/>
              </a:lnSpc>
              <a:spcBef>
                <a:spcPct val="0"/>
              </a:spcBef>
              <a:spcAft>
                <a:spcPct val="0"/>
              </a:spcAft>
            </a:defPPr>
            <a:lvl1pPr marR="0" lvl="0" algn="ctr" rtl="0">
              <a:lnSpc>
                <a:spcPct val="100000"/>
              </a:lnSpc>
              <a:spcBef>
                <a:spcPct val="0"/>
              </a:spcBef>
              <a:spcAft>
                <a:spcPct val="0"/>
              </a:spcAft>
              <a:buClr>
                <a:schemeClr val="dk1"/>
              </a:buClr>
              <a:buSzPts val="1800"/>
              <a:buFont typeface="Calibri" panose="020F0502020204030204"/>
              <a:buNone/>
              <a:defRPr sz="4400" b="0" i="0" u="none" strike="noStrike" cap="none">
                <a:solidFill>
                  <a:schemeClr val="dk1"/>
                </a:solidFill>
                <a:latin typeface="Calibri" panose="020F0502020204030204"/>
                <a:ea typeface="Calibri"/>
                <a:cs typeface="Calibri"/>
                <a:sym typeface="Calibri" panose="020F0502020204030204"/>
              </a:defRPr>
            </a:lvl1pPr>
            <a:lvl2pPr marR="0" lvl="1" algn="l" rtl="0">
              <a:lnSpc>
                <a:spcPct val="100000"/>
              </a:lnSpc>
              <a:spcBef>
                <a:spcPct val="0"/>
              </a:spcBef>
              <a:spcAft>
                <a:spcPct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ct val="0"/>
              </a:spcBef>
              <a:spcAft>
                <a:spcPct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ct val="0"/>
              </a:spcBef>
              <a:spcAft>
                <a:spcPct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ct val="0"/>
              </a:spcBef>
              <a:spcAft>
                <a:spcPct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ct val="0"/>
              </a:spcBef>
              <a:spcAft>
                <a:spcPct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ct val="0"/>
              </a:spcBef>
              <a:spcAft>
                <a:spcPct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ct val="0"/>
              </a:spcBef>
              <a:spcAft>
                <a:spcPct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ct val="0"/>
              </a:spcBef>
              <a:spcAft>
                <a:spcPct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pPr>
              <a:buSzPts val="4400"/>
            </a:pPr>
            <a:r>
              <a:rPr lang="en-US"/>
              <a:t>Core Content</a:t>
            </a:r>
          </a:p>
        </p:txBody>
      </p:sp>
    </p:spTree>
    <p:extLst>
      <p:ext uri="{BB962C8B-B14F-4D97-AF65-F5344CB8AC3E}">
        <p14:creationId xmlns:p14="http://schemas.microsoft.com/office/powerpoint/2010/main" val="1876127997"/>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i="1" u="sng" dirty="0"/>
              <a:t>Renal dysplasia</a:t>
            </a:r>
          </a:p>
        </p:txBody>
      </p:sp>
      <p:sp>
        <p:nvSpPr>
          <p:cNvPr id="3" name="Content Placeholder 2"/>
          <p:cNvSpPr>
            <a:spLocks noGrp="1"/>
          </p:cNvSpPr>
          <p:nvPr>
            <p:ph idx="1"/>
          </p:nvPr>
        </p:nvSpPr>
        <p:spPr/>
        <p:txBody>
          <a:bodyPr>
            <a:normAutofit/>
          </a:bodyPr>
          <a:lstStyle/>
          <a:p>
            <a:r>
              <a:rPr lang="en-US" sz="2400" dirty="0">
                <a:latin typeface="+mj-lt"/>
              </a:rPr>
              <a:t>It is abnormal metanephric differentiation </a:t>
            </a:r>
          </a:p>
          <a:p>
            <a:r>
              <a:rPr lang="en-US" sz="2400" dirty="0">
                <a:latin typeface="+mj-lt"/>
              </a:rPr>
              <a:t>It may result in cartilage/cystic structure.</a:t>
            </a:r>
          </a:p>
          <a:p>
            <a:r>
              <a:rPr lang="en-US" sz="2400" dirty="0">
                <a:latin typeface="+mj-lt"/>
              </a:rPr>
              <a:t>Most common cystic anomaly is adult polycystic kidney disease which is common in adults</a:t>
            </a:r>
          </a:p>
          <a:p>
            <a:r>
              <a:rPr lang="en-US" sz="2400" dirty="0">
                <a:latin typeface="+mj-lt"/>
              </a:rPr>
              <a:t>Other is </a:t>
            </a:r>
            <a:r>
              <a:rPr lang="en-US" sz="2400" dirty="0" err="1">
                <a:latin typeface="+mj-lt"/>
              </a:rPr>
              <a:t>multicystic</a:t>
            </a:r>
            <a:r>
              <a:rPr lang="en-US" sz="2400" dirty="0">
                <a:latin typeface="+mj-lt"/>
              </a:rPr>
              <a:t> dysplastic kidney disease which is incompatible with life</a:t>
            </a:r>
            <a:r>
              <a:rPr lang="en-US" sz="2400" dirty="0"/>
              <a:t>.   </a:t>
            </a:r>
          </a:p>
        </p:txBody>
      </p:sp>
      <p:sp>
        <p:nvSpPr>
          <p:cNvPr id="4" name="Google Shape;146;p10">
            <a:extLst>
              <a:ext uri="{FF2B5EF4-FFF2-40B4-BE49-F238E27FC236}">
                <a16:creationId xmlns:a16="http://schemas.microsoft.com/office/drawing/2014/main" id="{95287899-A4D6-F0A7-A379-014DCF8585D6}"/>
              </a:ext>
            </a:extLst>
          </p:cNvPr>
          <p:cNvSpPr txBox="1"/>
          <p:nvPr/>
        </p:nvSpPr>
        <p:spPr>
          <a:xfrm>
            <a:off x="5518150" y="0"/>
            <a:ext cx="3625850" cy="336222"/>
          </a:xfrm>
          <a:prstGeom prst="rect">
            <a:avLst/>
          </a:prstGeom>
          <a:solidFill>
            <a:schemeClr val="bg1"/>
          </a:solidFill>
          <a:ln>
            <a:noFill/>
          </a:ln>
        </p:spPr>
        <p:txBody>
          <a:bodyPr spcFirstLastPara="1" wrap="square" lIns="91425" tIns="45700" rIns="91425" bIns="45700" anchor="ctr" anchorCtr="0">
            <a:normAutofit fontScale="40000" lnSpcReduction="20000"/>
          </a:bodyPr>
          <a:lstStyle>
            <a:defPPr marR="0" lvl="0" algn="l" rtl="0">
              <a:lnSpc>
                <a:spcPct val="100000"/>
              </a:lnSpc>
              <a:spcBef>
                <a:spcPct val="0"/>
              </a:spcBef>
              <a:spcAft>
                <a:spcPct val="0"/>
              </a:spcAft>
            </a:defPPr>
            <a:lvl1pPr marR="0" lvl="0" algn="ctr" rtl="0">
              <a:lnSpc>
                <a:spcPct val="100000"/>
              </a:lnSpc>
              <a:spcBef>
                <a:spcPct val="0"/>
              </a:spcBef>
              <a:spcAft>
                <a:spcPct val="0"/>
              </a:spcAft>
              <a:buClr>
                <a:schemeClr val="dk1"/>
              </a:buClr>
              <a:buSzPts val="1800"/>
              <a:buFont typeface="Calibri" panose="020F0502020204030204"/>
              <a:buNone/>
              <a:defRPr sz="4400" b="0" i="0" u="none" strike="noStrike" cap="none">
                <a:solidFill>
                  <a:schemeClr val="dk1"/>
                </a:solidFill>
                <a:latin typeface="Calibri" panose="020F0502020204030204"/>
                <a:ea typeface="Calibri"/>
                <a:cs typeface="Calibri"/>
                <a:sym typeface="Calibri" panose="020F0502020204030204"/>
              </a:defRPr>
            </a:lvl1pPr>
            <a:lvl2pPr marR="0" lvl="1" algn="l" rtl="0">
              <a:lnSpc>
                <a:spcPct val="100000"/>
              </a:lnSpc>
              <a:spcBef>
                <a:spcPct val="0"/>
              </a:spcBef>
              <a:spcAft>
                <a:spcPct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ct val="0"/>
              </a:spcBef>
              <a:spcAft>
                <a:spcPct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ct val="0"/>
              </a:spcBef>
              <a:spcAft>
                <a:spcPct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ct val="0"/>
              </a:spcBef>
              <a:spcAft>
                <a:spcPct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ct val="0"/>
              </a:spcBef>
              <a:spcAft>
                <a:spcPct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ct val="0"/>
              </a:spcBef>
              <a:spcAft>
                <a:spcPct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ct val="0"/>
              </a:spcBef>
              <a:spcAft>
                <a:spcPct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ct val="0"/>
              </a:spcBef>
              <a:spcAft>
                <a:spcPct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pPr>
              <a:buSzPts val="4400"/>
            </a:pPr>
            <a:r>
              <a:rPr lang="en-US"/>
              <a:t>Core Content</a:t>
            </a:r>
          </a:p>
        </p:txBody>
      </p:sp>
    </p:spTree>
    <p:extLst>
      <p:ext uri="{BB962C8B-B14F-4D97-AF65-F5344CB8AC3E}">
        <p14:creationId xmlns:p14="http://schemas.microsoft.com/office/powerpoint/2010/main" val="166933683"/>
      </p:ext>
    </p:extLst>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i="1" u="sng" dirty="0"/>
              <a:t>Adult polycystic kidney disease(</a:t>
            </a:r>
            <a:r>
              <a:rPr lang="en-US" sz="3200" b="1" i="1" u="sng" dirty="0" err="1"/>
              <a:t>apkd</a:t>
            </a:r>
            <a:r>
              <a:rPr lang="en-US" sz="3200" b="1" i="1" u="sng" dirty="0"/>
              <a:t>)</a:t>
            </a:r>
          </a:p>
        </p:txBody>
      </p:sp>
      <p:sp>
        <p:nvSpPr>
          <p:cNvPr id="3" name="Content Placeholder 2"/>
          <p:cNvSpPr>
            <a:spLocks noGrp="1"/>
          </p:cNvSpPr>
          <p:nvPr>
            <p:ph idx="1"/>
          </p:nvPr>
        </p:nvSpPr>
        <p:spPr/>
        <p:txBody>
          <a:bodyPr/>
          <a:lstStyle/>
          <a:p>
            <a:r>
              <a:rPr lang="en-US" sz="2400" dirty="0">
                <a:latin typeface="+mj-lt"/>
              </a:rPr>
              <a:t>Autosomal dominant inherited disorder</a:t>
            </a:r>
          </a:p>
          <a:p>
            <a:r>
              <a:rPr lang="en-US" sz="2400" dirty="0">
                <a:latin typeface="+mj-lt"/>
              </a:rPr>
              <a:t>95% occur in both kidneys</a:t>
            </a:r>
          </a:p>
          <a:p>
            <a:r>
              <a:rPr lang="en-US" sz="2400" dirty="0">
                <a:latin typeface="+mj-lt"/>
              </a:rPr>
              <a:t>Symptoms occur by 30 yrs</a:t>
            </a:r>
          </a:p>
          <a:p>
            <a:r>
              <a:rPr lang="en-US" sz="2400" dirty="0">
                <a:latin typeface="+mj-lt"/>
              </a:rPr>
              <a:t>Had association with berry aneurysms.</a:t>
            </a:r>
          </a:p>
          <a:p>
            <a:r>
              <a:rPr lang="en-US" sz="2400" dirty="0">
                <a:latin typeface="+mj-lt"/>
              </a:rPr>
              <a:t>Clinically patient presents with pain, hematuria, infection, hypertension and in late stages uremia. </a:t>
            </a:r>
          </a:p>
          <a:p>
            <a:endParaRPr lang="en-US" dirty="0"/>
          </a:p>
        </p:txBody>
      </p:sp>
      <p:sp>
        <p:nvSpPr>
          <p:cNvPr id="4" name="Google Shape;146;p10">
            <a:extLst>
              <a:ext uri="{FF2B5EF4-FFF2-40B4-BE49-F238E27FC236}">
                <a16:creationId xmlns:a16="http://schemas.microsoft.com/office/drawing/2014/main" id="{9BDD6910-8A09-B551-6BC2-D54D7AEDD5FE}"/>
              </a:ext>
            </a:extLst>
          </p:cNvPr>
          <p:cNvSpPr txBox="1"/>
          <p:nvPr/>
        </p:nvSpPr>
        <p:spPr>
          <a:xfrm>
            <a:off x="5518150" y="0"/>
            <a:ext cx="3625850" cy="336222"/>
          </a:xfrm>
          <a:prstGeom prst="rect">
            <a:avLst/>
          </a:prstGeom>
          <a:solidFill>
            <a:schemeClr val="bg1"/>
          </a:solidFill>
          <a:ln>
            <a:noFill/>
          </a:ln>
        </p:spPr>
        <p:txBody>
          <a:bodyPr spcFirstLastPara="1" wrap="square" lIns="91425" tIns="45700" rIns="91425" bIns="45700" anchor="ctr" anchorCtr="0">
            <a:normAutofit fontScale="40000" lnSpcReduction="20000"/>
          </a:bodyPr>
          <a:lstStyle>
            <a:defPPr marR="0" lvl="0" algn="l" rtl="0">
              <a:lnSpc>
                <a:spcPct val="100000"/>
              </a:lnSpc>
              <a:spcBef>
                <a:spcPct val="0"/>
              </a:spcBef>
              <a:spcAft>
                <a:spcPct val="0"/>
              </a:spcAft>
            </a:defPPr>
            <a:lvl1pPr marR="0" lvl="0" algn="ctr" rtl="0">
              <a:lnSpc>
                <a:spcPct val="100000"/>
              </a:lnSpc>
              <a:spcBef>
                <a:spcPct val="0"/>
              </a:spcBef>
              <a:spcAft>
                <a:spcPct val="0"/>
              </a:spcAft>
              <a:buClr>
                <a:schemeClr val="dk1"/>
              </a:buClr>
              <a:buSzPts val="1800"/>
              <a:buFont typeface="Calibri" panose="020F0502020204030204"/>
              <a:buNone/>
              <a:defRPr sz="4400" b="0" i="0" u="none" strike="noStrike" cap="none">
                <a:solidFill>
                  <a:schemeClr val="dk1"/>
                </a:solidFill>
                <a:latin typeface="Calibri" panose="020F0502020204030204"/>
                <a:ea typeface="Calibri"/>
                <a:cs typeface="Calibri"/>
                <a:sym typeface="Calibri" panose="020F0502020204030204"/>
              </a:defRPr>
            </a:lvl1pPr>
            <a:lvl2pPr marR="0" lvl="1" algn="l" rtl="0">
              <a:lnSpc>
                <a:spcPct val="100000"/>
              </a:lnSpc>
              <a:spcBef>
                <a:spcPct val="0"/>
              </a:spcBef>
              <a:spcAft>
                <a:spcPct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ct val="0"/>
              </a:spcBef>
              <a:spcAft>
                <a:spcPct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ct val="0"/>
              </a:spcBef>
              <a:spcAft>
                <a:spcPct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ct val="0"/>
              </a:spcBef>
              <a:spcAft>
                <a:spcPct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ct val="0"/>
              </a:spcBef>
              <a:spcAft>
                <a:spcPct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ct val="0"/>
              </a:spcBef>
              <a:spcAft>
                <a:spcPct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ct val="0"/>
              </a:spcBef>
              <a:spcAft>
                <a:spcPct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ct val="0"/>
              </a:spcBef>
              <a:spcAft>
                <a:spcPct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pPr>
              <a:buSzPts val="4400"/>
            </a:pPr>
            <a:r>
              <a:rPr lang="en-US"/>
              <a:t>Core Content</a:t>
            </a:r>
          </a:p>
        </p:txBody>
      </p:sp>
    </p:spTree>
    <p:extLst>
      <p:ext uri="{BB962C8B-B14F-4D97-AF65-F5344CB8AC3E}">
        <p14:creationId xmlns:p14="http://schemas.microsoft.com/office/powerpoint/2010/main" val="1062294684"/>
      </p:ext>
    </p:extLst>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sz="2400"/>
              <a:t>Diagnosis is by USG , CT SCAN </a:t>
            </a:r>
          </a:p>
          <a:p>
            <a:r>
              <a:rPr lang="en-US" sz="2400"/>
              <a:t>Treatment involves low protein diet , adequate fluid.</a:t>
            </a:r>
          </a:p>
          <a:p>
            <a:r>
              <a:rPr lang="en-US" sz="2400"/>
              <a:t>Infection and hypertension to be treated accordingly.</a:t>
            </a:r>
          </a:p>
          <a:p>
            <a:r>
              <a:rPr lang="en-US" sz="2400"/>
              <a:t>Renal transplantation in late stages.</a:t>
            </a:r>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b="6767"/>
          <a:stretch>
            <a:fillRect/>
          </a:stretch>
        </p:blipFill>
        <p:spPr bwMode="auto">
          <a:xfrm>
            <a:off x="3275856" y="3892415"/>
            <a:ext cx="2476500" cy="26323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Google Shape;146;p10">
            <a:extLst>
              <a:ext uri="{FF2B5EF4-FFF2-40B4-BE49-F238E27FC236}">
                <a16:creationId xmlns:a16="http://schemas.microsoft.com/office/drawing/2014/main" id="{6D65E368-4BA5-37B4-32E2-86DFB4A27C3A}"/>
              </a:ext>
            </a:extLst>
          </p:cNvPr>
          <p:cNvSpPr txBox="1"/>
          <p:nvPr/>
        </p:nvSpPr>
        <p:spPr>
          <a:xfrm>
            <a:off x="5518150" y="0"/>
            <a:ext cx="3625850" cy="336222"/>
          </a:xfrm>
          <a:prstGeom prst="rect">
            <a:avLst/>
          </a:prstGeom>
          <a:solidFill>
            <a:schemeClr val="bg1"/>
          </a:solidFill>
          <a:ln>
            <a:noFill/>
          </a:ln>
        </p:spPr>
        <p:txBody>
          <a:bodyPr spcFirstLastPara="1" wrap="square" lIns="91425" tIns="45700" rIns="91425" bIns="45700" anchor="ctr" anchorCtr="0">
            <a:normAutofit fontScale="40000" lnSpcReduction="20000"/>
          </a:bodyPr>
          <a:lstStyle>
            <a:defPPr marR="0" lvl="0" algn="l" rtl="0">
              <a:lnSpc>
                <a:spcPct val="100000"/>
              </a:lnSpc>
              <a:spcBef>
                <a:spcPct val="0"/>
              </a:spcBef>
              <a:spcAft>
                <a:spcPct val="0"/>
              </a:spcAft>
            </a:defPPr>
            <a:lvl1pPr marR="0" lvl="0" algn="ctr" rtl="0">
              <a:lnSpc>
                <a:spcPct val="100000"/>
              </a:lnSpc>
              <a:spcBef>
                <a:spcPct val="0"/>
              </a:spcBef>
              <a:spcAft>
                <a:spcPct val="0"/>
              </a:spcAft>
              <a:buClr>
                <a:schemeClr val="dk1"/>
              </a:buClr>
              <a:buSzPts val="1800"/>
              <a:buFont typeface="Calibri" panose="020F0502020204030204"/>
              <a:buNone/>
              <a:defRPr sz="4400" b="0" i="0" u="none" strike="noStrike" cap="none">
                <a:solidFill>
                  <a:schemeClr val="dk1"/>
                </a:solidFill>
                <a:latin typeface="Calibri" panose="020F0502020204030204"/>
                <a:ea typeface="Calibri"/>
                <a:cs typeface="Calibri"/>
                <a:sym typeface="Calibri" panose="020F0502020204030204"/>
              </a:defRPr>
            </a:lvl1pPr>
            <a:lvl2pPr marR="0" lvl="1" algn="l" rtl="0">
              <a:lnSpc>
                <a:spcPct val="100000"/>
              </a:lnSpc>
              <a:spcBef>
                <a:spcPct val="0"/>
              </a:spcBef>
              <a:spcAft>
                <a:spcPct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ct val="0"/>
              </a:spcBef>
              <a:spcAft>
                <a:spcPct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ct val="0"/>
              </a:spcBef>
              <a:spcAft>
                <a:spcPct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ct val="0"/>
              </a:spcBef>
              <a:spcAft>
                <a:spcPct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ct val="0"/>
              </a:spcBef>
              <a:spcAft>
                <a:spcPct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ct val="0"/>
              </a:spcBef>
              <a:spcAft>
                <a:spcPct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ct val="0"/>
              </a:spcBef>
              <a:spcAft>
                <a:spcPct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ct val="0"/>
              </a:spcBef>
              <a:spcAft>
                <a:spcPct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pPr>
              <a:buSzPts val="4400"/>
            </a:pPr>
            <a:r>
              <a:rPr lang="en-US"/>
              <a:t>Core Content</a:t>
            </a:r>
          </a:p>
        </p:txBody>
      </p:sp>
    </p:spTree>
    <p:extLst>
      <p:ext uri="{BB962C8B-B14F-4D97-AF65-F5344CB8AC3E}">
        <p14:creationId xmlns:p14="http://schemas.microsoft.com/office/powerpoint/2010/main" val="4246942805"/>
      </p:ext>
    </p:extLst>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i="1" u="sng" dirty="0"/>
              <a:t>Horse shoe kidney</a:t>
            </a:r>
          </a:p>
        </p:txBody>
      </p:sp>
      <p:sp>
        <p:nvSpPr>
          <p:cNvPr id="3" name="Content Placeholder 2"/>
          <p:cNvSpPr>
            <a:spLocks noGrp="1"/>
          </p:cNvSpPr>
          <p:nvPr>
            <p:ph idx="1"/>
          </p:nvPr>
        </p:nvSpPr>
        <p:spPr/>
        <p:txBody>
          <a:bodyPr/>
          <a:lstStyle/>
          <a:p>
            <a:r>
              <a:rPr lang="en-US" dirty="0">
                <a:latin typeface="+mj-lt"/>
              </a:rPr>
              <a:t>Incidence 1 in 400-800 live births</a:t>
            </a:r>
          </a:p>
          <a:p>
            <a:r>
              <a:rPr lang="en-US" sz="2400" dirty="0">
                <a:latin typeface="+mj-lt"/>
              </a:rPr>
              <a:t>Commonest fusion anomaly of kidney</a:t>
            </a:r>
          </a:p>
          <a:p>
            <a:r>
              <a:rPr lang="en-US" sz="2400" dirty="0">
                <a:latin typeface="+mj-lt"/>
              </a:rPr>
              <a:t>Kidneys are fused together at lower pole and lie at level of L3-L4 vertebrae.</a:t>
            </a:r>
          </a:p>
          <a:p>
            <a:r>
              <a:rPr lang="en-US" sz="2400" dirty="0">
                <a:latin typeface="+mj-lt"/>
              </a:rPr>
              <a:t>It is due to arrest of ascent of isthmus by inferior mesenteric kidney.</a:t>
            </a:r>
            <a:r>
              <a:rPr lang="en-US" dirty="0">
                <a:latin typeface="+mj-lt"/>
              </a:rPr>
              <a:t>  </a:t>
            </a:r>
          </a:p>
        </p:txBody>
      </p:sp>
      <p:sp>
        <p:nvSpPr>
          <p:cNvPr id="4" name="Google Shape;146;p10">
            <a:extLst>
              <a:ext uri="{FF2B5EF4-FFF2-40B4-BE49-F238E27FC236}">
                <a16:creationId xmlns:a16="http://schemas.microsoft.com/office/drawing/2014/main" id="{841DCC91-BAD4-A9B4-F71F-2AA046E3EABA}"/>
              </a:ext>
            </a:extLst>
          </p:cNvPr>
          <p:cNvSpPr txBox="1"/>
          <p:nvPr/>
        </p:nvSpPr>
        <p:spPr>
          <a:xfrm>
            <a:off x="5518150" y="0"/>
            <a:ext cx="3625850" cy="336222"/>
          </a:xfrm>
          <a:prstGeom prst="rect">
            <a:avLst/>
          </a:prstGeom>
          <a:solidFill>
            <a:schemeClr val="bg1"/>
          </a:solidFill>
          <a:ln>
            <a:noFill/>
          </a:ln>
        </p:spPr>
        <p:txBody>
          <a:bodyPr spcFirstLastPara="1" wrap="square" lIns="91425" tIns="45700" rIns="91425" bIns="45700" anchor="ctr" anchorCtr="0">
            <a:normAutofit fontScale="40000" lnSpcReduction="20000"/>
          </a:bodyPr>
          <a:lstStyle>
            <a:defPPr marR="0" lvl="0" algn="l" rtl="0">
              <a:lnSpc>
                <a:spcPct val="100000"/>
              </a:lnSpc>
              <a:spcBef>
                <a:spcPct val="0"/>
              </a:spcBef>
              <a:spcAft>
                <a:spcPct val="0"/>
              </a:spcAft>
            </a:defPPr>
            <a:lvl1pPr marR="0" lvl="0" algn="ctr" rtl="0">
              <a:lnSpc>
                <a:spcPct val="100000"/>
              </a:lnSpc>
              <a:spcBef>
                <a:spcPct val="0"/>
              </a:spcBef>
              <a:spcAft>
                <a:spcPct val="0"/>
              </a:spcAft>
              <a:buClr>
                <a:schemeClr val="dk1"/>
              </a:buClr>
              <a:buSzPts val="1800"/>
              <a:buFont typeface="Calibri" panose="020F0502020204030204"/>
              <a:buNone/>
              <a:defRPr sz="4400" b="0" i="0" u="none" strike="noStrike" cap="none">
                <a:solidFill>
                  <a:schemeClr val="dk1"/>
                </a:solidFill>
                <a:latin typeface="Calibri" panose="020F0502020204030204"/>
                <a:ea typeface="Calibri"/>
                <a:cs typeface="Calibri"/>
                <a:sym typeface="Calibri" panose="020F0502020204030204"/>
              </a:defRPr>
            </a:lvl1pPr>
            <a:lvl2pPr marR="0" lvl="1" algn="l" rtl="0">
              <a:lnSpc>
                <a:spcPct val="100000"/>
              </a:lnSpc>
              <a:spcBef>
                <a:spcPct val="0"/>
              </a:spcBef>
              <a:spcAft>
                <a:spcPct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ct val="0"/>
              </a:spcBef>
              <a:spcAft>
                <a:spcPct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ct val="0"/>
              </a:spcBef>
              <a:spcAft>
                <a:spcPct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ct val="0"/>
              </a:spcBef>
              <a:spcAft>
                <a:spcPct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ct val="0"/>
              </a:spcBef>
              <a:spcAft>
                <a:spcPct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ct val="0"/>
              </a:spcBef>
              <a:spcAft>
                <a:spcPct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ct val="0"/>
              </a:spcBef>
              <a:spcAft>
                <a:spcPct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ct val="0"/>
              </a:spcBef>
              <a:spcAft>
                <a:spcPct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pPr>
              <a:buSzPts val="4400"/>
            </a:pPr>
            <a:r>
              <a:rPr lang="en-US"/>
              <a:t>Core Content</a:t>
            </a:r>
          </a:p>
        </p:txBody>
      </p:sp>
    </p:spTree>
    <p:extLst>
      <p:ext uri="{BB962C8B-B14F-4D97-AF65-F5344CB8AC3E}">
        <p14:creationId xmlns:p14="http://schemas.microsoft.com/office/powerpoint/2010/main" val="2669990728"/>
      </p:ext>
    </p:extLst>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dirty="0">
                <a:latin typeface="+mj-lt"/>
              </a:rPr>
              <a:t>Diagnosis is by USG and IVU.</a:t>
            </a:r>
          </a:p>
          <a:p>
            <a:r>
              <a:rPr lang="en-US" sz="2400" dirty="0" err="1">
                <a:latin typeface="+mj-lt"/>
              </a:rPr>
              <a:t>Kidnys</a:t>
            </a:r>
            <a:r>
              <a:rPr lang="en-US" sz="2400" dirty="0">
                <a:latin typeface="+mj-lt"/>
              </a:rPr>
              <a:t> </a:t>
            </a:r>
            <a:r>
              <a:rPr lang="en-US" sz="2400" dirty="0" err="1">
                <a:latin typeface="+mj-lt"/>
              </a:rPr>
              <a:t>a</a:t>
            </a:r>
            <a:r>
              <a:rPr lang="en-US" dirty="0" err="1">
                <a:latin typeface="+mj-lt"/>
              </a:rPr>
              <a:t>e</a:t>
            </a:r>
            <a:r>
              <a:rPr lang="en-US" sz="2400" dirty="0" err="1">
                <a:latin typeface="+mj-lt"/>
              </a:rPr>
              <a:t>re</a:t>
            </a:r>
            <a:r>
              <a:rPr lang="en-US" sz="2400" dirty="0">
                <a:latin typeface="+mj-lt"/>
              </a:rPr>
              <a:t> </a:t>
            </a:r>
            <a:r>
              <a:rPr lang="en-US" sz="2400" dirty="0" err="1">
                <a:latin typeface="+mj-lt"/>
              </a:rPr>
              <a:t>malrotated</a:t>
            </a:r>
            <a:r>
              <a:rPr lang="en-US" sz="2400" dirty="0">
                <a:latin typeface="+mj-lt"/>
              </a:rPr>
              <a:t> with pelvis facing anteriorly.</a:t>
            </a:r>
          </a:p>
          <a:p>
            <a:r>
              <a:rPr lang="en-US" sz="2400" dirty="0">
                <a:latin typeface="+mj-lt"/>
              </a:rPr>
              <a:t>Surgery is indicated when there is infection/stones formation. </a:t>
            </a:r>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4067944" y="3388684"/>
            <a:ext cx="3816424" cy="34563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Google Shape;146;p10">
            <a:extLst>
              <a:ext uri="{FF2B5EF4-FFF2-40B4-BE49-F238E27FC236}">
                <a16:creationId xmlns:a16="http://schemas.microsoft.com/office/drawing/2014/main" id="{52D56B9F-1BAB-106C-82DC-2E2D94E16F04}"/>
              </a:ext>
            </a:extLst>
          </p:cNvPr>
          <p:cNvSpPr txBox="1"/>
          <p:nvPr/>
        </p:nvSpPr>
        <p:spPr>
          <a:xfrm>
            <a:off x="5518150" y="0"/>
            <a:ext cx="3625850" cy="336222"/>
          </a:xfrm>
          <a:prstGeom prst="rect">
            <a:avLst/>
          </a:prstGeom>
          <a:solidFill>
            <a:schemeClr val="bg1"/>
          </a:solidFill>
          <a:ln>
            <a:noFill/>
          </a:ln>
        </p:spPr>
        <p:txBody>
          <a:bodyPr spcFirstLastPara="1" wrap="square" lIns="91425" tIns="45700" rIns="91425" bIns="45700" anchor="ctr" anchorCtr="0">
            <a:normAutofit fontScale="40000" lnSpcReduction="20000"/>
          </a:bodyPr>
          <a:lstStyle>
            <a:defPPr marR="0" lvl="0" algn="l" rtl="0">
              <a:lnSpc>
                <a:spcPct val="100000"/>
              </a:lnSpc>
              <a:spcBef>
                <a:spcPct val="0"/>
              </a:spcBef>
              <a:spcAft>
                <a:spcPct val="0"/>
              </a:spcAft>
            </a:defPPr>
            <a:lvl1pPr marR="0" lvl="0" algn="ctr" rtl="0">
              <a:lnSpc>
                <a:spcPct val="100000"/>
              </a:lnSpc>
              <a:spcBef>
                <a:spcPct val="0"/>
              </a:spcBef>
              <a:spcAft>
                <a:spcPct val="0"/>
              </a:spcAft>
              <a:buClr>
                <a:schemeClr val="dk1"/>
              </a:buClr>
              <a:buSzPts val="1800"/>
              <a:buFont typeface="Calibri" panose="020F0502020204030204"/>
              <a:buNone/>
              <a:defRPr sz="4400" b="0" i="0" u="none" strike="noStrike" cap="none">
                <a:solidFill>
                  <a:schemeClr val="dk1"/>
                </a:solidFill>
                <a:latin typeface="Calibri" panose="020F0502020204030204"/>
                <a:ea typeface="Calibri"/>
                <a:cs typeface="Calibri"/>
                <a:sym typeface="Calibri" panose="020F0502020204030204"/>
              </a:defRPr>
            </a:lvl1pPr>
            <a:lvl2pPr marR="0" lvl="1" algn="l" rtl="0">
              <a:lnSpc>
                <a:spcPct val="100000"/>
              </a:lnSpc>
              <a:spcBef>
                <a:spcPct val="0"/>
              </a:spcBef>
              <a:spcAft>
                <a:spcPct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ct val="0"/>
              </a:spcBef>
              <a:spcAft>
                <a:spcPct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ct val="0"/>
              </a:spcBef>
              <a:spcAft>
                <a:spcPct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ct val="0"/>
              </a:spcBef>
              <a:spcAft>
                <a:spcPct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ct val="0"/>
              </a:spcBef>
              <a:spcAft>
                <a:spcPct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ct val="0"/>
              </a:spcBef>
              <a:spcAft>
                <a:spcPct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ct val="0"/>
              </a:spcBef>
              <a:spcAft>
                <a:spcPct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ct val="0"/>
              </a:spcBef>
              <a:spcAft>
                <a:spcPct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pPr>
              <a:buSzPts val="4400"/>
            </a:pPr>
            <a:r>
              <a:rPr lang="en-US"/>
              <a:t>Core Content</a:t>
            </a:r>
          </a:p>
        </p:txBody>
      </p:sp>
    </p:spTree>
    <p:extLst>
      <p:ext uri="{BB962C8B-B14F-4D97-AF65-F5344CB8AC3E}">
        <p14:creationId xmlns:p14="http://schemas.microsoft.com/office/powerpoint/2010/main" val="3737325253"/>
      </p:ext>
    </p:extLst>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i="1" u="sng" dirty="0"/>
              <a:t>Renal ectopia</a:t>
            </a:r>
          </a:p>
        </p:txBody>
      </p:sp>
      <p:sp>
        <p:nvSpPr>
          <p:cNvPr id="3" name="Content Placeholder 2"/>
          <p:cNvSpPr>
            <a:spLocks noGrp="1"/>
          </p:cNvSpPr>
          <p:nvPr>
            <p:ph idx="1"/>
          </p:nvPr>
        </p:nvSpPr>
        <p:spPr/>
        <p:txBody>
          <a:bodyPr>
            <a:normAutofit/>
          </a:bodyPr>
          <a:lstStyle/>
          <a:p>
            <a:r>
              <a:rPr lang="en-US" sz="2400" dirty="0">
                <a:latin typeface="+mj-lt"/>
              </a:rPr>
              <a:t>Presence of kidney in any other location other than its normal position.</a:t>
            </a:r>
          </a:p>
          <a:p>
            <a:r>
              <a:rPr lang="en-US" sz="2400" dirty="0">
                <a:latin typeface="+mj-lt"/>
              </a:rPr>
              <a:t>Most common location is in pelvis.  </a:t>
            </a:r>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2051720" y="3068960"/>
            <a:ext cx="3810000" cy="3543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Google Shape;146;p10">
            <a:extLst>
              <a:ext uri="{FF2B5EF4-FFF2-40B4-BE49-F238E27FC236}">
                <a16:creationId xmlns:a16="http://schemas.microsoft.com/office/drawing/2014/main" id="{52C939A1-CBD9-83F5-460F-52AE20CF6CC5}"/>
              </a:ext>
            </a:extLst>
          </p:cNvPr>
          <p:cNvSpPr txBox="1"/>
          <p:nvPr/>
        </p:nvSpPr>
        <p:spPr>
          <a:xfrm>
            <a:off x="5518150" y="0"/>
            <a:ext cx="3625850" cy="336222"/>
          </a:xfrm>
          <a:prstGeom prst="rect">
            <a:avLst/>
          </a:prstGeom>
          <a:solidFill>
            <a:schemeClr val="bg1"/>
          </a:solidFill>
          <a:ln>
            <a:noFill/>
          </a:ln>
        </p:spPr>
        <p:txBody>
          <a:bodyPr spcFirstLastPara="1" wrap="square" lIns="91425" tIns="45700" rIns="91425" bIns="45700" anchor="ctr" anchorCtr="0">
            <a:normAutofit fontScale="40000" lnSpcReduction="20000"/>
          </a:bodyPr>
          <a:lstStyle>
            <a:defPPr marR="0" lvl="0" algn="l" rtl="0">
              <a:lnSpc>
                <a:spcPct val="100000"/>
              </a:lnSpc>
              <a:spcBef>
                <a:spcPct val="0"/>
              </a:spcBef>
              <a:spcAft>
                <a:spcPct val="0"/>
              </a:spcAft>
            </a:defPPr>
            <a:lvl1pPr marR="0" lvl="0" algn="ctr" rtl="0">
              <a:lnSpc>
                <a:spcPct val="100000"/>
              </a:lnSpc>
              <a:spcBef>
                <a:spcPct val="0"/>
              </a:spcBef>
              <a:spcAft>
                <a:spcPct val="0"/>
              </a:spcAft>
              <a:buClr>
                <a:schemeClr val="dk1"/>
              </a:buClr>
              <a:buSzPts val="1800"/>
              <a:buFont typeface="Calibri" panose="020F0502020204030204"/>
              <a:buNone/>
              <a:defRPr sz="4400" b="0" i="0" u="none" strike="noStrike" cap="none">
                <a:solidFill>
                  <a:schemeClr val="dk1"/>
                </a:solidFill>
                <a:latin typeface="Calibri" panose="020F0502020204030204"/>
                <a:ea typeface="Calibri"/>
                <a:cs typeface="Calibri"/>
                <a:sym typeface="Calibri" panose="020F0502020204030204"/>
              </a:defRPr>
            </a:lvl1pPr>
            <a:lvl2pPr marR="0" lvl="1" algn="l" rtl="0">
              <a:lnSpc>
                <a:spcPct val="100000"/>
              </a:lnSpc>
              <a:spcBef>
                <a:spcPct val="0"/>
              </a:spcBef>
              <a:spcAft>
                <a:spcPct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ct val="0"/>
              </a:spcBef>
              <a:spcAft>
                <a:spcPct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ct val="0"/>
              </a:spcBef>
              <a:spcAft>
                <a:spcPct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ct val="0"/>
              </a:spcBef>
              <a:spcAft>
                <a:spcPct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ct val="0"/>
              </a:spcBef>
              <a:spcAft>
                <a:spcPct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ct val="0"/>
              </a:spcBef>
              <a:spcAft>
                <a:spcPct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ct val="0"/>
              </a:spcBef>
              <a:spcAft>
                <a:spcPct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ct val="0"/>
              </a:spcBef>
              <a:spcAft>
                <a:spcPct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pPr>
              <a:buSzPts val="4400"/>
            </a:pPr>
            <a:r>
              <a:rPr lang="en-US"/>
              <a:t>Core Content</a:t>
            </a:r>
          </a:p>
        </p:txBody>
      </p:sp>
    </p:spTree>
    <p:extLst>
      <p:ext uri="{BB962C8B-B14F-4D97-AF65-F5344CB8AC3E}">
        <p14:creationId xmlns:p14="http://schemas.microsoft.com/office/powerpoint/2010/main" val="2093713222"/>
      </p:ext>
    </p:extLst>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23528" y="5373216"/>
            <a:ext cx="8229600" cy="1143000"/>
          </a:xfrm>
        </p:spPr>
        <p:txBody>
          <a:bodyPr>
            <a:normAutofit/>
          </a:bodyPr>
          <a:lstStyle/>
          <a:p>
            <a:r>
              <a:rPr lang="en-US" sz="2400" err="1"/>
              <a:t>Pelviureteric Junction Obstruction</a:t>
            </a:r>
          </a:p>
        </p:txBody>
      </p:sp>
      <p:pic>
        <p:nvPicPr>
          <p:cNvPr id="5122" name="Picture 2"/>
          <p:cNvPicPr>
            <a:picLocks noGrp="1" noChangeAspect="1" noChangeArrowheads="1"/>
          </p:cNvPicPr>
          <p:nvPr>
            <p:ph idx="4294967295"/>
          </p:nvPr>
        </p:nvPicPr>
        <p:blipFill>
          <a:blip r:embed="rId2">
            <a:extLst>
              <a:ext uri="{28A0092B-C50C-407E-A947-70E740481C1C}">
                <a14:useLocalDpi xmlns:a14="http://schemas.microsoft.com/office/drawing/2010/main" val="0"/>
              </a:ext>
            </a:extLst>
          </a:blip>
          <a:stretch>
            <a:fillRect/>
          </a:stretch>
        </p:blipFill>
        <p:spPr bwMode="auto">
          <a:xfrm>
            <a:off x="1655763" y="260350"/>
            <a:ext cx="7488237" cy="51133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Google Shape;146;p10">
            <a:extLst>
              <a:ext uri="{FF2B5EF4-FFF2-40B4-BE49-F238E27FC236}">
                <a16:creationId xmlns:a16="http://schemas.microsoft.com/office/drawing/2014/main" id="{23772E93-B70E-311C-F29A-3AC66AF87A71}"/>
              </a:ext>
            </a:extLst>
          </p:cNvPr>
          <p:cNvSpPr txBox="1"/>
          <p:nvPr/>
        </p:nvSpPr>
        <p:spPr>
          <a:xfrm>
            <a:off x="5518150" y="0"/>
            <a:ext cx="3625850" cy="336222"/>
          </a:xfrm>
          <a:prstGeom prst="rect">
            <a:avLst/>
          </a:prstGeom>
          <a:solidFill>
            <a:schemeClr val="bg1"/>
          </a:solidFill>
          <a:ln>
            <a:noFill/>
          </a:ln>
        </p:spPr>
        <p:txBody>
          <a:bodyPr spcFirstLastPara="1" wrap="square" lIns="91425" tIns="45700" rIns="91425" bIns="45700" anchor="ctr" anchorCtr="0">
            <a:normAutofit fontScale="40000" lnSpcReduction="20000"/>
          </a:bodyPr>
          <a:lstStyle>
            <a:defPPr marR="0" lvl="0" algn="l" rtl="0">
              <a:lnSpc>
                <a:spcPct val="100000"/>
              </a:lnSpc>
              <a:spcBef>
                <a:spcPct val="0"/>
              </a:spcBef>
              <a:spcAft>
                <a:spcPct val="0"/>
              </a:spcAft>
            </a:defPPr>
            <a:lvl1pPr marR="0" lvl="0" algn="ctr" rtl="0">
              <a:lnSpc>
                <a:spcPct val="100000"/>
              </a:lnSpc>
              <a:spcBef>
                <a:spcPct val="0"/>
              </a:spcBef>
              <a:spcAft>
                <a:spcPct val="0"/>
              </a:spcAft>
              <a:buClr>
                <a:schemeClr val="dk1"/>
              </a:buClr>
              <a:buSzPts val="1800"/>
              <a:buFont typeface="Calibri" panose="020F0502020204030204"/>
              <a:buNone/>
              <a:defRPr sz="4400" b="0" i="0" u="none" strike="noStrike" cap="none">
                <a:solidFill>
                  <a:schemeClr val="dk1"/>
                </a:solidFill>
                <a:latin typeface="Calibri" panose="020F0502020204030204"/>
                <a:ea typeface="Calibri"/>
                <a:cs typeface="Calibri"/>
                <a:sym typeface="Calibri" panose="020F0502020204030204"/>
              </a:defRPr>
            </a:lvl1pPr>
            <a:lvl2pPr marR="0" lvl="1" algn="l" rtl="0">
              <a:lnSpc>
                <a:spcPct val="100000"/>
              </a:lnSpc>
              <a:spcBef>
                <a:spcPct val="0"/>
              </a:spcBef>
              <a:spcAft>
                <a:spcPct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ct val="0"/>
              </a:spcBef>
              <a:spcAft>
                <a:spcPct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ct val="0"/>
              </a:spcBef>
              <a:spcAft>
                <a:spcPct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ct val="0"/>
              </a:spcBef>
              <a:spcAft>
                <a:spcPct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ct val="0"/>
              </a:spcBef>
              <a:spcAft>
                <a:spcPct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ct val="0"/>
              </a:spcBef>
              <a:spcAft>
                <a:spcPct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ct val="0"/>
              </a:spcBef>
              <a:spcAft>
                <a:spcPct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ct val="0"/>
              </a:spcBef>
              <a:spcAft>
                <a:spcPct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pPr>
              <a:buSzPts val="4400"/>
            </a:pPr>
            <a:r>
              <a:rPr lang="en-US"/>
              <a:t>Core Content</a:t>
            </a:r>
          </a:p>
        </p:txBody>
      </p:sp>
    </p:spTree>
    <p:extLst>
      <p:ext uri="{BB962C8B-B14F-4D97-AF65-F5344CB8AC3E}">
        <p14:creationId xmlns:p14="http://schemas.microsoft.com/office/powerpoint/2010/main" val="3609252091"/>
      </p:ext>
    </p:extLst>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err="1"/>
              <a:t>Pelviureteric</a:t>
            </a:r>
            <a:r>
              <a:rPr lang="en-US" sz="3200" dirty="0"/>
              <a:t> junction obstruction</a:t>
            </a:r>
          </a:p>
        </p:txBody>
      </p:sp>
      <p:sp>
        <p:nvSpPr>
          <p:cNvPr id="3" name="Content Placeholder 2"/>
          <p:cNvSpPr>
            <a:spLocks noGrp="1"/>
          </p:cNvSpPr>
          <p:nvPr>
            <p:ph idx="1"/>
          </p:nvPr>
        </p:nvSpPr>
        <p:spPr/>
        <p:txBody>
          <a:bodyPr>
            <a:normAutofit/>
          </a:bodyPr>
          <a:lstStyle/>
          <a:p>
            <a:r>
              <a:rPr lang="en-US" sz="2400" dirty="0">
                <a:latin typeface="+mj-lt"/>
              </a:rPr>
              <a:t>It is defined as obstruction at junction of renal pelvis and proximal ureteric aspect.</a:t>
            </a:r>
          </a:p>
          <a:p>
            <a:r>
              <a:rPr lang="en-US" sz="2400" dirty="0">
                <a:latin typeface="+mj-lt"/>
              </a:rPr>
              <a:t>It is most common cause of hydronephrosis in neonates</a:t>
            </a:r>
          </a:p>
          <a:p>
            <a:r>
              <a:rPr lang="en-US" sz="2400" dirty="0">
                <a:latin typeface="+mj-lt"/>
              </a:rPr>
              <a:t>it can be primary(congenital) or secondary(acquired)</a:t>
            </a:r>
          </a:p>
          <a:p>
            <a:r>
              <a:rPr lang="en-US" sz="2400" dirty="0">
                <a:latin typeface="+mj-lt"/>
              </a:rPr>
              <a:t>Congenital causes may include extrinsic or intrinsic factors</a:t>
            </a:r>
          </a:p>
          <a:p>
            <a:r>
              <a:rPr lang="en-US" sz="2400" dirty="0">
                <a:latin typeface="+mj-lt"/>
              </a:rPr>
              <a:t>In extrinsic cause most common is crossing of aberrant vessels at lower pole of kidney</a:t>
            </a:r>
          </a:p>
          <a:p>
            <a:r>
              <a:rPr lang="en-US" sz="2400" dirty="0">
                <a:latin typeface="+mj-lt"/>
              </a:rPr>
              <a:t>Intrinsic cause is due to abnormal musculature in PUJ junction.</a:t>
            </a:r>
          </a:p>
          <a:p>
            <a:endParaRPr lang="en-US" sz="2400" dirty="0"/>
          </a:p>
          <a:p>
            <a:endParaRPr lang="en-US" sz="2400" dirty="0"/>
          </a:p>
          <a:p>
            <a:endParaRPr lang="en-US" sz="2400" dirty="0"/>
          </a:p>
        </p:txBody>
      </p:sp>
      <p:sp>
        <p:nvSpPr>
          <p:cNvPr id="4" name="Google Shape;146;p10">
            <a:extLst>
              <a:ext uri="{FF2B5EF4-FFF2-40B4-BE49-F238E27FC236}">
                <a16:creationId xmlns:a16="http://schemas.microsoft.com/office/drawing/2014/main" id="{25FEBC0A-5271-07B2-3997-E259700CC346}"/>
              </a:ext>
            </a:extLst>
          </p:cNvPr>
          <p:cNvSpPr txBox="1"/>
          <p:nvPr/>
        </p:nvSpPr>
        <p:spPr>
          <a:xfrm>
            <a:off x="5518150" y="0"/>
            <a:ext cx="3625850" cy="336222"/>
          </a:xfrm>
          <a:prstGeom prst="rect">
            <a:avLst/>
          </a:prstGeom>
          <a:solidFill>
            <a:schemeClr val="bg1"/>
          </a:solidFill>
          <a:ln>
            <a:noFill/>
          </a:ln>
        </p:spPr>
        <p:txBody>
          <a:bodyPr spcFirstLastPara="1" wrap="square" lIns="91425" tIns="45700" rIns="91425" bIns="45700" anchor="ctr" anchorCtr="0">
            <a:normAutofit fontScale="40000" lnSpcReduction="20000"/>
          </a:bodyPr>
          <a:lstStyle>
            <a:defPPr marR="0" lvl="0" algn="l" rtl="0">
              <a:lnSpc>
                <a:spcPct val="100000"/>
              </a:lnSpc>
              <a:spcBef>
                <a:spcPct val="0"/>
              </a:spcBef>
              <a:spcAft>
                <a:spcPct val="0"/>
              </a:spcAft>
            </a:defPPr>
            <a:lvl1pPr marR="0" lvl="0" algn="ctr" rtl="0">
              <a:lnSpc>
                <a:spcPct val="100000"/>
              </a:lnSpc>
              <a:spcBef>
                <a:spcPct val="0"/>
              </a:spcBef>
              <a:spcAft>
                <a:spcPct val="0"/>
              </a:spcAft>
              <a:buClr>
                <a:schemeClr val="dk1"/>
              </a:buClr>
              <a:buSzPts val="1800"/>
              <a:buFont typeface="Calibri" panose="020F0502020204030204"/>
              <a:buNone/>
              <a:defRPr sz="4400" b="0" i="0" u="none" strike="noStrike" cap="none">
                <a:solidFill>
                  <a:schemeClr val="dk1"/>
                </a:solidFill>
                <a:latin typeface="Calibri" panose="020F0502020204030204"/>
                <a:ea typeface="Calibri"/>
                <a:cs typeface="Calibri"/>
                <a:sym typeface="Calibri" panose="020F0502020204030204"/>
              </a:defRPr>
            </a:lvl1pPr>
            <a:lvl2pPr marR="0" lvl="1" algn="l" rtl="0">
              <a:lnSpc>
                <a:spcPct val="100000"/>
              </a:lnSpc>
              <a:spcBef>
                <a:spcPct val="0"/>
              </a:spcBef>
              <a:spcAft>
                <a:spcPct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ct val="0"/>
              </a:spcBef>
              <a:spcAft>
                <a:spcPct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ct val="0"/>
              </a:spcBef>
              <a:spcAft>
                <a:spcPct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ct val="0"/>
              </a:spcBef>
              <a:spcAft>
                <a:spcPct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ct val="0"/>
              </a:spcBef>
              <a:spcAft>
                <a:spcPct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ct val="0"/>
              </a:spcBef>
              <a:spcAft>
                <a:spcPct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ct val="0"/>
              </a:spcBef>
              <a:spcAft>
                <a:spcPct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ct val="0"/>
              </a:spcBef>
              <a:spcAft>
                <a:spcPct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pPr>
              <a:buSzPts val="4400"/>
            </a:pPr>
            <a:r>
              <a:rPr lang="en-US"/>
              <a:t>Core Content</a:t>
            </a:r>
          </a:p>
        </p:txBody>
      </p:sp>
    </p:spTree>
    <p:extLst>
      <p:ext uri="{BB962C8B-B14F-4D97-AF65-F5344CB8AC3E}">
        <p14:creationId xmlns:p14="http://schemas.microsoft.com/office/powerpoint/2010/main" val="1497100430"/>
      </p:ext>
    </p:extLst>
  </p:cSld>
  <p:clrMapOvr>
    <a:masterClrMapping/>
  </p:clrMapOv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sz="2400" dirty="0">
                <a:latin typeface="+mj-lt"/>
              </a:rPr>
              <a:t>Clinically patient may present with flank pain , vomiting induced by increase fluid intake. </a:t>
            </a:r>
          </a:p>
          <a:p>
            <a:r>
              <a:rPr lang="en-US" sz="2400" dirty="0">
                <a:latin typeface="+mj-lt"/>
              </a:rPr>
              <a:t>Investigations include Antenatal and postnatal USG.</a:t>
            </a:r>
          </a:p>
          <a:p>
            <a:r>
              <a:rPr lang="en-US" sz="2400" dirty="0">
                <a:latin typeface="+mj-lt"/>
              </a:rPr>
              <a:t>MCUG is done to rule out VUR</a:t>
            </a:r>
          </a:p>
          <a:p>
            <a:r>
              <a:rPr lang="en-US" sz="2400" dirty="0">
                <a:latin typeface="+mj-lt"/>
              </a:rPr>
              <a:t>Renal scan is done to rule out renal scarring</a:t>
            </a:r>
          </a:p>
          <a:p>
            <a:r>
              <a:rPr lang="en-US" sz="2400" dirty="0">
                <a:latin typeface="+mj-lt"/>
              </a:rPr>
              <a:t>Treatment involves conservative treatment in mild hydronephrosis.</a:t>
            </a:r>
          </a:p>
          <a:p>
            <a:r>
              <a:rPr lang="en-US" sz="2400" dirty="0">
                <a:latin typeface="+mj-lt"/>
              </a:rPr>
              <a:t>Surgical treatment in symptomatic obstruction</a:t>
            </a:r>
          </a:p>
          <a:p>
            <a:r>
              <a:rPr lang="en-US" sz="2400" dirty="0">
                <a:latin typeface="+mj-lt"/>
              </a:rPr>
              <a:t>Procedure of choice is Anderson Hynes Dismembered Pyeloplasty.</a:t>
            </a:r>
          </a:p>
          <a:p>
            <a:endParaRPr lang="en-US" sz="2400" dirty="0"/>
          </a:p>
        </p:txBody>
      </p:sp>
      <p:sp>
        <p:nvSpPr>
          <p:cNvPr id="2" name="Google Shape;146;p10">
            <a:extLst>
              <a:ext uri="{FF2B5EF4-FFF2-40B4-BE49-F238E27FC236}">
                <a16:creationId xmlns:a16="http://schemas.microsoft.com/office/drawing/2014/main" id="{91EF8662-E5C4-E84D-2221-B6E40B931E98}"/>
              </a:ext>
            </a:extLst>
          </p:cNvPr>
          <p:cNvSpPr txBox="1"/>
          <p:nvPr/>
        </p:nvSpPr>
        <p:spPr>
          <a:xfrm>
            <a:off x="5518150" y="0"/>
            <a:ext cx="3625850" cy="336222"/>
          </a:xfrm>
          <a:prstGeom prst="rect">
            <a:avLst/>
          </a:prstGeom>
          <a:solidFill>
            <a:schemeClr val="bg1"/>
          </a:solidFill>
          <a:ln>
            <a:noFill/>
          </a:ln>
        </p:spPr>
        <p:txBody>
          <a:bodyPr spcFirstLastPara="1" wrap="square" lIns="91425" tIns="45700" rIns="91425" bIns="45700" anchor="ctr" anchorCtr="0">
            <a:normAutofit fontScale="40000" lnSpcReduction="20000"/>
          </a:bodyPr>
          <a:lstStyle>
            <a:defPPr marR="0" lvl="0" algn="l" rtl="0">
              <a:lnSpc>
                <a:spcPct val="100000"/>
              </a:lnSpc>
              <a:spcBef>
                <a:spcPct val="0"/>
              </a:spcBef>
              <a:spcAft>
                <a:spcPct val="0"/>
              </a:spcAft>
            </a:defPPr>
            <a:lvl1pPr marR="0" lvl="0" algn="ctr" rtl="0">
              <a:lnSpc>
                <a:spcPct val="100000"/>
              </a:lnSpc>
              <a:spcBef>
                <a:spcPct val="0"/>
              </a:spcBef>
              <a:spcAft>
                <a:spcPct val="0"/>
              </a:spcAft>
              <a:buClr>
                <a:schemeClr val="dk1"/>
              </a:buClr>
              <a:buSzPts val="1800"/>
              <a:buFont typeface="Calibri" panose="020F0502020204030204"/>
              <a:buNone/>
              <a:defRPr sz="4400" b="0" i="0" u="none" strike="noStrike" cap="none">
                <a:solidFill>
                  <a:schemeClr val="dk1"/>
                </a:solidFill>
                <a:latin typeface="Calibri" panose="020F0502020204030204"/>
                <a:ea typeface="Calibri"/>
                <a:cs typeface="Calibri"/>
                <a:sym typeface="Calibri" panose="020F0502020204030204"/>
              </a:defRPr>
            </a:lvl1pPr>
            <a:lvl2pPr marR="0" lvl="1" algn="l" rtl="0">
              <a:lnSpc>
                <a:spcPct val="100000"/>
              </a:lnSpc>
              <a:spcBef>
                <a:spcPct val="0"/>
              </a:spcBef>
              <a:spcAft>
                <a:spcPct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ct val="0"/>
              </a:spcBef>
              <a:spcAft>
                <a:spcPct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ct val="0"/>
              </a:spcBef>
              <a:spcAft>
                <a:spcPct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ct val="0"/>
              </a:spcBef>
              <a:spcAft>
                <a:spcPct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ct val="0"/>
              </a:spcBef>
              <a:spcAft>
                <a:spcPct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ct val="0"/>
              </a:spcBef>
              <a:spcAft>
                <a:spcPct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ct val="0"/>
              </a:spcBef>
              <a:spcAft>
                <a:spcPct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ct val="0"/>
              </a:spcBef>
              <a:spcAft>
                <a:spcPct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pPr>
              <a:buSzPts val="4400"/>
            </a:pPr>
            <a:r>
              <a:rPr lang="en-US"/>
              <a:t>Core Content</a:t>
            </a:r>
          </a:p>
        </p:txBody>
      </p:sp>
    </p:spTree>
    <p:extLst>
      <p:ext uri="{BB962C8B-B14F-4D97-AF65-F5344CB8AC3E}">
        <p14:creationId xmlns:p14="http://schemas.microsoft.com/office/powerpoint/2010/main" val="1126512675"/>
      </p:ext>
    </p:extLst>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lang="en-US" altLang="en-US" b="1"/>
              <a:t>MOTTO OF RMU</a:t>
            </a:r>
          </a:p>
        </p:txBody>
      </p:sp>
      <p:graphicFrame>
        <p:nvGraphicFramePr>
          <p:cNvPr id="4" name="Diagram 3"/>
          <p:cNvGraphicFramePr/>
          <p:nvPr/>
        </p:nvGraphicFramePr>
        <p:xfrm>
          <a:off x="228600" y="1905000"/>
          <a:ext cx="7315200" cy="4191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7172" name="Picture 2" descr="https://lh3.googleusercontent.com/2AGFDUBdvE03m-vmYY595zn1X-ZIEjdnkL5qog23V2OVDgW30mZmQUAlAG2Pf4QFVuhbl07-_SMIzZnQHuujJi-bCJKNVvcN9qyxRnPVU3Dt2F5B9r3jTV-fb4k0B3O1i0xZHLQseNxWUbWmsso0I9ZtjjFpFjeLhh9uhi0B3rrAA0dFy4MhpyMRqo8S-DSjNSY_nXkKhc_PWQcqHpysHxPBef9Z1hxpHeR7HRXYIWspPCb2AtMxgJ79dfWELgk_m-M9H4hZAm683J0t6hFZWTARYxq9mFz2j33RPmKCVor8J5IEdnNdSQbpLgWKHDKmphIKL8-16nXkpB3NYu_kxj6InVdN1oKEMvDawQ4IX3s1XYmUOfsxW_rMM8GMA01HbzP9Ksi1kwc7OYwo1eqxS-pY-lpkW6-Qw6BR0oMA378AgBm6cnJ02elMQLI6lHYu0ZBRtcjNv8yKbOKiZSegE50Eezc7elBHkzjw0Xu7sRnHeISjCV96XizFXpzLEOzsFzcK4zA4h4KdJaKmREbxLFxT7mWkOtSyICdVDBTx7q2RxYnzHuGy8xrE6p6VbEYM78rYdt_o-msbsWWLE_qC8JMhWKo2xE4VWU-Git4E1QUSus_a0_WVSPFbFhLl2AhV4jL4N2IwQ2NNlLRwSgMNraj_71HXmrY=s787-no"/>
          <p:cNvPicPr>
            <a:picLocks noChangeAspect="1" noChangeArrowheads="1"/>
          </p:cNvPicPr>
          <p:nvPr/>
        </p:nvPicPr>
        <p:blipFill>
          <a:blip r:embed="rId7">
            <a:extLst>
              <a:ext uri="{28A0092B-C50C-407E-A947-70E740481C1C}">
                <a14:useLocalDpi xmlns:a14="http://schemas.microsoft.com/office/drawing/2010/main" val="0"/>
              </a:ext>
            </a:extLst>
          </a:blip>
          <a:srcRect l="4787" t="7561" r="11351" b="8025"/>
          <a:stretch>
            <a:fillRect/>
          </a:stretch>
        </p:blipFill>
        <p:spPr bwMode="auto">
          <a:xfrm>
            <a:off x="8153400" y="0"/>
            <a:ext cx="9906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195661379"/>
      </p:ext>
    </p:extLst>
  </p:cSld>
  <p:clrMapOvr>
    <a:masterClrMapping/>
  </p:clrMapOv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i="1" u="sng" dirty="0"/>
              <a:t>Ureteric duplication</a:t>
            </a:r>
          </a:p>
        </p:txBody>
      </p:sp>
      <p:sp>
        <p:nvSpPr>
          <p:cNvPr id="3" name="Content Placeholder 2"/>
          <p:cNvSpPr>
            <a:spLocks noGrp="1"/>
          </p:cNvSpPr>
          <p:nvPr>
            <p:ph idx="1"/>
          </p:nvPr>
        </p:nvSpPr>
        <p:spPr/>
        <p:txBody>
          <a:bodyPr>
            <a:normAutofit/>
          </a:bodyPr>
          <a:lstStyle/>
          <a:p>
            <a:r>
              <a:rPr lang="en-US" sz="2400" dirty="0">
                <a:latin typeface="+mj-lt"/>
              </a:rPr>
              <a:t>Weigert </a:t>
            </a:r>
            <a:r>
              <a:rPr lang="en-US" sz="2400" dirty="0" err="1">
                <a:latin typeface="+mj-lt"/>
              </a:rPr>
              <a:t>meyer</a:t>
            </a:r>
            <a:r>
              <a:rPr lang="en-US" sz="2400" dirty="0">
                <a:latin typeface="+mj-lt"/>
              </a:rPr>
              <a:t> rule</a:t>
            </a:r>
          </a:p>
          <a:p>
            <a:r>
              <a:rPr lang="en-US" sz="2400" dirty="0">
                <a:latin typeface="+mj-lt"/>
              </a:rPr>
              <a:t>It states that 2 ureters arise from kidney</a:t>
            </a:r>
          </a:p>
          <a:p>
            <a:r>
              <a:rPr lang="en-US" sz="2400" dirty="0">
                <a:latin typeface="+mj-lt"/>
              </a:rPr>
              <a:t>Upper pole moiety drains into bladder inferiorly and medially hence obstructing in nature</a:t>
            </a:r>
          </a:p>
          <a:p>
            <a:r>
              <a:rPr lang="en-US" sz="2400" dirty="0">
                <a:latin typeface="+mj-lt"/>
              </a:rPr>
              <a:t>Lower pole moiety drains into bladder superiorly and laterally hence refluxing in nature</a:t>
            </a:r>
            <a:r>
              <a:rPr lang="en-US" sz="2400" dirty="0"/>
              <a:t>.</a:t>
            </a:r>
          </a:p>
          <a:p>
            <a:endParaRPr lang="en-US" sz="2400" dirty="0"/>
          </a:p>
        </p:txBody>
      </p:sp>
      <p:sp>
        <p:nvSpPr>
          <p:cNvPr id="4" name="Google Shape;146;p10">
            <a:extLst>
              <a:ext uri="{FF2B5EF4-FFF2-40B4-BE49-F238E27FC236}">
                <a16:creationId xmlns:a16="http://schemas.microsoft.com/office/drawing/2014/main" id="{484D21C3-DE9E-D067-B88B-FF9C96D39F82}"/>
              </a:ext>
            </a:extLst>
          </p:cNvPr>
          <p:cNvSpPr txBox="1"/>
          <p:nvPr/>
        </p:nvSpPr>
        <p:spPr>
          <a:xfrm>
            <a:off x="5518150" y="0"/>
            <a:ext cx="3625850" cy="336222"/>
          </a:xfrm>
          <a:prstGeom prst="rect">
            <a:avLst/>
          </a:prstGeom>
          <a:solidFill>
            <a:schemeClr val="bg1"/>
          </a:solidFill>
          <a:ln>
            <a:noFill/>
          </a:ln>
        </p:spPr>
        <p:txBody>
          <a:bodyPr spcFirstLastPara="1" wrap="square" lIns="91425" tIns="45700" rIns="91425" bIns="45700" anchor="ctr" anchorCtr="0">
            <a:normAutofit fontScale="40000" lnSpcReduction="20000"/>
          </a:bodyPr>
          <a:lstStyle>
            <a:defPPr marR="0" lvl="0" algn="l" rtl="0">
              <a:lnSpc>
                <a:spcPct val="100000"/>
              </a:lnSpc>
              <a:spcBef>
                <a:spcPct val="0"/>
              </a:spcBef>
              <a:spcAft>
                <a:spcPct val="0"/>
              </a:spcAft>
            </a:defPPr>
            <a:lvl1pPr marR="0" lvl="0" algn="ctr" rtl="0">
              <a:lnSpc>
                <a:spcPct val="100000"/>
              </a:lnSpc>
              <a:spcBef>
                <a:spcPct val="0"/>
              </a:spcBef>
              <a:spcAft>
                <a:spcPct val="0"/>
              </a:spcAft>
              <a:buClr>
                <a:schemeClr val="dk1"/>
              </a:buClr>
              <a:buSzPts val="1800"/>
              <a:buFont typeface="Calibri" panose="020F0502020204030204"/>
              <a:buNone/>
              <a:defRPr sz="4400" b="0" i="0" u="none" strike="noStrike" cap="none">
                <a:solidFill>
                  <a:schemeClr val="dk1"/>
                </a:solidFill>
                <a:latin typeface="Calibri" panose="020F0502020204030204"/>
                <a:ea typeface="Calibri"/>
                <a:cs typeface="Calibri"/>
                <a:sym typeface="Calibri" panose="020F0502020204030204"/>
              </a:defRPr>
            </a:lvl1pPr>
            <a:lvl2pPr marR="0" lvl="1" algn="l" rtl="0">
              <a:lnSpc>
                <a:spcPct val="100000"/>
              </a:lnSpc>
              <a:spcBef>
                <a:spcPct val="0"/>
              </a:spcBef>
              <a:spcAft>
                <a:spcPct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ct val="0"/>
              </a:spcBef>
              <a:spcAft>
                <a:spcPct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ct val="0"/>
              </a:spcBef>
              <a:spcAft>
                <a:spcPct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ct val="0"/>
              </a:spcBef>
              <a:spcAft>
                <a:spcPct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ct val="0"/>
              </a:spcBef>
              <a:spcAft>
                <a:spcPct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ct val="0"/>
              </a:spcBef>
              <a:spcAft>
                <a:spcPct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ct val="0"/>
              </a:spcBef>
              <a:spcAft>
                <a:spcPct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ct val="0"/>
              </a:spcBef>
              <a:spcAft>
                <a:spcPct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pPr>
              <a:buSzPts val="4400"/>
            </a:pPr>
            <a:r>
              <a:rPr lang="en-US"/>
              <a:t>Core Content</a:t>
            </a:r>
          </a:p>
        </p:txBody>
      </p:sp>
    </p:spTree>
    <p:extLst>
      <p:ext uri="{BB962C8B-B14F-4D97-AF65-F5344CB8AC3E}">
        <p14:creationId xmlns:p14="http://schemas.microsoft.com/office/powerpoint/2010/main" val="1723929974"/>
      </p:ext>
    </p:extLst>
  </p:cSld>
  <p:clrMapOvr>
    <a:masterClrMapping/>
  </p:clrMapOv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5517232"/>
            <a:ext cx="8229600" cy="1143000"/>
          </a:xfrm>
        </p:spPr>
        <p:txBody>
          <a:bodyPr>
            <a:normAutofit/>
          </a:bodyPr>
          <a:lstStyle/>
          <a:p>
            <a:r>
              <a:rPr lang="en-US" sz="2800" err="1"/>
              <a:t>CTU showing duplex ureter</a:t>
            </a:r>
          </a:p>
        </p:txBody>
      </p:sp>
      <p:pic>
        <p:nvPicPr>
          <p:cNvPr id="7170"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tretch>
            <a:fillRect/>
          </a:stretch>
        </p:blipFill>
        <p:spPr bwMode="auto">
          <a:xfrm>
            <a:off x="1907704" y="404664"/>
            <a:ext cx="4824536" cy="49685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244473238"/>
      </p:ext>
    </p:extLst>
  </p:cSld>
  <p:clrMapOvr>
    <a:masterClrMapping/>
  </p:clrMapOvr>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err="1"/>
              <a:t>Vesicoureteric</a:t>
            </a:r>
            <a:r>
              <a:rPr lang="en-US" sz="3200" dirty="0"/>
              <a:t> reflux(VUR)</a:t>
            </a:r>
            <a:r>
              <a:rPr lang="en-US" dirty="0"/>
              <a:t> </a:t>
            </a:r>
          </a:p>
        </p:txBody>
      </p:sp>
      <p:sp>
        <p:nvSpPr>
          <p:cNvPr id="3" name="Content Placeholder 2"/>
          <p:cNvSpPr>
            <a:spLocks noGrp="1"/>
          </p:cNvSpPr>
          <p:nvPr>
            <p:ph idx="1"/>
          </p:nvPr>
        </p:nvSpPr>
        <p:spPr/>
        <p:txBody>
          <a:bodyPr>
            <a:normAutofit/>
          </a:bodyPr>
          <a:lstStyle/>
          <a:p>
            <a:r>
              <a:rPr lang="en-US" sz="2400" dirty="0">
                <a:latin typeface="+mj-lt"/>
              </a:rPr>
              <a:t>It is defined as retrograde flow of urine from bladder in ureters and kidneys.</a:t>
            </a:r>
          </a:p>
          <a:p>
            <a:r>
              <a:rPr lang="en-US" sz="2400" dirty="0">
                <a:latin typeface="+mj-lt"/>
              </a:rPr>
              <a:t>Divided into 5 grades</a:t>
            </a:r>
          </a:p>
          <a:p>
            <a:r>
              <a:rPr lang="en-US" sz="2400" dirty="0">
                <a:latin typeface="+mj-lt"/>
              </a:rPr>
              <a:t>Grade 1 reflux into nondilated/normal ureter</a:t>
            </a:r>
          </a:p>
          <a:p>
            <a:r>
              <a:rPr lang="en-US" sz="2400" dirty="0">
                <a:latin typeface="+mj-lt"/>
              </a:rPr>
              <a:t>Grade 2 reflux into nondilated/normal ureter and kidney</a:t>
            </a:r>
          </a:p>
          <a:p>
            <a:r>
              <a:rPr lang="en-US" sz="2400" dirty="0">
                <a:latin typeface="+mj-lt"/>
              </a:rPr>
              <a:t>Grade 3 mild dilatation of ureter and kidney</a:t>
            </a:r>
          </a:p>
          <a:p>
            <a:r>
              <a:rPr lang="en-US" sz="2400" dirty="0">
                <a:latin typeface="+mj-lt"/>
              </a:rPr>
              <a:t>Grade 4 moderate dilatation of ureter and kidney</a:t>
            </a:r>
          </a:p>
          <a:p>
            <a:r>
              <a:rPr lang="en-US" sz="2400" dirty="0">
                <a:latin typeface="+mj-lt"/>
              </a:rPr>
              <a:t>Grade 5 gross dilatation, clubbing of kidney and </a:t>
            </a:r>
            <a:r>
              <a:rPr lang="en-US" sz="2400" dirty="0" err="1">
                <a:latin typeface="+mj-lt"/>
              </a:rPr>
              <a:t>tortuisity</a:t>
            </a:r>
            <a:r>
              <a:rPr lang="en-US" sz="2400" dirty="0">
                <a:latin typeface="+mj-lt"/>
              </a:rPr>
              <a:t> of ureter </a:t>
            </a:r>
          </a:p>
        </p:txBody>
      </p:sp>
      <p:sp>
        <p:nvSpPr>
          <p:cNvPr id="4" name="Google Shape;146;p10">
            <a:extLst>
              <a:ext uri="{FF2B5EF4-FFF2-40B4-BE49-F238E27FC236}">
                <a16:creationId xmlns:a16="http://schemas.microsoft.com/office/drawing/2014/main" id="{BEF76BE0-0B88-D32B-AE56-5D42C9CF9635}"/>
              </a:ext>
            </a:extLst>
          </p:cNvPr>
          <p:cNvSpPr txBox="1"/>
          <p:nvPr/>
        </p:nvSpPr>
        <p:spPr>
          <a:xfrm>
            <a:off x="5518150" y="0"/>
            <a:ext cx="3625850" cy="336222"/>
          </a:xfrm>
          <a:prstGeom prst="rect">
            <a:avLst/>
          </a:prstGeom>
          <a:solidFill>
            <a:schemeClr val="bg1"/>
          </a:solidFill>
          <a:ln>
            <a:noFill/>
          </a:ln>
        </p:spPr>
        <p:txBody>
          <a:bodyPr spcFirstLastPara="1" wrap="square" lIns="91425" tIns="45700" rIns="91425" bIns="45700" anchor="ctr" anchorCtr="0">
            <a:normAutofit fontScale="40000" lnSpcReduction="20000"/>
          </a:bodyPr>
          <a:lstStyle>
            <a:defPPr marR="0" lvl="0" algn="l" rtl="0">
              <a:lnSpc>
                <a:spcPct val="100000"/>
              </a:lnSpc>
              <a:spcBef>
                <a:spcPct val="0"/>
              </a:spcBef>
              <a:spcAft>
                <a:spcPct val="0"/>
              </a:spcAft>
            </a:defPPr>
            <a:lvl1pPr marR="0" lvl="0" algn="ctr" rtl="0">
              <a:lnSpc>
                <a:spcPct val="100000"/>
              </a:lnSpc>
              <a:spcBef>
                <a:spcPct val="0"/>
              </a:spcBef>
              <a:spcAft>
                <a:spcPct val="0"/>
              </a:spcAft>
              <a:buClr>
                <a:schemeClr val="dk1"/>
              </a:buClr>
              <a:buSzPts val="1800"/>
              <a:buFont typeface="Calibri" panose="020F0502020204030204"/>
              <a:buNone/>
              <a:defRPr sz="4400" b="0" i="0" u="none" strike="noStrike" cap="none">
                <a:solidFill>
                  <a:schemeClr val="dk1"/>
                </a:solidFill>
                <a:latin typeface="Calibri" panose="020F0502020204030204"/>
                <a:ea typeface="Calibri"/>
                <a:cs typeface="Calibri"/>
                <a:sym typeface="Calibri" panose="020F0502020204030204"/>
              </a:defRPr>
            </a:lvl1pPr>
            <a:lvl2pPr marR="0" lvl="1" algn="l" rtl="0">
              <a:lnSpc>
                <a:spcPct val="100000"/>
              </a:lnSpc>
              <a:spcBef>
                <a:spcPct val="0"/>
              </a:spcBef>
              <a:spcAft>
                <a:spcPct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ct val="0"/>
              </a:spcBef>
              <a:spcAft>
                <a:spcPct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ct val="0"/>
              </a:spcBef>
              <a:spcAft>
                <a:spcPct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ct val="0"/>
              </a:spcBef>
              <a:spcAft>
                <a:spcPct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ct val="0"/>
              </a:spcBef>
              <a:spcAft>
                <a:spcPct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ct val="0"/>
              </a:spcBef>
              <a:spcAft>
                <a:spcPct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ct val="0"/>
              </a:spcBef>
              <a:spcAft>
                <a:spcPct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ct val="0"/>
              </a:spcBef>
              <a:spcAft>
                <a:spcPct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pPr>
              <a:buSzPts val="4400"/>
            </a:pPr>
            <a:r>
              <a:rPr lang="en-US"/>
              <a:t>Core Content</a:t>
            </a:r>
          </a:p>
        </p:txBody>
      </p:sp>
    </p:spTree>
    <p:extLst>
      <p:ext uri="{BB962C8B-B14F-4D97-AF65-F5344CB8AC3E}">
        <p14:creationId xmlns:p14="http://schemas.microsoft.com/office/powerpoint/2010/main" val="1103821160"/>
      </p:ext>
    </p:extLst>
  </p:cSld>
  <p:clrMapOvr>
    <a:masterClrMapping/>
  </p:clrMapOvr>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4"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tretch>
            <a:fillRect/>
          </a:stretch>
        </p:blipFill>
        <p:spPr bwMode="auto">
          <a:xfrm>
            <a:off x="395536" y="404664"/>
            <a:ext cx="8424936" cy="58326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236009526"/>
      </p:ext>
    </p:extLst>
  </p:cSld>
  <p:clrMapOvr>
    <a:masterClrMapping/>
  </p:clrMapOvr>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sz="2400" dirty="0">
                <a:latin typeface="+mj-lt"/>
              </a:rPr>
              <a:t>It can be primary or secondary</a:t>
            </a:r>
          </a:p>
          <a:p>
            <a:r>
              <a:rPr lang="en-US" sz="2400" dirty="0">
                <a:latin typeface="+mj-lt"/>
              </a:rPr>
              <a:t>Primary occurs when intramural length of ureter is too short( length to diameter ratio is less than 1:5)</a:t>
            </a:r>
          </a:p>
          <a:p>
            <a:r>
              <a:rPr lang="en-US" sz="2400" dirty="0">
                <a:latin typeface="+mj-lt"/>
              </a:rPr>
              <a:t>Secondary causes include BOO,PUV,BPH and neurogenic bladder</a:t>
            </a:r>
          </a:p>
          <a:p>
            <a:r>
              <a:rPr lang="en-US" sz="2400" dirty="0">
                <a:latin typeface="+mj-lt"/>
              </a:rPr>
              <a:t>Clinically patient presents with flank </a:t>
            </a:r>
            <a:r>
              <a:rPr lang="en-US" sz="2400" dirty="0" err="1">
                <a:latin typeface="+mj-lt"/>
              </a:rPr>
              <a:t>pain,recurrent</a:t>
            </a:r>
            <a:r>
              <a:rPr lang="en-US" sz="2400" dirty="0">
                <a:latin typeface="+mj-lt"/>
              </a:rPr>
              <a:t> UTI or renal failure in late stages</a:t>
            </a:r>
          </a:p>
          <a:p>
            <a:r>
              <a:rPr lang="en-US" sz="2400" dirty="0">
                <a:latin typeface="+mj-lt"/>
              </a:rPr>
              <a:t>Investigations include MCUG, USG and DMSA renal scan for renal function.</a:t>
            </a:r>
          </a:p>
          <a:p>
            <a:endParaRPr lang="en-US" sz="2400" dirty="0"/>
          </a:p>
          <a:p>
            <a:endParaRPr lang="en-US" sz="2400" dirty="0"/>
          </a:p>
        </p:txBody>
      </p:sp>
      <p:sp>
        <p:nvSpPr>
          <p:cNvPr id="2" name="Google Shape;146;p10">
            <a:extLst>
              <a:ext uri="{FF2B5EF4-FFF2-40B4-BE49-F238E27FC236}">
                <a16:creationId xmlns:a16="http://schemas.microsoft.com/office/drawing/2014/main" id="{07F15669-652B-7FBD-9F94-A1D344F96A3C}"/>
              </a:ext>
            </a:extLst>
          </p:cNvPr>
          <p:cNvSpPr txBox="1"/>
          <p:nvPr/>
        </p:nvSpPr>
        <p:spPr>
          <a:xfrm>
            <a:off x="5518150" y="0"/>
            <a:ext cx="3625850" cy="336222"/>
          </a:xfrm>
          <a:prstGeom prst="rect">
            <a:avLst/>
          </a:prstGeom>
          <a:solidFill>
            <a:schemeClr val="bg1"/>
          </a:solidFill>
          <a:ln>
            <a:noFill/>
          </a:ln>
        </p:spPr>
        <p:txBody>
          <a:bodyPr spcFirstLastPara="1" wrap="square" lIns="91425" tIns="45700" rIns="91425" bIns="45700" anchor="ctr" anchorCtr="0">
            <a:normAutofit fontScale="40000" lnSpcReduction="20000"/>
          </a:bodyPr>
          <a:lstStyle>
            <a:defPPr marR="0" lvl="0" algn="l" rtl="0">
              <a:lnSpc>
                <a:spcPct val="100000"/>
              </a:lnSpc>
              <a:spcBef>
                <a:spcPct val="0"/>
              </a:spcBef>
              <a:spcAft>
                <a:spcPct val="0"/>
              </a:spcAft>
            </a:defPPr>
            <a:lvl1pPr marR="0" lvl="0" algn="ctr" rtl="0">
              <a:lnSpc>
                <a:spcPct val="100000"/>
              </a:lnSpc>
              <a:spcBef>
                <a:spcPct val="0"/>
              </a:spcBef>
              <a:spcAft>
                <a:spcPct val="0"/>
              </a:spcAft>
              <a:buClr>
                <a:schemeClr val="dk1"/>
              </a:buClr>
              <a:buSzPts val="1800"/>
              <a:buFont typeface="Calibri" panose="020F0502020204030204"/>
              <a:buNone/>
              <a:defRPr sz="4400" b="0" i="0" u="none" strike="noStrike" cap="none">
                <a:solidFill>
                  <a:schemeClr val="dk1"/>
                </a:solidFill>
                <a:latin typeface="Calibri" panose="020F0502020204030204"/>
                <a:ea typeface="Calibri"/>
                <a:cs typeface="Calibri"/>
                <a:sym typeface="Calibri" panose="020F0502020204030204"/>
              </a:defRPr>
            </a:lvl1pPr>
            <a:lvl2pPr marR="0" lvl="1" algn="l" rtl="0">
              <a:lnSpc>
                <a:spcPct val="100000"/>
              </a:lnSpc>
              <a:spcBef>
                <a:spcPct val="0"/>
              </a:spcBef>
              <a:spcAft>
                <a:spcPct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ct val="0"/>
              </a:spcBef>
              <a:spcAft>
                <a:spcPct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ct val="0"/>
              </a:spcBef>
              <a:spcAft>
                <a:spcPct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ct val="0"/>
              </a:spcBef>
              <a:spcAft>
                <a:spcPct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ct val="0"/>
              </a:spcBef>
              <a:spcAft>
                <a:spcPct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ct val="0"/>
              </a:spcBef>
              <a:spcAft>
                <a:spcPct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ct val="0"/>
              </a:spcBef>
              <a:spcAft>
                <a:spcPct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ct val="0"/>
              </a:spcBef>
              <a:spcAft>
                <a:spcPct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pPr>
              <a:buSzPts val="4400"/>
            </a:pPr>
            <a:r>
              <a:rPr lang="en-US"/>
              <a:t>Core Content</a:t>
            </a:r>
          </a:p>
        </p:txBody>
      </p:sp>
    </p:spTree>
    <p:extLst>
      <p:ext uri="{BB962C8B-B14F-4D97-AF65-F5344CB8AC3E}">
        <p14:creationId xmlns:p14="http://schemas.microsoft.com/office/powerpoint/2010/main" val="4100302324"/>
      </p:ext>
    </p:extLst>
  </p:cSld>
  <p:clrMapOvr>
    <a:masterClrMapping/>
  </p:clrMapOvr>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sz="2400" dirty="0">
                <a:latin typeface="+mj-lt"/>
              </a:rPr>
              <a:t>Treatment involves prolonged antibiotic therapy</a:t>
            </a:r>
          </a:p>
          <a:p>
            <a:r>
              <a:rPr lang="en-US" sz="2400" dirty="0">
                <a:latin typeface="+mj-lt"/>
              </a:rPr>
              <a:t>If renal function </a:t>
            </a:r>
            <a:r>
              <a:rPr lang="en-US" sz="2400" dirty="0" err="1">
                <a:latin typeface="+mj-lt"/>
              </a:rPr>
              <a:t>comromise</a:t>
            </a:r>
            <a:r>
              <a:rPr lang="en-US" sz="2400" dirty="0">
                <a:latin typeface="+mj-lt"/>
              </a:rPr>
              <a:t> then endoscopic injection of </a:t>
            </a:r>
            <a:r>
              <a:rPr lang="en-US" sz="2400" dirty="0" err="1">
                <a:latin typeface="+mj-lt"/>
              </a:rPr>
              <a:t>deflux</a:t>
            </a:r>
            <a:r>
              <a:rPr lang="en-US" sz="2400" dirty="0">
                <a:latin typeface="+mj-lt"/>
              </a:rPr>
              <a:t> can be given and ureteric implantation is also another option.</a:t>
            </a:r>
          </a:p>
          <a:p>
            <a:r>
              <a:rPr lang="en-US" sz="2400" dirty="0" err="1">
                <a:latin typeface="+mj-lt"/>
              </a:rPr>
              <a:t>Deflux</a:t>
            </a:r>
            <a:r>
              <a:rPr lang="en-US" sz="2400" dirty="0">
                <a:latin typeface="+mj-lt"/>
              </a:rPr>
              <a:t> is a gel that is used to inject around ureteral opening.</a:t>
            </a:r>
          </a:p>
        </p:txBody>
      </p:sp>
      <p:sp>
        <p:nvSpPr>
          <p:cNvPr id="2" name="Google Shape;146;p10">
            <a:extLst>
              <a:ext uri="{FF2B5EF4-FFF2-40B4-BE49-F238E27FC236}">
                <a16:creationId xmlns:a16="http://schemas.microsoft.com/office/drawing/2014/main" id="{A12C8319-5436-3483-CE17-B08B737DFC1C}"/>
              </a:ext>
            </a:extLst>
          </p:cNvPr>
          <p:cNvSpPr txBox="1"/>
          <p:nvPr/>
        </p:nvSpPr>
        <p:spPr>
          <a:xfrm>
            <a:off x="5220072" y="11659"/>
            <a:ext cx="3625850" cy="336222"/>
          </a:xfrm>
          <a:prstGeom prst="rect">
            <a:avLst/>
          </a:prstGeom>
          <a:solidFill>
            <a:schemeClr val="bg1"/>
          </a:solidFill>
          <a:ln>
            <a:noFill/>
          </a:ln>
        </p:spPr>
        <p:txBody>
          <a:bodyPr spcFirstLastPara="1" wrap="square" lIns="91425" tIns="45700" rIns="91425" bIns="45700" anchor="ctr" anchorCtr="0">
            <a:normAutofit fontScale="40000" lnSpcReduction="20000"/>
          </a:bodyPr>
          <a:lstStyle>
            <a:defPPr marR="0" lvl="0" algn="l" rtl="0">
              <a:lnSpc>
                <a:spcPct val="100000"/>
              </a:lnSpc>
              <a:spcBef>
                <a:spcPct val="0"/>
              </a:spcBef>
              <a:spcAft>
                <a:spcPct val="0"/>
              </a:spcAft>
            </a:defPPr>
            <a:lvl1pPr marR="0" lvl="0" algn="ctr" rtl="0">
              <a:lnSpc>
                <a:spcPct val="100000"/>
              </a:lnSpc>
              <a:spcBef>
                <a:spcPct val="0"/>
              </a:spcBef>
              <a:spcAft>
                <a:spcPct val="0"/>
              </a:spcAft>
              <a:buClr>
                <a:schemeClr val="dk1"/>
              </a:buClr>
              <a:buSzPts val="1800"/>
              <a:buFont typeface="Calibri" panose="020F0502020204030204"/>
              <a:buNone/>
              <a:defRPr sz="4400" b="0" i="0" u="none" strike="noStrike" cap="none">
                <a:solidFill>
                  <a:schemeClr val="dk1"/>
                </a:solidFill>
                <a:latin typeface="Calibri" panose="020F0502020204030204"/>
                <a:ea typeface="Calibri"/>
                <a:cs typeface="Calibri"/>
                <a:sym typeface="Calibri" panose="020F0502020204030204"/>
              </a:defRPr>
            </a:lvl1pPr>
            <a:lvl2pPr marR="0" lvl="1" algn="l" rtl="0">
              <a:lnSpc>
                <a:spcPct val="100000"/>
              </a:lnSpc>
              <a:spcBef>
                <a:spcPct val="0"/>
              </a:spcBef>
              <a:spcAft>
                <a:spcPct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ct val="0"/>
              </a:spcBef>
              <a:spcAft>
                <a:spcPct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ct val="0"/>
              </a:spcBef>
              <a:spcAft>
                <a:spcPct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ct val="0"/>
              </a:spcBef>
              <a:spcAft>
                <a:spcPct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ct val="0"/>
              </a:spcBef>
              <a:spcAft>
                <a:spcPct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ct val="0"/>
              </a:spcBef>
              <a:spcAft>
                <a:spcPct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ct val="0"/>
              </a:spcBef>
              <a:spcAft>
                <a:spcPct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ct val="0"/>
              </a:spcBef>
              <a:spcAft>
                <a:spcPct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pPr>
              <a:buSzPts val="4400"/>
            </a:pPr>
            <a:r>
              <a:rPr lang="en-US"/>
              <a:t>Integration Horizontal</a:t>
            </a:r>
          </a:p>
        </p:txBody>
      </p:sp>
    </p:spTree>
    <p:extLst>
      <p:ext uri="{BB962C8B-B14F-4D97-AF65-F5344CB8AC3E}">
        <p14:creationId xmlns:p14="http://schemas.microsoft.com/office/powerpoint/2010/main" val="384831338"/>
      </p:ext>
    </p:extLst>
  </p:cSld>
  <p:clrMapOvr>
    <a:masterClrMapping/>
  </p:clrMapOvr>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i="1" u="sng"/>
              <a:t>Ureterocele</a:t>
            </a:r>
          </a:p>
        </p:txBody>
      </p:sp>
      <p:sp>
        <p:nvSpPr>
          <p:cNvPr id="3" name="Content Placeholder 2"/>
          <p:cNvSpPr>
            <a:spLocks noGrp="1"/>
          </p:cNvSpPr>
          <p:nvPr>
            <p:ph idx="1"/>
          </p:nvPr>
        </p:nvSpPr>
        <p:spPr/>
        <p:txBody>
          <a:bodyPr>
            <a:normAutofit/>
          </a:bodyPr>
          <a:lstStyle/>
          <a:p>
            <a:r>
              <a:rPr lang="en-US" sz="2400" dirty="0">
                <a:latin typeface="+mj-lt"/>
              </a:rPr>
              <a:t>It is a cystic dilatation of distal part of ureter as it enters the bladder.</a:t>
            </a:r>
          </a:p>
          <a:p>
            <a:r>
              <a:rPr lang="en-US" sz="2400" dirty="0">
                <a:latin typeface="+mj-lt"/>
              </a:rPr>
              <a:t>Females are more prone to it.</a:t>
            </a:r>
          </a:p>
          <a:p>
            <a:r>
              <a:rPr lang="en-US" sz="2400" dirty="0">
                <a:latin typeface="+mj-lt"/>
              </a:rPr>
              <a:t>It occurs with upper moiety of duplex kidney.</a:t>
            </a:r>
          </a:p>
          <a:p>
            <a:r>
              <a:rPr lang="en-US" sz="2400" dirty="0">
                <a:latin typeface="+mj-lt"/>
              </a:rPr>
              <a:t>Investigation involves IVU </a:t>
            </a:r>
          </a:p>
          <a:p>
            <a:r>
              <a:rPr lang="en-US" sz="2400" dirty="0">
                <a:latin typeface="+mj-lt"/>
              </a:rPr>
              <a:t>Classical cobra head appearance is seen.</a:t>
            </a:r>
          </a:p>
          <a:p>
            <a:r>
              <a:rPr lang="en-US" sz="2400" dirty="0">
                <a:latin typeface="+mj-lt"/>
              </a:rPr>
              <a:t>Endoscopic puncture of cyst if symptomatic.</a:t>
            </a:r>
            <a:r>
              <a:rPr lang="en-US" dirty="0">
                <a:latin typeface="+mj-lt"/>
              </a:rPr>
              <a:t>    </a:t>
            </a:r>
          </a:p>
        </p:txBody>
      </p:sp>
      <p:sp>
        <p:nvSpPr>
          <p:cNvPr id="4" name="Google Shape;146;p10">
            <a:extLst>
              <a:ext uri="{FF2B5EF4-FFF2-40B4-BE49-F238E27FC236}">
                <a16:creationId xmlns:a16="http://schemas.microsoft.com/office/drawing/2014/main" id="{641F9641-DE89-8C03-5341-A9526DC57CBC}"/>
              </a:ext>
            </a:extLst>
          </p:cNvPr>
          <p:cNvSpPr txBox="1"/>
          <p:nvPr/>
        </p:nvSpPr>
        <p:spPr>
          <a:xfrm>
            <a:off x="5518150" y="0"/>
            <a:ext cx="3625850" cy="336222"/>
          </a:xfrm>
          <a:prstGeom prst="rect">
            <a:avLst/>
          </a:prstGeom>
          <a:solidFill>
            <a:schemeClr val="bg1"/>
          </a:solidFill>
          <a:ln>
            <a:noFill/>
          </a:ln>
        </p:spPr>
        <p:txBody>
          <a:bodyPr spcFirstLastPara="1" wrap="square" lIns="91425" tIns="45700" rIns="91425" bIns="45700" anchor="ctr" anchorCtr="0">
            <a:normAutofit fontScale="40000" lnSpcReduction="20000"/>
          </a:bodyPr>
          <a:lstStyle>
            <a:defPPr marR="0" lvl="0" algn="l" rtl="0">
              <a:lnSpc>
                <a:spcPct val="100000"/>
              </a:lnSpc>
              <a:spcBef>
                <a:spcPct val="0"/>
              </a:spcBef>
              <a:spcAft>
                <a:spcPct val="0"/>
              </a:spcAft>
            </a:defPPr>
            <a:lvl1pPr marR="0" lvl="0" algn="ctr" rtl="0">
              <a:lnSpc>
                <a:spcPct val="100000"/>
              </a:lnSpc>
              <a:spcBef>
                <a:spcPct val="0"/>
              </a:spcBef>
              <a:spcAft>
                <a:spcPct val="0"/>
              </a:spcAft>
              <a:buClr>
                <a:schemeClr val="dk1"/>
              </a:buClr>
              <a:buSzPts val="1800"/>
              <a:buFont typeface="Calibri" panose="020F0502020204030204"/>
              <a:buNone/>
              <a:defRPr sz="4400" b="0" i="0" u="none" strike="noStrike" cap="none">
                <a:solidFill>
                  <a:schemeClr val="dk1"/>
                </a:solidFill>
                <a:latin typeface="Calibri" panose="020F0502020204030204"/>
                <a:ea typeface="Calibri"/>
                <a:cs typeface="Calibri"/>
                <a:sym typeface="Calibri" panose="020F0502020204030204"/>
              </a:defRPr>
            </a:lvl1pPr>
            <a:lvl2pPr marR="0" lvl="1" algn="l" rtl="0">
              <a:lnSpc>
                <a:spcPct val="100000"/>
              </a:lnSpc>
              <a:spcBef>
                <a:spcPct val="0"/>
              </a:spcBef>
              <a:spcAft>
                <a:spcPct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ct val="0"/>
              </a:spcBef>
              <a:spcAft>
                <a:spcPct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ct val="0"/>
              </a:spcBef>
              <a:spcAft>
                <a:spcPct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ct val="0"/>
              </a:spcBef>
              <a:spcAft>
                <a:spcPct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ct val="0"/>
              </a:spcBef>
              <a:spcAft>
                <a:spcPct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ct val="0"/>
              </a:spcBef>
              <a:spcAft>
                <a:spcPct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ct val="0"/>
              </a:spcBef>
              <a:spcAft>
                <a:spcPct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ct val="0"/>
              </a:spcBef>
              <a:spcAft>
                <a:spcPct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pPr>
              <a:buSzPts val="4400"/>
            </a:pPr>
            <a:r>
              <a:rPr lang="en-US"/>
              <a:t>Core Content</a:t>
            </a:r>
          </a:p>
        </p:txBody>
      </p:sp>
    </p:spTree>
    <p:extLst>
      <p:ext uri="{BB962C8B-B14F-4D97-AF65-F5344CB8AC3E}">
        <p14:creationId xmlns:p14="http://schemas.microsoft.com/office/powerpoint/2010/main" val="2891025442"/>
      </p:ext>
    </p:extLst>
  </p:cSld>
  <p:clrMapOvr>
    <a:masterClrMapping/>
  </p:clrMapOvr>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8"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l="47872"/>
          <a:stretch>
            <a:fillRect/>
          </a:stretch>
        </p:blipFill>
        <p:spPr bwMode="auto">
          <a:xfrm>
            <a:off x="755576" y="1556792"/>
            <a:ext cx="3054816"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9219" name="Picture 3"/>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4596796" y="1700808"/>
            <a:ext cx="3505200" cy="42100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236023249"/>
      </p:ext>
    </p:extLst>
  </p:cSld>
  <p:clrMapOvr>
    <a:masterClrMapping/>
  </p:clrMapOvr>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CC8A8-5D1B-E190-A780-55C98067A41D}"/>
              </a:ext>
            </a:extLst>
          </p:cNvPr>
          <p:cNvSpPr>
            <a:spLocks noGrp="1"/>
          </p:cNvSpPr>
          <p:nvPr>
            <p:ph type="title"/>
          </p:nvPr>
        </p:nvSpPr>
        <p:spPr/>
        <p:txBody>
          <a:bodyPr/>
          <a:lstStyle/>
          <a:p>
            <a:r>
              <a:rPr lang="en-US" dirty="0"/>
              <a:t>Family medicine</a:t>
            </a:r>
            <a:endParaRPr lang="en-PK" dirty="0"/>
          </a:p>
        </p:txBody>
      </p:sp>
      <p:sp>
        <p:nvSpPr>
          <p:cNvPr id="3" name="Content Placeholder 2">
            <a:extLst>
              <a:ext uri="{FF2B5EF4-FFF2-40B4-BE49-F238E27FC236}">
                <a16:creationId xmlns:a16="http://schemas.microsoft.com/office/drawing/2014/main" id="{339DD2DF-BB83-264D-4294-649E4708566A}"/>
              </a:ext>
            </a:extLst>
          </p:cNvPr>
          <p:cNvSpPr>
            <a:spLocks noGrp="1"/>
          </p:cNvSpPr>
          <p:nvPr>
            <p:ph idx="1"/>
          </p:nvPr>
        </p:nvSpPr>
        <p:spPr/>
        <p:txBody>
          <a:bodyPr/>
          <a:lstStyle/>
          <a:p>
            <a:r>
              <a:rPr lang="en-US" dirty="0">
                <a:latin typeface="+mj-lt"/>
              </a:rPr>
              <a:t>A 5-year-old child presents with recurrent urinary tract infections and daytime wetting. An ultrasound reveals hydronephrosis (swelling of the kidney due to a blockage of urine flow) on the right side.</a:t>
            </a:r>
          </a:p>
          <a:p>
            <a:pPr marL="0" indent="0">
              <a:buNone/>
            </a:pPr>
            <a:r>
              <a:rPr lang="en-US" dirty="0">
                <a:latin typeface="+mj-lt"/>
              </a:rPr>
              <a:t>What is the most likely underlying cause of this child's hydronephrosis? </a:t>
            </a:r>
          </a:p>
          <a:p>
            <a:pPr marL="457200" indent="-457200">
              <a:buAutoNum type="alphaLcParenR"/>
            </a:pPr>
            <a:r>
              <a:rPr lang="en-US" dirty="0">
                <a:latin typeface="+mj-lt"/>
              </a:rPr>
              <a:t>Posterior urethral valves </a:t>
            </a:r>
          </a:p>
          <a:p>
            <a:pPr marL="0" indent="0">
              <a:buNone/>
            </a:pPr>
            <a:r>
              <a:rPr lang="en-US" dirty="0">
                <a:latin typeface="+mj-lt"/>
              </a:rPr>
              <a:t>b) Ureteropelvic junction obstruction </a:t>
            </a:r>
          </a:p>
          <a:p>
            <a:pPr marL="0" indent="0">
              <a:buNone/>
            </a:pPr>
            <a:r>
              <a:rPr lang="en-US" dirty="0">
                <a:latin typeface="+mj-lt"/>
              </a:rPr>
              <a:t>c) Vesicoureteral reflux </a:t>
            </a:r>
          </a:p>
          <a:p>
            <a:pPr marL="0" indent="0">
              <a:buNone/>
            </a:pPr>
            <a:r>
              <a:rPr lang="en-US" dirty="0">
                <a:latin typeface="+mj-lt"/>
              </a:rPr>
              <a:t>d) Renal calculi (kidney stones)</a:t>
            </a:r>
          </a:p>
          <a:p>
            <a:endParaRPr lang="en-PK" dirty="0"/>
          </a:p>
        </p:txBody>
      </p:sp>
    </p:spTree>
    <p:extLst>
      <p:ext uri="{BB962C8B-B14F-4D97-AF65-F5344CB8AC3E}">
        <p14:creationId xmlns:p14="http://schemas.microsoft.com/office/powerpoint/2010/main" val="679557554"/>
      </p:ext>
    </p:extLst>
  </p:cSld>
  <p:clrMapOvr>
    <a:masterClrMapping/>
  </p:clrMapOvr>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29AED7-849A-5CE9-9CA9-BD332F73C9F9}"/>
              </a:ext>
            </a:extLst>
          </p:cNvPr>
          <p:cNvSpPr>
            <a:spLocks noGrp="1"/>
          </p:cNvSpPr>
          <p:nvPr>
            <p:ph type="title"/>
          </p:nvPr>
        </p:nvSpPr>
        <p:spPr/>
        <p:txBody>
          <a:bodyPr/>
          <a:lstStyle/>
          <a:p>
            <a:r>
              <a:rPr lang="en-US" dirty="0"/>
              <a:t>Research </a:t>
            </a:r>
            <a:endParaRPr lang="en-PK" dirty="0"/>
          </a:p>
        </p:txBody>
      </p:sp>
      <p:sp>
        <p:nvSpPr>
          <p:cNvPr id="5" name="TextBox 4">
            <a:extLst>
              <a:ext uri="{FF2B5EF4-FFF2-40B4-BE49-F238E27FC236}">
                <a16:creationId xmlns:a16="http://schemas.microsoft.com/office/drawing/2014/main" id="{3486C2A2-2B8D-112A-665D-F536B70DC7E0}"/>
              </a:ext>
            </a:extLst>
          </p:cNvPr>
          <p:cNvSpPr txBox="1"/>
          <p:nvPr/>
        </p:nvSpPr>
        <p:spPr>
          <a:xfrm>
            <a:off x="1115616" y="1240241"/>
            <a:ext cx="5022304" cy="369332"/>
          </a:xfrm>
          <a:prstGeom prst="rect">
            <a:avLst/>
          </a:prstGeom>
          <a:noFill/>
        </p:spPr>
        <p:txBody>
          <a:bodyPr wrap="square">
            <a:spAutoFit/>
          </a:bodyPr>
          <a:lstStyle/>
          <a:p>
            <a:r>
              <a:rPr lang="en-PK" dirty="0"/>
              <a:t>https://pubmed.ncbi.nlm.nih.gov/33513074/</a:t>
            </a:r>
          </a:p>
        </p:txBody>
      </p:sp>
      <p:sp>
        <p:nvSpPr>
          <p:cNvPr id="6" name="Rectangle 1">
            <a:extLst>
              <a:ext uri="{FF2B5EF4-FFF2-40B4-BE49-F238E27FC236}">
                <a16:creationId xmlns:a16="http://schemas.microsoft.com/office/drawing/2014/main" id="{D1545BDB-CB70-533D-9C50-9CE1DDA8812E}"/>
              </a:ext>
            </a:extLst>
          </p:cNvPr>
          <p:cNvSpPr>
            <a:spLocks noGrp="1" noChangeArrowheads="1"/>
          </p:cNvSpPr>
          <p:nvPr>
            <p:ph idx="1"/>
          </p:nvPr>
        </p:nvSpPr>
        <p:spPr bwMode="auto">
          <a:xfrm>
            <a:off x="628650" y="2000747"/>
            <a:ext cx="8047806" cy="4001095"/>
          </a:xfrm>
          <a:prstGeom prst="rect">
            <a:avLst/>
          </a:prstGeom>
          <a:solidFill>
            <a:schemeClr val="bg2"/>
          </a:solidFill>
          <a:ln>
            <a:noFill/>
          </a:ln>
          <a:effectLst/>
        </p:spPr>
        <p:txBody>
          <a:bodyPr vert="horz" wrap="square" lIns="0" tIns="0" rIns="0" bIns="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PK" altLang="en-PK" sz="1000" b="1" i="0" u="none" strike="noStrike" cap="none" normalizeH="0" baseline="0" dirty="0">
                <a:ln>
                  <a:noFill/>
                </a:ln>
                <a:solidFill>
                  <a:schemeClr val="tx1"/>
                </a:solidFill>
                <a:effectLst/>
                <a:latin typeface="Merriweather" panose="020F0502020204030204" pitchFamily="2" charset="0"/>
              </a:rPr>
              <a:t>Congenital Anomalies of the Upper Urinary Tract: A Comprehensive Review</a:t>
            </a:r>
          </a:p>
          <a:p>
            <a:pPr marL="0" marR="0" lvl="0" indent="0" algn="l" defTabSz="914400" rtl="0" eaLnBrk="0" fontAlgn="base" latinLnBrk="0" hangingPunct="0">
              <a:lnSpc>
                <a:spcPct val="100000"/>
              </a:lnSpc>
              <a:spcBef>
                <a:spcPct val="0"/>
              </a:spcBef>
              <a:spcAft>
                <a:spcPct val="0"/>
              </a:spcAft>
              <a:buClrTx/>
              <a:buSzTx/>
              <a:buFontTx/>
              <a:buNone/>
              <a:tabLst/>
            </a:pPr>
            <a:r>
              <a:rPr kumimoji="0" lang="en-PK" altLang="en-PK" sz="1000" b="0" i="0" u="none" strike="noStrike" cap="none" normalizeH="0" baseline="0" dirty="0">
                <a:ln>
                  <a:noFill/>
                </a:ln>
                <a:solidFill>
                  <a:srgbClr val="0071BC"/>
                </a:solidFill>
                <a:effectLst/>
                <a:hlinkClick r:id="rId2"/>
              </a:rPr>
              <a:t>Abdallah P </a:t>
            </a:r>
            <a:r>
              <a:rPr kumimoji="0" lang="en-PK" altLang="en-PK" sz="1000" b="0" i="0" u="none" strike="noStrike" cap="none" normalizeH="0" baseline="0" dirty="0" err="1">
                <a:ln>
                  <a:noFill/>
                </a:ln>
                <a:solidFill>
                  <a:srgbClr val="0071BC"/>
                </a:solidFill>
                <a:effectLst/>
                <a:hlinkClick r:id="rId2"/>
              </a:rPr>
              <a:t>Houat</a:t>
            </a:r>
            <a:r>
              <a:rPr kumimoji="0" lang="en-PK" altLang="en-PK" sz="1000" b="0" i="0" u="none" strike="noStrike" cap="none" normalizeH="0" baseline="30000" dirty="0">
                <a:ln>
                  <a:noFill/>
                </a:ln>
                <a:solidFill>
                  <a:srgbClr val="5B616B"/>
                </a:solidFill>
                <a:effectLst/>
              </a:rPr>
              <a:t> </a:t>
            </a:r>
            <a:r>
              <a:rPr kumimoji="0" lang="en-PK" altLang="en-PK" sz="1000" b="0" i="0" u="none" strike="noStrike" cap="none" normalizeH="0" baseline="30000" dirty="0">
                <a:ln>
                  <a:noFill/>
                </a:ln>
                <a:solidFill>
                  <a:srgbClr val="323A45"/>
                </a:solidFill>
                <a:effectLst/>
                <a:hlinkClick r:id="rId3" tooltip="From the Department of Radiology, Diagnósticos da América SA (DASA), Av Juruá 434, Alphaville Industrial, Barueri, SP 06455-010, Brazil."/>
              </a:rPr>
              <a:t>1</a:t>
            </a:r>
            <a:r>
              <a:rPr kumimoji="0" lang="en-PK" altLang="en-PK" sz="1000" b="0" i="0" u="none" strike="noStrike" cap="none" normalizeH="0" baseline="0" dirty="0">
                <a:ln>
                  <a:noFill/>
                </a:ln>
                <a:solidFill>
                  <a:srgbClr val="5B616B"/>
                </a:solidFill>
                <a:effectLst/>
              </a:rPr>
              <a:t>, </a:t>
            </a:r>
            <a:r>
              <a:rPr kumimoji="0" lang="en-PK" altLang="en-PK" sz="1000" b="0" i="0" u="none" strike="noStrike" cap="none" normalizeH="0" baseline="0" dirty="0">
                <a:ln>
                  <a:noFill/>
                </a:ln>
                <a:solidFill>
                  <a:srgbClr val="0071BC"/>
                </a:solidFill>
                <a:effectLst/>
                <a:hlinkClick r:id="rId4"/>
              </a:rPr>
              <a:t>Cassia T S Guimarães</a:t>
            </a:r>
            <a:r>
              <a:rPr kumimoji="0" lang="en-PK" altLang="en-PK" sz="1000" b="0" i="0" u="none" strike="noStrike" cap="none" normalizeH="0" baseline="30000" dirty="0">
                <a:ln>
                  <a:noFill/>
                </a:ln>
                <a:solidFill>
                  <a:srgbClr val="5B616B"/>
                </a:solidFill>
                <a:effectLst/>
              </a:rPr>
              <a:t> </a:t>
            </a:r>
            <a:r>
              <a:rPr kumimoji="0" lang="en-PK" altLang="en-PK" sz="1000" b="0" i="0" u="none" strike="noStrike" cap="none" normalizeH="0" baseline="30000" dirty="0">
                <a:ln>
                  <a:noFill/>
                </a:ln>
                <a:solidFill>
                  <a:srgbClr val="323A45"/>
                </a:solidFill>
                <a:effectLst/>
                <a:hlinkClick r:id="rId3" tooltip="From the Department of Radiology, Diagnósticos da América SA (DASA), Av Juruá 434, Alphaville Industrial, Barueri, SP 06455-010, Brazil."/>
              </a:rPr>
              <a:t>1</a:t>
            </a:r>
            <a:r>
              <a:rPr kumimoji="0" lang="en-PK" altLang="en-PK" sz="1000" b="0" i="0" u="none" strike="noStrike" cap="none" normalizeH="0" baseline="0" dirty="0">
                <a:ln>
                  <a:noFill/>
                </a:ln>
                <a:solidFill>
                  <a:srgbClr val="5B616B"/>
                </a:solidFill>
                <a:effectLst/>
              </a:rPr>
              <a:t>, </a:t>
            </a:r>
            <a:r>
              <a:rPr kumimoji="0" lang="en-PK" altLang="en-PK" sz="1000" b="0" i="0" u="none" strike="noStrike" cap="none" normalizeH="0" baseline="0" dirty="0">
                <a:ln>
                  <a:noFill/>
                </a:ln>
                <a:solidFill>
                  <a:srgbClr val="0071BC"/>
                </a:solidFill>
                <a:effectLst/>
                <a:hlinkClick r:id="rId5"/>
              </a:rPr>
              <a:t>Marcelo S Takahashi</a:t>
            </a:r>
            <a:r>
              <a:rPr kumimoji="0" lang="en-PK" altLang="en-PK" sz="1000" b="0" i="0" u="none" strike="noStrike" cap="none" normalizeH="0" baseline="30000" dirty="0">
                <a:ln>
                  <a:noFill/>
                </a:ln>
                <a:solidFill>
                  <a:srgbClr val="5B616B"/>
                </a:solidFill>
                <a:effectLst/>
              </a:rPr>
              <a:t> </a:t>
            </a:r>
            <a:r>
              <a:rPr kumimoji="0" lang="en-PK" altLang="en-PK" sz="1000" b="0" i="0" u="none" strike="noStrike" cap="none" normalizeH="0" baseline="30000" dirty="0">
                <a:ln>
                  <a:noFill/>
                </a:ln>
                <a:solidFill>
                  <a:srgbClr val="323A45"/>
                </a:solidFill>
                <a:effectLst/>
                <a:hlinkClick r:id="rId3" tooltip="From the Department of Radiology, Diagnósticos da América SA (DASA), Av Juruá 434, Alphaville Industrial, Barueri, SP 06455-010, Brazil."/>
              </a:rPr>
              <a:t>1</a:t>
            </a:r>
            <a:r>
              <a:rPr kumimoji="0" lang="en-PK" altLang="en-PK" sz="1000" b="0" i="0" u="none" strike="noStrike" cap="none" normalizeH="0" baseline="0" dirty="0">
                <a:ln>
                  <a:noFill/>
                </a:ln>
                <a:solidFill>
                  <a:srgbClr val="5B616B"/>
                </a:solidFill>
                <a:effectLst/>
              </a:rPr>
              <a:t>, </a:t>
            </a:r>
            <a:r>
              <a:rPr kumimoji="0" lang="en-PK" altLang="en-PK" sz="1000" b="0" i="0" u="none" strike="noStrike" cap="none" normalizeH="0" baseline="0" dirty="0">
                <a:ln>
                  <a:noFill/>
                </a:ln>
                <a:solidFill>
                  <a:srgbClr val="0071BC"/>
                </a:solidFill>
                <a:effectLst/>
                <a:hlinkClick r:id="rId6"/>
              </a:rPr>
              <a:t>Gustavo P Rodi</a:t>
            </a:r>
            <a:r>
              <a:rPr kumimoji="0" lang="en-PK" altLang="en-PK" sz="1000" b="0" i="0" u="none" strike="noStrike" cap="none" normalizeH="0" baseline="30000" dirty="0">
                <a:ln>
                  <a:noFill/>
                </a:ln>
                <a:solidFill>
                  <a:srgbClr val="5B616B"/>
                </a:solidFill>
                <a:effectLst/>
              </a:rPr>
              <a:t> </a:t>
            </a:r>
            <a:r>
              <a:rPr kumimoji="0" lang="en-PK" altLang="en-PK" sz="1000" b="0" i="0" u="none" strike="noStrike" cap="none" normalizeH="0" baseline="30000" dirty="0">
                <a:ln>
                  <a:noFill/>
                </a:ln>
                <a:solidFill>
                  <a:srgbClr val="323A45"/>
                </a:solidFill>
                <a:effectLst/>
                <a:hlinkClick r:id="rId3" tooltip="From the Department of Radiology, Diagnósticos da América SA (DASA), Av Juruá 434, Alphaville Industrial, Barueri, SP 06455-010, Brazil."/>
              </a:rPr>
              <a:t>1</a:t>
            </a:r>
            <a:r>
              <a:rPr kumimoji="0" lang="en-PK" altLang="en-PK" sz="1000" b="0" i="0" u="none" strike="noStrike" cap="none" normalizeH="0" baseline="0" dirty="0">
                <a:ln>
                  <a:noFill/>
                </a:ln>
                <a:solidFill>
                  <a:srgbClr val="5B616B"/>
                </a:solidFill>
                <a:effectLst/>
              </a:rPr>
              <a:t>, </a:t>
            </a:r>
            <a:r>
              <a:rPr kumimoji="0" lang="en-PK" altLang="en-PK" sz="1000" b="0" i="0" u="none" strike="noStrike" cap="none" normalizeH="0" baseline="0" dirty="0">
                <a:ln>
                  <a:noFill/>
                </a:ln>
                <a:solidFill>
                  <a:srgbClr val="0071BC"/>
                </a:solidFill>
                <a:effectLst/>
                <a:hlinkClick r:id="rId7"/>
              </a:rPr>
              <a:t>Taísa P D </a:t>
            </a:r>
            <a:r>
              <a:rPr kumimoji="0" lang="en-PK" altLang="en-PK" sz="1000" b="0" i="0" u="none" strike="noStrike" cap="none" normalizeH="0" baseline="0" dirty="0" err="1">
                <a:ln>
                  <a:noFill/>
                </a:ln>
                <a:solidFill>
                  <a:srgbClr val="0071BC"/>
                </a:solidFill>
                <a:effectLst/>
                <a:hlinkClick r:id="rId7"/>
              </a:rPr>
              <a:t>Gasparetto</a:t>
            </a:r>
            <a:r>
              <a:rPr kumimoji="0" lang="en-PK" altLang="en-PK" sz="1000" b="0" i="0" u="none" strike="noStrike" cap="none" normalizeH="0" baseline="30000" dirty="0">
                <a:ln>
                  <a:noFill/>
                </a:ln>
                <a:solidFill>
                  <a:srgbClr val="5B616B"/>
                </a:solidFill>
                <a:effectLst/>
              </a:rPr>
              <a:t> </a:t>
            </a:r>
            <a:r>
              <a:rPr kumimoji="0" lang="en-PK" altLang="en-PK" sz="1000" b="0" i="0" u="none" strike="noStrike" cap="none" normalizeH="0" baseline="30000" dirty="0">
                <a:ln>
                  <a:noFill/>
                </a:ln>
                <a:solidFill>
                  <a:srgbClr val="323A45"/>
                </a:solidFill>
                <a:effectLst/>
                <a:hlinkClick r:id="rId3" tooltip="From the Department of Radiology, Diagnósticos da América SA (DASA), Av Juruá 434, Alphaville Industrial, Barueri, SP 06455-010, Brazil."/>
              </a:rPr>
              <a:t>1</a:t>
            </a:r>
            <a:r>
              <a:rPr kumimoji="0" lang="en-PK" altLang="en-PK" sz="1000" b="0" i="0" u="none" strike="noStrike" cap="none" normalizeH="0" baseline="0" dirty="0">
                <a:ln>
                  <a:noFill/>
                </a:ln>
                <a:solidFill>
                  <a:srgbClr val="5B616B"/>
                </a:solidFill>
                <a:effectLst/>
              </a:rPr>
              <a:t>, </a:t>
            </a:r>
            <a:r>
              <a:rPr kumimoji="0" lang="en-PK" altLang="en-PK" sz="1000" b="0" i="0" u="none" strike="noStrike" cap="none" normalizeH="0" baseline="0" dirty="0">
                <a:ln>
                  <a:noFill/>
                </a:ln>
                <a:solidFill>
                  <a:srgbClr val="0071BC"/>
                </a:solidFill>
                <a:effectLst/>
                <a:hlinkClick r:id="rId8"/>
              </a:rPr>
              <a:t>Roberto </a:t>
            </a:r>
            <a:r>
              <a:rPr kumimoji="0" lang="en-PK" altLang="en-PK" sz="1000" b="0" i="0" u="none" strike="noStrike" cap="none" normalizeH="0" baseline="0" dirty="0" err="1">
                <a:ln>
                  <a:noFill/>
                </a:ln>
                <a:solidFill>
                  <a:srgbClr val="0071BC"/>
                </a:solidFill>
                <a:effectLst/>
                <a:hlinkClick r:id="rId8"/>
              </a:rPr>
              <a:t>Blasbalg</a:t>
            </a:r>
            <a:r>
              <a:rPr kumimoji="0" lang="en-PK" altLang="en-PK" sz="1000" b="0" i="0" u="none" strike="noStrike" cap="none" normalizeH="0" baseline="30000" dirty="0">
                <a:ln>
                  <a:noFill/>
                </a:ln>
                <a:solidFill>
                  <a:srgbClr val="5B616B"/>
                </a:solidFill>
                <a:effectLst/>
              </a:rPr>
              <a:t> </a:t>
            </a:r>
            <a:r>
              <a:rPr kumimoji="0" lang="en-PK" altLang="en-PK" sz="1000" b="0" i="0" u="none" strike="noStrike" cap="none" normalizeH="0" baseline="30000" dirty="0">
                <a:ln>
                  <a:noFill/>
                </a:ln>
                <a:solidFill>
                  <a:srgbClr val="323A45"/>
                </a:solidFill>
                <a:effectLst/>
                <a:hlinkClick r:id="rId3" tooltip="From the Department of Radiology, Diagnósticos da América SA (DASA), Av Juruá 434, Alphaville Industrial, Barueri, SP 06455-010, Brazil."/>
              </a:rPr>
              <a:t>1</a:t>
            </a:r>
            <a:r>
              <a:rPr kumimoji="0" lang="en-PK" altLang="en-PK" sz="1000" b="0" i="0" u="none" strike="noStrike" cap="none" normalizeH="0" baseline="0" dirty="0">
                <a:ln>
                  <a:noFill/>
                </a:ln>
                <a:solidFill>
                  <a:srgbClr val="5B616B"/>
                </a:solidFill>
                <a:effectLst/>
              </a:rPr>
              <a:t>, </a:t>
            </a:r>
            <a:r>
              <a:rPr kumimoji="0" lang="en-PK" altLang="en-PK" sz="1000" b="0" i="0" u="none" strike="noStrike" cap="none" normalizeH="0" baseline="0" dirty="0">
                <a:ln>
                  <a:noFill/>
                </a:ln>
                <a:solidFill>
                  <a:srgbClr val="0071BC"/>
                </a:solidFill>
                <a:effectLst/>
                <a:hlinkClick r:id="rId9"/>
              </a:rPr>
              <a:t>Fernanda G </a:t>
            </a:r>
            <a:r>
              <a:rPr kumimoji="0" lang="en-PK" altLang="en-PK" sz="1000" b="0" i="0" u="none" strike="noStrike" cap="none" normalizeH="0" baseline="0" dirty="0" err="1">
                <a:ln>
                  <a:noFill/>
                </a:ln>
                <a:solidFill>
                  <a:srgbClr val="0071BC"/>
                </a:solidFill>
                <a:effectLst/>
                <a:hlinkClick r:id="rId9"/>
              </a:rPr>
              <a:t>Velloni</a:t>
            </a:r>
            <a:r>
              <a:rPr kumimoji="0" lang="en-PK" altLang="en-PK" sz="1000" b="0" i="0" u="none" strike="noStrike" cap="none" normalizeH="0" baseline="30000" dirty="0">
                <a:ln>
                  <a:noFill/>
                </a:ln>
                <a:solidFill>
                  <a:srgbClr val="5B616B"/>
                </a:solidFill>
                <a:effectLst/>
              </a:rPr>
              <a:t> </a:t>
            </a:r>
            <a:r>
              <a:rPr kumimoji="0" lang="en-PK" altLang="en-PK" sz="1000" b="0" i="0" u="none" strike="noStrike" cap="none" normalizeH="0" baseline="30000" dirty="0">
                <a:ln>
                  <a:noFill/>
                </a:ln>
                <a:solidFill>
                  <a:srgbClr val="323A45"/>
                </a:solidFill>
                <a:effectLst/>
                <a:hlinkClick r:id="rId3" tooltip="From the Department of Radiology, Diagnósticos da América SA (DASA), Av Juruá 434, Alphaville Industrial, Barueri, SP 06455-010, Brazil."/>
              </a:rPr>
              <a:t>1</a:t>
            </a:r>
            <a:endParaRPr kumimoji="0" lang="en-PK" altLang="en-PK" sz="10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PK" altLang="en-PK" sz="1000" b="0" i="0" u="none" strike="noStrike" cap="none" normalizeH="0" baseline="0" dirty="0">
                <a:ln>
                  <a:noFill/>
                </a:ln>
                <a:solidFill>
                  <a:schemeClr val="tx1"/>
                </a:solidFill>
                <a:effectLst/>
              </a:rPr>
              <a:t>Affiliations </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PK" altLang="en-PK" sz="1000" b="0" i="0" u="none" strike="noStrike" cap="none" normalizeH="0" baseline="0" dirty="0">
                <a:ln>
                  <a:noFill/>
                </a:ln>
                <a:solidFill>
                  <a:schemeClr val="tx1"/>
                </a:solidFill>
                <a:effectLst/>
              </a:rPr>
              <a:t>PMID: </a:t>
            </a:r>
            <a:r>
              <a:rPr kumimoji="0" lang="en-PK" altLang="en-PK" sz="1000" b="0" i="0" u="none" strike="noStrike" cap="none" normalizeH="0" baseline="0" dirty="0">
                <a:ln>
                  <a:noFill/>
                </a:ln>
                <a:solidFill>
                  <a:srgbClr val="212121"/>
                </a:solidFill>
                <a:effectLst/>
              </a:rPr>
              <a:t>33513074</a:t>
            </a:r>
            <a:r>
              <a:rPr kumimoji="0" lang="en-PK" altLang="en-PK" sz="1000" b="0" i="0" u="none" strike="noStrike" cap="none" normalizeH="0" baseline="0" dirty="0">
                <a:ln>
                  <a:noFill/>
                </a:ln>
                <a:solidFill>
                  <a:schemeClr val="tx1"/>
                </a:solidFill>
                <a:effectLst/>
              </a:rPr>
              <a:t> </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PK" altLang="en-PK" sz="1000" b="0" i="0" u="none" strike="noStrike" cap="none" normalizeH="0" baseline="0" dirty="0">
                <a:ln>
                  <a:noFill/>
                </a:ln>
                <a:solidFill>
                  <a:schemeClr val="tx1"/>
                </a:solidFill>
                <a:effectLst/>
              </a:rPr>
              <a:t>DOI: </a:t>
            </a:r>
            <a:r>
              <a:rPr kumimoji="0" lang="en-PK" altLang="en-PK" sz="1000" b="0" i="0" u="none" strike="noStrike" cap="none" normalizeH="0" baseline="0" dirty="0">
                <a:ln>
                  <a:noFill/>
                </a:ln>
                <a:solidFill>
                  <a:srgbClr val="0071BC"/>
                </a:solidFill>
                <a:effectLst/>
                <a:hlinkClick r:id="rId10"/>
              </a:rPr>
              <a:t>10.1148/rg.2021200078</a:t>
            </a:r>
            <a:endParaRPr kumimoji="0" lang="en-PK" altLang="en-PK" sz="10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PK" altLang="en-PK" sz="1000" b="1" i="0" u="none" strike="noStrike" cap="none" normalizeH="0" baseline="0" dirty="0">
              <a:ln>
                <a:noFill/>
              </a:ln>
              <a:solidFill>
                <a:srgbClr val="212121"/>
              </a:solidFill>
              <a:effectLst/>
              <a:latin typeface="Merriweather" panose="020F0502020204030204" pitchFamily="2"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PK" altLang="en-PK" sz="1000" b="1" i="0" u="none" strike="noStrike" cap="none" normalizeH="0" baseline="0" dirty="0">
                <a:ln>
                  <a:noFill/>
                </a:ln>
                <a:solidFill>
                  <a:srgbClr val="212121"/>
                </a:solidFill>
                <a:effectLst/>
                <a:latin typeface="Merriweather" panose="020F0502020204030204" pitchFamily="2" charset="0"/>
              </a:rPr>
              <a:t>Erratum in</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PK" altLang="en-PK" sz="1000" b="0" i="0" u="none" strike="noStrike" cap="none" normalizeH="0" baseline="0" dirty="0">
                <a:ln>
                  <a:noFill/>
                </a:ln>
                <a:solidFill>
                  <a:srgbClr val="0071BC"/>
                </a:solidFill>
                <a:effectLst/>
                <a:latin typeface="BlinkMacSystemFont"/>
                <a:hlinkClick r:id="rId11"/>
              </a:rPr>
              <a:t>Congenital Anomalies of the Upper Urinary Tract: A Comprehensive Review.</a:t>
            </a:r>
            <a:endParaRPr kumimoji="0" lang="en-PK" altLang="en-PK" sz="1000" b="0" i="0" u="none" strike="noStrike" cap="none" normalizeH="0" baseline="0" dirty="0">
              <a:ln>
                <a:noFill/>
              </a:ln>
              <a:solidFill>
                <a:srgbClr val="212121"/>
              </a:solidFill>
              <a:effectLst/>
              <a:latin typeface="BlinkMacSystemFon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PK" altLang="en-PK" sz="1000" b="0" i="0" u="none" strike="noStrike" cap="none" normalizeH="0" baseline="0" dirty="0" err="1">
                <a:ln>
                  <a:noFill/>
                </a:ln>
                <a:solidFill>
                  <a:srgbClr val="212121"/>
                </a:solidFill>
                <a:effectLst/>
                <a:latin typeface="BlinkMacSystemFont"/>
              </a:rPr>
              <a:t>Houat</a:t>
            </a:r>
            <a:r>
              <a:rPr kumimoji="0" lang="en-PK" altLang="en-PK" sz="1000" b="0" i="0" u="none" strike="noStrike" cap="none" normalizeH="0" baseline="0" dirty="0">
                <a:ln>
                  <a:noFill/>
                </a:ln>
                <a:solidFill>
                  <a:srgbClr val="212121"/>
                </a:solidFill>
                <a:effectLst/>
                <a:latin typeface="BlinkMacSystemFont"/>
              </a:rPr>
              <a:t> AP, Guimarães CTS, Takahashi MS, Rodi GP, </a:t>
            </a:r>
            <a:r>
              <a:rPr kumimoji="0" lang="en-PK" altLang="en-PK" sz="1000" b="0" i="0" u="none" strike="noStrike" cap="none" normalizeH="0" baseline="0" dirty="0" err="1">
                <a:ln>
                  <a:noFill/>
                </a:ln>
                <a:solidFill>
                  <a:srgbClr val="212121"/>
                </a:solidFill>
                <a:effectLst/>
                <a:latin typeface="BlinkMacSystemFont"/>
              </a:rPr>
              <a:t>Gasparetto</a:t>
            </a:r>
            <a:r>
              <a:rPr kumimoji="0" lang="en-PK" altLang="en-PK" sz="1000" b="0" i="0" u="none" strike="noStrike" cap="none" normalizeH="0" baseline="0" dirty="0">
                <a:ln>
                  <a:noFill/>
                </a:ln>
                <a:solidFill>
                  <a:srgbClr val="212121"/>
                </a:solidFill>
                <a:effectLst/>
                <a:latin typeface="BlinkMacSystemFont"/>
              </a:rPr>
              <a:t> TPD, </a:t>
            </a:r>
            <a:r>
              <a:rPr kumimoji="0" lang="en-PK" altLang="en-PK" sz="1000" b="0" i="0" u="none" strike="noStrike" cap="none" normalizeH="0" baseline="0" dirty="0" err="1">
                <a:ln>
                  <a:noFill/>
                </a:ln>
                <a:solidFill>
                  <a:srgbClr val="212121"/>
                </a:solidFill>
                <a:effectLst/>
                <a:latin typeface="BlinkMacSystemFont"/>
              </a:rPr>
              <a:t>Blasbalg</a:t>
            </a:r>
            <a:r>
              <a:rPr kumimoji="0" lang="en-PK" altLang="en-PK" sz="1000" b="0" i="0" u="none" strike="noStrike" cap="none" normalizeH="0" baseline="0" dirty="0">
                <a:ln>
                  <a:noFill/>
                </a:ln>
                <a:solidFill>
                  <a:srgbClr val="212121"/>
                </a:solidFill>
                <a:effectLst/>
                <a:latin typeface="BlinkMacSystemFont"/>
              </a:rPr>
              <a:t> R, </a:t>
            </a:r>
            <a:r>
              <a:rPr kumimoji="0" lang="en-PK" altLang="en-PK" sz="1000" b="0" i="0" u="none" strike="noStrike" cap="none" normalizeH="0" baseline="0" dirty="0" err="1">
                <a:ln>
                  <a:noFill/>
                </a:ln>
                <a:solidFill>
                  <a:srgbClr val="212121"/>
                </a:solidFill>
                <a:effectLst/>
                <a:latin typeface="BlinkMacSystemFont"/>
              </a:rPr>
              <a:t>Velloni</a:t>
            </a:r>
            <a:r>
              <a:rPr kumimoji="0" lang="en-PK" altLang="en-PK" sz="1000" b="0" i="0" u="none" strike="noStrike" cap="none" normalizeH="0" baseline="0" dirty="0">
                <a:ln>
                  <a:noFill/>
                </a:ln>
                <a:solidFill>
                  <a:srgbClr val="212121"/>
                </a:solidFill>
                <a:effectLst/>
                <a:latin typeface="BlinkMacSystemFont"/>
              </a:rPr>
              <a:t> </a:t>
            </a:r>
            <a:r>
              <a:rPr kumimoji="0" lang="en-PK" altLang="en-PK" sz="1000" b="0" i="0" u="none" strike="noStrike" cap="none" normalizeH="0" baseline="0" dirty="0" err="1">
                <a:ln>
                  <a:noFill/>
                </a:ln>
                <a:solidFill>
                  <a:srgbClr val="212121"/>
                </a:solidFill>
                <a:effectLst/>
                <a:latin typeface="BlinkMacSystemFont"/>
              </a:rPr>
              <a:t>FG.</a:t>
            </a:r>
            <a:r>
              <a:rPr kumimoji="0" lang="en-PK" altLang="en-PK" sz="1000" b="0" i="0" u="none" strike="noStrike" cap="none" normalizeH="0" baseline="0" dirty="0" err="1">
                <a:ln>
                  <a:noFill/>
                </a:ln>
                <a:solidFill>
                  <a:srgbClr val="4D8055"/>
                </a:solidFill>
                <a:effectLst/>
                <a:latin typeface="BlinkMacSystemFont"/>
              </a:rPr>
              <a:t>Radiographics</a:t>
            </a:r>
            <a:r>
              <a:rPr kumimoji="0" lang="en-PK" altLang="en-PK" sz="1000" b="0" i="0" u="none" strike="noStrike" cap="none" normalizeH="0" baseline="0" dirty="0">
                <a:ln>
                  <a:noFill/>
                </a:ln>
                <a:solidFill>
                  <a:srgbClr val="4D8055"/>
                </a:solidFill>
                <a:effectLst/>
                <a:latin typeface="BlinkMacSystemFont"/>
              </a:rPr>
              <a:t>. 2021 Sep-Oct;41(5):E165. </a:t>
            </a:r>
            <a:r>
              <a:rPr kumimoji="0" lang="en-PK" altLang="en-PK" sz="1000" b="0" i="0" u="none" strike="noStrike" cap="none" normalizeH="0" baseline="0" dirty="0" err="1">
                <a:ln>
                  <a:noFill/>
                </a:ln>
                <a:solidFill>
                  <a:srgbClr val="4D8055"/>
                </a:solidFill>
                <a:effectLst/>
                <a:latin typeface="BlinkMacSystemFont"/>
              </a:rPr>
              <a:t>doi</a:t>
            </a:r>
            <a:r>
              <a:rPr kumimoji="0" lang="en-PK" altLang="en-PK" sz="1000" b="0" i="0" u="none" strike="noStrike" cap="none" normalizeH="0" baseline="0" dirty="0">
                <a:ln>
                  <a:noFill/>
                </a:ln>
                <a:solidFill>
                  <a:srgbClr val="4D8055"/>
                </a:solidFill>
                <a:effectLst/>
                <a:latin typeface="BlinkMacSystemFont"/>
              </a:rPr>
              <a:t>: 10.1148/rg.2021219009.PMID: 34469224 No abstract available.</a:t>
            </a:r>
            <a:endParaRPr kumimoji="0" lang="en-PK" altLang="en-PK" sz="1000" b="0" i="0" u="none" strike="noStrike" cap="none" normalizeH="0" baseline="0" dirty="0">
              <a:ln>
                <a:noFill/>
              </a:ln>
              <a:solidFill>
                <a:srgbClr val="212121"/>
              </a:solidFill>
              <a:effectLst/>
              <a:latin typeface="BlinkMacSystemFon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PK" altLang="en-PK" sz="1000" b="1" i="0" u="none" strike="noStrike" cap="none" normalizeH="0" baseline="0" dirty="0">
              <a:ln>
                <a:noFill/>
              </a:ln>
              <a:solidFill>
                <a:srgbClr val="212121"/>
              </a:solidFill>
              <a:effectLst/>
              <a:latin typeface="Merriweather" panose="020F0502020204030204" pitchFamily="2"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PK" altLang="en-PK" sz="1000" b="1" i="0" u="none" strike="noStrike" cap="none" normalizeH="0" baseline="0" dirty="0">
                <a:ln>
                  <a:noFill/>
                </a:ln>
                <a:solidFill>
                  <a:srgbClr val="212121"/>
                </a:solidFill>
                <a:effectLst/>
                <a:latin typeface="Merriweather" panose="020F0502020204030204" pitchFamily="2" charset="0"/>
              </a:rPr>
              <a:t>Abstract</a:t>
            </a:r>
          </a:p>
          <a:p>
            <a:pPr marL="0" marR="0" lvl="0" indent="0" algn="l" defTabSz="914400" rtl="0" eaLnBrk="0" fontAlgn="base" latinLnBrk="0" hangingPunct="0">
              <a:lnSpc>
                <a:spcPct val="100000"/>
              </a:lnSpc>
              <a:spcBef>
                <a:spcPct val="0"/>
              </a:spcBef>
              <a:spcAft>
                <a:spcPct val="0"/>
              </a:spcAft>
              <a:buClrTx/>
              <a:buSzTx/>
              <a:buFontTx/>
              <a:buNone/>
              <a:tabLst/>
            </a:pPr>
            <a:r>
              <a:rPr kumimoji="0" lang="en-PK" altLang="en-PK" sz="1000" b="0" i="0" u="none" strike="noStrike" cap="none" normalizeH="0" baseline="0" dirty="0">
                <a:ln>
                  <a:noFill/>
                </a:ln>
                <a:solidFill>
                  <a:srgbClr val="212121"/>
                </a:solidFill>
                <a:effectLst/>
                <a:latin typeface="BlinkMacSystemFont"/>
              </a:rPr>
              <a:t>The upper urinary tract is the most common human system affected by congenital anomalies. Congenital anomalies of the kidneys and ureters comprise a wide spectrum of disorders ranging from simple variants with no clinical significance to complex anomalies that may lead to severe complications and end-stage renal disease. They may be classified as anomalies of renal form, which are subclassified as structural anomalies (</a:t>
            </a:r>
            <a:r>
              <a:rPr kumimoji="0" lang="en-PK" altLang="en-PK" sz="1000" b="0" i="0" u="none" strike="noStrike" cap="none" normalizeH="0" baseline="0" dirty="0" err="1">
                <a:ln>
                  <a:noFill/>
                </a:ln>
                <a:solidFill>
                  <a:srgbClr val="212121"/>
                </a:solidFill>
                <a:effectLst/>
                <a:latin typeface="BlinkMacSystemFont"/>
              </a:rPr>
              <a:t>eg</a:t>
            </a:r>
            <a:r>
              <a:rPr kumimoji="0" lang="en-PK" altLang="en-PK" sz="1000" b="0" i="0" u="none" strike="noStrike" cap="none" normalizeH="0" baseline="0" dirty="0">
                <a:ln>
                  <a:noFill/>
                </a:ln>
                <a:solidFill>
                  <a:srgbClr val="212121"/>
                </a:solidFill>
                <a:effectLst/>
                <a:latin typeface="BlinkMacSystemFont"/>
              </a:rPr>
              <a:t>, persistent </a:t>
            </a:r>
            <a:r>
              <a:rPr kumimoji="0" lang="en-PK" altLang="en-PK" sz="1000" b="0" i="0" u="none" strike="noStrike" cap="none" normalizeH="0" baseline="0" dirty="0" err="1">
                <a:ln>
                  <a:noFill/>
                </a:ln>
                <a:solidFill>
                  <a:srgbClr val="212121"/>
                </a:solidFill>
                <a:effectLst/>
                <a:latin typeface="BlinkMacSystemFont"/>
              </a:rPr>
              <a:t>fetal</a:t>
            </a:r>
            <a:r>
              <a:rPr kumimoji="0" lang="en-PK" altLang="en-PK" sz="1000" b="0" i="0" u="none" strike="noStrike" cap="none" normalizeH="0" baseline="0" dirty="0">
                <a:ln>
                  <a:noFill/>
                </a:ln>
                <a:solidFill>
                  <a:srgbClr val="212121"/>
                </a:solidFill>
                <a:effectLst/>
                <a:latin typeface="BlinkMacSystemFont"/>
              </a:rPr>
              <a:t> lobulation, hypertrophied column of Bertin, and dromedary hump) and fusion anomalies (</a:t>
            </a:r>
            <a:r>
              <a:rPr kumimoji="0" lang="en-PK" altLang="en-PK" sz="1000" b="0" i="0" u="none" strike="noStrike" cap="none" normalizeH="0" baseline="0" dirty="0" err="1">
                <a:ln>
                  <a:noFill/>
                </a:ln>
                <a:solidFill>
                  <a:srgbClr val="212121"/>
                </a:solidFill>
                <a:effectLst/>
                <a:latin typeface="BlinkMacSystemFont"/>
              </a:rPr>
              <a:t>eg</a:t>
            </a:r>
            <a:r>
              <a:rPr kumimoji="0" lang="en-PK" altLang="en-PK" sz="1000" b="0" i="0" u="none" strike="noStrike" cap="none" normalizeH="0" baseline="0" dirty="0">
                <a:ln>
                  <a:noFill/>
                </a:ln>
                <a:solidFill>
                  <a:srgbClr val="212121"/>
                </a:solidFill>
                <a:effectLst/>
                <a:latin typeface="BlinkMacSystemFont"/>
              </a:rPr>
              <a:t>, horseshoe kidney and pancake kidney); anomalies of renal position (</a:t>
            </a:r>
            <a:r>
              <a:rPr kumimoji="0" lang="en-PK" altLang="en-PK" sz="1000" b="0" i="0" u="none" strike="noStrike" cap="none" normalizeH="0" baseline="0" dirty="0" err="1">
                <a:ln>
                  <a:noFill/>
                </a:ln>
                <a:solidFill>
                  <a:srgbClr val="212121"/>
                </a:solidFill>
                <a:effectLst/>
                <a:latin typeface="BlinkMacSystemFont"/>
              </a:rPr>
              <a:t>eg</a:t>
            </a:r>
            <a:r>
              <a:rPr kumimoji="0" lang="en-PK" altLang="en-PK" sz="1000" b="0" i="0" u="none" strike="noStrike" cap="none" normalizeH="0" baseline="0" dirty="0">
                <a:ln>
                  <a:noFill/>
                </a:ln>
                <a:solidFill>
                  <a:srgbClr val="212121"/>
                </a:solidFill>
                <a:effectLst/>
                <a:latin typeface="BlinkMacSystemFont"/>
              </a:rPr>
              <a:t>, renal malrotation, simple renal ectopia, and crossed renal ectopia) and renal number (</a:t>
            </a:r>
            <a:r>
              <a:rPr kumimoji="0" lang="en-PK" altLang="en-PK" sz="1000" b="0" i="0" u="none" strike="noStrike" cap="none" normalizeH="0" baseline="0" dirty="0" err="1">
                <a:ln>
                  <a:noFill/>
                </a:ln>
                <a:solidFill>
                  <a:srgbClr val="212121"/>
                </a:solidFill>
                <a:effectLst/>
                <a:latin typeface="BlinkMacSystemFont"/>
              </a:rPr>
              <a:t>eg</a:t>
            </a:r>
            <a:r>
              <a:rPr kumimoji="0" lang="en-PK" altLang="en-PK" sz="1000" b="0" i="0" u="none" strike="noStrike" cap="none" normalizeH="0" baseline="0" dirty="0">
                <a:ln>
                  <a:noFill/>
                </a:ln>
                <a:solidFill>
                  <a:srgbClr val="212121"/>
                </a:solidFill>
                <a:effectLst/>
                <a:latin typeface="BlinkMacSystemFont"/>
              </a:rPr>
              <a:t>, renal agenesis and supernumerary kidney); and abnormalities in development of the urinary collecting system (</a:t>
            </a:r>
            <a:r>
              <a:rPr kumimoji="0" lang="en-PK" altLang="en-PK" sz="1000" b="0" i="0" u="none" strike="noStrike" cap="none" normalizeH="0" baseline="0" dirty="0" err="1">
                <a:ln>
                  <a:noFill/>
                </a:ln>
                <a:solidFill>
                  <a:srgbClr val="212121"/>
                </a:solidFill>
                <a:effectLst/>
                <a:latin typeface="BlinkMacSystemFont"/>
              </a:rPr>
              <a:t>eg</a:t>
            </a:r>
            <a:r>
              <a:rPr kumimoji="0" lang="en-PK" altLang="en-PK" sz="1000" b="0" i="0" u="none" strike="noStrike" cap="none" normalizeH="0" baseline="0" dirty="0">
                <a:ln>
                  <a:noFill/>
                </a:ln>
                <a:solidFill>
                  <a:srgbClr val="212121"/>
                </a:solidFill>
                <a:effectLst/>
                <a:latin typeface="BlinkMacSystemFont"/>
              </a:rPr>
              <a:t>, pyelocaliceal diverticulum, </a:t>
            </a:r>
            <a:r>
              <a:rPr kumimoji="0" lang="en-PK" altLang="en-PK" sz="1000" b="0" i="0" u="none" strike="noStrike" cap="none" normalizeH="0" baseline="0" dirty="0" err="1">
                <a:ln>
                  <a:noFill/>
                </a:ln>
                <a:solidFill>
                  <a:srgbClr val="212121"/>
                </a:solidFill>
                <a:effectLst/>
                <a:latin typeface="BlinkMacSystemFont"/>
              </a:rPr>
              <a:t>megacalycosis</a:t>
            </a:r>
            <a:r>
              <a:rPr kumimoji="0" lang="en-PK" altLang="en-PK" sz="1000" b="0" i="0" u="none" strike="noStrike" cap="none" normalizeH="0" baseline="0" dirty="0">
                <a:ln>
                  <a:noFill/>
                </a:ln>
                <a:solidFill>
                  <a:srgbClr val="212121"/>
                </a:solidFill>
                <a:effectLst/>
                <a:latin typeface="BlinkMacSystemFont"/>
              </a:rPr>
              <a:t>, ureteropelvic junction obstruction, duplex collecting system, megaureter, ectopic ureter, and ureterocele). US is usually the first imaging modality used because of its low cost, wide availability, and absence of ionizing radiation. Intravenous urography and voiding cystourethrography are also useful, mainly for characterization of the collecting system and vesicoureteral reflux. However, intravenous urography has been replaced by CT urography and MR urography. These imaging methods not only allow direct visualization of the collecting system but also demonstrate the function of the kidneys, the vascular anatomy, adjacent structures, and complications. Comprehension of congenital anomalies of the upper urinary tract is crucial for an accurate diagnosis and correct management. The authors discuss the spectrum of these anomalies, with emphasis on embryologic development, imaging findings, clinical manifestations, and complications. </a:t>
            </a:r>
            <a:r>
              <a:rPr kumimoji="0" lang="en-PK" altLang="en-PK" sz="1000" b="0" i="1" u="none" strike="noStrike" cap="none" normalizeH="0" baseline="0" dirty="0">
                <a:ln>
                  <a:noFill/>
                </a:ln>
                <a:solidFill>
                  <a:srgbClr val="212121"/>
                </a:solidFill>
                <a:effectLst/>
                <a:latin typeface="BlinkMacSystemFont"/>
              </a:rPr>
              <a:t>Online supplemental material is available for this article.</a:t>
            </a:r>
            <a:r>
              <a:rPr kumimoji="0" lang="en-PK" altLang="en-PK" sz="1000" b="0" i="0" u="none" strike="noStrike" cap="none" normalizeH="0" baseline="0" dirty="0">
                <a:ln>
                  <a:noFill/>
                </a:ln>
                <a:solidFill>
                  <a:srgbClr val="212121"/>
                </a:solidFill>
                <a:effectLst/>
                <a:latin typeface="BlinkMacSystemFont"/>
              </a:rPr>
              <a:t> </a:t>
            </a:r>
            <a:r>
              <a:rPr kumimoji="0" lang="en-PK" altLang="en-PK" sz="1000" b="0" i="0" u="none" strike="noStrike" cap="none" normalizeH="0" baseline="30000" dirty="0">
                <a:ln>
                  <a:noFill/>
                </a:ln>
                <a:solidFill>
                  <a:srgbClr val="212121"/>
                </a:solidFill>
                <a:effectLst/>
                <a:latin typeface="BlinkMacSystemFont"/>
              </a:rPr>
              <a:t>©</a:t>
            </a:r>
            <a:r>
              <a:rPr kumimoji="0" lang="en-PK" altLang="en-PK" sz="1000" b="0" i="0" u="none" strike="noStrike" cap="none" normalizeH="0" baseline="0" dirty="0">
                <a:ln>
                  <a:noFill/>
                </a:ln>
                <a:solidFill>
                  <a:srgbClr val="212121"/>
                </a:solidFill>
                <a:effectLst/>
                <a:latin typeface="BlinkMacSystemFont"/>
              </a:rPr>
              <a:t>RSNA, 2021.</a:t>
            </a:r>
            <a:endParaRPr kumimoji="0" lang="en-PK" altLang="en-PK" sz="1000" b="0" i="0" u="none" strike="noStrike" cap="none" normalizeH="0" baseline="0" dirty="0">
              <a:ln>
                <a:noFill/>
              </a:ln>
              <a:solidFill>
                <a:schemeClr val="tx1"/>
              </a:solidFill>
              <a:effectLst/>
            </a:endParaRPr>
          </a:p>
        </p:txBody>
      </p:sp>
    </p:spTree>
    <p:extLst>
      <p:ext uri="{BB962C8B-B14F-4D97-AF65-F5344CB8AC3E}">
        <p14:creationId xmlns:p14="http://schemas.microsoft.com/office/powerpoint/2010/main" val="3382318502"/>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fontAlgn="auto">
              <a:spcAft>
                <a:spcPct val="0"/>
              </a:spcAft>
              <a:defRPr/>
            </a:pPr>
            <a:r>
              <a:rPr lang="en-US" sz="4000">
                <a:solidFill>
                  <a:srgbClr val="7030A0"/>
                </a:solidFill>
                <a:effectLst>
                  <a:outerShdw blurRad="38100" dist="38100" dir="2700000" algn="tl">
                    <a:srgbClr val="000000">
                      <a:alpha val="43137"/>
                    </a:srgbClr>
                  </a:outerShdw>
                </a:effectLst>
                <a:cs typeface="Times New Roman" pitchFamily="18" charset="0"/>
              </a:rPr>
              <a:t>  </a:t>
            </a:r>
            <a:r>
              <a:rPr lang="en-US" altLang="en-US" b="1"/>
              <a:t>VISION OF RMU</a:t>
            </a:r>
            <a:br>
              <a:rPr lang="en-US" altLang="en-US" b="1"/>
            </a:br>
            <a:r>
              <a:rPr lang="en-US" altLang="en-US" b="1"/>
              <a:t>THE DREAM/ TOMORROW</a:t>
            </a:r>
          </a:p>
        </p:txBody>
      </p:sp>
      <p:sp>
        <p:nvSpPr>
          <p:cNvPr id="8195" name="Content Placeholder 2"/>
          <p:cNvSpPr>
            <a:spLocks noGrp="1"/>
          </p:cNvSpPr>
          <p:nvPr>
            <p:ph idx="1"/>
          </p:nvPr>
        </p:nvSpPr>
        <p:spPr/>
        <p:txBody>
          <a:bodyPr>
            <a:normAutofit/>
          </a:bodyPr>
          <a:lstStyle/>
          <a:p>
            <a:r>
              <a:rPr lang="en-US" altLang="en-US" sz="2400"/>
              <a:t>To impart evidence based research oriented medical education</a:t>
            </a:r>
          </a:p>
          <a:p>
            <a:r>
              <a:rPr lang="en-US" altLang="en-US" sz="2400"/>
              <a:t>To provide best possible patient care</a:t>
            </a:r>
          </a:p>
          <a:p>
            <a:r>
              <a:rPr lang="en-US" altLang="en-US" sz="2400"/>
              <a:t>To inculcate the values of mutual respect and ethical practice of medicine</a:t>
            </a:r>
          </a:p>
        </p:txBody>
      </p:sp>
      <p:pic>
        <p:nvPicPr>
          <p:cNvPr id="8196" name="Picture 2" descr="https://lh3.googleusercontent.com/2AGFDUBdvE03m-vmYY595zn1X-ZIEjdnkL5qog23V2OVDgW30mZmQUAlAG2Pf4QFVuhbl07-_SMIzZnQHuujJi-bCJKNVvcN9qyxRnPVU3Dt2F5B9r3jTV-fb4k0B3O1i0xZHLQseNxWUbWmsso0I9ZtjjFpFjeLhh9uhi0B3rrAA0dFy4MhpyMRqo8S-DSjNSY_nXkKhc_PWQcqHpysHxPBef9Z1hxpHeR7HRXYIWspPCb2AtMxgJ79dfWELgk_m-M9H4hZAm683J0t6hFZWTARYxq9mFz2j33RPmKCVor8J5IEdnNdSQbpLgWKHDKmphIKL8-16nXkpB3NYu_kxj6InVdN1oKEMvDawQ4IX3s1XYmUOfsxW_rMM8GMA01HbzP9Ksi1kwc7OYwo1eqxS-pY-lpkW6-Qw6BR0oMA378AgBm6cnJ02elMQLI6lHYu0ZBRtcjNv8yKbOKiZSegE50Eezc7elBHkzjw0Xu7sRnHeISjCV96XizFXpzLEOzsFzcK4zA4h4KdJaKmREbxLFxT7mWkOtSyICdVDBTx7q2RxYnzHuGy8xrE6p6VbEYM78rYdt_o-msbsWWLE_qC8JMhWKo2xE4VWU-Git4E1QUSus_a0_WVSPFbFhLl2AhV4jL4N2IwQ2NNlLRwSgMNraj_71HXmrY=s787-no"/>
          <p:cNvPicPr>
            <a:picLocks noChangeAspect="1" noChangeArrowheads="1"/>
          </p:cNvPicPr>
          <p:nvPr/>
        </p:nvPicPr>
        <p:blipFill>
          <a:blip r:embed="rId2">
            <a:extLst>
              <a:ext uri="{28A0092B-C50C-407E-A947-70E740481C1C}">
                <a14:useLocalDpi xmlns:a14="http://schemas.microsoft.com/office/drawing/2010/main" val="0"/>
              </a:ext>
            </a:extLst>
          </a:blip>
          <a:srcRect l="4787" t="7561" r="11351" b="8025"/>
          <a:stretch>
            <a:fillRect/>
          </a:stretch>
        </p:blipFill>
        <p:spPr bwMode="auto">
          <a:xfrm>
            <a:off x="8153400" y="0"/>
            <a:ext cx="9906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26489270"/>
      </p:ext>
    </p:extLst>
  </p:cSld>
  <p:clrMapOvr>
    <a:masterClrMapping/>
  </p:clrMapOv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3C6985-1D21-99B5-A122-8A6130F2F617}"/>
              </a:ext>
            </a:extLst>
          </p:cNvPr>
          <p:cNvSpPr>
            <a:spLocks noGrp="1"/>
          </p:cNvSpPr>
          <p:nvPr>
            <p:ph type="title"/>
          </p:nvPr>
        </p:nvSpPr>
        <p:spPr/>
        <p:txBody>
          <a:bodyPr/>
          <a:lstStyle/>
          <a:p>
            <a:r>
              <a:rPr lang="en-US" dirty="0"/>
              <a:t>Take home message</a:t>
            </a:r>
            <a:endParaRPr lang="en-PK" dirty="0"/>
          </a:p>
        </p:txBody>
      </p:sp>
      <p:sp>
        <p:nvSpPr>
          <p:cNvPr id="4" name="Rectangle 1">
            <a:extLst>
              <a:ext uri="{FF2B5EF4-FFF2-40B4-BE49-F238E27FC236}">
                <a16:creationId xmlns:a16="http://schemas.microsoft.com/office/drawing/2014/main" id="{FEE868C2-A75E-E853-6310-5BDC27DB8468}"/>
              </a:ext>
            </a:extLst>
          </p:cNvPr>
          <p:cNvSpPr>
            <a:spLocks noGrp="1" noChangeArrowheads="1"/>
          </p:cNvSpPr>
          <p:nvPr>
            <p:ph idx="1"/>
          </p:nvPr>
        </p:nvSpPr>
        <p:spPr bwMode="auto">
          <a:xfrm>
            <a:off x="628650" y="2154634"/>
            <a:ext cx="7886700" cy="36933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PK" altLang="en-PK" sz="18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PK" altLang="en-PK" b="0" i="0" u="none" strike="noStrike" cap="none" normalizeH="0" baseline="0" dirty="0">
                <a:ln>
                  <a:noFill/>
                </a:ln>
                <a:solidFill>
                  <a:schemeClr val="tx1"/>
                </a:solidFill>
                <a:effectLst/>
                <a:latin typeface="+mj-lt"/>
              </a:rPr>
              <a:t>These anomalies involve structural or functional abnormalities of the kidneys, ureters, or renal pelvis present at birth. </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PK" altLang="en-PK" b="0" i="0" u="none" strike="noStrike" cap="none" normalizeH="0" baseline="0" dirty="0">
                <a:ln>
                  <a:noFill/>
                </a:ln>
                <a:solidFill>
                  <a:schemeClr val="tx1"/>
                </a:solidFill>
                <a:effectLst/>
                <a:latin typeface="+mj-lt"/>
              </a:rPr>
              <a:t>They can range from asymptomatic variations to severe conditions causing kidney damage or failure. </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PK" altLang="en-PK" b="0" i="0" u="none" strike="noStrike" cap="none" normalizeH="0" baseline="0" dirty="0">
                <a:ln>
                  <a:noFill/>
                </a:ln>
                <a:solidFill>
                  <a:schemeClr val="tx1"/>
                </a:solidFill>
                <a:effectLst/>
                <a:latin typeface="+mj-lt"/>
              </a:rPr>
              <a:t>Common examples include renal agenesis (absence of a kidney), </a:t>
            </a:r>
            <a:r>
              <a:rPr kumimoji="0" lang="en-PK" altLang="en-PK" b="0" i="0" u="none" strike="noStrike" cap="none" normalizeH="0" baseline="0" dirty="0" err="1">
                <a:ln>
                  <a:noFill/>
                </a:ln>
                <a:solidFill>
                  <a:schemeClr val="tx1"/>
                </a:solidFill>
                <a:effectLst/>
                <a:latin typeface="+mj-lt"/>
              </a:rPr>
              <a:t>multicystic</a:t>
            </a:r>
            <a:r>
              <a:rPr kumimoji="0" lang="en-PK" altLang="en-PK" b="0" i="0" u="none" strike="noStrike" cap="none" normalizeH="0" baseline="0" dirty="0">
                <a:ln>
                  <a:noFill/>
                </a:ln>
                <a:solidFill>
                  <a:schemeClr val="tx1"/>
                </a:solidFill>
                <a:effectLst/>
                <a:latin typeface="+mj-lt"/>
              </a:rPr>
              <a:t> dysplastic kidney (abnormal kidney development), and ureteropelvic junction obstruction (blockage where the ureter joins the kidney). </a:t>
            </a:r>
          </a:p>
        </p:txBody>
      </p:sp>
    </p:spTree>
    <p:extLst>
      <p:ext uri="{BB962C8B-B14F-4D97-AF65-F5344CB8AC3E}">
        <p14:creationId xmlns:p14="http://schemas.microsoft.com/office/powerpoint/2010/main" val="2661674986"/>
      </p:ext>
    </p:extLst>
  </p:cSld>
  <p:clrMapOvr>
    <a:masterClrMapping/>
  </p:clrMapOvr>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42" name="Picture 2" descr="C:\Users\Doctor\Desktop\Thank-You-Sayings-FT.jpg"/>
          <p:cNvPicPr>
            <a:picLocks noGrp="1" noChangeAspect="1" noChangeArrowheads="1"/>
          </p:cNvPicPr>
          <p:nvPr>
            <p:ph idx="1"/>
          </p:nvPr>
        </p:nvPicPr>
        <p:blipFill>
          <a:blip r:embed="rId2">
            <a:extLst>
              <a:ext uri="{28A0092B-C50C-407E-A947-70E740481C1C}">
                <a14:useLocalDpi xmlns:a14="http://schemas.microsoft.com/office/drawing/2010/main" val="0"/>
              </a:ext>
            </a:extLst>
          </a:blip>
          <a:stretch>
            <a:fillRect/>
          </a:stretch>
        </p:blipFill>
        <p:spPr bwMode="auto">
          <a:xfrm>
            <a:off x="755576" y="620688"/>
            <a:ext cx="7848872" cy="568863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38300669"/>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r>
              <a:rPr lang="en-US" altLang="en-US" b="1"/>
              <a:t>PROF UMAR’S LGIS MODEL</a:t>
            </a:r>
          </a:p>
        </p:txBody>
      </p:sp>
      <p:pic>
        <p:nvPicPr>
          <p:cNvPr id="9219"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973394" y="1692276"/>
            <a:ext cx="6781800" cy="4687887"/>
          </a:xfrm>
          <a:ln w="19050">
            <a:solidFill>
              <a:schemeClr val="tx1"/>
            </a:solidFill>
            <a:miter lim="800000"/>
          </a:ln>
        </p:spPr>
      </p:pic>
      <p:pic>
        <p:nvPicPr>
          <p:cNvPr id="9220" name="Picture 2" descr="https://lh3.googleusercontent.com/2AGFDUBdvE03m-vmYY595zn1X-ZIEjdnkL5qog23V2OVDgW30mZmQUAlAG2Pf4QFVuhbl07-_SMIzZnQHuujJi-bCJKNVvcN9qyxRnPVU3Dt2F5B9r3jTV-fb4k0B3O1i0xZHLQseNxWUbWmsso0I9ZtjjFpFjeLhh9uhi0B3rrAA0dFy4MhpyMRqo8S-DSjNSY_nXkKhc_PWQcqHpysHxPBef9Z1hxpHeR7HRXYIWspPCb2AtMxgJ79dfWELgk_m-M9H4hZAm683J0t6hFZWTARYxq9mFz2j33RPmKCVor8J5IEdnNdSQbpLgWKHDKmphIKL8-16nXkpB3NYu_kxj6InVdN1oKEMvDawQ4IX3s1XYmUOfsxW_rMM8GMA01HbzP9Ksi1kwc7OYwo1eqxS-pY-lpkW6-Qw6BR0oMA378AgBm6cnJ02elMQLI6lHYu0ZBRtcjNv8yKbOKiZSegE50Eezc7elBHkzjw0Xu7sRnHeISjCV96XizFXpzLEOzsFzcK4zA4h4KdJaKmREbxLFxT7mWkOtSyICdVDBTx7q2RxYnzHuGy8xrE6p6VbEYM78rYdt_o-msbsWWLE_qC8JMhWKo2xE4VWU-Git4E1QUSus_a0_WVSPFbFhLl2AhV4jL4N2IwQ2NNlLRwSgMNraj_71HXmrY=s787-no"/>
          <p:cNvPicPr>
            <a:picLocks noChangeAspect="1" noChangeArrowheads="1"/>
          </p:cNvPicPr>
          <p:nvPr/>
        </p:nvPicPr>
        <p:blipFill>
          <a:blip r:embed="rId3">
            <a:extLst>
              <a:ext uri="{28A0092B-C50C-407E-A947-70E740481C1C}">
                <a14:useLocalDpi xmlns:a14="http://schemas.microsoft.com/office/drawing/2010/main" val="0"/>
              </a:ext>
            </a:extLst>
          </a:blip>
          <a:srcRect l="4787" t="7561" r="11351" b="8025"/>
          <a:stretch>
            <a:fillRect/>
          </a:stretch>
        </p:blipFill>
        <p:spPr bwMode="auto">
          <a:xfrm>
            <a:off x="8153400" y="0"/>
            <a:ext cx="9906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554847327"/>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a:t>How to use HEC Digital Library </a:t>
            </a:r>
            <a:endParaRPr lang="en-US"/>
          </a:p>
        </p:txBody>
      </p:sp>
      <p:sp>
        <p:nvSpPr>
          <p:cNvPr id="3" name="Content Placeholder 2"/>
          <p:cNvSpPr>
            <a:spLocks noGrp="1"/>
          </p:cNvSpPr>
          <p:nvPr>
            <p:ph idx="1"/>
          </p:nvPr>
        </p:nvSpPr>
        <p:spPr>
          <a:xfrm>
            <a:off x="0" y="1295400"/>
            <a:ext cx="9144000" cy="5562600"/>
          </a:xfrm>
        </p:spPr>
        <p:txBody>
          <a:bodyPr>
            <a:normAutofit/>
          </a:bodyPr>
          <a:lstStyle/>
          <a:p>
            <a:pPr marL="0" indent="0">
              <a:buNone/>
            </a:pPr>
            <a:r>
              <a:rPr lang="en-US" sz="2400"/>
              <a:t>Steps to Access HEC Digital Library</a:t>
            </a:r>
          </a:p>
          <a:p>
            <a:pPr marL="514350" indent="-514350">
              <a:buFont typeface="+mj-lt"/>
              <a:buAutoNum type="arabicPeriod"/>
            </a:pPr>
            <a:r>
              <a:rPr lang="en-US" sz="2400"/>
              <a:t>Go to the website of HEC National Digital Library.</a:t>
            </a:r>
          </a:p>
          <a:p>
            <a:pPr marL="514350" indent="-514350">
              <a:buFont typeface="+mj-lt"/>
              <a:buAutoNum type="arabicPeriod"/>
            </a:pPr>
            <a:r>
              <a:rPr lang="en-US" sz="2400"/>
              <a:t>On Home Page, click on the INSTITUTES.</a:t>
            </a:r>
          </a:p>
          <a:p>
            <a:pPr marL="514350" indent="-514350">
              <a:buFont typeface="+mj-lt"/>
              <a:buAutoNum type="arabicPeriod"/>
            </a:pPr>
            <a:r>
              <a:rPr lang="en-US" sz="2400"/>
              <a:t>A page will appear showing the universities from Public and Private Sector and other Institutes which have access to HEC National Digital Library (HNDL).</a:t>
            </a:r>
          </a:p>
          <a:p>
            <a:pPr marL="514350" indent="-514350">
              <a:buFont typeface="+mj-lt"/>
              <a:buAutoNum type="arabicPeriod"/>
            </a:pPr>
            <a:endParaRPr lang="en-US"/>
          </a:p>
        </p:txBody>
      </p:sp>
    </p:spTree>
    <p:extLst>
      <p:ext uri="{BB962C8B-B14F-4D97-AF65-F5344CB8AC3E}">
        <p14:creationId xmlns:p14="http://schemas.microsoft.com/office/powerpoint/2010/main" val="383414499"/>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a:t>How to use HEC Digital Library </a:t>
            </a:r>
            <a:endParaRPr lang="en-US"/>
          </a:p>
        </p:txBody>
      </p:sp>
      <p:sp>
        <p:nvSpPr>
          <p:cNvPr id="3" name="Content Placeholder 2"/>
          <p:cNvSpPr>
            <a:spLocks noGrp="1"/>
          </p:cNvSpPr>
          <p:nvPr>
            <p:ph idx="1"/>
          </p:nvPr>
        </p:nvSpPr>
        <p:spPr>
          <a:xfrm>
            <a:off x="0" y="1295400"/>
            <a:ext cx="9144000" cy="5562600"/>
          </a:xfrm>
        </p:spPr>
        <p:txBody>
          <a:bodyPr>
            <a:normAutofit/>
          </a:bodyPr>
          <a:lstStyle/>
          <a:p>
            <a:pPr marL="0" indent="0">
              <a:buNone/>
            </a:pPr>
            <a:r>
              <a:rPr lang="en-US" sz="2400"/>
              <a:t>Steps to Access HEC Digital Library</a:t>
            </a:r>
          </a:p>
          <a:p>
            <a:pPr marL="514350" indent="-514350">
              <a:buFont typeface="+mj-lt"/>
              <a:buAutoNum type="arabicPeriod"/>
            </a:pPr>
            <a:r>
              <a:rPr lang="en-US" sz="2400"/>
              <a:t>Go to the website of HEC National Digital Library.</a:t>
            </a:r>
          </a:p>
          <a:p>
            <a:pPr marL="514350" indent="-514350">
              <a:buFont typeface="+mj-lt"/>
              <a:buAutoNum type="arabicPeriod"/>
            </a:pPr>
            <a:r>
              <a:rPr lang="en-US" sz="2400"/>
              <a:t>On Home Page, click on the INSTITUTES.</a:t>
            </a:r>
          </a:p>
          <a:p>
            <a:pPr marL="514350" indent="-514350">
              <a:buFont typeface="+mj-lt"/>
              <a:buAutoNum type="arabicPeriod"/>
            </a:pPr>
            <a:r>
              <a:rPr lang="en-US" sz="2400"/>
              <a:t>A page will appear showing the universities from Public and Private Sector and other Institutes which have access to HEC National Digital Library (HNDL).</a:t>
            </a:r>
          </a:p>
          <a:p>
            <a:pPr marL="514350" indent="-514350">
              <a:buFont typeface="+mj-lt"/>
              <a:buAutoNum type="arabicPeriod"/>
            </a:pPr>
            <a:endParaRPr lang="en-US"/>
          </a:p>
        </p:txBody>
      </p:sp>
    </p:spTree>
    <p:extLst>
      <p:ext uri="{BB962C8B-B14F-4D97-AF65-F5344CB8AC3E}">
        <p14:creationId xmlns:p14="http://schemas.microsoft.com/office/powerpoint/2010/main" val="3148295502"/>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br>
              <a:rPr lang="en-US"/>
            </a:br>
            <a:endParaRPr lang="en-US"/>
          </a:p>
        </p:txBody>
      </p:sp>
      <p:sp>
        <p:nvSpPr>
          <p:cNvPr id="3" name="Content Placeholder 2"/>
          <p:cNvSpPr>
            <a:spLocks noGrp="1"/>
          </p:cNvSpPr>
          <p:nvPr>
            <p:ph idx="1"/>
          </p:nvPr>
        </p:nvSpPr>
        <p:spPr>
          <a:xfrm>
            <a:off x="0" y="990600"/>
            <a:ext cx="8686800" cy="5867400"/>
          </a:xfrm>
        </p:spPr>
        <p:txBody>
          <a:bodyPr>
            <a:normAutofit/>
          </a:bodyPr>
          <a:lstStyle/>
          <a:p>
            <a:pPr marL="0" indent="0">
              <a:buNone/>
            </a:pPr>
            <a:r>
              <a:rPr lang="en-US" sz="2400"/>
              <a:t>4. Select your desired Institute.</a:t>
            </a:r>
          </a:p>
          <a:p>
            <a:pPr marL="0" indent="0">
              <a:buNone/>
            </a:pPr>
            <a:r>
              <a:rPr lang="en-US" sz="2400"/>
              <a:t>5.  A page will appear showing the resources of the institution</a:t>
            </a:r>
          </a:p>
          <a:p>
            <a:pPr marL="0" indent="0">
              <a:buNone/>
            </a:pPr>
            <a:r>
              <a:rPr lang="en-US" sz="2400"/>
              <a:t>6. Journals and Researches will appear</a:t>
            </a:r>
          </a:p>
          <a:p>
            <a:pPr marL="0" indent="0">
              <a:buNone/>
            </a:pPr>
            <a:r>
              <a:rPr lang="en-US" sz="2400"/>
              <a:t>7. You can find a Journal by clicking on JOURNALS AND DATABASE and enter a keyword to search for your desired journal.</a:t>
            </a:r>
          </a:p>
          <a:p>
            <a:pPr marL="0" indent="0">
              <a:buNone/>
            </a:pPr>
            <a:endParaRPr lang="en-US"/>
          </a:p>
        </p:txBody>
      </p:sp>
    </p:spTree>
    <p:extLst>
      <p:ext uri="{BB962C8B-B14F-4D97-AF65-F5344CB8AC3E}">
        <p14:creationId xmlns:p14="http://schemas.microsoft.com/office/powerpoint/2010/main" val="969567565"/>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94"/>
        <p:cNvGrpSpPr/>
        <p:nvPr/>
      </p:nvGrpSpPr>
      <p:grpSpPr>
        <a:xfrm>
          <a:off x="0" y="0"/>
          <a:ext cx="0" cy="0"/>
          <a:chOff x="0" y="0"/>
          <a:chExt cx="0" cy="0"/>
        </a:xfrm>
      </p:grpSpPr>
      <p:sp>
        <p:nvSpPr>
          <p:cNvPr id="95" name="Google Shape;95;p2"/>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p>
            <a:pPr marL="0" lvl="0" indent="0" algn="ctr" rtl="0">
              <a:spcBef>
                <a:spcPct val="0"/>
              </a:spcBef>
              <a:spcAft>
                <a:spcPct val="0"/>
              </a:spcAft>
              <a:buClr>
                <a:schemeClr val="dk1"/>
              </a:buClr>
              <a:buSzPts val="4400"/>
              <a:buFont typeface="Calibri" panose="020F0502020204030204"/>
              <a:buNone/>
            </a:pPr>
            <a:r>
              <a:rPr lang="en-US"/>
              <a:t>Learning objectives</a:t>
            </a:r>
            <a:endParaRPr/>
          </a:p>
        </p:txBody>
      </p:sp>
      <p:sp>
        <p:nvSpPr>
          <p:cNvPr id="2" name="Text Placeholder 1">
            <a:extLst>
              <a:ext uri="{FF2B5EF4-FFF2-40B4-BE49-F238E27FC236}">
                <a16:creationId xmlns:a16="http://schemas.microsoft.com/office/drawing/2014/main" id="{C8E3266F-3567-9CDA-C245-B5433B09AF75}"/>
              </a:ext>
            </a:extLst>
          </p:cNvPr>
          <p:cNvSpPr>
            <a:spLocks noGrp="1" noChangeArrowheads="1"/>
          </p:cNvSpPr>
          <p:nvPr>
            <p:ph type="body" idx="1"/>
          </p:nvPr>
        </p:nvSpPr>
        <p:spPr bwMode="auto">
          <a:xfrm>
            <a:off x="457200" y="2339687"/>
            <a:ext cx="8507288" cy="3046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Char char="•"/>
            </a:pPr>
            <a:r>
              <a:rPr kumimoji="0" lang="en-PK" altLang="en-PK" i="0" u="none" strike="noStrike" cap="none" normalizeH="0" baseline="0">
                <a:ln>
                  <a:noFill/>
                </a:ln>
                <a:solidFill>
                  <a:schemeClr val="tx1"/>
                </a:solidFill>
                <a:effectLst/>
                <a:latin typeface="+mj-lt"/>
              </a:rPr>
              <a:t>Identifying the different types of congenital anomalies affecting the kidneys and ureters. </a:t>
            </a:r>
          </a:p>
          <a:p>
            <a:pPr marL="0" marR="0" lvl="0" indent="0" algn="l" defTabSz="914400" rtl="0" eaLnBrk="0" fontAlgn="base" latinLnBrk="0" hangingPunct="0">
              <a:lnSpc>
                <a:spcPct val="100000"/>
              </a:lnSpc>
              <a:spcBef>
                <a:spcPct val="0"/>
              </a:spcBef>
              <a:spcAft>
                <a:spcPct val="0"/>
              </a:spcAft>
              <a:buClrTx/>
              <a:buSzTx/>
              <a:buFontTx/>
              <a:buChar char="•"/>
            </a:pPr>
            <a:r>
              <a:rPr kumimoji="0" lang="en-PK" altLang="en-PK" i="0" u="none" strike="noStrike" cap="none" normalizeH="0" baseline="0">
                <a:ln>
                  <a:noFill/>
                </a:ln>
                <a:solidFill>
                  <a:schemeClr val="tx1"/>
                </a:solidFill>
                <a:effectLst/>
                <a:latin typeface="+mj-lt"/>
              </a:rPr>
              <a:t>Understanding the embryological basis and developmental mechanisms leading to these anomalies. </a:t>
            </a:r>
          </a:p>
          <a:p>
            <a:pPr marL="0" marR="0" lvl="0" indent="0" algn="l" defTabSz="914400" rtl="0" eaLnBrk="0" fontAlgn="base" latinLnBrk="0" hangingPunct="0">
              <a:lnSpc>
                <a:spcPct val="100000"/>
              </a:lnSpc>
              <a:spcBef>
                <a:spcPct val="0"/>
              </a:spcBef>
              <a:spcAft>
                <a:spcPct val="0"/>
              </a:spcAft>
              <a:buClrTx/>
              <a:buSzTx/>
              <a:buFontTx/>
              <a:buChar char="•"/>
            </a:pPr>
            <a:r>
              <a:rPr kumimoji="0" lang="en-PK" altLang="en-PK" i="0" u="none" strike="noStrike" cap="none" normalizeH="0" baseline="0">
                <a:ln>
                  <a:noFill/>
                </a:ln>
                <a:solidFill>
                  <a:schemeClr val="tx1"/>
                </a:solidFill>
                <a:effectLst/>
                <a:latin typeface="+mj-lt"/>
              </a:rPr>
              <a:t>Recognizing the clinical presentations and associated symptoms of these anomalies. </a:t>
            </a:r>
          </a:p>
          <a:p>
            <a:pPr marL="0" marR="0" lvl="0" indent="0" algn="l" defTabSz="914400" rtl="0" eaLnBrk="0" fontAlgn="base" latinLnBrk="0" hangingPunct="0">
              <a:lnSpc>
                <a:spcPct val="100000"/>
              </a:lnSpc>
              <a:spcBef>
                <a:spcPct val="0"/>
              </a:spcBef>
              <a:spcAft>
                <a:spcPct val="0"/>
              </a:spcAft>
              <a:buClrTx/>
              <a:buSzTx/>
              <a:buFontTx/>
              <a:buChar char="•"/>
            </a:pPr>
            <a:r>
              <a:rPr kumimoji="0" lang="en-PK" altLang="en-PK" i="0" u="none" strike="noStrike" cap="none" normalizeH="0" baseline="0">
                <a:ln>
                  <a:noFill/>
                </a:ln>
                <a:solidFill>
                  <a:schemeClr val="tx1"/>
                </a:solidFill>
                <a:effectLst/>
                <a:latin typeface="+mj-lt"/>
              </a:rPr>
              <a:t>Learning </a:t>
            </a:r>
            <a:r>
              <a:rPr kumimoji="0" lang="en-PK" altLang="en-PK" b="0" i="0" u="none" strike="noStrike" cap="none" normalizeH="0" baseline="0">
                <a:ln>
                  <a:noFill/>
                </a:ln>
                <a:solidFill>
                  <a:schemeClr val="tx1"/>
                </a:solidFill>
                <a:effectLst/>
                <a:latin typeface="+mj-lt"/>
              </a:rPr>
              <a:t>about the diagnostic approaches used to detect and evaluate these anomalies. </a:t>
            </a:r>
          </a:p>
        </p:txBody>
      </p:sp>
    </p:spTree>
    <p:extLst>
      <p:ext uri="{BB962C8B-B14F-4D97-AF65-F5344CB8AC3E}">
        <p14:creationId xmlns:p14="http://schemas.microsoft.com/office/powerpoint/2010/main" val="1586041974"/>
      </p:ext>
    </p:extLst>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i="1" u="sng" dirty="0"/>
              <a:t> Embryology</a:t>
            </a:r>
          </a:p>
        </p:txBody>
      </p:sp>
      <p:sp>
        <p:nvSpPr>
          <p:cNvPr id="3" name="Content Placeholder 2"/>
          <p:cNvSpPr>
            <a:spLocks noGrp="1"/>
          </p:cNvSpPr>
          <p:nvPr>
            <p:ph idx="1"/>
          </p:nvPr>
        </p:nvSpPr>
        <p:spPr/>
        <p:txBody>
          <a:bodyPr>
            <a:normAutofit/>
          </a:bodyPr>
          <a:lstStyle/>
          <a:p>
            <a:r>
              <a:rPr lang="en-US" sz="2400" dirty="0">
                <a:latin typeface="+mj-lt"/>
              </a:rPr>
              <a:t>Upper renal tract is derived from three structures</a:t>
            </a:r>
          </a:p>
          <a:p>
            <a:r>
              <a:rPr lang="en-US" sz="2400" dirty="0">
                <a:latin typeface="+mj-lt"/>
              </a:rPr>
              <a:t>Metanephros (mature form)</a:t>
            </a:r>
          </a:p>
          <a:p>
            <a:r>
              <a:rPr lang="en-US" sz="2400" dirty="0">
                <a:latin typeface="+mj-lt"/>
              </a:rPr>
              <a:t>Mesonephros</a:t>
            </a:r>
          </a:p>
          <a:p>
            <a:r>
              <a:rPr lang="en-US" sz="2400" dirty="0">
                <a:latin typeface="+mj-lt"/>
              </a:rPr>
              <a:t>Pronephros (most immature form) </a:t>
            </a:r>
          </a:p>
          <a:p>
            <a:r>
              <a:rPr lang="en-US" sz="2400" dirty="0">
                <a:latin typeface="+mj-lt"/>
              </a:rPr>
              <a:t>Development begins at 4 weeks and completed by 36 weeks antenatally.</a:t>
            </a:r>
          </a:p>
          <a:p>
            <a:endParaRPr lang="en-US" dirty="0"/>
          </a:p>
        </p:txBody>
      </p:sp>
      <p:sp>
        <p:nvSpPr>
          <p:cNvPr id="4" name="Google Shape;146;p10">
            <a:extLst>
              <a:ext uri="{FF2B5EF4-FFF2-40B4-BE49-F238E27FC236}">
                <a16:creationId xmlns:a16="http://schemas.microsoft.com/office/drawing/2014/main" id="{FCFAF3AF-EC84-63B7-94FE-D3B5F742CC5D}"/>
              </a:ext>
            </a:extLst>
          </p:cNvPr>
          <p:cNvSpPr txBox="1"/>
          <p:nvPr/>
        </p:nvSpPr>
        <p:spPr>
          <a:xfrm>
            <a:off x="5518150" y="0"/>
            <a:ext cx="3625850" cy="336222"/>
          </a:xfrm>
          <a:prstGeom prst="rect">
            <a:avLst/>
          </a:prstGeom>
          <a:solidFill>
            <a:schemeClr val="bg1"/>
          </a:solidFill>
          <a:ln>
            <a:noFill/>
          </a:ln>
        </p:spPr>
        <p:txBody>
          <a:bodyPr spcFirstLastPara="1" wrap="square" lIns="91425" tIns="45700" rIns="91425" bIns="45700" anchor="ctr" anchorCtr="0">
            <a:normAutofit fontScale="40000" lnSpcReduction="20000"/>
          </a:bodyPr>
          <a:lstStyle>
            <a:defPPr marR="0" lvl="0" algn="l" rtl="0">
              <a:lnSpc>
                <a:spcPct val="100000"/>
              </a:lnSpc>
              <a:spcBef>
                <a:spcPct val="0"/>
              </a:spcBef>
              <a:spcAft>
                <a:spcPct val="0"/>
              </a:spcAft>
            </a:defPPr>
            <a:lvl1pPr marR="0" lvl="0" algn="ctr" rtl="0">
              <a:lnSpc>
                <a:spcPct val="100000"/>
              </a:lnSpc>
              <a:spcBef>
                <a:spcPct val="0"/>
              </a:spcBef>
              <a:spcAft>
                <a:spcPct val="0"/>
              </a:spcAft>
              <a:buClr>
                <a:schemeClr val="dk1"/>
              </a:buClr>
              <a:buSzPts val="1800"/>
              <a:buFont typeface="Calibri" panose="020F0502020204030204"/>
              <a:buNone/>
              <a:defRPr sz="4400" b="0" i="0" u="none" strike="noStrike" cap="none">
                <a:solidFill>
                  <a:schemeClr val="dk1"/>
                </a:solidFill>
                <a:latin typeface="Calibri" panose="020F0502020204030204"/>
                <a:ea typeface="Calibri"/>
                <a:cs typeface="Calibri"/>
                <a:sym typeface="Calibri" panose="020F0502020204030204"/>
              </a:defRPr>
            </a:lvl1pPr>
            <a:lvl2pPr marR="0" lvl="1" algn="l" rtl="0">
              <a:lnSpc>
                <a:spcPct val="100000"/>
              </a:lnSpc>
              <a:spcBef>
                <a:spcPct val="0"/>
              </a:spcBef>
              <a:spcAft>
                <a:spcPct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ct val="0"/>
              </a:spcBef>
              <a:spcAft>
                <a:spcPct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ct val="0"/>
              </a:spcBef>
              <a:spcAft>
                <a:spcPct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ct val="0"/>
              </a:spcBef>
              <a:spcAft>
                <a:spcPct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ct val="0"/>
              </a:spcBef>
              <a:spcAft>
                <a:spcPct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ct val="0"/>
              </a:spcBef>
              <a:spcAft>
                <a:spcPct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ct val="0"/>
              </a:spcBef>
              <a:spcAft>
                <a:spcPct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ct val="0"/>
              </a:spcBef>
              <a:spcAft>
                <a:spcPct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pPr>
              <a:buSzPts val="4400"/>
            </a:pPr>
            <a:r>
              <a:rPr lang="en-US"/>
              <a:t>Core Content</a:t>
            </a:r>
          </a:p>
        </p:txBody>
      </p:sp>
    </p:spTree>
    <p:extLst>
      <p:ext uri="{BB962C8B-B14F-4D97-AF65-F5344CB8AC3E}">
        <p14:creationId xmlns:p14="http://schemas.microsoft.com/office/powerpoint/2010/main" val="3178788356"/>
      </p:ext>
    </p:extLst>
  </p:cSld>
  <p:clrMapOvr>
    <a:masterClrMapping/>
  </p:clrMapOvr>
  <p:transition/>
</p:sld>
</file>

<file path=ppt/tags/tag1.xml><?xml version="1.0" encoding="utf-8"?>
<p:tagLst xmlns:a="http://schemas.openxmlformats.org/drawingml/2006/main" xmlns:r="http://schemas.openxmlformats.org/officeDocument/2006/relationships" xmlns:p="http://schemas.openxmlformats.org/presentationml/2006/main">
  <p:tag name="AS_NET" val="4.0.30319.42000"/>
  <p:tag name="AS_OS" val="Microsoft Windows NT 10.0.14393.0"/>
  <p:tag name="AS_RELEASE_DATE" val="2019.12.14"/>
  <p:tag name="AS_TITLE" val="Aspose.Slides for .NET 4.0 Client Profile"/>
  <p:tag name="AS_VERSION" val="19.12"/>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Calibri-Cambria">
      <a:majorFont>
        <a:latin typeface="Calibri" panose="020F0502020204030204"/>
        <a:ea typeface="Arial"/>
        <a:cs typeface="Arial"/>
        <a:font script="Jpan" typeface="HGｺﾞｼｯｸM"/>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mbria" panose="02040503050406030204"/>
        <a:ea typeface="Arial"/>
        <a:cs typeface="Arial"/>
        <a:font script="Jpan" typeface="HG明朝B"/>
        <a:font script="Hang" typeface="맑은 고딕"/>
        <a:font script="Hans" typeface="黑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665</TotalTime>
  <Words>1562</Words>
  <Application>Microsoft Office PowerPoint</Application>
  <PresentationFormat>On-screen Show (4:3)</PresentationFormat>
  <Paragraphs>156</Paragraphs>
  <Slides>31</Slides>
  <Notes>1</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31</vt:i4>
      </vt:variant>
    </vt:vector>
  </HeadingPairs>
  <TitlesOfParts>
    <vt:vector size="40" baseType="lpstr">
      <vt:lpstr>Aptos</vt:lpstr>
      <vt:lpstr>Arial</vt:lpstr>
      <vt:lpstr>Arial Black</vt:lpstr>
      <vt:lpstr>BlinkMacSystemFont</vt:lpstr>
      <vt:lpstr>Calibri</vt:lpstr>
      <vt:lpstr>Cambria</vt:lpstr>
      <vt:lpstr>Merriweather</vt:lpstr>
      <vt:lpstr>Times New Roman</vt:lpstr>
      <vt:lpstr>Office Theme</vt:lpstr>
      <vt:lpstr>Congenital anamolies of upper renal tract Renal Module 4th Year MBBS</vt:lpstr>
      <vt:lpstr>MOTTO OF RMU</vt:lpstr>
      <vt:lpstr>  VISION OF RMU THE DREAM/ TOMORROW</vt:lpstr>
      <vt:lpstr>PROF UMAR’S LGIS MODEL</vt:lpstr>
      <vt:lpstr>How to use HEC Digital Library </vt:lpstr>
      <vt:lpstr>How to use HEC Digital Library </vt:lpstr>
      <vt:lpstr> </vt:lpstr>
      <vt:lpstr>Learning objectives</vt:lpstr>
      <vt:lpstr> Embryology</vt:lpstr>
      <vt:lpstr>Renal agenesis</vt:lpstr>
      <vt:lpstr>Renal dysplasia</vt:lpstr>
      <vt:lpstr>Adult polycystic kidney disease(apkd)</vt:lpstr>
      <vt:lpstr>PowerPoint Presentation</vt:lpstr>
      <vt:lpstr>Horse shoe kidney</vt:lpstr>
      <vt:lpstr>PowerPoint Presentation</vt:lpstr>
      <vt:lpstr>Renal ectopia</vt:lpstr>
      <vt:lpstr>Pelviureteric Junction Obstruction</vt:lpstr>
      <vt:lpstr>Pelviureteric junction obstruction</vt:lpstr>
      <vt:lpstr>PowerPoint Presentation</vt:lpstr>
      <vt:lpstr>Ureteric duplication</vt:lpstr>
      <vt:lpstr>CTU showing duplex ureter</vt:lpstr>
      <vt:lpstr>Vesicoureteric reflux(VUR) </vt:lpstr>
      <vt:lpstr>PowerPoint Presentation</vt:lpstr>
      <vt:lpstr>PowerPoint Presentation</vt:lpstr>
      <vt:lpstr>PowerPoint Presentation</vt:lpstr>
      <vt:lpstr>Ureterocele</vt:lpstr>
      <vt:lpstr>PowerPoint Presentation</vt:lpstr>
      <vt:lpstr>Family medicine</vt:lpstr>
      <vt:lpstr>Research </vt:lpstr>
      <vt:lpstr>Take home message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CONGENITAL ANAMOLIES OF UPPER RENAL TRACT</dc:title>
  <dc:creator>Dr Umar MH</dc:creator>
  <cp:lastModifiedBy>sammarfatima93@gmail.com</cp:lastModifiedBy>
  <cp:revision>37</cp:revision>
  <dcterms:created xsi:type="dcterms:W3CDTF">2021-04-25T09:15:46Z</dcterms:created>
  <dcterms:modified xsi:type="dcterms:W3CDTF">2025-02-16T14:58:46Z</dcterms:modified>
</cp:coreProperties>
</file>