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3"/>
  </p:notesMasterIdLst>
  <p:sldIdLst>
    <p:sldId id="318" r:id="rId3"/>
    <p:sldId id="317" r:id="rId4"/>
    <p:sldId id="297" r:id="rId5"/>
    <p:sldId id="296" r:id="rId6"/>
    <p:sldId id="625" r:id="rId7"/>
    <p:sldId id="683" r:id="rId8"/>
    <p:sldId id="685" r:id="rId9"/>
    <p:sldId id="688" r:id="rId10"/>
    <p:sldId id="689" r:id="rId11"/>
    <p:sldId id="694" r:id="rId12"/>
    <p:sldId id="696" r:id="rId13"/>
    <p:sldId id="697" r:id="rId14"/>
    <p:sldId id="699" r:id="rId15"/>
    <p:sldId id="700" r:id="rId16"/>
    <p:sldId id="702" r:id="rId17"/>
    <p:sldId id="704" r:id="rId18"/>
    <p:sldId id="706" r:id="rId19"/>
    <p:sldId id="707" r:id="rId20"/>
    <p:sldId id="594" r:id="rId21"/>
    <p:sldId id="680" r:id="rId22"/>
    <p:sldId id="709" r:id="rId23"/>
    <p:sldId id="708" r:id="rId24"/>
    <p:sldId id="712" r:id="rId25"/>
    <p:sldId id="612" r:id="rId26"/>
    <p:sldId id="613" r:id="rId27"/>
    <p:sldId id="645" r:id="rId28"/>
    <p:sldId id="611" r:id="rId29"/>
    <p:sldId id="314" r:id="rId30"/>
    <p:sldId id="562" r:id="rId31"/>
    <p:sldId id="27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p:cViewPr varScale="1">
        <p:scale>
          <a:sx n="92" d="100"/>
          <a:sy n="92" d="100"/>
        </p:scale>
        <p:origin x="1190" y="72"/>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16E4C7-DB15-4774-8310-A1E0AD86C43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EF2E877-C799-4BD6-9961-F3F32F1D394C}">
      <dgm:prSet phldrT="[Text]" custT="1"/>
      <dgm:spPr>
        <a:solidFill>
          <a:schemeClr val="bg1"/>
        </a:solidFill>
        <a:ln>
          <a:solidFill>
            <a:schemeClr val="tx1"/>
          </a:solidFill>
        </a:ln>
      </dgm:spPr>
      <dgm:t>
        <a:bodyPr/>
        <a:lstStyle/>
        <a:p>
          <a:r>
            <a:rPr lang="en-US" sz="4000" b="1" dirty="0">
              <a:solidFill>
                <a:srgbClr val="1D1F43"/>
              </a:solidFill>
              <a:latin typeface="Andalus" pitchFamily="18" charset="-78"/>
              <a:ea typeface="+mn-ea"/>
              <a:cs typeface="Andalus" pitchFamily="18" charset="-78"/>
            </a:rPr>
            <a:t>Synthesis of Triacylglycerol from </a:t>
          </a:r>
        </a:p>
      </dgm:t>
    </dgm:pt>
    <dgm:pt modelId="{29100BA5-82EB-4415-9265-F7EC517E59F1}" type="parTrans" cxnId="{DB16AAD2-FDAC-4161-B69A-96F2A0774DAC}">
      <dgm:prSet/>
      <dgm:spPr/>
      <dgm:t>
        <a:bodyPr/>
        <a:lstStyle/>
        <a:p>
          <a:endParaRPr lang="en-US"/>
        </a:p>
      </dgm:t>
    </dgm:pt>
    <dgm:pt modelId="{426133DE-9D44-4369-83FE-55D60DB757AD}" type="sibTrans" cxnId="{DB16AAD2-FDAC-4161-B69A-96F2A0774DAC}">
      <dgm:prSet/>
      <dgm:spPr/>
      <dgm:t>
        <a:bodyPr/>
        <a:lstStyle/>
        <a:p>
          <a:endParaRPr lang="en-US"/>
        </a:p>
      </dgm:t>
    </dgm:pt>
    <dgm:pt modelId="{C85222CB-0E43-44E6-B046-90EE9FDB78F5}">
      <dgm:prSet phldrT="[Text]" custT="1"/>
      <dgm:spPr>
        <a:solidFill>
          <a:schemeClr val="bg1"/>
        </a:solidFill>
        <a:ln>
          <a:solidFill>
            <a:schemeClr val="tx1"/>
          </a:solidFill>
        </a:ln>
      </dgm:spPr>
      <dgm:t>
        <a:bodyPr/>
        <a:lstStyle/>
        <a:p>
          <a:r>
            <a:rPr lang="en-US" sz="4000" dirty="0">
              <a:solidFill>
                <a:srgbClr val="1D1F43"/>
              </a:solidFill>
              <a:latin typeface="Andalus" pitchFamily="18" charset="-78"/>
              <a:ea typeface="+mn-ea"/>
              <a:cs typeface="Andalus" pitchFamily="18" charset="-78"/>
            </a:rPr>
            <a:t>Fatty acyl CoA</a:t>
          </a:r>
        </a:p>
      </dgm:t>
    </dgm:pt>
    <dgm:pt modelId="{0565A745-0C62-48EE-B81C-75992CD42C81}" type="parTrans" cxnId="{0F948A35-0E62-4B77-A696-A9AD4CA97E56}">
      <dgm:prSet/>
      <dgm:spPr>
        <a:ln>
          <a:solidFill>
            <a:schemeClr val="tx1"/>
          </a:solidFill>
        </a:ln>
      </dgm:spPr>
      <dgm:t>
        <a:bodyPr/>
        <a:lstStyle/>
        <a:p>
          <a:endParaRPr lang="en-US" dirty="0"/>
        </a:p>
      </dgm:t>
    </dgm:pt>
    <dgm:pt modelId="{3C5449A8-04C6-4D86-AC1A-B501AE6732F0}" type="sibTrans" cxnId="{0F948A35-0E62-4B77-A696-A9AD4CA97E56}">
      <dgm:prSet/>
      <dgm:spPr/>
      <dgm:t>
        <a:bodyPr/>
        <a:lstStyle/>
        <a:p>
          <a:endParaRPr lang="en-US"/>
        </a:p>
      </dgm:t>
    </dgm:pt>
    <dgm:pt modelId="{15737216-3D31-41B0-B808-45EF8831CFE0}">
      <dgm:prSet phldrT="[Text]" custT="1"/>
      <dgm:spPr>
        <a:solidFill>
          <a:schemeClr val="bg1"/>
        </a:solidFill>
        <a:ln>
          <a:solidFill>
            <a:schemeClr val="tx1"/>
          </a:solidFill>
        </a:ln>
      </dgm:spPr>
      <dgm:t>
        <a:bodyPr/>
        <a:lstStyle/>
        <a:p>
          <a:r>
            <a:rPr lang="en-US" sz="4000" dirty="0">
              <a:solidFill>
                <a:srgbClr val="1D1F43"/>
              </a:solidFill>
              <a:latin typeface="Andalus" pitchFamily="18" charset="-78"/>
              <a:ea typeface="+mn-ea"/>
              <a:cs typeface="Andalus" pitchFamily="18" charset="-78"/>
            </a:rPr>
            <a:t>Glycerol 3-phosphate </a:t>
          </a:r>
        </a:p>
      </dgm:t>
    </dgm:pt>
    <dgm:pt modelId="{E06A5BAE-A3EF-4534-AA60-232D5E11A233}" type="parTrans" cxnId="{E3CF3067-A7B8-4213-AC49-37CE9AAEC0AA}">
      <dgm:prSet/>
      <dgm:spPr>
        <a:ln>
          <a:solidFill>
            <a:schemeClr val="tx1"/>
          </a:solidFill>
        </a:ln>
      </dgm:spPr>
      <dgm:t>
        <a:bodyPr/>
        <a:lstStyle/>
        <a:p>
          <a:endParaRPr lang="en-US" dirty="0"/>
        </a:p>
      </dgm:t>
    </dgm:pt>
    <dgm:pt modelId="{5CDCC994-BF3D-4704-96F2-DCE99B91597F}" type="sibTrans" cxnId="{E3CF3067-A7B8-4213-AC49-37CE9AAEC0AA}">
      <dgm:prSet/>
      <dgm:spPr/>
      <dgm:t>
        <a:bodyPr/>
        <a:lstStyle/>
        <a:p>
          <a:endParaRPr lang="en-US"/>
        </a:p>
      </dgm:t>
    </dgm:pt>
    <dgm:pt modelId="{CBC61C7E-0D3B-402A-B45C-4C1568BBCE55}" type="pres">
      <dgm:prSet presAssocID="{4016E4C7-DB15-4774-8310-A1E0AD86C43F}" presName="diagram" presStyleCnt="0">
        <dgm:presLayoutVars>
          <dgm:chPref val="1"/>
          <dgm:dir/>
          <dgm:animOne val="branch"/>
          <dgm:animLvl val="lvl"/>
          <dgm:resizeHandles val="exact"/>
        </dgm:presLayoutVars>
      </dgm:prSet>
      <dgm:spPr/>
    </dgm:pt>
    <dgm:pt modelId="{ED10EBF8-623A-405F-AF45-0E1B5A3773A5}" type="pres">
      <dgm:prSet presAssocID="{8EF2E877-C799-4BD6-9961-F3F32F1D394C}" presName="root1" presStyleCnt="0"/>
      <dgm:spPr/>
    </dgm:pt>
    <dgm:pt modelId="{FA6108E3-7E8E-4C49-9A80-C8A78D7DDD88}" type="pres">
      <dgm:prSet presAssocID="{8EF2E877-C799-4BD6-9961-F3F32F1D394C}" presName="LevelOneTextNode" presStyleLbl="node0" presStyleIdx="0" presStyleCnt="1" custScaleY="126220">
        <dgm:presLayoutVars>
          <dgm:chPref val="3"/>
        </dgm:presLayoutVars>
      </dgm:prSet>
      <dgm:spPr/>
    </dgm:pt>
    <dgm:pt modelId="{0B3860C8-8A5C-42C7-9100-400C87E7FB35}" type="pres">
      <dgm:prSet presAssocID="{8EF2E877-C799-4BD6-9961-F3F32F1D394C}" presName="level2hierChild" presStyleCnt="0"/>
      <dgm:spPr/>
    </dgm:pt>
    <dgm:pt modelId="{41E334E7-4C6D-4F62-8AF6-C0528A9FAEC2}" type="pres">
      <dgm:prSet presAssocID="{0565A745-0C62-48EE-B81C-75992CD42C81}" presName="conn2-1" presStyleLbl="parChTrans1D2" presStyleIdx="0" presStyleCnt="2"/>
      <dgm:spPr/>
    </dgm:pt>
    <dgm:pt modelId="{720FCA60-B89E-471C-BA07-8267044B947A}" type="pres">
      <dgm:prSet presAssocID="{0565A745-0C62-48EE-B81C-75992CD42C81}" presName="connTx" presStyleLbl="parChTrans1D2" presStyleIdx="0" presStyleCnt="2"/>
      <dgm:spPr/>
    </dgm:pt>
    <dgm:pt modelId="{BC57D73C-1257-4507-B9AB-5AE29D938DD1}" type="pres">
      <dgm:prSet presAssocID="{C85222CB-0E43-44E6-B046-90EE9FDB78F5}" presName="root2" presStyleCnt="0"/>
      <dgm:spPr/>
    </dgm:pt>
    <dgm:pt modelId="{41D48F25-2458-476B-9750-8E156D68C83B}" type="pres">
      <dgm:prSet presAssocID="{C85222CB-0E43-44E6-B046-90EE9FDB78F5}" presName="LevelTwoTextNode" presStyleLbl="node2" presStyleIdx="0" presStyleCnt="2">
        <dgm:presLayoutVars>
          <dgm:chPref val="3"/>
        </dgm:presLayoutVars>
      </dgm:prSet>
      <dgm:spPr/>
    </dgm:pt>
    <dgm:pt modelId="{5D72F8F6-40FE-4DE8-82DE-337EADF8B417}" type="pres">
      <dgm:prSet presAssocID="{C85222CB-0E43-44E6-B046-90EE9FDB78F5}" presName="level3hierChild" presStyleCnt="0"/>
      <dgm:spPr/>
    </dgm:pt>
    <dgm:pt modelId="{C574BFCC-87AA-4931-A7EE-7791B2C90AE3}" type="pres">
      <dgm:prSet presAssocID="{E06A5BAE-A3EF-4534-AA60-232D5E11A233}" presName="conn2-1" presStyleLbl="parChTrans1D2" presStyleIdx="1" presStyleCnt="2"/>
      <dgm:spPr/>
    </dgm:pt>
    <dgm:pt modelId="{6A4F8B81-02AC-4A12-8E27-A764D93C3579}" type="pres">
      <dgm:prSet presAssocID="{E06A5BAE-A3EF-4534-AA60-232D5E11A233}" presName="connTx" presStyleLbl="parChTrans1D2" presStyleIdx="1" presStyleCnt="2"/>
      <dgm:spPr/>
    </dgm:pt>
    <dgm:pt modelId="{246592B6-250F-46B8-BDAC-591054CDDB89}" type="pres">
      <dgm:prSet presAssocID="{15737216-3D31-41B0-B808-45EF8831CFE0}" presName="root2" presStyleCnt="0"/>
      <dgm:spPr/>
    </dgm:pt>
    <dgm:pt modelId="{EF68E240-F314-48ED-B600-A6954B47C084}" type="pres">
      <dgm:prSet presAssocID="{15737216-3D31-41B0-B808-45EF8831CFE0}" presName="LevelTwoTextNode" presStyleLbl="node2" presStyleIdx="1" presStyleCnt="2">
        <dgm:presLayoutVars>
          <dgm:chPref val="3"/>
        </dgm:presLayoutVars>
      </dgm:prSet>
      <dgm:spPr/>
    </dgm:pt>
    <dgm:pt modelId="{73C7343A-6AC5-429C-B469-0F39CE16AB30}" type="pres">
      <dgm:prSet presAssocID="{15737216-3D31-41B0-B808-45EF8831CFE0}" presName="level3hierChild" presStyleCnt="0"/>
      <dgm:spPr/>
    </dgm:pt>
  </dgm:ptLst>
  <dgm:cxnLst>
    <dgm:cxn modelId="{A319A111-D6E4-48EB-A914-6A9AE7B34F8C}" type="presOf" srcId="{4016E4C7-DB15-4774-8310-A1E0AD86C43F}" destId="{CBC61C7E-0D3B-402A-B45C-4C1568BBCE55}" srcOrd="0" destOrd="0" presId="urn:microsoft.com/office/officeart/2005/8/layout/hierarchy2"/>
    <dgm:cxn modelId="{3CB23E34-E2DA-4A37-B574-259B4DD1C7DC}" type="presOf" srcId="{15737216-3D31-41B0-B808-45EF8831CFE0}" destId="{EF68E240-F314-48ED-B600-A6954B47C084}" srcOrd="0" destOrd="0" presId="urn:microsoft.com/office/officeart/2005/8/layout/hierarchy2"/>
    <dgm:cxn modelId="{0F948A35-0E62-4B77-A696-A9AD4CA97E56}" srcId="{8EF2E877-C799-4BD6-9961-F3F32F1D394C}" destId="{C85222CB-0E43-44E6-B046-90EE9FDB78F5}" srcOrd="0" destOrd="0" parTransId="{0565A745-0C62-48EE-B81C-75992CD42C81}" sibTransId="{3C5449A8-04C6-4D86-AC1A-B501AE6732F0}"/>
    <dgm:cxn modelId="{7BBAE244-55E2-4EC9-84DE-1CBA57690D76}" type="presOf" srcId="{C85222CB-0E43-44E6-B046-90EE9FDB78F5}" destId="{41D48F25-2458-476B-9750-8E156D68C83B}" srcOrd="0" destOrd="0" presId="urn:microsoft.com/office/officeart/2005/8/layout/hierarchy2"/>
    <dgm:cxn modelId="{E3CF3067-A7B8-4213-AC49-37CE9AAEC0AA}" srcId="{8EF2E877-C799-4BD6-9961-F3F32F1D394C}" destId="{15737216-3D31-41B0-B808-45EF8831CFE0}" srcOrd="1" destOrd="0" parTransId="{E06A5BAE-A3EF-4534-AA60-232D5E11A233}" sibTransId="{5CDCC994-BF3D-4704-96F2-DCE99B91597F}"/>
    <dgm:cxn modelId="{502AC89C-7035-42ED-900C-7062C859661B}" type="presOf" srcId="{8EF2E877-C799-4BD6-9961-F3F32F1D394C}" destId="{FA6108E3-7E8E-4C49-9A80-C8A78D7DDD88}" srcOrd="0" destOrd="0" presId="urn:microsoft.com/office/officeart/2005/8/layout/hierarchy2"/>
    <dgm:cxn modelId="{DB16AAD2-FDAC-4161-B69A-96F2A0774DAC}" srcId="{4016E4C7-DB15-4774-8310-A1E0AD86C43F}" destId="{8EF2E877-C799-4BD6-9961-F3F32F1D394C}" srcOrd="0" destOrd="0" parTransId="{29100BA5-82EB-4415-9265-F7EC517E59F1}" sibTransId="{426133DE-9D44-4369-83FE-55D60DB757AD}"/>
    <dgm:cxn modelId="{563DFED5-8BA4-4186-9034-CF038C70D0CD}" type="presOf" srcId="{0565A745-0C62-48EE-B81C-75992CD42C81}" destId="{41E334E7-4C6D-4F62-8AF6-C0528A9FAEC2}" srcOrd="0" destOrd="0" presId="urn:microsoft.com/office/officeart/2005/8/layout/hierarchy2"/>
    <dgm:cxn modelId="{CFD010DB-CC10-42D6-A231-C795EFB01CE2}" type="presOf" srcId="{E06A5BAE-A3EF-4534-AA60-232D5E11A233}" destId="{C574BFCC-87AA-4931-A7EE-7791B2C90AE3}" srcOrd="0" destOrd="0" presId="urn:microsoft.com/office/officeart/2005/8/layout/hierarchy2"/>
    <dgm:cxn modelId="{5748F8F0-914D-4434-902D-F815BD2AC0BC}" type="presOf" srcId="{E06A5BAE-A3EF-4534-AA60-232D5E11A233}" destId="{6A4F8B81-02AC-4A12-8E27-A764D93C3579}" srcOrd="1" destOrd="0" presId="urn:microsoft.com/office/officeart/2005/8/layout/hierarchy2"/>
    <dgm:cxn modelId="{6452AAFA-C64E-410A-B63C-786B998F0238}" type="presOf" srcId="{0565A745-0C62-48EE-B81C-75992CD42C81}" destId="{720FCA60-B89E-471C-BA07-8267044B947A}" srcOrd="1" destOrd="0" presId="urn:microsoft.com/office/officeart/2005/8/layout/hierarchy2"/>
    <dgm:cxn modelId="{564290BF-1D45-4F04-BC02-0EE1C764770C}" type="presParOf" srcId="{CBC61C7E-0D3B-402A-B45C-4C1568BBCE55}" destId="{ED10EBF8-623A-405F-AF45-0E1B5A3773A5}" srcOrd="0" destOrd="0" presId="urn:microsoft.com/office/officeart/2005/8/layout/hierarchy2"/>
    <dgm:cxn modelId="{B7530284-84E9-4A3F-8D68-688560B2490E}" type="presParOf" srcId="{ED10EBF8-623A-405F-AF45-0E1B5A3773A5}" destId="{FA6108E3-7E8E-4C49-9A80-C8A78D7DDD88}" srcOrd="0" destOrd="0" presId="urn:microsoft.com/office/officeart/2005/8/layout/hierarchy2"/>
    <dgm:cxn modelId="{EE2B7C73-3935-49C8-891A-AF30634BB137}" type="presParOf" srcId="{ED10EBF8-623A-405F-AF45-0E1B5A3773A5}" destId="{0B3860C8-8A5C-42C7-9100-400C87E7FB35}" srcOrd="1" destOrd="0" presId="urn:microsoft.com/office/officeart/2005/8/layout/hierarchy2"/>
    <dgm:cxn modelId="{15137B78-A668-4056-AB59-13910D5A3160}" type="presParOf" srcId="{0B3860C8-8A5C-42C7-9100-400C87E7FB35}" destId="{41E334E7-4C6D-4F62-8AF6-C0528A9FAEC2}" srcOrd="0" destOrd="0" presId="urn:microsoft.com/office/officeart/2005/8/layout/hierarchy2"/>
    <dgm:cxn modelId="{46E0FA1D-FE64-43FF-A230-82D204EFA09A}" type="presParOf" srcId="{41E334E7-4C6D-4F62-8AF6-C0528A9FAEC2}" destId="{720FCA60-B89E-471C-BA07-8267044B947A}" srcOrd="0" destOrd="0" presId="urn:microsoft.com/office/officeart/2005/8/layout/hierarchy2"/>
    <dgm:cxn modelId="{572124BF-A1CC-40C6-B4BB-4D0C86DA80E0}" type="presParOf" srcId="{0B3860C8-8A5C-42C7-9100-400C87E7FB35}" destId="{BC57D73C-1257-4507-B9AB-5AE29D938DD1}" srcOrd="1" destOrd="0" presId="urn:microsoft.com/office/officeart/2005/8/layout/hierarchy2"/>
    <dgm:cxn modelId="{DDF03113-AE31-4305-8D4F-920938550EBA}" type="presParOf" srcId="{BC57D73C-1257-4507-B9AB-5AE29D938DD1}" destId="{41D48F25-2458-476B-9750-8E156D68C83B}" srcOrd="0" destOrd="0" presId="urn:microsoft.com/office/officeart/2005/8/layout/hierarchy2"/>
    <dgm:cxn modelId="{1A2C32F6-C0C7-4726-8B8D-EB22E7728C17}" type="presParOf" srcId="{BC57D73C-1257-4507-B9AB-5AE29D938DD1}" destId="{5D72F8F6-40FE-4DE8-82DE-337EADF8B417}" srcOrd="1" destOrd="0" presId="urn:microsoft.com/office/officeart/2005/8/layout/hierarchy2"/>
    <dgm:cxn modelId="{70D043B5-09AB-483C-818D-0005268D3B54}" type="presParOf" srcId="{0B3860C8-8A5C-42C7-9100-400C87E7FB35}" destId="{C574BFCC-87AA-4931-A7EE-7791B2C90AE3}" srcOrd="2" destOrd="0" presId="urn:microsoft.com/office/officeart/2005/8/layout/hierarchy2"/>
    <dgm:cxn modelId="{07DF100B-8DE2-4C43-B946-8613FD46A0E4}" type="presParOf" srcId="{C574BFCC-87AA-4931-A7EE-7791B2C90AE3}" destId="{6A4F8B81-02AC-4A12-8E27-A764D93C3579}" srcOrd="0" destOrd="0" presId="urn:microsoft.com/office/officeart/2005/8/layout/hierarchy2"/>
    <dgm:cxn modelId="{4477F234-55E7-4E06-8A23-6A0E0C09ED2A}" type="presParOf" srcId="{0B3860C8-8A5C-42C7-9100-400C87E7FB35}" destId="{246592B6-250F-46B8-BDAC-591054CDDB89}" srcOrd="3" destOrd="0" presId="urn:microsoft.com/office/officeart/2005/8/layout/hierarchy2"/>
    <dgm:cxn modelId="{4ECE26B4-83CC-492D-B589-44B31D19ACA7}" type="presParOf" srcId="{246592B6-250F-46B8-BDAC-591054CDDB89}" destId="{EF68E240-F314-48ED-B600-A6954B47C084}" srcOrd="0" destOrd="0" presId="urn:microsoft.com/office/officeart/2005/8/layout/hierarchy2"/>
    <dgm:cxn modelId="{0F91CD12-B7C1-46BA-A375-F8E0DAC8E042}" type="presParOf" srcId="{246592B6-250F-46B8-BDAC-591054CDDB89}" destId="{73C7343A-6AC5-429C-B469-0F39CE16AB3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108E3-7E8E-4C49-9A80-C8A78D7DDD88}">
      <dsp:nvSpPr>
        <dsp:cNvPr id="0" name=""/>
        <dsp:cNvSpPr/>
      </dsp:nvSpPr>
      <dsp:spPr>
        <a:xfrm>
          <a:off x="5570" y="1875231"/>
          <a:ext cx="3678853" cy="2321724"/>
        </a:xfrm>
        <a:prstGeom prst="roundRect">
          <a:avLst>
            <a:gd name="adj" fmla="val 10000"/>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rgbClr val="1D1F43"/>
              </a:solidFill>
              <a:latin typeface="Andalus" pitchFamily="18" charset="-78"/>
              <a:ea typeface="+mn-ea"/>
              <a:cs typeface="Andalus" pitchFamily="18" charset="-78"/>
            </a:rPr>
            <a:t>Synthesis of Triacylglycerol from </a:t>
          </a:r>
        </a:p>
      </dsp:txBody>
      <dsp:txXfrm>
        <a:off x="73571" y="1943232"/>
        <a:ext cx="3542851" cy="2185722"/>
      </dsp:txXfrm>
    </dsp:sp>
    <dsp:sp modelId="{41E334E7-4C6D-4F62-8AF6-C0528A9FAEC2}">
      <dsp:nvSpPr>
        <dsp:cNvPr id="0" name=""/>
        <dsp:cNvSpPr/>
      </dsp:nvSpPr>
      <dsp:spPr>
        <a:xfrm rot="19457599">
          <a:off x="3514091" y="2479995"/>
          <a:ext cx="1812208" cy="54526"/>
        </a:xfrm>
        <a:custGeom>
          <a:avLst/>
          <a:gdLst/>
          <a:ahLst/>
          <a:cxnLst/>
          <a:rect l="0" t="0" r="0" b="0"/>
          <a:pathLst>
            <a:path>
              <a:moveTo>
                <a:pt x="0" y="27263"/>
              </a:moveTo>
              <a:lnTo>
                <a:pt x="1812208" y="2726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374890" y="2461953"/>
        <a:ext cx="90610" cy="90610"/>
      </dsp:txXfrm>
    </dsp:sp>
    <dsp:sp modelId="{41D48F25-2458-476B-9750-8E156D68C83B}">
      <dsp:nvSpPr>
        <dsp:cNvPr id="0" name=""/>
        <dsp:cNvSpPr/>
      </dsp:nvSpPr>
      <dsp:spPr>
        <a:xfrm>
          <a:off x="5155966" y="1058710"/>
          <a:ext cx="3678853" cy="1839426"/>
        </a:xfrm>
        <a:prstGeom prst="roundRect">
          <a:avLst>
            <a:gd name="adj" fmla="val 10000"/>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rgbClr val="1D1F43"/>
              </a:solidFill>
              <a:latin typeface="Andalus" pitchFamily="18" charset="-78"/>
              <a:ea typeface="+mn-ea"/>
              <a:cs typeface="Andalus" pitchFamily="18" charset="-78"/>
            </a:rPr>
            <a:t>Fatty acyl CoA</a:t>
          </a:r>
        </a:p>
      </dsp:txBody>
      <dsp:txXfrm>
        <a:off x="5209841" y="1112585"/>
        <a:ext cx="3571103" cy="1731676"/>
      </dsp:txXfrm>
    </dsp:sp>
    <dsp:sp modelId="{C574BFCC-87AA-4931-A7EE-7791B2C90AE3}">
      <dsp:nvSpPr>
        <dsp:cNvPr id="0" name=""/>
        <dsp:cNvSpPr/>
      </dsp:nvSpPr>
      <dsp:spPr>
        <a:xfrm rot="2142401">
          <a:off x="3514091" y="3537665"/>
          <a:ext cx="1812208" cy="54526"/>
        </a:xfrm>
        <a:custGeom>
          <a:avLst/>
          <a:gdLst/>
          <a:ahLst/>
          <a:cxnLst/>
          <a:rect l="0" t="0" r="0" b="0"/>
          <a:pathLst>
            <a:path>
              <a:moveTo>
                <a:pt x="0" y="27263"/>
              </a:moveTo>
              <a:lnTo>
                <a:pt x="1812208" y="2726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374890" y="3519624"/>
        <a:ext cx="90610" cy="90610"/>
      </dsp:txXfrm>
    </dsp:sp>
    <dsp:sp modelId="{EF68E240-F314-48ED-B600-A6954B47C084}">
      <dsp:nvSpPr>
        <dsp:cNvPr id="0" name=""/>
        <dsp:cNvSpPr/>
      </dsp:nvSpPr>
      <dsp:spPr>
        <a:xfrm>
          <a:off x="5155966" y="3174051"/>
          <a:ext cx="3678853" cy="1839426"/>
        </a:xfrm>
        <a:prstGeom prst="roundRect">
          <a:avLst>
            <a:gd name="adj" fmla="val 10000"/>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rgbClr val="1D1F43"/>
              </a:solidFill>
              <a:latin typeface="Andalus" pitchFamily="18" charset="-78"/>
              <a:ea typeface="+mn-ea"/>
              <a:cs typeface="Andalus" pitchFamily="18" charset="-78"/>
            </a:rPr>
            <a:t>Glycerol 3-phosphate </a:t>
          </a:r>
        </a:p>
      </dsp:txBody>
      <dsp:txXfrm>
        <a:off x="5209841" y="3227926"/>
        <a:ext cx="3571103" cy="1731676"/>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hyperlink" Target="https://journals.plos.org/plosone/article?id=10.1371/journal.pone.0243068" TargetMode="Externa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E59D8DAE-8972-4C8C-BAAF-B0CA1CDD243F}"/>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39328" y="-803672"/>
            <a:ext cx="8358188" cy="1232297"/>
          </a:xfrm>
        </p:spPr>
        <p:txBody>
          <a:bodyPr/>
          <a:lstStyle/>
          <a:p>
            <a:pPr eaLnBrk="1" hangingPunct="1"/>
            <a:r>
              <a:rPr lang="en-US"/>
              <a:t> </a:t>
            </a:r>
          </a:p>
        </p:txBody>
      </p:sp>
      <p:sp>
        <p:nvSpPr>
          <p:cNvPr id="4099" name="Content Placeholder 2"/>
          <p:cNvSpPr>
            <a:spLocks noGrp="1"/>
          </p:cNvSpPr>
          <p:nvPr>
            <p:ph idx="1"/>
          </p:nvPr>
        </p:nvSpPr>
        <p:spPr>
          <a:xfrm>
            <a:off x="232172" y="910828"/>
            <a:ext cx="8626078" cy="5411391"/>
          </a:xfrm>
        </p:spPr>
        <p:txBody>
          <a:bodyPr rtlCol="0">
            <a:normAutofit/>
          </a:bodyPr>
          <a:lstStyle/>
          <a:p>
            <a:pPr marL="151799" indent="0" algn="just" defTabSz="914353">
              <a:lnSpc>
                <a:spcPct val="150000"/>
              </a:lnSpc>
              <a:buNone/>
              <a:defRPr/>
            </a:pPr>
            <a:r>
              <a:rPr lang="en-US" sz="3400" b="1" u="sng" dirty="0">
                <a:latin typeface="Andalus" pitchFamily="18" charset="-78"/>
                <a:cs typeface="Andalus" pitchFamily="18" charset="-78"/>
              </a:rPr>
              <a:t>Synthesis of Fatty acyl CoA</a:t>
            </a:r>
          </a:p>
          <a:p>
            <a:pPr marL="553621" indent="-401822" algn="just" defTabSz="914353">
              <a:lnSpc>
                <a:spcPct val="150000"/>
              </a:lnSpc>
              <a:buFontTx/>
              <a:buChar char="•"/>
              <a:defRPr/>
            </a:pPr>
            <a:endParaRPr lang="en-US" sz="2800" dirty="0">
              <a:latin typeface="Andalus" pitchFamily="18" charset="-78"/>
              <a:cs typeface="Andalus" pitchFamily="18" charset="-78"/>
            </a:endParaRPr>
          </a:p>
          <a:p>
            <a:pPr marL="553621" indent="-401822" algn="just" defTabSz="914353">
              <a:buFontTx/>
              <a:buChar char="•"/>
              <a:defRPr/>
            </a:pPr>
            <a:endParaRPr lang="en-US" dirty="0">
              <a:latin typeface="Andalus" pitchFamily="18" charset="-78"/>
              <a:cs typeface="Andalus" pitchFamily="18" charset="-78"/>
            </a:endParaRPr>
          </a:p>
          <a:p>
            <a:pPr marL="553621" indent="-401822" algn="just" defTabSz="914353">
              <a:buFontTx/>
              <a:buChar char="•"/>
              <a:defRPr/>
            </a:pPr>
            <a:endParaRPr lang="en-US" dirty="0">
              <a:latin typeface="Andalus" pitchFamily="18" charset="-78"/>
              <a:cs typeface="Andalus" pitchFamily="18" charset="-78"/>
            </a:endParaRPr>
          </a:p>
        </p:txBody>
      </p:sp>
      <p:pic>
        <p:nvPicPr>
          <p:cNvPr id="4" name="Picture 2" descr="9.4: Oxidation of Fatty Acids - Chemistry LibreTexts"/>
          <p:cNvPicPr>
            <a:picLocks noChangeAspect="1" noChangeArrowheads="1"/>
          </p:cNvPicPr>
          <p:nvPr/>
        </p:nvPicPr>
        <p:blipFill>
          <a:blip r:embed="rId2"/>
          <a:srcRect/>
          <a:stretch>
            <a:fillRect/>
          </a:stretch>
        </p:blipFill>
        <p:spPr bwMode="auto">
          <a:xfrm>
            <a:off x="228600" y="2590800"/>
            <a:ext cx="8610600" cy="2085976"/>
          </a:xfrm>
          <a:prstGeom prst="rect">
            <a:avLst/>
          </a:prstGeom>
          <a:noFill/>
        </p:spPr>
      </p:pic>
      <p:sp>
        <p:nvSpPr>
          <p:cNvPr id="2" name="Rectangle 1">
            <a:extLst>
              <a:ext uri="{FF2B5EF4-FFF2-40B4-BE49-F238E27FC236}">
                <a16:creationId xmlns:a16="http://schemas.microsoft.com/office/drawing/2014/main" id="{A77F2D16-DEC5-4D54-8E6A-F1658DAF9241}"/>
              </a:ext>
            </a:extLst>
          </p:cNvPr>
          <p:cNvSpPr/>
          <p:nvPr/>
        </p:nvSpPr>
        <p:spPr>
          <a:xfrm>
            <a:off x="200025" y="194149"/>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5" name="Slide Number Placeholder 4">
            <a:extLst>
              <a:ext uri="{FF2B5EF4-FFF2-40B4-BE49-F238E27FC236}">
                <a16:creationId xmlns:a16="http://schemas.microsoft.com/office/drawing/2014/main" id="{B5064C42-4BC3-4769-BE17-F49BCBB9EFDE}"/>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178594" y="696516"/>
            <a:ext cx="4339828" cy="4732734"/>
          </a:xfrm>
        </p:spPr>
        <p:txBody>
          <a:bodyPr rtlCol="0">
            <a:normAutofit/>
          </a:bodyPr>
          <a:lstStyle/>
          <a:p>
            <a:pPr marL="553621" indent="-401822" defTabSz="914353">
              <a:lnSpc>
                <a:spcPct val="150000"/>
              </a:lnSpc>
              <a:buFontTx/>
              <a:buChar char="•"/>
              <a:defRPr/>
            </a:pPr>
            <a:r>
              <a:rPr lang="en-US" sz="3400" b="1" dirty="0">
                <a:latin typeface="Andalus" pitchFamily="18" charset="-78"/>
                <a:cs typeface="Andalus" pitchFamily="18" charset="-78"/>
              </a:rPr>
              <a:t>Synthesis of Triacylglycerol </a:t>
            </a:r>
            <a:endParaRPr lang="en-US" dirty="0">
              <a:latin typeface="Andalus" pitchFamily="18" charset="-78"/>
              <a:cs typeface="Andalus" pitchFamily="18" charset="-78"/>
            </a:endParaRPr>
          </a:p>
          <a:p>
            <a:pPr marL="553621" indent="-401822" algn="just" defTabSz="914353">
              <a:lnSpc>
                <a:spcPct val="150000"/>
              </a:lnSpc>
              <a:buFontTx/>
              <a:buChar char="•"/>
              <a:defRPr/>
            </a:pPr>
            <a:endParaRPr lang="en-US" dirty="0">
              <a:latin typeface="Andalus" pitchFamily="18" charset="-78"/>
              <a:cs typeface="Andalus" pitchFamily="18" charset="-78"/>
            </a:endParaRPr>
          </a:p>
        </p:txBody>
      </p:sp>
      <p:pic>
        <p:nvPicPr>
          <p:cNvPr id="21507" name="Picture 2"/>
          <p:cNvPicPr>
            <a:picLocks noChangeAspect="1"/>
          </p:cNvPicPr>
          <p:nvPr/>
        </p:nvPicPr>
        <p:blipFill>
          <a:blip r:embed="rId2"/>
          <a:srcRect t="516" r="3316" b="298"/>
          <a:stretch>
            <a:fillRect/>
          </a:stretch>
        </p:blipFill>
        <p:spPr bwMode="auto">
          <a:xfrm>
            <a:off x="4876800" y="685800"/>
            <a:ext cx="3469892" cy="5689923"/>
          </a:xfrm>
          <a:prstGeom prst="rect">
            <a:avLst/>
          </a:prstGeom>
          <a:noFill/>
          <a:ln w="25400">
            <a:noFill/>
            <a:miter lim="800000"/>
            <a:headEnd/>
            <a:tailEnd/>
          </a:ln>
          <a:effectLst/>
        </p:spPr>
      </p:pic>
      <p:sp>
        <p:nvSpPr>
          <p:cNvPr id="21508" name="Title 1"/>
          <p:cNvSpPr>
            <a:spLocks noGrp="1"/>
          </p:cNvSpPr>
          <p:nvPr>
            <p:ph type="title"/>
          </p:nvPr>
        </p:nvSpPr>
        <p:spPr>
          <a:xfrm>
            <a:off x="457200" y="-571500"/>
            <a:ext cx="8229600" cy="1143000"/>
          </a:xfrm>
        </p:spPr>
        <p:txBody>
          <a:bodyPr/>
          <a:lstStyle/>
          <a:p>
            <a:pPr eaLnBrk="1" hangingPunct="1"/>
            <a:r>
              <a:rPr lang="en-US" dirty="0"/>
              <a:t> </a:t>
            </a:r>
          </a:p>
        </p:txBody>
      </p:sp>
      <p:sp>
        <p:nvSpPr>
          <p:cNvPr id="2" name="Rectangle 1">
            <a:extLst>
              <a:ext uri="{FF2B5EF4-FFF2-40B4-BE49-F238E27FC236}">
                <a16:creationId xmlns:a16="http://schemas.microsoft.com/office/drawing/2014/main" id="{E2DFCE61-F5AC-4D6B-B56E-C6BE62F3D6C4}"/>
              </a:ext>
            </a:extLst>
          </p:cNvPr>
          <p:cNvSpPr/>
          <p:nvPr/>
        </p:nvSpPr>
        <p:spPr>
          <a:xfrm>
            <a:off x="28575" y="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4" name="Slide Number Placeholder 3">
            <a:extLst>
              <a:ext uri="{FF2B5EF4-FFF2-40B4-BE49-F238E27FC236}">
                <a16:creationId xmlns:a16="http://schemas.microsoft.com/office/drawing/2014/main" id="{BA99C8C2-6D86-43B5-AA5A-05A39741A30D}"/>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39328" y="-803672"/>
            <a:ext cx="8358188" cy="1232297"/>
          </a:xfrm>
        </p:spPr>
        <p:txBody>
          <a:bodyPr/>
          <a:lstStyle/>
          <a:p>
            <a:pPr eaLnBrk="1" hangingPunct="1"/>
            <a:r>
              <a:rPr lang="en-US"/>
              <a:t> </a:t>
            </a:r>
          </a:p>
        </p:txBody>
      </p:sp>
      <p:sp>
        <p:nvSpPr>
          <p:cNvPr id="4099" name="Content Placeholder 2"/>
          <p:cNvSpPr>
            <a:spLocks noGrp="1"/>
          </p:cNvSpPr>
          <p:nvPr>
            <p:ph idx="1"/>
          </p:nvPr>
        </p:nvSpPr>
        <p:spPr>
          <a:xfrm>
            <a:off x="228600" y="609600"/>
            <a:ext cx="8733234" cy="6697266"/>
          </a:xfrm>
        </p:spPr>
        <p:txBody>
          <a:bodyPr rtlCol="0">
            <a:normAutofit/>
          </a:bodyPr>
          <a:lstStyle/>
          <a:p>
            <a:pPr marL="151799" indent="0" algn="just" defTabSz="914353">
              <a:lnSpc>
                <a:spcPct val="150000"/>
              </a:lnSpc>
              <a:buNone/>
              <a:defRPr/>
            </a:pPr>
            <a:r>
              <a:rPr lang="en-US" sz="3100" b="1" u="sng" dirty="0">
                <a:latin typeface="Andalus" pitchFamily="18" charset="-78"/>
                <a:cs typeface="Andalus" pitchFamily="18" charset="-78"/>
              </a:rPr>
              <a:t>Fate of Triglyceride </a:t>
            </a:r>
          </a:p>
          <a:p>
            <a:pPr marL="151799" indent="0" algn="just" defTabSz="914353">
              <a:lnSpc>
                <a:spcPct val="150000"/>
              </a:lnSpc>
              <a:buNone/>
              <a:defRPr/>
            </a:pPr>
            <a:r>
              <a:rPr lang="en-US" sz="3100" b="1" u="sng" dirty="0">
                <a:solidFill>
                  <a:srgbClr val="0070C0"/>
                </a:solidFill>
                <a:latin typeface="Andalus" pitchFamily="18" charset="-78"/>
                <a:cs typeface="Andalus" pitchFamily="18" charset="-78"/>
              </a:rPr>
              <a:t>In Liver</a:t>
            </a:r>
          </a:p>
          <a:p>
            <a:pPr marL="342882" indent="-342882" algn="just" defTabSz="914353">
              <a:lnSpc>
                <a:spcPct val="150000"/>
              </a:lnSpc>
              <a:defRPr/>
            </a:pPr>
            <a:r>
              <a:rPr lang="en-US" sz="3100" dirty="0">
                <a:latin typeface="Andalus" pitchFamily="18" charset="-78"/>
                <a:cs typeface="Andalus" pitchFamily="18" charset="-78"/>
              </a:rPr>
              <a:t>Most is released as very-low-density lipoproteins (VLDLs)</a:t>
            </a:r>
          </a:p>
          <a:p>
            <a:pPr marL="151799" indent="0" algn="just" defTabSz="914353">
              <a:lnSpc>
                <a:spcPct val="150000"/>
              </a:lnSpc>
              <a:buNone/>
              <a:defRPr/>
            </a:pPr>
            <a:r>
              <a:rPr lang="en-US" sz="3100" b="1" u="sng" dirty="0">
                <a:solidFill>
                  <a:srgbClr val="0070C0"/>
                </a:solidFill>
                <a:latin typeface="Andalus" pitchFamily="18" charset="-78"/>
                <a:cs typeface="Andalus" pitchFamily="18" charset="-78"/>
              </a:rPr>
              <a:t>In Adipose tissue</a:t>
            </a:r>
          </a:p>
          <a:p>
            <a:pPr marL="342882" indent="-342882" algn="just" defTabSz="914353">
              <a:lnSpc>
                <a:spcPct val="150000"/>
              </a:lnSpc>
              <a:defRPr/>
            </a:pPr>
            <a:r>
              <a:rPr lang="en-US" sz="3100" dirty="0">
                <a:latin typeface="Andalus" pitchFamily="18" charset="-78"/>
                <a:cs typeface="Andalus" pitchFamily="18" charset="-78"/>
              </a:rPr>
              <a:t>Stored as fat droplets “depot fat”</a:t>
            </a:r>
          </a:p>
          <a:p>
            <a:pPr marL="151799" indent="0" algn="just" defTabSz="914353">
              <a:lnSpc>
                <a:spcPct val="150000"/>
              </a:lnSpc>
              <a:buNone/>
              <a:defRPr/>
            </a:pPr>
            <a:endParaRPr lang="en-US" sz="2800" dirty="0">
              <a:latin typeface="Andalus" pitchFamily="18" charset="-78"/>
              <a:cs typeface="Andalus" pitchFamily="18" charset="-78"/>
            </a:endParaRPr>
          </a:p>
          <a:p>
            <a:pPr marL="553621" indent="-401822" algn="just" defTabSz="914353">
              <a:buFontTx/>
              <a:buChar char="•"/>
              <a:defRPr/>
            </a:pPr>
            <a:endParaRPr lang="en-US" dirty="0">
              <a:latin typeface="Andalus" pitchFamily="18" charset="-78"/>
              <a:cs typeface="Andalus" pitchFamily="18" charset="-78"/>
            </a:endParaRPr>
          </a:p>
          <a:p>
            <a:pPr marL="553621" indent="-401822" algn="just" defTabSz="914353">
              <a:buFontTx/>
              <a:buChar char="•"/>
              <a:defRPr/>
            </a:pPr>
            <a:endParaRPr lang="en-US" dirty="0">
              <a:latin typeface="Andalus" pitchFamily="18" charset="-78"/>
              <a:cs typeface="Andalus" pitchFamily="18" charset="-78"/>
            </a:endParaRPr>
          </a:p>
        </p:txBody>
      </p:sp>
      <p:sp>
        <p:nvSpPr>
          <p:cNvPr id="22532" name="Picture 4"/>
          <p:cNvSpPr>
            <a:spLocks noChangeAspect="1"/>
          </p:cNvSpPr>
          <p:nvPr/>
        </p:nvSpPr>
        <p:spPr bwMode="auto">
          <a:xfrm>
            <a:off x="4893469" y="3950271"/>
            <a:ext cx="3268266" cy="2776016"/>
          </a:xfrm>
          <a:prstGeom prst="rect">
            <a:avLst/>
          </a:prstGeom>
          <a:noFill/>
          <a:ln w="25400">
            <a:noFill/>
            <a:miter lim="800000"/>
            <a:headEnd/>
            <a:tailEnd/>
          </a:ln>
          <a:effectLst/>
        </p:spPr>
        <p:txBody>
          <a:bodyPr lIns="64291" tIns="32146" rIns="64291" bIns="32146"/>
          <a:lstStyle/>
          <a:p>
            <a:endParaRPr lang="en-US"/>
          </a:p>
        </p:txBody>
      </p:sp>
      <p:sp>
        <p:nvSpPr>
          <p:cNvPr id="22533" name="TextBox 2"/>
          <p:cNvSpPr txBox="1">
            <a:spLocks noChangeArrowheads="1"/>
          </p:cNvSpPr>
          <p:nvPr/>
        </p:nvSpPr>
        <p:spPr bwMode="auto">
          <a:xfrm>
            <a:off x="6715125" y="4008314"/>
            <a:ext cx="321469" cy="341919"/>
          </a:xfrm>
          <a:prstGeom prst="rect">
            <a:avLst/>
          </a:prstGeom>
          <a:solidFill>
            <a:schemeClr val="bg1"/>
          </a:solidFill>
          <a:ln w="9525">
            <a:noFill/>
            <a:miter lim="800000"/>
            <a:headEnd/>
            <a:tailEnd/>
          </a:ln>
        </p:spPr>
        <p:txBody>
          <a:bodyPr lIns="64291" tIns="32146" rIns="64291" bIns="32146">
            <a:spAutoFit/>
          </a:bodyPr>
          <a:lstStyle/>
          <a:p>
            <a:endParaRPr lang="en-US"/>
          </a:p>
        </p:txBody>
      </p:sp>
      <p:sp>
        <p:nvSpPr>
          <p:cNvPr id="22534" name="TextBox 3"/>
          <p:cNvSpPr txBox="1">
            <a:spLocks noChangeArrowheads="1"/>
          </p:cNvSpPr>
          <p:nvPr/>
        </p:nvSpPr>
        <p:spPr bwMode="auto">
          <a:xfrm>
            <a:off x="6875860" y="5089922"/>
            <a:ext cx="1821656" cy="341919"/>
          </a:xfrm>
          <a:prstGeom prst="rect">
            <a:avLst/>
          </a:prstGeom>
          <a:solidFill>
            <a:schemeClr val="bg1"/>
          </a:solidFill>
          <a:ln w="9525">
            <a:noFill/>
            <a:miter lim="800000"/>
            <a:headEnd/>
            <a:tailEnd/>
          </a:ln>
        </p:spPr>
        <p:txBody>
          <a:bodyPr lIns="64291" tIns="32146" rIns="64291" bIns="32146">
            <a:spAutoFit/>
          </a:bodyPr>
          <a:lstStyle/>
          <a:p>
            <a:endParaRPr lang="en-US"/>
          </a:p>
        </p:txBody>
      </p:sp>
      <p:sp>
        <p:nvSpPr>
          <p:cNvPr id="22535" name="TextBox 8"/>
          <p:cNvSpPr txBox="1">
            <a:spLocks noChangeArrowheads="1"/>
          </p:cNvSpPr>
          <p:nvPr/>
        </p:nvSpPr>
        <p:spPr bwMode="auto">
          <a:xfrm>
            <a:off x="6875860" y="5458271"/>
            <a:ext cx="1821656" cy="341919"/>
          </a:xfrm>
          <a:prstGeom prst="rect">
            <a:avLst/>
          </a:prstGeom>
          <a:solidFill>
            <a:schemeClr val="bg1"/>
          </a:solidFill>
          <a:ln w="9525">
            <a:noFill/>
            <a:miter lim="800000"/>
            <a:headEnd/>
            <a:tailEnd/>
          </a:ln>
        </p:spPr>
        <p:txBody>
          <a:bodyPr lIns="64291" tIns="32146" rIns="64291" bIns="32146">
            <a:spAutoFit/>
          </a:bodyPr>
          <a:lstStyle/>
          <a:p>
            <a:endParaRPr lang="en-US"/>
          </a:p>
        </p:txBody>
      </p:sp>
      <p:sp>
        <p:nvSpPr>
          <p:cNvPr id="2" name="Rectangle 1">
            <a:extLst>
              <a:ext uri="{FF2B5EF4-FFF2-40B4-BE49-F238E27FC236}">
                <a16:creationId xmlns:a16="http://schemas.microsoft.com/office/drawing/2014/main" id="{CFB1CC14-41EC-4E94-A6A7-21841429D857}"/>
              </a:ext>
            </a:extLst>
          </p:cNvPr>
          <p:cNvSpPr/>
          <p:nvPr/>
        </p:nvSpPr>
        <p:spPr>
          <a:xfrm>
            <a:off x="76200" y="86993"/>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4" name="Slide Number Placeholder 3">
            <a:extLst>
              <a:ext uri="{FF2B5EF4-FFF2-40B4-BE49-F238E27FC236}">
                <a16:creationId xmlns:a16="http://schemas.microsoft.com/office/drawing/2014/main" id="{4A508C46-BF78-4301-B269-4981D62CC38D}"/>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28650" y="304800"/>
            <a:ext cx="7886700" cy="1325563"/>
          </a:xfrm>
        </p:spPr>
        <p:txBody>
          <a:bodyPr/>
          <a:lstStyle/>
          <a:p>
            <a:pPr eaLnBrk="1" hangingPunct="1"/>
            <a:r>
              <a:rPr lang="en-US"/>
              <a:t> </a:t>
            </a:r>
          </a:p>
        </p:txBody>
      </p:sp>
      <p:sp>
        <p:nvSpPr>
          <p:cNvPr id="3" name="Content Placeholder 2"/>
          <p:cNvSpPr>
            <a:spLocks noGrp="1"/>
          </p:cNvSpPr>
          <p:nvPr>
            <p:ph idx="1"/>
          </p:nvPr>
        </p:nvSpPr>
        <p:spPr>
          <a:xfrm>
            <a:off x="339328" y="2411016"/>
            <a:ext cx="8229824" cy="1721197"/>
          </a:xfrm>
        </p:spPr>
        <p:txBody>
          <a:bodyPr rtlCol="0">
            <a:normAutofit/>
          </a:bodyPr>
          <a:lstStyle/>
          <a:p>
            <a:pPr marL="0" indent="0" algn="ctr" defTabSz="914353">
              <a:buNone/>
              <a:defRPr/>
            </a:pPr>
            <a:r>
              <a:rPr lang="en-US" sz="5100" dirty="0">
                <a:latin typeface="Aharoni" pitchFamily="2" charset="-79"/>
                <a:ea typeface="+mj-ea"/>
                <a:cs typeface="Aharoni" pitchFamily="2" charset="-79"/>
              </a:rPr>
              <a:t> </a:t>
            </a:r>
            <a:r>
              <a:rPr lang="en-US" sz="5600" dirty="0">
                <a:latin typeface="Aharoni" pitchFamily="2" charset="-79"/>
                <a:ea typeface="+mj-ea"/>
                <a:cs typeface="Aharoni" pitchFamily="2" charset="-79"/>
              </a:rPr>
              <a:t>LIPOLYSIS</a:t>
            </a:r>
          </a:p>
        </p:txBody>
      </p:sp>
      <p:sp>
        <p:nvSpPr>
          <p:cNvPr id="2" name="Rectangle 1">
            <a:extLst>
              <a:ext uri="{FF2B5EF4-FFF2-40B4-BE49-F238E27FC236}">
                <a16:creationId xmlns:a16="http://schemas.microsoft.com/office/drawing/2014/main" id="{375AB8CB-20AD-454B-A81C-8EF20B25F0EE}"/>
              </a:ext>
            </a:extLst>
          </p:cNvPr>
          <p:cNvSpPr/>
          <p:nvPr/>
        </p:nvSpPr>
        <p:spPr>
          <a:xfrm>
            <a:off x="152400" y="13398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5" name="Slide Number Placeholder 4">
            <a:extLst>
              <a:ext uri="{FF2B5EF4-FFF2-40B4-BE49-F238E27FC236}">
                <a16:creationId xmlns:a16="http://schemas.microsoft.com/office/drawing/2014/main" id="{398DEF0D-73AF-435F-8D63-847E75C7E460}"/>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016" y="533399"/>
            <a:ext cx="8626078" cy="4413647"/>
          </a:xfrm>
        </p:spPr>
        <p:txBody>
          <a:bodyPr rtlCol="0">
            <a:normAutofit/>
          </a:bodyPr>
          <a:lstStyle/>
          <a:p>
            <a:pPr marL="633985" indent="-482186" algn="just" defTabSz="914353">
              <a:lnSpc>
                <a:spcPct val="150000"/>
              </a:lnSpc>
              <a:defRPr/>
            </a:pPr>
            <a:r>
              <a:rPr lang="en-US" dirty="0">
                <a:latin typeface="Andalus" pitchFamily="18" charset="-78"/>
                <a:cs typeface="Andalus" pitchFamily="18" charset="-78"/>
              </a:rPr>
              <a:t>TAGs are degraded to fatty acids and glycerol in the adipose tissue by the action of </a:t>
            </a:r>
            <a:r>
              <a:rPr lang="en-US" sz="3400" b="1" dirty="0">
                <a:solidFill>
                  <a:srgbClr val="0070C0"/>
                </a:solidFill>
                <a:latin typeface="Andalus" pitchFamily="18" charset="-78"/>
                <a:cs typeface="Andalus" pitchFamily="18" charset="-78"/>
              </a:rPr>
              <a:t>Lipases</a:t>
            </a:r>
          </a:p>
          <a:p>
            <a:pPr marL="342882" indent="-342882" defTabSz="914353">
              <a:lnSpc>
                <a:spcPct val="150000"/>
              </a:lnSpc>
              <a:defRPr/>
            </a:pPr>
            <a:endParaRPr lang="en-US" sz="2800" dirty="0"/>
          </a:p>
        </p:txBody>
      </p:sp>
      <p:sp>
        <p:nvSpPr>
          <p:cNvPr id="2" name="Title 1"/>
          <p:cNvSpPr>
            <a:spLocks noGrp="1"/>
          </p:cNvSpPr>
          <p:nvPr>
            <p:ph type="title"/>
          </p:nvPr>
        </p:nvSpPr>
        <p:spPr>
          <a:xfrm>
            <a:off x="457647" y="236488"/>
            <a:ext cx="8228707" cy="46881"/>
          </a:xfrm>
        </p:spPr>
        <p:txBody>
          <a:bodyPr rtlCol="0">
            <a:normAutofit fontScale="90000"/>
          </a:bodyPr>
          <a:lstStyle/>
          <a:p>
            <a:pPr defTabSz="914353">
              <a:defRPr/>
            </a:pPr>
            <a:r>
              <a:rPr lang="en-US" dirty="0"/>
              <a:t> </a:t>
            </a:r>
          </a:p>
        </p:txBody>
      </p:sp>
      <p:pic>
        <p:nvPicPr>
          <p:cNvPr id="25604" name="Picture 4"/>
          <p:cNvPicPr>
            <a:picLocks noChangeAspect="1"/>
          </p:cNvPicPr>
          <p:nvPr/>
        </p:nvPicPr>
        <p:blipFill>
          <a:blip r:embed="rId2" cstate="print"/>
          <a:srcRect/>
          <a:stretch>
            <a:fillRect/>
          </a:stretch>
        </p:blipFill>
        <p:spPr bwMode="auto">
          <a:xfrm>
            <a:off x="1785937" y="2586262"/>
            <a:ext cx="5893594" cy="4193604"/>
          </a:xfrm>
          <a:prstGeom prst="rect">
            <a:avLst/>
          </a:prstGeom>
          <a:noFill/>
          <a:ln w="25400">
            <a:noFill/>
            <a:miter lim="800000"/>
            <a:headEnd/>
            <a:tailEnd/>
          </a:ln>
          <a:effectLst/>
        </p:spPr>
      </p:pic>
      <p:sp>
        <p:nvSpPr>
          <p:cNvPr id="25605" name="TextBox 3"/>
          <p:cNvSpPr txBox="1">
            <a:spLocks noChangeArrowheads="1"/>
          </p:cNvSpPr>
          <p:nvPr/>
        </p:nvSpPr>
        <p:spPr bwMode="auto">
          <a:xfrm>
            <a:off x="2107406" y="6375797"/>
            <a:ext cx="589359" cy="341919"/>
          </a:xfrm>
          <a:prstGeom prst="rect">
            <a:avLst/>
          </a:prstGeom>
          <a:solidFill>
            <a:schemeClr val="bg1"/>
          </a:solidFill>
          <a:ln w="9525">
            <a:noFill/>
            <a:miter lim="800000"/>
            <a:headEnd/>
            <a:tailEnd/>
          </a:ln>
        </p:spPr>
        <p:txBody>
          <a:bodyPr lIns="64291" tIns="32146" rIns="64291" bIns="32146">
            <a:spAutoFit/>
          </a:bodyPr>
          <a:lstStyle/>
          <a:p>
            <a:endParaRPr lang="en-US"/>
          </a:p>
        </p:txBody>
      </p:sp>
      <p:sp>
        <p:nvSpPr>
          <p:cNvPr id="25606" name="TextBox 3"/>
          <p:cNvSpPr txBox="1">
            <a:spLocks noChangeArrowheads="1"/>
          </p:cNvSpPr>
          <p:nvPr/>
        </p:nvSpPr>
        <p:spPr bwMode="auto">
          <a:xfrm>
            <a:off x="1879699" y="6455048"/>
            <a:ext cx="455414" cy="341919"/>
          </a:xfrm>
          <a:prstGeom prst="rect">
            <a:avLst/>
          </a:prstGeom>
          <a:solidFill>
            <a:schemeClr val="bg1"/>
          </a:solidFill>
          <a:ln w="9525">
            <a:noFill/>
            <a:miter lim="800000"/>
            <a:headEnd/>
            <a:tailEnd/>
          </a:ln>
        </p:spPr>
        <p:txBody>
          <a:bodyPr lIns="64291" tIns="32146" rIns="64291" bIns="32146">
            <a:spAutoFit/>
          </a:bodyPr>
          <a:lstStyle/>
          <a:p>
            <a:endParaRPr lang="en-US"/>
          </a:p>
        </p:txBody>
      </p:sp>
      <p:sp>
        <p:nvSpPr>
          <p:cNvPr id="4" name="Rectangle 3">
            <a:extLst>
              <a:ext uri="{FF2B5EF4-FFF2-40B4-BE49-F238E27FC236}">
                <a16:creationId xmlns:a16="http://schemas.microsoft.com/office/drawing/2014/main" id="{C6450EE8-B43F-4522-AC5C-DA3595A9C9CF}"/>
              </a:ext>
            </a:extLst>
          </p:cNvPr>
          <p:cNvSpPr/>
          <p:nvPr/>
        </p:nvSpPr>
        <p:spPr>
          <a:xfrm>
            <a:off x="125016" y="112553"/>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6" name="Slide Number Placeholder 5">
            <a:extLst>
              <a:ext uri="{FF2B5EF4-FFF2-40B4-BE49-F238E27FC236}">
                <a16:creationId xmlns:a16="http://schemas.microsoft.com/office/drawing/2014/main" id="{AC6F791E-DBBD-4DAE-A1D0-FC962EC01F32}"/>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t> </a:t>
            </a:r>
          </a:p>
        </p:txBody>
      </p:sp>
      <p:sp>
        <p:nvSpPr>
          <p:cNvPr id="27651" name="Content Placeholder 2"/>
          <p:cNvSpPr>
            <a:spLocks noGrp="1"/>
          </p:cNvSpPr>
          <p:nvPr>
            <p:ph idx="1"/>
          </p:nvPr>
        </p:nvSpPr>
        <p:spPr/>
        <p:txBody>
          <a:bodyPr/>
          <a:lstStyle/>
          <a:p>
            <a:pPr marL="0" indent="0">
              <a:buNone/>
            </a:pPr>
            <a:r>
              <a:rPr lang="en-US" dirty="0"/>
              <a:t>  </a:t>
            </a:r>
          </a:p>
        </p:txBody>
      </p:sp>
      <p:pic>
        <p:nvPicPr>
          <p:cNvPr id="27652" name="Picture 2"/>
          <p:cNvPicPr>
            <a:picLocks noChangeAspect="1"/>
          </p:cNvPicPr>
          <p:nvPr/>
        </p:nvPicPr>
        <p:blipFill>
          <a:blip r:embed="rId2"/>
          <a:srcRect/>
          <a:stretch>
            <a:fillRect/>
          </a:stretch>
        </p:blipFill>
        <p:spPr bwMode="auto">
          <a:xfrm>
            <a:off x="2438400" y="533400"/>
            <a:ext cx="4048125" cy="6096000"/>
          </a:xfrm>
          <a:prstGeom prst="rect">
            <a:avLst/>
          </a:prstGeom>
          <a:noFill/>
          <a:ln w="25400">
            <a:noFill/>
            <a:miter lim="800000"/>
            <a:headEnd/>
            <a:tailEnd/>
          </a:ln>
          <a:effectLst/>
        </p:spPr>
      </p:pic>
      <p:sp>
        <p:nvSpPr>
          <p:cNvPr id="2" name="Rectangle 1">
            <a:extLst>
              <a:ext uri="{FF2B5EF4-FFF2-40B4-BE49-F238E27FC236}">
                <a16:creationId xmlns:a16="http://schemas.microsoft.com/office/drawing/2014/main" id="{82AD313A-DA6A-41E0-BD1C-8A5683A1749F}"/>
              </a:ext>
            </a:extLst>
          </p:cNvPr>
          <p:cNvSpPr/>
          <p:nvPr/>
        </p:nvSpPr>
        <p:spPr>
          <a:xfrm>
            <a:off x="76200" y="12684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4" name="Slide Number Placeholder 3">
            <a:extLst>
              <a:ext uri="{FF2B5EF4-FFF2-40B4-BE49-F238E27FC236}">
                <a16:creationId xmlns:a16="http://schemas.microsoft.com/office/drawing/2014/main" id="{D6BBE5CA-00D5-4103-A582-73237F91E042}"/>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t> </a:t>
            </a:r>
          </a:p>
        </p:txBody>
      </p:sp>
      <p:sp>
        <p:nvSpPr>
          <p:cNvPr id="29699" name="Content Placeholder 2"/>
          <p:cNvSpPr>
            <a:spLocks noGrp="1"/>
          </p:cNvSpPr>
          <p:nvPr>
            <p:ph idx="1"/>
          </p:nvPr>
        </p:nvSpPr>
        <p:spPr/>
        <p:txBody>
          <a:bodyPr/>
          <a:lstStyle/>
          <a:p>
            <a:pPr eaLnBrk="1" hangingPunct="1"/>
            <a:r>
              <a:rPr lang="en-US"/>
              <a:t> </a:t>
            </a:r>
          </a:p>
        </p:txBody>
      </p:sp>
      <p:pic>
        <p:nvPicPr>
          <p:cNvPr id="29700" name="Picture 2"/>
          <p:cNvPicPr>
            <a:picLocks noChangeAspect="1"/>
          </p:cNvPicPr>
          <p:nvPr/>
        </p:nvPicPr>
        <p:blipFill>
          <a:blip r:embed="rId2"/>
          <a:srcRect b="55183"/>
          <a:stretch>
            <a:fillRect/>
          </a:stretch>
        </p:blipFill>
        <p:spPr bwMode="auto">
          <a:xfrm>
            <a:off x="27906" y="535782"/>
            <a:ext cx="9018984" cy="3074045"/>
          </a:xfrm>
          <a:prstGeom prst="rect">
            <a:avLst/>
          </a:prstGeom>
          <a:noFill/>
          <a:ln w="25400">
            <a:noFill/>
            <a:miter lim="800000"/>
            <a:headEnd/>
            <a:tailEnd/>
          </a:ln>
          <a:effectLst/>
        </p:spPr>
      </p:pic>
      <p:pic>
        <p:nvPicPr>
          <p:cNvPr id="29701" name="Picture 2"/>
          <p:cNvPicPr>
            <a:picLocks noChangeAspect="1"/>
          </p:cNvPicPr>
          <p:nvPr/>
        </p:nvPicPr>
        <p:blipFill>
          <a:blip r:embed="rId3"/>
          <a:srcRect l="-2" r="1071" b="4927"/>
          <a:stretch>
            <a:fillRect/>
          </a:stretch>
        </p:blipFill>
        <p:spPr bwMode="auto">
          <a:xfrm>
            <a:off x="27906" y="4232672"/>
            <a:ext cx="9018984" cy="2196703"/>
          </a:xfrm>
          <a:prstGeom prst="rect">
            <a:avLst/>
          </a:prstGeom>
          <a:noFill/>
          <a:ln w="25400">
            <a:noFill/>
            <a:miter lim="800000"/>
            <a:headEnd/>
            <a:tailEnd/>
          </a:ln>
          <a:effectLst/>
        </p:spPr>
      </p:pic>
      <p:sp>
        <p:nvSpPr>
          <p:cNvPr id="2" name="Rectangle 1">
            <a:extLst>
              <a:ext uri="{FF2B5EF4-FFF2-40B4-BE49-F238E27FC236}">
                <a16:creationId xmlns:a16="http://schemas.microsoft.com/office/drawing/2014/main" id="{3F5A9D89-F713-415D-B245-D9E1B535D5A4}"/>
              </a:ext>
            </a:extLst>
          </p:cNvPr>
          <p:cNvSpPr/>
          <p:nvPr/>
        </p:nvSpPr>
        <p:spPr>
          <a:xfrm>
            <a:off x="97110" y="59066"/>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4" name="Slide Number Placeholder 3">
            <a:extLst>
              <a:ext uri="{FF2B5EF4-FFF2-40B4-BE49-F238E27FC236}">
                <a16:creationId xmlns:a16="http://schemas.microsoft.com/office/drawing/2014/main" id="{076EE555-9EAD-4248-95E1-90FA0C52BE41}"/>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t> </a:t>
            </a:r>
          </a:p>
        </p:txBody>
      </p:sp>
      <p:sp>
        <p:nvSpPr>
          <p:cNvPr id="31747" name="Content Placeholder 2"/>
          <p:cNvSpPr>
            <a:spLocks noGrp="1"/>
          </p:cNvSpPr>
          <p:nvPr>
            <p:ph idx="1"/>
          </p:nvPr>
        </p:nvSpPr>
        <p:spPr/>
        <p:txBody>
          <a:bodyPr/>
          <a:lstStyle/>
          <a:p>
            <a:pPr eaLnBrk="1" hangingPunct="1"/>
            <a:r>
              <a:rPr lang="en-US"/>
              <a:t> </a:t>
            </a:r>
          </a:p>
        </p:txBody>
      </p:sp>
      <p:pic>
        <p:nvPicPr>
          <p:cNvPr id="31748" name="Picture 2"/>
          <p:cNvPicPr>
            <a:picLocks noChangeAspect="1"/>
          </p:cNvPicPr>
          <p:nvPr/>
        </p:nvPicPr>
        <p:blipFill>
          <a:blip r:embed="rId2"/>
          <a:srcRect t="45274"/>
          <a:stretch>
            <a:fillRect/>
          </a:stretch>
        </p:blipFill>
        <p:spPr bwMode="auto">
          <a:xfrm>
            <a:off x="40183" y="1071563"/>
            <a:ext cx="8978801" cy="4288482"/>
          </a:xfrm>
          <a:prstGeom prst="rect">
            <a:avLst/>
          </a:prstGeom>
          <a:noFill/>
          <a:ln w="25400">
            <a:noFill/>
            <a:miter lim="800000"/>
            <a:headEnd/>
            <a:tailEnd/>
          </a:ln>
          <a:effectLst/>
        </p:spPr>
      </p:pic>
      <p:sp>
        <p:nvSpPr>
          <p:cNvPr id="2" name="Rectangle 1">
            <a:extLst>
              <a:ext uri="{FF2B5EF4-FFF2-40B4-BE49-F238E27FC236}">
                <a16:creationId xmlns:a16="http://schemas.microsoft.com/office/drawing/2014/main" id="{4E677C1E-2EF6-4D70-8B60-054A71450468}"/>
              </a:ext>
            </a:extLst>
          </p:cNvPr>
          <p:cNvSpPr/>
          <p:nvPr/>
        </p:nvSpPr>
        <p:spPr>
          <a:xfrm>
            <a:off x="49708" y="19431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4" name="Slide Number Placeholder 3">
            <a:extLst>
              <a:ext uri="{FF2B5EF4-FFF2-40B4-BE49-F238E27FC236}">
                <a16:creationId xmlns:a16="http://schemas.microsoft.com/office/drawing/2014/main" id="{28283516-549A-4EE9-B60E-9A735AD65145}"/>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39328" y="-803672"/>
            <a:ext cx="8358188" cy="1232297"/>
          </a:xfrm>
        </p:spPr>
        <p:txBody>
          <a:bodyPr/>
          <a:lstStyle/>
          <a:p>
            <a:pPr eaLnBrk="1" hangingPunct="1"/>
            <a:r>
              <a:rPr lang="en-US"/>
              <a:t> </a:t>
            </a:r>
          </a:p>
        </p:txBody>
      </p:sp>
      <p:sp>
        <p:nvSpPr>
          <p:cNvPr id="4099" name="Content Placeholder 2"/>
          <p:cNvSpPr>
            <a:spLocks noGrp="1"/>
          </p:cNvSpPr>
          <p:nvPr>
            <p:ph idx="1"/>
          </p:nvPr>
        </p:nvSpPr>
        <p:spPr>
          <a:xfrm>
            <a:off x="232172" y="685800"/>
            <a:ext cx="8733234" cy="6172200"/>
          </a:xfrm>
        </p:spPr>
        <p:txBody>
          <a:bodyPr rtlCol="0">
            <a:normAutofit/>
          </a:bodyPr>
          <a:lstStyle/>
          <a:p>
            <a:pPr marL="151799" indent="0" algn="just" defTabSz="914353">
              <a:lnSpc>
                <a:spcPct val="150000"/>
              </a:lnSpc>
              <a:buNone/>
              <a:defRPr/>
            </a:pPr>
            <a:r>
              <a:rPr lang="en-US" sz="3000" b="1" u="sng" dirty="0">
                <a:latin typeface="Andalus" pitchFamily="18" charset="-78"/>
                <a:cs typeface="Andalus" pitchFamily="18" charset="-78"/>
              </a:rPr>
              <a:t>Regulation of Triglyceride metabolism </a:t>
            </a:r>
          </a:p>
          <a:p>
            <a:pPr algn="just">
              <a:lnSpc>
                <a:spcPct val="150000"/>
              </a:lnSpc>
              <a:defRPr/>
            </a:pPr>
            <a:r>
              <a:rPr lang="en-US" sz="3000" dirty="0">
                <a:latin typeface="Andalus" pitchFamily="18" charset="-78"/>
                <a:cs typeface="Andalus" pitchFamily="18" charset="-78"/>
              </a:rPr>
              <a:t>Regulated by hormones</a:t>
            </a:r>
          </a:p>
          <a:p>
            <a:pPr lvl="2" algn="just">
              <a:lnSpc>
                <a:spcPct val="150000"/>
              </a:lnSpc>
              <a:buFont typeface="Wingdings" pitchFamily="2" charset="2"/>
              <a:buChar char="Ø"/>
              <a:defRPr/>
            </a:pPr>
            <a:r>
              <a:rPr lang="en-US" sz="2500" dirty="0">
                <a:latin typeface="Andalus" pitchFamily="18" charset="-78"/>
                <a:cs typeface="Andalus" pitchFamily="18" charset="-78"/>
              </a:rPr>
              <a:t>Insulin promotes the conversion of carbohydrate to triacylglycerols</a:t>
            </a:r>
          </a:p>
          <a:p>
            <a:pPr lvl="2" algn="just">
              <a:lnSpc>
                <a:spcPct val="150000"/>
              </a:lnSpc>
              <a:buFont typeface="Wingdings" pitchFamily="2" charset="2"/>
              <a:buChar char="Ø"/>
              <a:defRPr/>
            </a:pPr>
            <a:r>
              <a:rPr lang="en-US" sz="2500" dirty="0">
                <a:latin typeface="Andalus" pitchFamily="18" charset="-78"/>
                <a:cs typeface="Andalus" pitchFamily="18" charset="-78"/>
              </a:rPr>
              <a:t>Glucagon &amp; epinephrine promote mobilization of fatty acids from adipose tissue</a:t>
            </a:r>
          </a:p>
          <a:p>
            <a:pPr algn="just">
              <a:lnSpc>
                <a:spcPct val="150000"/>
              </a:lnSpc>
              <a:defRPr/>
            </a:pPr>
            <a:endParaRPr lang="en-US" dirty="0">
              <a:latin typeface="Andalus" pitchFamily="18" charset="-78"/>
              <a:cs typeface="Andalus" pitchFamily="18" charset="-78"/>
            </a:endParaRPr>
          </a:p>
        </p:txBody>
      </p:sp>
      <p:sp>
        <p:nvSpPr>
          <p:cNvPr id="2" name="Rectangle 1">
            <a:extLst>
              <a:ext uri="{FF2B5EF4-FFF2-40B4-BE49-F238E27FC236}">
                <a16:creationId xmlns:a16="http://schemas.microsoft.com/office/drawing/2014/main" id="{BDCCB885-B0BD-4762-910D-F1D6DBB7F157}"/>
              </a:ext>
            </a:extLst>
          </p:cNvPr>
          <p:cNvSpPr/>
          <p:nvPr/>
        </p:nvSpPr>
        <p:spPr>
          <a:xfrm>
            <a:off x="0" y="86993"/>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4" name="Slide Number Placeholder 3">
            <a:extLst>
              <a:ext uri="{FF2B5EF4-FFF2-40B4-BE49-F238E27FC236}">
                <a16:creationId xmlns:a16="http://schemas.microsoft.com/office/drawing/2014/main" id="{64041574-AA64-4C88-AFE4-D848ECDCE478}"/>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19100"/>
            <a:ext cx="8229600" cy="1143000"/>
          </a:xfrm>
        </p:spPr>
        <p:txBody>
          <a:bodyPr>
            <a:normAutofit/>
          </a:bodyPr>
          <a:lstStyle/>
          <a:p>
            <a:pPr algn="ctr"/>
            <a:r>
              <a:rPr lang="en-US" sz="4000" dirty="0">
                <a:cs typeface="Andalus" pitchFamily="18" charset="-78"/>
              </a:rPr>
              <a:t>Anatomical &amp; Physiological Aspects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buNone/>
            </a:pPr>
            <a:r>
              <a:rPr lang="en-US" sz="2400" dirty="0"/>
              <a:t> </a:t>
            </a:r>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a:xfrm>
            <a:off x="6629400" y="6324600"/>
            <a:ext cx="2133600" cy="365125"/>
          </a:xfrm>
        </p:spPr>
        <p:txBody>
          <a:bodyPr/>
          <a:lstStyle/>
          <a:p>
            <a:pPr>
              <a:defRPr/>
            </a:pPr>
            <a:fld id="{BDA394D7-9785-4BE5-AFD5-4F918A689025}" type="slidenum">
              <a:rPr lang="en-US" smtClean="0"/>
              <a:pPr>
                <a:defRPr/>
              </a:pPr>
              <a:t>19</a:t>
            </a:fld>
            <a:endParaRPr lang="en-US" dirty="0"/>
          </a:p>
        </p:txBody>
      </p:sp>
      <p:sp>
        <p:nvSpPr>
          <p:cNvPr id="6" name="Rectangle 5">
            <a:extLst>
              <a:ext uri="{FF2B5EF4-FFF2-40B4-BE49-F238E27FC236}">
                <a16:creationId xmlns:a16="http://schemas.microsoft.com/office/drawing/2014/main" id="{5C1BEC2F-FA69-42E3-8A82-1E0142E9FD2B}"/>
              </a:ext>
            </a:extLst>
          </p:cNvPr>
          <p:cNvSpPr/>
          <p:nvPr/>
        </p:nvSpPr>
        <p:spPr>
          <a:xfrm>
            <a:off x="76200" y="87947"/>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pic>
        <p:nvPicPr>
          <p:cNvPr id="8" name="Picture 2" descr="Image A shows a collection of yellow adipocytes that do not have a  consistent shape or size, however, mos… | Loose connective tissue, Adipose  tissue, Tissue biology">
            <a:extLst>
              <a:ext uri="{FF2B5EF4-FFF2-40B4-BE49-F238E27FC236}">
                <a16:creationId xmlns:a16="http://schemas.microsoft.com/office/drawing/2014/main" id="{08079C6D-FB0C-4C79-86EF-5046F969E3BE}"/>
              </a:ext>
            </a:extLst>
          </p:cNvPr>
          <p:cNvPicPr>
            <a:picLocks noChangeAspect="1" noChangeArrowheads="1"/>
          </p:cNvPicPr>
          <p:nvPr/>
        </p:nvPicPr>
        <p:blipFill>
          <a:blip r:embed="rId2"/>
          <a:srcRect/>
          <a:stretch>
            <a:fillRect/>
          </a:stretch>
        </p:blipFill>
        <p:spPr bwMode="auto">
          <a:xfrm>
            <a:off x="353564" y="1524000"/>
            <a:ext cx="8409436" cy="4540505"/>
          </a:xfrm>
          <a:prstGeom prst="rect">
            <a:avLst/>
          </a:prstGeom>
          <a:noFill/>
        </p:spPr>
      </p:pic>
    </p:spTree>
    <p:extLst>
      <p:ext uri="{BB962C8B-B14F-4D97-AF65-F5344CB8AC3E}">
        <p14:creationId xmlns:p14="http://schemas.microsoft.com/office/powerpoint/2010/main" val="937801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772400" cy="1470025"/>
          </a:xfrm>
        </p:spPr>
        <p:txBody>
          <a:bodyPr>
            <a:normAutofit fontScale="90000"/>
          </a:bodyPr>
          <a:lstStyle/>
          <a:p>
            <a:br>
              <a:rPr lang="en-US" sz="4000" b="1" dirty="0">
                <a:cs typeface="Times New Roman" pitchFamily="18" charset="0"/>
              </a:rPr>
            </a:br>
            <a:r>
              <a:rPr lang="en-US" sz="4000" b="1" dirty="0">
                <a:cs typeface="Times New Roman" pitchFamily="18" charset="0"/>
              </a:rPr>
              <a:t>CNS Module</a:t>
            </a:r>
            <a:br>
              <a:rPr lang="en-US" sz="4000" u="sng" dirty="0">
                <a:cs typeface="Times New Roman" pitchFamily="18" charset="0"/>
              </a:rPr>
            </a:br>
            <a:r>
              <a:rPr lang="en-US" sz="3200" dirty="0">
                <a:cs typeface="Times New Roman" pitchFamily="18" charset="0"/>
              </a:rPr>
              <a:t>2</a:t>
            </a:r>
            <a:r>
              <a:rPr lang="en-US" sz="3200" baseline="30000" dirty="0">
                <a:cs typeface="Times New Roman" pitchFamily="18" charset="0"/>
              </a:rPr>
              <a:t>nd</a:t>
            </a:r>
            <a:r>
              <a:rPr lang="en-US" sz="3200" dirty="0">
                <a:cs typeface="Times New Roman" pitchFamily="18" charset="0"/>
              </a:rPr>
              <a:t> Year MBBS (LGIS)</a:t>
            </a:r>
            <a:br>
              <a:rPr lang="en-US" sz="4000" u="sng" dirty="0">
                <a:cs typeface="Times New Roman" pitchFamily="18" charset="0"/>
              </a:rPr>
            </a:br>
            <a:r>
              <a:rPr lang="en-US" sz="4000" b="1" dirty="0">
                <a:cs typeface="Times New Roman" pitchFamily="18" charset="0"/>
              </a:rPr>
              <a:t>Triglyceride Metabolism </a:t>
            </a:r>
          </a:p>
        </p:txBody>
      </p:sp>
      <p:sp>
        <p:nvSpPr>
          <p:cNvPr id="3" name="Subtitle 2"/>
          <p:cNvSpPr>
            <a:spLocks noGrp="1"/>
          </p:cNvSpPr>
          <p:nvPr>
            <p:ph type="subTitle" idx="1"/>
          </p:nvPr>
        </p:nvSpPr>
        <p:spPr>
          <a:xfrm>
            <a:off x="381000" y="5153025"/>
            <a:ext cx="8534400" cy="762000"/>
          </a:xfrm>
        </p:spPr>
        <p:txBody>
          <a:bodyPr>
            <a:normAutofit fontScale="25000" lnSpcReduction="20000"/>
          </a:bodyPr>
          <a:lstStyle/>
          <a:p>
            <a:pPr algn="l"/>
            <a:r>
              <a:rPr lang="en-US" sz="7200" b="1" dirty="0">
                <a:cs typeface="Times New Roman" pitchFamily="18" charset="0"/>
              </a:rPr>
              <a:t>Presenter: Dr. Aneela Jamil					Date: 24-02-25</a:t>
            </a:r>
          </a:p>
          <a:p>
            <a:pPr algn="l"/>
            <a:r>
              <a:rPr lang="en-US" sz="7200" b="1" dirty="0">
                <a:cs typeface="Times New Roman" pitchFamily="18" charset="0"/>
              </a:rPr>
              <a:t>(Assistant Professor)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AE33E001-7226-4D28-ACF7-7103B13D8C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0"/>
            <a:ext cx="1977887" cy="1177461"/>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81000" y="1371600"/>
            <a:ext cx="8465344" cy="4732734"/>
          </a:xfrm>
        </p:spPr>
        <p:txBody>
          <a:bodyPr rtlCol="0">
            <a:noAutofit/>
          </a:bodyPr>
          <a:lstStyle/>
          <a:p>
            <a:pPr marL="553621" indent="-401822" algn="just" defTabSz="914353">
              <a:lnSpc>
                <a:spcPct val="150000"/>
              </a:lnSpc>
              <a:buNone/>
              <a:defRPr/>
            </a:pPr>
            <a:r>
              <a:rPr lang="en-US" sz="2800" b="1" u="sng" dirty="0">
                <a:latin typeface="Andalus" pitchFamily="18" charset="-78"/>
                <a:cs typeface="Andalus" pitchFamily="18" charset="-78"/>
              </a:rPr>
              <a:t>Functions of Adipose tissue </a:t>
            </a:r>
            <a:endParaRPr lang="en-US" sz="3100" b="1" u="sng" dirty="0">
              <a:latin typeface="Andalus" pitchFamily="18" charset="-78"/>
              <a:cs typeface="Andalus" pitchFamily="18" charset="-78"/>
            </a:endParaRPr>
          </a:p>
          <a:p>
            <a:pPr marL="553621" indent="-401822" algn="just" defTabSz="914353">
              <a:lnSpc>
                <a:spcPct val="150000"/>
              </a:lnSpc>
              <a:defRPr/>
            </a:pPr>
            <a:r>
              <a:rPr lang="en-US" sz="2800" dirty="0">
                <a:latin typeface="Andalus" pitchFamily="18" charset="-78"/>
                <a:cs typeface="Andalus" pitchFamily="18" charset="-78"/>
              </a:rPr>
              <a:t>Fat reservoir </a:t>
            </a:r>
          </a:p>
          <a:p>
            <a:pPr marL="553621" indent="-401822" algn="just" defTabSz="914353">
              <a:lnSpc>
                <a:spcPct val="150000"/>
              </a:lnSpc>
              <a:defRPr/>
            </a:pPr>
            <a:r>
              <a:rPr lang="en-US" sz="2800" dirty="0">
                <a:latin typeface="Andalus" pitchFamily="18" charset="-78"/>
                <a:cs typeface="Andalus" pitchFamily="18" charset="-78"/>
              </a:rPr>
              <a:t>Synthesis of triglycerides</a:t>
            </a:r>
          </a:p>
          <a:p>
            <a:pPr marL="553621" indent="-401822" algn="just" defTabSz="914353">
              <a:lnSpc>
                <a:spcPct val="150000"/>
              </a:lnSpc>
              <a:defRPr/>
            </a:pPr>
            <a:r>
              <a:rPr lang="en-US" sz="2800" dirty="0">
                <a:latin typeface="Andalus" pitchFamily="18" charset="-78"/>
                <a:cs typeface="Andalus" pitchFamily="18" charset="-78"/>
              </a:rPr>
              <a:t>Provision of fatty acids to other tissues </a:t>
            </a:r>
          </a:p>
          <a:p>
            <a:pPr marL="553621" indent="-401822" algn="just" defTabSz="914353">
              <a:lnSpc>
                <a:spcPct val="150000"/>
              </a:lnSpc>
              <a:defRPr/>
            </a:pPr>
            <a:endParaRPr lang="en-US" sz="2800" dirty="0">
              <a:latin typeface="Andalus" pitchFamily="18" charset="-78"/>
              <a:cs typeface="Andalus" pitchFamily="18" charset="-78"/>
            </a:endParaRPr>
          </a:p>
          <a:p>
            <a:pPr marL="553621" indent="-401822" algn="just" defTabSz="914353">
              <a:lnSpc>
                <a:spcPct val="150000"/>
              </a:lnSpc>
              <a:buNone/>
              <a:defRPr/>
            </a:pPr>
            <a:endParaRPr lang="en-US" sz="2800" dirty="0">
              <a:latin typeface="Andalus" pitchFamily="18" charset="-78"/>
              <a:cs typeface="Andalus" pitchFamily="18" charset="-78"/>
            </a:endParaRPr>
          </a:p>
        </p:txBody>
      </p:sp>
      <p:sp>
        <p:nvSpPr>
          <p:cNvPr id="39939" name="Title 1"/>
          <p:cNvSpPr>
            <a:spLocks noGrp="1"/>
          </p:cNvSpPr>
          <p:nvPr>
            <p:ph type="title"/>
          </p:nvPr>
        </p:nvSpPr>
        <p:spPr>
          <a:xfrm>
            <a:off x="446484" y="-696516"/>
            <a:ext cx="8229824" cy="1143000"/>
          </a:xfrm>
        </p:spPr>
        <p:txBody>
          <a:bodyPr/>
          <a:lstStyle/>
          <a:p>
            <a:pPr eaLnBrk="1" hangingPunct="1"/>
            <a:r>
              <a:rPr lang="en-US"/>
              <a:t> </a:t>
            </a:r>
          </a:p>
        </p:txBody>
      </p:sp>
      <p:sp>
        <p:nvSpPr>
          <p:cNvPr id="4" name="Rectangle 3"/>
          <p:cNvSpPr/>
          <p:nvPr/>
        </p:nvSpPr>
        <p:spPr>
          <a:xfrm>
            <a:off x="2743200" y="609600"/>
            <a:ext cx="4168129" cy="646331"/>
          </a:xfrm>
          <a:prstGeom prst="rect">
            <a:avLst/>
          </a:prstGeom>
        </p:spPr>
        <p:txBody>
          <a:bodyPr wrap="none">
            <a:spAutoFit/>
          </a:bodyPr>
          <a:lstStyle/>
          <a:p>
            <a:pPr algn="ctr">
              <a:spcBef>
                <a:spcPct val="0"/>
              </a:spcBef>
            </a:pPr>
            <a:r>
              <a:rPr lang="en-US" sz="3600" b="1" dirty="0">
                <a:latin typeface="Andalus" pitchFamily="18" charset="-78"/>
                <a:ea typeface="+mj-ea"/>
                <a:cs typeface="Andalus" pitchFamily="18" charset="-78"/>
              </a:rPr>
              <a:t>Physiological Aspects</a:t>
            </a:r>
          </a:p>
        </p:txBody>
      </p:sp>
      <p:pic>
        <p:nvPicPr>
          <p:cNvPr id="5" name="Picture 4"/>
          <p:cNvPicPr>
            <a:picLocks noChangeAspect="1"/>
          </p:cNvPicPr>
          <p:nvPr/>
        </p:nvPicPr>
        <p:blipFill>
          <a:blip r:embed="rId2"/>
          <a:srcRect/>
          <a:stretch>
            <a:fillRect/>
          </a:stretch>
        </p:blipFill>
        <p:spPr bwMode="auto">
          <a:xfrm>
            <a:off x="5804297" y="4125516"/>
            <a:ext cx="2949029" cy="2589609"/>
          </a:xfrm>
          <a:prstGeom prst="rect">
            <a:avLst/>
          </a:prstGeom>
          <a:noFill/>
          <a:ln w="25400">
            <a:noFill/>
            <a:miter lim="800000"/>
            <a:headEnd/>
            <a:tailEnd/>
          </a:ln>
          <a:effectLst/>
        </p:spPr>
      </p:pic>
      <p:sp>
        <p:nvSpPr>
          <p:cNvPr id="2" name="Rectangle 1">
            <a:extLst>
              <a:ext uri="{FF2B5EF4-FFF2-40B4-BE49-F238E27FC236}">
                <a16:creationId xmlns:a16="http://schemas.microsoft.com/office/drawing/2014/main" id="{A99B86CE-895B-4BE7-B931-73740C6F3787}"/>
              </a:ext>
            </a:extLst>
          </p:cNvPr>
          <p:cNvSpPr/>
          <p:nvPr/>
        </p:nvSpPr>
        <p:spPr>
          <a:xfrm>
            <a:off x="128382" y="152299"/>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sp>
        <p:nvSpPr>
          <p:cNvPr id="6" name="Slide Number Placeholder 5">
            <a:extLst>
              <a:ext uri="{FF2B5EF4-FFF2-40B4-BE49-F238E27FC236}">
                <a16:creationId xmlns:a16="http://schemas.microsoft.com/office/drawing/2014/main" id="{6F580178-1A57-4713-8E03-882CFDC86CDD}"/>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a:buNone/>
            </a:pPr>
            <a:r>
              <a:rPr lang="en-US" dirty="0"/>
              <a:t> </a:t>
            </a:r>
          </a:p>
        </p:txBody>
      </p:sp>
      <p:sp>
        <p:nvSpPr>
          <p:cNvPr id="1028" name="AutoShape 4" descr="4 Ways to Lower Triglycerides Quickly - wikiH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4 Ways to Lower Triglycerides Quickly - wikiH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4 Ways to Lower Triglycerides Quickly - wikiH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4 Ways to Lower Triglycerides Quickly - wikiH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8" name="Picture 14" descr="Lipid-lowering medications: Fibrates: Video &amp; Anatomy | Osmosis"/>
          <p:cNvPicPr>
            <a:picLocks noChangeAspect="1" noChangeArrowheads="1"/>
          </p:cNvPicPr>
          <p:nvPr/>
        </p:nvPicPr>
        <p:blipFill>
          <a:blip r:embed="rId2"/>
          <a:srcRect/>
          <a:stretch>
            <a:fillRect/>
          </a:stretch>
        </p:blipFill>
        <p:spPr bwMode="auto">
          <a:xfrm>
            <a:off x="287868" y="1295400"/>
            <a:ext cx="8398932" cy="4724400"/>
          </a:xfrm>
          <a:prstGeom prst="rect">
            <a:avLst/>
          </a:prstGeom>
          <a:noFill/>
        </p:spPr>
      </p:pic>
      <p:sp>
        <p:nvSpPr>
          <p:cNvPr id="4" name="Rectangle 3">
            <a:extLst>
              <a:ext uri="{FF2B5EF4-FFF2-40B4-BE49-F238E27FC236}">
                <a16:creationId xmlns:a16="http://schemas.microsoft.com/office/drawing/2014/main" id="{671A7C90-A573-4B7C-8EDF-A7F105A16350}"/>
              </a:ext>
            </a:extLst>
          </p:cNvPr>
          <p:cNvSpPr/>
          <p:nvPr/>
        </p:nvSpPr>
        <p:spPr>
          <a:xfrm>
            <a:off x="136525" y="160338"/>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
        <p:nvSpPr>
          <p:cNvPr id="6" name="Slide Number Placeholder 5">
            <a:extLst>
              <a:ext uri="{FF2B5EF4-FFF2-40B4-BE49-F238E27FC236}">
                <a16:creationId xmlns:a16="http://schemas.microsoft.com/office/drawing/2014/main" id="{CC1C2F81-8BB3-4AF1-AAC7-C5F27032B0D4}"/>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a:buNone/>
            </a:pPr>
            <a:r>
              <a:rPr lang="en-US" dirty="0"/>
              <a:t> </a:t>
            </a:r>
          </a:p>
        </p:txBody>
      </p:sp>
      <p:sp>
        <p:nvSpPr>
          <p:cNvPr id="1028" name="AutoShape 4" descr="4 Ways to Lower Triglycerides Quickly - wikiH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4 Ways to Lower Triglycerides Quickly - wikiH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4 Ways to Lower Triglycerides Quickly - wikiH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4 Ways to Lower Triglycerides Quickly - wikiH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0" name="Picture 16" descr="Common problems in the management of hypertriglyceridemia | CMAJ"/>
          <p:cNvPicPr>
            <a:picLocks noChangeAspect="1" noChangeArrowheads="1"/>
          </p:cNvPicPr>
          <p:nvPr/>
        </p:nvPicPr>
        <p:blipFill>
          <a:blip r:embed="rId2"/>
          <a:srcRect/>
          <a:stretch>
            <a:fillRect/>
          </a:stretch>
        </p:blipFill>
        <p:spPr bwMode="auto">
          <a:xfrm>
            <a:off x="457200" y="1371600"/>
            <a:ext cx="8229600" cy="4395788"/>
          </a:xfrm>
          <a:prstGeom prst="rect">
            <a:avLst/>
          </a:prstGeom>
          <a:noFill/>
        </p:spPr>
      </p:pic>
      <p:sp>
        <p:nvSpPr>
          <p:cNvPr id="4" name="Rectangle 3">
            <a:extLst>
              <a:ext uri="{FF2B5EF4-FFF2-40B4-BE49-F238E27FC236}">
                <a16:creationId xmlns:a16="http://schemas.microsoft.com/office/drawing/2014/main" id="{E309D3DD-8151-4C8D-9565-8F9AE40759A3}"/>
              </a:ext>
            </a:extLst>
          </p:cNvPr>
          <p:cNvSpPr/>
          <p:nvPr/>
        </p:nvSpPr>
        <p:spPr>
          <a:xfrm>
            <a:off x="38100" y="141288"/>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
        <p:nvSpPr>
          <p:cNvPr id="6" name="Slide Number Placeholder 5">
            <a:extLst>
              <a:ext uri="{FF2B5EF4-FFF2-40B4-BE49-F238E27FC236}">
                <a16:creationId xmlns:a16="http://schemas.microsoft.com/office/drawing/2014/main" id="{D500394A-C05A-4062-A102-C510EBC76253}"/>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7026"/>
            <a:ext cx="7886700" cy="1325563"/>
          </a:xfrm>
        </p:spPr>
        <p:txBody>
          <a:bodyPr/>
          <a:lstStyle/>
          <a:p>
            <a:r>
              <a:rPr lang="en-US" dirty="0"/>
              <a:t> </a:t>
            </a:r>
          </a:p>
        </p:txBody>
      </p:sp>
      <p:sp>
        <p:nvSpPr>
          <p:cNvPr id="3" name="Content Placeholder 2"/>
          <p:cNvSpPr>
            <a:spLocks noGrp="1"/>
          </p:cNvSpPr>
          <p:nvPr>
            <p:ph idx="1"/>
          </p:nvPr>
        </p:nvSpPr>
        <p:spPr/>
        <p:txBody>
          <a:bodyPr/>
          <a:lstStyle/>
          <a:p>
            <a:pPr>
              <a:buNone/>
            </a:pPr>
            <a:r>
              <a:rPr lang="en-US" dirty="0"/>
              <a:t> </a:t>
            </a:r>
          </a:p>
        </p:txBody>
      </p:sp>
      <p:pic>
        <p:nvPicPr>
          <p:cNvPr id="15362" name="Picture 2" descr="Clinical Problems Caused by Obesity - Endotext - NCBI Bookshelf"/>
          <p:cNvPicPr>
            <a:picLocks noChangeAspect="1" noChangeArrowheads="1"/>
          </p:cNvPicPr>
          <p:nvPr/>
        </p:nvPicPr>
        <p:blipFill>
          <a:blip r:embed="rId2"/>
          <a:srcRect/>
          <a:stretch>
            <a:fillRect/>
          </a:stretch>
        </p:blipFill>
        <p:spPr bwMode="auto">
          <a:xfrm>
            <a:off x="609600" y="914400"/>
            <a:ext cx="7620000" cy="5200651"/>
          </a:xfrm>
          <a:prstGeom prst="rect">
            <a:avLst/>
          </a:prstGeom>
          <a:noFill/>
        </p:spPr>
      </p:pic>
      <p:sp>
        <p:nvSpPr>
          <p:cNvPr id="4" name="Rectangle 3">
            <a:extLst>
              <a:ext uri="{FF2B5EF4-FFF2-40B4-BE49-F238E27FC236}">
                <a16:creationId xmlns:a16="http://schemas.microsoft.com/office/drawing/2014/main" id="{B28F5C3A-CEFC-4D1A-9D06-861322B73164}"/>
              </a:ext>
            </a:extLst>
          </p:cNvPr>
          <p:cNvSpPr/>
          <p:nvPr/>
        </p:nvSpPr>
        <p:spPr>
          <a:xfrm>
            <a:off x="76200" y="108265"/>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
        <p:nvSpPr>
          <p:cNvPr id="6" name="Slide Number Placeholder 5">
            <a:extLst>
              <a:ext uri="{FF2B5EF4-FFF2-40B4-BE49-F238E27FC236}">
                <a16:creationId xmlns:a16="http://schemas.microsoft.com/office/drawing/2014/main" id="{FB888BAE-5D72-45D4-A117-AD74FBCA041A}"/>
              </a:ext>
            </a:extLst>
          </p:cNvPr>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219200"/>
            <a:ext cx="8001000" cy="5211762"/>
          </a:xfrm>
        </p:spPr>
        <p:txBody>
          <a:bodyPr>
            <a:normAutofit/>
          </a:bodyPr>
          <a:lstStyle/>
          <a:p>
            <a:pPr marL="0" indent="0" algn="just">
              <a:lnSpc>
                <a:spcPct val="150000"/>
              </a:lnSpc>
              <a:buNone/>
            </a:pPr>
            <a:r>
              <a:rPr lang="en-US" altLang="en-US" sz="2800" dirty="0">
                <a:latin typeface="Andalus" panose="02020603050405020304" pitchFamily="18" charset="-78"/>
                <a:cs typeface="Andalus" panose="02020603050405020304" pitchFamily="18" charset="-78"/>
              </a:rPr>
              <a:t>Family Medicine plays important role in following manner:</a:t>
            </a:r>
          </a:p>
          <a:p>
            <a:pPr algn="just">
              <a:lnSpc>
                <a:spcPct val="150000"/>
              </a:lnSpc>
            </a:pPr>
            <a:r>
              <a:rPr lang="en-US" altLang="en-US" sz="2800" dirty="0">
                <a:latin typeface="Andalus" panose="02020603050405020304" pitchFamily="18" charset="-78"/>
                <a:cs typeface="Andalus" panose="02020603050405020304" pitchFamily="18" charset="-78"/>
              </a:rPr>
              <a:t>Early Diagnosis</a:t>
            </a:r>
          </a:p>
          <a:p>
            <a:pPr algn="just">
              <a:lnSpc>
                <a:spcPct val="150000"/>
              </a:lnSpc>
            </a:pPr>
            <a:r>
              <a:rPr lang="en-US" altLang="en-US" sz="2800" dirty="0">
                <a:latin typeface="Andalus" panose="02020603050405020304" pitchFamily="18" charset="-78"/>
                <a:cs typeface="Andalus" panose="02020603050405020304" pitchFamily="18" charset="-78"/>
              </a:rPr>
              <a:t>Education</a:t>
            </a:r>
          </a:p>
          <a:p>
            <a:pPr algn="just">
              <a:lnSpc>
                <a:spcPct val="150000"/>
              </a:lnSpc>
            </a:pPr>
            <a:r>
              <a:rPr lang="en-US" altLang="en-US" sz="2800" dirty="0">
                <a:latin typeface="Andalus" panose="02020603050405020304" pitchFamily="18" charset="-78"/>
                <a:cs typeface="Andalus" panose="02020603050405020304" pitchFamily="18" charset="-78"/>
              </a:rPr>
              <a:t>Dietary Guidance</a:t>
            </a:r>
          </a:p>
          <a:p>
            <a:pPr algn="just">
              <a:lnSpc>
                <a:spcPct val="150000"/>
              </a:lnSpc>
            </a:pPr>
            <a:r>
              <a:rPr lang="en-US" altLang="en-US" sz="2800" dirty="0">
                <a:latin typeface="Andalus" panose="02020603050405020304" pitchFamily="18" charset="-78"/>
                <a:cs typeface="Andalus" panose="02020603050405020304" pitchFamily="18" charset="-78"/>
              </a:rPr>
              <a:t>Monitoring</a:t>
            </a:r>
          </a:p>
          <a:p>
            <a:pPr algn="just">
              <a:lnSpc>
                <a:spcPct val="150000"/>
              </a:lnSpc>
            </a:pPr>
            <a:r>
              <a:rPr lang="en-US" altLang="en-US" sz="2800" dirty="0">
                <a:latin typeface="Andalus" panose="02020603050405020304" pitchFamily="18" charset="-78"/>
                <a:cs typeface="Andalus" panose="02020603050405020304" pitchFamily="18" charset="-78"/>
              </a:rPr>
              <a:t>Refer to Specialists </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24</a:t>
            </a:fld>
            <a:endParaRPr lang="en-US" dirty="0"/>
          </a:p>
        </p:txBody>
      </p:sp>
      <p:sp>
        <p:nvSpPr>
          <p:cNvPr id="5" name="Rectangle 4">
            <a:extLst>
              <a:ext uri="{FF2B5EF4-FFF2-40B4-BE49-F238E27FC236}">
                <a16:creationId xmlns:a16="http://schemas.microsoft.com/office/drawing/2014/main" id="{BC308DE0-ED53-4552-93DC-3221A55A37C3}"/>
              </a:ext>
            </a:extLst>
          </p:cNvPr>
          <p:cNvSpPr/>
          <p:nvPr/>
        </p:nvSpPr>
        <p:spPr>
          <a:xfrm>
            <a:off x="228600" y="10445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3901179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457200" y="1600200"/>
            <a:ext cx="8077200" cy="4525963"/>
          </a:xfrm>
        </p:spPr>
        <p:txBody>
          <a:bodyPr>
            <a:normAutofit/>
          </a:bodyPr>
          <a:lstStyle/>
          <a:p>
            <a:pPr marL="0" indent="0" algn="just">
              <a:buNone/>
            </a:pPr>
            <a:r>
              <a:rPr lang="en-US" altLang="en-US" dirty="0">
                <a:latin typeface="Andalus" panose="02020603050405020304" pitchFamily="18" charset="-78"/>
                <a:cs typeface="Andalus" panose="02020603050405020304" pitchFamily="18" charset="-78"/>
              </a:rPr>
              <a:t>Artificial Intelligence </a:t>
            </a:r>
            <a:r>
              <a:rPr lang="en-GB" altLang="en-US" dirty="0">
                <a:latin typeface="Andalus" panose="02020603050405020304" pitchFamily="18" charset="-78"/>
                <a:cs typeface="Andalus" panose="02020603050405020304" pitchFamily="18" charset="-78"/>
              </a:rPr>
              <a:t>plays role </a:t>
            </a:r>
            <a:r>
              <a:rPr lang="en-US" altLang="en-US" dirty="0">
                <a:latin typeface="Andalus" panose="02020603050405020304" pitchFamily="18" charset="-78"/>
                <a:cs typeface="Andalus" panose="02020603050405020304" pitchFamily="18" charset="-78"/>
              </a:rPr>
              <a:t>in following </a:t>
            </a:r>
            <a:r>
              <a:rPr lang="en-GB" altLang="en-US" dirty="0">
                <a:latin typeface="Andalus" panose="02020603050405020304" pitchFamily="18" charset="-78"/>
                <a:cs typeface="Andalus" panose="02020603050405020304" pitchFamily="18" charset="-78"/>
              </a:rPr>
              <a:t>aspects:</a:t>
            </a:r>
            <a:endParaRPr lang="en-US" altLang="en-US" dirty="0">
              <a:latin typeface="Andalus" panose="02020603050405020304" pitchFamily="18" charset="-78"/>
              <a:cs typeface="Andalus" panose="02020603050405020304" pitchFamily="18" charset="-78"/>
            </a:endParaRPr>
          </a:p>
          <a:p>
            <a:pPr algn="just"/>
            <a:r>
              <a:rPr lang="en-US" altLang="en-US" dirty="0">
                <a:latin typeface="Andalus" panose="02020603050405020304" pitchFamily="18" charset="-78"/>
                <a:cs typeface="Andalus" panose="02020603050405020304" pitchFamily="18" charset="-78"/>
              </a:rPr>
              <a:t>Utilizes extensive data from patient thereby enhancing prevention, diagnosis &amp; treatment based on individual genetic profile</a:t>
            </a:r>
            <a:r>
              <a:rPr lang="en-US" sz="2400" dirty="0"/>
              <a:t> </a:t>
            </a:r>
          </a:p>
          <a:p>
            <a:pPr marL="0" indent="0">
              <a:buNone/>
            </a:pPr>
            <a:endParaRPr lang="en-US" dirty="0"/>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25</a:t>
            </a:fld>
            <a:endParaRPr lang="en-US"/>
          </a:p>
        </p:txBody>
      </p:sp>
      <p:sp>
        <p:nvSpPr>
          <p:cNvPr id="4" name="Rectangle 3">
            <a:extLst>
              <a:ext uri="{FF2B5EF4-FFF2-40B4-BE49-F238E27FC236}">
                <a16:creationId xmlns:a16="http://schemas.microsoft.com/office/drawing/2014/main" id="{A891923C-78E3-4C35-9C3A-3598632CE359}"/>
              </a:ext>
            </a:extLst>
          </p:cNvPr>
          <p:cNvSpPr/>
          <p:nvPr/>
        </p:nvSpPr>
        <p:spPr>
          <a:xfrm>
            <a:off x="228600" y="65722"/>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003524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a:xfrm>
            <a:off x="457200" y="236538"/>
            <a:ext cx="8229600" cy="1143000"/>
          </a:xfrm>
        </p:spPr>
        <p:txBody>
          <a:bodyPr>
            <a:normAutofit/>
          </a:bodyPr>
          <a:lstStyle/>
          <a:p>
            <a:r>
              <a:rPr lang="en-US" sz="4000" dirty="0">
                <a:solidFill>
                  <a:schemeClr val="accent4">
                    <a:lumMod val="75000"/>
                  </a:schemeClr>
                </a:solidFill>
                <a:latin typeface="Calibri" pitchFamily="34" charset="0"/>
              </a:rPr>
              <a:t>Suggested Research Article</a:t>
            </a:r>
            <a:endParaRPr lang="en-US" sz="4000" dirty="0"/>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sz="half" idx="1"/>
          </p:nvPr>
        </p:nvSpPr>
        <p:spPr>
          <a:xfrm>
            <a:off x="457200" y="1524000"/>
            <a:ext cx="4038600" cy="5029200"/>
          </a:xfrm>
        </p:spPr>
        <p:txBody>
          <a:bodyPr>
            <a:normAutofit fontScale="47500" lnSpcReduction="20000"/>
          </a:bodyPr>
          <a:lstStyle/>
          <a:p>
            <a:pPr marL="0" indent="0">
              <a:buNone/>
            </a:pPr>
            <a:r>
              <a:rPr lang="en-US" sz="5100" dirty="0"/>
              <a:t>Link: </a:t>
            </a:r>
            <a:r>
              <a:rPr lang="en-US" sz="5400" dirty="0">
                <a:hlinkClick r:id="rId2"/>
              </a:rPr>
              <a:t>https://journals.plos.org/plosone/article?id=10.1371/journal.pone.0243068</a:t>
            </a:r>
            <a:endParaRPr lang="en-US" sz="5400" dirty="0"/>
          </a:p>
          <a:p>
            <a:pPr marL="0" indent="0">
              <a:buNone/>
            </a:pPr>
            <a:endParaRPr lang="en-US" sz="5100" dirty="0"/>
          </a:p>
          <a:p>
            <a:pPr marL="0" indent="0">
              <a:buNone/>
            </a:pPr>
            <a:r>
              <a:rPr lang="en-US" sz="5100" dirty="0"/>
              <a:t>Journal Name : PLOS One </a:t>
            </a:r>
          </a:p>
          <a:p>
            <a:pPr marL="0" indent="0" algn="l">
              <a:buNone/>
            </a:pPr>
            <a:r>
              <a:rPr lang="en-US" sz="5100" dirty="0"/>
              <a:t> </a:t>
            </a:r>
          </a:p>
          <a:p>
            <a:pPr marL="0" indent="0">
              <a:buNone/>
            </a:pPr>
            <a:r>
              <a:rPr lang="en-US" sz="5100" dirty="0"/>
              <a:t>Title: </a:t>
            </a:r>
            <a:r>
              <a:rPr lang="en-US" sz="5000" dirty="0"/>
              <a:t>The association between triglycerides and ectopic fat obesity: An inverted U-shaped curve</a:t>
            </a:r>
          </a:p>
          <a:p>
            <a:pPr marL="0" indent="0">
              <a:buNone/>
            </a:pPr>
            <a:endParaRPr lang="en-US" sz="5100" dirty="0"/>
          </a:p>
          <a:p>
            <a:pPr marL="0" indent="0">
              <a:buNone/>
            </a:pPr>
            <a:endParaRPr lang="en-US" sz="5100" dirty="0"/>
          </a:p>
          <a:p>
            <a:pPr marL="0" indent="0">
              <a:buNone/>
            </a:pPr>
            <a:r>
              <a:rPr lang="en-US" sz="5100" dirty="0"/>
              <a:t>Author Name: Yang Zou</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19F370F6-C32D-2F2E-BC26-CEB3F52C05CE}"/>
              </a:ext>
            </a:extLst>
          </p:cNvPr>
          <p:cNvSpPr>
            <a:spLocks noGrp="1"/>
          </p:cNvSpPr>
          <p:nvPr>
            <p:ph sz="half" idx="2"/>
          </p:nvPr>
        </p:nvSpPr>
        <p:spPr>
          <a:xfrm>
            <a:off x="4648200" y="1447800"/>
            <a:ext cx="4038600" cy="5257800"/>
          </a:xfrm>
        </p:spPr>
        <p:txBody>
          <a:bodyPr>
            <a:normAutofit fontScale="47500" lnSpcReduction="20000"/>
          </a:bodyPr>
          <a:lstStyle/>
          <a:p>
            <a:pPr algn="l">
              <a:lnSpc>
                <a:spcPts val="2250"/>
              </a:lnSpc>
              <a:spcBef>
                <a:spcPts val="2000"/>
              </a:spcBef>
              <a:spcAft>
                <a:spcPts val="1000"/>
              </a:spcAft>
              <a:buNone/>
            </a:pPr>
            <a:r>
              <a:rPr lang="en-US" sz="3400" b="0" i="0" dirty="0">
                <a:solidFill>
                  <a:srgbClr val="995733"/>
                </a:solidFill>
                <a:effectLst/>
                <a:latin typeface="Cambria" panose="02040503050406030204" pitchFamily="18" charset="0"/>
              </a:rPr>
              <a:t>Introduction</a:t>
            </a:r>
          </a:p>
          <a:p>
            <a:pPr algn="just">
              <a:spcBef>
                <a:spcPts val="2000"/>
              </a:spcBef>
              <a:spcAft>
                <a:spcPts val="2000"/>
              </a:spcAft>
            </a:pPr>
            <a:r>
              <a:rPr lang="en-US" sz="3600" dirty="0"/>
              <a:t>Ectopic fat obesity and triglycerides are risk factors for diabetes and multiple cardiovascular diseases. However, there have been limited studies on the association between triglycerides and ectopic fat obesity. The purpose of this study was to explore the association between triglycerides and ectopic fat obesity.</a:t>
            </a:r>
            <a:endParaRPr lang="en-US" dirty="0"/>
          </a:p>
        </p:txBody>
      </p:sp>
      <p:sp>
        <p:nvSpPr>
          <p:cNvPr id="8" name="Slide Number Placeholder 7"/>
          <p:cNvSpPr>
            <a:spLocks noGrp="1"/>
          </p:cNvSpPr>
          <p:nvPr>
            <p:ph type="sldNum" sz="quarter" idx="12"/>
          </p:nvPr>
        </p:nvSpPr>
        <p:spPr/>
        <p:txBody>
          <a:bodyPr/>
          <a:lstStyle/>
          <a:p>
            <a:pPr>
              <a:defRPr/>
            </a:pPr>
            <a:fld id="{7A259807-4E02-4090-954C-8862AE38006D}" type="slidenum">
              <a:rPr lang="en-US" smtClean="0"/>
              <a:pPr>
                <a:defRPr/>
              </a:pPr>
              <a:t>26</a:t>
            </a:fld>
            <a:endParaRPr lang="en-US"/>
          </a:p>
        </p:txBody>
      </p:sp>
      <p:sp>
        <p:nvSpPr>
          <p:cNvPr id="5" name="Rectangle 4">
            <a:extLst>
              <a:ext uri="{FF2B5EF4-FFF2-40B4-BE49-F238E27FC236}">
                <a16:creationId xmlns:a16="http://schemas.microsoft.com/office/drawing/2014/main" id="{7C0770D7-C2CA-43B2-86FE-5CF4C2EB6E50}"/>
              </a:ext>
            </a:extLst>
          </p:cNvPr>
          <p:cNvSpPr/>
          <p:nvPr/>
        </p:nvSpPr>
        <p:spPr>
          <a:xfrm>
            <a:off x="152400" y="133984"/>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66247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579-8F2A-586B-93E3-8061CF00F0F3}"/>
              </a:ext>
            </a:extLst>
          </p:cNvPr>
          <p:cNvSpPr>
            <a:spLocks noGrp="1"/>
          </p:cNvSpPr>
          <p:nvPr>
            <p:ph type="title"/>
          </p:nvPr>
        </p:nvSpPr>
        <p:spPr/>
        <p:txBody>
          <a:bodyPr>
            <a:normAutofit/>
          </a:bodyPr>
          <a:lstStyle/>
          <a:p>
            <a:r>
              <a:rPr lang="en-US" sz="4000" dirty="0">
                <a:solidFill>
                  <a:schemeClr val="accent4"/>
                </a:solidFill>
                <a:latin typeface="Andalus" pitchFamily="18" charset="-78"/>
                <a:cs typeface="Andalus" pitchFamily="18" charset="-78"/>
              </a:rPr>
              <a:t>Bioethics</a:t>
            </a:r>
          </a:p>
        </p:txBody>
      </p:sp>
      <p:sp>
        <p:nvSpPr>
          <p:cNvPr id="3" name="Content Placeholder 2">
            <a:extLst>
              <a:ext uri="{FF2B5EF4-FFF2-40B4-BE49-F238E27FC236}">
                <a16:creationId xmlns:a16="http://schemas.microsoft.com/office/drawing/2014/main" id="{6AFB51A8-F386-B13E-5CA8-44BEE1C148DF}"/>
              </a:ext>
            </a:extLst>
          </p:cNvPr>
          <p:cNvSpPr>
            <a:spLocks noGrp="1"/>
          </p:cNvSpPr>
          <p:nvPr>
            <p:ph idx="1"/>
          </p:nvPr>
        </p:nvSpPr>
        <p:spPr/>
        <p:txBody>
          <a:bodyPr>
            <a:normAutofit/>
          </a:bodyPr>
          <a:lstStyle/>
          <a:p>
            <a:pPr marL="342900" lvl="2" indent="-342900">
              <a:lnSpc>
                <a:spcPct val="150000"/>
              </a:lnSpc>
            </a:pPr>
            <a:r>
              <a:rPr lang="en-US" altLang="en-US" sz="2600" dirty="0">
                <a:latin typeface="Andalus" panose="02020603050405020304" pitchFamily="18" charset="-78"/>
                <a:cs typeface="Andalus" panose="02020603050405020304" pitchFamily="18" charset="-78"/>
              </a:rPr>
              <a:t>Appropriate information</a:t>
            </a:r>
          </a:p>
          <a:p>
            <a:pPr marL="800100" lvl="3" indent="-342900">
              <a:lnSpc>
                <a:spcPct val="150000"/>
              </a:lnSpc>
              <a:buFont typeface="Wingdings" pitchFamily="2" charset="2"/>
              <a:buChar char="Ø"/>
            </a:pPr>
            <a:r>
              <a:rPr lang="en-US" altLang="en-US" dirty="0">
                <a:latin typeface="Andalus" panose="02020603050405020304" pitchFamily="18" charset="-78"/>
                <a:cs typeface="Andalus" panose="02020603050405020304" pitchFamily="18" charset="-78"/>
              </a:rPr>
              <a:t>Explain to patient or his family the genetic aspects of the condition </a:t>
            </a:r>
          </a:p>
          <a:p>
            <a:pPr>
              <a:lnSpc>
                <a:spcPct val="150000"/>
              </a:lnSpc>
            </a:pPr>
            <a:r>
              <a:rPr lang="en-US" altLang="en-US" sz="2600" dirty="0">
                <a:latin typeface="Andalus" panose="02020603050405020304" pitchFamily="18" charset="-78"/>
                <a:cs typeface="Andalus" panose="02020603050405020304" pitchFamily="18" charset="-78"/>
              </a:rPr>
              <a:t>Counselling </a:t>
            </a:r>
          </a:p>
          <a:p>
            <a:pPr>
              <a:lnSpc>
                <a:spcPct val="150000"/>
              </a:lnSpc>
            </a:pPr>
            <a:endParaRPr lang="en-US" altLang="en-US" sz="2600" dirty="0">
              <a:latin typeface="Andalus" panose="02020603050405020304" pitchFamily="18" charset="-78"/>
              <a:cs typeface="Andalus" panose="02020603050405020304" pitchFamily="18" charset="-78"/>
            </a:endParaRPr>
          </a:p>
          <a:p>
            <a:endParaRPr lang="en-US" altLang="en-US" sz="2600" dirty="0">
              <a:latin typeface="Andalus" panose="02020603050405020304" pitchFamily="18" charset="-78"/>
              <a:cs typeface="Andalus" panose="02020603050405020304" pitchFamily="18" charset="-78"/>
            </a:endParaRPr>
          </a:p>
        </p:txBody>
      </p:sp>
      <p:sp>
        <p:nvSpPr>
          <p:cNvPr id="5" name="Slide Number Placeholder 4">
            <a:extLst>
              <a:ext uri="{FF2B5EF4-FFF2-40B4-BE49-F238E27FC236}">
                <a16:creationId xmlns:a16="http://schemas.microsoft.com/office/drawing/2014/main"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27</a:t>
            </a:fld>
            <a:endParaRPr lang="en-US" dirty="0"/>
          </a:p>
        </p:txBody>
      </p:sp>
      <p:sp>
        <p:nvSpPr>
          <p:cNvPr id="4" name="Rectangle 3">
            <a:extLst>
              <a:ext uri="{FF2B5EF4-FFF2-40B4-BE49-F238E27FC236}">
                <a16:creationId xmlns:a16="http://schemas.microsoft.com/office/drawing/2014/main" id="{5ACDD5CB-95F6-4CA4-82C2-86DE4CEA9440}"/>
              </a:ext>
            </a:extLst>
          </p:cNvPr>
          <p:cNvSpPr/>
          <p:nvPr/>
        </p:nvSpPr>
        <p:spPr>
          <a:xfrm>
            <a:off x="152400" y="539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938551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212726"/>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457200" y="10668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777431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latin typeface="Andalus" pitchFamily="18" charset="-78"/>
                <a:cs typeface="Andalus" pitchFamily="18" charset="-78"/>
              </a:rPr>
              <a:t>Learning Resources</a:t>
            </a:r>
          </a:p>
        </p:txBody>
      </p:sp>
      <p:sp>
        <p:nvSpPr>
          <p:cNvPr id="3" name="Content Placeholder 2"/>
          <p:cNvSpPr>
            <a:spLocks noGrp="1"/>
          </p:cNvSpPr>
          <p:nvPr>
            <p:ph idx="1"/>
          </p:nvPr>
        </p:nvSpPr>
        <p:spPr/>
        <p:txBody>
          <a:bodyPr/>
          <a:lstStyle/>
          <a:p>
            <a:pPr>
              <a:lnSpc>
                <a:spcPct val="150000"/>
              </a:lnSpc>
            </a:pPr>
            <a:r>
              <a:rPr lang="en-US" sz="2400" dirty="0">
                <a:cs typeface="Andalus" pitchFamily="18" charset="-78"/>
              </a:rPr>
              <a:t>Lippincott Illustrated Reviews Biochemistry, 8th Edition, Chapter 16, page no. 208-10 </a:t>
            </a:r>
          </a:p>
          <a:p>
            <a:pPr>
              <a:lnSpc>
                <a:spcPct val="150000"/>
              </a:lnSpc>
            </a:pPr>
            <a:r>
              <a:rPr lang="en-US" sz="2400" dirty="0"/>
              <a:t>Google scholar</a:t>
            </a:r>
          </a:p>
          <a:p>
            <a:pPr>
              <a:lnSpc>
                <a:spcPct val="150000"/>
              </a:lnSpc>
            </a:pPr>
            <a:r>
              <a:rPr lang="en-US" sz="2400" dirty="0"/>
              <a:t>Google images</a:t>
            </a:r>
          </a:p>
          <a:p>
            <a:endParaRPr lang="en-US" dirty="0"/>
          </a:p>
          <a:p>
            <a:endParaRPr lang="en-US" dirty="0"/>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29</a:t>
            </a:fld>
            <a:endParaRPr lang="en-US"/>
          </a:p>
        </p:txBody>
      </p:sp>
    </p:spTree>
    <p:extLst>
      <p:ext uri="{BB962C8B-B14F-4D97-AF65-F5344CB8AC3E}">
        <p14:creationId xmlns:p14="http://schemas.microsoft.com/office/powerpoint/2010/main" val="86772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p:sp>
        <p:nvSpPr>
          <p:cNvPr id="4" name="Title 3">
            <a:extLst>
              <a:ext uri="{FF2B5EF4-FFF2-40B4-BE49-F238E27FC236}">
                <a16:creationId xmlns:a16="http://schemas.microsoft.com/office/drawing/2014/main" id="{0310D2D6-D333-4C63-B40A-A5A892A718DB}"/>
              </a:ext>
            </a:extLst>
          </p:cNvPr>
          <p:cNvSpPr>
            <a:spLocks noGrp="1"/>
          </p:cNvSpPr>
          <p:nvPr>
            <p:ph type="title"/>
          </p:nvPr>
        </p:nvSpPr>
        <p:spPr/>
        <p:txBody>
          <a:bodyPr/>
          <a:lstStyle/>
          <a:p>
            <a:r>
              <a:rPr lang="en-US" dirty="0"/>
              <a:t> </a:t>
            </a:r>
            <a:endParaRPr lang="en-PK" dirty="0"/>
          </a:p>
        </p:txBody>
      </p:sp>
      <p:pic>
        <p:nvPicPr>
          <p:cNvPr id="7" name="Picture 2" descr="Image result for THANKS">
            <a:extLst>
              <a:ext uri="{FF2B5EF4-FFF2-40B4-BE49-F238E27FC236}">
                <a16:creationId xmlns:a16="http://schemas.microsoft.com/office/drawing/2014/main" id="{1EEEC2D6-8D42-441E-95E2-4E75E5F4C24C}"/>
              </a:ext>
            </a:extLst>
          </p:cNvPr>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extLst>
      <p:ext uri="{BB962C8B-B14F-4D97-AF65-F5344CB8AC3E}">
        <p14:creationId xmlns:p14="http://schemas.microsoft.com/office/powerpoint/2010/main" val="13548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99434" y="762000"/>
            <a:ext cx="8625625" cy="6096000"/>
          </a:xfrm>
          <a:prstGeom prst="rect">
            <a:avLst/>
          </a:prstGeom>
        </p:spPr>
        <p:txBody>
          <a:bodyPr>
            <a:normAutofit/>
          </a:bodyPr>
          <a:lstStyle/>
          <a:p>
            <a:pPr marL="0" indent="0" algn="ctr">
              <a:buNone/>
            </a:pPr>
            <a:r>
              <a:rPr lang="en-US" sz="3600" b="1" dirty="0">
                <a:ea typeface="+mj-ea"/>
                <a:cs typeface="+mj-cs"/>
              </a:rPr>
              <a:t>Learning Objectives</a:t>
            </a:r>
          </a:p>
          <a:p>
            <a:pPr marL="0" indent="0">
              <a:buNone/>
            </a:pPr>
            <a:endParaRPr lang="en-US" sz="1800" dirty="0"/>
          </a:p>
          <a:p>
            <a:pPr>
              <a:lnSpc>
                <a:spcPct val="150000"/>
              </a:lnSpc>
              <a:buFont typeface="Arial" charset="0"/>
              <a:buChar char="•"/>
              <a:defRPr/>
            </a:pPr>
            <a:r>
              <a:rPr lang="en-US" sz="2400" dirty="0">
                <a:cs typeface="Andalus" pitchFamily="18" charset="-78"/>
              </a:rPr>
              <a:t>At the end of this lecture students should be able to </a:t>
            </a:r>
          </a:p>
          <a:p>
            <a:pPr lvl="2">
              <a:lnSpc>
                <a:spcPct val="150000"/>
              </a:lnSpc>
              <a:buFont typeface="Wingdings" pitchFamily="2" charset="2"/>
              <a:buChar char="Ø"/>
              <a:defRPr/>
            </a:pPr>
            <a:r>
              <a:rPr lang="en-US" sz="2400" dirty="0">
                <a:cs typeface="Andalus" pitchFamily="18" charset="-78"/>
              </a:rPr>
              <a:t>Explain synthesis and degradation of triglycerides </a:t>
            </a:r>
          </a:p>
          <a:p>
            <a:pPr lvl="2">
              <a:lnSpc>
                <a:spcPct val="150000"/>
              </a:lnSpc>
              <a:buFont typeface="Wingdings" pitchFamily="2" charset="2"/>
              <a:buChar char="Ø"/>
              <a:defRPr/>
            </a:pPr>
            <a:r>
              <a:rPr lang="en-US" sz="2400" dirty="0">
                <a:cs typeface="Andalus" pitchFamily="18" charset="-78"/>
              </a:rPr>
              <a:t>Discuss different enzymes involved in triglyceride metabolism </a:t>
            </a:r>
          </a:p>
          <a:p>
            <a:pPr lvl="2">
              <a:lnSpc>
                <a:spcPct val="150000"/>
              </a:lnSpc>
              <a:buFont typeface="Wingdings" pitchFamily="2" charset="2"/>
              <a:buChar char="Ø"/>
              <a:defRPr/>
            </a:pPr>
            <a:r>
              <a:rPr lang="en-US" sz="2400" dirty="0">
                <a:cs typeface="Andalus" pitchFamily="18" charset="-78"/>
              </a:rPr>
              <a:t>Describe regulation of triglyceride metabolism</a:t>
            </a:r>
          </a:p>
          <a:p>
            <a:pPr lvl="2">
              <a:lnSpc>
                <a:spcPct val="150000"/>
              </a:lnSpc>
              <a:buFont typeface="Wingdings" pitchFamily="2" charset="2"/>
              <a:buChar char="Ø"/>
              <a:defRPr/>
            </a:pPr>
            <a:endParaRPr lang="en-US" sz="2400" dirty="0">
              <a:cs typeface="Andalus" pitchFamily="18" charset="-78"/>
            </a:endParaRPr>
          </a:p>
          <a:p>
            <a:pPr>
              <a:lnSpc>
                <a:spcPct val="150000"/>
              </a:lnSpc>
            </a:pPr>
            <a:endParaRPr lang="en-US" sz="2400" dirty="0"/>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1620176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232172" y="1066800"/>
            <a:ext cx="5482828" cy="5283474"/>
          </a:xfrm>
        </p:spPr>
        <p:txBody>
          <a:bodyPr rtlCol="0">
            <a:normAutofit/>
          </a:bodyPr>
          <a:lstStyle/>
          <a:p>
            <a:pPr marL="151799" indent="0" algn="just" defTabSz="914353">
              <a:lnSpc>
                <a:spcPct val="150000"/>
              </a:lnSpc>
              <a:buNone/>
              <a:defRPr/>
            </a:pPr>
            <a:r>
              <a:rPr lang="en-US" sz="3100" b="1" u="sng" dirty="0">
                <a:latin typeface="Andalus" pitchFamily="18" charset="-78"/>
                <a:cs typeface="Andalus" pitchFamily="18" charset="-78"/>
              </a:rPr>
              <a:t>Structure of Triglyceride </a:t>
            </a:r>
          </a:p>
          <a:p>
            <a:pPr marL="553621" indent="-401822" algn="just" defTabSz="914353">
              <a:lnSpc>
                <a:spcPct val="150000"/>
              </a:lnSpc>
              <a:buFontTx/>
              <a:buChar char="•"/>
              <a:defRPr/>
            </a:pPr>
            <a:r>
              <a:rPr lang="en-US" dirty="0">
                <a:latin typeface="Andalus" pitchFamily="18" charset="-78"/>
                <a:cs typeface="Andalus" pitchFamily="18" charset="-78"/>
              </a:rPr>
              <a:t>Fatty acids and glycerol</a:t>
            </a:r>
          </a:p>
          <a:p>
            <a:pPr marL="553621" indent="-401822" algn="just" defTabSz="914353">
              <a:lnSpc>
                <a:spcPct val="150000"/>
              </a:lnSpc>
              <a:buFontTx/>
              <a:buChar char="•"/>
              <a:defRPr/>
            </a:pPr>
            <a:r>
              <a:rPr lang="en-US" b="1" dirty="0">
                <a:solidFill>
                  <a:srgbClr val="0070C0"/>
                </a:solidFill>
                <a:latin typeface="Andalus" pitchFamily="18" charset="-78"/>
                <a:cs typeface="Andalus" pitchFamily="18" charset="-78"/>
              </a:rPr>
              <a:t>Ester linkage</a:t>
            </a:r>
            <a:endParaRPr lang="en-US" dirty="0">
              <a:latin typeface="Andalus" pitchFamily="18" charset="-78"/>
              <a:cs typeface="Andalus" pitchFamily="18" charset="-78"/>
            </a:endParaRPr>
          </a:p>
          <a:p>
            <a:pPr marL="553621" indent="-401822" algn="just" defTabSz="914353">
              <a:lnSpc>
                <a:spcPct val="150000"/>
              </a:lnSpc>
              <a:buFontTx/>
              <a:buChar char="•"/>
              <a:defRPr/>
            </a:pPr>
            <a:endParaRPr lang="en-US" dirty="0">
              <a:latin typeface="Andalus" pitchFamily="18" charset="-78"/>
              <a:cs typeface="Andalus" pitchFamily="18" charset="-78"/>
            </a:endParaRPr>
          </a:p>
          <a:p>
            <a:pPr marL="553621" indent="-401822" algn="just" defTabSz="914353">
              <a:buFontTx/>
              <a:buChar char="•"/>
              <a:defRPr/>
            </a:pPr>
            <a:endParaRPr lang="en-US" dirty="0">
              <a:latin typeface="Andalus" pitchFamily="18" charset="-78"/>
              <a:cs typeface="Andalus" pitchFamily="18" charset="-78"/>
            </a:endParaRPr>
          </a:p>
          <a:p>
            <a:pPr marL="553621" indent="-401822" algn="just" defTabSz="914353">
              <a:buFontTx/>
              <a:buChar char="•"/>
              <a:defRPr/>
            </a:pPr>
            <a:endParaRPr lang="en-US" dirty="0">
              <a:latin typeface="Andalus" pitchFamily="18" charset="-78"/>
              <a:cs typeface="Andalus" pitchFamily="18" charset="-78"/>
            </a:endParaRPr>
          </a:p>
          <a:p>
            <a:pPr marL="553621" indent="-401822" algn="just" defTabSz="914353">
              <a:buFontTx/>
              <a:buChar char="•"/>
              <a:defRPr/>
            </a:pPr>
            <a:endParaRPr lang="en-US" dirty="0">
              <a:latin typeface="Andalus" pitchFamily="18" charset="-78"/>
              <a:cs typeface="Andalus" pitchFamily="18" charset="-78"/>
            </a:endParaRPr>
          </a:p>
        </p:txBody>
      </p:sp>
      <p:pic>
        <p:nvPicPr>
          <p:cNvPr id="8195" name="Picture 2"/>
          <p:cNvPicPr>
            <a:picLocks noChangeAspect="1"/>
          </p:cNvPicPr>
          <p:nvPr/>
        </p:nvPicPr>
        <p:blipFill>
          <a:blip r:embed="rId2"/>
          <a:srcRect/>
          <a:stretch>
            <a:fillRect/>
          </a:stretch>
        </p:blipFill>
        <p:spPr bwMode="auto">
          <a:xfrm>
            <a:off x="5107781" y="910829"/>
            <a:ext cx="3763863" cy="4655716"/>
          </a:xfrm>
          <a:prstGeom prst="rect">
            <a:avLst/>
          </a:prstGeom>
          <a:noFill/>
          <a:ln w="25400">
            <a:noFill/>
            <a:miter lim="800000"/>
            <a:headEnd/>
            <a:tailEnd/>
          </a:ln>
          <a:effectLst/>
        </p:spPr>
      </p:pic>
      <p:sp>
        <p:nvSpPr>
          <p:cNvPr id="2" name="Title 1"/>
          <p:cNvSpPr>
            <a:spLocks noGrp="1"/>
          </p:cNvSpPr>
          <p:nvPr>
            <p:ph type="title"/>
          </p:nvPr>
        </p:nvSpPr>
        <p:spPr>
          <a:xfrm>
            <a:off x="457647" y="236488"/>
            <a:ext cx="8228707" cy="475506"/>
          </a:xfrm>
        </p:spPr>
        <p:txBody>
          <a:bodyPr rtlCol="0">
            <a:normAutofit fontScale="90000"/>
          </a:bodyPr>
          <a:lstStyle/>
          <a:p>
            <a:pPr defTabSz="914353">
              <a:defRPr/>
            </a:pPr>
            <a:r>
              <a:rPr lang="en-US" dirty="0"/>
              <a:t> </a:t>
            </a:r>
          </a:p>
        </p:txBody>
      </p:sp>
      <p:sp>
        <p:nvSpPr>
          <p:cNvPr id="3" name="Rectangle 2">
            <a:extLst>
              <a:ext uri="{FF2B5EF4-FFF2-40B4-BE49-F238E27FC236}">
                <a16:creationId xmlns:a16="http://schemas.microsoft.com/office/drawing/2014/main" id="{B94E4BBE-C195-4FAE-AC15-D401F255967A}"/>
              </a:ext>
            </a:extLst>
          </p:cNvPr>
          <p:cNvSpPr/>
          <p:nvPr/>
        </p:nvSpPr>
        <p:spPr>
          <a:xfrm>
            <a:off x="203597" y="132609"/>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5" name="Slide Number Placeholder 4">
            <a:extLst>
              <a:ext uri="{FF2B5EF4-FFF2-40B4-BE49-F238E27FC236}">
                <a16:creationId xmlns:a16="http://schemas.microsoft.com/office/drawing/2014/main" id="{D6F8A997-61CE-4DBA-AE5C-21B6EF2442FC}"/>
              </a:ext>
            </a:extLst>
          </p:cNvPr>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t> </a:t>
            </a:r>
          </a:p>
        </p:txBody>
      </p:sp>
      <p:sp>
        <p:nvSpPr>
          <p:cNvPr id="3" name="Content Placeholder 2"/>
          <p:cNvSpPr>
            <a:spLocks noGrp="1"/>
          </p:cNvSpPr>
          <p:nvPr>
            <p:ph idx="1"/>
          </p:nvPr>
        </p:nvSpPr>
        <p:spPr>
          <a:xfrm>
            <a:off x="339328" y="2411016"/>
            <a:ext cx="8229824" cy="1721197"/>
          </a:xfrm>
        </p:spPr>
        <p:txBody>
          <a:bodyPr rtlCol="0">
            <a:normAutofit/>
          </a:bodyPr>
          <a:lstStyle/>
          <a:p>
            <a:pPr marL="0" indent="0" algn="ctr" defTabSz="914353">
              <a:buNone/>
              <a:defRPr/>
            </a:pPr>
            <a:r>
              <a:rPr lang="en-US" sz="5100" dirty="0">
                <a:latin typeface="Aharoni" pitchFamily="2" charset="-79"/>
                <a:ea typeface="+mj-ea"/>
                <a:cs typeface="Aharoni" pitchFamily="2" charset="-79"/>
              </a:rPr>
              <a:t> </a:t>
            </a:r>
            <a:r>
              <a:rPr lang="en-US" sz="5600" dirty="0">
                <a:latin typeface="Aharoni" pitchFamily="2" charset="-79"/>
                <a:ea typeface="+mj-ea"/>
                <a:cs typeface="Aharoni" pitchFamily="2" charset="-79"/>
              </a:rPr>
              <a:t>LIPOGENESIS</a:t>
            </a:r>
          </a:p>
        </p:txBody>
      </p:sp>
      <p:sp>
        <p:nvSpPr>
          <p:cNvPr id="2" name="Rectangle 1">
            <a:extLst>
              <a:ext uri="{FF2B5EF4-FFF2-40B4-BE49-F238E27FC236}">
                <a16:creationId xmlns:a16="http://schemas.microsoft.com/office/drawing/2014/main" id="{6AC018D8-A968-4254-A054-7CAD83C5ED04}"/>
              </a:ext>
            </a:extLst>
          </p:cNvPr>
          <p:cNvSpPr/>
          <p:nvPr/>
        </p:nvSpPr>
        <p:spPr>
          <a:xfrm>
            <a:off x="339328" y="19431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5" name="Slide Number Placeholder 4">
            <a:extLst>
              <a:ext uri="{FF2B5EF4-FFF2-40B4-BE49-F238E27FC236}">
                <a16:creationId xmlns:a16="http://schemas.microsoft.com/office/drawing/2014/main" id="{932AB123-2E38-46CD-AC77-E632DFBD3B79}"/>
              </a:ext>
            </a:extLst>
          </p:cNvPr>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t> </a:t>
            </a:r>
          </a:p>
        </p:txBody>
      </p:sp>
      <p:graphicFrame>
        <p:nvGraphicFramePr>
          <p:cNvPr id="4" name="Content Placeholder 3"/>
          <p:cNvGraphicFramePr>
            <a:graphicFrameLocks noGrp="1"/>
          </p:cNvGraphicFramePr>
          <p:nvPr>
            <p:ph idx="1"/>
          </p:nvPr>
        </p:nvGraphicFramePr>
        <p:xfrm>
          <a:off x="178594" y="160734"/>
          <a:ext cx="8840391" cy="6072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9C029B05-5EF9-4827-B8F0-9E9220D66619}"/>
              </a:ext>
            </a:extLst>
          </p:cNvPr>
          <p:cNvSpPr/>
          <p:nvPr/>
        </p:nvSpPr>
        <p:spPr>
          <a:xfrm>
            <a:off x="125015" y="132159"/>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5" name="Slide Number Placeholder 4">
            <a:extLst>
              <a:ext uri="{FF2B5EF4-FFF2-40B4-BE49-F238E27FC236}">
                <a16:creationId xmlns:a16="http://schemas.microsoft.com/office/drawing/2014/main" id="{829D1694-114C-4930-AA30-1E8A4AFCAB19}"/>
              </a:ext>
            </a:extLst>
          </p:cNvPr>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39328" y="-803672"/>
            <a:ext cx="8358188" cy="1232297"/>
          </a:xfrm>
        </p:spPr>
        <p:txBody>
          <a:bodyPr/>
          <a:lstStyle/>
          <a:p>
            <a:pPr eaLnBrk="1" hangingPunct="1"/>
            <a:r>
              <a:rPr lang="en-US"/>
              <a:t> </a:t>
            </a:r>
          </a:p>
        </p:txBody>
      </p:sp>
      <p:sp>
        <p:nvSpPr>
          <p:cNvPr id="4099" name="Content Placeholder 2"/>
          <p:cNvSpPr>
            <a:spLocks noGrp="1"/>
          </p:cNvSpPr>
          <p:nvPr>
            <p:ph idx="1"/>
          </p:nvPr>
        </p:nvSpPr>
        <p:spPr>
          <a:xfrm>
            <a:off x="232172" y="609600"/>
            <a:ext cx="8626078" cy="5980509"/>
          </a:xfrm>
        </p:spPr>
        <p:txBody>
          <a:bodyPr rtlCol="0">
            <a:normAutofit/>
          </a:bodyPr>
          <a:lstStyle/>
          <a:p>
            <a:pPr marL="151799" indent="0" algn="just" defTabSz="914353">
              <a:lnSpc>
                <a:spcPct val="170000"/>
              </a:lnSpc>
              <a:buNone/>
              <a:defRPr/>
            </a:pPr>
            <a:r>
              <a:rPr lang="en-US" sz="3100" b="1" u="sng" dirty="0">
                <a:latin typeface="Andalus" pitchFamily="18" charset="-78"/>
                <a:cs typeface="Andalus" pitchFamily="18" charset="-78"/>
              </a:rPr>
              <a:t>Synthesis of Glycerol 3-phosphate</a:t>
            </a:r>
          </a:p>
          <a:p>
            <a:pPr marL="151799" indent="0" algn="just" defTabSz="914353">
              <a:lnSpc>
                <a:spcPct val="170000"/>
              </a:lnSpc>
              <a:buNone/>
              <a:defRPr/>
            </a:pPr>
            <a:r>
              <a:rPr lang="en-US" sz="2500" dirty="0">
                <a:latin typeface="Andalus" pitchFamily="18" charset="-78"/>
                <a:cs typeface="Andalus" pitchFamily="18" charset="-78"/>
              </a:rPr>
              <a:t>    </a:t>
            </a:r>
            <a:endParaRPr lang="en-US" dirty="0">
              <a:latin typeface="Andalus" pitchFamily="18" charset="-78"/>
              <a:cs typeface="Andalus" pitchFamily="18" charset="-78"/>
            </a:endParaRPr>
          </a:p>
        </p:txBody>
      </p:sp>
      <p:pic>
        <p:nvPicPr>
          <p:cNvPr id="4" name="Picture 5"/>
          <p:cNvPicPr>
            <a:picLocks noChangeAspect="1"/>
          </p:cNvPicPr>
          <p:nvPr/>
        </p:nvPicPr>
        <p:blipFill>
          <a:blip r:embed="rId2"/>
          <a:srcRect/>
          <a:stretch>
            <a:fillRect/>
          </a:stretch>
        </p:blipFill>
        <p:spPr bwMode="auto">
          <a:xfrm>
            <a:off x="0" y="2057400"/>
            <a:ext cx="9144000" cy="3900041"/>
          </a:xfrm>
          <a:prstGeom prst="rect">
            <a:avLst/>
          </a:prstGeom>
          <a:noFill/>
          <a:ln w="25400">
            <a:noFill/>
            <a:miter lim="800000"/>
            <a:headEnd/>
            <a:tailEnd/>
          </a:ln>
          <a:effectLst/>
        </p:spPr>
      </p:pic>
      <p:sp>
        <p:nvSpPr>
          <p:cNvPr id="2" name="Rectangle 1">
            <a:extLst>
              <a:ext uri="{FF2B5EF4-FFF2-40B4-BE49-F238E27FC236}">
                <a16:creationId xmlns:a16="http://schemas.microsoft.com/office/drawing/2014/main" id="{AE9880DE-A18B-4AF2-A13A-001339707DB6}"/>
              </a:ext>
            </a:extLst>
          </p:cNvPr>
          <p:cNvSpPr/>
          <p:nvPr/>
        </p:nvSpPr>
        <p:spPr>
          <a:xfrm>
            <a:off x="38100" y="1559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5" name="Slide Number Placeholder 4">
            <a:extLst>
              <a:ext uri="{FF2B5EF4-FFF2-40B4-BE49-F238E27FC236}">
                <a16:creationId xmlns:a16="http://schemas.microsoft.com/office/drawing/2014/main" id="{B87DD4D7-5FBF-4A43-B2A3-4558346D829A}"/>
              </a:ext>
            </a:extLst>
          </p:cNvPr>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1141</TotalTime>
  <Words>611</Words>
  <Application>Microsoft Office PowerPoint</Application>
  <PresentationFormat>On-screen Show (4:3)</PresentationFormat>
  <Paragraphs>165</Paragraphs>
  <Slides>30</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Aharoni</vt:lpstr>
      <vt:lpstr>Andalus</vt:lpstr>
      <vt:lpstr>Arial</vt:lpstr>
      <vt:lpstr>Arial Black</vt:lpstr>
      <vt:lpstr>Calibri</vt:lpstr>
      <vt:lpstr>Calibri Light</vt:lpstr>
      <vt:lpstr>Cambria</vt:lpstr>
      <vt:lpstr>Segoe UI</vt:lpstr>
      <vt:lpstr>Times New Roman</vt:lpstr>
      <vt:lpstr>Wingdings</vt:lpstr>
      <vt:lpstr>Office Theme</vt:lpstr>
      <vt:lpstr>1_Office Theme</vt:lpstr>
      <vt:lpstr>PowerPoint Presentation</vt:lpstr>
      <vt:lpstr> CNS Module 2nd Year MBBS (LGIS) Triglyceride Metabolism </vt:lpstr>
      <vt:lpstr>Motto, Vision, Dream</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Anatomical &amp; Physiological Aspects </vt:lpstr>
      <vt:lpstr> </vt:lpstr>
      <vt:lpstr> </vt:lpstr>
      <vt:lpstr> </vt:lpstr>
      <vt:lpstr> </vt:lpstr>
      <vt:lpstr>Family Medicine</vt:lpstr>
      <vt:lpstr>Artificial Intelligence</vt:lpstr>
      <vt:lpstr>Suggested Research Article</vt:lpstr>
      <vt:lpstr>Bioethics</vt:lpstr>
      <vt:lpstr>PowerPoint Presentation</vt:lpstr>
      <vt:lpstr>Learning Resources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Dell</cp:lastModifiedBy>
  <cp:revision>104</cp:revision>
  <dcterms:created xsi:type="dcterms:W3CDTF">2006-08-16T00:00:00Z</dcterms:created>
  <dcterms:modified xsi:type="dcterms:W3CDTF">2025-02-24T06:34:01Z</dcterms:modified>
</cp:coreProperties>
</file>