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0"/>
  </p:notesMasterIdLst>
  <p:sldIdLst>
    <p:sldId id="318" r:id="rId3"/>
    <p:sldId id="317" r:id="rId4"/>
    <p:sldId id="297" r:id="rId5"/>
    <p:sldId id="296" r:id="rId6"/>
    <p:sldId id="625" r:id="rId7"/>
    <p:sldId id="848" r:id="rId8"/>
    <p:sldId id="886" r:id="rId9"/>
    <p:sldId id="873" r:id="rId10"/>
    <p:sldId id="996" r:id="rId11"/>
    <p:sldId id="858" r:id="rId12"/>
    <p:sldId id="879" r:id="rId13"/>
    <p:sldId id="982" r:id="rId14"/>
    <p:sldId id="865" r:id="rId15"/>
    <p:sldId id="866" r:id="rId16"/>
    <p:sldId id="867" r:id="rId17"/>
    <p:sldId id="594" r:id="rId18"/>
    <p:sldId id="680" r:id="rId19"/>
    <p:sldId id="999" r:id="rId20"/>
    <p:sldId id="1001" r:id="rId21"/>
    <p:sldId id="1002" r:id="rId22"/>
    <p:sldId id="612" r:id="rId23"/>
    <p:sldId id="613" r:id="rId24"/>
    <p:sldId id="645" r:id="rId25"/>
    <p:sldId id="611" r:id="rId26"/>
    <p:sldId id="314" r:id="rId27"/>
    <p:sldId id="562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92" d="100"/>
          <a:sy n="92" d="100"/>
        </p:scale>
        <p:origin x="11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mc.ncbi.nlm.nih.gov/articles/PMC10289692/" TargetMode="Externa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D8DAE-8972-4C8C-BAAF-B0CA1CDD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>
            <a:extLst>
              <a:ext uri="{FF2B5EF4-FFF2-40B4-BE49-F238E27FC236}">
                <a16:creationId xmlns:a16="http://schemas.microsoft.com/office/drawing/2014/main" id="{C866BCB8-9925-4698-9764-6B955412A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sp>
        <p:nvSpPr>
          <p:cNvPr id="165891" name="Content Placeholder 2">
            <a:extLst>
              <a:ext uri="{FF2B5EF4-FFF2-40B4-BE49-F238E27FC236}">
                <a16:creationId xmlns:a16="http://schemas.microsoft.com/office/drawing/2014/main" id="{1C39F0F2-996D-4633-BFDF-4EADD43E6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pic>
        <p:nvPicPr>
          <p:cNvPr id="165892" name="Picture 2">
            <a:extLst>
              <a:ext uri="{FF2B5EF4-FFF2-40B4-BE49-F238E27FC236}">
                <a16:creationId xmlns:a16="http://schemas.microsoft.com/office/drawing/2014/main" id="{9496EFC6-5903-449A-928E-DAAC92F90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4"/>
          <a:stretch>
            <a:fillRect/>
          </a:stretch>
        </p:blipFill>
        <p:spPr bwMode="auto">
          <a:xfrm>
            <a:off x="-31254" y="0"/>
            <a:ext cx="91752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254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704027-3257-4C74-A747-BFE4F534FA23}"/>
              </a:ext>
            </a:extLst>
          </p:cNvPr>
          <p:cNvSpPr/>
          <p:nvPr/>
        </p:nvSpPr>
        <p:spPr>
          <a:xfrm>
            <a:off x="76200" y="196939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A8E06E92-C190-4865-8464-9B08AA92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4" y="304799"/>
            <a:ext cx="7289006" cy="4588669"/>
          </a:xfrm>
        </p:spPr>
        <p:txBody>
          <a:bodyPr rtlCol="0">
            <a:noAutofit/>
          </a:bodyPr>
          <a:lstStyle/>
          <a:p>
            <a:pPr marL="151799" indent="0" algn="just" defTabSz="914353">
              <a:lnSpc>
                <a:spcPct val="150000"/>
              </a:lnSpc>
              <a:buNone/>
              <a:defRPr/>
            </a:pPr>
            <a:r>
              <a:rPr lang="en-US" sz="2800" b="1" u="sng" dirty="0">
                <a:latin typeface="Andalus" pitchFamily="18" charset="-78"/>
                <a:cs typeface="Andalus" pitchFamily="18" charset="-78"/>
              </a:rPr>
              <a:t>Regulation of Ketogenesis</a:t>
            </a:r>
          </a:p>
          <a:p>
            <a:pPr marL="0" indent="0" defTabSz="914353">
              <a:buNone/>
              <a:defRPr/>
            </a:pPr>
            <a:endParaRPr lang="en-US" sz="3094" dirty="0">
              <a:solidFill>
                <a:srgbClr val="431615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6915" name="Title 1">
            <a:extLst>
              <a:ext uri="{FF2B5EF4-FFF2-40B4-BE49-F238E27FC236}">
                <a16:creationId xmlns:a16="http://schemas.microsoft.com/office/drawing/2014/main" id="{DF8DAB60-0D05-4F6A-B4A1-E0BFE5931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84" y="-696516"/>
            <a:ext cx="8229824" cy="1143000"/>
          </a:xfrm>
        </p:spPr>
        <p:txBody>
          <a:bodyPr/>
          <a:lstStyle/>
          <a:p>
            <a:pPr eaLnBrk="1" hangingPunct="1"/>
            <a:r>
              <a:rPr lang="en-US" altLang="en-PK" dirty="0"/>
              <a:t> </a:t>
            </a:r>
          </a:p>
        </p:txBody>
      </p:sp>
      <p:pic>
        <p:nvPicPr>
          <p:cNvPr id="166916" name="Picture 2">
            <a:extLst>
              <a:ext uri="{FF2B5EF4-FFF2-40B4-BE49-F238E27FC236}">
                <a16:creationId xmlns:a16="http://schemas.microsoft.com/office/drawing/2014/main" id="{3BFF375E-C9E7-4F7C-974F-481CD375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4"/>
          <a:stretch>
            <a:fillRect/>
          </a:stretch>
        </p:blipFill>
        <p:spPr bwMode="auto">
          <a:xfrm>
            <a:off x="2667000" y="1143000"/>
            <a:ext cx="3429000" cy="531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3284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6287EC-5656-47D7-99E7-AE74525D644D}"/>
              </a:ext>
            </a:extLst>
          </p:cNvPr>
          <p:cNvSpPr/>
          <p:nvPr/>
        </p:nvSpPr>
        <p:spPr>
          <a:xfrm>
            <a:off x="178594" y="104852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45791B71-36F2-48A6-85AD-E75BF7D1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72" y="609599"/>
            <a:ext cx="8358188" cy="5766197"/>
          </a:xfrm>
        </p:spPr>
        <p:txBody>
          <a:bodyPr rtlCol="0">
            <a:noAutofit/>
          </a:bodyPr>
          <a:lstStyle/>
          <a:p>
            <a:pPr marL="151799" indent="0" algn="just" defTabSz="914353">
              <a:lnSpc>
                <a:spcPct val="150000"/>
              </a:lnSpc>
              <a:buNone/>
              <a:defRPr/>
            </a:pPr>
            <a:r>
              <a:rPr lang="en-US" sz="3375" b="1" u="sng" dirty="0">
                <a:latin typeface="Andalus" pitchFamily="18" charset="-78"/>
                <a:cs typeface="Andalus" pitchFamily="18" charset="-78"/>
              </a:rPr>
              <a:t>Steps of Ketolysis</a:t>
            </a:r>
          </a:p>
          <a:p>
            <a:pPr marL="553621" indent="-401822" algn="just">
              <a:lnSpc>
                <a:spcPct val="150000"/>
              </a:lnSpc>
              <a:buFontTx/>
              <a:buChar char="•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β-hydroxybutyrate is oxidized to acetoacetate by </a:t>
            </a:r>
            <a:r>
              <a:rPr lang="el-GR" sz="2400" dirty="0">
                <a:latin typeface="Georgia"/>
                <a:cs typeface="Andalus" pitchFamily="18" charset="-78"/>
              </a:rPr>
              <a:t>β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-hydroxy butyrate dehydrogenase, producing NADH </a:t>
            </a:r>
          </a:p>
          <a:p>
            <a:pPr marL="553621" indent="-401822" algn="just">
              <a:lnSpc>
                <a:spcPct val="150000"/>
              </a:lnSpc>
              <a:buFontTx/>
              <a:buChar char="•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Acetoacetate is then provided with a CoA molecule taken from succinyl CoA by Thiophorase</a:t>
            </a:r>
          </a:p>
          <a:p>
            <a:pPr marL="553621" indent="-401822" algn="just">
              <a:lnSpc>
                <a:spcPct val="150000"/>
              </a:lnSpc>
              <a:buFontTx/>
              <a:buChar char="•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Acetoacetyl-CoA is then cleaved by thiolase to yield two acetyl-CoA which enter the citric acid cycle</a:t>
            </a:r>
          </a:p>
          <a:p>
            <a:pPr marL="553621" indent="-401822" algn="just">
              <a:lnSpc>
                <a:spcPct val="150000"/>
              </a:lnSpc>
              <a:buFontTx/>
              <a:buChar char="•"/>
              <a:defRPr/>
            </a:pPr>
            <a:endParaRPr lang="en-US" sz="2812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7155" name="Title 1">
            <a:extLst>
              <a:ext uri="{FF2B5EF4-FFF2-40B4-BE49-F238E27FC236}">
                <a16:creationId xmlns:a16="http://schemas.microsoft.com/office/drawing/2014/main" id="{F31A2752-8FB2-4D0F-8435-1F9E51AF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84" y="-696516"/>
            <a:ext cx="8229824" cy="1143000"/>
          </a:xfrm>
        </p:spPr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3C833A-66E0-460E-9414-C8EB117D849B}"/>
              </a:ext>
            </a:extLst>
          </p:cNvPr>
          <p:cNvSpPr/>
          <p:nvPr/>
        </p:nvSpPr>
        <p:spPr>
          <a:xfrm>
            <a:off x="152400" y="18641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>
            <a:extLst>
              <a:ext uri="{FF2B5EF4-FFF2-40B4-BE49-F238E27FC236}">
                <a16:creationId xmlns:a16="http://schemas.microsoft.com/office/drawing/2014/main" id="{06120525-302F-4421-A0FC-5952CB2B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0188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sp>
        <p:nvSpPr>
          <p:cNvPr id="179203" name="Content Placeholder 2">
            <a:extLst>
              <a:ext uri="{FF2B5EF4-FFF2-40B4-BE49-F238E27FC236}">
                <a16:creationId xmlns:a16="http://schemas.microsoft.com/office/drawing/2014/main" id="{4CF1B219-CCDE-4127-A190-632F8ECC5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pic>
        <p:nvPicPr>
          <p:cNvPr id="179204" name="Picture 2">
            <a:extLst>
              <a:ext uri="{FF2B5EF4-FFF2-40B4-BE49-F238E27FC236}">
                <a16:creationId xmlns:a16="http://schemas.microsoft.com/office/drawing/2014/main" id="{345FED97-F39F-474C-9039-7A4D095F7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" y="857250"/>
            <a:ext cx="9128373" cy="503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BCC9C6-1FDA-4029-8702-FA2A57EA0979}"/>
              </a:ext>
            </a:extLst>
          </p:cNvPr>
          <p:cNvSpPr/>
          <p:nvPr/>
        </p:nvSpPr>
        <p:spPr>
          <a:xfrm>
            <a:off x="152400" y="180314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>
            <a:extLst>
              <a:ext uri="{FF2B5EF4-FFF2-40B4-BE49-F238E27FC236}">
                <a16:creationId xmlns:a16="http://schemas.microsoft.com/office/drawing/2014/main" id="{CA39020C-3A6D-4BB8-9136-7A31682D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sp>
        <p:nvSpPr>
          <p:cNvPr id="180227" name="Content Placeholder 2">
            <a:extLst>
              <a:ext uri="{FF2B5EF4-FFF2-40B4-BE49-F238E27FC236}">
                <a16:creationId xmlns:a16="http://schemas.microsoft.com/office/drawing/2014/main" id="{916E7E2B-782B-4324-8590-45612C0C3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pic>
        <p:nvPicPr>
          <p:cNvPr id="180228" name="Picture 2">
            <a:extLst>
              <a:ext uri="{FF2B5EF4-FFF2-40B4-BE49-F238E27FC236}">
                <a16:creationId xmlns:a16="http://schemas.microsoft.com/office/drawing/2014/main" id="{51840BF8-9C97-4E61-BA2C-C56F373BC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6" b="91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1936" b="9129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0" name="Object 4">
            <a:extLst>
              <a:ext uri="{FF2B5EF4-FFF2-40B4-BE49-F238E27FC236}">
                <a16:creationId xmlns:a16="http://schemas.microsoft.com/office/drawing/2014/main" id="{21A8BE95-0E56-4E3D-9BF1-BFCF7630D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8983"/>
              </p:ext>
            </p:extLst>
          </p:nvPr>
        </p:nvGraphicFramePr>
        <p:xfrm>
          <a:off x="1752600" y="232792"/>
          <a:ext cx="6477372" cy="624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4229690" imgH="4076190" progId="Paint.Picture">
                  <p:embed/>
                </p:oleObj>
              </mc:Choice>
              <mc:Fallback>
                <p:oleObj name="Bitmap Image" r:id="rId3" imgW="4229690" imgH="4076190" progId="Paint.Picture">
                  <p:embed/>
                  <p:pic>
                    <p:nvPicPr>
                      <p:cNvPr id="181250" name="Object 4">
                        <a:extLst>
                          <a:ext uri="{FF2B5EF4-FFF2-40B4-BE49-F238E27FC236}">
                            <a16:creationId xmlns:a16="http://schemas.microsoft.com/office/drawing/2014/main" id="{21A8BE95-0E56-4E3D-9BF1-BFCF7630DE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2792"/>
                        <a:ext cx="6477372" cy="6244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48F531C-FFDD-4435-BB33-6BD796EF84E2}"/>
              </a:ext>
            </a:extLst>
          </p:cNvPr>
          <p:cNvSpPr/>
          <p:nvPr/>
        </p:nvSpPr>
        <p:spPr>
          <a:xfrm>
            <a:off x="236550" y="246647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E0E7-2A62-CE3D-60BE-8475107D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91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cs typeface="Andalus" pitchFamily="18" charset="-78"/>
              </a:rPr>
              <a:t>Anatomical &amp; Physiological Aspects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8F88-C2B1-73FB-521F-5D67CAF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ACE64-5512-ED54-6F84-C7215323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BEC2F-FA69-42E3-8A82-1E0142E9FD2B}"/>
              </a:ext>
            </a:extLst>
          </p:cNvPr>
          <p:cNvSpPr/>
          <p:nvPr/>
        </p:nvSpPr>
        <p:spPr>
          <a:xfrm>
            <a:off x="76200" y="87947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424151-0B9A-48C5-9CC6-7AF4770D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94497"/>
            <a:ext cx="4698492" cy="46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01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65344" cy="4732734"/>
          </a:xfrm>
        </p:spPr>
        <p:txBody>
          <a:bodyPr rtlCol="0">
            <a:noAutofit/>
          </a:bodyPr>
          <a:lstStyle/>
          <a:p>
            <a:pPr marL="553621" indent="-401822" algn="just" defTabSz="914353">
              <a:lnSpc>
                <a:spcPct val="150000"/>
              </a:lnSpc>
              <a:buNone/>
              <a:defRPr/>
            </a:pPr>
            <a:r>
              <a:rPr lang="en-US" sz="2800" b="1" u="sng" dirty="0">
                <a:latin typeface="Andalus" pitchFamily="18" charset="-78"/>
                <a:cs typeface="Andalus" pitchFamily="18" charset="-78"/>
              </a:rPr>
              <a:t>Functions of Liver</a:t>
            </a:r>
            <a:endParaRPr lang="en-US" sz="3100" b="1" u="sng" dirty="0">
              <a:latin typeface="Andalus" pitchFamily="18" charset="-78"/>
              <a:cs typeface="Andalus" pitchFamily="18" charset="-78"/>
            </a:endParaRPr>
          </a:p>
          <a:p>
            <a:pPr marL="553621" indent="-401822" algn="just" defTabSz="914353">
              <a:lnSpc>
                <a:spcPct val="150000"/>
              </a:lnSpc>
              <a:defRPr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Metabolic functions </a:t>
            </a:r>
          </a:p>
          <a:p>
            <a:pPr marL="553621" indent="-401822" algn="just" defTabSz="914353"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Synthesis of ketone bodies </a:t>
            </a:r>
          </a:p>
          <a:p>
            <a:pPr marL="553621" indent="-401822" algn="just" defTabSz="914353">
              <a:lnSpc>
                <a:spcPct val="150000"/>
              </a:lnSpc>
              <a:defRPr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Production of bile </a:t>
            </a:r>
          </a:p>
          <a:p>
            <a:pPr marL="553621" indent="-401822" algn="just" defTabSz="914353">
              <a:lnSpc>
                <a:spcPct val="150000"/>
              </a:lnSpc>
              <a:defRPr/>
            </a:pPr>
            <a:r>
              <a:rPr lang="en-US" sz="2800" dirty="0">
                <a:latin typeface="Andalus" pitchFamily="18" charset="-78"/>
                <a:cs typeface="Andalus" pitchFamily="18" charset="-78"/>
              </a:rPr>
              <a:t>Synthesis of plasma proteins </a:t>
            </a:r>
          </a:p>
          <a:p>
            <a:pPr marL="553621" indent="-401822" algn="just" defTabSz="914353">
              <a:lnSpc>
                <a:spcPct val="150000"/>
              </a:lnSpc>
              <a:buNone/>
              <a:defRPr/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>
          <a:xfrm>
            <a:off x="446484" y="-696516"/>
            <a:ext cx="8229824" cy="11430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609600"/>
            <a:ext cx="4168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>
                <a:latin typeface="Andalus" pitchFamily="18" charset="-78"/>
                <a:ea typeface="+mj-ea"/>
                <a:cs typeface="Andalus" pitchFamily="18" charset="-78"/>
              </a:rPr>
              <a:t>Physiological Aspects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9B86CE-895B-4BE7-B931-73740C6F3787}"/>
              </a:ext>
            </a:extLst>
          </p:cNvPr>
          <p:cNvSpPr/>
          <p:nvPr/>
        </p:nvSpPr>
        <p:spPr>
          <a:xfrm>
            <a:off x="128382" y="152299"/>
            <a:ext cx="26148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80178-1A57-4713-8E03-882CFDC8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>
            <a:extLst>
              <a:ext uri="{FF2B5EF4-FFF2-40B4-BE49-F238E27FC236}">
                <a16:creationId xmlns:a16="http://schemas.microsoft.com/office/drawing/2014/main" id="{AF242F97-FBF6-4805-80F6-9FB57272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sp>
        <p:nvSpPr>
          <p:cNvPr id="186371" name="Content Placeholder 2">
            <a:extLst>
              <a:ext uri="{FF2B5EF4-FFF2-40B4-BE49-F238E27FC236}">
                <a16:creationId xmlns:a16="http://schemas.microsoft.com/office/drawing/2014/main" id="{6302AC24-1A6E-4E1F-B544-F9D48D958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PK" dirty="0"/>
              <a:t> </a:t>
            </a:r>
          </a:p>
        </p:txBody>
      </p:sp>
      <p:pic>
        <p:nvPicPr>
          <p:cNvPr id="186372" name="Picture 2">
            <a:extLst>
              <a:ext uri="{FF2B5EF4-FFF2-40B4-BE49-F238E27FC236}">
                <a16:creationId xmlns:a16="http://schemas.microsoft.com/office/drawing/2014/main" id="{8626D443-2204-4838-98C6-9DDA39AA6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r="8434"/>
          <a:stretch>
            <a:fillRect/>
          </a:stretch>
        </p:blipFill>
        <p:spPr bwMode="auto">
          <a:xfrm>
            <a:off x="4156770" y="107156"/>
            <a:ext cx="4814218" cy="658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74" r="8434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6373" name="Picture 3">
            <a:extLst>
              <a:ext uri="{FF2B5EF4-FFF2-40B4-BE49-F238E27FC236}">
                <a16:creationId xmlns:a16="http://schemas.microsoft.com/office/drawing/2014/main" id="{4C028779-7EE8-480C-A63F-42BD8E239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1" y="1656457"/>
            <a:ext cx="3552900" cy="34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7D4B21-CFBF-4610-82E3-6F5C70FB2B72}"/>
              </a:ext>
            </a:extLst>
          </p:cNvPr>
          <p:cNvSpPr/>
          <p:nvPr/>
        </p:nvSpPr>
        <p:spPr>
          <a:xfrm>
            <a:off x="217446" y="230190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>
            <a:extLst>
              <a:ext uri="{FF2B5EF4-FFF2-40B4-BE49-F238E27FC236}">
                <a16:creationId xmlns:a16="http://schemas.microsoft.com/office/drawing/2014/main" id="{265AE7A4-6973-46BE-90FB-B5C3AAE5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sp>
        <p:nvSpPr>
          <p:cNvPr id="187395" name="Content Placeholder 2">
            <a:extLst>
              <a:ext uri="{FF2B5EF4-FFF2-40B4-BE49-F238E27FC236}">
                <a16:creationId xmlns:a16="http://schemas.microsoft.com/office/drawing/2014/main" id="{1C2B6252-82BC-4177-A294-FAA2B02CF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pic>
        <p:nvPicPr>
          <p:cNvPr id="187396" name="Picture 2">
            <a:extLst>
              <a:ext uri="{FF2B5EF4-FFF2-40B4-BE49-F238E27FC236}">
                <a16:creationId xmlns:a16="http://schemas.microsoft.com/office/drawing/2014/main" id="{453E792D-CAB3-48F7-8143-8C5EEA1C8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8" b="9656"/>
          <a:stretch>
            <a:fillRect/>
          </a:stretch>
        </p:blipFill>
        <p:spPr bwMode="auto">
          <a:xfrm>
            <a:off x="285751" y="1204392"/>
            <a:ext cx="8620497" cy="439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6238" b="9656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55A53F-9CE0-440F-B675-5FF0DB130586}"/>
              </a:ext>
            </a:extLst>
          </p:cNvPr>
          <p:cNvSpPr/>
          <p:nvPr/>
        </p:nvSpPr>
        <p:spPr>
          <a:xfrm>
            <a:off x="76200" y="194310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CNS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dirty="0">
                <a:cs typeface="Times New Roman" pitchFamily="18" charset="0"/>
              </a:rPr>
              <a:t>2</a:t>
            </a:r>
            <a:r>
              <a:rPr lang="en-US" sz="3200" baseline="30000" dirty="0">
                <a:cs typeface="Times New Roman" pitchFamily="18" charset="0"/>
              </a:rPr>
              <a:t>nd</a:t>
            </a:r>
            <a:r>
              <a:rPr lang="en-US" sz="3200" dirty="0">
                <a:cs typeface="Times New Roman" pitchFamily="18" charset="0"/>
              </a:rPr>
              <a:t> Year MBBS 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dirty="0">
                <a:cs typeface="Times New Roman" pitchFamily="18" charset="0"/>
              </a:rPr>
              <a:t>Ketone Body Metabolism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53025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Aneela Jamil					Date: 24-02-25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(Assistant Professor)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33E001-7226-4D28-ACF7-7103B13D8C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1977887" cy="11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>
            <a:extLst>
              <a:ext uri="{FF2B5EF4-FFF2-40B4-BE49-F238E27FC236}">
                <a16:creationId xmlns:a16="http://schemas.microsoft.com/office/drawing/2014/main" id="{A6C11665-EC68-4836-8843-80357520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sp>
        <p:nvSpPr>
          <p:cNvPr id="188419" name="Content Placeholder 2">
            <a:extLst>
              <a:ext uri="{FF2B5EF4-FFF2-40B4-BE49-F238E27FC236}">
                <a16:creationId xmlns:a16="http://schemas.microsoft.com/office/drawing/2014/main" id="{FCC25E8E-1C95-4185-82FD-966CD083E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PK"/>
              <a:t>  </a:t>
            </a:r>
          </a:p>
        </p:txBody>
      </p:sp>
      <p:pic>
        <p:nvPicPr>
          <p:cNvPr id="188420" name="Picture 3">
            <a:extLst>
              <a:ext uri="{FF2B5EF4-FFF2-40B4-BE49-F238E27FC236}">
                <a16:creationId xmlns:a16="http://schemas.microsoft.com/office/drawing/2014/main" id="{E4AE2AA6-DC1A-47B5-9199-3912F24C9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3"/>
          <a:stretch>
            <a:fillRect/>
          </a:stretch>
        </p:blipFill>
        <p:spPr bwMode="auto">
          <a:xfrm>
            <a:off x="22324" y="12279"/>
            <a:ext cx="9121676" cy="684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093"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E9480B-D244-4A89-9934-353521C5F2BB}"/>
              </a:ext>
            </a:extLst>
          </p:cNvPr>
          <p:cNvSpPr/>
          <p:nvPr/>
        </p:nvSpPr>
        <p:spPr>
          <a:xfrm>
            <a:off x="6543088" y="6141083"/>
            <a:ext cx="22865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D-DA22-D9BA-473A-4CAB4682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Family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2117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Family Medicine plays important role in following manner: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Early Diagnosis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Education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Dietary Guidance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Monitoring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Refer to Specialists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205C1A-1D56-2179-22DA-E4F3399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08DE0-ED53-4552-93DC-3221A55A37C3}"/>
              </a:ext>
            </a:extLst>
          </p:cNvPr>
          <p:cNvSpPr/>
          <p:nvPr/>
        </p:nvSpPr>
        <p:spPr>
          <a:xfrm>
            <a:off x="228600" y="10445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Artificial Intelligence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Artificial Intelligence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plays role </a:t>
            </a: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following </a:t>
            </a:r>
            <a:r>
              <a:rPr lang="en-GB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aspects:</a:t>
            </a:r>
            <a:endParaRPr lang="en-US" alt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Utilizes extensive data from patient thereby enhancing prevention, diagnosis &amp; treatment based on individual genetic profile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6B40C29-8044-12B7-8372-6ADC55BAC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1923C-78E3-4C35-9C3A-3598632CE359}"/>
              </a:ext>
            </a:extLst>
          </p:cNvPr>
          <p:cNvSpPr/>
          <p:nvPr/>
        </p:nvSpPr>
        <p:spPr>
          <a:xfrm>
            <a:off x="228600" y="65722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Suggested Research Article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029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/>
              <a:t>Link: </a:t>
            </a:r>
            <a:r>
              <a:rPr lang="en-US" sz="5400" dirty="0">
                <a:hlinkClick r:id="rId2"/>
              </a:rPr>
              <a:t>https://pmc.ncbi.nlm.nih.gov/articles/PMC10289692/</a:t>
            </a:r>
            <a:endParaRPr lang="en-US" sz="5400" dirty="0"/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Journal Name : PMC</a:t>
            </a:r>
          </a:p>
          <a:p>
            <a:pPr marL="0" indent="0" algn="l">
              <a:buNone/>
            </a:pPr>
            <a:r>
              <a:rPr lang="en-US" sz="5100" dirty="0"/>
              <a:t> </a:t>
            </a:r>
          </a:p>
          <a:p>
            <a:pPr marL="0" indent="0">
              <a:buNone/>
            </a:pPr>
            <a:r>
              <a:rPr lang="en-US" sz="5000" dirty="0"/>
              <a:t>Title: </a:t>
            </a:r>
            <a:r>
              <a:rPr lang="en-US" sz="5100" dirty="0"/>
              <a:t>Comprehensive review of diabetic ketoacidosis: an update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dirty="0"/>
              <a:t>Author Name: Lara Console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410200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ts val="2250"/>
              </a:lnSpc>
              <a:spcBef>
                <a:spcPts val="2000"/>
              </a:spcBef>
              <a:spcAft>
                <a:spcPts val="1000"/>
              </a:spcAft>
              <a:buNone/>
            </a:pPr>
            <a:r>
              <a:rPr lang="en-US" sz="3400" b="0" i="0" dirty="0">
                <a:solidFill>
                  <a:srgbClr val="995733"/>
                </a:solidFill>
                <a:effectLst/>
                <a:latin typeface="Cambria" panose="02040503050406030204" pitchFamily="18" charset="0"/>
              </a:rPr>
              <a:t>Introduction</a:t>
            </a:r>
          </a:p>
          <a:p>
            <a:pPr algn="just">
              <a:spcBef>
                <a:spcPts val="2000"/>
              </a:spcBef>
              <a:spcAft>
                <a:spcPts val="2000"/>
              </a:spcAft>
            </a:pPr>
            <a:r>
              <a:rPr lang="en-US" sz="3800" dirty="0"/>
              <a:t>The most frequent hyperglycemic emergency and the leading cause of death in people with diabetes mellitus is diabetic ketoacidosis (DKA). DKA is common in people with type 1 diabetes, while type 2 diabetes accounts for roughly one-third of occurrences. Although DKA mortality rates have generally decreased to low levels, they are still significant in many underdeveloped nations. In industrialized countries, its mortality rate ranges from 2 to 5%, but in underdeveloped nations, it ranges from 6 to 24%. Therefore, it is always lethal if misdiagnosed or improperly treated. </a:t>
            </a:r>
          </a:p>
          <a:p>
            <a:pPr algn="just">
              <a:spcBef>
                <a:spcPts val="2000"/>
              </a:spcBef>
              <a:spcAft>
                <a:spcPts val="2000"/>
              </a:spcAft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0770D7-C2CA-43B2-86FE-5CF4C2EB6E50}"/>
              </a:ext>
            </a:extLst>
          </p:cNvPr>
          <p:cNvSpPr/>
          <p:nvPr/>
        </p:nvSpPr>
        <p:spPr>
          <a:xfrm>
            <a:off x="152400" y="133984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47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Bioethics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B51A8-F386-B13E-5CA8-44BEE1C1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Appropriate information</a:t>
            </a:r>
          </a:p>
          <a:p>
            <a:pPr marL="800100" lvl="3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dirty="0">
                <a:latin typeface="Andalus" panose="02020603050405020304" pitchFamily="18" charset="-78"/>
                <a:cs typeface="Andalus" panose="02020603050405020304" pitchFamily="18" charset="-78"/>
              </a:rPr>
              <a:t>Explain to patient or his family the genetic aspects of the condition </a:t>
            </a:r>
          </a:p>
          <a:p>
            <a:pPr>
              <a:lnSpc>
                <a:spcPct val="150000"/>
              </a:lnSpc>
            </a:pPr>
            <a:r>
              <a:rPr lang="en-US" altLang="en-US" sz="2600" dirty="0">
                <a:latin typeface="Andalus" panose="02020603050405020304" pitchFamily="18" charset="-78"/>
                <a:cs typeface="Andalus" panose="02020603050405020304" pitchFamily="18" charset="-78"/>
              </a:rPr>
              <a:t>Counselling </a:t>
            </a:r>
          </a:p>
          <a:p>
            <a:pPr>
              <a:lnSpc>
                <a:spcPct val="150000"/>
              </a:lnSpc>
            </a:pPr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altLang="en-US" sz="2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05CAA-4CE1-407C-83DF-847CBF64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DD5CB-95F6-4CA4-82C2-86DE4CEA9440}"/>
              </a:ext>
            </a:extLst>
          </p:cNvPr>
          <p:cNvSpPr/>
          <p:nvPr/>
        </p:nvSpPr>
        <p:spPr>
          <a:xfrm>
            <a:off x="152400" y="53976"/>
            <a:ext cx="20881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212726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10668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>
                <a:latin typeface="Andalus" pitchFamily="18" charset="-78"/>
                <a:cs typeface="Andalus" pitchFamily="18" charset="-78"/>
              </a:rPr>
              <a:t>Lippincott Illustrated Reviews Biochemistry, 8th Edition, Chapter 16, page no. </a:t>
            </a:r>
            <a:r>
              <a:rPr lang="en-US" sz="2400">
                <a:latin typeface="Andalus" pitchFamily="18" charset="-78"/>
                <a:cs typeface="Andalus" pitchFamily="18" charset="-78"/>
              </a:rPr>
              <a:t>218-220 </a:t>
            </a: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0D2D6-D333-4C63-B40A-A5A892A7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pic>
        <p:nvPicPr>
          <p:cNvPr id="7" name="Picture 2" descr="Image result for THANKS">
            <a:extLst>
              <a:ext uri="{FF2B5EF4-FFF2-40B4-BE49-F238E27FC236}">
                <a16:creationId xmlns:a16="http://schemas.microsoft.com/office/drawing/2014/main" id="{1EEEC2D6-8D42-441E-95E2-4E75E5F4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762000"/>
            <a:ext cx="8625625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ea typeface="+mj-ea"/>
                <a:cs typeface="+mj-cs"/>
              </a:rPr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400" dirty="0">
                <a:cs typeface="Andalus" pitchFamily="18" charset="-78"/>
              </a:rPr>
              <a:t>At the end of this lecture students should be able to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cs typeface="Andalus" pitchFamily="18" charset="-78"/>
              </a:rPr>
              <a:t>Explain steps of synthesis and degradation of ketone bodies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cs typeface="Andalus" pitchFamily="18" charset="-78"/>
              </a:rPr>
              <a:t>Describe regulation of ketone body metabolism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cs typeface="Andalus" pitchFamily="18" charset="-78"/>
              </a:rPr>
              <a:t>Discuss related clinical disorders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cs typeface="Andalus" pitchFamily="18" charset="-78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sz="2400" dirty="0"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6C15ADDB-0500-4E7D-A9B8-F41D99EB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84" y="589360"/>
            <a:ext cx="8465344" cy="4732734"/>
          </a:xfrm>
        </p:spPr>
        <p:txBody>
          <a:bodyPr rtlCol="0">
            <a:noAutofit/>
          </a:bodyPr>
          <a:lstStyle/>
          <a:p>
            <a:pPr marL="151799" indent="0" algn="just" defTabSz="914353">
              <a:lnSpc>
                <a:spcPct val="150000"/>
              </a:lnSpc>
              <a:buNone/>
              <a:defRPr/>
            </a:pPr>
            <a:r>
              <a:rPr lang="en-US" sz="3375" b="1" u="sng" dirty="0">
                <a:latin typeface="Andalus" pitchFamily="18" charset="-78"/>
                <a:cs typeface="Andalus" pitchFamily="18" charset="-78"/>
              </a:rPr>
              <a:t>Ketone bodies</a:t>
            </a:r>
          </a:p>
          <a:p>
            <a:pPr marL="553621" indent="-401822" algn="just">
              <a:lnSpc>
                <a:spcPct val="150000"/>
              </a:lnSpc>
              <a:buFontTx/>
              <a:buChar char="•"/>
              <a:defRPr/>
            </a:pPr>
            <a:r>
              <a:rPr lang="en-US" sz="2812" dirty="0">
                <a:latin typeface="Andalus" pitchFamily="18" charset="-78"/>
                <a:cs typeface="Andalus" pitchFamily="18" charset="-78"/>
              </a:rPr>
              <a:t>Acetoacetate </a:t>
            </a:r>
          </a:p>
          <a:p>
            <a:pPr marL="553621" indent="-401822" algn="just">
              <a:lnSpc>
                <a:spcPct val="150000"/>
              </a:lnSpc>
              <a:buFontTx/>
              <a:buChar char="•"/>
              <a:defRPr/>
            </a:pPr>
            <a:r>
              <a:rPr lang="en-US" sz="2812" dirty="0">
                <a:latin typeface="Andalus" pitchFamily="18" charset="-78"/>
                <a:cs typeface="Andalus" pitchFamily="18" charset="-78"/>
              </a:rPr>
              <a:t>β-hydroxybutyrate </a:t>
            </a:r>
          </a:p>
          <a:p>
            <a:pPr marL="553621" indent="-401822" algn="just">
              <a:lnSpc>
                <a:spcPct val="150000"/>
              </a:lnSpc>
              <a:buFontTx/>
              <a:buChar char="•"/>
              <a:defRPr/>
            </a:pPr>
            <a:r>
              <a:rPr lang="en-US" sz="2812" dirty="0">
                <a:latin typeface="Andalus" pitchFamily="18" charset="-78"/>
                <a:cs typeface="Andalus" pitchFamily="18" charset="-78"/>
              </a:rPr>
              <a:t>Acetone </a:t>
            </a:r>
          </a:p>
        </p:txBody>
      </p:sp>
      <p:sp>
        <p:nvSpPr>
          <p:cNvPr id="153603" name="Title 1">
            <a:extLst>
              <a:ext uri="{FF2B5EF4-FFF2-40B4-BE49-F238E27FC236}">
                <a16:creationId xmlns:a16="http://schemas.microsoft.com/office/drawing/2014/main" id="{FEB41F2F-7B1A-44DB-B853-39F29B08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84" y="-696516"/>
            <a:ext cx="8229824" cy="1143000"/>
          </a:xfrm>
        </p:spPr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pic>
        <p:nvPicPr>
          <p:cNvPr id="153604" name="Picture 2">
            <a:extLst>
              <a:ext uri="{FF2B5EF4-FFF2-40B4-BE49-F238E27FC236}">
                <a16:creationId xmlns:a16="http://schemas.microsoft.com/office/drawing/2014/main" id="{CE556553-C823-4630-903B-AB0DC8965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428626"/>
            <a:ext cx="3746004" cy="562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E7B6E7-0122-4166-B825-54B75A5845C3}"/>
              </a:ext>
            </a:extLst>
          </p:cNvPr>
          <p:cNvSpPr/>
          <p:nvPr/>
        </p:nvSpPr>
        <p:spPr>
          <a:xfrm>
            <a:off x="152400" y="17629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C0959693-8FA4-4E8F-93FF-88BE0B26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16" y="609599"/>
            <a:ext cx="8572500" cy="4337447"/>
          </a:xfrm>
        </p:spPr>
        <p:txBody>
          <a:bodyPr rtlCol="0">
            <a:noAutofit/>
          </a:bodyPr>
          <a:lstStyle/>
          <a:p>
            <a:pPr marL="151799" indent="0" algn="just" defTabSz="914353">
              <a:lnSpc>
                <a:spcPct val="150000"/>
              </a:lnSpc>
              <a:buNone/>
              <a:defRPr/>
            </a:pPr>
            <a:r>
              <a:rPr lang="en-US" sz="3375" b="1" u="sng" dirty="0">
                <a:latin typeface="Andalus" pitchFamily="18" charset="-78"/>
                <a:cs typeface="Andalus" pitchFamily="18" charset="-78"/>
              </a:rPr>
              <a:t>Ketogenesis</a:t>
            </a:r>
          </a:p>
          <a:p>
            <a:pPr marL="553621" indent="-401822" algn="just">
              <a:lnSpc>
                <a:spcPct val="150000"/>
              </a:lnSpc>
              <a:buFontTx/>
              <a:buChar char="•"/>
              <a:defRPr/>
            </a:pPr>
            <a:r>
              <a:rPr lang="en-US" sz="2812" dirty="0">
                <a:latin typeface="Andalus" pitchFamily="18" charset="-78"/>
                <a:cs typeface="Andalus" pitchFamily="18" charset="-78"/>
              </a:rPr>
              <a:t>In liver mitochondria</a:t>
            </a:r>
          </a:p>
          <a:p>
            <a:pPr marL="553621" indent="-401822" algn="just">
              <a:lnSpc>
                <a:spcPct val="150000"/>
              </a:lnSpc>
              <a:buFontTx/>
              <a:buChar char="•"/>
              <a:defRPr/>
            </a:pPr>
            <a:r>
              <a:rPr lang="en-US" sz="2812" dirty="0">
                <a:latin typeface="Andalus" pitchFamily="18" charset="-78"/>
                <a:cs typeface="Andalus" pitchFamily="18" charset="-78"/>
              </a:rPr>
              <a:t>Substrate - Acetyl CoA derived from fatty acid oxidation</a:t>
            </a:r>
          </a:p>
          <a:p>
            <a:pPr marL="553621" indent="-401822" algn="just">
              <a:lnSpc>
                <a:spcPct val="150000"/>
              </a:lnSpc>
              <a:buFontTx/>
              <a:buChar char="•"/>
              <a:defRPr/>
            </a:pPr>
            <a:r>
              <a:rPr lang="en-US" sz="2812" dirty="0">
                <a:latin typeface="Andalus" pitchFamily="18" charset="-78"/>
                <a:cs typeface="Andalus" pitchFamily="18" charset="-78"/>
              </a:rPr>
              <a:t>Formation and utilization is enhanced in fasting/ starvation</a:t>
            </a:r>
          </a:p>
          <a:p>
            <a:pPr marL="553621" indent="-401822" algn="just">
              <a:lnSpc>
                <a:spcPct val="150000"/>
              </a:lnSpc>
              <a:buFontTx/>
              <a:buChar char="•"/>
              <a:defRPr/>
            </a:pPr>
            <a:endParaRPr lang="en-US" sz="2812" dirty="0"/>
          </a:p>
        </p:txBody>
      </p:sp>
      <p:sp>
        <p:nvSpPr>
          <p:cNvPr id="156675" name="Title 1">
            <a:extLst>
              <a:ext uri="{FF2B5EF4-FFF2-40B4-BE49-F238E27FC236}">
                <a16:creationId xmlns:a16="http://schemas.microsoft.com/office/drawing/2014/main" id="{6DDBC13F-D53F-4C34-854B-8A242A30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84" y="-696516"/>
            <a:ext cx="8229824" cy="1143000"/>
          </a:xfrm>
        </p:spPr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CA9432-86AA-482E-B0E4-58632D8E324F}"/>
              </a:ext>
            </a:extLst>
          </p:cNvPr>
          <p:cNvSpPr/>
          <p:nvPr/>
        </p:nvSpPr>
        <p:spPr>
          <a:xfrm>
            <a:off x="125016" y="131176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90972647-D5BF-4501-8A3B-68CE111E6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90" y="446484"/>
            <a:ext cx="8751019" cy="4732734"/>
          </a:xfrm>
        </p:spPr>
        <p:txBody>
          <a:bodyPr rtlCol="0">
            <a:noAutofit/>
          </a:bodyPr>
          <a:lstStyle/>
          <a:p>
            <a:pPr marL="151799" indent="0" algn="just" defTabSz="914353">
              <a:lnSpc>
                <a:spcPct val="150000"/>
              </a:lnSpc>
              <a:buNone/>
              <a:defRPr/>
            </a:pPr>
            <a:r>
              <a:rPr lang="en-US" sz="3375" b="1" u="sng" dirty="0">
                <a:latin typeface="Andalus" pitchFamily="18" charset="-78"/>
                <a:cs typeface="Andalus" pitchFamily="18" charset="-78"/>
              </a:rPr>
              <a:t>Steps </a:t>
            </a:r>
          </a:p>
          <a:p>
            <a:pPr marL="674167" indent="-522368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Synthesis of acetoacetyl CoA</a:t>
            </a:r>
          </a:p>
          <a:p>
            <a:pPr marL="674167" indent="-522368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Synthesis of HMG CoA</a:t>
            </a:r>
          </a:p>
          <a:p>
            <a:pPr marL="674167" indent="-522368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Cleavage of HMG CoA to acetoacetate </a:t>
            </a:r>
          </a:p>
          <a:p>
            <a:pPr marL="674167" indent="-522368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Reduction of acetoacetate to  </a:t>
            </a:r>
            <a:r>
              <a:rPr lang="el-GR" sz="2400" dirty="0">
                <a:latin typeface="Georgia"/>
                <a:cs typeface="Andalus" pitchFamily="18" charset="-78"/>
              </a:rPr>
              <a:t>β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-hydroxybutyrate</a:t>
            </a:r>
          </a:p>
          <a:p>
            <a:pPr marL="674167" indent="-522368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Decarboxylation of acetoacetate to acetone </a:t>
            </a:r>
          </a:p>
        </p:txBody>
      </p:sp>
      <p:sp>
        <p:nvSpPr>
          <p:cNvPr id="158723" name="Title 1">
            <a:extLst>
              <a:ext uri="{FF2B5EF4-FFF2-40B4-BE49-F238E27FC236}">
                <a16:creationId xmlns:a16="http://schemas.microsoft.com/office/drawing/2014/main" id="{AFC807EB-6FC5-4F17-908B-1558701E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84" y="-696516"/>
            <a:ext cx="8229824" cy="1143000"/>
          </a:xfrm>
        </p:spPr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3A4621-CE8E-4A52-A36C-894100FEFB54}"/>
              </a:ext>
            </a:extLst>
          </p:cNvPr>
          <p:cNvSpPr/>
          <p:nvPr/>
        </p:nvSpPr>
        <p:spPr>
          <a:xfrm>
            <a:off x="76200" y="11455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itle 1">
            <a:extLst>
              <a:ext uri="{FF2B5EF4-FFF2-40B4-BE49-F238E27FC236}">
                <a16:creationId xmlns:a16="http://schemas.microsoft.com/office/drawing/2014/main" id="{AFC807EB-6FC5-4F17-908B-1558701E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84" y="-696516"/>
            <a:ext cx="8229824" cy="1143000"/>
          </a:xfrm>
        </p:spPr>
        <p:txBody>
          <a:bodyPr/>
          <a:lstStyle/>
          <a:p>
            <a:pPr eaLnBrk="1" hangingPunct="1"/>
            <a:r>
              <a:rPr lang="en-US" altLang="en-PK"/>
              <a:t> </a:t>
            </a:r>
          </a:p>
        </p:txBody>
      </p:sp>
      <p:pic>
        <p:nvPicPr>
          <p:cNvPr id="158724" name="Picture 4">
            <a:extLst>
              <a:ext uri="{FF2B5EF4-FFF2-40B4-BE49-F238E27FC236}">
                <a16:creationId xmlns:a16="http://schemas.microsoft.com/office/drawing/2014/main" id="{C7909C7F-B8DE-4FEF-AC24-0A4862DA8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7890"/>
            <a:ext cx="4800600" cy="632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43412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32D8D-BB1B-40D5-90E7-7D3BD5965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P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4385AC-4757-4FCF-B704-EBEAECAC3D71}"/>
              </a:ext>
            </a:extLst>
          </p:cNvPr>
          <p:cNvSpPr/>
          <p:nvPr/>
        </p:nvSpPr>
        <p:spPr>
          <a:xfrm>
            <a:off x="76200" y="267890"/>
            <a:ext cx="19647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44239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625</Words>
  <Application>Microsoft Office PowerPoint</Application>
  <PresentationFormat>On-screen Show (4:3)</PresentationFormat>
  <Paragraphs>136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Aharoni</vt:lpstr>
      <vt:lpstr>Andalus</vt:lpstr>
      <vt:lpstr>Arial</vt:lpstr>
      <vt:lpstr>Arial Black</vt:lpstr>
      <vt:lpstr>Calibri</vt:lpstr>
      <vt:lpstr>Calibri Light</vt:lpstr>
      <vt:lpstr>Cambria</vt:lpstr>
      <vt:lpstr>Georgia</vt:lpstr>
      <vt:lpstr>Segoe UI</vt:lpstr>
      <vt:lpstr>Times New Roman</vt:lpstr>
      <vt:lpstr>Wingdings</vt:lpstr>
      <vt:lpstr>Office Theme</vt:lpstr>
      <vt:lpstr>1_Office Theme</vt:lpstr>
      <vt:lpstr>Bitmap Image</vt:lpstr>
      <vt:lpstr>PowerPoint Presentation</vt:lpstr>
      <vt:lpstr> CNS Module 2nd Year MBBS (LGIS) Ketone Body Metabolism </vt:lpstr>
      <vt:lpstr>Motto, Vision, Dream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Anatomical &amp; Physiological Aspects </vt:lpstr>
      <vt:lpstr> </vt:lpstr>
      <vt:lpstr> </vt:lpstr>
      <vt:lpstr> </vt:lpstr>
      <vt:lpstr> </vt:lpstr>
      <vt:lpstr>Family Medicine</vt:lpstr>
      <vt:lpstr>Artificial Intelligence</vt:lpstr>
      <vt:lpstr>Suggested Research Article</vt:lpstr>
      <vt:lpstr>Bioethics</vt:lpstr>
      <vt:lpstr>PowerPoint Presentation</vt:lpstr>
      <vt:lpstr>Learning Resources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Tongue</dc:title>
  <dc:creator>hp</dc:creator>
  <cp:lastModifiedBy>Dell</cp:lastModifiedBy>
  <cp:revision>116</cp:revision>
  <dcterms:created xsi:type="dcterms:W3CDTF">2006-08-16T00:00:00Z</dcterms:created>
  <dcterms:modified xsi:type="dcterms:W3CDTF">2025-02-24T07:32:49Z</dcterms:modified>
</cp:coreProperties>
</file>