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625" r:id="rId7"/>
    <p:sldId id="686" r:id="rId8"/>
    <p:sldId id="687" r:id="rId9"/>
    <p:sldId id="688" r:id="rId10"/>
    <p:sldId id="690" r:id="rId11"/>
    <p:sldId id="693" r:id="rId12"/>
    <p:sldId id="696" r:id="rId13"/>
    <p:sldId id="701" r:id="rId14"/>
    <p:sldId id="703" r:id="rId15"/>
    <p:sldId id="705" r:id="rId16"/>
    <p:sldId id="708" r:id="rId17"/>
    <p:sldId id="716" r:id="rId18"/>
    <p:sldId id="718" r:id="rId19"/>
    <p:sldId id="719" r:id="rId20"/>
    <p:sldId id="594" r:id="rId21"/>
    <p:sldId id="680" r:id="rId22"/>
    <p:sldId id="678" r:id="rId23"/>
    <p:sldId id="612" r:id="rId24"/>
    <p:sldId id="613" r:id="rId25"/>
    <p:sldId id="645" r:id="rId26"/>
    <p:sldId id="611" r:id="rId27"/>
    <p:sldId id="314" r:id="rId28"/>
    <p:sldId id="562"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92" d="100"/>
          <a:sy n="92" d="100"/>
        </p:scale>
        <p:origin x="1190" y="7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ontiersin.org/articles/10.3389/fphys.2020.00794/full" TargetMode="External"/><Relationship Id="rId2" Type="http://schemas.openxmlformats.org/officeDocument/2006/relationships/hyperlink" Target="https://journals.plos.org/plosone/article?id=10.1371/journal.pone.0243068"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0" y="533400"/>
            <a:ext cx="8915400" cy="4732734"/>
          </a:xfrm>
        </p:spPr>
        <p:txBody>
          <a:bodyPr rtlCol="0">
            <a:noAutofit/>
          </a:bodyPr>
          <a:lstStyle/>
          <a:p>
            <a:pPr marL="151799" indent="0" algn="just" defTabSz="914353">
              <a:buNone/>
              <a:defRPr/>
            </a:pPr>
            <a:r>
              <a:rPr lang="en-US" sz="3400" b="1" u="sng" dirty="0">
                <a:latin typeface="Andalus" pitchFamily="18" charset="-78"/>
                <a:cs typeface="Andalus" pitchFamily="18" charset="-78"/>
              </a:rPr>
              <a:t>2. Carboxylation of acetyl CoA to </a:t>
            </a:r>
            <a:r>
              <a:rPr lang="en-US" sz="3400" b="1" u="sng" dirty="0" err="1">
                <a:latin typeface="Andalus" pitchFamily="18" charset="-78"/>
                <a:cs typeface="Andalus" pitchFamily="18" charset="-78"/>
              </a:rPr>
              <a:t>malonyl</a:t>
            </a:r>
            <a:r>
              <a:rPr lang="en-US" sz="3400" b="1" u="sng" dirty="0">
                <a:latin typeface="Andalus" pitchFamily="18" charset="-78"/>
                <a:cs typeface="Andalus" pitchFamily="18" charset="-78"/>
              </a:rPr>
              <a:t> CoA</a:t>
            </a:r>
          </a:p>
          <a:p>
            <a:pPr marL="0" indent="0" algn="just">
              <a:lnSpc>
                <a:spcPct val="150000"/>
              </a:lnSpc>
              <a:buNone/>
              <a:defRPr/>
            </a:pPr>
            <a:endParaRPr lang="en-US" sz="2800" dirty="0">
              <a:latin typeface="Andalus" pitchFamily="18" charset="-78"/>
              <a:cs typeface="Andalus" pitchFamily="18" charset="-78"/>
            </a:endParaRPr>
          </a:p>
          <a:p>
            <a:pPr marL="0" indent="0" algn="just">
              <a:lnSpc>
                <a:spcPct val="150000"/>
              </a:lnSpc>
              <a:buNone/>
              <a:defRPr/>
            </a:pPr>
            <a:r>
              <a:rPr lang="en-US" sz="2800" dirty="0">
                <a:latin typeface="Andalus" pitchFamily="18" charset="-78"/>
                <a:cs typeface="Andalus" pitchFamily="18" charset="-78"/>
              </a:rPr>
              <a:t> Acetyl CoA </a:t>
            </a:r>
            <a:r>
              <a:rPr lang="en-US" sz="2800" dirty="0">
                <a:latin typeface="Andalus" pitchFamily="18" charset="-78"/>
                <a:cs typeface="Andalus" pitchFamily="18" charset="-78"/>
                <a:sym typeface="Wingdings" pitchFamily="2" charset="2"/>
              </a:rPr>
              <a:t> + CO</a:t>
            </a:r>
            <a:r>
              <a:rPr lang="en-US" sz="2800" baseline="-25000" dirty="0">
                <a:latin typeface="Andalus" pitchFamily="18" charset="-78"/>
                <a:cs typeface="Andalus" pitchFamily="18" charset="-78"/>
                <a:sym typeface="Wingdings" pitchFamily="2" charset="2"/>
              </a:rPr>
              <a:t>2 	</a:t>
            </a:r>
            <a:r>
              <a:rPr lang="en-US" sz="2800" dirty="0">
                <a:latin typeface="Andalus" pitchFamily="18" charset="-78"/>
                <a:cs typeface="Andalus" pitchFamily="18" charset="-78"/>
                <a:sym typeface="Wingdings" pitchFamily="2" charset="2"/>
              </a:rPr>
              <a:t>		         Malonyl CoA</a:t>
            </a:r>
            <a:endParaRPr lang="en-US" sz="2800" baseline="-25000" dirty="0">
              <a:latin typeface="Andalus" pitchFamily="18" charset="-78"/>
              <a:cs typeface="Andalus" pitchFamily="18" charset="-78"/>
            </a:endParaRPr>
          </a:p>
        </p:txBody>
      </p:sp>
      <p:sp>
        <p:nvSpPr>
          <p:cNvPr id="111619" name="Title 1"/>
          <p:cNvSpPr>
            <a:spLocks noGrp="1"/>
          </p:cNvSpPr>
          <p:nvPr>
            <p:ph type="title"/>
          </p:nvPr>
        </p:nvSpPr>
        <p:spPr>
          <a:xfrm>
            <a:off x="446484" y="-696516"/>
            <a:ext cx="8229824" cy="1143000"/>
          </a:xfrm>
        </p:spPr>
        <p:txBody>
          <a:bodyPr/>
          <a:lstStyle/>
          <a:p>
            <a:pPr eaLnBrk="1" hangingPunct="1"/>
            <a:r>
              <a:rPr lang="en-US"/>
              <a:t> </a:t>
            </a:r>
          </a:p>
        </p:txBody>
      </p:sp>
      <p:sp>
        <p:nvSpPr>
          <p:cNvPr id="2" name="Right Arrow 1"/>
          <p:cNvSpPr/>
          <p:nvPr/>
        </p:nvSpPr>
        <p:spPr>
          <a:xfrm>
            <a:off x="3352800" y="2362200"/>
            <a:ext cx="2844105" cy="160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defRPr/>
            </a:pPr>
            <a:endParaRPr lang="en-US"/>
          </a:p>
        </p:txBody>
      </p:sp>
      <p:sp>
        <p:nvSpPr>
          <p:cNvPr id="111621" name="TextBox 2"/>
          <p:cNvSpPr txBox="1">
            <a:spLocks noChangeArrowheads="1"/>
          </p:cNvSpPr>
          <p:nvPr/>
        </p:nvSpPr>
        <p:spPr bwMode="auto">
          <a:xfrm>
            <a:off x="3276600" y="1524000"/>
            <a:ext cx="3000375" cy="618918"/>
          </a:xfrm>
          <a:prstGeom prst="rect">
            <a:avLst/>
          </a:prstGeom>
          <a:noFill/>
          <a:ln w="9525">
            <a:noFill/>
            <a:miter lim="800000"/>
            <a:headEnd/>
            <a:tailEnd/>
          </a:ln>
        </p:spPr>
        <p:txBody>
          <a:bodyPr lIns="64291" tIns="32146" rIns="64291" bIns="32146">
            <a:spAutoFit/>
          </a:bodyPr>
          <a:lstStyle/>
          <a:p>
            <a:pPr algn="ctr"/>
            <a:r>
              <a:rPr lang="en-US" dirty="0">
                <a:latin typeface="Andalus" pitchFamily="18" charset="-78"/>
                <a:cs typeface="Andalus" pitchFamily="18" charset="-78"/>
                <a:sym typeface="Wingdings" pitchFamily="2" charset="2"/>
              </a:rPr>
              <a:t>acetyl CoA carboxylase (biotin)</a:t>
            </a:r>
            <a:endParaRPr lang="en-US" dirty="0"/>
          </a:p>
        </p:txBody>
      </p:sp>
      <p:pic>
        <p:nvPicPr>
          <p:cNvPr id="6" name="Picture 2" descr="E:\RMC\20200923_101046.jpg"/>
          <p:cNvPicPr>
            <a:picLocks noChangeAspect="1" noChangeArrowheads="1"/>
          </p:cNvPicPr>
          <p:nvPr/>
        </p:nvPicPr>
        <p:blipFill>
          <a:blip r:embed="rId2"/>
          <a:srcRect/>
          <a:stretch>
            <a:fillRect/>
          </a:stretch>
        </p:blipFill>
        <p:spPr bwMode="auto">
          <a:xfrm>
            <a:off x="2133600" y="2667000"/>
            <a:ext cx="5029200" cy="4001951"/>
          </a:xfrm>
          <a:prstGeom prst="rect">
            <a:avLst/>
          </a:prstGeom>
          <a:noFill/>
          <a:ln w="9525">
            <a:noFill/>
            <a:miter lim="800000"/>
            <a:headEnd/>
            <a:tailEnd/>
          </a:ln>
        </p:spPr>
      </p:pic>
      <p:sp>
        <p:nvSpPr>
          <p:cNvPr id="3" name="Rectangle 2">
            <a:extLst>
              <a:ext uri="{FF2B5EF4-FFF2-40B4-BE49-F238E27FC236}">
                <a16:creationId xmlns:a16="http://schemas.microsoft.com/office/drawing/2014/main" id="{7ECD1BD5-8DE1-4969-A64E-26621FB28BA2}"/>
              </a:ext>
            </a:extLst>
          </p:cNvPr>
          <p:cNvSpPr/>
          <p:nvPr/>
        </p:nvSpPr>
        <p:spPr>
          <a:xfrm>
            <a:off x="0" y="9515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2172" y="381000"/>
            <a:ext cx="8626078" cy="4351734"/>
          </a:xfrm>
        </p:spPr>
        <p:txBody>
          <a:bodyPr rtlCol="0">
            <a:noAutofit/>
          </a:bodyPr>
          <a:lstStyle/>
          <a:p>
            <a:pPr marL="151799" indent="0" algn="just" defTabSz="914353">
              <a:lnSpc>
                <a:spcPct val="150000"/>
              </a:lnSpc>
              <a:buNone/>
              <a:defRPr/>
            </a:pPr>
            <a:r>
              <a:rPr lang="en-US" sz="3400" b="1" u="sng" dirty="0">
                <a:latin typeface="Andalus" pitchFamily="18" charset="-78"/>
                <a:cs typeface="Andalus" pitchFamily="18" charset="-78"/>
              </a:rPr>
              <a:t>Regulation of acetyl CoA carboxylase </a:t>
            </a:r>
          </a:p>
          <a:p>
            <a:pPr algn="just">
              <a:lnSpc>
                <a:spcPct val="150000"/>
              </a:lnSpc>
              <a:defRPr/>
            </a:pPr>
            <a:endParaRPr lang="en-US" sz="2800" dirty="0">
              <a:latin typeface="Andalus" pitchFamily="18" charset="-78"/>
              <a:cs typeface="Andalus" pitchFamily="18" charset="-78"/>
            </a:endParaRPr>
          </a:p>
          <a:p>
            <a:pPr marL="0" indent="0" algn="just">
              <a:lnSpc>
                <a:spcPct val="150000"/>
              </a:lnSpc>
              <a:buNone/>
              <a:defRPr/>
            </a:pPr>
            <a:endParaRPr lang="en-US" sz="2800" dirty="0">
              <a:latin typeface="Andalus" pitchFamily="18" charset="-78"/>
              <a:cs typeface="Andalus" pitchFamily="18" charset="-78"/>
            </a:endParaRPr>
          </a:p>
        </p:txBody>
      </p:sp>
      <p:sp>
        <p:nvSpPr>
          <p:cNvPr id="114691"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4"/>
          <p:cNvPicPr>
            <a:picLocks noChangeAspect="1"/>
          </p:cNvPicPr>
          <p:nvPr/>
        </p:nvPicPr>
        <p:blipFill>
          <a:blip r:embed="rId2"/>
          <a:srcRect/>
          <a:stretch>
            <a:fillRect/>
          </a:stretch>
        </p:blipFill>
        <p:spPr bwMode="auto">
          <a:xfrm>
            <a:off x="1143000" y="1295400"/>
            <a:ext cx="6697266" cy="5374481"/>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DB51D03D-053C-4FE6-9A85-4008DF351066}"/>
              </a:ext>
            </a:extLst>
          </p:cNvPr>
          <p:cNvSpPr/>
          <p:nvPr/>
        </p:nvSpPr>
        <p:spPr>
          <a:xfrm>
            <a:off x="160648" y="7852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p:cNvPicPr>
          <p:nvPr/>
        </p:nvPicPr>
        <p:blipFill>
          <a:blip r:embed="rId2"/>
          <a:srcRect/>
          <a:stretch>
            <a:fillRect/>
          </a:stretch>
        </p:blipFill>
        <p:spPr bwMode="auto">
          <a:xfrm>
            <a:off x="1143000" y="381000"/>
            <a:ext cx="6643688" cy="6312173"/>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B45E9C86-5598-433D-BD0F-BB215468494F}"/>
              </a:ext>
            </a:extLst>
          </p:cNvPr>
          <p:cNvSpPr/>
          <p:nvPr/>
        </p:nvSpPr>
        <p:spPr>
          <a:xfrm>
            <a:off x="23553"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762000"/>
            <a:ext cx="8465344" cy="4732734"/>
          </a:xfrm>
        </p:spPr>
        <p:txBody>
          <a:bodyPr rtlCol="0">
            <a:noAutofit/>
          </a:bodyPr>
          <a:lstStyle/>
          <a:p>
            <a:pPr marL="151799" indent="0" algn="just" defTabSz="914353">
              <a:buNone/>
              <a:defRPr/>
            </a:pPr>
            <a:r>
              <a:rPr lang="en-US" sz="3400" b="1" u="sng" dirty="0">
                <a:latin typeface="Andalus" pitchFamily="18" charset="-78"/>
                <a:cs typeface="Andalus" pitchFamily="18" charset="-78"/>
              </a:rPr>
              <a:t>3. Synthesis of palmitate by fatty acid synthase</a:t>
            </a:r>
          </a:p>
          <a:p>
            <a:pPr algn="just">
              <a:lnSpc>
                <a:spcPct val="150000"/>
              </a:lnSpc>
              <a:defRPr/>
            </a:pPr>
            <a:endParaRPr lang="en-US" sz="2800" dirty="0">
              <a:latin typeface="Andalus" pitchFamily="18" charset="-78"/>
              <a:cs typeface="Andalus" pitchFamily="18" charset="-78"/>
            </a:endParaRPr>
          </a:p>
          <a:p>
            <a:pPr algn="just">
              <a:lnSpc>
                <a:spcPct val="150000"/>
              </a:lnSpc>
              <a:defRPr/>
            </a:pPr>
            <a:endParaRPr lang="en-US" sz="2800" dirty="0">
              <a:latin typeface="Andalus" pitchFamily="18" charset="-78"/>
              <a:cs typeface="Andalus" pitchFamily="18" charset="-78"/>
            </a:endParaRPr>
          </a:p>
        </p:txBody>
      </p:sp>
      <p:sp>
        <p:nvSpPr>
          <p:cNvPr id="121859"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3"/>
          <p:cNvPicPr>
            <a:picLocks noChangeAspect="1"/>
          </p:cNvPicPr>
          <p:nvPr/>
        </p:nvPicPr>
        <p:blipFill>
          <a:blip r:embed="rId2"/>
          <a:srcRect/>
          <a:stretch>
            <a:fillRect/>
          </a:stretch>
        </p:blipFill>
        <p:spPr bwMode="auto">
          <a:xfrm>
            <a:off x="2362200" y="1752600"/>
            <a:ext cx="5791200" cy="4785627"/>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B68E200B-FB81-4D22-BAC5-FCB3C0E35FA6}"/>
              </a:ext>
            </a:extLst>
          </p:cNvPr>
          <p:cNvSpPr/>
          <p:nvPr/>
        </p:nvSpPr>
        <p:spPr>
          <a:xfrm>
            <a:off x="76200" y="8684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p:cNvPicPr>
          <p:nvPr/>
        </p:nvPicPr>
        <p:blipFill>
          <a:blip r:embed="rId2"/>
          <a:srcRect/>
          <a:stretch>
            <a:fillRect/>
          </a:stretch>
        </p:blipFill>
        <p:spPr bwMode="auto">
          <a:xfrm>
            <a:off x="914400" y="609600"/>
            <a:ext cx="7412757" cy="5842248"/>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E397441A-413B-4C1F-B705-F58B47D0F2CF}"/>
              </a:ext>
            </a:extLst>
          </p:cNvPr>
          <p:cNvSpPr/>
          <p:nvPr/>
        </p:nvSpPr>
        <p:spPr>
          <a:xfrm>
            <a:off x="22167" y="6452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838200"/>
            <a:ext cx="8465344" cy="4732734"/>
          </a:xfrm>
        </p:spPr>
        <p:txBody>
          <a:bodyPr rtlCol="0">
            <a:noAutofit/>
          </a:bodyPr>
          <a:lstStyle/>
          <a:p>
            <a:pPr marL="151799" indent="0" algn="just" defTabSz="914353">
              <a:buNone/>
              <a:defRPr/>
            </a:pPr>
            <a:r>
              <a:rPr lang="en-US" sz="3400" b="1" u="sng" dirty="0">
                <a:latin typeface="Andalus" pitchFamily="18" charset="-78"/>
                <a:cs typeface="Andalus" pitchFamily="18" charset="-78"/>
              </a:rPr>
              <a:t>Steps </a:t>
            </a:r>
          </a:p>
          <a:p>
            <a:pPr algn="just">
              <a:lnSpc>
                <a:spcPct val="150000"/>
              </a:lnSpc>
              <a:defRPr/>
            </a:pPr>
            <a:r>
              <a:rPr lang="en-US" sz="2800" dirty="0">
                <a:latin typeface="Andalus" pitchFamily="18" charset="-78"/>
                <a:cs typeface="Andalus" pitchFamily="18" charset="-78"/>
              </a:rPr>
              <a:t>Condensation </a:t>
            </a:r>
          </a:p>
          <a:p>
            <a:pPr algn="just">
              <a:lnSpc>
                <a:spcPct val="150000"/>
              </a:lnSpc>
              <a:defRPr/>
            </a:pPr>
            <a:r>
              <a:rPr lang="en-US" sz="2800" dirty="0">
                <a:latin typeface="Andalus" pitchFamily="18" charset="-78"/>
                <a:cs typeface="Andalus" pitchFamily="18" charset="-78"/>
              </a:rPr>
              <a:t>Reduction </a:t>
            </a:r>
          </a:p>
          <a:p>
            <a:pPr algn="just">
              <a:lnSpc>
                <a:spcPct val="150000"/>
              </a:lnSpc>
              <a:defRPr/>
            </a:pPr>
            <a:r>
              <a:rPr lang="en-US" sz="2800" dirty="0">
                <a:latin typeface="Andalus" pitchFamily="18" charset="-78"/>
                <a:cs typeface="Andalus" pitchFamily="18" charset="-78"/>
              </a:rPr>
              <a:t>Dehydration </a:t>
            </a:r>
          </a:p>
          <a:p>
            <a:pPr algn="just">
              <a:lnSpc>
                <a:spcPct val="150000"/>
              </a:lnSpc>
              <a:defRPr/>
            </a:pPr>
            <a:r>
              <a:rPr lang="en-US" sz="2800" dirty="0">
                <a:latin typeface="Andalus" pitchFamily="18" charset="-78"/>
                <a:cs typeface="Andalus" pitchFamily="18" charset="-78"/>
              </a:rPr>
              <a:t>Reduction </a:t>
            </a:r>
          </a:p>
          <a:p>
            <a:pPr marL="0" indent="0" algn="just">
              <a:lnSpc>
                <a:spcPct val="150000"/>
              </a:lnSpc>
              <a:buNone/>
              <a:defRPr/>
            </a:pPr>
            <a:endParaRPr lang="en-US" sz="2800" dirty="0">
              <a:latin typeface="Andalus" pitchFamily="18" charset="-78"/>
              <a:cs typeface="Andalus" pitchFamily="18" charset="-78"/>
            </a:endParaRPr>
          </a:p>
        </p:txBody>
      </p:sp>
      <p:sp>
        <p:nvSpPr>
          <p:cNvPr id="126979"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9CB187A8-FABE-4578-840A-45A8ED4A622D}"/>
              </a:ext>
            </a:extLst>
          </p:cNvPr>
          <p:cNvSpPr/>
          <p:nvPr/>
        </p:nvSpPr>
        <p:spPr>
          <a:xfrm>
            <a:off x="76200" y="13810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178594" y="914400"/>
            <a:ext cx="8465344" cy="4032646"/>
          </a:xfrm>
        </p:spPr>
        <p:txBody>
          <a:bodyPr rtlCol="0">
            <a:noAutofit/>
          </a:bodyPr>
          <a:lstStyle/>
          <a:p>
            <a:pPr marL="151799" indent="0" algn="just" defTabSz="914353">
              <a:buNone/>
              <a:defRPr/>
            </a:pPr>
            <a:r>
              <a:rPr lang="en-US" sz="3400" b="1" u="sng" dirty="0">
                <a:latin typeface="Andalus" pitchFamily="18" charset="-78"/>
                <a:cs typeface="Andalus" pitchFamily="18" charset="-78"/>
              </a:rPr>
              <a:t>Sources of NADPH</a:t>
            </a:r>
          </a:p>
          <a:p>
            <a:pPr algn="just">
              <a:lnSpc>
                <a:spcPct val="150000"/>
              </a:lnSpc>
              <a:defRPr/>
            </a:pPr>
            <a:r>
              <a:rPr lang="en-US" sz="2800" dirty="0">
                <a:latin typeface="Andalus" pitchFamily="18" charset="-78"/>
                <a:cs typeface="Andalus" pitchFamily="18" charset="-78"/>
              </a:rPr>
              <a:t>Pentose phosphate pathway </a:t>
            </a:r>
          </a:p>
          <a:p>
            <a:pPr algn="just">
              <a:lnSpc>
                <a:spcPct val="150000"/>
              </a:lnSpc>
              <a:defRPr/>
            </a:pPr>
            <a:r>
              <a:rPr lang="en-US" sz="2800" dirty="0" err="1">
                <a:latin typeface="Andalus" pitchFamily="18" charset="-78"/>
                <a:cs typeface="Andalus" pitchFamily="18" charset="-78"/>
              </a:rPr>
              <a:t>Malic</a:t>
            </a:r>
            <a:r>
              <a:rPr lang="en-US" sz="2800" dirty="0">
                <a:latin typeface="Andalus" pitchFamily="18" charset="-78"/>
                <a:cs typeface="Andalus" pitchFamily="18" charset="-78"/>
              </a:rPr>
              <a:t> enzyme (NADP dependent malate dehydrogenase)</a:t>
            </a:r>
            <a:endParaRPr lang="en-US" sz="3100" dirty="0">
              <a:latin typeface="Andalus" pitchFamily="18" charset="-78"/>
              <a:cs typeface="Andalus" pitchFamily="18" charset="-78"/>
            </a:endParaRPr>
          </a:p>
        </p:txBody>
      </p:sp>
      <p:sp>
        <p:nvSpPr>
          <p:cNvPr id="135171"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59FBB9E3-9875-4560-A204-F4943A907B70}"/>
              </a:ext>
            </a:extLst>
          </p:cNvPr>
          <p:cNvSpPr/>
          <p:nvPr/>
        </p:nvSpPr>
        <p:spPr>
          <a:xfrm>
            <a:off x="76200"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2172" y="685799"/>
            <a:ext cx="8465344" cy="4368403"/>
          </a:xfrm>
        </p:spPr>
        <p:txBody>
          <a:bodyPr rtlCol="0">
            <a:noAutofit/>
          </a:bodyPr>
          <a:lstStyle/>
          <a:p>
            <a:pPr marL="151799" indent="0" algn="just" defTabSz="914353">
              <a:buNone/>
              <a:defRPr/>
            </a:pPr>
            <a:r>
              <a:rPr lang="en-US" sz="3400" b="1" u="sng" dirty="0">
                <a:latin typeface="Andalus" pitchFamily="18" charset="-78"/>
                <a:cs typeface="Andalus" pitchFamily="18" charset="-78"/>
              </a:rPr>
              <a:t>Fatty acid elongation </a:t>
            </a:r>
          </a:p>
          <a:p>
            <a:pPr algn="just" eaLnBrk="1" hangingPunct="1">
              <a:lnSpc>
                <a:spcPct val="150000"/>
              </a:lnSpc>
              <a:defRPr/>
            </a:pPr>
            <a:r>
              <a:rPr lang="en-US" sz="2800" dirty="0">
                <a:latin typeface="Andalus" pitchFamily="18" charset="-78"/>
                <a:cs typeface="Andalus" pitchFamily="18" charset="-78"/>
              </a:rPr>
              <a:t>In the smooth endoplasmic reticulum </a:t>
            </a:r>
          </a:p>
          <a:p>
            <a:pPr algn="just" eaLnBrk="1" hangingPunct="1">
              <a:lnSpc>
                <a:spcPct val="150000"/>
              </a:lnSpc>
              <a:defRPr/>
            </a:pPr>
            <a:r>
              <a:rPr lang="en-US" sz="2800" dirty="0">
                <a:latin typeface="Andalus" pitchFamily="18" charset="-78"/>
                <a:cs typeface="Andalus" pitchFamily="18" charset="-78"/>
              </a:rPr>
              <a:t>Fatty acid elongation system of enzymes</a:t>
            </a:r>
          </a:p>
          <a:p>
            <a:pPr algn="just">
              <a:lnSpc>
                <a:spcPct val="150000"/>
              </a:lnSpc>
              <a:defRPr/>
            </a:pPr>
            <a:r>
              <a:rPr lang="en-US" sz="2800" dirty="0" err="1">
                <a:latin typeface="Andalus" pitchFamily="18" charset="-78"/>
                <a:cs typeface="Andalus" pitchFamily="18" charset="-78"/>
              </a:rPr>
              <a:t>Malonyl</a:t>
            </a:r>
            <a:r>
              <a:rPr lang="en-US" sz="2800" dirty="0">
                <a:latin typeface="Andalus" pitchFamily="18" charset="-78"/>
                <a:cs typeface="Andalus" pitchFamily="18" charset="-78"/>
              </a:rPr>
              <a:t> CoA is the two-carbon donor, and NADPH supplies the electrons</a:t>
            </a:r>
          </a:p>
        </p:txBody>
      </p:sp>
      <p:sp>
        <p:nvSpPr>
          <p:cNvPr id="137219"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B2834C2D-5BEA-4C0A-8E2B-4AAF0C6E5B54}"/>
              </a:ext>
            </a:extLst>
          </p:cNvPr>
          <p:cNvSpPr/>
          <p:nvPr/>
        </p:nvSpPr>
        <p:spPr>
          <a:xfrm>
            <a:off x="8313"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32172" y="914400"/>
            <a:ext cx="8465344" cy="3979068"/>
          </a:xfrm>
        </p:spPr>
        <p:txBody>
          <a:bodyPr rtlCol="0">
            <a:noAutofit/>
          </a:bodyPr>
          <a:lstStyle/>
          <a:p>
            <a:pPr marL="151799" indent="0" algn="just" defTabSz="914353">
              <a:buNone/>
              <a:defRPr/>
            </a:pPr>
            <a:r>
              <a:rPr lang="en-US" sz="3400" b="1" u="sng" dirty="0">
                <a:latin typeface="Andalus" pitchFamily="18" charset="-78"/>
                <a:cs typeface="Andalus" pitchFamily="18" charset="-78"/>
              </a:rPr>
              <a:t>Fatty acid Desaturation  </a:t>
            </a:r>
          </a:p>
        </p:txBody>
      </p:sp>
      <p:sp>
        <p:nvSpPr>
          <p:cNvPr id="138243"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2"/>
          <p:cNvPicPr>
            <a:picLocks noChangeAspect="1"/>
          </p:cNvPicPr>
          <p:nvPr/>
        </p:nvPicPr>
        <p:blipFill>
          <a:blip r:embed="rId2"/>
          <a:srcRect/>
          <a:stretch>
            <a:fillRect/>
          </a:stretch>
        </p:blipFill>
        <p:spPr bwMode="auto">
          <a:xfrm>
            <a:off x="193105" y="1676400"/>
            <a:ext cx="8483203" cy="3589734"/>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F6552BD9-2129-4EE7-B930-0CB7C41A41B8}"/>
              </a:ext>
            </a:extLst>
          </p:cNvPr>
          <p:cNvSpPr/>
          <p:nvPr/>
        </p:nvSpPr>
        <p:spPr>
          <a:xfrm>
            <a:off x="76200" y="1679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19</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8" name="Picture 2" descr="Image A shows a collection of yellow adipocytes that do not have a  consistent shape or size, however, mos… | Loose connective tissue, Adipose  tissue, Tissue biology">
            <a:extLst>
              <a:ext uri="{FF2B5EF4-FFF2-40B4-BE49-F238E27FC236}">
                <a16:creationId xmlns:a16="http://schemas.microsoft.com/office/drawing/2014/main" id="{67F21F7D-3B3F-403A-A39B-7104D612E11A}"/>
              </a:ext>
            </a:extLst>
          </p:cNvPr>
          <p:cNvPicPr>
            <a:picLocks noChangeAspect="1" noChangeArrowheads="1"/>
          </p:cNvPicPr>
          <p:nvPr/>
        </p:nvPicPr>
        <p:blipFill>
          <a:blip r:embed="rId2"/>
          <a:srcRect/>
          <a:stretch>
            <a:fillRect/>
          </a:stretch>
        </p:blipFill>
        <p:spPr bwMode="auto">
          <a:xfrm>
            <a:off x="353564" y="1524000"/>
            <a:ext cx="8409436" cy="4540505"/>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CNS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Fatty Acid Synthesis</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371600"/>
            <a:ext cx="8465344" cy="4732734"/>
          </a:xfrm>
        </p:spPr>
        <p:txBody>
          <a:bodyPr rtlCol="0">
            <a:noAutofit/>
          </a:bodyPr>
          <a:lstStyle/>
          <a:p>
            <a:pPr marL="553621" indent="-401822" algn="just" defTabSz="914353">
              <a:lnSpc>
                <a:spcPct val="150000"/>
              </a:lnSpc>
              <a:buNone/>
              <a:defRPr/>
            </a:pPr>
            <a:r>
              <a:rPr lang="en-US" sz="2800" b="1" u="sng" dirty="0">
                <a:latin typeface="Andalus" pitchFamily="18" charset="-78"/>
                <a:cs typeface="Andalus" pitchFamily="18" charset="-78"/>
              </a:rPr>
              <a:t>Functions of Adipose tissue </a:t>
            </a:r>
            <a:endParaRPr lang="en-US" sz="3100" b="1" u="sng" dirty="0">
              <a:latin typeface="Andalus" pitchFamily="18" charset="-78"/>
              <a:cs typeface="Andalus" pitchFamily="18" charset="-78"/>
            </a:endParaRPr>
          </a:p>
          <a:p>
            <a:pPr marL="553621" indent="-401822" algn="just" defTabSz="914353">
              <a:lnSpc>
                <a:spcPct val="150000"/>
              </a:lnSpc>
              <a:defRPr/>
            </a:pPr>
            <a:r>
              <a:rPr lang="en-US" sz="2800" dirty="0">
                <a:latin typeface="Andalus" pitchFamily="18" charset="-78"/>
                <a:cs typeface="Andalus" pitchFamily="18" charset="-78"/>
              </a:rPr>
              <a:t>Fat reservoir </a:t>
            </a:r>
          </a:p>
          <a:p>
            <a:pPr marL="553621" indent="-401822" algn="just" defTabSz="914353">
              <a:lnSpc>
                <a:spcPct val="150000"/>
              </a:lnSpc>
              <a:defRPr/>
            </a:pPr>
            <a:r>
              <a:rPr lang="en-US" sz="2800" dirty="0">
                <a:latin typeface="Andalus" pitchFamily="18" charset="-78"/>
                <a:cs typeface="Andalus" pitchFamily="18" charset="-78"/>
              </a:rPr>
              <a:t>Synthesis of triglycerides</a:t>
            </a:r>
          </a:p>
          <a:p>
            <a:pPr marL="553621" indent="-401822" algn="just" defTabSz="914353">
              <a:lnSpc>
                <a:spcPct val="150000"/>
              </a:lnSpc>
              <a:defRPr/>
            </a:pPr>
            <a:r>
              <a:rPr lang="en-US" sz="2800" dirty="0">
                <a:latin typeface="Andalus" pitchFamily="18" charset="-78"/>
                <a:cs typeface="Andalus" pitchFamily="18" charset="-78"/>
              </a:rPr>
              <a:t>Provision of fatty acids to other tissues </a:t>
            </a: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2" name="Rectangle 1">
            <a:extLst>
              <a:ext uri="{FF2B5EF4-FFF2-40B4-BE49-F238E27FC236}">
                <a16:creationId xmlns:a16="http://schemas.microsoft.com/office/drawing/2014/main" id="{A99B86CE-895B-4BE7-B931-73740C6F3787}"/>
              </a:ext>
            </a:extLst>
          </p:cNvPr>
          <p:cNvSpPr/>
          <p:nvPr/>
        </p:nvSpPr>
        <p:spPr>
          <a:xfrm>
            <a:off x="128382" y="152299"/>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6" name="Slide Number Placeholder 5">
            <a:extLst>
              <a:ext uri="{FF2B5EF4-FFF2-40B4-BE49-F238E27FC236}">
                <a16:creationId xmlns:a16="http://schemas.microsoft.com/office/drawing/2014/main" id="{6F580178-1A57-4713-8E03-882CFDC86CDD}"/>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15362" name="Picture 2" descr="Clinical Problems Caused by Obesity - Endotext - NCBI Bookshelf"/>
          <p:cNvPicPr>
            <a:picLocks noChangeAspect="1" noChangeArrowheads="1"/>
          </p:cNvPicPr>
          <p:nvPr/>
        </p:nvPicPr>
        <p:blipFill>
          <a:blip r:embed="rId2"/>
          <a:srcRect/>
          <a:stretch>
            <a:fillRect/>
          </a:stretch>
        </p:blipFill>
        <p:spPr bwMode="auto">
          <a:xfrm>
            <a:off x="609600" y="914400"/>
            <a:ext cx="7620000" cy="5200651"/>
          </a:xfrm>
          <a:prstGeom prst="rect">
            <a:avLst/>
          </a:prstGeom>
          <a:noFill/>
        </p:spPr>
      </p:pic>
      <p:sp>
        <p:nvSpPr>
          <p:cNvPr id="4" name="Rectangle 3">
            <a:extLst>
              <a:ext uri="{FF2B5EF4-FFF2-40B4-BE49-F238E27FC236}">
                <a16:creationId xmlns:a16="http://schemas.microsoft.com/office/drawing/2014/main" id="{075CA99D-6EB5-45E4-82FC-082C7A7191BB}"/>
              </a:ext>
            </a:extLst>
          </p:cNvPr>
          <p:cNvSpPr/>
          <p:nvPr/>
        </p:nvSpPr>
        <p:spPr>
          <a:xfrm>
            <a:off x="152400" y="23019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23</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0000" lnSpcReduction="20000"/>
          </a:bodyPr>
          <a:lstStyle/>
          <a:p>
            <a:pPr marL="0" indent="0">
              <a:buNone/>
            </a:pPr>
            <a:r>
              <a:rPr lang="en-US" sz="5100" dirty="0"/>
              <a:t>Link: </a:t>
            </a:r>
            <a:r>
              <a:rPr lang="en-US" sz="5400" dirty="0">
                <a:hlinkClick r:id="rId2"/>
              </a:rPr>
              <a:t>htt</a:t>
            </a:r>
            <a:r>
              <a:rPr lang="en-US" sz="5400" dirty="0">
                <a:hlinkClick r:id="rId3"/>
              </a:rPr>
              <a:t>https://www.frontiersin.org/articles/10.3389/fphys.2020.00794/full</a:t>
            </a:r>
            <a:endParaRPr lang="en-US" sz="5400" dirty="0"/>
          </a:p>
          <a:p>
            <a:pPr marL="0" indent="0">
              <a:buNone/>
            </a:pPr>
            <a:endParaRPr lang="en-US" sz="5100" dirty="0"/>
          </a:p>
          <a:p>
            <a:pPr marL="0" indent="0">
              <a:buNone/>
            </a:pPr>
            <a:r>
              <a:rPr lang="en-US" sz="5100" dirty="0"/>
              <a:t>Journal Name : Front. Physiol. </a:t>
            </a:r>
          </a:p>
          <a:p>
            <a:pPr marL="0" indent="0" algn="l">
              <a:buNone/>
            </a:pPr>
            <a:r>
              <a:rPr lang="en-US" sz="5100" dirty="0"/>
              <a:t> </a:t>
            </a:r>
          </a:p>
          <a:p>
            <a:pPr marL="0" indent="0">
              <a:buNone/>
            </a:pPr>
            <a:r>
              <a:rPr lang="en-US" sz="5000" dirty="0"/>
              <a:t>Title: The Link Between the Mitochondrial Fatty Acid Oxidation Derangement and Kidney Injury</a:t>
            </a:r>
          </a:p>
          <a:p>
            <a:pPr marL="0" indent="0">
              <a:buNone/>
            </a:pPr>
            <a:endParaRPr lang="en-US" sz="5100" dirty="0"/>
          </a:p>
          <a:p>
            <a:pPr marL="0" indent="0">
              <a:buNone/>
            </a:pPr>
            <a:endParaRPr lang="en-US" sz="5100" dirty="0"/>
          </a:p>
          <a:p>
            <a:pPr marL="0" indent="0">
              <a:buNone/>
            </a:pPr>
            <a:r>
              <a:rPr lang="en-US" sz="5100" dirty="0"/>
              <a:t>Author Name: Lara Console </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00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Renal proximal tubular cells are high energy-demanding cells mainly relying on fatty acid oxidation. In stress conditions, such as transient hypoxia, fatty acid oxidation (FAO) decreases and carbohydrate catabolism fails to compensate for the energy demand. In this scenario, the surviving tubular cells exhibit the peculiar phenotype associated with fibrosis that is the histological manifestation of a process culminating in chronic and end-stage kidney disease. Genome-wide transcriptome analysis revealed that, together with inflammation, FAO is the top dysregulated pathway in kidney diseases with a decreased expression of key FAO enzymes and regulators. Another evidence that links the derangement of FAO to fibrosis is the progressive decrease of the expression of peroxisome proliferator-activated receptor α (PPARα) in aged people, that triggers the age-associated renal fibrosis. </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7774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Chapter 16, page no. 203-07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spTree>
    <p:extLst>
      <p:ext uri="{BB962C8B-B14F-4D97-AF65-F5344CB8AC3E}">
        <p14:creationId xmlns:p14="http://schemas.microsoft.com/office/powerpoint/2010/main" val="86772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anose="05000000000000000000" pitchFamily="2" charset="2"/>
              <a:buChar char="Ø"/>
            </a:pPr>
            <a:r>
              <a:rPr lang="en-US" sz="2400" dirty="0">
                <a:cs typeface="Andalus" pitchFamily="18" charset="-78"/>
              </a:rPr>
              <a:t>Explain steps of synthesis of fatty acids  </a:t>
            </a:r>
          </a:p>
          <a:p>
            <a:pPr lvl="2">
              <a:lnSpc>
                <a:spcPct val="150000"/>
              </a:lnSpc>
              <a:buFont typeface="Wingdings" panose="05000000000000000000" pitchFamily="2" charset="2"/>
              <a:buChar char="Ø"/>
            </a:pPr>
            <a:r>
              <a:rPr lang="en-US" sz="2400" dirty="0">
                <a:cs typeface="Andalus" pitchFamily="18" charset="-78"/>
              </a:rPr>
              <a:t>Describe regulation of fatty acid synthesis </a:t>
            </a:r>
          </a:p>
          <a:p>
            <a:pPr lvl="2">
              <a:lnSpc>
                <a:spcPct val="150000"/>
              </a:lnSpc>
              <a:buFont typeface="Wingdings" panose="05000000000000000000" pitchFamily="2" charset="2"/>
              <a:buChar char="Ø"/>
            </a:pPr>
            <a:endParaRPr lang="en-US" sz="2400" dirty="0">
              <a:cs typeface="Andalus" pitchFamily="18" charset="-78"/>
            </a:endParaRPr>
          </a:p>
          <a:p>
            <a:pPr lvl="2">
              <a:lnSpc>
                <a:spcPct val="150000"/>
              </a:lnSpc>
              <a:buFont typeface="Wingdings" pitchFamily="2" charset="2"/>
              <a:buChar char="Ø"/>
              <a:defRPr/>
            </a:pPr>
            <a:endParaRPr lang="en-US" sz="2400" dirty="0">
              <a:cs typeface="Andalus" pitchFamily="18" charset="-78"/>
            </a:endParaRPr>
          </a:p>
          <a:p>
            <a:pPr>
              <a:lnSpc>
                <a:spcPct val="150000"/>
              </a:lnSpc>
            </a:pP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39328" y="482203"/>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Fatty acid synthesis</a:t>
            </a:r>
          </a:p>
          <a:p>
            <a:pPr algn="just">
              <a:lnSpc>
                <a:spcPct val="150000"/>
              </a:lnSpc>
              <a:defRPr/>
            </a:pPr>
            <a:r>
              <a:rPr lang="en-US" sz="2800" dirty="0">
                <a:latin typeface="Andalus" pitchFamily="18" charset="-78"/>
                <a:cs typeface="Andalus" pitchFamily="18" charset="-78"/>
              </a:rPr>
              <a:t>Location </a:t>
            </a:r>
            <a:r>
              <a:rPr lang="en-US" sz="2800" dirty="0">
                <a:latin typeface="Andalus" pitchFamily="18" charset="-78"/>
                <a:cs typeface="Andalus" pitchFamily="18" charset="-78"/>
                <a:sym typeface="Wingdings" pitchFamily="2" charset="2"/>
              </a:rPr>
              <a:t> </a:t>
            </a:r>
            <a:r>
              <a:rPr lang="en-US" sz="2800" dirty="0">
                <a:latin typeface="Andalus" pitchFamily="18" charset="-78"/>
                <a:cs typeface="Andalus" pitchFamily="18" charset="-78"/>
              </a:rPr>
              <a:t>cytosol of many tissues</a:t>
            </a:r>
          </a:p>
          <a:p>
            <a:pPr algn="just">
              <a:lnSpc>
                <a:spcPct val="150000"/>
              </a:lnSpc>
              <a:defRPr/>
            </a:pPr>
            <a:r>
              <a:rPr lang="en-US" sz="2800" dirty="0">
                <a:latin typeface="Andalus" pitchFamily="18" charset="-78"/>
                <a:cs typeface="Andalus" pitchFamily="18" charset="-78"/>
              </a:rPr>
              <a:t>Substrate </a:t>
            </a:r>
            <a:r>
              <a:rPr lang="en-US" sz="2800" dirty="0">
                <a:latin typeface="Andalus" pitchFamily="18" charset="-78"/>
                <a:cs typeface="Andalus" pitchFamily="18" charset="-78"/>
                <a:sym typeface="Wingdings" pitchFamily="2" charset="2"/>
              </a:rPr>
              <a:t> acetyl CoA (derived from glucose)</a:t>
            </a:r>
          </a:p>
          <a:p>
            <a:pPr algn="just">
              <a:lnSpc>
                <a:spcPct val="150000"/>
              </a:lnSpc>
              <a:defRPr/>
            </a:pPr>
            <a:r>
              <a:rPr lang="en-US" sz="2800" dirty="0">
                <a:latin typeface="Andalus" pitchFamily="18" charset="-78"/>
                <a:cs typeface="Andalus" pitchFamily="18" charset="-78"/>
              </a:rPr>
              <a:t>End product </a:t>
            </a:r>
            <a:r>
              <a:rPr lang="en-US" sz="2800" dirty="0">
                <a:latin typeface="Andalus" pitchFamily="18" charset="-78"/>
                <a:cs typeface="Andalus" pitchFamily="18" charset="-78"/>
                <a:sym typeface="Wingdings" pitchFamily="2" charset="2"/>
              </a:rPr>
              <a:t> p</a:t>
            </a:r>
            <a:r>
              <a:rPr lang="en-US" sz="2800" dirty="0">
                <a:latin typeface="Andalus" pitchFamily="18" charset="-78"/>
                <a:cs typeface="Andalus" pitchFamily="18" charset="-78"/>
              </a:rPr>
              <a:t>almitate</a:t>
            </a:r>
          </a:p>
          <a:p>
            <a:pPr algn="just">
              <a:lnSpc>
                <a:spcPct val="150000"/>
              </a:lnSpc>
              <a:defRPr/>
            </a:pPr>
            <a:r>
              <a:rPr lang="en-US" sz="2800" dirty="0">
                <a:latin typeface="Andalus" pitchFamily="18" charset="-78"/>
                <a:cs typeface="Andalus" pitchFamily="18" charset="-78"/>
              </a:rPr>
              <a:t>Requires ATP </a:t>
            </a:r>
          </a:p>
          <a:p>
            <a:pPr algn="just">
              <a:lnSpc>
                <a:spcPct val="150000"/>
              </a:lnSpc>
              <a:defRPr/>
            </a:pPr>
            <a:r>
              <a:rPr lang="en-US" sz="2800" dirty="0">
                <a:latin typeface="Andalus" pitchFamily="18" charset="-78"/>
                <a:cs typeface="Andalus" pitchFamily="18" charset="-78"/>
              </a:rPr>
              <a:t>Coenzymes are NADPH &amp; Biotin </a:t>
            </a:r>
          </a:p>
          <a:p>
            <a:pPr marL="553621" indent="-401822" algn="just" defTabSz="914353">
              <a:lnSpc>
                <a:spcPct val="150000"/>
              </a:lnSpc>
              <a:defRPr/>
            </a:pPr>
            <a:endParaRPr lang="en-US" sz="2800" dirty="0">
              <a:latin typeface="Andalus" pitchFamily="18" charset="-78"/>
              <a:cs typeface="Andalus" pitchFamily="18" charset="-78"/>
            </a:endParaRPr>
          </a:p>
        </p:txBody>
      </p:sp>
      <p:sp>
        <p:nvSpPr>
          <p:cNvPr id="104451"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BC2775B3-22BE-4F0A-9C00-1269A0844F22}"/>
              </a:ext>
            </a:extLst>
          </p:cNvPr>
          <p:cNvSpPr/>
          <p:nvPr/>
        </p:nvSpPr>
        <p:spPr>
          <a:xfrm>
            <a:off x="152400" y="7852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92906" y="750094"/>
            <a:ext cx="8143875"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Steps of fatty acid synthesis</a:t>
            </a:r>
          </a:p>
          <a:p>
            <a:pPr marL="674167" indent="-522368" algn="just" defTabSz="914353">
              <a:lnSpc>
                <a:spcPct val="150000"/>
              </a:lnSpc>
              <a:buFont typeface="+mj-lt"/>
              <a:buAutoNum type="arabicPeriod"/>
              <a:defRPr/>
            </a:pPr>
            <a:r>
              <a:rPr lang="en-US" sz="2800" dirty="0">
                <a:latin typeface="Andalus" pitchFamily="18" charset="-78"/>
                <a:cs typeface="Andalus" pitchFamily="18" charset="-78"/>
              </a:rPr>
              <a:t>Production of cytosolic acetyl CoA</a:t>
            </a:r>
          </a:p>
          <a:p>
            <a:pPr marL="674167" indent="-522368" algn="just" defTabSz="914353">
              <a:lnSpc>
                <a:spcPct val="150000"/>
              </a:lnSpc>
              <a:buFont typeface="+mj-lt"/>
              <a:buAutoNum type="arabicPeriod"/>
              <a:defRPr/>
            </a:pPr>
            <a:r>
              <a:rPr lang="en-US" sz="2800" dirty="0">
                <a:latin typeface="Andalus" pitchFamily="18" charset="-78"/>
                <a:cs typeface="Andalus" pitchFamily="18" charset="-78"/>
              </a:rPr>
              <a:t>Carboxylation of acetyl CoA to form malonyl CoA</a:t>
            </a:r>
          </a:p>
          <a:p>
            <a:pPr marL="674167" indent="-522368" algn="just" defTabSz="914353">
              <a:lnSpc>
                <a:spcPct val="150000"/>
              </a:lnSpc>
              <a:buFont typeface="+mj-lt"/>
              <a:buAutoNum type="arabicPeriod"/>
              <a:defRPr/>
            </a:pPr>
            <a:r>
              <a:rPr lang="en-US" sz="2800" dirty="0">
                <a:latin typeface="Andalus" pitchFamily="18" charset="-78"/>
                <a:cs typeface="Andalus" pitchFamily="18" charset="-78"/>
              </a:rPr>
              <a:t>Synthesis of palmitate by fatty acid synthase complex</a:t>
            </a:r>
          </a:p>
          <a:p>
            <a:pPr marL="151799" indent="0" algn="just" defTabSz="914353">
              <a:lnSpc>
                <a:spcPct val="150000"/>
              </a:lnSpc>
              <a:buNone/>
              <a:defRPr/>
            </a:pPr>
            <a:endParaRPr lang="en-US" sz="2800" dirty="0">
              <a:latin typeface="Andalus" pitchFamily="18" charset="-78"/>
              <a:cs typeface="Andalus" pitchFamily="18" charset="-78"/>
            </a:endParaRPr>
          </a:p>
        </p:txBody>
      </p:sp>
      <p:sp>
        <p:nvSpPr>
          <p:cNvPr id="105475"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FE546597-3001-40BA-8DBE-2F492280F86A}"/>
              </a:ext>
            </a:extLst>
          </p:cNvPr>
          <p:cNvSpPr/>
          <p:nvPr/>
        </p:nvSpPr>
        <p:spPr>
          <a:xfrm>
            <a:off x="76200"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85750" y="428625"/>
            <a:ext cx="8358188" cy="4732734"/>
          </a:xfrm>
        </p:spPr>
        <p:txBody>
          <a:bodyPr rtlCol="0">
            <a:noAutofit/>
          </a:bodyPr>
          <a:lstStyle/>
          <a:p>
            <a:pPr marL="151799" indent="0" algn="just" defTabSz="914353">
              <a:buNone/>
              <a:defRPr/>
            </a:pPr>
            <a:r>
              <a:rPr lang="en-US" sz="3400" b="1" u="sng" dirty="0">
                <a:latin typeface="Andalus" pitchFamily="18" charset="-78"/>
                <a:cs typeface="Andalus" pitchFamily="18" charset="-78"/>
              </a:rPr>
              <a:t>1. Production of cytosolic acetyl CoA </a:t>
            </a:r>
          </a:p>
          <a:p>
            <a:pPr algn="just" defTabSz="914353">
              <a:lnSpc>
                <a:spcPct val="150000"/>
              </a:lnSpc>
              <a:defRPr/>
            </a:pPr>
            <a:endParaRPr lang="en-US" sz="2800" dirty="0">
              <a:latin typeface="Andalus" pitchFamily="18" charset="-78"/>
              <a:cs typeface="Andalus" pitchFamily="18" charset="-78"/>
            </a:endParaRPr>
          </a:p>
          <a:p>
            <a:pPr algn="just" defTabSz="914353">
              <a:lnSpc>
                <a:spcPct val="150000"/>
              </a:lnSpc>
              <a:defRPr/>
            </a:pPr>
            <a:endParaRPr lang="en-US" sz="2800" dirty="0">
              <a:latin typeface="Andalus" pitchFamily="18" charset="-78"/>
              <a:cs typeface="Andalus" pitchFamily="18" charset="-78"/>
            </a:endParaRPr>
          </a:p>
        </p:txBody>
      </p:sp>
      <p:sp>
        <p:nvSpPr>
          <p:cNvPr id="106499"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2"/>
          <p:cNvPicPr>
            <a:picLocks noChangeAspect="1"/>
          </p:cNvPicPr>
          <p:nvPr/>
        </p:nvPicPr>
        <p:blipFill>
          <a:blip r:embed="rId2"/>
          <a:srcRect/>
          <a:stretch>
            <a:fillRect/>
          </a:stretch>
        </p:blipFill>
        <p:spPr bwMode="auto">
          <a:xfrm>
            <a:off x="356071" y="1676400"/>
            <a:ext cx="8787929" cy="3459137"/>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EB39B543-C7DF-4D9B-9D62-EB14FB4D014D}"/>
              </a:ext>
            </a:extLst>
          </p:cNvPr>
          <p:cNvSpPr/>
          <p:nvPr/>
        </p:nvSpPr>
        <p:spPr>
          <a:xfrm>
            <a:off x="76200" y="6066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t> </a:t>
            </a:r>
          </a:p>
        </p:txBody>
      </p:sp>
      <p:sp>
        <p:nvSpPr>
          <p:cNvPr id="108547" name="Content Placeholder 2"/>
          <p:cNvSpPr>
            <a:spLocks noGrp="1"/>
          </p:cNvSpPr>
          <p:nvPr>
            <p:ph idx="1"/>
          </p:nvPr>
        </p:nvSpPr>
        <p:spPr/>
        <p:txBody>
          <a:bodyPr/>
          <a:lstStyle/>
          <a:p>
            <a:pPr marL="0" indent="0">
              <a:buNone/>
            </a:pPr>
            <a:r>
              <a:rPr lang="en-US" dirty="0"/>
              <a:t> </a:t>
            </a:r>
          </a:p>
        </p:txBody>
      </p:sp>
      <p:pic>
        <p:nvPicPr>
          <p:cNvPr id="108548" name="Picture 2" descr="E:\RMC\20200923_101046.jpg"/>
          <p:cNvPicPr>
            <a:picLocks noChangeAspect="1" noChangeArrowheads="1"/>
          </p:cNvPicPr>
          <p:nvPr/>
        </p:nvPicPr>
        <p:blipFill>
          <a:blip r:embed="rId2"/>
          <a:srcRect/>
          <a:stretch>
            <a:fillRect/>
          </a:stretch>
        </p:blipFill>
        <p:spPr bwMode="auto">
          <a:xfrm>
            <a:off x="304800" y="685800"/>
            <a:ext cx="8197453" cy="5957590"/>
          </a:xfrm>
          <a:prstGeom prst="rect">
            <a:avLst/>
          </a:prstGeom>
          <a:noFill/>
          <a:ln w="9525">
            <a:noFill/>
            <a:miter lim="800000"/>
            <a:headEnd/>
            <a:tailEnd/>
          </a:ln>
        </p:spPr>
      </p:pic>
      <p:sp>
        <p:nvSpPr>
          <p:cNvPr id="2" name="Rectangle 1">
            <a:extLst>
              <a:ext uri="{FF2B5EF4-FFF2-40B4-BE49-F238E27FC236}">
                <a16:creationId xmlns:a16="http://schemas.microsoft.com/office/drawing/2014/main" id="{8A4B275B-4DE9-41BC-8282-2F06DCB363E6}"/>
              </a:ext>
            </a:extLst>
          </p:cNvPr>
          <p:cNvSpPr/>
          <p:nvPr/>
        </p:nvSpPr>
        <p:spPr>
          <a:xfrm>
            <a:off x="1524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1173</TotalTime>
  <Words>713</Words>
  <Application>Microsoft Office PowerPoint</Application>
  <PresentationFormat>On-screen Show (4:3)</PresentationFormat>
  <Paragraphs>143</Paragraphs>
  <Slides>28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 CNS Module 2nd Year MBBS (LGIS) Fatty Acid Synthesis</vt:lpstr>
      <vt:lpstr>Motto, Vision, Dream</vt:lpstr>
      <vt:lpstr>PowerPoint Presentation</vt:lpstr>
      <vt:lpstr>PowerPoint Presentation</vt:lpstr>
      <vt:lpstr> </vt:lpstr>
      <vt:lpstr> </vt:lpstr>
      <vt:lpstr> </vt:lpstr>
      <vt:lpstr> </vt:lpstr>
      <vt:lpstr> </vt:lpstr>
      <vt:lpstr> </vt:lpstr>
      <vt:lpstr>PowerPoint Presentation</vt:lpstr>
      <vt:lpstr> </vt:lpstr>
      <vt:lpstr>PowerPoint Presentation</vt:lpstr>
      <vt:lpstr> </vt:lpstr>
      <vt:lpstr> </vt:lpstr>
      <vt:lpstr> </vt:lpstr>
      <vt:lpstr> </vt:lpstr>
      <vt:lpstr>Anatomical &amp; Physiological Aspects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113</cp:revision>
  <dcterms:created xsi:type="dcterms:W3CDTF">2006-08-16T00:00:00Z</dcterms:created>
  <dcterms:modified xsi:type="dcterms:W3CDTF">2025-02-24T07:12:45Z</dcterms:modified>
</cp:coreProperties>
</file>