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28"/>
  </p:notesMasterIdLst>
  <p:sldIdLst>
    <p:sldId id="318" r:id="rId3"/>
    <p:sldId id="317" r:id="rId4"/>
    <p:sldId id="297" r:id="rId5"/>
    <p:sldId id="296" r:id="rId6"/>
    <p:sldId id="625" r:id="rId7"/>
    <p:sldId id="710" r:id="rId8"/>
    <p:sldId id="711" r:id="rId9"/>
    <p:sldId id="712" r:id="rId10"/>
    <p:sldId id="714" r:id="rId11"/>
    <p:sldId id="725" r:id="rId12"/>
    <p:sldId id="731" r:id="rId13"/>
    <p:sldId id="735" r:id="rId14"/>
    <p:sldId id="594" r:id="rId15"/>
    <p:sldId id="680" r:id="rId16"/>
    <p:sldId id="748" r:id="rId17"/>
    <p:sldId id="749" r:id="rId18"/>
    <p:sldId id="750" r:id="rId19"/>
    <p:sldId id="751" r:id="rId20"/>
    <p:sldId id="612" r:id="rId21"/>
    <p:sldId id="613" r:id="rId22"/>
    <p:sldId id="645" r:id="rId23"/>
    <p:sldId id="611" r:id="rId24"/>
    <p:sldId id="314" r:id="rId25"/>
    <p:sldId id="562"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364" autoAdjust="0"/>
  </p:normalViewPr>
  <p:slideViewPr>
    <p:cSldViewPr>
      <p:cViewPr varScale="1">
        <p:scale>
          <a:sx n="92" d="100"/>
          <a:sy n="92" d="100"/>
        </p:scale>
        <p:origin x="1190" y="72"/>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google.com.pk/imgres?imgurl=http://2.bp.blogspot.com/-gIeu_ayxGMY/U1q5RThdgdI/AAAAAAAAAso/0EempTysksI/s1600/fatty+acid+acyl+coA+transfer.jpg&amp;imgrefurl=http://russellmd.blogspot.com/2014/05/fatty-acid-oxidation-deficiency-in.html&amp;h=393&amp;w=461&amp;tbnid=5cWZ-TOKzxqBrM:&amp;tbnh=160&amp;tbnw=187&amp;usg=__kq_yddeKVsPvezGLhlPBD5y6iC8=&amp;vet=1&amp;docid=FN75jxcpl6Fs2M&amp;sa=X&amp;ved=0ahUKEwj36vudyvLYAhXK1qQKHXveCWEQ9QEILTA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www.frontiersin.org/articles/10.3389/fphys.2020.00794/full" TargetMode="External"/><Relationship Id="rId2" Type="http://schemas.openxmlformats.org/officeDocument/2006/relationships/hyperlink" Target="https://journals.plos.org/plosone/article?id=10.1371/journal.pone.0243068"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E59D8DAE-8972-4C8C-BAAF-B0CA1CDD243F}"/>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285750" y="533400"/>
            <a:ext cx="8465344" cy="5306616"/>
          </a:xfrm>
        </p:spPr>
        <p:txBody>
          <a:bodyPr rtlCol="0">
            <a:noAutofit/>
          </a:bodyPr>
          <a:lstStyle/>
          <a:p>
            <a:pPr marL="151799" indent="0" algn="just" defTabSz="914353">
              <a:lnSpc>
                <a:spcPct val="150000"/>
              </a:lnSpc>
              <a:buNone/>
              <a:defRPr/>
            </a:pPr>
            <a:r>
              <a:rPr lang="en-US" sz="3100" b="1" u="sng" dirty="0">
                <a:latin typeface="Andalus" pitchFamily="18" charset="-78"/>
                <a:cs typeface="Andalus" pitchFamily="18" charset="-78"/>
              </a:rPr>
              <a:t>Peroxisomal oxidation </a:t>
            </a:r>
          </a:p>
          <a:p>
            <a:pPr marL="553621" indent="-401822" algn="just">
              <a:lnSpc>
                <a:spcPct val="150000"/>
              </a:lnSpc>
              <a:buFontTx/>
              <a:buChar char="•"/>
              <a:defRPr/>
            </a:pPr>
            <a:r>
              <a:rPr lang="en-US" sz="2800" dirty="0">
                <a:latin typeface="Andalus" pitchFamily="18" charset="-78"/>
                <a:cs typeface="Andalus" pitchFamily="18" charset="-78"/>
              </a:rPr>
              <a:t>Modified form of </a:t>
            </a:r>
            <a:r>
              <a:rPr lang="el-GR" sz="2800" dirty="0">
                <a:latin typeface="Georgia" pitchFamily="18" charset="0"/>
                <a:cs typeface="Andalus" pitchFamily="18" charset="-78"/>
              </a:rPr>
              <a:t>β</a:t>
            </a:r>
            <a:r>
              <a:rPr lang="en-US" sz="2800" dirty="0">
                <a:latin typeface="Andalus" pitchFamily="18" charset="-78"/>
                <a:cs typeface="Andalus" pitchFamily="18" charset="-78"/>
              </a:rPr>
              <a:t>-oxidation</a:t>
            </a:r>
          </a:p>
          <a:p>
            <a:pPr marL="553621" indent="-401822" algn="just">
              <a:lnSpc>
                <a:spcPct val="150000"/>
              </a:lnSpc>
              <a:buFontTx/>
              <a:buChar char="•"/>
              <a:defRPr/>
            </a:pPr>
            <a:r>
              <a:rPr lang="en-US" sz="2800" dirty="0">
                <a:latin typeface="Andalus" pitchFamily="18" charset="-78"/>
                <a:cs typeface="Andalus" pitchFamily="18" charset="-78"/>
              </a:rPr>
              <a:t>Consists of four steps, as in mitochondrial </a:t>
            </a:r>
            <a:r>
              <a:rPr lang="el-GR" sz="2800" dirty="0">
                <a:latin typeface="Georgia"/>
                <a:cs typeface="Andalus" pitchFamily="18" charset="-78"/>
              </a:rPr>
              <a:t>β</a:t>
            </a:r>
            <a:r>
              <a:rPr lang="en-US" sz="2800" dirty="0">
                <a:latin typeface="Georgia"/>
                <a:cs typeface="Andalus" pitchFamily="18" charset="-78"/>
              </a:rPr>
              <a:t>-</a:t>
            </a:r>
            <a:r>
              <a:rPr lang="en-US" sz="2800" dirty="0">
                <a:latin typeface="Andalus" pitchFamily="18" charset="-78"/>
                <a:cs typeface="Andalus" pitchFamily="18" charset="-78"/>
              </a:rPr>
              <a:t>oxidation</a:t>
            </a:r>
          </a:p>
          <a:p>
            <a:pPr marL="553621" indent="-401822" algn="just">
              <a:lnSpc>
                <a:spcPct val="150000"/>
              </a:lnSpc>
              <a:buFontTx/>
              <a:buChar char="•"/>
              <a:defRPr/>
            </a:pPr>
            <a:r>
              <a:rPr lang="en-US" sz="2800" dirty="0">
                <a:latin typeface="Andalus" pitchFamily="18" charset="-78"/>
                <a:cs typeface="Andalus" pitchFamily="18" charset="-78"/>
              </a:rPr>
              <a:t>Mainly used as a chain shortening pathway</a:t>
            </a:r>
          </a:p>
          <a:p>
            <a:pPr marL="553621" indent="-401822" algn="just">
              <a:lnSpc>
                <a:spcPct val="150000"/>
              </a:lnSpc>
              <a:buFontTx/>
              <a:buChar char="•"/>
              <a:defRPr/>
            </a:pPr>
            <a:r>
              <a:rPr lang="en-US" sz="2800" dirty="0">
                <a:latin typeface="Andalus" pitchFamily="18" charset="-78"/>
                <a:cs typeface="Andalus" pitchFamily="18" charset="-78"/>
              </a:rPr>
              <a:t>Peroxisomal oxidation is induced by high fat diet </a:t>
            </a:r>
          </a:p>
          <a:p>
            <a:pPr marL="553621" indent="-401822" algn="just">
              <a:lnSpc>
                <a:spcPct val="150000"/>
              </a:lnSpc>
              <a:buFontTx/>
              <a:buChar char="•"/>
              <a:defRPr/>
            </a:pPr>
            <a:endParaRPr lang="en-US" sz="2800" dirty="0">
              <a:latin typeface="Andalus" pitchFamily="18" charset="-78"/>
              <a:cs typeface="Andalus" pitchFamily="18" charset="-78"/>
            </a:endParaRPr>
          </a:p>
        </p:txBody>
      </p:sp>
      <p:sp>
        <p:nvSpPr>
          <p:cNvPr id="83971" name="Title 1"/>
          <p:cNvSpPr>
            <a:spLocks noGrp="1"/>
          </p:cNvSpPr>
          <p:nvPr>
            <p:ph type="title"/>
          </p:nvPr>
        </p:nvSpPr>
        <p:spPr>
          <a:xfrm>
            <a:off x="446484" y="-696516"/>
            <a:ext cx="8229824" cy="1143000"/>
          </a:xfrm>
        </p:spPr>
        <p:txBody>
          <a:bodyPr/>
          <a:lstStyle/>
          <a:p>
            <a:pPr eaLnBrk="1" hangingPunct="1"/>
            <a:r>
              <a:rPr lang="en-US"/>
              <a:t> </a:t>
            </a:r>
          </a:p>
        </p:txBody>
      </p:sp>
      <p:sp>
        <p:nvSpPr>
          <p:cNvPr id="2" name="Rectangle 1">
            <a:extLst>
              <a:ext uri="{FF2B5EF4-FFF2-40B4-BE49-F238E27FC236}">
                <a16:creationId xmlns:a16="http://schemas.microsoft.com/office/drawing/2014/main" id="{31ADA4DD-0049-4349-8149-14EFC172764D}"/>
              </a:ext>
            </a:extLst>
          </p:cNvPr>
          <p:cNvSpPr/>
          <p:nvPr/>
        </p:nvSpPr>
        <p:spPr>
          <a:xfrm>
            <a:off x="76200" y="122863"/>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254339" y="838200"/>
            <a:ext cx="8465344" cy="4732734"/>
          </a:xfrm>
        </p:spPr>
        <p:txBody>
          <a:bodyPr rtlCol="0">
            <a:noAutofit/>
          </a:bodyPr>
          <a:lstStyle/>
          <a:p>
            <a:pPr marL="151799" indent="0" algn="just" defTabSz="914353">
              <a:lnSpc>
                <a:spcPct val="100000"/>
              </a:lnSpc>
              <a:buNone/>
              <a:defRPr/>
            </a:pPr>
            <a:r>
              <a:rPr lang="en-US" sz="2800" b="1" u="sng" dirty="0">
                <a:latin typeface="Andalus" pitchFamily="18" charset="-78"/>
                <a:cs typeface="Andalus" pitchFamily="18" charset="-78"/>
              </a:rPr>
              <a:t>Alpha oxidation </a:t>
            </a:r>
          </a:p>
          <a:p>
            <a:pPr marL="553621" indent="-401822" algn="just" defTabSz="914353">
              <a:lnSpc>
                <a:spcPct val="100000"/>
              </a:lnSpc>
              <a:defRPr/>
            </a:pPr>
            <a:r>
              <a:rPr lang="en-US" sz="2400" dirty="0">
                <a:latin typeface="Andalus" pitchFamily="18" charset="-78"/>
                <a:cs typeface="Andalus" pitchFamily="18" charset="-78"/>
              </a:rPr>
              <a:t>Branched fatty acids are catabolized in peroxisomes of animal cells by  </a:t>
            </a:r>
            <a:r>
              <a:rPr lang="el-GR" sz="2400" dirty="0">
                <a:latin typeface="Times New Roman"/>
                <a:cs typeface="Times New Roman"/>
              </a:rPr>
              <a:t>α</a:t>
            </a:r>
            <a:r>
              <a:rPr lang="en-US" sz="2400" dirty="0">
                <a:latin typeface="Times New Roman"/>
                <a:cs typeface="Times New Roman"/>
              </a:rPr>
              <a:t> </a:t>
            </a:r>
            <a:r>
              <a:rPr lang="en-US" sz="2400" dirty="0">
                <a:latin typeface="Andalus" pitchFamily="18" charset="-78"/>
                <a:cs typeface="Andalus" pitchFamily="18" charset="-78"/>
              </a:rPr>
              <a:t>oxidation</a:t>
            </a:r>
          </a:p>
          <a:p>
            <a:pPr marL="553621" indent="-401822" algn="just" defTabSz="914353">
              <a:lnSpc>
                <a:spcPct val="100000"/>
              </a:lnSpc>
              <a:defRPr/>
            </a:pPr>
            <a:r>
              <a:rPr lang="en-US" sz="2400" dirty="0">
                <a:latin typeface="Andalus" pitchFamily="18" charset="-78"/>
                <a:cs typeface="Andalus" pitchFamily="18" charset="-78"/>
              </a:rPr>
              <a:t>Branched chain phytanic acid is not a substrate for acyl CoA dehydrogenase because of the methyl group on its β carbon</a:t>
            </a:r>
          </a:p>
          <a:p>
            <a:pPr marL="553621" indent="-401822" algn="just" defTabSz="914353">
              <a:lnSpc>
                <a:spcPct val="100000"/>
              </a:lnSpc>
              <a:defRPr/>
            </a:pPr>
            <a:r>
              <a:rPr lang="en-US" sz="2400" dirty="0">
                <a:latin typeface="Andalus" pitchFamily="18" charset="-78"/>
                <a:cs typeface="Andalus" pitchFamily="18" charset="-78"/>
              </a:rPr>
              <a:t>It is hydroxylated at the </a:t>
            </a:r>
            <a:r>
              <a:rPr lang="el-GR" sz="2400" dirty="0">
                <a:latin typeface="Andalus" pitchFamily="18" charset="-78"/>
                <a:cs typeface="Andalus" pitchFamily="18" charset="-78"/>
              </a:rPr>
              <a:t>α-</a:t>
            </a:r>
            <a:r>
              <a:rPr lang="en-US" sz="2400" dirty="0">
                <a:latin typeface="Andalus" pitchFamily="18" charset="-78"/>
                <a:cs typeface="Andalus" pitchFamily="18" charset="-78"/>
              </a:rPr>
              <a:t>carbon by phytanoyl CoA </a:t>
            </a:r>
            <a:r>
              <a:rPr lang="el-GR" sz="2400" dirty="0">
                <a:latin typeface="Andalus" pitchFamily="18" charset="-78"/>
                <a:cs typeface="Andalus" pitchFamily="18" charset="-78"/>
              </a:rPr>
              <a:t>α-</a:t>
            </a:r>
            <a:r>
              <a:rPr lang="en-US" sz="2400" dirty="0">
                <a:latin typeface="Andalus" pitchFamily="18" charset="-78"/>
                <a:cs typeface="Andalus" pitchFamily="18" charset="-78"/>
              </a:rPr>
              <a:t>hydroxylase</a:t>
            </a:r>
          </a:p>
          <a:p>
            <a:pPr marL="553621" indent="-401822" algn="just" defTabSz="914353">
              <a:lnSpc>
                <a:spcPct val="100000"/>
              </a:lnSpc>
              <a:defRPr/>
            </a:pPr>
            <a:r>
              <a:rPr lang="en-US" sz="2400" dirty="0">
                <a:latin typeface="Andalus" pitchFamily="18" charset="-78"/>
                <a:cs typeface="Andalus" pitchFamily="18" charset="-78"/>
              </a:rPr>
              <a:t>Carbon 1 is released as CO</a:t>
            </a:r>
            <a:r>
              <a:rPr lang="en-US" sz="2400" baseline="-25000" dirty="0">
                <a:latin typeface="Andalus" pitchFamily="18" charset="-78"/>
                <a:cs typeface="Andalus" pitchFamily="18" charset="-78"/>
              </a:rPr>
              <a:t>2</a:t>
            </a:r>
            <a:r>
              <a:rPr lang="en-US" sz="2400" dirty="0">
                <a:latin typeface="Andalus" pitchFamily="18" charset="-78"/>
                <a:cs typeface="Andalus" pitchFamily="18" charset="-78"/>
              </a:rPr>
              <a:t>, and the  product, 19 carbon pristanic acid, is activated and undergoes β-oxidation</a:t>
            </a:r>
          </a:p>
        </p:txBody>
      </p:sp>
      <p:sp>
        <p:nvSpPr>
          <p:cNvPr id="90115" name="Title 1"/>
          <p:cNvSpPr>
            <a:spLocks noGrp="1"/>
          </p:cNvSpPr>
          <p:nvPr>
            <p:ph type="title"/>
          </p:nvPr>
        </p:nvSpPr>
        <p:spPr>
          <a:xfrm>
            <a:off x="446484" y="-696516"/>
            <a:ext cx="8229824" cy="1143000"/>
          </a:xfrm>
        </p:spPr>
        <p:txBody>
          <a:bodyPr/>
          <a:lstStyle/>
          <a:p>
            <a:pPr eaLnBrk="1" hangingPunct="1"/>
            <a:r>
              <a:rPr lang="en-US" dirty="0"/>
              <a:t> </a:t>
            </a:r>
          </a:p>
        </p:txBody>
      </p:sp>
      <p:sp>
        <p:nvSpPr>
          <p:cNvPr id="3" name="Rectangle 2">
            <a:extLst>
              <a:ext uri="{FF2B5EF4-FFF2-40B4-BE49-F238E27FC236}">
                <a16:creationId xmlns:a16="http://schemas.microsoft.com/office/drawing/2014/main" id="{46238E5A-C964-4030-8DAA-1EF39D707AE5}"/>
              </a:ext>
            </a:extLst>
          </p:cNvPr>
          <p:cNvSpPr/>
          <p:nvPr/>
        </p:nvSpPr>
        <p:spPr>
          <a:xfrm>
            <a:off x="76200" y="2286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232172" y="267891"/>
            <a:ext cx="8376047" cy="4732734"/>
          </a:xfrm>
        </p:spPr>
        <p:txBody>
          <a:bodyPr rtlCol="0">
            <a:noAutofit/>
          </a:bodyPr>
          <a:lstStyle/>
          <a:p>
            <a:pPr marL="151799" indent="0" algn="just" defTabSz="914353">
              <a:lnSpc>
                <a:spcPct val="150000"/>
              </a:lnSpc>
              <a:buNone/>
              <a:defRPr/>
            </a:pPr>
            <a:r>
              <a:rPr lang="en-US" sz="3100" b="1" u="sng">
                <a:latin typeface="Andalus" pitchFamily="18" charset="-78"/>
                <a:cs typeface="Andalus" pitchFamily="18" charset="-78"/>
              </a:rPr>
              <a:t>Omega oxidation </a:t>
            </a:r>
          </a:p>
          <a:p>
            <a:pPr marL="553621" indent="-401822" algn="just" defTabSz="914353">
              <a:lnSpc>
                <a:spcPct val="150000"/>
              </a:lnSpc>
              <a:defRPr/>
            </a:pPr>
            <a:r>
              <a:rPr lang="en-US" sz="2800">
                <a:latin typeface="Andalus" pitchFamily="18" charset="-78"/>
                <a:cs typeface="Andalus" pitchFamily="18" charset="-78"/>
              </a:rPr>
              <a:t>Alternative pathway to beta oxidation</a:t>
            </a:r>
          </a:p>
          <a:p>
            <a:pPr marL="553621" indent="-401822" algn="just" defTabSz="914353">
              <a:lnSpc>
                <a:spcPct val="150000"/>
              </a:lnSpc>
              <a:defRPr/>
            </a:pPr>
            <a:r>
              <a:rPr lang="en-US" sz="2800">
                <a:latin typeface="Andalus" pitchFamily="18" charset="-78"/>
                <a:cs typeface="Andalus" pitchFamily="18" charset="-78"/>
              </a:rPr>
              <a:t>Involves oxidation of the omega carbon </a:t>
            </a:r>
          </a:p>
          <a:p>
            <a:pPr marL="553621" indent="-401822" algn="just" defTabSz="914353">
              <a:lnSpc>
                <a:spcPct val="150000"/>
              </a:lnSpc>
              <a:defRPr/>
            </a:pPr>
            <a:r>
              <a:rPr lang="en-US" sz="2800">
                <a:latin typeface="Andalus" pitchFamily="18" charset="-78"/>
                <a:cs typeface="Andalus" pitchFamily="18" charset="-78"/>
              </a:rPr>
              <a:t>In the ER of liver &amp; kidneys</a:t>
            </a:r>
          </a:p>
          <a:p>
            <a:pPr marL="553621" indent="-401822" algn="just" defTabSz="914353">
              <a:lnSpc>
                <a:spcPct val="150000"/>
              </a:lnSpc>
              <a:defRPr/>
            </a:pPr>
            <a:r>
              <a:rPr lang="en-US" sz="2800">
                <a:latin typeface="Andalus" pitchFamily="18" charset="-78"/>
                <a:cs typeface="Andalus" pitchFamily="18" charset="-78"/>
              </a:rPr>
              <a:t>Preferred substrates are fatty acids of 10 or 12 carbon atoms</a:t>
            </a:r>
          </a:p>
          <a:p>
            <a:pPr marL="553621" indent="-401822" algn="just" defTabSz="914353">
              <a:lnSpc>
                <a:spcPct val="150000"/>
              </a:lnSpc>
              <a:defRPr/>
            </a:pPr>
            <a:r>
              <a:rPr lang="en-US" sz="2800">
                <a:latin typeface="Andalus" pitchFamily="18" charset="-78"/>
                <a:cs typeface="Andalus" pitchFamily="18" charset="-78"/>
              </a:rPr>
              <a:t>Generates dicarboxylic acids</a:t>
            </a:r>
            <a:endParaRPr lang="en-US" sz="2800" dirty="0">
              <a:latin typeface="Andalus" pitchFamily="18" charset="-78"/>
              <a:cs typeface="Andalus" pitchFamily="18" charset="-78"/>
            </a:endParaRPr>
          </a:p>
        </p:txBody>
      </p:sp>
      <p:sp>
        <p:nvSpPr>
          <p:cNvPr id="94211" name="Title 1"/>
          <p:cNvSpPr>
            <a:spLocks noGrp="1"/>
          </p:cNvSpPr>
          <p:nvPr>
            <p:ph type="title"/>
          </p:nvPr>
        </p:nvSpPr>
        <p:spPr>
          <a:xfrm>
            <a:off x="446484" y="-696516"/>
            <a:ext cx="8229824" cy="1143000"/>
          </a:xfrm>
        </p:spPr>
        <p:txBody>
          <a:bodyPr/>
          <a:lstStyle/>
          <a:p>
            <a:pPr eaLnBrk="1" hangingPunct="1"/>
            <a:r>
              <a:rPr lang="en-US"/>
              <a:t> </a:t>
            </a:r>
          </a:p>
        </p:txBody>
      </p:sp>
      <p:sp>
        <p:nvSpPr>
          <p:cNvPr id="2" name="Rectangle 1">
            <a:extLst>
              <a:ext uri="{FF2B5EF4-FFF2-40B4-BE49-F238E27FC236}">
                <a16:creationId xmlns:a16="http://schemas.microsoft.com/office/drawing/2014/main" id="{ED78266C-3352-4AA3-B39B-47782B7336BA}"/>
              </a:ext>
            </a:extLst>
          </p:cNvPr>
          <p:cNvSpPr/>
          <p:nvPr/>
        </p:nvSpPr>
        <p:spPr>
          <a:xfrm>
            <a:off x="137759" y="10485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19100"/>
            <a:ext cx="8229600" cy="1143000"/>
          </a:xfrm>
        </p:spPr>
        <p:txBody>
          <a:bodyPr>
            <a:normAutofit/>
          </a:bodyPr>
          <a:lstStyle/>
          <a:p>
            <a:pPr algn="ctr"/>
            <a:r>
              <a:rPr lang="en-US" sz="4000" dirty="0">
                <a:cs typeface="Andalus" pitchFamily="18" charset="-78"/>
              </a:rPr>
              <a:t>Anatomical &amp; Physiological Aspects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buNone/>
            </a:pPr>
            <a:r>
              <a:rPr lang="en-US" sz="2400" dirty="0"/>
              <a:t> </a:t>
            </a: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a:xfrm>
            <a:off x="6629400" y="6324600"/>
            <a:ext cx="2133600" cy="365125"/>
          </a:xfrm>
        </p:spPr>
        <p:txBody>
          <a:bodyPr/>
          <a:lstStyle/>
          <a:p>
            <a:pPr>
              <a:defRPr/>
            </a:pPr>
            <a:fld id="{BDA394D7-9785-4BE5-AFD5-4F918A689025}" type="slidenum">
              <a:rPr lang="en-US" smtClean="0"/>
              <a:pPr>
                <a:defRPr/>
              </a:pPr>
              <a:t>13</a:t>
            </a:fld>
            <a:endParaRPr lang="en-US" dirty="0"/>
          </a:p>
        </p:txBody>
      </p:sp>
      <p:sp>
        <p:nvSpPr>
          <p:cNvPr id="6" name="Rectangle 5">
            <a:extLst>
              <a:ext uri="{FF2B5EF4-FFF2-40B4-BE49-F238E27FC236}">
                <a16:creationId xmlns:a16="http://schemas.microsoft.com/office/drawing/2014/main" id="{5C1BEC2F-FA69-42E3-8A82-1E0142E9FD2B}"/>
              </a:ext>
            </a:extLst>
          </p:cNvPr>
          <p:cNvSpPr/>
          <p:nvPr/>
        </p:nvSpPr>
        <p:spPr>
          <a:xfrm>
            <a:off x="76200" y="87947"/>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pic>
        <p:nvPicPr>
          <p:cNvPr id="7" name="Picture 2" descr="Adipose Tissue Anatomy/Histology Flashcards | Quizlet">
            <a:extLst>
              <a:ext uri="{FF2B5EF4-FFF2-40B4-BE49-F238E27FC236}">
                <a16:creationId xmlns:a16="http://schemas.microsoft.com/office/drawing/2014/main" id="{EF1722AB-EB87-4345-AAA7-5E0579DFDE20}"/>
              </a:ext>
            </a:extLst>
          </p:cNvPr>
          <p:cNvPicPr>
            <a:picLocks noChangeAspect="1" noChangeArrowheads="1"/>
          </p:cNvPicPr>
          <p:nvPr/>
        </p:nvPicPr>
        <p:blipFill>
          <a:blip r:embed="rId2"/>
          <a:srcRect/>
          <a:stretch>
            <a:fillRect/>
          </a:stretch>
        </p:blipFill>
        <p:spPr bwMode="auto">
          <a:xfrm>
            <a:off x="304800" y="1981200"/>
            <a:ext cx="4002393" cy="3295650"/>
          </a:xfrm>
          <a:prstGeom prst="rect">
            <a:avLst/>
          </a:prstGeom>
          <a:noFill/>
        </p:spPr>
      </p:pic>
      <p:pic>
        <p:nvPicPr>
          <p:cNvPr id="9" name="Picture 4" descr="Muscle - Definition, Function, Types and Structure | Biology Dictionary">
            <a:extLst>
              <a:ext uri="{FF2B5EF4-FFF2-40B4-BE49-F238E27FC236}">
                <a16:creationId xmlns:a16="http://schemas.microsoft.com/office/drawing/2014/main" id="{7FDE55FF-CF35-41F7-B7FD-27458867969E}"/>
              </a:ext>
            </a:extLst>
          </p:cNvPr>
          <p:cNvPicPr>
            <a:picLocks noChangeAspect="1" noChangeArrowheads="1"/>
          </p:cNvPicPr>
          <p:nvPr/>
        </p:nvPicPr>
        <p:blipFill>
          <a:blip r:embed="rId3"/>
          <a:srcRect/>
          <a:stretch>
            <a:fillRect/>
          </a:stretch>
        </p:blipFill>
        <p:spPr bwMode="auto">
          <a:xfrm>
            <a:off x="4876800" y="1981200"/>
            <a:ext cx="4038600" cy="3276600"/>
          </a:xfrm>
          <a:prstGeom prst="rect">
            <a:avLst/>
          </a:prstGeom>
          <a:noFill/>
        </p:spPr>
      </p:pic>
    </p:spTree>
    <p:extLst>
      <p:ext uri="{BB962C8B-B14F-4D97-AF65-F5344CB8AC3E}">
        <p14:creationId xmlns:p14="http://schemas.microsoft.com/office/powerpoint/2010/main" val="937801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81000" y="1371600"/>
            <a:ext cx="8465344" cy="4732734"/>
          </a:xfrm>
        </p:spPr>
        <p:txBody>
          <a:bodyPr rtlCol="0">
            <a:noAutofit/>
          </a:bodyPr>
          <a:lstStyle/>
          <a:p>
            <a:pPr marL="151799" indent="0" algn="just" defTabSz="914353">
              <a:lnSpc>
                <a:spcPct val="100000"/>
              </a:lnSpc>
              <a:buNone/>
              <a:defRPr/>
            </a:pPr>
            <a:r>
              <a:rPr lang="en-US" sz="2800" b="1" u="sng" dirty="0">
                <a:latin typeface="Andalus" pitchFamily="18" charset="-78"/>
                <a:cs typeface="Andalus" pitchFamily="18" charset="-78"/>
              </a:rPr>
              <a:t>Functions of Muscle</a:t>
            </a:r>
            <a:endParaRPr lang="en-US" sz="3100" b="1" u="sng" dirty="0">
              <a:latin typeface="Andalus" pitchFamily="18" charset="-78"/>
              <a:cs typeface="Andalus" pitchFamily="18" charset="-78"/>
            </a:endParaRPr>
          </a:p>
          <a:p>
            <a:pPr marL="553621" indent="-401822" algn="just" defTabSz="914353">
              <a:lnSpc>
                <a:spcPct val="100000"/>
              </a:lnSpc>
              <a:defRPr/>
            </a:pPr>
            <a:r>
              <a:rPr lang="en-US" sz="2800" dirty="0">
                <a:latin typeface="Andalus" pitchFamily="18" charset="-78"/>
                <a:cs typeface="Andalus" pitchFamily="18" charset="-78"/>
              </a:rPr>
              <a:t>Movement </a:t>
            </a:r>
          </a:p>
          <a:p>
            <a:pPr marL="553621" indent="-401822" algn="just" defTabSz="914353">
              <a:lnSpc>
                <a:spcPct val="100000"/>
              </a:lnSpc>
              <a:defRPr/>
            </a:pPr>
            <a:r>
              <a:rPr lang="en-US" sz="2800" dirty="0">
                <a:latin typeface="Andalus" pitchFamily="18" charset="-78"/>
                <a:cs typeface="Andalus" pitchFamily="18" charset="-78"/>
              </a:rPr>
              <a:t>Posture &amp; stability </a:t>
            </a:r>
          </a:p>
          <a:p>
            <a:pPr marL="553621" indent="-401822" algn="just" defTabSz="914353">
              <a:lnSpc>
                <a:spcPct val="100000"/>
              </a:lnSpc>
              <a:defRPr/>
            </a:pPr>
            <a:r>
              <a:rPr lang="en-US" sz="2800" b="1" dirty="0">
                <a:solidFill>
                  <a:srgbClr val="FF0000"/>
                </a:solidFill>
                <a:latin typeface="Andalus" pitchFamily="18" charset="-78"/>
                <a:cs typeface="Andalus" pitchFamily="18" charset="-78"/>
              </a:rPr>
              <a:t>Utilization of glucose and fatty acids for energy</a:t>
            </a:r>
          </a:p>
          <a:p>
            <a:pPr marL="553621" indent="-401822" algn="just" defTabSz="914353">
              <a:lnSpc>
                <a:spcPct val="100000"/>
              </a:lnSpc>
              <a:defRPr/>
            </a:pPr>
            <a:r>
              <a:rPr lang="en-US" sz="2800" b="1" u="sng" dirty="0">
                <a:latin typeface="Andalus" pitchFamily="18" charset="-78"/>
                <a:cs typeface="Andalus" pitchFamily="18" charset="-78"/>
              </a:rPr>
              <a:t>Functions of Adipose tissue </a:t>
            </a:r>
            <a:endParaRPr lang="en-US" sz="3100" b="1" u="sng" dirty="0">
              <a:latin typeface="Andalus" pitchFamily="18" charset="-78"/>
              <a:cs typeface="Andalus" pitchFamily="18" charset="-78"/>
            </a:endParaRPr>
          </a:p>
          <a:p>
            <a:pPr marL="553621" indent="-401822" algn="just" defTabSz="914353">
              <a:lnSpc>
                <a:spcPct val="100000"/>
              </a:lnSpc>
              <a:defRPr/>
            </a:pPr>
            <a:r>
              <a:rPr lang="en-US" sz="2800" dirty="0">
                <a:latin typeface="Andalus" pitchFamily="18" charset="-78"/>
                <a:cs typeface="Andalus" pitchFamily="18" charset="-78"/>
              </a:rPr>
              <a:t>Fat storage </a:t>
            </a:r>
          </a:p>
          <a:p>
            <a:pPr marL="553621" indent="-401822" algn="just" defTabSz="914353">
              <a:lnSpc>
                <a:spcPct val="100000"/>
              </a:lnSpc>
              <a:defRPr/>
            </a:pPr>
            <a:r>
              <a:rPr lang="en-US" sz="2800" b="1" dirty="0">
                <a:solidFill>
                  <a:srgbClr val="FF0000"/>
                </a:solidFill>
                <a:latin typeface="Andalus" pitchFamily="18" charset="-78"/>
                <a:cs typeface="Andalus" pitchFamily="18" charset="-78"/>
              </a:rPr>
              <a:t>Utilization of glucose and fatty acids for energy</a:t>
            </a:r>
          </a:p>
          <a:p>
            <a:pPr marL="553621" indent="-401822" algn="just" defTabSz="914353">
              <a:lnSpc>
                <a:spcPct val="150000"/>
              </a:lnSpc>
              <a:buNone/>
              <a:defRPr/>
            </a:pPr>
            <a:endParaRPr lang="en-US" sz="2800" dirty="0">
              <a:latin typeface="Andalus" pitchFamily="18" charset="-78"/>
              <a:cs typeface="Andalus" pitchFamily="18" charset="-78"/>
            </a:endParaRPr>
          </a:p>
        </p:txBody>
      </p:sp>
      <p:sp>
        <p:nvSpPr>
          <p:cNvPr id="39939" name="Title 1"/>
          <p:cNvSpPr>
            <a:spLocks noGrp="1"/>
          </p:cNvSpPr>
          <p:nvPr>
            <p:ph type="title"/>
          </p:nvPr>
        </p:nvSpPr>
        <p:spPr>
          <a:xfrm>
            <a:off x="446484" y="-696516"/>
            <a:ext cx="8229824" cy="1143000"/>
          </a:xfrm>
        </p:spPr>
        <p:txBody>
          <a:bodyPr/>
          <a:lstStyle/>
          <a:p>
            <a:pPr eaLnBrk="1" hangingPunct="1"/>
            <a:r>
              <a:rPr lang="en-US"/>
              <a:t> </a:t>
            </a:r>
          </a:p>
        </p:txBody>
      </p:sp>
      <p:sp>
        <p:nvSpPr>
          <p:cNvPr id="4" name="Rectangle 3"/>
          <p:cNvSpPr/>
          <p:nvPr/>
        </p:nvSpPr>
        <p:spPr>
          <a:xfrm>
            <a:off x="2743200" y="609600"/>
            <a:ext cx="4168129" cy="646331"/>
          </a:xfrm>
          <a:prstGeom prst="rect">
            <a:avLst/>
          </a:prstGeom>
        </p:spPr>
        <p:txBody>
          <a:bodyPr wrap="none">
            <a:spAutoFit/>
          </a:bodyPr>
          <a:lstStyle/>
          <a:p>
            <a:pPr algn="ctr">
              <a:spcBef>
                <a:spcPct val="0"/>
              </a:spcBef>
            </a:pPr>
            <a:r>
              <a:rPr lang="en-US" sz="3600" b="1" dirty="0">
                <a:latin typeface="Andalus" pitchFamily="18" charset="-78"/>
                <a:ea typeface="+mj-ea"/>
                <a:cs typeface="Andalus" pitchFamily="18" charset="-78"/>
              </a:rPr>
              <a:t>Physiological Aspects</a:t>
            </a:r>
          </a:p>
        </p:txBody>
      </p:sp>
      <p:sp>
        <p:nvSpPr>
          <p:cNvPr id="2" name="Rectangle 1">
            <a:extLst>
              <a:ext uri="{FF2B5EF4-FFF2-40B4-BE49-F238E27FC236}">
                <a16:creationId xmlns:a16="http://schemas.microsoft.com/office/drawing/2014/main" id="{A99B86CE-895B-4BE7-B931-73740C6F3787}"/>
              </a:ext>
            </a:extLst>
          </p:cNvPr>
          <p:cNvSpPr/>
          <p:nvPr/>
        </p:nvSpPr>
        <p:spPr>
          <a:xfrm>
            <a:off x="128382" y="152299"/>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sp>
        <p:nvSpPr>
          <p:cNvPr id="6" name="Slide Number Placeholder 5">
            <a:extLst>
              <a:ext uri="{FF2B5EF4-FFF2-40B4-BE49-F238E27FC236}">
                <a16:creationId xmlns:a16="http://schemas.microsoft.com/office/drawing/2014/main" id="{6F580178-1A57-4713-8E03-882CFDC86CDD}"/>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92906" y="750094"/>
            <a:ext cx="8465344" cy="4732734"/>
          </a:xfrm>
        </p:spPr>
        <p:txBody>
          <a:bodyPr rtlCol="0">
            <a:noAutofit/>
          </a:bodyPr>
          <a:lstStyle/>
          <a:p>
            <a:pPr marL="151799" indent="0" algn="just" defTabSz="914353">
              <a:lnSpc>
                <a:spcPct val="150000"/>
              </a:lnSpc>
              <a:buNone/>
              <a:defRPr/>
            </a:pPr>
            <a:r>
              <a:rPr lang="en-US" sz="3100" b="1" u="sng" dirty="0">
                <a:latin typeface="Andalus" pitchFamily="18" charset="-78"/>
                <a:cs typeface="Andalus" pitchFamily="18" charset="-78"/>
              </a:rPr>
              <a:t>Methylmalonic aciduria</a:t>
            </a:r>
          </a:p>
          <a:p>
            <a:pPr marL="553621" indent="-401822" algn="just" defTabSz="914353">
              <a:lnSpc>
                <a:spcPct val="150000"/>
              </a:lnSpc>
              <a:defRPr/>
            </a:pPr>
            <a:r>
              <a:rPr lang="en-US" sz="2800" dirty="0">
                <a:latin typeface="Andalus" pitchFamily="18" charset="-78"/>
                <a:cs typeface="Andalus" pitchFamily="18" charset="-78"/>
              </a:rPr>
              <a:t>Inherited </a:t>
            </a:r>
          </a:p>
          <a:p>
            <a:pPr marL="1352800" lvl="2" indent="-401822" algn="just" defTabSz="914353">
              <a:lnSpc>
                <a:spcPct val="150000"/>
              </a:lnSpc>
              <a:buFont typeface="Wingdings" pitchFamily="2" charset="2"/>
              <a:buChar char="Ø"/>
              <a:defRPr/>
            </a:pPr>
            <a:r>
              <a:rPr lang="en-US" sz="2500" dirty="0">
                <a:latin typeface="Andalus" pitchFamily="18" charset="-78"/>
                <a:cs typeface="Andalus" pitchFamily="18" charset="-78"/>
              </a:rPr>
              <a:t>Deficiency of mutase enzyme</a:t>
            </a:r>
          </a:p>
          <a:p>
            <a:pPr marL="1352800" lvl="2" indent="-401822" algn="just" defTabSz="914353">
              <a:lnSpc>
                <a:spcPct val="150000"/>
              </a:lnSpc>
              <a:buFont typeface="Wingdings" pitchFamily="2" charset="2"/>
              <a:buChar char="Ø"/>
              <a:defRPr/>
            </a:pPr>
            <a:r>
              <a:rPr lang="en-US" sz="2500" dirty="0">
                <a:latin typeface="Andalus" pitchFamily="18" charset="-78"/>
                <a:cs typeface="Andalus" pitchFamily="18" charset="-78"/>
              </a:rPr>
              <a:t>Inability to convert vitamin B12 to its coenzyme</a:t>
            </a:r>
          </a:p>
          <a:p>
            <a:pPr marL="553621" indent="-401822" algn="just" defTabSz="914353">
              <a:lnSpc>
                <a:spcPct val="150000"/>
              </a:lnSpc>
              <a:defRPr/>
            </a:pPr>
            <a:r>
              <a:rPr lang="en-US" sz="2800" dirty="0">
                <a:latin typeface="Andalus" pitchFamily="18" charset="-78"/>
                <a:cs typeface="Andalus" pitchFamily="18" charset="-78"/>
              </a:rPr>
              <a:t>Acquired </a:t>
            </a:r>
          </a:p>
          <a:p>
            <a:pPr marL="1352800" lvl="2" indent="-401822" algn="just" defTabSz="914353">
              <a:lnSpc>
                <a:spcPct val="150000"/>
              </a:lnSpc>
              <a:buFont typeface="Wingdings" pitchFamily="2" charset="2"/>
              <a:buChar char="Ø"/>
              <a:defRPr/>
            </a:pPr>
            <a:r>
              <a:rPr lang="en-US" sz="2500" dirty="0">
                <a:latin typeface="Andalus" pitchFamily="18" charset="-78"/>
                <a:cs typeface="Andalus" pitchFamily="18" charset="-78"/>
              </a:rPr>
              <a:t>Vitamin B12 deficiency </a:t>
            </a:r>
          </a:p>
          <a:p>
            <a:pPr marL="553621" indent="-401822" algn="just" defTabSz="914353">
              <a:lnSpc>
                <a:spcPct val="150000"/>
              </a:lnSpc>
              <a:defRPr/>
            </a:pPr>
            <a:endParaRPr lang="en-US" sz="2800" dirty="0">
              <a:latin typeface="Andalus" pitchFamily="18" charset="-78"/>
              <a:cs typeface="Andalus" pitchFamily="18" charset="-78"/>
            </a:endParaRPr>
          </a:p>
        </p:txBody>
      </p:sp>
      <p:sp>
        <p:nvSpPr>
          <p:cNvPr id="77827" name="Title 1"/>
          <p:cNvSpPr>
            <a:spLocks noGrp="1"/>
          </p:cNvSpPr>
          <p:nvPr>
            <p:ph type="title"/>
          </p:nvPr>
        </p:nvSpPr>
        <p:spPr>
          <a:xfrm>
            <a:off x="446484" y="-696516"/>
            <a:ext cx="8229824" cy="1143000"/>
          </a:xfrm>
        </p:spPr>
        <p:txBody>
          <a:bodyPr/>
          <a:lstStyle/>
          <a:p>
            <a:pPr eaLnBrk="1" hangingPunct="1"/>
            <a:r>
              <a:rPr lang="en-US"/>
              <a:t> </a:t>
            </a:r>
          </a:p>
        </p:txBody>
      </p:sp>
      <p:sp>
        <p:nvSpPr>
          <p:cNvPr id="2" name="Rectangle 1">
            <a:extLst>
              <a:ext uri="{FF2B5EF4-FFF2-40B4-BE49-F238E27FC236}">
                <a16:creationId xmlns:a16="http://schemas.microsoft.com/office/drawing/2014/main" id="{305E709F-4F2C-4428-BE48-98E3AFB25CE1}"/>
              </a:ext>
            </a:extLst>
          </p:cNvPr>
          <p:cNvSpPr/>
          <p:nvPr/>
        </p:nvSpPr>
        <p:spPr>
          <a:xfrm>
            <a:off x="4156" y="152400"/>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161969" y="914400"/>
            <a:ext cx="8679656" cy="4732734"/>
          </a:xfrm>
        </p:spPr>
        <p:txBody>
          <a:bodyPr rtlCol="0">
            <a:noAutofit/>
          </a:bodyPr>
          <a:lstStyle/>
          <a:p>
            <a:pPr marL="151799" indent="0" algn="just" defTabSz="914353">
              <a:lnSpc>
                <a:spcPct val="150000"/>
              </a:lnSpc>
              <a:buNone/>
              <a:defRPr/>
            </a:pPr>
            <a:r>
              <a:rPr lang="en-US" sz="2800" b="1" u="sng" dirty="0">
                <a:latin typeface="Andalus" pitchFamily="18" charset="-78"/>
                <a:cs typeface="Andalus" pitchFamily="18" charset="-78"/>
              </a:rPr>
              <a:t>Zellweger syndrome </a:t>
            </a:r>
          </a:p>
          <a:p>
            <a:pPr algn="just">
              <a:lnSpc>
                <a:spcPct val="150000"/>
              </a:lnSpc>
              <a:defRPr/>
            </a:pPr>
            <a:r>
              <a:rPr lang="en-US" sz="2400" dirty="0">
                <a:latin typeface="Andalus" pitchFamily="18" charset="-78"/>
                <a:cs typeface="Andalus" pitchFamily="18" charset="-78"/>
              </a:rPr>
              <a:t>Genetic defects in the ability to make peroxisomes and therefore lack all the metabolism unique to that organelle</a:t>
            </a:r>
          </a:p>
          <a:p>
            <a:pPr marL="0" indent="0">
              <a:buNone/>
              <a:defRPr/>
            </a:pPr>
            <a:r>
              <a:rPr lang="en-US" sz="2800" b="1" dirty="0">
                <a:latin typeface="Andalus" pitchFamily="18" charset="-78"/>
                <a:cs typeface="Andalus" pitchFamily="18" charset="-78"/>
              </a:rPr>
              <a:t>  </a:t>
            </a:r>
            <a:r>
              <a:rPr lang="en-US" sz="2800" b="1" u="sng" dirty="0">
                <a:latin typeface="Andalus" pitchFamily="18" charset="-78"/>
                <a:cs typeface="Andalus" pitchFamily="18" charset="-78"/>
              </a:rPr>
              <a:t>X-linked adrenoleukodystrophy</a:t>
            </a:r>
            <a:r>
              <a:rPr lang="en-US" sz="2400" dirty="0"/>
              <a:t> </a:t>
            </a:r>
          </a:p>
          <a:p>
            <a:pPr algn="just">
              <a:lnSpc>
                <a:spcPct val="150000"/>
              </a:lnSpc>
              <a:defRPr/>
            </a:pPr>
            <a:r>
              <a:rPr lang="en-US" sz="2400" dirty="0">
                <a:latin typeface="Andalus" pitchFamily="18" charset="-78"/>
                <a:cs typeface="Andalus" pitchFamily="18" charset="-78"/>
              </a:rPr>
              <a:t>Peroxisomes fail to oxidize very-long-chain fatty acids, due to lack of a functional transporter for these fatty acids in the peroxisomal membrane</a:t>
            </a:r>
          </a:p>
          <a:p>
            <a:pPr algn="just">
              <a:lnSpc>
                <a:spcPct val="150000"/>
              </a:lnSpc>
              <a:buFont typeface="Wingdings" pitchFamily="2" charset="2"/>
              <a:buChar char="Ø"/>
              <a:defRPr/>
            </a:pPr>
            <a:r>
              <a:rPr lang="en-US" sz="2400" dirty="0">
                <a:latin typeface="Andalus" pitchFamily="18" charset="-78"/>
                <a:cs typeface="Andalus" pitchFamily="18" charset="-78"/>
              </a:rPr>
              <a:t>Both lead to accumulation of VLCFA in the blood and tissues</a:t>
            </a:r>
          </a:p>
          <a:p>
            <a:pPr marL="553621" indent="-401822" algn="just">
              <a:buFontTx/>
              <a:buChar char="•"/>
              <a:defRPr/>
            </a:pPr>
            <a:endParaRPr lang="en-US" sz="2800" dirty="0">
              <a:latin typeface="Andalus" pitchFamily="18" charset="-78"/>
              <a:cs typeface="Andalus" pitchFamily="18" charset="-78"/>
            </a:endParaRPr>
          </a:p>
        </p:txBody>
      </p:sp>
      <p:sp>
        <p:nvSpPr>
          <p:cNvPr id="88067" name="Title 1"/>
          <p:cNvSpPr>
            <a:spLocks noGrp="1"/>
          </p:cNvSpPr>
          <p:nvPr>
            <p:ph type="title"/>
          </p:nvPr>
        </p:nvSpPr>
        <p:spPr>
          <a:xfrm>
            <a:off x="446484" y="-696516"/>
            <a:ext cx="8229824" cy="1143000"/>
          </a:xfrm>
        </p:spPr>
        <p:txBody>
          <a:bodyPr/>
          <a:lstStyle/>
          <a:p>
            <a:pPr eaLnBrk="1" hangingPunct="1"/>
            <a:r>
              <a:rPr lang="en-US"/>
              <a:t> </a:t>
            </a:r>
          </a:p>
        </p:txBody>
      </p:sp>
      <p:sp>
        <p:nvSpPr>
          <p:cNvPr id="2" name="Rectangle 1">
            <a:extLst>
              <a:ext uri="{FF2B5EF4-FFF2-40B4-BE49-F238E27FC236}">
                <a16:creationId xmlns:a16="http://schemas.microsoft.com/office/drawing/2014/main" id="{FDDABA63-2239-4090-A230-53931B10A383}"/>
              </a:ext>
            </a:extLst>
          </p:cNvPr>
          <p:cNvSpPr/>
          <p:nvPr/>
        </p:nvSpPr>
        <p:spPr>
          <a:xfrm>
            <a:off x="161969" y="103467"/>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236328" y="435400"/>
            <a:ext cx="8465344" cy="4732734"/>
          </a:xfrm>
        </p:spPr>
        <p:txBody>
          <a:bodyPr rtlCol="0">
            <a:noAutofit/>
          </a:bodyPr>
          <a:lstStyle/>
          <a:p>
            <a:pPr marL="151799" indent="0" algn="just" defTabSz="914353">
              <a:lnSpc>
                <a:spcPct val="150000"/>
              </a:lnSpc>
              <a:buNone/>
              <a:defRPr/>
            </a:pPr>
            <a:r>
              <a:rPr lang="en-US" sz="2800" b="1" u="sng" dirty="0">
                <a:latin typeface="Andalus" pitchFamily="18" charset="-78"/>
                <a:cs typeface="Andalus" pitchFamily="18" charset="-78"/>
              </a:rPr>
              <a:t>Refsum disease</a:t>
            </a:r>
          </a:p>
          <a:p>
            <a:pPr marL="553621" indent="-401822" algn="just">
              <a:lnSpc>
                <a:spcPct val="150000"/>
              </a:lnSpc>
              <a:buFontTx/>
              <a:buChar char="•"/>
              <a:defRPr/>
            </a:pPr>
            <a:r>
              <a:rPr lang="en-US" sz="2400" dirty="0">
                <a:latin typeface="Andalus" pitchFamily="18" charset="-78"/>
                <a:cs typeface="Andalus" pitchFamily="18" charset="-78"/>
              </a:rPr>
              <a:t>Rare, autosomal recessive disorder</a:t>
            </a:r>
          </a:p>
          <a:p>
            <a:pPr marL="553621" indent="-401822" algn="just">
              <a:lnSpc>
                <a:spcPct val="150000"/>
              </a:lnSpc>
              <a:buFontTx/>
              <a:buChar char="•"/>
              <a:defRPr/>
            </a:pPr>
            <a:r>
              <a:rPr lang="en-US" sz="2400" dirty="0">
                <a:latin typeface="Andalus" pitchFamily="18" charset="-78"/>
                <a:cs typeface="Andalus" pitchFamily="18" charset="-78"/>
              </a:rPr>
              <a:t>Caused by deficiency of peroxisomal phytanoyl hydroxylase</a:t>
            </a:r>
          </a:p>
          <a:p>
            <a:pPr marL="553621" indent="-401822" algn="just">
              <a:lnSpc>
                <a:spcPct val="150000"/>
              </a:lnSpc>
              <a:buFontTx/>
              <a:buChar char="•"/>
              <a:defRPr/>
            </a:pPr>
            <a:r>
              <a:rPr lang="en-US" sz="2400" dirty="0">
                <a:latin typeface="Andalus" pitchFamily="18" charset="-78"/>
                <a:cs typeface="Andalus" pitchFamily="18" charset="-78"/>
              </a:rPr>
              <a:t>This results in the accumulation of phytanic acid in the plasma and tissues</a:t>
            </a:r>
          </a:p>
          <a:p>
            <a:pPr marL="553621" indent="-401822" algn="just">
              <a:lnSpc>
                <a:spcPct val="150000"/>
              </a:lnSpc>
              <a:buFontTx/>
              <a:buChar char="•"/>
              <a:defRPr/>
            </a:pPr>
            <a:r>
              <a:rPr lang="en-US" sz="2400" dirty="0">
                <a:latin typeface="Andalus" pitchFamily="18" charset="-78"/>
                <a:cs typeface="Andalus" pitchFamily="18" charset="-78"/>
              </a:rPr>
              <a:t>Symptoms are primarily neurologic including blindness &amp; deafness</a:t>
            </a:r>
          </a:p>
          <a:p>
            <a:pPr marL="553621" indent="-401822" algn="just">
              <a:lnSpc>
                <a:spcPct val="150000"/>
              </a:lnSpc>
              <a:buFontTx/>
              <a:buChar char="•"/>
              <a:defRPr/>
            </a:pPr>
            <a:r>
              <a:rPr lang="en-US" sz="2400" dirty="0">
                <a:latin typeface="Andalus" pitchFamily="18" charset="-78"/>
                <a:cs typeface="Andalus" pitchFamily="18" charset="-78"/>
              </a:rPr>
              <a:t>Treatment involves dietary restriction</a:t>
            </a:r>
          </a:p>
          <a:p>
            <a:pPr marL="553621" indent="-401822" algn="just">
              <a:buFontTx/>
              <a:buChar char="•"/>
              <a:defRPr/>
            </a:pPr>
            <a:endParaRPr lang="en-US" sz="2200" dirty="0">
              <a:latin typeface="Andalus" pitchFamily="18" charset="-78"/>
              <a:cs typeface="Andalus" pitchFamily="18" charset="-78"/>
            </a:endParaRPr>
          </a:p>
        </p:txBody>
      </p:sp>
      <p:sp>
        <p:nvSpPr>
          <p:cNvPr id="92163" name="Title 1"/>
          <p:cNvSpPr>
            <a:spLocks noGrp="1"/>
          </p:cNvSpPr>
          <p:nvPr>
            <p:ph type="title"/>
          </p:nvPr>
        </p:nvSpPr>
        <p:spPr>
          <a:xfrm>
            <a:off x="446484" y="-696516"/>
            <a:ext cx="8229824" cy="1143000"/>
          </a:xfrm>
        </p:spPr>
        <p:txBody>
          <a:bodyPr/>
          <a:lstStyle/>
          <a:p>
            <a:pPr eaLnBrk="1" hangingPunct="1"/>
            <a:r>
              <a:rPr lang="en-US"/>
              <a:t> </a:t>
            </a:r>
          </a:p>
        </p:txBody>
      </p:sp>
      <p:sp>
        <p:nvSpPr>
          <p:cNvPr id="2" name="Rectangle 1">
            <a:extLst>
              <a:ext uri="{FF2B5EF4-FFF2-40B4-BE49-F238E27FC236}">
                <a16:creationId xmlns:a16="http://schemas.microsoft.com/office/drawing/2014/main" id="{B4BAF983-D575-4AD4-9228-273D4CF3A389}"/>
              </a:ext>
            </a:extLst>
          </p:cNvPr>
          <p:cNvSpPr/>
          <p:nvPr/>
        </p:nvSpPr>
        <p:spPr>
          <a:xfrm>
            <a:off x="0" y="104852"/>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idx="1"/>
          </p:nvPr>
        </p:nvSpPr>
        <p:spPr>
          <a:xfrm>
            <a:off x="232172" y="1066799"/>
            <a:ext cx="8572500" cy="4040981"/>
          </a:xfrm>
        </p:spPr>
        <p:txBody>
          <a:bodyPr>
            <a:normAutofit/>
          </a:bodyPr>
          <a:lstStyle/>
          <a:p>
            <a:pPr marL="0" indent="0">
              <a:buNone/>
            </a:pPr>
            <a:r>
              <a:rPr lang="en-US" sz="3100" b="1" u="sng" dirty="0">
                <a:latin typeface="Andalus" pitchFamily="18" charset="-78"/>
                <a:cs typeface="Andalus" pitchFamily="18" charset="-78"/>
              </a:rPr>
              <a:t>Dicarboxylic aciduria </a:t>
            </a:r>
          </a:p>
          <a:p>
            <a:pPr marL="990044" lvl="1" indent="-532414" algn="just">
              <a:lnSpc>
                <a:spcPct val="150000"/>
              </a:lnSpc>
              <a:buFont typeface="Arial" charset="0"/>
              <a:buChar char="•"/>
            </a:pPr>
            <a:r>
              <a:rPr lang="en-US" dirty="0">
                <a:latin typeface="Andalus" pitchFamily="18" charset="-78"/>
                <a:cs typeface="Andalus" pitchFamily="18" charset="-78"/>
              </a:rPr>
              <a:t>Decreased mitochondrial medium chain acyl-CoA dehydrogenase </a:t>
            </a:r>
          </a:p>
          <a:p>
            <a:pPr marL="990044" lvl="1" indent="-532414" algn="just">
              <a:lnSpc>
                <a:spcPct val="150000"/>
              </a:lnSpc>
              <a:buFont typeface="Arial" charset="0"/>
              <a:buChar char="•"/>
            </a:pPr>
            <a:r>
              <a:rPr lang="en-US" dirty="0">
                <a:latin typeface="Andalus" pitchFamily="18" charset="-78"/>
                <a:cs typeface="Andalus" pitchFamily="18" charset="-78"/>
              </a:rPr>
              <a:t>Increased </a:t>
            </a:r>
            <a:r>
              <a:rPr lang="en-US" dirty="0">
                <a:latin typeface="Andalus" pitchFamily="18" charset="-78"/>
                <a:cs typeface="Andalus" pitchFamily="18" charset="-78"/>
                <a:sym typeface="Symbol" pitchFamily="18" charset="2"/>
              </a:rPr>
              <a:t>-oxidation of long chain FA and decreased oxidation of medium chain FA, long chain shortened by beta oxidation to dicarboxylic acid</a:t>
            </a:r>
          </a:p>
          <a:p>
            <a:pPr marL="990044" lvl="1" indent="-532414" algn="just">
              <a:lnSpc>
                <a:spcPct val="150000"/>
              </a:lnSpc>
              <a:buFont typeface="Arial" charset="0"/>
              <a:buChar char="•"/>
            </a:pPr>
            <a:r>
              <a:rPr lang="en-US" dirty="0">
                <a:latin typeface="Andalus" pitchFamily="18" charset="-78"/>
                <a:cs typeface="Andalus" pitchFamily="18" charset="-78"/>
              </a:rPr>
              <a:t>C6-C10 </a:t>
            </a:r>
            <a:r>
              <a:rPr lang="en-US" dirty="0">
                <a:latin typeface="Andalus" pitchFamily="18" charset="-78"/>
                <a:cs typeface="Andalus" pitchFamily="18" charset="-78"/>
                <a:sym typeface="Symbol" pitchFamily="18" charset="2"/>
              </a:rPr>
              <a:t>-dicarboxylic acids in urine</a:t>
            </a:r>
          </a:p>
          <a:p>
            <a:pPr marL="990044" lvl="1" indent="-532414" algn="just">
              <a:lnSpc>
                <a:spcPct val="150000"/>
              </a:lnSpc>
              <a:buFont typeface="Arial" charset="0"/>
              <a:buChar char="•"/>
            </a:pPr>
            <a:r>
              <a:rPr lang="en-US" dirty="0">
                <a:latin typeface="Andalus" pitchFamily="18" charset="-78"/>
                <a:cs typeface="Andalus" pitchFamily="18" charset="-78"/>
              </a:rPr>
              <a:t>Nonketotic hypoglycemia</a:t>
            </a:r>
          </a:p>
          <a:p>
            <a:pPr marL="990044" lvl="1" indent="-532414" algn="just">
              <a:lnSpc>
                <a:spcPct val="150000"/>
              </a:lnSpc>
              <a:buFont typeface="Arial" charset="0"/>
              <a:buChar char="•"/>
            </a:pPr>
            <a:endParaRPr lang="en-US" dirty="0">
              <a:latin typeface="Andalus" pitchFamily="18" charset="-78"/>
              <a:cs typeface="Andalus" pitchFamily="18" charset="-78"/>
              <a:hlinkClick r:id="rId2"/>
            </a:endParaRPr>
          </a:p>
        </p:txBody>
      </p:sp>
      <p:sp>
        <p:nvSpPr>
          <p:cNvPr id="96259" name="Title 1"/>
          <p:cNvSpPr>
            <a:spLocks noGrp="1"/>
          </p:cNvSpPr>
          <p:nvPr>
            <p:ph type="title"/>
          </p:nvPr>
        </p:nvSpPr>
        <p:spPr>
          <a:xfrm>
            <a:off x="446484" y="-696516"/>
            <a:ext cx="8229824" cy="1143000"/>
          </a:xfrm>
        </p:spPr>
        <p:txBody>
          <a:bodyPr/>
          <a:lstStyle/>
          <a:p>
            <a:pPr eaLnBrk="1" hangingPunct="1"/>
            <a:r>
              <a:rPr lang="en-US"/>
              <a:t> </a:t>
            </a:r>
          </a:p>
        </p:txBody>
      </p:sp>
      <p:sp>
        <p:nvSpPr>
          <p:cNvPr id="2" name="Rectangle 1">
            <a:extLst>
              <a:ext uri="{FF2B5EF4-FFF2-40B4-BE49-F238E27FC236}">
                <a16:creationId xmlns:a16="http://schemas.microsoft.com/office/drawing/2014/main" id="{7263E6CD-DF2C-4840-B18A-7824C84170D2}"/>
              </a:ext>
            </a:extLst>
          </p:cNvPr>
          <p:cNvSpPr/>
          <p:nvPr/>
        </p:nvSpPr>
        <p:spPr>
          <a:xfrm>
            <a:off x="0" y="244193"/>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219200"/>
            <a:ext cx="8001000" cy="5211762"/>
          </a:xfrm>
        </p:spPr>
        <p:txBody>
          <a:bodyPr>
            <a:normAutofit/>
          </a:bodyPr>
          <a:lstStyle/>
          <a:p>
            <a:pPr marL="0" indent="0" algn="just">
              <a:lnSpc>
                <a:spcPct val="150000"/>
              </a:lnSpc>
              <a:buNone/>
            </a:pPr>
            <a:r>
              <a:rPr lang="en-US" altLang="en-US" sz="2800" dirty="0">
                <a:latin typeface="Andalus" panose="02020603050405020304" pitchFamily="18" charset="-78"/>
                <a:cs typeface="Andalus" panose="02020603050405020304" pitchFamily="18" charset="-78"/>
              </a:rPr>
              <a:t>Family Medicine plays important role in following manner:</a:t>
            </a:r>
          </a:p>
          <a:p>
            <a:pPr algn="just">
              <a:lnSpc>
                <a:spcPct val="150000"/>
              </a:lnSpc>
            </a:pPr>
            <a:r>
              <a:rPr lang="en-US" altLang="en-US" sz="2800" dirty="0">
                <a:latin typeface="Andalus" panose="02020603050405020304" pitchFamily="18" charset="-78"/>
                <a:cs typeface="Andalus" panose="02020603050405020304" pitchFamily="18" charset="-78"/>
              </a:rPr>
              <a:t>Early Diagnosis</a:t>
            </a:r>
          </a:p>
          <a:p>
            <a:pPr algn="just">
              <a:lnSpc>
                <a:spcPct val="150000"/>
              </a:lnSpc>
            </a:pPr>
            <a:r>
              <a:rPr lang="en-US" altLang="en-US" sz="2800" dirty="0">
                <a:latin typeface="Andalus" panose="02020603050405020304" pitchFamily="18" charset="-78"/>
                <a:cs typeface="Andalus" panose="02020603050405020304" pitchFamily="18" charset="-78"/>
              </a:rPr>
              <a:t>Education</a:t>
            </a:r>
          </a:p>
          <a:p>
            <a:pPr algn="just">
              <a:lnSpc>
                <a:spcPct val="150000"/>
              </a:lnSpc>
            </a:pPr>
            <a:r>
              <a:rPr lang="en-US" altLang="en-US" sz="2800" dirty="0">
                <a:latin typeface="Andalus" panose="02020603050405020304" pitchFamily="18" charset="-78"/>
                <a:cs typeface="Andalus" panose="02020603050405020304" pitchFamily="18" charset="-78"/>
              </a:rPr>
              <a:t>Dietary Guidance</a:t>
            </a:r>
          </a:p>
          <a:p>
            <a:pPr algn="just">
              <a:lnSpc>
                <a:spcPct val="150000"/>
              </a:lnSpc>
            </a:pPr>
            <a:r>
              <a:rPr lang="en-US" altLang="en-US" sz="2800" dirty="0">
                <a:latin typeface="Andalus" panose="02020603050405020304" pitchFamily="18" charset="-78"/>
                <a:cs typeface="Andalus" panose="02020603050405020304" pitchFamily="18" charset="-78"/>
              </a:rPr>
              <a:t>Monitoring</a:t>
            </a:r>
          </a:p>
          <a:p>
            <a:pPr algn="just">
              <a:lnSpc>
                <a:spcPct val="150000"/>
              </a:lnSpc>
            </a:pPr>
            <a:r>
              <a:rPr lang="en-US" altLang="en-US" sz="2800" dirty="0">
                <a:latin typeface="Andalus" panose="02020603050405020304" pitchFamily="18" charset="-78"/>
                <a:cs typeface="Andalus" panose="02020603050405020304" pitchFamily="18" charset="-78"/>
              </a:rPr>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19</a:t>
            </a:fld>
            <a:endParaRPr lang="en-US" dirty="0"/>
          </a:p>
        </p:txBody>
      </p:sp>
      <p:sp>
        <p:nvSpPr>
          <p:cNvPr id="5" name="Rectangle 4">
            <a:extLst>
              <a:ext uri="{FF2B5EF4-FFF2-40B4-BE49-F238E27FC236}">
                <a16:creationId xmlns:a16="http://schemas.microsoft.com/office/drawing/2014/main" id="{BC308DE0-ED53-4552-93DC-3221A55A37C3}"/>
              </a:ext>
            </a:extLst>
          </p:cNvPr>
          <p:cNvSpPr/>
          <p:nvPr/>
        </p:nvSpPr>
        <p:spPr>
          <a:xfrm>
            <a:off x="228600" y="10445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3901179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normAutofit fontScale="90000"/>
          </a:bodyPr>
          <a:lstStyle/>
          <a:p>
            <a:br>
              <a:rPr lang="en-US" sz="4000" b="1" dirty="0">
                <a:cs typeface="Times New Roman" pitchFamily="18" charset="0"/>
              </a:rPr>
            </a:br>
            <a:r>
              <a:rPr lang="en-US" sz="4000" b="1" dirty="0">
                <a:cs typeface="Times New Roman" pitchFamily="18" charset="0"/>
              </a:rPr>
              <a:t>CNS Module</a:t>
            </a:r>
            <a:br>
              <a:rPr lang="en-US" sz="4000" u="sng" dirty="0">
                <a:cs typeface="Times New Roman" pitchFamily="18" charset="0"/>
              </a:rPr>
            </a:br>
            <a:r>
              <a:rPr lang="en-US" sz="3200" dirty="0">
                <a:cs typeface="Times New Roman" pitchFamily="18" charset="0"/>
              </a:rPr>
              <a:t>2</a:t>
            </a:r>
            <a:r>
              <a:rPr lang="en-US" sz="3200" baseline="30000" dirty="0">
                <a:cs typeface="Times New Roman" pitchFamily="18" charset="0"/>
              </a:rPr>
              <a:t>nd</a:t>
            </a:r>
            <a:r>
              <a:rPr lang="en-US" sz="3200" dirty="0">
                <a:cs typeface="Times New Roman" pitchFamily="18" charset="0"/>
              </a:rPr>
              <a:t> Year MBBS (LGIS)</a:t>
            </a:r>
            <a:br>
              <a:rPr lang="en-US" sz="4000" u="sng" dirty="0">
                <a:cs typeface="Times New Roman" pitchFamily="18" charset="0"/>
              </a:rPr>
            </a:br>
            <a:r>
              <a:rPr lang="en-US" sz="4000" b="1" dirty="0">
                <a:cs typeface="Times New Roman" pitchFamily="18" charset="0"/>
              </a:rPr>
              <a:t>Fatty Acid Oxidation II</a:t>
            </a:r>
          </a:p>
        </p:txBody>
      </p:sp>
      <p:sp>
        <p:nvSpPr>
          <p:cNvPr id="3" name="Subtitle 2"/>
          <p:cNvSpPr>
            <a:spLocks noGrp="1"/>
          </p:cNvSpPr>
          <p:nvPr>
            <p:ph type="subTitle" idx="1"/>
          </p:nvPr>
        </p:nvSpPr>
        <p:spPr>
          <a:xfrm>
            <a:off x="381000" y="5153025"/>
            <a:ext cx="8534400" cy="762000"/>
          </a:xfrm>
        </p:spPr>
        <p:txBody>
          <a:bodyPr>
            <a:normAutofit fontScale="25000" lnSpcReduction="20000"/>
          </a:bodyPr>
          <a:lstStyle/>
          <a:p>
            <a:pPr algn="l"/>
            <a:r>
              <a:rPr lang="en-US" sz="7200" b="1" dirty="0">
                <a:cs typeface="Times New Roman" pitchFamily="18" charset="0"/>
              </a:rPr>
              <a:t>Presenter: Dr. Aneela Jamil					Date: 24-02-25</a:t>
            </a:r>
          </a:p>
          <a:p>
            <a:pPr algn="l"/>
            <a:r>
              <a:rPr lang="en-US" sz="7200" b="1" dirty="0">
                <a:cs typeface="Times New Roman" pitchFamily="18" charset="0"/>
              </a:rPr>
              <a:t>(Assistant Professor)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AE33E001-7226-4D28-ACF7-7103B13D8C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0"/>
            <a:ext cx="1977887" cy="1177461"/>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a:bodyPr>
          <a:lstStyle/>
          <a:p>
            <a:pPr marL="0" indent="0" algn="just">
              <a:buNone/>
            </a:pPr>
            <a:r>
              <a:rPr lang="en-US" altLang="en-US" dirty="0">
                <a:latin typeface="Andalus" panose="02020603050405020304" pitchFamily="18" charset="-78"/>
                <a:cs typeface="Andalus" panose="02020603050405020304" pitchFamily="18" charset="-78"/>
              </a:rPr>
              <a:t>Artificial Intelligence </a:t>
            </a:r>
            <a:r>
              <a:rPr lang="en-GB" altLang="en-US" dirty="0">
                <a:latin typeface="Andalus" panose="02020603050405020304" pitchFamily="18" charset="-78"/>
                <a:cs typeface="Andalus" panose="02020603050405020304" pitchFamily="18" charset="-78"/>
              </a:rPr>
              <a:t>plays role </a:t>
            </a:r>
            <a:r>
              <a:rPr lang="en-US" altLang="en-US" dirty="0">
                <a:latin typeface="Andalus" panose="02020603050405020304" pitchFamily="18" charset="-78"/>
                <a:cs typeface="Andalus" panose="02020603050405020304" pitchFamily="18" charset="-78"/>
              </a:rPr>
              <a:t>in following </a:t>
            </a:r>
            <a:r>
              <a:rPr lang="en-GB" altLang="en-US" dirty="0">
                <a:latin typeface="Andalus" panose="02020603050405020304" pitchFamily="18" charset="-78"/>
                <a:cs typeface="Andalus" panose="02020603050405020304" pitchFamily="18" charset="-78"/>
              </a:rPr>
              <a:t>aspects:</a:t>
            </a:r>
            <a:endParaRPr lang="en-US" altLang="en-US" dirty="0">
              <a:latin typeface="Andalus" panose="02020603050405020304" pitchFamily="18" charset="-78"/>
              <a:cs typeface="Andalus" panose="02020603050405020304" pitchFamily="18" charset="-78"/>
            </a:endParaRPr>
          </a:p>
          <a:p>
            <a:pPr algn="just"/>
            <a:r>
              <a:rPr lang="en-US" altLang="en-US" dirty="0">
                <a:latin typeface="Andalus" panose="02020603050405020304" pitchFamily="18" charset="-78"/>
                <a:cs typeface="Andalus" panose="02020603050405020304" pitchFamily="18" charset="-78"/>
              </a:rPr>
              <a:t>Utilizes extensive data from patient thereby enhancing prevention, diagnosis &amp; treatment based on individual genetic profile</a:t>
            </a:r>
            <a:r>
              <a:rPr lang="en-US" sz="2400" dirty="0"/>
              <a:t>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20</a:t>
            </a:fld>
            <a:endParaRPr lang="en-US"/>
          </a:p>
        </p:txBody>
      </p:sp>
      <p:sp>
        <p:nvSpPr>
          <p:cNvPr id="4" name="Rectangle 3">
            <a:extLst>
              <a:ext uri="{FF2B5EF4-FFF2-40B4-BE49-F238E27FC236}">
                <a16:creationId xmlns:a16="http://schemas.microsoft.com/office/drawing/2014/main" id="{A891923C-78E3-4C35-9C3A-3598632CE359}"/>
              </a:ext>
            </a:extLst>
          </p:cNvPr>
          <p:cNvSpPr/>
          <p:nvPr/>
        </p:nvSpPr>
        <p:spPr>
          <a:xfrm>
            <a:off x="228600" y="657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003524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a:xfrm>
            <a:off x="457200" y="236538"/>
            <a:ext cx="8229600" cy="1143000"/>
          </a:xfrm>
        </p:spPr>
        <p:txBody>
          <a:bodyPr>
            <a:normAutofit/>
          </a:bodyPr>
          <a:lstStyle/>
          <a:p>
            <a:r>
              <a:rPr lang="en-US" sz="4000" dirty="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524000"/>
            <a:ext cx="4038600" cy="5029200"/>
          </a:xfrm>
        </p:spPr>
        <p:txBody>
          <a:bodyPr>
            <a:normAutofit fontScale="40000" lnSpcReduction="20000"/>
          </a:bodyPr>
          <a:lstStyle/>
          <a:p>
            <a:pPr marL="0" indent="0">
              <a:buNone/>
            </a:pPr>
            <a:r>
              <a:rPr lang="en-US" sz="5100" dirty="0"/>
              <a:t>Link: </a:t>
            </a:r>
            <a:r>
              <a:rPr lang="en-US" sz="5400" dirty="0">
                <a:hlinkClick r:id="rId2"/>
              </a:rPr>
              <a:t>htt</a:t>
            </a:r>
            <a:r>
              <a:rPr lang="en-US" sz="5400" dirty="0">
                <a:hlinkClick r:id="rId3"/>
              </a:rPr>
              <a:t>https://www.frontiersin.org/articles/10.3389/fphys.2020.00794/full</a:t>
            </a:r>
            <a:endParaRPr lang="en-US" sz="5400" dirty="0"/>
          </a:p>
          <a:p>
            <a:pPr marL="0" indent="0">
              <a:buNone/>
            </a:pPr>
            <a:endParaRPr lang="en-US" sz="5100" dirty="0"/>
          </a:p>
          <a:p>
            <a:pPr marL="0" indent="0">
              <a:buNone/>
            </a:pPr>
            <a:r>
              <a:rPr lang="en-US" sz="5100" dirty="0"/>
              <a:t>Journal Name : Front. Physiol. </a:t>
            </a:r>
          </a:p>
          <a:p>
            <a:pPr marL="0" indent="0" algn="l">
              <a:buNone/>
            </a:pPr>
            <a:r>
              <a:rPr lang="en-US" sz="5100" dirty="0"/>
              <a:t> </a:t>
            </a:r>
          </a:p>
          <a:p>
            <a:pPr marL="0" indent="0">
              <a:buNone/>
            </a:pPr>
            <a:r>
              <a:rPr lang="en-US" sz="5000" dirty="0"/>
              <a:t>Title: The Link Between the Mitochondrial Fatty Acid Oxidation Derangement and Kidney Injury</a:t>
            </a:r>
          </a:p>
          <a:p>
            <a:pPr marL="0" indent="0">
              <a:buNone/>
            </a:pPr>
            <a:endParaRPr lang="en-US" sz="5100" dirty="0"/>
          </a:p>
          <a:p>
            <a:pPr marL="0" indent="0">
              <a:buNone/>
            </a:pPr>
            <a:endParaRPr lang="en-US" sz="5100" dirty="0"/>
          </a:p>
          <a:p>
            <a:pPr marL="0" indent="0">
              <a:buNone/>
            </a:pPr>
            <a:r>
              <a:rPr lang="en-US" sz="5100" dirty="0"/>
              <a:t>Author Name: Lara Console </a:t>
            </a: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447800"/>
            <a:ext cx="4038600" cy="5257800"/>
          </a:xfrm>
        </p:spPr>
        <p:txBody>
          <a:bodyPr>
            <a:normAutofit fontScale="40000" lnSpcReduction="20000"/>
          </a:bodyPr>
          <a:lstStyle/>
          <a:p>
            <a:pPr algn="l">
              <a:lnSpc>
                <a:spcPts val="2250"/>
              </a:lnSpc>
              <a:spcBef>
                <a:spcPts val="2000"/>
              </a:spcBef>
              <a:spcAft>
                <a:spcPts val="1000"/>
              </a:spcAft>
              <a:buNone/>
            </a:pPr>
            <a:r>
              <a:rPr lang="en-US" sz="3400" b="0" i="0" dirty="0">
                <a:solidFill>
                  <a:srgbClr val="995733"/>
                </a:solidFill>
                <a:effectLst/>
                <a:latin typeface="Cambria" panose="02040503050406030204" pitchFamily="18" charset="0"/>
              </a:rPr>
              <a:t>Introduction</a:t>
            </a:r>
          </a:p>
          <a:p>
            <a:pPr algn="just">
              <a:spcBef>
                <a:spcPts val="2000"/>
              </a:spcBef>
              <a:spcAft>
                <a:spcPts val="2000"/>
              </a:spcAft>
            </a:pPr>
            <a:r>
              <a:rPr lang="en-US" sz="3600" dirty="0"/>
              <a:t>Renal proximal tubular cells are high energy-demanding cells mainly relying on fatty acid oxidation. In stress conditions, such as transient hypoxia, fatty acid oxidation (FAO) decreases and carbohydrate catabolism fails to compensate for the energy demand. In this scenario, the surviving tubular cells exhibit the peculiar phenotype associated with fibrosis that is the histological manifestation of a process culminating in chronic and end-stage kidney disease. Genome-wide transcriptome analysis revealed that, together with inflammation, FAO is the top dysregulated pathway in kidney diseases with a decreased expression of key FAO enzymes and regulators. Another evidence that links the derangement of FAO to fibrosis is the progressive decrease of the expression of peroxisome proliferator-activated receptor α (PPARα) in aged people, that triggers the age-associated renal fibrosis. </a:t>
            </a:r>
            <a:endParaRPr lang="en-US" dirty="0"/>
          </a:p>
        </p:txBody>
      </p:sp>
      <p:sp>
        <p:nvSpPr>
          <p:cNvPr id="8" name="Slide Number Placeholder 7"/>
          <p:cNvSpPr>
            <a:spLocks noGrp="1"/>
          </p:cNvSpPr>
          <p:nvPr>
            <p:ph type="sldNum" sz="quarter" idx="12"/>
          </p:nvPr>
        </p:nvSpPr>
        <p:spPr/>
        <p:txBody>
          <a:bodyPr/>
          <a:lstStyle/>
          <a:p>
            <a:pPr>
              <a:defRPr/>
            </a:pPr>
            <a:fld id="{7A259807-4E02-4090-954C-8862AE38006D}" type="slidenum">
              <a:rPr lang="en-US" smtClean="0"/>
              <a:pPr>
                <a:defRPr/>
              </a:pPr>
              <a:t>21</a:t>
            </a:fld>
            <a:endParaRPr lang="en-US"/>
          </a:p>
        </p:txBody>
      </p:sp>
      <p:sp>
        <p:nvSpPr>
          <p:cNvPr id="5" name="Rectangle 4">
            <a:extLst>
              <a:ext uri="{FF2B5EF4-FFF2-40B4-BE49-F238E27FC236}">
                <a16:creationId xmlns:a16="http://schemas.microsoft.com/office/drawing/2014/main" id="{7C0770D7-C2CA-43B2-86FE-5CF4C2EB6E50}"/>
              </a:ext>
            </a:extLst>
          </p:cNvPr>
          <p:cNvSpPr/>
          <p:nvPr/>
        </p:nvSpPr>
        <p:spPr>
          <a:xfrm>
            <a:off x="152400" y="133984"/>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66247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Bioethics</a:t>
            </a: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p:txBody>
          <a:bodyPr>
            <a:normAutofit/>
          </a:bodyPr>
          <a:lstStyle/>
          <a:p>
            <a:pPr marL="342900" lvl="2" indent="-342900">
              <a:lnSpc>
                <a:spcPct val="150000"/>
              </a:lnSpc>
            </a:pPr>
            <a:r>
              <a:rPr lang="en-US" altLang="en-US" sz="2600" dirty="0">
                <a:latin typeface="Andalus" panose="02020603050405020304" pitchFamily="18" charset="-78"/>
                <a:cs typeface="Andalus" panose="02020603050405020304" pitchFamily="18" charset="-78"/>
              </a:rPr>
              <a:t>Appropriate information</a:t>
            </a:r>
          </a:p>
          <a:p>
            <a:pPr marL="800100" lvl="3" indent="-342900">
              <a:lnSpc>
                <a:spcPct val="150000"/>
              </a:lnSpc>
              <a:buFont typeface="Wingdings" pitchFamily="2" charset="2"/>
              <a:buChar char="Ø"/>
            </a:pPr>
            <a:r>
              <a:rPr lang="en-US" altLang="en-US" dirty="0">
                <a:latin typeface="Andalus" panose="02020603050405020304" pitchFamily="18" charset="-78"/>
                <a:cs typeface="Andalus" panose="02020603050405020304" pitchFamily="18" charset="-78"/>
              </a:rPr>
              <a:t>Explain to patient or his family the genetic aspects of the condition </a:t>
            </a:r>
          </a:p>
          <a:p>
            <a:pPr>
              <a:lnSpc>
                <a:spcPct val="150000"/>
              </a:lnSpc>
            </a:pPr>
            <a:r>
              <a:rPr lang="en-US" altLang="en-US" sz="2600" dirty="0">
                <a:latin typeface="Andalus" panose="02020603050405020304" pitchFamily="18" charset="-78"/>
                <a:cs typeface="Andalus" panose="02020603050405020304" pitchFamily="18" charset="-78"/>
              </a:rPr>
              <a:t>Counselling </a:t>
            </a:r>
          </a:p>
          <a:p>
            <a:pPr>
              <a:lnSpc>
                <a:spcPct val="150000"/>
              </a:lnSpc>
            </a:pPr>
            <a:endParaRPr lang="en-US" altLang="en-US" sz="2600" dirty="0">
              <a:latin typeface="Andalus" panose="02020603050405020304" pitchFamily="18" charset="-78"/>
              <a:cs typeface="Andalus" panose="02020603050405020304" pitchFamily="18" charset="-78"/>
            </a:endParaRPr>
          </a:p>
          <a:p>
            <a:endParaRPr lang="en-US" altLang="en-US" sz="2600"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22</a:t>
            </a:fld>
            <a:endParaRPr lang="en-US" dirty="0"/>
          </a:p>
        </p:txBody>
      </p:sp>
      <p:sp>
        <p:nvSpPr>
          <p:cNvPr id="4" name="Rectangle 3">
            <a:extLst>
              <a:ext uri="{FF2B5EF4-FFF2-40B4-BE49-F238E27FC236}">
                <a16:creationId xmlns:a16="http://schemas.microsoft.com/office/drawing/2014/main" id="{5ACDD5CB-95F6-4CA4-82C2-86DE4CEA9440}"/>
              </a:ext>
            </a:extLst>
          </p:cNvPr>
          <p:cNvSpPr/>
          <p:nvPr/>
        </p:nvSpPr>
        <p:spPr>
          <a:xfrm>
            <a:off x="152400" y="539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938551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212726"/>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457200" y="10668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777431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Learning Resources</a:t>
            </a:r>
          </a:p>
        </p:txBody>
      </p:sp>
      <p:sp>
        <p:nvSpPr>
          <p:cNvPr id="3" name="Content Placeholder 2"/>
          <p:cNvSpPr>
            <a:spLocks noGrp="1"/>
          </p:cNvSpPr>
          <p:nvPr>
            <p:ph idx="1"/>
          </p:nvPr>
        </p:nvSpPr>
        <p:spPr/>
        <p:txBody>
          <a:bodyPr/>
          <a:lstStyle/>
          <a:p>
            <a:pPr algn="just"/>
            <a:r>
              <a:rPr lang="en-US" sz="2400" dirty="0">
                <a:latin typeface="Andalus" pitchFamily="18" charset="-78"/>
                <a:cs typeface="Andalus" pitchFamily="18" charset="-78"/>
              </a:rPr>
              <a:t>Lippincott Illustrated Reviews Biochemistry, 8th Edition, Chapter 16 , page no. 214-16 </a:t>
            </a:r>
          </a:p>
          <a:p>
            <a:pPr>
              <a:lnSpc>
                <a:spcPct val="150000"/>
              </a:lnSpc>
            </a:pPr>
            <a:r>
              <a:rPr lang="en-US" sz="2400" dirty="0"/>
              <a:t>Google scholar</a:t>
            </a:r>
          </a:p>
          <a:p>
            <a:pPr>
              <a:lnSpc>
                <a:spcPct val="150000"/>
              </a:lnSpc>
            </a:pPr>
            <a:r>
              <a:rPr lang="en-US" sz="2400" dirty="0"/>
              <a:t>Google images</a:t>
            </a:r>
          </a:p>
          <a:p>
            <a:endParaRPr lang="en-US" dirty="0"/>
          </a:p>
          <a:p>
            <a:endParaRPr lang="en-US" dirty="0"/>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24</a:t>
            </a:fld>
            <a:endParaRPr lang="en-US"/>
          </a:p>
        </p:txBody>
      </p:sp>
    </p:spTree>
    <p:extLst>
      <p:ext uri="{BB962C8B-B14F-4D97-AF65-F5344CB8AC3E}">
        <p14:creationId xmlns:p14="http://schemas.microsoft.com/office/powerpoint/2010/main" val="867726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sp>
        <p:nvSpPr>
          <p:cNvPr id="4" name="Title 3">
            <a:extLst>
              <a:ext uri="{FF2B5EF4-FFF2-40B4-BE49-F238E27FC236}">
                <a16:creationId xmlns:a16="http://schemas.microsoft.com/office/drawing/2014/main" id="{0310D2D6-D333-4C63-B40A-A5A892A718DB}"/>
              </a:ext>
            </a:extLst>
          </p:cNvPr>
          <p:cNvSpPr>
            <a:spLocks noGrp="1"/>
          </p:cNvSpPr>
          <p:nvPr>
            <p:ph type="title"/>
          </p:nvPr>
        </p:nvSpPr>
        <p:spPr/>
        <p:txBody>
          <a:bodyPr/>
          <a:lstStyle/>
          <a:p>
            <a:r>
              <a:rPr lang="en-US" dirty="0"/>
              <a:t> </a:t>
            </a:r>
            <a:endParaRPr lang="en-PK" dirty="0"/>
          </a:p>
        </p:txBody>
      </p:sp>
      <p:pic>
        <p:nvPicPr>
          <p:cNvPr id="7" name="Picture 2" descr="Image result for THANKS">
            <a:extLst>
              <a:ext uri="{FF2B5EF4-FFF2-40B4-BE49-F238E27FC236}">
                <a16:creationId xmlns:a16="http://schemas.microsoft.com/office/drawing/2014/main" id="{1EEEC2D6-8D42-441E-95E2-4E75E5F4C24C}"/>
              </a:ext>
            </a:extLst>
          </p:cNvPr>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extLst>
      <p:ext uri="{BB962C8B-B14F-4D97-AF65-F5344CB8AC3E}">
        <p14:creationId xmlns:p14="http://schemas.microsoft.com/office/powerpoint/2010/main" val="135482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3600" b="1" dirty="0">
                <a:ea typeface="+mj-ea"/>
                <a:cs typeface="+mj-cs"/>
              </a:rPr>
              <a:t>Learning Objectives</a:t>
            </a:r>
          </a:p>
          <a:p>
            <a:pPr marL="0" indent="0">
              <a:buNone/>
            </a:pPr>
            <a:endParaRPr lang="en-US" sz="1800" dirty="0"/>
          </a:p>
          <a:p>
            <a:pPr>
              <a:lnSpc>
                <a:spcPct val="150000"/>
              </a:lnSpc>
              <a:buFont typeface="Arial" charset="0"/>
              <a:buChar char="•"/>
              <a:defRPr/>
            </a:pPr>
            <a:r>
              <a:rPr lang="en-US" sz="2400" dirty="0">
                <a:cs typeface="Andalus" pitchFamily="18" charset="-78"/>
              </a:rPr>
              <a:t>At the end of this lecture students should be able to </a:t>
            </a:r>
          </a:p>
          <a:p>
            <a:pPr lvl="2">
              <a:lnSpc>
                <a:spcPct val="150000"/>
              </a:lnSpc>
              <a:buFont typeface="Wingdings" panose="05000000000000000000" pitchFamily="2" charset="2"/>
              <a:buChar char="Ø"/>
            </a:pPr>
            <a:r>
              <a:rPr lang="en-US" sz="2400" dirty="0">
                <a:cs typeface="Andalus" pitchFamily="18" charset="-78"/>
              </a:rPr>
              <a:t>Explain different types of fatty acid oxidation</a:t>
            </a:r>
          </a:p>
          <a:p>
            <a:pPr lvl="2">
              <a:lnSpc>
                <a:spcPct val="150000"/>
              </a:lnSpc>
              <a:buFont typeface="Wingdings" panose="05000000000000000000" pitchFamily="2" charset="2"/>
              <a:buChar char="Ø"/>
            </a:pPr>
            <a:r>
              <a:rPr lang="en-US" sz="2400" dirty="0">
                <a:cs typeface="Andalus" pitchFamily="18" charset="-78"/>
              </a:rPr>
              <a:t>Discuss different enzymes involved fatty acid oxidation</a:t>
            </a:r>
          </a:p>
          <a:p>
            <a:pPr lvl="2">
              <a:lnSpc>
                <a:spcPct val="150000"/>
              </a:lnSpc>
              <a:buFont typeface="Wingdings" pitchFamily="2" charset="2"/>
              <a:buChar char="Ø"/>
              <a:defRPr/>
            </a:pPr>
            <a:endParaRPr lang="en-US" sz="2400" dirty="0">
              <a:cs typeface="Andalus" pitchFamily="18" charset="-78"/>
            </a:endParaRPr>
          </a:p>
          <a:p>
            <a:pPr>
              <a:lnSpc>
                <a:spcPct val="150000"/>
              </a:lnSpc>
            </a:pPr>
            <a:endParaRPr lang="en-US" sz="2400" dirty="0"/>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1620176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81000" y="685800"/>
            <a:ext cx="8465344" cy="4732734"/>
          </a:xfrm>
        </p:spPr>
        <p:txBody>
          <a:bodyPr rtlCol="0">
            <a:noAutofit/>
          </a:bodyPr>
          <a:lstStyle/>
          <a:p>
            <a:pPr marL="151799" indent="0" algn="just" defTabSz="914353">
              <a:lnSpc>
                <a:spcPct val="150000"/>
              </a:lnSpc>
              <a:buNone/>
              <a:defRPr/>
            </a:pPr>
            <a:r>
              <a:rPr lang="en-US" sz="3100" b="1" u="sng" dirty="0">
                <a:latin typeface="Andalus" pitchFamily="18" charset="-78"/>
                <a:cs typeface="Andalus" pitchFamily="18" charset="-78"/>
              </a:rPr>
              <a:t>Oxidation of monounsaturated fatty acids</a:t>
            </a:r>
          </a:p>
          <a:p>
            <a:pPr marL="553621" indent="-401822" algn="just">
              <a:lnSpc>
                <a:spcPct val="150000"/>
              </a:lnSpc>
              <a:buFontTx/>
              <a:buChar char="•"/>
              <a:defRPr/>
            </a:pPr>
            <a:r>
              <a:rPr lang="en-US" sz="2800" dirty="0">
                <a:latin typeface="Andalus" pitchFamily="18" charset="-78"/>
                <a:cs typeface="Andalus" pitchFamily="18" charset="-78"/>
              </a:rPr>
              <a:t>All the steps are same except, one additional enzyme called enoyl-CoA isomerase is required (converts cis-double bond to trans double bond)</a:t>
            </a:r>
          </a:p>
        </p:txBody>
      </p:sp>
      <p:sp>
        <p:nvSpPr>
          <p:cNvPr id="68611" name="Title 1"/>
          <p:cNvSpPr>
            <a:spLocks noGrp="1"/>
          </p:cNvSpPr>
          <p:nvPr>
            <p:ph type="title"/>
          </p:nvPr>
        </p:nvSpPr>
        <p:spPr>
          <a:xfrm>
            <a:off x="446484" y="-696516"/>
            <a:ext cx="8229824" cy="1143000"/>
          </a:xfrm>
        </p:spPr>
        <p:txBody>
          <a:bodyPr/>
          <a:lstStyle/>
          <a:p>
            <a:pPr eaLnBrk="1" hangingPunct="1"/>
            <a:r>
              <a:rPr lang="en-US"/>
              <a:t> </a:t>
            </a:r>
          </a:p>
        </p:txBody>
      </p:sp>
      <p:sp>
        <p:nvSpPr>
          <p:cNvPr id="2" name="Rectangle 1">
            <a:extLst>
              <a:ext uri="{FF2B5EF4-FFF2-40B4-BE49-F238E27FC236}">
                <a16:creationId xmlns:a16="http://schemas.microsoft.com/office/drawing/2014/main" id="{81CBE46D-151F-4CEC-8AD1-7E9FA991D35E}"/>
              </a:ext>
            </a:extLst>
          </p:cNvPr>
          <p:cNvSpPr/>
          <p:nvPr/>
        </p:nvSpPr>
        <p:spPr>
          <a:xfrm>
            <a:off x="76200" y="60621"/>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a:t> </a:t>
            </a:r>
          </a:p>
        </p:txBody>
      </p:sp>
      <p:sp>
        <p:nvSpPr>
          <p:cNvPr id="69635" name="Content Placeholder 2"/>
          <p:cNvSpPr>
            <a:spLocks noGrp="1"/>
          </p:cNvSpPr>
          <p:nvPr>
            <p:ph idx="1"/>
          </p:nvPr>
        </p:nvSpPr>
        <p:spPr/>
        <p:txBody>
          <a:bodyPr/>
          <a:lstStyle/>
          <a:p>
            <a:pPr marL="0" indent="0">
              <a:buNone/>
            </a:pPr>
            <a:r>
              <a:rPr lang="en-US" dirty="0"/>
              <a:t> </a:t>
            </a:r>
          </a:p>
        </p:txBody>
      </p:sp>
      <p:pic>
        <p:nvPicPr>
          <p:cNvPr id="69636" name="Picture 2"/>
          <p:cNvPicPr>
            <a:picLocks noChangeAspect="1"/>
          </p:cNvPicPr>
          <p:nvPr/>
        </p:nvPicPr>
        <p:blipFill>
          <a:blip r:embed="rId2"/>
          <a:srcRect r="2928"/>
          <a:stretch>
            <a:fillRect/>
          </a:stretch>
        </p:blipFill>
        <p:spPr bwMode="auto">
          <a:xfrm>
            <a:off x="1839516" y="685800"/>
            <a:ext cx="5518547" cy="6172200"/>
          </a:xfrm>
          <a:prstGeom prst="rect">
            <a:avLst/>
          </a:prstGeom>
          <a:noFill/>
          <a:ln w="25400">
            <a:noFill/>
            <a:miter lim="800000"/>
            <a:headEnd/>
            <a:tailEnd/>
          </a:ln>
          <a:effectLst/>
        </p:spPr>
      </p:pic>
      <p:sp>
        <p:nvSpPr>
          <p:cNvPr id="2" name="Rectangle 1">
            <a:extLst>
              <a:ext uri="{FF2B5EF4-FFF2-40B4-BE49-F238E27FC236}">
                <a16:creationId xmlns:a16="http://schemas.microsoft.com/office/drawing/2014/main" id="{46A393C4-C139-4F54-87D0-724948003A31}"/>
              </a:ext>
            </a:extLst>
          </p:cNvPr>
          <p:cNvSpPr/>
          <p:nvPr/>
        </p:nvSpPr>
        <p:spPr>
          <a:xfrm>
            <a:off x="152400" y="18290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39328" y="990599"/>
            <a:ext cx="8465344" cy="4277915"/>
          </a:xfrm>
        </p:spPr>
        <p:txBody>
          <a:bodyPr rtlCol="0">
            <a:noAutofit/>
          </a:bodyPr>
          <a:lstStyle/>
          <a:p>
            <a:pPr marL="151799" indent="0" algn="just" defTabSz="914353">
              <a:lnSpc>
                <a:spcPct val="150000"/>
              </a:lnSpc>
              <a:buNone/>
              <a:defRPr/>
            </a:pPr>
            <a:r>
              <a:rPr lang="en-US" sz="3100" b="1" u="sng" dirty="0">
                <a:latin typeface="Andalus" pitchFamily="18" charset="-78"/>
                <a:cs typeface="Andalus" pitchFamily="18" charset="-78"/>
              </a:rPr>
              <a:t>Oxidation of polyunsaturated fatty acids</a:t>
            </a:r>
          </a:p>
          <a:p>
            <a:pPr marL="553621" indent="-401822" algn="just">
              <a:lnSpc>
                <a:spcPct val="150000"/>
              </a:lnSpc>
              <a:spcBef>
                <a:spcPct val="50000"/>
              </a:spcBef>
              <a:buFontTx/>
              <a:buChar char="•"/>
              <a:defRPr/>
            </a:pPr>
            <a:r>
              <a:rPr lang="en-US" sz="2800" dirty="0">
                <a:latin typeface="Andalus" pitchFamily="18" charset="-78"/>
                <a:cs typeface="Andalus" pitchFamily="18" charset="-78"/>
              </a:rPr>
              <a:t>Enoyl-CoA isomerase </a:t>
            </a:r>
          </a:p>
          <a:p>
            <a:pPr marL="553621" indent="-401822" algn="just">
              <a:lnSpc>
                <a:spcPct val="150000"/>
              </a:lnSpc>
              <a:spcBef>
                <a:spcPct val="50000"/>
              </a:spcBef>
              <a:buFontTx/>
              <a:buChar char="•"/>
              <a:defRPr/>
            </a:pPr>
            <a:r>
              <a:rPr lang="en-US" sz="2800" dirty="0">
                <a:latin typeface="Andalus" pitchFamily="18" charset="-78"/>
                <a:cs typeface="Andalus" pitchFamily="18" charset="-78"/>
              </a:rPr>
              <a:t>NADPH-dependent 2,4 dienoyl CoA reductase </a:t>
            </a:r>
          </a:p>
        </p:txBody>
      </p:sp>
      <p:sp>
        <p:nvSpPr>
          <p:cNvPr id="70659" name="Title 1"/>
          <p:cNvSpPr>
            <a:spLocks noGrp="1"/>
          </p:cNvSpPr>
          <p:nvPr>
            <p:ph type="title"/>
          </p:nvPr>
        </p:nvSpPr>
        <p:spPr>
          <a:xfrm>
            <a:off x="446484" y="-696516"/>
            <a:ext cx="8229824" cy="1143000"/>
          </a:xfrm>
        </p:spPr>
        <p:txBody>
          <a:bodyPr/>
          <a:lstStyle/>
          <a:p>
            <a:pPr eaLnBrk="1" hangingPunct="1"/>
            <a:r>
              <a:rPr lang="en-US"/>
              <a:t> </a:t>
            </a:r>
          </a:p>
        </p:txBody>
      </p:sp>
      <p:sp>
        <p:nvSpPr>
          <p:cNvPr id="2" name="Rectangle 1">
            <a:extLst>
              <a:ext uri="{FF2B5EF4-FFF2-40B4-BE49-F238E27FC236}">
                <a16:creationId xmlns:a16="http://schemas.microsoft.com/office/drawing/2014/main" id="{3AD0C810-6838-4BB7-B22B-B9C625FBF9D6}"/>
              </a:ext>
            </a:extLst>
          </p:cNvPr>
          <p:cNvSpPr/>
          <p:nvPr/>
        </p:nvSpPr>
        <p:spPr>
          <a:xfrm>
            <a:off x="152400" y="167825"/>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285750" y="375047"/>
            <a:ext cx="8465344" cy="4732734"/>
          </a:xfrm>
        </p:spPr>
        <p:txBody>
          <a:bodyPr rtlCol="0">
            <a:noAutofit/>
          </a:bodyPr>
          <a:lstStyle/>
          <a:p>
            <a:pPr marL="151799" indent="0" algn="just" defTabSz="914353">
              <a:lnSpc>
                <a:spcPct val="150000"/>
              </a:lnSpc>
              <a:buNone/>
              <a:defRPr/>
            </a:pPr>
            <a:r>
              <a:rPr lang="en-US" sz="3100" b="1" u="sng" dirty="0">
                <a:latin typeface="Andalus" pitchFamily="18" charset="-78"/>
                <a:cs typeface="Andalus" pitchFamily="18" charset="-78"/>
              </a:rPr>
              <a:t>Oxidation of odd carbon fatty acids</a:t>
            </a:r>
          </a:p>
        </p:txBody>
      </p:sp>
      <p:sp>
        <p:nvSpPr>
          <p:cNvPr id="72707" name="Title 1"/>
          <p:cNvSpPr>
            <a:spLocks noGrp="1"/>
          </p:cNvSpPr>
          <p:nvPr>
            <p:ph type="title"/>
          </p:nvPr>
        </p:nvSpPr>
        <p:spPr>
          <a:xfrm>
            <a:off x="446484" y="-696516"/>
            <a:ext cx="8229824" cy="1143000"/>
          </a:xfrm>
        </p:spPr>
        <p:txBody>
          <a:bodyPr/>
          <a:lstStyle/>
          <a:p>
            <a:pPr eaLnBrk="1" hangingPunct="1"/>
            <a:r>
              <a:rPr lang="en-US"/>
              <a:t> </a:t>
            </a:r>
          </a:p>
        </p:txBody>
      </p:sp>
      <p:pic>
        <p:nvPicPr>
          <p:cNvPr id="4" name="Picture 2"/>
          <p:cNvPicPr>
            <a:picLocks noChangeAspect="1"/>
          </p:cNvPicPr>
          <p:nvPr/>
        </p:nvPicPr>
        <p:blipFill>
          <a:blip r:embed="rId2"/>
          <a:srcRect/>
          <a:stretch>
            <a:fillRect/>
          </a:stretch>
        </p:blipFill>
        <p:spPr bwMode="auto">
          <a:xfrm>
            <a:off x="2590800" y="1219200"/>
            <a:ext cx="3792361" cy="5461000"/>
          </a:xfrm>
          <a:prstGeom prst="rect">
            <a:avLst/>
          </a:prstGeom>
          <a:noFill/>
          <a:ln w="25400">
            <a:noFill/>
            <a:miter lim="800000"/>
            <a:headEnd/>
            <a:tailEnd/>
          </a:ln>
          <a:effectLst/>
        </p:spPr>
      </p:pic>
      <p:sp>
        <p:nvSpPr>
          <p:cNvPr id="2" name="Rectangle 1">
            <a:extLst>
              <a:ext uri="{FF2B5EF4-FFF2-40B4-BE49-F238E27FC236}">
                <a16:creationId xmlns:a16="http://schemas.microsoft.com/office/drawing/2014/main" id="{CE65D41F-613C-49D3-9FFD-BBDEDAB7F739}"/>
              </a:ext>
            </a:extLst>
          </p:cNvPr>
          <p:cNvSpPr/>
          <p:nvPr/>
        </p:nvSpPr>
        <p:spPr>
          <a:xfrm>
            <a:off x="76200" y="10485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1167</TotalTime>
  <Words>909</Words>
  <Application>Microsoft Office PowerPoint</Application>
  <PresentationFormat>On-screen Show (4:3)</PresentationFormat>
  <Paragraphs>154</Paragraphs>
  <Slides>25</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25</vt:i4>
      </vt:variant>
    </vt:vector>
  </HeadingPairs>
  <TitlesOfParts>
    <vt:vector size="38" baseType="lpstr">
      <vt:lpstr>Andalus</vt:lpstr>
      <vt:lpstr>Arial</vt:lpstr>
      <vt:lpstr>Arial Black</vt:lpstr>
      <vt:lpstr>Calibri</vt:lpstr>
      <vt:lpstr>Calibri Light</vt:lpstr>
      <vt:lpstr>Cambria</vt:lpstr>
      <vt:lpstr>Georgia</vt:lpstr>
      <vt:lpstr>Segoe UI</vt:lpstr>
      <vt:lpstr>Symbol</vt:lpstr>
      <vt:lpstr>Times New Roman</vt:lpstr>
      <vt:lpstr>Wingdings</vt:lpstr>
      <vt:lpstr>Office Theme</vt:lpstr>
      <vt:lpstr>1_Office Theme</vt:lpstr>
      <vt:lpstr>PowerPoint Presentation</vt:lpstr>
      <vt:lpstr> CNS Module 2nd Year MBBS (LGIS) Fatty Acid Oxidation II</vt:lpstr>
      <vt:lpstr>Motto, Vision, Dream</vt:lpstr>
      <vt:lpstr>PowerPoint Presentation</vt:lpstr>
      <vt:lpstr>PowerPoint Presentation</vt:lpstr>
      <vt:lpstr> </vt:lpstr>
      <vt:lpstr> </vt:lpstr>
      <vt:lpstr> </vt:lpstr>
      <vt:lpstr> </vt:lpstr>
      <vt:lpstr> </vt:lpstr>
      <vt:lpstr> </vt:lpstr>
      <vt:lpstr> </vt:lpstr>
      <vt:lpstr>Anatomical &amp; Physiological Aspects </vt:lpstr>
      <vt:lpstr> </vt:lpstr>
      <vt:lpstr> </vt:lpstr>
      <vt:lpstr> </vt:lpstr>
      <vt:lpstr> </vt:lpstr>
      <vt:lpstr> </vt:lpstr>
      <vt:lpstr>Family Medicine</vt:lpstr>
      <vt:lpstr>Artificial Intelligence</vt:lpstr>
      <vt:lpstr>Suggested Research Article</vt:lpstr>
      <vt:lpstr>Bioethics</vt:lpstr>
      <vt:lpstr>PowerPoint Presentation</vt:lpstr>
      <vt:lpstr>Learning Resources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Dell</cp:lastModifiedBy>
  <cp:revision>109</cp:revision>
  <dcterms:created xsi:type="dcterms:W3CDTF">2006-08-16T00:00:00Z</dcterms:created>
  <dcterms:modified xsi:type="dcterms:W3CDTF">2025-02-24T07:06:06Z</dcterms:modified>
</cp:coreProperties>
</file>