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5"/>
  </p:notesMasterIdLst>
  <p:sldIdLst>
    <p:sldId id="318" r:id="rId3"/>
    <p:sldId id="317" r:id="rId4"/>
    <p:sldId id="297" r:id="rId5"/>
    <p:sldId id="296" r:id="rId6"/>
    <p:sldId id="625" r:id="rId7"/>
    <p:sldId id="640" r:id="rId8"/>
    <p:sldId id="641" r:id="rId9"/>
    <p:sldId id="642" r:id="rId10"/>
    <p:sldId id="643" r:id="rId11"/>
    <p:sldId id="647" r:id="rId12"/>
    <p:sldId id="651" r:id="rId13"/>
    <p:sldId id="653" r:id="rId14"/>
    <p:sldId id="654" r:id="rId15"/>
    <p:sldId id="655" r:id="rId16"/>
    <p:sldId id="668" r:id="rId17"/>
    <p:sldId id="660" r:id="rId18"/>
    <p:sldId id="661" r:id="rId19"/>
    <p:sldId id="666" r:id="rId20"/>
    <p:sldId id="667" r:id="rId21"/>
    <p:sldId id="594" r:id="rId22"/>
    <p:sldId id="680" r:id="rId23"/>
    <p:sldId id="670" r:id="rId24"/>
    <p:sldId id="672" r:id="rId25"/>
    <p:sldId id="679" r:id="rId26"/>
    <p:sldId id="673" r:id="rId27"/>
    <p:sldId id="612" r:id="rId28"/>
    <p:sldId id="613" r:id="rId29"/>
    <p:sldId id="645" r:id="rId30"/>
    <p:sldId id="611" r:id="rId31"/>
    <p:sldId id="314" r:id="rId32"/>
    <p:sldId id="562" r:id="rId33"/>
    <p:sldId id="27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64" autoAdjust="0"/>
  </p:normalViewPr>
  <p:slideViewPr>
    <p:cSldViewPr>
      <p:cViewPr varScale="1">
        <p:scale>
          <a:sx n="92" d="100"/>
          <a:sy n="92" d="100"/>
        </p:scale>
        <p:origin x="1190" y="72"/>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https://www.frontiersin.org/articles/10.3389/fphys.2020.00794/full" TargetMode="External"/><Relationship Id="rId2" Type="http://schemas.openxmlformats.org/officeDocument/2006/relationships/hyperlink" Target="https://journals.plos.org/plosone/article?id=10.1371/journal.pone.0243068" TargetMode="Externa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a:extLst>
              <a:ext uri="{FF2B5EF4-FFF2-40B4-BE49-F238E27FC236}">
                <a16:creationId xmlns:a16="http://schemas.microsoft.com/office/drawing/2014/main" id="{E59D8DAE-8972-4C8C-BAAF-B0CA1CDD243F}"/>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04800" y="685800"/>
            <a:ext cx="8465344" cy="4732734"/>
          </a:xfrm>
        </p:spPr>
        <p:txBody>
          <a:bodyPr rtlCol="0">
            <a:noAutofit/>
          </a:bodyPr>
          <a:lstStyle/>
          <a:p>
            <a:pPr marL="151799" indent="0" algn="just" defTabSz="914353">
              <a:lnSpc>
                <a:spcPct val="150000"/>
              </a:lnSpc>
              <a:buNone/>
              <a:defRPr/>
            </a:pPr>
            <a:r>
              <a:rPr lang="en-US" sz="3100" b="1" u="sng" dirty="0">
                <a:latin typeface="Andalus" pitchFamily="18" charset="-78"/>
                <a:cs typeface="Andalus" pitchFamily="18" charset="-78"/>
              </a:rPr>
              <a:t>Components of carnitine shuttle</a:t>
            </a:r>
          </a:p>
          <a:p>
            <a:pPr marL="522368" indent="-522368" algn="just">
              <a:lnSpc>
                <a:spcPct val="150000"/>
              </a:lnSpc>
              <a:buFont typeface="+mj-lt"/>
              <a:buAutoNum type="arabicPeriod"/>
              <a:defRPr/>
            </a:pPr>
            <a:r>
              <a:rPr lang="en-US" sz="2800" dirty="0">
                <a:latin typeface="Andalus" pitchFamily="18" charset="-78"/>
                <a:cs typeface="Andalus" pitchFamily="18" charset="-78"/>
              </a:rPr>
              <a:t>Carnitine palmitoyl transferase I (CPT-I or CAT-I), </a:t>
            </a:r>
          </a:p>
          <a:p>
            <a:pPr marL="522368" indent="-522368" algn="just">
              <a:lnSpc>
                <a:spcPct val="150000"/>
              </a:lnSpc>
              <a:buFont typeface="+mj-lt"/>
              <a:buAutoNum type="arabicPeriod"/>
              <a:defRPr/>
            </a:pPr>
            <a:r>
              <a:rPr lang="en-US" sz="2800" dirty="0">
                <a:latin typeface="Andalus" pitchFamily="18" charset="-78"/>
                <a:cs typeface="Andalus" pitchFamily="18" charset="-78"/>
              </a:rPr>
              <a:t>Carnitine-acyl carnitine translocase</a:t>
            </a:r>
          </a:p>
          <a:p>
            <a:pPr marL="522368" indent="-522368" algn="just">
              <a:lnSpc>
                <a:spcPct val="150000"/>
              </a:lnSpc>
              <a:buFont typeface="+mj-lt"/>
              <a:buAutoNum type="arabicPeriod"/>
              <a:defRPr/>
            </a:pPr>
            <a:r>
              <a:rPr lang="en-US" sz="2800" dirty="0">
                <a:latin typeface="Andalus" pitchFamily="18" charset="-78"/>
                <a:cs typeface="Andalus" pitchFamily="18" charset="-78"/>
              </a:rPr>
              <a:t>Carnitine palmitoyl transferase II (CPT-II or CAT-II), </a:t>
            </a:r>
          </a:p>
        </p:txBody>
      </p:sp>
      <p:sp>
        <p:nvSpPr>
          <p:cNvPr id="47107" name="Title 1"/>
          <p:cNvSpPr>
            <a:spLocks noGrp="1"/>
          </p:cNvSpPr>
          <p:nvPr>
            <p:ph type="title"/>
          </p:nvPr>
        </p:nvSpPr>
        <p:spPr>
          <a:xfrm>
            <a:off x="446484" y="-696516"/>
            <a:ext cx="8229824" cy="1143000"/>
          </a:xfrm>
        </p:spPr>
        <p:txBody>
          <a:bodyPr/>
          <a:lstStyle/>
          <a:p>
            <a:pPr eaLnBrk="1" hangingPunct="1"/>
            <a:r>
              <a:rPr lang="en-US"/>
              <a:t> </a:t>
            </a:r>
          </a:p>
        </p:txBody>
      </p:sp>
      <p:sp>
        <p:nvSpPr>
          <p:cNvPr id="2" name="Rectangle 1">
            <a:extLst>
              <a:ext uri="{FF2B5EF4-FFF2-40B4-BE49-F238E27FC236}">
                <a16:creationId xmlns:a16="http://schemas.microsoft.com/office/drawing/2014/main" id="{94591AC8-6361-4034-A0E3-D6169BB8D755}"/>
              </a:ext>
            </a:extLst>
          </p:cNvPr>
          <p:cNvSpPr/>
          <p:nvPr/>
        </p:nvSpPr>
        <p:spPr>
          <a:xfrm>
            <a:off x="23553" y="5369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t> </a:t>
            </a:r>
          </a:p>
        </p:txBody>
      </p:sp>
      <p:sp>
        <p:nvSpPr>
          <p:cNvPr id="51203" name="Content Placeholder 2"/>
          <p:cNvSpPr>
            <a:spLocks noGrp="1"/>
          </p:cNvSpPr>
          <p:nvPr>
            <p:ph idx="1"/>
          </p:nvPr>
        </p:nvSpPr>
        <p:spPr/>
        <p:txBody>
          <a:bodyPr/>
          <a:lstStyle/>
          <a:p>
            <a:pPr marL="0" indent="0">
              <a:buNone/>
            </a:pPr>
            <a:r>
              <a:rPr lang="en-US" dirty="0"/>
              <a:t>  </a:t>
            </a:r>
          </a:p>
        </p:txBody>
      </p:sp>
      <p:pic>
        <p:nvPicPr>
          <p:cNvPr id="51204" name="Picture 2"/>
          <p:cNvPicPr>
            <a:picLocks noChangeAspect="1"/>
          </p:cNvPicPr>
          <p:nvPr/>
        </p:nvPicPr>
        <p:blipFill>
          <a:blip r:embed="rId2"/>
          <a:srcRect r="3622"/>
          <a:stretch>
            <a:fillRect/>
          </a:stretch>
        </p:blipFill>
        <p:spPr bwMode="auto">
          <a:xfrm>
            <a:off x="1946672" y="533399"/>
            <a:ext cx="5394648" cy="6264325"/>
          </a:xfrm>
          <a:prstGeom prst="rect">
            <a:avLst/>
          </a:prstGeom>
          <a:noFill/>
          <a:ln w="25400">
            <a:noFill/>
            <a:miter lim="800000"/>
            <a:headEnd/>
            <a:tailEnd/>
          </a:ln>
          <a:effectLst/>
        </p:spPr>
      </p:pic>
      <p:sp>
        <p:nvSpPr>
          <p:cNvPr id="2" name="Rectangle 1">
            <a:extLst>
              <a:ext uri="{FF2B5EF4-FFF2-40B4-BE49-F238E27FC236}">
                <a16:creationId xmlns:a16="http://schemas.microsoft.com/office/drawing/2014/main" id="{609DE0E3-0AB8-43A0-B4AC-80BBA1B074E4}"/>
              </a:ext>
            </a:extLst>
          </p:cNvPr>
          <p:cNvSpPr/>
          <p:nvPr/>
        </p:nvSpPr>
        <p:spPr>
          <a:xfrm>
            <a:off x="152400" y="133769"/>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838200" y="762000"/>
            <a:ext cx="7532638" cy="5541041"/>
          </a:xfrm>
          <a:prstGeom prst="rect">
            <a:avLst/>
          </a:prstGeom>
          <a:noFill/>
          <a:ln w="9525">
            <a:noFill/>
            <a:miter lim="800000"/>
            <a:headEnd/>
            <a:tailEnd/>
          </a:ln>
        </p:spPr>
      </p:pic>
      <p:sp>
        <p:nvSpPr>
          <p:cNvPr id="2" name="Rectangle 1">
            <a:extLst>
              <a:ext uri="{FF2B5EF4-FFF2-40B4-BE49-F238E27FC236}">
                <a16:creationId xmlns:a16="http://schemas.microsoft.com/office/drawing/2014/main" id="{94746673-0589-4E4B-AEE7-568033287ADB}"/>
              </a:ext>
            </a:extLst>
          </p:cNvPr>
          <p:cNvSpPr/>
          <p:nvPr/>
        </p:nvSpPr>
        <p:spPr>
          <a:xfrm>
            <a:off x="152400" y="21194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04800" y="1143000"/>
            <a:ext cx="8465344" cy="4732734"/>
          </a:xfrm>
        </p:spPr>
        <p:txBody>
          <a:bodyPr rtlCol="0">
            <a:noAutofit/>
          </a:bodyPr>
          <a:lstStyle/>
          <a:p>
            <a:pPr marL="553621" indent="-401822" algn="just" defTabSz="914353">
              <a:lnSpc>
                <a:spcPct val="150000"/>
              </a:lnSpc>
              <a:buNone/>
              <a:defRPr/>
            </a:pPr>
            <a:r>
              <a:rPr lang="en-US" sz="2800" b="1" dirty="0">
                <a:solidFill>
                  <a:srgbClr val="FF0000"/>
                </a:solidFill>
                <a:latin typeface="Andalus" pitchFamily="18" charset="-78"/>
                <a:cs typeface="Andalus" pitchFamily="18" charset="-78"/>
              </a:rPr>
              <a:t>NOTE:</a:t>
            </a:r>
          </a:p>
          <a:p>
            <a:pPr marL="553621" indent="-401822" algn="just" defTabSz="914353">
              <a:lnSpc>
                <a:spcPct val="150000"/>
              </a:lnSpc>
              <a:buFontTx/>
              <a:buChar char="•"/>
              <a:defRPr/>
            </a:pPr>
            <a:r>
              <a:rPr lang="en-US" sz="2800" dirty="0">
                <a:latin typeface="Andalus" pitchFamily="18" charset="-78"/>
                <a:cs typeface="Andalus" pitchFamily="18" charset="-78"/>
              </a:rPr>
              <a:t>Fatty acids with chain lengths of 12 carbons or less can cross the inner mitochondrial membrane without the aid of carnitine </a:t>
            </a:r>
          </a:p>
          <a:p>
            <a:pPr marL="553621" indent="-401822" algn="just" defTabSz="914353">
              <a:lnSpc>
                <a:spcPct val="150000"/>
              </a:lnSpc>
              <a:buFontTx/>
              <a:buChar char="•"/>
              <a:defRPr/>
            </a:pPr>
            <a:r>
              <a:rPr lang="en-US" sz="2800" dirty="0">
                <a:latin typeface="Andalus" pitchFamily="18" charset="-78"/>
                <a:cs typeface="Andalus" pitchFamily="18" charset="-78"/>
              </a:rPr>
              <a:t>Inside mitochondria they are activated and are oxidized</a:t>
            </a:r>
          </a:p>
        </p:txBody>
      </p:sp>
      <p:sp>
        <p:nvSpPr>
          <p:cNvPr id="54275" name="Title 1"/>
          <p:cNvSpPr>
            <a:spLocks noGrp="1"/>
          </p:cNvSpPr>
          <p:nvPr>
            <p:ph type="title"/>
          </p:nvPr>
        </p:nvSpPr>
        <p:spPr>
          <a:xfrm>
            <a:off x="446484" y="-696516"/>
            <a:ext cx="8229824" cy="1143000"/>
          </a:xfrm>
        </p:spPr>
        <p:txBody>
          <a:bodyPr/>
          <a:lstStyle/>
          <a:p>
            <a:pPr eaLnBrk="1" hangingPunct="1"/>
            <a:r>
              <a:rPr lang="en-US"/>
              <a:t> </a:t>
            </a:r>
          </a:p>
        </p:txBody>
      </p:sp>
      <p:sp>
        <p:nvSpPr>
          <p:cNvPr id="2" name="Rectangle 1">
            <a:extLst>
              <a:ext uri="{FF2B5EF4-FFF2-40B4-BE49-F238E27FC236}">
                <a16:creationId xmlns:a16="http://schemas.microsoft.com/office/drawing/2014/main" id="{DCD8CBD9-0721-43B5-9270-339864947E52}"/>
              </a:ext>
            </a:extLst>
          </p:cNvPr>
          <p:cNvSpPr/>
          <p:nvPr/>
        </p:nvSpPr>
        <p:spPr>
          <a:xfrm>
            <a:off x="152400" y="111779"/>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285750" y="609599"/>
            <a:ext cx="8465344" cy="4551759"/>
          </a:xfrm>
        </p:spPr>
        <p:txBody>
          <a:bodyPr rtlCol="0">
            <a:noAutofit/>
          </a:bodyPr>
          <a:lstStyle/>
          <a:p>
            <a:pPr marL="151799" indent="0" algn="just" defTabSz="914353">
              <a:lnSpc>
                <a:spcPct val="150000"/>
              </a:lnSpc>
              <a:buNone/>
              <a:defRPr/>
            </a:pPr>
            <a:r>
              <a:rPr lang="en-US" sz="3100" b="1" u="sng" dirty="0">
                <a:latin typeface="Andalus" pitchFamily="18" charset="-78"/>
                <a:cs typeface="Andalus" pitchFamily="18" charset="-78"/>
              </a:rPr>
              <a:t>III. Reactions of </a:t>
            </a:r>
            <a:r>
              <a:rPr lang="el-GR" sz="3100" b="1" u="sng" dirty="0">
                <a:latin typeface="Georgia"/>
                <a:cs typeface="Andalus" pitchFamily="18" charset="-78"/>
              </a:rPr>
              <a:t>β</a:t>
            </a:r>
            <a:r>
              <a:rPr lang="en-US" sz="3100" b="1" u="sng" dirty="0">
                <a:latin typeface="Andalus" pitchFamily="18" charset="-78"/>
                <a:cs typeface="Andalus" pitchFamily="18" charset="-78"/>
              </a:rPr>
              <a:t>-oxidation</a:t>
            </a:r>
          </a:p>
          <a:p>
            <a:pPr marL="151799" indent="0" algn="just" defTabSz="914353">
              <a:lnSpc>
                <a:spcPct val="150000"/>
              </a:lnSpc>
              <a:buNone/>
              <a:defRPr/>
            </a:pPr>
            <a:endParaRPr lang="en-US" sz="3100" b="1" u="sng" dirty="0">
              <a:latin typeface="Andalus" pitchFamily="18" charset="-78"/>
              <a:cs typeface="Andalus" pitchFamily="18" charset="-78"/>
            </a:endParaRPr>
          </a:p>
          <a:p>
            <a:pPr marL="1474227" lvl="2" indent="-522368" algn="just" defTabSz="914353">
              <a:lnSpc>
                <a:spcPct val="150000"/>
              </a:lnSpc>
              <a:buFont typeface="+mj-lt"/>
              <a:buAutoNum type="arabicPeriod"/>
              <a:defRPr/>
            </a:pPr>
            <a:r>
              <a:rPr lang="en-US" sz="2800" dirty="0">
                <a:latin typeface="Andalus" pitchFamily="18" charset="-78"/>
                <a:cs typeface="Andalus" pitchFamily="18" charset="-78"/>
              </a:rPr>
              <a:t>Oxidation</a:t>
            </a:r>
          </a:p>
          <a:p>
            <a:pPr marL="1474227" lvl="2" indent="-522368" algn="just" defTabSz="914353">
              <a:buFont typeface="+mj-lt"/>
              <a:buAutoNum type="arabicPeriod"/>
              <a:defRPr/>
            </a:pPr>
            <a:r>
              <a:rPr lang="en-US" sz="2800" dirty="0">
                <a:latin typeface="Andalus" pitchFamily="18" charset="-78"/>
                <a:cs typeface="Andalus" pitchFamily="18" charset="-78"/>
              </a:rPr>
              <a:t>Hydration</a:t>
            </a:r>
          </a:p>
          <a:p>
            <a:pPr marL="1474227" lvl="2" indent="-522368" algn="just" defTabSz="914353">
              <a:buFont typeface="+mj-lt"/>
              <a:buAutoNum type="arabicPeriod"/>
              <a:defRPr/>
            </a:pPr>
            <a:r>
              <a:rPr lang="en-US" sz="2800" dirty="0">
                <a:latin typeface="Andalus" pitchFamily="18" charset="-78"/>
                <a:cs typeface="Andalus" pitchFamily="18" charset="-78"/>
              </a:rPr>
              <a:t>Oxidation</a:t>
            </a:r>
          </a:p>
          <a:p>
            <a:pPr marL="1474227" lvl="2" indent="-522368" algn="just" defTabSz="914353">
              <a:buFont typeface="+mj-lt"/>
              <a:buAutoNum type="arabicPeriod"/>
              <a:defRPr/>
            </a:pPr>
            <a:r>
              <a:rPr lang="en-US" sz="2800" dirty="0">
                <a:latin typeface="Andalus" pitchFamily="18" charset="-78"/>
                <a:cs typeface="Andalus" pitchFamily="18" charset="-78"/>
              </a:rPr>
              <a:t>Thiolytic cleavage </a:t>
            </a:r>
          </a:p>
        </p:txBody>
      </p:sp>
      <p:sp>
        <p:nvSpPr>
          <p:cNvPr id="55299" name="Title 1"/>
          <p:cNvSpPr>
            <a:spLocks noGrp="1"/>
          </p:cNvSpPr>
          <p:nvPr>
            <p:ph type="title"/>
          </p:nvPr>
        </p:nvSpPr>
        <p:spPr>
          <a:xfrm>
            <a:off x="446484" y="-696516"/>
            <a:ext cx="8229824" cy="1143000"/>
          </a:xfrm>
        </p:spPr>
        <p:txBody>
          <a:bodyPr/>
          <a:lstStyle/>
          <a:p>
            <a:pPr eaLnBrk="1" hangingPunct="1"/>
            <a:r>
              <a:rPr lang="en-US"/>
              <a:t> </a:t>
            </a:r>
          </a:p>
        </p:txBody>
      </p:sp>
      <p:pic>
        <p:nvPicPr>
          <p:cNvPr id="55300" name="Picture 4"/>
          <p:cNvPicPr>
            <a:picLocks noChangeAspect="1"/>
          </p:cNvPicPr>
          <p:nvPr/>
        </p:nvPicPr>
        <p:blipFill>
          <a:blip r:embed="rId2"/>
          <a:srcRect/>
          <a:stretch>
            <a:fillRect/>
          </a:stretch>
        </p:blipFill>
        <p:spPr bwMode="auto">
          <a:xfrm>
            <a:off x="4650282" y="1676401"/>
            <a:ext cx="3979367" cy="2438399"/>
          </a:xfrm>
          <a:prstGeom prst="rect">
            <a:avLst/>
          </a:prstGeom>
          <a:noFill/>
          <a:ln w="25400">
            <a:noFill/>
            <a:miter lim="800000"/>
            <a:headEnd/>
            <a:tailEnd/>
          </a:ln>
          <a:effectLst/>
        </p:spPr>
      </p:pic>
      <p:sp>
        <p:nvSpPr>
          <p:cNvPr id="2" name="Rectangle 1">
            <a:extLst>
              <a:ext uri="{FF2B5EF4-FFF2-40B4-BE49-F238E27FC236}">
                <a16:creationId xmlns:a16="http://schemas.microsoft.com/office/drawing/2014/main" id="{B7C62C3A-EF7B-4036-BA22-FBCD9E10E296}"/>
              </a:ext>
            </a:extLst>
          </p:cNvPr>
          <p:cNvSpPr/>
          <p:nvPr/>
        </p:nvSpPr>
        <p:spPr>
          <a:xfrm>
            <a:off x="0" y="10485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a:t> </a:t>
            </a:r>
          </a:p>
        </p:txBody>
      </p:sp>
      <p:pic>
        <p:nvPicPr>
          <p:cNvPr id="61444" name="Picture 2"/>
          <p:cNvPicPr>
            <a:picLocks noChangeAspect="1"/>
          </p:cNvPicPr>
          <p:nvPr/>
        </p:nvPicPr>
        <p:blipFill>
          <a:blip r:embed="rId2"/>
          <a:srcRect/>
          <a:stretch>
            <a:fillRect/>
          </a:stretch>
        </p:blipFill>
        <p:spPr bwMode="auto">
          <a:xfrm>
            <a:off x="2438400" y="532283"/>
            <a:ext cx="4169718" cy="6173317"/>
          </a:xfrm>
          <a:prstGeom prst="rect">
            <a:avLst/>
          </a:prstGeom>
          <a:noFill/>
          <a:ln w="25400">
            <a:noFill/>
            <a:miter lim="800000"/>
            <a:headEnd/>
            <a:tailEnd/>
          </a:ln>
          <a:effectLst/>
        </p:spPr>
      </p:pic>
      <p:sp>
        <p:nvSpPr>
          <p:cNvPr id="5" name="Content Placeholder 4"/>
          <p:cNvSpPr>
            <a:spLocks noGrp="1"/>
          </p:cNvSpPr>
          <p:nvPr>
            <p:ph idx="1"/>
          </p:nvPr>
        </p:nvSpPr>
        <p:spPr/>
        <p:txBody>
          <a:bodyPr/>
          <a:lstStyle/>
          <a:p>
            <a:pPr>
              <a:buNone/>
            </a:pPr>
            <a:r>
              <a:rPr lang="en-US" dirty="0"/>
              <a:t> </a:t>
            </a:r>
          </a:p>
        </p:txBody>
      </p:sp>
      <p:sp>
        <p:nvSpPr>
          <p:cNvPr id="2" name="Rectangle 1">
            <a:extLst>
              <a:ext uri="{FF2B5EF4-FFF2-40B4-BE49-F238E27FC236}">
                <a16:creationId xmlns:a16="http://schemas.microsoft.com/office/drawing/2014/main" id="{C30CB709-A4B8-45DF-AC3E-D77CF5AF2309}"/>
              </a:ext>
            </a:extLst>
          </p:cNvPr>
          <p:cNvSpPr/>
          <p:nvPr/>
        </p:nvSpPr>
        <p:spPr>
          <a:xfrm>
            <a:off x="152400" y="12684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a:t> </a:t>
            </a:r>
          </a:p>
        </p:txBody>
      </p:sp>
      <p:sp>
        <p:nvSpPr>
          <p:cNvPr id="3" name="Content Placeholder 2"/>
          <p:cNvSpPr>
            <a:spLocks noGrp="1"/>
          </p:cNvSpPr>
          <p:nvPr>
            <p:ph idx="1"/>
          </p:nvPr>
        </p:nvSpPr>
        <p:spPr>
          <a:xfrm>
            <a:off x="381000" y="642937"/>
            <a:ext cx="5036344" cy="6215063"/>
          </a:xfrm>
        </p:spPr>
        <p:txBody>
          <a:bodyPr rtlCol="0">
            <a:normAutofit/>
          </a:bodyPr>
          <a:lstStyle/>
          <a:p>
            <a:pPr marL="0" indent="0" defTabSz="914353">
              <a:buFont typeface="Wingdings" pitchFamily="2" charset="2"/>
              <a:buChar char="Ø"/>
              <a:defRPr/>
            </a:pPr>
            <a:r>
              <a:rPr lang="en-US" sz="2800" dirty="0">
                <a:latin typeface="Andalus" pitchFamily="18" charset="-78"/>
                <a:cs typeface="Andalus" pitchFamily="18" charset="-78"/>
              </a:rPr>
              <a:t>Process repeats itself</a:t>
            </a:r>
          </a:p>
        </p:txBody>
      </p:sp>
      <p:pic>
        <p:nvPicPr>
          <p:cNvPr id="60420" name="Picture 3"/>
          <p:cNvPicPr>
            <a:picLocks noChangeAspect="1"/>
          </p:cNvPicPr>
          <p:nvPr/>
        </p:nvPicPr>
        <p:blipFill>
          <a:blip r:embed="rId2"/>
          <a:srcRect b="9068"/>
          <a:stretch>
            <a:fillRect/>
          </a:stretch>
        </p:blipFill>
        <p:spPr bwMode="auto">
          <a:xfrm>
            <a:off x="4114800" y="685800"/>
            <a:ext cx="3482578" cy="5518547"/>
          </a:xfrm>
          <a:prstGeom prst="rect">
            <a:avLst/>
          </a:prstGeom>
          <a:noFill/>
          <a:ln w="25400">
            <a:noFill/>
            <a:miter lim="800000"/>
            <a:headEnd/>
            <a:tailEnd/>
          </a:ln>
          <a:effectLst/>
        </p:spPr>
      </p:pic>
      <p:sp>
        <p:nvSpPr>
          <p:cNvPr id="2" name="Rectangle 1">
            <a:extLst>
              <a:ext uri="{FF2B5EF4-FFF2-40B4-BE49-F238E27FC236}">
                <a16:creationId xmlns:a16="http://schemas.microsoft.com/office/drawing/2014/main" id="{CBD1E367-223E-4DAD-B7E6-72703A47C398}"/>
              </a:ext>
            </a:extLst>
          </p:cNvPr>
          <p:cNvSpPr/>
          <p:nvPr/>
        </p:nvSpPr>
        <p:spPr>
          <a:xfrm>
            <a:off x="152400" y="7620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a:t> </a:t>
            </a:r>
          </a:p>
        </p:txBody>
      </p:sp>
      <p:sp>
        <p:nvSpPr>
          <p:cNvPr id="61443" name="Content Placeholder 2"/>
          <p:cNvSpPr>
            <a:spLocks noGrp="1"/>
          </p:cNvSpPr>
          <p:nvPr>
            <p:ph idx="1"/>
          </p:nvPr>
        </p:nvSpPr>
        <p:spPr>
          <a:xfrm>
            <a:off x="285750" y="482203"/>
            <a:ext cx="7715250" cy="5250656"/>
          </a:xfrm>
        </p:spPr>
        <p:txBody>
          <a:bodyPr>
            <a:normAutofit/>
          </a:bodyPr>
          <a:lstStyle/>
          <a:p>
            <a:pPr marL="553621" indent="-401822" algn="just">
              <a:lnSpc>
                <a:spcPct val="150000"/>
              </a:lnSpc>
              <a:buFontTx/>
              <a:buChar char="•"/>
            </a:pPr>
            <a:r>
              <a:rPr lang="en-US" sz="2800" dirty="0">
                <a:latin typeface="Andalus" pitchFamily="18" charset="-78"/>
                <a:cs typeface="Andalus" pitchFamily="18" charset="-78"/>
              </a:rPr>
              <a:t>Each cycle produces </a:t>
            </a:r>
          </a:p>
          <a:p>
            <a:pPr marL="1433164" lvl="2" indent="-482186" algn="just">
              <a:lnSpc>
                <a:spcPct val="150000"/>
              </a:lnSpc>
              <a:buFont typeface="Wingdings" pitchFamily="2" charset="2"/>
              <a:buChar char="Ø"/>
            </a:pPr>
            <a:r>
              <a:rPr lang="en-US" sz="2800" dirty="0">
                <a:latin typeface="Andalus" pitchFamily="18" charset="-78"/>
                <a:cs typeface="Andalus" pitchFamily="18" charset="-78"/>
              </a:rPr>
              <a:t>one acetyl CoA  </a:t>
            </a:r>
          </a:p>
          <a:p>
            <a:pPr marL="1433164" lvl="2" indent="-482186" algn="just">
              <a:lnSpc>
                <a:spcPct val="150000"/>
              </a:lnSpc>
              <a:buFont typeface="Wingdings" pitchFamily="2" charset="2"/>
              <a:buChar char="Ø"/>
            </a:pPr>
            <a:r>
              <a:rPr lang="en-US" sz="2800" dirty="0">
                <a:latin typeface="Andalus" pitchFamily="18" charset="-78"/>
                <a:cs typeface="Andalus" pitchFamily="18" charset="-78"/>
              </a:rPr>
              <a:t>one NADH and </a:t>
            </a:r>
          </a:p>
          <a:p>
            <a:pPr marL="1433164" lvl="2" indent="-482186" algn="just">
              <a:lnSpc>
                <a:spcPct val="150000"/>
              </a:lnSpc>
              <a:buFont typeface="Wingdings" pitchFamily="2" charset="2"/>
              <a:buChar char="Ø"/>
            </a:pPr>
            <a:r>
              <a:rPr lang="en-US" sz="2800" dirty="0">
                <a:latin typeface="Andalus" pitchFamily="18" charset="-78"/>
                <a:cs typeface="Andalus" pitchFamily="18" charset="-78"/>
              </a:rPr>
              <a:t>one FADH</a:t>
            </a:r>
            <a:r>
              <a:rPr lang="en-US" sz="2800" baseline="-25000" dirty="0">
                <a:latin typeface="Andalus" pitchFamily="18" charset="-78"/>
                <a:cs typeface="Andalus" pitchFamily="18" charset="-78"/>
              </a:rPr>
              <a:t>2</a:t>
            </a:r>
          </a:p>
          <a:p>
            <a:pPr marL="553621" indent="-401822" algn="just">
              <a:lnSpc>
                <a:spcPct val="150000"/>
              </a:lnSpc>
              <a:buFontTx/>
              <a:buChar char="•"/>
            </a:pPr>
            <a:r>
              <a:rPr lang="en-US" sz="2800" dirty="0">
                <a:latin typeface="Andalus" pitchFamily="18" charset="-78"/>
                <a:cs typeface="Andalus" pitchFamily="18" charset="-78"/>
              </a:rPr>
              <a:t>The final thiolytic cleavage produces two acetyl groups</a:t>
            </a:r>
          </a:p>
          <a:p>
            <a:pPr marL="553621" indent="-401822" algn="just">
              <a:lnSpc>
                <a:spcPct val="150000"/>
              </a:lnSpc>
              <a:buFontTx/>
              <a:buChar char="•"/>
            </a:pPr>
            <a:r>
              <a:rPr lang="en-US" sz="2800" dirty="0">
                <a:latin typeface="Andalus" pitchFamily="18" charset="-78"/>
                <a:cs typeface="Andalus" pitchFamily="18" charset="-78"/>
              </a:rPr>
              <a:t>Acetyl CoA is oxidized in TCA cycle</a:t>
            </a:r>
          </a:p>
        </p:txBody>
      </p:sp>
      <p:sp>
        <p:nvSpPr>
          <p:cNvPr id="2" name="Rectangle 1">
            <a:extLst>
              <a:ext uri="{FF2B5EF4-FFF2-40B4-BE49-F238E27FC236}">
                <a16:creationId xmlns:a16="http://schemas.microsoft.com/office/drawing/2014/main" id="{2EE105E5-05ED-4262-91A9-D56373705CF4}"/>
              </a:ext>
            </a:extLst>
          </p:cNvPr>
          <p:cNvSpPr/>
          <p:nvPr/>
        </p:nvSpPr>
        <p:spPr>
          <a:xfrm>
            <a:off x="160648" y="140571"/>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a:t> </a:t>
            </a:r>
          </a:p>
        </p:txBody>
      </p:sp>
      <p:sp>
        <p:nvSpPr>
          <p:cNvPr id="66563" name="Content Placeholder 2"/>
          <p:cNvSpPr>
            <a:spLocks noGrp="1"/>
          </p:cNvSpPr>
          <p:nvPr>
            <p:ph idx="1"/>
          </p:nvPr>
        </p:nvSpPr>
        <p:spPr/>
        <p:txBody>
          <a:bodyPr/>
          <a:lstStyle/>
          <a:p>
            <a:pPr eaLnBrk="1" hangingPunct="1">
              <a:buNone/>
            </a:pPr>
            <a:r>
              <a:rPr lang="en-US" dirty="0"/>
              <a:t>  </a:t>
            </a:r>
          </a:p>
        </p:txBody>
      </p:sp>
      <p:pic>
        <p:nvPicPr>
          <p:cNvPr id="66564" name="Picture 2"/>
          <p:cNvPicPr>
            <a:picLocks noChangeAspect="1"/>
          </p:cNvPicPr>
          <p:nvPr/>
        </p:nvPicPr>
        <p:blipFill>
          <a:blip r:embed="rId2"/>
          <a:srcRect/>
          <a:stretch>
            <a:fillRect/>
          </a:stretch>
        </p:blipFill>
        <p:spPr bwMode="auto">
          <a:xfrm>
            <a:off x="1066800" y="1371600"/>
            <a:ext cx="7010400" cy="5257586"/>
          </a:xfrm>
          <a:prstGeom prst="rect">
            <a:avLst/>
          </a:prstGeom>
          <a:noFill/>
          <a:ln w="25400">
            <a:noFill/>
            <a:miter lim="800000"/>
            <a:headEnd/>
            <a:tailEnd/>
          </a:ln>
          <a:effectLst/>
        </p:spPr>
      </p:pic>
      <p:sp>
        <p:nvSpPr>
          <p:cNvPr id="5" name="Rectangle 4"/>
          <p:cNvSpPr/>
          <p:nvPr/>
        </p:nvSpPr>
        <p:spPr>
          <a:xfrm>
            <a:off x="381000" y="609600"/>
            <a:ext cx="2000228" cy="748282"/>
          </a:xfrm>
          <a:prstGeom prst="rect">
            <a:avLst/>
          </a:prstGeom>
        </p:spPr>
        <p:txBody>
          <a:bodyPr wrap="none">
            <a:spAutoFit/>
          </a:bodyPr>
          <a:lstStyle/>
          <a:p>
            <a:pPr marL="151799" indent="0" algn="just" defTabSz="914353">
              <a:lnSpc>
                <a:spcPct val="150000"/>
              </a:lnSpc>
              <a:buNone/>
              <a:defRPr/>
            </a:pPr>
            <a:r>
              <a:rPr lang="en-US" sz="3100" b="1" u="sng" dirty="0">
                <a:latin typeface="Andalus" pitchFamily="18" charset="-78"/>
                <a:cs typeface="Andalus" pitchFamily="18" charset="-78"/>
              </a:rPr>
              <a:t>ATP Yield </a:t>
            </a:r>
          </a:p>
        </p:txBody>
      </p:sp>
      <p:sp>
        <p:nvSpPr>
          <p:cNvPr id="2" name="Rectangle 1">
            <a:extLst>
              <a:ext uri="{FF2B5EF4-FFF2-40B4-BE49-F238E27FC236}">
                <a16:creationId xmlns:a16="http://schemas.microsoft.com/office/drawing/2014/main" id="{FF727925-AAD7-43E3-A3D0-BDAF1BFDCB27}"/>
              </a:ext>
            </a:extLst>
          </p:cNvPr>
          <p:cNvSpPr/>
          <p:nvPr/>
        </p:nvSpPr>
        <p:spPr>
          <a:xfrm>
            <a:off x="152400" y="13303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81000" y="914400"/>
            <a:ext cx="8465344" cy="4732734"/>
          </a:xfrm>
        </p:spPr>
        <p:txBody>
          <a:bodyPr rtlCol="0">
            <a:noAutofit/>
          </a:bodyPr>
          <a:lstStyle/>
          <a:p>
            <a:pPr marL="151799" indent="0" algn="just" defTabSz="914353">
              <a:lnSpc>
                <a:spcPct val="150000"/>
              </a:lnSpc>
              <a:buNone/>
              <a:defRPr/>
            </a:pPr>
            <a:r>
              <a:rPr lang="en-US" sz="3100" b="1" u="sng" dirty="0">
                <a:latin typeface="Andalus" pitchFamily="18" charset="-78"/>
                <a:cs typeface="Andalus" pitchFamily="18" charset="-78"/>
              </a:rPr>
              <a:t>Regulation of </a:t>
            </a:r>
            <a:r>
              <a:rPr lang="el-GR" sz="3100" b="1" u="sng" dirty="0">
                <a:latin typeface="Georgia"/>
                <a:cs typeface="Andalus" pitchFamily="18" charset="-78"/>
              </a:rPr>
              <a:t>β</a:t>
            </a:r>
            <a:r>
              <a:rPr lang="en-US" sz="3100" b="1" u="sng" dirty="0">
                <a:latin typeface="Andalus" pitchFamily="18" charset="-78"/>
                <a:cs typeface="Andalus" pitchFamily="18" charset="-78"/>
              </a:rPr>
              <a:t>-oxidation</a:t>
            </a:r>
          </a:p>
          <a:p>
            <a:pPr algn="just">
              <a:lnSpc>
                <a:spcPct val="150000"/>
              </a:lnSpc>
              <a:defRPr/>
            </a:pPr>
            <a:r>
              <a:rPr lang="en-US" sz="2800" dirty="0">
                <a:latin typeface="Andalus" pitchFamily="18" charset="-78"/>
                <a:cs typeface="Andalus" pitchFamily="18" charset="-78"/>
              </a:rPr>
              <a:t>Availability of free fatty acid</a:t>
            </a:r>
          </a:p>
          <a:p>
            <a:pPr algn="just">
              <a:lnSpc>
                <a:spcPct val="150000"/>
              </a:lnSpc>
              <a:defRPr/>
            </a:pPr>
            <a:r>
              <a:rPr lang="en-US" sz="2800" dirty="0">
                <a:latin typeface="Andalus" pitchFamily="18" charset="-78"/>
                <a:cs typeface="Andalus" pitchFamily="18" charset="-78"/>
              </a:rPr>
              <a:t>Entry of fatty acid into mitochondria</a:t>
            </a:r>
          </a:p>
          <a:p>
            <a:pPr algn="just">
              <a:lnSpc>
                <a:spcPct val="150000"/>
              </a:lnSpc>
              <a:defRPr/>
            </a:pPr>
            <a:r>
              <a:rPr lang="en-US" sz="2800" dirty="0">
                <a:latin typeface="Andalus" pitchFamily="18" charset="-78"/>
                <a:cs typeface="Andalus" pitchFamily="18" charset="-78"/>
              </a:rPr>
              <a:t>Acetyl CoA to CoA ratio</a:t>
            </a:r>
          </a:p>
        </p:txBody>
      </p:sp>
      <p:sp>
        <p:nvSpPr>
          <p:cNvPr id="67587" name="Title 1"/>
          <p:cNvSpPr>
            <a:spLocks noGrp="1"/>
          </p:cNvSpPr>
          <p:nvPr>
            <p:ph type="title"/>
          </p:nvPr>
        </p:nvSpPr>
        <p:spPr>
          <a:xfrm>
            <a:off x="446484" y="-696516"/>
            <a:ext cx="8229824" cy="1143000"/>
          </a:xfrm>
        </p:spPr>
        <p:txBody>
          <a:bodyPr/>
          <a:lstStyle/>
          <a:p>
            <a:pPr eaLnBrk="1" hangingPunct="1"/>
            <a:r>
              <a:rPr lang="en-US"/>
              <a:t> </a:t>
            </a:r>
          </a:p>
        </p:txBody>
      </p:sp>
      <p:sp>
        <p:nvSpPr>
          <p:cNvPr id="2" name="Rectangle 1">
            <a:extLst>
              <a:ext uri="{FF2B5EF4-FFF2-40B4-BE49-F238E27FC236}">
                <a16:creationId xmlns:a16="http://schemas.microsoft.com/office/drawing/2014/main" id="{FA6E2CC8-D537-4A06-AD57-2DD2F06B9298}"/>
              </a:ext>
            </a:extLst>
          </p:cNvPr>
          <p:cNvSpPr/>
          <p:nvPr/>
        </p:nvSpPr>
        <p:spPr>
          <a:xfrm>
            <a:off x="152400" y="70216"/>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772400" cy="1470025"/>
          </a:xfrm>
        </p:spPr>
        <p:txBody>
          <a:bodyPr>
            <a:normAutofit fontScale="90000"/>
          </a:bodyPr>
          <a:lstStyle/>
          <a:p>
            <a:br>
              <a:rPr lang="en-US" sz="4000" b="1" dirty="0">
                <a:cs typeface="Times New Roman" pitchFamily="18" charset="0"/>
              </a:rPr>
            </a:br>
            <a:r>
              <a:rPr lang="en-US" sz="4000" b="1" dirty="0">
                <a:cs typeface="Times New Roman" pitchFamily="18" charset="0"/>
              </a:rPr>
              <a:t>CNS Module</a:t>
            </a:r>
            <a:br>
              <a:rPr lang="en-US" sz="4000" u="sng" dirty="0">
                <a:cs typeface="Times New Roman" pitchFamily="18" charset="0"/>
              </a:rPr>
            </a:br>
            <a:r>
              <a:rPr lang="en-US" sz="3200" dirty="0">
                <a:cs typeface="Times New Roman" pitchFamily="18" charset="0"/>
              </a:rPr>
              <a:t>2</a:t>
            </a:r>
            <a:r>
              <a:rPr lang="en-US" sz="3200" baseline="30000" dirty="0">
                <a:cs typeface="Times New Roman" pitchFamily="18" charset="0"/>
              </a:rPr>
              <a:t>nd</a:t>
            </a:r>
            <a:r>
              <a:rPr lang="en-US" sz="3200" dirty="0">
                <a:cs typeface="Times New Roman" pitchFamily="18" charset="0"/>
              </a:rPr>
              <a:t> Year MBBS (LGIS)</a:t>
            </a:r>
            <a:br>
              <a:rPr lang="en-US" sz="4000" u="sng" dirty="0">
                <a:cs typeface="Times New Roman" pitchFamily="18" charset="0"/>
              </a:rPr>
            </a:br>
            <a:r>
              <a:rPr lang="en-US" sz="4000" b="1" dirty="0">
                <a:cs typeface="Times New Roman" pitchFamily="18" charset="0"/>
              </a:rPr>
              <a:t>Fatty Acid Oxidation I</a:t>
            </a:r>
          </a:p>
        </p:txBody>
      </p:sp>
      <p:sp>
        <p:nvSpPr>
          <p:cNvPr id="3" name="Subtitle 2"/>
          <p:cNvSpPr>
            <a:spLocks noGrp="1"/>
          </p:cNvSpPr>
          <p:nvPr>
            <p:ph type="subTitle" idx="1"/>
          </p:nvPr>
        </p:nvSpPr>
        <p:spPr>
          <a:xfrm>
            <a:off x="381000" y="5153025"/>
            <a:ext cx="8534400" cy="762000"/>
          </a:xfrm>
        </p:spPr>
        <p:txBody>
          <a:bodyPr>
            <a:normAutofit fontScale="25000" lnSpcReduction="20000"/>
          </a:bodyPr>
          <a:lstStyle/>
          <a:p>
            <a:pPr algn="l"/>
            <a:r>
              <a:rPr lang="en-US" sz="7200" b="1" dirty="0">
                <a:cs typeface="Times New Roman" pitchFamily="18" charset="0"/>
              </a:rPr>
              <a:t>Presenter: Dr. Aneela Jamil					Date: 24-02-25</a:t>
            </a:r>
          </a:p>
          <a:p>
            <a:pPr algn="l"/>
            <a:r>
              <a:rPr lang="en-US" sz="7200" b="1" dirty="0">
                <a:cs typeface="Times New Roman" pitchFamily="18" charset="0"/>
              </a:rPr>
              <a:t>(Assistant Professor)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6" name="Picture 5">
            <a:extLst>
              <a:ext uri="{FF2B5EF4-FFF2-40B4-BE49-F238E27FC236}">
                <a16:creationId xmlns:a16="http://schemas.microsoft.com/office/drawing/2014/main" id="{AE33E001-7226-4D28-ACF7-7103B13D8C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0"/>
            <a:ext cx="1977887" cy="1177461"/>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0E7-2A62-CE3D-60BE-8475107DD673}"/>
              </a:ext>
            </a:extLst>
          </p:cNvPr>
          <p:cNvSpPr>
            <a:spLocks noGrp="1"/>
          </p:cNvSpPr>
          <p:nvPr>
            <p:ph type="title"/>
          </p:nvPr>
        </p:nvSpPr>
        <p:spPr>
          <a:xfrm>
            <a:off x="381000" y="419100"/>
            <a:ext cx="8229600" cy="1143000"/>
          </a:xfrm>
        </p:spPr>
        <p:txBody>
          <a:bodyPr>
            <a:normAutofit/>
          </a:bodyPr>
          <a:lstStyle/>
          <a:p>
            <a:pPr algn="ctr"/>
            <a:r>
              <a:rPr lang="en-US" sz="4000" dirty="0">
                <a:cs typeface="Andalus" pitchFamily="18" charset="-78"/>
              </a:rPr>
              <a:t>Anatomical &amp; Physiological Aspects </a:t>
            </a:r>
          </a:p>
        </p:txBody>
      </p:sp>
      <p:sp>
        <p:nvSpPr>
          <p:cNvPr id="3" name="Content Placeholder 2">
            <a:extLst>
              <a:ext uri="{FF2B5EF4-FFF2-40B4-BE49-F238E27FC236}">
                <a16:creationId xmlns:a16="http://schemas.microsoft.com/office/drawing/2014/main" id="{1F498F88-C2B1-73FB-521F-5D67CAF86812}"/>
              </a:ext>
            </a:extLst>
          </p:cNvPr>
          <p:cNvSpPr>
            <a:spLocks noGrp="1"/>
          </p:cNvSpPr>
          <p:nvPr>
            <p:ph idx="1"/>
          </p:nvPr>
        </p:nvSpPr>
        <p:spPr/>
        <p:txBody>
          <a:bodyPr>
            <a:normAutofit/>
          </a:bodyPr>
          <a:lstStyle/>
          <a:p>
            <a:pPr>
              <a:buNone/>
            </a:pPr>
            <a:r>
              <a:rPr lang="en-US" sz="2400" dirty="0"/>
              <a:t> </a:t>
            </a:r>
          </a:p>
        </p:txBody>
      </p:sp>
      <p:sp>
        <p:nvSpPr>
          <p:cNvPr id="5" name="Slide Number Placeholder 4">
            <a:extLst>
              <a:ext uri="{FF2B5EF4-FFF2-40B4-BE49-F238E27FC236}">
                <a16:creationId xmlns:a16="http://schemas.microsoft.com/office/drawing/2014/main" id="{FB4ACE64-5512-ED54-6F84-C72153233706}"/>
              </a:ext>
            </a:extLst>
          </p:cNvPr>
          <p:cNvSpPr>
            <a:spLocks noGrp="1"/>
          </p:cNvSpPr>
          <p:nvPr>
            <p:ph type="sldNum" sz="quarter" idx="12"/>
          </p:nvPr>
        </p:nvSpPr>
        <p:spPr>
          <a:xfrm>
            <a:off x="6629400" y="6324600"/>
            <a:ext cx="2133600" cy="365125"/>
          </a:xfrm>
        </p:spPr>
        <p:txBody>
          <a:bodyPr/>
          <a:lstStyle/>
          <a:p>
            <a:pPr>
              <a:defRPr/>
            </a:pPr>
            <a:fld id="{BDA394D7-9785-4BE5-AFD5-4F918A689025}" type="slidenum">
              <a:rPr lang="en-US" smtClean="0"/>
              <a:pPr>
                <a:defRPr/>
              </a:pPr>
              <a:t>20</a:t>
            </a:fld>
            <a:endParaRPr lang="en-US" dirty="0"/>
          </a:p>
        </p:txBody>
      </p:sp>
      <p:sp>
        <p:nvSpPr>
          <p:cNvPr id="6" name="Rectangle 5">
            <a:extLst>
              <a:ext uri="{FF2B5EF4-FFF2-40B4-BE49-F238E27FC236}">
                <a16:creationId xmlns:a16="http://schemas.microsoft.com/office/drawing/2014/main" id="{5C1BEC2F-FA69-42E3-8A82-1E0142E9FD2B}"/>
              </a:ext>
            </a:extLst>
          </p:cNvPr>
          <p:cNvSpPr/>
          <p:nvPr/>
        </p:nvSpPr>
        <p:spPr>
          <a:xfrm>
            <a:off x="76200" y="87947"/>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pic>
        <p:nvPicPr>
          <p:cNvPr id="7" name="Picture 2" descr="Adipose Tissue Anatomy/Histology Flashcards | Quizlet">
            <a:extLst>
              <a:ext uri="{FF2B5EF4-FFF2-40B4-BE49-F238E27FC236}">
                <a16:creationId xmlns:a16="http://schemas.microsoft.com/office/drawing/2014/main" id="{EF1722AB-EB87-4345-AAA7-5E0579DFDE20}"/>
              </a:ext>
            </a:extLst>
          </p:cNvPr>
          <p:cNvPicPr>
            <a:picLocks noChangeAspect="1" noChangeArrowheads="1"/>
          </p:cNvPicPr>
          <p:nvPr/>
        </p:nvPicPr>
        <p:blipFill>
          <a:blip r:embed="rId2"/>
          <a:srcRect/>
          <a:stretch>
            <a:fillRect/>
          </a:stretch>
        </p:blipFill>
        <p:spPr bwMode="auto">
          <a:xfrm>
            <a:off x="304800" y="1981200"/>
            <a:ext cx="4002393" cy="3295650"/>
          </a:xfrm>
          <a:prstGeom prst="rect">
            <a:avLst/>
          </a:prstGeom>
          <a:noFill/>
        </p:spPr>
      </p:pic>
      <p:pic>
        <p:nvPicPr>
          <p:cNvPr id="9" name="Picture 4" descr="Muscle - Definition, Function, Types and Structure | Biology Dictionary">
            <a:extLst>
              <a:ext uri="{FF2B5EF4-FFF2-40B4-BE49-F238E27FC236}">
                <a16:creationId xmlns:a16="http://schemas.microsoft.com/office/drawing/2014/main" id="{7FDE55FF-CF35-41F7-B7FD-27458867969E}"/>
              </a:ext>
            </a:extLst>
          </p:cNvPr>
          <p:cNvPicPr>
            <a:picLocks noChangeAspect="1" noChangeArrowheads="1"/>
          </p:cNvPicPr>
          <p:nvPr/>
        </p:nvPicPr>
        <p:blipFill>
          <a:blip r:embed="rId3"/>
          <a:srcRect/>
          <a:stretch>
            <a:fillRect/>
          </a:stretch>
        </p:blipFill>
        <p:spPr bwMode="auto">
          <a:xfrm>
            <a:off x="4876800" y="1981200"/>
            <a:ext cx="4038600" cy="3276600"/>
          </a:xfrm>
          <a:prstGeom prst="rect">
            <a:avLst/>
          </a:prstGeom>
          <a:noFill/>
        </p:spPr>
      </p:pic>
    </p:spTree>
    <p:extLst>
      <p:ext uri="{BB962C8B-B14F-4D97-AF65-F5344CB8AC3E}">
        <p14:creationId xmlns:p14="http://schemas.microsoft.com/office/powerpoint/2010/main" val="937801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81000" y="1371600"/>
            <a:ext cx="8465344" cy="4732734"/>
          </a:xfrm>
        </p:spPr>
        <p:txBody>
          <a:bodyPr rtlCol="0">
            <a:noAutofit/>
          </a:bodyPr>
          <a:lstStyle/>
          <a:p>
            <a:pPr marL="151799" indent="0" algn="just" defTabSz="914353">
              <a:lnSpc>
                <a:spcPct val="100000"/>
              </a:lnSpc>
              <a:buNone/>
              <a:defRPr/>
            </a:pPr>
            <a:r>
              <a:rPr lang="en-US" sz="2800" b="1" u="sng" dirty="0">
                <a:latin typeface="Andalus" pitchFamily="18" charset="-78"/>
                <a:cs typeface="Andalus" pitchFamily="18" charset="-78"/>
              </a:rPr>
              <a:t>Functions of Muscle</a:t>
            </a:r>
            <a:endParaRPr lang="en-US" sz="3100" b="1" u="sng" dirty="0">
              <a:latin typeface="Andalus" pitchFamily="18" charset="-78"/>
              <a:cs typeface="Andalus" pitchFamily="18" charset="-78"/>
            </a:endParaRPr>
          </a:p>
          <a:p>
            <a:pPr marL="553621" indent="-401822" algn="just" defTabSz="914353">
              <a:lnSpc>
                <a:spcPct val="100000"/>
              </a:lnSpc>
              <a:defRPr/>
            </a:pPr>
            <a:r>
              <a:rPr lang="en-US" sz="2800" dirty="0">
                <a:latin typeface="Andalus" pitchFamily="18" charset="-78"/>
                <a:cs typeface="Andalus" pitchFamily="18" charset="-78"/>
              </a:rPr>
              <a:t>Movement </a:t>
            </a:r>
          </a:p>
          <a:p>
            <a:pPr marL="553621" indent="-401822" algn="just" defTabSz="914353">
              <a:lnSpc>
                <a:spcPct val="100000"/>
              </a:lnSpc>
              <a:defRPr/>
            </a:pPr>
            <a:r>
              <a:rPr lang="en-US" sz="2800" dirty="0">
                <a:latin typeface="Andalus" pitchFamily="18" charset="-78"/>
                <a:cs typeface="Andalus" pitchFamily="18" charset="-78"/>
              </a:rPr>
              <a:t>Posture &amp; stability </a:t>
            </a:r>
          </a:p>
          <a:p>
            <a:pPr marL="553621" indent="-401822" algn="just" defTabSz="914353">
              <a:lnSpc>
                <a:spcPct val="100000"/>
              </a:lnSpc>
              <a:defRPr/>
            </a:pPr>
            <a:r>
              <a:rPr lang="en-US" sz="2800" b="1" dirty="0">
                <a:solidFill>
                  <a:srgbClr val="FF0000"/>
                </a:solidFill>
                <a:latin typeface="Andalus" pitchFamily="18" charset="-78"/>
                <a:cs typeface="Andalus" pitchFamily="18" charset="-78"/>
              </a:rPr>
              <a:t>Utilization of glucose and fatty acids for energy</a:t>
            </a:r>
          </a:p>
          <a:p>
            <a:pPr marL="553621" indent="-401822" algn="just" defTabSz="914353">
              <a:lnSpc>
                <a:spcPct val="100000"/>
              </a:lnSpc>
              <a:defRPr/>
            </a:pPr>
            <a:r>
              <a:rPr lang="en-US" sz="2800" b="1" u="sng" dirty="0">
                <a:latin typeface="Andalus" pitchFamily="18" charset="-78"/>
                <a:cs typeface="Andalus" pitchFamily="18" charset="-78"/>
              </a:rPr>
              <a:t>Functions of Adipose tissue </a:t>
            </a:r>
            <a:endParaRPr lang="en-US" sz="3100" b="1" u="sng" dirty="0">
              <a:latin typeface="Andalus" pitchFamily="18" charset="-78"/>
              <a:cs typeface="Andalus" pitchFamily="18" charset="-78"/>
            </a:endParaRPr>
          </a:p>
          <a:p>
            <a:pPr marL="553621" indent="-401822" algn="just" defTabSz="914353">
              <a:lnSpc>
                <a:spcPct val="100000"/>
              </a:lnSpc>
              <a:defRPr/>
            </a:pPr>
            <a:r>
              <a:rPr lang="en-US" sz="2800" dirty="0">
                <a:latin typeface="Andalus" pitchFamily="18" charset="-78"/>
                <a:cs typeface="Andalus" pitchFamily="18" charset="-78"/>
              </a:rPr>
              <a:t>Fat storage </a:t>
            </a:r>
          </a:p>
          <a:p>
            <a:pPr marL="553621" indent="-401822" algn="just" defTabSz="914353">
              <a:lnSpc>
                <a:spcPct val="100000"/>
              </a:lnSpc>
              <a:defRPr/>
            </a:pPr>
            <a:r>
              <a:rPr lang="en-US" sz="2800" b="1" dirty="0">
                <a:solidFill>
                  <a:srgbClr val="FF0000"/>
                </a:solidFill>
                <a:latin typeface="Andalus" pitchFamily="18" charset="-78"/>
                <a:cs typeface="Andalus" pitchFamily="18" charset="-78"/>
              </a:rPr>
              <a:t>Utilization of glucose and fatty acids for energy</a:t>
            </a:r>
          </a:p>
          <a:p>
            <a:pPr marL="553621" indent="-401822" algn="just" defTabSz="914353">
              <a:lnSpc>
                <a:spcPct val="150000"/>
              </a:lnSpc>
              <a:buNone/>
              <a:defRPr/>
            </a:pPr>
            <a:endParaRPr lang="en-US" sz="2800" dirty="0">
              <a:latin typeface="Andalus" pitchFamily="18" charset="-78"/>
              <a:cs typeface="Andalus" pitchFamily="18" charset="-78"/>
            </a:endParaRPr>
          </a:p>
        </p:txBody>
      </p:sp>
      <p:sp>
        <p:nvSpPr>
          <p:cNvPr id="39939" name="Title 1"/>
          <p:cNvSpPr>
            <a:spLocks noGrp="1"/>
          </p:cNvSpPr>
          <p:nvPr>
            <p:ph type="title"/>
          </p:nvPr>
        </p:nvSpPr>
        <p:spPr>
          <a:xfrm>
            <a:off x="446484" y="-696516"/>
            <a:ext cx="8229824" cy="1143000"/>
          </a:xfrm>
        </p:spPr>
        <p:txBody>
          <a:bodyPr/>
          <a:lstStyle/>
          <a:p>
            <a:pPr eaLnBrk="1" hangingPunct="1"/>
            <a:r>
              <a:rPr lang="en-US"/>
              <a:t> </a:t>
            </a:r>
          </a:p>
        </p:txBody>
      </p:sp>
      <p:sp>
        <p:nvSpPr>
          <p:cNvPr id="4" name="Rectangle 3"/>
          <p:cNvSpPr/>
          <p:nvPr/>
        </p:nvSpPr>
        <p:spPr>
          <a:xfrm>
            <a:off x="2743200" y="609600"/>
            <a:ext cx="4168129" cy="646331"/>
          </a:xfrm>
          <a:prstGeom prst="rect">
            <a:avLst/>
          </a:prstGeom>
        </p:spPr>
        <p:txBody>
          <a:bodyPr wrap="none">
            <a:spAutoFit/>
          </a:bodyPr>
          <a:lstStyle/>
          <a:p>
            <a:pPr algn="ctr">
              <a:spcBef>
                <a:spcPct val="0"/>
              </a:spcBef>
            </a:pPr>
            <a:r>
              <a:rPr lang="en-US" sz="3600" b="1" dirty="0">
                <a:latin typeface="Andalus" pitchFamily="18" charset="-78"/>
                <a:ea typeface="+mj-ea"/>
                <a:cs typeface="Andalus" pitchFamily="18" charset="-78"/>
              </a:rPr>
              <a:t>Physiological Aspects</a:t>
            </a:r>
          </a:p>
        </p:txBody>
      </p:sp>
      <p:sp>
        <p:nvSpPr>
          <p:cNvPr id="2" name="Rectangle 1">
            <a:extLst>
              <a:ext uri="{FF2B5EF4-FFF2-40B4-BE49-F238E27FC236}">
                <a16:creationId xmlns:a16="http://schemas.microsoft.com/office/drawing/2014/main" id="{A99B86CE-895B-4BE7-B931-73740C6F3787}"/>
              </a:ext>
            </a:extLst>
          </p:cNvPr>
          <p:cNvSpPr/>
          <p:nvPr/>
        </p:nvSpPr>
        <p:spPr>
          <a:xfrm>
            <a:off x="128382" y="152299"/>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sp>
        <p:nvSpPr>
          <p:cNvPr id="6" name="Slide Number Placeholder 5">
            <a:extLst>
              <a:ext uri="{FF2B5EF4-FFF2-40B4-BE49-F238E27FC236}">
                <a16:creationId xmlns:a16="http://schemas.microsoft.com/office/drawing/2014/main" id="{6F580178-1A57-4713-8E03-882CFDC86CDD}"/>
              </a:ext>
            </a:extLst>
          </p:cNvPr>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04800" y="685800"/>
            <a:ext cx="8465344" cy="4732734"/>
          </a:xfrm>
        </p:spPr>
        <p:txBody>
          <a:bodyPr rtlCol="0">
            <a:noAutofit/>
          </a:bodyPr>
          <a:lstStyle/>
          <a:p>
            <a:pPr marL="151799" indent="0" algn="ctr" defTabSz="914353">
              <a:lnSpc>
                <a:spcPct val="150000"/>
              </a:lnSpc>
              <a:buNone/>
              <a:defRPr/>
            </a:pPr>
            <a:r>
              <a:rPr lang="en-US" sz="3100" b="1" dirty="0">
                <a:latin typeface="Andalus" pitchFamily="18" charset="-78"/>
                <a:cs typeface="Andalus" pitchFamily="18" charset="-78"/>
              </a:rPr>
              <a:t>Deficiency of Carnitine </a:t>
            </a:r>
          </a:p>
          <a:p>
            <a:pPr marL="151799" indent="0" algn="just" defTabSz="914353">
              <a:lnSpc>
                <a:spcPct val="150000"/>
              </a:lnSpc>
              <a:defRPr/>
            </a:pPr>
            <a:r>
              <a:rPr lang="en-US" sz="2800" b="1" dirty="0">
                <a:latin typeface="Andalus" pitchFamily="18" charset="-78"/>
                <a:cs typeface="Andalus" pitchFamily="18" charset="-78"/>
              </a:rPr>
              <a:t>  </a:t>
            </a:r>
            <a:r>
              <a:rPr lang="en-US" sz="2800" dirty="0">
                <a:latin typeface="Andalus" pitchFamily="18" charset="-78"/>
                <a:cs typeface="Andalus" pitchFamily="18" charset="-78"/>
              </a:rPr>
              <a:t>CPT-I deficiency </a:t>
            </a:r>
          </a:p>
          <a:p>
            <a:pPr marL="151799" indent="0" algn="just" defTabSz="914353">
              <a:lnSpc>
                <a:spcPct val="150000"/>
              </a:lnSpc>
              <a:defRPr/>
            </a:pPr>
            <a:r>
              <a:rPr lang="en-US" sz="2800" dirty="0">
                <a:latin typeface="Andalus" pitchFamily="18" charset="-78"/>
                <a:cs typeface="Andalus" pitchFamily="18" charset="-78"/>
              </a:rPr>
              <a:t>  CPT-I deficiency </a:t>
            </a:r>
          </a:p>
          <a:p>
            <a:pPr marL="151799" indent="0" algn="just" defTabSz="914353">
              <a:lnSpc>
                <a:spcPct val="150000"/>
              </a:lnSpc>
              <a:buNone/>
              <a:defRPr/>
            </a:pPr>
            <a:endParaRPr lang="en-US" sz="2800" b="1" u="sng" dirty="0">
              <a:latin typeface="Andalus" pitchFamily="18" charset="-78"/>
              <a:cs typeface="Andalus" pitchFamily="18" charset="-78"/>
            </a:endParaRPr>
          </a:p>
          <a:p>
            <a:pPr marL="693142" lvl="2" indent="0">
              <a:lnSpc>
                <a:spcPct val="140000"/>
              </a:lnSpc>
              <a:buNone/>
              <a:defRPr/>
            </a:pPr>
            <a:endParaRPr lang="en-US" sz="2800" dirty="0">
              <a:latin typeface="Andalus" pitchFamily="18" charset="-78"/>
              <a:cs typeface="Andalus" pitchFamily="18" charset="-78"/>
            </a:endParaRPr>
          </a:p>
          <a:p>
            <a:pPr marL="553621" indent="-401822" algn="just" defTabSz="914353">
              <a:buFontTx/>
              <a:buChar char="•"/>
              <a:defRPr/>
            </a:pPr>
            <a:endParaRPr lang="en-US" sz="2800" dirty="0">
              <a:latin typeface="Andalus" pitchFamily="18" charset="-78"/>
              <a:cs typeface="Andalus" pitchFamily="18" charset="-78"/>
            </a:endParaRPr>
          </a:p>
        </p:txBody>
      </p:sp>
      <p:sp>
        <p:nvSpPr>
          <p:cNvPr id="79875" name="Title 1"/>
          <p:cNvSpPr>
            <a:spLocks noGrp="1"/>
          </p:cNvSpPr>
          <p:nvPr>
            <p:ph type="title"/>
          </p:nvPr>
        </p:nvSpPr>
        <p:spPr>
          <a:xfrm>
            <a:off x="446484" y="-696516"/>
            <a:ext cx="8229824" cy="1143000"/>
          </a:xfrm>
        </p:spPr>
        <p:txBody>
          <a:bodyPr/>
          <a:lstStyle/>
          <a:p>
            <a:pPr eaLnBrk="1" hangingPunct="1"/>
            <a:r>
              <a:rPr lang="en-US"/>
              <a:t> </a:t>
            </a:r>
          </a:p>
        </p:txBody>
      </p:sp>
      <p:pic>
        <p:nvPicPr>
          <p:cNvPr id="4" name="Picture 2" descr="L-Carnitine"/>
          <p:cNvPicPr>
            <a:picLocks noChangeAspect="1" noChangeArrowheads="1"/>
          </p:cNvPicPr>
          <p:nvPr/>
        </p:nvPicPr>
        <p:blipFill>
          <a:blip r:embed="rId2"/>
          <a:srcRect b="6251"/>
          <a:stretch>
            <a:fillRect/>
          </a:stretch>
        </p:blipFill>
        <p:spPr bwMode="auto">
          <a:xfrm>
            <a:off x="3505200" y="1828800"/>
            <a:ext cx="5299364" cy="3886200"/>
          </a:xfrm>
          <a:prstGeom prst="rect">
            <a:avLst/>
          </a:prstGeom>
          <a:noFill/>
        </p:spPr>
      </p:pic>
      <p:sp>
        <p:nvSpPr>
          <p:cNvPr id="2" name="Rectangle 1">
            <a:extLst>
              <a:ext uri="{FF2B5EF4-FFF2-40B4-BE49-F238E27FC236}">
                <a16:creationId xmlns:a16="http://schemas.microsoft.com/office/drawing/2014/main" id="{704086D5-7934-432D-A694-9C9945B2EFD5}"/>
              </a:ext>
            </a:extLst>
          </p:cNvPr>
          <p:cNvSpPr/>
          <p:nvPr/>
        </p:nvSpPr>
        <p:spPr>
          <a:xfrm>
            <a:off x="152400" y="218518"/>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228600" y="762000"/>
            <a:ext cx="8607028" cy="4732734"/>
          </a:xfrm>
        </p:spPr>
        <p:txBody>
          <a:bodyPr rtlCol="0">
            <a:noAutofit/>
          </a:bodyPr>
          <a:lstStyle/>
          <a:p>
            <a:pPr marL="151799" indent="0" defTabSz="914353">
              <a:buNone/>
              <a:defRPr/>
            </a:pPr>
            <a:r>
              <a:rPr lang="en-US" sz="3100" b="1" u="sng" dirty="0">
                <a:latin typeface="Andalus" pitchFamily="18" charset="-78"/>
                <a:cs typeface="Andalus" pitchFamily="18" charset="-78"/>
              </a:rPr>
              <a:t>Medium chain acyl CoA dehydrogenase deficiency</a:t>
            </a:r>
          </a:p>
          <a:p>
            <a:pPr marL="151799" indent="0" defTabSz="914353">
              <a:buNone/>
              <a:defRPr/>
            </a:pPr>
            <a:endParaRPr lang="en-US" sz="3100" b="1" u="sng" dirty="0">
              <a:latin typeface="Andalus" pitchFamily="18" charset="-78"/>
              <a:cs typeface="Andalus" pitchFamily="18" charset="-78"/>
            </a:endParaRPr>
          </a:p>
          <a:p>
            <a:pPr marL="553621" indent="-401822" algn="just">
              <a:lnSpc>
                <a:spcPct val="150000"/>
              </a:lnSpc>
              <a:buFontTx/>
              <a:buChar char="•"/>
              <a:defRPr/>
            </a:pPr>
            <a:r>
              <a:rPr lang="en-US" sz="2800" dirty="0">
                <a:latin typeface="Andalus" pitchFamily="18" charset="-78"/>
                <a:cs typeface="Andalus" pitchFamily="18" charset="-78"/>
              </a:rPr>
              <a:t>Decreased ability to oxidize medium chain fatty acids and severe hypoglycemia </a:t>
            </a:r>
          </a:p>
          <a:p>
            <a:pPr marL="553621" indent="-401822" algn="just">
              <a:lnSpc>
                <a:spcPct val="150000"/>
              </a:lnSpc>
              <a:buFontTx/>
              <a:buChar char="•"/>
              <a:defRPr/>
            </a:pPr>
            <a:r>
              <a:rPr lang="en-US" sz="2800" dirty="0">
                <a:latin typeface="Andalus" pitchFamily="18" charset="-78"/>
                <a:cs typeface="Andalus" pitchFamily="18" charset="-78"/>
              </a:rPr>
              <a:t>Cause of some cases of </a:t>
            </a:r>
            <a:r>
              <a:rPr lang="en-US" sz="2800" b="1" dirty="0">
                <a:solidFill>
                  <a:srgbClr val="FF0000"/>
                </a:solidFill>
                <a:latin typeface="Andalus" pitchFamily="18" charset="-78"/>
                <a:cs typeface="Andalus" pitchFamily="18" charset="-78"/>
              </a:rPr>
              <a:t>sudden infant death syndrome</a:t>
            </a:r>
            <a:endParaRPr lang="en-US" sz="2800" b="1" dirty="0">
              <a:solidFill>
                <a:srgbClr val="FF0000"/>
              </a:solidFill>
            </a:endParaRPr>
          </a:p>
        </p:txBody>
      </p:sp>
      <p:sp>
        <p:nvSpPr>
          <p:cNvPr id="81923" name="Title 1"/>
          <p:cNvSpPr>
            <a:spLocks noGrp="1"/>
          </p:cNvSpPr>
          <p:nvPr>
            <p:ph type="title"/>
          </p:nvPr>
        </p:nvSpPr>
        <p:spPr>
          <a:xfrm>
            <a:off x="446484" y="-696516"/>
            <a:ext cx="8229824" cy="1143000"/>
          </a:xfrm>
        </p:spPr>
        <p:txBody>
          <a:bodyPr/>
          <a:lstStyle/>
          <a:p>
            <a:pPr eaLnBrk="1" hangingPunct="1"/>
            <a:r>
              <a:rPr lang="en-US"/>
              <a:t> </a:t>
            </a:r>
          </a:p>
        </p:txBody>
      </p:sp>
      <p:sp>
        <p:nvSpPr>
          <p:cNvPr id="2" name="Rectangle 1">
            <a:extLst>
              <a:ext uri="{FF2B5EF4-FFF2-40B4-BE49-F238E27FC236}">
                <a16:creationId xmlns:a16="http://schemas.microsoft.com/office/drawing/2014/main" id="{8515E874-E0C0-47DA-A88B-52E6817689FD}"/>
              </a:ext>
            </a:extLst>
          </p:cNvPr>
          <p:cNvSpPr/>
          <p:nvPr/>
        </p:nvSpPr>
        <p:spPr>
          <a:xfrm>
            <a:off x="228600" y="104852"/>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pPr>
              <a:buNone/>
            </a:pPr>
            <a:r>
              <a:rPr lang="en-US" dirty="0"/>
              <a:t> </a:t>
            </a:r>
          </a:p>
        </p:txBody>
      </p:sp>
      <p:pic>
        <p:nvPicPr>
          <p:cNvPr id="107522" name="Picture 2" descr="Medium‐chain Acyl‐COA dehydrogenase deficiency: Pathogenesis, diagnosis,  and treatment - Mason - 2023 - Endocrinology, Diabetes &amp; Metabolism - Wiley  Online Library"/>
          <p:cNvPicPr>
            <a:picLocks noChangeAspect="1" noChangeArrowheads="1"/>
          </p:cNvPicPr>
          <p:nvPr/>
        </p:nvPicPr>
        <p:blipFill>
          <a:blip r:embed="rId2"/>
          <a:srcRect/>
          <a:stretch>
            <a:fillRect/>
          </a:stretch>
        </p:blipFill>
        <p:spPr bwMode="auto">
          <a:xfrm>
            <a:off x="838200" y="609600"/>
            <a:ext cx="7086600" cy="5943600"/>
          </a:xfrm>
          <a:prstGeom prst="rect">
            <a:avLst/>
          </a:prstGeom>
          <a:noFill/>
        </p:spPr>
      </p:pic>
      <p:sp>
        <p:nvSpPr>
          <p:cNvPr id="4" name="Rectangle 3">
            <a:extLst>
              <a:ext uri="{FF2B5EF4-FFF2-40B4-BE49-F238E27FC236}">
                <a16:creationId xmlns:a16="http://schemas.microsoft.com/office/drawing/2014/main" id="{2FF4A149-4484-4670-AE57-200D06480465}"/>
              </a:ext>
            </a:extLst>
          </p:cNvPr>
          <p:cNvSpPr/>
          <p:nvPr/>
        </p:nvSpPr>
        <p:spPr>
          <a:xfrm>
            <a:off x="76200" y="194310"/>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275146" y="1062633"/>
            <a:ext cx="8572500" cy="4732734"/>
          </a:xfrm>
        </p:spPr>
        <p:txBody>
          <a:bodyPr rtlCol="0">
            <a:noAutofit/>
          </a:bodyPr>
          <a:lstStyle/>
          <a:p>
            <a:pPr marL="0" indent="0">
              <a:buNone/>
              <a:defRPr/>
            </a:pPr>
            <a:r>
              <a:rPr lang="en-US" sz="3100" b="1" u="sng" dirty="0">
                <a:latin typeface="Andalus" pitchFamily="18" charset="-78"/>
                <a:cs typeface="Andalus" pitchFamily="18" charset="-78"/>
              </a:rPr>
              <a:t>Jamaican Vomiting Sickness </a:t>
            </a:r>
          </a:p>
          <a:p>
            <a:pPr marL="553621" indent="-401822" algn="just">
              <a:lnSpc>
                <a:spcPct val="150000"/>
              </a:lnSpc>
              <a:buFontTx/>
              <a:buChar char="•"/>
              <a:defRPr/>
            </a:pPr>
            <a:r>
              <a:rPr lang="en-US" dirty="0">
                <a:latin typeface="Andalus" pitchFamily="18" charset="-78"/>
                <a:cs typeface="Andalus" pitchFamily="18" charset="-78"/>
              </a:rPr>
              <a:t>Eating of unripe fruit of ackee tree that  contains </a:t>
            </a:r>
            <a:r>
              <a:rPr lang="en-US" sz="2400" b="1" dirty="0">
                <a:solidFill>
                  <a:srgbClr val="0070C0"/>
                </a:solidFill>
                <a:latin typeface="Andalus" pitchFamily="18" charset="-78"/>
                <a:cs typeface="Andalus" pitchFamily="18" charset="-78"/>
              </a:rPr>
              <a:t>hypoglycin A</a:t>
            </a:r>
            <a:r>
              <a:rPr lang="en-US" sz="1800" dirty="0">
                <a:latin typeface="Andalus" pitchFamily="18" charset="-78"/>
                <a:cs typeface="Andalus" pitchFamily="18" charset="-78"/>
              </a:rPr>
              <a:t> </a:t>
            </a:r>
            <a:r>
              <a:rPr lang="en-US" dirty="0">
                <a:latin typeface="Andalus" pitchFamily="18" charset="-78"/>
                <a:cs typeface="Andalus" pitchFamily="18" charset="-78"/>
              </a:rPr>
              <a:t>which inactivates acyl-CoA dehydrogenase and causes hypoglycemia </a:t>
            </a:r>
          </a:p>
        </p:txBody>
      </p:sp>
      <p:sp>
        <p:nvSpPr>
          <p:cNvPr id="82947" name="Title 1"/>
          <p:cNvSpPr>
            <a:spLocks noGrp="1"/>
          </p:cNvSpPr>
          <p:nvPr>
            <p:ph type="title"/>
          </p:nvPr>
        </p:nvSpPr>
        <p:spPr>
          <a:xfrm>
            <a:off x="446484" y="-696516"/>
            <a:ext cx="8229824" cy="1143000"/>
          </a:xfrm>
        </p:spPr>
        <p:txBody>
          <a:bodyPr/>
          <a:lstStyle/>
          <a:p>
            <a:pPr eaLnBrk="1" hangingPunct="1"/>
            <a:r>
              <a:rPr lang="en-US"/>
              <a:t> </a:t>
            </a:r>
          </a:p>
        </p:txBody>
      </p:sp>
      <p:sp>
        <p:nvSpPr>
          <p:cNvPr id="2" name="Rectangle 1">
            <a:extLst>
              <a:ext uri="{FF2B5EF4-FFF2-40B4-BE49-F238E27FC236}">
                <a16:creationId xmlns:a16="http://schemas.microsoft.com/office/drawing/2014/main" id="{FE3794E3-9C97-4180-81F5-95A7089E6A97}"/>
              </a:ext>
            </a:extLst>
          </p:cNvPr>
          <p:cNvSpPr/>
          <p:nvPr/>
        </p:nvSpPr>
        <p:spPr>
          <a:xfrm>
            <a:off x="26324" y="78528"/>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Family Medicine</a:t>
            </a: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457200" y="1219200"/>
            <a:ext cx="8001000" cy="5211762"/>
          </a:xfrm>
        </p:spPr>
        <p:txBody>
          <a:bodyPr>
            <a:normAutofit/>
          </a:bodyPr>
          <a:lstStyle/>
          <a:p>
            <a:pPr marL="0" indent="0" algn="just">
              <a:lnSpc>
                <a:spcPct val="150000"/>
              </a:lnSpc>
              <a:buNone/>
            </a:pPr>
            <a:r>
              <a:rPr lang="en-US" altLang="en-US" sz="2800" dirty="0">
                <a:latin typeface="Andalus" panose="02020603050405020304" pitchFamily="18" charset="-78"/>
                <a:cs typeface="Andalus" panose="02020603050405020304" pitchFamily="18" charset="-78"/>
              </a:rPr>
              <a:t>Family Medicine plays important role in following manner:</a:t>
            </a:r>
          </a:p>
          <a:p>
            <a:pPr algn="just">
              <a:lnSpc>
                <a:spcPct val="150000"/>
              </a:lnSpc>
            </a:pPr>
            <a:r>
              <a:rPr lang="en-US" altLang="en-US" sz="2800" dirty="0">
                <a:latin typeface="Andalus" panose="02020603050405020304" pitchFamily="18" charset="-78"/>
                <a:cs typeface="Andalus" panose="02020603050405020304" pitchFamily="18" charset="-78"/>
              </a:rPr>
              <a:t>Early Diagnosis</a:t>
            </a:r>
          </a:p>
          <a:p>
            <a:pPr algn="just">
              <a:lnSpc>
                <a:spcPct val="150000"/>
              </a:lnSpc>
            </a:pPr>
            <a:r>
              <a:rPr lang="en-US" altLang="en-US" sz="2800" dirty="0">
                <a:latin typeface="Andalus" panose="02020603050405020304" pitchFamily="18" charset="-78"/>
                <a:cs typeface="Andalus" panose="02020603050405020304" pitchFamily="18" charset="-78"/>
              </a:rPr>
              <a:t>Education</a:t>
            </a:r>
          </a:p>
          <a:p>
            <a:pPr algn="just">
              <a:lnSpc>
                <a:spcPct val="150000"/>
              </a:lnSpc>
            </a:pPr>
            <a:r>
              <a:rPr lang="en-US" altLang="en-US" sz="2800" dirty="0">
                <a:latin typeface="Andalus" panose="02020603050405020304" pitchFamily="18" charset="-78"/>
                <a:cs typeface="Andalus" panose="02020603050405020304" pitchFamily="18" charset="-78"/>
              </a:rPr>
              <a:t>Dietary Guidance</a:t>
            </a:r>
          </a:p>
          <a:p>
            <a:pPr algn="just">
              <a:lnSpc>
                <a:spcPct val="150000"/>
              </a:lnSpc>
            </a:pPr>
            <a:r>
              <a:rPr lang="en-US" altLang="en-US" sz="2800" dirty="0">
                <a:latin typeface="Andalus" panose="02020603050405020304" pitchFamily="18" charset="-78"/>
                <a:cs typeface="Andalus" panose="02020603050405020304" pitchFamily="18" charset="-78"/>
              </a:rPr>
              <a:t>Monitoring</a:t>
            </a:r>
          </a:p>
          <a:p>
            <a:pPr algn="just">
              <a:lnSpc>
                <a:spcPct val="150000"/>
              </a:lnSpc>
            </a:pPr>
            <a:r>
              <a:rPr lang="en-US" altLang="en-US" sz="2800" dirty="0">
                <a:latin typeface="Andalus" panose="02020603050405020304" pitchFamily="18" charset="-78"/>
                <a:cs typeface="Andalus" panose="02020603050405020304" pitchFamily="18" charset="-78"/>
              </a:rPr>
              <a:t>Refer to Specialists </a:t>
            </a:r>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26</a:t>
            </a:fld>
            <a:endParaRPr lang="en-US" dirty="0"/>
          </a:p>
        </p:txBody>
      </p:sp>
      <p:sp>
        <p:nvSpPr>
          <p:cNvPr id="5" name="Rectangle 4">
            <a:extLst>
              <a:ext uri="{FF2B5EF4-FFF2-40B4-BE49-F238E27FC236}">
                <a16:creationId xmlns:a16="http://schemas.microsoft.com/office/drawing/2014/main" id="{BC308DE0-ED53-4552-93DC-3221A55A37C3}"/>
              </a:ext>
            </a:extLst>
          </p:cNvPr>
          <p:cNvSpPr/>
          <p:nvPr/>
        </p:nvSpPr>
        <p:spPr>
          <a:xfrm>
            <a:off x="228600" y="10445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3901179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DFC-03FE-461B-18C2-CAB7DCC6A3E0}"/>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Artificial Intelligence</a:t>
            </a:r>
            <a:endParaRPr lang="en-US" sz="4000" dirty="0"/>
          </a:p>
        </p:txBody>
      </p:sp>
      <p:sp>
        <p:nvSpPr>
          <p:cNvPr id="3" name="Content Placeholder 2">
            <a:extLst>
              <a:ext uri="{FF2B5EF4-FFF2-40B4-BE49-F238E27FC236}">
                <a16:creationId xmlns:a16="http://schemas.microsoft.com/office/drawing/2014/main" id="{42D31C9E-DDD1-7EFD-0C3D-B064BE975BBF}"/>
              </a:ext>
            </a:extLst>
          </p:cNvPr>
          <p:cNvSpPr>
            <a:spLocks noGrp="1"/>
          </p:cNvSpPr>
          <p:nvPr>
            <p:ph sz="half" idx="1"/>
          </p:nvPr>
        </p:nvSpPr>
        <p:spPr>
          <a:xfrm>
            <a:off x="457200" y="1600200"/>
            <a:ext cx="8077200" cy="4525963"/>
          </a:xfrm>
        </p:spPr>
        <p:txBody>
          <a:bodyPr>
            <a:normAutofit/>
          </a:bodyPr>
          <a:lstStyle/>
          <a:p>
            <a:pPr marL="0" indent="0" algn="just">
              <a:buNone/>
            </a:pPr>
            <a:r>
              <a:rPr lang="en-US" altLang="en-US" dirty="0">
                <a:latin typeface="Andalus" panose="02020603050405020304" pitchFamily="18" charset="-78"/>
                <a:cs typeface="Andalus" panose="02020603050405020304" pitchFamily="18" charset="-78"/>
              </a:rPr>
              <a:t>Artificial Intelligence </a:t>
            </a:r>
            <a:r>
              <a:rPr lang="en-GB" altLang="en-US" dirty="0">
                <a:latin typeface="Andalus" panose="02020603050405020304" pitchFamily="18" charset="-78"/>
                <a:cs typeface="Andalus" panose="02020603050405020304" pitchFamily="18" charset="-78"/>
              </a:rPr>
              <a:t>plays role </a:t>
            </a:r>
            <a:r>
              <a:rPr lang="en-US" altLang="en-US" dirty="0">
                <a:latin typeface="Andalus" panose="02020603050405020304" pitchFamily="18" charset="-78"/>
                <a:cs typeface="Andalus" panose="02020603050405020304" pitchFamily="18" charset="-78"/>
              </a:rPr>
              <a:t>in following </a:t>
            </a:r>
            <a:r>
              <a:rPr lang="en-GB" altLang="en-US" dirty="0">
                <a:latin typeface="Andalus" panose="02020603050405020304" pitchFamily="18" charset="-78"/>
                <a:cs typeface="Andalus" panose="02020603050405020304" pitchFamily="18" charset="-78"/>
              </a:rPr>
              <a:t>aspects:</a:t>
            </a:r>
            <a:endParaRPr lang="en-US" altLang="en-US" dirty="0">
              <a:latin typeface="Andalus" panose="02020603050405020304" pitchFamily="18" charset="-78"/>
              <a:cs typeface="Andalus" panose="02020603050405020304" pitchFamily="18" charset="-78"/>
            </a:endParaRPr>
          </a:p>
          <a:p>
            <a:pPr algn="just"/>
            <a:r>
              <a:rPr lang="en-US" altLang="en-US" dirty="0">
                <a:latin typeface="Andalus" panose="02020603050405020304" pitchFamily="18" charset="-78"/>
                <a:cs typeface="Andalus" panose="02020603050405020304" pitchFamily="18" charset="-78"/>
              </a:rPr>
              <a:t>Utilizes extensive data from patient thereby enhancing prevention, diagnosis &amp; treatment based on individual genetic profile</a:t>
            </a:r>
            <a:r>
              <a:rPr lang="en-US" sz="2400" dirty="0"/>
              <a:t> </a:t>
            </a:r>
          </a:p>
          <a:p>
            <a:pPr marL="0" indent="0">
              <a:buNone/>
            </a:pPr>
            <a:endParaRPr lang="en-US" dirty="0"/>
          </a:p>
        </p:txBody>
      </p:sp>
      <p:sp>
        <p:nvSpPr>
          <p:cNvPr id="14" name="Slide Number Placeholder 13">
            <a:extLst>
              <a:ext uri="{FF2B5EF4-FFF2-40B4-BE49-F238E27FC236}">
                <a16:creationId xmlns:a16="http://schemas.microsoft.com/office/drawing/2014/main" id="{E6B40C29-8044-12B7-8372-6ADC55BAC2C1}"/>
              </a:ext>
            </a:extLst>
          </p:cNvPr>
          <p:cNvSpPr>
            <a:spLocks noGrp="1"/>
          </p:cNvSpPr>
          <p:nvPr>
            <p:ph type="sldNum" sz="quarter" idx="12"/>
          </p:nvPr>
        </p:nvSpPr>
        <p:spPr/>
        <p:txBody>
          <a:bodyPr/>
          <a:lstStyle/>
          <a:p>
            <a:pPr>
              <a:defRPr/>
            </a:pPr>
            <a:fld id="{7A259807-4E02-4090-954C-8862AE38006D}" type="slidenum">
              <a:rPr lang="en-US" smtClean="0"/>
              <a:pPr>
                <a:defRPr/>
              </a:pPr>
              <a:t>27</a:t>
            </a:fld>
            <a:endParaRPr lang="en-US"/>
          </a:p>
        </p:txBody>
      </p:sp>
      <p:sp>
        <p:nvSpPr>
          <p:cNvPr id="4" name="Rectangle 3">
            <a:extLst>
              <a:ext uri="{FF2B5EF4-FFF2-40B4-BE49-F238E27FC236}">
                <a16:creationId xmlns:a16="http://schemas.microsoft.com/office/drawing/2014/main" id="{A891923C-78E3-4C35-9C3A-3598632CE359}"/>
              </a:ext>
            </a:extLst>
          </p:cNvPr>
          <p:cNvSpPr/>
          <p:nvPr/>
        </p:nvSpPr>
        <p:spPr>
          <a:xfrm>
            <a:off x="228600" y="65722"/>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003524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2660-18E5-686E-013B-A559E1FD1A3B}"/>
              </a:ext>
            </a:extLst>
          </p:cNvPr>
          <p:cNvSpPr>
            <a:spLocks noGrp="1"/>
          </p:cNvSpPr>
          <p:nvPr>
            <p:ph type="title"/>
          </p:nvPr>
        </p:nvSpPr>
        <p:spPr>
          <a:xfrm>
            <a:off x="457200" y="236538"/>
            <a:ext cx="8229600" cy="1143000"/>
          </a:xfrm>
        </p:spPr>
        <p:txBody>
          <a:bodyPr>
            <a:normAutofit/>
          </a:bodyPr>
          <a:lstStyle/>
          <a:p>
            <a:r>
              <a:rPr lang="en-US" sz="4000" dirty="0">
                <a:solidFill>
                  <a:schemeClr val="accent4">
                    <a:lumMod val="75000"/>
                  </a:schemeClr>
                </a:solidFill>
                <a:latin typeface="Calibri" pitchFamily="34" charset="0"/>
              </a:rPr>
              <a:t>Suggested Research Article</a:t>
            </a:r>
            <a:endParaRPr lang="en-US" sz="4000" dirty="0"/>
          </a:p>
        </p:txBody>
      </p:sp>
      <p:sp>
        <p:nvSpPr>
          <p:cNvPr id="3" name="Content Placeholder 2">
            <a:extLst>
              <a:ext uri="{FF2B5EF4-FFF2-40B4-BE49-F238E27FC236}">
                <a16:creationId xmlns:a16="http://schemas.microsoft.com/office/drawing/2014/main" id="{3A9B65BA-AA02-07DB-52F5-74C703F7CEE2}"/>
              </a:ext>
            </a:extLst>
          </p:cNvPr>
          <p:cNvSpPr>
            <a:spLocks noGrp="1"/>
          </p:cNvSpPr>
          <p:nvPr>
            <p:ph sz="half" idx="1"/>
          </p:nvPr>
        </p:nvSpPr>
        <p:spPr>
          <a:xfrm>
            <a:off x="457200" y="1524000"/>
            <a:ext cx="4038600" cy="5029200"/>
          </a:xfrm>
        </p:spPr>
        <p:txBody>
          <a:bodyPr>
            <a:normAutofit fontScale="40000" lnSpcReduction="20000"/>
          </a:bodyPr>
          <a:lstStyle/>
          <a:p>
            <a:pPr marL="0" indent="0">
              <a:buNone/>
            </a:pPr>
            <a:r>
              <a:rPr lang="en-US" sz="5100" dirty="0"/>
              <a:t>Link: </a:t>
            </a:r>
            <a:r>
              <a:rPr lang="en-US" sz="5400" dirty="0">
                <a:hlinkClick r:id="rId2"/>
              </a:rPr>
              <a:t>htt</a:t>
            </a:r>
            <a:r>
              <a:rPr lang="en-US" sz="5400" dirty="0">
                <a:hlinkClick r:id="rId3"/>
              </a:rPr>
              <a:t>https://www.frontiersin.org/articles/10.3389/fphys.2020.00794/full</a:t>
            </a:r>
            <a:endParaRPr lang="en-US" sz="5400" dirty="0"/>
          </a:p>
          <a:p>
            <a:pPr marL="0" indent="0">
              <a:buNone/>
            </a:pPr>
            <a:endParaRPr lang="en-US" sz="5100" dirty="0"/>
          </a:p>
          <a:p>
            <a:pPr marL="0" indent="0">
              <a:buNone/>
            </a:pPr>
            <a:r>
              <a:rPr lang="en-US" sz="5100" dirty="0"/>
              <a:t>Journal Name : Front. Physiol. </a:t>
            </a:r>
          </a:p>
          <a:p>
            <a:pPr marL="0" indent="0" algn="l">
              <a:buNone/>
            </a:pPr>
            <a:r>
              <a:rPr lang="en-US" sz="5100" dirty="0"/>
              <a:t> </a:t>
            </a:r>
          </a:p>
          <a:p>
            <a:pPr marL="0" indent="0">
              <a:buNone/>
            </a:pPr>
            <a:r>
              <a:rPr lang="en-US" sz="5000" dirty="0"/>
              <a:t>Title: The Link Between the Mitochondrial Fatty Acid Oxidation Derangement and Kidney Injury</a:t>
            </a:r>
          </a:p>
          <a:p>
            <a:pPr marL="0" indent="0">
              <a:buNone/>
            </a:pPr>
            <a:endParaRPr lang="en-US" sz="5100" dirty="0"/>
          </a:p>
          <a:p>
            <a:pPr marL="0" indent="0">
              <a:buNone/>
            </a:pPr>
            <a:endParaRPr lang="en-US" sz="5100" dirty="0"/>
          </a:p>
          <a:p>
            <a:pPr marL="0" indent="0">
              <a:buNone/>
            </a:pPr>
            <a:r>
              <a:rPr lang="en-US" sz="5100" dirty="0"/>
              <a:t>Author Name: Lara Console </a:t>
            </a:r>
            <a:endParaRPr lang="en-US" dirty="0"/>
          </a:p>
        </p:txBody>
      </p:sp>
      <p:sp>
        <p:nvSpPr>
          <p:cNvPr id="4" name="Content Placeholder 3">
            <a:extLst>
              <a:ext uri="{FF2B5EF4-FFF2-40B4-BE49-F238E27FC236}">
                <a16:creationId xmlns:a16="http://schemas.microsoft.com/office/drawing/2014/main" id="{19F370F6-C32D-2F2E-BC26-CEB3F52C05CE}"/>
              </a:ext>
            </a:extLst>
          </p:cNvPr>
          <p:cNvSpPr>
            <a:spLocks noGrp="1"/>
          </p:cNvSpPr>
          <p:nvPr>
            <p:ph sz="half" idx="2"/>
          </p:nvPr>
        </p:nvSpPr>
        <p:spPr>
          <a:xfrm>
            <a:off x="4648200" y="1447800"/>
            <a:ext cx="4038600" cy="5257800"/>
          </a:xfrm>
        </p:spPr>
        <p:txBody>
          <a:bodyPr>
            <a:normAutofit fontScale="40000" lnSpcReduction="20000"/>
          </a:bodyPr>
          <a:lstStyle/>
          <a:p>
            <a:pPr algn="l">
              <a:lnSpc>
                <a:spcPts val="2250"/>
              </a:lnSpc>
              <a:spcBef>
                <a:spcPts val="2000"/>
              </a:spcBef>
              <a:spcAft>
                <a:spcPts val="1000"/>
              </a:spcAft>
              <a:buNone/>
            </a:pPr>
            <a:r>
              <a:rPr lang="en-US" sz="3400" b="0" i="0" dirty="0">
                <a:solidFill>
                  <a:srgbClr val="995733"/>
                </a:solidFill>
                <a:effectLst/>
                <a:latin typeface="Cambria" panose="02040503050406030204" pitchFamily="18" charset="0"/>
              </a:rPr>
              <a:t>Introduction</a:t>
            </a:r>
          </a:p>
          <a:p>
            <a:pPr algn="just">
              <a:spcBef>
                <a:spcPts val="2000"/>
              </a:spcBef>
              <a:spcAft>
                <a:spcPts val="2000"/>
              </a:spcAft>
            </a:pPr>
            <a:r>
              <a:rPr lang="en-US" sz="3600" dirty="0"/>
              <a:t>Renal proximal tubular cells are high energy-demanding cells mainly relying on fatty acid oxidation. In stress conditions, such as transient hypoxia, fatty acid oxidation (FAO) decreases and carbohydrate catabolism fails to compensate for the energy demand. In this scenario, the surviving tubular cells exhibit the peculiar phenotype associated with fibrosis that is the histological manifestation of a process culminating in chronic and end-stage kidney disease. Genome-wide transcriptome analysis revealed that, together with inflammation, FAO is the top dysregulated pathway in kidney diseases with a decreased expression of key FAO enzymes and regulators. Another evidence that links the derangement of FAO to fibrosis is the progressive decrease of the expression of peroxisome proliferator-activated receptor α (PPARα) in aged people, that triggers the age-associated renal fibrosis. </a:t>
            </a:r>
            <a:endParaRPr lang="en-US" dirty="0"/>
          </a:p>
        </p:txBody>
      </p:sp>
      <p:sp>
        <p:nvSpPr>
          <p:cNvPr id="8" name="Slide Number Placeholder 7"/>
          <p:cNvSpPr>
            <a:spLocks noGrp="1"/>
          </p:cNvSpPr>
          <p:nvPr>
            <p:ph type="sldNum" sz="quarter" idx="12"/>
          </p:nvPr>
        </p:nvSpPr>
        <p:spPr/>
        <p:txBody>
          <a:bodyPr/>
          <a:lstStyle/>
          <a:p>
            <a:pPr>
              <a:defRPr/>
            </a:pPr>
            <a:fld id="{7A259807-4E02-4090-954C-8862AE38006D}" type="slidenum">
              <a:rPr lang="en-US" smtClean="0"/>
              <a:pPr>
                <a:defRPr/>
              </a:pPr>
              <a:t>28</a:t>
            </a:fld>
            <a:endParaRPr lang="en-US"/>
          </a:p>
        </p:txBody>
      </p:sp>
      <p:sp>
        <p:nvSpPr>
          <p:cNvPr id="5" name="Rectangle 4">
            <a:extLst>
              <a:ext uri="{FF2B5EF4-FFF2-40B4-BE49-F238E27FC236}">
                <a16:creationId xmlns:a16="http://schemas.microsoft.com/office/drawing/2014/main" id="{7C0770D7-C2CA-43B2-86FE-5CF4C2EB6E50}"/>
              </a:ext>
            </a:extLst>
          </p:cNvPr>
          <p:cNvSpPr/>
          <p:nvPr/>
        </p:nvSpPr>
        <p:spPr>
          <a:xfrm>
            <a:off x="152400" y="133984"/>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66247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9579-8F2A-586B-93E3-8061CF00F0F3}"/>
              </a:ext>
            </a:extLst>
          </p:cNvPr>
          <p:cNvSpPr>
            <a:spLocks noGrp="1"/>
          </p:cNvSpPr>
          <p:nvPr>
            <p:ph type="title"/>
          </p:nvPr>
        </p:nvSpPr>
        <p:spPr/>
        <p:txBody>
          <a:bodyPr>
            <a:normAutofit/>
          </a:bodyPr>
          <a:lstStyle/>
          <a:p>
            <a:r>
              <a:rPr lang="en-US" sz="4000" dirty="0">
                <a:solidFill>
                  <a:schemeClr val="accent4"/>
                </a:solidFill>
                <a:latin typeface="Andalus" pitchFamily="18" charset="-78"/>
                <a:cs typeface="Andalus" pitchFamily="18" charset="-78"/>
              </a:rPr>
              <a:t>Bioethics</a:t>
            </a:r>
          </a:p>
        </p:txBody>
      </p:sp>
      <p:sp>
        <p:nvSpPr>
          <p:cNvPr id="3" name="Content Placeholder 2">
            <a:extLst>
              <a:ext uri="{FF2B5EF4-FFF2-40B4-BE49-F238E27FC236}">
                <a16:creationId xmlns:a16="http://schemas.microsoft.com/office/drawing/2014/main" id="{6AFB51A8-F386-B13E-5CA8-44BEE1C148DF}"/>
              </a:ext>
            </a:extLst>
          </p:cNvPr>
          <p:cNvSpPr>
            <a:spLocks noGrp="1"/>
          </p:cNvSpPr>
          <p:nvPr>
            <p:ph idx="1"/>
          </p:nvPr>
        </p:nvSpPr>
        <p:spPr/>
        <p:txBody>
          <a:bodyPr>
            <a:normAutofit/>
          </a:bodyPr>
          <a:lstStyle/>
          <a:p>
            <a:pPr marL="342900" lvl="2" indent="-342900">
              <a:lnSpc>
                <a:spcPct val="150000"/>
              </a:lnSpc>
            </a:pPr>
            <a:r>
              <a:rPr lang="en-US" altLang="en-US" sz="2600" dirty="0">
                <a:latin typeface="Andalus" panose="02020603050405020304" pitchFamily="18" charset="-78"/>
                <a:cs typeface="Andalus" panose="02020603050405020304" pitchFamily="18" charset="-78"/>
              </a:rPr>
              <a:t>Appropriate information</a:t>
            </a:r>
          </a:p>
          <a:p>
            <a:pPr marL="800100" lvl="3" indent="-342900">
              <a:lnSpc>
                <a:spcPct val="150000"/>
              </a:lnSpc>
              <a:buFont typeface="Wingdings" pitchFamily="2" charset="2"/>
              <a:buChar char="Ø"/>
            </a:pPr>
            <a:r>
              <a:rPr lang="en-US" altLang="en-US" dirty="0">
                <a:latin typeface="Andalus" panose="02020603050405020304" pitchFamily="18" charset="-78"/>
                <a:cs typeface="Andalus" panose="02020603050405020304" pitchFamily="18" charset="-78"/>
              </a:rPr>
              <a:t>Explain to patient or his family the genetic aspects of the condition </a:t>
            </a:r>
          </a:p>
          <a:p>
            <a:pPr>
              <a:lnSpc>
                <a:spcPct val="150000"/>
              </a:lnSpc>
            </a:pPr>
            <a:r>
              <a:rPr lang="en-US" altLang="en-US" sz="2600" dirty="0">
                <a:latin typeface="Andalus" panose="02020603050405020304" pitchFamily="18" charset="-78"/>
                <a:cs typeface="Andalus" panose="02020603050405020304" pitchFamily="18" charset="-78"/>
              </a:rPr>
              <a:t>Counselling </a:t>
            </a:r>
          </a:p>
          <a:p>
            <a:pPr>
              <a:lnSpc>
                <a:spcPct val="150000"/>
              </a:lnSpc>
            </a:pPr>
            <a:endParaRPr lang="en-US" altLang="en-US" sz="2600" dirty="0">
              <a:latin typeface="Andalus" panose="02020603050405020304" pitchFamily="18" charset="-78"/>
              <a:cs typeface="Andalus" panose="02020603050405020304" pitchFamily="18" charset="-78"/>
            </a:endParaRPr>
          </a:p>
          <a:p>
            <a:endParaRPr lang="en-US" altLang="en-US" sz="2600" dirty="0">
              <a:latin typeface="Andalus" panose="02020603050405020304" pitchFamily="18" charset="-78"/>
              <a:cs typeface="Andalus" panose="02020603050405020304" pitchFamily="18" charset="-78"/>
            </a:endParaRPr>
          </a:p>
        </p:txBody>
      </p:sp>
      <p:sp>
        <p:nvSpPr>
          <p:cNvPr id="5" name="Slide Number Placeholder 4">
            <a:extLst>
              <a:ext uri="{FF2B5EF4-FFF2-40B4-BE49-F238E27FC236}">
                <a16:creationId xmlns:a16="http://schemas.microsoft.com/office/drawing/2014/main" id="{D1C05CAA-4CE1-407C-83DF-847CBF646666}"/>
              </a:ext>
            </a:extLst>
          </p:cNvPr>
          <p:cNvSpPr>
            <a:spLocks noGrp="1"/>
          </p:cNvSpPr>
          <p:nvPr>
            <p:ph type="sldNum" sz="quarter" idx="12"/>
          </p:nvPr>
        </p:nvSpPr>
        <p:spPr/>
        <p:txBody>
          <a:bodyPr/>
          <a:lstStyle/>
          <a:p>
            <a:pPr>
              <a:defRPr/>
            </a:pPr>
            <a:fld id="{BDA394D7-9785-4BE5-AFD5-4F918A689025}" type="slidenum">
              <a:rPr lang="en-US" smtClean="0"/>
              <a:pPr>
                <a:defRPr/>
              </a:pPr>
              <a:t>29</a:t>
            </a:fld>
            <a:endParaRPr lang="en-US" dirty="0"/>
          </a:p>
        </p:txBody>
      </p:sp>
      <p:sp>
        <p:nvSpPr>
          <p:cNvPr id="4" name="Rectangle 3">
            <a:extLst>
              <a:ext uri="{FF2B5EF4-FFF2-40B4-BE49-F238E27FC236}">
                <a16:creationId xmlns:a16="http://schemas.microsoft.com/office/drawing/2014/main" id="{5ACDD5CB-95F6-4CA4-82C2-86DE4CEA9440}"/>
              </a:ext>
            </a:extLst>
          </p:cNvPr>
          <p:cNvSpPr/>
          <p:nvPr/>
        </p:nvSpPr>
        <p:spPr>
          <a:xfrm>
            <a:off x="152400" y="5397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938551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extLst/>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212726"/>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457200" y="10668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777431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lumMod val="75000"/>
                  </a:schemeClr>
                </a:solidFill>
                <a:latin typeface="Andalus" pitchFamily="18" charset="-78"/>
                <a:cs typeface="Andalus" pitchFamily="18" charset="-78"/>
              </a:rPr>
              <a:t>Learning Resources</a:t>
            </a:r>
          </a:p>
        </p:txBody>
      </p:sp>
      <p:sp>
        <p:nvSpPr>
          <p:cNvPr id="3" name="Content Placeholder 2"/>
          <p:cNvSpPr>
            <a:spLocks noGrp="1"/>
          </p:cNvSpPr>
          <p:nvPr>
            <p:ph idx="1"/>
          </p:nvPr>
        </p:nvSpPr>
        <p:spPr/>
        <p:txBody>
          <a:bodyPr/>
          <a:lstStyle/>
          <a:p>
            <a:pPr algn="just"/>
            <a:r>
              <a:rPr lang="en-US" sz="2400" dirty="0">
                <a:latin typeface="Andalus" pitchFamily="18" charset="-78"/>
                <a:cs typeface="Andalus" pitchFamily="18" charset="-78"/>
              </a:rPr>
              <a:t>Lippincott Illustrated Reviews Biochemistry, 8th Edition, Chapter 16 , page no. 210-14 </a:t>
            </a:r>
          </a:p>
          <a:p>
            <a:pPr>
              <a:lnSpc>
                <a:spcPct val="150000"/>
              </a:lnSpc>
            </a:pPr>
            <a:r>
              <a:rPr lang="en-US" sz="2400" dirty="0"/>
              <a:t>Google scholar</a:t>
            </a:r>
          </a:p>
          <a:p>
            <a:pPr>
              <a:lnSpc>
                <a:spcPct val="150000"/>
              </a:lnSpc>
            </a:pPr>
            <a:r>
              <a:rPr lang="en-US" sz="2400" dirty="0"/>
              <a:t>Google images</a:t>
            </a:r>
          </a:p>
          <a:p>
            <a:endParaRPr lang="en-US" dirty="0"/>
          </a:p>
          <a:p>
            <a:endParaRPr lang="en-US" dirty="0"/>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31</a:t>
            </a:fld>
            <a:endParaRPr lang="en-US"/>
          </a:p>
        </p:txBody>
      </p:sp>
    </p:spTree>
    <p:extLst>
      <p:ext uri="{BB962C8B-B14F-4D97-AF65-F5344CB8AC3E}">
        <p14:creationId xmlns:p14="http://schemas.microsoft.com/office/powerpoint/2010/main" val="867726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sp>
        <p:nvSpPr>
          <p:cNvPr id="4" name="Title 3">
            <a:extLst>
              <a:ext uri="{FF2B5EF4-FFF2-40B4-BE49-F238E27FC236}">
                <a16:creationId xmlns:a16="http://schemas.microsoft.com/office/drawing/2014/main" id="{0310D2D6-D333-4C63-B40A-A5A892A718DB}"/>
              </a:ext>
            </a:extLst>
          </p:cNvPr>
          <p:cNvSpPr>
            <a:spLocks noGrp="1"/>
          </p:cNvSpPr>
          <p:nvPr>
            <p:ph type="title"/>
          </p:nvPr>
        </p:nvSpPr>
        <p:spPr/>
        <p:txBody>
          <a:bodyPr/>
          <a:lstStyle/>
          <a:p>
            <a:r>
              <a:rPr lang="en-US" dirty="0"/>
              <a:t> </a:t>
            </a:r>
            <a:endParaRPr lang="en-PK" dirty="0"/>
          </a:p>
        </p:txBody>
      </p:sp>
      <p:pic>
        <p:nvPicPr>
          <p:cNvPr id="7" name="Picture 2" descr="Image result for THANKS">
            <a:extLst>
              <a:ext uri="{FF2B5EF4-FFF2-40B4-BE49-F238E27FC236}">
                <a16:creationId xmlns:a16="http://schemas.microsoft.com/office/drawing/2014/main" id="{1EEEC2D6-8D42-441E-95E2-4E75E5F4C24C}"/>
              </a:ext>
            </a:extLst>
          </p:cNvPr>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Tree>
    <p:extLst>
      <p:ext uri="{BB962C8B-B14F-4D97-AF65-F5344CB8AC3E}">
        <p14:creationId xmlns:p14="http://schemas.microsoft.com/office/powerpoint/2010/main" val="135482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99434" y="762000"/>
            <a:ext cx="8625625" cy="6096000"/>
          </a:xfrm>
          <a:prstGeom prst="rect">
            <a:avLst/>
          </a:prstGeom>
        </p:spPr>
        <p:txBody>
          <a:bodyPr>
            <a:normAutofit/>
          </a:bodyPr>
          <a:lstStyle/>
          <a:p>
            <a:pPr marL="0" indent="0" algn="ctr">
              <a:buNone/>
            </a:pPr>
            <a:r>
              <a:rPr lang="en-US" sz="3600" b="1" dirty="0">
                <a:ea typeface="+mj-ea"/>
                <a:cs typeface="+mj-cs"/>
              </a:rPr>
              <a:t>Learning Objectives</a:t>
            </a:r>
          </a:p>
          <a:p>
            <a:pPr marL="0" indent="0">
              <a:buNone/>
            </a:pPr>
            <a:endParaRPr lang="en-US" sz="1800" dirty="0"/>
          </a:p>
          <a:p>
            <a:pPr>
              <a:lnSpc>
                <a:spcPct val="150000"/>
              </a:lnSpc>
              <a:buFont typeface="Arial" charset="0"/>
              <a:buChar char="•"/>
              <a:defRPr/>
            </a:pPr>
            <a:r>
              <a:rPr lang="en-US" sz="2400" dirty="0">
                <a:cs typeface="Andalus" pitchFamily="18" charset="-78"/>
              </a:rPr>
              <a:t>At the end of this lecture students should be able to </a:t>
            </a:r>
          </a:p>
          <a:p>
            <a:pPr lvl="2">
              <a:lnSpc>
                <a:spcPct val="150000"/>
              </a:lnSpc>
              <a:buFont typeface="Wingdings" pitchFamily="2" charset="2"/>
              <a:buChar char="Ø"/>
              <a:defRPr/>
            </a:pPr>
            <a:r>
              <a:rPr lang="en-US" sz="2400" dirty="0">
                <a:cs typeface="Andalus" pitchFamily="18" charset="-78"/>
              </a:rPr>
              <a:t>Describe the steps of beta oxidation of fatty acids </a:t>
            </a:r>
          </a:p>
          <a:p>
            <a:pPr lvl="2">
              <a:lnSpc>
                <a:spcPct val="150000"/>
              </a:lnSpc>
              <a:buFont typeface="Wingdings" pitchFamily="2" charset="2"/>
              <a:buChar char="Ø"/>
              <a:defRPr/>
            </a:pPr>
            <a:r>
              <a:rPr lang="en-US" sz="2400" dirty="0">
                <a:cs typeface="Andalus" pitchFamily="18" charset="-78"/>
              </a:rPr>
              <a:t>Discuss different enzymes/coenzymes involved in oxidation</a:t>
            </a:r>
          </a:p>
          <a:p>
            <a:pPr lvl="2">
              <a:lnSpc>
                <a:spcPct val="150000"/>
              </a:lnSpc>
              <a:buFont typeface="Wingdings" pitchFamily="2" charset="2"/>
              <a:buChar char="Ø"/>
              <a:defRPr/>
            </a:pPr>
            <a:r>
              <a:rPr lang="en-US" sz="2400" dirty="0">
                <a:cs typeface="Andalus" pitchFamily="18" charset="-78"/>
              </a:rPr>
              <a:t>Explain carnitine shuttle </a:t>
            </a:r>
          </a:p>
          <a:p>
            <a:pPr lvl="2">
              <a:lnSpc>
                <a:spcPct val="150000"/>
              </a:lnSpc>
              <a:buFont typeface="Wingdings" pitchFamily="2" charset="2"/>
              <a:buChar char="Ø"/>
              <a:defRPr/>
            </a:pPr>
            <a:r>
              <a:rPr lang="en-US" sz="2400" dirty="0">
                <a:cs typeface="Andalus" pitchFamily="18" charset="-78"/>
              </a:rPr>
              <a:t>Understand energy yield </a:t>
            </a:r>
          </a:p>
          <a:p>
            <a:pPr lvl="2">
              <a:lnSpc>
                <a:spcPct val="150000"/>
              </a:lnSpc>
              <a:buFont typeface="Wingdings" pitchFamily="2" charset="2"/>
              <a:buChar char="Ø"/>
              <a:defRPr/>
            </a:pPr>
            <a:endParaRPr lang="en-US" sz="2400" dirty="0">
              <a:cs typeface="Andalus" pitchFamily="18" charset="-78"/>
            </a:endParaRPr>
          </a:p>
          <a:p>
            <a:pPr>
              <a:lnSpc>
                <a:spcPct val="150000"/>
              </a:lnSpc>
            </a:pPr>
            <a:endParaRPr lang="en-US" sz="2400" dirty="0"/>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spTree>
    <p:extLst>
      <p:ext uri="{BB962C8B-B14F-4D97-AF65-F5344CB8AC3E}">
        <p14:creationId xmlns:p14="http://schemas.microsoft.com/office/powerpoint/2010/main" val="1620176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92906" y="750094"/>
            <a:ext cx="8465344" cy="4732734"/>
          </a:xfrm>
        </p:spPr>
        <p:txBody>
          <a:bodyPr rtlCol="0">
            <a:noAutofit/>
          </a:bodyPr>
          <a:lstStyle/>
          <a:p>
            <a:pPr marL="151799" indent="0" algn="just" defTabSz="914353">
              <a:lnSpc>
                <a:spcPct val="150000"/>
              </a:lnSpc>
              <a:buNone/>
              <a:defRPr/>
            </a:pPr>
            <a:r>
              <a:rPr lang="en-US" sz="3100" b="1" u="sng" dirty="0">
                <a:latin typeface="Andalus" pitchFamily="18" charset="-78"/>
                <a:cs typeface="Andalus" pitchFamily="18" charset="-78"/>
              </a:rPr>
              <a:t>Fatty acid oxidation</a:t>
            </a:r>
          </a:p>
          <a:p>
            <a:pPr marL="553621" indent="-401822" algn="just" defTabSz="914353">
              <a:lnSpc>
                <a:spcPct val="150000"/>
              </a:lnSpc>
              <a:defRPr/>
            </a:pPr>
            <a:r>
              <a:rPr lang="en-US" sz="2800" dirty="0">
                <a:latin typeface="Andalus" pitchFamily="18" charset="-78"/>
                <a:cs typeface="Andalus" pitchFamily="18" charset="-78"/>
              </a:rPr>
              <a:t>It is an aerobic process</a:t>
            </a:r>
          </a:p>
          <a:p>
            <a:pPr marL="553621" indent="-401822" algn="just" defTabSz="914353">
              <a:lnSpc>
                <a:spcPct val="150000"/>
              </a:lnSpc>
              <a:defRPr/>
            </a:pPr>
            <a:r>
              <a:rPr lang="en-US" sz="2800" dirty="0">
                <a:latin typeface="Andalus" pitchFamily="18" charset="-78"/>
                <a:cs typeface="Andalus" pitchFamily="18" charset="-78"/>
              </a:rPr>
              <a:t>Occurs in the mitochondria</a:t>
            </a:r>
          </a:p>
          <a:p>
            <a:pPr marL="553621" indent="-401822" algn="just" defTabSz="914353">
              <a:lnSpc>
                <a:spcPct val="150000"/>
              </a:lnSpc>
              <a:defRPr/>
            </a:pPr>
            <a:r>
              <a:rPr lang="en-US" sz="2800" dirty="0">
                <a:latin typeface="Andalus" pitchFamily="18" charset="-78"/>
                <a:cs typeface="Andalus" pitchFamily="18" charset="-78"/>
              </a:rPr>
              <a:t>Requires NAD &amp; FAD as coenzymes</a:t>
            </a:r>
          </a:p>
          <a:p>
            <a:pPr marL="553621" indent="-401822" algn="just" defTabSz="914353">
              <a:lnSpc>
                <a:spcPct val="150000"/>
              </a:lnSpc>
              <a:defRPr/>
            </a:pPr>
            <a:r>
              <a:rPr lang="en-US" sz="2800" dirty="0">
                <a:latin typeface="Andalus" pitchFamily="18" charset="-78"/>
                <a:cs typeface="Andalus" pitchFamily="18" charset="-78"/>
              </a:rPr>
              <a:t>Generates ATP </a:t>
            </a:r>
          </a:p>
          <a:p>
            <a:pPr marL="342882" indent="-342882" algn="just" defTabSz="914353">
              <a:defRPr/>
            </a:pPr>
            <a:endParaRPr lang="en-US" sz="2800" dirty="0">
              <a:latin typeface="Andalus" pitchFamily="18" charset="-78"/>
              <a:cs typeface="Andalus" pitchFamily="18" charset="-78"/>
            </a:endParaRPr>
          </a:p>
          <a:p>
            <a:pPr marL="553621" indent="-401822" algn="just" defTabSz="914353">
              <a:lnSpc>
                <a:spcPct val="150000"/>
              </a:lnSpc>
              <a:defRPr/>
            </a:pPr>
            <a:endParaRPr lang="en-US" sz="2800" dirty="0">
              <a:latin typeface="Andalus" pitchFamily="18" charset="-78"/>
              <a:cs typeface="Andalus" pitchFamily="18" charset="-78"/>
            </a:endParaRPr>
          </a:p>
        </p:txBody>
      </p:sp>
      <p:sp>
        <p:nvSpPr>
          <p:cNvPr id="39939" name="Title 1"/>
          <p:cNvSpPr>
            <a:spLocks noGrp="1"/>
          </p:cNvSpPr>
          <p:nvPr>
            <p:ph type="title"/>
          </p:nvPr>
        </p:nvSpPr>
        <p:spPr>
          <a:xfrm>
            <a:off x="446484" y="-696516"/>
            <a:ext cx="8229824" cy="1143000"/>
          </a:xfrm>
        </p:spPr>
        <p:txBody>
          <a:bodyPr/>
          <a:lstStyle/>
          <a:p>
            <a:pPr eaLnBrk="1" hangingPunct="1"/>
            <a:r>
              <a:rPr lang="en-US"/>
              <a:t> </a:t>
            </a:r>
          </a:p>
        </p:txBody>
      </p:sp>
      <p:sp>
        <p:nvSpPr>
          <p:cNvPr id="2" name="Rectangle 1">
            <a:extLst>
              <a:ext uri="{FF2B5EF4-FFF2-40B4-BE49-F238E27FC236}">
                <a16:creationId xmlns:a16="http://schemas.microsoft.com/office/drawing/2014/main" id="{12B3F0C6-94CB-4CFD-B7C1-E37D47072951}"/>
              </a:ext>
            </a:extLst>
          </p:cNvPr>
          <p:cNvSpPr/>
          <p:nvPr/>
        </p:nvSpPr>
        <p:spPr>
          <a:xfrm>
            <a:off x="152400" y="10485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392906" y="750094"/>
            <a:ext cx="8465344" cy="4732734"/>
          </a:xfrm>
        </p:spPr>
        <p:txBody>
          <a:bodyPr rtlCol="0">
            <a:noAutofit/>
          </a:bodyPr>
          <a:lstStyle/>
          <a:p>
            <a:pPr marL="151799" indent="0" algn="just" defTabSz="914353">
              <a:lnSpc>
                <a:spcPct val="150000"/>
              </a:lnSpc>
              <a:buNone/>
              <a:defRPr/>
            </a:pPr>
            <a:r>
              <a:rPr lang="en-US" sz="3100" b="1" u="sng" dirty="0">
                <a:latin typeface="Andalus" pitchFamily="18" charset="-78"/>
                <a:cs typeface="Andalus" pitchFamily="18" charset="-78"/>
              </a:rPr>
              <a:t>Steps of fatty acid oxidation</a:t>
            </a:r>
          </a:p>
          <a:p>
            <a:pPr marL="754532" indent="-602732" algn="just" defTabSz="914353">
              <a:lnSpc>
                <a:spcPct val="150000"/>
              </a:lnSpc>
              <a:buFont typeface="+mj-lt"/>
              <a:buAutoNum type="romanUcPeriod"/>
              <a:defRPr/>
            </a:pPr>
            <a:r>
              <a:rPr lang="en-US" sz="2800" dirty="0">
                <a:latin typeface="Andalus" pitchFamily="18" charset="-78"/>
                <a:cs typeface="Andalus" pitchFamily="18" charset="-78"/>
              </a:rPr>
              <a:t>Activation of fatty acid to its CoA from</a:t>
            </a:r>
          </a:p>
          <a:p>
            <a:pPr marL="754532" indent="-602732" algn="just" defTabSz="914353">
              <a:lnSpc>
                <a:spcPct val="150000"/>
              </a:lnSpc>
              <a:buFont typeface="+mj-lt"/>
              <a:buAutoNum type="romanUcPeriod"/>
              <a:defRPr/>
            </a:pPr>
            <a:r>
              <a:rPr lang="en-US" sz="2800" dirty="0">
                <a:latin typeface="Andalus" pitchFamily="18" charset="-78"/>
                <a:cs typeface="Andalus" pitchFamily="18" charset="-78"/>
              </a:rPr>
              <a:t>Transport of fatty acyl CoA into mitochondria</a:t>
            </a:r>
          </a:p>
          <a:p>
            <a:pPr marL="754532" indent="-602732" algn="just" defTabSz="914353">
              <a:lnSpc>
                <a:spcPct val="150000"/>
              </a:lnSpc>
              <a:buFont typeface="+mj-lt"/>
              <a:buAutoNum type="romanUcPeriod"/>
              <a:defRPr/>
            </a:pPr>
            <a:r>
              <a:rPr lang="en-US" sz="2800" dirty="0">
                <a:latin typeface="Andalus" pitchFamily="18" charset="-78"/>
                <a:cs typeface="Andalus" pitchFamily="18" charset="-78"/>
              </a:rPr>
              <a:t>Reactions of </a:t>
            </a:r>
            <a:r>
              <a:rPr lang="el-GR" sz="2800" dirty="0">
                <a:latin typeface="Georgia"/>
                <a:cs typeface="Andalus" pitchFamily="18" charset="-78"/>
              </a:rPr>
              <a:t>β</a:t>
            </a:r>
            <a:r>
              <a:rPr lang="en-US" sz="2800" dirty="0">
                <a:latin typeface="Andalus" pitchFamily="18" charset="-78"/>
                <a:cs typeface="Andalus" pitchFamily="18" charset="-78"/>
              </a:rPr>
              <a:t>-oxidation</a:t>
            </a:r>
          </a:p>
          <a:p>
            <a:pPr marL="674167" indent="-522368" algn="just" defTabSz="914353">
              <a:lnSpc>
                <a:spcPct val="150000"/>
              </a:lnSpc>
              <a:buFont typeface="+mj-lt"/>
              <a:buAutoNum type="romanUcPeriod"/>
              <a:defRPr/>
            </a:pPr>
            <a:endParaRPr lang="en-US" sz="2800" dirty="0">
              <a:latin typeface="Andalus" pitchFamily="18" charset="-78"/>
              <a:cs typeface="Andalus" pitchFamily="18" charset="-78"/>
            </a:endParaRPr>
          </a:p>
        </p:txBody>
      </p:sp>
      <p:sp>
        <p:nvSpPr>
          <p:cNvPr id="40963" name="Title 1"/>
          <p:cNvSpPr>
            <a:spLocks noGrp="1"/>
          </p:cNvSpPr>
          <p:nvPr>
            <p:ph type="title"/>
          </p:nvPr>
        </p:nvSpPr>
        <p:spPr>
          <a:xfrm>
            <a:off x="446484" y="-696516"/>
            <a:ext cx="8229824" cy="1143000"/>
          </a:xfrm>
        </p:spPr>
        <p:txBody>
          <a:bodyPr/>
          <a:lstStyle/>
          <a:p>
            <a:pPr eaLnBrk="1" hangingPunct="1"/>
            <a:r>
              <a:rPr lang="en-US"/>
              <a:t> </a:t>
            </a:r>
          </a:p>
        </p:txBody>
      </p:sp>
      <p:sp>
        <p:nvSpPr>
          <p:cNvPr id="2" name="Rectangle 1">
            <a:extLst>
              <a:ext uri="{FF2B5EF4-FFF2-40B4-BE49-F238E27FC236}">
                <a16:creationId xmlns:a16="http://schemas.microsoft.com/office/drawing/2014/main" id="{473002AC-93C5-48BB-8B8B-8AA859E51E6E}"/>
              </a:ext>
            </a:extLst>
          </p:cNvPr>
          <p:cNvSpPr/>
          <p:nvPr/>
        </p:nvSpPr>
        <p:spPr>
          <a:xfrm>
            <a:off x="76200" y="7852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228600" y="838200"/>
            <a:ext cx="8465344" cy="4732734"/>
          </a:xfrm>
        </p:spPr>
        <p:txBody>
          <a:bodyPr rtlCol="0">
            <a:noAutofit/>
          </a:bodyPr>
          <a:lstStyle/>
          <a:p>
            <a:pPr marL="151799" indent="0" algn="just" defTabSz="914353">
              <a:lnSpc>
                <a:spcPct val="150000"/>
              </a:lnSpc>
              <a:buNone/>
              <a:defRPr/>
            </a:pPr>
            <a:r>
              <a:rPr lang="en-US" b="1" u="sng" dirty="0">
                <a:latin typeface="Andalus" pitchFamily="18" charset="-78"/>
                <a:cs typeface="Andalus" pitchFamily="18" charset="-78"/>
              </a:rPr>
              <a:t>I. Activation of Long chain fatty acids</a:t>
            </a:r>
          </a:p>
          <a:p>
            <a:pPr marL="553621" indent="-401822" algn="just" defTabSz="914353">
              <a:lnSpc>
                <a:spcPct val="150000"/>
              </a:lnSpc>
              <a:defRPr/>
            </a:pPr>
            <a:endParaRPr lang="en-US" sz="2800" dirty="0">
              <a:latin typeface="Andalus" pitchFamily="18" charset="-78"/>
              <a:cs typeface="Andalus" pitchFamily="18" charset="-78"/>
            </a:endParaRPr>
          </a:p>
        </p:txBody>
      </p:sp>
      <p:sp>
        <p:nvSpPr>
          <p:cNvPr id="41987" name="Title 1"/>
          <p:cNvSpPr>
            <a:spLocks noGrp="1"/>
          </p:cNvSpPr>
          <p:nvPr>
            <p:ph type="title"/>
          </p:nvPr>
        </p:nvSpPr>
        <p:spPr>
          <a:xfrm>
            <a:off x="446484" y="-696516"/>
            <a:ext cx="8229824" cy="1143000"/>
          </a:xfrm>
        </p:spPr>
        <p:txBody>
          <a:bodyPr/>
          <a:lstStyle/>
          <a:p>
            <a:pPr eaLnBrk="1" hangingPunct="1"/>
            <a:r>
              <a:rPr lang="en-US"/>
              <a:t> </a:t>
            </a:r>
          </a:p>
        </p:txBody>
      </p:sp>
      <p:pic>
        <p:nvPicPr>
          <p:cNvPr id="27650" name="Picture 2" descr="9.4: Oxidation of Fatty Acids - Chemistry LibreTexts"/>
          <p:cNvPicPr>
            <a:picLocks noChangeAspect="1" noChangeArrowheads="1"/>
          </p:cNvPicPr>
          <p:nvPr/>
        </p:nvPicPr>
        <p:blipFill>
          <a:blip r:embed="rId2"/>
          <a:srcRect/>
          <a:stretch>
            <a:fillRect/>
          </a:stretch>
        </p:blipFill>
        <p:spPr bwMode="auto">
          <a:xfrm>
            <a:off x="228600" y="2362200"/>
            <a:ext cx="8610600" cy="2085976"/>
          </a:xfrm>
          <a:prstGeom prst="rect">
            <a:avLst/>
          </a:prstGeom>
          <a:noFill/>
        </p:spPr>
      </p:pic>
      <p:sp>
        <p:nvSpPr>
          <p:cNvPr id="2" name="Rectangle 1">
            <a:extLst>
              <a:ext uri="{FF2B5EF4-FFF2-40B4-BE49-F238E27FC236}">
                <a16:creationId xmlns:a16="http://schemas.microsoft.com/office/drawing/2014/main" id="{C0913624-94BD-47D1-9BB5-01FEAE1A1C28}"/>
              </a:ext>
            </a:extLst>
          </p:cNvPr>
          <p:cNvSpPr/>
          <p:nvPr/>
        </p:nvSpPr>
        <p:spPr>
          <a:xfrm>
            <a:off x="152400" y="12989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285750" y="428625"/>
            <a:ext cx="8465344" cy="4732734"/>
          </a:xfrm>
        </p:spPr>
        <p:txBody>
          <a:bodyPr rtlCol="0">
            <a:noAutofit/>
          </a:bodyPr>
          <a:lstStyle/>
          <a:p>
            <a:pPr marL="151799" indent="0" algn="just" defTabSz="914353">
              <a:lnSpc>
                <a:spcPct val="150000"/>
              </a:lnSpc>
              <a:buNone/>
              <a:defRPr/>
            </a:pPr>
            <a:r>
              <a:rPr lang="en-US" sz="3100" b="1" u="sng" dirty="0">
                <a:latin typeface="Andalus" pitchFamily="18" charset="-78"/>
                <a:cs typeface="Andalus" pitchFamily="18" charset="-78"/>
              </a:rPr>
              <a:t>II. Transport into mitochondria</a:t>
            </a:r>
          </a:p>
          <a:p>
            <a:pPr marL="633985" indent="-482186" algn="just" defTabSz="914353">
              <a:lnSpc>
                <a:spcPct val="150000"/>
              </a:lnSpc>
              <a:defRPr/>
            </a:pPr>
            <a:r>
              <a:rPr lang="en-US" sz="2800" dirty="0">
                <a:latin typeface="Andalus" pitchFamily="18" charset="-78"/>
                <a:cs typeface="Andalus" pitchFamily="18" charset="-78"/>
              </a:rPr>
              <a:t>Carrier is </a:t>
            </a:r>
            <a:r>
              <a:rPr lang="en-US" sz="2800" b="1" dirty="0">
                <a:solidFill>
                  <a:srgbClr val="0070C0"/>
                </a:solidFill>
                <a:latin typeface="Andalus" pitchFamily="18" charset="-78"/>
                <a:cs typeface="Andalus" pitchFamily="18" charset="-78"/>
              </a:rPr>
              <a:t>carnitine</a:t>
            </a:r>
            <a:r>
              <a:rPr lang="en-US" sz="2800" dirty="0">
                <a:latin typeface="Andalus" pitchFamily="18" charset="-78"/>
                <a:cs typeface="Andalus" pitchFamily="18" charset="-78"/>
              </a:rPr>
              <a:t>, and transport process is called the </a:t>
            </a:r>
            <a:r>
              <a:rPr lang="en-US" sz="2800" b="1" dirty="0">
                <a:solidFill>
                  <a:srgbClr val="0070C0"/>
                </a:solidFill>
                <a:latin typeface="Andalus" pitchFamily="18" charset="-78"/>
                <a:cs typeface="Andalus" pitchFamily="18" charset="-78"/>
              </a:rPr>
              <a:t>carnitine shuttle</a:t>
            </a:r>
          </a:p>
          <a:p>
            <a:pPr marL="553621" indent="-401822" algn="just" defTabSz="914353">
              <a:lnSpc>
                <a:spcPct val="150000"/>
              </a:lnSpc>
              <a:defRPr/>
            </a:pPr>
            <a:endParaRPr lang="en-US" sz="2800" dirty="0">
              <a:latin typeface="Andalus" pitchFamily="18" charset="-78"/>
              <a:cs typeface="Andalus" pitchFamily="18" charset="-78"/>
            </a:endParaRPr>
          </a:p>
        </p:txBody>
      </p:sp>
      <p:sp>
        <p:nvSpPr>
          <p:cNvPr id="43011" name="Title 1"/>
          <p:cNvSpPr>
            <a:spLocks noGrp="1"/>
          </p:cNvSpPr>
          <p:nvPr>
            <p:ph type="title"/>
          </p:nvPr>
        </p:nvSpPr>
        <p:spPr>
          <a:xfrm>
            <a:off x="446484" y="-696516"/>
            <a:ext cx="8229824" cy="1143000"/>
          </a:xfrm>
        </p:spPr>
        <p:txBody>
          <a:bodyPr/>
          <a:lstStyle/>
          <a:p>
            <a:pPr eaLnBrk="1" hangingPunct="1"/>
            <a:r>
              <a:rPr lang="en-US"/>
              <a:t> </a:t>
            </a:r>
          </a:p>
        </p:txBody>
      </p:sp>
      <p:pic>
        <p:nvPicPr>
          <p:cNvPr id="5" name="Picture 5" descr="C:\Users\Aneela\Desktop\figure_22_08.jpg"/>
          <p:cNvPicPr>
            <a:picLocks noChangeAspect="1" noChangeArrowheads="1"/>
          </p:cNvPicPr>
          <p:nvPr/>
        </p:nvPicPr>
        <p:blipFill>
          <a:blip r:embed="rId2"/>
          <a:srcRect b="6973"/>
          <a:stretch>
            <a:fillRect/>
          </a:stretch>
        </p:blipFill>
        <p:spPr bwMode="auto">
          <a:xfrm>
            <a:off x="4343400" y="2057400"/>
            <a:ext cx="4232672" cy="4380309"/>
          </a:xfrm>
          <a:prstGeom prst="rect">
            <a:avLst/>
          </a:prstGeom>
          <a:noFill/>
          <a:ln w="9525">
            <a:noFill/>
            <a:miter lim="800000"/>
            <a:headEnd/>
            <a:tailEnd/>
          </a:ln>
        </p:spPr>
      </p:pic>
      <p:sp>
        <p:nvSpPr>
          <p:cNvPr id="2" name="Rectangle 1">
            <a:extLst>
              <a:ext uri="{FF2B5EF4-FFF2-40B4-BE49-F238E27FC236}">
                <a16:creationId xmlns:a16="http://schemas.microsoft.com/office/drawing/2014/main" id="{107264D9-6F5C-4012-A6B1-C42F0640F8A8}"/>
              </a:ext>
            </a:extLst>
          </p:cNvPr>
          <p:cNvSpPr/>
          <p:nvPr/>
        </p:nvSpPr>
        <p:spPr>
          <a:xfrm>
            <a:off x="152400" y="86993"/>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1162</TotalTime>
  <Words>845</Words>
  <Application>Microsoft Office PowerPoint</Application>
  <PresentationFormat>On-screen Show (4:3)</PresentationFormat>
  <Paragraphs>175</Paragraphs>
  <Slides>32</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Andalus</vt:lpstr>
      <vt:lpstr>Arial</vt:lpstr>
      <vt:lpstr>Arial Black</vt:lpstr>
      <vt:lpstr>Calibri</vt:lpstr>
      <vt:lpstr>Calibri Light</vt:lpstr>
      <vt:lpstr>Cambria</vt:lpstr>
      <vt:lpstr>Georgia</vt:lpstr>
      <vt:lpstr>Segoe UI</vt:lpstr>
      <vt:lpstr>Times New Roman</vt:lpstr>
      <vt:lpstr>Wingdings</vt:lpstr>
      <vt:lpstr>Office Theme</vt:lpstr>
      <vt:lpstr>1_Office Theme</vt:lpstr>
      <vt:lpstr>PowerPoint Presentation</vt:lpstr>
      <vt:lpstr> CNS Module 2nd Year MBBS (LGIS) Fatty Acid Oxidation I</vt:lpstr>
      <vt:lpstr>Motto, Vision, Dream</vt:lpstr>
      <vt:lpstr>PowerPoint Presentation</vt:lpstr>
      <vt:lpstr>PowerPoint Presentation</vt:lpstr>
      <vt:lpstr> </vt:lpstr>
      <vt:lpstr> </vt:lpstr>
      <vt:lpstr> </vt:lpstr>
      <vt:lpstr> </vt:lpstr>
      <vt:lpstr> </vt:lpstr>
      <vt:lpstr> </vt:lpstr>
      <vt:lpstr>PowerPoint Presentation</vt:lpstr>
      <vt:lpstr> </vt:lpstr>
      <vt:lpstr> </vt:lpstr>
      <vt:lpstr> </vt:lpstr>
      <vt:lpstr> </vt:lpstr>
      <vt:lpstr> </vt:lpstr>
      <vt:lpstr> </vt:lpstr>
      <vt:lpstr> </vt:lpstr>
      <vt:lpstr>Anatomical &amp; Physiological Aspects </vt:lpstr>
      <vt:lpstr> </vt:lpstr>
      <vt:lpstr> </vt:lpstr>
      <vt:lpstr> </vt:lpstr>
      <vt:lpstr> </vt:lpstr>
      <vt:lpstr> </vt:lpstr>
      <vt:lpstr>Family Medicine</vt:lpstr>
      <vt:lpstr>Artificial Intelligence</vt:lpstr>
      <vt:lpstr>Suggested Research Article</vt:lpstr>
      <vt:lpstr>Bioethics</vt:lpstr>
      <vt:lpstr>PowerPoint Presentation</vt:lpstr>
      <vt:lpstr>Learning Resources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Dell</cp:lastModifiedBy>
  <cp:revision>108</cp:revision>
  <dcterms:created xsi:type="dcterms:W3CDTF">2006-08-16T00:00:00Z</dcterms:created>
  <dcterms:modified xsi:type="dcterms:W3CDTF">2025-02-24T06:57:23Z</dcterms:modified>
</cp:coreProperties>
</file>